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Default Extension="mp4" ContentType="video/mp4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theme/theme4.xml" ContentType="application/vnd.openxmlformats-officedocument.theme+xml"/>
  <Override PartName="/ppt/notesSlides/notesSlide1.xml" ContentType="application/vnd.openxmlformats-officedocument.presentationml.notesSlide+xml"/>
  <Default Extension="bin" ContentType="application/vnd.openxmlformats-officedocument.oleObject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00" r:id="rId1"/>
    <p:sldMasterId id="2147484023" r:id="rId2"/>
  </p:sldMasterIdLst>
  <p:notesMasterIdLst>
    <p:notesMasterId r:id="rId19"/>
  </p:notesMasterIdLst>
  <p:handoutMasterIdLst>
    <p:handoutMasterId r:id="rId20"/>
  </p:handoutMasterIdLst>
  <p:sldIdLst>
    <p:sldId id="419" r:id="rId3"/>
    <p:sldId id="257" r:id="rId4"/>
    <p:sldId id="269" r:id="rId5"/>
    <p:sldId id="258" r:id="rId6"/>
    <p:sldId id="270" r:id="rId7"/>
    <p:sldId id="259" r:id="rId8"/>
    <p:sldId id="260" r:id="rId9"/>
    <p:sldId id="271" r:id="rId10"/>
    <p:sldId id="272" r:id="rId11"/>
    <p:sldId id="262" r:id="rId12"/>
    <p:sldId id="263" r:id="rId13"/>
    <p:sldId id="266" r:id="rId14"/>
    <p:sldId id="264" r:id="rId15"/>
    <p:sldId id="267" r:id="rId16"/>
    <p:sldId id="265" r:id="rId17"/>
    <p:sldId id="268" r:id="rId18"/>
  </p:sldIdLst>
  <p:sldSz cx="9144000" cy="6858000" type="screen4x3"/>
  <p:notesSz cx="7099300" cy="10234613"/>
  <p:defaultTextStyle>
    <a:defPPr>
      <a:defRPr lang="bg-BG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 Black" panose="020B0A040201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 Black" panose="020B0A040201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 Black" panose="020B0A040201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 Black" panose="020B0A040201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 Black" panose="020B0A040201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 Black" panose="020B0A040201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 Black" panose="020B0A040201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 Black" panose="020B0A040201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 Black" panose="020B0A040201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3224">
          <p15:clr>
            <a:srgbClr val="A4A3A4"/>
          </p15:clr>
        </p15:guide>
        <p15:guide id="2" pos="2236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FF"/>
    <a:srgbClr val="EFFC70"/>
    <a:srgbClr val="99FF66"/>
    <a:srgbClr val="FF5050"/>
    <a:srgbClr val="FAE2EC"/>
    <a:srgbClr val="CCFFCC"/>
    <a:srgbClr val="FF0000"/>
    <a:srgbClr val="FFFFCC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62" autoAdjust="0"/>
    <p:restoredTop sz="94708" autoAdjust="0"/>
  </p:normalViewPr>
  <p:slideViewPr>
    <p:cSldViewPr snapToGrid="0">
      <p:cViewPr varScale="1">
        <p:scale>
          <a:sx n="47" d="100"/>
          <a:sy n="47" d="100"/>
        </p:scale>
        <p:origin x="-480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73" d="100"/>
          <a:sy n="73" d="100"/>
        </p:scale>
        <p:origin x="-4032" y="-114"/>
      </p:cViewPr>
      <p:guideLst>
        <p:guide orient="horz" pos="3224"/>
        <p:guide pos="2236"/>
      </p:guideLst>
    </p:cSldViewPr>
  </p:notesViewPr>
  <p:gridSpacing cx="36868100" cy="368681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defTabSz="990600" eaLnBrk="1" hangingPunct="1">
              <a:defRPr sz="13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bg-BG" altLang="bg-BG"/>
          </a:p>
        </p:txBody>
      </p:sp>
      <p:sp>
        <p:nvSpPr>
          <p:cNvPr id="14131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1138" y="0"/>
            <a:ext cx="3076575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algn="r" defTabSz="990600" eaLnBrk="1" hangingPunct="1">
              <a:defRPr sz="13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bg-BG" altLang="bg-BG"/>
          </a:p>
        </p:txBody>
      </p:sp>
      <p:sp>
        <p:nvSpPr>
          <p:cNvPr id="14131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1850"/>
            <a:ext cx="3076575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defTabSz="990600" eaLnBrk="1" hangingPunct="1">
              <a:defRPr sz="13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bg-BG" altLang="bg-BG"/>
          </a:p>
        </p:txBody>
      </p:sp>
      <p:sp>
        <p:nvSpPr>
          <p:cNvPr id="14131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algn="r" defTabSz="990600" eaLnBrk="1" hangingPunct="1">
              <a:defRPr sz="1300"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fld id="{FA99C722-40CE-4F8A-8266-6F14B1AB6F6E}" type="slidenum">
              <a:rPr lang="bg-BG" altLang="bg-BG"/>
              <a:pPr>
                <a:defRPr/>
              </a:pPr>
              <a:t>‹#›</a:t>
            </a:fld>
            <a:endParaRPr lang="bg-BG" altLang="bg-BG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defTabSz="990600" eaLnBrk="1" hangingPunct="1">
              <a:defRPr sz="13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bg-BG" altLang="bg-BG"/>
          </a:p>
        </p:txBody>
      </p:sp>
      <p:sp>
        <p:nvSpPr>
          <p:cNvPr id="14233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1138" y="0"/>
            <a:ext cx="3076575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algn="r" defTabSz="990600" eaLnBrk="1" hangingPunct="1">
              <a:defRPr sz="13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bg-BG" altLang="bg-BG"/>
          </a:p>
        </p:txBody>
      </p:sp>
      <p:sp>
        <p:nvSpPr>
          <p:cNvPr id="41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0600" y="768350"/>
            <a:ext cx="5118100" cy="38369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="" xmlns:a14="http://schemas.microsoft.com/office/drawing/2010/main" val="1"/>
            </a:ext>
          </a:extLst>
        </p:spPr>
      </p:sp>
      <p:sp>
        <p:nvSpPr>
          <p:cNvPr id="14234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613" y="4860925"/>
            <a:ext cx="5680075" cy="4605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bg-BG" altLang="bg-BG" noProof="0"/>
              <a:t>Click to edit Master text styles</a:t>
            </a:r>
          </a:p>
          <a:p>
            <a:pPr lvl="1"/>
            <a:r>
              <a:rPr lang="bg-BG" altLang="bg-BG" noProof="0"/>
              <a:t>Second level</a:t>
            </a:r>
          </a:p>
          <a:p>
            <a:pPr lvl="2"/>
            <a:r>
              <a:rPr lang="bg-BG" altLang="bg-BG" noProof="0"/>
              <a:t>Third level</a:t>
            </a:r>
          </a:p>
          <a:p>
            <a:pPr lvl="3"/>
            <a:r>
              <a:rPr lang="bg-BG" altLang="bg-BG" noProof="0"/>
              <a:t>Fourth level</a:t>
            </a:r>
          </a:p>
          <a:p>
            <a:pPr lvl="4"/>
            <a:r>
              <a:rPr lang="bg-BG" altLang="bg-BG" noProof="0"/>
              <a:t>Fifth level</a:t>
            </a:r>
          </a:p>
        </p:txBody>
      </p:sp>
      <p:sp>
        <p:nvSpPr>
          <p:cNvPr id="14234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1850"/>
            <a:ext cx="3076575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defTabSz="990600" eaLnBrk="1" hangingPunct="1">
              <a:defRPr sz="13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bg-BG" altLang="bg-BG"/>
          </a:p>
        </p:txBody>
      </p:sp>
      <p:sp>
        <p:nvSpPr>
          <p:cNvPr id="14234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algn="r" defTabSz="990600" eaLnBrk="1" hangingPunct="1">
              <a:defRPr sz="1300"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fld id="{8E410D28-5B60-4FE7-BAE5-C4ADB6AB32B3}" type="slidenum">
              <a:rPr lang="bg-BG" altLang="bg-BG"/>
              <a:pPr>
                <a:defRPr/>
              </a:pPr>
              <a:t>‹#›</a:t>
            </a:fld>
            <a:endParaRPr lang="bg-BG" altLang="bg-BG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 txBox="1">
            <a:spLocks noGrp="1" noChangeArrowheads="1"/>
          </p:cNvSpPr>
          <p:nvPr/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9048" tIns="49524" rIns="99048" bIns="49524" anchor="b"/>
          <a:lstStyle>
            <a:lvl1pPr defTabSz="990600">
              <a:defRPr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1pPr>
            <a:lvl2pPr marL="742950" indent="-285750" defTabSz="990600">
              <a:defRPr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2pPr>
            <a:lvl3pPr marL="1143000" indent="-228600" defTabSz="990600">
              <a:defRPr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3pPr>
            <a:lvl4pPr marL="1600200" indent="-228600" defTabSz="990600">
              <a:defRPr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4pPr>
            <a:lvl5pPr marL="2057400" indent="-228600" defTabSz="990600">
              <a:defRPr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fld id="{9D97A1E8-CF6E-4D65-84FB-05332DF6D4A5}" type="slidenum">
              <a:rPr lang="bg-BG" altLang="bg-BG" sz="1300">
                <a:latin typeface="Arial" panose="020B0604020202020204" pitchFamily="34" charset="0"/>
              </a:rPr>
              <a:pPr algn="r" eaLnBrk="1" hangingPunct="1"/>
              <a:t>1</a:t>
            </a:fld>
            <a:endParaRPr lang="bg-BG" altLang="bg-BG" sz="1300">
              <a:latin typeface="Arial" panose="020B0604020202020204" pitchFamily="34" charset="0"/>
            </a:endParaRPr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bg-BG" altLang="bg-BG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91FD70-AC6E-4613-BBDB-AC047553FEE2}" type="datetimeFigureOut">
              <a:rPr lang="en-US" altLang="en-US"/>
              <a:pPr>
                <a:defRPr/>
              </a:pPr>
              <a:t>4/24/2020</a:t>
            </a:fld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D85AAE-8EEF-4C9F-934B-EAB865FBD42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="" xmlns:p14="http://schemas.microsoft.com/office/powerpoint/2010/main" val="20025354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6B05BF-9558-4E4E-AB3A-C694E89691FA}" type="datetimeFigureOut">
              <a:rPr lang="en-US" altLang="en-US"/>
              <a:pPr>
                <a:defRPr/>
              </a:pPr>
              <a:t>4/24/2020</a:t>
            </a:fld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CADD3F-BFBC-43DC-9FDB-73AE6D2E8E8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="" xmlns:p14="http://schemas.microsoft.com/office/powerpoint/2010/main" val="37867845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3AA10C-F615-487B-8268-AD8756675251}" type="datetimeFigureOut">
              <a:rPr lang="en-US" altLang="en-US"/>
              <a:pPr>
                <a:defRPr/>
              </a:pPr>
              <a:t>4/24/2020</a:t>
            </a:fld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DD0FAD-1C47-413B-BC85-82B6C52E24C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="" xmlns:p14="http://schemas.microsoft.com/office/powerpoint/2010/main" val="36248380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7"/>
          <p:cNvSpPr>
            <a:spLocks noChangeArrowheads="1"/>
          </p:cNvSpPr>
          <p:nvPr/>
        </p:nvSpPr>
        <p:spPr bwMode="auto">
          <a:xfrm>
            <a:off x="609600" y="1219200"/>
            <a:ext cx="7924800" cy="914400"/>
          </a:xfrm>
          <a:custGeom>
            <a:avLst/>
            <a:gdLst>
              <a:gd name="T0" fmla="*/ 0 w 1000"/>
              <a:gd name="T1" fmla="*/ 2147483646 h 1000"/>
              <a:gd name="T2" fmla="*/ 0 w 1000"/>
              <a:gd name="T3" fmla="*/ 0 h 1000"/>
              <a:gd name="T4" fmla="*/ 2147483646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bg-BG"/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1981200" y="3962400"/>
            <a:ext cx="6511925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bg-BG"/>
          </a:p>
        </p:txBody>
      </p:sp>
      <p:sp>
        <p:nvSpPr>
          <p:cNvPr id="11366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1524000"/>
            <a:ext cx="7623175" cy="1752600"/>
          </a:xfrm>
        </p:spPr>
        <p:txBody>
          <a:bodyPr/>
          <a:lstStyle>
            <a:lvl1pPr>
              <a:defRPr sz="5000"/>
            </a:lvl1pPr>
          </a:lstStyle>
          <a:p>
            <a:pPr lvl="0"/>
            <a:r>
              <a:rPr lang="bg-BG" altLang="en-US" noProof="0"/>
              <a:t>Click to edit Master title style</a:t>
            </a:r>
          </a:p>
        </p:txBody>
      </p:sp>
      <p:sp>
        <p:nvSpPr>
          <p:cNvPr id="11366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981200" y="3962400"/>
            <a:ext cx="65532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2800"/>
            </a:lvl1pPr>
          </a:lstStyle>
          <a:p>
            <a:pPr lvl="0"/>
            <a:r>
              <a:rPr lang="bg-BG" altLang="en-US" noProof="0"/>
              <a:t>Click to edit Master subtitle style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 alt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 alt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6B4CBD-D7E6-4BEB-9DF2-639065E7A3F8}" type="slidenum">
              <a:rPr lang="bg-BG" altLang="en-US"/>
              <a:pPr>
                <a:defRPr/>
              </a:pPr>
              <a:t>‹#›</a:t>
            </a:fld>
            <a:endParaRPr lang="bg-BG" altLang="en-US"/>
          </a:p>
        </p:txBody>
      </p:sp>
    </p:spTree>
    <p:extLst>
      <p:ext uri="{BB962C8B-B14F-4D97-AF65-F5344CB8AC3E}">
        <p14:creationId xmlns="" xmlns:p14="http://schemas.microsoft.com/office/powerpoint/2010/main" val="42888326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F4CFB7-5897-420E-8359-2B3AD50997D9}" type="datetimeFigureOut">
              <a:rPr lang="en-US" altLang="en-US"/>
              <a:pPr>
                <a:defRPr/>
              </a:pPr>
              <a:t>4/24/2020</a:t>
            </a:fld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ADFB53-1AD7-4F0A-A761-57801D23F7E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="" xmlns:p14="http://schemas.microsoft.com/office/powerpoint/2010/main" val="938255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71C3A0-9BB9-4758-AC70-E5AAA7567E94}" type="datetimeFigureOut">
              <a:rPr lang="en-US" altLang="en-US"/>
              <a:pPr>
                <a:defRPr/>
              </a:pPr>
              <a:t>4/24/2020</a:t>
            </a:fld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010C58-8371-49C3-91F1-DB9BA8FE14A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="" xmlns:p14="http://schemas.microsoft.com/office/powerpoint/2010/main" val="24614486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BCD252-1D31-4832-A3C2-B906504740FC}" type="datetimeFigureOut">
              <a:rPr lang="en-US" altLang="en-US"/>
              <a:pPr>
                <a:defRPr/>
              </a:pPr>
              <a:t>4/24/2020</a:t>
            </a:fld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205E62-D273-4A15-9590-1EA0ABA2128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="" xmlns:p14="http://schemas.microsoft.com/office/powerpoint/2010/main" val="1513633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96E96B-FF83-4676-B61D-C191E3D16AD6}" type="datetimeFigureOut">
              <a:rPr lang="en-US" altLang="en-US"/>
              <a:pPr>
                <a:defRPr/>
              </a:pPr>
              <a:t>4/24/2020</a:t>
            </a:fld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8AD0FC-DBA9-44DF-8B33-8A5E3BF184F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="" xmlns:p14="http://schemas.microsoft.com/office/powerpoint/2010/main" val="400049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1D0B4F-E378-4072-AB38-8BA26406DE6B}" type="datetimeFigureOut">
              <a:rPr lang="en-US" altLang="en-US"/>
              <a:pPr>
                <a:defRPr/>
              </a:pPr>
              <a:t>4/24/2020</a:t>
            </a:fld>
            <a:endParaRPr lang="en-US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68F6A3-DEEC-42D7-823C-5CD3C5F6478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="" xmlns:p14="http://schemas.microsoft.com/office/powerpoint/2010/main" val="29576839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A86AF2-C6FF-4794-B4D4-39F754F2C729}" type="datetimeFigureOut">
              <a:rPr lang="en-US" altLang="en-US"/>
              <a:pPr>
                <a:defRPr/>
              </a:pPr>
              <a:t>4/24/2020</a:t>
            </a:fld>
            <a:endParaRPr lang="en-US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E39D05-1CAB-41C0-918B-86758F29A23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="" xmlns:p14="http://schemas.microsoft.com/office/powerpoint/2010/main" val="41403844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F86938-A73A-4E10-89E9-41ACFB9B29B8}" type="datetimeFigureOut">
              <a:rPr lang="en-US" altLang="en-US"/>
              <a:pPr>
                <a:defRPr/>
              </a:pPr>
              <a:t>4/24/2020</a:t>
            </a:fld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16D48C-1354-467C-B88B-03FC20C8C23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="" xmlns:p14="http://schemas.microsoft.com/office/powerpoint/2010/main" val="30115443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A0E475-5367-4FE6-B966-17D18F501EF0}" type="datetimeFigureOut">
              <a:rPr lang="en-US" altLang="en-US"/>
              <a:pPr>
                <a:defRPr/>
              </a:pPr>
              <a:t>4/24/2020</a:t>
            </a:fld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1486C1-207B-4900-8635-A3A4C2962D8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="" xmlns:p14="http://schemas.microsoft.com/office/powerpoint/2010/main" val="33401426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3789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fld id="{E3A021D8-ADD9-47FB-AA37-584BF956E908}" type="datetimeFigureOut">
              <a:rPr lang="en-US" altLang="en-US"/>
              <a:pPr>
                <a:defRPr/>
              </a:pPr>
              <a:t>4/24/2020</a:t>
            </a:fld>
            <a:endParaRPr lang="en-US" altLang="en-US"/>
          </a:p>
        </p:txBody>
      </p:sp>
      <p:sp>
        <p:nvSpPr>
          <p:cNvPr id="3789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789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fld id="{A927DE59-0333-42F7-91BA-CDA51B90435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89" r:id="rId1"/>
    <p:sldLayoutId id="2147484090" r:id="rId2"/>
    <p:sldLayoutId id="2147484091" r:id="rId3"/>
    <p:sldLayoutId id="2147484092" r:id="rId4"/>
    <p:sldLayoutId id="2147484093" r:id="rId5"/>
    <p:sldLayoutId id="2147484094" r:id="rId6"/>
    <p:sldLayoutId id="2147484095" r:id="rId7"/>
    <p:sldLayoutId id="2147484096" r:id="rId8"/>
    <p:sldLayoutId id="2147484097" r:id="rId9"/>
    <p:sldLayoutId id="2147484098" r:id="rId10"/>
    <p:sldLayoutId id="214748409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bg-BG" altLang="en-US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bg-BG" altLang="en-US"/>
              <a:t>Click to edit Master text styles</a:t>
            </a:r>
          </a:p>
          <a:p>
            <a:pPr lvl="1"/>
            <a:r>
              <a:rPr lang="bg-BG" altLang="en-US"/>
              <a:t>Second level</a:t>
            </a:r>
          </a:p>
          <a:p>
            <a:pPr lvl="2"/>
            <a:r>
              <a:rPr lang="bg-BG" altLang="en-US"/>
              <a:t>Third level</a:t>
            </a:r>
          </a:p>
          <a:p>
            <a:pPr lvl="3"/>
            <a:r>
              <a:rPr lang="bg-BG" altLang="en-US"/>
              <a:t>Fourth level</a:t>
            </a:r>
          </a:p>
          <a:p>
            <a:pPr lvl="4"/>
            <a:r>
              <a:rPr lang="bg-BG" altLang="en-US"/>
              <a:t>Fifth level</a:t>
            </a:r>
          </a:p>
        </p:txBody>
      </p:sp>
      <p:sp>
        <p:nvSpPr>
          <p:cNvPr id="11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+mj-lt"/>
                <a:cs typeface="+mn-cs"/>
              </a:defRPr>
            </a:lvl1pPr>
          </a:lstStyle>
          <a:p>
            <a:pPr>
              <a:defRPr/>
            </a:pPr>
            <a:endParaRPr lang="bg-BG" altLang="en-US"/>
          </a:p>
        </p:txBody>
      </p:sp>
      <p:sp>
        <p:nvSpPr>
          <p:cNvPr id="12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3638"/>
            <a:ext cx="2895600" cy="457200"/>
          </a:xfrm>
          <a:prstGeom prst="rect">
            <a:avLst/>
          </a:prstGeom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latin typeface="+mj-lt"/>
                <a:cs typeface="+mn-cs"/>
              </a:defRPr>
            </a:lvl1pPr>
          </a:lstStyle>
          <a:p>
            <a:pPr>
              <a:defRPr/>
            </a:pPr>
            <a:endParaRPr lang="bg-BG" altLang="en-US"/>
          </a:p>
        </p:txBody>
      </p:sp>
      <p:sp>
        <p:nvSpPr>
          <p:cNvPr id="13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Garamond" panose="02020404030301010803" pitchFamily="18" charset="0"/>
                <a:cs typeface="+mn-cs"/>
              </a:defRPr>
            </a:lvl1pPr>
          </a:lstStyle>
          <a:p>
            <a:pPr>
              <a:defRPr/>
            </a:pPr>
            <a:fld id="{417D9679-1AFE-4839-AE6B-975E7CEDD4B0}" type="slidenum">
              <a:rPr lang="bg-BG" altLang="en-US"/>
              <a:pPr>
                <a:defRPr/>
              </a:pPr>
              <a:t>‹#›</a:t>
            </a:fld>
            <a:endParaRPr lang="bg-BG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00" r:id="rId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anose="05000000000000000000" pitchFamily="2" charset="2"/>
        <a:buChar char="n"/>
        <a:defRPr sz="30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anose="05000000000000000000" pitchFamily="2" charset="2"/>
        <a:buChar char="q"/>
        <a:defRPr sz="26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anose="05000000000000000000" pitchFamily="2" charset="2"/>
        <a:buChar char="n"/>
        <a:defRPr sz="22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q"/>
        <a:defRPr sz="2000"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anose="05000000000000000000" pitchFamily="2" charset="2"/>
        <a:buChar char="§"/>
        <a:defRPr sz="20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bg-BG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oleObject1.bin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NUL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NULL"/><Relationship Id="rId4" Type="http://schemas.openxmlformats.org/officeDocument/2006/relationships/image" Target="NUL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2" Type="http://schemas.openxmlformats.org/officeDocument/2006/relationships/slideLayout" Target="../slideLayouts/slideLayout7.xml"/><Relationship Id="rId1" Type="http://schemas.openxmlformats.org/officeDocument/2006/relationships/video" Target="../media/media1.mp4"/><Relationship Id="rId5" Type="http://schemas.openxmlformats.org/officeDocument/2006/relationships/hyperlink" Target="https://www.youtube.com/watch?v=Oz8fW68RY6I" TargetMode="External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NUL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NULL"/><Relationship Id="rId1" Type="http://schemas.openxmlformats.org/officeDocument/2006/relationships/slideLayout" Target="../slideLayouts/slideLayout7.xml"/><Relationship Id="rId5" Type="http://schemas.openxmlformats.org/officeDocument/2006/relationships/image" Target="NULL"/><Relationship Id="rId4" Type="http://schemas.openxmlformats.org/officeDocument/2006/relationships/image" Target="NUL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NUL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Line 5"/>
          <p:cNvSpPr>
            <a:spLocks noChangeShapeType="1"/>
          </p:cNvSpPr>
          <p:nvPr/>
        </p:nvSpPr>
        <p:spPr bwMode="auto">
          <a:xfrm>
            <a:off x="2581275" y="901700"/>
            <a:ext cx="4813300" cy="0"/>
          </a:xfrm>
          <a:prstGeom prst="line">
            <a:avLst/>
          </a:prstGeom>
          <a:noFill/>
          <a:ln w="15875" cmpd="thickThin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bg-BG"/>
          </a:p>
        </p:txBody>
      </p:sp>
      <p:graphicFrame>
        <p:nvGraphicFramePr>
          <p:cNvPr id="614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4154887624"/>
              </p:ext>
            </p:extLst>
          </p:nvPr>
        </p:nvGraphicFramePr>
        <p:xfrm>
          <a:off x="428624" y="285068"/>
          <a:ext cx="862013" cy="882650"/>
        </p:xfrm>
        <a:graphic>
          <a:graphicData uri="http://schemas.openxmlformats.org/presentationml/2006/ole">
            <p:oleObj spid="_x0000_s22530" r:id="rId4" imgW="4785480" imgH="4894560" progId="">
              <p:embed/>
            </p:oleObj>
          </a:graphicData>
        </a:graphic>
      </p:graphicFrame>
      <p:sp>
        <p:nvSpPr>
          <p:cNvPr id="6148" name="Rectangle 7"/>
          <p:cNvSpPr>
            <a:spLocks noChangeArrowheads="1"/>
          </p:cNvSpPr>
          <p:nvPr/>
        </p:nvSpPr>
        <p:spPr bwMode="auto">
          <a:xfrm>
            <a:off x="71438" y="283368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xmlns="" w="50800" algn="ctr">
                <a:solidFill>
                  <a:srgbClr val="00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5F5F5F"/>
                  </a:outerShdw>
                </a:effectLst>
              </a14:hiddenEffects>
            </a:ext>
          </a:extLst>
        </p:spPr>
        <p:txBody>
          <a:bodyPr wrap="none" lIns="0" rIns="0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>
              <a:latin typeface="Arial Black" panose="020B0A04020102020204" pitchFamily="34" charset="0"/>
            </a:endParaRPr>
          </a:p>
        </p:txBody>
      </p:sp>
      <p:sp>
        <p:nvSpPr>
          <p:cNvPr id="6149" name="Rectangle 8"/>
          <p:cNvSpPr>
            <a:spLocks noChangeArrowheads="1"/>
          </p:cNvSpPr>
          <p:nvPr/>
        </p:nvSpPr>
        <p:spPr bwMode="auto">
          <a:xfrm>
            <a:off x="71438" y="283368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xmlns="" w="50800" algn="ctr">
                <a:solidFill>
                  <a:srgbClr val="00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5F5F5F"/>
                  </a:outerShdw>
                </a:effectLst>
              </a14:hiddenEffects>
            </a:ext>
          </a:extLst>
        </p:spPr>
        <p:txBody>
          <a:bodyPr lIns="0" rIns="0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>
              <a:latin typeface="Arial Black" panose="020B0A04020102020204" pitchFamily="34" charset="0"/>
            </a:endParaRPr>
          </a:p>
        </p:txBody>
      </p:sp>
      <p:sp>
        <p:nvSpPr>
          <p:cNvPr id="41994" name="Text Box 4"/>
          <p:cNvSpPr txBox="1">
            <a:spLocks noChangeArrowheads="1"/>
          </p:cNvSpPr>
          <p:nvPr/>
        </p:nvSpPr>
        <p:spPr bwMode="auto">
          <a:xfrm>
            <a:off x="265113" y="1644650"/>
            <a:ext cx="196850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xmlns="" w="50800" algn="ctr">
                <a:solidFill>
                  <a:srgbClr val="00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5F5F5F"/>
                  </a:outerShdw>
                </a:effectLst>
              </a14:hiddenEffects>
            </a:ext>
          </a:extLst>
        </p:spPr>
        <p:txBody>
          <a:bodyPr lIns="0" rIns="0">
            <a:spAutoFit/>
          </a:bodyPr>
          <a:lstStyle>
            <a:lvl1pPr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bg-BG" altLang="bg-BG" dirty="0" smtClean="0">
                <a:solidFill>
                  <a:schemeClr val="accent4">
                    <a:lumMod val="85000"/>
                    <a:lumOff val="15000"/>
                  </a:schemeClr>
                </a:solidFill>
                <a:cs typeface="+mn-cs"/>
              </a:rPr>
              <a:t>Лекция №</a:t>
            </a:r>
            <a:r>
              <a:rPr lang="en-US" altLang="bg-BG" dirty="0" smtClean="0">
                <a:solidFill>
                  <a:schemeClr val="accent4">
                    <a:lumMod val="85000"/>
                    <a:lumOff val="15000"/>
                  </a:schemeClr>
                </a:solidFill>
                <a:cs typeface="+mn-cs"/>
              </a:rPr>
              <a:t>6</a:t>
            </a:r>
            <a:endParaRPr lang="bg-BG" altLang="bg-BG" dirty="0">
              <a:solidFill>
                <a:schemeClr val="accent4">
                  <a:lumMod val="85000"/>
                  <a:lumOff val="15000"/>
                </a:schemeClr>
              </a:solidFill>
              <a:cs typeface="+mn-cs"/>
            </a:endParaRPr>
          </a:p>
        </p:txBody>
      </p:sp>
      <p:sp>
        <p:nvSpPr>
          <p:cNvPr id="41997" name="Text Box 4"/>
          <p:cNvSpPr txBox="1">
            <a:spLocks noChangeArrowheads="1"/>
          </p:cNvSpPr>
          <p:nvPr/>
        </p:nvSpPr>
        <p:spPr bwMode="auto">
          <a:xfrm>
            <a:off x="4233863" y="6038850"/>
            <a:ext cx="4706937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xmlns="" w="50800" algn="ctr">
                <a:solidFill>
                  <a:srgbClr val="00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5F5F5F"/>
                  </a:outerShdw>
                </a:effectLst>
              </a14:hiddenEffects>
            </a:ext>
          </a:extLst>
        </p:spPr>
        <p:txBody>
          <a:bodyPr lIns="0" rIns="0">
            <a:spAutoFit/>
          </a:bodyPr>
          <a:lstStyle>
            <a:lvl1pPr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bg-BG" altLang="bg-BG" dirty="0">
                <a:solidFill>
                  <a:schemeClr val="accent4">
                    <a:lumMod val="85000"/>
                    <a:lumOff val="15000"/>
                  </a:schemeClr>
                </a:solidFill>
                <a:cs typeface="+mn-cs"/>
              </a:rPr>
              <a:t>Проф. Константин Балашев, дхн</a:t>
            </a:r>
          </a:p>
        </p:txBody>
      </p:sp>
      <p:sp>
        <p:nvSpPr>
          <p:cNvPr id="6153" name="TextBox 1"/>
          <p:cNvSpPr txBox="1">
            <a:spLocks noChangeArrowheads="1"/>
          </p:cNvSpPr>
          <p:nvPr/>
        </p:nvSpPr>
        <p:spPr bwMode="auto">
          <a:xfrm>
            <a:off x="912400" y="3451227"/>
            <a:ext cx="758209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ru-RU" altLang="bg-BG" sz="1600" b="1" dirty="0" smtClean="0"/>
              <a:t>Механични свойства на твърдите тела. Деформируемост, пластични и еластични деформации. Деформации при опън, натиск, хлъзгане или усукване. Механично напрежение, абсолютна и относителна деформация. Зависимост на деформацията от напрежението, закон на Хук.  Модул на Юнг, якост, разтегливост, механична устойчивост, хистерезис. Вискоеластичност, основни прояви: пълзене, релаксация, хистерезис, чувствителност към скоростта на натоварване. Анизотропия. </a:t>
            </a:r>
          </a:p>
          <a:p>
            <a:pPr algn="just">
              <a:spcBef>
                <a:spcPct val="0"/>
              </a:spcBef>
              <a:buFontTx/>
              <a:buNone/>
            </a:pPr>
            <a:endParaRPr lang="ru-RU" altLang="bg-BG" sz="1600" b="1" dirty="0" smtClean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4954D481-32E0-4DCE-B232-087B7121532C}"/>
              </a:ext>
            </a:extLst>
          </p:cNvPr>
          <p:cNvSpPr/>
          <p:nvPr/>
        </p:nvSpPr>
        <p:spPr>
          <a:xfrm>
            <a:off x="2286000" y="2541300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bg-BG" altLang="en-US" sz="3200" dirty="0" smtClean="0"/>
              <a:t>БИОМЕХАНИКА </a:t>
            </a:r>
            <a:endParaRPr lang="en-US" sz="3200" dirty="0"/>
          </a:p>
        </p:txBody>
      </p:sp>
      <p:sp>
        <p:nvSpPr>
          <p:cNvPr id="12" name="Rectangle 9"/>
          <p:cNvSpPr>
            <a:spLocks noChangeArrowheads="1"/>
          </p:cNvSpPr>
          <p:nvPr/>
        </p:nvSpPr>
        <p:spPr bwMode="auto">
          <a:xfrm>
            <a:off x="-64008" y="192881"/>
            <a:ext cx="9144000" cy="1417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xmlns="" w="50800" algn="ctr">
                <a:solidFill>
                  <a:srgbClr val="00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5F5F5F"/>
                  </a:outerShdw>
                </a:effectLst>
              </a14:hiddenEffects>
            </a:ext>
          </a:extLst>
        </p:spPr>
        <p:txBody>
          <a:bodyPr lIns="0" rIns="0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algn="ctr">
              <a:defRPr/>
            </a:pPr>
            <a:r>
              <a:rPr lang="bg-BG" altLang="en-US" sz="2400" b="1" dirty="0" smtClean="0">
                <a:solidFill>
                  <a:schemeClr val="accent4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МЕДИЦИНСКИ УНИВЕРСИТЕТ </a:t>
            </a:r>
            <a:r>
              <a:rPr lang="bg-BG" altLang="en-US" sz="2400" b="1" dirty="0" smtClean="0">
                <a:solidFill>
                  <a:schemeClr val="accent4">
                    <a:lumMod val="85000"/>
                    <a:lumOff val="15000"/>
                  </a:schemeClr>
                </a:solidFill>
                <a:cs typeface="Times New Roman" panose="02020603050405020304" pitchFamily="18" charset="0"/>
              </a:rPr>
              <a:t>–</a:t>
            </a:r>
            <a:r>
              <a:rPr lang="bg-BG" altLang="en-US" sz="2400" b="1" dirty="0" smtClean="0">
                <a:solidFill>
                  <a:schemeClr val="accent4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ПЛЕВЕН</a:t>
            </a:r>
            <a:endParaRPr lang="bg-BG" altLang="en-US" sz="2400" b="1" dirty="0" smtClean="0">
              <a:solidFill>
                <a:schemeClr val="accent4">
                  <a:lumMod val="85000"/>
                  <a:lumOff val="15000"/>
                </a:schemeClr>
              </a:solidFill>
              <a:cs typeface="+mn-cs"/>
            </a:endParaRPr>
          </a:p>
          <a:p>
            <a:pPr algn="ctr">
              <a:defRPr/>
            </a:pPr>
            <a:r>
              <a:rPr lang="bg-BG" altLang="en-US" sz="2000" b="1" dirty="0" smtClean="0">
                <a:solidFill>
                  <a:schemeClr val="accent4">
                    <a:lumMod val="85000"/>
                    <a:lumOff val="15000"/>
                  </a:schemeClr>
                </a:solidFill>
                <a:latin typeface="+mn-lt"/>
                <a:cs typeface="Times New Roman" panose="02020603050405020304" pitchFamily="18" charset="0"/>
              </a:rPr>
              <a:t>	ФАКУЛТЕТ „</a:t>
            </a:r>
            <a:r>
              <a:rPr lang="bg-BG" altLang="en-US" sz="2000" b="1" dirty="0" smtClean="0">
                <a:solidFill>
                  <a:schemeClr val="accent4">
                    <a:lumMod val="85000"/>
                    <a:lumOff val="15000"/>
                  </a:schemeClr>
                </a:solidFill>
                <a:latin typeface="+mn-lt"/>
                <a:cs typeface="Times New Roman" panose="02020603050405020304" pitchFamily="18" charset="0"/>
              </a:rPr>
              <a:t>ОБЩЕСТВЕНО ЗДРАВЕ</a:t>
            </a:r>
            <a:r>
              <a:rPr lang="bg-BG" altLang="en-US" sz="2000" b="1" dirty="0" smtClean="0">
                <a:solidFill>
                  <a:schemeClr val="accent4">
                    <a:lumMod val="85000"/>
                    <a:lumOff val="15000"/>
                  </a:schemeClr>
                </a:solidFill>
                <a:latin typeface="+mn-lt"/>
                <a:cs typeface="Times New Roman" panose="02020603050405020304" pitchFamily="18" charset="0"/>
              </a:rPr>
              <a:t>“</a:t>
            </a:r>
            <a:endParaRPr lang="en-US" altLang="en-US" sz="2000" b="1" dirty="0" smtClean="0">
              <a:solidFill>
                <a:schemeClr val="accent4">
                  <a:lumMod val="85000"/>
                  <a:lumOff val="15000"/>
                </a:schemeClr>
              </a:solidFill>
              <a:latin typeface="+mn-lt"/>
              <a:cs typeface="Times New Roman" panose="02020603050405020304" pitchFamily="18" charset="0"/>
            </a:endParaRPr>
          </a:p>
          <a:p>
            <a:pPr algn="ctr">
              <a:spcBef>
                <a:spcPts val="600"/>
              </a:spcBef>
              <a:defRPr/>
            </a:pPr>
            <a:r>
              <a:rPr lang="bg-BG" altLang="en-US" b="1" dirty="0" smtClean="0">
                <a:solidFill>
                  <a:schemeClr val="accent4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ЦЕНТЪР ЗА ДИСТАНЦИОННО ОБУЧЕНИЕ</a:t>
            </a:r>
            <a:endParaRPr lang="bg-BG" altLang="en-US" b="1" dirty="0" smtClean="0">
              <a:solidFill>
                <a:schemeClr val="accent4">
                  <a:lumMod val="85000"/>
                  <a:lumOff val="15000"/>
                </a:schemeClr>
              </a:solidFill>
              <a:cs typeface="+mn-cs"/>
            </a:endParaRPr>
          </a:p>
          <a:p>
            <a:pPr algn="ctr">
              <a:defRPr/>
            </a:pPr>
            <a:endParaRPr lang="bg-BG" altLang="en-US" sz="2000" b="1" dirty="0">
              <a:solidFill>
                <a:schemeClr val="accent4">
                  <a:lumMod val="85000"/>
                  <a:lumOff val="15000"/>
                </a:schemeClr>
              </a:solidFill>
              <a:latin typeface="Arial Unicode MS" panose="020B0604020202020204" pitchFamily="34" charset="-128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89EB041-557A-4857-9333-B492002EEF16}" type="datetime1">
              <a:rPr lang="en-US" smtClean="0"/>
              <a:pPr>
                <a:defRPr/>
              </a:pPr>
              <a:t>4/24/2020</a:t>
            </a:fld>
            <a:endParaRPr lang="en-US" alt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EF1E9-53E4-41E2-9500-ACB2624B5CD6}" type="slidenum">
              <a:rPr lang="en-US" altLang="en-US" smtClean="0"/>
              <a:pPr/>
              <a:t>10</a:t>
            </a:fld>
            <a:endParaRPr lang="en-US" altLang="en-US"/>
          </a:p>
        </p:txBody>
      </p:sp>
      <mc:AlternateContent xmlns:mc="http://schemas.openxmlformats.org/markup-compatibility/2006">
        <mc:Choice xmlns="" xmlns:a14="http://schemas.microsoft.com/office/drawing/2010/main" Requires="a14">
          <p:sp>
            <p:nvSpPr>
              <p:cNvPr id="6" name="TextBox 5"/>
              <p:cNvSpPr txBox="1"/>
              <p:nvPr/>
            </p:nvSpPr>
            <p:spPr>
              <a:xfrm>
                <a:off x="6597097" y="7212134"/>
                <a:ext cx="234167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bg-BG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𝜀</m:t>
                      </m:r>
                    </m:oMath>
                  </m:oMathPara>
                </a14:m>
                <a:endParaRPr lang="bg-BG" sz="2400" dirty="0"/>
              </a:p>
            </p:txBody>
          </p:sp>
        </mc:Choice>
        <mc:Fallback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97097" y="7212134"/>
                <a:ext cx="234167" cy="369332"/>
              </a:xfrm>
              <a:prstGeom prst="rect">
                <a:avLst/>
              </a:prstGeom>
              <a:blipFill rotWithShape="0">
                <a:blip r:embed="rId2" cstate="print"/>
                <a:stretch>
                  <a:fillRect l="-12821" r="-10256" b="-1639"/>
                </a:stretch>
              </a:blipFill>
            </p:spPr>
            <p:txBody>
              <a:bodyPr/>
              <a:lstStyle/>
              <a:p>
                <a:r>
                  <a:rPr lang="bg-BG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3" name="Group 12"/>
          <p:cNvGrpSpPr/>
          <p:nvPr/>
        </p:nvGrpSpPr>
        <p:grpSpPr>
          <a:xfrm>
            <a:off x="217955" y="734342"/>
            <a:ext cx="8629321" cy="5399021"/>
            <a:chOff x="217955" y="734342"/>
            <a:chExt cx="8629321" cy="5399021"/>
          </a:xfrm>
        </p:grpSpPr>
        <mc:AlternateContent xmlns:mc="http://schemas.openxmlformats.org/markup-compatibility/2006">
          <mc:Choice xmlns="" xmlns:a14="http://schemas.microsoft.com/office/drawing/2010/main" Requires="a14">
            <p:sp>
              <p:nvSpPr>
                <p:cNvPr id="8" name="Rectangle 7"/>
                <p:cNvSpPr/>
                <p:nvPr/>
              </p:nvSpPr>
              <p:spPr>
                <a:xfrm>
                  <a:off x="287524" y="4164362"/>
                  <a:ext cx="8559752" cy="1969001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rgbClr val="FFC000"/>
                  </a:solidFill>
                </a:ln>
              </p:spPr>
              <p:txBody>
                <a:bodyPr wrap="square">
                  <a:spAutoFit/>
                </a:bodyPr>
                <a:lstStyle/>
                <a:p>
                  <a:pPr indent="431800" algn="just">
                    <a:spcBef>
                      <a:spcPts val="900"/>
                    </a:spcBef>
                    <a:spcAft>
                      <a:spcPts val="690"/>
                    </a:spcAft>
                  </a:pPr>
                  <a:r>
                    <a:rPr lang="bg-BG" sz="1800" dirty="0">
                      <a:latin typeface="Segoe UI" panose="020B0502040204020203" pitchFamily="34" charset="0"/>
                      <a:ea typeface="Segoe UI" panose="020B0502040204020203" pitchFamily="34" charset="0"/>
                    </a:rPr>
                    <a:t>Модулът на линейна деформация </a:t>
                  </a:r>
                  <a:r>
                    <a:rPr lang="en-US" sz="1800" dirty="0">
                      <a:latin typeface="Segoe UI" panose="020B0502040204020203" pitchFamily="34" charset="0"/>
                      <a:ea typeface="Segoe UI" panose="020B0502040204020203" pitchFamily="34" charset="0"/>
                    </a:rPr>
                    <a:t>(</a:t>
                  </a:r>
                  <a14:m>
                    <m:oMath xmlns:m="http://schemas.openxmlformats.org/officeDocument/2006/math">
                      <m:r>
                        <a:rPr lang="en-US" sz="2400" b="1" i="1" dirty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m:t>𝑬</m:t>
                      </m:r>
                      <m:r>
                        <a:rPr lang="bg-BG" sz="2400" i="1" dirty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Segoe UI" panose="020B0502040204020203" pitchFamily="34" charset="0"/>
                        </a:rPr>
                        <m:t>=</m:t>
                      </m:r>
                      <m:f>
                        <m:fPr>
                          <m:ctrlPr>
                            <a:rPr lang="bg-BG" sz="2400" i="1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bg-BG" sz="2400" i="1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num>
                        <m:den>
                          <m:r>
                            <a:rPr lang="en-US" sz="2400" b="1" i="1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Segoe UI" panose="020B0502040204020203" pitchFamily="34" charset="0"/>
                            </a:rPr>
                            <m:t>𝜺</m:t>
                          </m:r>
                        </m:den>
                      </m:f>
                    </m:oMath>
                  </a14:m>
                  <a:r>
                    <a:rPr lang="en-US" sz="1800" dirty="0">
                      <a:latin typeface="Segoe UI" panose="020B0502040204020203" pitchFamily="34" charset="0"/>
                      <a:ea typeface="Segoe UI" panose="020B0502040204020203" pitchFamily="34" charset="0"/>
                    </a:rPr>
                    <a:t>) </a:t>
                  </a:r>
                  <a:r>
                    <a:rPr lang="bg-BG" sz="1800" dirty="0">
                      <a:latin typeface="Segoe UI" panose="020B0502040204020203" pitchFamily="34" charset="0"/>
                      <a:ea typeface="Segoe UI" panose="020B0502040204020203" pitchFamily="34" charset="0"/>
                    </a:rPr>
                    <a:t>представлява наклонът на правата "</a:t>
                  </a:r>
                  <a:r>
                    <a:rPr lang="bg-BG" sz="1800" i="1" dirty="0">
                      <a:solidFill>
                        <a:srgbClr val="000000"/>
                      </a:solidFill>
                      <a:latin typeface="Segoe UI" panose="020B0502040204020203" pitchFamily="34" charset="0"/>
                      <a:ea typeface="Segoe UI" panose="020B0502040204020203" pitchFamily="34" charset="0"/>
                      <a:cs typeface="Segoe UI" panose="020B0502040204020203" pitchFamily="34" charset="0"/>
                    </a:rPr>
                    <a:t>напрежение-деформация</a:t>
                  </a:r>
                  <a:r>
                    <a:rPr lang="bg-BG" sz="1800" dirty="0">
                      <a:latin typeface="Segoe UI" panose="020B0502040204020203" pitchFamily="34" charset="0"/>
                      <a:ea typeface="Segoe UI" panose="020B0502040204020203" pitchFamily="34" charset="0"/>
                    </a:rPr>
                    <a:t>" в линейния участък и показва съотношението между механичното напрежение и получената деформация. Той се нарича </a:t>
                  </a:r>
                  <a:r>
                    <a:rPr lang="bg-BG" sz="1800" b="1" dirty="0">
                      <a:solidFill>
                        <a:srgbClr val="000000"/>
                      </a:solidFill>
                      <a:latin typeface="Segoe UI" panose="020B0502040204020203" pitchFamily="34" charset="0"/>
                      <a:ea typeface="Segoe UI" panose="020B0502040204020203" pitchFamily="34" charset="0"/>
                      <a:cs typeface="Segoe UI" panose="020B0502040204020203" pitchFamily="34" charset="0"/>
                    </a:rPr>
                    <a:t>модул на Юнг </a:t>
                  </a:r>
                  <a:r>
                    <a:rPr lang="bg-BG" sz="1800" dirty="0">
                      <a:latin typeface="Segoe UI" panose="020B0502040204020203" pitchFamily="34" charset="0"/>
                      <a:ea typeface="Segoe UI" panose="020B0502040204020203" pitchFamily="34" charset="0"/>
                    </a:rPr>
                    <a:t>на името на английския лекар и физик Томас Юнг </a:t>
                  </a:r>
                  <a:r>
                    <a:rPr lang="en-US" sz="1800" i="1" dirty="0">
                      <a:solidFill>
                        <a:srgbClr val="000000"/>
                      </a:solidFill>
                      <a:latin typeface="Segoe UI" panose="020B0502040204020203" pitchFamily="34" charset="0"/>
                      <a:ea typeface="Segoe UI" panose="020B0502040204020203" pitchFamily="34" charset="0"/>
                      <a:cs typeface="Segoe UI" panose="020B0502040204020203" pitchFamily="34" charset="0"/>
                    </a:rPr>
                    <a:t>(Thomas Young</a:t>
                  </a:r>
                  <a:r>
                    <a:rPr lang="bg-BG" sz="1800" i="1" dirty="0">
                      <a:solidFill>
                        <a:srgbClr val="000000"/>
                      </a:solidFill>
                      <a:latin typeface="Segoe UI" panose="020B0502040204020203" pitchFamily="34" charset="0"/>
                      <a:ea typeface="Segoe UI" panose="020B0502040204020203" pitchFamily="34" charset="0"/>
                      <a:cs typeface="Segoe UI" panose="020B0502040204020203" pitchFamily="34" charset="0"/>
                    </a:rPr>
                    <a:t>,</a:t>
                  </a:r>
                  <a:r>
                    <a:rPr lang="bg-BG" sz="1800" dirty="0">
                      <a:latin typeface="Segoe UI" panose="020B0502040204020203" pitchFamily="34" charset="0"/>
                      <a:ea typeface="Segoe UI" panose="020B0502040204020203" pitchFamily="34" charset="0"/>
                    </a:rPr>
                    <a:t> 1773-1829). Модулът на Юнг характеризира еластичността на материала. При по-големи негови стойности материалът е по- еластичен.</a:t>
                  </a:r>
                  <a:endParaRPr lang="en-US" sz="1800" dirty="0">
                    <a:latin typeface="Segoe UI" panose="020B0502040204020203" pitchFamily="34" charset="0"/>
                    <a:ea typeface="Segoe UI" panose="020B0502040204020203" pitchFamily="34" charset="0"/>
                  </a:endParaRPr>
                </a:p>
              </p:txBody>
            </p:sp>
          </mc:Choice>
          <mc:Fallback>
            <p:sp>
              <p:nvSpPr>
                <p:cNvPr id="8" name="Rectangle 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7524" y="4164362"/>
                  <a:ext cx="8559752" cy="1969001"/>
                </a:xfrm>
                <a:prstGeom prst="rect">
                  <a:avLst/>
                </a:prstGeom>
                <a:blipFill rotWithShape="0">
                  <a:blip r:embed="rId3" cstate="print"/>
                  <a:stretch>
                    <a:fillRect l="-498" r="-569" b="-3692"/>
                  </a:stretch>
                </a:blipFill>
                <a:ln>
                  <a:solidFill>
                    <a:srgbClr val="FFC000"/>
                  </a:solidFill>
                </a:ln>
              </p:spPr>
              <p:txBody>
                <a:bodyPr/>
                <a:lstStyle/>
                <a:p>
                  <a:r>
                    <a:rPr lang="bg-BG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12" name="Group 11"/>
            <p:cNvGrpSpPr/>
            <p:nvPr/>
          </p:nvGrpSpPr>
          <p:grpSpPr>
            <a:xfrm>
              <a:off x="217955" y="734342"/>
              <a:ext cx="7718255" cy="3315210"/>
              <a:chOff x="217955" y="734342"/>
              <a:chExt cx="7718255" cy="3315210"/>
            </a:xfrm>
          </p:grpSpPr>
          <p:pic>
            <p:nvPicPr>
              <p:cNvPr id="5" name="Picture 4"/>
              <p:cNvPicPr>
                <a:picLocks noChangeAspect="1"/>
              </p:cNvPicPr>
              <p:nvPr/>
            </p:nvPicPr>
            <p:blipFill rotWithShape="1">
              <a:blip r:embed="rId4" cstate="print"/>
              <a:srcRect l="23374" t="29076" r="16686" b="312"/>
              <a:stretch/>
            </p:blipFill>
            <p:spPr>
              <a:xfrm rot="21540000">
                <a:off x="217955" y="734342"/>
                <a:ext cx="5642274" cy="3315210"/>
              </a:xfrm>
              <a:prstGeom prst="rect">
                <a:avLst/>
              </a:prstGeom>
            </p:spPr>
          </p:pic>
          <p:pic>
            <p:nvPicPr>
              <p:cNvPr id="10" name="Picture 9"/>
              <p:cNvPicPr>
                <a:picLocks noChangeAspect="1"/>
              </p:cNvPicPr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6012160" y="1412776"/>
                <a:ext cx="1924050" cy="2381250"/>
              </a:xfrm>
              <a:prstGeom prst="rect">
                <a:avLst/>
              </a:prstGeom>
            </p:spPr>
          </p:pic>
          <p:sp>
            <p:nvSpPr>
              <p:cNvPr id="11" name="Rectangle 10"/>
              <p:cNvSpPr/>
              <p:nvPr/>
            </p:nvSpPr>
            <p:spPr>
              <a:xfrm>
                <a:off x="6225545" y="3736129"/>
                <a:ext cx="1710665" cy="230832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</p:spPr>
            <p:txBody>
              <a:bodyPr wrap="square">
                <a:spAutoFit/>
              </a:bodyPr>
              <a:lstStyle/>
              <a:p>
                <a:r>
                  <a:rPr lang="en-US" i="1" dirty="0">
                    <a:solidFill>
                      <a:srgbClr val="000000"/>
                    </a:solidFill>
                    <a:latin typeface="Segoe UI" panose="020B0502040204020203" pitchFamily="34" charset="0"/>
                    <a:ea typeface="Segoe UI" panose="020B0502040204020203" pitchFamily="34" charset="0"/>
                    <a:cs typeface="Segoe UI" panose="020B0502040204020203" pitchFamily="34" charset="0"/>
                  </a:rPr>
                  <a:t>Thomas Young</a:t>
                </a:r>
                <a:r>
                  <a:rPr lang="bg-BG" i="1" dirty="0">
                    <a:solidFill>
                      <a:srgbClr val="000000"/>
                    </a:solidFill>
                    <a:latin typeface="Segoe UI" panose="020B0502040204020203" pitchFamily="34" charset="0"/>
                    <a:ea typeface="Segoe UI" panose="020B0502040204020203" pitchFamily="34" charset="0"/>
                    <a:cs typeface="Segoe UI" panose="020B0502040204020203" pitchFamily="34" charset="0"/>
                  </a:rPr>
                  <a:t>,</a:t>
                </a:r>
                <a:r>
                  <a:rPr lang="bg-BG" dirty="0">
                    <a:latin typeface="Segoe UI" panose="020B0502040204020203" pitchFamily="34" charset="0"/>
                    <a:ea typeface="Segoe UI" panose="020B0502040204020203" pitchFamily="34" charset="0"/>
                  </a:rPr>
                  <a:t> 1773-1829</a:t>
                </a:r>
                <a:endParaRPr lang="bg-BG" dirty="0"/>
              </a:p>
            </p:txBody>
          </p:sp>
        </p:grpSp>
      </p:grpSp>
    </p:spTree>
    <p:extLst>
      <p:ext uri="{BB962C8B-B14F-4D97-AF65-F5344CB8AC3E}">
        <p14:creationId xmlns="" xmlns:p14="http://schemas.microsoft.com/office/powerpoint/2010/main" val="27087309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89EB041-557A-4857-9333-B492002EEF16}" type="datetime1">
              <a:rPr lang="en-US" smtClean="0"/>
              <a:pPr>
                <a:defRPr/>
              </a:pPr>
              <a:t>4/24/2020</a:t>
            </a:fld>
            <a:endParaRPr lang="en-US" alt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EF1E9-53E4-41E2-9500-ACB2624B5CD6}" type="slidenum">
              <a:rPr lang="en-US" altLang="en-US" smtClean="0"/>
              <a:pPr/>
              <a:t>11</a:t>
            </a:fld>
            <a:endParaRPr lang="en-US" altLang="en-US"/>
          </a:p>
        </p:txBody>
      </p:sp>
      <p:grpSp>
        <p:nvGrpSpPr>
          <p:cNvPr id="8" name="Group 7"/>
          <p:cNvGrpSpPr/>
          <p:nvPr/>
        </p:nvGrpSpPr>
        <p:grpSpPr>
          <a:xfrm>
            <a:off x="359532" y="464300"/>
            <a:ext cx="8327268" cy="5555673"/>
            <a:chOff x="359532" y="464300"/>
            <a:chExt cx="8327268" cy="5555673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 cstate="print"/>
            <a:srcRect l="35715" t="22919" r="4418" b="29083"/>
            <a:stretch/>
          </p:blipFill>
          <p:spPr>
            <a:xfrm rot="21540000">
              <a:off x="725645" y="464300"/>
              <a:ext cx="6864519" cy="3478977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359532" y="3988648"/>
              <a:ext cx="8327268" cy="2031325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txBody>
            <a:bodyPr wrap="square">
              <a:spAutoFit/>
            </a:bodyPr>
            <a:lstStyle/>
            <a:p>
              <a:r>
                <a:rPr lang="bg-BG" sz="1800" dirty="0">
                  <a:solidFill>
                    <a:srgbClr val="000000"/>
                  </a:solidFill>
                  <a:latin typeface="Arial Unicode MS" panose="020B0604020202020204" pitchFamily="34" charset="-128"/>
                </a:rPr>
                <a:t>Максималната стойност на напрежението преди точката на разрушаване се нарича </a:t>
              </a:r>
              <a:r>
                <a:rPr lang="bg-BG" sz="1800" b="1" dirty="0">
                  <a:solidFill>
                    <a:srgbClr val="000000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якост </a:t>
              </a:r>
              <a:r>
                <a:rPr lang="bg-BG" sz="1800" dirty="0">
                  <a:solidFill>
                    <a:srgbClr val="000000"/>
                  </a:solidFill>
                  <a:latin typeface="Arial Unicode MS" panose="020B0604020202020204" pitchFamily="34" charset="-128"/>
                </a:rPr>
                <a:t>(здравина) на материала, а максималната стойност на деформацията преди разрушаване - </a:t>
              </a:r>
              <a:r>
                <a:rPr lang="bg-BG" sz="1800" b="1" dirty="0">
                  <a:solidFill>
                    <a:srgbClr val="000000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разтегливост. </a:t>
              </a:r>
              <a:r>
                <a:rPr lang="bg-BG" sz="1800" dirty="0">
                  <a:solidFill>
                    <a:srgbClr val="000000"/>
                  </a:solidFill>
                  <a:latin typeface="Arial Unicode MS" panose="020B0604020202020204" pitchFamily="34" charset="-128"/>
                </a:rPr>
                <a:t>Частичната площ под кривата до някаква деформация (по-малка от разтегливостта) е </a:t>
              </a:r>
              <a:r>
                <a:rPr lang="bg-BG" sz="1800" b="1" dirty="0">
                  <a:solidFill>
                    <a:srgbClr val="000000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извършената работа за деформиране. </a:t>
              </a:r>
              <a:r>
                <a:rPr lang="bg-BG" sz="1800" dirty="0">
                  <a:solidFill>
                    <a:srgbClr val="000000"/>
                  </a:solidFill>
                  <a:latin typeface="Arial Unicode MS" panose="020B0604020202020204" pitchFamily="34" charset="-128"/>
                </a:rPr>
                <a:t>Площта под цялата крива е равна на енергията, необходима за разрушаване на обекта и представя неговата </a:t>
              </a:r>
              <a:r>
                <a:rPr lang="bg-BG" sz="1800" b="1" dirty="0">
                  <a:solidFill>
                    <a:srgbClr val="000000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механична устойчивост</a:t>
              </a:r>
              <a:endParaRPr lang="bg-BG" sz="1800" dirty="0"/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4283968" y="3032956"/>
            <a:ext cx="3336032" cy="1872208"/>
            <a:chOff x="4283968" y="3032956"/>
            <a:chExt cx="3336032" cy="1872208"/>
          </a:xfrm>
        </p:grpSpPr>
        <p:sp>
          <p:nvSpPr>
            <p:cNvPr id="4" name="Oval 3"/>
            <p:cNvSpPr/>
            <p:nvPr/>
          </p:nvSpPr>
          <p:spPr>
            <a:xfrm>
              <a:off x="4283968" y="4545124"/>
              <a:ext cx="1764196" cy="360040"/>
            </a:xfrm>
            <a:prstGeom prst="ellipse">
              <a:avLst/>
            </a:prstGeom>
            <a:noFill/>
            <a:ln w="190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bg-BG"/>
            </a:p>
          </p:txBody>
        </p:sp>
        <p:sp>
          <p:nvSpPr>
            <p:cNvPr id="9" name="Oval 8"/>
            <p:cNvSpPr/>
            <p:nvPr/>
          </p:nvSpPr>
          <p:spPr>
            <a:xfrm>
              <a:off x="4968044" y="3032956"/>
              <a:ext cx="2651956" cy="955692"/>
            </a:xfrm>
            <a:prstGeom prst="ellipse">
              <a:avLst/>
            </a:prstGeom>
            <a:noFill/>
            <a:ln w="190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bg-BG"/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457200" y="762247"/>
            <a:ext cx="2651956" cy="3896010"/>
            <a:chOff x="457200" y="762247"/>
            <a:chExt cx="2651956" cy="3896010"/>
          </a:xfrm>
        </p:grpSpPr>
        <p:sp>
          <p:nvSpPr>
            <p:cNvPr id="10" name="Oval 9"/>
            <p:cNvSpPr/>
            <p:nvPr/>
          </p:nvSpPr>
          <p:spPr>
            <a:xfrm>
              <a:off x="457200" y="762247"/>
              <a:ext cx="2651956" cy="955692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bg-BG"/>
            </a:p>
          </p:txBody>
        </p:sp>
        <p:sp>
          <p:nvSpPr>
            <p:cNvPr id="11" name="Oval 10"/>
            <p:cNvSpPr/>
            <p:nvPr/>
          </p:nvSpPr>
          <p:spPr>
            <a:xfrm>
              <a:off x="1187624" y="4298217"/>
              <a:ext cx="1921532" cy="360040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bg-BG"/>
            </a:p>
          </p:txBody>
        </p:sp>
      </p:grpSp>
    </p:spTree>
    <p:extLst>
      <p:ext uri="{BB962C8B-B14F-4D97-AF65-F5344CB8AC3E}">
        <p14:creationId xmlns="" xmlns:p14="http://schemas.microsoft.com/office/powerpoint/2010/main" val="2192579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89EB041-557A-4857-9333-B492002EEF16}" type="datetime1">
              <a:rPr lang="en-US" smtClean="0"/>
              <a:pPr>
                <a:defRPr/>
              </a:pPr>
              <a:t>4/24/2020</a:t>
            </a:fld>
            <a:endParaRPr lang="en-US" alt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EF1E9-53E4-41E2-9500-ACB2624B5CD6}" type="slidenum">
              <a:rPr lang="en-US" altLang="en-US" smtClean="0"/>
              <a:pPr/>
              <a:t>12</a:t>
            </a:fld>
            <a:endParaRPr lang="en-US" altLang="en-US"/>
          </a:p>
        </p:txBody>
      </p:sp>
      <p:sp>
        <p:nvSpPr>
          <p:cNvPr id="10" name="TextBox 9"/>
          <p:cNvSpPr txBox="1"/>
          <p:nvPr/>
        </p:nvSpPr>
        <p:spPr>
          <a:xfrm>
            <a:off x="1299174" y="411159"/>
            <a:ext cx="59368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g-BG" sz="2400" b="1" dirty="0"/>
              <a:t>Криви на „напрежение-деформация“ 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287524" y="1304764"/>
            <a:ext cx="7524836" cy="2844316"/>
            <a:chOff x="287524" y="1304764"/>
            <a:chExt cx="7524836" cy="2844316"/>
          </a:xfrm>
        </p:grpSpPr>
        <p:grpSp>
          <p:nvGrpSpPr>
            <p:cNvPr id="11" name="Group 10"/>
            <p:cNvGrpSpPr/>
            <p:nvPr/>
          </p:nvGrpSpPr>
          <p:grpSpPr>
            <a:xfrm>
              <a:off x="287524" y="1464167"/>
              <a:ext cx="3600000" cy="2306259"/>
              <a:chOff x="2580689" y="2597948"/>
              <a:chExt cx="3600000" cy="2306259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 rotWithShape="1">
              <a:blip r:embed="rId2" cstate="print"/>
              <a:srcRect l="7297" t="42410" r="67100" b="31643"/>
              <a:stretch/>
            </p:blipFill>
            <p:spPr>
              <a:xfrm rot="21540000">
                <a:off x="2580689" y="2597948"/>
                <a:ext cx="3600000" cy="2306259"/>
              </a:xfrm>
              <a:prstGeom prst="rect">
                <a:avLst/>
              </a:prstGeom>
            </p:spPr>
          </p:pic>
          <mc:AlternateContent xmlns:mc="http://schemas.openxmlformats.org/markup-compatibility/2006">
            <mc:Choice xmlns="" xmlns:a14="http://schemas.microsoft.com/office/drawing/2010/main" Requires="a14">
              <p:sp>
                <p:nvSpPr>
                  <p:cNvPr id="6" name="TextBox 5"/>
                  <p:cNvSpPr txBox="1"/>
                  <p:nvPr/>
                </p:nvSpPr>
                <p:spPr>
                  <a:xfrm>
                    <a:off x="4331525" y="4505735"/>
                    <a:ext cx="347979" cy="307777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bg-BG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r>
                            <a:rPr lang="bg-BG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𝜀</m:t>
                          </m:r>
                        </m:oMath>
                      </m:oMathPara>
                    </a14:m>
                    <a:endParaRPr lang="bg-BG" sz="2000" dirty="0"/>
                  </a:p>
                </p:txBody>
              </p:sp>
            </mc:Choice>
            <mc:Fallback>
              <p:sp>
                <p:nvSpPr>
                  <p:cNvPr id="6" name="TextBox 5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331525" y="4505735"/>
                    <a:ext cx="347979" cy="307777"/>
                  </a:xfrm>
                  <a:prstGeom prst="rect">
                    <a:avLst/>
                  </a:prstGeom>
                  <a:blipFill rotWithShape="0">
                    <a:blip r:embed="rId3" cstate="print"/>
                    <a:stretch>
                      <a:fillRect l="-14035" r="-7018" b="-9804"/>
                    </a:stretch>
                  </a:blipFill>
                </p:spPr>
                <p:txBody>
                  <a:bodyPr/>
                  <a:lstStyle/>
                  <a:p>
                    <a:r>
                      <a:rPr lang="bg-BG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>
            <mc:Choice xmlns="" xmlns:a14="http://schemas.microsoft.com/office/drawing/2010/main" Requires="a14">
              <p:sp>
                <p:nvSpPr>
                  <p:cNvPr id="7" name="TextBox 6"/>
                  <p:cNvSpPr txBox="1"/>
                  <p:nvPr/>
                </p:nvSpPr>
                <p:spPr>
                  <a:xfrm>
                    <a:off x="5657182" y="3136494"/>
                    <a:ext cx="384464" cy="307777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bg-BG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r>
                            <a:rPr lang="bg-BG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</m:oMath>
                      </m:oMathPara>
                    </a14:m>
                    <a:endParaRPr lang="bg-BG" sz="2000" dirty="0"/>
                  </a:p>
                </p:txBody>
              </p:sp>
            </mc:Choice>
            <mc:Fallback>
              <p:sp>
                <p:nvSpPr>
                  <p:cNvPr id="7" name="TextBox 6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657182" y="3136494"/>
                    <a:ext cx="384464" cy="307777"/>
                  </a:xfrm>
                  <a:prstGeom prst="rect">
                    <a:avLst/>
                  </a:prstGeom>
                  <a:blipFill rotWithShape="0">
                    <a:blip r:embed="rId4" cstate="print"/>
                    <a:stretch>
                      <a:fillRect l="-14286" r="-4762" b="-10000"/>
                    </a:stretch>
                  </a:blipFill>
                </p:spPr>
                <p:txBody>
                  <a:bodyPr/>
                  <a:lstStyle/>
                  <a:p>
                    <a:r>
                      <a:rPr lang="bg-BG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14" name="Rectangle 13"/>
            <p:cNvSpPr/>
            <p:nvPr/>
          </p:nvSpPr>
          <p:spPr>
            <a:xfrm>
              <a:off x="3868327" y="1432928"/>
              <a:ext cx="3744416" cy="2585323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txBody>
            <a:bodyPr wrap="square">
              <a:spAutoFit/>
            </a:bodyPr>
            <a:lstStyle/>
            <a:p>
              <a:pPr indent="393700" algn="just">
                <a:spcBef>
                  <a:spcPts val="900"/>
                </a:spcBef>
                <a:spcAft>
                  <a:spcPts val="230"/>
                </a:spcAft>
              </a:pPr>
              <a:r>
                <a:rPr lang="bg-BG" sz="1800" dirty="0">
                  <a:latin typeface="Segoe UI" panose="020B0502040204020203" pitchFamily="34" charset="0"/>
                  <a:ea typeface="Segoe UI" panose="020B0502040204020203" pitchFamily="34" charset="0"/>
                </a:rPr>
                <a:t>Кривата „напрежение -  деформация" при натоварване (когато се прилага нарастваща сила) не винаги е същата както при разтоварване. Това явление се нарича </a:t>
              </a:r>
              <a:r>
                <a:rPr lang="bg-BG" sz="1800" b="1" dirty="0">
                  <a:solidFill>
                    <a:srgbClr val="000000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хистерезис </a:t>
              </a:r>
              <a:r>
                <a:rPr lang="bg-BG" sz="1800" dirty="0">
                  <a:latin typeface="Segoe UI" panose="020B0502040204020203" pitchFamily="34" charset="0"/>
                  <a:ea typeface="Segoe UI" panose="020B0502040204020203" pitchFamily="34" charset="0"/>
                </a:rPr>
                <a:t>и се дължи на загубата на енергия при деформацията по време на натоварването.</a:t>
              </a:r>
              <a:endParaRPr lang="en-US" sz="1800" dirty="0">
                <a:latin typeface="Segoe UI" panose="020B0502040204020203" pitchFamily="34" charset="0"/>
                <a:ea typeface="Segoe UI" panose="020B0502040204020203" pitchFamily="34" charset="0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415133" y="1304764"/>
              <a:ext cx="7397227" cy="2844316"/>
            </a:xfrm>
            <a:prstGeom prst="rect">
              <a:avLst/>
            </a:prstGeom>
            <a:noFill/>
            <a:ln w="19050"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bg-BG"/>
            </a:p>
          </p:txBody>
        </p:sp>
      </p:grpSp>
      <mc:AlternateContent xmlns:mc="http://schemas.openxmlformats.org/markup-compatibility/2006">
        <mc:Choice xmlns="" xmlns:a14="http://schemas.microsoft.com/office/drawing/2010/main" Requires="a14">
          <p:sp>
            <p:nvSpPr>
              <p:cNvPr id="17" name="Rectangle 16"/>
              <p:cNvSpPr/>
              <p:nvPr/>
            </p:nvSpPr>
            <p:spPr>
              <a:xfrm>
                <a:off x="107504" y="4371450"/>
                <a:ext cx="8820980" cy="158504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accent1">
                    <a:shade val="50000"/>
                  </a:schemeClr>
                </a:solidFill>
              </a:ln>
            </p:spPr>
            <p:txBody>
              <a:bodyPr wrap="square">
                <a:spAutoFit/>
              </a:bodyPr>
              <a:lstStyle/>
              <a:p>
                <a:pPr indent="393700" algn="just">
                  <a:spcBef>
                    <a:spcPts val="900"/>
                  </a:spcBef>
                  <a:spcAft>
                    <a:spcPts val="605"/>
                  </a:spcAft>
                </a:pPr>
                <a:r>
                  <a:rPr lang="bg-BG" sz="1800" dirty="0">
                    <a:latin typeface="Segoe UI" panose="020B0502040204020203" pitchFamily="34" charset="0"/>
                    <a:ea typeface="Segoe UI" panose="020B0502040204020203" pitchFamily="34" charset="0"/>
                  </a:rPr>
                  <a:t>Отношението на площта под кривата при разтоварване към тази под кривата на натоварване (при дадена деформация </a:t>
                </a:r>
                <a:r>
                  <a:rPr lang="bg-BG" sz="2000" dirty="0">
                    <a:solidFill>
                      <a:srgbClr val="FF0000"/>
                    </a:solidFill>
                    <a:latin typeface="Segoe UI" panose="020B0502040204020203" pitchFamily="34" charset="0"/>
                    <a:ea typeface="Segoe UI" panose="020B0502040204020203" pitchFamily="34" charset="0"/>
                    <a:sym typeface="Symbol" panose="05050102010706020507" pitchFamily="18" charset="2"/>
                  </a:rPr>
                  <a:t></a:t>
                </a:r>
                <a14:m>
                  <m:oMath xmlns:m="http://schemas.openxmlformats.org/officeDocument/2006/math">
                    <m:r>
                      <a:rPr lang="en-US" sz="2000" b="1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Segoe UI" panose="020B0502040204020203" pitchFamily="34" charset="0"/>
                      </a:rPr>
                      <m:t>𝜺</m:t>
                    </m:r>
                  </m:oMath>
                </a14:m>
                <a:r>
                  <a:rPr lang="en-US" sz="1800" dirty="0">
                    <a:latin typeface="Segoe UI" panose="020B0502040204020203" pitchFamily="34" charset="0"/>
                    <a:ea typeface="Segoe UI" panose="020B0502040204020203" pitchFamily="34" charset="0"/>
                  </a:rPr>
                  <a:t>) </a:t>
                </a:r>
                <a:r>
                  <a:rPr lang="bg-BG" sz="1800" dirty="0">
                    <a:latin typeface="Segoe UI" panose="020B0502040204020203" pitchFamily="34" charset="0"/>
                    <a:ea typeface="Segoe UI" panose="020B0502040204020203" pitchFamily="34" charset="0"/>
                  </a:rPr>
                  <a:t>определя </a:t>
                </a:r>
                <a:r>
                  <a:rPr lang="bg-BG" sz="1800" b="1" dirty="0">
                    <a:solidFill>
                      <a:srgbClr val="000000"/>
                    </a:solidFill>
                    <a:latin typeface="Segoe UI" panose="020B0502040204020203" pitchFamily="34" charset="0"/>
                    <a:ea typeface="Segoe UI" panose="020B0502040204020203" pitchFamily="34" charset="0"/>
                    <a:cs typeface="Segoe UI" panose="020B0502040204020203" pitchFamily="34" charset="0"/>
                  </a:rPr>
                  <a:t>гъвкавостта </a:t>
                </a:r>
                <a:r>
                  <a:rPr lang="bg-BG" sz="1800" dirty="0">
                    <a:latin typeface="Segoe UI" panose="020B0502040204020203" pitchFamily="34" charset="0"/>
                    <a:ea typeface="Segoe UI" panose="020B0502040204020203" pitchFamily="34" charset="0"/>
                  </a:rPr>
                  <a:t>на материала и обикновено се изразява в проценти.</a:t>
                </a:r>
                <a:endParaRPr lang="en-US" sz="1800" dirty="0">
                  <a:latin typeface="Segoe UI" panose="020B0502040204020203" pitchFamily="34" charset="0"/>
                  <a:ea typeface="Segoe UI" panose="020B0502040204020203" pitchFamily="34" charset="0"/>
                </a:endParaRPr>
              </a:p>
              <a:p>
                <a:pPr indent="465138"/>
                <a:r>
                  <a:rPr lang="bg-BG" sz="1800" dirty="0">
                    <a:solidFill>
                      <a:srgbClr val="000000"/>
                    </a:solidFill>
                    <a:latin typeface="Arial Unicode MS" panose="020B0604020202020204" pitchFamily="34" charset="-128"/>
                  </a:rPr>
                  <a:t>Деформациите при хлъзгане и усукване се подчиняват на аналогични зависимости.</a:t>
                </a:r>
                <a:endParaRPr lang="bg-BG" sz="1800" dirty="0"/>
              </a:p>
            </p:txBody>
          </p:sp>
        </mc:Choice>
        <mc:Fallback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504" y="4371450"/>
                <a:ext cx="8820980" cy="1585049"/>
              </a:xfrm>
              <a:prstGeom prst="rect">
                <a:avLst/>
              </a:prstGeom>
              <a:blipFill rotWithShape="0">
                <a:blip r:embed="rId5" cstate="print"/>
                <a:stretch>
                  <a:fillRect l="-552" t="-1145" r="-483" b="-4962"/>
                </a:stretch>
              </a:blipFill>
              <a:ln>
                <a:solidFill>
                  <a:schemeClr val="accent1">
                    <a:shade val="50000"/>
                  </a:schemeClr>
                </a:solidFill>
              </a:ln>
            </p:spPr>
            <p:txBody>
              <a:bodyPr/>
              <a:lstStyle/>
              <a:p>
                <a:r>
                  <a:rPr lang="bg-BG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="" xmlns:p14="http://schemas.microsoft.com/office/powerpoint/2010/main" val="194830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89EB041-557A-4857-9333-B492002EEF16}" type="datetime1">
              <a:rPr lang="en-US" smtClean="0"/>
              <a:pPr>
                <a:defRPr/>
              </a:pPr>
              <a:t>4/24/2020</a:t>
            </a:fld>
            <a:endParaRPr lang="en-US" alt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EF1E9-53E4-41E2-9500-ACB2624B5CD6}" type="slidenum">
              <a:rPr lang="en-US" altLang="en-US" smtClean="0"/>
              <a:pPr/>
              <a:t>13</a:t>
            </a:fld>
            <a:endParaRPr lang="en-US" altLang="en-US"/>
          </a:p>
        </p:txBody>
      </p:sp>
      <p:sp>
        <p:nvSpPr>
          <p:cNvPr id="8" name="Rectangle 7"/>
          <p:cNvSpPr/>
          <p:nvPr/>
        </p:nvSpPr>
        <p:spPr>
          <a:xfrm>
            <a:off x="2267744" y="542931"/>
            <a:ext cx="342266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393700" algn="just">
              <a:spcBef>
                <a:spcPts val="300"/>
              </a:spcBef>
              <a:spcAft>
                <a:spcPts val="425"/>
              </a:spcAft>
            </a:pPr>
            <a:r>
              <a:rPr lang="bg-BG" sz="2400" b="1" dirty="0">
                <a:latin typeface="+mj-lt"/>
                <a:ea typeface="Segoe UI" panose="020B0502040204020203" pitchFamily="34" charset="0"/>
              </a:rPr>
              <a:t>Вискоеластичност</a:t>
            </a:r>
            <a:endParaRPr lang="en-US" sz="2400" b="1" dirty="0">
              <a:latin typeface="+mj-lt"/>
              <a:ea typeface="Segoe UI" panose="020B0502040204020203" pitchFamily="34" charset="0"/>
            </a:endParaRPr>
          </a:p>
        </p:txBody>
      </p:sp>
      <mc:AlternateContent xmlns:mc="http://schemas.openxmlformats.org/markup-compatibility/2006">
        <mc:Choice xmlns="" xmlns:a14="http://schemas.microsoft.com/office/drawing/2010/main" Requires="a14">
          <p:sp>
            <p:nvSpPr>
              <p:cNvPr id="9" name="Rectangle 8"/>
              <p:cNvSpPr/>
              <p:nvPr/>
            </p:nvSpPr>
            <p:spPr>
              <a:xfrm>
                <a:off x="216660" y="1343564"/>
                <a:ext cx="7524836" cy="122398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accent1">
                    <a:shade val="50000"/>
                  </a:schemeClr>
                </a:solidFill>
              </a:ln>
            </p:spPr>
            <p:txBody>
              <a:bodyPr wrap="square">
                <a:spAutoFit/>
              </a:bodyPr>
              <a:lstStyle/>
              <a:p>
                <a:pPr indent="393700" algn="just">
                  <a:spcBef>
                    <a:spcPts val="900"/>
                  </a:spcBef>
                  <a:spcAft>
                    <a:spcPts val="300"/>
                  </a:spcAft>
                </a:pPr>
                <a:r>
                  <a:rPr lang="bg-BG" sz="1800" i="1" dirty="0">
                    <a:latin typeface="Segoe UI" panose="020B0502040204020203" pitchFamily="34" charset="0"/>
                    <a:ea typeface="Segoe UI" panose="020B0502040204020203" pitchFamily="34" charset="0"/>
                  </a:rPr>
                  <a:t>Законът на Хук </a:t>
                </a:r>
                <a:r>
                  <a:rPr lang="bg-BG" sz="1800" dirty="0">
                    <a:latin typeface="Segoe UI" panose="020B0502040204020203" pitchFamily="34" charset="0"/>
                    <a:ea typeface="Segoe UI" panose="020B0502040204020203" pitchFamily="34" charset="0"/>
                  </a:rPr>
                  <a:t>е линеен (т.е. от вида </a:t>
                </a:r>
                <a14:m>
                  <m:oMath xmlns:m="http://schemas.openxmlformats.org/officeDocument/2006/math">
                    <m:r>
                      <a:rPr lang="en-US" sz="2000" b="1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Segoe UI" panose="020B0502040204020203" pitchFamily="34" charset="0"/>
                        <a:cs typeface="Segoe UI" panose="020B0502040204020203" pitchFamily="34" charset="0"/>
                      </a:rPr>
                      <m:t>𝒚</m:t>
                    </m:r>
                    <m:r>
                      <a:rPr lang="bg-BG" sz="2000" b="1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Segoe UI" panose="020B0502040204020203" pitchFamily="34" charset="0"/>
                        <a:cs typeface="Segoe UI" panose="020B0502040204020203" pitchFamily="34" charset="0"/>
                      </a:rPr>
                      <m:t> </m:t>
                    </m:r>
                    <m:r>
                      <a:rPr lang="bg-BG" sz="2000" i="1" dirty="0">
                        <a:latin typeface="Cambria Math" panose="02040503050406030204" pitchFamily="18" charset="0"/>
                        <a:ea typeface="Segoe UI" panose="020B0502040204020203" pitchFamily="34" charset="0"/>
                      </a:rPr>
                      <m:t>=</m:t>
                    </m:r>
                    <m:r>
                      <a:rPr lang="en-US" sz="2000" b="1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Segoe UI" panose="020B0502040204020203" pitchFamily="34" charset="0"/>
                        <a:cs typeface="Segoe UI" panose="020B0502040204020203" pitchFamily="34" charset="0"/>
                      </a:rPr>
                      <m:t>𝒌</m:t>
                    </m:r>
                    <m:r>
                      <a:rPr lang="en-US" sz="2000" b="1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Segoe UI" panose="020B0502040204020203" pitchFamily="34" charset="0"/>
                        <a:cs typeface="Segoe UI" panose="020B0502040204020203" pitchFamily="34" charset="0"/>
                      </a:rPr>
                      <m:t>𝒙</m:t>
                    </m:r>
                  </m:oMath>
                </a14:m>
                <a:r>
                  <a:rPr lang="bg-BG" sz="1800" dirty="0">
                    <a:solidFill>
                      <a:srgbClr val="000000"/>
                    </a:solidFill>
                    <a:latin typeface="Segoe UI" panose="020B0502040204020203" pitchFamily="34" charset="0"/>
                    <a:ea typeface="Segoe UI" panose="020B0502040204020203" pitchFamily="34" charset="0"/>
                    <a:cs typeface="Segoe UI" panose="020B0502040204020203" pitchFamily="34" charset="0"/>
                  </a:rPr>
                  <a:t>)</a:t>
                </a:r>
                <a:r>
                  <a:rPr lang="bg-BG" sz="1800" b="1" dirty="0">
                    <a:solidFill>
                      <a:srgbClr val="000000"/>
                    </a:solidFill>
                    <a:latin typeface="Segoe UI" panose="020B0502040204020203" pitchFamily="34" charset="0"/>
                    <a:ea typeface="Segoe UI" panose="020B0502040204020203" pitchFamily="34" charset="0"/>
                    <a:cs typeface="Segoe UI" panose="020B0502040204020203" pitchFamily="34" charset="0"/>
                  </a:rPr>
                  <a:t> </a:t>
                </a:r>
                <a:r>
                  <a:rPr lang="bg-BG" sz="1800" dirty="0">
                    <a:latin typeface="Segoe UI" panose="020B0502040204020203" pitchFamily="34" charset="0"/>
                    <a:ea typeface="Segoe UI" panose="020B0502040204020203" pitchFamily="34" charset="0"/>
                  </a:rPr>
                  <a:t>- получаваната деформация е пропорционална на действащото напрежение (сила). Повечето биологични материали показват силно нелинейно поведение, т.е. нелинейна зависимост между сила и деформация.</a:t>
                </a:r>
                <a:endParaRPr lang="en-US" sz="1800" dirty="0">
                  <a:latin typeface="Segoe UI" panose="020B0502040204020203" pitchFamily="34" charset="0"/>
                  <a:ea typeface="Segoe UI" panose="020B0502040204020203" pitchFamily="34" charset="0"/>
                </a:endParaRPr>
              </a:p>
            </p:txBody>
          </p:sp>
        </mc:Choice>
        <mc:Fallback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6660" y="1343564"/>
                <a:ext cx="7524836" cy="1223989"/>
              </a:xfrm>
              <a:prstGeom prst="rect">
                <a:avLst/>
              </a:prstGeom>
              <a:blipFill rotWithShape="0">
                <a:blip r:embed="rId2" cstate="print"/>
                <a:stretch>
                  <a:fillRect l="-647" r="-566" b="-6404"/>
                </a:stretch>
              </a:blipFill>
              <a:ln>
                <a:solidFill>
                  <a:schemeClr val="accent1">
                    <a:shade val="50000"/>
                  </a:schemeClr>
                </a:solidFill>
              </a:ln>
            </p:spPr>
            <p:txBody>
              <a:bodyPr/>
              <a:lstStyle/>
              <a:p>
                <a:r>
                  <a:rPr lang="bg-BG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Rectangle 9"/>
          <p:cNvSpPr/>
          <p:nvPr/>
        </p:nvSpPr>
        <p:spPr>
          <a:xfrm>
            <a:off x="216660" y="3075057"/>
            <a:ext cx="8603812" cy="1200329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shade val="50000"/>
              </a:schemeClr>
            </a:solidFill>
          </a:ln>
        </p:spPr>
        <p:txBody>
          <a:bodyPr wrap="square">
            <a:spAutoFit/>
          </a:bodyPr>
          <a:lstStyle/>
          <a:p>
            <a:pPr indent="393700" algn="just">
              <a:spcBef>
                <a:spcPts val="900"/>
              </a:spcBef>
              <a:spcAft>
                <a:spcPts val="315"/>
              </a:spcAft>
            </a:pPr>
            <a:r>
              <a:rPr lang="bg-BG" sz="1800" dirty="0">
                <a:latin typeface="Segoe UI" panose="020B0502040204020203" pitchFamily="34" charset="0"/>
                <a:ea typeface="Segoe UI" panose="020B0502040204020203" pitchFamily="34" charset="0"/>
              </a:rPr>
              <a:t>Нелинейните явления в биологичните системи се дължат на факта, че за меките тъкани са характерни много големи относителни деформации (над 100 %). За това са отговорни широко разпространените в тях протеини </a:t>
            </a:r>
            <a:r>
              <a:rPr lang="bg-BG" sz="1800" i="1" dirty="0">
                <a:solidFill>
                  <a:srgbClr val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колаген</a:t>
            </a:r>
            <a:r>
              <a:rPr lang="bg-BG" sz="1800" dirty="0">
                <a:latin typeface="Segoe UI" panose="020B0502040204020203" pitchFamily="34" charset="0"/>
                <a:ea typeface="Segoe UI" panose="020B0502040204020203" pitchFamily="34" charset="0"/>
              </a:rPr>
              <a:t> и </a:t>
            </a:r>
            <a:r>
              <a:rPr lang="bg-BG" sz="1800" i="1" dirty="0">
                <a:solidFill>
                  <a:srgbClr val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еластин,</a:t>
            </a:r>
            <a:r>
              <a:rPr lang="bg-BG" sz="1800" dirty="0">
                <a:latin typeface="Segoe UI" panose="020B0502040204020203" pitchFamily="34" charset="0"/>
                <a:ea typeface="Segoe UI" panose="020B0502040204020203" pitchFamily="34" charset="0"/>
              </a:rPr>
              <a:t> които имат такова поведение.</a:t>
            </a:r>
            <a:endParaRPr lang="en-US" sz="1800" dirty="0">
              <a:latin typeface="Segoe UI" panose="020B0502040204020203" pitchFamily="34" charset="0"/>
              <a:ea typeface="Segoe UI" panose="020B0502040204020203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05257" y="4782890"/>
            <a:ext cx="8603812" cy="923330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shade val="50000"/>
              </a:schemeClr>
            </a:solidFill>
          </a:ln>
        </p:spPr>
        <p:txBody>
          <a:bodyPr wrap="square">
            <a:spAutoFit/>
          </a:bodyPr>
          <a:lstStyle/>
          <a:p>
            <a:pPr indent="393700" algn="just">
              <a:spcBef>
                <a:spcPts val="900"/>
              </a:spcBef>
              <a:spcAft>
                <a:spcPts val="245"/>
              </a:spcAft>
            </a:pPr>
            <a:r>
              <a:rPr lang="bg-BG" sz="1800" dirty="0">
                <a:latin typeface="Segoe UI" panose="020B0502040204020203" pitchFamily="34" charset="0"/>
                <a:ea typeface="Segoe UI" panose="020B0502040204020203" pitchFamily="34" charset="0"/>
              </a:rPr>
              <a:t>Нелинейността се дължи на пластични деформации, които се получават наред с еластичните. Това определя едно смесено свойство между вискозност (пластичност) и еластичност, наречено </a:t>
            </a:r>
            <a:r>
              <a:rPr lang="bg-BG" sz="1800" b="1" dirty="0">
                <a:solidFill>
                  <a:srgbClr val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вискоеластичност.</a:t>
            </a:r>
            <a:endParaRPr lang="en-US" sz="1800" dirty="0">
              <a:latin typeface="Segoe UI" panose="020B0502040204020203" pitchFamily="34" charset="0"/>
              <a:ea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7354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89EB041-557A-4857-9333-B492002EEF16}" type="datetime1">
              <a:rPr lang="en-US" smtClean="0"/>
              <a:pPr>
                <a:defRPr/>
              </a:pPr>
              <a:t>4/24/2020</a:t>
            </a:fld>
            <a:endParaRPr lang="en-US" alt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EF1E9-53E4-41E2-9500-ACB2624B5CD6}" type="slidenum">
              <a:rPr lang="en-US" altLang="en-US" smtClean="0"/>
              <a:pPr/>
              <a:t>14</a:t>
            </a:fld>
            <a:endParaRPr lang="en-US" altLang="en-US"/>
          </a:p>
        </p:txBody>
      </p:sp>
      <p:sp>
        <p:nvSpPr>
          <p:cNvPr id="10" name="Rectangle 9"/>
          <p:cNvSpPr/>
          <p:nvPr/>
        </p:nvSpPr>
        <p:spPr>
          <a:xfrm>
            <a:off x="474746" y="764704"/>
            <a:ext cx="7256119" cy="4978286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shade val="50000"/>
              </a:schemeClr>
            </a:solidFill>
          </a:ln>
        </p:spPr>
        <p:txBody>
          <a:bodyPr wrap="square">
            <a:spAutoFit/>
          </a:bodyPr>
          <a:lstStyle/>
          <a:p>
            <a:pPr indent="393700" algn="just">
              <a:spcBef>
                <a:spcPts val="900"/>
              </a:spcBef>
              <a:spcAft>
                <a:spcPts val="605"/>
              </a:spcAft>
            </a:pPr>
            <a:r>
              <a:rPr lang="bg-BG" sz="1800" dirty="0">
                <a:latin typeface="Segoe UI" panose="020B0502040204020203" pitchFamily="34" charset="0"/>
                <a:ea typeface="Segoe UI" panose="020B0502040204020203" pitchFamily="34" charset="0"/>
              </a:rPr>
              <a:t>Вискоеластичността е характерна за кости, хрущяли, сухожилия и лигаменти. Тя има четири основни прояви:</a:t>
            </a:r>
          </a:p>
          <a:p>
            <a:pPr marL="342900" lvl="0" indent="-342900" algn="just">
              <a:spcBef>
                <a:spcPts val="900"/>
              </a:spcBef>
              <a:spcAft>
                <a:spcPts val="740"/>
              </a:spcAft>
              <a:buClr>
                <a:srgbClr val="000000"/>
              </a:buClr>
              <a:buSzPts val="900"/>
              <a:buFont typeface="Arial" panose="020B0604020202020204" pitchFamily="34" charset="0"/>
              <a:buChar char="&gt;"/>
              <a:tabLst>
                <a:tab pos="842010" algn="l"/>
              </a:tabLst>
            </a:pPr>
            <a:r>
              <a:rPr lang="bg-BG" sz="1800" b="1" dirty="0">
                <a:solidFill>
                  <a:srgbClr val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Пълзене </a:t>
            </a:r>
            <a:r>
              <a:rPr lang="bg-BG" sz="18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- нарастваща с времето деформация на материала при постоянно натоварване;</a:t>
            </a:r>
            <a:endParaRPr lang="en-US" sz="18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342900" lvl="0" indent="-342900" algn="just">
              <a:spcBef>
                <a:spcPts val="900"/>
              </a:spcBef>
              <a:spcAft>
                <a:spcPts val="480"/>
              </a:spcAft>
              <a:buClr>
                <a:srgbClr val="000000"/>
              </a:buClr>
              <a:buSzPts val="900"/>
              <a:buFont typeface="Arial" panose="020B0604020202020204" pitchFamily="34" charset="0"/>
              <a:buChar char="&gt;"/>
              <a:tabLst>
                <a:tab pos="842010" algn="l"/>
              </a:tabLst>
            </a:pPr>
            <a:r>
              <a:rPr lang="bg-BG" sz="1800" b="1" dirty="0">
                <a:solidFill>
                  <a:srgbClr val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Релаксация </a:t>
            </a:r>
            <a:r>
              <a:rPr lang="bg-BG" sz="18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- намаляващо с времето напрежение на материала при постоянна деформация;</a:t>
            </a:r>
            <a:endParaRPr lang="en-US" sz="18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342900" lvl="0" indent="-342900" algn="just">
              <a:spcBef>
                <a:spcPts val="900"/>
              </a:spcBef>
              <a:spcAft>
                <a:spcPts val="315"/>
              </a:spcAft>
              <a:buClr>
                <a:srgbClr val="000000"/>
              </a:buClr>
              <a:buSzPts val="900"/>
              <a:buFont typeface="Arial" panose="020B0604020202020204" pitchFamily="34" charset="0"/>
              <a:buChar char="&gt;"/>
              <a:tabLst>
                <a:tab pos="842010" algn="l"/>
              </a:tabLst>
            </a:pPr>
            <a:r>
              <a:rPr lang="bg-BG" sz="1800" b="1" dirty="0">
                <a:solidFill>
                  <a:srgbClr val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Хистерезис </a:t>
            </a:r>
            <a:r>
              <a:rPr lang="bg-BG" sz="18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- различни криви "напрежение-деформация" при натоварване и разтоварване, което отразява загубата на енергия по време на деформацията при натоварване;</a:t>
            </a:r>
            <a:endParaRPr lang="en-US" sz="18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342900" lvl="0" indent="-342900" algn="just">
              <a:spcBef>
                <a:spcPts val="900"/>
              </a:spcBef>
              <a:spcAft>
                <a:spcPts val="285"/>
              </a:spcAft>
              <a:buClr>
                <a:srgbClr val="000000"/>
              </a:buClr>
              <a:buSzPts val="900"/>
              <a:buFont typeface="Arial" panose="020B0604020202020204" pitchFamily="34" charset="0"/>
              <a:buChar char="&gt;"/>
              <a:tabLst>
                <a:tab pos="842010" algn="l"/>
              </a:tabLst>
            </a:pPr>
            <a:r>
              <a:rPr lang="bg-BG" sz="1800" b="1" dirty="0">
                <a:solidFill>
                  <a:srgbClr val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Чувствителност към скоростта на натоварване </a:t>
            </a:r>
            <a:r>
              <a:rPr lang="bg-BG" sz="1800" i="1" dirty="0">
                <a:solidFill>
                  <a:srgbClr val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-</a:t>
            </a:r>
            <a:r>
              <a:rPr lang="bg-BG" sz="18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при по-бързо натоварване материалът може да погълне повече енергия преди разрушаването си и затова се нуждае от по-голяма сила за разрушаване. Това например защитава костите, които показват с 30 % по-голяма здравина при енергично ходене, отколкото при бавно.</a:t>
            </a:r>
            <a:endParaRPr lang="en-US" sz="18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37221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89EB041-557A-4857-9333-B492002EEF16}" type="datetime1">
              <a:rPr lang="en-US" smtClean="0"/>
              <a:pPr>
                <a:defRPr/>
              </a:pPr>
              <a:t>4/24/2020</a:t>
            </a:fld>
            <a:endParaRPr lang="en-US" alt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EF1E9-53E4-41E2-9500-ACB2624B5CD6}" type="slidenum">
              <a:rPr lang="en-US" altLang="en-US" smtClean="0"/>
              <a:pPr/>
              <a:t>15</a:t>
            </a:fld>
            <a:endParaRPr lang="en-US" altLang="en-US"/>
          </a:p>
        </p:txBody>
      </p:sp>
      <p:sp>
        <p:nvSpPr>
          <p:cNvPr id="9" name="Rectangle 8"/>
          <p:cNvSpPr/>
          <p:nvPr/>
        </p:nvSpPr>
        <p:spPr>
          <a:xfrm>
            <a:off x="405188" y="758486"/>
            <a:ext cx="7169090" cy="1477328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shade val="50000"/>
              </a:schemeClr>
            </a:solidFill>
          </a:ln>
        </p:spPr>
        <p:txBody>
          <a:bodyPr wrap="square">
            <a:spAutoFit/>
          </a:bodyPr>
          <a:lstStyle/>
          <a:p>
            <a:pPr indent="393700" algn="just">
              <a:spcBef>
                <a:spcPts val="900"/>
              </a:spcBef>
              <a:spcAft>
                <a:spcPts val="315"/>
              </a:spcAft>
            </a:pPr>
            <a:r>
              <a:rPr lang="bg-BG" sz="1800" dirty="0">
                <a:latin typeface="Segoe UI" panose="020B0502040204020203" pitchFamily="34" charset="0"/>
                <a:ea typeface="Segoe UI" panose="020B0502040204020203" pitchFamily="34" charset="0"/>
              </a:rPr>
              <a:t>При някои биоматериали и структури се наблюдава и </a:t>
            </a:r>
            <a:r>
              <a:rPr lang="bg-BG" sz="1800" b="1" dirty="0" err="1">
                <a:solidFill>
                  <a:srgbClr val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анизотропия</a:t>
            </a:r>
            <a:r>
              <a:rPr lang="bg-BG" sz="1800" b="1" dirty="0">
                <a:solidFill>
                  <a:srgbClr val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bg-BG" sz="1800" dirty="0">
                <a:latin typeface="Segoe UI" panose="020B0502040204020203" pitchFamily="34" charset="0"/>
                <a:ea typeface="Segoe UI" panose="020B0502040204020203" pitchFamily="34" charset="0"/>
              </a:rPr>
              <a:t>(различно поведение в различните посоки), което допълнително усложнява механичните им свойства и прояви. Металите например са </a:t>
            </a:r>
            <a:r>
              <a:rPr lang="bg-BG" sz="1800" dirty="0" err="1">
                <a:latin typeface="Segoe UI" panose="020B0502040204020203" pitchFamily="34" charset="0"/>
                <a:ea typeface="Segoe UI" panose="020B0502040204020203" pitchFamily="34" charset="0"/>
              </a:rPr>
              <a:t>изотропни</a:t>
            </a:r>
            <a:r>
              <a:rPr lang="bg-BG" sz="1800" dirty="0">
                <a:latin typeface="Segoe UI" panose="020B0502040204020203" pitchFamily="34" charset="0"/>
                <a:ea typeface="Segoe UI" panose="020B0502040204020203" pitchFamily="34" charset="0"/>
              </a:rPr>
              <a:t>, но костите и </a:t>
            </a:r>
            <a:r>
              <a:rPr lang="bg-BG" sz="1800" dirty="0" err="1">
                <a:latin typeface="Segoe UI" panose="020B0502040204020203" pitchFamily="34" charset="0"/>
                <a:ea typeface="Segoe UI" panose="020B0502040204020203" pitchFamily="34" charset="0"/>
              </a:rPr>
              <a:t>интервертебралните</a:t>
            </a:r>
            <a:r>
              <a:rPr lang="bg-BG" sz="1800" dirty="0">
                <a:latin typeface="Segoe UI" panose="020B0502040204020203" pitchFamily="34" charset="0"/>
                <a:ea typeface="Segoe UI" panose="020B0502040204020203" pitchFamily="34" charset="0"/>
              </a:rPr>
              <a:t> дискове са </a:t>
            </a:r>
            <a:r>
              <a:rPr lang="bg-BG" sz="1800" dirty="0" err="1">
                <a:latin typeface="Segoe UI" panose="020B0502040204020203" pitchFamily="34" charset="0"/>
                <a:ea typeface="Segoe UI" panose="020B0502040204020203" pitchFamily="34" charset="0"/>
              </a:rPr>
              <a:t>анизотропни</a:t>
            </a:r>
            <a:r>
              <a:rPr lang="bg-BG" sz="1800" dirty="0">
                <a:latin typeface="Segoe UI" panose="020B0502040204020203" pitchFamily="34" charset="0"/>
                <a:ea typeface="Segoe UI" panose="020B0502040204020203" pitchFamily="34" charset="0"/>
              </a:rPr>
              <a:t>.</a:t>
            </a:r>
            <a:endParaRPr lang="en-US" sz="1800" dirty="0">
              <a:latin typeface="Segoe UI" panose="020B0502040204020203" pitchFamily="34" charset="0"/>
              <a:ea typeface="Segoe UI" panose="020B0502040204020203" pitchFamily="34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271534" y="2456892"/>
            <a:ext cx="8611013" cy="3672408"/>
            <a:chOff x="173455" y="2276872"/>
            <a:chExt cx="8611013" cy="3672408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 cstate="print"/>
            <a:srcRect l="22049" t="18997" r="36607"/>
            <a:stretch/>
          </p:blipFill>
          <p:spPr>
            <a:xfrm>
              <a:off x="294071" y="2659111"/>
              <a:ext cx="3673388" cy="3119973"/>
            </a:xfrm>
            <a:prstGeom prst="rect">
              <a:avLst/>
            </a:prstGeom>
            <a:ln>
              <a:solidFill>
                <a:schemeClr val="accent1">
                  <a:shade val="50000"/>
                </a:schemeClr>
              </a:solidFill>
            </a:ln>
          </p:spPr>
        </p:pic>
        <p:sp>
          <p:nvSpPr>
            <p:cNvPr id="10" name="Rectangle 9"/>
            <p:cNvSpPr/>
            <p:nvPr/>
          </p:nvSpPr>
          <p:spPr>
            <a:xfrm>
              <a:off x="4115229" y="2429457"/>
              <a:ext cx="4572000" cy="3318857"/>
            </a:xfrm>
            <a:prstGeom prst="rect">
              <a:avLst/>
            </a:prstGeom>
            <a:ln>
              <a:solidFill>
                <a:srgbClr val="FFC000"/>
              </a:solidFill>
            </a:ln>
          </p:spPr>
          <p:txBody>
            <a:bodyPr>
              <a:spAutoFit/>
            </a:bodyPr>
            <a:lstStyle/>
            <a:p>
              <a:pPr indent="393700" algn="just">
                <a:spcBef>
                  <a:spcPts val="900"/>
                </a:spcBef>
                <a:spcAft>
                  <a:spcPts val="545"/>
                </a:spcAft>
              </a:pPr>
              <a:r>
                <a:rPr lang="bg-BG" sz="1800" dirty="0">
                  <a:latin typeface="Segoe UI" panose="020B0502040204020203" pitchFamily="34" charset="0"/>
                  <a:ea typeface="Segoe UI" panose="020B0502040204020203" pitchFamily="34" charset="0"/>
                </a:rPr>
                <a:t>Бедрената кост например показва различна механична издръжливост, когато се натоварва в различни посоки. Устойчивостта й на счупване по отношение на големината на приложената сила (напрежение) е максимална за </a:t>
              </a:r>
              <a:r>
                <a:rPr lang="bg-BG" sz="1800" dirty="0" err="1">
                  <a:latin typeface="Segoe UI" panose="020B0502040204020203" pitchFamily="34" charset="0"/>
                  <a:ea typeface="Segoe UI" panose="020B0502040204020203" pitchFamily="34" charset="0"/>
                </a:rPr>
                <a:t>аксиални</a:t>
              </a:r>
              <a:r>
                <a:rPr lang="bg-BG" sz="1800" dirty="0">
                  <a:latin typeface="Segoe UI" panose="020B0502040204020203" pitchFamily="34" charset="0"/>
                  <a:ea typeface="Segoe UI" panose="020B0502040204020203" pitchFamily="34" charset="0"/>
                </a:rPr>
                <a:t> сили и минимална за перпендикулярни.</a:t>
              </a:r>
              <a:endParaRPr lang="en-US" sz="1800" dirty="0">
                <a:latin typeface="Segoe UI" panose="020B0502040204020203" pitchFamily="34" charset="0"/>
                <a:ea typeface="Segoe UI" panose="020B0502040204020203" pitchFamily="34" charset="0"/>
              </a:endParaRPr>
            </a:p>
            <a:p>
              <a:pPr indent="393700" algn="just">
                <a:spcBef>
                  <a:spcPts val="900"/>
                </a:spcBef>
                <a:spcAft>
                  <a:spcPts val="2820"/>
                </a:spcAft>
              </a:pPr>
              <a:r>
                <a:rPr lang="bg-BG" sz="1800" dirty="0">
                  <a:latin typeface="Segoe UI" panose="020B0502040204020203" pitchFamily="34" charset="0"/>
                  <a:ea typeface="Segoe UI" panose="020B0502040204020203" pitchFamily="34" charset="0"/>
                </a:rPr>
                <a:t>Вискоеластичността на мускулите също е различна в </a:t>
              </a:r>
              <a:r>
                <a:rPr lang="bg-BG" sz="1800" dirty="0" err="1">
                  <a:latin typeface="Segoe UI" panose="020B0502040204020203" pitchFamily="34" charset="0"/>
                  <a:ea typeface="Segoe UI" panose="020B0502040204020203" pitchFamily="34" charset="0"/>
                </a:rPr>
                <a:t>аксиална</a:t>
              </a:r>
              <a:r>
                <a:rPr lang="bg-BG" sz="1800" dirty="0">
                  <a:latin typeface="Segoe UI" panose="020B0502040204020203" pitchFamily="34" charset="0"/>
                  <a:ea typeface="Segoe UI" panose="020B0502040204020203" pitchFamily="34" charset="0"/>
                </a:rPr>
                <a:t> и перпендикулярна посока.</a:t>
              </a:r>
              <a:endParaRPr lang="en-US" sz="1800" dirty="0">
                <a:latin typeface="Segoe UI" panose="020B0502040204020203" pitchFamily="34" charset="0"/>
                <a:ea typeface="Segoe UI" panose="020B0502040204020203" pitchFamily="34" charset="0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173455" y="2276872"/>
              <a:ext cx="8611013" cy="3672408"/>
            </a:xfrm>
            <a:prstGeom prst="rect">
              <a:avLst/>
            </a:prstGeom>
            <a:noFill/>
            <a:ln w="19050"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bg-BG"/>
            </a:p>
          </p:txBody>
        </p:sp>
      </p:grpSp>
    </p:spTree>
    <p:extLst>
      <p:ext uri="{BB962C8B-B14F-4D97-AF65-F5344CB8AC3E}">
        <p14:creationId xmlns="" xmlns:p14="http://schemas.microsoft.com/office/powerpoint/2010/main" val="188009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89EB041-557A-4857-9333-B492002EEF16}" type="datetime1">
              <a:rPr lang="en-US" smtClean="0"/>
              <a:pPr>
                <a:defRPr/>
              </a:pPr>
              <a:t>4/24/2020</a:t>
            </a:fld>
            <a:endParaRPr lang="en-US" alt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EF1E9-53E4-41E2-9500-ACB2624B5CD6}" type="slidenum">
              <a:rPr lang="en-US" altLang="en-US" smtClean="0"/>
              <a:pPr/>
              <a:t>16</a:t>
            </a:fld>
            <a:endParaRPr lang="en-US" altLang="en-US"/>
          </a:p>
        </p:txBody>
      </p:sp>
      <p:pic>
        <p:nvPicPr>
          <p:cNvPr id="4" name="Elastic and Plastic Deformation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71500" y="1185900"/>
            <a:ext cx="9000000" cy="5062500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611560" y="143924"/>
            <a:ext cx="7244528" cy="769442"/>
            <a:chOff x="611560" y="143924"/>
            <a:chExt cx="7244528" cy="769442"/>
          </a:xfrm>
        </p:grpSpPr>
        <p:sp>
          <p:nvSpPr>
            <p:cNvPr id="5" name="Rectangle 4"/>
            <p:cNvSpPr/>
            <p:nvPr/>
          </p:nvSpPr>
          <p:spPr>
            <a:xfrm>
              <a:off x="2590800" y="544034"/>
              <a:ext cx="526528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800" dirty="0">
                  <a:hlinkClick r:id="rId5"/>
                </a:rPr>
                <a:t>https://www.youtube.com/watch?v=Oz8fW68RY6I</a:t>
              </a:r>
              <a:endParaRPr lang="bg-BG" sz="1800" dirty="0"/>
            </a:p>
          </p:txBody>
        </p:sp>
        <p:sp>
          <p:nvSpPr>
            <p:cNvPr id="7" name="Rectangle 6"/>
            <p:cNvSpPr/>
            <p:nvPr/>
          </p:nvSpPr>
          <p:spPr>
            <a:xfrm>
              <a:off x="611560" y="143924"/>
              <a:ext cx="2244974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bg-BG" sz="2000" i="1" u="sng" dirty="0">
                  <a:latin typeface="Segoe UI" panose="020B0502040204020203" pitchFamily="34" charset="0"/>
                </a:rPr>
                <a:t>Линк за видеото:</a:t>
              </a:r>
              <a:endParaRPr lang="bg-BG" sz="2000" i="1" u="sng" dirty="0"/>
            </a:p>
          </p:txBody>
        </p:sp>
      </p:grpSp>
    </p:spTree>
    <p:extLst>
      <p:ext uri="{BB962C8B-B14F-4D97-AF65-F5344CB8AC3E}">
        <p14:creationId xmlns="" xmlns:p14="http://schemas.microsoft.com/office/powerpoint/2010/main" val="1630776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89EB041-557A-4857-9333-B492002EEF16}" type="datetime1">
              <a:rPr lang="en-US" smtClean="0"/>
              <a:pPr>
                <a:defRPr/>
              </a:pPr>
              <a:t>4/24/2020</a:t>
            </a:fld>
            <a:endParaRPr lang="en-US" alt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EF1E9-53E4-41E2-9500-ACB2624B5CD6}" type="slidenum">
              <a:rPr lang="en-US" altLang="en-US" smtClean="0"/>
              <a:pPr/>
              <a:t>2</a:t>
            </a:fld>
            <a:endParaRPr lang="en-US" altLang="en-US"/>
          </a:p>
        </p:txBody>
      </p:sp>
      <p:sp>
        <p:nvSpPr>
          <p:cNvPr id="9" name="Rectangle 8"/>
          <p:cNvSpPr/>
          <p:nvPr/>
        </p:nvSpPr>
        <p:spPr>
          <a:xfrm>
            <a:off x="1007174" y="150897"/>
            <a:ext cx="604867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93700" algn="just">
              <a:spcBef>
                <a:spcPts val="2100"/>
              </a:spcBef>
              <a:spcAft>
                <a:spcPts val="685"/>
              </a:spcAft>
            </a:pPr>
            <a:r>
              <a:rPr lang="bg-BG" sz="2400" b="1" cap="small" dirty="0">
                <a:solidFill>
                  <a:srgbClr val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Механични свойства на материалите</a:t>
            </a:r>
            <a:endParaRPr lang="en-US" sz="2400" b="1" dirty="0">
              <a:latin typeface="Segoe UI" panose="020B0502040204020203" pitchFamily="34" charset="0"/>
              <a:ea typeface="Segoe UI" panose="020B0502040204020203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128641" y="818277"/>
            <a:ext cx="2663436" cy="40011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indent="393700" algn="just">
              <a:spcBef>
                <a:spcPts val="300"/>
              </a:spcBef>
              <a:spcAft>
                <a:spcPts val="475"/>
              </a:spcAft>
            </a:pPr>
            <a:r>
              <a:rPr lang="bg-BG" sz="2000" b="1" dirty="0">
                <a:latin typeface="Segoe UI" panose="020B0502040204020203" pitchFamily="34" charset="0"/>
                <a:ea typeface="Segoe UI" panose="020B0502040204020203" pitchFamily="34" charset="0"/>
              </a:rPr>
              <a:t>Деформации</a:t>
            </a:r>
            <a:endParaRPr lang="en-US" sz="2000" b="1" dirty="0">
              <a:effectLst/>
              <a:latin typeface="Segoe UI" panose="020B0502040204020203" pitchFamily="34" charset="0"/>
              <a:ea typeface="Segoe UI" panose="020B0502040204020203" pitchFamily="34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121877" y="1413351"/>
            <a:ext cx="8676964" cy="4834405"/>
            <a:chOff x="121877" y="1413351"/>
            <a:chExt cx="8676964" cy="4834405"/>
          </a:xfrm>
        </p:grpSpPr>
        <p:sp>
          <p:nvSpPr>
            <p:cNvPr id="11" name="Rectangle 10"/>
            <p:cNvSpPr/>
            <p:nvPr/>
          </p:nvSpPr>
          <p:spPr>
            <a:xfrm>
              <a:off x="121877" y="4216431"/>
              <a:ext cx="8676964" cy="2031325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txBody>
            <a:bodyPr wrap="square">
              <a:spAutoFit/>
            </a:bodyPr>
            <a:lstStyle/>
            <a:p>
              <a:pPr indent="393700" algn="just">
                <a:spcBef>
                  <a:spcPts val="900"/>
                </a:spcBef>
                <a:spcAft>
                  <a:spcPts val="315"/>
                </a:spcAft>
              </a:pPr>
              <a:r>
                <a:rPr lang="bg-BG" sz="1800" dirty="0">
                  <a:latin typeface="Segoe UI" panose="020B0502040204020203" pitchFamily="34" charset="0"/>
                  <a:ea typeface="Segoe UI" panose="020B0502040204020203" pitchFamily="34" charset="0"/>
                </a:rPr>
                <a:t>Когато към тяло се приложи сила, то може да започне да се движи, но и да се деформира. Във вътрешността на всяко тяло действат сили, които не позволяват то да се разпадне на части. Това са </a:t>
              </a:r>
              <a:r>
                <a:rPr lang="bg-BG" sz="1800" i="1" dirty="0">
                  <a:solidFill>
                    <a:srgbClr val="000000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кохезионни </a:t>
              </a:r>
              <a:r>
                <a:rPr lang="bg-BG" sz="1800" dirty="0">
                  <a:latin typeface="Segoe UI" panose="020B0502040204020203" pitchFamily="34" charset="0"/>
                  <a:ea typeface="Segoe UI" panose="020B0502040204020203" pitchFamily="34" charset="0"/>
                </a:rPr>
                <a:t>сили на взаимодействие между молекулите. Ако в резултат на действието на външни сили молекулите започнат да се отдалечават, кохезионните сили се стремят да ги върнат в началното положение. Въпреки тези сили, в отговор на външни въздействия е възможно телата да се деформират или разрушат.</a:t>
              </a:r>
              <a:endParaRPr lang="en-US" sz="1800" dirty="0">
                <a:latin typeface="Segoe UI" panose="020B0502040204020203" pitchFamily="34" charset="0"/>
                <a:ea typeface="Segoe UI" panose="020B0502040204020203" pitchFamily="34" charset="0"/>
              </a:endParaRPr>
            </a:p>
          </p:txBody>
        </p:sp>
        <p:pic>
          <p:nvPicPr>
            <p:cNvPr id="1026" name="Picture 2" descr="Mechanical properties of materials - Book chapter - IOPscience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80263" y="1413351"/>
              <a:ext cx="5393343" cy="2733015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="" xmlns:p14="http://schemas.microsoft.com/office/powerpoint/2010/main" val="3502559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89EB041-557A-4857-9333-B492002EEF16}" type="datetime1">
              <a:rPr lang="en-US" smtClean="0"/>
              <a:pPr>
                <a:defRPr/>
              </a:pPr>
              <a:t>4/24/2020</a:t>
            </a:fld>
            <a:endParaRPr lang="en-US" alt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EF1E9-53E4-41E2-9500-ACB2624B5CD6}" type="slidenum">
              <a:rPr lang="en-US" altLang="en-US" smtClean="0"/>
              <a:pPr/>
              <a:t>3</a:t>
            </a:fld>
            <a:endParaRPr lang="en-US" altLang="en-US"/>
          </a:p>
        </p:txBody>
      </p:sp>
      <p:grpSp>
        <p:nvGrpSpPr>
          <p:cNvPr id="15" name="Group 14"/>
          <p:cNvGrpSpPr/>
          <p:nvPr/>
        </p:nvGrpSpPr>
        <p:grpSpPr>
          <a:xfrm>
            <a:off x="125174" y="334014"/>
            <a:ext cx="7750472" cy="2505382"/>
            <a:chOff x="133896" y="815606"/>
            <a:chExt cx="7750472" cy="2505382"/>
          </a:xfrm>
        </p:grpSpPr>
        <p:sp>
          <p:nvSpPr>
            <p:cNvPr id="11" name="Rectangle 10"/>
            <p:cNvSpPr/>
            <p:nvPr/>
          </p:nvSpPr>
          <p:spPr>
            <a:xfrm>
              <a:off x="4103949" y="1436599"/>
              <a:ext cx="3636404" cy="1754326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txBody>
            <a:bodyPr wrap="square">
              <a:spAutoFit/>
            </a:bodyPr>
            <a:lstStyle/>
            <a:p>
              <a:pPr indent="393700">
                <a:spcBef>
                  <a:spcPts val="900"/>
                </a:spcBef>
                <a:spcAft>
                  <a:spcPts val="285"/>
                </a:spcAft>
              </a:pPr>
              <a:r>
                <a:rPr lang="bg-BG" sz="1800" dirty="0">
                  <a:latin typeface="Segoe UI" panose="020B0502040204020203" pitchFamily="34" charset="0"/>
                  <a:ea typeface="Segoe UI" panose="020B0502040204020203" pitchFamily="34" charset="0"/>
                </a:rPr>
                <a:t>Изменението на размерите, формата или обема на едно тяло под действието на външни сили се нарича </a:t>
              </a:r>
              <a:r>
                <a:rPr lang="bg-BG" sz="1800" b="1" dirty="0">
                  <a:solidFill>
                    <a:srgbClr val="000000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деформация, </a:t>
              </a:r>
              <a:r>
                <a:rPr lang="bg-BG" sz="1800" dirty="0">
                  <a:latin typeface="Segoe UI" panose="020B0502040204020203" pitchFamily="34" charset="0"/>
                  <a:ea typeface="Segoe UI" panose="020B0502040204020203" pitchFamily="34" charset="0"/>
                </a:rPr>
                <a:t>а самото свойство - </a:t>
              </a:r>
              <a:r>
                <a:rPr lang="bg-BG" sz="1800" b="1" dirty="0" err="1">
                  <a:solidFill>
                    <a:srgbClr val="000000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деформируемост</a:t>
              </a:r>
              <a:r>
                <a:rPr lang="bg-BG" sz="1800" b="1" dirty="0">
                  <a:solidFill>
                    <a:srgbClr val="000000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.</a:t>
              </a:r>
              <a:endParaRPr lang="en-US" sz="1800" dirty="0">
                <a:latin typeface="Segoe UI" panose="020B0502040204020203" pitchFamily="34" charset="0"/>
                <a:ea typeface="Segoe UI" panose="020B0502040204020203" pitchFamily="34" charset="0"/>
              </a:endParaRPr>
            </a:p>
          </p:txBody>
        </p:sp>
        <p:pic>
          <p:nvPicPr>
            <p:cNvPr id="2050" name="Picture 2" descr="Improve Erythrocyte Deformability - Flexibility of Red Blood Cell ...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9454" y="914134"/>
              <a:ext cx="3381749" cy="2256261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Rectangle 13"/>
            <p:cNvSpPr/>
            <p:nvPr/>
          </p:nvSpPr>
          <p:spPr>
            <a:xfrm>
              <a:off x="133896" y="815606"/>
              <a:ext cx="7750472" cy="2505382"/>
            </a:xfrm>
            <a:prstGeom prst="rect">
              <a:avLst/>
            </a:prstGeom>
            <a:noFill/>
            <a:ln w="19050"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bg-BG"/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117151" y="3028682"/>
            <a:ext cx="8883341" cy="3219717"/>
            <a:chOff x="117151" y="3028682"/>
            <a:chExt cx="8883341" cy="3219717"/>
          </a:xfrm>
        </p:grpSpPr>
        <p:sp>
          <p:nvSpPr>
            <p:cNvPr id="13" name="Rectangle 12"/>
            <p:cNvSpPr/>
            <p:nvPr/>
          </p:nvSpPr>
          <p:spPr>
            <a:xfrm>
              <a:off x="179634" y="5090533"/>
              <a:ext cx="8748850" cy="1077218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txBody>
            <a:bodyPr wrap="square">
              <a:spAutoFit/>
            </a:bodyPr>
            <a:lstStyle/>
            <a:p>
              <a:r>
                <a:rPr lang="bg-BG" sz="1600" dirty="0">
                  <a:solidFill>
                    <a:srgbClr val="00000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Деформации, които изчезват след като външните сили престанат да действат, се наричат </a:t>
              </a:r>
              <a:r>
                <a:rPr lang="bg-BG" sz="1600" i="1" dirty="0">
                  <a:solidFill>
                    <a:srgbClr val="000000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еластични,</a:t>
              </a:r>
              <a:r>
                <a:rPr lang="bg-BG" sz="1600" dirty="0">
                  <a:solidFill>
                    <a:srgbClr val="00000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 а такива, които остават - </a:t>
              </a:r>
              <a:r>
                <a:rPr lang="bg-BG" sz="1600" i="1" dirty="0">
                  <a:solidFill>
                    <a:srgbClr val="000000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пластични.</a:t>
              </a:r>
              <a:r>
                <a:rPr lang="bg-BG" sz="1600" dirty="0">
                  <a:solidFill>
                    <a:srgbClr val="00000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 Има различни видове еластични деформации, но всички те могат да се представят като </a:t>
              </a:r>
              <a:r>
                <a:rPr lang="bg-BG" sz="1600" b="1" dirty="0">
                  <a:solidFill>
                    <a:srgbClr val="000000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деформации при опън </a:t>
              </a:r>
              <a:r>
                <a:rPr lang="bg-BG" sz="1600" dirty="0">
                  <a:solidFill>
                    <a:srgbClr val="00000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или </a:t>
              </a:r>
              <a:r>
                <a:rPr lang="bg-BG" sz="1600" b="1" dirty="0">
                  <a:solidFill>
                    <a:srgbClr val="000000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натиск и деформации при хлъзгане </a:t>
              </a:r>
              <a:r>
                <a:rPr lang="bg-BG" sz="1600" dirty="0">
                  <a:solidFill>
                    <a:srgbClr val="00000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или </a:t>
              </a:r>
              <a:r>
                <a:rPr lang="bg-BG" sz="1600" b="1" dirty="0">
                  <a:solidFill>
                    <a:srgbClr val="000000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усукване.</a:t>
              </a:r>
              <a:endParaRPr lang="bg-BG" sz="1600" dirty="0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pic>
          <p:nvPicPr>
            <p:cNvPr id="2052" name="Picture 4" descr="Introduction to Physical Geology Syllabus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28900" y="3068960"/>
              <a:ext cx="3924300" cy="1981201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Rectangle 17"/>
            <p:cNvSpPr/>
            <p:nvPr/>
          </p:nvSpPr>
          <p:spPr>
            <a:xfrm>
              <a:off x="117151" y="3028682"/>
              <a:ext cx="8883341" cy="3219717"/>
            </a:xfrm>
            <a:prstGeom prst="rect">
              <a:avLst/>
            </a:prstGeom>
            <a:noFill/>
            <a:ln w="19050"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bg-BG"/>
            </a:p>
          </p:txBody>
        </p:sp>
      </p:grpSp>
    </p:spTree>
    <p:extLst>
      <p:ext uri="{BB962C8B-B14F-4D97-AF65-F5344CB8AC3E}">
        <p14:creationId xmlns="" xmlns:p14="http://schemas.microsoft.com/office/powerpoint/2010/main" val="1508780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89EB041-557A-4857-9333-B492002EEF16}" type="datetime1">
              <a:rPr lang="en-US" smtClean="0"/>
              <a:pPr>
                <a:defRPr/>
              </a:pPr>
              <a:t>4/24/2020</a:t>
            </a:fld>
            <a:endParaRPr lang="en-US" alt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EF1E9-53E4-41E2-9500-ACB2624B5CD6}" type="slidenum">
              <a:rPr lang="en-US" altLang="en-US" smtClean="0"/>
              <a:pPr/>
              <a:t>4</a:t>
            </a:fld>
            <a:endParaRPr lang="en-US" altLang="en-US"/>
          </a:p>
        </p:txBody>
      </p:sp>
      <p:grpSp>
        <p:nvGrpSpPr>
          <p:cNvPr id="8" name="Group 7"/>
          <p:cNvGrpSpPr/>
          <p:nvPr/>
        </p:nvGrpSpPr>
        <p:grpSpPr>
          <a:xfrm>
            <a:off x="22317" y="512676"/>
            <a:ext cx="7826047" cy="4063675"/>
            <a:chOff x="130329" y="517453"/>
            <a:chExt cx="7826047" cy="4063675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 cstate="print"/>
            <a:srcRect l="5900" t="28177" r="3144" b="21107"/>
            <a:stretch/>
          </p:blipFill>
          <p:spPr>
            <a:xfrm>
              <a:off x="215516" y="764704"/>
              <a:ext cx="7297127" cy="1705822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215516" y="2636912"/>
              <a:ext cx="7632848" cy="1900520"/>
            </a:xfrm>
            <a:prstGeom prst="rect">
              <a:avLst/>
            </a:prstGeom>
            <a:ln>
              <a:solidFill>
                <a:srgbClr val="FFC000"/>
              </a:solidFill>
            </a:ln>
          </p:spPr>
          <p:txBody>
            <a:bodyPr wrap="square">
              <a:spAutoFit/>
            </a:bodyPr>
            <a:lstStyle/>
            <a:p>
              <a:pPr indent="406400" algn="just">
                <a:spcBef>
                  <a:spcPts val="900"/>
                </a:spcBef>
                <a:spcAft>
                  <a:spcPts val="0"/>
                </a:spcAft>
              </a:pPr>
              <a:r>
                <a:rPr lang="bg-BG" sz="1800" dirty="0">
                  <a:latin typeface="Segoe UI" panose="020B0502040204020203" pitchFamily="34" charset="0"/>
                  <a:ea typeface="Segoe UI" panose="020B0502040204020203" pitchFamily="34" charset="0"/>
                </a:rPr>
                <a:t>Нека към основите на хомогенна пръчка от някакво вещество са приложени сили на опъване </a:t>
              </a:r>
              <a:r>
                <a:rPr lang="en-US" sz="1800" b="1" dirty="0">
                  <a:solidFill>
                    <a:srgbClr val="000000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F </a:t>
              </a:r>
              <a:r>
                <a:rPr lang="bg-BG" sz="1800" dirty="0">
                  <a:latin typeface="Segoe UI" panose="020B0502040204020203" pitchFamily="34" charset="0"/>
                  <a:ea typeface="Segoe UI" panose="020B0502040204020203" pitchFamily="34" charset="0"/>
                </a:rPr>
                <a:t>и </a:t>
              </a:r>
              <a:r>
                <a:rPr lang="en-US" sz="1800" b="1" dirty="0">
                  <a:solidFill>
                    <a:srgbClr val="000000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-F. </a:t>
              </a:r>
              <a:r>
                <a:rPr lang="bg-BG" sz="1800" dirty="0">
                  <a:latin typeface="Segoe UI" panose="020B0502040204020203" pitchFamily="34" charset="0"/>
                  <a:ea typeface="Segoe UI" panose="020B0502040204020203" pitchFamily="34" charset="0"/>
                </a:rPr>
                <a:t>Пръчката ще се деформира, т.е. ще се удължи. Тази деформация може да се характеризира като </a:t>
              </a:r>
              <a:r>
                <a:rPr lang="bg-BG" sz="1800" b="1" dirty="0">
                  <a:solidFill>
                    <a:srgbClr val="FF0000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абсолютна деформация </a:t>
              </a:r>
              <a:r>
                <a:rPr lang="en-US" sz="1800" b="1" dirty="0">
                  <a:solidFill>
                    <a:srgbClr val="FF0000"/>
                  </a:solidFill>
                  <a:latin typeface="Segoe UI" panose="020B0502040204020203" pitchFamily="34" charset="0"/>
                  <a:ea typeface="Segoe UI" panose="020B0502040204020203" pitchFamily="34" charset="0"/>
                  <a:sym typeface="Symbol" panose="05050102010706020507" pitchFamily="18" charset="2"/>
                </a:rPr>
                <a:t></a:t>
              </a:r>
              <a:r>
                <a:rPr lang="en-US" sz="1800" b="1" dirty="0">
                  <a:solidFill>
                    <a:srgbClr val="FF0000"/>
                  </a:solidFill>
                  <a:latin typeface="Segoe UI" panose="020B0502040204020203" pitchFamily="34" charset="0"/>
                  <a:ea typeface="Segoe UI" panose="020B0502040204020203" pitchFamily="34" charset="0"/>
                </a:rPr>
                <a:t>L </a:t>
              </a:r>
              <a:r>
                <a:rPr lang="bg-BG" sz="1800" b="1" dirty="0">
                  <a:solidFill>
                    <a:srgbClr val="FF0000"/>
                  </a:solidFill>
                  <a:latin typeface="Segoe UI" panose="020B0502040204020203" pitchFamily="34" charset="0"/>
                  <a:ea typeface="Segoe UI" panose="020B0502040204020203" pitchFamily="34" charset="0"/>
                </a:rPr>
                <a:t>= </a:t>
              </a:r>
              <a:r>
                <a:rPr lang="en-US" sz="1800" b="1" dirty="0">
                  <a:solidFill>
                    <a:srgbClr val="FF0000"/>
                  </a:solidFill>
                  <a:latin typeface="Segoe UI" panose="020B0502040204020203" pitchFamily="34" charset="0"/>
                  <a:ea typeface="Segoe UI" panose="020B0502040204020203" pitchFamily="34" charset="0"/>
                </a:rPr>
                <a:t>L </a:t>
              </a:r>
              <a:r>
                <a:rPr lang="bg-BG" sz="1800" b="1" dirty="0">
                  <a:solidFill>
                    <a:srgbClr val="FF0000"/>
                  </a:solidFill>
                  <a:latin typeface="Segoe UI" panose="020B0502040204020203" pitchFamily="34" charset="0"/>
                  <a:ea typeface="Segoe UI" panose="020B0502040204020203" pitchFamily="34" charset="0"/>
                </a:rPr>
                <a:t>- </a:t>
              </a:r>
              <a:r>
                <a:rPr lang="en-US" sz="1800" b="1" dirty="0">
                  <a:solidFill>
                    <a:srgbClr val="FF0000"/>
                  </a:solidFill>
                  <a:latin typeface="Segoe UI" panose="020B0502040204020203" pitchFamily="34" charset="0"/>
                  <a:ea typeface="Segoe UI" panose="020B0502040204020203" pitchFamily="34" charset="0"/>
                </a:rPr>
                <a:t>L</a:t>
              </a:r>
              <a:r>
                <a:rPr lang="en-US" sz="1800" b="1" baseline="-25000" dirty="0">
                  <a:solidFill>
                    <a:srgbClr val="FF0000"/>
                  </a:solidFill>
                  <a:latin typeface="Segoe UI" panose="020B0502040204020203" pitchFamily="34" charset="0"/>
                  <a:ea typeface="Segoe UI" panose="020B0502040204020203" pitchFamily="34" charset="0"/>
                </a:rPr>
                <a:t>0</a:t>
              </a:r>
              <a:r>
                <a:rPr lang="en-US" sz="1800" b="1" dirty="0">
                  <a:solidFill>
                    <a:srgbClr val="FF0000"/>
                  </a:solidFill>
                  <a:latin typeface="Segoe UI" panose="020B0502040204020203" pitchFamily="34" charset="0"/>
                  <a:ea typeface="Segoe UI" panose="020B0502040204020203" pitchFamily="34" charset="0"/>
                </a:rPr>
                <a:t> </a:t>
              </a:r>
              <a:r>
                <a:rPr lang="bg-BG" sz="1800" dirty="0">
                  <a:latin typeface="Segoe UI" panose="020B0502040204020203" pitchFamily="34" charset="0"/>
                  <a:ea typeface="Segoe UI" panose="020B0502040204020203" pitchFamily="34" charset="0"/>
                </a:rPr>
                <a:t>или </a:t>
              </a:r>
              <a:r>
                <a:rPr lang="bg-BG" sz="1800" b="1" dirty="0">
                  <a:solidFill>
                    <a:srgbClr val="FF0000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относителна деформация </a:t>
              </a:r>
              <a:endParaRPr lang="en-US" sz="1800" b="1" dirty="0">
                <a:solidFill>
                  <a:srgbClr val="FF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  <a:p>
              <a:pPr indent="406400" algn="just">
                <a:spcBef>
                  <a:spcPts val="900"/>
                </a:spcBef>
                <a:spcAft>
                  <a:spcPts val="0"/>
                </a:spcAft>
              </a:pPr>
              <a:r>
                <a:rPr lang="en-US" sz="2000" b="1" dirty="0">
                  <a:solidFill>
                    <a:srgbClr val="FF0000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  <a:sym typeface="Symbol" panose="05050102010706020507" pitchFamily="18" charset="2"/>
                </a:rPr>
                <a:t></a:t>
              </a:r>
              <a:r>
                <a:rPr lang="bg-BG" sz="2000" b="1" dirty="0">
                  <a:solidFill>
                    <a:srgbClr val="FF0000"/>
                  </a:solidFill>
                  <a:latin typeface="Segoe UI" panose="020B0502040204020203" pitchFamily="34" charset="0"/>
                  <a:ea typeface="Segoe UI" panose="020B0502040204020203" pitchFamily="34" charset="0"/>
                </a:rPr>
                <a:t> = </a:t>
              </a:r>
              <a:r>
                <a:rPr lang="en-US" sz="2000" b="1" dirty="0">
                  <a:solidFill>
                    <a:srgbClr val="FF0000"/>
                  </a:solidFill>
                  <a:latin typeface="Segoe UI" panose="020B0502040204020203" pitchFamily="34" charset="0"/>
                  <a:ea typeface="Segoe UI" panose="020B0502040204020203" pitchFamily="34" charset="0"/>
                  <a:sym typeface="Symbol" panose="05050102010706020507" pitchFamily="18" charset="2"/>
                </a:rPr>
                <a:t></a:t>
              </a:r>
              <a:r>
                <a:rPr lang="en-US" sz="2000" b="1" dirty="0">
                  <a:solidFill>
                    <a:srgbClr val="FF0000"/>
                  </a:solidFill>
                  <a:latin typeface="Segoe UI" panose="020B0502040204020203" pitchFamily="34" charset="0"/>
                  <a:ea typeface="Segoe UI" panose="020B0502040204020203" pitchFamily="34" charset="0"/>
                </a:rPr>
                <a:t>L/L</a:t>
              </a:r>
              <a:r>
                <a:rPr lang="en-US" sz="2000" b="1" dirty="0">
                  <a:latin typeface="Segoe UI" panose="020B0502040204020203" pitchFamily="34" charset="0"/>
                  <a:ea typeface="Segoe UI" panose="020B0502040204020203" pitchFamily="34" charset="0"/>
                </a:rPr>
                <a:t> </a:t>
              </a:r>
              <a:r>
                <a:rPr lang="en-US" sz="1800" dirty="0">
                  <a:latin typeface="Segoe UI" panose="020B0502040204020203" pitchFamily="34" charset="0"/>
                  <a:ea typeface="Segoe UI" panose="020B0502040204020203" pitchFamily="34" charset="0"/>
                </a:rPr>
                <a:t>(L</a:t>
              </a:r>
              <a:r>
                <a:rPr lang="en-US" sz="1800" baseline="-25000" dirty="0">
                  <a:latin typeface="Segoe UI" panose="020B0502040204020203" pitchFamily="34" charset="0"/>
                  <a:ea typeface="Segoe UI" panose="020B0502040204020203" pitchFamily="34" charset="0"/>
                </a:rPr>
                <a:t>0</a:t>
              </a:r>
              <a:r>
                <a:rPr lang="en-US" sz="1800" dirty="0">
                  <a:latin typeface="Segoe UI" panose="020B0502040204020203" pitchFamily="34" charset="0"/>
                  <a:ea typeface="Segoe UI" panose="020B0502040204020203" pitchFamily="34" charset="0"/>
                </a:rPr>
                <a:t> </a:t>
              </a:r>
              <a:r>
                <a:rPr lang="bg-BG" sz="1800" dirty="0">
                  <a:latin typeface="Segoe UI" panose="020B0502040204020203" pitchFamily="34" charset="0"/>
                  <a:ea typeface="Segoe UI" panose="020B0502040204020203" pitchFamily="34" charset="0"/>
                </a:rPr>
                <a:t>е началната дължина, </a:t>
              </a:r>
              <a:r>
                <a:rPr lang="en-US" sz="1800" dirty="0">
                  <a:latin typeface="Segoe UI" panose="020B0502040204020203" pitchFamily="34" charset="0"/>
                  <a:ea typeface="Segoe UI" panose="020B0502040204020203" pitchFamily="34" charset="0"/>
                </a:rPr>
                <a:t>a L </a:t>
              </a:r>
              <a:r>
                <a:rPr lang="bg-BG" sz="1800" dirty="0">
                  <a:latin typeface="Segoe UI" panose="020B0502040204020203" pitchFamily="34" charset="0"/>
                  <a:ea typeface="Segoe UI" panose="020B0502040204020203" pitchFamily="34" charset="0"/>
                </a:rPr>
                <a:t>- крайната дължина на пръчката). Относителната деформация е безразмерна величина.</a:t>
              </a:r>
              <a:endParaRPr lang="en-US" sz="1800" dirty="0">
                <a:latin typeface="Segoe UI" panose="020B0502040204020203" pitchFamily="34" charset="0"/>
                <a:ea typeface="Segoe UI" panose="020B0502040204020203" pitchFamily="34" charset="0"/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130329" y="517453"/>
              <a:ext cx="7826047" cy="4063675"/>
            </a:xfrm>
            <a:prstGeom prst="rect">
              <a:avLst/>
            </a:prstGeom>
            <a:noFill/>
            <a:ln w="19050"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bg-BG"/>
            </a:p>
          </p:txBody>
        </p:sp>
      </p:grpSp>
      <p:sp>
        <p:nvSpPr>
          <p:cNvPr id="9" name="Rectangle 8"/>
          <p:cNvSpPr/>
          <p:nvPr/>
        </p:nvSpPr>
        <p:spPr>
          <a:xfrm>
            <a:off x="112654" y="4761148"/>
            <a:ext cx="8820980" cy="1200329"/>
          </a:xfrm>
          <a:prstGeom prst="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txBody>
          <a:bodyPr wrap="square">
            <a:spAutoFit/>
          </a:bodyPr>
          <a:lstStyle/>
          <a:p>
            <a:pPr indent="406400" algn="just">
              <a:spcBef>
                <a:spcPts val="605"/>
              </a:spcBef>
              <a:spcAft>
                <a:spcPts val="300"/>
              </a:spcAft>
            </a:pPr>
            <a:r>
              <a:rPr lang="bg-BG" sz="1800" dirty="0">
                <a:latin typeface="Segoe UI" panose="020B0502040204020203" pitchFamily="34" charset="0"/>
                <a:ea typeface="Segoe UI" panose="020B0502040204020203" pitchFamily="34" charset="0"/>
              </a:rPr>
              <a:t>При малки относителни деформации повечето тела проявят </a:t>
            </a:r>
            <a:r>
              <a:rPr lang="bg-BG" sz="1800" b="1" dirty="0">
                <a:solidFill>
                  <a:srgbClr val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еластичност, </a:t>
            </a:r>
            <a:r>
              <a:rPr lang="bg-BG" sz="1800" dirty="0">
                <a:latin typeface="Segoe UI" panose="020B0502040204020203" pitchFamily="34" charset="0"/>
                <a:ea typeface="Segoe UI" panose="020B0502040204020203" pitchFamily="34" charset="0"/>
              </a:rPr>
              <a:t>т.е. деформацията изчезва, след като външните сили престанат да действат. Освен това, връзката между натоварване и деформация е </a:t>
            </a:r>
            <a:r>
              <a:rPr lang="bg-BG" sz="1800" b="1" dirty="0">
                <a:solidFill>
                  <a:srgbClr val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линейна. </a:t>
            </a:r>
            <a:r>
              <a:rPr lang="bg-BG" sz="1800" dirty="0">
                <a:latin typeface="Segoe UI" panose="020B0502040204020203" pitchFamily="34" charset="0"/>
                <a:ea typeface="Segoe UI" panose="020B0502040204020203" pitchFamily="34" charset="0"/>
              </a:rPr>
              <a:t>Деформациите при натиск се характеризират по подобен начин.</a:t>
            </a:r>
            <a:endParaRPr lang="en-US" sz="1800" dirty="0">
              <a:latin typeface="Segoe UI" panose="020B0502040204020203" pitchFamily="34" charset="0"/>
              <a:ea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6639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89EB041-557A-4857-9333-B492002EEF16}" type="datetime1">
              <a:rPr lang="en-US" smtClean="0"/>
              <a:pPr>
                <a:defRPr/>
              </a:pPr>
              <a:t>4/24/2020</a:t>
            </a:fld>
            <a:endParaRPr lang="en-US" alt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EF1E9-53E4-41E2-9500-ACB2624B5CD6}" type="slidenum">
              <a:rPr lang="en-US" altLang="en-US" smtClean="0"/>
              <a:pPr/>
              <a:t>5</a:t>
            </a:fld>
            <a:endParaRPr lang="en-US" altLang="en-US"/>
          </a:p>
        </p:txBody>
      </p:sp>
      <p:grpSp>
        <p:nvGrpSpPr>
          <p:cNvPr id="11" name="Group 10"/>
          <p:cNvGrpSpPr/>
          <p:nvPr/>
        </p:nvGrpSpPr>
        <p:grpSpPr>
          <a:xfrm>
            <a:off x="287524" y="1059057"/>
            <a:ext cx="8399276" cy="4606259"/>
            <a:chOff x="287524" y="1059057"/>
            <a:chExt cx="8399276" cy="4606259"/>
          </a:xfrm>
        </p:grpSpPr>
        <p:sp>
          <p:nvSpPr>
            <p:cNvPr id="7" name="Rectangle 6"/>
            <p:cNvSpPr/>
            <p:nvPr/>
          </p:nvSpPr>
          <p:spPr>
            <a:xfrm>
              <a:off x="287524" y="3356992"/>
              <a:ext cx="8399276" cy="2308324"/>
            </a:xfrm>
            <a:prstGeom prst="rect">
              <a:avLst/>
            </a:prstGeom>
            <a:ln>
              <a:solidFill>
                <a:srgbClr val="FFC000"/>
              </a:solidFill>
            </a:ln>
          </p:spPr>
          <p:txBody>
            <a:bodyPr wrap="square">
              <a:spAutoFit/>
            </a:bodyPr>
            <a:lstStyle/>
            <a:p>
              <a:pPr indent="406400" algn="just">
                <a:spcBef>
                  <a:spcPts val="900"/>
                </a:spcBef>
                <a:spcAft>
                  <a:spcPts val="300"/>
                </a:spcAft>
              </a:pPr>
              <a:r>
                <a:rPr lang="bg-BG" sz="1800" dirty="0">
                  <a:latin typeface="Segoe UI" panose="020B0502040204020203" pitchFamily="34" charset="0"/>
                  <a:ea typeface="Segoe UI" panose="020B0502040204020203" pitchFamily="34" charset="0"/>
                </a:rPr>
                <a:t>Ефектът на деформиращата сила зависи от това върху каква площ се разпределя, което се характеризира с величината </a:t>
              </a:r>
              <a:r>
                <a:rPr lang="bg-BG" sz="1800" b="1" dirty="0">
                  <a:solidFill>
                    <a:srgbClr val="000000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механично напрежение. </a:t>
              </a:r>
              <a:r>
                <a:rPr lang="bg-BG" sz="1800" dirty="0">
                  <a:latin typeface="Segoe UI" panose="020B0502040204020203" pitchFamily="34" charset="0"/>
                  <a:ea typeface="Segoe UI" panose="020B0502040204020203" pitchFamily="34" charset="0"/>
                </a:rPr>
                <a:t>Отношението между големината на деформиращата сила </a:t>
              </a:r>
              <a:r>
                <a:rPr lang="en-US" sz="1800" b="1" dirty="0">
                  <a:solidFill>
                    <a:srgbClr val="000000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F </a:t>
              </a:r>
              <a:r>
                <a:rPr lang="bg-BG" sz="1800" dirty="0">
                  <a:latin typeface="Segoe UI" panose="020B0502040204020203" pitchFamily="34" charset="0"/>
                  <a:ea typeface="Segoe UI" panose="020B0502040204020203" pitchFamily="34" charset="0"/>
                </a:rPr>
                <a:t>и площта на напречно сечение на тялото </a:t>
              </a:r>
              <a:r>
                <a:rPr lang="bg-BG" sz="1800" b="1" dirty="0">
                  <a:solidFill>
                    <a:srgbClr val="000000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А</a:t>
              </a:r>
              <a:r>
                <a:rPr lang="bg-BG" sz="1800" b="1" baseline="-25000" dirty="0">
                  <a:solidFill>
                    <a:srgbClr val="000000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0</a:t>
              </a:r>
              <a:r>
                <a:rPr lang="en-US" sz="1800" dirty="0">
                  <a:latin typeface="Segoe UI" panose="020B0502040204020203" pitchFamily="34" charset="0"/>
                  <a:ea typeface="Segoe UI" panose="020B0502040204020203" pitchFamily="34" charset="0"/>
                </a:rPr>
                <a:t>, </a:t>
              </a:r>
              <a:r>
                <a:rPr lang="bg-BG" sz="1800" dirty="0">
                  <a:latin typeface="Segoe UI" panose="020B0502040204020203" pitchFamily="34" charset="0"/>
                  <a:ea typeface="Segoe UI" panose="020B0502040204020203" pitchFamily="34" charset="0"/>
                </a:rPr>
                <a:t>разположена перпендикулярно (нормално) на посоката на силата, се нарича </a:t>
              </a:r>
              <a:r>
                <a:rPr lang="bg-BG" sz="1800" i="1" dirty="0">
                  <a:solidFill>
                    <a:srgbClr val="000000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нормално напрежение:</a:t>
              </a:r>
              <a:r>
                <a:rPr lang="bg-BG" sz="1800" dirty="0">
                  <a:latin typeface="Segoe UI" panose="020B0502040204020203" pitchFamily="34" charset="0"/>
                  <a:ea typeface="Segoe UI" panose="020B0502040204020203" pitchFamily="34" charset="0"/>
                </a:rPr>
                <a:t> </a:t>
              </a:r>
              <a:r>
                <a:rPr lang="bg-BG" sz="1800" b="1" dirty="0">
                  <a:solidFill>
                    <a:srgbClr val="000000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  <a:sym typeface="Symbol" panose="05050102010706020507" pitchFamily="18" charset="2"/>
                </a:rPr>
                <a:t></a:t>
              </a:r>
              <a:r>
                <a:rPr lang="bg-BG" sz="1800" b="1" dirty="0">
                  <a:solidFill>
                    <a:srgbClr val="000000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bg-BG" sz="1800" dirty="0">
                  <a:latin typeface="Segoe UI" panose="020B0502040204020203" pitchFamily="34" charset="0"/>
                  <a:ea typeface="Segoe UI" panose="020B0502040204020203" pitchFamily="34" charset="0"/>
                </a:rPr>
                <a:t>= </a:t>
              </a:r>
              <a:r>
                <a:rPr lang="en-US" sz="1800" b="1" dirty="0">
                  <a:solidFill>
                    <a:srgbClr val="000000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F/</a:t>
              </a:r>
              <a:r>
                <a:rPr lang="bg-BG" sz="1800" b="1" dirty="0">
                  <a:solidFill>
                    <a:srgbClr val="000000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А</a:t>
              </a:r>
              <a:r>
                <a:rPr lang="bg-BG" sz="1800" b="1" baseline="-25000" dirty="0">
                  <a:solidFill>
                    <a:srgbClr val="000000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0</a:t>
              </a:r>
              <a:r>
                <a:rPr lang="en-US" sz="1800" b="1" dirty="0">
                  <a:solidFill>
                    <a:srgbClr val="000000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. </a:t>
              </a:r>
              <a:r>
                <a:rPr lang="bg-BG" sz="1800" dirty="0">
                  <a:latin typeface="Segoe UI" panose="020B0502040204020203" pitchFamily="34" charset="0"/>
                  <a:ea typeface="Segoe UI" panose="020B0502040204020203" pitchFamily="34" charset="0"/>
                </a:rPr>
                <a:t>Напрежението е силата, действаща на единица площ. Напрежението при твърдите тела е еквивалентно на налягането, предизвикващо деформация на флуидите, и също се измерва в </a:t>
              </a:r>
              <a:r>
                <a:rPr lang="bg-BG" sz="1800" b="1" dirty="0">
                  <a:latin typeface="Segoe UI" panose="020B0502040204020203" pitchFamily="34" charset="0"/>
                  <a:ea typeface="Segoe UI" panose="020B0502040204020203" pitchFamily="34" charset="0"/>
                </a:rPr>
                <a:t>Паскали (Ра)</a:t>
              </a:r>
              <a:r>
                <a:rPr lang="bg-BG" sz="1800" dirty="0">
                  <a:latin typeface="Segoe UI" panose="020B0502040204020203" pitchFamily="34" charset="0"/>
                  <a:ea typeface="Segoe UI" panose="020B0502040204020203" pitchFamily="34" charset="0"/>
                </a:rPr>
                <a:t>.</a:t>
              </a:r>
              <a:endParaRPr lang="en-US" sz="1800" dirty="0">
                <a:latin typeface="Segoe UI" panose="020B0502040204020203" pitchFamily="34" charset="0"/>
                <a:ea typeface="Segoe UI" panose="020B0502040204020203" pitchFamily="34" charset="0"/>
              </a:endParaRPr>
            </a:p>
          </p:txBody>
        </p:sp>
        <p:pic>
          <p:nvPicPr>
            <p:cNvPr id="3078" name="Picture 6" descr="Physical &amp; Chemical Properties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86236" y="1059057"/>
              <a:ext cx="5001852" cy="2006393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="" xmlns:p14="http://schemas.microsoft.com/office/powerpoint/2010/main" val="18673286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89EB041-557A-4857-9333-B492002EEF16}" type="datetime1">
              <a:rPr lang="en-US" smtClean="0"/>
              <a:pPr>
                <a:defRPr/>
              </a:pPr>
              <a:t>4/24/2020</a:t>
            </a:fld>
            <a:endParaRPr lang="en-US" alt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EF1E9-53E4-41E2-9500-ACB2624B5CD6}" type="slidenum">
              <a:rPr lang="en-US" altLang="en-US" smtClean="0"/>
              <a:pPr/>
              <a:t>6</a:t>
            </a:fld>
            <a:endParaRPr lang="en-US" altLang="en-US"/>
          </a:p>
        </p:txBody>
      </p:sp>
      <p:grpSp>
        <p:nvGrpSpPr>
          <p:cNvPr id="8" name="Group 7"/>
          <p:cNvGrpSpPr/>
          <p:nvPr/>
        </p:nvGrpSpPr>
        <p:grpSpPr>
          <a:xfrm>
            <a:off x="287524" y="3274981"/>
            <a:ext cx="8568952" cy="2926327"/>
            <a:chOff x="287524" y="2950945"/>
            <a:chExt cx="8568952" cy="2926327"/>
          </a:xfrm>
        </p:grpSpPr>
        <p:pic>
          <p:nvPicPr>
            <p:cNvPr id="5122" name="Picture 2" descr="Stress (mechanics) - Wikipedia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" y="3068960"/>
              <a:ext cx="3241340" cy="2660600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6"/>
            <p:cNvSpPr/>
            <p:nvPr/>
          </p:nvSpPr>
          <p:spPr>
            <a:xfrm>
              <a:off x="3996916" y="3368208"/>
              <a:ext cx="4689884" cy="2062103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txBody>
            <a:bodyPr wrap="square">
              <a:spAutoFit/>
            </a:bodyPr>
            <a:lstStyle/>
            <a:p>
              <a:pPr indent="406400" algn="just">
                <a:spcBef>
                  <a:spcPts val="900"/>
                </a:spcBef>
                <a:spcAft>
                  <a:spcPts val="2645"/>
                </a:spcAft>
              </a:pPr>
              <a:r>
                <a:rPr lang="bg-BG" sz="1600" dirty="0">
                  <a:latin typeface="Segoe UI" panose="020B0502040204020203" pitchFamily="34" charset="0"/>
                  <a:ea typeface="Segoe UI" panose="020B0502040204020203" pitchFamily="34" charset="0"/>
                </a:rPr>
                <a:t>Външната действаща сила предизвиква възникване на вътрешна еластична противодействаща сила, която е равна по големина, но противоположна по посока. Това обуславя възникване на вътрешно напрежение в тялото при деформация. При равновесие вътрешното напрежение е равно на външното, предизвикано от деформиращата сила.</a:t>
              </a:r>
              <a:endParaRPr lang="en-US" sz="1600" dirty="0">
                <a:latin typeface="Segoe UI" panose="020B0502040204020203" pitchFamily="34" charset="0"/>
                <a:ea typeface="Segoe UI" panose="020B0502040204020203" pitchFamily="34" charset="0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287524" y="2950945"/>
              <a:ext cx="8568952" cy="2926327"/>
            </a:xfrm>
            <a:prstGeom prst="rect">
              <a:avLst/>
            </a:prstGeom>
            <a:noFill/>
            <a:ln w="19050"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bg-BG"/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281360" y="217746"/>
            <a:ext cx="8568952" cy="2924815"/>
            <a:chOff x="281360" y="145738"/>
            <a:chExt cx="8568952" cy="2924815"/>
          </a:xfrm>
        </p:grpSpPr>
        <p:sp>
          <p:nvSpPr>
            <p:cNvPr id="10" name="Rectangle 9"/>
            <p:cNvSpPr/>
            <p:nvPr/>
          </p:nvSpPr>
          <p:spPr>
            <a:xfrm>
              <a:off x="281360" y="2424222"/>
              <a:ext cx="8568952" cy="646331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txBody>
            <a:bodyPr wrap="square">
              <a:spAutoFit/>
            </a:bodyPr>
            <a:lstStyle/>
            <a:p>
              <a:pPr indent="406400" algn="just">
                <a:spcBef>
                  <a:spcPts val="900"/>
                </a:spcBef>
                <a:spcAft>
                  <a:spcPts val="315"/>
                </a:spcAft>
              </a:pPr>
              <a:r>
                <a:rPr lang="bg-BG" sz="1800" dirty="0">
                  <a:latin typeface="Segoe UI" panose="020B0502040204020203" pitchFamily="34" charset="0"/>
                  <a:ea typeface="Segoe UI" panose="020B0502040204020203" pitchFamily="34" charset="0"/>
                </a:rPr>
                <a:t>Напрежението може да бъде обусловено от надлъжни сили </a:t>
              </a:r>
              <a:r>
                <a:rPr lang="bg-BG" sz="1800" i="1" dirty="0">
                  <a:latin typeface="Segoe UI" panose="020B0502040204020203" pitchFamily="34" charset="0"/>
                  <a:ea typeface="Segoe UI" panose="020B0502040204020203" pitchFamily="34" charset="0"/>
                </a:rPr>
                <a:t>на разтегляне или свиване</a:t>
              </a:r>
              <a:r>
                <a:rPr lang="bg-BG" sz="1800" dirty="0">
                  <a:latin typeface="Segoe UI" panose="020B0502040204020203" pitchFamily="34" charset="0"/>
                  <a:ea typeface="Segoe UI" panose="020B0502040204020203" pitchFamily="34" charset="0"/>
                </a:rPr>
                <a:t>, както и от напречни сили на </a:t>
              </a:r>
              <a:r>
                <a:rPr lang="bg-BG" sz="1800" i="1" dirty="0">
                  <a:latin typeface="Segoe UI" panose="020B0502040204020203" pitchFamily="34" charset="0"/>
                  <a:ea typeface="Segoe UI" panose="020B0502040204020203" pitchFamily="34" charset="0"/>
                </a:rPr>
                <a:t>срязване (хлъзгане) или усукване</a:t>
              </a:r>
              <a:r>
                <a:rPr lang="bg-BG" sz="1800" dirty="0">
                  <a:latin typeface="Segoe UI" panose="020B0502040204020203" pitchFamily="34" charset="0"/>
                  <a:ea typeface="Segoe UI" panose="020B0502040204020203" pitchFamily="34" charset="0"/>
                </a:rPr>
                <a:t>.</a:t>
              </a:r>
              <a:endParaRPr lang="en-US" sz="1800" dirty="0">
                <a:latin typeface="Segoe UI" panose="020B0502040204020203" pitchFamily="34" charset="0"/>
                <a:ea typeface="Segoe UI" panose="020B0502040204020203" pitchFamily="34" charset="0"/>
              </a:endParaRPr>
            </a:p>
          </p:txBody>
        </p:sp>
        <p:pic>
          <p:nvPicPr>
            <p:cNvPr id="5124" name="Picture 4" descr="Stress (mechanics) - Wikiwand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t="15410" b="16041"/>
            <a:stretch/>
          </p:blipFill>
          <p:spPr bwMode="auto">
            <a:xfrm>
              <a:off x="1079612" y="145738"/>
              <a:ext cx="6245982" cy="2160240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="" xmlns:p14="http://schemas.microsoft.com/office/powerpoint/2010/main" val="2936833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89EB041-557A-4857-9333-B492002EEF16}" type="datetime1">
              <a:rPr lang="en-US" smtClean="0"/>
              <a:pPr>
                <a:defRPr/>
              </a:pPr>
              <a:t>4/24/2020</a:t>
            </a:fld>
            <a:endParaRPr lang="en-US" alt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EF1E9-53E4-41E2-9500-ACB2624B5CD6}" type="slidenum">
              <a:rPr lang="en-US" altLang="en-US" smtClean="0"/>
              <a:pPr/>
              <a:t>7</a:t>
            </a:fld>
            <a:endParaRPr lang="en-US" altLang="en-US"/>
          </a:p>
        </p:txBody>
      </p:sp>
      <p:sp>
        <p:nvSpPr>
          <p:cNvPr id="6" name="Rectangle 5"/>
          <p:cNvSpPr/>
          <p:nvPr/>
        </p:nvSpPr>
        <p:spPr>
          <a:xfrm>
            <a:off x="2879812" y="831467"/>
            <a:ext cx="253620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406400" algn="ctr">
              <a:spcBef>
                <a:spcPts val="300"/>
              </a:spcBef>
              <a:spcAft>
                <a:spcPts val="440"/>
              </a:spcAft>
            </a:pPr>
            <a:r>
              <a:rPr lang="bg-BG" sz="2400" b="1" dirty="0">
                <a:latin typeface="+mj-lt"/>
                <a:ea typeface="Segoe UI" panose="020B0502040204020203" pitchFamily="34" charset="0"/>
              </a:rPr>
              <a:t>Закон на Хук</a:t>
            </a:r>
            <a:endParaRPr lang="en-US" sz="2400" b="1" dirty="0">
              <a:latin typeface="+mj-lt"/>
              <a:ea typeface="Segoe UI" panose="020B0502040204020203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611560" y="1880828"/>
            <a:ext cx="7830870" cy="3772246"/>
            <a:chOff x="134507" y="779457"/>
            <a:chExt cx="7830870" cy="3772246"/>
          </a:xfrm>
        </p:grpSpPr>
        <mc:AlternateContent xmlns:mc="http://schemas.openxmlformats.org/markup-compatibility/2006">
          <mc:Choice xmlns="" xmlns:a14="http://schemas.microsoft.com/office/drawing/2010/main" Requires="a14">
            <p:sp>
              <p:nvSpPr>
                <p:cNvPr id="8" name="Rectangle 7"/>
                <p:cNvSpPr/>
                <p:nvPr/>
              </p:nvSpPr>
              <p:spPr>
                <a:xfrm>
                  <a:off x="197514" y="2940552"/>
                  <a:ext cx="7704856" cy="1523494"/>
                </a:xfrm>
                <a:prstGeom prst="rect">
                  <a:avLst/>
                </a:prstGeom>
                <a:ln>
                  <a:solidFill>
                    <a:srgbClr val="FFC000"/>
                  </a:solidFill>
                </a:ln>
              </p:spPr>
              <p:txBody>
                <a:bodyPr wrap="square">
                  <a:spAutoFit/>
                </a:bodyPr>
                <a:lstStyle/>
                <a:p>
                  <a:pPr indent="406400" algn="just">
                    <a:spcBef>
                      <a:spcPts val="300"/>
                    </a:spcBef>
                    <a:spcAft>
                      <a:spcPts val="300"/>
                    </a:spcAft>
                  </a:pPr>
                  <a:r>
                    <a:rPr lang="bg-BG" sz="1600" dirty="0">
                      <a:latin typeface="Segoe UI" panose="020B0502040204020203" pitchFamily="34" charset="0"/>
                      <a:ea typeface="Segoe UI" panose="020B0502040204020203" pitchFamily="34" charset="0"/>
                    </a:rPr>
                    <a:t>При малки деформации връзката между големината на деформиращата сила </a:t>
                  </a:r>
                  <a:r>
                    <a:rPr lang="en-US" sz="1600" b="1" dirty="0">
                      <a:solidFill>
                        <a:srgbClr val="000000"/>
                      </a:solidFill>
                      <a:latin typeface="Segoe UI" panose="020B0502040204020203" pitchFamily="34" charset="0"/>
                      <a:ea typeface="Segoe UI" panose="020B0502040204020203" pitchFamily="34" charset="0"/>
                      <a:cs typeface="Segoe UI" panose="020B0502040204020203" pitchFamily="34" charset="0"/>
                    </a:rPr>
                    <a:t>(F) </a:t>
                  </a:r>
                  <a:r>
                    <a:rPr lang="bg-BG" sz="1600" dirty="0">
                      <a:latin typeface="Segoe UI" panose="020B0502040204020203" pitchFamily="34" charset="0"/>
                      <a:ea typeface="Segoe UI" panose="020B0502040204020203" pitchFamily="34" charset="0"/>
                    </a:rPr>
                    <a:t>и получаваната деформация </a:t>
                  </a:r>
                  <a:r>
                    <a:rPr lang="bg-BG" sz="1600" b="1" dirty="0">
                      <a:solidFill>
                        <a:srgbClr val="000000"/>
                      </a:solidFill>
                      <a:latin typeface="Segoe UI" panose="020B0502040204020203" pitchFamily="34" charset="0"/>
                      <a:ea typeface="Segoe UI" panose="020B0502040204020203" pitchFamily="34" charset="0"/>
                      <a:cs typeface="Segoe UI" panose="020B0502040204020203" pitchFamily="34" charset="0"/>
                    </a:rPr>
                    <a:t>(х) </a:t>
                  </a:r>
                  <a:r>
                    <a:rPr lang="bg-BG" sz="1600" dirty="0">
                      <a:latin typeface="Segoe UI" panose="020B0502040204020203" pitchFamily="34" charset="0"/>
                      <a:ea typeface="Segoe UI" panose="020B0502040204020203" pitchFamily="34" charset="0"/>
                    </a:rPr>
                    <a:t>е </a:t>
                  </a:r>
                  <a:r>
                    <a:rPr lang="bg-BG" sz="1600" i="1" dirty="0">
                      <a:solidFill>
                        <a:srgbClr val="000000"/>
                      </a:solidFill>
                      <a:latin typeface="Segoe UI" panose="020B0502040204020203" pitchFamily="34" charset="0"/>
                      <a:ea typeface="Segoe UI" panose="020B0502040204020203" pitchFamily="34" charset="0"/>
                      <a:cs typeface="Segoe UI" panose="020B0502040204020203" pitchFamily="34" charset="0"/>
                    </a:rPr>
                    <a:t>линейна</a:t>
                  </a:r>
                  <a:r>
                    <a:rPr lang="bg-BG" sz="1600" dirty="0">
                      <a:latin typeface="Segoe UI" panose="020B0502040204020203" pitchFamily="34" charset="0"/>
                      <a:ea typeface="Segoe UI" panose="020B0502040204020203" pitchFamily="34" charset="0"/>
                    </a:rPr>
                    <a:t> и се описва от закон, открит от Робърт Хук </a:t>
                  </a:r>
                  <a:r>
                    <a:rPr lang="en-US" sz="1600" i="1" dirty="0">
                      <a:solidFill>
                        <a:srgbClr val="000000"/>
                      </a:solidFill>
                      <a:latin typeface="Segoe UI" panose="020B0502040204020203" pitchFamily="34" charset="0"/>
                      <a:ea typeface="Segoe UI" panose="020B0502040204020203" pitchFamily="34" charset="0"/>
                      <a:cs typeface="Segoe UI" panose="020B0502040204020203" pitchFamily="34" charset="0"/>
                    </a:rPr>
                    <a:t>(Robert Hooke</a:t>
                  </a:r>
                  <a:r>
                    <a:rPr lang="bg-BG" sz="1600" dirty="0">
                      <a:latin typeface="Segoe UI" panose="020B0502040204020203" pitchFamily="34" charset="0"/>
                      <a:ea typeface="Segoe UI" panose="020B0502040204020203" pitchFamily="34" charset="0"/>
                    </a:rPr>
                    <a:t>, </a:t>
                  </a:r>
                  <a:r>
                    <a:rPr lang="bg-BG" sz="1600" b="1" dirty="0">
                      <a:solidFill>
                        <a:srgbClr val="000000"/>
                      </a:solidFill>
                      <a:latin typeface="Segoe UI" panose="020B0502040204020203" pitchFamily="34" charset="0"/>
                      <a:ea typeface="Segoe UI" panose="020B0502040204020203" pitchFamily="34" charset="0"/>
                      <a:cs typeface="Segoe UI" panose="020B0502040204020203" pitchFamily="34" charset="0"/>
                    </a:rPr>
                    <a:t>1635-1703, </a:t>
                  </a:r>
                  <a:r>
                    <a:rPr lang="bg-BG" sz="1600" dirty="0">
                      <a:latin typeface="Segoe UI" panose="020B0502040204020203" pitchFamily="34" charset="0"/>
                      <a:ea typeface="Segoe UI" panose="020B0502040204020203" pitchFamily="34" charset="0"/>
                    </a:rPr>
                    <a:t>английски учен- енциклопедист, естествоизпитател и изобретател, откривател на сложния микроскоп.): </a:t>
                  </a:r>
                </a:p>
                <a:p>
                  <a:pPr indent="406400" algn="ctr">
                    <a:spcBef>
                      <a:spcPts val="300"/>
                    </a:spcBef>
                    <a:spcAft>
                      <a:spcPts val="300"/>
                    </a:spcAf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1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Segoe UI" panose="020B0502040204020203" pitchFamily="34" charset="0"/>
                            <a:cs typeface="Segoe UI" panose="020B0502040204020203" pitchFamily="34" charset="0"/>
                          </a:rPr>
                          <m:t>𝑭</m:t>
                        </m:r>
                        <m:r>
                          <a:rPr lang="en-US" sz="2400" b="1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Segoe UI" panose="020B0502040204020203" pitchFamily="34" charset="0"/>
                            <a:cs typeface="Segoe UI" panose="020B0502040204020203" pitchFamily="34" charset="0"/>
                          </a:rPr>
                          <m:t> </m:t>
                        </m:r>
                        <m:r>
                          <a:rPr lang="bg-BG" sz="2400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Segoe UI" panose="020B0502040204020203" pitchFamily="34" charset="0"/>
                          </a:rPr>
                          <m:t>=</m:t>
                        </m:r>
                        <m:r>
                          <a:rPr lang="en-US" sz="2400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Segoe UI" panose="020B0502040204020203" pitchFamily="34" charset="0"/>
                          </a:rPr>
                          <m:t>−</m:t>
                        </m:r>
                        <m:r>
                          <a:rPr lang="en-US" sz="2400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Segoe UI" panose="020B0502040204020203" pitchFamily="34" charset="0"/>
                          </a:rPr>
                          <m:t>𝑘𝑥</m:t>
                        </m:r>
                      </m:oMath>
                    </m:oMathPara>
                  </a14:m>
                  <a:endParaRPr lang="en-US" sz="2400" b="1" dirty="0">
                    <a:solidFill>
                      <a:srgbClr val="FF0000"/>
                    </a:solidFill>
                    <a:latin typeface="Segoe UI" panose="020B0502040204020203" pitchFamily="34" charset="0"/>
                    <a:ea typeface="Segoe UI" panose="020B0502040204020203" pitchFamily="34" charset="0"/>
                  </a:endParaRPr>
                </a:p>
              </p:txBody>
            </p:sp>
          </mc:Choice>
          <mc:Fallback>
            <p:sp>
              <p:nvSpPr>
                <p:cNvPr id="8" name="Rectangle 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7514" y="2940552"/>
                  <a:ext cx="7704856" cy="1523494"/>
                </a:xfrm>
                <a:prstGeom prst="rect">
                  <a:avLst/>
                </a:prstGeom>
                <a:blipFill rotWithShape="0">
                  <a:blip r:embed="rId2" cstate="print"/>
                  <a:stretch>
                    <a:fillRect l="-395" t="-1190" r="-316"/>
                  </a:stretch>
                </a:blipFill>
                <a:ln>
                  <a:solidFill>
                    <a:srgbClr val="FFC000"/>
                  </a:solidFill>
                </a:ln>
              </p:spPr>
              <p:txBody>
                <a:bodyPr/>
                <a:lstStyle/>
                <a:p>
                  <a:r>
                    <a:rPr lang="bg-BG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6146" name="Picture 2" descr="Robert Hooke | Biography, Discoveries, &amp; Facts | Britannica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54704" y="890564"/>
              <a:ext cx="3436270" cy="1932902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148" name="Picture 4" descr="https://upload.wikimedia.org/wikipedia/commons/thumb/f/fc/Hookes-law-springs.png/220px-Hookes-law-springs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9863" y="801481"/>
              <a:ext cx="2027307" cy="2110243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Rectangle 10"/>
            <p:cNvSpPr/>
            <p:nvPr/>
          </p:nvSpPr>
          <p:spPr>
            <a:xfrm>
              <a:off x="134507" y="779457"/>
              <a:ext cx="7830870" cy="3772246"/>
            </a:xfrm>
            <a:prstGeom prst="rect">
              <a:avLst/>
            </a:prstGeom>
            <a:noFill/>
            <a:ln w="19050"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bg-BG"/>
            </a:p>
          </p:txBody>
        </p:sp>
      </p:grpSp>
    </p:spTree>
    <p:extLst>
      <p:ext uri="{BB962C8B-B14F-4D97-AF65-F5344CB8AC3E}">
        <p14:creationId xmlns="" xmlns:p14="http://schemas.microsoft.com/office/powerpoint/2010/main" val="3295432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89EB041-557A-4857-9333-B492002EEF16}" type="datetime1">
              <a:rPr lang="en-US" smtClean="0"/>
              <a:pPr>
                <a:defRPr/>
              </a:pPr>
              <a:t>4/24/2020</a:t>
            </a:fld>
            <a:endParaRPr lang="en-US" alt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EF1E9-53E4-41E2-9500-ACB2624B5CD6}" type="slidenum">
              <a:rPr lang="en-US" altLang="en-US" smtClean="0"/>
              <a:pPr/>
              <a:t>8</a:t>
            </a:fld>
            <a:endParaRPr lang="en-US" altLang="en-US"/>
          </a:p>
        </p:txBody>
      </p:sp>
      <mc:AlternateContent xmlns:mc="http://schemas.openxmlformats.org/markup-compatibility/2006">
        <mc:Choice xmlns="" xmlns:a14="http://schemas.microsoft.com/office/drawing/2010/main" Requires="a14">
          <p:sp>
            <p:nvSpPr>
              <p:cNvPr id="10" name="Rectangle 9"/>
              <p:cNvSpPr/>
              <p:nvPr/>
            </p:nvSpPr>
            <p:spPr>
              <a:xfrm>
                <a:off x="457200" y="4617132"/>
                <a:ext cx="7609765" cy="1210524"/>
              </a:xfrm>
              <a:prstGeom prst="rect">
                <a:avLst/>
              </a:prstGeom>
              <a:ln>
                <a:solidFill>
                  <a:srgbClr val="FFC000"/>
                </a:solidFill>
              </a:ln>
            </p:spPr>
            <p:txBody>
              <a:bodyPr wrap="square">
                <a:spAutoFit/>
              </a:bodyPr>
              <a:lstStyle/>
              <a:p>
                <a:pPr indent="406400" algn="just">
                  <a:spcBef>
                    <a:spcPts val="1220"/>
                  </a:spcBef>
                  <a:spcAft>
                    <a:spcPts val="300"/>
                  </a:spcAft>
                </a:pPr>
                <a:r>
                  <a:rPr lang="bg-BG" sz="1600" dirty="0">
                    <a:latin typeface="Segoe UI" panose="020B0502040204020203" pitchFamily="34" charset="0"/>
                    <a:ea typeface="Segoe UI" panose="020B0502040204020203" pitchFamily="34" charset="0"/>
                  </a:rPr>
                  <a:t>Изразен не чрез сила, а чрез напрежение той има вида </a:t>
                </a:r>
                <a14:m>
                  <m:oMath xmlns:m="http://schemas.openxmlformats.org/officeDocument/2006/math">
                    <m:r>
                      <a:rPr lang="bg-BG" sz="200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𝜎</m:t>
                    </m:r>
                    <m:r>
                      <a:rPr lang="bg-BG" sz="200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Segoe UI" panose="020B0502040204020203" pitchFamily="34" charset="0"/>
                      </a:rPr>
                      <m:t> =</m:t>
                    </m:r>
                    <m:r>
                      <a:rPr lang="en-US" sz="2000" b="1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Segoe UI" panose="020B0502040204020203" pitchFamily="34" charset="0"/>
                        <a:cs typeface="Segoe UI" panose="020B0502040204020203" pitchFamily="34" charset="0"/>
                      </a:rPr>
                      <m:t>𝑬</m:t>
                    </m:r>
                    <m:r>
                      <a:rPr lang="en-US" sz="2000" b="1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Segoe UI" panose="020B0502040204020203" pitchFamily="34" charset="0"/>
                      </a:rPr>
                      <m:t>𝜺</m:t>
                    </m:r>
                    <m:r>
                      <a:rPr lang="bg-BG" sz="2000" b="1" i="1" dirty="0" smtClean="0">
                        <a:latin typeface="Cambria Math" panose="02040503050406030204" pitchFamily="18" charset="0"/>
                        <a:ea typeface="Segoe UI" panose="020B0502040204020203" pitchFamily="34" charset="0"/>
                        <a:cs typeface="Segoe UI" panose="020B0502040204020203" pitchFamily="34" charset="0"/>
                      </a:rPr>
                      <m:t>, </m:t>
                    </m:r>
                  </m:oMath>
                </a14:m>
                <a:r>
                  <a:rPr lang="bg-BG" sz="1600" dirty="0">
                    <a:latin typeface="Segoe UI" panose="020B0502040204020203" pitchFamily="34" charset="0"/>
                    <a:ea typeface="Segoe UI" panose="020B0502040204020203" pitchFamily="34" charset="0"/>
                  </a:rPr>
                  <a:t>т.е. </a:t>
                </a:r>
                <a:r>
                  <a:rPr lang="bg-BG" sz="1600" b="1" dirty="0">
                    <a:latin typeface="Segoe UI" panose="020B0502040204020203" pitchFamily="34" charset="0"/>
                    <a:ea typeface="Segoe UI" panose="020B0502040204020203" pitchFamily="34" charset="0"/>
                    <a:cs typeface="Segoe UI" panose="020B0502040204020203" pitchFamily="34" charset="0"/>
                  </a:rPr>
                  <a:t>механичното напрежение </a:t>
                </a:r>
                <a14:m>
                  <m:oMath xmlns:m="http://schemas.openxmlformats.org/officeDocument/2006/math">
                    <m:r>
                      <a:rPr lang="bg-BG" sz="1800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𝜎</m:t>
                    </m:r>
                  </m:oMath>
                </a14:m>
                <a:r>
                  <a:rPr lang="bg-BG" sz="1600" b="1" dirty="0">
                    <a:latin typeface="Segoe UI" panose="020B0502040204020203" pitchFamily="34" charset="0"/>
                    <a:ea typeface="Segoe UI" panose="020B0502040204020203" pitchFamily="34" charset="0"/>
                    <a:cs typeface="Segoe UI" panose="020B0502040204020203" pitchFamily="34" charset="0"/>
                  </a:rPr>
                  <a:t> е право пропорционално на относителната деформация </a:t>
                </a:r>
                <a14:m>
                  <m:oMath xmlns:m="http://schemas.openxmlformats.org/officeDocument/2006/math">
                    <m:r>
                      <a:rPr lang="en-US" sz="1600" b="1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Segoe UI" panose="020B0502040204020203" pitchFamily="34" charset="0"/>
                      </a:rPr>
                      <m:t>𝜺</m:t>
                    </m:r>
                  </m:oMath>
                </a14:m>
                <a:r>
                  <a:rPr lang="bg-BG" sz="1600" i="1" dirty="0">
                    <a:latin typeface="Segoe UI" panose="020B0502040204020203" pitchFamily="34" charset="0"/>
                    <a:ea typeface="Segoe UI" panose="020B0502040204020203" pitchFamily="34" charset="0"/>
                    <a:cs typeface="Segoe UI" panose="020B0502040204020203" pitchFamily="34" charset="0"/>
                  </a:rPr>
                  <a:t>.</a:t>
                </a:r>
                <a:r>
                  <a:rPr lang="bg-BG" sz="1600" dirty="0">
                    <a:latin typeface="Segoe UI" panose="020B0502040204020203" pitchFamily="34" charset="0"/>
                    <a:ea typeface="Segoe UI" panose="020B0502040204020203" pitchFamily="34" charset="0"/>
                  </a:rPr>
                  <a:t> Това е валидно при малки деформации </a:t>
                </a:r>
                <a:r>
                  <a:rPr lang="en-US" sz="1600" dirty="0">
                    <a:latin typeface="Segoe UI" panose="020B0502040204020203" pitchFamily="34" charset="0"/>
                    <a:ea typeface="Segoe UI" panose="020B0502040204020203" pitchFamily="34" charset="0"/>
                  </a:rPr>
                  <a:t>(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en-US" sz="200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Segoe UI" panose="020B0502040204020203" pitchFamily="34" charset="0"/>
                      </a:rPr>
                      <m:t>𝐿</m:t>
                    </m:r>
                    <m:r>
                      <a:rPr lang="en-US" sz="200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Segoe UI" panose="020B0502040204020203" pitchFamily="34" charset="0"/>
                      </a:rPr>
                      <m:t> ≪</m:t>
                    </m:r>
                    <m:sSub>
                      <m:sSubPr>
                        <m:ctrlPr>
                          <a:rPr lang="bg-BG" sz="200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sz="2000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bg-BG" sz="1600" dirty="0">
                    <a:latin typeface="Segoe UI" panose="020B0502040204020203" pitchFamily="34" charset="0"/>
                    <a:ea typeface="Segoe UI" panose="020B0502040204020203" pitchFamily="34" charset="0"/>
                  </a:rPr>
                  <a:t>). </a:t>
                </a:r>
                <a14:m>
                  <m:oMath xmlns:m="http://schemas.openxmlformats.org/officeDocument/2006/math">
                    <m:r>
                      <a:rPr lang="en-US" sz="2000" b="1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Segoe UI" panose="020B0502040204020203" pitchFamily="34" charset="0"/>
                        <a:cs typeface="Segoe UI" panose="020B0502040204020203" pitchFamily="34" charset="0"/>
                      </a:rPr>
                      <m:t>𝑬</m:t>
                    </m:r>
                  </m:oMath>
                </a14:m>
                <a:r>
                  <a:rPr lang="bg-BG" sz="1600" dirty="0">
                    <a:latin typeface="Segoe UI" panose="020B0502040204020203" pitchFamily="34" charset="0"/>
                    <a:ea typeface="Segoe UI" panose="020B0502040204020203" pitchFamily="34" charset="0"/>
                  </a:rPr>
                  <a:t> е модул на линейна деформация.</a:t>
                </a:r>
                <a:endParaRPr lang="en-US" sz="1600" dirty="0">
                  <a:latin typeface="Segoe UI" panose="020B0502040204020203" pitchFamily="34" charset="0"/>
                  <a:ea typeface="Segoe UI" panose="020B0502040204020203" pitchFamily="34" charset="0"/>
                </a:endParaRPr>
              </a:p>
            </p:txBody>
          </p:sp>
        </mc:Choice>
        <mc:Fallback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4617132"/>
                <a:ext cx="7609765" cy="1210524"/>
              </a:xfrm>
              <a:prstGeom prst="rect">
                <a:avLst/>
              </a:prstGeom>
              <a:blipFill rotWithShape="0">
                <a:blip r:embed="rId2" cstate="print"/>
                <a:stretch>
                  <a:fillRect l="-320" r="-320" b="-4478"/>
                </a:stretch>
              </a:blipFill>
              <a:ln>
                <a:solidFill>
                  <a:srgbClr val="FFC000"/>
                </a:solidFill>
              </a:ln>
            </p:spPr>
            <p:txBody>
              <a:bodyPr/>
              <a:lstStyle/>
              <a:p>
                <a:r>
                  <a:rPr lang="bg-BG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196" name="Picture 4" descr="Modulus of Elasticity – Elastic Modulus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0040"/>
          <a:stretch/>
        </p:blipFill>
        <p:spPr bwMode="auto">
          <a:xfrm>
            <a:off x="1783839" y="509466"/>
            <a:ext cx="4956485" cy="410766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="" xmlns:a14="http://schemas.microsoft.com/office/drawing/2010/main" Requires="a14">
          <p:sp>
            <p:nvSpPr>
              <p:cNvPr id="4" name="Rectangle 3"/>
              <p:cNvSpPr/>
              <p:nvPr/>
            </p:nvSpPr>
            <p:spPr>
              <a:xfrm>
                <a:off x="1751578" y="217078"/>
                <a:ext cx="548933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bg-BG" sz="3200" i="1" dirty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𝜎</m:t>
                      </m:r>
                    </m:oMath>
                  </m:oMathPara>
                </a14:m>
                <a:endParaRPr lang="bg-BG" sz="3200" dirty="0"/>
              </a:p>
            </p:txBody>
          </p:sp>
        </mc:Choice>
        <mc:Fallback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51578" y="217078"/>
                <a:ext cx="548933" cy="584775"/>
              </a:xfrm>
              <a:prstGeom prst="rect">
                <a:avLst/>
              </a:prstGeom>
              <a:blipFill rotWithShape="0">
                <a:blip r:embed="rId4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bg-B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="" xmlns:a14="http://schemas.microsoft.com/office/drawing/2010/main" Requires="a14">
          <p:sp>
            <p:nvSpPr>
              <p:cNvPr id="5" name="Rectangle 4"/>
              <p:cNvSpPr/>
              <p:nvPr/>
            </p:nvSpPr>
            <p:spPr>
              <a:xfrm>
                <a:off x="6084802" y="3947718"/>
                <a:ext cx="468398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dirty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Segoe UI" panose="020B0502040204020203" pitchFamily="34" charset="0"/>
                        </a:rPr>
                        <m:t>𝜺</m:t>
                      </m:r>
                    </m:oMath>
                  </m:oMathPara>
                </a14:m>
                <a:endParaRPr lang="bg-BG" sz="2800" dirty="0"/>
              </a:p>
            </p:txBody>
          </p:sp>
        </mc:Choice>
        <mc:Fallback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84802" y="3947718"/>
                <a:ext cx="468398" cy="523220"/>
              </a:xfrm>
              <a:prstGeom prst="rect">
                <a:avLst/>
              </a:prstGeom>
              <a:blipFill rotWithShape="0">
                <a:blip r:embed="rId5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bg-BG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="" xmlns:p14="http://schemas.microsoft.com/office/powerpoint/2010/main" val="24033412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89EB041-557A-4857-9333-B492002EEF16}" type="datetime1">
              <a:rPr lang="en-US" smtClean="0"/>
              <a:pPr>
                <a:defRPr/>
              </a:pPr>
              <a:t>4/24/2020</a:t>
            </a:fld>
            <a:endParaRPr lang="en-US" alt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EF1E9-53E4-41E2-9500-ACB2624B5CD6}" type="slidenum">
              <a:rPr lang="en-US" altLang="en-US" smtClean="0"/>
              <a:pPr/>
              <a:t>9</a:t>
            </a:fld>
            <a:endParaRPr lang="en-US" altLang="en-US"/>
          </a:p>
        </p:txBody>
      </p:sp>
      <p:grpSp>
        <p:nvGrpSpPr>
          <p:cNvPr id="4" name="Group 3"/>
          <p:cNvGrpSpPr/>
          <p:nvPr/>
        </p:nvGrpSpPr>
        <p:grpSpPr>
          <a:xfrm>
            <a:off x="215516" y="836712"/>
            <a:ext cx="7712551" cy="5256584"/>
            <a:chOff x="459849" y="728700"/>
            <a:chExt cx="7712551" cy="5256584"/>
          </a:xfrm>
        </p:grpSpPr>
        <mc:AlternateContent xmlns:mc="http://schemas.openxmlformats.org/markup-compatibility/2006">
          <mc:Choice xmlns="" xmlns:a14="http://schemas.microsoft.com/office/drawing/2010/main" Requires="a14">
            <p:sp>
              <p:nvSpPr>
                <p:cNvPr id="10" name="Rectangle 9"/>
                <p:cNvSpPr/>
                <p:nvPr/>
              </p:nvSpPr>
              <p:spPr>
                <a:xfrm>
                  <a:off x="575557" y="4392507"/>
                  <a:ext cx="7488832" cy="1485535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rgbClr val="FFC000"/>
                  </a:solidFill>
                </a:ln>
              </p:spPr>
              <p:txBody>
                <a:bodyPr wrap="square">
                  <a:spAutoFit/>
                </a:bodyPr>
                <a:lstStyle/>
                <a:p>
                  <a:r>
                    <a:rPr lang="bg-BG" sz="1600" dirty="0">
                      <a:latin typeface="Arial Unicode MS" panose="020B0604020202020204" pitchFamily="34" charset="-128"/>
                    </a:rPr>
                    <a:t>По-горе е показана крива от типа "напрежение - относителна деформация". </a:t>
                  </a:r>
                  <a:r>
                    <a:rPr lang="bg-BG" sz="1600" i="1" dirty="0">
                      <a:latin typeface="Arial Unicode MS" panose="020B0604020202020204" pitchFamily="34" charset="-128"/>
                    </a:rPr>
                    <a:t>Законът на Хук </a:t>
                  </a:r>
                  <a:r>
                    <a:rPr lang="bg-BG" sz="1600" dirty="0">
                      <a:latin typeface="Arial Unicode MS" panose="020B0604020202020204" pitchFamily="34" charset="-128"/>
                    </a:rPr>
                    <a:t>е валиден само в линейния участък (в червено). Това е традиционният й вид, макар че причинно-следствената логика предполага да се отразява зависимостта на деформацията от напрежението, т.е. кривата както и закона на Хук да бъдат от типа</a:t>
                  </a:r>
                  <a:r>
                    <a:rPr lang="en-US" sz="1600" dirty="0">
                      <a:latin typeface="Arial Unicode MS" panose="020B0604020202020204" pitchFamily="34" charset="-128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2000" b="1" i="1" dirty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Segoe UI" panose="020B0502040204020203" pitchFamily="34" charset="0"/>
                        </a:rPr>
                        <m:t>𝜺</m:t>
                      </m:r>
                      <m:r>
                        <a:rPr lang="bg-BG" sz="2000" i="1" dirty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Segoe UI" panose="020B0502040204020203" pitchFamily="34" charset="0"/>
                        </a:rPr>
                        <m:t>=</m:t>
                      </m:r>
                      <m:f>
                        <m:fPr>
                          <m:ctrlPr>
                            <a:rPr lang="bg-BG" sz="200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bg-BG" sz="2000" i="1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num>
                        <m:den>
                          <m:r>
                            <a:rPr lang="en-US" sz="2000" b="1" i="1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Segoe UI" panose="020B0502040204020203" pitchFamily="34" charset="0"/>
                              <a:cs typeface="Segoe UI" panose="020B0502040204020203" pitchFamily="34" charset="0"/>
                            </a:rPr>
                            <m:t>𝑬</m:t>
                          </m:r>
                        </m:den>
                      </m:f>
                    </m:oMath>
                  </a14:m>
                  <a:r>
                    <a:rPr lang="bg-BG" sz="1600" dirty="0">
                      <a:latin typeface="Arial Unicode MS" panose="020B0604020202020204" pitchFamily="34" charset="-128"/>
                    </a:rPr>
                    <a:t>.</a:t>
                  </a:r>
                  <a:endParaRPr lang="bg-BG" sz="1600" dirty="0"/>
                </a:p>
              </p:txBody>
            </p:sp>
          </mc:Choice>
          <mc:Fallback>
            <p:sp>
              <p:nvSpPr>
                <p:cNvPr id="10" name="Rectangle 9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75557" y="4392507"/>
                  <a:ext cx="7488832" cy="1485535"/>
                </a:xfrm>
                <a:prstGeom prst="rect">
                  <a:avLst/>
                </a:prstGeom>
                <a:blipFill rotWithShape="0">
                  <a:blip r:embed="rId2" cstate="print"/>
                  <a:stretch>
                    <a:fillRect l="-325" t="-813" r="-81"/>
                  </a:stretch>
                </a:blipFill>
                <a:ln>
                  <a:solidFill>
                    <a:srgbClr val="FFC000"/>
                  </a:solidFill>
                </a:ln>
              </p:spPr>
              <p:txBody>
                <a:bodyPr/>
                <a:lstStyle/>
                <a:p>
                  <a:r>
                    <a:rPr lang="bg-BG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3" cstate="print"/>
            <a:srcRect l="25200" r="19282"/>
            <a:stretch/>
          </p:blipFill>
          <p:spPr>
            <a:xfrm rot="21540000">
              <a:off x="1223510" y="1198573"/>
              <a:ext cx="6370928" cy="3138579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459849" y="728700"/>
              <a:ext cx="7712551" cy="5256584"/>
            </a:xfrm>
            <a:prstGeom prst="rect">
              <a:avLst/>
            </a:prstGeom>
            <a:noFill/>
            <a:ln w="19050"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bg-BG"/>
            </a:p>
          </p:txBody>
        </p:sp>
      </p:grpSp>
    </p:spTree>
    <p:extLst>
      <p:ext uri="{BB962C8B-B14F-4D97-AF65-F5344CB8AC3E}">
        <p14:creationId xmlns="" xmlns:p14="http://schemas.microsoft.com/office/powerpoint/2010/main" val="237606564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50800" cap="flat" cmpd="sng" algn="ctr">
          <a:solidFill>
            <a:srgbClr val="0000FF"/>
          </a:solidFill>
          <a:prstDash val="solid"/>
          <a:round/>
          <a:headEnd type="triangle" w="med" len="med"/>
          <a:tailEnd type="triangle" w="med" len="med"/>
        </a:ln>
        <a:effectLst/>
        <a:extLst>
          <a:ext uri="{909E8E84-426E-40DD-AFC4-6F175D3DCCD1}">
            <a14:hiddenFill xmlns="" xmlns:a14="http://schemas.microsoft.com/office/drawing/2010/main">
              <a:solidFill>
                <a:srgbClr val="FFFF99"/>
              </a:solidFill>
            </a14:hiddenFill>
          </a:ex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rgbClr val="5F5F5F"/>
                </a:outerShdw>
              </a:effectLst>
            </a14:hiddenEffects>
          </a:ext>
        </a:extLst>
      </a:spPr>
      <a:bodyPr vert="horz" wrap="none" lIns="0" tIns="45720" rIns="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bg-BG" altLang="bg-BG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Black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50800" cap="flat" cmpd="sng" algn="ctr">
          <a:solidFill>
            <a:srgbClr val="0000FF"/>
          </a:solidFill>
          <a:prstDash val="solid"/>
          <a:round/>
          <a:headEnd type="triangle" w="med" len="med"/>
          <a:tailEnd type="triangle" w="med" len="med"/>
        </a:ln>
        <a:effectLst/>
        <a:extLst>
          <a:ext uri="{909E8E84-426E-40DD-AFC4-6F175D3DCCD1}">
            <a14:hiddenFill xmlns="" xmlns:a14="http://schemas.microsoft.com/office/drawing/2010/main">
              <a:solidFill>
                <a:srgbClr val="FFFF99"/>
              </a:solidFill>
            </a14:hiddenFill>
          </a:ex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rgbClr val="5F5F5F"/>
                </a:outerShdw>
              </a:effectLst>
            </a14:hiddenEffects>
          </a:ext>
        </a:extLst>
      </a:spPr>
      <a:bodyPr vert="horz" wrap="none" lIns="0" tIns="45720" rIns="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bg-BG" altLang="bg-BG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Black" pitchFamily="34" charset="0"/>
          </a:defRPr>
        </a:defPPr>
      </a:lstStyle>
    </a:lnDef>
  </a:objectDefaults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9196</TotalTime>
  <Words>962</Words>
  <Application>Microsoft Office PowerPoint</Application>
  <PresentationFormat>On-screen Show (4:3)</PresentationFormat>
  <Paragraphs>78</Paragraphs>
  <Slides>16</Slides>
  <Notes>1</Notes>
  <HiddenSlides>0</HiddenSlides>
  <MMClips>1</MMClips>
  <ScaleCrop>false</ScaleCrop>
  <HeadingPairs>
    <vt:vector size="6" baseType="variant">
      <vt:variant>
        <vt:lpstr>Theme</vt:lpstr>
      </vt:variant>
      <vt:variant>
        <vt:i4>2</vt:i4>
      </vt:variant>
      <vt:variant>
        <vt:lpstr>Embedded OLE Servers</vt:lpstr>
      </vt:variant>
      <vt:variant>
        <vt:i4>0</vt:i4>
      </vt:variant>
      <vt:variant>
        <vt:lpstr>Slide Titles</vt:lpstr>
      </vt:variant>
      <vt:variant>
        <vt:i4>16</vt:i4>
      </vt:variant>
    </vt:vector>
  </HeadingPairs>
  <TitlesOfParts>
    <vt:vector size="18" baseType="lpstr">
      <vt:lpstr>Default Design</vt:lpstr>
      <vt:lpstr>2_Edge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</vt:vector>
  </TitlesOfParts>
  <Company>Ok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Canev</dc:creator>
  <cp:lastModifiedBy>Lazhovski</cp:lastModifiedBy>
  <cp:revision>475</cp:revision>
  <dcterms:created xsi:type="dcterms:W3CDTF">2003-03-08T12:58:53Z</dcterms:created>
  <dcterms:modified xsi:type="dcterms:W3CDTF">2020-04-24T19:15:23Z</dcterms:modified>
</cp:coreProperties>
</file>