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3" r:id="rId2"/>
  </p:sldMasterIdLst>
  <p:notesMasterIdLst>
    <p:notesMasterId r:id="rId43"/>
  </p:notesMasterIdLst>
  <p:handoutMasterIdLst>
    <p:handoutMasterId r:id="rId44"/>
  </p:handoutMasterIdLst>
  <p:sldIdLst>
    <p:sldId id="419" r:id="rId3"/>
    <p:sldId id="257" r:id="rId4"/>
    <p:sldId id="302" r:id="rId5"/>
    <p:sldId id="258" r:id="rId6"/>
    <p:sldId id="305" r:id="rId7"/>
    <p:sldId id="304" r:id="rId8"/>
    <p:sldId id="306" r:id="rId9"/>
    <p:sldId id="259" r:id="rId10"/>
    <p:sldId id="308" r:id="rId11"/>
    <p:sldId id="260" r:id="rId12"/>
    <p:sldId id="295" r:id="rId13"/>
    <p:sldId id="261" r:id="rId14"/>
    <p:sldId id="262" r:id="rId15"/>
    <p:sldId id="263" r:id="rId16"/>
    <p:sldId id="309" r:id="rId17"/>
    <p:sldId id="264" r:id="rId18"/>
    <p:sldId id="310" r:id="rId19"/>
    <p:sldId id="311" r:id="rId20"/>
    <p:sldId id="265" r:id="rId21"/>
    <p:sldId id="266" r:id="rId22"/>
    <p:sldId id="312" r:id="rId23"/>
    <p:sldId id="267" r:id="rId24"/>
    <p:sldId id="268" r:id="rId25"/>
    <p:sldId id="269" r:id="rId26"/>
    <p:sldId id="270" r:id="rId27"/>
    <p:sldId id="296" r:id="rId28"/>
    <p:sldId id="271" r:id="rId29"/>
    <p:sldId id="313" r:id="rId30"/>
    <p:sldId id="297" r:id="rId31"/>
    <p:sldId id="272" r:id="rId32"/>
    <p:sldId id="273" r:id="rId33"/>
    <p:sldId id="315" r:id="rId34"/>
    <p:sldId id="274" r:id="rId35"/>
    <p:sldId id="299" r:id="rId36"/>
    <p:sldId id="275" r:id="rId37"/>
    <p:sldId id="300" r:id="rId38"/>
    <p:sldId id="276" r:id="rId39"/>
    <p:sldId id="301" r:id="rId40"/>
    <p:sldId id="314" r:id="rId41"/>
    <p:sldId id="298" r:id="rId42"/>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FFC70"/>
    <a:srgbClr val="99FF66"/>
    <a:srgbClr val="FF5050"/>
    <a:srgbClr val="FAE2EC"/>
    <a:srgbClr val="CCFFCC"/>
    <a:srgbClr val="FF00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708" autoAdjust="0"/>
  </p:normalViewPr>
  <p:slideViewPr>
    <p:cSldViewPr snapToGrid="0">
      <p:cViewPr varScale="1">
        <p:scale>
          <a:sx n="47" d="100"/>
          <a:sy n="47"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a:t>Click to edit Master text styles</a:t>
            </a:r>
          </a:p>
          <a:p>
            <a:pPr lvl="1"/>
            <a:r>
              <a:rPr lang="bg-BG" altLang="bg-BG" noProof="0"/>
              <a:t>Second level</a:t>
            </a:r>
          </a:p>
          <a:p>
            <a:pPr lvl="2"/>
            <a:r>
              <a:rPr lang="bg-BG" altLang="bg-BG" noProof="0"/>
              <a:t>Third level</a:t>
            </a:r>
          </a:p>
          <a:p>
            <a:pPr lvl="3"/>
            <a:r>
              <a:rPr lang="bg-BG" altLang="bg-BG" noProof="0"/>
              <a:t>Fourth level</a:t>
            </a:r>
          </a:p>
          <a:p>
            <a:pPr lvl="4"/>
            <a:r>
              <a:rPr lang="bg-BG" altLang="bg-BG" noProof="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191FD70-AC6E-4613-BBDB-AC047553FEE2}"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5AAE-8EEF-4C9F-934B-EAB865FBD428}" type="slidenum">
              <a:rPr lang="en-US" altLang="en-US"/>
              <a:pPr>
                <a:defRPr/>
              </a:pPr>
              <a:t>‹#›</a:t>
            </a:fld>
            <a:endParaRPr lang="en-US" altLang="en-US"/>
          </a:p>
        </p:txBody>
      </p:sp>
    </p:spTree>
    <p:extLst>
      <p:ext uri="{BB962C8B-B14F-4D97-AF65-F5344CB8AC3E}">
        <p14:creationId xmlns="" xmlns:p14="http://schemas.microsoft.com/office/powerpoint/2010/main" val="20025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76B05BF-9558-4E4E-AB3A-C694E89691FA}"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CADD3F-BFBC-43DC-9FDB-73AE6D2E8E86}" type="slidenum">
              <a:rPr lang="en-US" altLang="en-US"/>
              <a:pPr>
                <a:defRPr/>
              </a:pPr>
              <a:t>‹#›</a:t>
            </a:fld>
            <a:endParaRPr lang="en-US" altLang="en-US"/>
          </a:p>
        </p:txBody>
      </p:sp>
    </p:spTree>
    <p:extLst>
      <p:ext uri="{BB962C8B-B14F-4D97-AF65-F5344CB8AC3E}">
        <p14:creationId xmlns="" xmlns:p14="http://schemas.microsoft.com/office/powerpoint/2010/main" val="37867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3AA10C-F615-487B-8268-AD8756675251}"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DD0FAD-1C47-413B-BC85-82B6C52E24CF}" type="slidenum">
              <a:rPr lang="en-US" altLang="en-US"/>
              <a:pPr>
                <a:defRPr/>
              </a:pPr>
              <a:t>‹#›</a:t>
            </a:fld>
            <a:endParaRPr lang="en-US" altLang="en-US"/>
          </a:p>
        </p:txBody>
      </p:sp>
    </p:spTree>
    <p:extLst>
      <p:ext uri="{BB962C8B-B14F-4D97-AF65-F5344CB8AC3E}">
        <p14:creationId xmlns="" xmlns:p14="http://schemas.microsoft.com/office/powerpoint/2010/main" val="36248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 xmlns:p14="http://schemas.microsoft.com/office/powerpoint/2010/main" val="428883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F4CFB7-5897-420E-8359-2B3AD50997D9}"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DFB53-1AD7-4F0A-A761-57801D23F7E3}" type="slidenum">
              <a:rPr lang="en-US" altLang="en-US"/>
              <a:pPr>
                <a:defRPr/>
              </a:pPr>
              <a:t>‹#›</a:t>
            </a:fld>
            <a:endParaRPr lang="en-US" altLang="en-US"/>
          </a:p>
        </p:txBody>
      </p:sp>
    </p:spTree>
    <p:extLst>
      <p:ext uri="{BB962C8B-B14F-4D97-AF65-F5344CB8AC3E}">
        <p14:creationId xmlns="" xmlns:p14="http://schemas.microsoft.com/office/powerpoint/2010/main" val="938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71C3A0-9BB9-4758-AC70-E5AAA7567E94}"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10C58-8371-49C3-91F1-DB9BA8FE14AC}" type="slidenum">
              <a:rPr lang="en-US" altLang="en-US"/>
              <a:pPr>
                <a:defRPr/>
              </a:pPr>
              <a:t>‹#›</a:t>
            </a:fld>
            <a:endParaRPr lang="en-US" altLang="en-US"/>
          </a:p>
        </p:txBody>
      </p:sp>
    </p:spTree>
    <p:extLst>
      <p:ext uri="{BB962C8B-B14F-4D97-AF65-F5344CB8AC3E}">
        <p14:creationId xmlns="" xmlns:p14="http://schemas.microsoft.com/office/powerpoint/2010/main" val="24614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5BCD252-1D31-4832-A3C2-B906504740FC}"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205E62-D273-4A15-9590-1EA0ABA2128D}" type="slidenum">
              <a:rPr lang="en-US" altLang="en-US"/>
              <a:pPr>
                <a:defRPr/>
              </a:pPr>
              <a:t>‹#›</a:t>
            </a:fld>
            <a:endParaRPr lang="en-US" altLang="en-US"/>
          </a:p>
        </p:txBody>
      </p:sp>
    </p:spTree>
    <p:extLst>
      <p:ext uri="{BB962C8B-B14F-4D97-AF65-F5344CB8AC3E}">
        <p14:creationId xmlns="" xmlns:p14="http://schemas.microsoft.com/office/powerpoint/2010/main" val="151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696E96B-FF83-4676-B61D-C191E3D16AD6}" type="datetimeFigureOut">
              <a:rPr lang="en-US" altLang="en-US"/>
              <a:pPr>
                <a:defRPr/>
              </a:pPr>
              <a:t>4/24/2020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8AD0FC-DBA9-44DF-8B33-8A5E3BF184F7}" type="slidenum">
              <a:rPr lang="en-US" altLang="en-US"/>
              <a:pPr>
                <a:defRPr/>
              </a:pPr>
              <a:t>‹#›</a:t>
            </a:fld>
            <a:endParaRPr lang="en-US" altLang="en-US"/>
          </a:p>
        </p:txBody>
      </p:sp>
    </p:spTree>
    <p:extLst>
      <p:ext uri="{BB962C8B-B14F-4D97-AF65-F5344CB8AC3E}">
        <p14:creationId xmlns="" xmlns:p14="http://schemas.microsoft.com/office/powerpoint/2010/main" val="400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1D0B4F-E378-4072-AB38-8BA26406DE6B}" type="datetimeFigureOut">
              <a:rPr lang="en-US" altLang="en-US"/>
              <a:pPr>
                <a:defRPr/>
              </a:pPr>
              <a:t>4/24/2020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68F6A3-DEEC-42D7-823C-5CD3C5F6478E}" type="slidenum">
              <a:rPr lang="en-US" altLang="en-US"/>
              <a:pPr>
                <a:defRPr/>
              </a:pPr>
              <a:t>‹#›</a:t>
            </a:fld>
            <a:endParaRPr lang="en-US" altLang="en-US"/>
          </a:p>
        </p:txBody>
      </p:sp>
    </p:spTree>
    <p:extLst>
      <p:ext uri="{BB962C8B-B14F-4D97-AF65-F5344CB8AC3E}">
        <p14:creationId xmlns="" xmlns:p14="http://schemas.microsoft.com/office/powerpoint/2010/main" val="29576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A86AF2-C6FF-4794-B4D4-39F754F2C729}" type="datetimeFigureOut">
              <a:rPr lang="en-US" altLang="en-US"/>
              <a:pPr>
                <a:defRPr/>
              </a:pPr>
              <a:t>4/24/2020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E39D05-1CAB-41C0-918B-86758F29A236}" type="slidenum">
              <a:rPr lang="en-US" altLang="en-US"/>
              <a:pPr>
                <a:defRPr/>
              </a:pPr>
              <a:t>‹#›</a:t>
            </a:fld>
            <a:endParaRPr lang="en-US" altLang="en-US"/>
          </a:p>
        </p:txBody>
      </p:sp>
    </p:spTree>
    <p:extLst>
      <p:ext uri="{BB962C8B-B14F-4D97-AF65-F5344CB8AC3E}">
        <p14:creationId xmlns="" xmlns:p14="http://schemas.microsoft.com/office/powerpoint/2010/main" val="414038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F86938-A73A-4E10-89E9-41ACFB9B29B8}"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16D48C-1354-467C-B88B-03FC20C8C23D}" type="slidenum">
              <a:rPr lang="en-US" altLang="en-US"/>
              <a:pPr>
                <a:defRPr/>
              </a:pPr>
              <a:t>‹#›</a:t>
            </a:fld>
            <a:endParaRPr lang="en-US" altLang="en-US"/>
          </a:p>
        </p:txBody>
      </p:sp>
    </p:spTree>
    <p:extLst>
      <p:ext uri="{BB962C8B-B14F-4D97-AF65-F5344CB8AC3E}">
        <p14:creationId xmlns="" xmlns:p14="http://schemas.microsoft.com/office/powerpoint/2010/main" val="30115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A0E475-5367-4FE6-B966-17D18F501EF0}"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1486C1-207B-4900-8635-A3A4C2962D81}" type="slidenum">
              <a:rPr lang="en-US" altLang="en-US"/>
              <a:pPr>
                <a:defRPr/>
              </a:pPr>
              <a:t>‹#›</a:t>
            </a:fld>
            <a:endParaRPr lang="en-US" altLang="en-US"/>
          </a:p>
        </p:txBody>
      </p:sp>
    </p:spTree>
    <p:extLst>
      <p:ext uri="{BB962C8B-B14F-4D97-AF65-F5344CB8AC3E}">
        <p14:creationId xmlns="" xmlns:p14="http://schemas.microsoft.com/office/powerpoint/2010/main" val="334014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E3A021D8-ADD9-47FB-AA37-584BF956E908}" type="datetimeFigureOut">
              <a:rPr lang="en-US" altLang="en-US"/>
              <a:pPr>
                <a:defRPr/>
              </a:pPr>
              <a:t>4/24/2020</a:t>
            </a:fld>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927DE59-0333-42F7-91BA-CDA51B904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text styles</a:t>
            </a:r>
          </a:p>
          <a:p>
            <a:pPr lvl="1"/>
            <a:r>
              <a:rPr lang="bg-BG" altLang="en-US"/>
              <a:t>Second level</a:t>
            </a:r>
          </a:p>
          <a:p>
            <a:pPr lvl="2"/>
            <a:r>
              <a:rPr lang="bg-BG" altLang="en-US"/>
              <a:t>Third level</a:t>
            </a:r>
          </a:p>
          <a:p>
            <a:pPr lvl="3"/>
            <a:r>
              <a:rPr lang="bg-BG" altLang="en-US"/>
              <a:t>Fourth level</a:t>
            </a:r>
          </a:p>
          <a:p>
            <a:pPr lvl="4"/>
            <a:r>
              <a:rPr lang="bg-BG" alt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extLst>
              <p:ext uri="{D42A27DB-BD31-4B8C-83A1-F6EECF244321}">
                <p14:modId xmlns="" xmlns:p14="http://schemas.microsoft.com/office/powerpoint/2010/main" val="4154887624"/>
              </p:ext>
            </p:extLst>
          </p:nvPr>
        </p:nvGraphicFramePr>
        <p:xfrm>
          <a:off x="428624" y="285068"/>
          <a:ext cx="862013" cy="882650"/>
        </p:xfrm>
        <a:graphic>
          <a:graphicData uri="http://schemas.openxmlformats.org/presentationml/2006/ole">
            <p:oleObj spid="_x0000_s22530" r:id="rId4" imgW="4785480" imgH="4894560" progId="">
              <p:embed/>
            </p:oleObj>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41994" name="Text Box 4"/>
          <p:cNvSpPr txBox="1">
            <a:spLocks noChangeArrowheads="1"/>
          </p:cNvSpPr>
          <p:nvPr/>
        </p:nvSpPr>
        <p:spPr bwMode="auto">
          <a:xfrm>
            <a:off x="265113" y="1644650"/>
            <a:ext cx="1968500" cy="3683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smtClean="0">
                <a:solidFill>
                  <a:schemeClr val="accent4">
                    <a:lumMod val="85000"/>
                    <a:lumOff val="15000"/>
                  </a:schemeClr>
                </a:solidFill>
                <a:cs typeface="+mn-cs"/>
              </a:rPr>
              <a:t>Лекция №</a:t>
            </a:r>
            <a:r>
              <a:rPr lang="en-US" altLang="bg-BG" dirty="0" smtClean="0">
                <a:solidFill>
                  <a:schemeClr val="accent4">
                    <a:lumMod val="85000"/>
                    <a:lumOff val="15000"/>
                  </a:schemeClr>
                </a:solidFill>
                <a:cs typeface="+mn-cs"/>
              </a:rPr>
              <a:t>7</a:t>
            </a:r>
            <a:endParaRPr lang="bg-BG" altLang="bg-BG" dirty="0">
              <a:solidFill>
                <a:schemeClr val="accent4">
                  <a:lumMod val="85000"/>
                  <a:lumOff val="15000"/>
                </a:schemeClr>
              </a:solidFill>
              <a:cs typeface="+mn-cs"/>
            </a:endParaRP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Проф. Константин Балашев, дхн</a:t>
            </a:r>
          </a:p>
        </p:txBody>
      </p:sp>
      <p:sp>
        <p:nvSpPr>
          <p:cNvPr id="6153" name="TextBox 1"/>
          <p:cNvSpPr txBox="1">
            <a:spLocks noChangeArrowheads="1"/>
          </p:cNvSpPr>
          <p:nvPr/>
        </p:nvSpPr>
        <p:spPr bwMode="auto">
          <a:xfrm>
            <a:off x="912400" y="3451227"/>
            <a:ext cx="758209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ru-RU" altLang="bg-BG" sz="1600" b="1" dirty="0" smtClean="0"/>
              <a:t>Биомеханика на опорно-двигателния апарат. Кинематични и динамични особености на човешките движения. Функции на костната система. Състав, строеж и механични свойства на костите. Биомеханични свойства на мускулите. Вискоеластичност. Мускулна сила и работа. Статична и динамична работа (изотоничен и изометричен режим). Особености при работата на мускули с успоредно и косо разположени мускулни влакна. Мускулен синергизъм и антагонизъм. Биомеханични свойства на сухожилия, лигаменти и хрущяли.</a:t>
            </a:r>
          </a:p>
        </p:txBody>
      </p:sp>
      <p:sp>
        <p:nvSpPr>
          <p:cNvPr id="2" name="Rectangle 1">
            <a:extLst>
              <a:ext uri="{FF2B5EF4-FFF2-40B4-BE49-F238E27FC236}">
                <a16:creationId xmlns="" xmlns:a16="http://schemas.microsoft.com/office/drawing/2014/main" id="{4954D481-32E0-4DCE-B232-087B7121532C}"/>
              </a:ext>
            </a:extLst>
          </p:cNvPr>
          <p:cNvSpPr/>
          <p:nvPr/>
        </p:nvSpPr>
        <p:spPr>
          <a:xfrm>
            <a:off x="2286000" y="2541300"/>
            <a:ext cx="4572000" cy="584775"/>
          </a:xfrm>
          <a:prstGeom prst="rect">
            <a:avLst/>
          </a:prstGeom>
        </p:spPr>
        <p:txBody>
          <a:bodyPr>
            <a:spAutoFit/>
          </a:bodyPr>
          <a:lstStyle/>
          <a:p>
            <a:pPr algn="ctr"/>
            <a:r>
              <a:rPr lang="bg-BG" altLang="en-US" sz="3200" dirty="0" smtClean="0"/>
              <a:t>БИОМЕХАНИКА </a:t>
            </a:r>
            <a:endParaRPr lang="en-US" sz="3200" dirty="0"/>
          </a:p>
        </p:txBody>
      </p:sp>
      <p:sp>
        <p:nvSpPr>
          <p:cNvPr id="12" name="Rectangle 9"/>
          <p:cNvSpPr>
            <a:spLocks noChangeArrowheads="1"/>
          </p:cNvSpPr>
          <p:nvPr/>
        </p:nvSpPr>
        <p:spPr bwMode="auto">
          <a:xfrm>
            <a:off x="-64008" y="192881"/>
            <a:ext cx="9144000" cy="14176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50800" algn="ctr">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smtClean="0">
                <a:solidFill>
                  <a:schemeClr val="accent4">
                    <a:lumMod val="85000"/>
                    <a:lumOff val="15000"/>
                  </a:schemeClr>
                </a:solidFill>
                <a:latin typeface="Times New Roman" panose="02020603050405020304" pitchFamily="18" charset="0"/>
                <a:cs typeface="Times New Roman" panose="02020603050405020304" pitchFamily="18" charset="0"/>
              </a:rPr>
              <a:t>	МЕДИЦИНСКИ УНИВЕРСИТЕТ </a:t>
            </a:r>
            <a:r>
              <a:rPr lang="bg-BG" altLang="en-US" sz="2400" b="1" dirty="0" smtClean="0">
                <a:solidFill>
                  <a:schemeClr val="accent4">
                    <a:lumMod val="85000"/>
                    <a:lumOff val="15000"/>
                  </a:schemeClr>
                </a:solidFill>
                <a:cs typeface="Times New Roman" panose="02020603050405020304" pitchFamily="18" charset="0"/>
              </a:rPr>
              <a:t>–</a:t>
            </a:r>
            <a:r>
              <a:rPr lang="bg-BG" altLang="en-US" sz="2400" b="1" dirty="0" smtClean="0">
                <a:solidFill>
                  <a:schemeClr val="accent4">
                    <a:lumMod val="85000"/>
                    <a:lumOff val="15000"/>
                  </a:schemeClr>
                </a:solidFill>
                <a:latin typeface="Times New Roman" panose="02020603050405020304" pitchFamily="18" charset="0"/>
                <a:cs typeface="Times New Roman" panose="02020603050405020304" pitchFamily="18" charset="0"/>
              </a:rPr>
              <a:t> ПЛЕВЕН</a:t>
            </a:r>
            <a:endParaRPr lang="bg-BG" altLang="en-US" sz="2400" b="1" dirty="0" smtClean="0">
              <a:solidFill>
                <a:schemeClr val="accent4">
                  <a:lumMod val="85000"/>
                  <a:lumOff val="15000"/>
                </a:schemeClr>
              </a:solidFill>
              <a:cs typeface="+mn-cs"/>
            </a:endParaRPr>
          </a:p>
          <a:p>
            <a:pPr algn="ctr">
              <a:defRPr/>
            </a:pPr>
            <a:r>
              <a:rPr lang="bg-BG" altLang="en-US" sz="2000" b="1" dirty="0" smtClean="0">
                <a:solidFill>
                  <a:schemeClr val="accent4">
                    <a:lumMod val="85000"/>
                    <a:lumOff val="15000"/>
                  </a:schemeClr>
                </a:solidFill>
                <a:latin typeface="+mn-lt"/>
                <a:cs typeface="Times New Roman" panose="02020603050405020304" pitchFamily="18" charset="0"/>
              </a:rPr>
              <a:t>	ФАКУЛТЕТ „</a:t>
            </a:r>
            <a:r>
              <a:rPr lang="bg-BG" altLang="en-US" sz="2000" b="1" dirty="0" smtClean="0">
                <a:solidFill>
                  <a:schemeClr val="accent4">
                    <a:lumMod val="85000"/>
                    <a:lumOff val="15000"/>
                  </a:schemeClr>
                </a:solidFill>
                <a:latin typeface="+mn-lt"/>
                <a:cs typeface="Times New Roman" panose="02020603050405020304" pitchFamily="18" charset="0"/>
              </a:rPr>
              <a:t>ОБЩЕСТВЕНО ЗДРАВЕ</a:t>
            </a:r>
            <a:r>
              <a:rPr lang="bg-BG" altLang="en-US" sz="2000" b="1" dirty="0" smtClean="0">
                <a:solidFill>
                  <a:schemeClr val="accent4">
                    <a:lumMod val="85000"/>
                    <a:lumOff val="15000"/>
                  </a:schemeClr>
                </a:solidFill>
                <a:latin typeface="+mn-lt"/>
                <a:cs typeface="Times New Roman" panose="02020603050405020304" pitchFamily="18" charset="0"/>
              </a:rPr>
              <a:t>“</a:t>
            </a:r>
            <a:endParaRPr lang="en-US" altLang="en-US" sz="2000" b="1" dirty="0" smtClean="0">
              <a:solidFill>
                <a:schemeClr val="accent4">
                  <a:lumMod val="85000"/>
                  <a:lumOff val="15000"/>
                </a:schemeClr>
              </a:solidFill>
              <a:latin typeface="+mn-lt"/>
              <a:cs typeface="Times New Roman" panose="02020603050405020304" pitchFamily="18" charset="0"/>
            </a:endParaRPr>
          </a:p>
          <a:p>
            <a:pPr algn="ctr">
              <a:spcBef>
                <a:spcPts val="600"/>
              </a:spcBef>
              <a:defRPr/>
            </a:pPr>
            <a:r>
              <a:rPr lang="bg-BG" altLang="en-US" b="1" dirty="0" smtClean="0">
                <a:solidFill>
                  <a:schemeClr val="accent4">
                    <a:lumMod val="85000"/>
                    <a:lumOff val="15000"/>
                  </a:schemeClr>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smtClean="0">
              <a:solidFill>
                <a:schemeClr val="accent4">
                  <a:lumMod val="85000"/>
                  <a:lumOff val="15000"/>
                </a:schemeClr>
              </a:solidFill>
              <a:cs typeface="+mn-cs"/>
            </a:endParaRPr>
          </a:p>
          <a:p>
            <a:pPr algn="ctr">
              <a:defRPr/>
            </a:pPr>
            <a:endParaRPr lang="bg-BG" altLang="en-US" sz="2000" b="1" dirty="0">
              <a:solidFill>
                <a:schemeClr val="accent4">
                  <a:lumMod val="85000"/>
                  <a:lumOff val="15000"/>
                </a:schemeClr>
              </a:solidFill>
              <a:latin typeface="Arial Unicode MS" panose="020B0604020202020204"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10</a:t>
            </a:fld>
            <a:endParaRPr lang="en-US" altLang="en-US"/>
          </a:p>
        </p:txBody>
      </p:sp>
      <p:sp>
        <p:nvSpPr>
          <p:cNvPr id="17" name="Rectangle 16"/>
          <p:cNvSpPr/>
          <p:nvPr/>
        </p:nvSpPr>
        <p:spPr>
          <a:xfrm>
            <a:off x="6553200" y="1844824"/>
            <a:ext cx="2562255" cy="234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24" name="Group 23"/>
          <p:cNvGrpSpPr/>
          <p:nvPr/>
        </p:nvGrpSpPr>
        <p:grpSpPr>
          <a:xfrm>
            <a:off x="647564" y="512676"/>
            <a:ext cx="7092788" cy="5517216"/>
            <a:chOff x="1007604" y="656692"/>
            <a:chExt cx="7092788" cy="5517216"/>
          </a:xfrm>
        </p:grpSpPr>
        <p:sp>
          <p:nvSpPr>
            <p:cNvPr id="21" name="Rectangle 20"/>
            <p:cNvSpPr/>
            <p:nvPr/>
          </p:nvSpPr>
          <p:spPr>
            <a:xfrm>
              <a:off x="1138790" y="4219776"/>
              <a:ext cx="6804756" cy="1815882"/>
            </a:xfrm>
            <a:prstGeom prst="rect">
              <a:avLst/>
            </a:prstGeom>
            <a:solidFill>
              <a:schemeClr val="bg1"/>
            </a:solidFill>
            <a:ln>
              <a:solidFill>
                <a:srgbClr val="FFC000"/>
              </a:solidFill>
            </a:ln>
          </p:spPr>
          <p:txBody>
            <a:bodyPr wrap="square">
              <a:spAutoFit/>
            </a:bodyPr>
            <a:lstStyle/>
            <a:p>
              <a:pPr indent="406400" algn="just">
                <a:spcBef>
                  <a:spcPts val="900"/>
                </a:spcBef>
                <a:spcAft>
                  <a:spcPts val="0"/>
                </a:spcAft>
              </a:pPr>
              <a:r>
                <a:rPr lang="bg-BG" sz="1600" dirty="0">
                  <a:latin typeface="Segoe UI" panose="020B0502040204020203" pitchFamily="34" charset="0"/>
                  <a:ea typeface="Segoe UI" panose="020B0502040204020203" pitchFamily="34" charset="0"/>
                </a:rPr>
                <a:t>За връщане в първоначалното състояние е необходим втори мускул, който да действа антагонистично - в противоположна посока. Такава антагонистична двойка мускули действа обикновено от двете страни на всяка става. Триенето в ставите се намалява от смазващо вещество - синовиалната течност, и поради това лостовата</a:t>
              </a:r>
              <a:r>
                <a:rPr lang="en-US" sz="1600" dirty="0">
                  <a:latin typeface="Segoe UI" panose="020B0502040204020203" pitchFamily="34" charset="0"/>
                  <a:ea typeface="Segoe UI" panose="020B0502040204020203" pitchFamily="34" charset="0"/>
                </a:rPr>
                <a:t> </a:t>
              </a:r>
              <a:r>
                <a:rPr lang="bg-BG" sz="1600" dirty="0">
                  <a:latin typeface="Segoe UI" panose="020B0502040204020203" pitchFamily="34" charset="0"/>
                  <a:ea typeface="Segoe UI" panose="020B0502040204020203" pitchFamily="34" charset="0"/>
                </a:rPr>
                <a:t>система на тялото губи непродуктивно относително малко енергия и има добра ефективност. </a:t>
              </a:r>
              <a:endParaRPr lang="en-US" sz="1600" dirty="0">
                <a:latin typeface="Segoe UI" panose="020B0502040204020203" pitchFamily="34" charset="0"/>
                <a:ea typeface="Segoe UI" panose="020B0502040204020203" pitchFamily="34" charset="0"/>
              </a:endParaRPr>
            </a:p>
          </p:txBody>
        </p:sp>
        <p:pic>
          <p:nvPicPr>
            <p:cNvPr id="23" name="Picture 22"/>
            <p:cNvPicPr>
              <a:picLocks noChangeAspect="1"/>
            </p:cNvPicPr>
            <p:nvPr/>
          </p:nvPicPr>
          <p:blipFill>
            <a:blip r:embed="rId2" cstate="print"/>
            <a:stretch>
              <a:fillRect/>
            </a:stretch>
          </p:blipFill>
          <p:spPr>
            <a:xfrm>
              <a:off x="1674143" y="782337"/>
              <a:ext cx="5734050" cy="3209925"/>
            </a:xfrm>
            <a:prstGeom prst="rect">
              <a:avLst/>
            </a:prstGeom>
          </p:spPr>
        </p:pic>
        <p:sp>
          <p:nvSpPr>
            <p:cNvPr id="26" name="Rectangle 25"/>
            <p:cNvSpPr/>
            <p:nvPr/>
          </p:nvSpPr>
          <p:spPr>
            <a:xfrm>
              <a:off x="1007604" y="656692"/>
              <a:ext cx="7092788" cy="551721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178436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11</a:t>
            </a:fld>
            <a:endParaRPr lang="en-US" altLang="en-US"/>
          </a:p>
        </p:txBody>
      </p:sp>
      <p:grpSp>
        <p:nvGrpSpPr>
          <p:cNvPr id="17" name="Group 16"/>
          <p:cNvGrpSpPr/>
          <p:nvPr/>
        </p:nvGrpSpPr>
        <p:grpSpPr>
          <a:xfrm>
            <a:off x="779929" y="764704"/>
            <a:ext cx="6672391" cy="5326814"/>
            <a:chOff x="779929" y="764704"/>
            <a:chExt cx="6672391" cy="5326814"/>
          </a:xfrm>
        </p:grpSpPr>
        <p:sp>
          <p:nvSpPr>
            <p:cNvPr id="7" name="Rectangle 6"/>
            <p:cNvSpPr/>
            <p:nvPr/>
          </p:nvSpPr>
          <p:spPr>
            <a:xfrm>
              <a:off x="863588" y="3076741"/>
              <a:ext cx="6520432" cy="2954655"/>
            </a:xfrm>
            <a:prstGeom prst="rect">
              <a:avLst/>
            </a:prstGeom>
            <a:solidFill>
              <a:schemeClr val="bg1"/>
            </a:solidFill>
            <a:ln>
              <a:solidFill>
                <a:srgbClr val="FFC000"/>
              </a:solidFill>
            </a:ln>
          </p:spPr>
          <p:txBody>
            <a:bodyPr wrap="square">
              <a:spAutoFit/>
            </a:bodyPr>
            <a:lstStyle/>
            <a:p>
              <a:pPr indent="406400" algn="just">
                <a:spcBef>
                  <a:spcPts val="900"/>
                </a:spcBef>
                <a:spcAft>
                  <a:spcPts val="285"/>
                </a:spcAft>
              </a:pPr>
              <a:r>
                <a:rPr lang="bg-BG" sz="1600" dirty="0">
                  <a:solidFill>
                    <a:srgbClr val="0070C0"/>
                  </a:solidFill>
                  <a:latin typeface="Segoe UI" panose="020B0502040204020203" pitchFamily="34" charset="0"/>
                  <a:ea typeface="Segoe UI" panose="020B0502040204020203" pitchFamily="34" charset="0"/>
                </a:rPr>
                <a:t>Общоприето е разделянето на двигателния апарат на пасивна и активна част. Към пасивната част се отнасят костите и ставите, а към активната - мускулите. Мускулите прилагат своите усилия върху лостовете (костите) и ги привеждат в движение. По този начин от механична гледна точка костите и ставите играят пасивна роля, тъй като понасят въздействието на всички външни и вътрешни сили.</a:t>
              </a:r>
              <a:endParaRPr lang="en-US" sz="1600" dirty="0">
                <a:solidFill>
                  <a:srgbClr val="0070C0"/>
                </a:solidFill>
                <a:latin typeface="Segoe UI" panose="020B0502040204020203" pitchFamily="34" charset="0"/>
                <a:ea typeface="Segoe UI" panose="020B0502040204020203" pitchFamily="34" charset="0"/>
              </a:endParaRPr>
            </a:p>
            <a:p>
              <a:pPr indent="406400" algn="just">
                <a:spcBef>
                  <a:spcPts val="900"/>
                </a:spcBef>
                <a:spcAft>
                  <a:spcPts val="2440"/>
                </a:spcAft>
              </a:pPr>
              <a:r>
                <a:rPr lang="bg-BG" sz="1600" dirty="0">
                  <a:latin typeface="Segoe UI" panose="020B0502040204020203" pitchFamily="34" charset="0"/>
                  <a:ea typeface="Segoe UI" panose="020B0502040204020203" pitchFamily="34" charset="0"/>
                </a:rPr>
                <a:t>Оптималното натоварване и "експлоатация" на двигателния апарат го усъвършенства и повишава неговата работоспособност, докато обездвижването и лишаването от натоварване довежда до регресивно развитие и понижава двигателните възможности.</a:t>
              </a:r>
              <a:endParaRPr lang="en-US" sz="1600" dirty="0">
                <a:latin typeface="Segoe UI" panose="020B0502040204020203" pitchFamily="34" charset="0"/>
                <a:ea typeface="Segoe UI" panose="020B0502040204020203" pitchFamily="34" charset="0"/>
              </a:endParaRPr>
            </a:p>
          </p:txBody>
        </p:sp>
        <p:grpSp>
          <p:nvGrpSpPr>
            <p:cNvPr id="15" name="Group 14"/>
            <p:cNvGrpSpPr/>
            <p:nvPr/>
          </p:nvGrpSpPr>
          <p:grpSpPr>
            <a:xfrm>
              <a:off x="863588" y="836712"/>
              <a:ext cx="6520432" cy="2023026"/>
              <a:chOff x="290083" y="1580220"/>
              <a:chExt cx="6520432" cy="2023026"/>
            </a:xfrm>
          </p:grpSpPr>
          <p:pic>
            <p:nvPicPr>
              <p:cNvPr id="8" name="Picture 7"/>
              <p:cNvPicPr>
                <a:picLocks noChangeAspect="1"/>
              </p:cNvPicPr>
              <p:nvPr/>
            </p:nvPicPr>
            <p:blipFill>
              <a:blip r:embed="rId2" cstate="print"/>
              <a:stretch>
                <a:fillRect/>
              </a:stretch>
            </p:blipFill>
            <p:spPr>
              <a:xfrm>
                <a:off x="290083" y="1592796"/>
                <a:ext cx="2394865" cy="2010450"/>
              </a:xfrm>
              <a:prstGeom prst="rect">
                <a:avLst/>
              </a:prstGeom>
              <a:ln>
                <a:solidFill>
                  <a:srgbClr val="FFC000"/>
                </a:solidFill>
              </a:ln>
            </p:spPr>
          </p:pic>
          <p:pic>
            <p:nvPicPr>
              <p:cNvPr id="9" name="Picture 8"/>
              <p:cNvPicPr>
                <a:picLocks noChangeAspect="1"/>
              </p:cNvPicPr>
              <p:nvPr/>
            </p:nvPicPr>
            <p:blipFill rotWithShape="1">
              <a:blip r:embed="rId3" cstate="print"/>
              <a:srcRect l="12201" r="5606"/>
              <a:stretch/>
            </p:blipFill>
            <p:spPr>
              <a:xfrm>
                <a:off x="2681464" y="1592796"/>
                <a:ext cx="1260141" cy="2010450"/>
              </a:xfrm>
              <a:prstGeom prst="rect">
                <a:avLst/>
              </a:prstGeom>
              <a:ln>
                <a:solidFill>
                  <a:srgbClr val="FFC000"/>
                </a:solidFill>
              </a:ln>
            </p:spPr>
          </p:pic>
          <p:pic>
            <p:nvPicPr>
              <p:cNvPr id="13" name="Picture 12"/>
              <p:cNvPicPr>
                <a:picLocks noChangeAspect="1"/>
              </p:cNvPicPr>
              <p:nvPr/>
            </p:nvPicPr>
            <p:blipFill>
              <a:blip r:embed="rId4" cstate="print"/>
              <a:stretch>
                <a:fillRect/>
              </a:stretch>
            </p:blipFill>
            <p:spPr>
              <a:xfrm>
                <a:off x="3941605" y="1592796"/>
                <a:ext cx="1207138" cy="2010450"/>
              </a:xfrm>
              <a:prstGeom prst="rect">
                <a:avLst/>
              </a:prstGeom>
              <a:ln>
                <a:solidFill>
                  <a:srgbClr val="FFC000"/>
                </a:solidFill>
              </a:ln>
            </p:spPr>
          </p:pic>
          <p:pic>
            <p:nvPicPr>
              <p:cNvPr id="14" name="Picture 13"/>
              <p:cNvPicPr>
                <a:picLocks noChangeAspect="1"/>
              </p:cNvPicPr>
              <p:nvPr/>
            </p:nvPicPr>
            <p:blipFill>
              <a:blip r:embed="rId5" cstate="print"/>
              <a:stretch>
                <a:fillRect/>
              </a:stretch>
            </p:blipFill>
            <p:spPr>
              <a:xfrm>
                <a:off x="5148743" y="1580220"/>
                <a:ext cx="1661772" cy="2023026"/>
              </a:xfrm>
              <a:prstGeom prst="rect">
                <a:avLst/>
              </a:prstGeom>
              <a:ln>
                <a:solidFill>
                  <a:srgbClr val="FFC000"/>
                </a:solidFill>
              </a:ln>
            </p:spPr>
          </p:pic>
        </p:grpSp>
        <p:sp>
          <p:nvSpPr>
            <p:cNvPr id="16" name="Rectangle 15"/>
            <p:cNvSpPr/>
            <p:nvPr/>
          </p:nvSpPr>
          <p:spPr>
            <a:xfrm>
              <a:off x="779929" y="764704"/>
              <a:ext cx="6672391" cy="53268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183534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12</a:t>
            </a:fld>
            <a:endParaRPr lang="en-US" altLang="en-US"/>
          </a:p>
        </p:txBody>
      </p:sp>
      <p:sp>
        <p:nvSpPr>
          <p:cNvPr id="12" name="Rectangle 11"/>
          <p:cNvSpPr/>
          <p:nvPr/>
        </p:nvSpPr>
        <p:spPr>
          <a:xfrm>
            <a:off x="1403648" y="692696"/>
            <a:ext cx="5386154" cy="461665"/>
          </a:xfrm>
          <a:prstGeom prst="rect">
            <a:avLst/>
          </a:prstGeom>
        </p:spPr>
        <p:txBody>
          <a:bodyPr wrap="none">
            <a:spAutoFit/>
          </a:bodyPr>
          <a:lstStyle/>
          <a:p>
            <a:pPr indent="406400" algn="just">
              <a:spcBef>
                <a:spcPts val="2100"/>
              </a:spcBef>
              <a:spcAft>
                <a:spcPts val="425"/>
              </a:spcAft>
            </a:pPr>
            <a:r>
              <a:rPr lang="bg-BG" sz="2400" b="1" cap="small" dirty="0">
                <a:solidFill>
                  <a:srgbClr val="000000"/>
                </a:solidFill>
                <a:latin typeface="+mj-lt"/>
                <a:ea typeface="Segoe UI" panose="020B0502040204020203" pitchFamily="34" charset="0"/>
                <a:cs typeface="Segoe UI" panose="020B0502040204020203" pitchFamily="34" charset="0"/>
              </a:rPr>
              <a:t>Механични свойства на костите</a:t>
            </a:r>
            <a:endParaRPr lang="en-US" sz="2400" b="1" dirty="0">
              <a:latin typeface="+mj-lt"/>
              <a:ea typeface="Segoe UI" panose="020B0502040204020203" pitchFamily="34" charset="0"/>
            </a:endParaRPr>
          </a:p>
        </p:txBody>
      </p:sp>
      <p:grpSp>
        <p:nvGrpSpPr>
          <p:cNvPr id="13" name="Group 12"/>
          <p:cNvGrpSpPr/>
          <p:nvPr/>
        </p:nvGrpSpPr>
        <p:grpSpPr>
          <a:xfrm>
            <a:off x="107504" y="2096852"/>
            <a:ext cx="8856983" cy="3708412"/>
            <a:chOff x="179512" y="1880828"/>
            <a:chExt cx="8856983" cy="3708412"/>
          </a:xfrm>
        </p:grpSpPr>
        <p:sp>
          <p:nvSpPr>
            <p:cNvPr id="11" name="Rectangle 10"/>
            <p:cNvSpPr/>
            <p:nvPr/>
          </p:nvSpPr>
          <p:spPr>
            <a:xfrm>
              <a:off x="3739814" y="2016246"/>
              <a:ext cx="5125826" cy="3447098"/>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600" dirty="0">
                  <a:solidFill>
                    <a:srgbClr val="0070C0"/>
                  </a:solidFill>
                  <a:latin typeface="Segoe UI" panose="020B0502040204020203" pitchFamily="34" charset="0"/>
                  <a:ea typeface="Segoe UI" panose="020B0502040204020203" pitchFamily="34" charset="0"/>
                </a:rPr>
                <a:t>Костната система осигурява четири основни функции: </a:t>
              </a:r>
              <a:r>
                <a:rPr lang="bg-BG"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движение </a:t>
              </a:r>
              <a:r>
                <a:rPr lang="bg-BG" sz="1600" dirty="0">
                  <a:solidFill>
                    <a:srgbClr val="0070C0"/>
                  </a:solidFill>
                  <a:latin typeface="Segoe UI" panose="020B0502040204020203" pitchFamily="34" charset="0"/>
                  <a:ea typeface="Segoe UI" panose="020B0502040204020203" pitchFamily="34" charset="0"/>
                </a:rPr>
                <a:t>посредством костите и свързаните с тях мускули, </a:t>
              </a:r>
              <a:r>
                <a:rPr lang="bg-BG"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механична опора </a:t>
              </a:r>
              <a:r>
                <a:rPr lang="bg-BG" sz="1600" dirty="0">
                  <a:solidFill>
                    <a:srgbClr val="0070C0"/>
                  </a:solidFill>
                  <a:latin typeface="Segoe UI" panose="020B0502040204020203" pitchFamily="34" charset="0"/>
                  <a:ea typeface="Segoe UI" panose="020B0502040204020203" pitchFamily="34" charset="0"/>
                </a:rPr>
                <a:t>за мускули и тъкани, </a:t>
              </a:r>
              <a:r>
                <a:rPr lang="bg-BG"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защита </a:t>
              </a:r>
              <a:r>
                <a:rPr lang="bg-BG" sz="1600" dirty="0">
                  <a:solidFill>
                    <a:srgbClr val="0070C0"/>
                  </a:solidFill>
                  <a:latin typeface="Segoe UI" panose="020B0502040204020203" pitchFamily="34" charset="0"/>
                  <a:ea typeface="Segoe UI" panose="020B0502040204020203" pitchFamily="34" charset="0"/>
                </a:rPr>
                <a:t>на жизнено важни органи, </a:t>
              </a:r>
              <a:r>
                <a:rPr lang="bg-BG" sz="1600" b="1" dirty="0">
                  <a:solidFill>
                    <a:srgbClr val="0070C0"/>
                  </a:solidFill>
                  <a:latin typeface="Segoe UI" panose="020B0502040204020203" pitchFamily="34" charset="0"/>
                  <a:ea typeface="Segoe UI" panose="020B0502040204020203" pitchFamily="34" charset="0"/>
                  <a:cs typeface="Segoe UI" panose="020B0502040204020203" pitchFamily="34" charset="0"/>
                </a:rPr>
                <a:t>депо </a:t>
              </a:r>
              <a:r>
                <a:rPr lang="bg-BG" sz="1600" dirty="0">
                  <a:solidFill>
                    <a:srgbClr val="0070C0"/>
                  </a:solidFill>
                  <a:latin typeface="Segoe UI" panose="020B0502040204020203" pitchFamily="34" charset="0"/>
                  <a:ea typeface="Segoe UI" panose="020B0502040204020203" pitchFamily="34" charset="0"/>
                </a:rPr>
                <a:t>за съхранение на минерали и неузрели кръвни клетки.</a:t>
              </a:r>
              <a:endParaRPr lang="en-US" sz="1600" dirty="0">
                <a:solidFill>
                  <a:srgbClr val="0070C0"/>
                </a:solidFill>
                <a:latin typeface="Segoe UI" panose="020B0502040204020203" pitchFamily="34" charset="0"/>
                <a:ea typeface="Segoe UI" panose="020B0502040204020203" pitchFamily="34" charset="0"/>
              </a:endParaRPr>
            </a:p>
            <a:p>
              <a:pPr indent="406400" algn="just">
                <a:spcBef>
                  <a:spcPts val="900"/>
                </a:spcBef>
                <a:spcAft>
                  <a:spcPts val="300"/>
                </a:spcAft>
              </a:pPr>
              <a:r>
                <a:rPr lang="bg-BG" sz="1600" dirty="0">
                  <a:latin typeface="Segoe UI" panose="020B0502040204020203" pitchFamily="34" charset="0"/>
                  <a:ea typeface="Segoe UI" panose="020B0502040204020203" pitchFamily="34" charset="0"/>
                </a:rPr>
                <a:t>Костите действат като лостове при движенията и осигуряват твърди опорни точки, към които се захващат мускулите. Костите и хрущяла, които изграждат скелета, са единствените твърди материали в тялото. В скелета има 206 кости, които осигуряват механична опорна структура, за която се захващат мускулите и меките тъкани на тялото.</a:t>
              </a:r>
              <a:endParaRPr lang="en-US" sz="1600" dirty="0">
                <a:latin typeface="Segoe UI" panose="020B0502040204020203" pitchFamily="34" charset="0"/>
                <a:ea typeface="Segoe UI" panose="020B0502040204020203" pitchFamily="34" charset="0"/>
              </a:endParaRPr>
            </a:p>
          </p:txBody>
        </p:sp>
        <p:pic>
          <p:nvPicPr>
            <p:cNvPr id="10242" name="Picture 2" descr="Embodied Practices - What Is The kinaesthetic Sens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037096"/>
              <a:ext cx="3405398" cy="340539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179512" y="1880828"/>
              <a:ext cx="8856983" cy="370841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26326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13</a:t>
            </a:fld>
            <a:endParaRPr lang="en-US" altLang="en-US"/>
          </a:p>
        </p:txBody>
      </p:sp>
      <p:grpSp>
        <p:nvGrpSpPr>
          <p:cNvPr id="8" name="Group 7"/>
          <p:cNvGrpSpPr/>
          <p:nvPr/>
        </p:nvGrpSpPr>
        <p:grpSpPr>
          <a:xfrm>
            <a:off x="179512" y="800708"/>
            <a:ext cx="7670485" cy="5279573"/>
            <a:chOff x="-2141" y="453683"/>
            <a:chExt cx="7670485" cy="5279573"/>
          </a:xfrm>
        </p:grpSpPr>
        <p:pic>
          <p:nvPicPr>
            <p:cNvPr id="4" name="Picture 3"/>
            <p:cNvPicPr>
              <a:picLocks noChangeAspect="1"/>
            </p:cNvPicPr>
            <p:nvPr/>
          </p:nvPicPr>
          <p:blipFill rotWithShape="1">
            <a:blip r:embed="rId2" cstate="print"/>
            <a:srcRect l="18876" t="18377" r="14581"/>
            <a:stretch/>
          </p:blipFill>
          <p:spPr>
            <a:xfrm>
              <a:off x="251520" y="485100"/>
              <a:ext cx="7416824" cy="3699984"/>
            </a:xfrm>
            <a:prstGeom prst="rect">
              <a:avLst/>
            </a:prstGeom>
          </p:spPr>
        </p:pic>
        <p:sp>
          <p:nvSpPr>
            <p:cNvPr id="5" name="Rectangle 4"/>
            <p:cNvSpPr/>
            <p:nvPr/>
          </p:nvSpPr>
          <p:spPr>
            <a:xfrm>
              <a:off x="-2141" y="453683"/>
              <a:ext cx="7670485" cy="527957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Rectangle 6"/>
            <p:cNvSpPr/>
            <p:nvPr/>
          </p:nvSpPr>
          <p:spPr>
            <a:xfrm>
              <a:off x="116614" y="4359005"/>
              <a:ext cx="7443718" cy="1200329"/>
            </a:xfrm>
            <a:prstGeom prst="rect">
              <a:avLst/>
            </a:prstGeom>
            <a:solidFill>
              <a:schemeClr val="bg1"/>
            </a:solidFill>
            <a:ln>
              <a:solidFill>
                <a:srgbClr val="FFC000"/>
              </a:solidFill>
            </a:ln>
          </p:spPr>
          <p:txBody>
            <a:bodyPr wrap="square">
              <a:spAutoFit/>
            </a:bodyPr>
            <a:lstStyle/>
            <a:p>
              <a:pPr indent="406400" algn="just">
                <a:spcBef>
                  <a:spcPts val="900"/>
                </a:spcBef>
                <a:spcAft>
                  <a:spcPts val="720"/>
                </a:spcAft>
              </a:pPr>
              <a:r>
                <a:rPr lang="bg-BG" sz="1800" dirty="0">
                  <a:latin typeface="Segoe UI" panose="020B0502040204020203" pitchFamily="34" charset="0"/>
                  <a:ea typeface="Segoe UI" panose="020B0502040204020203" pitchFamily="34" charset="0"/>
                </a:rPr>
                <a:t>Има пет различни типа кости: дълги (например, бедрената кост), къси (</a:t>
              </a:r>
              <a:r>
                <a:rPr lang="bg-BG" sz="1800" dirty="0" err="1">
                  <a:latin typeface="Segoe UI" panose="020B0502040204020203" pitchFamily="34" charset="0"/>
                  <a:ea typeface="Segoe UI" panose="020B0502040204020203" pitchFamily="34" charset="0"/>
                </a:rPr>
                <a:t>тарзалните</a:t>
              </a:r>
              <a:r>
                <a:rPr lang="bg-BG" sz="1800" dirty="0">
                  <a:latin typeface="Segoe UI" panose="020B0502040204020203" pitchFamily="34" charset="0"/>
                  <a:ea typeface="Segoe UI" panose="020B0502040204020203" pitchFamily="34" charset="0"/>
                </a:rPr>
                <a:t> кости на стъпалото), плоски (челната кост на черепа), с неправилна форма (костите от гръбначния стълб) и </a:t>
              </a:r>
              <a:r>
                <a:rPr lang="bg-BG" sz="1800" dirty="0" err="1">
                  <a:latin typeface="Segoe UI" panose="020B0502040204020203" pitchFamily="34" charset="0"/>
                  <a:ea typeface="Segoe UI" panose="020B0502040204020203" pitchFamily="34" charset="0"/>
                </a:rPr>
                <a:t>сезамоидни</a:t>
              </a:r>
              <a:r>
                <a:rPr lang="bg-BG" sz="1800" dirty="0">
                  <a:latin typeface="Segoe UI" panose="020B0502040204020203" pitchFamily="34" charset="0"/>
                  <a:ea typeface="Segoe UI" panose="020B0502040204020203" pitchFamily="34" charset="0"/>
                </a:rPr>
                <a:t> (например, капачката на коляното).</a:t>
              </a:r>
              <a:endParaRPr lang="en-US" sz="1800" dirty="0">
                <a:latin typeface="Segoe UI" panose="020B0502040204020203" pitchFamily="34" charset="0"/>
                <a:ea typeface="Segoe UI" panose="020B0502040204020203" pitchFamily="34" charset="0"/>
              </a:endParaRPr>
            </a:p>
          </p:txBody>
        </p:sp>
      </p:grpSp>
    </p:spTree>
    <p:extLst>
      <p:ext uri="{BB962C8B-B14F-4D97-AF65-F5344CB8AC3E}">
        <p14:creationId xmlns="" xmlns:p14="http://schemas.microsoft.com/office/powerpoint/2010/main" val="61434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14</a:t>
            </a:fld>
            <a:endParaRPr lang="en-US" altLang="en-US"/>
          </a:p>
        </p:txBody>
      </p:sp>
      <p:grpSp>
        <p:nvGrpSpPr>
          <p:cNvPr id="20" name="Group 19"/>
          <p:cNvGrpSpPr/>
          <p:nvPr/>
        </p:nvGrpSpPr>
        <p:grpSpPr>
          <a:xfrm>
            <a:off x="237353" y="1304764"/>
            <a:ext cx="7719023" cy="4871628"/>
            <a:chOff x="237353" y="1304764"/>
            <a:chExt cx="7719023" cy="4871628"/>
          </a:xfrm>
        </p:grpSpPr>
        <p:sp>
          <p:nvSpPr>
            <p:cNvPr id="16" name="Rectangle 15"/>
            <p:cNvSpPr/>
            <p:nvPr/>
          </p:nvSpPr>
          <p:spPr>
            <a:xfrm>
              <a:off x="4021596" y="1376772"/>
              <a:ext cx="3862772" cy="4678204"/>
            </a:xfrm>
            <a:prstGeom prst="rect">
              <a:avLst/>
            </a:prstGeom>
            <a:solidFill>
              <a:schemeClr val="bg1"/>
            </a:solidFill>
            <a:ln>
              <a:solidFill>
                <a:srgbClr val="FFC000"/>
              </a:solidFill>
            </a:ln>
          </p:spPr>
          <p:txBody>
            <a:bodyPr wrap="square">
              <a:spAutoFit/>
            </a:bodyPr>
            <a:lstStyle/>
            <a:p>
              <a:pPr indent="381000" algn="just">
                <a:spcBef>
                  <a:spcPts val="900"/>
                </a:spcBef>
                <a:spcAft>
                  <a:spcPts val="330"/>
                </a:spcAft>
              </a:pPr>
              <a:r>
                <a:rPr lang="bg-BG" sz="1600" dirty="0">
                  <a:latin typeface="Segoe UI" panose="020B0502040204020203" pitchFamily="34" charset="0"/>
                  <a:ea typeface="Segoe UI" panose="020B0502040204020203" pitchFamily="34" charset="0"/>
                </a:rPr>
                <a:t>Костни структури защитават важни тъкани и органи на тялото. Например черепът предпазва мозъка, гръбначният стълб - гръбначния мозък, гръдната клетка - сърцето и белите дробове. В някои кости има червен костен мозък, който произвежда еритроцити, левкоцити и тромбоцити. Тези кости са депо за кръвни клетки. Някои минерали, главно калций и фосфор също се съхраняват "на склад" в костите и при нужда се използват задруги региони от тялото.</a:t>
              </a:r>
              <a:endParaRPr lang="en-US" sz="1600" dirty="0">
                <a:latin typeface="Segoe UI" panose="020B0502040204020203" pitchFamily="34" charset="0"/>
                <a:ea typeface="Segoe UI" panose="020B0502040204020203" pitchFamily="34" charset="0"/>
              </a:endParaRPr>
            </a:p>
            <a:p>
              <a:pPr indent="381000" algn="just">
                <a:spcBef>
                  <a:spcPts val="900"/>
                </a:spcBef>
                <a:spcAft>
                  <a:spcPts val="270"/>
                </a:spcAft>
              </a:pPr>
              <a:r>
                <a:rPr lang="bg-BG" sz="1600" dirty="0">
                  <a:latin typeface="Segoe UI" panose="020B0502040204020203" pitchFamily="34" charset="0"/>
                  <a:ea typeface="Segoe UI" panose="020B0502040204020203" pitchFamily="34" charset="0"/>
                </a:rPr>
                <a:t>Основни механични качества на костите са тяхната здравина и еластичност. Те се определят от техния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състав </a:t>
              </a:r>
              <a:r>
                <a:rPr lang="bg-BG" sz="1600" dirty="0">
                  <a:latin typeface="Segoe UI" panose="020B0502040204020203" pitchFamily="34" charset="0"/>
                  <a:ea typeface="Segoe UI" panose="020B0502040204020203" pitchFamily="34" charset="0"/>
                </a:rPr>
                <a:t>и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строеж.</a:t>
              </a:r>
              <a:endParaRPr lang="en-US" sz="1600" dirty="0">
                <a:latin typeface="Segoe UI" panose="020B0502040204020203" pitchFamily="34" charset="0"/>
                <a:ea typeface="Segoe UI" panose="020B0502040204020203" pitchFamily="34" charset="0"/>
              </a:endParaRPr>
            </a:p>
          </p:txBody>
        </p:sp>
        <p:pic>
          <p:nvPicPr>
            <p:cNvPr id="17" name="Picture 16"/>
            <p:cNvPicPr>
              <a:picLocks noChangeAspect="1"/>
            </p:cNvPicPr>
            <p:nvPr/>
          </p:nvPicPr>
          <p:blipFill rotWithShape="1">
            <a:blip r:embed="rId2" cstate="print"/>
            <a:srcRect l="53937" t="21126" r="2357" b="19550"/>
            <a:stretch/>
          </p:blipFill>
          <p:spPr>
            <a:xfrm>
              <a:off x="237353" y="1377625"/>
              <a:ext cx="3784243" cy="3852428"/>
            </a:xfrm>
            <a:prstGeom prst="rect">
              <a:avLst/>
            </a:prstGeom>
          </p:spPr>
        </p:pic>
        <p:sp>
          <p:nvSpPr>
            <p:cNvPr id="19" name="Rectangle 18"/>
            <p:cNvSpPr/>
            <p:nvPr/>
          </p:nvSpPr>
          <p:spPr>
            <a:xfrm>
              <a:off x="309360" y="1304764"/>
              <a:ext cx="7647016" cy="487162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334010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15</a:t>
            </a:fld>
            <a:endParaRPr lang="en-US" altLang="en-US"/>
          </a:p>
        </p:txBody>
      </p:sp>
      <p:grpSp>
        <p:nvGrpSpPr>
          <p:cNvPr id="19" name="Group 18"/>
          <p:cNvGrpSpPr/>
          <p:nvPr/>
        </p:nvGrpSpPr>
        <p:grpSpPr>
          <a:xfrm>
            <a:off x="431540" y="819197"/>
            <a:ext cx="7416824" cy="5202091"/>
            <a:chOff x="539552" y="819197"/>
            <a:chExt cx="7416824" cy="5202091"/>
          </a:xfrm>
        </p:grpSpPr>
        <p:pic>
          <p:nvPicPr>
            <p:cNvPr id="16" name="Picture 15"/>
            <p:cNvPicPr>
              <a:picLocks noChangeAspect="1"/>
            </p:cNvPicPr>
            <p:nvPr/>
          </p:nvPicPr>
          <p:blipFill rotWithShape="1">
            <a:blip r:embed="rId2" cstate="print"/>
            <a:srcRect l="1836" t="2500" b="2500"/>
            <a:stretch/>
          </p:blipFill>
          <p:spPr>
            <a:xfrm>
              <a:off x="1727684" y="933512"/>
              <a:ext cx="5317485" cy="2520280"/>
            </a:xfrm>
            <a:prstGeom prst="rect">
              <a:avLst/>
            </a:prstGeom>
          </p:spPr>
        </p:pic>
        <p:sp>
          <p:nvSpPr>
            <p:cNvPr id="17" name="Rectangle 16"/>
            <p:cNvSpPr/>
            <p:nvPr/>
          </p:nvSpPr>
          <p:spPr>
            <a:xfrm>
              <a:off x="678014" y="3825044"/>
              <a:ext cx="7128792" cy="2062103"/>
            </a:xfrm>
            <a:prstGeom prst="rect">
              <a:avLst/>
            </a:prstGeom>
            <a:solidFill>
              <a:schemeClr val="bg1"/>
            </a:solidFill>
            <a:ln>
              <a:solidFill>
                <a:srgbClr val="FFC000"/>
              </a:solidFill>
            </a:ln>
          </p:spPr>
          <p:txBody>
            <a:bodyPr wrap="square">
              <a:spAutoFit/>
            </a:bodyPr>
            <a:lstStyle/>
            <a:p>
              <a:pPr indent="381000" algn="just">
                <a:spcBef>
                  <a:spcPts val="900"/>
                </a:spcBef>
                <a:spcAft>
                  <a:spcPts val="300"/>
                </a:spcAft>
              </a:pPr>
              <a:r>
                <a:rPr lang="bg-BG" sz="1600" dirty="0">
                  <a:latin typeface="Segoe UI" panose="020B0502040204020203" pitchFamily="34" charset="0"/>
                  <a:ea typeface="Segoe UI" panose="020B0502040204020203" pitchFamily="34" charset="0"/>
                </a:rPr>
                <a:t>Костите са съставени от органични и неорганични компоненти. Около 65 </a:t>
              </a: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600" dirty="0">
                  <a:latin typeface="Segoe UI" panose="020B0502040204020203" pitchFamily="34" charset="0"/>
                  <a:ea typeface="Segoe UI" panose="020B0502040204020203" pitchFamily="34" charset="0"/>
                </a:rPr>
                <a:t> от теглото на костите (или около 50 % от обема им) са неорганични вещества - минерални соли. В тях се съдържат главно калций и фосфор. Минералните вещества са във вид на микроскопични кристали. Останалата част от костното вещество е органична материя - предимно колаген. Органичните компоненти придават гъвкавост и еластичност на костите, а неорганичните - твърдост и издръжливост при натоварване.</a:t>
              </a:r>
              <a:endParaRPr lang="en-US" sz="1600" dirty="0">
                <a:latin typeface="Segoe UI" panose="020B0502040204020203" pitchFamily="34" charset="0"/>
                <a:ea typeface="Segoe UI" panose="020B0502040204020203" pitchFamily="34" charset="0"/>
              </a:endParaRPr>
            </a:p>
          </p:txBody>
        </p:sp>
        <p:sp>
          <p:nvSpPr>
            <p:cNvPr id="18" name="Rectangle 17"/>
            <p:cNvSpPr/>
            <p:nvPr/>
          </p:nvSpPr>
          <p:spPr>
            <a:xfrm>
              <a:off x="539552" y="819197"/>
              <a:ext cx="7416824" cy="52020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411416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16</a:t>
            </a:fld>
            <a:endParaRPr lang="en-US" altLang="en-US"/>
          </a:p>
        </p:txBody>
      </p:sp>
      <p:grpSp>
        <p:nvGrpSpPr>
          <p:cNvPr id="10" name="Group 9"/>
          <p:cNvGrpSpPr/>
          <p:nvPr/>
        </p:nvGrpSpPr>
        <p:grpSpPr>
          <a:xfrm>
            <a:off x="115543" y="1952836"/>
            <a:ext cx="8848945" cy="3564396"/>
            <a:chOff x="187550" y="2132856"/>
            <a:chExt cx="8848945" cy="3564396"/>
          </a:xfrm>
        </p:grpSpPr>
        <p:pic>
          <p:nvPicPr>
            <p:cNvPr id="1026" name="Picture 2" descr="Image result for trabecula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560" y="2240868"/>
              <a:ext cx="4993516" cy="331236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5256076" y="2240868"/>
              <a:ext cx="3689702" cy="3293209"/>
            </a:xfrm>
            <a:prstGeom prst="rect">
              <a:avLst/>
            </a:prstGeom>
            <a:solidFill>
              <a:schemeClr val="bg1"/>
            </a:solidFill>
            <a:ln>
              <a:solidFill>
                <a:srgbClr val="FFC000"/>
              </a:solidFill>
            </a:ln>
          </p:spPr>
          <p:txBody>
            <a:bodyPr wrap="square">
              <a:spAutoFit/>
            </a:bodyPr>
            <a:lstStyle/>
            <a:p>
              <a:pPr indent="381000" algn="just">
                <a:spcBef>
                  <a:spcPts val="900"/>
                </a:spcBef>
                <a:spcAft>
                  <a:spcPts val="545"/>
                </a:spcAft>
              </a:pPr>
              <a:r>
                <a:rPr lang="bg-BG" sz="1600" dirty="0">
                  <a:latin typeface="Segoe UI" panose="020B0502040204020203" pitchFamily="34" charset="0"/>
                  <a:ea typeface="Segoe UI" panose="020B0502040204020203" pitchFamily="34" charset="0"/>
                </a:rPr>
                <a:t>Костите са уникално структурирани така, че да са едновременно и здрави, и леки. Костната структура е различна в надлъжна и напречна посока. Затова костите показват </a:t>
              </a:r>
              <a:r>
                <a:rPr lang="bg-BG" sz="1600" dirty="0" err="1">
                  <a:latin typeface="Segoe UI" panose="020B0502040204020203" pitchFamily="34" charset="0"/>
                  <a:ea typeface="Segoe UI" panose="020B0502040204020203" pitchFamily="34" charset="0"/>
                </a:rPr>
                <a:t>анизотропни</a:t>
              </a:r>
              <a:r>
                <a:rPr lang="bg-BG" sz="1600" dirty="0">
                  <a:latin typeface="Segoe UI" panose="020B0502040204020203" pitchFamily="34" charset="0"/>
                  <a:ea typeface="Segoe UI" panose="020B0502040204020203" pitchFamily="34" charset="0"/>
                </a:rPr>
                <a:t> свойства. Минералните кристали лежат върху </a:t>
              </a:r>
              <a:r>
                <a:rPr lang="bg-BG" sz="1600" dirty="0" err="1">
                  <a:latin typeface="Segoe UI" panose="020B0502040204020203" pitchFamily="34" charset="0"/>
                  <a:ea typeface="Segoe UI" panose="020B0502040204020203" pitchFamily="34" charset="0"/>
                </a:rPr>
                <a:t>фибрилите</a:t>
              </a:r>
              <a:r>
                <a:rPr lang="bg-BG" sz="1600" dirty="0">
                  <a:latin typeface="Segoe UI" panose="020B0502040204020203" pitchFamily="34" charset="0"/>
                  <a:ea typeface="Segoe UI" panose="020B0502040204020203" pitchFamily="34" charset="0"/>
                </a:rPr>
                <a:t> на колагена и са здраво свързани с тях. Надлъжните оси на кристалите са Успоредни на осите на </a:t>
              </a:r>
              <a:r>
                <a:rPr lang="bg-BG" sz="1600" dirty="0" err="1">
                  <a:latin typeface="Segoe UI" panose="020B0502040204020203" pitchFamily="34" charset="0"/>
                  <a:ea typeface="Segoe UI" panose="020B0502040204020203" pitchFamily="34" charset="0"/>
                </a:rPr>
                <a:t>фибрилите</a:t>
              </a:r>
              <a:r>
                <a:rPr lang="bg-BG" sz="1600" dirty="0">
                  <a:latin typeface="Segoe UI" panose="020B0502040204020203" pitchFamily="34" charset="0"/>
                  <a:ea typeface="Segoe UI" panose="020B0502040204020203" pitchFamily="34" charset="0"/>
                </a:rPr>
                <a:t>. Много от костите имат гъбест строеж.</a:t>
              </a:r>
              <a:endParaRPr lang="en-US" sz="1600" dirty="0">
                <a:latin typeface="Segoe UI" panose="020B0502040204020203" pitchFamily="34" charset="0"/>
                <a:ea typeface="Segoe UI" panose="020B0502040204020203" pitchFamily="34" charset="0"/>
              </a:endParaRPr>
            </a:p>
          </p:txBody>
        </p:sp>
        <p:sp>
          <p:nvSpPr>
            <p:cNvPr id="11" name="Rectangle 10"/>
            <p:cNvSpPr/>
            <p:nvPr/>
          </p:nvSpPr>
          <p:spPr>
            <a:xfrm>
              <a:off x="187550" y="2132856"/>
              <a:ext cx="8848945" cy="35643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42185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17</a:t>
            </a:fld>
            <a:endParaRPr lang="en-US" altLang="en-US"/>
          </a:p>
        </p:txBody>
      </p:sp>
      <p:grpSp>
        <p:nvGrpSpPr>
          <p:cNvPr id="12" name="Group 11"/>
          <p:cNvGrpSpPr/>
          <p:nvPr/>
        </p:nvGrpSpPr>
        <p:grpSpPr>
          <a:xfrm>
            <a:off x="575556" y="1772816"/>
            <a:ext cx="7787862" cy="3909920"/>
            <a:chOff x="683567" y="2024844"/>
            <a:chExt cx="7787862" cy="3909920"/>
          </a:xfrm>
        </p:grpSpPr>
        <p:sp>
          <p:nvSpPr>
            <p:cNvPr id="9" name="Rectangle 8"/>
            <p:cNvSpPr/>
            <p:nvPr/>
          </p:nvSpPr>
          <p:spPr>
            <a:xfrm>
              <a:off x="683567" y="4365104"/>
              <a:ext cx="7754979" cy="1569660"/>
            </a:xfrm>
            <a:prstGeom prst="rect">
              <a:avLst/>
            </a:prstGeom>
            <a:solidFill>
              <a:schemeClr val="bg1"/>
            </a:solidFill>
            <a:ln>
              <a:solidFill>
                <a:srgbClr val="FFC000"/>
              </a:solidFill>
            </a:ln>
          </p:spPr>
          <p:txBody>
            <a:bodyPr wrap="square">
              <a:spAutoFit/>
            </a:bodyPr>
            <a:lstStyle/>
            <a:p>
              <a:pPr indent="381000" algn="just">
                <a:spcBef>
                  <a:spcPts val="900"/>
                </a:spcBef>
                <a:spcAft>
                  <a:spcPts val="0"/>
                </a:spcAft>
              </a:pPr>
              <a:r>
                <a:rPr lang="bg-BG" sz="1600" dirty="0">
                  <a:latin typeface="Segoe UI" panose="020B0502040204020203" pitchFamily="34" charset="0"/>
                  <a:ea typeface="Segoe UI" panose="020B0502040204020203" pitchFamily="34" charset="0"/>
                </a:rPr>
                <a:t>Костното вещество се разполага в мрежа от тънки пластинки, наречени трабекули. Дългите и тънки</a:t>
              </a:r>
              <a:r>
                <a:rPr lang="en-US" sz="1600" dirty="0">
                  <a:latin typeface="Segoe UI" panose="020B0502040204020203" pitchFamily="34" charset="0"/>
                  <a:ea typeface="Segoe UI" panose="020B0502040204020203" pitchFamily="34" charset="0"/>
                </a:rPr>
                <a:t> </a:t>
              </a:r>
              <a:r>
                <a:rPr lang="bg-BG" sz="1600" dirty="0">
                  <a:latin typeface="Segoe UI" panose="020B0502040204020203" pitchFamily="34" charset="0"/>
                  <a:ea typeface="Segoe UI" panose="020B0502040204020203" pitchFamily="34" charset="0"/>
                </a:rPr>
                <a:t>пластинки не са устойчиви на надлъжен натиск и лесно се огъват. За да се избегне това между трабекулите има напречни съединения, които противодействат на огъването им. Типични представители на този тип кости са бедрената и петната. Трабекулите са разположени в линии по направленията на компресиращите напрежения.</a:t>
              </a:r>
              <a:endParaRPr lang="en-US" sz="1600" dirty="0">
                <a:latin typeface="Segoe UI" panose="020B0502040204020203" pitchFamily="34" charset="0"/>
                <a:ea typeface="Segoe UI" panose="020B0502040204020203" pitchFamily="34" charset="0"/>
              </a:endParaRPr>
            </a:p>
          </p:txBody>
        </p:sp>
        <p:grpSp>
          <p:nvGrpSpPr>
            <p:cNvPr id="11" name="Group 10"/>
            <p:cNvGrpSpPr/>
            <p:nvPr/>
          </p:nvGrpSpPr>
          <p:grpSpPr>
            <a:xfrm>
              <a:off x="683568" y="2024844"/>
              <a:ext cx="7787861" cy="2210448"/>
              <a:chOff x="-72516" y="692696"/>
              <a:chExt cx="7787861" cy="2210448"/>
            </a:xfrm>
          </p:grpSpPr>
          <p:grpSp>
            <p:nvGrpSpPr>
              <p:cNvPr id="10" name="Group 9"/>
              <p:cNvGrpSpPr/>
              <p:nvPr/>
            </p:nvGrpSpPr>
            <p:grpSpPr>
              <a:xfrm>
                <a:off x="-13681" y="752839"/>
                <a:ext cx="7729026" cy="2050090"/>
                <a:chOff x="-13681" y="752839"/>
                <a:chExt cx="7729026" cy="2050090"/>
              </a:xfrm>
            </p:grpSpPr>
            <p:pic>
              <p:nvPicPr>
                <p:cNvPr id="12290" name="Picture 2" descr="Trabeculae of Bone: Definition &amp; Function - Video &amp; Lesson ..."/>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159" t="14172" r="45196"/>
                <a:stretch/>
              </p:blipFill>
              <p:spPr bwMode="auto">
                <a:xfrm>
                  <a:off x="-13681" y="837585"/>
                  <a:ext cx="1945280" cy="1965344"/>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Arachnoid trabeculae - definition — Neuroscientifically Challenged"/>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799" t="5843" r="4476" b="8589"/>
                <a:stretch/>
              </p:blipFill>
              <p:spPr bwMode="auto">
                <a:xfrm>
                  <a:off x="2123728" y="752839"/>
                  <a:ext cx="3420380" cy="202566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p:nvPicPr>
              <p:blipFill rotWithShape="1">
                <a:blip r:embed="rId4" cstate="print"/>
                <a:srcRect l="34175" t="31245" r="39650" b="2702"/>
                <a:stretch/>
              </p:blipFill>
              <p:spPr>
                <a:xfrm rot="21540000">
                  <a:off x="5430810" y="797748"/>
                  <a:ext cx="2284535" cy="1960967"/>
                </a:xfrm>
                <a:prstGeom prst="rect">
                  <a:avLst/>
                </a:prstGeom>
              </p:spPr>
            </p:pic>
          </p:grpSp>
          <p:sp>
            <p:nvSpPr>
              <p:cNvPr id="16" name="Rectangle 15"/>
              <p:cNvSpPr/>
              <p:nvPr/>
            </p:nvSpPr>
            <p:spPr>
              <a:xfrm>
                <a:off x="-72516" y="692696"/>
                <a:ext cx="7754979" cy="221044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spTree>
    <p:extLst>
      <p:ext uri="{BB962C8B-B14F-4D97-AF65-F5344CB8AC3E}">
        <p14:creationId xmlns="" xmlns:p14="http://schemas.microsoft.com/office/powerpoint/2010/main" val="302257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18</a:t>
            </a:fld>
            <a:endParaRPr lang="en-US" altLang="en-US"/>
          </a:p>
        </p:txBody>
      </p:sp>
      <p:grpSp>
        <p:nvGrpSpPr>
          <p:cNvPr id="4" name="Group 3"/>
          <p:cNvGrpSpPr/>
          <p:nvPr/>
        </p:nvGrpSpPr>
        <p:grpSpPr>
          <a:xfrm>
            <a:off x="251520" y="95463"/>
            <a:ext cx="7596844" cy="6105845"/>
            <a:chOff x="251520" y="95463"/>
            <a:chExt cx="7596844" cy="6105845"/>
          </a:xfrm>
        </p:grpSpPr>
        <p:sp>
          <p:nvSpPr>
            <p:cNvPr id="15" name="Rectangle 14"/>
            <p:cNvSpPr/>
            <p:nvPr/>
          </p:nvSpPr>
          <p:spPr>
            <a:xfrm>
              <a:off x="323528" y="4289963"/>
              <a:ext cx="7416824" cy="1815882"/>
            </a:xfrm>
            <a:prstGeom prst="rect">
              <a:avLst/>
            </a:prstGeom>
            <a:solidFill>
              <a:schemeClr val="bg1"/>
            </a:solidFill>
            <a:ln>
              <a:solidFill>
                <a:srgbClr val="FFC000"/>
              </a:solidFill>
            </a:ln>
          </p:spPr>
          <p:txBody>
            <a:bodyPr wrap="square">
              <a:spAutoFit/>
            </a:bodyPr>
            <a:lstStyle/>
            <a:p>
              <a:pPr indent="406400" algn="just">
                <a:spcBef>
                  <a:spcPts val="900"/>
                </a:spcBef>
                <a:spcAft>
                  <a:spcPts val="545"/>
                </a:spcAft>
              </a:pPr>
              <a:r>
                <a:rPr lang="bg-BG" sz="1600" dirty="0">
                  <a:latin typeface="Segoe UI" panose="020B0502040204020203" pitchFamily="34" charset="0"/>
                  <a:ea typeface="Segoe UI" panose="020B0502040204020203" pitchFamily="34" charset="0"/>
                </a:rPr>
                <a:t>Свойствата на костите зависят и от тяхната геометрия. Дългите кости могат да играят ролята на колони, поддържащи товар, на оси, противодействащи на усукване, на греди, предпазващи от изкривяване. Например </a:t>
              </a:r>
              <a:r>
                <a:rPr lang="bg-BG" sz="1600" dirty="0" err="1">
                  <a:latin typeface="Segoe UI" panose="020B0502040204020203" pitchFamily="34" charset="0"/>
                  <a:ea typeface="Segoe UI" panose="020B0502040204020203" pitchFamily="34" charset="0"/>
                </a:rPr>
                <a:t>тибията</a:t>
              </a:r>
              <a:r>
                <a:rPr lang="bg-BG" sz="1600" dirty="0">
                  <a:latin typeface="Segoe UI" panose="020B0502040204020203" pitchFamily="34" charset="0"/>
                  <a:ea typeface="Segoe UI" panose="020B0502040204020203" pitchFamily="34" charset="0"/>
                </a:rPr>
                <a:t> (предната и по-голяма кост от двете, разположени между коляното и глезена) играе ролята на колона, поддържаща телесното тегло, а когато стъпалото се извива, тя ограничава усукването; шийката на бедрената кост противодейства на огъващи моменти.</a:t>
              </a:r>
              <a:endParaRPr lang="en-US" sz="1600" dirty="0">
                <a:latin typeface="Segoe UI" panose="020B0502040204020203" pitchFamily="34" charset="0"/>
                <a:ea typeface="Segoe UI" panose="020B0502040204020203" pitchFamily="34" charset="0"/>
              </a:endParaRPr>
            </a:p>
          </p:txBody>
        </p:sp>
        <p:pic>
          <p:nvPicPr>
            <p:cNvPr id="13314" name="Picture 2" descr="1 Hierarchical structure of cortical bone [10]. | Download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4510" y="279216"/>
              <a:ext cx="6770863" cy="3966929"/>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251520" y="95463"/>
              <a:ext cx="7596844" cy="61058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354306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19</a:t>
            </a:fld>
            <a:endParaRPr lang="en-US" altLang="en-US"/>
          </a:p>
        </p:txBody>
      </p:sp>
      <p:grpSp>
        <p:nvGrpSpPr>
          <p:cNvPr id="16" name="Group 15"/>
          <p:cNvGrpSpPr/>
          <p:nvPr/>
        </p:nvGrpSpPr>
        <p:grpSpPr>
          <a:xfrm>
            <a:off x="144770" y="1761981"/>
            <a:ext cx="8855722" cy="4295311"/>
            <a:chOff x="144770" y="1725977"/>
            <a:chExt cx="8855722" cy="4295311"/>
          </a:xfrm>
        </p:grpSpPr>
        <p:grpSp>
          <p:nvGrpSpPr>
            <p:cNvPr id="14" name="Group 13"/>
            <p:cNvGrpSpPr/>
            <p:nvPr/>
          </p:nvGrpSpPr>
          <p:grpSpPr>
            <a:xfrm>
              <a:off x="251520" y="2024844"/>
              <a:ext cx="3540149" cy="3652535"/>
              <a:chOff x="2400003" y="214095"/>
              <a:chExt cx="3540149" cy="3652535"/>
            </a:xfrm>
          </p:grpSpPr>
          <p:pic>
            <p:nvPicPr>
              <p:cNvPr id="14338" name="Picture 2" descr="Treatment Paradigms, Challenging Concepts: Examining Biomechanics ..."/>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5833" t="18491" r="10417" b="21413"/>
              <a:stretch/>
            </p:blipFill>
            <p:spPr bwMode="auto">
              <a:xfrm>
                <a:off x="2400003" y="214095"/>
                <a:ext cx="3540149" cy="365253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2400003" y="2486536"/>
                <a:ext cx="864096" cy="828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5" name="Rectangle 14"/>
            <p:cNvSpPr/>
            <p:nvPr/>
          </p:nvSpPr>
          <p:spPr>
            <a:xfrm>
              <a:off x="3791669" y="1797985"/>
              <a:ext cx="5087209" cy="4106252"/>
            </a:xfrm>
            <a:prstGeom prst="rect">
              <a:avLst/>
            </a:prstGeom>
            <a:solidFill>
              <a:schemeClr val="bg1"/>
            </a:solidFill>
            <a:ln>
              <a:solidFill>
                <a:srgbClr val="FFC000"/>
              </a:solidFill>
            </a:ln>
          </p:spPr>
          <p:txBody>
            <a:bodyPr wrap="square">
              <a:spAutoFit/>
            </a:bodyPr>
            <a:lstStyle/>
            <a:p>
              <a:pPr indent="406400" algn="just">
                <a:spcBef>
                  <a:spcPts val="900"/>
                </a:spcBef>
                <a:spcAft>
                  <a:spcPts val="440"/>
                </a:spcAft>
              </a:pPr>
              <a:r>
                <a:rPr lang="bg-BG" sz="1600" dirty="0">
                  <a:solidFill>
                    <a:srgbClr val="0070C0"/>
                  </a:solidFill>
                  <a:latin typeface="Segoe UI" panose="020B0502040204020203" pitchFamily="34" charset="0"/>
                  <a:ea typeface="Segoe UI" panose="020B0502040204020203" pitchFamily="34" charset="0"/>
                </a:rPr>
                <a:t>Всички кости по принцип са по-издръжливи на усилия на свиване, отколкото на разтягане или срязване.</a:t>
              </a:r>
              <a:endParaRPr lang="en-US" sz="1600" dirty="0">
                <a:solidFill>
                  <a:srgbClr val="0070C0"/>
                </a:solidFill>
                <a:latin typeface="Segoe UI" panose="020B0502040204020203" pitchFamily="34" charset="0"/>
                <a:ea typeface="Segoe UI" panose="020B0502040204020203" pitchFamily="34" charset="0"/>
              </a:endParaRPr>
            </a:p>
            <a:p>
              <a:pPr indent="406400" algn="just">
                <a:spcBef>
                  <a:spcPts val="900"/>
                </a:spcBef>
                <a:spcAft>
                  <a:spcPts val="300"/>
                </a:spcAft>
              </a:pPr>
              <a:r>
                <a:rPr lang="bg-BG" sz="1600" dirty="0">
                  <a:solidFill>
                    <a:srgbClr val="002060"/>
                  </a:solidFill>
                  <a:latin typeface="Segoe UI" panose="020B0502040204020203" pitchFamily="34" charset="0"/>
                  <a:ea typeface="Segoe UI" panose="020B0502040204020203" pitchFamily="34" charset="0"/>
                </a:rPr>
                <a:t>Когато са подложени на силово натоварване костите отговарят с еластична и пластична деформация. Те притежават високоеластични свойства. Показват чувствителност към скоростта на натоварване - стават по- нееластични, по-здрави, но и по-чупливи при по-високи скорости на натоварване.</a:t>
              </a:r>
              <a:endParaRPr lang="en-US" sz="1600" dirty="0">
                <a:solidFill>
                  <a:srgbClr val="002060"/>
                </a:solidFill>
                <a:latin typeface="Segoe UI" panose="020B0502040204020203" pitchFamily="34" charset="0"/>
                <a:ea typeface="Segoe UI" panose="020B0502040204020203" pitchFamily="34" charset="0"/>
              </a:endParaRPr>
            </a:p>
            <a:p>
              <a:pPr indent="406400" algn="just">
                <a:spcBef>
                  <a:spcPts val="900"/>
                </a:spcBef>
                <a:spcAft>
                  <a:spcPts val="300"/>
                </a:spcAft>
              </a:pPr>
              <a:r>
                <a:rPr lang="bg-BG" sz="1600" dirty="0">
                  <a:latin typeface="Segoe UI" panose="020B0502040204020203" pitchFamily="34" charset="0"/>
                  <a:ea typeface="Segoe UI" panose="020B0502040204020203" pitchFamily="34" charset="0"/>
                </a:rPr>
                <a:t>Силовото натоварване на костите в някои случаи се облекчава от мускулите. Мускулното напрежение може частично да неутрализира разтягащи външни сили, с което позволява на костта да понесе повишено натоварване.</a:t>
              </a:r>
              <a:endParaRPr lang="en-US" sz="1600" dirty="0">
                <a:latin typeface="Segoe UI" panose="020B0502040204020203" pitchFamily="34" charset="0"/>
                <a:ea typeface="Segoe UI" panose="020B0502040204020203" pitchFamily="34" charset="0"/>
              </a:endParaRPr>
            </a:p>
          </p:txBody>
        </p:sp>
        <p:sp>
          <p:nvSpPr>
            <p:cNvPr id="17" name="Rectangle 16"/>
            <p:cNvSpPr/>
            <p:nvPr/>
          </p:nvSpPr>
          <p:spPr>
            <a:xfrm>
              <a:off x="144770" y="1725977"/>
              <a:ext cx="8855722" cy="429531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60347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a:t>
            </a:fld>
            <a:endParaRPr lang="en-US" altLang="en-US"/>
          </a:p>
        </p:txBody>
      </p:sp>
      <p:sp>
        <p:nvSpPr>
          <p:cNvPr id="11" name="Rectangle 10"/>
          <p:cNvSpPr/>
          <p:nvPr/>
        </p:nvSpPr>
        <p:spPr>
          <a:xfrm>
            <a:off x="654952" y="215896"/>
            <a:ext cx="6965048" cy="400110"/>
          </a:xfrm>
          <a:prstGeom prst="rect">
            <a:avLst/>
          </a:prstGeom>
        </p:spPr>
        <p:txBody>
          <a:bodyPr wrap="none">
            <a:spAutoFit/>
          </a:bodyPr>
          <a:lstStyle/>
          <a:p>
            <a:r>
              <a:rPr lang="bg-BG" sz="2000" b="1" dirty="0">
                <a:solidFill>
                  <a:srgbClr val="000000"/>
                </a:solidFill>
                <a:latin typeface="+mj-lt"/>
                <a:ea typeface="Segoe UI" panose="020B0502040204020203" pitchFamily="34" charset="0"/>
                <a:cs typeface="Segoe UI" panose="020B0502040204020203" pitchFamily="34" charset="0"/>
              </a:rPr>
              <a:t>БИОМЕХАНИКА НА ОПОРНО-ДВИГАТЕЛНИЯ АПАРАТ</a:t>
            </a:r>
            <a:endParaRPr lang="bg-BG" sz="2000" b="1" dirty="0">
              <a:latin typeface="+mj-lt"/>
            </a:endParaRPr>
          </a:p>
        </p:txBody>
      </p:sp>
      <p:sp>
        <p:nvSpPr>
          <p:cNvPr id="12" name="Rectangle 11"/>
          <p:cNvSpPr/>
          <p:nvPr/>
        </p:nvSpPr>
        <p:spPr>
          <a:xfrm>
            <a:off x="143508" y="723022"/>
            <a:ext cx="7705956" cy="369332"/>
          </a:xfrm>
          <a:prstGeom prst="rect">
            <a:avLst/>
          </a:prstGeom>
        </p:spPr>
        <p:txBody>
          <a:bodyPr wrap="none">
            <a:spAutoFit/>
          </a:bodyPr>
          <a:lstStyle/>
          <a:p>
            <a:pPr indent="406400" algn="just">
              <a:spcBef>
                <a:spcPts val="2100"/>
              </a:spcBef>
              <a:spcAft>
                <a:spcPts val="460"/>
              </a:spcAft>
            </a:pPr>
            <a:r>
              <a:rPr lang="bg-BG" sz="1800" b="1" cap="small" dirty="0">
                <a:solidFill>
                  <a:srgbClr val="000000"/>
                </a:solidFill>
                <a:latin typeface="Segoe UI" panose="020B0502040204020203" pitchFamily="34" charset="0"/>
                <a:ea typeface="Segoe UI" panose="020B0502040204020203" pitchFamily="34" charset="0"/>
                <a:cs typeface="Segoe UI" panose="020B0502040204020203" pitchFamily="34" charset="0"/>
              </a:rPr>
              <a:t>Кинематични и динамични особености на човешките движения</a:t>
            </a:r>
            <a:endParaRPr lang="en-US" sz="1800" b="1" dirty="0">
              <a:effectLst/>
              <a:latin typeface="Segoe UI" panose="020B0502040204020203" pitchFamily="34" charset="0"/>
              <a:ea typeface="Segoe UI" panose="020B0502040204020203" pitchFamily="34" charset="0"/>
            </a:endParaRPr>
          </a:p>
        </p:txBody>
      </p:sp>
      <p:sp>
        <p:nvSpPr>
          <p:cNvPr id="13" name="Rectangle 12"/>
          <p:cNvSpPr/>
          <p:nvPr/>
        </p:nvSpPr>
        <p:spPr>
          <a:xfrm>
            <a:off x="323528" y="3889419"/>
            <a:ext cx="8471284" cy="2308324"/>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600" dirty="0">
                <a:latin typeface="Segoe UI" panose="020B0502040204020203" pitchFamily="34" charset="0"/>
                <a:ea typeface="Segoe UI" panose="020B0502040204020203" pitchFamily="34" charset="0"/>
              </a:rPr>
              <a:t>Движенията на човека са едни от най-сложните в природата. Върху тях силно влияние оказва мозъкът, отразявайки човешката воля и взаимодействията с околната среда. Освен това, редица движения имат рефлекторен характер и се регулират при сложно съчетаване на съзнателно и автоматично протичащи процеси. Двигателните действия при човека са сложни и защото са съставени от много и различни елементарни движения на различни структурни звена. Всеки двигателен акт е сума от различни движения, всяко от които изпълнява определена роля, а човешкият двигателен апарат е съставен от множество свързани и зависими един от друг компоненти.</a:t>
            </a:r>
            <a:endParaRPr lang="en-US" sz="1600" dirty="0">
              <a:latin typeface="Segoe UI" panose="020B0502040204020203" pitchFamily="34" charset="0"/>
              <a:ea typeface="Segoe UI" panose="020B0502040204020203" pitchFamily="34" charset="0"/>
            </a:endParaRPr>
          </a:p>
        </p:txBody>
      </p:sp>
      <p:pic>
        <p:nvPicPr>
          <p:cNvPr id="1026" name="Picture 2" descr="The Science Of Human Movement | Pinnacle Training &amp; Consulting System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30370" y="1566806"/>
            <a:ext cx="3657600" cy="22719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217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20</a:t>
            </a:fld>
            <a:endParaRPr lang="en-US" altLang="en-US"/>
          </a:p>
        </p:txBody>
      </p:sp>
      <p:grpSp>
        <p:nvGrpSpPr>
          <p:cNvPr id="16" name="Group 15"/>
          <p:cNvGrpSpPr/>
          <p:nvPr/>
        </p:nvGrpSpPr>
        <p:grpSpPr>
          <a:xfrm>
            <a:off x="216046" y="1736812"/>
            <a:ext cx="8352398" cy="4536504"/>
            <a:chOff x="216046" y="1592796"/>
            <a:chExt cx="8352398" cy="4536504"/>
          </a:xfrm>
        </p:grpSpPr>
        <p:sp>
          <p:nvSpPr>
            <p:cNvPr id="13" name="Rectangle 12"/>
            <p:cNvSpPr/>
            <p:nvPr/>
          </p:nvSpPr>
          <p:spPr>
            <a:xfrm>
              <a:off x="274600" y="3973813"/>
              <a:ext cx="8222568" cy="2062103"/>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600" dirty="0">
                  <a:latin typeface="Segoe UI" panose="020B0502040204020203" pitchFamily="34" charset="0"/>
                  <a:ea typeface="Segoe UI" panose="020B0502040204020203" pitchFamily="34" charset="0"/>
                </a:rPr>
                <a:t>Костите са живи структури. Те бързо се адаптират към околните условия. В отговор на механични натоварвания в тях се образуват нови колагенови влакна и се отлагат повече минерални соли. В области с по- високо механично натоварване както плътността, така и размерът на костите се увеличават. Установено е например, че играчите на тенис имат по-висока костна плътност в ръката, с която играят. Известно е също, че когато крайник бъде имобилизиран поради счупване на кост, след няколко седмици костта изразено се декалцифицира поради липсата на натоварване.</a:t>
              </a:r>
              <a:endParaRPr lang="en-US" sz="1600" dirty="0">
                <a:latin typeface="Segoe UI" panose="020B0502040204020203" pitchFamily="34" charset="0"/>
                <a:ea typeface="Segoe UI" panose="020B0502040204020203" pitchFamily="34" charset="0"/>
              </a:endParaRPr>
            </a:p>
          </p:txBody>
        </p:sp>
        <p:pic>
          <p:nvPicPr>
            <p:cNvPr id="14" name="Picture 13"/>
            <p:cNvPicPr>
              <a:picLocks noChangeAspect="1"/>
            </p:cNvPicPr>
            <p:nvPr/>
          </p:nvPicPr>
          <p:blipFill>
            <a:blip r:embed="rId2" cstate="print"/>
            <a:stretch>
              <a:fillRect/>
            </a:stretch>
          </p:blipFill>
          <p:spPr>
            <a:xfrm>
              <a:off x="899592" y="1777293"/>
              <a:ext cx="7426412" cy="1984036"/>
            </a:xfrm>
            <a:prstGeom prst="rect">
              <a:avLst/>
            </a:prstGeom>
            <a:ln>
              <a:noFill/>
            </a:ln>
          </p:spPr>
        </p:pic>
        <p:sp>
          <p:nvSpPr>
            <p:cNvPr id="15" name="Rectangle 14"/>
            <p:cNvSpPr/>
            <p:nvPr/>
          </p:nvSpPr>
          <p:spPr>
            <a:xfrm>
              <a:off x="216046" y="1592796"/>
              <a:ext cx="8352398" cy="45365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329316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21</a:t>
            </a:fld>
            <a:endParaRPr lang="en-US" altLang="en-US"/>
          </a:p>
        </p:txBody>
      </p:sp>
      <p:pic>
        <p:nvPicPr>
          <p:cNvPr id="15362" name="Picture 2" descr="A one-millimeter push revolutionizes ear surgery: the story of ..."/>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50" t="-4636" r="650" b="-3668"/>
          <a:stretch/>
        </p:blipFill>
        <p:spPr bwMode="auto">
          <a:xfrm>
            <a:off x="129517" y="1448780"/>
            <a:ext cx="2153614" cy="3046742"/>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pic>
        <p:nvPicPr>
          <p:cNvPr id="15364" name="Picture 4" descr="Pelvic Fractures - OrthoInfo - AAOS"/>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47" t="-6614" r="3446" b="-14652"/>
          <a:stretch/>
        </p:blipFill>
        <p:spPr bwMode="auto">
          <a:xfrm>
            <a:off x="2288321" y="1458204"/>
            <a:ext cx="3213747" cy="3042030"/>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pic>
        <p:nvPicPr>
          <p:cNvPr id="15366" name="Picture 6" descr="femur | Definition, Function, Diagram, &amp; Facts | Britannic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2068" y="1456625"/>
            <a:ext cx="2417767" cy="3043609"/>
          </a:xfrm>
          <a:prstGeom prst="rect">
            <a:avLst/>
          </a:prstGeom>
          <a:noFill/>
          <a:ln>
            <a:solidFill>
              <a:srgbClr val="FFC000"/>
            </a:solidFill>
          </a:ln>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43659" y="1441013"/>
            <a:ext cx="7956376" cy="4608512"/>
            <a:chOff x="36004" y="1376772"/>
            <a:chExt cx="7956376" cy="4608512"/>
          </a:xfrm>
        </p:grpSpPr>
        <p:sp>
          <p:nvSpPr>
            <p:cNvPr id="13" name="Rectangle 12"/>
            <p:cNvSpPr/>
            <p:nvPr/>
          </p:nvSpPr>
          <p:spPr>
            <a:xfrm>
              <a:off x="129517" y="4581128"/>
              <a:ext cx="7790318" cy="1323439"/>
            </a:xfrm>
            <a:prstGeom prst="rect">
              <a:avLst/>
            </a:prstGeom>
            <a:ln>
              <a:solidFill>
                <a:srgbClr val="FFC000"/>
              </a:solidFill>
            </a:ln>
          </p:spPr>
          <p:txBody>
            <a:bodyPr wrap="square">
              <a:spAutoFit/>
            </a:bodyPr>
            <a:lstStyle/>
            <a:p>
              <a:pPr indent="406400" algn="just">
                <a:spcBef>
                  <a:spcPts val="900"/>
                </a:spcBef>
                <a:spcAft>
                  <a:spcPts val="2425"/>
                </a:spcAft>
              </a:pPr>
              <a:r>
                <a:rPr lang="bg-BG" sz="1600" dirty="0">
                  <a:latin typeface="Segoe UI" panose="020B0502040204020203" pitchFamily="34" charset="0"/>
                  <a:ea typeface="Segoe UI" panose="020B0502040204020203" pitchFamily="34" charset="0"/>
                </a:rPr>
                <a:t>Най-малката кост в човешкото тяло е </a:t>
              </a:r>
              <a:r>
                <a:rPr lang="en-US"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stapes,</a:t>
              </a:r>
              <a:r>
                <a:rPr lang="en-US" sz="1600" dirty="0">
                  <a:latin typeface="Segoe UI" panose="020B0502040204020203" pitchFamily="34" charset="0"/>
                  <a:ea typeface="Segoe UI" panose="020B0502040204020203" pitchFamily="34" charset="0"/>
                </a:rPr>
                <a:t> </a:t>
              </a:r>
              <a:r>
                <a:rPr lang="bg-BG" sz="1600" dirty="0">
                  <a:latin typeface="Segoe UI" panose="020B0502040204020203" pitchFamily="34" charset="0"/>
                  <a:ea typeface="Segoe UI" panose="020B0502040204020203" pitchFamily="34" charset="0"/>
                </a:rPr>
                <a:t>стремето (една от костите в средното ухо - наковалня, чук и стреме). Най-голямата кост е </a:t>
              </a:r>
              <a:r>
                <a:rPr lang="en-US"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pelvis,</a:t>
              </a:r>
              <a:r>
                <a:rPr lang="en-US" sz="1600" dirty="0">
                  <a:latin typeface="Segoe UI" panose="020B0502040204020203" pitchFamily="34" charset="0"/>
                  <a:ea typeface="Segoe UI" panose="020B0502040204020203" pitchFamily="34" charset="0"/>
                </a:rPr>
                <a:t> </a:t>
              </a:r>
              <a:r>
                <a:rPr lang="bg-BG" sz="1600" dirty="0">
                  <a:latin typeface="Segoe UI" panose="020B0502040204020203" pitchFamily="34" charset="0"/>
                  <a:ea typeface="Segoe UI" panose="020B0502040204020203" pitchFamily="34" charset="0"/>
                </a:rPr>
                <a:t>тазобедрената кост. В действителност тя е съставена от 6 здраво съединени кости. Най-дългата кост </a:t>
              </a: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е </a:t>
              </a:r>
              <a:r>
                <a:rPr lang="en-US"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femur,</a:t>
              </a:r>
              <a:r>
                <a:rPr lang="en-US" sz="1600" dirty="0">
                  <a:latin typeface="Segoe UI" panose="020B0502040204020203" pitchFamily="34" charset="0"/>
                  <a:ea typeface="Segoe UI" panose="020B0502040204020203" pitchFamily="34" charset="0"/>
                </a:rPr>
                <a:t> </a:t>
              </a:r>
              <a:r>
                <a:rPr lang="bg-BG" sz="1600" dirty="0">
                  <a:latin typeface="Segoe UI" panose="020B0502040204020203" pitchFamily="34" charset="0"/>
                  <a:ea typeface="Segoe UI" panose="020B0502040204020203" pitchFamily="34" charset="0"/>
                </a:rPr>
                <a:t>бедрената кост. Нейната дължина е почти една четвърт от общата височина на тялото.</a:t>
              </a:r>
              <a:endParaRPr lang="en-US" sz="1600" dirty="0">
                <a:latin typeface="Segoe UI" panose="020B0502040204020203" pitchFamily="34" charset="0"/>
                <a:ea typeface="Segoe UI" panose="020B0502040204020203" pitchFamily="34" charset="0"/>
              </a:endParaRPr>
            </a:p>
          </p:txBody>
        </p:sp>
        <p:sp>
          <p:nvSpPr>
            <p:cNvPr id="9" name="Rectangle 8"/>
            <p:cNvSpPr/>
            <p:nvPr/>
          </p:nvSpPr>
          <p:spPr>
            <a:xfrm>
              <a:off x="36004" y="1376772"/>
              <a:ext cx="7956376" cy="460851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407722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22</a:t>
            </a:fld>
            <a:endParaRPr lang="en-US" altLang="en-US"/>
          </a:p>
        </p:txBody>
      </p:sp>
      <p:sp>
        <p:nvSpPr>
          <p:cNvPr id="15" name="Rectangle 14"/>
          <p:cNvSpPr/>
          <p:nvPr/>
        </p:nvSpPr>
        <p:spPr>
          <a:xfrm>
            <a:off x="267917" y="1295810"/>
            <a:ext cx="8696570" cy="1754326"/>
          </a:xfrm>
          <a:prstGeom prst="rect">
            <a:avLst/>
          </a:prstGeom>
          <a:solidFill>
            <a:schemeClr val="bg1"/>
          </a:solidFill>
          <a:ln>
            <a:solidFill>
              <a:srgbClr val="FFC000"/>
            </a:solidFill>
          </a:ln>
        </p:spPr>
        <p:txBody>
          <a:bodyPr wrap="square">
            <a:spAutoFit/>
          </a:bodyPr>
          <a:lstStyle/>
          <a:p>
            <a:pPr indent="406400" algn="just">
              <a:spcBef>
                <a:spcPts val="900"/>
              </a:spcBef>
              <a:spcAft>
                <a:spcPts val="545"/>
              </a:spcAft>
            </a:pPr>
            <a:r>
              <a:rPr lang="bg-BG" sz="1800" dirty="0">
                <a:latin typeface="Segoe UI" panose="020B0502040204020203" pitchFamily="34" charset="0"/>
                <a:ea typeface="Segoe UI" panose="020B0502040204020203" pitchFamily="34" charset="0"/>
              </a:rPr>
              <a:t>Костите не работят сами. Те се нуждаят от мускули, стави и други помощни структури. Мускулите дърпат костите, които чрез ставите се движат една спрямо друга. Това позволява на тялото да се движи. Мускулите осигуряват и други типове движения в човешкото тяло - например дъвченето на храна, придвижването й по храносмилателната система и др. В човешкото тяло има повече от 650 мускула, които съставят около 50 % от телесното тегло.</a:t>
            </a:r>
            <a:endParaRPr lang="en-US" sz="1800" dirty="0">
              <a:latin typeface="Segoe UI" panose="020B0502040204020203" pitchFamily="34" charset="0"/>
              <a:ea typeface="Segoe UI" panose="020B0502040204020203" pitchFamily="34" charset="0"/>
            </a:endParaRPr>
          </a:p>
        </p:txBody>
      </p:sp>
      <p:sp>
        <p:nvSpPr>
          <p:cNvPr id="16" name="Rectangle 15"/>
          <p:cNvSpPr/>
          <p:nvPr/>
        </p:nvSpPr>
        <p:spPr>
          <a:xfrm>
            <a:off x="611560" y="308731"/>
            <a:ext cx="7557630" cy="823302"/>
          </a:xfrm>
          <a:prstGeom prst="rect">
            <a:avLst/>
          </a:prstGeom>
        </p:spPr>
        <p:txBody>
          <a:bodyPr wrap="square">
            <a:spAutoFit/>
          </a:bodyPr>
          <a:lstStyle/>
          <a:p>
            <a:pPr indent="406400" algn="ctr">
              <a:spcBef>
                <a:spcPts val="300"/>
              </a:spcBef>
              <a:spcAft>
                <a:spcPts val="300"/>
              </a:spcAft>
            </a:pPr>
            <a:r>
              <a:rPr lang="bg-BG" sz="2000" b="1" cap="small" dirty="0">
                <a:solidFill>
                  <a:srgbClr val="000000"/>
                </a:solidFill>
                <a:latin typeface="+mj-lt"/>
                <a:ea typeface="Segoe UI" panose="020B0502040204020203" pitchFamily="34" charset="0"/>
                <a:cs typeface="Segoe UI" panose="020B0502040204020203" pitchFamily="34" charset="0"/>
              </a:rPr>
              <a:t>Биомеханични свойства </a:t>
            </a:r>
            <a:endParaRPr lang="en-US" sz="2000" b="1" cap="small" dirty="0">
              <a:solidFill>
                <a:srgbClr val="000000"/>
              </a:solidFill>
              <a:latin typeface="+mj-lt"/>
              <a:ea typeface="Segoe UI" panose="020B0502040204020203" pitchFamily="34" charset="0"/>
              <a:cs typeface="Segoe UI" panose="020B0502040204020203" pitchFamily="34" charset="0"/>
            </a:endParaRPr>
          </a:p>
          <a:p>
            <a:pPr indent="406400" algn="ctr">
              <a:spcBef>
                <a:spcPts val="600"/>
              </a:spcBef>
              <a:spcAft>
                <a:spcPts val="600"/>
              </a:spcAft>
            </a:pPr>
            <a:r>
              <a:rPr lang="bg-BG" sz="2000" b="1" cap="small" dirty="0">
                <a:solidFill>
                  <a:srgbClr val="000000"/>
                </a:solidFill>
                <a:latin typeface="+mj-lt"/>
                <a:ea typeface="Segoe UI" panose="020B0502040204020203" pitchFamily="34" charset="0"/>
                <a:cs typeface="Segoe UI" panose="020B0502040204020203" pitchFamily="34" charset="0"/>
              </a:rPr>
              <a:t>на мускули, сухожилия, лигаменти и хрущяли</a:t>
            </a:r>
            <a:endParaRPr lang="en-US" sz="2000" b="1" dirty="0">
              <a:latin typeface="+mj-lt"/>
              <a:ea typeface="Segoe UI" panose="020B0502040204020203" pitchFamily="34" charset="0"/>
            </a:endParaRPr>
          </a:p>
        </p:txBody>
      </p:sp>
      <p:sp>
        <p:nvSpPr>
          <p:cNvPr id="17" name="Rectangle 16"/>
          <p:cNvSpPr/>
          <p:nvPr/>
        </p:nvSpPr>
        <p:spPr>
          <a:xfrm>
            <a:off x="267916" y="3521806"/>
            <a:ext cx="8696571" cy="2557110"/>
          </a:xfrm>
          <a:prstGeom prst="rect">
            <a:avLst/>
          </a:prstGeom>
          <a:solidFill>
            <a:schemeClr val="bg1"/>
          </a:solidFill>
          <a:ln>
            <a:solidFill>
              <a:srgbClr val="FFC000"/>
            </a:solidFill>
          </a:ln>
        </p:spPr>
        <p:txBody>
          <a:bodyPr wrap="square">
            <a:spAutoFit/>
          </a:bodyPr>
          <a:lstStyle/>
          <a:p>
            <a:pPr indent="406400" algn="just">
              <a:spcBef>
                <a:spcPts val="900"/>
              </a:spcBef>
              <a:spcAft>
                <a:spcPts val="575"/>
              </a:spcAft>
            </a:pPr>
            <a:r>
              <a:rPr lang="bg-BG" sz="1800" dirty="0">
                <a:latin typeface="Segoe UI" panose="020B0502040204020203" pitchFamily="34" charset="0"/>
                <a:ea typeface="Segoe UI" panose="020B0502040204020203" pitchFamily="34" charset="0"/>
              </a:rPr>
              <a:t>Мускулите съдържат около 80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800" dirty="0">
                <a:latin typeface="Segoe UI" panose="020B0502040204020203" pitchFamily="34" charset="0"/>
                <a:ea typeface="Segoe UI" panose="020B0502040204020203" pitchFamily="34" charset="0"/>
              </a:rPr>
              <a:t> вода, а останалите около 20 % са сух остатък, който включва:</a:t>
            </a:r>
            <a:endParaRPr lang="en-US" sz="1800" dirty="0">
              <a:latin typeface="Segoe UI" panose="020B0502040204020203" pitchFamily="34" charset="0"/>
              <a:ea typeface="Segoe UI" panose="020B0502040204020203" pitchFamily="34" charset="0"/>
            </a:endParaRPr>
          </a:p>
          <a:p>
            <a:pPr marL="342900" lvl="0" indent="-342900">
              <a:spcBef>
                <a:spcPts val="900"/>
              </a:spcBef>
              <a:spcAft>
                <a:spcPts val="270"/>
              </a:spcAft>
              <a:buClr>
                <a:srgbClr val="000000"/>
              </a:buClr>
              <a:buSzPts val="900"/>
              <a:buFont typeface="Arial" panose="020B0604020202020204" pitchFamily="34" charset="0"/>
              <a:buChar char="&gt;"/>
              <a:tabLst>
                <a:tab pos="842010" algn="l"/>
              </a:tabLst>
            </a:pP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белтъци</a:t>
            </a:r>
            <a:r>
              <a:rPr lang="bg-BG" sz="1800" dirty="0">
                <a:latin typeface="Segoe UI" panose="020B0502040204020203" pitchFamily="34" charset="0"/>
                <a:ea typeface="Segoe UI" panose="020B0502040204020203" pitchFamily="34" charset="0"/>
                <a:cs typeface="Segoe UI" panose="020B0502040204020203" pitchFamily="34" charset="0"/>
              </a:rPr>
              <a:t> (над 80 %) - </a:t>
            </a:r>
            <a:r>
              <a:rPr lang="bg-BG" sz="1800" dirty="0" err="1">
                <a:latin typeface="Segoe UI" panose="020B0502040204020203" pitchFamily="34" charset="0"/>
                <a:ea typeface="Segoe UI" panose="020B0502040204020203" pitchFamily="34" charset="0"/>
                <a:cs typeface="Segoe UI" panose="020B0502040204020203" pitchFamily="34" charset="0"/>
              </a:rPr>
              <a:t>съкратителни</a:t>
            </a:r>
            <a:r>
              <a:rPr lang="bg-BG" sz="1800" dirty="0">
                <a:latin typeface="Segoe UI" panose="020B0502040204020203" pitchFamily="34" charset="0"/>
                <a:ea typeface="Segoe UI" panose="020B0502040204020203" pitchFamily="34" charset="0"/>
                <a:cs typeface="Segoe UI" panose="020B0502040204020203" pitchFamily="34" charset="0"/>
              </a:rPr>
              <a:t> (</a:t>
            </a:r>
            <a:r>
              <a:rPr lang="bg-BG" sz="1800" dirty="0" err="1">
                <a:latin typeface="Segoe UI" panose="020B0502040204020203" pitchFamily="34" charset="0"/>
                <a:ea typeface="Segoe UI" panose="020B0502040204020203" pitchFamily="34" charset="0"/>
                <a:cs typeface="Segoe UI" panose="020B0502040204020203" pitchFamily="34" charset="0"/>
              </a:rPr>
              <a:t>актин</a:t>
            </a:r>
            <a:r>
              <a:rPr lang="bg-BG" sz="1800" dirty="0">
                <a:latin typeface="Segoe UI" panose="020B0502040204020203" pitchFamily="34" charset="0"/>
                <a:ea typeface="Segoe UI" panose="020B0502040204020203" pitchFamily="34" charset="0"/>
                <a:cs typeface="Segoe UI" panose="020B0502040204020203" pitchFamily="34" charset="0"/>
              </a:rPr>
              <a:t>, </a:t>
            </a:r>
            <a:r>
              <a:rPr lang="bg-BG" sz="1800" dirty="0" err="1">
                <a:latin typeface="Segoe UI" panose="020B0502040204020203" pitchFamily="34" charset="0"/>
                <a:ea typeface="Segoe UI" panose="020B0502040204020203" pitchFamily="34" charset="0"/>
                <a:cs typeface="Segoe UI" panose="020B0502040204020203" pitchFamily="34" charset="0"/>
              </a:rPr>
              <a:t>миозин</a:t>
            </a:r>
            <a:r>
              <a:rPr lang="bg-BG" sz="1800" dirty="0">
                <a:latin typeface="Segoe UI" panose="020B0502040204020203" pitchFamily="34" charset="0"/>
                <a:ea typeface="Segoe UI" panose="020B0502040204020203" pitchFamily="34" charset="0"/>
                <a:cs typeface="Segoe UI" panose="020B0502040204020203" pitchFamily="34" charset="0"/>
              </a:rPr>
              <a:t>, </a:t>
            </a:r>
            <a:r>
              <a:rPr lang="bg-BG" sz="1800" dirty="0" err="1">
                <a:latin typeface="Segoe UI" panose="020B0502040204020203" pitchFamily="34" charset="0"/>
                <a:ea typeface="Segoe UI" panose="020B0502040204020203" pitchFamily="34" charset="0"/>
                <a:cs typeface="Segoe UI" panose="020B0502040204020203" pitchFamily="34" charset="0"/>
              </a:rPr>
              <a:t>тропомиозин</a:t>
            </a:r>
            <a:r>
              <a:rPr lang="bg-BG" sz="1800" dirty="0">
                <a:latin typeface="Segoe UI" panose="020B0502040204020203" pitchFamily="34" charset="0"/>
                <a:ea typeface="Segoe UI" panose="020B0502040204020203" pitchFamily="34" charset="0"/>
                <a:cs typeface="Segoe UI" panose="020B0502040204020203" pitchFamily="34" charset="0"/>
              </a:rPr>
              <a:t>, </a:t>
            </a:r>
            <a:r>
              <a:rPr lang="bg-BG" sz="1800" dirty="0" err="1">
                <a:latin typeface="Segoe UI" panose="020B0502040204020203" pitchFamily="34" charset="0"/>
                <a:ea typeface="Segoe UI" panose="020B0502040204020203" pitchFamily="34" charset="0"/>
                <a:cs typeface="Segoe UI" panose="020B0502040204020203" pitchFamily="34" charset="0"/>
              </a:rPr>
              <a:t>тропонин</a:t>
            </a:r>
            <a:r>
              <a:rPr lang="bg-BG" sz="1800" dirty="0">
                <a:latin typeface="Segoe UI" panose="020B0502040204020203" pitchFamily="34" charset="0"/>
                <a:ea typeface="Segoe UI" panose="020B0502040204020203" pitchFamily="34" charset="0"/>
                <a:cs typeface="Segoe UI" panose="020B0502040204020203" pitchFamily="34" charset="0"/>
              </a:rPr>
              <a:t>); структурни (колаген, еластин); ензими;</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900"/>
              </a:spcBef>
              <a:spcAft>
                <a:spcPts val="545"/>
              </a:spcAft>
              <a:buClr>
                <a:srgbClr val="000000"/>
              </a:buClr>
              <a:buSzPts val="900"/>
              <a:buFont typeface="Arial" panose="020B0604020202020204" pitchFamily="34" charset="0"/>
              <a:buChar char="&gt;"/>
              <a:tabLst>
                <a:tab pos="842010" algn="l"/>
              </a:tabLst>
            </a:pP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други органични компоненти</a:t>
            </a:r>
            <a:r>
              <a:rPr lang="bg-BG" sz="1800" dirty="0">
                <a:latin typeface="Segoe UI" panose="020B0502040204020203" pitchFamily="34" charset="0"/>
                <a:ea typeface="Segoe UI" panose="020B0502040204020203" pitchFamily="34" charset="0"/>
                <a:cs typeface="Segoe UI" panose="020B0502040204020203" pitchFamily="34" charset="0"/>
              </a:rPr>
              <a:t> - </a:t>
            </a:r>
            <a:r>
              <a:rPr lang="bg-BG" sz="1800" dirty="0" err="1">
                <a:latin typeface="Segoe UI" panose="020B0502040204020203" pitchFamily="34" charset="0"/>
                <a:ea typeface="Segoe UI" panose="020B0502040204020203" pitchFamily="34" charset="0"/>
                <a:cs typeface="Segoe UI" panose="020B0502040204020203" pitchFamily="34" charset="0"/>
              </a:rPr>
              <a:t>гликоген</a:t>
            </a:r>
            <a:r>
              <a:rPr lang="bg-BG" sz="1800" dirty="0">
                <a:latin typeface="Segoe UI" panose="020B0502040204020203" pitchFamily="34" charset="0"/>
                <a:ea typeface="Segoe UI" panose="020B0502040204020203" pitchFamily="34" charset="0"/>
                <a:cs typeface="Segoe UI" panose="020B0502040204020203" pitchFamily="34" charset="0"/>
              </a:rPr>
              <a:t> (0,5-2 %), </a:t>
            </a:r>
            <a:r>
              <a:rPr lang="bg-BG" sz="1800" dirty="0" err="1">
                <a:latin typeface="Segoe UI" panose="020B0502040204020203" pitchFamily="34" charset="0"/>
                <a:ea typeface="Segoe UI" panose="020B0502040204020203" pitchFamily="34" charset="0"/>
                <a:cs typeface="Segoe UI" panose="020B0502040204020203" pitchFamily="34" charset="0"/>
              </a:rPr>
              <a:t>креатин</a:t>
            </a:r>
            <a:r>
              <a:rPr lang="bg-BG" sz="1800" dirty="0">
                <a:latin typeface="Segoe UI" panose="020B0502040204020203" pitchFamily="34" charset="0"/>
                <a:ea typeface="Segoe UI" panose="020B0502040204020203" pitchFamily="34" charset="0"/>
                <a:cs typeface="Segoe UI" panose="020B0502040204020203" pitchFamily="34" charset="0"/>
              </a:rPr>
              <a:t> фосфат (около 0,5 %), АТФ (около 0,01 %), млечна киселина (около 0,02 %);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900"/>
              </a:spcBef>
              <a:spcAft>
                <a:spcPts val="525"/>
              </a:spcAft>
              <a:buClr>
                <a:srgbClr val="000000"/>
              </a:buClr>
              <a:buSzPts val="900"/>
              <a:buFont typeface="Arial" panose="020B0604020202020204" pitchFamily="34" charset="0"/>
              <a:buChar char="&gt;"/>
              <a:tabLst>
                <a:tab pos="842010" algn="l"/>
              </a:tabLst>
            </a:pP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минерали</a:t>
            </a:r>
            <a:r>
              <a:rPr lang="bg-BG" sz="1800" dirty="0">
                <a:latin typeface="Segoe UI" panose="020B0502040204020203" pitchFamily="34" charset="0"/>
                <a:ea typeface="Segoe UI" panose="020B0502040204020203" pitchFamily="34" charset="0"/>
                <a:cs typeface="Segoe UI" panose="020B0502040204020203" pitchFamily="34" charset="0"/>
              </a:rPr>
              <a:t> (около 1 %) </a:t>
            </a:r>
            <a:r>
              <a:rPr lang="en-US" sz="1800" dirty="0">
                <a:latin typeface="Segoe UI" panose="020B0502040204020203" pitchFamily="34" charset="0"/>
                <a:ea typeface="Segoe UI" panose="020B0502040204020203" pitchFamily="34" charset="0"/>
                <a:cs typeface="Segoe UI" panose="020B0502040204020203" pitchFamily="34" charset="0"/>
              </a:rPr>
              <a:t>(Na, </a:t>
            </a:r>
            <a:r>
              <a:rPr lang="bg-BG" sz="1800" dirty="0">
                <a:latin typeface="Segoe UI" panose="020B0502040204020203" pitchFamily="34" charset="0"/>
                <a:ea typeface="Segoe UI" panose="020B0502040204020203" pitchFamily="34" charset="0"/>
                <a:cs typeface="Segoe UI" panose="020B0502040204020203" pitchFamily="34" charset="0"/>
              </a:rPr>
              <a:t>К, Са, </a:t>
            </a:r>
            <a:r>
              <a:rPr lang="en-US" sz="1800" dirty="0">
                <a:latin typeface="Segoe UI" panose="020B0502040204020203" pitchFamily="34" charset="0"/>
                <a:ea typeface="Segoe UI" panose="020B0502040204020203" pitchFamily="34" charset="0"/>
                <a:cs typeface="Segoe UI" panose="020B0502040204020203" pitchFamily="34" charset="0"/>
              </a:rPr>
              <a:t>Mg, </a:t>
            </a:r>
            <a:r>
              <a:rPr lang="bg-BG" sz="1800" dirty="0">
                <a:latin typeface="Segoe UI" panose="020B0502040204020203" pitchFamily="34" charset="0"/>
                <a:ea typeface="Segoe UI" panose="020B0502040204020203" pitchFamily="34" charset="0"/>
                <a:cs typeface="Segoe UI" panose="020B0502040204020203" pitchFamily="34" charset="0"/>
              </a:rPr>
              <a:t>Р).</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9257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23</a:t>
            </a:fld>
            <a:endParaRPr lang="en-US" altLang="en-US"/>
          </a:p>
        </p:txBody>
      </p:sp>
      <p:sp>
        <p:nvSpPr>
          <p:cNvPr id="14" name="Rectangle 13"/>
          <p:cNvSpPr/>
          <p:nvPr/>
        </p:nvSpPr>
        <p:spPr>
          <a:xfrm>
            <a:off x="215516" y="1052736"/>
            <a:ext cx="8641495" cy="1015663"/>
          </a:xfrm>
          <a:prstGeom prst="rect">
            <a:avLst/>
          </a:prstGeom>
          <a:solidFill>
            <a:schemeClr val="bg1"/>
          </a:solidFill>
          <a:ln>
            <a:solidFill>
              <a:srgbClr val="FFC000"/>
            </a:solidFill>
          </a:ln>
        </p:spPr>
        <p:txBody>
          <a:bodyPr wrap="square">
            <a:spAutoFit/>
          </a:bodyPr>
          <a:lstStyle/>
          <a:p>
            <a:pPr algn="just">
              <a:spcBef>
                <a:spcPts val="900"/>
              </a:spcBef>
              <a:spcAft>
                <a:spcPts val="0"/>
              </a:spcAft>
            </a:pPr>
            <a:r>
              <a:rPr lang="bg-BG" sz="2000" dirty="0">
                <a:latin typeface="Segoe UI" panose="020B0502040204020203" pitchFamily="34" charset="0"/>
                <a:ea typeface="Segoe UI" panose="020B0502040204020203" pitchFamily="34" charset="0"/>
              </a:rPr>
              <a:t>За да се разбере по-добре механизма на мускулното действие е необходимо да се познават основни механични свойства на мускулната</a:t>
            </a:r>
            <a:r>
              <a:rPr lang="en-US" sz="2000" dirty="0">
                <a:latin typeface="Segoe UI" panose="020B0502040204020203" pitchFamily="34" charset="0"/>
                <a:ea typeface="Segoe UI" panose="020B0502040204020203" pitchFamily="34" charset="0"/>
              </a:rPr>
              <a:t> </a:t>
            </a:r>
            <a:r>
              <a:rPr lang="bg-BG" sz="2000" dirty="0">
                <a:latin typeface="Segoe UI" panose="020B0502040204020203" pitchFamily="34" charset="0"/>
                <a:ea typeface="Segoe UI" panose="020B0502040204020203" pitchFamily="34" charset="0"/>
              </a:rPr>
              <a:t>тъкан.</a:t>
            </a:r>
            <a:endParaRPr lang="en-US" sz="2000" dirty="0">
              <a:latin typeface="Segoe UI" panose="020B0502040204020203" pitchFamily="34" charset="0"/>
              <a:ea typeface="Segoe UI" panose="020B0502040204020203" pitchFamily="34" charset="0"/>
            </a:endParaRPr>
          </a:p>
        </p:txBody>
      </p:sp>
      <p:sp>
        <p:nvSpPr>
          <p:cNvPr id="15" name="Rectangle 14"/>
          <p:cNvSpPr/>
          <p:nvPr/>
        </p:nvSpPr>
        <p:spPr>
          <a:xfrm>
            <a:off x="215516" y="2456892"/>
            <a:ext cx="8641495" cy="3270126"/>
          </a:xfrm>
          <a:prstGeom prst="rect">
            <a:avLst/>
          </a:prstGeom>
          <a:solidFill>
            <a:schemeClr val="bg1"/>
          </a:solidFill>
          <a:ln>
            <a:solidFill>
              <a:srgbClr val="FFC000"/>
            </a:solidFill>
          </a:ln>
        </p:spPr>
        <p:txBody>
          <a:bodyPr wrap="square">
            <a:spAutoFit/>
          </a:bodyPr>
          <a:lstStyle/>
          <a:p>
            <a:pPr indent="406400" algn="just">
              <a:spcBef>
                <a:spcPts val="900"/>
              </a:spcBef>
              <a:spcAft>
                <a:spcPts val="600"/>
              </a:spcAft>
            </a:pPr>
            <a:r>
              <a:rPr lang="bg-BG"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Основни свойства </a:t>
            </a:r>
            <a:r>
              <a:rPr lang="bg-BG" sz="2400" dirty="0">
                <a:solidFill>
                  <a:srgbClr val="FF0000"/>
                </a:solidFill>
                <a:latin typeface="Segoe UI" panose="020B0502040204020203" pitchFamily="34" charset="0"/>
                <a:ea typeface="Segoe UI" panose="020B0502040204020203" pitchFamily="34" charset="0"/>
              </a:rPr>
              <a:t>на мускулите са тяхната:</a:t>
            </a:r>
            <a:endParaRPr lang="en-US" sz="2400" dirty="0">
              <a:solidFill>
                <a:srgbClr val="FF0000"/>
              </a:solidFill>
              <a:latin typeface="Segoe UI" panose="020B0502040204020203" pitchFamily="34" charset="0"/>
              <a:ea typeface="Segoe UI" panose="020B0502040204020203" pitchFamily="34" charset="0"/>
            </a:endParaRPr>
          </a:p>
          <a:p>
            <a:pPr marL="342900" lvl="0" indent="-342900" algn="just">
              <a:spcBef>
                <a:spcPts val="900"/>
              </a:spcBef>
              <a:spcAft>
                <a:spcPts val="600"/>
              </a:spcAft>
              <a:buClr>
                <a:srgbClr val="000000"/>
              </a:buClr>
              <a:buSzPts val="900"/>
              <a:buFont typeface="Arial" panose="020B0604020202020204" pitchFamily="34" charset="0"/>
              <a:buChar char="•"/>
              <a:tabLst>
                <a:tab pos="544195" algn="l"/>
              </a:tabLst>
            </a:pPr>
            <a:r>
              <a:rPr lang="bg-BG"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възбудимост </a:t>
            </a:r>
            <a:r>
              <a:rPr lang="bg-BG" sz="2000" dirty="0">
                <a:solidFill>
                  <a:srgbClr val="0070C0"/>
                </a:solidFill>
                <a:latin typeface="Segoe UI" panose="020B0502040204020203" pitchFamily="34" charset="0"/>
                <a:ea typeface="Segoe UI" panose="020B0502040204020203" pitchFamily="34" charset="0"/>
                <a:cs typeface="Segoe UI" panose="020B0502040204020203" pitchFamily="34" charset="0"/>
              </a:rPr>
              <a:t>(способност да отговарят на стимули)</a:t>
            </a:r>
            <a:endParaRPr lang="en-US" sz="20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900"/>
              </a:spcBef>
              <a:spcAft>
                <a:spcPts val="600"/>
              </a:spcAft>
              <a:buClr>
                <a:srgbClr val="000000"/>
              </a:buClr>
              <a:buSzPts val="900"/>
              <a:buFont typeface="Arial" panose="020B0604020202020204" pitchFamily="34" charset="0"/>
              <a:buChar char="•"/>
              <a:tabLst>
                <a:tab pos="544195" algn="l"/>
              </a:tabLst>
            </a:pPr>
            <a:r>
              <a:rPr lang="bg-BG"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съкратимост </a:t>
            </a:r>
            <a:r>
              <a:rPr lang="bg-BG" sz="2000" dirty="0">
                <a:solidFill>
                  <a:srgbClr val="0070C0"/>
                </a:solidFill>
                <a:latin typeface="Segoe UI" panose="020B0502040204020203" pitchFamily="34" charset="0"/>
                <a:ea typeface="Segoe UI" panose="020B0502040204020203" pitchFamily="34" charset="0"/>
                <a:cs typeface="Segoe UI" panose="020B0502040204020203" pitchFamily="34" charset="0"/>
              </a:rPr>
              <a:t>(способност да се съкращават)</a:t>
            </a:r>
            <a:endParaRPr lang="en-US" sz="20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900"/>
              </a:spcBef>
              <a:spcAft>
                <a:spcPts val="600"/>
              </a:spcAft>
              <a:buClr>
                <a:srgbClr val="000000"/>
              </a:buClr>
              <a:buSzPts val="900"/>
              <a:buFont typeface="Arial" panose="020B0604020202020204" pitchFamily="34" charset="0"/>
              <a:buChar char="•"/>
              <a:tabLst>
                <a:tab pos="544195" algn="l"/>
              </a:tabLst>
            </a:pPr>
            <a:r>
              <a:rPr lang="bg-BG"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разтегливост </a:t>
            </a:r>
            <a:r>
              <a:rPr lang="bg-BG" sz="2000" dirty="0">
                <a:solidFill>
                  <a:srgbClr val="0070C0"/>
                </a:solidFill>
                <a:latin typeface="Segoe UI" panose="020B0502040204020203" pitchFamily="34" charset="0"/>
                <a:ea typeface="Segoe UI" panose="020B0502040204020203" pitchFamily="34" charset="0"/>
                <a:cs typeface="Segoe UI" panose="020B0502040204020203" pitchFamily="34" charset="0"/>
              </a:rPr>
              <a:t>(способност да се разтягат без разкъсване)</a:t>
            </a:r>
            <a:endParaRPr lang="en-US" sz="20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900"/>
              </a:spcBef>
              <a:spcAft>
                <a:spcPts val="600"/>
              </a:spcAft>
              <a:buClr>
                <a:srgbClr val="000000"/>
              </a:buClr>
              <a:buSzPts val="900"/>
              <a:buFont typeface="Arial" panose="020B0604020202020204" pitchFamily="34" charset="0"/>
              <a:buChar char="•"/>
              <a:tabLst>
                <a:tab pos="544195" algn="l"/>
              </a:tabLst>
            </a:pPr>
            <a:r>
              <a:rPr lang="bg-BG" sz="2000" b="1" dirty="0">
                <a:solidFill>
                  <a:srgbClr val="0070C0"/>
                </a:solidFill>
                <a:latin typeface="Segoe UI" panose="020B0502040204020203" pitchFamily="34" charset="0"/>
                <a:ea typeface="Segoe UI" panose="020B0502040204020203" pitchFamily="34" charset="0"/>
                <a:cs typeface="Segoe UI" panose="020B0502040204020203" pitchFamily="34" charset="0"/>
              </a:rPr>
              <a:t>еластичност </a:t>
            </a:r>
            <a:r>
              <a:rPr lang="bg-BG" sz="2000" dirty="0">
                <a:solidFill>
                  <a:srgbClr val="0070C0"/>
                </a:solidFill>
                <a:latin typeface="Segoe UI" panose="020B0502040204020203" pitchFamily="34" charset="0"/>
                <a:ea typeface="Segoe UI" panose="020B0502040204020203" pitchFamily="34" charset="0"/>
                <a:cs typeface="Segoe UI" panose="020B0502040204020203" pitchFamily="34" charset="0"/>
              </a:rPr>
              <a:t>(способност да се връщат в нормалната си форма и размери) и</a:t>
            </a:r>
            <a:endParaRPr lang="en-US" sz="2000"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900"/>
              </a:spcBef>
              <a:spcAft>
                <a:spcPts val="600"/>
              </a:spcAft>
              <a:buClr>
                <a:srgbClr val="000000"/>
              </a:buClr>
              <a:buSzPts val="900"/>
              <a:buFont typeface="Arial" panose="020B0604020202020204" pitchFamily="34" charset="0"/>
              <a:buChar char="•"/>
              <a:tabLst>
                <a:tab pos="544195" algn="l"/>
              </a:tabLst>
            </a:pPr>
            <a:r>
              <a:rPr lang="bg-BG" sz="20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пластичност (вискозност).</a:t>
            </a:r>
            <a:endParaRPr lang="en-US" sz="2000" b="1" i="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6628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24</a:t>
            </a:fld>
            <a:endParaRPr lang="en-US" altLang="en-US"/>
          </a:p>
        </p:txBody>
      </p:sp>
      <p:sp>
        <p:nvSpPr>
          <p:cNvPr id="11" name="Rectangle 10"/>
          <p:cNvSpPr/>
          <p:nvPr/>
        </p:nvSpPr>
        <p:spPr>
          <a:xfrm>
            <a:off x="575556" y="1088740"/>
            <a:ext cx="8229600" cy="3970318"/>
          </a:xfrm>
          <a:prstGeom prst="rect">
            <a:avLst/>
          </a:prstGeom>
          <a:solidFill>
            <a:schemeClr val="bg1"/>
          </a:solidFill>
          <a:ln>
            <a:solidFill>
              <a:srgbClr val="FFC000"/>
            </a:solidFill>
          </a:ln>
        </p:spPr>
        <p:txBody>
          <a:bodyPr wrap="square">
            <a:spAutoFit/>
          </a:bodyPr>
          <a:lstStyle/>
          <a:p>
            <a:pPr indent="406400" algn="just">
              <a:lnSpc>
                <a:spcPct val="150000"/>
              </a:lnSpc>
              <a:spcBef>
                <a:spcPts val="900"/>
              </a:spcBef>
              <a:spcAft>
                <a:spcPts val="0"/>
              </a:spcAft>
            </a:pPr>
            <a:r>
              <a:rPr lang="bg-BG" sz="2400" dirty="0">
                <a:solidFill>
                  <a:srgbClr val="FF0000"/>
                </a:solidFill>
                <a:latin typeface="Segoe UI" panose="020B0502040204020203" pitchFamily="34" charset="0"/>
                <a:ea typeface="Segoe UI" panose="020B0502040204020203" pitchFamily="34" charset="0"/>
              </a:rPr>
              <a:t>Чрез контракциите си мускулите изпълняват четири важни </a:t>
            </a:r>
            <a:r>
              <a:rPr lang="bg-BG" sz="2400" b="1" dirty="0">
                <a:solidFill>
                  <a:srgbClr val="FF0000"/>
                </a:solidFill>
                <a:latin typeface="Segoe UI" panose="020B0502040204020203" pitchFamily="34" charset="0"/>
                <a:ea typeface="Segoe UI" panose="020B0502040204020203" pitchFamily="34" charset="0"/>
                <a:cs typeface="Segoe UI" panose="020B0502040204020203" pitchFamily="34" charset="0"/>
              </a:rPr>
              <a:t>функции:</a:t>
            </a:r>
            <a:endParaRPr lang="en-US" sz="2400" dirty="0">
              <a:solidFill>
                <a:srgbClr val="FF0000"/>
              </a:solidFill>
              <a:latin typeface="Segoe UI" panose="020B0502040204020203" pitchFamily="34" charset="0"/>
              <a:ea typeface="Segoe UI" panose="020B0502040204020203" pitchFamily="34" charset="0"/>
            </a:endParaRPr>
          </a:p>
          <a:p>
            <a:pPr marL="342900" lvl="0" indent="-342900" algn="just">
              <a:lnSpc>
                <a:spcPct val="150000"/>
              </a:lnSpc>
              <a:spcBef>
                <a:spcPts val="900"/>
              </a:spcBef>
              <a:spcAft>
                <a:spcPts val="0"/>
              </a:spcAft>
              <a:buFont typeface="Wingdings" panose="05000000000000000000" pitchFamily="2" charset="2"/>
              <a:buChar char=""/>
              <a:tabLst>
                <a:tab pos="913130" algn="l"/>
              </a:tabLst>
            </a:pPr>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движение </a:t>
            </a:r>
            <a:r>
              <a:rPr lang="bg-BG" sz="2000" dirty="0">
                <a:latin typeface="Segoe UI" panose="020B0502040204020203" pitchFamily="34" charset="0"/>
                <a:ea typeface="Segoe UI" panose="020B0502040204020203" pitchFamily="34" charset="0"/>
              </a:rPr>
              <a:t>на тялото и/или негови части,</a:t>
            </a:r>
            <a:endParaRPr lang="en-US" sz="2000" dirty="0">
              <a:latin typeface="Segoe UI" panose="020B0502040204020203" pitchFamily="34" charset="0"/>
              <a:ea typeface="Segoe UI" panose="020B0502040204020203" pitchFamily="34" charset="0"/>
            </a:endParaRPr>
          </a:p>
          <a:p>
            <a:pPr marL="342900" lvl="0" indent="-342900" algn="just">
              <a:lnSpc>
                <a:spcPct val="150000"/>
              </a:lnSpc>
              <a:spcBef>
                <a:spcPts val="900"/>
              </a:spcBef>
              <a:spcAft>
                <a:spcPts val="0"/>
              </a:spcAft>
              <a:buFont typeface="Wingdings" panose="05000000000000000000" pitchFamily="2" charset="2"/>
              <a:buChar char=""/>
              <a:tabLst>
                <a:tab pos="913130" algn="l"/>
              </a:tabLst>
            </a:pPr>
            <a:r>
              <a:rPr lang="bg-BG" sz="2000" dirty="0">
                <a:latin typeface="Segoe UI" panose="020B0502040204020203" pitchFamily="34" charset="0"/>
                <a:ea typeface="Segoe UI" panose="020B0502040204020203" pitchFamily="34" charset="0"/>
              </a:rPr>
              <a:t>поддържане в определено статично положение</a:t>
            </a:r>
            <a:r>
              <a:rPr lang="bg-BG" sz="2000" b="1" i="1" dirty="0">
                <a:solidFill>
                  <a:srgbClr val="000000"/>
                </a:solidFill>
                <a:latin typeface="Segoe UI" panose="020B0502040204020203" pitchFamily="34" charset="0"/>
                <a:ea typeface="Segoe UI" panose="020B0502040204020203" pitchFamily="34" charset="0"/>
                <a:cs typeface="Segoe UI" panose="020B0502040204020203" pitchFamily="34" charset="0"/>
              </a:rPr>
              <a:t> на тялото и/или негови части</a:t>
            </a:r>
            <a:endParaRPr lang="en-US" sz="2000" dirty="0">
              <a:latin typeface="Segoe UI" panose="020B0502040204020203" pitchFamily="34" charset="0"/>
              <a:ea typeface="Segoe UI" panose="020B0502040204020203" pitchFamily="34" charset="0"/>
            </a:endParaRPr>
          </a:p>
          <a:p>
            <a:pPr marL="342900" lvl="0" indent="-342900" algn="just">
              <a:lnSpc>
                <a:spcPct val="150000"/>
              </a:lnSpc>
              <a:spcBef>
                <a:spcPts val="900"/>
              </a:spcBef>
              <a:spcAft>
                <a:spcPts val="0"/>
              </a:spcAft>
              <a:buFont typeface="Wingdings" panose="05000000000000000000" pitchFamily="2" charset="2"/>
              <a:buChar char=""/>
              <a:tabLst>
                <a:tab pos="913130" algn="l"/>
              </a:tabLst>
            </a:pPr>
            <a:r>
              <a:rPr lang="bg-BG" sz="2000" dirty="0">
                <a:latin typeface="Segoe UI" panose="020B0502040204020203" pitchFamily="34" charset="0"/>
                <a:ea typeface="Segoe UI" panose="020B0502040204020203" pitchFamily="34" charset="0"/>
              </a:rPr>
              <a:t>продукция на топлина</a:t>
            </a:r>
            <a:endParaRPr lang="en-US" sz="2000" dirty="0">
              <a:latin typeface="Segoe UI" panose="020B0502040204020203" pitchFamily="34" charset="0"/>
              <a:ea typeface="Segoe UI" panose="020B0502040204020203" pitchFamily="34" charset="0"/>
            </a:endParaRPr>
          </a:p>
          <a:p>
            <a:pPr marL="342900" lvl="0" indent="-342900" algn="just">
              <a:lnSpc>
                <a:spcPct val="150000"/>
              </a:lnSpc>
              <a:spcBef>
                <a:spcPts val="900"/>
              </a:spcBef>
              <a:spcAft>
                <a:spcPts val="0"/>
              </a:spcAft>
              <a:buFont typeface="Wingdings" panose="05000000000000000000" pitchFamily="2" charset="2"/>
              <a:buChar char=""/>
              <a:tabLst>
                <a:tab pos="913130" algn="l"/>
              </a:tabLst>
            </a:pPr>
            <a:r>
              <a:rPr lang="bg-BG" sz="2000" dirty="0">
                <a:latin typeface="Segoe UI" panose="020B0502040204020203" pitchFamily="34" charset="0"/>
                <a:ea typeface="Segoe UI" panose="020B0502040204020203" pitchFamily="34" charset="0"/>
              </a:rPr>
              <a:t>защита на кости и вътрешни органи.</a:t>
            </a:r>
            <a:endParaRPr lang="en-US" sz="20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21544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25</a:t>
            </a:fld>
            <a:endParaRPr lang="en-US" altLang="en-US"/>
          </a:p>
        </p:txBody>
      </p:sp>
      <p:sp>
        <p:nvSpPr>
          <p:cNvPr id="6" name="Rectangle 5"/>
          <p:cNvSpPr/>
          <p:nvPr/>
        </p:nvSpPr>
        <p:spPr>
          <a:xfrm>
            <a:off x="1341328" y="87257"/>
            <a:ext cx="5550109" cy="461665"/>
          </a:xfrm>
          <a:prstGeom prst="rect">
            <a:avLst/>
          </a:prstGeom>
        </p:spPr>
        <p:txBody>
          <a:bodyPr wrap="none">
            <a:spAutoFit/>
          </a:bodyPr>
          <a:lstStyle/>
          <a:p>
            <a:pPr indent="406400" algn="just">
              <a:spcBef>
                <a:spcPts val="300"/>
              </a:spcBef>
              <a:spcAft>
                <a:spcPts val="425"/>
              </a:spcAft>
            </a:pPr>
            <a:r>
              <a:rPr lang="bg-BG" sz="2400" b="1" dirty="0">
                <a:latin typeface="+mj-lt"/>
                <a:ea typeface="Segoe UI" panose="020B0502040204020203" pitchFamily="34" charset="0"/>
              </a:rPr>
              <a:t>Вискоеластичност на мускулите</a:t>
            </a:r>
            <a:endParaRPr lang="en-US" sz="2400" b="1" dirty="0">
              <a:latin typeface="+mj-lt"/>
              <a:ea typeface="Segoe UI" panose="020B0502040204020203" pitchFamily="34" charset="0"/>
            </a:endParaRPr>
          </a:p>
        </p:txBody>
      </p:sp>
      <p:grpSp>
        <p:nvGrpSpPr>
          <p:cNvPr id="5" name="Group 4">
            <a:extLst>
              <a:ext uri="{FF2B5EF4-FFF2-40B4-BE49-F238E27FC236}">
                <a16:creationId xmlns="" xmlns:a16="http://schemas.microsoft.com/office/drawing/2014/main" id="{6107CEF9-B954-4F71-B6CC-0A285A1CA791}"/>
              </a:ext>
            </a:extLst>
          </p:cNvPr>
          <p:cNvGrpSpPr/>
          <p:nvPr/>
        </p:nvGrpSpPr>
        <p:grpSpPr>
          <a:xfrm>
            <a:off x="71500" y="620688"/>
            <a:ext cx="9000492" cy="5592832"/>
            <a:chOff x="71500" y="896508"/>
            <a:chExt cx="9000492" cy="5592832"/>
          </a:xfrm>
        </p:grpSpPr>
        <p:grpSp>
          <p:nvGrpSpPr>
            <p:cNvPr id="35" name="Group 34"/>
            <p:cNvGrpSpPr/>
            <p:nvPr/>
          </p:nvGrpSpPr>
          <p:grpSpPr>
            <a:xfrm>
              <a:off x="198220" y="947537"/>
              <a:ext cx="8747559" cy="5393813"/>
              <a:chOff x="11968" y="992958"/>
              <a:chExt cx="8747559" cy="5393813"/>
            </a:xfrm>
          </p:grpSpPr>
          <p:grpSp>
            <p:nvGrpSpPr>
              <p:cNvPr id="33" name="Group 32"/>
              <p:cNvGrpSpPr/>
              <p:nvPr/>
            </p:nvGrpSpPr>
            <p:grpSpPr>
              <a:xfrm>
                <a:off x="1691680" y="992958"/>
                <a:ext cx="5533763" cy="3714519"/>
                <a:chOff x="662678" y="2584811"/>
                <a:chExt cx="6560419" cy="4582465"/>
              </a:xfrm>
            </p:grpSpPr>
            <p:pic>
              <p:nvPicPr>
                <p:cNvPr id="7" name="Picture 6"/>
                <p:cNvPicPr>
                  <a:picLocks noChangeAspect="1"/>
                </p:cNvPicPr>
                <p:nvPr/>
              </p:nvPicPr>
              <p:blipFill>
                <a:blip r:embed="rId2" cstate="print"/>
                <a:stretch>
                  <a:fillRect/>
                </a:stretch>
              </p:blipFill>
              <p:spPr>
                <a:xfrm>
                  <a:off x="662678" y="2584811"/>
                  <a:ext cx="6560419" cy="4582465"/>
                </a:xfrm>
                <a:prstGeom prst="rect">
                  <a:avLst/>
                </a:prstGeom>
              </p:spPr>
            </p:pic>
            <p:sp>
              <p:nvSpPr>
                <p:cNvPr id="17" name="Rectangle 16"/>
                <p:cNvSpPr/>
                <p:nvPr/>
              </p:nvSpPr>
              <p:spPr>
                <a:xfrm>
                  <a:off x="1497954" y="5494336"/>
                  <a:ext cx="1021818" cy="523220"/>
                </a:xfrm>
                <a:prstGeom prst="rect">
                  <a:avLst/>
                </a:prstGeom>
                <a:solidFill>
                  <a:schemeClr val="bg1"/>
                </a:solidFill>
              </p:spPr>
              <p:txBody>
                <a:bodyPr wrap="none">
                  <a:spAutoFit/>
                </a:bodyPr>
                <a:lstStyle/>
                <a:p>
                  <a:r>
                    <a:rPr lang="bg-BG" sz="1400" b="1" dirty="0">
                      <a:solidFill>
                        <a:srgbClr val="FF0000"/>
                      </a:solidFill>
                      <a:latin typeface="Segoe UI" panose="020B0502040204020203" pitchFamily="34" charset="0"/>
                    </a:rPr>
                    <a:t>Пръстова</a:t>
                  </a:r>
                </a:p>
                <a:p>
                  <a:pPr algn="ctr"/>
                  <a:r>
                    <a:rPr lang="bg-BG" sz="1400" b="1" dirty="0">
                      <a:solidFill>
                        <a:srgbClr val="FF0000"/>
                      </a:solidFill>
                      <a:latin typeface="Segoe UI" panose="020B0502040204020203" pitchFamily="34" charset="0"/>
                    </a:rPr>
                    <a:t>зона</a:t>
                  </a:r>
                  <a:endParaRPr lang="bg-BG" sz="1400" b="1" dirty="0">
                    <a:solidFill>
                      <a:srgbClr val="FF0000"/>
                    </a:solidFill>
                  </a:endParaRPr>
                </a:p>
              </p:txBody>
            </p:sp>
            <p:sp>
              <p:nvSpPr>
                <p:cNvPr id="18" name="Rectangle 17"/>
                <p:cNvSpPr/>
                <p:nvPr/>
              </p:nvSpPr>
              <p:spPr>
                <a:xfrm>
                  <a:off x="2590800" y="5914437"/>
                  <a:ext cx="886781" cy="430887"/>
                </a:xfrm>
                <a:prstGeom prst="rect">
                  <a:avLst/>
                </a:prstGeom>
                <a:solidFill>
                  <a:schemeClr val="bg1"/>
                </a:solidFill>
              </p:spPr>
              <p:txBody>
                <a:bodyPr wrap="none">
                  <a:spAutoFit/>
                </a:bodyPr>
                <a:lstStyle/>
                <a:p>
                  <a:pPr algn="ctr"/>
                  <a:r>
                    <a:rPr lang="bg-BG" sz="1100" b="1" dirty="0">
                      <a:solidFill>
                        <a:srgbClr val="FF0000"/>
                      </a:solidFill>
                      <a:latin typeface="Segoe UI" panose="020B0502040204020203" pitchFamily="34" charset="0"/>
                    </a:rPr>
                    <a:t>Еластична</a:t>
                  </a:r>
                </a:p>
                <a:p>
                  <a:pPr algn="ctr"/>
                  <a:r>
                    <a:rPr lang="bg-BG" sz="1100" b="1" dirty="0">
                      <a:solidFill>
                        <a:srgbClr val="FF0000"/>
                      </a:solidFill>
                      <a:latin typeface="Segoe UI" panose="020B0502040204020203" pitchFamily="34" charset="0"/>
                    </a:rPr>
                    <a:t>зона</a:t>
                  </a:r>
                  <a:endParaRPr lang="bg-BG" sz="1100" b="1" dirty="0">
                    <a:solidFill>
                      <a:srgbClr val="FF0000"/>
                    </a:solidFill>
                  </a:endParaRPr>
                </a:p>
              </p:txBody>
            </p:sp>
            <p:sp>
              <p:nvSpPr>
                <p:cNvPr id="20" name="Rectangle 19"/>
                <p:cNvSpPr/>
                <p:nvPr/>
              </p:nvSpPr>
              <p:spPr>
                <a:xfrm>
                  <a:off x="3683059" y="5725180"/>
                  <a:ext cx="1122423" cy="523220"/>
                </a:xfrm>
                <a:prstGeom prst="rect">
                  <a:avLst/>
                </a:prstGeom>
                <a:solidFill>
                  <a:schemeClr val="bg1"/>
                </a:solidFill>
              </p:spPr>
              <p:txBody>
                <a:bodyPr wrap="none">
                  <a:spAutoFit/>
                </a:bodyPr>
                <a:lstStyle/>
                <a:p>
                  <a:r>
                    <a:rPr lang="bg-BG" sz="1400" b="1" dirty="0">
                      <a:solidFill>
                        <a:srgbClr val="FF0000"/>
                      </a:solidFill>
                      <a:latin typeface="Segoe UI" panose="020B0502040204020203" pitchFamily="34" charset="0"/>
                    </a:rPr>
                    <a:t>Пластична</a:t>
                  </a:r>
                </a:p>
                <a:p>
                  <a:pPr algn="ctr"/>
                  <a:r>
                    <a:rPr lang="bg-BG" sz="1400" b="1" dirty="0">
                      <a:solidFill>
                        <a:srgbClr val="FF0000"/>
                      </a:solidFill>
                      <a:latin typeface="Segoe UI" panose="020B0502040204020203" pitchFamily="34" charset="0"/>
                    </a:rPr>
                    <a:t>зона</a:t>
                  </a:r>
                  <a:endParaRPr lang="bg-BG" sz="1400" b="1" dirty="0">
                    <a:solidFill>
                      <a:srgbClr val="FF0000"/>
                    </a:solidFill>
                  </a:endParaRPr>
                </a:p>
              </p:txBody>
            </p:sp>
            <p:sp>
              <p:nvSpPr>
                <p:cNvPr id="21" name="Rectangle 20"/>
                <p:cNvSpPr/>
                <p:nvPr/>
              </p:nvSpPr>
              <p:spPr>
                <a:xfrm>
                  <a:off x="2699792" y="5725180"/>
                  <a:ext cx="734202" cy="189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Rectangle 21"/>
                <p:cNvSpPr/>
                <p:nvPr/>
              </p:nvSpPr>
              <p:spPr>
                <a:xfrm rot="16200000">
                  <a:off x="-48294" y="4250692"/>
                  <a:ext cx="1855701" cy="400110"/>
                </a:xfrm>
                <a:prstGeom prst="rect">
                  <a:avLst/>
                </a:prstGeom>
                <a:solidFill>
                  <a:schemeClr val="bg1"/>
                </a:solidFill>
              </p:spPr>
              <p:txBody>
                <a:bodyPr wrap="none">
                  <a:spAutoFit/>
                </a:bodyPr>
                <a:lstStyle/>
                <a:p>
                  <a:r>
                    <a:rPr lang="bg-BG" sz="2000" b="1" dirty="0">
                      <a:solidFill>
                        <a:srgbClr val="0070C0"/>
                      </a:solidFill>
                      <a:latin typeface="Segoe UI" panose="020B0502040204020203" pitchFamily="34" charset="0"/>
                    </a:rPr>
                    <a:t>Напрежение </a:t>
                  </a:r>
                  <a:endParaRPr lang="bg-BG" sz="2000" b="1" dirty="0">
                    <a:solidFill>
                      <a:srgbClr val="0070C0"/>
                    </a:solidFill>
                  </a:endParaRPr>
                </a:p>
              </p:txBody>
            </p:sp>
            <p:sp>
              <p:nvSpPr>
                <p:cNvPr id="23" name="Rectangle 22"/>
                <p:cNvSpPr/>
                <p:nvPr/>
              </p:nvSpPr>
              <p:spPr>
                <a:xfrm>
                  <a:off x="3316419" y="6556245"/>
                  <a:ext cx="1919115" cy="400110"/>
                </a:xfrm>
                <a:prstGeom prst="rect">
                  <a:avLst/>
                </a:prstGeom>
                <a:solidFill>
                  <a:schemeClr val="bg1"/>
                </a:solidFill>
              </p:spPr>
              <p:txBody>
                <a:bodyPr wrap="none">
                  <a:spAutoFit/>
                </a:bodyPr>
                <a:lstStyle/>
                <a:p>
                  <a:r>
                    <a:rPr lang="bg-BG" sz="2000" b="1" dirty="0">
                      <a:solidFill>
                        <a:srgbClr val="0070C0"/>
                      </a:solidFill>
                      <a:latin typeface="Segoe UI" panose="020B0502040204020203" pitchFamily="34" charset="0"/>
                    </a:rPr>
                    <a:t>Деформация </a:t>
                  </a:r>
                  <a:endParaRPr lang="bg-BG" sz="2000" b="1" dirty="0">
                    <a:solidFill>
                      <a:srgbClr val="0070C0"/>
                    </a:solidFill>
                  </a:endParaRPr>
                </a:p>
              </p:txBody>
            </p:sp>
            <p:sp>
              <p:nvSpPr>
                <p:cNvPr id="24" name="Rectangle 23"/>
                <p:cNvSpPr/>
                <p:nvPr/>
              </p:nvSpPr>
              <p:spPr>
                <a:xfrm>
                  <a:off x="5427356" y="3149362"/>
                  <a:ext cx="1126334" cy="307777"/>
                </a:xfrm>
                <a:prstGeom prst="rect">
                  <a:avLst/>
                </a:prstGeom>
                <a:solidFill>
                  <a:schemeClr val="bg1"/>
                </a:solidFill>
              </p:spPr>
              <p:txBody>
                <a:bodyPr wrap="none">
                  <a:spAutoFit/>
                </a:bodyPr>
                <a:lstStyle/>
                <a:p>
                  <a:r>
                    <a:rPr lang="bg-BG" sz="1400" b="1" dirty="0">
                      <a:solidFill>
                        <a:srgbClr val="FF0000"/>
                      </a:solidFill>
                      <a:latin typeface="Segoe UI" panose="020B0502040204020203" pitchFamily="34" charset="0"/>
                    </a:rPr>
                    <a:t>Скъсвания</a:t>
                  </a:r>
                  <a:endParaRPr lang="bg-BG" sz="1400" b="1" dirty="0">
                    <a:solidFill>
                      <a:srgbClr val="FF0000"/>
                    </a:solidFill>
                  </a:endParaRPr>
                </a:p>
              </p:txBody>
            </p:sp>
            <p:sp>
              <p:nvSpPr>
                <p:cNvPr id="25" name="Rectangle 24"/>
                <p:cNvSpPr/>
                <p:nvPr/>
              </p:nvSpPr>
              <p:spPr>
                <a:xfrm>
                  <a:off x="2680742" y="3262852"/>
                  <a:ext cx="513619" cy="51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ectangle 25"/>
                <p:cNvSpPr/>
                <p:nvPr/>
              </p:nvSpPr>
              <p:spPr>
                <a:xfrm>
                  <a:off x="1614698" y="3282146"/>
                  <a:ext cx="1581515" cy="569539"/>
                </a:xfrm>
                <a:prstGeom prst="rect">
                  <a:avLst/>
                </a:prstGeom>
                <a:solidFill>
                  <a:schemeClr val="bg1"/>
                </a:solidFill>
                <a:ln w="3175">
                  <a:solidFill>
                    <a:schemeClr val="tx1"/>
                  </a:solidFill>
                </a:ln>
              </p:spPr>
              <p:txBody>
                <a:bodyPr wrap="none">
                  <a:spAutoFit/>
                </a:bodyPr>
                <a:lstStyle/>
                <a:p>
                  <a:pPr algn="ctr"/>
                  <a:r>
                    <a:rPr lang="bg-BG" sz="1200" b="1" dirty="0">
                      <a:solidFill>
                        <a:srgbClr val="FF0000"/>
                      </a:solidFill>
                      <a:latin typeface="Segoe UI" panose="020B0502040204020203" pitchFamily="34" charset="0"/>
                    </a:rPr>
                    <a:t>Физиологичен </a:t>
                  </a:r>
                </a:p>
                <a:p>
                  <a:pPr algn="ctr"/>
                  <a:r>
                    <a:rPr lang="bg-BG" sz="1200" b="1" dirty="0">
                      <a:solidFill>
                        <a:srgbClr val="FF0000"/>
                      </a:solidFill>
                      <a:latin typeface="Segoe UI" panose="020B0502040204020203" pitchFamily="34" charset="0"/>
                    </a:rPr>
                    <a:t>диапазон </a:t>
                  </a:r>
                  <a:endParaRPr lang="bg-BG" sz="1200" b="1" dirty="0">
                    <a:solidFill>
                      <a:srgbClr val="FF0000"/>
                    </a:solidFill>
                  </a:endParaRPr>
                </a:p>
              </p:txBody>
            </p:sp>
            <p:cxnSp>
              <p:nvCxnSpPr>
                <p:cNvPr id="28" name="Straight Arrow Connector 27"/>
                <p:cNvCxnSpPr/>
                <p:nvPr/>
              </p:nvCxnSpPr>
              <p:spPr>
                <a:xfrm flipH="1">
                  <a:off x="1433722" y="3543756"/>
                  <a:ext cx="2219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7467839">
                  <a:off x="2433895" y="4897200"/>
                  <a:ext cx="1239443" cy="276999"/>
                </a:xfrm>
                <a:prstGeom prst="rect">
                  <a:avLst/>
                </a:prstGeom>
                <a:solidFill>
                  <a:schemeClr val="bg1"/>
                </a:solidFill>
              </p:spPr>
              <p:txBody>
                <a:bodyPr wrap="none">
                  <a:spAutoFit/>
                </a:bodyPr>
                <a:lstStyle/>
                <a:p>
                  <a:pPr algn="ctr"/>
                  <a:r>
                    <a:rPr lang="bg-BG" sz="1200" dirty="0">
                      <a:solidFill>
                        <a:srgbClr val="00B050"/>
                      </a:solidFill>
                      <a:latin typeface="Arial Narrow" panose="020B0606020202030204" pitchFamily="34" charset="0"/>
                    </a:rPr>
                    <a:t>Линеен диапазон </a:t>
                  </a:r>
                </a:p>
              </p:txBody>
            </p:sp>
          </p:grpSp>
          <p:sp>
            <p:nvSpPr>
              <p:cNvPr id="34" name="Rectangle 33"/>
              <p:cNvSpPr/>
              <p:nvPr/>
            </p:nvSpPr>
            <p:spPr>
              <a:xfrm>
                <a:off x="11968" y="4632445"/>
                <a:ext cx="8747559" cy="1754326"/>
              </a:xfrm>
              <a:prstGeom prst="rect">
                <a:avLst/>
              </a:prstGeom>
              <a:solidFill>
                <a:schemeClr val="bg1"/>
              </a:solidFill>
              <a:ln>
                <a:solidFill>
                  <a:srgbClr val="00B050"/>
                </a:solidFill>
              </a:ln>
            </p:spPr>
            <p:txBody>
              <a:bodyPr wrap="square">
                <a:spAutoFit/>
              </a:bodyPr>
              <a:lstStyle/>
              <a:p>
                <a:pPr indent="406400" algn="just">
                  <a:spcBef>
                    <a:spcPts val="900"/>
                  </a:spcBef>
                  <a:spcAft>
                    <a:spcPts val="720"/>
                  </a:spcAft>
                </a:pPr>
                <a:r>
                  <a:rPr lang="bg-BG" sz="1800" dirty="0">
                    <a:latin typeface="Segoe UI" panose="020B0502040204020203" pitchFamily="34" charset="0"/>
                    <a:ea typeface="Segoe UI" panose="020B0502040204020203" pitchFamily="34" charset="0"/>
                  </a:rPr>
                  <a:t>При въздействие на външна сила всеки мускул се деформира пропорционално на големината на приложената сила. Удължаването на мускула предизвиква пропорционално на деформацията вътрешно напрежение, което след прекратяване на натоварването възстановява първоначалната му дължина. Това е проява на еластичност. По-горе е показана типична зависимост "напрежение-деформация" за мускули и сухожилия:</a:t>
                </a:r>
                <a:endParaRPr lang="en-US" sz="1800" dirty="0">
                  <a:latin typeface="Segoe UI" panose="020B0502040204020203" pitchFamily="34" charset="0"/>
                  <a:ea typeface="Segoe UI" panose="020B0502040204020203" pitchFamily="34" charset="0"/>
                </a:endParaRPr>
              </a:p>
            </p:txBody>
          </p:sp>
        </p:grpSp>
        <p:sp>
          <p:nvSpPr>
            <p:cNvPr id="4" name="Rectangle 3">
              <a:extLst>
                <a:ext uri="{FF2B5EF4-FFF2-40B4-BE49-F238E27FC236}">
                  <a16:creationId xmlns="" xmlns:a16="http://schemas.microsoft.com/office/drawing/2014/main" id="{F05250BF-D667-498C-99BB-1918B2933D19}"/>
                </a:ext>
              </a:extLst>
            </p:cNvPr>
            <p:cNvSpPr/>
            <p:nvPr/>
          </p:nvSpPr>
          <p:spPr>
            <a:xfrm>
              <a:off x="71500" y="896508"/>
              <a:ext cx="9000492" cy="5592832"/>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00437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26</a:t>
            </a:fld>
            <a:endParaRPr lang="en-US" altLang="en-US"/>
          </a:p>
        </p:txBody>
      </p:sp>
      <p:sp>
        <p:nvSpPr>
          <p:cNvPr id="10" name="Rectangle 9"/>
          <p:cNvSpPr/>
          <p:nvPr/>
        </p:nvSpPr>
        <p:spPr>
          <a:xfrm>
            <a:off x="197514" y="1948193"/>
            <a:ext cx="8748972" cy="1477328"/>
          </a:xfrm>
          <a:prstGeom prst="rect">
            <a:avLst/>
          </a:prstGeom>
          <a:solidFill>
            <a:schemeClr val="bg1"/>
          </a:solidFill>
          <a:ln>
            <a:solidFill>
              <a:srgbClr val="FFC000"/>
            </a:solidFill>
          </a:ln>
        </p:spPr>
        <p:txBody>
          <a:bodyPr wrap="square">
            <a:spAutoFit/>
          </a:bodyPr>
          <a:lstStyle/>
          <a:p>
            <a:pPr indent="406400" algn="just">
              <a:spcBef>
                <a:spcPts val="900"/>
              </a:spcBef>
              <a:spcAft>
                <a:spcPts val="270"/>
              </a:spcAft>
            </a:pPr>
            <a:r>
              <a:rPr lang="bg-BG" sz="1800" dirty="0">
                <a:latin typeface="Segoe UI" panose="020B0502040204020203" pitchFamily="34" charset="0"/>
                <a:ea typeface="Segoe UI" panose="020B0502040204020203" pitchFamily="34" charset="0"/>
              </a:rPr>
              <a:t>Когато е натоварен с определена тежест, мускулът се разтяга и достига определена дължина. При </a:t>
            </a:r>
            <a:r>
              <a:rPr lang="bg-BG" sz="1800">
                <a:latin typeface="Segoe UI" panose="020B0502040204020203" pitchFamily="34" charset="0"/>
                <a:ea typeface="Segoe UI" panose="020B0502040204020203" pitchFamily="34" charset="0"/>
              </a:rPr>
              <a:t>свободен край, към </a:t>
            </a:r>
            <a:r>
              <a:rPr lang="bg-BG" sz="1800" dirty="0">
                <a:latin typeface="Segoe UI" panose="020B0502040204020203" pitchFamily="34" charset="0"/>
                <a:ea typeface="Segoe UI" panose="020B0502040204020203" pitchFamily="34" charset="0"/>
              </a:rPr>
              <a:t>който е </a:t>
            </a:r>
            <a:r>
              <a:rPr lang="bg-BG" sz="1800">
                <a:latin typeface="Segoe UI" panose="020B0502040204020203" pitchFamily="34" charset="0"/>
                <a:ea typeface="Segoe UI" panose="020B0502040204020203" pitchFamily="34" charset="0"/>
              </a:rPr>
              <a:t>приложена тежестта, </a:t>
            </a:r>
            <a:r>
              <a:rPr lang="bg-BG" sz="1800" dirty="0">
                <a:latin typeface="Segoe UI" panose="020B0502040204020203" pitchFamily="34" charset="0"/>
                <a:ea typeface="Segoe UI" panose="020B0502040204020203" pitchFamily="34" charset="0"/>
              </a:rPr>
              <a:t>след известно време, без да изменя напрежението си и без да се нуждае от допълнително натоварване, мускулът се удължава. Това е проява на вискоеластичното свойство пълзене.</a:t>
            </a:r>
            <a:endParaRPr lang="en-US" sz="1800" dirty="0">
              <a:latin typeface="Segoe UI" panose="020B0502040204020203" pitchFamily="34" charset="0"/>
              <a:ea typeface="Segoe UI" panose="020B0502040204020203" pitchFamily="34" charset="0"/>
            </a:endParaRPr>
          </a:p>
        </p:txBody>
      </p:sp>
      <p:sp>
        <p:nvSpPr>
          <p:cNvPr id="5" name="Rectangle 4">
            <a:extLst>
              <a:ext uri="{FF2B5EF4-FFF2-40B4-BE49-F238E27FC236}">
                <a16:creationId xmlns="" xmlns:a16="http://schemas.microsoft.com/office/drawing/2014/main" id="{1D09E24E-29F5-4A18-A8FE-163F6EC9C1D6}"/>
              </a:ext>
            </a:extLst>
          </p:cNvPr>
          <p:cNvSpPr/>
          <p:nvPr/>
        </p:nvSpPr>
        <p:spPr>
          <a:xfrm>
            <a:off x="197514" y="3861048"/>
            <a:ext cx="8748972" cy="923330"/>
          </a:xfrm>
          <a:prstGeom prst="rect">
            <a:avLst/>
          </a:prstGeom>
          <a:solidFill>
            <a:schemeClr val="bg1"/>
          </a:solidFill>
          <a:ln>
            <a:solidFill>
              <a:srgbClr val="FFC000"/>
            </a:solidFill>
          </a:ln>
        </p:spPr>
        <p:txBody>
          <a:bodyPr wrap="square">
            <a:spAutoFit/>
          </a:bodyPr>
          <a:lstStyle/>
          <a:p>
            <a:pPr indent="406400" algn="just">
              <a:spcBef>
                <a:spcPts val="900"/>
              </a:spcBef>
              <a:spcAft>
                <a:spcPts val="2060"/>
              </a:spcAft>
            </a:pPr>
            <a:r>
              <a:rPr lang="bg-BG" sz="1800" dirty="0">
                <a:solidFill>
                  <a:srgbClr val="002060"/>
                </a:solidFill>
                <a:latin typeface="Segoe UI" panose="020B0502040204020203" pitchFamily="34" charset="0"/>
                <a:ea typeface="Segoe UI" panose="020B0502040204020203" pitchFamily="34" charset="0"/>
              </a:rPr>
              <a:t>При фиксирани краища на мускула след изтичане на определен период от време, без да изменя дължината си, мускулът намалява напрежението си. Това се дължи на вискоеластичното свойство релаксация.</a:t>
            </a:r>
            <a:endParaRPr lang="en-US" sz="1800"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22339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27</a:t>
            </a:fld>
            <a:endParaRPr lang="en-US" altLang="en-US"/>
          </a:p>
        </p:txBody>
      </p:sp>
      <p:sp>
        <p:nvSpPr>
          <p:cNvPr id="16" name="Rectangle 15"/>
          <p:cNvSpPr/>
          <p:nvPr/>
        </p:nvSpPr>
        <p:spPr>
          <a:xfrm>
            <a:off x="2231739" y="345914"/>
            <a:ext cx="4680520" cy="461665"/>
          </a:xfrm>
          <a:prstGeom prst="rect">
            <a:avLst/>
          </a:prstGeom>
          <a:solidFill>
            <a:schemeClr val="bg1"/>
          </a:solidFill>
          <a:ln>
            <a:noFill/>
          </a:ln>
        </p:spPr>
        <p:txBody>
          <a:bodyPr wrap="square">
            <a:spAutoFit/>
          </a:bodyPr>
          <a:lstStyle/>
          <a:p>
            <a:pPr algn="ctr">
              <a:spcBef>
                <a:spcPts val="900"/>
              </a:spcBef>
              <a:spcAft>
                <a:spcPts val="495"/>
              </a:spcAft>
            </a:pPr>
            <a:r>
              <a:rPr lang="bg-BG" sz="2400" b="1" dirty="0">
                <a:latin typeface="Segoe UI" panose="020B0502040204020203" pitchFamily="34" charset="0"/>
                <a:ea typeface="Segoe UI" panose="020B0502040204020203" pitchFamily="34" charset="0"/>
              </a:rPr>
              <a:t>Мускулна сила и работа</a:t>
            </a:r>
            <a:endParaRPr lang="en-US" sz="2400" b="1" dirty="0">
              <a:latin typeface="Segoe UI" panose="020B0502040204020203" pitchFamily="34" charset="0"/>
              <a:ea typeface="Segoe UI" panose="020B0502040204020203" pitchFamily="34" charset="0"/>
            </a:endParaRPr>
          </a:p>
        </p:txBody>
      </p:sp>
      <p:sp>
        <p:nvSpPr>
          <p:cNvPr id="7" name="Rectangle 6">
            <a:extLst>
              <a:ext uri="{FF2B5EF4-FFF2-40B4-BE49-F238E27FC236}">
                <a16:creationId xmlns="" xmlns:a16="http://schemas.microsoft.com/office/drawing/2014/main" id="{E20ED057-D225-4E15-A7FA-794AC582BCBB}"/>
              </a:ext>
            </a:extLst>
          </p:cNvPr>
          <p:cNvSpPr/>
          <p:nvPr/>
        </p:nvSpPr>
        <p:spPr>
          <a:xfrm>
            <a:off x="124487" y="3744123"/>
            <a:ext cx="8940578" cy="2308324"/>
          </a:xfrm>
          <a:prstGeom prst="rect">
            <a:avLst/>
          </a:prstGeom>
          <a:solidFill>
            <a:schemeClr val="bg1"/>
          </a:solidFill>
          <a:ln>
            <a:solidFill>
              <a:srgbClr val="FFC000"/>
            </a:solidFill>
          </a:ln>
        </p:spPr>
        <p:txBody>
          <a:bodyPr wrap="square">
            <a:spAutoFit/>
          </a:bodyPr>
          <a:lstStyle/>
          <a:p>
            <a:pPr indent="406400" algn="just">
              <a:spcBef>
                <a:spcPts val="900"/>
              </a:spcBef>
              <a:spcAft>
                <a:spcPts val="0"/>
              </a:spcAft>
            </a:pPr>
            <a:r>
              <a:rPr lang="bg-BG" sz="1800" dirty="0">
                <a:latin typeface="Segoe UI" panose="020B0502040204020203" pitchFamily="34" charset="0"/>
                <a:ea typeface="Segoe UI" panose="020B0502040204020203" pitchFamily="34" charset="0"/>
              </a:rPr>
              <a:t>Ако съкращението среща съпротивление, напрежението в мускула нараства докато преодолее съпротивлението и едва след това следва съкращение. Мускул, който не среща съпротивление, не може да се напрегне. При много голямо съпротивление напрежението в мускула расте, докато достигне своя максимум, без мускулът да може да се съкрати. Следователно възбудимостта обуславя съкратимост на мускула, но не винаги възбуденият мускул може да се съкрати. Мускулната сила трябва да превишава съпротивлението, което околните тела оказват върху мускула при опита му да се съкрати.</a:t>
            </a:r>
            <a:endParaRPr lang="en-US" sz="1800" dirty="0">
              <a:latin typeface="Segoe UI" panose="020B0502040204020203" pitchFamily="34" charset="0"/>
              <a:ea typeface="Segoe UI" panose="020B0502040204020203" pitchFamily="34" charset="0"/>
            </a:endParaRPr>
          </a:p>
        </p:txBody>
      </p:sp>
      <p:grpSp>
        <p:nvGrpSpPr>
          <p:cNvPr id="4" name="Group 3">
            <a:extLst>
              <a:ext uri="{FF2B5EF4-FFF2-40B4-BE49-F238E27FC236}">
                <a16:creationId xmlns="" xmlns:a16="http://schemas.microsoft.com/office/drawing/2014/main" id="{CE27E7B3-F49F-4B31-BE8E-9AA742FEADD3}"/>
              </a:ext>
            </a:extLst>
          </p:cNvPr>
          <p:cNvGrpSpPr/>
          <p:nvPr/>
        </p:nvGrpSpPr>
        <p:grpSpPr>
          <a:xfrm>
            <a:off x="86605" y="1016732"/>
            <a:ext cx="8970789" cy="2573197"/>
            <a:chOff x="71500" y="896508"/>
            <a:chExt cx="8970789" cy="2573197"/>
          </a:xfrm>
        </p:grpSpPr>
        <p:sp>
          <p:nvSpPr>
            <p:cNvPr id="15" name="Rectangle 14"/>
            <p:cNvSpPr/>
            <p:nvPr/>
          </p:nvSpPr>
          <p:spPr>
            <a:xfrm>
              <a:off x="3598590" y="1050702"/>
              <a:ext cx="5329894" cy="2308324"/>
            </a:xfrm>
            <a:prstGeom prst="rect">
              <a:avLst/>
            </a:prstGeom>
            <a:solidFill>
              <a:schemeClr val="bg1"/>
            </a:solidFill>
            <a:ln>
              <a:solidFill>
                <a:srgbClr val="00B050"/>
              </a:solidFill>
            </a:ln>
          </p:spPr>
          <p:txBody>
            <a:bodyPr wrap="square">
              <a:spAutoFit/>
            </a:bodyPr>
            <a:lstStyle/>
            <a:p>
              <a:pPr indent="406400" algn="just">
                <a:spcBef>
                  <a:spcPts val="900"/>
                </a:spcBef>
                <a:spcAft>
                  <a:spcPts val="0"/>
                </a:spcAft>
              </a:pP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Възбудимост и съкратимост.</a:t>
              </a:r>
              <a:r>
                <a:rPr lang="bg-BG" sz="1600" dirty="0">
                  <a:latin typeface="Segoe UI" panose="020B0502040204020203" pitchFamily="34" charset="0"/>
                  <a:ea typeface="Segoe UI" panose="020B0502040204020203" pitchFamily="34" charset="0"/>
                </a:rPr>
                <a:t> Способността на мускула да преминава под действие на дразнител в активно състояние е неговата възбудимост. Активното състояние на мускула се изразява в увеличаване на вътрешното му напрежение. Под влияние на повишеното напрежение залавните места на мускула се стремят да се доближат едно до друго. Ако те са свободно подвижни, мускулът намалява дължината си, т.е. той се съкращава. </a:t>
              </a:r>
              <a:endParaRPr lang="en-US" sz="1600" dirty="0">
                <a:latin typeface="Segoe UI" panose="020B0502040204020203" pitchFamily="34" charset="0"/>
                <a:ea typeface="Segoe UI" panose="020B0502040204020203" pitchFamily="34" charset="0"/>
              </a:endParaRPr>
            </a:p>
          </p:txBody>
        </p:sp>
        <p:pic>
          <p:nvPicPr>
            <p:cNvPr id="1026" name="Picture 2" descr="Properties of skeletal muscl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391" t="29951" r="14883" b="4551"/>
            <a:stretch/>
          </p:blipFill>
          <p:spPr bwMode="auto">
            <a:xfrm>
              <a:off x="101711" y="980728"/>
              <a:ext cx="3421682" cy="244827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110D856E-A164-4A94-A428-78B9FCCDE86C}"/>
                </a:ext>
              </a:extLst>
            </p:cNvPr>
            <p:cNvSpPr/>
            <p:nvPr/>
          </p:nvSpPr>
          <p:spPr>
            <a:xfrm>
              <a:off x="71500" y="896508"/>
              <a:ext cx="8970789" cy="2573197"/>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64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28</a:t>
            </a:fld>
            <a:endParaRPr lang="en-US" altLang="en-US"/>
          </a:p>
        </p:txBody>
      </p:sp>
      <p:grpSp>
        <p:nvGrpSpPr>
          <p:cNvPr id="6" name="Group 5"/>
          <p:cNvGrpSpPr/>
          <p:nvPr/>
        </p:nvGrpSpPr>
        <p:grpSpPr>
          <a:xfrm>
            <a:off x="381672" y="1556793"/>
            <a:ext cx="8438800" cy="3629228"/>
            <a:chOff x="376518" y="1981666"/>
            <a:chExt cx="8438800" cy="3629228"/>
          </a:xfrm>
        </p:grpSpPr>
        <p:sp>
          <p:nvSpPr>
            <p:cNvPr id="15" name="Rectangle 14"/>
            <p:cNvSpPr/>
            <p:nvPr/>
          </p:nvSpPr>
          <p:spPr>
            <a:xfrm>
              <a:off x="3605119" y="2096852"/>
              <a:ext cx="5076527" cy="3416320"/>
            </a:xfrm>
            <a:prstGeom prst="rect">
              <a:avLst/>
            </a:prstGeom>
            <a:solidFill>
              <a:schemeClr val="bg1"/>
            </a:solidFill>
            <a:ln>
              <a:solidFill>
                <a:srgbClr val="00B050"/>
              </a:solidFill>
            </a:ln>
          </p:spPr>
          <p:txBody>
            <a:bodyPr wrap="square">
              <a:spAutoFit/>
            </a:bodyPr>
            <a:lstStyle/>
            <a:p>
              <a:pPr indent="431800" algn="just">
                <a:spcBef>
                  <a:spcPts val="900"/>
                </a:spcBef>
                <a:spcAft>
                  <a:spcPts val="300"/>
                </a:spcAft>
              </a:pPr>
              <a:r>
                <a:rPr lang="bg-BG" sz="1800" dirty="0">
                  <a:latin typeface="Segoe UI" panose="020B0502040204020203" pitchFamily="34" charset="0"/>
                  <a:ea typeface="Segoe UI" panose="020B0502040204020203" pitchFamily="34" charset="0"/>
                </a:rPr>
                <a:t>Големината на силата, която един мускул може да генерира, се определя от напречното му сечение, а не от обема или дължината му тъй като определящ е броят на саркомерите, които работят паралелно. Силата, упражнявана от индивидуалните влакна на скелетните мускули, не се различава много. Всяко отделно влакно може да упражни сила от порядъка на ЗхЮ'</a:t>
              </a:r>
              <a:r>
                <a:rPr lang="bg-BG" sz="1800" baseline="30000" dirty="0">
                  <a:latin typeface="Segoe UI" panose="020B0502040204020203" pitchFamily="34" charset="0"/>
                  <a:ea typeface="Segoe UI" panose="020B0502040204020203" pitchFamily="34" charset="0"/>
                </a:rPr>
                <a:t>7</a:t>
              </a:r>
              <a:r>
                <a:rPr lang="bg-BG" sz="1800" dirty="0">
                  <a:latin typeface="Segoe UI" panose="020B0502040204020203" pitchFamily="34" charset="0"/>
                  <a:ea typeface="Segoe UI" panose="020B0502040204020203" pitchFamily="34" charset="0"/>
                </a:rPr>
                <a:t> </a:t>
              </a:r>
              <a:r>
                <a:rPr lang="en-US" sz="1800" dirty="0">
                  <a:latin typeface="Segoe UI" panose="020B0502040204020203" pitchFamily="34" charset="0"/>
                  <a:ea typeface="Segoe UI" panose="020B0502040204020203" pitchFamily="34" charset="0"/>
                </a:rPr>
                <a:t>N. </a:t>
              </a:r>
              <a:r>
                <a:rPr lang="bg-BG" sz="1800" dirty="0">
                  <a:latin typeface="Segoe UI" panose="020B0502040204020203" pitchFamily="34" charset="0"/>
                  <a:ea typeface="Segoe UI" panose="020B0502040204020203" pitchFamily="34" charset="0"/>
                </a:rPr>
                <a:t>Може да се пресметне, че скелетните мускули произвеждат типично около 30 </a:t>
              </a:r>
              <a:r>
                <a:rPr lang="en-US" sz="1800" dirty="0">
                  <a:latin typeface="Segoe UI" panose="020B0502040204020203" pitchFamily="34" charset="0"/>
                  <a:ea typeface="Segoe UI" panose="020B0502040204020203" pitchFamily="34" charset="0"/>
                </a:rPr>
                <a:t>N </a:t>
              </a:r>
              <a:r>
                <a:rPr lang="bg-BG" sz="1800" dirty="0">
                  <a:latin typeface="Segoe UI" panose="020B0502040204020203" pitchFamily="34" charset="0"/>
                  <a:ea typeface="Segoe UI" panose="020B0502040204020203" pitchFamily="34" charset="0"/>
                </a:rPr>
                <a:t>на 1 </a:t>
              </a:r>
              <a:r>
                <a:rPr lang="en-US" sz="1800" dirty="0">
                  <a:latin typeface="Segoe UI" panose="020B0502040204020203" pitchFamily="34" charset="0"/>
                  <a:ea typeface="Segoe UI" panose="020B0502040204020203" pitchFamily="34" charset="0"/>
                </a:rPr>
                <a:t>cm</a:t>
              </a:r>
              <a:r>
                <a:rPr lang="en-US" sz="1800" baseline="30000" dirty="0">
                  <a:latin typeface="Segoe UI" panose="020B0502040204020203" pitchFamily="34" charset="0"/>
                  <a:ea typeface="Segoe UI" panose="020B0502040204020203" pitchFamily="34" charset="0"/>
                </a:rPr>
                <a:t>2</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площ напречно сечение.</a:t>
              </a:r>
              <a:endParaRPr lang="en-US" sz="1800" dirty="0">
                <a:latin typeface="Segoe UI" panose="020B0502040204020203" pitchFamily="34" charset="0"/>
                <a:ea typeface="Segoe UI" panose="020B0502040204020203" pitchFamily="34" charset="0"/>
              </a:endParaRPr>
            </a:p>
          </p:txBody>
        </p:sp>
        <p:grpSp>
          <p:nvGrpSpPr>
            <p:cNvPr id="5" name="Group 4"/>
            <p:cNvGrpSpPr/>
            <p:nvPr/>
          </p:nvGrpSpPr>
          <p:grpSpPr>
            <a:xfrm>
              <a:off x="474948" y="2636637"/>
              <a:ext cx="2743200" cy="2336750"/>
              <a:chOff x="1367644" y="1052736"/>
              <a:chExt cx="2743200" cy="2336750"/>
            </a:xfrm>
          </p:grpSpPr>
          <p:pic>
            <p:nvPicPr>
              <p:cNvPr id="2050" name="Picture 2" descr="What is Muscular Strength and How to Improve Strength - Kaa-Yaa"/>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6275"/>
              <a:stretch/>
            </p:blipFill>
            <p:spPr bwMode="auto">
              <a:xfrm>
                <a:off x="1367644" y="1166738"/>
                <a:ext cx="2743200" cy="22227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979712" y="1052736"/>
                <a:ext cx="1271016"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0" name="Rectangle 9"/>
            <p:cNvSpPr/>
            <p:nvPr/>
          </p:nvSpPr>
          <p:spPr>
            <a:xfrm>
              <a:off x="376518" y="1981666"/>
              <a:ext cx="8438800" cy="3629228"/>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112938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29</a:t>
            </a:fld>
            <a:endParaRPr lang="en-US" altLang="en-US"/>
          </a:p>
        </p:txBody>
      </p:sp>
      <p:grpSp>
        <p:nvGrpSpPr>
          <p:cNvPr id="9" name="Group 8"/>
          <p:cNvGrpSpPr/>
          <p:nvPr/>
        </p:nvGrpSpPr>
        <p:grpSpPr>
          <a:xfrm>
            <a:off x="177718" y="1865751"/>
            <a:ext cx="8822774" cy="3651481"/>
            <a:chOff x="177718" y="1865751"/>
            <a:chExt cx="8822774" cy="3651481"/>
          </a:xfrm>
        </p:grpSpPr>
        <p:sp>
          <p:nvSpPr>
            <p:cNvPr id="6" name="Rectangle 5"/>
            <p:cNvSpPr/>
            <p:nvPr/>
          </p:nvSpPr>
          <p:spPr>
            <a:xfrm>
              <a:off x="3383868" y="1973103"/>
              <a:ext cx="5508612" cy="3416320"/>
            </a:xfrm>
            <a:prstGeom prst="rect">
              <a:avLst/>
            </a:prstGeom>
            <a:solidFill>
              <a:schemeClr val="bg1"/>
            </a:solidFill>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Ефектът на мускулните сили се определя от механиката на костните лостове - от рамената им и от големината на въртящите моменти. Това влияе както върху големината на ефективно упражняваната върху костите сила, така и върху скоростта на тяхното движение. Постоянно фиксираното залавно място на мускула към костта определя и постоянно рамо на лоста. Но непрекъснатото изменение на ъгъла, под който мускулната сила се прилага към костта, обуславя непрекъснато изменение на нейния въртящ момент</a:t>
              </a:r>
              <a:endParaRPr lang="bg-BG" sz="1800" dirty="0">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2" cstate="print"/>
            <a:stretch>
              <a:fillRect/>
            </a:stretch>
          </p:blipFill>
          <p:spPr>
            <a:xfrm>
              <a:off x="177718" y="2271473"/>
              <a:ext cx="3206150" cy="2519695"/>
            </a:xfrm>
            <a:prstGeom prst="rect">
              <a:avLst/>
            </a:prstGeom>
          </p:spPr>
        </p:pic>
        <p:sp>
          <p:nvSpPr>
            <p:cNvPr id="14" name="Rectangle 13"/>
            <p:cNvSpPr/>
            <p:nvPr/>
          </p:nvSpPr>
          <p:spPr>
            <a:xfrm>
              <a:off x="285730" y="1865751"/>
              <a:ext cx="8714762" cy="365148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207115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a:t>
            </a:fld>
            <a:endParaRPr lang="en-US" altLang="en-US"/>
          </a:p>
        </p:txBody>
      </p:sp>
      <p:grpSp>
        <p:nvGrpSpPr>
          <p:cNvPr id="12" name="Group 11"/>
          <p:cNvGrpSpPr/>
          <p:nvPr/>
        </p:nvGrpSpPr>
        <p:grpSpPr>
          <a:xfrm>
            <a:off x="215516" y="1736812"/>
            <a:ext cx="8784976" cy="4464496"/>
            <a:chOff x="215516" y="1628800"/>
            <a:chExt cx="8784976" cy="4464496"/>
          </a:xfrm>
        </p:grpSpPr>
        <p:pic>
          <p:nvPicPr>
            <p:cNvPr id="2052" name="Picture 4" descr="3D reconstruction of human movement in a single projection by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40" y="2211867"/>
              <a:ext cx="2743200" cy="334153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131840" y="1789753"/>
              <a:ext cx="5760640" cy="4185761"/>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400" dirty="0">
                  <a:latin typeface="Segoe UI" panose="020B0502040204020203" pitchFamily="34" charset="0"/>
                  <a:ea typeface="Segoe UI" panose="020B0502040204020203" pitchFamily="34" charset="0"/>
                </a:rPr>
                <a:t>Кинематиката на движенията на човешкото тяло е много по-сложна от тази на твърдите тела. Усложненията се обуславят от изменяемостта на системата по време на самото движение - свързаните части на човешкото тяло могат да се движат една спрямо друга. Някои от тях участват едновременно в повече от едно движения (например постъпателно и въртеливо при китката на ръката). Друга кинематична особеност при човешкото тяло е, че малко стави позволяват пълно завъртане на 360°. При едноосните и двуосни стави движението е възможно в диапазон максимум до около 180°. Това обуславя движения с възвратно-ротационен характер и смяна посоката на движение. Постъпателно движение се получава при комбиниране на еднакви по величина и противоположни по знак въртеливи движения в две стави. Например сгъването в раменната става и разгъване в лакътната осигурява постъпателно движение на дистално разположената китка. Постъпателното движение в случая е също ограничено и има възвратно-постъпателен характер. При кълбовидните стави или при комбиниране на движения в две или повече стави са възможни и безкрайни кръгови движения без смяна на посоката.</a:t>
              </a:r>
              <a:endParaRPr lang="en-US" sz="1400" dirty="0">
                <a:latin typeface="Segoe UI" panose="020B0502040204020203" pitchFamily="34" charset="0"/>
                <a:ea typeface="Segoe UI" panose="020B0502040204020203" pitchFamily="34" charset="0"/>
              </a:endParaRPr>
            </a:p>
          </p:txBody>
        </p:sp>
        <p:sp>
          <p:nvSpPr>
            <p:cNvPr id="14" name="Rectangle 13"/>
            <p:cNvSpPr/>
            <p:nvPr/>
          </p:nvSpPr>
          <p:spPr>
            <a:xfrm>
              <a:off x="215516" y="1628800"/>
              <a:ext cx="8784976" cy="44644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334412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30</a:t>
            </a:fld>
            <a:endParaRPr lang="en-US" altLang="en-US"/>
          </a:p>
        </p:txBody>
      </p:sp>
      <p:grpSp>
        <p:nvGrpSpPr>
          <p:cNvPr id="12" name="Group 11"/>
          <p:cNvGrpSpPr/>
          <p:nvPr/>
        </p:nvGrpSpPr>
        <p:grpSpPr>
          <a:xfrm>
            <a:off x="300987" y="694024"/>
            <a:ext cx="8167365" cy="2734976"/>
            <a:chOff x="238216" y="1529835"/>
            <a:chExt cx="8205242" cy="2734976"/>
          </a:xfrm>
        </p:grpSpPr>
        <p:sp>
          <p:nvSpPr>
            <p:cNvPr id="7" name="Rectangle 6"/>
            <p:cNvSpPr/>
            <p:nvPr/>
          </p:nvSpPr>
          <p:spPr>
            <a:xfrm>
              <a:off x="238216" y="1529835"/>
              <a:ext cx="8205242" cy="273497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ectangle 7"/>
            <p:cNvSpPr/>
            <p:nvPr/>
          </p:nvSpPr>
          <p:spPr>
            <a:xfrm>
              <a:off x="5035430" y="1741703"/>
              <a:ext cx="3255388" cy="2308324"/>
            </a:xfrm>
            <a:prstGeom prst="rect">
              <a:avLst/>
            </a:prstGeom>
            <a:ln>
              <a:solidFill>
                <a:srgbClr val="00B050"/>
              </a:solidFill>
            </a:ln>
          </p:spPr>
          <p:txBody>
            <a:bodyPr wrap="square">
              <a:spAutoFit/>
            </a:bodyPr>
            <a:lstStyle/>
            <a:p>
              <a:pPr indent="457200" algn="just"/>
              <a:r>
                <a:rPr lang="bg-BG" sz="1800" dirty="0">
                  <a:solidFill>
                    <a:srgbClr val="000000"/>
                  </a:solidFill>
                  <a:latin typeface="Segoe UI" panose="020B0502040204020203" pitchFamily="34" charset="0"/>
                  <a:cs typeface="Segoe UI" panose="020B0502040204020203" pitchFamily="34" charset="0"/>
                </a:rPr>
                <a:t>Кинематичните двойки променят посоката на силата и вида на движение. Контракцията на мускула, предизвиква транслационно движение, а кинетичната двойка го трансформира в ротационно. </a:t>
              </a:r>
              <a:endParaRPr lang="bg-BG" sz="1800" dirty="0">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2" cstate="print"/>
            <a:stretch>
              <a:fillRect/>
            </a:stretch>
          </p:blipFill>
          <p:spPr>
            <a:xfrm>
              <a:off x="283017" y="1888548"/>
              <a:ext cx="4558790" cy="2053250"/>
            </a:xfrm>
            <a:prstGeom prst="rect">
              <a:avLst/>
            </a:prstGeom>
          </p:spPr>
        </p:pic>
      </p:grpSp>
      <p:sp>
        <p:nvSpPr>
          <p:cNvPr id="13" name="Rectangle 12"/>
          <p:cNvSpPr/>
          <p:nvPr/>
        </p:nvSpPr>
        <p:spPr>
          <a:xfrm>
            <a:off x="300988" y="3548502"/>
            <a:ext cx="8167365" cy="2031325"/>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Динамична и статична работа на мускулите. </a:t>
            </a:r>
            <a:r>
              <a:rPr lang="bg-BG" sz="1800" dirty="0">
                <a:latin typeface="Segoe UI" panose="020B0502040204020203" pitchFamily="34" charset="0"/>
                <a:ea typeface="Segoe UI" panose="020B0502040204020203" pitchFamily="34" charset="0"/>
              </a:rPr>
              <a:t>Чрез контракциите си мускулите движат тялото или негови части или ги поддържат в определено статично положение (например, стоеж, седнало положение). В зависимост от условията на работа на мускула химичната енергия се превръща в механична по различен начин. Като вторичен продукт при мускулното съкращение винаги се отделя топлина. Тя е около 70 % от общата топлина, генерирана в човешкото тяло.</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33622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31</a:t>
            </a:fld>
            <a:endParaRPr lang="en-US" altLang="en-US"/>
          </a:p>
        </p:txBody>
      </p:sp>
      <p:sp>
        <p:nvSpPr>
          <p:cNvPr id="4" name="Rectangle 3"/>
          <p:cNvSpPr/>
          <p:nvPr/>
        </p:nvSpPr>
        <p:spPr>
          <a:xfrm>
            <a:off x="233518" y="1268760"/>
            <a:ext cx="8676964" cy="1477328"/>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Ако мускулът се съкращава без да изменя напрежението си това е </a:t>
            </a:r>
            <a:r>
              <a:rPr lang="bg-BG" sz="18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изотоничен</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режим на работа. </a:t>
            </a:r>
            <a:r>
              <a:rPr lang="bg-BG" sz="1800" dirty="0">
                <a:latin typeface="Segoe UI" panose="020B0502040204020203" pitchFamily="34" charset="0"/>
                <a:ea typeface="Segoe UI" panose="020B0502040204020203" pitchFamily="34" charset="0"/>
                <a:cs typeface="Segoe UI" panose="020B0502040204020203" pitchFamily="34" charset="0"/>
              </a:rPr>
              <a:t>При реални условия </a:t>
            </a:r>
            <a:r>
              <a:rPr lang="bg-BG" sz="1800" dirty="0" err="1">
                <a:latin typeface="Segoe UI" panose="020B0502040204020203" pitchFamily="34" charset="0"/>
                <a:ea typeface="Segoe UI" panose="020B0502040204020203" pitchFamily="34" charset="0"/>
                <a:cs typeface="Segoe UI" panose="020B0502040204020203" pitchFamily="34" charset="0"/>
              </a:rPr>
              <a:t>изотоничен</a:t>
            </a:r>
            <a:r>
              <a:rPr lang="bg-BG" sz="1800" dirty="0">
                <a:latin typeface="Segoe UI" panose="020B0502040204020203" pitchFamily="34" charset="0"/>
                <a:ea typeface="Segoe UI" panose="020B0502040204020203" pitchFamily="34" charset="0"/>
                <a:cs typeface="Segoe UI" panose="020B0502040204020203" pitchFamily="34" charset="0"/>
              </a:rPr>
              <a:t> режим на работа е почти невъзможно да се срещне. При движението мускулната сила непрекъснато се изменя, изменя се ъгълът на нейното приложение и това не позволява да се запази постоянна величина на напрежението.</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a:extLst>
              <a:ext uri="{FF2B5EF4-FFF2-40B4-BE49-F238E27FC236}">
                <a16:creationId xmlns="" xmlns:a16="http://schemas.microsoft.com/office/drawing/2014/main" id="{AEA31C5A-93A5-4EAF-BB82-EAB5F43AAE8C}"/>
              </a:ext>
            </a:extLst>
          </p:cNvPr>
          <p:cNvSpPr/>
          <p:nvPr/>
        </p:nvSpPr>
        <p:spPr>
          <a:xfrm>
            <a:off x="233518" y="3009332"/>
            <a:ext cx="8676964" cy="923330"/>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Когато съпротивлението, срещу което мускулът се напряга, е много по-голямо, той не е в състояние да измени своята дължина дори и при максималното си напрягане - това е </a:t>
            </a:r>
            <a:r>
              <a:rPr lang="bg-BG" sz="18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изометричен</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режим на работа.</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 xmlns:a16="http://schemas.microsoft.com/office/drawing/2014/main" id="{C3E17B44-1EED-4F39-8944-F8A665D768DE}"/>
              </a:ext>
            </a:extLst>
          </p:cNvPr>
          <p:cNvSpPr/>
          <p:nvPr/>
        </p:nvSpPr>
        <p:spPr>
          <a:xfrm>
            <a:off x="233518" y="4195906"/>
            <a:ext cx="8676964" cy="1477328"/>
          </a:xfrm>
          <a:prstGeom prst="rect">
            <a:avLst/>
          </a:prstGeom>
          <a:solidFill>
            <a:schemeClr val="bg1"/>
          </a:solidFill>
          <a:ln>
            <a:solidFill>
              <a:srgbClr val="FFC000"/>
            </a:solidFill>
          </a:ln>
        </p:spPr>
        <p:txBody>
          <a:bodyPr wrap="square">
            <a:spAutoFit/>
          </a:bodyPr>
          <a:lstStyle/>
          <a:p>
            <a:pPr indent="406400" algn="just">
              <a:spcBef>
                <a:spcPts val="90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В действителност при реални движения мускулите изменят едновременно и дължината, и напрежението си. Постоянно фиксираното залавно място на мускула определя и постоянно рамо на лоста. Но непрекъснатото изменение на ъгъла, под който мускулната сила се прилага към костта (лоста), обуславя непрекъснато изменение на нейния момент.</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5247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32</a:t>
            </a:fld>
            <a:endParaRPr lang="en-US" altLang="en-US"/>
          </a:p>
        </p:txBody>
      </p:sp>
      <p:sp>
        <p:nvSpPr>
          <p:cNvPr id="7" name="Rectangle 6"/>
          <p:cNvSpPr/>
          <p:nvPr/>
        </p:nvSpPr>
        <p:spPr>
          <a:xfrm>
            <a:off x="457200" y="1228397"/>
            <a:ext cx="8280920" cy="4401205"/>
          </a:xfrm>
          <a:prstGeom prst="rect">
            <a:avLst/>
          </a:prstGeom>
          <a:solidFill>
            <a:schemeClr val="bg1"/>
          </a:solidFill>
          <a:ln>
            <a:solidFill>
              <a:srgbClr val="FFC000"/>
            </a:solidFill>
          </a:ln>
        </p:spPr>
        <p:txBody>
          <a:bodyPr wrap="square">
            <a:spAutoFit/>
          </a:bodyPr>
          <a:lstStyle/>
          <a:p>
            <a:pPr indent="406400" algn="just">
              <a:spcBef>
                <a:spcPts val="900"/>
              </a:spcBef>
              <a:spcAft>
                <a:spcPts val="315"/>
              </a:spcAft>
            </a:pPr>
            <a:r>
              <a:rPr lang="bg-BG" sz="2000" dirty="0">
                <a:latin typeface="Segoe UI" panose="020B0502040204020203" pitchFamily="34" charset="0"/>
                <a:ea typeface="Segoe UI" panose="020B0502040204020203" pitchFamily="34" charset="0"/>
              </a:rPr>
              <a:t>В зависимост от съотношението между големините на действащата мускулна сила и преодоляваната сила на съпротивление външната проява на мускулното действие може да бъде </a:t>
            </a:r>
            <a:r>
              <a:rPr lang="bg-BG" sz="2000" i="1" dirty="0">
                <a:solidFill>
                  <a:srgbClr val="000000"/>
                </a:solidFill>
                <a:latin typeface="Segoe UI" panose="020B0502040204020203" pitchFamily="34" charset="0"/>
                <a:ea typeface="Segoe UI" panose="020B0502040204020203" pitchFamily="34" charset="0"/>
                <a:cs typeface="Segoe UI" panose="020B0502040204020203" pitchFamily="34" charset="0"/>
              </a:rPr>
              <a:t>статична</a:t>
            </a:r>
            <a:r>
              <a:rPr lang="bg-BG" sz="2000" dirty="0">
                <a:latin typeface="Segoe UI" panose="020B0502040204020203" pitchFamily="34" charset="0"/>
                <a:ea typeface="Segoe UI" panose="020B0502040204020203" pitchFamily="34" charset="0"/>
              </a:rPr>
              <a:t> или </a:t>
            </a:r>
            <a:r>
              <a:rPr lang="bg-BG" sz="2000" i="1" dirty="0">
                <a:solidFill>
                  <a:srgbClr val="000000"/>
                </a:solidFill>
                <a:latin typeface="Segoe UI" panose="020B0502040204020203" pitchFamily="34" charset="0"/>
                <a:ea typeface="Segoe UI" panose="020B0502040204020203" pitchFamily="34" charset="0"/>
                <a:cs typeface="Segoe UI" panose="020B0502040204020203" pitchFamily="34" charset="0"/>
              </a:rPr>
              <a:t>динамична. </a:t>
            </a:r>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Статичната работа </a:t>
            </a:r>
            <a:r>
              <a:rPr lang="bg-BG" sz="2000" dirty="0">
                <a:latin typeface="Segoe UI" panose="020B0502040204020203" pitchFamily="34" charset="0"/>
                <a:ea typeface="Segoe UI" panose="020B0502040204020203" pitchFamily="34" charset="0"/>
              </a:rPr>
              <a:t>обездвижва определени звена от двигателния апарат, за да могат останалите да намерят опора и да бъдат придвижвани. При статичната работа моментът на мускулната сила е равен на момента на съпротивителната. Мускулите се напрягат активно, но не са в състояние да изменят дължината си (</a:t>
            </a:r>
            <a:r>
              <a:rPr lang="bg-BG" sz="2000" i="1" dirty="0">
                <a:solidFill>
                  <a:srgbClr val="0070C0"/>
                </a:solidFill>
                <a:latin typeface="Segoe UI" panose="020B0502040204020203" pitchFamily="34" charset="0"/>
                <a:ea typeface="Segoe UI" panose="020B0502040204020203" pitchFamily="34" charset="0"/>
              </a:rPr>
              <a:t>изометрично съкращение</a:t>
            </a:r>
            <a:r>
              <a:rPr lang="bg-BG" sz="2000" dirty="0">
                <a:latin typeface="Segoe UI" panose="020B0502040204020203" pitchFamily="34" charset="0"/>
                <a:ea typeface="Segoe UI" panose="020B0502040204020203" pitchFamily="34" charset="0"/>
              </a:rPr>
              <a:t>). За да се определи извършената работа, е необходимо да се знаят големината на приложената сила и пътят, на който е преместено тялото. При статична мускулна работа може да се определи големината на действащата сила, но не и да се измери пътят, тъй като липсва такъв. </a:t>
            </a:r>
            <a:endParaRPr lang="en-US" sz="20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2144794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33</a:t>
            </a:fld>
            <a:endParaRPr lang="en-US" altLang="en-US"/>
          </a:p>
        </p:txBody>
      </p:sp>
      <p:sp>
        <p:nvSpPr>
          <p:cNvPr id="7" name="Rectangle 6"/>
          <p:cNvSpPr/>
          <p:nvPr/>
        </p:nvSpPr>
        <p:spPr>
          <a:xfrm>
            <a:off x="593558" y="1088740"/>
            <a:ext cx="7956884" cy="4401205"/>
          </a:xfrm>
          <a:prstGeom prst="rect">
            <a:avLst/>
          </a:prstGeom>
          <a:solidFill>
            <a:schemeClr val="bg1"/>
          </a:solidFill>
          <a:ln>
            <a:solidFill>
              <a:srgbClr val="FFC000"/>
            </a:solidFill>
          </a:ln>
        </p:spPr>
        <p:txBody>
          <a:bodyPr wrap="square">
            <a:spAutoFit/>
          </a:bodyPr>
          <a:lstStyle/>
          <a:p>
            <a:pPr indent="406400" algn="just">
              <a:spcBef>
                <a:spcPts val="900"/>
              </a:spcBef>
              <a:spcAft>
                <a:spcPts val="315"/>
              </a:spcAft>
            </a:pPr>
            <a:r>
              <a:rPr lang="bg-BG" sz="2000" dirty="0">
                <a:latin typeface="Segoe UI" panose="020B0502040204020203" pitchFamily="34" charset="0"/>
                <a:ea typeface="Segoe UI" panose="020B0502040204020203" pitchFamily="34" charset="0"/>
              </a:rPr>
              <a:t>От друга страна се знае, че статичната работа е много по-изморителна от динамичната. Много често мускулите се напрягат до максималната си възможност. Настъпващата умора говори ясно, че и в този случай се извършва работа. Съвременните изследвания върху механизма на мускулното съкращение доказват, че и при статичната мускулна работа е налице работа в механичния смисъл на думата. Наличието на еластични и </a:t>
            </a:r>
            <a:r>
              <a:rPr lang="bg-BG" sz="2000" dirty="0" err="1">
                <a:latin typeface="Segoe UI" panose="020B0502040204020203" pitchFamily="34" charset="0"/>
                <a:ea typeface="Segoe UI" panose="020B0502040204020203" pitchFamily="34" charset="0"/>
              </a:rPr>
              <a:t>съкратителни</a:t>
            </a:r>
            <a:r>
              <a:rPr lang="bg-BG" sz="2000" dirty="0">
                <a:latin typeface="Segoe UI" panose="020B0502040204020203" pitchFamily="34" charset="0"/>
                <a:ea typeface="Segoe UI" panose="020B0502040204020203" pitchFamily="34" charset="0"/>
              </a:rPr>
              <a:t> съставки на мускула позволява да се определи преместване независимо от липсата на външно изменение на неговата дължина. При възбуждането си </a:t>
            </a:r>
            <a:r>
              <a:rPr lang="bg-BG" sz="2000" dirty="0" err="1">
                <a:latin typeface="Segoe UI" panose="020B0502040204020203" pitchFamily="34" charset="0"/>
                <a:ea typeface="Segoe UI" panose="020B0502040204020203" pitchFamily="34" charset="0"/>
              </a:rPr>
              <a:t>контрактилните</a:t>
            </a:r>
            <a:r>
              <a:rPr lang="bg-BG" sz="2000" dirty="0">
                <a:latin typeface="Segoe UI" panose="020B0502040204020203" pitchFamily="34" charset="0"/>
                <a:ea typeface="Segoe UI" panose="020B0502040204020203" pitchFamily="34" charset="0"/>
              </a:rPr>
              <a:t> съставки опъват еластичните. Като се знае, че дори за отделното мускулно влакно те са много на брой, а и броят на мускулните влакна също не е малък, може да се получи сумарно път, който дефинира извършената работа.</a:t>
            </a:r>
            <a:endParaRPr lang="en-US" sz="20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279086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34</a:t>
            </a:fld>
            <a:endParaRPr lang="en-US" altLang="en-US"/>
          </a:p>
        </p:txBody>
      </p:sp>
      <p:sp>
        <p:nvSpPr>
          <p:cNvPr id="4" name="Rectangle 3"/>
          <p:cNvSpPr/>
          <p:nvPr/>
        </p:nvSpPr>
        <p:spPr>
          <a:xfrm>
            <a:off x="287542" y="1376772"/>
            <a:ext cx="8568916" cy="1477328"/>
          </a:xfrm>
          <a:prstGeom prst="rect">
            <a:avLst/>
          </a:prstGeom>
          <a:solidFill>
            <a:schemeClr val="bg1"/>
          </a:solidFill>
          <a:ln>
            <a:solidFill>
              <a:srgbClr val="FFC000"/>
            </a:solidFill>
          </a:ln>
        </p:spPr>
        <p:txBody>
          <a:bodyPr wrap="square">
            <a:spAutoFit/>
          </a:bodyPr>
          <a:lstStyle/>
          <a:p>
            <a:pPr indent="406400" algn="just">
              <a:spcBef>
                <a:spcPts val="900"/>
              </a:spcBef>
              <a:spcAft>
                <a:spcPts val="0"/>
              </a:spcAft>
            </a:pPr>
            <a:r>
              <a:rPr lang="bg-BG" sz="1800" dirty="0">
                <a:latin typeface="Segoe UI" panose="020B0502040204020203" pitchFamily="34" charset="0"/>
                <a:ea typeface="Segoe UI" panose="020B0502040204020203" pitchFamily="34" charset="0"/>
              </a:rPr>
              <a:t>При характеризиране дейността на мускулите се използват термините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съкращаване, напрежение, отпускане и опъване. </a:t>
            </a:r>
            <a:r>
              <a:rPr lang="bg-BG" sz="1800" dirty="0">
                <a:latin typeface="Segoe UI" panose="020B0502040204020203" pitchFamily="34" charset="0"/>
                <a:ea typeface="Segoe UI" panose="020B0502040204020203" pitchFamily="34" charset="0"/>
              </a:rPr>
              <a:t>Обикновено за първите два се смята, че са еднозначни, т.е. счита се че мускулът се напряга и съкращава. В действителност всеки един от тези термини означава точно определено и различно действие или състояние на мускула.</a:t>
            </a:r>
            <a:endParaRPr lang="en-US" sz="1800" dirty="0">
              <a:latin typeface="Segoe UI" panose="020B0502040204020203" pitchFamily="34" charset="0"/>
              <a:ea typeface="Segoe UI" panose="020B0502040204020203" pitchFamily="34" charset="0"/>
            </a:endParaRPr>
          </a:p>
        </p:txBody>
      </p:sp>
      <p:sp>
        <p:nvSpPr>
          <p:cNvPr id="5" name="Rectangle 4">
            <a:extLst>
              <a:ext uri="{FF2B5EF4-FFF2-40B4-BE49-F238E27FC236}">
                <a16:creationId xmlns="" xmlns:a16="http://schemas.microsoft.com/office/drawing/2014/main" id="{E6B367D0-AF89-4E41-82F9-BF40E4739CD7}"/>
              </a:ext>
            </a:extLst>
          </p:cNvPr>
          <p:cNvSpPr/>
          <p:nvPr/>
        </p:nvSpPr>
        <p:spPr>
          <a:xfrm>
            <a:off x="287542" y="4373576"/>
            <a:ext cx="8568916" cy="923330"/>
          </a:xfrm>
          <a:prstGeom prst="rect">
            <a:avLst/>
          </a:prstGeom>
          <a:solidFill>
            <a:schemeClr val="bg1"/>
          </a:solidFill>
          <a:ln>
            <a:solidFill>
              <a:srgbClr val="FFC000"/>
            </a:solidFill>
          </a:ln>
        </p:spPr>
        <p:txBody>
          <a:bodyPr wrap="square">
            <a:spAutoFit/>
          </a:bodyPr>
          <a:lstStyle/>
          <a:p>
            <a:pPr indent="393700" algn="just">
              <a:spcBef>
                <a:spcPts val="900"/>
              </a:spcBef>
              <a:spcAft>
                <a:spcPts val="300"/>
              </a:spcAft>
            </a:pPr>
            <a:r>
              <a:rPr lang="bg-BG" sz="1800" dirty="0">
                <a:latin typeface="Segoe UI" panose="020B0502040204020203" pitchFamily="34" charset="0"/>
                <a:ea typeface="Segoe UI" panose="020B0502040204020203" pitchFamily="34" charset="0"/>
              </a:rPr>
              <a:t>Термините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напрежение </a:t>
            </a:r>
            <a:r>
              <a:rPr lang="bg-BG" sz="1800" dirty="0">
                <a:latin typeface="Segoe UI" panose="020B0502040204020203" pitchFamily="34" charset="0"/>
                <a:ea typeface="Segoe UI" panose="020B0502040204020203" pitchFamily="34" charset="0"/>
              </a:rPr>
              <a:t>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отпускане </a:t>
            </a:r>
            <a:r>
              <a:rPr lang="bg-BG" sz="1800" dirty="0">
                <a:latin typeface="Segoe UI" panose="020B0502040204020203" pitchFamily="34" charset="0"/>
                <a:ea typeface="Segoe UI" panose="020B0502040204020203" pitchFamily="34" charset="0"/>
              </a:rPr>
              <a:t>са свързани с увеличаване или намаляване на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мускулната сила,</a:t>
            </a:r>
            <a:r>
              <a:rPr lang="bg-BG" sz="1800" dirty="0">
                <a:latin typeface="Segoe UI" panose="020B0502040204020203" pitchFamily="34" charset="0"/>
                <a:ea typeface="Segoe UI" panose="020B0502040204020203" pitchFamily="34" charset="0"/>
              </a:rPr>
              <a:t> но и в двата случая дължината на мускула може да се увеличава, да намалява или да не се изменя.</a:t>
            </a:r>
            <a:endParaRPr lang="en-US" sz="1800" dirty="0">
              <a:latin typeface="Segoe UI" panose="020B0502040204020203" pitchFamily="34" charset="0"/>
              <a:ea typeface="Segoe UI" panose="020B0502040204020203" pitchFamily="34" charset="0"/>
            </a:endParaRPr>
          </a:p>
        </p:txBody>
      </p:sp>
      <p:sp>
        <p:nvSpPr>
          <p:cNvPr id="6" name="Rectangle 5">
            <a:extLst>
              <a:ext uri="{FF2B5EF4-FFF2-40B4-BE49-F238E27FC236}">
                <a16:creationId xmlns="" xmlns:a16="http://schemas.microsoft.com/office/drawing/2014/main" id="{EEB892F5-ED98-497A-95A4-7AAC2601E539}"/>
              </a:ext>
            </a:extLst>
          </p:cNvPr>
          <p:cNvSpPr/>
          <p:nvPr/>
        </p:nvSpPr>
        <p:spPr>
          <a:xfrm>
            <a:off x="287542" y="3104573"/>
            <a:ext cx="8568916" cy="923330"/>
          </a:xfrm>
          <a:prstGeom prst="rect">
            <a:avLst/>
          </a:prstGeom>
          <a:solidFill>
            <a:schemeClr val="bg1"/>
          </a:solidFill>
          <a:ln>
            <a:solidFill>
              <a:srgbClr val="FFC000"/>
            </a:solidFill>
          </a:ln>
        </p:spPr>
        <p:txBody>
          <a:bodyPr wrap="square">
            <a:spAutoFit/>
          </a:bodyPr>
          <a:lstStyle/>
          <a:p>
            <a:pPr indent="393700" algn="just">
              <a:spcBef>
                <a:spcPts val="900"/>
              </a:spcBef>
              <a:spcAft>
                <a:spcPts val="315"/>
              </a:spcAft>
            </a:pPr>
            <a:r>
              <a:rPr lang="bg-BG" sz="1800" dirty="0">
                <a:latin typeface="Segoe UI" panose="020B0502040204020203" pitchFamily="34" charset="0"/>
                <a:ea typeface="Segoe UI" panose="020B0502040204020203" pitchFamily="34" charset="0"/>
              </a:rPr>
              <a:t>Термините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съкращаване </a:t>
            </a:r>
            <a:r>
              <a:rPr lang="bg-BG" sz="1800" dirty="0">
                <a:latin typeface="Segoe UI" panose="020B0502040204020203" pitchFamily="34" charset="0"/>
                <a:ea typeface="Segoe UI" panose="020B0502040204020203" pitchFamily="34" charset="0"/>
              </a:rPr>
              <a:t>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опъване </a:t>
            </a:r>
            <a:r>
              <a:rPr lang="bg-BG" sz="1800" dirty="0">
                <a:latin typeface="Segoe UI" panose="020B0502040204020203" pitchFamily="34" charset="0"/>
                <a:ea typeface="Segoe UI" panose="020B0502040204020203" pitchFamily="34" charset="0"/>
              </a:rPr>
              <a:t>са свързани с изменение на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дължината на мускула.</a:t>
            </a:r>
            <a:r>
              <a:rPr lang="bg-BG" sz="1800" dirty="0">
                <a:latin typeface="Segoe UI" panose="020B0502040204020203" pitchFamily="34" charset="0"/>
                <a:ea typeface="Segoe UI" panose="020B0502040204020203" pitchFamily="34" charset="0"/>
              </a:rPr>
              <a:t> При съкращаване тя намалява, при опъване се увеличава, като това не е пряко свързано с изменения в мускулната сила.</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8761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35</a:t>
            </a:fld>
            <a:endParaRPr lang="en-US" altLang="en-US"/>
          </a:p>
        </p:txBody>
      </p:sp>
      <p:sp>
        <p:nvSpPr>
          <p:cNvPr id="7" name="Rectangle 6"/>
          <p:cNvSpPr/>
          <p:nvPr/>
        </p:nvSpPr>
        <p:spPr>
          <a:xfrm>
            <a:off x="448828" y="3868807"/>
            <a:ext cx="8471284" cy="2308324"/>
          </a:xfrm>
          <a:prstGeom prst="rect">
            <a:avLst/>
          </a:prstGeom>
          <a:solidFill>
            <a:schemeClr val="bg1"/>
          </a:solidFill>
          <a:ln>
            <a:solidFill>
              <a:srgbClr val="FFC00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Колкото по-интензивно са подложени мускулите на системни и продължителни натоварвания, толкова по-очебийно е изтеглянето на мускулната маса към проксималния край. Това явление е продиктувано от чисто механични причини. Всяко звено на двигателния апарат извършва въртеливи движения спрямо оста (или осите) на проксимално разположената става. Следователно колкото масата на звеното е по-близо до оста на въртене, толкова инерчния момент на звеното ще бъде по-малък, толкова и съпротивлението при движение ще бъде по-малко. Изтеглянето на масата към проксималния край е един от механизмите, чрез който организмът си осигурява условия за по- рационално използване на движещите сили</a:t>
            </a:r>
            <a:endParaRPr lang="bg-BG" sz="1600" dirty="0">
              <a:latin typeface="Segoe UI" panose="020B0502040204020203" pitchFamily="34" charset="0"/>
              <a:cs typeface="Segoe UI" panose="020B0502040204020203" pitchFamily="34" charset="0"/>
            </a:endParaRPr>
          </a:p>
        </p:txBody>
      </p:sp>
      <p:grpSp>
        <p:nvGrpSpPr>
          <p:cNvPr id="11" name="Group 10"/>
          <p:cNvGrpSpPr/>
          <p:nvPr/>
        </p:nvGrpSpPr>
        <p:grpSpPr>
          <a:xfrm>
            <a:off x="457200" y="260649"/>
            <a:ext cx="8462912" cy="3486786"/>
            <a:chOff x="0" y="310753"/>
            <a:chExt cx="8462912" cy="3486786"/>
          </a:xfrm>
        </p:grpSpPr>
        <p:sp>
          <p:nvSpPr>
            <p:cNvPr id="8" name="Rectangle 7"/>
            <p:cNvSpPr/>
            <p:nvPr/>
          </p:nvSpPr>
          <p:spPr>
            <a:xfrm>
              <a:off x="3943520" y="407541"/>
              <a:ext cx="4344380" cy="3293209"/>
            </a:xfrm>
            <a:prstGeom prst="rect">
              <a:avLst/>
            </a:prstGeom>
            <a:solidFill>
              <a:schemeClr val="bg1"/>
            </a:solidFill>
            <a:ln>
              <a:solidFill>
                <a:srgbClr val="00B050"/>
              </a:solidFill>
            </a:ln>
          </p:spPr>
          <p:txBody>
            <a:bodyPr wrap="square">
              <a:spAutoFit/>
            </a:bodyPr>
            <a:lstStyle/>
            <a:p>
              <a:pPr algn="just"/>
              <a:r>
                <a:rPr lang="bg-BG" sz="1600" dirty="0">
                  <a:solidFill>
                    <a:srgbClr val="000000"/>
                  </a:solidFill>
                  <a:latin typeface="Segoe UI" panose="020B0502040204020203" pitchFamily="34" charset="0"/>
                  <a:cs typeface="Segoe UI" panose="020B0502040204020203" pitchFamily="34" charset="0"/>
                </a:rPr>
                <a:t>Системните и продължителни натоварвания повлияват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разпределението на мускулната маса </a:t>
              </a:r>
              <a:r>
                <a:rPr lang="bg-BG" sz="1600" dirty="0">
                  <a:solidFill>
                    <a:srgbClr val="000000"/>
                  </a:solidFill>
                  <a:latin typeface="Segoe UI" panose="020B0502040204020203" pitchFamily="34" charset="0"/>
                  <a:cs typeface="Segoe UI" panose="020B0502040204020203" pitchFamily="34" charset="0"/>
                </a:rPr>
                <a:t>и начина на прикрепване на сухожилията. Мускулите, разположени по главата и туловището, притежават мускулна маса, почти симетрично разпределена по дължината на мускула, като най-дебелата част на мускула е към средата. При мускулите, разположени по крайниците, мускулната маса е групирана в проксималния край на мускула. Към </a:t>
              </a:r>
              <a:r>
                <a:rPr lang="bg-BG" sz="1600" dirty="0" err="1">
                  <a:solidFill>
                    <a:srgbClr val="000000"/>
                  </a:solidFill>
                  <a:latin typeface="Segoe UI" panose="020B0502040204020203" pitchFamily="34" charset="0"/>
                  <a:cs typeface="Segoe UI" panose="020B0502040204020203" pitchFamily="34" charset="0"/>
                </a:rPr>
                <a:t>дисталното</a:t>
              </a:r>
              <a:r>
                <a:rPr lang="bg-BG" sz="1600" dirty="0">
                  <a:solidFill>
                    <a:srgbClr val="000000"/>
                  </a:solidFill>
                  <a:latin typeface="Segoe UI" panose="020B0502040204020203" pitchFamily="34" charset="0"/>
                  <a:cs typeface="Segoe UI" panose="020B0502040204020203" pitchFamily="34" charset="0"/>
                </a:rPr>
                <a:t> залавно място се отправя тънко и дълго сухожилие. </a:t>
              </a:r>
              <a:endParaRPr lang="bg-BG" sz="1600"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rotWithShape="1">
            <a:blip r:embed="rId2" cstate="print"/>
            <a:srcRect l="4123" r="5639"/>
            <a:stretch/>
          </p:blipFill>
          <p:spPr>
            <a:xfrm>
              <a:off x="71499" y="944724"/>
              <a:ext cx="3741213" cy="2282352"/>
            </a:xfrm>
            <a:prstGeom prst="rect">
              <a:avLst/>
            </a:prstGeom>
          </p:spPr>
        </p:pic>
        <p:sp>
          <p:nvSpPr>
            <p:cNvPr id="10" name="Rectangle 9"/>
            <p:cNvSpPr/>
            <p:nvPr/>
          </p:nvSpPr>
          <p:spPr>
            <a:xfrm>
              <a:off x="0" y="310753"/>
              <a:ext cx="8462912" cy="3486786"/>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40134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36</a:t>
            </a:fld>
            <a:endParaRPr lang="en-US" altLang="en-US"/>
          </a:p>
        </p:txBody>
      </p:sp>
      <p:sp>
        <p:nvSpPr>
          <p:cNvPr id="4" name="Rectangle 3"/>
          <p:cNvSpPr/>
          <p:nvPr/>
        </p:nvSpPr>
        <p:spPr>
          <a:xfrm>
            <a:off x="179512" y="2168860"/>
            <a:ext cx="8712968" cy="2585323"/>
          </a:xfrm>
          <a:prstGeom prst="rect">
            <a:avLst/>
          </a:prstGeom>
          <a:solidFill>
            <a:schemeClr val="bg1"/>
          </a:solidFill>
          <a:ln>
            <a:solidFill>
              <a:srgbClr val="FFC000"/>
            </a:solidFill>
          </a:ln>
        </p:spPr>
        <p:txBody>
          <a:bodyPr wrap="square">
            <a:spAutoFit/>
          </a:bodyPr>
          <a:lstStyle/>
          <a:p>
            <a:pPr indent="393700" algn="just">
              <a:spcBef>
                <a:spcPts val="900"/>
              </a:spcBef>
              <a:spcAft>
                <a:spcPts val="560"/>
              </a:spcAft>
            </a:pPr>
            <a:r>
              <a:rPr lang="bg-BG" sz="1800" dirty="0">
                <a:latin typeface="Segoe UI" panose="020B0502040204020203" pitchFamily="34" charset="0"/>
                <a:ea typeface="Segoe UI" panose="020B0502040204020203" pitchFamily="34" charset="0"/>
              </a:rPr>
              <a:t>В проксималното си залавно място мускулите се прикрепват към костта на широка площ. Сухожилните влакна са къси и не се обособяват в цялостно сухожилно тяло. Залавянето в дисталния край се осъществява чрез дълго сухожилие, което се прикрепва към костта на много малка повърхност. По този начин малките по обем и тегло сухожилия позволяват да се пренесе сила от мястото на възникването й (мускулното тяло) до мястото на прилагането й. Освен това олекотените по този начин дистални звена, например пръстите, могат да се движат бързо и леко и да изпълняват най- </a:t>
            </a:r>
            <a:r>
              <a:rPr lang="bg-BG" sz="1800" dirty="0" err="1">
                <a:latin typeface="Segoe UI" panose="020B0502040204020203" pitchFamily="34" charset="0"/>
                <a:ea typeface="Segoe UI" panose="020B0502040204020203" pitchFamily="34" charset="0"/>
              </a:rPr>
              <a:t>финни</a:t>
            </a:r>
            <a:r>
              <a:rPr lang="bg-BG" sz="1800" dirty="0">
                <a:latin typeface="Segoe UI" panose="020B0502040204020203" pitchFamily="34" charset="0"/>
                <a:ea typeface="Segoe UI" panose="020B0502040204020203" pitchFamily="34" charset="0"/>
              </a:rPr>
              <a:t> и диференцирани движения.</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1239056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37</a:t>
            </a:fld>
            <a:endParaRPr lang="en-US" altLang="en-US"/>
          </a:p>
        </p:txBody>
      </p:sp>
      <p:sp>
        <p:nvSpPr>
          <p:cNvPr id="20" name="Rectangle 19"/>
          <p:cNvSpPr/>
          <p:nvPr/>
        </p:nvSpPr>
        <p:spPr>
          <a:xfrm>
            <a:off x="194032" y="403396"/>
            <a:ext cx="6611704" cy="646331"/>
          </a:xfrm>
          <a:prstGeom prst="rect">
            <a:avLst/>
          </a:prstGeom>
          <a:solidFill>
            <a:schemeClr val="bg1"/>
          </a:solidFill>
          <a:ln>
            <a:solidFill>
              <a:srgbClr val="FFC000"/>
            </a:solidFill>
          </a:ln>
        </p:spPr>
        <p:txBody>
          <a:bodyPr wrap="square">
            <a:spAutoFit/>
          </a:bodyPr>
          <a:lstStyle/>
          <a:p>
            <a:pPr indent="393700" algn="just">
              <a:spcBef>
                <a:spcPts val="900"/>
              </a:spcBef>
              <a:spcAft>
                <a:spcPts val="440"/>
              </a:spcAft>
            </a:pPr>
            <a:r>
              <a:rPr lang="bg-BG" sz="1800" dirty="0">
                <a:latin typeface="Segoe UI" panose="020B0502040204020203" pitchFamily="34" charset="0"/>
                <a:ea typeface="Segoe UI" panose="020B0502040204020203" pitchFamily="34" charset="0"/>
              </a:rPr>
              <a:t>Функционално и структурно се разграничават три вида мускули - </a:t>
            </a:r>
            <a:r>
              <a:rPr lang="bg-BG" sz="1800" i="1" dirty="0">
                <a:solidFill>
                  <a:srgbClr val="FF0000"/>
                </a:solidFill>
                <a:latin typeface="Segoe UI" panose="020B0502040204020203" pitchFamily="34" charset="0"/>
                <a:ea typeface="Segoe UI" panose="020B0502040204020203" pitchFamily="34" charset="0"/>
              </a:rPr>
              <a:t>скелетни, </a:t>
            </a:r>
            <a:r>
              <a:rPr lang="bg-BG" sz="1800" i="1" dirty="0">
                <a:solidFill>
                  <a:srgbClr val="0070C0"/>
                </a:solidFill>
                <a:latin typeface="Segoe UI" panose="020B0502040204020203" pitchFamily="34" charset="0"/>
                <a:ea typeface="Segoe UI" panose="020B0502040204020203" pitchFamily="34" charset="0"/>
              </a:rPr>
              <a:t>гладки</a:t>
            </a:r>
            <a:r>
              <a:rPr lang="bg-BG" sz="1800" i="1" dirty="0">
                <a:solidFill>
                  <a:srgbClr val="FF0000"/>
                </a:solidFill>
                <a:latin typeface="Segoe UI" panose="020B0502040204020203" pitchFamily="34" charset="0"/>
                <a:ea typeface="Segoe UI" panose="020B0502040204020203" pitchFamily="34" charset="0"/>
              </a:rPr>
              <a:t> </a:t>
            </a:r>
            <a:r>
              <a:rPr lang="bg-BG" sz="1800" i="1" dirty="0">
                <a:solidFill>
                  <a:srgbClr val="7030A0"/>
                </a:solidFill>
                <a:latin typeface="Segoe UI" panose="020B0502040204020203" pitchFamily="34" charset="0"/>
                <a:ea typeface="Segoe UI" panose="020B0502040204020203" pitchFamily="34" charset="0"/>
              </a:rPr>
              <a:t>и сърдечни</a:t>
            </a:r>
            <a:r>
              <a:rPr lang="bg-BG"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p:grpSp>
        <p:nvGrpSpPr>
          <p:cNvPr id="26" name="Group 25"/>
          <p:cNvGrpSpPr/>
          <p:nvPr/>
        </p:nvGrpSpPr>
        <p:grpSpPr>
          <a:xfrm>
            <a:off x="87908" y="1520788"/>
            <a:ext cx="8840576" cy="2325787"/>
            <a:chOff x="103808" y="1417143"/>
            <a:chExt cx="8840576" cy="2325787"/>
          </a:xfrm>
        </p:grpSpPr>
        <p:pic>
          <p:nvPicPr>
            <p:cNvPr id="21" name="Picture 20"/>
            <p:cNvPicPr>
              <a:picLocks noChangeAspect="1"/>
            </p:cNvPicPr>
            <p:nvPr/>
          </p:nvPicPr>
          <p:blipFill rotWithShape="1">
            <a:blip r:embed="rId2" cstate="print"/>
            <a:srcRect l="58568" t="14577" r="23608" b="72376"/>
            <a:stretch/>
          </p:blipFill>
          <p:spPr>
            <a:xfrm>
              <a:off x="6025509" y="1833556"/>
              <a:ext cx="2663151" cy="1592400"/>
            </a:xfrm>
            <a:prstGeom prst="rect">
              <a:avLst/>
            </a:prstGeom>
          </p:spPr>
        </p:pic>
        <p:sp>
          <p:nvSpPr>
            <p:cNvPr id="23" name="Rectangle 22"/>
            <p:cNvSpPr/>
            <p:nvPr/>
          </p:nvSpPr>
          <p:spPr>
            <a:xfrm>
              <a:off x="192544" y="1561992"/>
              <a:ext cx="5770240" cy="2062103"/>
            </a:xfrm>
            <a:prstGeom prst="rect">
              <a:avLst/>
            </a:prstGeom>
            <a:solidFill>
              <a:schemeClr val="bg1"/>
            </a:solidFill>
            <a:ln>
              <a:solidFill>
                <a:srgbClr val="00B050"/>
              </a:solidFill>
            </a:ln>
          </p:spPr>
          <p:txBody>
            <a:bodyPr wrap="square">
              <a:spAutoFit/>
            </a:bodyPr>
            <a:lstStyle/>
            <a:p>
              <a:pPr indent="393700" algn="just">
                <a:spcBef>
                  <a:spcPts val="900"/>
                </a:spcBef>
                <a:spcAft>
                  <a:spcPts val="300"/>
                </a:spcAft>
              </a:pP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Скелетните</a:t>
              </a:r>
              <a:r>
                <a:rPr lang="bg-BG" sz="1600" dirty="0">
                  <a:latin typeface="Segoe UI" panose="020B0502040204020203" pitchFamily="34" charset="0"/>
                  <a:ea typeface="Segoe UI" panose="020B0502040204020203" pitchFamily="34" charset="0"/>
                </a:rPr>
                <a:t> мускули са свързани чрез сухожилия с костите и се използват за движение на скелета и за поддържане на позата. Те са "волеви мускули". Въпреки, че контролът на позата се поддържа по принцип като безсъзнателен рефлекс, мускулите, отговорни за това, реагират и на съзнателен контрол. Скелетната мускулатура в средностатистически възрастен мъж е около 40 % от телесната маса, а при жена - около 35 %.</a:t>
              </a:r>
              <a:endParaRPr lang="en-US" sz="1600" dirty="0">
                <a:latin typeface="Segoe UI" panose="020B0502040204020203" pitchFamily="34" charset="0"/>
                <a:ea typeface="Segoe UI" panose="020B0502040204020203" pitchFamily="34" charset="0"/>
              </a:endParaRPr>
            </a:p>
          </p:txBody>
        </p:sp>
        <p:sp>
          <p:nvSpPr>
            <p:cNvPr id="25" name="Rectangle 24"/>
            <p:cNvSpPr/>
            <p:nvPr/>
          </p:nvSpPr>
          <p:spPr>
            <a:xfrm>
              <a:off x="103808" y="1417143"/>
              <a:ext cx="8840576" cy="2325787"/>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8" name="Group 27"/>
          <p:cNvGrpSpPr/>
          <p:nvPr/>
        </p:nvGrpSpPr>
        <p:grpSpPr>
          <a:xfrm>
            <a:off x="1472940" y="3991424"/>
            <a:ext cx="7455544" cy="2250131"/>
            <a:chOff x="1445928" y="4088273"/>
            <a:chExt cx="7455544" cy="2250131"/>
          </a:xfrm>
        </p:grpSpPr>
        <p:grpSp>
          <p:nvGrpSpPr>
            <p:cNvPr id="15" name="Group 14"/>
            <p:cNvGrpSpPr/>
            <p:nvPr/>
          </p:nvGrpSpPr>
          <p:grpSpPr>
            <a:xfrm>
              <a:off x="1532012" y="4358797"/>
              <a:ext cx="3967232" cy="1762724"/>
              <a:chOff x="5176768" y="4295114"/>
              <a:chExt cx="3967232" cy="1762724"/>
            </a:xfrm>
          </p:grpSpPr>
          <p:pic>
            <p:nvPicPr>
              <p:cNvPr id="11" name="Picture 10"/>
              <p:cNvPicPr>
                <a:picLocks noChangeAspect="1"/>
              </p:cNvPicPr>
              <p:nvPr/>
            </p:nvPicPr>
            <p:blipFill rotWithShape="1">
              <a:blip r:embed="rId2" cstate="print"/>
              <a:srcRect l="67190" t="20100" r="11141" b="65185"/>
              <a:stretch/>
            </p:blipFill>
            <p:spPr>
              <a:xfrm>
                <a:off x="5256075" y="4335110"/>
                <a:ext cx="2919029" cy="1619250"/>
              </a:xfrm>
              <a:prstGeom prst="rect">
                <a:avLst/>
              </a:prstGeom>
            </p:spPr>
          </p:pic>
          <p:sp>
            <p:nvSpPr>
              <p:cNvPr id="12" name="Rectangle 11"/>
              <p:cNvSpPr/>
              <p:nvPr/>
            </p:nvSpPr>
            <p:spPr>
              <a:xfrm rot="10800000" flipV="1">
                <a:off x="8175104" y="4510596"/>
                <a:ext cx="968896" cy="148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ectangle 12"/>
              <p:cNvSpPr/>
              <p:nvPr/>
            </p:nvSpPr>
            <p:spPr>
              <a:xfrm rot="10800000" flipV="1">
                <a:off x="7236296" y="5517232"/>
                <a:ext cx="1574218" cy="54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Rectangle 13"/>
              <p:cNvSpPr/>
              <p:nvPr/>
            </p:nvSpPr>
            <p:spPr>
              <a:xfrm rot="10800000" flipV="1">
                <a:off x="5176768" y="4295114"/>
                <a:ext cx="1105676" cy="826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24" name="Rectangle 23"/>
            <p:cNvSpPr/>
            <p:nvPr/>
          </p:nvSpPr>
          <p:spPr>
            <a:xfrm>
              <a:off x="4821239" y="4188994"/>
              <a:ext cx="3969505" cy="2062103"/>
            </a:xfrm>
            <a:prstGeom prst="rect">
              <a:avLst/>
            </a:prstGeom>
            <a:ln>
              <a:solidFill>
                <a:srgbClr val="00B050"/>
              </a:solidFill>
            </a:ln>
          </p:spPr>
          <p:txBody>
            <a:bodyPr wrap="square">
              <a:spAutoFit/>
            </a:bodyPr>
            <a:lstStyle/>
            <a:p>
              <a:pPr indent="393700" algn="just">
                <a:spcBef>
                  <a:spcPts val="900"/>
                </a:spcBef>
                <a:spcAft>
                  <a:spcPts val="330"/>
                </a:spcAft>
              </a:pPr>
              <a:r>
                <a:rPr lang="bg-BG" sz="1600" i="1" dirty="0">
                  <a:solidFill>
                    <a:srgbClr val="000000"/>
                  </a:solidFill>
                  <a:latin typeface="Segoe UI" panose="020B0502040204020203" pitchFamily="34" charset="0"/>
                  <a:ea typeface="Segoe UI" panose="020B0502040204020203" pitchFamily="34" charset="0"/>
                  <a:cs typeface="Segoe UI" panose="020B0502040204020203" pitchFamily="34" charset="0"/>
                </a:rPr>
                <a:t>Гладките</a:t>
              </a:r>
              <a:r>
                <a:rPr lang="bg-BG" sz="1600" dirty="0">
                  <a:latin typeface="Segoe UI" panose="020B0502040204020203" pitchFamily="34" charset="0"/>
                  <a:ea typeface="Segoe UI" panose="020B0502040204020203" pitchFamily="34" charset="0"/>
                </a:rPr>
                <a:t> мускули се намират в стените на органи и структури като хранопровода, стомаха, червата, бронхите, матката, пикочния канал, пикочния мехур, кръвоносните съдове. За разлика от скелетните мускули, гладките не са под съзнателен контрол. Те са "неволеви мускули".</a:t>
              </a:r>
              <a:endParaRPr lang="en-US" sz="1600" dirty="0">
                <a:latin typeface="Segoe UI" panose="020B0502040204020203" pitchFamily="34" charset="0"/>
                <a:ea typeface="Segoe UI" panose="020B0502040204020203" pitchFamily="34" charset="0"/>
              </a:endParaRPr>
            </a:p>
          </p:txBody>
        </p:sp>
        <p:sp>
          <p:nvSpPr>
            <p:cNvPr id="27" name="Rectangle 26"/>
            <p:cNvSpPr/>
            <p:nvPr/>
          </p:nvSpPr>
          <p:spPr>
            <a:xfrm>
              <a:off x="1445928" y="4088273"/>
              <a:ext cx="7455544" cy="225013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 xmlns:p14="http://schemas.microsoft.com/office/powerpoint/2010/main" val="38543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38</a:t>
            </a:fld>
            <a:endParaRPr lang="en-US" altLang="en-US"/>
          </a:p>
        </p:txBody>
      </p:sp>
      <p:grpSp>
        <p:nvGrpSpPr>
          <p:cNvPr id="5" name="Group 4"/>
          <p:cNvGrpSpPr/>
          <p:nvPr/>
        </p:nvGrpSpPr>
        <p:grpSpPr>
          <a:xfrm>
            <a:off x="273218" y="657234"/>
            <a:ext cx="6912768" cy="1590030"/>
            <a:chOff x="611560" y="758851"/>
            <a:chExt cx="6912768" cy="1590030"/>
          </a:xfrm>
        </p:grpSpPr>
        <p:pic>
          <p:nvPicPr>
            <p:cNvPr id="9" name="Picture 8"/>
            <p:cNvPicPr>
              <a:picLocks noChangeAspect="1"/>
            </p:cNvPicPr>
            <p:nvPr/>
          </p:nvPicPr>
          <p:blipFill rotWithShape="1">
            <a:blip r:embed="rId2" cstate="print"/>
            <a:srcRect l="80846" t="32144" r="1880" b="54043"/>
            <a:stretch/>
          </p:blipFill>
          <p:spPr>
            <a:xfrm>
              <a:off x="611560" y="758851"/>
              <a:ext cx="2232248" cy="1458162"/>
            </a:xfrm>
            <a:prstGeom prst="rect">
              <a:avLst/>
            </a:prstGeom>
          </p:spPr>
        </p:pic>
        <p:sp>
          <p:nvSpPr>
            <p:cNvPr id="4" name="Rectangle 3"/>
            <p:cNvSpPr/>
            <p:nvPr/>
          </p:nvSpPr>
          <p:spPr>
            <a:xfrm>
              <a:off x="2929142" y="887767"/>
              <a:ext cx="4500500" cy="1200329"/>
            </a:xfrm>
            <a:prstGeom prst="rect">
              <a:avLst/>
            </a:prstGeom>
            <a:ln>
              <a:solidFill>
                <a:srgbClr val="00B050"/>
              </a:solidFill>
            </a:ln>
          </p:spPr>
          <p:txBody>
            <a:bodyPr wrap="square">
              <a:spAutoFit/>
            </a:bodyPr>
            <a:lstStyle/>
            <a:p>
              <a:pPr indent="393700" algn="just">
                <a:spcBef>
                  <a:spcPts val="900"/>
                </a:spcBef>
                <a:spcAft>
                  <a:spcPts val="270"/>
                </a:spcAft>
              </a:pPr>
              <a:r>
                <a:rPr lang="bg-BG" sz="1800" i="1" dirty="0">
                  <a:solidFill>
                    <a:srgbClr val="7030A0"/>
                  </a:solidFill>
                  <a:latin typeface="Segoe UI" panose="020B0502040204020203" pitchFamily="34" charset="0"/>
                  <a:ea typeface="Segoe UI" panose="020B0502040204020203" pitchFamily="34" charset="0"/>
                  <a:cs typeface="Segoe UI" panose="020B0502040204020203" pitchFamily="34" charset="0"/>
                </a:rPr>
                <a:t>Сърдечните</a:t>
              </a:r>
              <a:r>
                <a:rPr lang="bg-BG" sz="1800" dirty="0">
                  <a:solidFill>
                    <a:srgbClr val="7030A0"/>
                  </a:solidFill>
                  <a:latin typeface="Segoe UI" panose="020B0502040204020203" pitchFamily="34" charset="0"/>
                  <a:ea typeface="Segoe UI" panose="020B0502040204020203" pitchFamily="34" charset="0"/>
                </a:rPr>
                <a:t> мускули </a:t>
              </a:r>
              <a:r>
                <a:rPr lang="bg-BG" sz="1800" dirty="0">
                  <a:latin typeface="Segoe UI" panose="020B0502040204020203" pitchFamily="34" charset="0"/>
                  <a:ea typeface="Segoe UI" panose="020B0502040204020203" pitchFamily="34" charset="0"/>
                </a:rPr>
                <a:t>се срещат само в сърцето. Те също са "неволеви мускули", но са по-близки по структура до скелетната мускулатура.</a:t>
              </a:r>
              <a:endParaRPr lang="en-US" sz="1800" dirty="0">
                <a:latin typeface="Segoe UI" panose="020B0502040204020203" pitchFamily="34" charset="0"/>
                <a:ea typeface="Segoe UI" panose="020B0502040204020203" pitchFamily="34" charset="0"/>
              </a:endParaRPr>
            </a:p>
          </p:txBody>
        </p:sp>
        <p:sp>
          <p:nvSpPr>
            <p:cNvPr id="16" name="Rectangle 15"/>
            <p:cNvSpPr/>
            <p:nvPr/>
          </p:nvSpPr>
          <p:spPr>
            <a:xfrm>
              <a:off x="611560" y="758851"/>
              <a:ext cx="6912768" cy="1590030"/>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7" name="Group 6"/>
          <p:cNvGrpSpPr/>
          <p:nvPr/>
        </p:nvGrpSpPr>
        <p:grpSpPr>
          <a:xfrm>
            <a:off x="256946" y="2738753"/>
            <a:ext cx="8630107" cy="3066511"/>
            <a:chOff x="256946" y="2738753"/>
            <a:chExt cx="8630107" cy="3066511"/>
          </a:xfrm>
        </p:grpSpPr>
        <p:pic>
          <p:nvPicPr>
            <p:cNvPr id="12" name="Picture 11"/>
            <p:cNvPicPr>
              <a:picLocks noChangeAspect="1"/>
            </p:cNvPicPr>
            <p:nvPr/>
          </p:nvPicPr>
          <p:blipFill rotWithShape="1">
            <a:blip r:embed="rId3" cstate="print"/>
            <a:srcRect t="11062"/>
            <a:stretch/>
          </p:blipFill>
          <p:spPr>
            <a:xfrm rot="16200000">
              <a:off x="876055" y="2194947"/>
              <a:ext cx="2380184" cy="3618402"/>
            </a:xfrm>
            <a:prstGeom prst="rect">
              <a:avLst/>
            </a:prstGeom>
          </p:spPr>
        </p:pic>
        <p:sp>
          <p:nvSpPr>
            <p:cNvPr id="15" name="Rectangle 14"/>
            <p:cNvSpPr/>
            <p:nvPr/>
          </p:nvSpPr>
          <p:spPr>
            <a:xfrm>
              <a:off x="256946" y="2738753"/>
              <a:ext cx="8630107" cy="306651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Rectangle 5"/>
            <p:cNvSpPr/>
            <p:nvPr/>
          </p:nvSpPr>
          <p:spPr>
            <a:xfrm>
              <a:off x="4114800" y="2870934"/>
              <a:ext cx="4572000" cy="2862322"/>
            </a:xfrm>
            <a:prstGeom prst="rect">
              <a:avLst/>
            </a:prstGeom>
            <a:ln>
              <a:solidFill>
                <a:srgbClr val="00B050"/>
              </a:solidFill>
            </a:ln>
          </p:spPr>
          <p:txBody>
            <a:bodyPr>
              <a:spAutoFit/>
            </a:bodyPr>
            <a:lstStyle/>
            <a:p>
              <a:pPr indent="393700" algn="just">
                <a:spcBef>
                  <a:spcPts val="900"/>
                </a:spcBef>
                <a:spcAft>
                  <a:spcPts val="300"/>
                </a:spcAft>
              </a:pPr>
              <a:r>
                <a:rPr lang="bg-BG" sz="1800" dirty="0">
                  <a:latin typeface="Segoe UI" panose="020B0502040204020203" pitchFamily="34" charset="0"/>
                  <a:ea typeface="Segoe UI" panose="020B0502040204020203" pitchFamily="34" charset="0"/>
                </a:rPr>
                <a:t>Скелетните мускули се състоят от снопчета напречно набраздени мускулни влакна. В зависимост от разположението на влакната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от морфологична гледна точка</a:t>
              </a:r>
              <a:r>
                <a:rPr lang="bg-BG" sz="1800" dirty="0">
                  <a:latin typeface="Segoe UI" panose="020B0502040204020203" pitchFamily="34" charset="0"/>
                  <a:ea typeface="Segoe UI" panose="020B0502040204020203" pitchFamily="34" charset="0"/>
                </a:rPr>
                <a:t> се различават два основни типа: мускули с успоредно разположени мускулни влакна (гладки мускули) и мускули с косо разположени мускулни влакна (перести или набраздени мускули).</a:t>
              </a:r>
              <a:endParaRPr lang="en-US" sz="1800" dirty="0">
                <a:latin typeface="Segoe UI" panose="020B0502040204020203" pitchFamily="34" charset="0"/>
                <a:ea typeface="Segoe UI" panose="020B0502040204020203" pitchFamily="34" charset="0"/>
              </a:endParaRPr>
            </a:p>
          </p:txBody>
        </p:sp>
      </p:grpSp>
    </p:spTree>
    <p:extLst>
      <p:ext uri="{BB962C8B-B14F-4D97-AF65-F5344CB8AC3E}">
        <p14:creationId xmlns="" xmlns:p14="http://schemas.microsoft.com/office/powerpoint/2010/main" val="29145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39</a:t>
            </a:fld>
            <a:endParaRPr lang="en-US" altLang="en-US"/>
          </a:p>
        </p:txBody>
      </p:sp>
      <p:grpSp>
        <p:nvGrpSpPr>
          <p:cNvPr id="4" name="Group 3"/>
          <p:cNvGrpSpPr/>
          <p:nvPr/>
        </p:nvGrpSpPr>
        <p:grpSpPr>
          <a:xfrm>
            <a:off x="665566" y="620688"/>
            <a:ext cx="7812868" cy="5357631"/>
            <a:chOff x="444370" y="440668"/>
            <a:chExt cx="7812868" cy="5357631"/>
          </a:xfrm>
        </p:grpSpPr>
        <p:pic>
          <p:nvPicPr>
            <p:cNvPr id="6" name="Picture 5"/>
            <p:cNvPicPr>
              <a:picLocks noChangeAspect="1"/>
            </p:cNvPicPr>
            <p:nvPr/>
          </p:nvPicPr>
          <p:blipFill>
            <a:blip r:embed="rId2" cstate="print"/>
            <a:stretch>
              <a:fillRect/>
            </a:stretch>
          </p:blipFill>
          <p:spPr>
            <a:xfrm>
              <a:off x="1115616" y="440668"/>
              <a:ext cx="6156684" cy="2638578"/>
            </a:xfrm>
            <a:prstGeom prst="rect">
              <a:avLst/>
            </a:prstGeom>
          </p:spPr>
        </p:pic>
        <p:sp>
          <p:nvSpPr>
            <p:cNvPr id="5" name="Rectangle 4"/>
            <p:cNvSpPr/>
            <p:nvPr/>
          </p:nvSpPr>
          <p:spPr>
            <a:xfrm>
              <a:off x="650050" y="3146111"/>
              <a:ext cx="7499176" cy="2585323"/>
            </a:xfrm>
            <a:prstGeom prst="rect">
              <a:avLst/>
            </a:prstGeom>
            <a:ln>
              <a:solidFill>
                <a:srgbClr val="00B050"/>
              </a:solidFill>
            </a:ln>
          </p:spPr>
          <p:txBody>
            <a:bodyPr wrap="square">
              <a:spAutoFit/>
            </a:bodyPr>
            <a:lstStyle/>
            <a:p>
              <a:pPr indent="393700" algn="just">
                <a:spcBef>
                  <a:spcPts val="900"/>
                </a:spcBef>
                <a:spcAft>
                  <a:spcPts val="300"/>
                </a:spcAft>
              </a:pPr>
              <a:r>
                <a:rPr lang="bg-BG" sz="1800" dirty="0">
                  <a:latin typeface="Segoe UI" panose="020B0502040204020203" pitchFamily="34" charset="0"/>
                  <a:ea typeface="Segoe UI" panose="020B0502040204020203" pitchFamily="34" charset="0"/>
                </a:rPr>
                <a:t>При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гладките мускули </a:t>
              </a:r>
              <a:r>
                <a:rPr lang="bg-BG" sz="1800" dirty="0">
                  <a:latin typeface="Segoe UI" panose="020B0502040204020203" pitchFamily="34" charset="0"/>
                  <a:ea typeface="Segoe UI" panose="020B0502040204020203" pitchFamily="34" charset="0"/>
                </a:rPr>
                <a:t>с успоредно разположени влакна всяко влакно се простира по цялата дължина на мускула. На двата края на мускула неговите влакна се прикрепват към костните сегменти с помощта на по- дълго или по-късо сухожилие. Дълъг и сравнително тънък гладък мускул може при своето съкращение да намали значително своята дължина, но не е в състояние да преодолее голямо съпротивление. Стомахът, съдовата система и по-голямата част от храносмилателния тракт включват в състава си гладки мускули. Този тип мускули не могат да бъдат волево контролирани.</a:t>
              </a:r>
              <a:endParaRPr lang="en-US" sz="1800" dirty="0">
                <a:latin typeface="Segoe UI" panose="020B0502040204020203" pitchFamily="34" charset="0"/>
                <a:ea typeface="Segoe UI" panose="020B0502040204020203" pitchFamily="34" charset="0"/>
              </a:endParaRPr>
            </a:p>
          </p:txBody>
        </p:sp>
        <p:sp>
          <p:nvSpPr>
            <p:cNvPr id="13" name="Rectangle 12"/>
            <p:cNvSpPr/>
            <p:nvPr/>
          </p:nvSpPr>
          <p:spPr>
            <a:xfrm>
              <a:off x="444370" y="440668"/>
              <a:ext cx="7812868" cy="535763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259152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4</a:t>
            </a:fld>
            <a:endParaRPr lang="en-US" altLang="en-US"/>
          </a:p>
        </p:txBody>
      </p:sp>
      <p:pic>
        <p:nvPicPr>
          <p:cNvPr id="3076" name="Picture 4" descr="System of Levers - 1st, 2nd, and 3rd class (most of the bones and ..."/>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17" t="2136" r="1123" b="4382"/>
          <a:stretch/>
        </p:blipFill>
        <p:spPr bwMode="auto">
          <a:xfrm>
            <a:off x="2015716" y="540464"/>
            <a:ext cx="5004556" cy="3492388"/>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p:nvSpPr>
        <p:spPr>
          <a:xfrm>
            <a:off x="461156" y="4232685"/>
            <a:ext cx="8382254" cy="1815882"/>
          </a:xfrm>
          <a:prstGeom prst="rect">
            <a:avLst/>
          </a:prstGeom>
          <a:solidFill>
            <a:schemeClr val="bg1"/>
          </a:solidFill>
          <a:ln>
            <a:solidFill>
              <a:srgbClr val="FFC000"/>
            </a:solidFill>
          </a:ln>
        </p:spPr>
        <p:txBody>
          <a:bodyPr wrap="square">
            <a:spAutoFit/>
          </a:bodyPr>
          <a:lstStyle/>
          <a:p>
            <a:pPr indent="406400" algn="just">
              <a:spcBef>
                <a:spcPts val="900"/>
              </a:spcBef>
              <a:spcAft>
                <a:spcPts val="2425"/>
              </a:spcAft>
            </a:pPr>
            <a:r>
              <a:rPr lang="bg-BG" sz="1600" b="1" dirty="0">
                <a:latin typeface="Segoe UI" panose="020B0502040204020203" pitchFamily="34" charset="0"/>
                <a:ea typeface="Segoe UI" panose="020B0502040204020203" pitchFamily="34" charset="0"/>
              </a:rPr>
              <a:t>Динамиката на човешките движения </a:t>
            </a:r>
            <a:r>
              <a:rPr lang="bg-BG" sz="1600" dirty="0">
                <a:latin typeface="Segoe UI" panose="020B0502040204020203" pitchFamily="34" charset="0"/>
                <a:ea typeface="Segoe UI" panose="020B0502040204020203" pitchFamily="34" charset="0"/>
              </a:rPr>
              <a:t>също е изключително сложна. Ефектът от прилагането на дадена сила се определя не само от нейната големина, посока и приложна точка, но и от съпротивлението, което й противодейства. Силите, действащи върху човешкото тяло, срещат противодействието и на неговата инерция. Мярка за това са съответно масата при постъпателните и инерчният момент при въртеливите движения. За различните хора инерчните характеристики са различни. Те зависят от общата големина и вътрешното разпределение на масата. </a:t>
            </a:r>
            <a:endParaRPr lang="en-US" sz="16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145142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40</a:t>
            </a:fld>
            <a:endParaRPr lang="en-US" altLang="en-US"/>
          </a:p>
        </p:txBody>
      </p:sp>
      <p:sp>
        <p:nvSpPr>
          <p:cNvPr id="13" name="Rectangle 12"/>
          <p:cNvSpPr/>
          <p:nvPr/>
        </p:nvSpPr>
        <p:spPr>
          <a:xfrm>
            <a:off x="279760" y="1690062"/>
            <a:ext cx="8407040" cy="3477875"/>
          </a:xfrm>
          <a:prstGeom prst="rect">
            <a:avLst/>
          </a:prstGeom>
          <a:solidFill>
            <a:schemeClr val="bg1"/>
          </a:solidFill>
          <a:ln>
            <a:solidFill>
              <a:srgbClr val="FFC000"/>
            </a:solidFill>
          </a:ln>
        </p:spPr>
        <p:txBody>
          <a:bodyPr wrap="square">
            <a:spAutoFit/>
          </a:bodyPr>
          <a:lstStyle/>
          <a:p>
            <a:pPr indent="393700" algn="just">
              <a:spcBef>
                <a:spcPts val="900"/>
              </a:spcBef>
              <a:spcAft>
                <a:spcPts val="545"/>
              </a:spcAft>
            </a:pPr>
            <a:r>
              <a:rPr lang="bg-BG" sz="2000" dirty="0">
                <a:latin typeface="Segoe UI" panose="020B0502040204020203" pitchFamily="34" charset="0"/>
                <a:ea typeface="Segoe UI" panose="020B0502040204020203" pitchFamily="34" charset="0"/>
              </a:rPr>
              <a:t>При </a:t>
            </a:r>
            <a:r>
              <a:rPr lang="bg-BG"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набраздените мускули </a:t>
            </a:r>
            <a:r>
              <a:rPr lang="bg-BG" sz="2000" dirty="0">
                <a:latin typeface="Segoe UI" panose="020B0502040204020203" pitchFamily="34" charset="0"/>
                <a:ea typeface="Segoe UI" panose="020B0502040204020203" pitchFamily="34" charset="0"/>
              </a:rPr>
              <a:t>влакната могат да бъдат многократно по-къси от самия мускул и се разполагат под някакъв ъгъл спрямо надлъжната му ос. Перестият мускул съдържа много повече влакна, макар и много по-къси. При съкращаването си той може малко да намали своята дължина, но за сметка на това да</a:t>
            </a:r>
            <a:br>
              <a:rPr lang="bg-BG" sz="2000" dirty="0">
                <a:latin typeface="Segoe UI" panose="020B0502040204020203" pitchFamily="34" charset="0"/>
                <a:ea typeface="Segoe UI" panose="020B0502040204020203" pitchFamily="34" charset="0"/>
              </a:rPr>
            </a:br>
            <a:r>
              <a:rPr lang="bg-BG" sz="2000" dirty="0">
                <a:latin typeface="Segoe UI" panose="020B0502040204020203" pitchFamily="34" charset="0"/>
                <a:ea typeface="Segoe UI" panose="020B0502040204020203" pitchFamily="34" charset="0"/>
              </a:rPr>
              <a:t>преодолее много по-голямо съпротивление, т.е. може да развие много по-голяма сила. Сърдечните и скелетни мускули са набраздени. Сърдечните действат синхронно и осигуряват ритмични сърдечни контракции под управление на автономната нервна система. За разлика от сърдечните мускули, скелетните могат да бъдат волево контролирани.</a:t>
            </a:r>
            <a:endParaRPr lang="en-US" sz="2000" dirty="0">
              <a:latin typeface="Segoe UI" panose="020B0502040204020203" pitchFamily="34" charset="0"/>
              <a:ea typeface="Segoe UI" panose="020B0502040204020203" pitchFamily="34" charset="0"/>
            </a:endParaRPr>
          </a:p>
        </p:txBody>
      </p:sp>
    </p:spTree>
    <p:extLst>
      <p:ext uri="{BB962C8B-B14F-4D97-AF65-F5344CB8AC3E}">
        <p14:creationId xmlns="" xmlns:p14="http://schemas.microsoft.com/office/powerpoint/2010/main" val="246843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5</a:t>
            </a:fld>
            <a:endParaRPr lang="en-US" altLang="en-US"/>
          </a:p>
        </p:txBody>
      </p:sp>
      <p:sp>
        <p:nvSpPr>
          <p:cNvPr id="17" name="Rectangle 16"/>
          <p:cNvSpPr/>
          <p:nvPr/>
        </p:nvSpPr>
        <p:spPr>
          <a:xfrm>
            <a:off x="4067944" y="2852936"/>
            <a:ext cx="4788532" cy="2862322"/>
          </a:xfrm>
          <a:prstGeom prst="rect">
            <a:avLst/>
          </a:prstGeom>
          <a:solidFill>
            <a:schemeClr val="bg1"/>
          </a:solidFill>
          <a:ln>
            <a:solidFill>
              <a:srgbClr val="FFC000"/>
            </a:solidFill>
          </a:ln>
        </p:spPr>
        <p:txBody>
          <a:bodyPr wrap="square">
            <a:spAutoFit/>
          </a:bodyPr>
          <a:lstStyle/>
          <a:p>
            <a:pPr indent="406400" algn="just">
              <a:spcBef>
                <a:spcPts val="900"/>
              </a:spcBef>
              <a:spcAft>
                <a:spcPts val="2425"/>
              </a:spcAft>
            </a:pPr>
            <a:r>
              <a:rPr lang="bg-BG" sz="1800" b="1" dirty="0">
                <a:latin typeface="Segoe UI" panose="020B0502040204020203" pitchFamily="34" charset="0"/>
                <a:ea typeface="Segoe UI" panose="020B0502040204020203" pitchFamily="34" charset="0"/>
              </a:rPr>
              <a:t>Човешкото тяло условно е разделено на 14 звена:</a:t>
            </a:r>
            <a:r>
              <a:rPr lang="bg-BG" sz="1800" dirty="0">
                <a:latin typeface="Segoe UI" panose="020B0502040204020203" pitchFamily="34" charset="0"/>
                <a:ea typeface="Segoe UI" panose="020B0502040204020203" pitchFamily="34" charset="0"/>
              </a:rPr>
              <a:t> глава, туловище, мишница, предмишница, ръка, бедро, подбедрица и ходило (освен първите две, другите са четни). Независимо от малките промени, причинени от изместване на мускулната маса при нейното съкращение и преразпределение на кръвта, може да се приеме, че центровете на масите на тези отделни звена имат постоянна позиция. </a:t>
            </a:r>
            <a:endParaRPr lang="en-US" sz="1800" dirty="0">
              <a:latin typeface="Segoe UI" panose="020B0502040204020203" pitchFamily="34" charset="0"/>
              <a:ea typeface="Segoe UI" panose="020B0502040204020203" pitchFamily="34" charset="0"/>
            </a:endParaRPr>
          </a:p>
        </p:txBody>
      </p:sp>
      <p:pic>
        <p:nvPicPr>
          <p:cNvPr id="4098" name="Picture 2" descr="Gliding Joint Wrist 28333 | PETAMOBIL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000" t="4394"/>
          <a:stretch/>
        </p:blipFill>
        <p:spPr bwMode="auto">
          <a:xfrm>
            <a:off x="457200" y="620688"/>
            <a:ext cx="3492388" cy="52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103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6</a:t>
            </a:fld>
            <a:endParaRPr lang="en-US" altLang="en-US"/>
          </a:p>
        </p:txBody>
      </p:sp>
      <p:grpSp>
        <p:nvGrpSpPr>
          <p:cNvPr id="8" name="Group 7"/>
          <p:cNvGrpSpPr/>
          <p:nvPr/>
        </p:nvGrpSpPr>
        <p:grpSpPr>
          <a:xfrm>
            <a:off x="179512" y="1916832"/>
            <a:ext cx="8784976" cy="3780420"/>
            <a:chOff x="215516" y="1916832"/>
            <a:chExt cx="8784976" cy="3780420"/>
          </a:xfrm>
        </p:grpSpPr>
        <p:sp>
          <p:nvSpPr>
            <p:cNvPr id="17" name="Rectangle 16"/>
            <p:cNvSpPr/>
            <p:nvPr/>
          </p:nvSpPr>
          <p:spPr>
            <a:xfrm>
              <a:off x="4261774" y="2019323"/>
              <a:ext cx="4582852" cy="3539430"/>
            </a:xfrm>
            <a:prstGeom prst="rect">
              <a:avLst/>
            </a:prstGeom>
            <a:solidFill>
              <a:schemeClr val="bg1"/>
            </a:solidFill>
            <a:ln>
              <a:solidFill>
                <a:srgbClr val="FFC000"/>
              </a:solidFill>
            </a:ln>
          </p:spPr>
          <p:txBody>
            <a:bodyPr wrap="square">
              <a:spAutoFit/>
            </a:bodyPr>
            <a:lstStyle/>
            <a:p>
              <a:pPr indent="406400" algn="just">
                <a:spcBef>
                  <a:spcPts val="900"/>
                </a:spcBef>
                <a:spcAft>
                  <a:spcPts val="2425"/>
                </a:spcAft>
              </a:pPr>
              <a:r>
                <a:rPr lang="bg-BG" sz="1600" dirty="0">
                  <a:latin typeface="Segoe UI" panose="020B0502040204020203" pitchFamily="34" charset="0"/>
                  <a:ea typeface="Segoe UI" panose="020B0502040204020203" pitchFamily="34" charset="0"/>
                </a:rPr>
                <a:t>При изправено тяло </a:t>
              </a:r>
              <a:r>
                <a:rPr lang="bg-BG" sz="1600" b="1" i="1" dirty="0">
                  <a:latin typeface="Segoe UI" panose="020B0502040204020203" pitchFamily="34" charset="0"/>
                  <a:ea typeface="Segoe UI" panose="020B0502040204020203" pitchFamily="34" charset="0"/>
                </a:rPr>
                <a:t>общият център на масите </a:t>
              </a:r>
              <a:r>
                <a:rPr lang="bg-BG" sz="1600" dirty="0">
                  <a:latin typeface="Segoe UI" panose="020B0502040204020203" pitchFamily="34" charset="0"/>
                  <a:ea typeface="Segoe UI" panose="020B0502040204020203" pitchFamily="34" charset="0"/>
                </a:rPr>
                <a:t>се намира в областта на малкия таз на височина между първи и пети кръстен прешлени. При различни други положения на тялото обаче той се измества и може дори да излезе извън пределите на тялото. Усложнения идват и от изменяемостта на системата по време на самото движение - както частите на човешкото тяло могат да се движат една спрямо друга, така и съответните центрове на масите. Тези усложнения се допълват и от едновременното участие на едно звено в няколко движения, както и от характера на тези движения.</a:t>
              </a:r>
              <a:endParaRPr lang="en-US" sz="1600" dirty="0">
                <a:latin typeface="Segoe UI" panose="020B0502040204020203" pitchFamily="34" charset="0"/>
                <a:ea typeface="Segoe UI" panose="020B0502040204020203" pitchFamily="34" charset="0"/>
              </a:endParaRPr>
            </a:p>
          </p:txBody>
        </p:sp>
        <p:grpSp>
          <p:nvGrpSpPr>
            <p:cNvPr id="7" name="Group 6"/>
            <p:cNvGrpSpPr/>
            <p:nvPr/>
          </p:nvGrpSpPr>
          <p:grpSpPr>
            <a:xfrm>
              <a:off x="241811" y="2183485"/>
              <a:ext cx="3862137" cy="3211107"/>
              <a:chOff x="3455876" y="256194"/>
              <a:chExt cx="3862137" cy="3211107"/>
            </a:xfrm>
          </p:grpSpPr>
          <p:pic>
            <p:nvPicPr>
              <p:cNvPr id="4" name="Picture 3"/>
              <p:cNvPicPr>
                <a:picLocks noChangeAspect="1"/>
              </p:cNvPicPr>
              <p:nvPr/>
            </p:nvPicPr>
            <p:blipFill rotWithShape="1">
              <a:blip r:embed="rId2" cstate="print"/>
              <a:srcRect l="53694" r="4210"/>
              <a:stretch/>
            </p:blipFill>
            <p:spPr>
              <a:xfrm>
                <a:off x="3455876" y="256194"/>
                <a:ext cx="3862137" cy="3211107"/>
              </a:xfrm>
              <a:prstGeom prst="rect">
                <a:avLst/>
              </a:prstGeom>
            </p:spPr>
          </p:pic>
          <p:sp>
            <p:nvSpPr>
              <p:cNvPr id="5" name="Rectangle 4"/>
              <p:cNvSpPr/>
              <p:nvPr/>
            </p:nvSpPr>
            <p:spPr>
              <a:xfrm>
                <a:off x="5796136" y="256194"/>
                <a:ext cx="1521877" cy="688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0" name="Rectangle 9"/>
            <p:cNvSpPr/>
            <p:nvPr/>
          </p:nvSpPr>
          <p:spPr>
            <a:xfrm>
              <a:off x="215516" y="1916832"/>
              <a:ext cx="8784976" cy="378042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137010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7</a:t>
            </a:fld>
            <a:endParaRPr lang="en-US" altLang="en-US"/>
          </a:p>
        </p:txBody>
      </p:sp>
      <p:sp>
        <p:nvSpPr>
          <p:cNvPr id="11" name="Rectangle 10"/>
          <p:cNvSpPr/>
          <p:nvPr/>
        </p:nvSpPr>
        <p:spPr>
          <a:xfrm>
            <a:off x="1901236" y="344907"/>
            <a:ext cx="4919104" cy="461665"/>
          </a:xfrm>
          <a:prstGeom prst="rect">
            <a:avLst/>
          </a:prstGeom>
          <a:solidFill>
            <a:schemeClr val="bg1"/>
          </a:solidFill>
          <a:ln>
            <a:noFill/>
          </a:ln>
        </p:spPr>
        <p:txBody>
          <a:bodyPr wrap="none">
            <a:spAutoFit/>
          </a:bodyPr>
          <a:lstStyle/>
          <a:p>
            <a:pPr indent="406400" algn="just">
              <a:spcBef>
                <a:spcPts val="2100"/>
              </a:spcBef>
              <a:spcAft>
                <a:spcPts val="475"/>
              </a:spcAft>
            </a:pPr>
            <a:r>
              <a:rPr lang="bg-BG" sz="2400" b="1" cap="small" dirty="0">
                <a:solidFill>
                  <a:srgbClr val="000000"/>
                </a:solidFill>
                <a:latin typeface="+mj-lt"/>
                <a:ea typeface="Segoe UI" panose="020B0502040204020203" pitchFamily="34" charset="0"/>
                <a:cs typeface="Segoe UI" panose="020B0502040204020203" pitchFamily="34" charset="0"/>
              </a:rPr>
              <a:t>Двигателен апарат на човека</a:t>
            </a:r>
            <a:endParaRPr lang="en-US" sz="2400" b="1" dirty="0">
              <a:effectLst/>
              <a:latin typeface="+mj-lt"/>
              <a:ea typeface="Segoe UI" panose="020B0502040204020203" pitchFamily="34" charset="0"/>
            </a:endParaRPr>
          </a:p>
        </p:txBody>
      </p:sp>
      <p:sp>
        <p:nvSpPr>
          <p:cNvPr id="12" name="Rectangle 11"/>
          <p:cNvSpPr/>
          <p:nvPr/>
        </p:nvSpPr>
        <p:spPr>
          <a:xfrm>
            <a:off x="215516" y="4245781"/>
            <a:ext cx="8628025" cy="1815882"/>
          </a:xfrm>
          <a:prstGeom prst="rect">
            <a:avLst/>
          </a:prstGeom>
          <a:ln>
            <a:solidFill>
              <a:srgbClr val="FFC000"/>
            </a:solidFill>
          </a:ln>
        </p:spPr>
        <p:txBody>
          <a:bodyPr wrap="square">
            <a:spAutoFit/>
          </a:bodyPr>
          <a:lstStyle/>
          <a:p>
            <a:pPr indent="406400" algn="just">
              <a:spcBef>
                <a:spcPts val="900"/>
              </a:spcBef>
              <a:spcAft>
                <a:spcPts val="285"/>
              </a:spcAft>
            </a:pPr>
            <a:r>
              <a:rPr lang="bg-BG" sz="1600" dirty="0">
                <a:latin typeface="Segoe UI" panose="020B0502040204020203" pitchFamily="34" charset="0"/>
                <a:ea typeface="Segoe UI" panose="020B0502040204020203" pitchFamily="34" charset="0"/>
              </a:rPr>
              <a:t>Двигателният апарат е неразривно свързан структурно и функционално с останалите органи и системи на човешкия организъм. Всеки двигателен акт е резултат от съгласувани действия на много органи и системи. Дори и в най-елементарното движение може да се открие участието на целия организъм. Но поради факта, че пряк изпълнител на дейностите, свързани с преместването на човешкото тяло или запазването на определено негово положение, са мускулите, костите и техните подвижни съединения (ставите), именно те са обединени в понятието двигателен апарат.</a:t>
            </a:r>
            <a:endParaRPr lang="en-US" sz="1600" dirty="0">
              <a:latin typeface="Segoe UI" panose="020B0502040204020203" pitchFamily="34" charset="0"/>
              <a:ea typeface="Segoe UI" panose="020B0502040204020203" pitchFamily="34" charset="0"/>
            </a:endParaRPr>
          </a:p>
        </p:txBody>
      </p:sp>
      <p:pic>
        <p:nvPicPr>
          <p:cNvPr id="6146" name="Picture 2" descr="https://moimoment.ru/public/64jopicto640.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42" t="8799" r="981" b="5202"/>
          <a:stretch/>
        </p:blipFill>
        <p:spPr bwMode="auto">
          <a:xfrm>
            <a:off x="1901236" y="1084089"/>
            <a:ext cx="5256584" cy="3068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950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8</a:t>
            </a:fld>
            <a:endParaRPr lang="en-US" altLang="en-US"/>
          </a:p>
        </p:txBody>
      </p:sp>
      <p:grpSp>
        <p:nvGrpSpPr>
          <p:cNvPr id="15" name="Group 14"/>
          <p:cNvGrpSpPr/>
          <p:nvPr/>
        </p:nvGrpSpPr>
        <p:grpSpPr>
          <a:xfrm>
            <a:off x="611560" y="548680"/>
            <a:ext cx="7200800" cy="5472886"/>
            <a:chOff x="611560" y="548680"/>
            <a:chExt cx="7200800" cy="5472886"/>
          </a:xfrm>
        </p:grpSpPr>
        <p:sp>
          <p:nvSpPr>
            <p:cNvPr id="13" name="Rectangle 12"/>
            <p:cNvSpPr/>
            <p:nvPr/>
          </p:nvSpPr>
          <p:spPr>
            <a:xfrm>
              <a:off x="647564" y="4760594"/>
              <a:ext cx="7092788" cy="1200329"/>
            </a:xfrm>
            <a:prstGeom prst="rect">
              <a:avLst/>
            </a:prstGeom>
            <a:solidFill>
              <a:schemeClr val="bg1"/>
            </a:solidFill>
            <a:ln>
              <a:solidFill>
                <a:srgbClr val="FFC000"/>
              </a:solidFill>
            </a:ln>
          </p:spPr>
          <p:txBody>
            <a:bodyPr wrap="square">
              <a:spAutoFit/>
            </a:bodyPr>
            <a:lstStyle/>
            <a:p>
              <a:pPr indent="406400" algn="just">
                <a:spcBef>
                  <a:spcPts val="900"/>
                </a:spcBef>
                <a:spcAft>
                  <a:spcPts val="315"/>
                </a:spcAft>
              </a:pPr>
              <a:r>
                <a:rPr lang="bg-BG" sz="1800" dirty="0">
                  <a:latin typeface="Segoe UI" panose="020B0502040204020203" pitchFamily="34" charset="0"/>
                  <a:ea typeface="Segoe UI" panose="020B0502040204020203" pitchFamily="34" charset="0"/>
                </a:rPr>
                <a:t>Биомеханиката се абстрахира от анатомичните подробности и физиологичния механизъм на двигателния апарат и изучава един опростен модел - механична система с няколко основни функции.</a:t>
              </a:r>
              <a:endParaRPr lang="en-US" sz="1800" dirty="0">
                <a:latin typeface="Segoe UI" panose="020B0502040204020203" pitchFamily="34" charset="0"/>
                <a:ea typeface="Segoe UI" panose="020B0502040204020203" pitchFamily="34" charset="0"/>
              </a:endParaRPr>
            </a:p>
          </p:txBody>
        </p:sp>
        <p:pic>
          <p:nvPicPr>
            <p:cNvPr id="14" name="Picture 13"/>
            <p:cNvPicPr>
              <a:picLocks noChangeAspect="1"/>
            </p:cNvPicPr>
            <p:nvPr/>
          </p:nvPicPr>
          <p:blipFill rotWithShape="1">
            <a:blip r:embed="rId2" cstate="print"/>
            <a:srcRect t="11625" b="1392"/>
            <a:stretch/>
          </p:blipFill>
          <p:spPr>
            <a:xfrm>
              <a:off x="1274124" y="656414"/>
              <a:ext cx="5839667" cy="3960441"/>
            </a:xfrm>
            <a:prstGeom prst="rect">
              <a:avLst/>
            </a:prstGeom>
          </p:spPr>
        </p:pic>
        <p:sp>
          <p:nvSpPr>
            <p:cNvPr id="16" name="Rectangle 15"/>
            <p:cNvSpPr/>
            <p:nvPr/>
          </p:nvSpPr>
          <p:spPr>
            <a:xfrm>
              <a:off x="611560" y="548680"/>
              <a:ext cx="7200800" cy="547288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210736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9</a:t>
            </a:fld>
            <a:endParaRPr lang="en-US" altLang="en-US"/>
          </a:p>
        </p:txBody>
      </p:sp>
      <p:sp>
        <p:nvSpPr>
          <p:cNvPr id="17" name="Rectangle 16"/>
          <p:cNvSpPr/>
          <p:nvPr/>
        </p:nvSpPr>
        <p:spPr>
          <a:xfrm>
            <a:off x="6553200" y="1844824"/>
            <a:ext cx="2562255" cy="234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nvGrpSpPr>
          <p:cNvPr id="4" name="Group 3"/>
          <p:cNvGrpSpPr/>
          <p:nvPr/>
        </p:nvGrpSpPr>
        <p:grpSpPr>
          <a:xfrm>
            <a:off x="323646" y="1088740"/>
            <a:ext cx="7501172" cy="4918263"/>
            <a:chOff x="347192" y="1196752"/>
            <a:chExt cx="7501172" cy="4918263"/>
          </a:xfrm>
        </p:grpSpPr>
        <p:sp>
          <p:nvSpPr>
            <p:cNvPr id="21" name="Rectangle 20"/>
            <p:cNvSpPr/>
            <p:nvPr/>
          </p:nvSpPr>
          <p:spPr>
            <a:xfrm>
              <a:off x="3157500" y="1304764"/>
              <a:ext cx="4618856" cy="4247317"/>
            </a:xfrm>
            <a:prstGeom prst="rect">
              <a:avLst/>
            </a:prstGeom>
            <a:solidFill>
              <a:schemeClr val="bg1"/>
            </a:solidFill>
            <a:ln>
              <a:solidFill>
                <a:srgbClr val="FFC000"/>
              </a:solidFill>
            </a:ln>
          </p:spPr>
          <p:txBody>
            <a:bodyPr wrap="square">
              <a:spAutoFit/>
            </a:bodyPr>
            <a:lstStyle/>
            <a:p>
              <a:pPr indent="406400" algn="just">
                <a:spcBef>
                  <a:spcPts val="900"/>
                </a:spcBef>
                <a:spcAft>
                  <a:spcPts val="0"/>
                </a:spcAft>
              </a:pPr>
              <a:r>
                <a:rPr lang="bg-BG" sz="1800" dirty="0">
                  <a:latin typeface="Segoe UI" panose="020B0502040204020203" pitchFamily="34" charset="0"/>
                  <a:ea typeface="Segoe UI" panose="020B0502040204020203" pitchFamily="34" charset="0"/>
                </a:rPr>
                <a:t>Скелетно-мускулната система на тялото е комплексна система от мускули и кости. Костите изпълняват ролята на лостове, а мускулите упражняват силовите въздействия. Скелетните мускули се свързват с костите посредством сухожилия. Когато един мускул се съкращава, неговите фибри се скъсяват. По този начин той придърпва една към друга двете части на тялото, с които е свързан. Когато мускулът се отпуска, той просто спира дърпането, но не може активно да се опъне и да раздалечи събраните от него преди това части на тялото. </a:t>
              </a:r>
              <a:endParaRPr lang="en-US" sz="1800" dirty="0">
                <a:latin typeface="Segoe UI" panose="020B0502040204020203" pitchFamily="34" charset="0"/>
                <a:ea typeface="Segoe UI" panose="020B0502040204020203" pitchFamily="34" charset="0"/>
              </a:endParaRPr>
            </a:p>
          </p:txBody>
        </p:sp>
        <p:pic>
          <p:nvPicPr>
            <p:cNvPr id="9218" name="Picture 2" descr="The Human Skeleton And Muscular System Metal Print by Stocktrek Imag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304764"/>
              <a:ext cx="2700300" cy="481025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347192" y="1196752"/>
              <a:ext cx="7501172" cy="48940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 xmlns:p14="http://schemas.microsoft.com/office/powerpoint/2010/main" val="3042185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 xmlns:a14="http://schemas.microsoft.com/office/drawing/2010/main">
              <a:solidFill>
                <a:srgbClr val="FFFF99"/>
              </a:solidFill>
            </a14:hiddenFill>
          </a:ext>
          <a:ext uri="{AF507438-7753-43E0-B8FC-AC1667EBCBE1}">
            <a14:hiddenEffects xmln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 xmlns:a14="http://schemas.microsoft.com/office/drawing/2010/main">
              <a:solidFill>
                <a:srgbClr val="FFFF99"/>
              </a:solidFill>
            </a14:hiddenFill>
          </a:ext>
          <a:ext uri="{AF507438-7753-43E0-B8FC-AC1667EBCBE1}">
            <a14:hiddenEffects xmlns="" xmlns:a14="http://schemas.microsoft.com/office/drawing/2010/main">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9198</TotalTime>
  <Words>3889</Words>
  <Application>Microsoft Office PowerPoint</Application>
  <PresentationFormat>On-screen Show (4:3)</PresentationFormat>
  <Paragraphs>175</Paragraphs>
  <Slides>40</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40</vt:i4>
      </vt:variant>
    </vt:vector>
  </HeadingPairs>
  <TitlesOfParts>
    <vt:vector size="42" baseType="lpstr">
      <vt:lpstr>Default Design</vt:lpstr>
      <vt:lpstr>2_Edge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Lazhovski</cp:lastModifiedBy>
  <cp:revision>476</cp:revision>
  <dcterms:created xsi:type="dcterms:W3CDTF">2003-03-08T12:58:53Z</dcterms:created>
  <dcterms:modified xsi:type="dcterms:W3CDTF">2020-04-24T19:16:02Z</dcterms:modified>
</cp:coreProperties>
</file>