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0" r:id="rId1"/>
  </p:sldMasterIdLst>
  <p:notesMasterIdLst>
    <p:notesMasterId r:id="rId33"/>
  </p:notesMasterIdLst>
  <p:handoutMasterIdLst>
    <p:handoutMasterId r:id="rId34"/>
  </p:handoutMasterIdLst>
  <p:sldIdLst>
    <p:sldId id="418" r:id="rId2"/>
    <p:sldId id="473" r:id="rId3"/>
    <p:sldId id="474" r:id="rId4"/>
    <p:sldId id="450" r:id="rId5"/>
    <p:sldId id="451" r:id="rId6"/>
    <p:sldId id="452" r:id="rId7"/>
    <p:sldId id="453" r:id="rId8"/>
    <p:sldId id="454" r:id="rId9"/>
    <p:sldId id="455" r:id="rId10"/>
    <p:sldId id="456" r:id="rId11"/>
    <p:sldId id="459" r:id="rId12"/>
    <p:sldId id="460" r:id="rId13"/>
    <p:sldId id="475" r:id="rId14"/>
    <p:sldId id="462" r:id="rId15"/>
    <p:sldId id="461" r:id="rId16"/>
    <p:sldId id="477" r:id="rId17"/>
    <p:sldId id="463" r:id="rId18"/>
    <p:sldId id="476" r:id="rId19"/>
    <p:sldId id="464" r:id="rId20"/>
    <p:sldId id="465" r:id="rId21"/>
    <p:sldId id="466" r:id="rId22"/>
    <p:sldId id="467" r:id="rId23"/>
    <p:sldId id="468" r:id="rId24"/>
    <p:sldId id="469" r:id="rId25"/>
    <p:sldId id="470" r:id="rId26"/>
    <p:sldId id="471" r:id="rId27"/>
    <p:sldId id="472" r:id="rId28"/>
    <p:sldId id="478" r:id="rId29"/>
    <p:sldId id="479" r:id="rId30"/>
    <p:sldId id="480" r:id="rId31"/>
    <p:sldId id="449" r:id="rId32"/>
  </p:sldIdLst>
  <p:sldSz cx="9144000" cy="6858000" type="screen4x3"/>
  <p:notesSz cx="7099300" cy="10234613"/>
  <p:defaultTextStyle>
    <a:defPPr>
      <a:defRPr lang="bg-BG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Black" panose="020B0A040201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EFFC70"/>
    <a:srgbClr val="99FF66"/>
    <a:srgbClr val="FF5050"/>
    <a:srgbClr val="FAE2EC"/>
    <a:srgbClr val="CCFFCC"/>
    <a:srgbClr val="FF0000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2" autoAdjust="0"/>
    <p:restoredTop sz="94708" autoAdjust="0"/>
  </p:normalViewPr>
  <p:slideViewPr>
    <p:cSldViewPr snapToGrid="0">
      <p:cViewPr varScale="1">
        <p:scale>
          <a:sx n="69" d="100"/>
          <a:sy n="69" d="100"/>
        </p:scale>
        <p:origin x="13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3" d="100"/>
          <a:sy n="73" d="100"/>
        </p:scale>
        <p:origin x="-4032" y="-114"/>
      </p:cViewPr>
      <p:guideLst>
        <p:guide orient="horz" pos="3224"/>
        <p:guide pos="2236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13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13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A99C722-40CE-4F8A-8266-6F14B1AB6F6E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2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noProof="0" smtClean="0"/>
              <a:t>Click to edit Master text styles</a:t>
            </a:r>
          </a:p>
          <a:p>
            <a:pPr lvl="1"/>
            <a:r>
              <a:rPr lang="bg-BG" altLang="bg-BG" noProof="0" smtClean="0"/>
              <a:t>Second level</a:t>
            </a:r>
          </a:p>
          <a:p>
            <a:pPr lvl="2"/>
            <a:r>
              <a:rPr lang="bg-BG" altLang="bg-BG" noProof="0" smtClean="0"/>
              <a:t>Third level</a:t>
            </a:r>
          </a:p>
          <a:p>
            <a:pPr lvl="3"/>
            <a:r>
              <a:rPr lang="bg-BG" altLang="bg-BG" noProof="0" smtClean="0"/>
              <a:t>Fourth level</a:t>
            </a:r>
          </a:p>
          <a:p>
            <a:pPr lvl="4"/>
            <a:r>
              <a:rPr lang="bg-BG" altLang="bg-BG" noProof="0" smtClean="0"/>
              <a:t>Fifth level</a:t>
            </a:r>
          </a:p>
        </p:txBody>
      </p:sp>
      <p:sp>
        <p:nvSpPr>
          <p:cNvPr id="142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bg-BG" altLang="bg-BG"/>
          </a:p>
        </p:txBody>
      </p:sp>
      <p:sp>
        <p:nvSpPr>
          <p:cNvPr id="142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E410D28-5B60-4FE7-BAE5-C4ADB6AB32B3}" type="slidenum">
              <a:rPr lang="bg-BG" altLang="bg-BG"/>
              <a:pPr>
                <a:defRPr/>
              </a:pPr>
              <a:t>‹#›</a:t>
            </a:fld>
            <a:endParaRPr lang="bg-BG" alt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9048" tIns="49524" rIns="99048" bIns="49524" anchor="b"/>
          <a:lstStyle>
            <a:lvl1pPr defTabSz="990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9D97A1E8-CF6E-4D65-84FB-05332DF6D4A5}" type="slidenum">
              <a:rPr lang="bg-BG" altLang="bg-BG" sz="1300">
                <a:latin typeface="Arial" panose="020B0604020202020204" pitchFamily="34" charset="0"/>
              </a:rPr>
              <a:pPr algn="r" eaLnBrk="1" hangingPunct="1"/>
              <a:t>1</a:t>
            </a:fld>
            <a:endParaRPr lang="bg-BG" altLang="bg-BG" sz="1300">
              <a:latin typeface="Arial" panose="020B0604020202020204" pitchFamily="34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bg-BG" altLang="bg-BG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1FD70-AC6E-4613-BBDB-AC047553FEE2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85AAE-8EEF-4C9F-934B-EAB865FBD4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535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B05BF-9558-4E4E-AB3A-C694E89691FA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CADD3F-BFBC-43DC-9FDB-73AE6D2E8E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784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AA10C-F615-487B-8268-AD8756675251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D0FAD-1C47-413B-BC85-82B6C52E24C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4838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4CFB7-5897-420E-8359-2B3AD50997D9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DFB53-1AD7-4F0A-A761-57801D23F7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825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71C3A0-9BB9-4758-AC70-E5AAA7567E94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10C58-8371-49C3-91F1-DB9BA8FE14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448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BCD252-1D31-4832-A3C2-B906504740FC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05E62-D273-4A15-9590-1EA0ABA212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3633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6E96B-FF83-4676-B61D-C191E3D16AD6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AD0FC-DBA9-44DF-8B33-8A5E3BF184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4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1D0B4F-E378-4072-AB38-8BA26406DE6B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68F6A3-DEEC-42D7-823C-5CD3C5F647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7683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86AF2-C6FF-4794-B4D4-39F754F2C729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39D05-1CAB-41C0-918B-86758F29A2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384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F86938-A73A-4E10-89E9-41ACFB9B29B8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6D48C-1354-467C-B88B-03FC20C8C2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154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0E475-5367-4FE6-B966-17D18F501EF0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486C1-207B-4900-8635-A3A4C2962D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4014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3A021D8-ADD9-47FB-AA37-584BF956E908}" type="datetimeFigureOut">
              <a:rPr lang="en-US" altLang="en-US"/>
              <a:pPr>
                <a:defRPr/>
              </a:pPr>
              <a:t>3/20/2020</a:t>
            </a:fld>
            <a:endParaRPr lang="en-US" alt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927DE59-0333-42F7-91BA-CDA51B904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9" r:id="rId1"/>
    <p:sldLayoutId id="2147484090" r:id="rId2"/>
    <p:sldLayoutId id="2147484091" r:id="rId3"/>
    <p:sldLayoutId id="2147484092" r:id="rId4"/>
    <p:sldLayoutId id="2147484093" r:id="rId5"/>
    <p:sldLayoutId id="2147484094" r:id="rId6"/>
    <p:sldLayoutId id="2147484095" r:id="rId7"/>
    <p:sldLayoutId id="2147484096" r:id="rId8"/>
    <p:sldLayoutId id="2147484097" r:id="rId9"/>
    <p:sldLayoutId id="2147484098" r:id="rId10"/>
    <p:sldLayoutId id="21474840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://www.google.bg/url?sa=i&amp;rct=j&amp;q=&amp;esrc=s&amp;source=images&amp;cd=&amp;cad=rja&amp;uact=8&amp;ved=0CAcQjRw&amp;url=http%3A%2F%2Fwww.meridianood.com%2Fproduct%2F4826%2Ftemperaturen-list-2-190.html&amp;ei=WgYQVarvA4T7PIWPgJAF&amp;bvm=bv.88528373,d.ZWU&amp;psig=AFQjCNEO3NS1l2usGP27LVmIu8y1kFUuHQ&amp;ust=1427199815887940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5"/>
          <p:cNvSpPr>
            <a:spLocks noChangeShapeType="1"/>
          </p:cNvSpPr>
          <p:nvPr/>
        </p:nvSpPr>
        <p:spPr bwMode="auto">
          <a:xfrm>
            <a:off x="2581275" y="901700"/>
            <a:ext cx="4813300" cy="0"/>
          </a:xfrm>
          <a:prstGeom prst="line">
            <a:avLst/>
          </a:prstGeom>
          <a:noFill/>
          <a:ln w="15875" cmpd="thickThin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bg-BG"/>
          </a:p>
        </p:txBody>
      </p:sp>
      <p:graphicFrame>
        <p:nvGraphicFramePr>
          <p:cNvPr id="6147" name="Object 6"/>
          <p:cNvGraphicFramePr>
            <a:graphicFrameLocks noChangeAspect="1"/>
          </p:cNvGraphicFramePr>
          <p:nvPr/>
        </p:nvGraphicFramePr>
        <p:xfrm>
          <a:off x="527050" y="350838"/>
          <a:ext cx="862013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6" r:id="rId4" imgW="4785480" imgH="4894560" progId="CorelDRAW.Graphic.10">
                  <p:embed/>
                </p:oleObj>
              </mc:Choice>
              <mc:Fallback>
                <p:oleObj r:id="rId4" imgW="4785480" imgH="4894560" progId="CorelDRAW.Graphic.1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050" y="350838"/>
                        <a:ext cx="862013" cy="882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7"/>
          <p:cNvSpPr>
            <a:spLocks noChangeArrowheads="1"/>
          </p:cNvSpPr>
          <p:nvPr/>
        </p:nvSpPr>
        <p:spPr bwMode="auto">
          <a:xfrm>
            <a:off x="71438" y="2833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wrap="none" lIns="0" r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 Black" panose="020B0A04020102020204" pitchFamily="34" charset="0"/>
            </a:endParaRPr>
          </a:p>
        </p:txBody>
      </p:sp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71438" y="28336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lIns="0" r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 Black" panose="020B0A04020102020204" pitchFamily="34" charset="0"/>
            </a:endParaRPr>
          </a:p>
        </p:txBody>
      </p:sp>
      <p:sp>
        <p:nvSpPr>
          <p:cNvPr id="11270" name="Rectangle 9"/>
          <p:cNvSpPr>
            <a:spLocks noChangeArrowheads="1"/>
          </p:cNvSpPr>
          <p:nvPr/>
        </p:nvSpPr>
        <p:spPr bwMode="auto">
          <a:xfrm>
            <a:off x="0" y="142875"/>
            <a:ext cx="9144000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lIns="0" rIns="0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>
              <a:defRPr/>
            </a:pPr>
            <a:r>
              <a:rPr lang="bg-BG" alt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МЕДИЦИНСКИ УНИВЕРСИТЕТ </a:t>
            </a:r>
            <a:r>
              <a:rPr lang="bg-BG" altLang="en-US" sz="2400" b="1" dirty="0" smtClean="0">
                <a:solidFill>
                  <a:schemeClr val="accent2"/>
                </a:solidFill>
                <a:cs typeface="Times New Roman" panose="02020603050405020304" pitchFamily="18" charset="0"/>
              </a:rPr>
              <a:t>–</a:t>
            </a:r>
            <a:r>
              <a:rPr lang="bg-BG" altLang="en-US" sz="24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ПЛЕВЕН</a:t>
            </a:r>
            <a:endParaRPr lang="bg-BG" altLang="en-US" sz="2400" b="1" dirty="0" smtClean="0">
              <a:solidFill>
                <a:schemeClr val="accent2"/>
              </a:solidFill>
              <a:cs typeface="+mn-cs"/>
            </a:endParaRPr>
          </a:p>
          <a:p>
            <a:pPr algn="ctr">
              <a:defRPr/>
            </a:pPr>
            <a:r>
              <a:rPr lang="bg-BG" altLang="en-US" sz="2000" b="1" dirty="0" smtClean="0">
                <a:solidFill>
                  <a:schemeClr val="accent2"/>
                </a:solidFill>
                <a:latin typeface="+mn-lt"/>
                <a:cs typeface="Times New Roman" panose="02020603050405020304" pitchFamily="18" charset="0"/>
              </a:rPr>
              <a:t>	ФАКУЛТЕТ „ИМЕ НА ФАКУЛТЕТА“</a:t>
            </a:r>
            <a:endParaRPr lang="en-US" altLang="en-US" sz="2000" b="1" dirty="0" smtClean="0">
              <a:solidFill>
                <a:schemeClr val="accent2"/>
              </a:solidFill>
              <a:latin typeface="+mn-lt"/>
              <a:cs typeface="Times New Roman" panose="02020603050405020304" pitchFamily="18" charset="0"/>
            </a:endParaRPr>
          </a:p>
          <a:p>
            <a:pPr algn="ctr">
              <a:spcBef>
                <a:spcPts val="600"/>
              </a:spcBef>
              <a:defRPr/>
            </a:pPr>
            <a:r>
              <a:rPr lang="bg-BG" altLang="en-US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ЦЕНТЪР ЗА ДИСТАНЦИОННО ОБУЧЕНИЕ</a:t>
            </a:r>
            <a:endParaRPr lang="bg-BG" altLang="en-US" b="1" dirty="0" smtClean="0">
              <a:solidFill>
                <a:schemeClr val="accent2"/>
              </a:solidFill>
              <a:cs typeface="+mn-cs"/>
            </a:endParaRPr>
          </a:p>
          <a:p>
            <a:pPr algn="ctr">
              <a:defRPr/>
            </a:pPr>
            <a:endParaRPr lang="bg-BG" altLang="en-US" sz="2000" b="1" dirty="0" smtClean="0">
              <a:solidFill>
                <a:schemeClr val="accent2"/>
              </a:solidFill>
              <a:latin typeface="Arial Unicode MS" panose="020B0604020202020204" pitchFamily="34" charset="-128"/>
              <a:cs typeface="Times New Roman" panose="02020603050405020304" pitchFamily="18" charset="0"/>
            </a:endParaRPr>
          </a:p>
        </p:txBody>
      </p:sp>
      <p:sp>
        <p:nvSpPr>
          <p:cNvPr id="41994" name="Text Box 4"/>
          <p:cNvSpPr txBox="1">
            <a:spLocks noChangeArrowheads="1"/>
          </p:cNvSpPr>
          <p:nvPr/>
        </p:nvSpPr>
        <p:spPr bwMode="auto">
          <a:xfrm>
            <a:off x="265113" y="1616075"/>
            <a:ext cx="19685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bg-BG" altLang="bg-BG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Лекция № 4</a:t>
            </a:r>
          </a:p>
        </p:txBody>
      </p:sp>
      <p:sp>
        <p:nvSpPr>
          <p:cNvPr id="41997" name="Text Box 4"/>
          <p:cNvSpPr txBox="1">
            <a:spLocks noChangeArrowheads="1"/>
          </p:cNvSpPr>
          <p:nvPr/>
        </p:nvSpPr>
        <p:spPr bwMode="auto">
          <a:xfrm>
            <a:off x="4233863" y="6038850"/>
            <a:ext cx="47069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50800" algn="ctr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5F5F5F"/>
                  </a:outerShdw>
                </a:effectLst>
              </a14:hiddenEffects>
            </a:ext>
          </a:extLst>
        </p:spPr>
        <p:txBody>
          <a:bodyPr lIns="0" rIns="0">
            <a:spAutoFit/>
          </a:bodyPr>
          <a:lstStyle>
            <a:lvl1pPr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bg-BG" altLang="bg-BG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	доц. </a:t>
            </a:r>
            <a:r>
              <a:rPr lang="bg-BG" altLang="bg-BG" dirty="0" err="1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Макрета</a:t>
            </a:r>
            <a:r>
              <a:rPr lang="bg-BG" altLang="bg-BG" dirty="0" smtClean="0">
                <a:solidFill>
                  <a:schemeClr val="accent2">
                    <a:lumMod val="75000"/>
                  </a:schemeClr>
                </a:solidFill>
                <a:cs typeface="+mn-cs"/>
              </a:rPr>
              <a:t> Драганова</a:t>
            </a:r>
          </a:p>
        </p:txBody>
      </p:sp>
      <p:sp>
        <p:nvSpPr>
          <p:cNvPr id="6153" name="TextBox 1"/>
          <p:cNvSpPr txBox="1">
            <a:spLocks noChangeArrowheads="1"/>
          </p:cNvSpPr>
          <p:nvPr/>
        </p:nvSpPr>
        <p:spPr bwMode="auto">
          <a:xfrm>
            <a:off x="1868488" y="2960688"/>
            <a:ext cx="60991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bg-BG" altLang="bg-BG" sz="24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ИЗСЛЕДВАНЕ И РЕГИСТРИРАНЕ НА ТЕМПЕРАТУРА И ДИШАНЕ</a:t>
            </a:r>
            <a:endParaRPr lang="bg-BG" altLang="bg-BG" sz="24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Следва дискусия относно:……..</a:t>
            </a:r>
          </a:p>
        </p:txBody>
      </p:sp>
      <p:sp>
        <p:nvSpPr>
          <p:cNvPr id="24579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Къде се измерва телесната температура?</a:t>
            </a:r>
          </a:p>
          <a:p>
            <a:pPr eaLnBrk="1" hangingPunct="1"/>
            <a:r>
              <a:rPr lang="bg-BG" altLang="en-US" smtClean="0"/>
              <a:t>Колко често се измерва в лечебните заведения?</a:t>
            </a:r>
          </a:p>
          <a:p>
            <a:pPr eaLnBrk="1" hangingPunct="1"/>
            <a:r>
              <a:rPr lang="bg-BG" altLang="en-US" smtClean="0"/>
              <a:t>Кои са необходимите принадлежности за измерване на телесна температура?</a:t>
            </a:r>
          </a:p>
          <a:p>
            <a:pPr eaLnBrk="1" hangingPunct="1"/>
            <a:r>
              <a:rPr lang="bg-BG" altLang="en-US" smtClean="0"/>
              <a:t>Какви начини за регистрация на телесната температура познавате?</a:t>
            </a:r>
          </a:p>
        </p:txBody>
      </p:sp>
    </p:spTree>
    <p:extLst>
      <p:ext uri="{BB962C8B-B14F-4D97-AF65-F5344CB8AC3E}">
        <p14:creationId xmlns:p14="http://schemas.microsoft.com/office/powerpoint/2010/main" val="323718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bg-BG" sz="4000" smtClean="0"/>
              <a:t>Места за измерване на тел. температура</a:t>
            </a:r>
          </a:p>
        </p:txBody>
      </p:sp>
      <p:sp>
        <p:nvSpPr>
          <p:cNvPr id="27651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1. Аксиларна ямка</a:t>
            </a:r>
          </a:p>
          <a:p>
            <a:pPr eaLnBrk="1" hangingPunct="1"/>
            <a:r>
              <a:rPr lang="bg-BG" altLang="en-US" smtClean="0"/>
              <a:t>2. Ингвинална гънка</a:t>
            </a:r>
          </a:p>
          <a:p>
            <a:pPr eaLnBrk="1" hangingPunct="1"/>
            <a:r>
              <a:rPr lang="bg-BG" altLang="en-US" smtClean="0"/>
              <a:t>3. Устна кухина</a:t>
            </a:r>
          </a:p>
          <a:p>
            <a:pPr eaLnBrk="1" hangingPunct="1"/>
            <a:r>
              <a:rPr lang="bg-BG" altLang="en-US" smtClean="0"/>
              <a:t>4. Ректум</a:t>
            </a:r>
          </a:p>
          <a:p>
            <a:pPr eaLnBrk="1" hangingPunct="1"/>
            <a:endParaRPr lang="bg-BG" altLang="en-US" smtClean="0"/>
          </a:p>
          <a:p>
            <a:pPr eaLnBrk="1" hangingPunct="1"/>
            <a:r>
              <a:rPr lang="bg-BG" altLang="en-US" smtClean="0"/>
              <a:t>В допълнение - Ухо, чело, от разстояние….</a:t>
            </a:r>
          </a:p>
        </p:txBody>
      </p:sp>
    </p:spTree>
    <p:extLst>
      <p:ext uri="{BB962C8B-B14F-4D97-AF65-F5344CB8AC3E}">
        <p14:creationId xmlns:p14="http://schemas.microsoft.com/office/powerpoint/2010/main" val="119299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Необходими принадлежности</a:t>
            </a:r>
          </a:p>
        </p:txBody>
      </p:sp>
      <p:sp>
        <p:nvSpPr>
          <p:cNvPr id="28675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bg-BG" altLang="en-US" smtClean="0"/>
              <a:t>Табличка, застлана с лигнин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mtClean="0"/>
              <a:t>Термометър????????????? Какъв????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mtClean="0"/>
              <a:t>Спирт 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mtClean="0"/>
              <a:t>Памучни тампони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mtClean="0"/>
              <a:t>Нарязан лигнин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mtClean="0"/>
              <a:t>Вазелин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mtClean="0"/>
              <a:t>Син химикал 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mtClean="0"/>
              <a:t>Температурен лист</a:t>
            </a:r>
          </a:p>
        </p:txBody>
      </p:sp>
    </p:spTree>
    <p:extLst>
      <p:ext uri="{BB962C8B-B14F-4D97-AF65-F5344CB8AC3E}">
        <p14:creationId xmlns:p14="http://schemas.microsoft.com/office/powerpoint/2010/main" val="196636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Внимание!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У нас от 2009 г. е забранено използването на живачни термометри, поради което отсъстват от търговската мрежа.</a:t>
            </a:r>
          </a:p>
          <a:p>
            <a:r>
              <a:rPr lang="bg-BG" dirty="0" smtClean="0"/>
              <a:t>Предлагат се различни алтернативни термометри:</a:t>
            </a:r>
          </a:p>
          <a:p>
            <a:pPr lvl="1"/>
            <a:r>
              <a:rPr lang="bg-BG" dirty="0" smtClean="0"/>
              <a:t>електронни;</a:t>
            </a:r>
          </a:p>
          <a:p>
            <a:pPr lvl="1"/>
            <a:r>
              <a:rPr lang="bg-BG" dirty="0" smtClean="0"/>
              <a:t>спиртни/</a:t>
            </a:r>
            <a:r>
              <a:rPr lang="bg-BG" dirty="0" err="1" smtClean="0"/>
              <a:t>галистанови</a:t>
            </a:r>
            <a:r>
              <a:rPr lang="bg-BG" dirty="0" smtClean="0"/>
              <a:t> и др.</a:t>
            </a:r>
          </a:p>
        </p:txBody>
      </p:sp>
    </p:spTree>
    <p:extLst>
      <p:ext uri="{BB962C8B-B14F-4D97-AF65-F5344CB8AC3E}">
        <p14:creationId xmlns:p14="http://schemas.microsoft.com/office/powerpoint/2010/main" val="2247222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Внимание!</a:t>
            </a:r>
          </a:p>
        </p:txBody>
      </p:sp>
      <p:sp>
        <p:nvSpPr>
          <p:cNvPr id="30723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bg-BG" altLang="en-US" dirty="0" smtClean="0"/>
              <a:t>Температурата, измерена в кухините е с 0,5 по-висока от температурата, измерена в гънките!</a:t>
            </a:r>
          </a:p>
          <a:p>
            <a:pPr eaLnBrk="1" hangingPunct="1"/>
            <a:endParaRPr lang="bg-BG" altLang="en-US" dirty="0" smtClean="0"/>
          </a:p>
          <a:p>
            <a:pPr eaLnBrk="1" hangingPunct="1"/>
            <a:r>
              <a:rPr lang="bg-BG" altLang="en-US" dirty="0" smtClean="0"/>
              <a:t>Повишаването </a:t>
            </a:r>
            <a:r>
              <a:rPr lang="bg-BG" altLang="en-US" dirty="0" smtClean="0"/>
              <a:t>на тел. температура с 1</a:t>
            </a:r>
            <a:r>
              <a:rPr lang="en-US" altLang="en-US" dirty="0" smtClean="0"/>
              <a:t>°</a:t>
            </a:r>
            <a:r>
              <a:rPr lang="bg-BG" altLang="en-US" dirty="0" smtClean="0"/>
              <a:t> води до ускоряване на пулса с 10у/мин и учестено дишане!</a:t>
            </a:r>
          </a:p>
        </p:txBody>
      </p:sp>
    </p:spTree>
    <p:extLst>
      <p:ext uri="{BB962C8B-B14F-4D97-AF65-F5344CB8AC3E}">
        <p14:creationId xmlns:p14="http://schemas.microsoft.com/office/powerpoint/2010/main" val="254206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Алгоритъм на поведение</a:t>
            </a:r>
          </a:p>
        </p:txBody>
      </p:sp>
      <p:sp>
        <p:nvSpPr>
          <p:cNvPr id="29699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bg-BG" altLang="en-US" sz="3000" smtClean="0"/>
              <a:t>Болният се поставя в подходящо положение – седнало или легнало</a:t>
            </a:r>
          </a:p>
          <a:p>
            <a:pPr eaLnBrk="1" hangingPunct="1">
              <a:lnSpc>
                <a:spcPct val="80000"/>
              </a:lnSpc>
            </a:pPr>
            <a:r>
              <a:rPr lang="bg-BG" altLang="en-US" sz="3000" smtClean="0"/>
              <a:t>Подсушава се мястото на измерване</a:t>
            </a:r>
          </a:p>
          <a:p>
            <a:pPr eaLnBrk="1" hangingPunct="1">
              <a:lnSpc>
                <a:spcPct val="80000"/>
              </a:lnSpc>
            </a:pPr>
            <a:r>
              <a:rPr lang="bg-BG" altLang="en-US" sz="3000" smtClean="0"/>
              <a:t>Дезинфекцира се термометъра</a:t>
            </a:r>
          </a:p>
          <a:p>
            <a:pPr eaLnBrk="1" hangingPunct="1">
              <a:lnSpc>
                <a:spcPct val="80000"/>
              </a:lnSpc>
            </a:pPr>
            <a:r>
              <a:rPr lang="bg-BG" altLang="en-US" sz="3000" smtClean="0"/>
              <a:t>Поставя се термометъра в най-дълбоката част на аксиларната ямка</a:t>
            </a:r>
          </a:p>
          <a:p>
            <a:pPr eaLnBrk="1" hangingPunct="1">
              <a:lnSpc>
                <a:spcPct val="80000"/>
              </a:lnSpc>
            </a:pPr>
            <a:r>
              <a:rPr lang="bg-BG" altLang="en-US" sz="3000" smtClean="0"/>
              <a:t>Притиска се ръката до тялото</a:t>
            </a:r>
          </a:p>
          <a:p>
            <a:pPr eaLnBrk="1" hangingPunct="1">
              <a:lnSpc>
                <a:spcPct val="80000"/>
              </a:lnSpc>
            </a:pPr>
            <a:r>
              <a:rPr lang="bg-BG" altLang="en-US" sz="3000" smtClean="0"/>
              <a:t>Информира се пациента за времето на измерване</a:t>
            </a:r>
          </a:p>
          <a:p>
            <a:pPr eaLnBrk="1" hangingPunct="1">
              <a:lnSpc>
                <a:spcPct val="80000"/>
              </a:lnSpc>
            </a:pPr>
            <a:r>
              <a:rPr lang="bg-BG" altLang="en-US" sz="3000" smtClean="0"/>
              <a:t>Регистриране в документацията</a:t>
            </a:r>
          </a:p>
        </p:txBody>
      </p:sp>
    </p:spTree>
    <p:extLst>
      <p:ext uri="{BB962C8B-B14F-4D97-AF65-F5344CB8AC3E}">
        <p14:creationId xmlns:p14="http://schemas.microsoft.com/office/powerpoint/2010/main" val="151384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Грешки при измерване на температура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sz="2800" dirty="0" smtClean="0"/>
              <a:t>- използване на непочистено и затоплено място;</a:t>
            </a:r>
          </a:p>
          <a:p>
            <a:r>
              <a:rPr lang="bg-BG" sz="2800" dirty="0" smtClean="0"/>
              <a:t>- недобро притискане на термометъра;</a:t>
            </a:r>
          </a:p>
          <a:p>
            <a:r>
              <a:rPr lang="bg-BG" sz="2800" dirty="0" smtClean="0"/>
              <a:t>- симулация на пациента;</a:t>
            </a:r>
          </a:p>
          <a:p>
            <a:r>
              <a:rPr lang="bg-BG" sz="2800" dirty="0" smtClean="0"/>
              <a:t>- измерване с един и същ термометър на двама болни;</a:t>
            </a:r>
          </a:p>
          <a:p>
            <a:r>
              <a:rPr lang="bg-BG" sz="2800" dirty="0" smtClean="0"/>
              <a:t>- неспазване времетраенето за измерване на температурата според вида на термометъра</a:t>
            </a:r>
            <a:endParaRPr lang="bg-BG" sz="2800" dirty="0"/>
          </a:p>
        </p:txBody>
      </p:sp>
    </p:spTree>
    <p:extLst>
      <p:ext uri="{BB962C8B-B14F-4D97-AF65-F5344CB8AC3E}">
        <p14:creationId xmlns:p14="http://schemas.microsoft.com/office/powerpoint/2010/main" val="2892268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bg-BG" sz="4000" smtClean="0"/>
              <a:t>Регистриране на телесна температура </a:t>
            </a:r>
          </a:p>
        </p:txBody>
      </p:sp>
      <p:sp>
        <p:nvSpPr>
          <p:cNvPr id="31747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bg-BG" altLang="en-US" dirty="0" smtClean="0"/>
              <a:t>Начини за регистриране – цифрово и графично!</a:t>
            </a:r>
          </a:p>
          <a:p>
            <a:pPr eaLnBrk="1" hangingPunct="1"/>
            <a:r>
              <a:rPr lang="bg-BG" altLang="en-US" dirty="0" smtClean="0"/>
              <a:t>В лечебните заведения температурата се измерва ДВА ПЪТИ – сутрин и вечер</a:t>
            </a:r>
            <a:r>
              <a:rPr lang="bg-BG" altLang="en-US" dirty="0" smtClean="0"/>
              <a:t>!</a:t>
            </a:r>
          </a:p>
          <a:p>
            <a:pPr eaLnBrk="1" hangingPunct="1"/>
            <a:r>
              <a:rPr lang="bg-BG" altLang="en-US" dirty="0" smtClean="0"/>
              <a:t>Температурата се регистрира в температурния лист с непрекъсната линия, със син химикал.</a:t>
            </a:r>
            <a:endParaRPr lang="bg-BG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954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Инструкции за работа с температурен лист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/>
            </a:pPr>
            <a:r>
              <a:rPr lang="bg-BG" dirty="0" smtClean="0"/>
              <a:t>Задължително се изписват трите имена на пациента/клиента.</a:t>
            </a:r>
          </a:p>
          <a:p>
            <a:pPr marL="514350" indent="-514350">
              <a:buAutoNum type="arabicPeriod"/>
            </a:pPr>
            <a:r>
              <a:rPr lang="bg-BG" dirty="0" smtClean="0"/>
              <a:t>Стриктно се попълва паспортната част на документа.</a:t>
            </a:r>
          </a:p>
          <a:p>
            <a:pPr marL="514350" indent="-514350">
              <a:buAutoNum type="arabicPeriod"/>
            </a:pPr>
            <a:r>
              <a:rPr lang="bg-BG" dirty="0" smtClean="0"/>
              <a:t>За всеки жизнен показател едно малко квадратче има различна стойност.</a:t>
            </a:r>
          </a:p>
          <a:p>
            <a:pPr marL="514350" indent="-514350">
              <a:buAutoNum type="arabicPeriod"/>
            </a:pPr>
            <a:r>
              <a:rPr lang="bg-BG" dirty="0" smtClean="0"/>
              <a:t>Първо стойностите се обозначават с точки на пресечни линии, след което се свързват.</a:t>
            </a:r>
          </a:p>
          <a:p>
            <a:pPr marL="514350" indent="-514350">
              <a:buAutoNum type="arabicPeriod"/>
            </a:pP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926739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Температурен лист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2772" name="Picture 7" descr="ANd9GcQtouV4xPfRAJZmOzMAGChN0THp9ImZA9zpj2z9tK3fTSDbglV0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143000"/>
            <a:ext cx="8382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766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>
          <a:xfrm>
            <a:off x="228600" y="381000"/>
            <a:ext cx="8001000" cy="1036638"/>
          </a:xfrm>
        </p:spPr>
        <p:txBody>
          <a:bodyPr/>
          <a:lstStyle/>
          <a:p>
            <a:r>
              <a:rPr lang="bg-BG" altLang="bg-BG" smtClean="0"/>
              <a:t/>
            </a:r>
            <a:br>
              <a:rPr lang="bg-BG" altLang="bg-BG" smtClean="0"/>
            </a:br>
            <a:r>
              <a:rPr lang="bg-BG" altLang="bg-BG" smtClean="0"/>
              <a:t/>
            </a:r>
            <a:br>
              <a:rPr lang="bg-BG" altLang="bg-BG" smtClean="0"/>
            </a:br>
            <a:r>
              <a:rPr lang="bg-BG" altLang="bg-BG" smtClean="0"/>
              <a:t/>
            </a:r>
            <a:br>
              <a:rPr lang="bg-BG" altLang="bg-BG" smtClean="0"/>
            </a:br>
            <a:r>
              <a:rPr lang="bg-BG" altLang="bg-BG" smtClean="0"/>
              <a:t/>
            </a:r>
            <a:br>
              <a:rPr lang="bg-BG" altLang="bg-BG" smtClean="0"/>
            </a:br>
            <a:r>
              <a:rPr lang="bg-BG" altLang="bg-BG" smtClean="0"/>
              <a:t/>
            </a:r>
            <a:br>
              <a:rPr lang="bg-BG" altLang="bg-BG" smtClean="0"/>
            </a:br>
            <a:r>
              <a:rPr lang="bg-BG" altLang="bg-BG" smtClean="0"/>
              <a:t/>
            </a:r>
            <a:br>
              <a:rPr lang="bg-BG" altLang="bg-BG" smtClean="0"/>
            </a:br>
            <a:r>
              <a:rPr lang="bg-BG" altLang="bg-BG" smtClean="0"/>
              <a:t/>
            </a:r>
            <a:br>
              <a:rPr lang="bg-BG" altLang="bg-BG" smtClean="0"/>
            </a:br>
            <a:r>
              <a:rPr lang="bg-BG" altLang="bg-BG" smtClean="0"/>
              <a:t/>
            </a:r>
            <a:br>
              <a:rPr lang="bg-BG" altLang="bg-BG" smtClean="0"/>
            </a:br>
            <a:r>
              <a:rPr lang="bg-BG" altLang="bg-BG" smtClean="0"/>
              <a:t/>
            </a:r>
            <a:br>
              <a:rPr lang="bg-BG" altLang="bg-BG" smtClean="0"/>
            </a:br>
            <a:r>
              <a:rPr lang="bg-BG" altLang="bg-BG" smtClean="0"/>
              <a:t>Защо трябва студентите от специалност „ОКОЗ“ да придобиват тези компетенции, при положение, че те нямат връзка с преките им задължения и отговорности?</a:t>
            </a:r>
            <a:endParaRPr lang="en-US" altLang="bg-BG" smtClean="0"/>
          </a:p>
        </p:txBody>
      </p:sp>
      <p:pic>
        <p:nvPicPr>
          <p:cNvPr id="256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2954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694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smtClean="0"/>
              <a:t/>
            </a:r>
            <a:br>
              <a:rPr lang="en-US" altLang="en-US" sz="3200" smtClean="0"/>
            </a:br>
            <a:r>
              <a:rPr lang="bg-BG" altLang="en-US" sz="3200" smtClean="0"/>
              <a:t>Нормално темп.състояние  </a:t>
            </a:r>
            <a:r>
              <a:rPr lang="en-US" altLang="en-US" sz="3200" smtClean="0"/>
              <a:t/>
            </a:r>
            <a:br>
              <a:rPr lang="en-US" altLang="en-US" sz="3200" smtClean="0"/>
            </a:br>
            <a:r>
              <a:rPr lang="bg-BG" altLang="en-US" sz="3200" smtClean="0"/>
              <a:t>между 36 С до 37 С</a:t>
            </a:r>
            <a:br>
              <a:rPr lang="bg-BG" altLang="en-US" sz="3200" smtClean="0"/>
            </a:br>
            <a:endParaRPr lang="bg-BG" altLang="en-US" sz="3200" smtClean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2400" smtClean="0"/>
          </a:p>
        </p:txBody>
      </p:sp>
      <p:pic>
        <p:nvPicPr>
          <p:cNvPr id="33796" name="Picture 4" descr="scan001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79200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164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4819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/>
            <a:endParaRPr lang="bg-BG" altLang="en-US" sz="4400" smtClean="0"/>
          </a:p>
          <a:p>
            <a:pPr algn="ctr" eaLnBrk="1" hangingPunct="1"/>
            <a:endParaRPr lang="bg-BG" altLang="en-US" sz="4400" smtClean="0"/>
          </a:p>
          <a:p>
            <a:pPr algn="ctr" eaLnBrk="1" hangingPunct="1"/>
            <a:r>
              <a:rPr lang="bg-BG" altLang="en-US" sz="4400" smtClean="0"/>
              <a:t>ДИШАНЕ</a:t>
            </a:r>
          </a:p>
        </p:txBody>
      </p:sp>
    </p:spTree>
    <p:extLst>
      <p:ext uri="{BB962C8B-B14F-4D97-AF65-F5344CB8AC3E}">
        <p14:creationId xmlns:p14="http://schemas.microsoft.com/office/powerpoint/2010/main" val="28074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лавие 1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eaLnBrk="1" hangingPunct="1"/>
            <a:r>
              <a:rPr lang="bg-BG" altLang="en-US" smtClean="0"/>
              <a:t>Знаете ли, че……………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algn="ctr" eaLnBrk="1" hangingPunct="1">
              <a:defRPr/>
            </a:pPr>
            <a:endParaRPr lang="bg-BG" sz="3600" smtClean="0"/>
          </a:p>
          <a:p>
            <a:pPr algn="ctr" eaLnBrk="1" hangingPunct="1">
              <a:defRPr/>
            </a:pPr>
            <a:r>
              <a:rPr lang="bg-BG" sz="3600" smtClean="0"/>
              <a:t>40 дни – без храна;</a:t>
            </a:r>
          </a:p>
          <a:p>
            <a:pPr algn="ctr" eaLnBrk="1" hangingPunct="1">
              <a:defRPr/>
            </a:pPr>
            <a:r>
              <a:rPr lang="bg-BG" sz="3600" smtClean="0"/>
              <a:t>5 дни – без вода;</a:t>
            </a:r>
          </a:p>
          <a:p>
            <a:pPr algn="ctr" eaLnBrk="1" hangingPunct="1">
              <a:defRPr/>
            </a:pPr>
            <a:r>
              <a:rPr lang="bg-BG" sz="3600" b="1" i="1" u="sng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 мин. – без дишане…………..</a:t>
            </a:r>
          </a:p>
        </p:txBody>
      </p:sp>
    </p:spTree>
    <p:extLst>
      <p:ext uri="{BB962C8B-B14F-4D97-AF65-F5344CB8AC3E}">
        <p14:creationId xmlns:p14="http://schemas.microsoft.com/office/powerpoint/2010/main" val="104734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Базови понятия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bg-BG" altLang="en-U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Определение</a:t>
            </a:r>
            <a:r>
              <a:rPr lang="bg-BG" altLang="en-US" dirty="0" smtClean="0"/>
              <a:t> – </a:t>
            </a:r>
            <a:r>
              <a:rPr lang="bg-BG" altLang="en-US" dirty="0" smtClean="0"/>
              <a:t>Дишането </a:t>
            </a:r>
            <a:r>
              <a:rPr lang="bg-BG" altLang="en-US" dirty="0" smtClean="0"/>
              <a:t>е сложен процес на обмяна на газовете между човека и околната среда.</a:t>
            </a:r>
          </a:p>
          <a:p>
            <a:pPr eaLnBrk="1" hangingPunct="1">
              <a:defRPr/>
            </a:pPr>
            <a:r>
              <a:rPr lang="bg-BG" altLang="en-U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Алвеоли</a:t>
            </a:r>
            <a:r>
              <a:rPr lang="bg-BG" altLang="en-US" dirty="0" smtClean="0"/>
              <a:t> – мястото на извършване на газообмена</a:t>
            </a:r>
          </a:p>
          <a:p>
            <a:pPr eaLnBrk="1" hangingPunct="1">
              <a:defRPr/>
            </a:pPr>
            <a:r>
              <a:rPr lang="bg-BG" altLang="en-US" b="1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Качества на дишането</a:t>
            </a:r>
            <a:r>
              <a:rPr lang="bg-BG" altLang="en-US" dirty="0" smtClean="0"/>
              <a:t> – тип, честота, ритъм и дълбочина</a:t>
            </a:r>
            <a:endParaRPr lang="en-US" altLang="en-US" dirty="0" smtClean="0"/>
          </a:p>
          <a:p>
            <a:pPr eaLnBrk="1" hangingPunct="1">
              <a:defRPr/>
            </a:pPr>
            <a:r>
              <a:rPr lang="bg-BG" altLang="en-US" b="1" u="sng" dirty="0" smtClean="0"/>
              <a:t>Тип </a:t>
            </a:r>
            <a:r>
              <a:rPr lang="bg-BG" altLang="en-US" dirty="0" smtClean="0"/>
              <a:t>– гръден, коремен и смесен</a:t>
            </a:r>
          </a:p>
        </p:txBody>
      </p:sp>
    </p:spTree>
    <p:extLst>
      <p:ext uri="{BB962C8B-B14F-4D97-AF65-F5344CB8AC3E}">
        <p14:creationId xmlns:p14="http://schemas.microsoft.com/office/powerpoint/2010/main" val="1688487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37892" name="Picture 7" descr="ustroistvo_belite_drobov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4676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435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Базови понятия</a:t>
            </a:r>
          </a:p>
        </p:txBody>
      </p:sp>
      <p:sp>
        <p:nvSpPr>
          <p:cNvPr id="38915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bg-BG" altLang="en-US" sz="3000" smtClean="0"/>
              <a:t>Референтни стойности:</a:t>
            </a:r>
          </a:p>
          <a:p>
            <a:pPr lvl="1" eaLnBrk="1" hangingPunct="1">
              <a:lnSpc>
                <a:spcPct val="90000"/>
              </a:lnSpc>
            </a:pPr>
            <a:r>
              <a:rPr lang="bg-BG" altLang="en-US" sz="2600" smtClean="0"/>
              <a:t>Възрастни – 15 – 20 дих.екс. /мин.</a:t>
            </a:r>
          </a:p>
          <a:p>
            <a:pPr lvl="1" eaLnBrk="1" hangingPunct="1">
              <a:lnSpc>
                <a:spcPct val="90000"/>
              </a:lnSpc>
            </a:pPr>
            <a:r>
              <a:rPr lang="bg-BG" altLang="en-US" sz="2600" smtClean="0"/>
              <a:t>Новородени – 45 – 60 дих. екс./ мин.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z="3000" u="sng" smtClean="0"/>
              <a:t>Тахипнея</a:t>
            </a:r>
            <a:r>
              <a:rPr lang="bg-BG" altLang="en-US" sz="3000" smtClean="0"/>
              <a:t> – учестено дишане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z="3000" u="sng" smtClean="0"/>
              <a:t>Брадипнея </a:t>
            </a:r>
            <a:r>
              <a:rPr lang="bg-BG" altLang="en-US" sz="3000" smtClean="0"/>
              <a:t>– забавено дишане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z="3000" u="sng" smtClean="0"/>
              <a:t>Диспнея </a:t>
            </a:r>
            <a:r>
              <a:rPr lang="bg-BG" altLang="en-US" sz="3000" smtClean="0"/>
              <a:t>– задух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z="3000" u="sng" smtClean="0"/>
              <a:t>Апнея</a:t>
            </a:r>
            <a:r>
              <a:rPr lang="bg-BG" altLang="en-US" sz="3000" smtClean="0"/>
              <a:t> – паузи в дишането</a:t>
            </a:r>
          </a:p>
          <a:p>
            <a:pPr eaLnBrk="1" hangingPunct="1">
              <a:lnSpc>
                <a:spcPct val="90000"/>
              </a:lnSpc>
            </a:pPr>
            <a:r>
              <a:rPr lang="bg-BG" altLang="en-US" sz="3000" u="sng" smtClean="0"/>
              <a:t>Асфиксия</a:t>
            </a:r>
            <a:r>
              <a:rPr lang="bg-BG" altLang="en-US" sz="3000" smtClean="0"/>
              <a:t> – пълно спиране на дихателния процес</a:t>
            </a:r>
          </a:p>
        </p:txBody>
      </p:sp>
    </p:spTree>
    <p:extLst>
      <p:ext uri="{BB962C8B-B14F-4D97-AF65-F5344CB8AC3E}">
        <p14:creationId xmlns:p14="http://schemas.microsoft.com/office/powerpoint/2010/main" val="199261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39940" name="Picture 4" descr="img1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04800"/>
            <a:ext cx="64008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3584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en-US" dirty="0" smtClean="0"/>
              <a:t>Необходими </a:t>
            </a:r>
            <a:r>
              <a:rPr lang="bg-BG" altLang="en-US" dirty="0" smtClean="0"/>
              <a:t>принадлежности за изследване на дишането</a:t>
            </a:r>
            <a:endParaRPr lang="bg-BG" altLang="en-US" dirty="0" smtClean="0"/>
          </a:p>
        </p:txBody>
      </p:sp>
      <p:sp>
        <p:nvSpPr>
          <p:cNvPr id="40963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bg-BG" altLang="en-US" dirty="0" smtClean="0"/>
              <a:t>Син </a:t>
            </a:r>
            <a:r>
              <a:rPr lang="bg-BG" altLang="en-US" dirty="0" smtClean="0"/>
              <a:t>химикал</a:t>
            </a:r>
          </a:p>
          <a:p>
            <a:pPr eaLnBrk="1" hangingPunct="1"/>
            <a:r>
              <a:rPr lang="bg-BG" altLang="en-US" dirty="0" smtClean="0"/>
              <a:t>Часовник</a:t>
            </a:r>
          </a:p>
          <a:p>
            <a:pPr eaLnBrk="1" hangingPunct="1"/>
            <a:r>
              <a:rPr lang="bg-BG" altLang="en-US" dirty="0" smtClean="0"/>
              <a:t>Документация за регистриране</a:t>
            </a:r>
          </a:p>
          <a:p>
            <a:pPr eaLnBrk="1" hangingPunct="1"/>
            <a:r>
              <a:rPr lang="bg-BG" altLang="en-US" dirty="0" smtClean="0"/>
              <a:t>Стетоскоп (слушалка) – при деца</a:t>
            </a:r>
            <a:endParaRPr lang="bg-BG" altLang="en-US" dirty="0" smtClean="0"/>
          </a:p>
          <a:p>
            <a:pPr eaLnBrk="1" hangingPunct="1"/>
            <a:endParaRPr lang="bg-BG" altLang="en-US" dirty="0" smtClean="0"/>
          </a:p>
          <a:p>
            <a:pPr eaLnBrk="1" hangingPunct="1"/>
            <a:r>
              <a:rPr lang="bg-BG" altLang="en-US" dirty="0" smtClean="0"/>
              <a:t>Измерва се 1-2 пъти дневно, може и по-често по назначение!</a:t>
            </a:r>
          </a:p>
        </p:txBody>
      </p:sp>
    </p:spTree>
    <p:extLst>
      <p:ext uri="{BB962C8B-B14F-4D97-AF65-F5344CB8AC3E}">
        <p14:creationId xmlns:p14="http://schemas.microsoft.com/office/powerpoint/2010/main" val="33752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Внимание!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 smtClean="0"/>
          </a:p>
          <a:p>
            <a:pPr algn="ctr"/>
            <a:r>
              <a:rPr lang="bg-BG" dirty="0" smtClean="0"/>
              <a:t>Дишането е единственият жизнен показател, който може да контролираме!</a:t>
            </a:r>
          </a:p>
          <a:p>
            <a:pPr algn="ctr"/>
            <a:r>
              <a:rPr lang="bg-BG" dirty="0" smtClean="0"/>
              <a:t>Дишането е единственият показател, който се изследва единствено в легнало положение!</a:t>
            </a:r>
          </a:p>
          <a:p>
            <a:pPr algn="ctr"/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116319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Алгоритъм на поведението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bg-BG" sz="2400" dirty="0" smtClean="0"/>
              <a:t>1. Подготовка на необходимите принадлежности</a:t>
            </a:r>
          </a:p>
          <a:p>
            <a:pPr marL="0" indent="0">
              <a:buNone/>
            </a:pPr>
            <a:r>
              <a:rPr lang="bg-BG" sz="2400" dirty="0" smtClean="0"/>
              <a:t>2. Подготовка на пациента – легнало положение</a:t>
            </a:r>
          </a:p>
          <a:p>
            <a:pPr marL="0" indent="0">
              <a:buNone/>
            </a:pPr>
            <a:r>
              <a:rPr lang="bg-BG" sz="2400" dirty="0" smtClean="0"/>
              <a:t>3. Поставя се ръката на пациента на корема или гърдите</a:t>
            </a:r>
          </a:p>
          <a:p>
            <a:pPr marL="0" indent="0">
              <a:buNone/>
            </a:pPr>
            <a:r>
              <a:rPr lang="bg-BG" sz="2400" dirty="0" smtClean="0"/>
              <a:t>4. Отброяват се дихателните екскурзии за 1 минута, като придържаме ръката на пациента в областта на китката</a:t>
            </a:r>
          </a:p>
          <a:p>
            <a:pPr marL="0" indent="0">
              <a:buNone/>
            </a:pPr>
            <a:r>
              <a:rPr lang="bg-BG" sz="2400" dirty="0" smtClean="0"/>
              <a:t>5. Регистрират се стойностите в съответната документация – цифрово или графично</a:t>
            </a:r>
            <a:endParaRPr lang="bg-BG" sz="2400" dirty="0"/>
          </a:p>
        </p:txBody>
      </p:sp>
    </p:spTree>
    <p:extLst>
      <p:ext uri="{BB962C8B-B14F-4D97-AF65-F5344CB8AC3E}">
        <p14:creationId xmlns:p14="http://schemas.microsoft.com/office/powerpoint/2010/main" val="1352435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bg-BG" smtClean="0"/>
              <a:t>Защото…………..</a:t>
            </a:r>
            <a:endParaRPr lang="en-US" altLang="bg-BG" smtClean="0"/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r>
              <a:rPr lang="bg-BG" altLang="bg-BG" sz="2800" smtClean="0"/>
              <a:t>Жизнените показатели са важни при оказване на Долекарска помощ</a:t>
            </a:r>
          </a:p>
          <a:p>
            <a:r>
              <a:rPr lang="bg-BG" altLang="bg-BG" sz="2800" smtClean="0"/>
              <a:t>Чрез тези компетенции се разширява персоналната медицинска култура и понятиен апарат на всеки студент……………….</a:t>
            </a:r>
          </a:p>
          <a:p>
            <a:r>
              <a:rPr lang="bg-BG" altLang="bg-BG" sz="2800" smtClean="0"/>
              <a:t>Контролиращите органи, трябва да са наясно какво проверяват…………..</a:t>
            </a:r>
          </a:p>
          <a:p>
            <a:r>
              <a:rPr lang="bg-BG" altLang="bg-BG" sz="2800" smtClean="0"/>
              <a:t>Завършващите медицинско образование трябва са в състояние да разчитат документацията, използвана в лечебните заведения при необходимост!</a:t>
            </a:r>
            <a:endParaRPr lang="en-US" altLang="bg-BG" sz="2800" smtClean="0"/>
          </a:p>
        </p:txBody>
      </p:sp>
    </p:spTree>
    <p:extLst>
      <p:ext uri="{BB962C8B-B14F-4D97-AF65-F5344CB8AC3E}">
        <p14:creationId xmlns:p14="http://schemas.microsoft.com/office/powerpoint/2010/main" val="2969016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 smtClean="0"/>
              <a:t>Внимание!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g-BG" dirty="0" smtClean="0"/>
              <a:t>Изследването се извършва при спазване на правилата за асептика и антисептика.</a:t>
            </a:r>
          </a:p>
          <a:p>
            <a:r>
              <a:rPr lang="bg-BG" dirty="0" smtClean="0"/>
              <a:t>Дихателните движения се изследват за една минута.</a:t>
            </a:r>
          </a:p>
          <a:p>
            <a:r>
              <a:rPr lang="bg-BG" dirty="0" smtClean="0"/>
              <a:t>Пациентът не се информира за изследването, за да не провокира промяна </a:t>
            </a:r>
            <a:r>
              <a:rPr lang="bg-BG" smtClean="0"/>
              <a:t>на дишането.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46051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pPr marL="0" indent="0" algn="ctr">
              <a:buNone/>
            </a:pPr>
            <a:r>
              <a:rPr lang="bg-BG" sz="4000" dirty="0" smtClean="0"/>
              <a:t>Благодаря за вниманието!</a:t>
            </a:r>
            <a:endParaRPr lang="bg-BG" sz="4000" dirty="0"/>
          </a:p>
        </p:txBody>
      </p:sp>
    </p:spTree>
    <p:extLst>
      <p:ext uri="{BB962C8B-B14F-4D97-AF65-F5344CB8AC3E}">
        <p14:creationId xmlns:p14="http://schemas.microsoft.com/office/powerpoint/2010/main" val="1263917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Въпроси за беседа</a:t>
            </a:r>
          </a:p>
        </p:txBody>
      </p:sp>
      <p:sp>
        <p:nvSpPr>
          <p:cNvPr id="18435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/>
            <a:r>
              <a:rPr lang="bg-BG" altLang="en-US" sz="3600" smtClean="0"/>
              <a:t>От какво се обуславя телесната температура?</a:t>
            </a:r>
          </a:p>
          <a:p>
            <a:pPr algn="ctr" eaLnBrk="1" hangingPunct="1"/>
            <a:r>
              <a:rPr lang="bg-BG" altLang="en-US" sz="3600" smtClean="0"/>
              <a:t>Какво представлява терморегулацията?</a:t>
            </a:r>
          </a:p>
          <a:p>
            <a:pPr algn="ctr" eaLnBrk="1" hangingPunct="1"/>
            <a:r>
              <a:rPr lang="bg-BG" altLang="en-US" sz="3600" smtClean="0"/>
              <a:t>Обяснете разликата между топлообразуването и топлоотделянето!</a:t>
            </a:r>
          </a:p>
          <a:p>
            <a:pPr algn="ctr" eaLnBrk="1" hangingPunct="1"/>
            <a:endParaRPr lang="bg-BG" altLang="en-US" sz="3600" smtClean="0"/>
          </a:p>
        </p:txBody>
      </p:sp>
    </p:spTree>
    <p:extLst>
      <p:ext uri="{BB962C8B-B14F-4D97-AF65-F5344CB8AC3E}">
        <p14:creationId xmlns:p14="http://schemas.microsoft.com/office/powerpoint/2010/main" val="61477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Базови понятия</a:t>
            </a:r>
          </a:p>
        </p:txBody>
      </p:sp>
      <p:sp>
        <p:nvSpPr>
          <p:cNvPr id="19459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bg-BG" altLang="en-US" b="1" u="sng" smtClean="0">
                <a:solidFill>
                  <a:srgbClr val="FF0000"/>
                </a:solidFill>
              </a:rPr>
              <a:t>Терморегулация</a:t>
            </a:r>
            <a:r>
              <a:rPr lang="bg-BG" altLang="en-US" smtClean="0"/>
              <a:t> – регулацията, равновесието на топлообразуване и топлоотделяне с цел поддържане на телесната температура.</a:t>
            </a:r>
          </a:p>
          <a:p>
            <a:pPr eaLnBrk="1" hangingPunct="1"/>
            <a:r>
              <a:rPr lang="bg-BG" altLang="en-US" b="1" smtClean="0">
                <a:solidFill>
                  <a:srgbClr val="FF0000"/>
                </a:solidFill>
              </a:rPr>
              <a:t>Топлообразуване</a:t>
            </a:r>
            <a:r>
              <a:rPr lang="bg-BG" altLang="en-US" smtClean="0"/>
              <a:t> – химичен процес </a:t>
            </a:r>
          </a:p>
          <a:p>
            <a:pPr eaLnBrk="1" hangingPunct="1"/>
            <a:r>
              <a:rPr lang="bg-BG" altLang="en-US" b="1" smtClean="0">
                <a:solidFill>
                  <a:srgbClr val="FF0000"/>
                </a:solidFill>
              </a:rPr>
              <a:t>Топлоотдаване</a:t>
            </a:r>
            <a:r>
              <a:rPr lang="bg-BG" altLang="en-US" smtClean="0"/>
              <a:t> – физичен процес</a:t>
            </a:r>
          </a:p>
        </p:txBody>
      </p:sp>
    </p:spTree>
    <p:extLst>
      <p:ext uri="{BB962C8B-B14F-4D97-AF65-F5344CB8AC3E}">
        <p14:creationId xmlns:p14="http://schemas.microsoft.com/office/powerpoint/2010/main" val="247006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Базови понятия</a:t>
            </a:r>
          </a:p>
        </p:txBody>
      </p:sp>
      <p:sp>
        <p:nvSpPr>
          <p:cNvPr id="20483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/>
            <a:r>
              <a:rPr lang="bg-BG" altLang="en-US" dirty="0" smtClean="0"/>
              <a:t>Референтни/нормални </a:t>
            </a:r>
            <a:r>
              <a:rPr lang="bg-BG" altLang="en-US" dirty="0" smtClean="0"/>
              <a:t>стойности – 36 </a:t>
            </a:r>
            <a:r>
              <a:rPr lang="en-US" altLang="en-US" dirty="0" smtClean="0"/>
              <a:t>°</a:t>
            </a:r>
            <a:r>
              <a:rPr lang="bg-BG" altLang="en-US" dirty="0" smtClean="0"/>
              <a:t> – 37 </a:t>
            </a:r>
            <a:r>
              <a:rPr lang="en-US" altLang="en-US" dirty="0" smtClean="0"/>
              <a:t>°</a:t>
            </a:r>
            <a:r>
              <a:rPr lang="bg-BG" altLang="en-US" dirty="0" smtClean="0"/>
              <a:t>С.</a:t>
            </a:r>
          </a:p>
          <a:p>
            <a:pPr eaLnBrk="1" hangingPunct="1"/>
            <a:endParaRPr lang="bg-BG" altLang="en-US" dirty="0" smtClean="0"/>
          </a:p>
          <a:p>
            <a:pPr eaLnBrk="1" hangingPunct="1"/>
            <a:r>
              <a:rPr lang="bg-BG" altLang="en-US" dirty="0" err="1" smtClean="0"/>
              <a:t>Хипотермия</a:t>
            </a:r>
            <a:r>
              <a:rPr lang="bg-BG" altLang="en-US" dirty="0" smtClean="0"/>
              <a:t> – температурно състояние под нормалните стойности</a:t>
            </a:r>
            <a:endParaRPr lang="bg-BG" altLang="en-US" dirty="0" smtClean="0"/>
          </a:p>
          <a:p>
            <a:pPr eaLnBrk="1" hangingPunct="1"/>
            <a:endParaRPr lang="bg-BG" altLang="en-US" dirty="0" smtClean="0"/>
          </a:p>
          <a:p>
            <a:pPr eaLnBrk="1" hangingPunct="1"/>
            <a:r>
              <a:rPr lang="bg-BG" altLang="en-US" dirty="0" err="1" smtClean="0"/>
              <a:t>Хипертермия</a:t>
            </a:r>
            <a:r>
              <a:rPr lang="bg-BG" altLang="en-US" dirty="0" smtClean="0"/>
              <a:t>, </a:t>
            </a:r>
            <a:r>
              <a:rPr lang="bg-BG" altLang="en-US" dirty="0" err="1" smtClean="0"/>
              <a:t>фебрилитет</a:t>
            </a:r>
            <a:r>
              <a:rPr lang="bg-BG" altLang="en-US" dirty="0" smtClean="0"/>
              <a:t> – температурно състояние над нормата</a:t>
            </a:r>
            <a:endParaRPr lang="bg-BG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01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лавие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bg-BG" altLang="en-US" smtClean="0"/>
              <a:t>Трескави състояния</a:t>
            </a:r>
          </a:p>
        </p:txBody>
      </p:sp>
      <p:sp>
        <p:nvSpPr>
          <p:cNvPr id="21507" name="Контейнер за съдържание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eaLnBrk="1" hangingPunct="1">
              <a:buNone/>
            </a:pPr>
            <a:endParaRPr lang="bg-BG" altLang="en-US" dirty="0" smtClean="0"/>
          </a:p>
          <a:p>
            <a:pPr eaLnBrk="1" hangingPunct="1"/>
            <a:r>
              <a:rPr lang="bg-BG" altLang="en-US" dirty="0" smtClean="0"/>
              <a:t>37 </a:t>
            </a:r>
            <a:r>
              <a:rPr lang="en-US" altLang="en-US" dirty="0" smtClean="0"/>
              <a:t>°</a:t>
            </a:r>
            <a:r>
              <a:rPr lang="bg-BG" altLang="en-US" dirty="0" smtClean="0"/>
              <a:t> – 37,5 </a:t>
            </a:r>
            <a:r>
              <a:rPr lang="en-US" altLang="en-US" dirty="0" smtClean="0"/>
              <a:t>°</a:t>
            </a:r>
            <a:r>
              <a:rPr lang="bg-BG" altLang="en-US" dirty="0" smtClean="0"/>
              <a:t> – </a:t>
            </a:r>
            <a:r>
              <a:rPr lang="bg-BG" altLang="en-US" dirty="0" err="1" smtClean="0"/>
              <a:t>субфебрилна</a:t>
            </a:r>
            <a:r>
              <a:rPr lang="bg-BG" altLang="en-US" dirty="0" smtClean="0"/>
              <a:t> температура;</a:t>
            </a:r>
          </a:p>
          <a:p>
            <a:pPr eaLnBrk="1" hangingPunct="1"/>
            <a:r>
              <a:rPr lang="bg-BG" altLang="en-US" dirty="0" smtClean="0"/>
              <a:t>37,5 </a:t>
            </a:r>
            <a:r>
              <a:rPr lang="en-US" altLang="en-US" dirty="0" smtClean="0"/>
              <a:t>°</a:t>
            </a:r>
            <a:r>
              <a:rPr lang="bg-BG" altLang="en-US" dirty="0" smtClean="0"/>
              <a:t> – 38 </a:t>
            </a:r>
            <a:r>
              <a:rPr lang="en-US" altLang="en-US" dirty="0" smtClean="0"/>
              <a:t>°</a:t>
            </a:r>
            <a:r>
              <a:rPr lang="bg-BG" altLang="en-US" dirty="0" smtClean="0"/>
              <a:t> – умерено </a:t>
            </a:r>
            <a:r>
              <a:rPr lang="bg-BG" altLang="en-US" dirty="0" err="1" smtClean="0"/>
              <a:t>фебрилна</a:t>
            </a:r>
            <a:r>
              <a:rPr lang="bg-BG" altLang="en-US" dirty="0" smtClean="0"/>
              <a:t>;</a:t>
            </a:r>
          </a:p>
          <a:p>
            <a:pPr eaLnBrk="1" hangingPunct="1"/>
            <a:r>
              <a:rPr lang="bg-BG" altLang="en-US" dirty="0" smtClean="0"/>
              <a:t>38 </a:t>
            </a:r>
            <a:r>
              <a:rPr lang="en-US" altLang="en-US" dirty="0" smtClean="0"/>
              <a:t>°</a:t>
            </a:r>
            <a:r>
              <a:rPr lang="bg-BG" altLang="en-US" dirty="0" smtClean="0"/>
              <a:t> – 41 </a:t>
            </a:r>
            <a:r>
              <a:rPr lang="en-US" altLang="en-US" dirty="0" smtClean="0"/>
              <a:t>°</a:t>
            </a:r>
            <a:r>
              <a:rPr lang="bg-BG" altLang="en-US" dirty="0" smtClean="0"/>
              <a:t> – високо </a:t>
            </a:r>
            <a:r>
              <a:rPr lang="bg-BG" altLang="en-US" dirty="0" err="1" smtClean="0"/>
              <a:t>фебрилна</a:t>
            </a:r>
            <a:r>
              <a:rPr lang="bg-BG" altLang="en-US" dirty="0" smtClean="0"/>
              <a:t>;</a:t>
            </a:r>
          </a:p>
          <a:p>
            <a:pPr eaLnBrk="1" hangingPunct="1"/>
            <a:r>
              <a:rPr lang="bg-BG" altLang="en-US" dirty="0" smtClean="0"/>
              <a:t>Над 41 </a:t>
            </a:r>
            <a:r>
              <a:rPr lang="en-US" altLang="en-US" dirty="0" smtClean="0"/>
              <a:t>°</a:t>
            </a:r>
            <a:r>
              <a:rPr lang="bg-BG" altLang="en-US" dirty="0" smtClean="0"/>
              <a:t> – </a:t>
            </a:r>
            <a:r>
              <a:rPr lang="bg-BG" altLang="en-US" dirty="0" err="1" smtClean="0"/>
              <a:t>хиперпиретично</a:t>
            </a:r>
            <a:r>
              <a:rPr lang="bg-BG" altLang="en-US" dirty="0" smtClean="0"/>
              <a:t> състояние!</a:t>
            </a:r>
          </a:p>
        </p:txBody>
      </p:sp>
    </p:spTree>
    <p:extLst>
      <p:ext uri="{BB962C8B-B14F-4D97-AF65-F5344CB8AC3E}">
        <p14:creationId xmlns:p14="http://schemas.microsoft.com/office/powerpoint/2010/main" val="7135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bg-BG" altLang="en-US" sz="4000" smtClean="0"/>
              <a:t>Любопитни факти от книгата “Рекордите на Гинес”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altLang="en-US" sz="2800" i="1" u="sng" smtClean="0"/>
              <a:t>Най-високата температура</a:t>
            </a:r>
            <a:r>
              <a:rPr lang="bg-BG" altLang="en-US" sz="2800" smtClean="0"/>
              <a:t> – в болница в Атланта на 10 юли 1980г. Постъпва 52-годишен пациент с топлинен удар с Т – 46,5 С. Пациентът е бил изписан от болницата след 24 дни.</a:t>
            </a:r>
          </a:p>
          <a:p>
            <a:r>
              <a:rPr lang="bg-BG" altLang="en-US" sz="2800" i="1" u="sng" smtClean="0"/>
              <a:t>Най-ниската температура</a:t>
            </a:r>
            <a:r>
              <a:rPr lang="bg-BG" altLang="en-US" sz="2800" smtClean="0"/>
              <a:t> – 2-годишната Карла от Канада на 23 февруари 1994 г. след шестчасов престой на студа при минус 22 С, е имала ректална температура – 14,2 С.</a:t>
            </a:r>
          </a:p>
        </p:txBody>
      </p:sp>
    </p:spTree>
    <p:extLst>
      <p:ext uri="{BB962C8B-B14F-4D97-AF65-F5344CB8AC3E}">
        <p14:creationId xmlns:p14="http://schemas.microsoft.com/office/powerpoint/2010/main" val="6260998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bg-BG" altLang="en-US" sz="2800" smtClean="0"/>
              <a:t>Критично и литично спадане на температура </a:t>
            </a:r>
          </a:p>
        </p:txBody>
      </p:sp>
      <p:pic>
        <p:nvPicPr>
          <p:cNvPr id="23555" name="Picture 3" descr="scan001001"/>
          <p:cNvPicPr>
            <a:picLocks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125538"/>
            <a:ext cx="8604250" cy="50006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252029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9537</TotalTime>
  <Words>870</Words>
  <Application>Microsoft Office PowerPoint</Application>
  <PresentationFormat>Презентация на цял екран (4:3)</PresentationFormat>
  <Paragraphs>139</Paragraphs>
  <Slides>31</Slides>
  <Notes>1</Notes>
  <HiddenSlides>0</HiddenSlides>
  <MMClips>0</MMClips>
  <ScaleCrop>false</ScaleCrop>
  <HeadingPairs>
    <vt:vector size="8" baseType="variant">
      <vt:variant>
        <vt:lpstr>Използвани шрифтове</vt:lpstr>
      </vt:variant>
      <vt:variant>
        <vt:i4>4</vt:i4>
      </vt:variant>
      <vt:variant>
        <vt:lpstr>Тема</vt:lpstr>
      </vt:variant>
      <vt:variant>
        <vt:i4>1</vt:i4>
      </vt:variant>
      <vt:variant>
        <vt:lpstr>Вградени OLE сървъри</vt:lpstr>
      </vt:variant>
      <vt:variant>
        <vt:i4>1</vt:i4>
      </vt:variant>
      <vt:variant>
        <vt:lpstr>Заглавия на слайдовете</vt:lpstr>
      </vt:variant>
      <vt:variant>
        <vt:i4>31</vt:i4>
      </vt:variant>
    </vt:vector>
  </HeadingPairs>
  <TitlesOfParts>
    <vt:vector size="37" baseType="lpstr">
      <vt:lpstr>Arial Unicode MS</vt:lpstr>
      <vt:lpstr>Arial</vt:lpstr>
      <vt:lpstr>Arial Black</vt:lpstr>
      <vt:lpstr>Times New Roman</vt:lpstr>
      <vt:lpstr>Default Design</vt:lpstr>
      <vt:lpstr>CorelDRAW.Graphic.10</vt:lpstr>
      <vt:lpstr>Презентация на PowerPoint</vt:lpstr>
      <vt:lpstr>         Защо трябва студентите от специалност „ОКОЗ“ да придобиват тези компетенции, при положение, че те нямат връзка с преките им задължения и отговорности?</vt:lpstr>
      <vt:lpstr>Защото…………..</vt:lpstr>
      <vt:lpstr>Въпроси за беседа</vt:lpstr>
      <vt:lpstr>Базови понятия</vt:lpstr>
      <vt:lpstr>Базови понятия</vt:lpstr>
      <vt:lpstr>Трескави състояния</vt:lpstr>
      <vt:lpstr>Любопитни факти от книгата “Рекордите на Гинес”</vt:lpstr>
      <vt:lpstr>Критично и литично спадане на температура </vt:lpstr>
      <vt:lpstr>Следва дискусия относно:……..</vt:lpstr>
      <vt:lpstr>Места за измерване на тел. температура</vt:lpstr>
      <vt:lpstr>Необходими принадлежности</vt:lpstr>
      <vt:lpstr>Внимание!</vt:lpstr>
      <vt:lpstr>Внимание!</vt:lpstr>
      <vt:lpstr>Алгоритъм на поведение</vt:lpstr>
      <vt:lpstr>Грешки при измерване на температура</vt:lpstr>
      <vt:lpstr>Регистриране на телесна температура </vt:lpstr>
      <vt:lpstr>Инструкции за работа с температурен лист</vt:lpstr>
      <vt:lpstr>Температурен лист</vt:lpstr>
      <vt:lpstr> Нормално темп.състояние   между 36 С до 37 С </vt:lpstr>
      <vt:lpstr>Презентация на PowerPoint</vt:lpstr>
      <vt:lpstr>Знаете ли, че……………</vt:lpstr>
      <vt:lpstr>Базови понятия</vt:lpstr>
      <vt:lpstr>Презентация на PowerPoint</vt:lpstr>
      <vt:lpstr>Базови понятия</vt:lpstr>
      <vt:lpstr>Презентация на PowerPoint</vt:lpstr>
      <vt:lpstr>Необходими принадлежности за изследване на дишането</vt:lpstr>
      <vt:lpstr>Внимание!</vt:lpstr>
      <vt:lpstr>Алгоритъм на поведението</vt:lpstr>
      <vt:lpstr>Внимание!</vt:lpstr>
      <vt:lpstr>Презентация на PowerPoint</vt:lpstr>
    </vt:vector>
  </TitlesOfParts>
  <Company>Ok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Canev</dc:creator>
  <cp:lastModifiedBy>Lenovo</cp:lastModifiedBy>
  <cp:revision>496</cp:revision>
  <dcterms:created xsi:type="dcterms:W3CDTF">2003-03-08T12:58:53Z</dcterms:created>
  <dcterms:modified xsi:type="dcterms:W3CDTF">2020-03-20T08:56:23Z</dcterms:modified>
</cp:coreProperties>
</file>