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7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A7DAAA-FD62-403C-8C53-2C626EED19A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F91048-351F-4F43-A131-1427946F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519" y="33528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/>
              <a:t>ОСНОВНИ МЕТОДИ ЗА ИЗСЛЕДВАНЕ ПРИ НЕРВНО-МУСКУЛНИ ДИСФУНКЦИИ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519" y="5562600"/>
            <a:ext cx="7772400" cy="457200"/>
          </a:xfrm>
        </p:spPr>
        <p:txBody>
          <a:bodyPr/>
          <a:lstStyle/>
          <a:p>
            <a:r>
              <a:rPr lang="bg-BG" b="1" dirty="0" smtClean="0"/>
              <a:t>Проф. Николай Попов, </a:t>
            </a:r>
            <a:r>
              <a:rPr lang="bg-BG" b="1" dirty="0" err="1" smtClean="0"/>
              <a:t>дпн</a:t>
            </a:r>
            <a:endParaRPr lang="en-US" b="1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1438" y="457200"/>
            <a:ext cx="9072562" cy="152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bg-BG" altLang="en-US" b="1" dirty="0">
                <a:solidFill>
                  <a:schemeClr val="accent2"/>
                </a:solidFill>
                <a:cs typeface="Times New Roman" charset="0"/>
              </a:rPr>
              <a:t>	</a:t>
            </a:r>
            <a:r>
              <a:rPr lang="bg-BG" altLang="en-US" b="1" dirty="0">
                <a:solidFill>
                  <a:schemeClr val="accent1"/>
                </a:solidFill>
                <a:cs typeface="Times New Roman" charset="0"/>
              </a:rPr>
              <a:t>МЕДИЦИНСКИ УНИВЕРСИТЕТ – ПЛЕВЕН</a:t>
            </a:r>
          </a:p>
          <a:p>
            <a:pPr algn="ctr" eaLnBrk="1" hangingPunct="1"/>
            <a:r>
              <a:rPr lang="bg-BG" altLang="en-US" sz="2000" b="1" dirty="0">
                <a:solidFill>
                  <a:schemeClr val="accent1"/>
                </a:solidFill>
                <a:cs typeface="Times New Roman" charset="0"/>
              </a:rPr>
              <a:t>	ФАКУЛТЕТ „ОБЩЕСТВЕНО ЗДРАВЕ“</a:t>
            </a:r>
            <a:endParaRPr lang="en-US" altLang="en-US" sz="2000" b="1" dirty="0">
              <a:solidFill>
                <a:schemeClr val="accent1"/>
              </a:solidFill>
              <a:cs typeface="Times New Roman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bg-BG" altLang="en-US" b="1" dirty="0">
                <a:solidFill>
                  <a:schemeClr val="accent1"/>
                </a:solidFill>
                <a:cs typeface="Times New Roman" charset="0"/>
              </a:rPr>
              <a:t>	ЦЕНТЪР ЗА ДИСТАНЦИОННО ОБУЧЕНИЕ</a:t>
            </a:r>
          </a:p>
          <a:p>
            <a:pPr algn="ctr" eaLnBrk="1" hangingPunct="1"/>
            <a:endParaRPr lang="bg-BG" altLang="en-US" sz="2000" b="1" dirty="0">
              <a:solidFill>
                <a:srgbClr val="FFFF00"/>
              </a:solidFill>
              <a:cs typeface="Times New Roman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793678"/>
              </p:ext>
            </p:extLst>
          </p:nvPr>
        </p:nvGraphicFramePr>
        <p:xfrm>
          <a:off x="457200" y="457200"/>
          <a:ext cx="1141413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7200"/>
                        <a:ext cx="1141413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1968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altLang="bg-BG" dirty="0">
                <a:solidFill>
                  <a:schemeClr val="accent1"/>
                </a:solidFill>
                <a:latin typeface="Arial Black" pitchFamily="34" charset="0"/>
              </a:rPr>
              <a:t>Лекция </a:t>
            </a:r>
            <a:r>
              <a:rPr lang="bg-BG" altLang="bg-BG" dirty="0" smtClean="0">
                <a:solidFill>
                  <a:schemeClr val="accent1"/>
                </a:solidFill>
                <a:latin typeface="Arial Black" pitchFamily="34" charset="0"/>
              </a:rPr>
              <a:t>№</a:t>
            </a:r>
            <a:r>
              <a:rPr lang="en-US" altLang="bg-BG" dirty="0" smtClean="0">
                <a:solidFill>
                  <a:schemeClr val="accent1"/>
                </a:solidFill>
                <a:latin typeface="Arial Black" pitchFamily="34" charset="0"/>
              </a:rPr>
              <a:t>3</a:t>
            </a:r>
            <a:endParaRPr lang="bg-BG" altLang="bg-BG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i="1" dirty="0" smtClean="0"/>
              <a:t>Двигателен контрол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bg-BG" dirty="0" smtClean="0"/>
              <a:t>Първо се установява дали пациентът може да предизвика волева контракция на отделен мускул или мускулна група, или може да извърши само цялостно движение, включващо </a:t>
            </a:r>
            <a:r>
              <a:rPr lang="bg-BG" dirty="0" err="1" smtClean="0"/>
              <a:t>неволево</a:t>
            </a:r>
            <a:r>
              <a:rPr lang="bg-BG" dirty="0" smtClean="0"/>
              <a:t> комплексен двигателен </a:t>
            </a:r>
            <a:r>
              <a:rPr lang="bg-BG" dirty="0" err="1" smtClean="0"/>
              <a:t>синергизъм</a:t>
            </a:r>
            <a:r>
              <a:rPr lang="bg-BG" dirty="0" smtClean="0"/>
              <a:t>. Например в ранните стадии на възстановяване след мозъчен удар пациента не може да приближи ръката си към устата без </a:t>
            </a:r>
            <a:r>
              <a:rPr lang="bg-BG" dirty="0" err="1" smtClean="0"/>
              <a:t>неволево</a:t>
            </a:r>
            <a:r>
              <a:rPr lang="bg-BG" dirty="0" smtClean="0"/>
              <a:t> да повдигне и рамото нагоре. </a:t>
            </a:r>
          </a:p>
          <a:p>
            <a:r>
              <a:rPr lang="bg-BG" dirty="0" smtClean="0"/>
              <a:t>Да се установи дали може да извърши правилно дадено двигателно действие – да спре, да тръгне, да промени посоката или скоростта на движение и доколко добре контролира съответното движение. </a:t>
            </a:r>
          </a:p>
          <a:p>
            <a:r>
              <a:rPr lang="bg-BG" dirty="0" smtClean="0"/>
              <a:t>Има ли </a:t>
            </a:r>
            <a:r>
              <a:rPr lang="bg-BG" dirty="0" err="1" smtClean="0"/>
              <a:t>неволеви</a:t>
            </a:r>
            <a:r>
              <a:rPr lang="bg-BG" dirty="0" smtClean="0"/>
              <a:t> движения – дали те се проявяват при покой или при двигателна активност, дали естеството и интензитета на </a:t>
            </a:r>
            <a:r>
              <a:rPr lang="bg-BG" dirty="0" err="1" smtClean="0"/>
              <a:t>неволевите</a:t>
            </a:r>
            <a:r>
              <a:rPr lang="bg-BG" dirty="0" smtClean="0"/>
              <a:t> движения се променя при натоварване, дали те пречат на общата му двигателна дееспособност.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i="1" dirty="0" smtClean="0"/>
              <a:t>Мускулен тонус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 smtClean="0"/>
              <a:t>Мускулният </a:t>
            </a:r>
            <a:r>
              <a:rPr lang="bg-BG" dirty="0"/>
              <a:t>тонус е състоянието на напрегнатост, което се установява в мускулите при покой и по време на движение. При някои състояния мускулният тонус може да бъде нарушен. </a:t>
            </a:r>
            <a:endParaRPr lang="bg-BG" dirty="0" smtClean="0"/>
          </a:p>
          <a:p>
            <a:r>
              <a:rPr lang="bg-BG" dirty="0" smtClean="0"/>
              <a:t>При </a:t>
            </a:r>
            <a:r>
              <a:rPr lang="bg-BG" i="1" dirty="0" err="1"/>
              <a:t>хипотония</a:t>
            </a:r>
            <a:r>
              <a:rPr lang="bg-BG" dirty="0"/>
              <a:t> мускулният тонус е намален, а при </a:t>
            </a:r>
            <a:r>
              <a:rPr lang="bg-BG" i="1" dirty="0"/>
              <a:t>хипертония</a:t>
            </a:r>
            <a:r>
              <a:rPr lang="bg-BG" dirty="0"/>
              <a:t> е повишен. </a:t>
            </a:r>
            <a:endParaRPr lang="bg-BG" dirty="0" smtClean="0"/>
          </a:p>
          <a:p>
            <a:r>
              <a:rPr lang="bg-BG" dirty="0" smtClean="0"/>
              <a:t>Нарушаването </a:t>
            </a:r>
            <a:r>
              <a:rPr lang="bg-BG" dirty="0"/>
              <a:t>на мускулният тонус може да се проявява при покой, или при движение, или и при двете състояния. </a:t>
            </a:r>
            <a:endParaRPr lang="bg-BG" dirty="0" smtClean="0"/>
          </a:p>
          <a:p>
            <a:r>
              <a:rPr lang="bg-BG" dirty="0" smtClean="0"/>
              <a:t>Основни въпроси:</a:t>
            </a:r>
          </a:p>
          <a:p>
            <a:pPr lvl="1"/>
            <a:r>
              <a:rPr lang="bg-BG" dirty="0" smtClean="0"/>
              <a:t>Дали </a:t>
            </a:r>
            <a:r>
              <a:rPr lang="bg-BG" dirty="0"/>
              <a:t>нарушеният тонус засяга мускулатурата, която поддържа позата (</a:t>
            </a:r>
            <a:r>
              <a:rPr lang="bg-BG" dirty="0" err="1"/>
              <a:t>постурална</a:t>
            </a:r>
            <a:r>
              <a:rPr lang="bg-BG" dirty="0"/>
              <a:t> мускулатура) или отговаря за извършване на ежедневните двигателни активности</a:t>
            </a:r>
            <a:r>
              <a:rPr lang="bg-BG" dirty="0" smtClean="0"/>
              <a:t>.</a:t>
            </a:r>
          </a:p>
          <a:p>
            <a:pPr lvl="1"/>
            <a:r>
              <a:rPr lang="bg-BG" dirty="0" smtClean="0"/>
              <a:t>Кои </a:t>
            </a:r>
            <a:r>
              <a:rPr lang="bg-BG" dirty="0"/>
              <a:t>фактори увеличават и респ. кои намаляват нарушенията. </a:t>
            </a:r>
            <a:endParaRPr lang="bg-BG" dirty="0" smtClean="0"/>
          </a:p>
          <a:p>
            <a:pPr lvl="1"/>
            <a:r>
              <a:rPr lang="bg-BG" dirty="0" smtClean="0"/>
              <a:t>Тези </a:t>
            </a:r>
            <a:r>
              <a:rPr lang="bg-BG" dirty="0"/>
              <a:t>фактори могат ли да се използват за подобряване на функционалните способности на пациента.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i="1" dirty="0" smtClean="0"/>
              <a:t>Сетивност и </a:t>
            </a:r>
            <a:r>
              <a:rPr lang="bg-BG" b="1" i="1" dirty="0" err="1" smtClean="0"/>
              <a:t>перцецепция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i="1" dirty="0" smtClean="0"/>
              <a:t>Сетивност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i="1" dirty="0" smtClean="0"/>
              <a:t>Перцепция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bg-BG" sz="1800" dirty="0" smtClean="0"/>
              <a:t>Способност </a:t>
            </a:r>
            <a:r>
              <a:rPr lang="bg-BG" sz="1800" dirty="0"/>
              <a:t>за възприемане на усещане към външни и вътрешни дразнители. </a:t>
            </a:r>
            <a:endParaRPr lang="en-US" sz="1800" dirty="0" smtClean="0"/>
          </a:p>
          <a:p>
            <a:r>
              <a:rPr lang="bg-BG" sz="1800" dirty="0" smtClean="0"/>
              <a:t>Най-важни </a:t>
            </a:r>
            <a:r>
              <a:rPr lang="bg-BG" sz="1800" dirty="0"/>
              <a:t>за осъществяване на движенията са зрителната, вестибуларната, </a:t>
            </a:r>
            <a:r>
              <a:rPr lang="bg-BG" sz="1800" dirty="0" err="1"/>
              <a:t>тактилната</a:t>
            </a:r>
            <a:r>
              <a:rPr lang="bg-BG" sz="1800" dirty="0"/>
              <a:t> и </a:t>
            </a:r>
            <a:r>
              <a:rPr lang="bg-BG" sz="1800" dirty="0" err="1"/>
              <a:t>проприоцептивната</a:t>
            </a:r>
            <a:r>
              <a:rPr lang="bg-BG" sz="1800" dirty="0"/>
              <a:t> сетивност. </a:t>
            </a: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Способност</a:t>
            </a:r>
            <a:r>
              <a:rPr lang="en-US" dirty="0" smtClean="0"/>
              <a:t> </a:t>
            </a:r>
            <a:r>
              <a:rPr lang="bg-BG" dirty="0" smtClean="0"/>
              <a:t>за интегриране на различни, едновременно възприемани сетивни дразнители. </a:t>
            </a:r>
          </a:p>
          <a:p>
            <a:r>
              <a:rPr lang="bg-BG" dirty="0" smtClean="0"/>
              <a:t>Тя често е нарушена при пациенти със засягане на главния мозък и това се отразява негативно на способността за извършване на движения.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i="1" dirty="0"/>
              <a:t>Ставна и </a:t>
            </a:r>
            <a:r>
              <a:rPr lang="bg-BG" i="1" dirty="0" err="1"/>
              <a:t>мекотъканна</a:t>
            </a:r>
            <a:r>
              <a:rPr lang="bg-BG" i="1" dirty="0"/>
              <a:t> подвижност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i="1" dirty="0"/>
              <a:t>Състояние на останалите органи и </a:t>
            </a:r>
            <a:r>
              <a:rPr lang="bg-BG" i="1" dirty="0" smtClean="0"/>
              <a:t>системи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Подвижността </a:t>
            </a:r>
            <a:r>
              <a:rPr lang="bg-BG" dirty="0"/>
              <a:t>в структурите на мускулно-скелетната система също трябва да бъде изследвана при неврологично болни. </a:t>
            </a:r>
            <a:endParaRPr lang="bg-BG" dirty="0" smtClean="0"/>
          </a:p>
          <a:p>
            <a:r>
              <a:rPr lang="bg-BG" dirty="0" smtClean="0"/>
              <a:t>При </a:t>
            </a:r>
            <a:r>
              <a:rPr lang="bg-BG" dirty="0"/>
              <a:t>необходимост трябва да се приложи мануално-мускулно тестуване и </a:t>
            </a:r>
            <a:r>
              <a:rPr lang="bg-BG" dirty="0" err="1" smtClean="0"/>
              <a:t>ъглометрия</a:t>
            </a:r>
            <a:r>
              <a:rPr lang="bg-BG" dirty="0" smtClean="0"/>
              <a:t>. 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Преди включването на кинезитерапия в лечебния план трябва да се установи състоянието на останалите органи и системи, особено на кардиореспираторната. </a:t>
            </a:r>
          </a:p>
          <a:p>
            <a:r>
              <a:rPr lang="bg-BG" dirty="0" smtClean="0"/>
              <a:t>Целта е да се установи дали има промени, които изискват съобразяване на кинезитерапевтичната програма. 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Задълбочено клинично и функционално изследване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Голямата </a:t>
            </a:r>
            <a:r>
              <a:rPr lang="bg-BG" dirty="0"/>
              <a:t>част от пациентите, насочени към кинезитерапия са изследвани предварително от </a:t>
            </a:r>
            <a:r>
              <a:rPr lang="bg-BG" dirty="0" smtClean="0"/>
              <a:t>невролог</a:t>
            </a:r>
            <a:r>
              <a:rPr lang="en-US" dirty="0"/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Трябва да се изяснят не само оплакванията и заболяванията, които болният има в момента, но и тези, които е имал в миналото. </a:t>
            </a:r>
          </a:p>
          <a:p>
            <a:r>
              <a:rPr lang="bg-BG" dirty="0" smtClean="0"/>
              <a:t>Трябва</a:t>
            </a:r>
            <a:r>
              <a:rPr lang="en-US" dirty="0" smtClean="0"/>
              <a:t> </a:t>
            </a:r>
            <a:r>
              <a:rPr lang="bg-BG" dirty="0" smtClean="0"/>
              <a:t>да установи психическия, емоционалния и социалния му статус.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Визуални методи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i="1" dirty="0" smtClean="0"/>
              <a:t>Рентгенография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i="1" dirty="0" smtClean="0"/>
              <a:t>Компютърна </a:t>
            </a:r>
            <a:r>
              <a:rPr lang="bg-BG" i="1" dirty="0" err="1"/>
              <a:t>аксиална</a:t>
            </a:r>
            <a:r>
              <a:rPr lang="bg-BG" i="1" dirty="0"/>
              <a:t> томография (КАТ, скенер)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(</a:t>
            </a:r>
            <a:r>
              <a:rPr lang="bg-BG" dirty="0"/>
              <a:t>отпечатване на рентгенови лъчи върху фотографска плака) е метод, който се използва отдавна с диагностична цел</a:t>
            </a:r>
            <a:r>
              <a:rPr lang="bg-BG" dirty="0" smtClean="0"/>
              <a:t>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bg-BG" dirty="0" smtClean="0"/>
              <a:t>компютърно обработен рентгенов образ на различни равнини от човешкото тяло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Визуални методи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i="1" dirty="0"/>
              <a:t>магнитно </a:t>
            </a:r>
            <a:r>
              <a:rPr lang="bg-BG" i="1" dirty="0" smtClean="0"/>
              <a:t>ядрен </a:t>
            </a:r>
            <a:r>
              <a:rPr lang="bg-BG" i="1" dirty="0"/>
              <a:t>резонанс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(получаване на компютърен образ при поставяне на изследваната част от тялото в условията на магнитно поле)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Визуални методи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i="1" dirty="0" err="1" smtClean="0"/>
              <a:t>Ангиография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i="1" dirty="0" err="1" smtClean="0"/>
              <a:t>Лумбална</a:t>
            </a:r>
            <a:r>
              <a:rPr lang="bg-BG" i="1" dirty="0" smtClean="0"/>
              <a:t> </a:t>
            </a:r>
            <a:r>
              <a:rPr lang="bg-BG" i="1" dirty="0"/>
              <a:t>пункция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инжектиране на радиоизотопен материал в кръвта, чрез което при рентгенова снимка се визуализират по-добре съдовите промени като запушване, наличие на </a:t>
            </a:r>
            <a:r>
              <a:rPr lang="bg-BG" dirty="0" err="1" smtClean="0"/>
              <a:t>аневризми</a:t>
            </a:r>
            <a:r>
              <a:rPr lang="bg-BG" dirty="0" smtClean="0"/>
              <a:t> и </a:t>
            </a:r>
            <a:r>
              <a:rPr lang="bg-BG" dirty="0" err="1" smtClean="0"/>
              <a:t>васкуларни</a:t>
            </a:r>
            <a:r>
              <a:rPr lang="bg-BG" dirty="0" smtClean="0"/>
              <a:t> </a:t>
            </a:r>
            <a:r>
              <a:rPr lang="bg-BG" dirty="0" err="1" smtClean="0"/>
              <a:t>малформации</a:t>
            </a:r>
            <a:r>
              <a:rPr lang="bg-BG" dirty="0" smtClean="0"/>
              <a:t>. 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1) измерване на </a:t>
            </a:r>
            <a:r>
              <a:rPr lang="bg-BG" dirty="0" err="1" smtClean="0"/>
              <a:t>вътремозъчното</a:t>
            </a:r>
            <a:r>
              <a:rPr lang="bg-BG" dirty="0" smtClean="0"/>
              <a:t> налягане; </a:t>
            </a:r>
          </a:p>
          <a:p>
            <a:r>
              <a:rPr lang="bg-BG" dirty="0" smtClean="0"/>
              <a:t>2) инжектиране на радиоизотопен материал за прилагане на </a:t>
            </a:r>
            <a:r>
              <a:rPr lang="bg-BG" dirty="0" err="1" smtClean="0"/>
              <a:t>миелография</a:t>
            </a:r>
            <a:r>
              <a:rPr lang="bg-BG" dirty="0" smtClean="0"/>
              <a:t>; </a:t>
            </a:r>
          </a:p>
          <a:p>
            <a:r>
              <a:rPr lang="bg-BG" dirty="0" smtClean="0"/>
              <a:t>3) вземане на проба от </a:t>
            </a:r>
            <a:r>
              <a:rPr lang="bg-BG" dirty="0" err="1" smtClean="0"/>
              <a:t>церебро</a:t>
            </a:r>
            <a:r>
              <a:rPr lang="bg-BG" dirty="0" smtClean="0"/>
              <a:t>-</a:t>
            </a:r>
            <a:r>
              <a:rPr lang="bg-BG" dirty="0" err="1" smtClean="0"/>
              <a:t>спиналната</a:t>
            </a:r>
            <a:r>
              <a:rPr lang="bg-BG" dirty="0" smtClean="0"/>
              <a:t> течност.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err="1" smtClean="0"/>
              <a:t>Електродиагностични</a:t>
            </a:r>
            <a:r>
              <a:rPr lang="bg-BG" b="1" dirty="0" smtClean="0"/>
              <a:t> методи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i="1" dirty="0" err="1" smtClean="0"/>
              <a:t>Електроенцефалография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i="1" dirty="0" err="1" smtClean="0"/>
              <a:t>Електромиография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Отчита електрическия </a:t>
            </a:r>
            <a:r>
              <a:rPr lang="bg-BG" dirty="0"/>
              <a:t>потенциал и активност на главния мозък чрез поставяне на електроди по черепа</a:t>
            </a:r>
            <a:r>
              <a:rPr lang="bg-BG" dirty="0" smtClean="0"/>
              <a:t>.</a:t>
            </a:r>
          </a:p>
          <a:p>
            <a:r>
              <a:rPr lang="bg-BG" dirty="0" smtClean="0"/>
              <a:t>Основен диагностичен </a:t>
            </a:r>
            <a:r>
              <a:rPr lang="bg-BG" dirty="0"/>
              <a:t>метод </a:t>
            </a:r>
            <a:r>
              <a:rPr lang="bg-BG" dirty="0" smtClean="0"/>
              <a:t>при епилепсия</a:t>
            </a:r>
            <a:r>
              <a:rPr lang="bg-BG" dirty="0"/>
              <a:t>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447800"/>
            <a:ext cx="4041775" cy="4302125"/>
          </a:xfrm>
        </p:spPr>
        <p:txBody>
          <a:bodyPr>
            <a:normAutofit fontScale="62500" lnSpcReduction="20000"/>
          </a:bodyPr>
          <a:lstStyle/>
          <a:p>
            <a:r>
              <a:rPr lang="bg-BG" dirty="0" smtClean="0"/>
              <a:t>отчита електрическата активност на мускулите при покой и при активна контракция. </a:t>
            </a:r>
          </a:p>
          <a:p>
            <a:r>
              <a:rPr lang="bg-BG" dirty="0" smtClean="0"/>
              <a:t>дава възможност за диференциална диагностика между дисфункции, развити вследствие мускулни заболявания от такива, развити вследствие нервни заболявания. </a:t>
            </a:r>
          </a:p>
          <a:p>
            <a:r>
              <a:rPr lang="bg-BG" dirty="0" smtClean="0"/>
              <a:t>отчитането на скоростта на протичане на нервният импулс по хода на периферните нерви дава възможност за диференциална диагностика между състояния засягащи нервните </a:t>
            </a:r>
            <a:r>
              <a:rPr lang="bg-BG" dirty="0" err="1" smtClean="0"/>
              <a:t>аксони</a:t>
            </a:r>
            <a:r>
              <a:rPr lang="bg-BG" dirty="0" smtClean="0"/>
              <a:t> от такива, засягащи </a:t>
            </a:r>
            <a:r>
              <a:rPr lang="bg-BG" dirty="0" err="1" smtClean="0"/>
              <a:t>миелиновата</a:t>
            </a:r>
            <a:r>
              <a:rPr lang="bg-BG" dirty="0" smtClean="0"/>
              <a:t> им обвивка.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специфични неврологични тестове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dirty="0" smtClean="0"/>
              <a:t>Анамнеза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дават </a:t>
            </a:r>
            <a:r>
              <a:rPr lang="bg-BG" dirty="0"/>
              <a:t>възможност на </a:t>
            </a:r>
            <a:r>
              <a:rPr lang="bg-BG" dirty="0" smtClean="0"/>
              <a:t>физиотерапевта </a:t>
            </a:r>
            <a:r>
              <a:rPr lang="bg-BG" dirty="0"/>
              <a:t>да си изясни състоянието на пациента – същността на заболяването, неговото развитие и </a:t>
            </a:r>
            <a:r>
              <a:rPr lang="bg-BG" dirty="0" smtClean="0"/>
              <a:t>прогноза</a:t>
            </a:r>
          </a:p>
          <a:p>
            <a:r>
              <a:rPr lang="bg-BG" dirty="0" smtClean="0"/>
              <a:t>Дават възможност за адекватни и правилни отговори </a:t>
            </a:r>
            <a:r>
              <a:rPr lang="bg-BG" dirty="0"/>
              <a:t>на въпросите на </a:t>
            </a:r>
            <a:r>
              <a:rPr lang="bg-BG" dirty="0" smtClean="0"/>
              <a:t>пациента</a:t>
            </a:r>
            <a:r>
              <a:rPr lang="bg-BG" dirty="0"/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4572000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същността </a:t>
            </a:r>
            <a:r>
              <a:rPr lang="bg-BG" dirty="0"/>
              <a:t>и последователността на развитието на оплакванията </a:t>
            </a:r>
            <a:endParaRPr lang="en-US" dirty="0" smtClean="0"/>
          </a:p>
          <a:p>
            <a:r>
              <a:rPr lang="bg-BG" dirty="0" smtClean="0"/>
              <a:t>позволява </a:t>
            </a:r>
            <a:r>
              <a:rPr lang="bg-BG" dirty="0"/>
              <a:t>задаване на специфични въпроси, касаещи състоянието на пациента преди заболяването, неговият начин на живот, нивото на двигателна активност, както и да установи познавателните и комуникативните му възможности. </a:t>
            </a:r>
            <a:endParaRPr lang="bg-BG" dirty="0" smtClean="0"/>
          </a:p>
          <a:p>
            <a:r>
              <a:rPr lang="bg-BG" dirty="0" smtClean="0"/>
              <a:t>пациентът </a:t>
            </a:r>
            <a:r>
              <a:rPr lang="bg-BG" dirty="0"/>
              <a:t>или членовете от семейството му </a:t>
            </a:r>
            <a:r>
              <a:rPr lang="bg-BG" dirty="0" smtClean="0"/>
              <a:t>споделят </a:t>
            </a:r>
            <a:r>
              <a:rPr lang="bg-BG" dirty="0"/>
              <a:t>своите виждания за лечебно-възстановителната стратегия, техните очаквания и надежди свързани с лечебния процес.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4040188" cy="639762"/>
          </a:xfrm>
        </p:spPr>
        <p:txBody>
          <a:bodyPr>
            <a:normAutofit fontScale="85000" lnSpcReduction="20000"/>
          </a:bodyPr>
          <a:lstStyle/>
          <a:p>
            <a:r>
              <a:rPr lang="bg-BG" dirty="0"/>
              <a:t>Познавателни </a:t>
            </a:r>
            <a:r>
              <a:rPr lang="bg-BG" dirty="0" smtClean="0"/>
              <a:t>способности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0" y="685800"/>
            <a:ext cx="4041775" cy="639762"/>
          </a:xfrm>
        </p:spPr>
        <p:txBody>
          <a:bodyPr>
            <a:normAutofit fontScale="85000" lnSpcReduction="20000"/>
          </a:bodyPr>
          <a:lstStyle/>
          <a:p>
            <a:r>
              <a:rPr lang="bg-BG" dirty="0"/>
              <a:t>Комуникативни </a:t>
            </a:r>
            <a:r>
              <a:rPr lang="bg-BG" dirty="0" smtClean="0"/>
              <a:t>способности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371600"/>
            <a:ext cx="4040188" cy="4571999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Ориентацията  </a:t>
            </a:r>
            <a:r>
              <a:rPr lang="bg-BG" dirty="0"/>
              <a:t>запазване на внимание, кратка и дълга памет, разсъждаване и преценяване </a:t>
            </a:r>
            <a:endParaRPr lang="bg-BG" dirty="0" smtClean="0"/>
          </a:p>
          <a:p>
            <a:r>
              <a:rPr lang="bg-BG" dirty="0" smtClean="0"/>
              <a:t>Консултация с </a:t>
            </a:r>
            <a:r>
              <a:rPr lang="bg-BG" dirty="0"/>
              <a:t>невропсихолог, който да ориентира лечебния екип </a:t>
            </a:r>
            <a:r>
              <a:rPr lang="bg-BG" dirty="0" smtClean="0"/>
              <a:t>и </a:t>
            </a:r>
            <a:r>
              <a:rPr lang="bg-BG" dirty="0"/>
              <a:t>да участва в разработването на лечебно-възстановителната стратегия. </a:t>
            </a:r>
            <a:endParaRPr lang="bg-BG" dirty="0" smtClean="0"/>
          </a:p>
          <a:p>
            <a:r>
              <a:rPr lang="bg-BG" dirty="0" smtClean="0"/>
              <a:t>При поведенчески </a:t>
            </a:r>
            <a:r>
              <a:rPr lang="bg-BG" dirty="0"/>
              <a:t>отклонения, всеки член на екипа трябва да е запознат с тяхното естество и специфика за да реагира адекватно в хода на лечебния процес. 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Ако </a:t>
            </a:r>
            <a:r>
              <a:rPr lang="bg-BG" dirty="0"/>
              <a:t>способността на пациента да възприема и осмисля говорна или писмена комуникация е ограничена (</a:t>
            </a:r>
            <a:r>
              <a:rPr lang="bg-BG" dirty="0" err="1"/>
              <a:t>рецептивна</a:t>
            </a:r>
            <a:r>
              <a:rPr lang="bg-BG" dirty="0"/>
              <a:t> афазия) или има нарушена способност да контактува чрез говор (експресивна афазия) кинезитерапевтът трябва да разработи специфична лечебна стратегия. </a:t>
            </a:r>
            <a:endParaRPr lang="bg-BG" dirty="0" smtClean="0"/>
          </a:p>
          <a:p>
            <a:r>
              <a:rPr lang="bg-BG" dirty="0" smtClean="0"/>
              <a:t>При сензорна </a:t>
            </a:r>
            <a:r>
              <a:rPr lang="bg-BG" dirty="0"/>
              <a:t>афазия (нарушено възприемане на думите), кинезитерапевтът трябва да му показва упражненията или това, което трябва да прави, или чрез подходящи жестове да подсилва значението на думите.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Функционална дееспособност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Първо болният демонстрира </a:t>
            </a:r>
            <a:r>
              <a:rPr lang="bg-BG" dirty="0"/>
              <a:t>двигателните дейности, които може да прави, а след това дейностите, които го затрудняват или изобщо не може да </a:t>
            </a:r>
            <a:r>
              <a:rPr lang="bg-BG" dirty="0" smtClean="0"/>
              <a:t>прави - промяна </a:t>
            </a:r>
            <a:r>
              <a:rPr lang="bg-BG" dirty="0"/>
              <a:t>на позата в леглото, ставане и сядане от леглото и стола, заемане на изправен стоеж, ходене, качване и слизане по стълби, ставане от пода в случай на падане и др. </a:t>
            </a:r>
            <a:endParaRPr lang="en-US" dirty="0" smtClean="0"/>
          </a:p>
          <a:p>
            <a:r>
              <a:rPr lang="bg-BG" dirty="0" smtClean="0"/>
              <a:t>Има </a:t>
            </a:r>
            <a:r>
              <a:rPr lang="bg-BG" dirty="0"/>
              <a:t>няколко основни компонента, които са от определящо значение за плавното и точно извършване на дори най-елементарните двигателни действия.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570</TotalTime>
  <Words>982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Aspect</vt:lpstr>
      <vt:lpstr>CorelDRAW.Graphic.10</vt:lpstr>
      <vt:lpstr>ОСНОВНИ МЕТОДИ ЗА ИЗСЛЕДВАНЕ ПРИ НЕРВНО-МУСКУЛНИ ДИСФУНКЦИИ</vt:lpstr>
      <vt:lpstr>Задълбочено клинично и функционално изследване</vt:lpstr>
      <vt:lpstr>Визуални методи</vt:lpstr>
      <vt:lpstr>Визуални методи</vt:lpstr>
      <vt:lpstr>Визуални методи</vt:lpstr>
      <vt:lpstr>Електродиагностични методи </vt:lpstr>
      <vt:lpstr>PowerPoint Presentation</vt:lpstr>
      <vt:lpstr>PowerPoint Presentation</vt:lpstr>
      <vt:lpstr>Функционална дееспособност</vt:lpstr>
      <vt:lpstr>Двигателен контрол </vt:lpstr>
      <vt:lpstr>Мускулен тонус </vt:lpstr>
      <vt:lpstr>Сетивност и перцецепция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ОСНОВНИ МЕТОДИ ЗА ИЗСЛЕДВАНЕ ПРИ НЕРВНО-МУСКУЛНИ ДИСФУНКЦИИ</dc:title>
  <dc:creator>Vostro</dc:creator>
  <cp:lastModifiedBy>Rosti</cp:lastModifiedBy>
  <cp:revision>15</cp:revision>
  <dcterms:created xsi:type="dcterms:W3CDTF">2010-03-11T09:21:48Z</dcterms:created>
  <dcterms:modified xsi:type="dcterms:W3CDTF">2020-04-06T05:31:04Z</dcterms:modified>
</cp:coreProperties>
</file>