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075FF8-AA3F-409C-9BA5-14CAF562490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C98C33-8794-4280-9AA3-A5FDFDF877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ПНМУ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err="1" smtClean="0"/>
              <a:t>Проприоцептивно</a:t>
            </a:r>
            <a:r>
              <a:rPr lang="bg-BG" dirty="0" smtClean="0"/>
              <a:t> нервно-мускулно улесняване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89216"/>
              </p:ext>
            </p:extLst>
          </p:nvPr>
        </p:nvGraphicFramePr>
        <p:xfrm>
          <a:off x="304800" y="136525"/>
          <a:ext cx="11414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6525"/>
                        <a:ext cx="1141413" cy="116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438" y="90488"/>
            <a:ext cx="9072562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bg-BG" altLang="en-US" b="1" dirty="0">
                <a:solidFill>
                  <a:schemeClr val="accent2"/>
                </a:solidFill>
                <a:cs typeface="Times New Roman" charset="0"/>
              </a:rPr>
              <a:t>	</a:t>
            </a:r>
            <a:r>
              <a:rPr lang="bg-BG" altLang="en-US" b="1" dirty="0">
                <a:solidFill>
                  <a:srgbClr val="FFFF00"/>
                </a:solidFill>
                <a:cs typeface="Times New Roman" charset="0"/>
              </a:rPr>
              <a:t>МЕДИЦИНСКИ УНИВЕРСИТЕТ – ПЛЕВЕН</a:t>
            </a:r>
          </a:p>
          <a:p>
            <a:pPr algn="ctr" eaLnBrk="1" hangingPunct="1"/>
            <a:r>
              <a:rPr lang="bg-BG" altLang="en-US" sz="2000" b="1" dirty="0">
                <a:solidFill>
                  <a:srgbClr val="FFFF00"/>
                </a:solidFill>
                <a:cs typeface="Times New Roman" charset="0"/>
              </a:rPr>
              <a:t>	ФАКУЛТЕТ „ОБЩЕСТВЕНО ЗДРАВЕ“</a:t>
            </a:r>
            <a:endParaRPr lang="en-US" altLang="en-US" sz="2000" b="1" dirty="0">
              <a:solidFill>
                <a:srgbClr val="FFFF00"/>
              </a:solidFill>
              <a:cs typeface="Times New Roman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bg-BG" altLang="en-US" b="1" dirty="0">
                <a:solidFill>
                  <a:srgbClr val="FFFF00"/>
                </a:solidFill>
                <a:cs typeface="Times New Roman" charset="0"/>
              </a:rPr>
              <a:t>	ЦЕНТЪР ЗА ДИСТАНЦИОННО ОБУЧЕНИЕ</a:t>
            </a:r>
          </a:p>
          <a:p>
            <a:pPr algn="ctr" eaLnBrk="1" hangingPunct="1"/>
            <a:endParaRPr lang="bg-BG" altLang="en-US" sz="2000" b="1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 dirty="0">
                <a:solidFill>
                  <a:srgbClr val="FFFF00"/>
                </a:solidFill>
                <a:latin typeface="Arial Black" pitchFamily="34" charset="0"/>
              </a:rPr>
              <a:t>Лекция </a:t>
            </a:r>
            <a:r>
              <a:rPr lang="bg-BG" altLang="bg-BG" dirty="0" smtClean="0">
                <a:solidFill>
                  <a:srgbClr val="FFFF00"/>
                </a:solidFill>
                <a:latin typeface="Arial Black" pitchFamily="34" charset="0"/>
              </a:rPr>
              <a:t>№4</a:t>
            </a:r>
            <a:endParaRPr lang="bg-BG" altLang="bg-BG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8200" y="5486400"/>
            <a:ext cx="8077200" cy="5090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bg-BG" b="1" dirty="0" smtClean="0"/>
              <a:t>Проф. Николай Попов, </a:t>
            </a:r>
            <a:r>
              <a:rPr lang="bg-BG" b="1" dirty="0" err="1" smtClean="0"/>
              <a:t>дпн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i="1" dirty="0" smtClean="0"/>
              <a:t>Ф</a:t>
            </a:r>
            <a:r>
              <a:rPr lang="en-US" sz="3200" i="1" dirty="0" err="1" smtClean="0"/>
              <a:t>изиологич</a:t>
            </a:r>
            <a:r>
              <a:rPr lang="bg-BG" sz="3200" i="1" dirty="0" smtClean="0"/>
              <a:t>е</a:t>
            </a:r>
            <a:r>
              <a:rPr lang="en-US" sz="3200" i="1" dirty="0" smtClean="0"/>
              <a:t>н </a:t>
            </a:r>
            <a:r>
              <a:rPr lang="bg-BG" sz="3200" i="1" dirty="0" smtClean="0"/>
              <a:t>феномен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на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последователна</a:t>
            </a:r>
            <a:r>
              <a:rPr lang="en-US" sz="3200" i="1" dirty="0" smtClean="0"/>
              <a:t> (</a:t>
            </a:r>
            <a:r>
              <a:rPr lang="en-US" sz="3200" i="1" dirty="0" err="1" smtClean="0"/>
              <a:t>сукцесивна</a:t>
            </a:r>
            <a:r>
              <a:rPr lang="en-US" sz="3200" i="1" dirty="0" smtClean="0"/>
              <a:t>) </a:t>
            </a:r>
            <a:r>
              <a:rPr lang="en-US" sz="3200" i="1" dirty="0" err="1" smtClean="0"/>
              <a:t>индукция</a:t>
            </a:r>
            <a:r>
              <a:rPr lang="bg-BG" sz="3200" i="1" dirty="0" smtClean="0"/>
              <a:t> (</a:t>
            </a:r>
            <a:r>
              <a:rPr lang="en-US" sz="3200" i="1" dirty="0" err="1" smtClean="0"/>
              <a:t>смяна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на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антагонистите</a:t>
            </a:r>
            <a:r>
              <a:rPr lang="bg-BG" sz="3200" i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u="sng" dirty="0" smtClean="0"/>
              <a:t>3 техники се използват за релаксиране и намаляване на спастично-повишения мускулен тонус</a:t>
            </a:r>
            <a:r>
              <a:rPr lang="bg-BG" dirty="0" smtClean="0"/>
              <a:t>: </a:t>
            </a:r>
            <a:endParaRPr lang="en-US" b="1" dirty="0" smtClean="0"/>
          </a:p>
          <a:p>
            <a:pPr lvl="1"/>
            <a:r>
              <a:rPr lang="en-US" b="1" i="1" dirty="0" err="1" smtClean="0"/>
              <a:t>Бавно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обръщане</a:t>
            </a:r>
            <a:r>
              <a:rPr lang="en-US" b="1" i="1" dirty="0" smtClean="0"/>
              <a:t> – </a:t>
            </a:r>
            <a:r>
              <a:rPr lang="en-US" b="1" i="1" dirty="0" err="1" smtClean="0"/>
              <a:t>релаксация</a:t>
            </a:r>
            <a:r>
              <a:rPr lang="en-US" b="1" i="1" dirty="0" smtClean="0"/>
              <a:t> (slow reversal - relax)</a:t>
            </a:r>
            <a:r>
              <a:rPr lang="bg-BG" b="1" i="1" dirty="0" smtClean="0"/>
              <a:t> </a:t>
            </a:r>
          </a:p>
          <a:p>
            <a:pPr lvl="1"/>
            <a:r>
              <a:rPr lang="en-US" b="1" i="1" dirty="0" err="1" smtClean="0"/>
              <a:t>Задържане</a:t>
            </a:r>
            <a:r>
              <a:rPr lang="en-US" b="1" i="1" dirty="0" smtClean="0"/>
              <a:t> – </a:t>
            </a:r>
            <a:r>
              <a:rPr lang="en-US" b="1" i="1" dirty="0" err="1" smtClean="0"/>
              <a:t>релаксация</a:t>
            </a:r>
            <a:r>
              <a:rPr lang="en-US" b="1" i="1" dirty="0" smtClean="0"/>
              <a:t> (hold - relax)</a:t>
            </a:r>
            <a:endParaRPr lang="bg-BG" b="1" i="1" dirty="0" smtClean="0"/>
          </a:p>
          <a:p>
            <a:pPr lvl="1"/>
            <a:r>
              <a:rPr lang="en-US" b="1" i="1" dirty="0" err="1" smtClean="0"/>
              <a:t>Бавно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обръщане</a:t>
            </a:r>
            <a:r>
              <a:rPr lang="en-US" b="1" i="1" dirty="0" smtClean="0"/>
              <a:t> – </a:t>
            </a:r>
            <a:r>
              <a:rPr lang="en-US" b="1" i="1" dirty="0" err="1" smtClean="0"/>
              <a:t>задържане</a:t>
            </a:r>
            <a:r>
              <a:rPr lang="en-US" b="1" i="1" dirty="0" smtClean="0"/>
              <a:t> – </a:t>
            </a:r>
            <a:r>
              <a:rPr lang="en-US" b="1" i="1" dirty="0" err="1" smtClean="0"/>
              <a:t>релаксация</a:t>
            </a:r>
            <a:r>
              <a:rPr lang="en-US" b="1" i="1" dirty="0" smtClean="0"/>
              <a:t> (slow reversal – hold – relax</a:t>
            </a:r>
            <a:r>
              <a:rPr lang="bg-BG" b="1" i="1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49189"/>
            <a:ext cx="4038600" cy="227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i="1" dirty="0" smtClean="0"/>
              <a:t>Д</a:t>
            </a:r>
            <a:r>
              <a:rPr lang="en-US" i="1" dirty="0" err="1" smtClean="0"/>
              <a:t>иагоналн</a:t>
            </a:r>
            <a:r>
              <a:rPr lang="bg-BG" i="1" dirty="0" smtClean="0"/>
              <a:t>о-</a:t>
            </a:r>
            <a:r>
              <a:rPr lang="en-US" i="1" dirty="0" err="1" smtClean="0"/>
              <a:t>спирални</a:t>
            </a:r>
            <a:r>
              <a:rPr lang="en-US" i="1" dirty="0" smtClean="0"/>
              <a:t> </a:t>
            </a:r>
            <a:r>
              <a:rPr lang="en-US" i="1" dirty="0" err="1" smtClean="0"/>
              <a:t>модели</a:t>
            </a:r>
            <a:r>
              <a:rPr lang="en-US" i="1" dirty="0" smtClean="0"/>
              <a:t> </a:t>
            </a:r>
            <a:r>
              <a:rPr lang="en-US" i="1" dirty="0" err="1" smtClean="0"/>
              <a:t>на</a:t>
            </a:r>
            <a:r>
              <a:rPr lang="en-US" i="1" dirty="0" smtClean="0"/>
              <a:t> </a:t>
            </a:r>
            <a:r>
              <a:rPr lang="en-US" i="1" dirty="0" err="1" smtClean="0"/>
              <a:t>движение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Т</a:t>
            </a:r>
            <a:r>
              <a:rPr lang="en-US" dirty="0" err="1" smtClean="0"/>
              <a:t>ри</a:t>
            </a:r>
            <a:r>
              <a:rPr lang="en-US" dirty="0" smtClean="0"/>
              <a:t> </a:t>
            </a:r>
            <a:r>
              <a:rPr lang="en-US" dirty="0" err="1" smtClean="0"/>
              <a:t>компонента</a:t>
            </a:r>
            <a:r>
              <a:rPr lang="en-US" dirty="0" smtClean="0"/>
              <a:t>: </a:t>
            </a:r>
            <a:endParaRPr lang="bg-BG" dirty="0" smtClean="0"/>
          </a:p>
          <a:p>
            <a:pPr lvl="1"/>
            <a:r>
              <a:rPr lang="en-US" dirty="0" err="1" smtClean="0"/>
              <a:t>флексия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екстензия; </a:t>
            </a:r>
            <a:endParaRPr lang="bg-BG" dirty="0" smtClean="0"/>
          </a:p>
          <a:p>
            <a:pPr lvl="1"/>
            <a:r>
              <a:rPr lang="en-US" dirty="0" err="1" smtClean="0"/>
              <a:t>аб</a:t>
            </a:r>
            <a:r>
              <a:rPr lang="en-US" dirty="0" smtClean="0"/>
              <a:t>-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аддукция</a:t>
            </a:r>
            <a:r>
              <a:rPr lang="en-US" dirty="0" smtClean="0"/>
              <a:t>; </a:t>
            </a:r>
            <a:endParaRPr lang="bg-BG" dirty="0" smtClean="0"/>
          </a:p>
          <a:p>
            <a:pPr lvl="1"/>
            <a:r>
              <a:rPr lang="en-US" dirty="0" err="1" smtClean="0"/>
              <a:t>вътрешна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външна</a:t>
            </a:r>
            <a:r>
              <a:rPr lang="en-US" dirty="0" smtClean="0"/>
              <a:t> </a:t>
            </a:r>
            <a:r>
              <a:rPr lang="en-US" dirty="0" err="1" smtClean="0"/>
              <a:t>ротация</a:t>
            </a:r>
            <a:r>
              <a:rPr lang="en-US" dirty="0" smtClean="0"/>
              <a:t>. </a:t>
            </a:r>
            <a:endParaRPr lang="bg-BG" dirty="0" smtClean="0"/>
          </a:p>
          <a:p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всяка</a:t>
            </a:r>
            <a:r>
              <a:rPr lang="en-US" dirty="0" smtClean="0"/>
              <a:t> </a:t>
            </a:r>
            <a:r>
              <a:rPr lang="en-US" dirty="0" err="1" smtClean="0"/>
              <a:t>част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тялото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човек</a:t>
            </a:r>
            <a:r>
              <a:rPr lang="en-US" dirty="0" smtClean="0"/>
              <a:t> </a:t>
            </a:r>
            <a:r>
              <a:rPr lang="en-US" dirty="0" err="1" smtClean="0"/>
              <a:t>има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два</a:t>
            </a:r>
            <a:r>
              <a:rPr lang="en-US" dirty="0" smtClean="0"/>
              <a:t> </a:t>
            </a:r>
            <a:r>
              <a:rPr lang="en-US" dirty="0" err="1" smtClean="0"/>
              <a:t>диагонала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движение</a:t>
            </a:r>
            <a:r>
              <a:rPr lang="en-US" dirty="0" smtClean="0"/>
              <a:t>, </a:t>
            </a:r>
            <a:r>
              <a:rPr lang="en-US" dirty="0" err="1" smtClean="0"/>
              <a:t>като</a:t>
            </a:r>
            <a:r>
              <a:rPr lang="en-US" dirty="0" smtClean="0"/>
              <a:t> </a:t>
            </a:r>
            <a:r>
              <a:rPr lang="en-US" dirty="0" err="1" smtClean="0"/>
              <a:t>всеки</a:t>
            </a:r>
            <a:r>
              <a:rPr lang="en-US" dirty="0" smtClean="0"/>
              <a:t> </a:t>
            </a:r>
            <a:r>
              <a:rPr lang="en-US" dirty="0" err="1" smtClean="0"/>
              <a:t>диагонал</a:t>
            </a:r>
            <a:r>
              <a:rPr lang="en-US" dirty="0" smtClean="0"/>
              <a:t> </a:t>
            </a:r>
            <a:r>
              <a:rPr lang="en-US" dirty="0" err="1" smtClean="0"/>
              <a:t>включва</a:t>
            </a:r>
            <a:r>
              <a:rPr lang="en-US" dirty="0" smtClean="0"/>
              <a:t> </a:t>
            </a:r>
            <a:r>
              <a:rPr lang="en-US" dirty="0" err="1" smtClean="0"/>
              <a:t>два</a:t>
            </a:r>
            <a:r>
              <a:rPr lang="en-US" dirty="0" smtClean="0"/>
              <a:t> </a:t>
            </a:r>
            <a:r>
              <a:rPr lang="en-US" dirty="0" err="1" smtClean="0"/>
              <a:t>модела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движение</a:t>
            </a:r>
            <a:r>
              <a:rPr lang="en-US" dirty="0" smtClean="0"/>
              <a:t>, </a:t>
            </a:r>
            <a:r>
              <a:rPr lang="en-US" dirty="0" err="1" smtClean="0"/>
              <a:t>антагонистични</a:t>
            </a:r>
            <a:r>
              <a:rPr lang="en-US" dirty="0" smtClean="0"/>
              <a:t> </a:t>
            </a:r>
            <a:r>
              <a:rPr lang="en-US" dirty="0" err="1" smtClean="0"/>
              <a:t>един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друг</a:t>
            </a:r>
            <a:r>
              <a:rPr lang="en-US" dirty="0" smtClean="0"/>
              <a:t>. </a:t>
            </a:r>
            <a:endParaRPr lang="bg-BG" dirty="0" smtClean="0"/>
          </a:p>
          <a:p>
            <a:pPr lvl="1"/>
            <a:r>
              <a:rPr lang="en-US" dirty="0" err="1" smtClean="0"/>
              <a:t>пасивни</a:t>
            </a:r>
            <a:r>
              <a:rPr lang="en-US" dirty="0" smtClean="0"/>
              <a:t> </a:t>
            </a:r>
            <a:r>
              <a:rPr lang="en-US" dirty="0" err="1" smtClean="0"/>
              <a:t>упражнения</a:t>
            </a:r>
            <a:r>
              <a:rPr lang="en-US" dirty="0" smtClean="0"/>
              <a:t> (</a:t>
            </a:r>
            <a:r>
              <a:rPr lang="en-US" dirty="0" err="1" smtClean="0"/>
              <a:t>тежки</a:t>
            </a:r>
            <a:r>
              <a:rPr lang="en-US" dirty="0" smtClean="0"/>
              <a:t> </a:t>
            </a:r>
            <a:r>
              <a:rPr lang="en-US" dirty="0" err="1" smtClean="0"/>
              <a:t>степени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мозъчен</a:t>
            </a:r>
            <a:r>
              <a:rPr lang="en-US" dirty="0" smtClean="0"/>
              <a:t> </a:t>
            </a:r>
            <a:r>
              <a:rPr lang="en-US" dirty="0" err="1" smtClean="0"/>
              <a:t>инсулт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липса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активни</a:t>
            </a:r>
            <a:r>
              <a:rPr lang="en-US" dirty="0" smtClean="0"/>
              <a:t> </a:t>
            </a:r>
            <a:r>
              <a:rPr lang="en-US" dirty="0" err="1" smtClean="0"/>
              <a:t>движения</a:t>
            </a:r>
            <a:r>
              <a:rPr lang="en-US" dirty="0" smtClean="0"/>
              <a:t>), </a:t>
            </a:r>
            <a:endParaRPr lang="bg-BG" dirty="0" smtClean="0"/>
          </a:p>
          <a:p>
            <a:pPr lvl="1"/>
            <a:r>
              <a:rPr lang="en-US" dirty="0" err="1" smtClean="0"/>
              <a:t>активни</a:t>
            </a:r>
            <a:r>
              <a:rPr lang="en-US" dirty="0" smtClean="0"/>
              <a:t> </a:t>
            </a:r>
            <a:r>
              <a:rPr lang="en-US" dirty="0" err="1" smtClean="0"/>
              <a:t>упражнения</a:t>
            </a:r>
            <a:r>
              <a:rPr lang="en-US" dirty="0" smtClean="0"/>
              <a:t> с </a:t>
            </a:r>
            <a:r>
              <a:rPr lang="en-US" dirty="0" err="1" smtClean="0"/>
              <a:t>помощ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като</a:t>
            </a:r>
            <a:r>
              <a:rPr lang="en-US" dirty="0" smtClean="0"/>
              <a:t> </a:t>
            </a:r>
            <a:r>
              <a:rPr lang="en-US" dirty="0" err="1" smtClean="0"/>
              <a:t>активни</a:t>
            </a:r>
            <a:r>
              <a:rPr lang="en-US" dirty="0" smtClean="0"/>
              <a:t> </a:t>
            </a:r>
            <a:r>
              <a:rPr lang="en-US" dirty="0" err="1" smtClean="0"/>
              <a:t>упражнения</a:t>
            </a:r>
            <a:r>
              <a:rPr lang="en-US" dirty="0" smtClean="0"/>
              <a:t> </a:t>
            </a:r>
            <a:r>
              <a:rPr lang="en-US" dirty="0" err="1" smtClean="0"/>
              <a:t>със</a:t>
            </a:r>
            <a:r>
              <a:rPr lang="en-US" dirty="0" smtClean="0"/>
              <a:t> </a:t>
            </a:r>
            <a:r>
              <a:rPr lang="en-US" dirty="0" err="1" smtClean="0"/>
              <a:t>съпротивление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Диагонал за главата и шията – първи модел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81487"/>
            <a:ext cx="4038600" cy="300788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8841"/>
            <a:ext cx="4038600" cy="2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Диагонал за горната част на трупа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78068"/>
            <a:ext cx="4038600" cy="30147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74132"/>
            <a:ext cx="4038600" cy="30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Диагонал за долен крайник</a:t>
            </a:r>
            <a:endParaRPr lang="bg-B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82258"/>
            <a:ext cx="4038600" cy="300634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2258"/>
            <a:ext cx="4038600" cy="30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7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Първи диагонал за горен крайник</a:t>
            </a:r>
            <a:br>
              <a:rPr lang="bg-BG" dirty="0" smtClean="0"/>
            </a:br>
            <a:r>
              <a:rPr lang="bg-BG" dirty="0" smtClean="0"/>
              <a:t>първи модел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6518"/>
            <a:ext cx="4038600" cy="35178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0319" y="2326518"/>
            <a:ext cx="3874361" cy="35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Първи диагонал за горен крайник</a:t>
            </a:r>
            <a:br>
              <a:rPr lang="bg-BG" dirty="0"/>
            </a:br>
            <a:r>
              <a:rPr lang="bg-BG" dirty="0" smtClean="0"/>
              <a:t>втори </a:t>
            </a:r>
            <a:r>
              <a:rPr lang="bg-BG" dirty="0"/>
              <a:t>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850" y="2461517"/>
            <a:ext cx="3481300" cy="324782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3005" y="2479611"/>
            <a:ext cx="3988990" cy="32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6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Втори </a:t>
            </a:r>
            <a:r>
              <a:rPr lang="bg-BG" dirty="0"/>
              <a:t>диагонал за горен крайник</a:t>
            </a:r>
            <a:br>
              <a:rPr lang="bg-BG" dirty="0"/>
            </a:br>
            <a:r>
              <a:rPr lang="bg-BG" dirty="0"/>
              <a:t>първи 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2664" y="2447947"/>
            <a:ext cx="3807672" cy="327496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8059" y="2466041"/>
            <a:ext cx="3698882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1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Втори диагонал за горен крайник</a:t>
            </a:r>
            <a:br>
              <a:rPr lang="bg-BG" dirty="0"/>
            </a:br>
            <a:r>
              <a:rPr lang="bg-BG" dirty="0" smtClean="0"/>
              <a:t>втори </a:t>
            </a:r>
            <a:r>
              <a:rPr lang="bg-BG" dirty="0"/>
              <a:t>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4049" y="2362201"/>
            <a:ext cx="3481783" cy="312097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6969" y="2362200"/>
            <a:ext cx="3853050" cy="31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Първи диагонал за </a:t>
            </a:r>
            <a:r>
              <a:rPr lang="bg-BG" dirty="0" smtClean="0"/>
              <a:t>долен </a:t>
            </a:r>
            <a:r>
              <a:rPr lang="bg-BG" dirty="0"/>
              <a:t>крайник</a:t>
            </a:r>
            <a:br>
              <a:rPr lang="bg-BG" dirty="0"/>
            </a:br>
            <a:r>
              <a:rPr lang="bg-BG" dirty="0" smtClean="0"/>
              <a:t>първи </a:t>
            </a:r>
            <a:r>
              <a:rPr lang="bg-BG" dirty="0"/>
              <a:t>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059" y="2669595"/>
            <a:ext cx="3698882" cy="28316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1245" y="2665072"/>
            <a:ext cx="3372510" cy="28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Развитие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Публикувана през 1946 година</a:t>
            </a:r>
          </a:p>
          <a:p>
            <a:r>
              <a:rPr lang="bg-BG" dirty="0" smtClean="0"/>
              <a:t>д-р </a:t>
            </a:r>
            <a:r>
              <a:rPr lang="en-US" dirty="0" err="1" smtClean="0"/>
              <a:t>Kabat</a:t>
            </a:r>
            <a:r>
              <a:rPr lang="bg-BG" dirty="0" smtClean="0"/>
              <a:t> (</a:t>
            </a:r>
            <a:r>
              <a:rPr lang="ru-RU" dirty="0" smtClean="0"/>
              <a:t>лекар-</a:t>
            </a:r>
            <a:r>
              <a:rPr lang="bg-BG" dirty="0" smtClean="0"/>
              <a:t>специалист по нервни заболявания), </a:t>
            </a:r>
          </a:p>
          <a:p>
            <a:r>
              <a:rPr lang="bg-BG" dirty="0" smtClean="0"/>
              <a:t>М</a:t>
            </a:r>
            <a:r>
              <a:rPr lang="en-US" dirty="0" err="1" smtClean="0"/>
              <a:t>argaret</a:t>
            </a:r>
            <a:r>
              <a:rPr lang="en-US" dirty="0" smtClean="0"/>
              <a:t> Knott </a:t>
            </a:r>
            <a:r>
              <a:rPr lang="bg-BG" dirty="0" smtClean="0"/>
              <a:t>и </a:t>
            </a:r>
            <a:r>
              <a:rPr lang="en-US" dirty="0" smtClean="0"/>
              <a:t>Dorothy Voss</a:t>
            </a:r>
            <a:r>
              <a:rPr lang="bg-BG" dirty="0" smtClean="0"/>
              <a:t> </a:t>
            </a:r>
          </a:p>
          <a:p>
            <a:r>
              <a:rPr lang="bg-BG" dirty="0" smtClean="0"/>
              <a:t>института Kabat-Kaiser във Vallejo, Калифорния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Първи диагонал за долен крайник</a:t>
            </a:r>
            <a:br>
              <a:rPr lang="bg-BG" dirty="0"/>
            </a:br>
            <a:r>
              <a:rPr lang="bg-BG" dirty="0" smtClean="0"/>
              <a:t>втори </a:t>
            </a:r>
            <a:r>
              <a:rPr lang="bg-BG" dirty="0"/>
              <a:t>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850" y="2683166"/>
            <a:ext cx="3481300" cy="28045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718" y="2701259"/>
            <a:ext cx="3517564" cy="27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Втори </a:t>
            </a:r>
            <a:r>
              <a:rPr lang="bg-BG" dirty="0"/>
              <a:t>диагонал за долен крайник</a:t>
            </a:r>
            <a:br>
              <a:rPr lang="bg-BG" dirty="0"/>
            </a:br>
            <a:r>
              <a:rPr lang="bg-BG" dirty="0"/>
              <a:t>първи 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5191" y="2628884"/>
            <a:ext cx="3662618" cy="29130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9927" y="2624361"/>
            <a:ext cx="3735145" cy="29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6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Втори диагонал за долен крайник</a:t>
            </a:r>
            <a:br>
              <a:rPr lang="bg-BG" dirty="0"/>
            </a:br>
            <a:r>
              <a:rPr lang="bg-BG" dirty="0" smtClean="0"/>
              <a:t>втори </a:t>
            </a:r>
            <a:r>
              <a:rPr lang="bg-BG" dirty="0"/>
              <a:t>модел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454" y="2705783"/>
            <a:ext cx="3590091" cy="27592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3664" y="2714830"/>
            <a:ext cx="3807672" cy="27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Същност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703064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Движенията се осъществяват от множество мускули и в няколко стави едновременно. </a:t>
            </a:r>
          </a:p>
          <a:p>
            <a:r>
              <a:rPr lang="bg-BG" dirty="0" smtClean="0"/>
              <a:t>Участващите мускулни групи се подпомагат </a:t>
            </a:r>
          </a:p>
          <a:p>
            <a:r>
              <a:rPr lang="bg-BG" dirty="0" smtClean="0"/>
              <a:t>Този </a:t>
            </a:r>
            <a:r>
              <a:rPr lang="bg-BG" dirty="0" err="1" smtClean="0"/>
              <a:t>синергизъм</a:t>
            </a:r>
            <a:r>
              <a:rPr lang="bg-BG" dirty="0" smtClean="0"/>
              <a:t> се използва за улесняване на движенията, осъществявани от </a:t>
            </a:r>
            <a:r>
              <a:rPr lang="bg-BG" dirty="0" err="1" smtClean="0"/>
              <a:t>паретичните</a:t>
            </a:r>
            <a:r>
              <a:rPr lang="bg-BG" dirty="0" smtClean="0"/>
              <a:t> мускули. </a:t>
            </a:r>
          </a:p>
          <a:p>
            <a:r>
              <a:rPr lang="bg-BG" dirty="0" smtClean="0"/>
              <a:t>Дадено движение може да бъде улеснено и чрез сетивна стимулация </a:t>
            </a:r>
          </a:p>
          <a:p>
            <a:pPr lvl="1"/>
            <a:r>
              <a:rPr lang="bg-BG" dirty="0" smtClean="0"/>
              <a:t>Проприоцептивно стимулиране. </a:t>
            </a:r>
          </a:p>
          <a:p>
            <a:pPr lvl="1"/>
            <a:r>
              <a:rPr lang="bg-BG" dirty="0" smtClean="0"/>
              <a:t>Тактилна, визуална и слухова стимулация.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28" name="Picture 4" descr="Свързано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4957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/>
              <a:t>Възбуждане на максимален брой моторни единици </a:t>
            </a:r>
          </a:p>
          <a:p>
            <a:r>
              <a:rPr lang="bg-BG" dirty="0"/>
              <a:t>Използват</a:t>
            </a:r>
            <a:r>
              <a:rPr lang="en-US" dirty="0"/>
              <a:t> </a:t>
            </a:r>
            <a:r>
              <a:rPr lang="bg-BG" dirty="0"/>
              <a:t>се и при пациенти с мускулно-скелетни дисфункции.</a:t>
            </a:r>
            <a:endParaRPr lang="en-US" b="1" dirty="0"/>
          </a:p>
          <a:p>
            <a:endParaRPr lang="bg-BG" dirty="0"/>
          </a:p>
        </p:txBody>
      </p:sp>
      <p:pic>
        <p:nvPicPr>
          <p:cNvPr id="3074" name="Picture 2" descr="Резултат с изображение за motor uni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81" y="2104479"/>
            <a:ext cx="3895238" cy="39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Същност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 smtClean="0"/>
              <a:t>Използва проприорецепцията (усета за натиск и разтегляне) като терапевтичен подход за възстановяване на дадено нарушено движение. </a:t>
            </a:r>
          </a:p>
          <a:p>
            <a:r>
              <a:rPr lang="bg-BG" dirty="0" smtClean="0"/>
              <a:t>Съпротивление и улесняване на нарушеното движение чрез познати глобални модели на спирални или диагонални движения, заедно с използване на разтягане, повторение и словесни команди. </a:t>
            </a:r>
          </a:p>
        </p:txBody>
      </p:sp>
      <p:pic>
        <p:nvPicPr>
          <p:cNvPr id="5" name="Picture 2" descr="Свързано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3936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88825"/>
            <a:ext cx="3276600" cy="239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В началото на 1951 г. Kabat, Knott и </a:t>
            </a:r>
            <a:r>
              <a:rPr lang="en-US" dirty="0" smtClean="0"/>
              <a:t>Voss</a:t>
            </a:r>
            <a:r>
              <a:rPr lang="bg-BG" dirty="0" smtClean="0"/>
              <a:t> представят своите спирални, триизмерни модели на движение</a:t>
            </a:r>
          </a:p>
          <a:p>
            <a:r>
              <a:rPr lang="bg-BG" dirty="0" smtClean="0"/>
              <a:t>Ориентирани по индивидуалните телесни диагонали на човека и спрямо споменатите автоматизирани движения.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 descr="Резултат с изображение за pn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1828006"/>
            <a:ext cx="29432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/>
              <a:t>Впоследствие биват разработени различни специални техники</a:t>
            </a:r>
          </a:p>
          <a:p>
            <a:pPr lvl="1"/>
            <a:r>
              <a:rPr lang="bg-BG" dirty="0"/>
              <a:t>Идеи и принципи на английския неврофизиолог сър C. Sherrington. </a:t>
            </a:r>
          </a:p>
          <a:p>
            <a:pPr lvl="1"/>
            <a:r>
              <a:rPr lang="bg-BG" dirty="0"/>
              <a:t>През 50-те и 60-те години ПНМУ беше доразработено и бе подчертан акцентът му като техника за улесняване и подтискане на двигателните модели, както и във връзка с процеса на моторното развитие на децата.</a:t>
            </a:r>
            <a:endParaRPr lang="en-US" b="1" dirty="0"/>
          </a:p>
          <a:p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59" y="1773238"/>
            <a:ext cx="2827482" cy="46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Основни принципи на ПНМУ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b="1" i="1" dirty="0" smtClean="0"/>
              <a:t>Повтарящи се контракции</a:t>
            </a:r>
          </a:p>
          <a:p>
            <a:r>
              <a:rPr lang="en-US" b="1" i="1" dirty="0" err="1" smtClean="0"/>
              <a:t>Оказване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максимално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съпротивление</a:t>
            </a:r>
            <a:endParaRPr lang="bg-BG" b="1" i="1" dirty="0" smtClean="0"/>
          </a:p>
          <a:p>
            <a:r>
              <a:rPr lang="en-US" b="1" i="1" dirty="0" err="1" smtClean="0"/>
              <a:t>Улесняване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волеви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движения</a:t>
            </a:r>
            <a:r>
              <a:rPr lang="en-US" b="1" i="1" dirty="0" smtClean="0"/>
              <a:t> </a:t>
            </a:r>
            <a:r>
              <a:rPr lang="en-US" b="1" i="1" dirty="0" err="1" smtClean="0"/>
              <a:t>чрез</a:t>
            </a:r>
            <a:r>
              <a:rPr lang="en-US" b="1" i="1" dirty="0" smtClean="0"/>
              <a:t> </a:t>
            </a:r>
            <a:r>
              <a:rPr lang="en-US" b="1" i="1" dirty="0" err="1" smtClean="0"/>
              <a:t>рефлекси</a:t>
            </a:r>
            <a:r>
              <a:rPr lang="bg-BG" b="1" i="1" dirty="0" smtClean="0"/>
              <a:t>: </a:t>
            </a:r>
            <a:endParaRPr lang="en-US" dirty="0" smtClean="0"/>
          </a:p>
          <a:p>
            <a:pPr lvl="1"/>
            <a:r>
              <a:rPr lang="bg-BG" b="1" u="sng" dirty="0" smtClean="0"/>
              <a:t>М</a:t>
            </a:r>
            <a:r>
              <a:rPr lang="en-US" b="1" u="sng" dirty="0" err="1" smtClean="0"/>
              <a:t>иотатич</a:t>
            </a:r>
            <a:r>
              <a:rPr lang="bg-BG" b="1" u="sng" dirty="0" smtClean="0"/>
              <a:t>е</a:t>
            </a:r>
            <a:r>
              <a:rPr lang="en-US" b="1" u="sng" dirty="0" smtClean="0"/>
              <a:t>н </a:t>
            </a:r>
            <a:r>
              <a:rPr lang="en-US" b="1" u="sng" dirty="0" err="1" smtClean="0"/>
              <a:t>рефлекс</a:t>
            </a:r>
            <a:endParaRPr lang="bg-BG" b="1" u="sng" dirty="0" smtClean="0"/>
          </a:p>
          <a:p>
            <a:pPr lvl="1"/>
            <a:r>
              <a:rPr lang="en-US" b="1" u="sng" dirty="0" err="1" smtClean="0"/>
              <a:t>Постурални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рефлекси</a:t>
            </a:r>
            <a:r>
              <a:rPr lang="bg-BG" b="1" u="sng" dirty="0" smtClean="0"/>
              <a:t>.</a:t>
            </a:r>
            <a:r>
              <a:rPr lang="bg-BG" b="1" dirty="0" smtClean="0"/>
              <a:t> </a:t>
            </a:r>
          </a:p>
          <a:p>
            <a:pPr lvl="1"/>
            <a:r>
              <a:rPr lang="en-US" b="1" u="sng" dirty="0" err="1" smtClean="0"/>
              <a:t>Патологични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рефлекси</a:t>
            </a:r>
            <a:endParaRPr lang="bg-BG" b="1" u="sng" dirty="0" smtClean="0"/>
          </a:p>
          <a:p>
            <a:r>
              <a:rPr lang="en-US" b="1" i="1" dirty="0" err="1" smtClean="0"/>
              <a:t>Улесняване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едно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волево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движение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чрез</a:t>
            </a:r>
            <a:r>
              <a:rPr lang="en-US" b="1" i="1" dirty="0" smtClean="0"/>
              <a:t> </a:t>
            </a:r>
            <a:r>
              <a:rPr lang="en-US" b="1" i="1" dirty="0" err="1" smtClean="0"/>
              <a:t>друго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973003"/>
            <a:ext cx="4038600" cy="2224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i="1" dirty="0" smtClean="0"/>
              <a:t>Ф</a:t>
            </a:r>
            <a:r>
              <a:rPr lang="en-US" sz="3200" i="1" dirty="0" err="1" smtClean="0"/>
              <a:t>изиологич</a:t>
            </a:r>
            <a:r>
              <a:rPr lang="bg-BG" sz="3200" i="1" dirty="0" smtClean="0"/>
              <a:t>е</a:t>
            </a:r>
            <a:r>
              <a:rPr lang="en-US" sz="3200" i="1" dirty="0" smtClean="0"/>
              <a:t>н </a:t>
            </a:r>
            <a:r>
              <a:rPr lang="bg-BG" sz="3200" i="1" dirty="0" smtClean="0"/>
              <a:t>феномен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на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последователна</a:t>
            </a:r>
            <a:r>
              <a:rPr lang="en-US" sz="3200" i="1" dirty="0" smtClean="0"/>
              <a:t> (</a:t>
            </a:r>
            <a:r>
              <a:rPr lang="en-US" sz="3200" i="1" dirty="0" err="1" smtClean="0"/>
              <a:t>сукцесивна</a:t>
            </a:r>
            <a:r>
              <a:rPr lang="en-US" sz="3200" i="1" dirty="0" smtClean="0"/>
              <a:t>) </a:t>
            </a:r>
            <a:r>
              <a:rPr lang="en-US" sz="3200" i="1" dirty="0" err="1" smtClean="0"/>
              <a:t>индукция</a:t>
            </a:r>
            <a:r>
              <a:rPr lang="bg-BG" sz="3200" i="1" dirty="0" smtClean="0"/>
              <a:t> (</a:t>
            </a:r>
            <a:r>
              <a:rPr lang="en-US" sz="3200" i="1" dirty="0" err="1" smtClean="0"/>
              <a:t>смяна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на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антагонистите</a:t>
            </a:r>
            <a:r>
              <a:rPr lang="bg-BG" sz="3200" i="1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bg-BG" u="sng" dirty="0" smtClean="0"/>
              <a:t>3</a:t>
            </a:r>
            <a:r>
              <a:rPr lang="en-US" u="sng" dirty="0" smtClean="0"/>
              <a:t> </a:t>
            </a:r>
            <a:r>
              <a:rPr lang="en-US" u="sng" dirty="0" err="1" smtClean="0"/>
              <a:t>техники</a:t>
            </a:r>
            <a:r>
              <a:rPr lang="en-US" u="sng" dirty="0" smtClean="0"/>
              <a:t> </a:t>
            </a:r>
            <a:r>
              <a:rPr lang="en-US" u="sng" dirty="0" err="1" smtClean="0"/>
              <a:t>за</a:t>
            </a:r>
            <a:r>
              <a:rPr lang="en-US" u="sng" dirty="0" smtClean="0"/>
              <a:t> </a:t>
            </a:r>
            <a:r>
              <a:rPr lang="bg-BG" u="sng" dirty="0" smtClean="0"/>
              <a:t>улесняване</a:t>
            </a:r>
            <a:r>
              <a:rPr lang="en-US" u="sng" dirty="0" smtClean="0"/>
              <a:t> </a:t>
            </a:r>
            <a:r>
              <a:rPr lang="en-US" u="sng" dirty="0" err="1" smtClean="0"/>
              <a:t>на</a:t>
            </a:r>
            <a:r>
              <a:rPr lang="en-US" u="sng" dirty="0" smtClean="0"/>
              <a:t> </a:t>
            </a:r>
            <a:r>
              <a:rPr lang="en-US" u="sng" dirty="0" err="1" smtClean="0"/>
              <a:t>мускул</a:t>
            </a:r>
            <a:r>
              <a:rPr lang="bg-BG" u="sng" dirty="0" err="1" smtClean="0"/>
              <a:t>ната</a:t>
            </a:r>
            <a:r>
              <a:rPr lang="bg-BG" u="sng" dirty="0" smtClean="0"/>
              <a:t> контракция:</a:t>
            </a:r>
            <a:r>
              <a:rPr lang="bg-BG" dirty="0" smtClean="0"/>
              <a:t> </a:t>
            </a:r>
            <a:endParaRPr lang="en-US" dirty="0" smtClean="0"/>
          </a:p>
          <a:p>
            <a:pPr lvl="1"/>
            <a:r>
              <a:rPr lang="en-US" i="1" dirty="0" err="1" smtClean="0"/>
              <a:t>Бавно</a:t>
            </a:r>
            <a:r>
              <a:rPr lang="en-US" i="1" dirty="0" smtClean="0"/>
              <a:t> </a:t>
            </a:r>
            <a:r>
              <a:rPr lang="en-US" i="1" dirty="0" err="1" smtClean="0"/>
              <a:t>обръщане</a:t>
            </a:r>
            <a:r>
              <a:rPr lang="en-US" i="1" dirty="0" smtClean="0"/>
              <a:t> </a:t>
            </a:r>
            <a:r>
              <a:rPr lang="en-US" i="1" dirty="0" err="1" smtClean="0"/>
              <a:t>на</a:t>
            </a:r>
            <a:r>
              <a:rPr lang="en-US" i="1" dirty="0" smtClean="0"/>
              <a:t> </a:t>
            </a:r>
            <a:r>
              <a:rPr lang="en-US" i="1" dirty="0" err="1" smtClean="0"/>
              <a:t>антагонистите</a:t>
            </a:r>
            <a:r>
              <a:rPr lang="en-US" i="1" dirty="0" smtClean="0"/>
              <a:t> (slow reversal of antagonists)</a:t>
            </a:r>
            <a:endParaRPr lang="en-US" dirty="0" smtClean="0"/>
          </a:p>
          <a:p>
            <a:pPr lvl="1"/>
            <a:r>
              <a:rPr lang="en-US" i="1" dirty="0" err="1" smtClean="0"/>
              <a:t>Бавно</a:t>
            </a:r>
            <a:r>
              <a:rPr lang="en-US" i="1" dirty="0" smtClean="0"/>
              <a:t> </a:t>
            </a:r>
            <a:r>
              <a:rPr lang="en-US" i="1" dirty="0" err="1" smtClean="0"/>
              <a:t>обръщане</a:t>
            </a:r>
            <a:r>
              <a:rPr lang="en-US" i="1" dirty="0" smtClean="0"/>
              <a:t> – </a:t>
            </a:r>
            <a:r>
              <a:rPr lang="en-US" i="1" dirty="0" err="1" smtClean="0"/>
              <a:t>задържане</a:t>
            </a:r>
            <a:r>
              <a:rPr lang="en-US" i="1" dirty="0" smtClean="0"/>
              <a:t> (slow reversal - hold)</a:t>
            </a:r>
            <a:r>
              <a:rPr lang="bg-BG" i="1" dirty="0" smtClean="0"/>
              <a:t>. </a:t>
            </a:r>
          </a:p>
          <a:p>
            <a:pPr lvl="1"/>
            <a:r>
              <a:rPr lang="en-US" i="1" dirty="0" err="1" smtClean="0"/>
              <a:t>Ритмична</a:t>
            </a:r>
            <a:r>
              <a:rPr lang="en-US" i="1" dirty="0" smtClean="0"/>
              <a:t> </a:t>
            </a:r>
            <a:r>
              <a:rPr lang="en-US" i="1" dirty="0" err="1" smtClean="0"/>
              <a:t>стабилизация</a:t>
            </a:r>
            <a:r>
              <a:rPr lang="bg-BG" b="1" i="1" dirty="0" smtClean="0"/>
              <a:t>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0659" y="2743200"/>
            <a:ext cx="449035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1479</TotalTime>
  <Words>517</Words>
  <Application>Microsoft Office PowerPoint</Application>
  <PresentationFormat>On-screen Show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Module</vt:lpstr>
      <vt:lpstr>CorelDRAW.Graphic.10</vt:lpstr>
      <vt:lpstr>ПНМУ</vt:lpstr>
      <vt:lpstr>Развитие </vt:lpstr>
      <vt:lpstr>Същност </vt:lpstr>
      <vt:lpstr>PowerPoint Presentation</vt:lpstr>
      <vt:lpstr>Същност </vt:lpstr>
      <vt:lpstr>PowerPoint Presentation</vt:lpstr>
      <vt:lpstr>PowerPoint Presentation</vt:lpstr>
      <vt:lpstr>Основни принципи на ПНМУ </vt:lpstr>
      <vt:lpstr>Физиологичен феномен на последователна (сукцесивна) индукция (смяна на антагонистите)</vt:lpstr>
      <vt:lpstr>Физиологичен феномен на последователна (сукцесивна) индукция (смяна на антагонистите)</vt:lpstr>
      <vt:lpstr>Диагонално-спирални модели на движение</vt:lpstr>
      <vt:lpstr>Диагонал за главата и шията – първи модел</vt:lpstr>
      <vt:lpstr>Диагонал за горната част на трупа</vt:lpstr>
      <vt:lpstr>Диагонал за долен крайник</vt:lpstr>
      <vt:lpstr>Първи диагонал за горен крайник първи модел</vt:lpstr>
      <vt:lpstr>Първи диагонал за горен крайник втори модел</vt:lpstr>
      <vt:lpstr>Втори диагонал за горен крайник първи модел</vt:lpstr>
      <vt:lpstr>Втори диагонал за горен крайник втори модел</vt:lpstr>
      <vt:lpstr>Първи диагонал за долен крайник първи модел</vt:lpstr>
      <vt:lpstr>Първи диагонал за долен крайник втори модел</vt:lpstr>
      <vt:lpstr>Втори диагонал за долен крайник първи модел</vt:lpstr>
      <vt:lpstr>Втори диагонал за долен крайник втори модел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ПНМУ</dc:title>
  <dc:creator>Vostro</dc:creator>
  <cp:lastModifiedBy>Rosti</cp:lastModifiedBy>
  <cp:revision>12</cp:revision>
  <dcterms:created xsi:type="dcterms:W3CDTF">2010-04-16T04:14:47Z</dcterms:created>
  <dcterms:modified xsi:type="dcterms:W3CDTF">2020-04-06T05:33:32Z</dcterms:modified>
</cp:coreProperties>
</file>