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5"/>
  </p:notesMasterIdLst>
  <p:sldIdLst>
    <p:sldId id="256" r:id="rId2"/>
    <p:sldId id="443" r:id="rId3"/>
    <p:sldId id="378" r:id="rId4"/>
    <p:sldId id="314" r:id="rId5"/>
    <p:sldId id="477" r:id="rId6"/>
    <p:sldId id="258" r:id="rId7"/>
    <p:sldId id="486" r:id="rId8"/>
    <p:sldId id="415" r:id="rId9"/>
    <p:sldId id="416" r:id="rId10"/>
    <p:sldId id="423" r:id="rId11"/>
    <p:sldId id="425" r:id="rId12"/>
    <p:sldId id="384" r:id="rId13"/>
    <p:sldId id="427" r:id="rId14"/>
    <p:sldId id="386" r:id="rId15"/>
    <p:sldId id="388" r:id="rId16"/>
    <p:sldId id="429" r:id="rId17"/>
    <p:sldId id="431" r:id="rId18"/>
    <p:sldId id="433" r:id="rId19"/>
    <p:sldId id="435" r:id="rId20"/>
    <p:sldId id="437" r:id="rId21"/>
    <p:sldId id="439" r:id="rId22"/>
    <p:sldId id="390" r:id="rId23"/>
    <p:sldId id="441" r:id="rId24"/>
    <p:sldId id="392" r:id="rId25"/>
    <p:sldId id="445" r:id="rId26"/>
    <p:sldId id="447" r:id="rId27"/>
    <p:sldId id="449" r:id="rId28"/>
    <p:sldId id="451" r:id="rId29"/>
    <p:sldId id="453" r:id="rId30"/>
    <p:sldId id="398" r:id="rId31"/>
    <p:sldId id="400" r:id="rId32"/>
    <p:sldId id="402" r:id="rId33"/>
    <p:sldId id="455" r:id="rId34"/>
    <p:sldId id="457" r:id="rId35"/>
    <p:sldId id="461" r:id="rId36"/>
    <p:sldId id="459" r:id="rId37"/>
    <p:sldId id="463" r:id="rId38"/>
    <p:sldId id="374" r:id="rId39"/>
    <p:sldId id="376" r:id="rId40"/>
    <p:sldId id="468" r:id="rId41"/>
    <p:sldId id="466" r:id="rId42"/>
    <p:sldId id="465" r:id="rId43"/>
    <p:sldId id="284" r:id="rId44"/>
    <p:sldId id="339" r:id="rId45"/>
    <p:sldId id="343" r:id="rId46"/>
    <p:sldId id="345" r:id="rId47"/>
    <p:sldId id="470" r:id="rId48"/>
    <p:sldId id="471" r:id="rId49"/>
    <p:sldId id="473" r:id="rId50"/>
    <p:sldId id="474" r:id="rId51"/>
    <p:sldId id="306" r:id="rId52"/>
    <p:sldId id="412" r:id="rId53"/>
    <p:sldId id="310" r:id="rId54"/>
  </p:sldIdLst>
  <p:sldSz cx="9144000" cy="6858000" type="screen4x3"/>
  <p:notesSz cx="6797675" cy="992663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9900"/>
    <a:srgbClr val="990000"/>
    <a:srgbClr val="000099"/>
    <a:srgbClr val="FFFFCC"/>
    <a:srgbClr val="66FFFF"/>
    <a:srgbClr val="00FFCC"/>
    <a:srgbClr val="660066"/>
    <a:srgbClr val="FF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2964" y="-1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1527E-ABD6-40BD-95C7-52988420D571}" type="doc">
      <dgm:prSet loTypeId="urn:microsoft.com/office/officeart/2005/8/layout/lProcess3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E762F5C2-85BC-4B3C-98A6-65325BCFA84C}">
      <dgm:prSet/>
      <dgm:spPr>
        <a:solidFill>
          <a:srgbClr val="00B050"/>
        </a:solidFill>
        <a:ln>
          <a:solidFill>
            <a:srgbClr val="000099"/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  <a:sp3d extrusionH="381000" contourW="38100" prstMaterial="matte">
          <a:bevelT prst="convex"/>
          <a:contourClr>
            <a:schemeClr val="lt1"/>
          </a:contourClr>
        </a:sp3d>
      </dgm:spPr>
      <dgm:t>
        <a:bodyPr/>
        <a:lstStyle/>
        <a:p>
          <a:pPr rtl="0"/>
          <a:r>
            <a:rPr lang="en-US" b="1" dirty="0" smtClean="0">
              <a:solidFill>
                <a:srgbClr val="000099"/>
              </a:solidFill>
            </a:rPr>
            <a:t>CRUSH  SYNDROME</a:t>
          </a:r>
          <a:endParaRPr lang="bg-BG" b="1" dirty="0" smtClean="0">
            <a:solidFill>
              <a:srgbClr val="000099"/>
            </a:solidFill>
          </a:endParaRPr>
        </a:p>
        <a:p>
          <a:pPr rtl="0"/>
          <a:endParaRPr lang="bg-BG" dirty="0">
            <a:solidFill>
              <a:srgbClr val="000099"/>
            </a:solidFill>
          </a:endParaRPr>
        </a:p>
      </dgm:t>
    </dgm:pt>
    <dgm:pt modelId="{BBB35D4C-4ACB-4EE2-9768-C11816DB0414}" type="parTrans" cxnId="{84398464-6C05-453A-9CD9-B09B3BABA072}">
      <dgm:prSet/>
      <dgm:spPr/>
      <dgm:t>
        <a:bodyPr/>
        <a:lstStyle/>
        <a:p>
          <a:endParaRPr lang="bg-BG"/>
        </a:p>
      </dgm:t>
    </dgm:pt>
    <dgm:pt modelId="{076D056A-59FF-45B0-A3FB-2D082DDE286D}" type="sibTrans" cxnId="{84398464-6C05-453A-9CD9-B09B3BABA072}">
      <dgm:prSet/>
      <dgm:spPr/>
      <dgm:t>
        <a:bodyPr/>
        <a:lstStyle/>
        <a:p>
          <a:endParaRPr lang="bg-BG"/>
        </a:p>
      </dgm:t>
    </dgm:pt>
    <dgm:pt modelId="{A548A531-2413-4DBC-961B-C53D657F90C7}" type="pres">
      <dgm:prSet presAssocID="{E571527E-ABD6-40BD-95C7-52988420D57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37A5C74D-9122-4BBA-A4A2-1C2D43C72766}" type="pres">
      <dgm:prSet presAssocID="{E762F5C2-85BC-4B3C-98A6-65325BCFA84C}" presName="horFlow" presStyleCnt="0"/>
      <dgm:spPr/>
    </dgm:pt>
    <dgm:pt modelId="{9877E921-CCC2-4455-99DD-9A79B257120C}" type="pres">
      <dgm:prSet presAssocID="{E762F5C2-85BC-4B3C-98A6-65325BCFA84C}" presName="bigChev" presStyleLbl="node1" presStyleIdx="0" presStyleCnt="1" custLinFactNeighborY="15726"/>
      <dgm:spPr/>
      <dgm:t>
        <a:bodyPr/>
        <a:lstStyle/>
        <a:p>
          <a:endParaRPr lang="bg-BG"/>
        </a:p>
      </dgm:t>
    </dgm:pt>
  </dgm:ptLst>
  <dgm:cxnLst>
    <dgm:cxn modelId="{3F3FB065-409D-456F-AEF1-A5712711EA1B}" type="presOf" srcId="{E762F5C2-85BC-4B3C-98A6-65325BCFA84C}" destId="{9877E921-CCC2-4455-99DD-9A79B257120C}" srcOrd="0" destOrd="0" presId="urn:microsoft.com/office/officeart/2005/8/layout/lProcess3"/>
    <dgm:cxn modelId="{5147753C-5E8C-4528-A273-740F4DE1A580}" type="presOf" srcId="{E571527E-ABD6-40BD-95C7-52988420D571}" destId="{A548A531-2413-4DBC-961B-C53D657F90C7}" srcOrd="0" destOrd="0" presId="urn:microsoft.com/office/officeart/2005/8/layout/lProcess3"/>
    <dgm:cxn modelId="{84398464-6C05-453A-9CD9-B09B3BABA072}" srcId="{E571527E-ABD6-40BD-95C7-52988420D571}" destId="{E762F5C2-85BC-4B3C-98A6-65325BCFA84C}" srcOrd="0" destOrd="0" parTransId="{BBB35D4C-4ACB-4EE2-9768-C11816DB0414}" sibTransId="{076D056A-59FF-45B0-A3FB-2D082DDE286D}"/>
    <dgm:cxn modelId="{A654A22D-FC38-417F-87CA-464EC0C79D4F}" type="presParOf" srcId="{A548A531-2413-4DBC-961B-C53D657F90C7}" destId="{37A5C74D-9122-4BBA-A4A2-1C2D43C72766}" srcOrd="0" destOrd="0" presId="urn:microsoft.com/office/officeart/2005/8/layout/lProcess3"/>
    <dgm:cxn modelId="{F2EA164E-DCEE-49AD-8FE3-8AE1407B98FF}" type="presParOf" srcId="{37A5C74D-9122-4BBA-A4A2-1C2D43C72766}" destId="{9877E921-CCC2-4455-99DD-9A79B257120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84CA33-5312-4E5F-99AD-B164C1D7AB9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B0408F6B-497F-41DD-89DF-37BACE3234A6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3800" b="1" dirty="0" smtClean="0">
              <a:solidFill>
                <a:srgbClr val="FFFF66"/>
              </a:solidFill>
              <a:latin typeface="Arial" pitchFamily="34" charset="0"/>
              <a:cs typeface="Arial" pitchFamily="34" charset="0"/>
            </a:rPr>
            <a:t>PATHOGENESIS</a:t>
          </a:r>
          <a:endParaRPr lang="bg-BG" sz="3800" b="1" dirty="0">
            <a:solidFill>
              <a:srgbClr val="FFFF66"/>
            </a:solidFill>
            <a:latin typeface="Arial" pitchFamily="34" charset="0"/>
            <a:cs typeface="Arial" pitchFamily="34" charset="0"/>
          </a:endParaRPr>
        </a:p>
      </dgm:t>
    </dgm:pt>
    <dgm:pt modelId="{A4736620-1FAD-4AA5-AC6B-385D0F099FAF}" type="parTrans" cxnId="{821373E1-C031-42B0-856F-B29E0293D7D3}">
      <dgm:prSet/>
      <dgm:spPr/>
      <dgm:t>
        <a:bodyPr/>
        <a:lstStyle/>
        <a:p>
          <a:endParaRPr lang="bg-BG"/>
        </a:p>
      </dgm:t>
    </dgm:pt>
    <dgm:pt modelId="{8F9171DA-10A1-488E-86CD-55A3FE51030D}" type="sibTrans" cxnId="{821373E1-C031-42B0-856F-B29E0293D7D3}">
      <dgm:prSet/>
      <dgm:spPr/>
      <dgm:t>
        <a:bodyPr/>
        <a:lstStyle/>
        <a:p>
          <a:endParaRPr lang="bg-BG"/>
        </a:p>
      </dgm:t>
    </dgm:pt>
    <dgm:pt modelId="{4A968A80-6027-4FFE-B612-61A14DD99AAD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US" sz="3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CRUSHING  INJURY</a:t>
          </a:r>
          <a:endParaRPr lang="bg-BG" sz="38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5E095C9C-F019-453F-B538-3B6DCFE44BD7}" type="parTrans" cxnId="{AC05466F-06E9-49B2-BBDB-59587378F6DB}">
      <dgm:prSet/>
      <dgm:spPr/>
      <dgm:t>
        <a:bodyPr/>
        <a:lstStyle/>
        <a:p>
          <a:endParaRPr lang="bg-BG"/>
        </a:p>
      </dgm:t>
    </dgm:pt>
    <dgm:pt modelId="{F487544E-1327-408D-90CE-7428BF0A7E90}" type="sibTrans" cxnId="{AC05466F-06E9-49B2-BBDB-59587378F6DB}">
      <dgm:prSet/>
      <dgm:spPr/>
      <dgm:t>
        <a:bodyPr/>
        <a:lstStyle/>
        <a:p>
          <a:endParaRPr lang="bg-BG"/>
        </a:p>
      </dgm:t>
    </dgm:pt>
    <dgm:pt modelId="{E244B66A-698A-4C74-90F0-EA8C840CC284}">
      <dgm:prSet phldrT="[Text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en-US" b="1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rPr>
            <a:t>ISCHAEMIC DAMAGE TO MUSCLES</a:t>
          </a:r>
          <a:endParaRPr lang="bg-BG" b="1" dirty="0">
            <a:solidFill>
              <a:srgbClr val="660066"/>
            </a:solidFill>
            <a:latin typeface="Arial" pitchFamily="34" charset="0"/>
            <a:cs typeface="Arial" pitchFamily="34" charset="0"/>
          </a:endParaRPr>
        </a:p>
      </dgm:t>
    </dgm:pt>
    <dgm:pt modelId="{B3373C50-DC48-44B1-ABAB-DABDB507FFA5}" type="parTrans" cxnId="{8BD326C2-40DA-4C8D-BC0A-4F559C22C5C3}">
      <dgm:prSet/>
      <dgm:spPr/>
      <dgm:t>
        <a:bodyPr/>
        <a:lstStyle/>
        <a:p>
          <a:endParaRPr lang="bg-BG"/>
        </a:p>
      </dgm:t>
    </dgm:pt>
    <dgm:pt modelId="{66511BBD-6D86-40B0-85A3-C9431519C99F}" type="sibTrans" cxnId="{8BD326C2-40DA-4C8D-BC0A-4F559C22C5C3}">
      <dgm:prSet/>
      <dgm:spPr/>
      <dgm:t>
        <a:bodyPr/>
        <a:lstStyle/>
        <a:p>
          <a:endParaRPr lang="bg-BG"/>
        </a:p>
      </dgm:t>
    </dgm:pt>
    <dgm:pt modelId="{80426DCE-73D7-4174-A3C9-5C94FF3292F5}">
      <dgm:prSet phldrT="[Text]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en-US" b="1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RELEASE OF TOXIC METABOLITES</a:t>
          </a:r>
          <a:endParaRPr lang="bg-BG" b="1" dirty="0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B9456A6D-9035-4225-B99B-7E9BF5FED4BF}" type="parTrans" cxnId="{B57C089A-5782-4349-B4A7-7E6F98088974}">
      <dgm:prSet/>
      <dgm:spPr/>
      <dgm:t>
        <a:bodyPr/>
        <a:lstStyle/>
        <a:p>
          <a:endParaRPr lang="bg-BG"/>
        </a:p>
      </dgm:t>
    </dgm:pt>
    <dgm:pt modelId="{9E8303BD-D1E9-4532-B7E9-AD729C0DEEF8}" type="sibTrans" cxnId="{B57C089A-5782-4349-B4A7-7E6F98088974}">
      <dgm:prSet/>
      <dgm:spPr/>
      <dgm:t>
        <a:bodyPr/>
        <a:lstStyle/>
        <a:p>
          <a:endParaRPr lang="bg-BG"/>
        </a:p>
      </dgm:t>
    </dgm:pt>
    <dgm:pt modelId="{3428EDEC-B710-4FC2-825C-107990ADCE8D}" type="pres">
      <dgm:prSet presAssocID="{1C84CA33-5312-4E5F-99AD-B164C1D7AB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F184A8AE-0C2C-402F-B7C5-CA2F27A15484}" type="pres">
      <dgm:prSet presAssocID="{80426DCE-73D7-4174-A3C9-5C94FF3292F5}" presName="boxAndChildren" presStyleCnt="0"/>
      <dgm:spPr/>
    </dgm:pt>
    <dgm:pt modelId="{E2EDC1A2-4284-441B-8296-96F0B8CAD13D}" type="pres">
      <dgm:prSet presAssocID="{80426DCE-73D7-4174-A3C9-5C94FF3292F5}" presName="parentTextBox" presStyleLbl="node1" presStyleIdx="0" presStyleCnt="3" custLinFactNeighborX="388" custLinFactNeighborY="-1900"/>
      <dgm:spPr/>
      <dgm:t>
        <a:bodyPr/>
        <a:lstStyle/>
        <a:p>
          <a:endParaRPr lang="bg-BG"/>
        </a:p>
      </dgm:t>
    </dgm:pt>
    <dgm:pt modelId="{58199204-735A-431B-83EA-04FA79F86138}" type="pres">
      <dgm:prSet presAssocID="{66511BBD-6D86-40B0-85A3-C9431519C99F}" presName="sp" presStyleCnt="0"/>
      <dgm:spPr/>
    </dgm:pt>
    <dgm:pt modelId="{6320B3DD-7E27-47DF-9710-241A23F4FEEC}" type="pres">
      <dgm:prSet presAssocID="{E244B66A-698A-4C74-90F0-EA8C840CC284}" presName="arrowAndChildren" presStyleCnt="0"/>
      <dgm:spPr/>
    </dgm:pt>
    <dgm:pt modelId="{6972ADDA-D7E8-4953-81A1-E831081684F1}" type="pres">
      <dgm:prSet presAssocID="{E244B66A-698A-4C74-90F0-EA8C840CC284}" presName="parentTextArrow" presStyleLbl="node1" presStyleIdx="1" presStyleCnt="3"/>
      <dgm:spPr/>
      <dgm:t>
        <a:bodyPr/>
        <a:lstStyle/>
        <a:p>
          <a:endParaRPr lang="bg-BG"/>
        </a:p>
      </dgm:t>
    </dgm:pt>
    <dgm:pt modelId="{C94CECA6-6C1C-4BDD-B261-95D0A49FB7BB}" type="pres">
      <dgm:prSet presAssocID="{8F9171DA-10A1-488E-86CD-55A3FE51030D}" presName="sp" presStyleCnt="0"/>
      <dgm:spPr/>
    </dgm:pt>
    <dgm:pt modelId="{4B3E2313-9769-4D82-8F7F-A3039456148B}" type="pres">
      <dgm:prSet presAssocID="{B0408F6B-497F-41DD-89DF-37BACE3234A6}" presName="arrowAndChildren" presStyleCnt="0"/>
      <dgm:spPr/>
    </dgm:pt>
    <dgm:pt modelId="{D2D8F8CF-6975-4E38-8F7C-AFBF4C1EF51B}" type="pres">
      <dgm:prSet presAssocID="{B0408F6B-497F-41DD-89DF-37BACE3234A6}" presName="parentTextArrow" presStyleLbl="node1" presStyleIdx="1" presStyleCnt="3"/>
      <dgm:spPr/>
      <dgm:t>
        <a:bodyPr/>
        <a:lstStyle/>
        <a:p>
          <a:endParaRPr lang="bg-BG"/>
        </a:p>
      </dgm:t>
    </dgm:pt>
    <dgm:pt modelId="{0761CD90-55A4-4394-99F1-6D1186F288FC}" type="pres">
      <dgm:prSet presAssocID="{B0408F6B-497F-41DD-89DF-37BACE3234A6}" presName="arrow" presStyleLbl="node1" presStyleIdx="2" presStyleCnt="3" custLinFactNeighborX="-793" custLinFactNeighborY="975"/>
      <dgm:spPr/>
      <dgm:t>
        <a:bodyPr/>
        <a:lstStyle/>
        <a:p>
          <a:endParaRPr lang="bg-BG"/>
        </a:p>
      </dgm:t>
    </dgm:pt>
    <dgm:pt modelId="{48689A2B-9B54-4388-A50B-ABD5EF49879A}" type="pres">
      <dgm:prSet presAssocID="{B0408F6B-497F-41DD-89DF-37BACE3234A6}" presName="descendantArrow" presStyleCnt="0"/>
      <dgm:spPr/>
    </dgm:pt>
    <dgm:pt modelId="{2BEBA698-4E78-42CB-A7AB-E889C3A1C65D}" type="pres">
      <dgm:prSet presAssocID="{4A968A80-6027-4FFE-B612-61A14DD99AAD}" presName="childTextArrow" presStyleLbl="fgAccFollowNode1" presStyleIdx="0" presStyleCnt="1" custScaleX="2000000" custLinFactNeighborX="-244" custLinFactNeighborY="-626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5F36C44D-D71B-46C9-91E5-DBEC7D4EBA51}" type="presOf" srcId="{B0408F6B-497F-41DD-89DF-37BACE3234A6}" destId="{D2D8F8CF-6975-4E38-8F7C-AFBF4C1EF51B}" srcOrd="0" destOrd="0" presId="urn:microsoft.com/office/officeart/2005/8/layout/process4"/>
    <dgm:cxn modelId="{B57C089A-5782-4349-B4A7-7E6F98088974}" srcId="{1C84CA33-5312-4E5F-99AD-B164C1D7AB94}" destId="{80426DCE-73D7-4174-A3C9-5C94FF3292F5}" srcOrd="2" destOrd="0" parTransId="{B9456A6D-9035-4225-B99B-7E9BF5FED4BF}" sibTransId="{9E8303BD-D1E9-4532-B7E9-AD729C0DEEF8}"/>
    <dgm:cxn modelId="{CDFF83F3-180E-4C44-B7CC-BB95149B745A}" type="presOf" srcId="{4A968A80-6027-4FFE-B612-61A14DD99AAD}" destId="{2BEBA698-4E78-42CB-A7AB-E889C3A1C65D}" srcOrd="0" destOrd="0" presId="urn:microsoft.com/office/officeart/2005/8/layout/process4"/>
    <dgm:cxn modelId="{C3282E7E-82F1-4FB4-AC33-6B87695AE367}" type="presOf" srcId="{E244B66A-698A-4C74-90F0-EA8C840CC284}" destId="{6972ADDA-D7E8-4953-81A1-E831081684F1}" srcOrd="0" destOrd="0" presId="urn:microsoft.com/office/officeart/2005/8/layout/process4"/>
    <dgm:cxn modelId="{56D74AA2-EB5C-4948-B235-37C2B3BC3A81}" type="presOf" srcId="{1C84CA33-5312-4E5F-99AD-B164C1D7AB94}" destId="{3428EDEC-B710-4FC2-825C-107990ADCE8D}" srcOrd="0" destOrd="0" presId="urn:microsoft.com/office/officeart/2005/8/layout/process4"/>
    <dgm:cxn modelId="{7A0077C7-70EA-463A-BDA7-B2341B21EA7E}" type="presOf" srcId="{B0408F6B-497F-41DD-89DF-37BACE3234A6}" destId="{0761CD90-55A4-4394-99F1-6D1186F288FC}" srcOrd="1" destOrd="0" presId="urn:microsoft.com/office/officeart/2005/8/layout/process4"/>
    <dgm:cxn modelId="{821373E1-C031-42B0-856F-B29E0293D7D3}" srcId="{1C84CA33-5312-4E5F-99AD-B164C1D7AB94}" destId="{B0408F6B-497F-41DD-89DF-37BACE3234A6}" srcOrd="0" destOrd="0" parTransId="{A4736620-1FAD-4AA5-AC6B-385D0F099FAF}" sibTransId="{8F9171DA-10A1-488E-86CD-55A3FE51030D}"/>
    <dgm:cxn modelId="{29BE3176-4214-4DCB-8087-93B7EEBE833C}" type="presOf" srcId="{80426DCE-73D7-4174-A3C9-5C94FF3292F5}" destId="{E2EDC1A2-4284-441B-8296-96F0B8CAD13D}" srcOrd="0" destOrd="0" presId="urn:microsoft.com/office/officeart/2005/8/layout/process4"/>
    <dgm:cxn modelId="{8BD326C2-40DA-4C8D-BC0A-4F559C22C5C3}" srcId="{1C84CA33-5312-4E5F-99AD-B164C1D7AB94}" destId="{E244B66A-698A-4C74-90F0-EA8C840CC284}" srcOrd="1" destOrd="0" parTransId="{B3373C50-DC48-44B1-ABAB-DABDB507FFA5}" sibTransId="{66511BBD-6D86-40B0-85A3-C9431519C99F}"/>
    <dgm:cxn modelId="{AC05466F-06E9-49B2-BBDB-59587378F6DB}" srcId="{B0408F6B-497F-41DD-89DF-37BACE3234A6}" destId="{4A968A80-6027-4FFE-B612-61A14DD99AAD}" srcOrd="0" destOrd="0" parTransId="{5E095C9C-F019-453F-B538-3B6DCFE44BD7}" sibTransId="{F487544E-1327-408D-90CE-7428BF0A7E90}"/>
    <dgm:cxn modelId="{D1978596-576C-4385-9FAC-EA647D7B9FE0}" type="presParOf" srcId="{3428EDEC-B710-4FC2-825C-107990ADCE8D}" destId="{F184A8AE-0C2C-402F-B7C5-CA2F27A15484}" srcOrd="0" destOrd="0" presId="urn:microsoft.com/office/officeart/2005/8/layout/process4"/>
    <dgm:cxn modelId="{8FCF40B6-E4BD-4BB7-AC67-274ECA81B8E3}" type="presParOf" srcId="{F184A8AE-0C2C-402F-B7C5-CA2F27A15484}" destId="{E2EDC1A2-4284-441B-8296-96F0B8CAD13D}" srcOrd="0" destOrd="0" presId="urn:microsoft.com/office/officeart/2005/8/layout/process4"/>
    <dgm:cxn modelId="{06C50845-BF73-4859-9B23-0D6D0B7DA2DC}" type="presParOf" srcId="{3428EDEC-B710-4FC2-825C-107990ADCE8D}" destId="{58199204-735A-431B-83EA-04FA79F86138}" srcOrd="1" destOrd="0" presId="urn:microsoft.com/office/officeart/2005/8/layout/process4"/>
    <dgm:cxn modelId="{BC2A09F6-1195-4282-BAC5-470589C99A48}" type="presParOf" srcId="{3428EDEC-B710-4FC2-825C-107990ADCE8D}" destId="{6320B3DD-7E27-47DF-9710-241A23F4FEEC}" srcOrd="2" destOrd="0" presId="urn:microsoft.com/office/officeart/2005/8/layout/process4"/>
    <dgm:cxn modelId="{570F8EE5-7FFE-402E-B784-D69F8CFC1681}" type="presParOf" srcId="{6320B3DD-7E27-47DF-9710-241A23F4FEEC}" destId="{6972ADDA-D7E8-4953-81A1-E831081684F1}" srcOrd="0" destOrd="0" presId="urn:microsoft.com/office/officeart/2005/8/layout/process4"/>
    <dgm:cxn modelId="{9DE0E580-1F93-4FC0-BD32-4674B1BD51F9}" type="presParOf" srcId="{3428EDEC-B710-4FC2-825C-107990ADCE8D}" destId="{C94CECA6-6C1C-4BDD-B261-95D0A49FB7BB}" srcOrd="3" destOrd="0" presId="urn:microsoft.com/office/officeart/2005/8/layout/process4"/>
    <dgm:cxn modelId="{FC05E0BF-D365-4FED-AE4C-7F4482148045}" type="presParOf" srcId="{3428EDEC-B710-4FC2-825C-107990ADCE8D}" destId="{4B3E2313-9769-4D82-8F7F-A3039456148B}" srcOrd="4" destOrd="0" presId="urn:microsoft.com/office/officeart/2005/8/layout/process4"/>
    <dgm:cxn modelId="{DABEF78E-AFDF-4E75-8E01-1FC37E2EC03F}" type="presParOf" srcId="{4B3E2313-9769-4D82-8F7F-A3039456148B}" destId="{D2D8F8CF-6975-4E38-8F7C-AFBF4C1EF51B}" srcOrd="0" destOrd="0" presId="urn:microsoft.com/office/officeart/2005/8/layout/process4"/>
    <dgm:cxn modelId="{842072E7-D223-475A-9D6E-592780D22698}" type="presParOf" srcId="{4B3E2313-9769-4D82-8F7F-A3039456148B}" destId="{0761CD90-55A4-4394-99F1-6D1186F288FC}" srcOrd="1" destOrd="0" presId="urn:microsoft.com/office/officeart/2005/8/layout/process4"/>
    <dgm:cxn modelId="{2A59629F-36C0-46B6-A1BB-83DEF8D5A068}" type="presParOf" srcId="{4B3E2313-9769-4D82-8F7F-A3039456148B}" destId="{48689A2B-9B54-4388-A50B-ABD5EF49879A}" srcOrd="2" destOrd="0" presId="urn:microsoft.com/office/officeart/2005/8/layout/process4"/>
    <dgm:cxn modelId="{9A48892C-F202-4987-86D0-82B689DE6E20}" type="presParOf" srcId="{48689A2B-9B54-4388-A50B-ABD5EF49879A}" destId="{2BEBA698-4E78-42CB-A7AB-E889C3A1C65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AD9C22-C503-4B31-85CE-7A04759E7F1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1EECBD80-B40C-4BA5-9E38-BA323EE76FCD}">
      <dgm:prSet custT="1"/>
      <dgm:spPr>
        <a:solidFill>
          <a:srgbClr val="003300"/>
        </a:solidFill>
      </dgm:spPr>
      <dgm:t>
        <a:bodyPr/>
        <a:lstStyle/>
        <a:p>
          <a:pPr rtl="0"/>
          <a:r>
            <a:rPr lang="en-US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Limb compression</a:t>
          </a:r>
          <a:endParaRPr lang="bg-BG" sz="2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1793D4C7-8804-4170-A7EF-163AC4EDC3FA}" type="parTrans" cxnId="{164DFD57-2E41-437F-BA93-B11C0320146F}">
      <dgm:prSet/>
      <dgm:spPr/>
      <dgm:t>
        <a:bodyPr/>
        <a:lstStyle/>
        <a:p>
          <a:endParaRPr lang="bg-BG"/>
        </a:p>
      </dgm:t>
    </dgm:pt>
    <dgm:pt modelId="{40C8F2A5-6216-4945-85FD-8BB352A464BF}" type="sibTrans" cxnId="{164DFD57-2E41-437F-BA93-B11C0320146F}">
      <dgm:prSet/>
      <dgm:spPr/>
      <dgm:t>
        <a:bodyPr/>
        <a:lstStyle/>
        <a:p>
          <a:endParaRPr lang="bg-BG"/>
        </a:p>
      </dgm:t>
    </dgm:pt>
    <dgm:pt modelId="{B4A79491-FD68-41CE-9FB3-F1E6A676DE03}" type="pres">
      <dgm:prSet presAssocID="{43AD9C22-C503-4B31-85CE-7A04759E7F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5EF175EF-DEF8-4EE0-8598-87A1AC058ED4}" type="pres">
      <dgm:prSet presAssocID="{43AD9C22-C503-4B31-85CE-7A04759E7F1B}" presName="fgShape" presStyleLbl="fgShp" presStyleIdx="0" presStyleCnt="1"/>
      <dgm:spPr/>
    </dgm:pt>
    <dgm:pt modelId="{2908DA87-D8E0-4CC4-9A65-DE8D593A473A}" type="pres">
      <dgm:prSet presAssocID="{43AD9C22-C503-4B31-85CE-7A04759E7F1B}" presName="linComp" presStyleCnt="0"/>
      <dgm:spPr/>
    </dgm:pt>
    <dgm:pt modelId="{6E5DFFBA-1EC2-4156-80FF-2E51A3EB8996}" type="pres">
      <dgm:prSet presAssocID="{1EECBD80-B40C-4BA5-9E38-BA323EE76FCD}" presName="compNode" presStyleCnt="0"/>
      <dgm:spPr/>
    </dgm:pt>
    <dgm:pt modelId="{35EEA6B2-0AF1-43D0-9360-B90ED4CA774D}" type="pres">
      <dgm:prSet presAssocID="{1EECBD80-B40C-4BA5-9E38-BA323EE76FCD}" presName="bkgdShape" presStyleLbl="node1" presStyleIdx="0" presStyleCnt="1" custLinFactNeighborX="-1609"/>
      <dgm:spPr/>
      <dgm:t>
        <a:bodyPr/>
        <a:lstStyle/>
        <a:p>
          <a:endParaRPr lang="bg-BG"/>
        </a:p>
      </dgm:t>
    </dgm:pt>
    <dgm:pt modelId="{5D4D60F1-7EE7-4B1E-BBFF-1474A81EF073}" type="pres">
      <dgm:prSet presAssocID="{1EECBD80-B40C-4BA5-9E38-BA323EE76FCD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E2F81AD-E550-40C6-8DC4-02C45ACB0A9F}" type="pres">
      <dgm:prSet presAssocID="{1EECBD80-B40C-4BA5-9E38-BA323EE76FCD}" presName="invisiNode" presStyleLbl="node1" presStyleIdx="0" presStyleCnt="1"/>
      <dgm:spPr/>
    </dgm:pt>
    <dgm:pt modelId="{BABDE593-428E-4A6E-83E6-165AA5A35D40}" type="pres">
      <dgm:prSet presAssocID="{1EECBD80-B40C-4BA5-9E38-BA323EE76FCD}" presName="imagNode" presStyleLbl="fgImgPlace1" presStyleIdx="0" presStyleCnt="1"/>
      <dgm:spPr/>
    </dgm:pt>
  </dgm:ptLst>
  <dgm:cxnLst>
    <dgm:cxn modelId="{08681D1C-554D-49BB-A4FA-F523EFF5005B}" type="presOf" srcId="{1EECBD80-B40C-4BA5-9E38-BA323EE76FCD}" destId="{35EEA6B2-0AF1-43D0-9360-B90ED4CA774D}" srcOrd="0" destOrd="0" presId="urn:microsoft.com/office/officeart/2005/8/layout/hList7"/>
    <dgm:cxn modelId="{CFA5F3F3-EFD7-4299-80AB-F111CD42DE87}" type="presOf" srcId="{43AD9C22-C503-4B31-85CE-7A04759E7F1B}" destId="{B4A79491-FD68-41CE-9FB3-F1E6A676DE03}" srcOrd="0" destOrd="0" presId="urn:microsoft.com/office/officeart/2005/8/layout/hList7"/>
    <dgm:cxn modelId="{F629D667-671B-4BFD-8171-818CD09C9029}" type="presOf" srcId="{1EECBD80-B40C-4BA5-9E38-BA323EE76FCD}" destId="{5D4D60F1-7EE7-4B1E-BBFF-1474A81EF073}" srcOrd="1" destOrd="0" presId="urn:microsoft.com/office/officeart/2005/8/layout/hList7"/>
    <dgm:cxn modelId="{164DFD57-2E41-437F-BA93-B11C0320146F}" srcId="{43AD9C22-C503-4B31-85CE-7A04759E7F1B}" destId="{1EECBD80-B40C-4BA5-9E38-BA323EE76FCD}" srcOrd="0" destOrd="0" parTransId="{1793D4C7-8804-4170-A7EF-163AC4EDC3FA}" sibTransId="{40C8F2A5-6216-4945-85FD-8BB352A464BF}"/>
    <dgm:cxn modelId="{F6E8AFFB-7957-4EC5-BE53-AA7B9FF4EA72}" type="presParOf" srcId="{B4A79491-FD68-41CE-9FB3-F1E6A676DE03}" destId="{5EF175EF-DEF8-4EE0-8598-87A1AC058ED4}" srcOrd="0" destOrd="0" presId="urn:microsoft.com/office/officeart/2005/8/layout/hList7"/>
    <dgm:cxn modelId="{86826D77-E335-4C63-B822-5A427B1EA17E}" type="presParOf" srcId="{B4A79491-FD68-41CE-9FB3-F1E6A676DE03}" destId="{2908DA87-D8E0-4CC4-9A65-DE8D593A473A}" srcOrd="1" destOrd="0" presId="urn:microsoft.com/office/officeart/2005/8/layout/hList7"/>
    <dgm:cxn modelId="{AE248260-5C1F-473E-8835-547E39D762D4}" type="presParOf" srcId="{2908DA87-D8E0-4CC4-9A65-DE8D593A473A}" destId="{6E5DFFBA-1EC2-4156-80FF-2E51A3EB8996}" srcOrd="0" destOrd="0" presId="urn:microsoft.com/office/officeart/2005/8/layout/hList7"/>
    <dgm:cxn modelId="{6B52DA99-D147-406F-B2FE-B5E977819593}" type="presParOf" srcId="{6E5DFFBA-1EC2-4156-80FF-2E51A3EB8996}" destId="{35EEA6B2-0AF1-43D0-9360-B90ED4CA774D}" srcOrd="0" destOrd="0" presId="urn:microsoft.com/office/officeart/2005/8/layout/hList7"/>
    <dgm:cxn modelId="{A8407F36-D8A5-4E3B-8E70-C2198D66790E}" type="presParOf" srcId="{6E5DFFBA-1EC2-4156-80FF-2E51A3EB8996}" destId="{5D4D60F1-7EE7-4B1E-BBFF-1474A81EF073}" srcOrd="1" destOrd="0" presId="urn:microsoft.com/office/officeart/2005/8/layout/hList7"/>
    <dgm:cxn modelId="{68E12C51-2E5B-4A46-A228-D32D80943236}" type="presParOf" srcId="{6E5DFFBA-1EC2-4156-80FF-2E51A3EB8996}" destId="{1E2F81AD-E550-40C6-8DC4-02C45ACB0A9F}" srcOrd="2" destOrd="0" presId="urn:microsoft.com/office/officeart/2005/8/layout/hList7"/>
    <dgm:cxn modelId="{88A04CF9-51A7-4673-A7A8-292211329E9E}" type="presParOf" srcId="{6E5DFFBA-1EC2-4156-80FF-2E51A3EB8996}" destId="{BABDE593-428E-4A6E-83E6-165AA5A35D4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7E921-CCC2-4455-99DD-9A79B257120C}">
      <dsp:nvSpPr>
        <dsp:cNvPr id="0" name=""/>
        <dsp:cNvSpPr/>
      </dsp:nvSpPr>
      <dsp:spPr>
        <a:xfrm>
          <a:off x="0" y="2088238"/>
          <a:ext cx="8928992" cy="3571596"/>
        </a:xfrm>
        <a:prstGeom prst="chevron">
          <a:avLst/>
        </a:prstGeom>
        <a:solidFill>
          <a:srgbClr val="00B050"/>
        </a:solidFill>
        <a:ln>
          <a:solidFill>
            <a:srgbClr val="000099"/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  <a:sp3d extrusionH="381000" contourW="38100" prstMaterial="matte">
          <a:bevelT prst="convex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solidFill>
                <a:srgbClr val="000099"/>
              </a:solidFill>
            </a:rPr>
            <a:t>CRUSH  SYNDROME</a:t>
          </a:r>
          <a:endParaRPr lang="bg-BG" sz="6500" b="1" kern="1200" dirty="0" smtClean="0">
            <a:solidFill>
              <a:srgbClr val="000099"/>
            </a:solidFill>
          </a:endParaRPr>
        </a:p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6500" kern="1200" dirty="0">
            <a:solidFill>
              <a:srgbClr val="000099"/>
            </a:solidFill>
          </a:endParaRPr>
        </a:p>
      </dsp:txBody>
      <dsp:txXfrm>
        <a:off x="1785798" y="2088238"/>
        <a:ext cx="5357396" cy="35715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40C24-AC05-422E-9F8E-EE4EA64DDC9B}" type="datetimeFigureOut">
              <a:rPr lang="bg-BG" smtClean="0"/>
              <a:t>04.12.2019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4C53-A9BC-45F2-9CCF-68B171A2452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3257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in mind, volume</a:t>
            </a:r>
            <a:r>
              <a:rPr lang="en-US" baseline="0" dirty="0" smtClean="0"/>
              <a:t> status. Though initial volume resuscitation is warranted, maintaining volume status is equally important. The keys here that one wants to achieve are hemodynamic stability and adequate urine output.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85D73-5AEC-4E4B-931F-29040D6BEDDC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14C53-A9BC-45F2-9CCF-68B171A24521}" type="slidenum">
              <a:rPr lang="bg-BG" smtClean="0"/>
              <a:t>39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5772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several causes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rhabdomyolysis</a:t>
            </a:r>
            <a:r>
              <a:rPr lang="en-US" baseline="0" dirty="0" smtClean="0"/>
              <a:t> attributable to muscle breakdown.  These can be broken down into traumatic and </a:t>
            </a:r>
            <a:r>
              <a:rPr lang="en-US" baseline="0" dirty="0" err="1" smtClean="0"/>
              <a:t>nontraumatic</a:t>
            </a:r>
            <a:r>
              <a:rPr lang="en-US" baseline="0" dirty="0" smtClean="0"/>
              <a:t> causes. </a:t>
            </a:r>
            <a:r>
              <a:rPr lang="en-US" baseline="0" dirty="0" err="1" smtClean="0"/>
              <a:t>Nontraumatic</a:t>
            </a:r>
            <a:r>
              <a:rPr lang="en-US" baseline="0" dirty="0" smtClean="0"/>
              <a:t> causes can be further broken down into </a:t>
            </a:r>
            <a:r>
              <a:rPr lang="en-US" baseline="0" dirty="0" err="1" smtClean="0"/>
              <a:t>exertional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nonexertional</a:t>
            </a:r>
            <a:r>
              <a:rPr lang="en-US" baseline="0" dirty="0" smtClean="0"/>
              <a:t> causes.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85D73-5AEC-4E4B-931F-29040D6BEDD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CE9E-A451-4DC3-BF15-BAB0BAF4C2BF}" type="datetimeFigureOut">
              <a:rPr lang="bg-BG" smtClean="0"/>
              <a:t>04.12.2019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32-35E8-4B28-8ECE-73C7A49A5E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249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CE9E-A451-4DC3-BF15-BAB0BAF4C2BF}" type="datetimeFigureOut">
              <a:rPr lang="bg-BG" smtClean="0"/>
              <a:t>04.12.2019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32-35E8-4B28-8ECE-73C7A49A5E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13218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CE9E-A451-4DC3-BF15-BAB0BAF4C2BF}" type="datetimeFigureOut">
              <a:rPr lang="bg-BG" smtClean="0"/>
              <a:t>04.12.2019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32-35E8-4B28-8ECE-73C7A49A5E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4710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CE9E-A451-4DC3-BF15-BAB0BAF4C2BF}" type="datetimeFigureOut">
              <a:rPr lang="bg-BG" smtClean="0"/>
              <a:t>04.12.2019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32-35E8-4B28-8ECE-73C7A49A5E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7207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CE9E-A451-4DC3-BF15-BAB0BAF4C2BF}" type="datetimeFigureOut">
              <a:rPr lang="bg-BG" smtClean="0"/>
              <a:t>04.12.2019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32-35E8-4B28-8ECE-73C7A49A5E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5990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CE9E-A451-4DC3-BF15-BAB0BAF4C2BF}" type="datetimeFigureOut">
              <a:rPr lang="bg-BG" smtClean="0"/>
              <a:t>04.12.2019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32-35E8-4B28-8ECE-73C7A49A5E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8941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CE9E-A451-4DC3-BF15-BAB0BAF4C2BF}" type="datetimeFigureOut">
              <a:rPr lang="bg-BG" smtClean="0"/>
              <a:t>04.12.2019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32-35E8-4B28-8ECE-73C7A49A5E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8820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CE9E-A451-4DC3-BF15-BAB0BAF4C2BF}" type="datetimeFigureOut">
              <a:rPr lang="bg-BG" smtClean="0"/>
              <a:t>04.12.2019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32-35E8-4B28-8ECE-73C7A49A5E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138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CE9E-A451-4DC3-BF15-BAB0BAF4C2BF}" type="datetimeFigureOut">
              <a:rPr lang="bg-BG" smtClean="0"/>
              <a:t>04.12.2019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32-35E8-4B28-8ECE-73C7A49A5E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0626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CE9E-A451-4DC3-BF15-BAB0BAF4C2BF}" type="datetimeFigureOut">
              <a:rPr lang="bg-BG" smtClean="0"/>
              <a:t>04.12.2019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32-35E8-4B28-8ECE-73C7A49A5E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4389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CE9E-A451-4DC3-BF15-BAB0BAF4C2BF}" type="datetimeFigureOut">
              <a:rPr lang="bg-BG" smtClean="0"/>
              <a:t>04.12.2019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32-35E8-4B28-8ECE-73C7A49A5E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81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BCE9E-A451-4DC3-BF15-BAB0BAF4C2BF}" type="datetimeFigureOut">
              <a:rPr lang="bg-BG" smtClean="0"/>
              <a:t>04.12.2019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87632-35E8-4B28-8ECE-73C7A49A5E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0642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55111766"/>
              </p:ext>
            </p:extLst>
          </p:nvPr>
        </p:nvGraphicFramePr>
        <p:xfrm>
          <a:off x="107504" y="116632"/>
          <a:ext cx="8928992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35696" y="616530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Лектор: доц. д-р В.  Данчева, дм</a:t>
            </a:r>
            <a:endParaRPr lang="bg-BG" sz="28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88913"/>
            <a:ext cx="9144000" cy="11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2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MEDICAL UNIVERSITY – PLEVEN</a:t>
            </a:r>
            <a:endParaRPr lang="bg-BG" altLang="en-US" sz="2400" b="1" dirty="0">
              <a:solidFill>
                <a:srgbClr val="333399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2000" b="1" dirty="0">
                <a:solidFill>
                  <a:srgbClr val="333399"/>
                </a:solidFill>
                <a:latin typeface="Arial" pitchFamily="34" charset="0"/>
                <a:cs typeface="Times New Roman" pitchFamily="18" charset="0"/>
              </a:rPr>
              <a:t>	</a:t>
            </a:r>
            <a:r>
              <a:rPr lang="en-US" altLang="en-US" sz="2000" b="1" dirty="0">
                <a:solidFill>
                  <a:srgbClr val="333399"/>
                </a:solidFill>
                <a:latin typeface="Arial" pitchFamily="34" charset="0"/>
                <a:cs typeface="Times New Roman" pitchFamily="18" charset="0"/>
              </a:rPr>
              <a:t>FACULTY OF PUBLIC HEALTH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bg-BG" altLang="en-US" sz="1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1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CENTER FOR DISTANCE LEARNING</a:t>
            </a:r>
            <a:endParaRPr lang="bg-BG" altLang="en-US" sz="1800" b="1" dirty="0">
              <a:solidFill>
                <a:srgbClr val="333399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684213" y="309563"/>
          <a:ext cx="86201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8" imgW="4785480" imgH="4894560" progId="CorelDRAW.Graphic.10">
                  <p:embed/>
                </p:oleObj>
              </mc:Choice>
              <mc:Fallback>
                <p:oleObj r:id="rId8" imgW="4785480" imgH="4894560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09563"/>
                        <a:ext cx="862012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03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0" y="0"/>
            <a:ext cx="9036496" cy="7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altLang="bg-BG" sz="2800" b="1" dirty="0">
                <a:latin typeface="Arial" pitchFamily="34" charset="0"/>
                <a:cs typeface="Arial" pitchFamily="34" charset="0"/>
              </a:rPr>
              <a:t>S</a:t>
            </a:r>
            <a:r>
              <a:rPr lang="en-US" altLang="bg-BG" sz="2800" b="1" dirty="0" smtClean="0">
                <a:latin typeface="Arial" pitchFamily="34" charset="0"/>
                <a:cs typeface="Arial" pitchFamily="34" charset="0"/>
              </a:rPr>
              <a:t>everity of syndrome is relative to muscle mass involved (requires 4-6 h of compression)</a:t>
            </a:r>
            <a:endParaRPr lang="en-US" altLang="bg-BG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251520" y="2492896"/>
            <a:ext cx="4896544" cy="2232248"/>
          </a:xfrm>
          <a:prstGeom prst="rect">
            <a:avLst/>
          </a:prstGeom>
          <a:solidFill>
            <a:srgbClr val="FFFF99"/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bg-BG" sz="25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Local Pressure</a:t>
            </a:r>
          </a:p>
          <a:p>
            <a:r>
              <a:rPr lang="en-US" altLang="bg-BG" sz="25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Local Tamponade</a:t>
            </a:r>
          </a:p>
          <a:p>
            <a:r>
              <a:rPr lang="en-US" altLang="bg-BG" sz="25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Muscle necrosis</a:t>
            </a:r>
          </a:p>
          <a:p>
            <a:r>
              <a:rPr lang="en-US" altLang="bg-BG" sz="25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Capillary necrosis</a:t>
            </a:r>
          </a:p>
          <a:p>
            <a:r>
              <a:rPr lang="en-US" altLang="bg-BG" sz="25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Edema</a:t>
            </a:r>
          </a:p>
          <a:p>
            <a:endParaRPr lang="en-US" altLang="bg-BG" sz="2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35619830"/>
              </p:ext>
            </p:extLst>
          </p:nvPr>
        </p:nvGraphicFramePr>
        <p:xfrm>
          <a:off x="251520" y="836712"/>
          <a:ext cx="3168352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>
          <a:xfrm flipH="1">
            <a:off x="1784727" y="1916832"/>
            <a:ext cx="339000" cy="576064"/>
          </a:xfrm>
          <a:prstGeom prst="downArrow">
            <a:avLst/>
          </a:prstGeom>
          <a:solidFill>
            <a:srgbClr val="A5002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C0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055572" y="4752669"/>
            <a:ext cx="348075" cy="504056"/>
          </a:xfrm>
          <a:prstGeom prst="downArrow">
            <a:avLst/>
          </a:prstGeom>
          <a:solidFill>
            <a:srgbClr val="A5002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Rectangle 10"/>
          <p:cNvSpPr/>
          <p:nvPr/>
        </p:nvSpPr>
        <p:spPr>
          <a:xfrm>
            <a:off x="107504" y="5229200"/>
            <a:ext cx="2987824" cy="1130424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Muscle Ischemia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Muscle Infarction</a:t>
            </a:r>
            <a:endParaRPr lang="bg-BG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flipH="1">
            <a:off x="3635896" y="5198778"/>
            <a:ext cx="2232248" cy="1160846"/>
          </a:xfrm>
          <a:prstGeom prst="roundRect">
            <a:avLst/>
          </a:prstGeom>
          <a:solidFill>
            <a:srgbClr val="00B0F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Extracellular Fluid Shifts</a:t>
            </a:r>
            <a:endParaRPr lang="bg-BG" sz="2400" b="1" dirty="0">
              <a:solidFill>
                <a:srgbClr val="66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095328" y="5691982"/>
            <a:ext cx="540568" cy="287720"/>
          </a:xfrm>
          <a:prstGeom prst="rightArrow">
            <a:avLst/>
          </a:prstGeom>
          <a:solidFill>
            <a:srgbClr val="A5002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Bent-Up Arrow 17"/>
          <p:cNvSpPr/>
          <p:nvPr/>
        </p:nvSpPr>
        <p:spPr>
          <a:xfrm>
            <a:off x="5868144" y="1700808"/>
            <a:ext cx="432048" cy="4278894"/>
          </a:xfrm>
          <a:prstGeom prst="bentUpArrow">
            <a:avLst/>
          </a:prstGeom>
          <a:solidFill>
            <a:srgbClr val="A5002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9" name="Rounded Rectangle 18"/>
          <p:cNvSpPr/>
          <p:nvPr/>
        </p:nvSpPr>
        <p:spPr>
          <a:xfrm>
            <a:off x="4139952" y="771600"/>
            <a:ext cx="2736304" cy="914400"/>
          </a:xfrm>
          <a:prstGeom prst="roundRect">
            <a:avLst/>
          </a:prstGeom>
          <a:solidFill>
            <a:srgbClr val="FFC0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Myoglobinemia</a:t>
            </a:r>
            <a:endParaRPr lang="bg-BG" sz="26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876256" y="1124744"/>
            <a:ext cx="432048" cy="288032"/>
          </a:xfrm>
          <a:prstGeom prst="rightArrow">
            <a:avLst/>
          </a:prstGeom>
          <a:solidFill>
            <a:srgbClr val="A5002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1" name="Rounded Rectangle 20"/>
          <p:cNvSpPr/>
          <p:nvPr/>
        </p:nvSpPr>
        <p:spPr>
          <a:xfrm>
            <a:off x="7308304" y="771600"/>
            <a:ext cx="1512168" cy="10012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ARF</a:t>
            </a:r>
            <a:endParaRPr lang="bg-BG" sz="2800" b="1" dirty="0">
              <a:solidFill>
                <a:srgbClr val="66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6300192" y="3212976"/>
            <a:ext cx="1152128" cy="216024"/>
          </a:xfrm>
          <a:prstGeom prst="rightArrow">
            <a:avLst/>
          </a:prstGeom>
          <a:solidFill>
            <a:srgbClr val="A5002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3" name="Rounded Rectangle 22"/>
          <p:cNvSpPr/>
          <p:nvPr/>
        </p:nvSpPr>
        <p:spPr>
          <a:xfrm>
            <a:off x="7452320" y="2778635"/>
            <a:ext cx="1512168" cy="914400"/>
          </a:xfrm>
          <a:prstGeom prst="roundRect">
            <a:avLst/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SHOCK</a:t>
            </a:r>
            <a:endParaRPr lang="bg-BG" sz="24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6300192" y="4689140"/>
            <a:ext cx="464822" cy="170969"/>
          </a:xfrm>
          <a:prstGeom prst="rightArrow">
            <a:avLst>
              <a:gd name="adj1" fmla="val 81896"/>
              <a:gd name="adj2" fmla="val 50000"/>
            </a:avLst>
          </a:prstGeom>
          <a:solidFill>
            <a:srgbClr val="A5002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5" name="Rounded Rectangle 24"/>
          <p:cNvSpPr/>
          <p:nvPr/>
        </p:nvSpPr>
        <p:spPr>
          <a:xfrm>
            <a:off x="6765014" y="4149080"/>
            <a:ext cx="2332171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Acidosis &amp; Hyperkalemia</a:t>
            </a:r>
            <a:endParaRPr lang="bg-BG" sz="2400" dirty="0">
              <a:solidFill>
                <a:srgbClr val="CC00FF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7308304" y="5229200"/>
            <a:ext cx="227431" cy="462782"/>
          </a:xfrm>
          <a:prstGeom prst="downArrow">
            <a:avLst/>
          </a:prstGeom>
          <a:solidFill>
            <a:srgbClr val="A5002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7" name="Rounded Rectangle 26"/>
          <p:cNvSpPr/>
          <p:nvPr/>
        </p:nvSpPr>
        <p:spPr>
          <a:xfrm>
            <a:off x="6660232" y="5707987"/>
            <a:ext cx="2088232" cy="914400"/>
          </a:xfrm>
          <a:prstGeom prst="roundRect">
            <a:avLst/>
          </a:prstGeom>
          <a:solidFill>
            <a:srgbClr val="000099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Cardiac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Arrhythmia</a:t>
            </a:r>
            <a:endParaRPr lang="bg-BG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37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20408" y="1"/>
            <a:ext cx="9123592" cy="68580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altLang="bg-BG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Mechanisms </a:t>
            </a:r>
            <a:r>
              <a:rPr lang="en-US" altLang="bg-BG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of muscle cell injury:</a:t>
            </a:r>
          </a:p>
          <a:p>
            <a:pPr marL="457200" lvl="1" indent="0">
              <a:buNone/>
            </a:pPr>
            <a:r>
              <a:rPr lang="en-US" altLang="bg-BG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♦</a:t>
            </a:r>
            <a:r>
              <a:rPr lang="en-US" altLang="bg-BG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400" b="1" dirty="0" smtClean="0">
                <a:latin typeface="Arial" pitchFamily="34" charset="0"/>
                <a:cs typeface="Arial" pitchFamily="34" charset="0"/>
              </a:rPr>
              <a:t>Immediate </a:t>
            </a:r>
            <a:r>
              <a:rPr lang="en-US" altLang="bg-BG" sz="2400" b="1" dirty="0">
                <a:latin typeface="Arial" pitchFamily="34" charset="0"/>
                <a:cs typeface="Arial" pitchFamily="34" charset="0"/>
              </a:rPr>
              <a:t>cell disruption</a:t>
            </a:r>
          </a:p>
          <a:p>
            <a:pPr marL="457200" lvl="1" indent="0">
              <a:buNone/>
            </a:pPr>
            <a:r>
              <a:rPr lang="en-US" altLang="bg-BG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♦</a:t>
            </a:r>
            <a:r>
              <a:rPr lang="en-US" altLang="bg-BG" sz="2400" b="1" dirty="0" smtClean="0">
                <a:latin typeface="Arial" pitchFamily="34" charset="0"/>
                <a:cs typeface="Arial" pitchFamily="34" charset="0"/>
              </a:rPr>
              <a:t> Direct </a:t>
            </a:r>
            <a:r>
              <a:rPr lang="en-US" altLang="bg-BG" sz="2400" b="1" dirty="0">
                <a:latin typeface="Arial" pitchFamily="34" charset="0"/>
                <a:cs typeface="Arial" pitchFamily="34" charset="0"/>
              </a:rPr>
              <a:t>pressure on muscle cells</a:t>
            </a:r>
          </a:p>
          <a:p>
            <a:pPr marL="457200" lvl="1" indent="0">
              <a:buNone/>
            </a:pPr>
            <a:r>
              <a:rPr lang="en-US" altLang="bg-BG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♦</a:t>
            </a:r>
            <a:r>
              <a:rPr lang="en-US" altLang="bg-BG" sz="2400" b="1" dirty="0" smtClean="0">
                <a:latin typeface="Arial" pitchFamily="34" charset="0"/>
                <a:cs typeface="Arial" pitchFamily="34" charset="0"/>
              </a:rPr>
              <a:t> Vascular </a:t>
            </a:r>
            <a:r>
              <a:rPr lang="en-US" altLang="bg-BG" sz="2400" b="1" dirty="0">
                <a:latin typeface="Arial" pitchFamily="34" charset="0"/>
                <a:cs typeface="Arial" pitchFamily="34" charset="0"/>
              </a:rPr>
              <a:t>Compromise (4 hours)</a:t>
            </a:r>
          </a:p>
          <a:p>
            <a:pPr lvl="2"/>
            <a:r>
              <a:rPr lang="en-US" altLang="bg-BG" b="1" dirty="0">
                <a:latin typeface="Arial" pitchFamily="34" charset="0"/>
                <a:cs typeface="Arial" pitchFamily="34" charset="0"/>
              </a:rPr>
              <a:t>Microvascular pressure </a:t>
            </a:r>
          </a:p>
          <a:p>
            <a:pPr lvl="2"/>
            <a:r>
              <a:rPr lang="en-US" altLang="bg-BG" b="1" dirty="0">
                <a:latin typeface="Arial" pitchFamily="34" charset="0"/>
                <a:cs typeface="Arial" pitchFamily="34" charset="0"/>
              </a:rPr>
              <a:t>Edema and/or Compartment Syndrome</a:t>
            </a:r>
          </a:p>
          <a:p>
            <a:pPr lvl="2"/>
            <a:r>
              <a:rPr lang="en-US" altLang="bg-BG" b="1" dirty="0" smtClean="0">
                <a:latin typeface="Arial" pitchFamily="34" charset="0"/>
                <a:cs typeface="Arial" pitchFamily="34" charset="0"/>
              </a:rPr>
              <a:t>Bleeding</a:t>
            </a:r>
          </a:p>
          <a:p>
            <a:pPr marL="914400" lvl="2" indent="0" algn="ctr">
              <a:buNone/>
            </a:pPr>
            <a:r>
              <a:rPr lang="en-US" altLang="bg-BG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Crushed </a:t>
            </a:r>
            <a:r>
              <a:rPr lang="en-US" altLang="bg-BG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+/- ischemic muscle</a:t>
            </a:r>
          </a:p>
          <a:p>
            <a:pPr marL="914400" lvl="2" indent="0">
              <a:buNone/>
            </a:pPr>
            <a:r>
              <a:rPr lang="en-US" altLang="bg-BG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♦</a:t>
            </a:r>
            <a:r>
              <a:rPr lang="en-US" altLang="bg-B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b="1" dirty="0" smtClean="0">
                <a:latin typeface="Arial" pitchFamily="34" charset="0"/>
                <a:cs typeface="Arial" pitchFamily="34" charset="0"/>
              </a:rPr>
              <a:t>Deficiency </a:t>
            </a:r>
            <a:r>
              <a:rPr lang="en-US" altLang="bg-BG" b="1" dirty="0">
                <a:latin typeface="Arial" pitchFamily="34" charset="0"/>
                <a:cs typeface="Arial" pitchFamily="34" charset="0"/>
              </a:rPr>
              <a:t>in ATP</a:t>
            </a:r>
          </a:p>
          <a:p>
            <a:pPr marL="914400" lvl="2" indent="0">
              <a:buNone/>
            </a:pPr>
            <a:r>
              <a:rPr lang="en-US" altLang="bg-BG" b="1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♦</a:t>
            </a:r>
            <a:r>
              <a:rPr lang="en-US" altLang="bg-BG" b="1" dirty="0" smtClean="0">
                <a:latin typeface="Arial" pitchFamily="34" charset="0"/>
                <a:cs typeface="Arial" pitchFamily="34" charset="0"/>
              </a:rPr>
              <a:t> Failure </a:t>
            </a:r>
            <a:r>
              <a:rPr lang="en-US" altLang="bg-BG" b="1" dirty="0">
                <a:latin typeface="Arial" pitchFamily="34" charset="0"/>
                <a:cs typeface="Arial" pitchFamily="34" charset="0"/>
              </a:rPr>
              <a:t>of Na/K ATPase</a:t>
            </a:r>
          </a:p>
          <a:p>
            <a:pPr marL="914400" lvl="2" indent="0">
              <a:buNone/>
            </a:pPr>
            <a:r>
              <a:rPr lang="en-US" altLang="bg-BG" b="1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♦</a:t>
            </a:r>
            <a:r>
              <a:rPr lang="en-US" altLang="bg-BG" b="1" dirty="0" smtClean="0">
                <a:latin typeface="Arial" pitchFamily="34" charset="0"/>
                <a:cs typeface="Arial" pitchFamily="34" charset="0"/>
              </a:rPr>
              <a:t> Sarcolemma </a:t>
            </a:r>
            <a:r>
              <a:rPr lang="en-US" altLang="bg-BG" b="1" dirty="0">
                <a:latin typeface="Arial" pitchFamily="34" charset="0"/>
                <a:cs typeface="Arial" pitchFamily="34" charset="0"/>
              </a:rPr>
              <a:t>Leakage (Influx of </a:t>
            </a:r>
            <a:r>
              <a:rPr lang="en-US" altLang="bg-BG" b="1" dirty="0" err="1">
                <a:latin typeface="Arial" pitchFamily="34" charset="0"/>
                <a:cs typeface="Arial" pitchFamily="34" charset="0"/>
              </a:rPr>
              <a:t>Ca</a:t>
            </a:r>
            <a:r>
              <a:rPr lang="en-US" altLang="bg-BG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914400" lvl="2" indent="0">
              <a:buNone/>
            </a:pPr>
            <a:r>
              <a:rPr lang="en-US" altLang="bg-BG" b="1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♦</a:t>
            </a:r>
            <a:r>
              <a:rPr lang="en-US" altLang="bg-BG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b="1" dirty="0" err="1" smtClean="0">
                <a:latin typeface="Arial" pitchFamily="34" charset="0"/>
                <a:cs typeface="Arial" pitchFamily="34" charset="0"/>
              </a:rPr>
              <a:t>Lysis</a:t>
            </a:r>
            <a:r>
              <a:rPr lang="en-US" altLang="bg-BG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altLang="bg-BG" b="1" dirty="0">
                <a:latin typeface="Arial" pitchFamily="34" charset="0"/>
                <a:cs typeface="Arial" pitchFamily="34" charset="0"/>
              </a:rPr>
              <a:t>muscle cell membrane</a:t>
            </a:r>
          </a:p>
          <a:p>
            <a:pPr marL="914400" lvl="2" indent="0">
              <a:buNone/>
            </a:pPr>
            <a:r>
              <a:rPr lang="en-US" altLang="bg-BG" b="1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♦</a:t>
            </a:r>
            <a:r>
              <a:rPr lang="en-US" altLang="bg-BG" b="1" dirty="0" smtClean="0">
                <a:latin typeface="Arial" pitchFamily="34" charset="0"/>
                <a:cs typeface="Arial" pitchFamily="34" charset="0"/>
              </a:rPr>
              <a:t> Leaks </a:t>
            </a:r>
            <a:r>
              <a:rPr lang="en-US" altLang="bg-BG" b="1" dirty="0">
                <a:latin typeface="Arial" pitchFamily="34" charset="0"/>
                <a:cs typeface="Arial" pitchFamily="34" charset="0"/>
              </a:rPr>
              <a:t>K, </a:t>
            </a:r>
            <a:r>
              <a:rPr lang="en-US" altLang="bg-BG" b="1" dirty="0" err="1">
                <a:latin typeface="Arial" pitchFamily="34" charset="0"/>
                <a:cs typeface="Arial" pitchFamily="34" charset="0"/>
              </a:rPr>
              <a:t>Ca</a:t>
            </a:r>
            <a:r>
              <a:rPr lang="en-US" altLang="bg-BG" b="1" dirty="0">
                <a:latin typeface="Arial" pitchFamily="34" charset="0"/>
                <a:cs typeface="Arial" pitchFamily="34" charset="0"/>
              </a:rPr>
              <a:t>, CK, myoglobin</a:t>
            </a:r>
          </a:p>
          <a:p>
            <a:pPr lvl="2"/>
            <a:endParaRPr lang="en-US" altLang="bg-BG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444208" y="3789040"/>
            <a:ext cx="26862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Hypovolemia</a:t>
            </a:r>
            <a:endParaRPr lang="en-US" sz="28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003300"/>
              </a:buClr>
              <a:buFont typeface="Wingdings" pitchFamily="2" charset="2"/>
              <a:buChar char="Ø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Fluid Sequestration</a:t>
            </a:r>
          </a:p>
          <a:p>
            <a:pPr marL="342900" indent="-342900">
              <a:buClr>
                <a:srgbClr val="003300"/>
              </a:buClr>
              <a:buFont typeface="Wingdings" pitchFamily="2" charset="2"/>
              <a:buChar char="Ø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Increased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osmoles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in EC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space</a:t>
            </a:r>
            <a:endParaRPr lang="bg-BG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4461212"/>
            <a:ext cx="2384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3287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-459432"/>
            <a:ext cx="8229600" cy="1224136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GB" altLang="bg-BG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altLang="bg-BG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athogenesis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712"/>
            <a:ext cx="9144000" cy="612068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GB" altLang="bg-BG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♠</a:t>
            </a:r>
            <a:r>
              <a:rPr lang="en-GB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Compressive forces leads to cellular </a:t>
            </a:r>
            <a:r>
              <a:rPr lang="en-GB" altLang="bg-BG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hypoperfusion</a:t>
            </a:r>
            <a:r>
              <a:rPr lang="en-GB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hypoxia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GB" altLang="bg-BG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♠</a:t>
            </a:r>
            <a:r>
              <a:rPr lang="en-GB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Decrease in ATPase </a:t>
            </a:r>
            <a:r>
              <a:rPr lang="en-GB" altLang="bg-BG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failure of ATPase pump and sarcolemma leakage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GB" altLang="bg-BG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♠</a:t>
            </a:r>
            <a:r>
              <a:rPr lang="en-GB" altLang="bg-BG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Lysed cells release inflammatory mediators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GB" altLang="bg-BG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♠</a:t>
            </a:r>
            <a:r>
              <a:rPr lang="en-GB" altLang="bg-BG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Platelet aggregation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GB" altLang="bg-BG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♠</a:t>
            </a:r>
            <a:r>
              <a:rPr lang="en-GB" altLang="bg-BG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Vasoconstriction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GB" altLang="bg-BG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♠</a:t>
            </a:r>
            <a:r>
              <a:rPr lang="en-GB" altLang="bg-BG" sz="2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</a:t>
            </a:r>
            <a:r>
              <a:rPr lang="en-GB" altLang="bg-BG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vascular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GB" altLang="bg-BG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permeabilit</a:t>
            </a:r>
            <a:r>
              <a:rPr lang="en-GB" altLang="bg-BG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y</a:t>
            </a:r>
            <a:endParaRPr lang="en-GB" altLang="bg-BG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580157" y="3933053"/>
            <a:ext cx="185675" cy="432049"/>
          </a:xfrm>
          <a:prstGeom prst="up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9000"/>
            <a:ext cx="5796136" cy="340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0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79513" y="548680"/>
            <a:ext cx="8784976" cy="5493812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>
            <a:lvl1pPr marL="92075" indent="-9207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511175" indent="-157163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820738" indent="-147638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457200" indent="-457200" algn="just">
              <a:spcAft>
                <a:spcPct val="15000"/>
              </a:spcAft>
              <a:buClr>
                <a:srgbClr val="C00000"/>
              </a:buClr>
              <a:buSzPct val="100000"/>
              <a:buFont typeface="Wingdings" pitchFamily="2" charset="2"/>
              <a:buChar char="v"/>
            </a:pP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 Not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usually directly due to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ischemia.</a:t>
            </a:r>
          </a:p>
          <a:p>
            <a:pPr marL="457200" indent="-457200" algn="just">
              <a:spcAft>
                <a:spcPct val="15000"/>
              </a:spcAft>
              <a:buClr>
                <a:srgbClr val="C00000"/>
              </a:buClr>
              <a:buSzPct val="100000"/>
              <a:buFont typeface="Wingdings" pitchFamily="2" charset="2"/>
              <a:buChar char="v"/>
            </a:pP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 Main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cause is </a:t>
            </a:r>
            <a:r>
              <a:rPr lang="en-US" altLang="bg-BG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stretch of the muscle </a:t>
            </a:r>
            <a:r>
              <a:rPr lang="en-US" altLang="bg-BG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sarcolemma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.      </a:t>
            </a:r>
          </a:p>
          <a:p>
            <a:pPr marL="457200" indent="-457200" algn="just">
              <a:spcAft>
                <a:spcPct val="150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Sarcolemma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permeability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increases.</a:t>
            </a:r>
          </a:p>
          <a:p>
            <a:pPr marL="457200" indent="-457200" algn="just">
              <a:spcAft>
                <a:spcPct val="150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US" altLang="bg-BG" sz="2800" dirty="0">
                <a:latin typeface="Arial" pitchFamily="34" charset="0"/>
                <a:cs typeface="Arial" pitchFamily="34" charset="0"/>
              </a:rPr>
              <a:t>I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nflux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of sodium, water,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extracellular calcium into the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sarcoplasm</a:t>
            </a:r>
          </a:p>
          <a:p>
            <a:pPr marL="457200" indent="-457200" algn="just">
              <a:spcAft>
                <a:spcPct val="15000"/>
              </a:spcAft>
              <a:buClr>
                <a:srgbClr val="003300"/>
              </a:buClr>
              <a:buSzPct val="100000"/>
              <a:buFont typeface="Wingdings" pitchFamily="2" charset="2"/>
              <a:buChar char="q"/>
            </a:pP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Results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in cellular swelling, increased intracellular calcium, disrupted cellular function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and respiration, decreased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ATP production,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subsequent </a:t>
            </a:r>
            <a:r>
              <a:rPr lang="en-US" altLang="bg-BG" sz="2800" dirty="0" err="1">
                <a:latin typeface="Arial" pitchFamily="34" charset="0"/>
                <a:cs typeface="Arial" pitchFamily="34" charset="0"/>
              </a:rPr>
              <a:t>myocytic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death.</a:t>
            </a:r>
            <a:endParaRPr lang="en-US" altLang="bg-BG" sz="2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Aft>
                <a:spcPct val="15000"/>
              </a:spcAft>
              <a:buClr>
                <a:srgbClr val="FFFF00"/>
              </a:buClr>
              <a:buSzPct val="73000"/>
            </a:pPr>
            <a:r>
              <a:rPr lang="en-US" altLang="bg-BG" sz="2800" dirty="0">
                <a:latin typeface="Arial" pitchFamily="34" charset="0"/>
                <a:cs typeface="Arial" pitchFamily="34" charset="0"/>
              </a:rPr>
              <a:t>Muscle swelling can then cause early or even days delayed compartment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syndrome.</a:t>
            </a:r>
            <a:endParaRPr lang="en-US" altLang="bg-BG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668581" indent="-257146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28586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440020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851454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262889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674323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085757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497191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B7D499D-F029-4D1C-BDB1-CAA712B81F74}" type="slidenum">
              <a:rPr lang="en-US" altLang="bg-BG" sz="1300">
                <a:solidFill>
                  <a:schemeClr val="bg1"/>
                </a:solidFill>
              </a:rPr>
              <a:pPr/>
              <a:t>13</a:t>
            </a:fld>
            <a:endParaRPr lang="en-US" altLang="bg-BG" sz="1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6309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bg-BG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Lysed cells release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Potassium</a:t>
            </a:r>
          </a:p>
          <a:p>
            <a:pPr eaLnBrk="1" hangingPunct="1">
              <a:lnSpc>
                <a:spcPct val="80000"/>
              </a:lnSpc>
            </a:pPr>
            <a:r>
              <a:rPr lang="en-GB" altLang="bg-BG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Phospate</a:t>
            </a:r>
            <a:endParaRPr lang="en-GB" altLang="bg-BG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bg-BG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Creatine</a:t>
            </a:r>
            <a:r>
              <a:rPr lang="en-GB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 kinase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Myoglobin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bg-B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bg-BG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Electrolyte disturbances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Hyperkalaemia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Hypocalcaemia</a:t>
            </a:r>
            <a:r>
              <a:rPr lang="bg-BG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bg-BG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Hyperphosphatemia</a:t>
            </a:r>
          </a:p>
          <a:p>
            <a:pPr eaLnBrk="1" hangingPunct="1">
              <a:lnSpc>
                <a:spcPct val="80000"/>
              </a:lnSpc>
            </a:pPr>
            <a:r>
              <a:rPr lang="en-GB" altLang="bg-BG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Hyperuricaemia</a:t>
            </a:r>
            <a:endParaRPr lang="en-GB" altLang="bg-BG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Metabolic acidosis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450" y="116632"/>
            <a:ext cx="3967045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99309"/>
            <a:ext cx="4464495" cy="325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95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260648"/>
            <a:ext cx="8777480" cy="6048672"/>
          </a:xfrm>
          <a:solidFill>
            <a:srgbClr val="00FF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bg-BG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GB" altLang="bg-BG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Revascularization </a:t>
            </a:r>
          </a:p>
          <a:p>
            <a:pPr eaLnBrk="1" hangingPunct="1">
              <a:buFontTx/>
              <a:buNone/>
            </a:pPr>
            <a:endParaRPr lang="en-GB" altLang="bg-BG" b="1" dirty="0" smtClean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Fluids trapped in damaged tissue</a:t>
            </a:r>
          </a:p>
          <a:p>
            <a:pPr eaLnBrk="1" hangingPunct="1"/>
            <a:r>
              <a:rPr lang="en-GB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Oedema of affected limb</a:t>
            </a:r>
          </a:p>
          <a:p>
            <a:pPr eaLnBrk="1" hangingPunct="1"/>
            <a:r>
              <a:rPr lang="en-GB" altLang="bg-BG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Haemoconcentration</a:t>
            </a:r>
            <a:r>
              <a:rPr lang="en-GB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shock</a:t>
            </a:r>
          </a:p>
          <a:p>
            <a:pPr eaLnBrk="1" hangingPunct="1"/>
            <a:r>
              <a:rPr lang="en-GB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Myoglobin, potassium, phosphate enter venous circulation</a:t>
            </a:r>
          </a:p>
        </p:txBody>
      </p:sp>
    </p:spTree>
    <p:extLst>
      <p:ext uri="{BB962C8B-B14F-4D97-AF65-F5344CB8AC3E}">
        <p14:creationId xmlns:p14="http://schemas.microsoft.com/office/powerpoint/2010/main" val="21218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990600" y="0"/>
            <a:ext cx="716280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bg-BG" sz="3200" b="1" dirty="0">
                <a:solidFill>
                  <a:srgbClr val="C00000"/>
                </a:solidFill>
              </a:rPr>
              <a:t>Products of Muscle Breakdown</a:t>
            </a: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323528" y="764704"/>
            <a:ext cx="489654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0099"/>
              </a:buClr>
              <a:buFont typeface="Wingdings" pitchFamily="2" charset="2"/>
              <a:buChar char="ü"/>
            </a:pPr>
            <a:r>
              <a:rPr lang="en-US" altLang="bg-BG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Amino acids </a:t>
            </a:r>
            <a:r>
              <a:rPr lang="en-US" altLang="bg-BG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altLang="bg-BG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other organic acids</a:t>
            </a:r>
          </a:p>
          <a:p>
            <a:pPr lvl="1"/>
            <a:r>
              <a:rPr lang="en-US" altLang="bg-BG" sz="2800" dirty="0">
                <a:latin typeface="Arial" pitchFamily="34" charset="0"/>
                <a:cs typeface="Arial" pitchFamily="34" charset="0"/>
              </a:rPr>
              <a:t>Acidosis</a:t>
            </a:r>
          </a:p>
          <a:p>
            <a:pPr lvl="1"/>
            <a:r>
              <a:rPr lang="en-US" altLang="bg-BG" sz="2800" dirty="0" err="1">
                <a:latin typeface="Arial" pitchFamily="34" charset="0"/>
                <a:cs typeface="Arial" pitchFamily="34" charset="0"/>
              </a:rPr>
              <a:t>Aciduria</a:t>
            </a:r>
            <a:endParaRPr lang="en-US" altLang="bg-BG" sz="2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altLang="bg-BG" sz="2800" dirty="0">
                <a:latin typeface="Arial" pitchFamily="34" charset="0"/>
                <a:cs typeface="Arial" pitchFamily="34" charset="0"/>
              </a:rPr>
              <a:t>Dysrhythmias</a:t>
            </a:r>
          </a:p>
          <a:p>
            <a:pPr lvl="1"/>
            <a:endParaRPr lang="en-US" altLang="bg-BG" sz="2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0099"/>
              </a:buClr>
              <a:buFont typeface="Wingdings" pitchFamily="2" charset="2"/>
              <a:buChar char="ü"/>
            </a:pPr>
            <a:r>
              <a:rPr lang="en-US" altLang="bg-BG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Creatine</a:t>
            </a:r>
            <a:r>
              <a:rPr lang="en-US" altLang="bg-BG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phosphokinase</a:t>
            </a:r>
          </a:p>
          <a:p>
            <a:pPr lvl="1"/>
            <a:r>
              <a:rPr lang="en-US" altLang="bg-BG" sz="2800" dirty="0">
                <a:latin typeface="Arial" pitchFamily="34" charset="0"/>
                <a:cs typeface="Arial" pitchFamily="34" charset="0"/>
              </a:rPr>
              <a:t>laboratory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marker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for crush injury</a:t>
            </a:r>
          </a:p>
          <a:p>
            <a:pPr marL="0" indent="0">
              <a:buNone/>
            </a:pPr>
            <a:endParaRPr lang="en-US" altLang="bg-BG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altLang="bg-B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5076056" y="764704"/>
            <a:ext cx="396044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0099"/>
              </a:buClr>
              <a:buFont typeface="Wingdings" pitchFamily="2" charset="2"/>
              <a:buChar char="ü"/>
            </a:pPr>
            <a:r>
              <a:rPr lang="en-US" altLang="bg-BG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Free radicals, </a:t>
            </a:r>
            <a:r>
              <a:rPr lang="en-US" altLang="bg-BG" b="1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superoxides</a:t>
            </a:r>
            <a:r>
              <a:rPr lang="en-US" altLang="bg-BG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, peroxides</a:t>
            </a:r>
          </a:p>
          <a:p>
            <a:pPr lvl="1"/>
            <a:r>
              <a:rPr lang="en-US" altLang="bg-BG" sz="2800" dirty="0">
                <a:latin typeface="Arial" pitchFamily="34" charset="0"/>
                <a:cs typeface="Arial" pitchFamily="34" charset="0"/>
              </a:rPr>
              <a:t>further tissue damage</a:t>
            </a:r>
          </a:p>
        </p:txBody>
      </p:sp>
    </p:spTree>
    <p:extLst>
      <p:ext uri="{BB962C8B-B14F-4D97-AF65-F5344CB8AC3E}">
        <p14:creationId xmlns:p14="http://schemas.microsoft.com/office/powerpoint/2010/main" val="69410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990600" y="-99392"/>
            <a:ext cx="71628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bg-BG" sz="3200" b="1" dirty="0">
                <a:solidFill>
                  <a:srgbClr val="C00000"/>
                </a:solidFill>
              </a:rPr>
              <a:t>Products of Muscle Breakdown</a:t>
            </a: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0" y="1124744"/>
            <a:ext cx="413995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bg-B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Histamines</a:t>
            </a:r>
            <a:r>
              <a:rPr lang="en-US" altLang="bg-BG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altLang="bg-BG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bg-BG" sz="2800" dirty="0">
                <a:latin typeface="Arial" pitchFamily="34" charset="0"/>
                <a:cs typeface="Arial" pitchFamily="34" charset="0"/>
              </a:rPr>
              <a:t>Vasodilation</a:t>
            </a:r>
          </a:p>
          <a:p>
            <a:pPr lvl="1">
              <a:lnSpc>
                <a:spcPct val="80000"/>
              </a:lnSpc>
            </a:pPr>
            <a:r>
              <a:rPr lang="en-US" altLang="bg-BG" sz="2800" dirty="0">
                <a:latin typeface="Arial" pitchFamily="34" charset="0"/>
                <a:cs typeface="Arial" pitchFamily="34" charset="0"/>
              </a:rPr>
              <a:t>Bronchoconstriction</a:t>
            </a:r>
          </a:p>
          <a:p>
            <a:pPr lvl="1">
              <a:lnSpc>
                <a:spcPct val="80000"/>
              </a:lnSpc>
            </a:pPr>
            <a:endParaRPr lang="en-US" altLang="bg-BG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660066"/>
              </a:buClr>
              <a:buFont typeface="Wingdings" pitchFamily="2" charset="2"/>
              <a:buChar char="v"/>
            </a:pPr>
            <a:r>
              <a:rPr lang="en-US" altLang="bg-BG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Lactic </a:t>
            </a:r>
            <a:r>
              <a:rPr lang="en-US" altLang="bg-BG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acid</a:t>
            </a:r>
          </a:p>
          <a:p>
            <a:pPr lvl="1">
              <a:lnSpc>
                <a:spcPct val="80000"/>
              </a:lnSpc>
            </a:pPr>
            <a:r>
              <a:rPr lang="en-US" altLang="bg-BG" sz="2800" dirty="0">
                <a:latin typeface="Arial" pitchFamily="34" charset="0"/>
                <a:cs typeface="Arial" pitchFamily="34" charset="0"/>
              </a:rPr>
              <a:t>acidosis</a:t>
            </a:r>
          </a:p>
          <a:p>
            <a:pPr lvl="1">
              <a:lnSpc>
                <a:spcPct val="80000"/>
              </a:lnSpc>
            </a:pPr>
            <a:r>
              <a:rPr lang="en-US" altLang="bg-BG" sz="2800" dirty="0">
                <a:latin typeface="Arial" pitchFamily="34" charset="0"/>
                <a:cs typeface="Arial" pitchFamily="34" charset="0"/>
              </a:rPr>
              <a:t>Dysrhythmias</a:t>
            </a:r>
          </a:p>
          <a:p>
            <a:pPr lvl="1">
              <a:lnSpc>
                <a:spcPct val="80000"/>
              </a:lnSpc>
            </a:pPr>
            <a:endParaRPr lang="en-US" altLang="bg-BG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en-US" altLang="bg-BG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Leukotrienes</a:t>
            </a:r>
            <a:r>
              <a:rPr lang="en-US" altLang="bg-BG" dirty="0" smtClean="0">
                <a:latin typeface="Arial" pitchFamily="34" charset="0"/>
                <a:cs typeface="Arial" pitchFamily="34" charset="0"/>
              </a:rPr>
              <a:t> </a:t>
            </a:r>
            <a:endParaRPr lang="en-US" altLang="bg-BG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bg-BG" sz="2800" dirty="0">
                <a:latin typeface="Arial" pitchFamily="34" charset="0"/>
                <a:cs typeface="Arial" pitchFamily="34" charset="0"/>
              </a:rPr>
              <a:t>lung injury </a:t>
            </a:r>
          </a:p>
          <a:p>
            <a:pPr lvl="1">
              <a:lnSpc>
                <a:spcPct val="80000"/>
              </a:lnSpc>
            </a:pPr>
            <a:r>
              <a:rPr lang="en-US" altLang="bg-BG" sz="2800" dirty="0">
                <a:latin typeface="Arial" pitchFamily="34" charset="0"/>
                <a:cs typeface="Arial" pitchFamily="34" charset="0"/>
              </a:rPr>
              <a:t>hepatic injury.</a:t>
            </a:r>
          </a:p>
          <a:p>
            <a:pPr>
              <a:lnSpc>
                <a:spcPct val="80000"/>
              </a:lnSpc>
            </a:pPr>
            <a:endParaRPr lang="en-US" altLang="bg-B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139952" y="1124744"/>
            <a:ext cx="5004048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Clr>
                <a:srgbClr val="00B0F0"/>
              </a:buClr>
              <a:buFont typeface="Wingdings" pitchFamily="2" charset="2"/>
              <a:buChar char="v"/>
            </a:pPr>
            <a:r>
              <a:rPr lang="en-US" altLang="bg-BG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Lysozymes</a:t>
            </a:r>
            <a:endParaRPr lang="en-US" altLang="bg-BG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bg-BG" sz="2600" dirty="0">
                <a:latin typeface="Arial" pitchFamily="34" charset="0"/>
                <a:cs typeface="Arial" pitchFamily="34" charset="0"/>
              </a:rPr>
              <a:t>cell-digesting enzymes that cause further cellular injury</a:t>
            </a:r>
          </a:p>
          <a:p>
            <a:pPr lvl="1">
              <a:lnSpc>
                <a:spcPct val="80000"/>
              </a:lnSpc>
            </a:pPr>
            <a:endParaRPr lang="en-US" altLang="bg-BG" sz="2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663300"/>
              </a:buClr>
              <a:buFont typeface="Wingdings" pitchFamily="2" charset="2"/>
              <a:buChar char="v"/>
            </a:pPr>
            <a:r>
              <a:rPr lang="en-US" altLang="bg-BG" sz="2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Myoglobin</a:t>
            </a:r>
            <a:endParaRPr lang="en-US" altLang="bg-BG" sz="26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bg-BG" sz="2600" dirty="0">
                <a:latin typeface="Arial" pitchFamily="34" charset="0"/>
                <a:cs typeface="Arial" pitchFamily="34" charset="0"/>
              </a:rPr>
              <a:t>precipitates in kidney tubules, especially in the setting of acidosis with low urine pH; leads to renal failure</a:t>
            </a:r>
          </a:p>
          <a:p>
            <a:pPr lvl="1">
              <a:lnSpc>
                <a:spcPct val="80000"/>
              </a:lnSpc>
            </a:pPr>
            <a:endParaRPr lang="en-US" altLang="bg-BG" sz="2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003300"/>
              </a:buClr>
              <a:buFont typeface="Wingdings" pitchFamily="2" charset="2"/>
              <a:buChar char="v"/>
            </a:pPr>
            <a:r>
              <a:rPr lang="en-US" altLang="bg-BG" sz="26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Nitric </a:t>
            </a:r>
            <a:r>
              <a:rPr lang="en-US" altLang="bg-BG" sz="26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oxide</a:t>
            </a:r>
          </a:p>
          <a:p>
            <a:pPr lvl="1">
              <a:lnSpc>
                <a:spcPct val="80000"/>
              </a:lnSpc>
            </a:pPr>
            <a:r>
              <a:rPr lang="en-US" altLang="bg-BG" sz="2600" dirty="0">
                <a:latin typeface="Arial" pitchFamily="34" charset="0"/>
                <a:cs typeface="Arial" pitchFamily="34" charset="0"/>
              </a:rPr>
              <a:t>causes vasodilation which worsens hemodynamic shock</a:t>
            </a:r>
          </a:p>
          <a:p>
            <a:pPr>
              <a:lnSpc>
                <a:spcPct val="80000"/>
              </a:lnSpc>
            </a:pPr>
            <a:endParaRPr lang="en-US" altLang="bg-BG" sz="2000" dirty="0"/>
          </a:p>
        </p:txBody>
      </p:sp>
    </p:spTree>
    <p:extLst>
      <p:ext uri="{BB962C8B-B14F-4D97-AF65-F5344CB8AC3E}">
        <p14:creationId xmlns:p14="http://schemas.microsoft.com/office/powerpoint/2010/main" val="392220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899592" y="47870"/>
            <a:ext cx="7162800" cy="8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bg-BG" sz="3200" b="1" dirty="0">
                <a:solidFill>
                  <a:srgbClr val="C00000"/>
                </a:solidFill>
              </a:rPr>
              <a:t>Products of Muscle Breakdown</a:t>
            </a: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251520" y="764704"/>
            <a:ext cx="4608512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33CC33"/>
              </a:buClr>
              <a:buFont typeface="Wingdings" pitchFamily="2" charset="2"/>
              <a:buChar char="q"/>
            </a:pPr>
            <a:r>
              <a:rPr lang="en-US" altLang="bg-BG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Phosphate</a:t>
            </a:r>
            <a:endParaRPr lang="en-US" altLang="bg-BG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altLang="bg-BG" sz="2700" dirty="0">
                <a:latin typeface="Arial" pitchFamily="34" charset="0"/>
                <a:cs typeface="Arial" pitchFamily="34" charset="0"/>
              </a:rPr>
              <a:t>hyperphosphatemia causes precipitation of serum calcium</a:t>
            </a:r>
          </a:p>
          <a:p>
            <a:pPr lvl="1"/>
            <a:r>
              <a:rPr lang="en-US" altLang="bg-BG" sz="2700" dirty="0" err="1">
                <a:latin typeface="Arial" pitchFamily="34" charset="0"/>
                <a:cs typeface="Arial" pitchFamily="34" charset="0"/>
              </a:rPr>
              <a:t>Hypocalcemic</a:t>
            </a:r>
            <a:r>
              <a:rPr lang="en-US" altLang="bg-BG" sz="2700" dirty="0">
                <a:latin typeface="Arial" pitchFamily="34" charset="0"/>
                <a:cs typeface="Arial" pitchFamily="34" charset="0"/>
              </a:rPr>
              <a:t> dysrhythmias</a:t>
            </a:r>
          </a:p>
          <a:p>
            <a:pPr lvl="1"/>
            <a:endParaRPr lang="en-US" altLang="bg-BG" sz="2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altLang="bg-BG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Potassium</a:t>
            </a:r>
            <a:endParaRPr lang="en-US" altLang="bg-BG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altLang="bg-BG" sz="2700" dirty="0" smtClean="0">
                <a:latin typeface="Arial" pitchFamily="34" charset="0"/>
                <a:cs typeface="Arial" pitchFamily="34" charset="0"/>
              </a:rPr>
              <a:t>Dysrhythmias</a:t>
            </a:r>
          </a:p>
          <a:p>
            <a:pPr lvl="1"/>
            <a:r>
              <a:rPr lang="en-US" altLang="bg-BG" sz="2700" dirty="0" smtClean="0">
                <a:latin typeface="Arial" pitchFamily="34" charset="0"/>
                <a:cs typeface="Arial" pitchFamily="34" charset="0"/>
              </a:rPr>
              <a:t>Worsened </a:t>
            </a:r>
            <a:r>
              <a:rPr lang="en-US" altLang="bg-BG" sz="2700" dirty="0">
                <a:latin typeface="Arial" pitchFamily="34" charset="0"/>
                <a:cs typeface="Arial" pitchFamily="34" charset="0"/>
              </a:rPr>
              <a:t>when associated with acidosis and hypocalcemia.</a:t>
            </a:r>
          </a:p>
          <a:p>
            <a:endParaRPr lang="en-US" altLang="bg-BG" sz="2000" dirty="0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860032" y="764704"/>
            <a:ext cx="4104456" cy="55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60066"/>
              </a:buClr>
              <a:buFont typeface="Wingdings" pitchFamily="2" charset="2"/>
              <a:buChar char="q"/>
            </a:pPr>
            <a:r>
              <a:rPr lang="en-US" altLang="bg-BG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Prostaglandins</a:t>
            </a:r>
          </a:p>
          <a:p>
            <a:pPr lvl="1"/>
            <a:r>
              <a:rPr lang="en-US" altLang="bg-BG" sz="2800" dirty="0">
                <a:latin typeface="Arial" pitchFamily="34" charset="0"/>
                <a:cs typeface="Arial" pitchFamily="34" charset="0"/>
              </a:rPr>
              <a:t>Vasodilatation</a:t>
            </a:r>
          </a:p>
          <a:p>
            <a:pPr lvl="1"/>
            <a:r>
              <a:rPr lang="en-US" altLang="bg-BG" sz="2800" dirty="0">
                <a:latin typeface="Arial" pitchFamily="34" charset="0"/>
                <a:cs typeface="Arial" pitchFamily="34" charset="0"/>
              </a:rPr>
              <a:t>lung injury</a:t>
            </a:r>
          </a:p>
          <a:p>
            <a:pPr lvl="1"/>
            <a:endParaRPr lang="en-US" altLang="bg-BG" sz="2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q"/>
            </a:pPr>
            <a:r>
              <a:rPr lang="en-US" altLang="bg-BG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Purines (uric acid)</a:t>
            </a:r>
          </a:p>
          <a:p>
            <a:pPr lvl="1"/>
            <a:r>
              <a:rPr lang="en-US" altLang="bg-BG" sz="2800" dirty="0">
                <a:latin typeface="Arial" pitchFamily="34" charset="0"/>
                <a:cs typeface="Arial" pitchFamily="34" charset="0"/>
              </a:rPr>
              <a:t>Nephrotoxic</a:t>
            </a:r>
          </a:p>
          <a:p>
            <a:pPr lvl="1"/>
            <a:endParaRPr lang="en-US" altLang="bg-BG" sz="2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q"/>
            </a:pPr>
            <a:r>
              <a:rPr lang="en-US" altLang="bg-BG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Thromboplastin</a:t>
            </a:r>
          </a:p>
          <a:p>
            <a:pPr lvl="1"/>
            <a:r>
              <a:rPr lang="en-US" altLang="bg-BG" sz="2800" dirty="0">
                <a:latin typeface="Arial" pitchFamily="34" charset="0"/>
                <a:cs typeface="Arial" pitchFamily="34" charset="0"/>
              </a:rPr>
              <a:t>disseminated intravascular coagulation (DIC)</a:t>
            </a:r>
          </a:p>
        </p:txBody>
      </p:sp>
    </p:spTree>
    <p:extLst>
      <p:ext uri="{BB962C8B-B14F-4D97-AF65-F5344CB8AC3E}">
        <p14:creationId xmlns:p14="http://schemas.microsoft.com/office/powerpoint/2010/main" val="88933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31668" y="450370"/>
            <a:ext cx="7736119" cy="9971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Aft>
                <a:spcPct val="15000"/>
              </a:spcAft>
            </a:pPr>
            <a:r>
              <a:rPr lang="en-US" altLang="bg-BG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Metabolic </a:t>
            </a:r>
            <a:r>
              <a:rPr lang="en-US" altLang="bg-BG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Disorders </a:t>
            </a:r>
            <a:r>
              <a:rPr lang="en-US" altLang="bg-BG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from Crush Syndrome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95537" y="1986358"/>
            <a:ext cx="8496944" cy="403956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>
            <a:lvl1pPr marL="130175" indent="-13017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Ø"/>
            </a:pPr>
            <a:r>
              <a:rPr lang="en-US" altLang="bg-BG" sz="3000" b="1" dirty="0" err="1">
                <a:latin typeface="Arial" pitchFamily="34" charset="0"/>
                <a:cs typeface="Arial" pitchFamily="34" charset="0"/>
              </a:rPr>
              <a:t>Hypovolemia</a:t>
            </a:r>
            <a:r>
              <a:rPr lang="en-US" altLang="bg-BG" sz="3000" b="1" dirty="0">
                <a:latin typeface="Arial" pitchFamily="34" charset="0"/>
                <a:cs typeface="Arial" pitchFamily="34" charset="0"/>
              </a:rPr>
              <a:t> (fluid sequestration in damaged </a:t>
            </a:r>
            <a:r>
              <a:rPr lang="en-US" altLang="bg-BG" sz="3000" b="1" dirty="0" smtClean="0">
                <a:latin typeface="Arial" pitchFamily="34" charset="0"/>
                <a:cs typeface="Arial" pitchFamily="34" charset="0"/>
              </a:rPr>
              <a:t>muscle)</a:t>
            </a: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Ø"/>
            </a:pPr>
            <a:r>
              <a:rPr lang="en-US" altLang="bg-BG" sz="3000" b="1" dirty="0" smtClean="0">
                <a:latin typeface="Arial" pitchFamily="34" charset="0"/>
                <a:cs typeface="Arial" pitchFamily="34" charset="0"/>
              </a:rPr>
              <a:t>Hyperkalemia</a:t>
            </a: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Ø"/>
            </a:pPr>
            <a:r>
              <a:rPr lang="en-US" altLang="bg-BG" sz="3000" b="1" dirty="0" err="1" smtClean="0">
                <a:latin typeface="Arial" pitchFamily="34" charset="0"/>
                <a:cs typeface="Arial" pitchFamily="34" charset="0"/>
              </a:rPr>
              <a:t>Hypocalcemia</a:t>
            </a:r>
            <a:r>
              <a:rPr lang="en-US" altLang="bg-BG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3000" b="1" dirty="0">
                <a:latin typeface="Arial" pitchFamily="34" charset="0"/>
                <a:cs typeface="Arial" pitchFamily="34" charset="0"/>
              </a:rPr>
              <a:t>(due to calcium deposition in </a:t>
            </a:r>
            <a:r>
              <a:rPr lang="en-US" altLang="bg-BG" sz="3000" b="1" dirty="0" smtClean="0">
                <a:latin typeface="Arial" pitchFamily="34" charset="0"/>
                <a:cs typeface="Arial" pitchFamily="34" charset="0"/>
              </a:rPr>
              <a:t>muscle)</a:t>
            </a: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Ø"/>
            </a:pPr>
            <a:r>
              <a:rPr lang="en-US" altLang="bg-BG" sz="3000" b="1" dirty="0" err="1" smtClean="0">
                <a:latin typeface="Arial" pitchFamily="34" charset="0"/>
                <a:cs typeface="Arial" pitchFamily="34" charset="0"/>
              </a:rPr>
              <a:t>Hyperphosphatemia</a:t>
            </a:r>
            <a:endParaRPr lang="en-US" altLang="bg-BG" sz="3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Ø"/>
            </a:pPr>
            <a:r>
              <a:rPr lang="en-US" altLang="bg-BG" sz="3000" b="1" dirty="0" smtClean="0">
                <a:latin typeface="Arial" pitchFamily="34" charset="0"/>
                <a:cs typeface="Arial" pitchFamily="34" charset="0"/>
              </a:rPr>
              <a:t>Metabolic acidosis</a:t>
            </a: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Ø"/>
            </a:pPr>
            <a:r>
              <a:rPr lang="en-US" altLang="bg-BG" sz="3000" b="1" dirty="0" err="1" smtClean="0">
                <a:latin typeface="Arial" pitchFamily="34" charset="0"/>
                <a:cs typeface="Arial" pitchFamily="34" charset="0"/>
              </a:rPr>
              <a:t>Myoglobinemia</a:t>
            </a:r>
            <a:r>
              <a:rPr lang="en-US" altLang="bg-BG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3000" b="1" dirty="0">
                <a:latin typeface="Arial" pitchFamily="34" charset="0"/>
                <a:cs typeface="Arial" pitchFamily="34" charset="0"/>
              </a:rPr>
              <a:t>/ </a:t>
            </a:r>
            <a:r>
              <a:rPr lang="en-US" altLang="bg-BG" sz="3000" b="1" dirty="0" err="1">
                <a:latin typeface="Arial" pitchFamily="34" charset="0"/>
                <a:cs typeface="Arial" pitchFamily="34" charset="0"/>
              </a:rPr>
              <a:t>myoglobinuria</a:t>
            </a:r>
            <a:endParaRPr lang="en-US" altLang="bg-BG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668581" indent="-257146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28586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440020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851454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262889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674323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085757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497191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2245FE5-EC89-4926-A817-4D69D80CF438}" type="slidenum">
              <a:rPr lang="en-US" altLang="bg-BG" sz="1300">
                <a:solidFill>
                  <a:schemeClr val="bg1"/>
                </a:solidFill>
              </a:rPr>
              <a:pPr/>
              <a:t>19</a:t>
            </a:fld>
            <a:endParaRPr lang="en-US" altLang="bg-BG" sz="1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1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" y="116632"/>
            <a:ext cx="9144000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03939" y="232948"/>
            <a:ext cx="7736119" cy="1107996"/>
          </a:xfrm>
          <a:prstGeom prst="rect">
            <a:avLst/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lin ang="8100000" scaled="1"/>
            <a:tileRect/>
          </a:gradFill>
          <a:ln w="2857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Aft>
                <a:spcPct val="15000"/>
              </a:spcAft>
            </a:pPr>
            <a:r>
              <a:rPr lang="en-US" altLang="bg-BG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Systemic </a:t>
            </a:r>
            <a:r>
              <a:rPr lang="en-US" altLang="bg-BG" sz="4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Sequelae</a:t>
            </a:r>
            <a:r>
              <a:rPr lang="en-US" altLang="bg-BG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Crush Injury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51520" y="1986358"/>
            <a:ext cx="8640959" cy="35948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>
            <a:lvl1pPr marL="130175" indent="-13017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560388" indent="-20637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457200" indent="-457200" algn="just">
              <a:spcAft>
                <a:spcPct val="1500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altLang="bg-BG" sz="3200" dirty="0">
                <a:latin typeface="Arial" pitchFamily="34" charset="0"/>
                <a:cs typeface="Arial" pitchFamily="34" charset="0"/>
              </a:rPr>
              <a:t>Result from death of muscle cells and leak of intracellular metabolites into the systemic circulation ("reperfusion </a:t>
            </a:r>
            <a:r>
              <a:rPr lang="en-US" altLang="bg-BG" sz="3200" dirty="0" smtClean="0">
                <a:latin typeface="Arial" pitchFamily="34" charset="0"/>
                <a:cs typeface="Arial" pitchFamily="34" charset="0"/>
              </a:rPr>
              <a:t>injury“).</a:t>
            </a:r>
          </a:p>
          <a:p>
            <a:pPr marL="457200" indent="-457200" algn="just">
              <a:spcAft>
                <a:spcPct val="1500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altLang="bg-BG" sz="3200" dirty="0" smtClean="0">
                <a:latin typeface="Arial" pitchFamily="34" charset="0"/>
                <a:cs typeface="Arial" pitchFamily="34" charset="0"/>
              </a:rPr>
              <a:t>Superoxide </a:t>
            </a:r>
            <a:r>
              <a:rPr lang="en-US" altLang="bg-BG" sz="3200" dirty="0">
                <a:latin typeface="Arial" pitchFamily="34" charset="0"/>
                <a:cs typeface="Arial" pitchFamily="34" charset="0"/>
              </a:rPr>
              <a:t>anions (free radicals) then cause further membrane </a:t>
            </a:r>
            <a:r>
              <a:rPr lang="en-US" altLang="bg-BG" sz="3200" dirty="0" smtClean="0">
                <a:latin typeface="Arial" pitchFamily="34" charset="0"/>
                <a:cs typeface="Arial" pitchFamily="34" charset="0"/>
              </a:rPr>
              <a:t>injury.</a:t>
            </a:r>
          </a:p>
          <a:p>
            <a:pPr marL="457200" indent="-457200" algn="just">
              <a:spcAft>
                <a:spcPct val="1500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altLang="bg-BG" sz="3200" dirty="0" smtClean="0">
                <a:latin typeface="Arial" pitchFamily="34" charset="0"/>
                <a:cs typeface="Arial" pitchFamily="34" charset="0"/>
              </a:rPr>
              <a:t>May </a:t>
            </a:r>
            <a:r>
              <a:rPr lang="en-US" altLang="bg-BG" sz="3200" dirty="0">
                <a:latin typeface="Arial" pitchFamily="34" charset="0"/>
                <a:cs typeface="Arial" pitchFamily="34" charset="0"/>
              </a:rPr>
              <a:t>not manifest until just after entrapped part of body is extricated</a:t>
            </a:r>
          </a:p>
        </p:txBody>
      </p:sp>
      <p:sp>
        <p:nvSpPr>
          <p:cNvPr id="2765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668581" indent="-257146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28586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440020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851454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262889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674323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085757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497191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27A425E-F762-4F99-A9C4-1E7D61CAFFD8}" type="slidenum">
              <a:rPr lang="en-US" altLang="bg-BG" sz="1300">
                <a:solidFill>
                  <a:schemeClr val="bg1"/>
                </a:solidFill>
              </a:rPr>
              <a:pPr/>
              <a:t>20</a:t>
            </a:fld>
            <a:endParaRPr lang="en-US" altLang="bg-BG" sz="1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79512" y="1772816"/>
            <a:ext cx="5040560" cy="482453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bg-BG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Platelet Aggregation</a:t>
            </a:r>
          </a:p>
          <a:p>
            <a:r>
              <a:rPr lang="en-US" altLang="bg-BG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Vasoconstriction</a:t>
            </a:r>
          </a:p>
          <a:p>
            <a:r>
              <a:rPr lang="en-US" altLang="bg-BG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Hemorrhage</a:t>
            </a:r>
          </a:p>
          <a:p>
            <a:r>
              <a:rPr lang="en-US" altLang="bg-BG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Increased Vascular Permeability</a:t>
            </a:r>
          </a:p>
          <a:p>
            <a:r>
              <a:rPr lang="en-US" altLang="bg-BG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Edema</a:t>
            </a:r>
          </a:p>
          <a:p>
            <a:r>
              <a:rPr lang="en-US" altLang="bg-BG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Hypoxia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350520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403648" y="188640"/>
            <a:ext cx="6480720" cy="1179512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bg-BG" sz="40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Cell Death</a:t>
            </a:r>
          </a:p>
        </p:txBody>
      </p:sp>
    </p:spTree>
    <p:extLst>
      <p:ext uri="{BB962C8B-B14F-4D97-AF65-F5344CB8AC3E}">
        <p14:creationId xmlns:p14="http://schemas.microsoft.com/office/powerpoint/2010/main" val="22256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GB" altLang="bg-BG" sz="4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Mechanisms of Acute </a:t>
            </a:r>
            <a:r>
              <a:rPr lang="en-GB" altLang="bg-BG" sz="40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altLang="bg-BG" sz="4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enal </a:t>
            </a:r>
            <a:r>
              <a:rPr lang="en-GB" altLang="bg-BG" sz="40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altLang="bg-BG" sz="4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ailure (ARF) in </a:t>
            </a:r>
            <a:r>
              <a:rPr lang="en-US" altLang="bg-BG" sz="4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Crush syndrome</a:t>
            </a:r>
            <a:endParaRPr lang="en-GB" altLang="bg-BG" sz="4000" b="1" dirty="0" smtClean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036496" cy="525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altLang="bg-BG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♦</a:t>
            </a:r>
            <a:r>
              <a:rPr lang="en-GB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Renal vasoconstriction with diminished renal perfusion</a:t>
            </a:r>
          </a:p>
          <a:p>
            <a:pPr marL="0" indent="0">
              <a:buNone/>
            </a:pPr>
            <a:r>
              <a:rPr lang="en-GB" altLang="bg-BG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♦</a:t>
            </a:r>
            <a:r>
              <a:rPr lang="en-GB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Cast formation leads to tubular obstruction  </a:t>
            </a:r>
          </a:p>
          <a:p>
            <a:pPr eaLnBrk="1" hangingPunct="1"/>
            <a:endParaRPr lang="en-GB" altLang="bg-BG" dirty="0" smtClean="0"/>
          </a:p>
          <a:p>
            <a:pPr>
              <a:buNone/>
            </a:pPr>
            <a:r>
              <a:rPr lang="en-GB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en-GB" altLang="bg-BG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♦</a:t>
            </a:r>
            <a:r>
              <a:rPr lang="en-GB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 Myoglobin nephrotoxicity</a:t>
            </a:r>
            <a:br>
              <a:rPr lang="en-GB" altLang="bg-BG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bg-BG" sz="27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</a:t>
            </a:r>
            <a:r>
              <a:rPr lang="en-GB" altLang="bg-BG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Haem</a:t>
            </a:r>
            <a:r>
              <a:rPr lang="en-GB" altLang="bg-BG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produced free radicals</a:t>
            </a:r>
          </a:p>
          <a:p>
            <a:pPr>
              <a:buNone/>
            </a:pPr>
            <a:r>
              <a:rPr lang="en-GB" altLang="bg-BG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>
              <a:buNone/>
            </a:pPr>
            <a:r>
              <a:rPr lang="en-GB" altLang="bg-BG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GB" alt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Tubular epithelial cell cast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1"/>
            <a:ext cx="7776864" cy="93610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9080"/>
            <a:ext cx="3491880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54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7584" y="554138"/>
            <a:ext cx="7560840" cy="4985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Aft>
                <a:spcPct val="15000"/>
              </a:spcAft>
            </a:pPr>
            <a:r>
              <a:rPr lang="en-US" altLang="bg-BG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Renal Toxicity of Myoglobin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7504" y="1447566"/>
            <a:ext cx="8856983" cy="55584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marL="130175" indent="-13017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560388" indent="-20637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457200" indent="-457200" algn="just">
              <a:spcAft>
                <a:spcPct val="15000"/>
              </a:spcAft>
              <a:buClr>
                <a:srgbClr val="003300"/>
              </a:buClr>
              <a:buSzPct val="100000"/>
              <a:buFont typeface="Wingdings" pitchFamily="2" charset="2"/>
              <a:buChar char="v"/>
            </a:pPr>
            <a:r>
              <a:rPr lang="en-US" altLang="bg-BG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Crush syndrome studies </a:t>
            </a:r>
            <a:r>
              <a:rPr lang="en-US" altLang="bg-BG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showed </a:t>
            </a:r>
            <a:r>
              <a:rPr lang="en-US" altLang="bg-BG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acid urine </a:t>
            </a:r>
            <a:r>
              <a:rPr lang="en-US" altLang="bg-BG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required for myoglobin to cause renal </a:t>
            </a:r>
            <a:r>
              <a:rPr lang="en-US" altLang="bg-BG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injury.</a:t>
            </a:r>
          </a:p>
          <a:p>
            <a:pPr marL="457200" indent="-457200" algn="just">
              <a:spcAft>
                <a:spcPct val="15000"/>
              </a:spcAft>
              <a:buClr>
                <a:srgbClr val="003300"/>
              </a:buClr>
              <a:buSzPct val="100000"/>
              <a:buFont typeface="Wingdings" pitchFamily="2" charset="2"/>
              <a:buChar char="v"/>
            </a:pPr>
            <a:r>
              <a:rPr lang="en-US" altLang="bg-BG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altLang="bg-BG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 &lt; 5.6, myoglobin dissociates into its 2 components :</a:t>
            </a:r>
          </a:p>
          <a:p>
            <a:pPr marL="811213" lvl="1" indent="-457200" algn="just">
              <a:spcAft>
                <a:spcPct val="1500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US" altLang="bg-BG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Globin (shown nontoxic if </a:t>
            </a:r>
            <a:r>
              <a:rPr lang="en-US" altLang="bg-BG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infused)</a:t>
            </a:r>
          </a:p>
          <a:p>
            <a:pPr marL="811213" lvl="1" indent="-457200" algn="just">
              <a:spcAft>
                <a:spcPct val="1500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US" altLang="bg-BG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Ferrihemate</a:t>
            </a:r>
            <a:r>
              <a:rPr lang="en-US" altLang="bg-BG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(probably the toxic </a:t>
            </a:r>
            <a:r>
              <a:rPr lang="en-US" altLang="bg-BG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component)</a:t>
            </a:r>
            <a:endParaRPr lang="bg-BG" altLang="bg-BG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11213" lvl="1" indent="-457200" algn="just">
              <a:spcAft>
                <a:spcPct val="15000"/>
              </a:spcAft>
              <a:buClr>
                <a:srgbClr val="003300"/>
              </a:buClr>
              <a:buSzPct val="100000"/>
              <a:buFont typeface="Wingdings" pitchFamily="2" charset="2"/>
              <a:buChar char="v"/>
            </a:pPr>
            <a:r>
              <a:rPr lang="en-US" altLang="bg-BG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Myoglobin can precipitate (particularly with </a:t>
            </a:r>
            <a:r>
              <a:rPr lang="en-US" altLang="bg-BG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hypovolemia</a:t>
            </a:r>
            <a:r>
              <a:rPr lang="en-US" altLang="bg-BG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acidosis) and directly obstruct renal tubular </a:t>
            </a:r>
            <a:r>
              <a:rPr lang="en-US" altLang="bg-BG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</a:t>
            </a:r>
            <a:r>
              <a:rPr lang="bg-BG" altLang="bg-BG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811213" lvl="1" indent="-457200" algn="just">
              <a:spcAft>
                <a:spcPct val="15000"/>
              </a:spcAft>
              <a:buClr>
                <a:srgbClr val="003300"/>
              </a:buClr>
              <a:buSzPct val="100000"/>
              <a:buFont typeface="Wingdings" pitchFamily="2" charset="2"/>
              <a:buChar char="v"/>
            </a:pPr>
            <a:r>
              <a:rPr lang="en-US" altLang="bg-BG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Myoglobin </a:t>
            </a:r>
            <a:r>
              <a:rPr lang="en-US" altLang="bg-BG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also directly toxic to the renal tubular </a:t>
            </a:r>
            <a:r>
              <a:rPr lang="en-US" altLang="bg-BG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cells</a:t>
            </a:r>
            <a:r>
              <a:rPr lang="bg-BG" altLang="bg-BG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bg-BG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11213" lvl="1" indent="-457200" algn="just">
              <a:spcAft>
                <a:spcPct val="1500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endParaRPr lang="en-US" altLang="bg-BG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668581" indent="-257146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28586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440020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851454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262889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674323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085757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497191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43025296-4A2A-4E2D-B31B-1230153F17DA}" type="slidenum">
              <a:rPr lang="en-US" altLang="bg-BG" sz="1300">
                <a:solidFill>
                  <a:prstClr val="white"/>
                </a:solidFill>
              </a:rPr>
              <a:pPr/>
              <a:t>23</a:t>
            </a:fld>
            <a:endParaRPr lang="en-US" altLang="bg-BG" sz="13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08504" cy="908720"/>
          </a:xfrm>
          <a:blipFill>
            <a:blip r:embed="rId3"/>
            <a:tile tx="0" ty="0" sx="100000" sy="100000" flip="none" algn="tl"/>
          </a:blipFill>
        </p:spPr>
        <p:txBody>
          <a:bodyPr anchor="b">
            <a:noAutofit/>
          </a:bodyPr>
          <a:lstStyle/>
          <a:p>
            <a:pPr eaLnBrk="1" hangingPunct="1"/>
            <a:r>
              <a:rPr lang="en-GB" altLang="bg-BG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Clinical </a:t>
            </a:r>
            <a:r>
              <a:rPr lang="en-US" altLang="bg-BG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Signs and Symptoms</a:t>
            </a:r>
            <a:endParaRPr lang="en-GB" altLang="bg-BG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0728"/>
            <a:ext cx="9108504" cy="587727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GB" altLang="bg-BG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from asymptomatic to acute renal failure and DIC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altLang="bg-BG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Triad : </a:t>
            </a:r>
            <a:r>
              <a:rPr lang="en-GB" altLang="bg-BG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 pain,</a:t>
            </a:r>
            <a:r>
              <a:rPr lang="en-GB" altLang="bg-BG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weakness</a:t>
            </a:r>
            <a:r>
              <a:rPr lang="en-GB" altLang="bg-BG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altLang="bg-BG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dark urine </a:t>
            </a:r>
            <a:r>
              <a:rPr lang="en-GB" altLang="bg-BG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altLang="bg-BG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Musculoskeletal signs: pain (incl. joint pain), weakness, swelling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altLang="bg-BG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manifestations:</a:t>
            </a:r>
          </a:p>
          <a:p>
            <a:pPr algn="just" eaLnBrk="1" hangingPunct="1">
              <a:lnSpc>
                <a:spcPct val="90000"/>
              </a:lnSpc>
              <a:buClr>
                <a:srgbClr val="660066"/>
              </a:buClr>
              <a:buFont typeface="Wingdings" pitchFamily="2" charset="2"/>
              <a:buChar char="Ø"/>
            </a:pPr>
            <a:r>
              <a:rPr lang="en-GB" altLang="bg-BG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Malaise</a:t>
            </a:r>
          </a:p>
          <a:p>
            <a:pPr algn="just" eaLnBrk="1" hangingPunct="1">
              <a:lnSpc>
                <a:spcPct val="90000"/>
              </a:lnSpc>
              <a:buClr>
                <a:srgbClr val="660066"/>
              </a:buClr>
              <a:buFont typeface="Wingdings" pitchFamily="2" charset="2"/>
              <a:buChar char="Ø"/>
            </a:pPr>
            <a:r>
              <a:rPr lang="en-GB" altLang="bg-BG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Fever</a:t>
            </a:r>
          </a:p>
          <a:p>
            <a:pPr algn="just" eaLnBrk="1" hangingPunct="1">
              <a:lnSpc>
                <a:spcPct val="90000"/>
              </a:lnSpc>
              <a:buClr>
                <a:srgbClr val="660066"/>
              </a:buClr>
              <a:buFont typeface="Wingdings" pitchFamily="2" charset="2"/>
              <a:buChar char="Ø"/>
            </a:pPr>
            <a:r>
              <a:rPr lang="en-GB" altLang="bg-BG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Tachycardia</a:t>
            </a:r>
          </a:p>
          <a:p>
            <a:pPr algn="just" eaLnBrk="1" hangingPunct="1">
              <a:lnSpc>
                <a:spcPct val="90000"/>
              </a:lnSpc>
              <a:buClr>
                <a:srgbClr val="660066"/>
              </a:buClr>
              <a:buFont typeface="Wingdings" pitchFamily="2" charset="2"/>
              <a:buChar char="Ø"/>
            </a:pPr>
            <a:r>
              <a:rPr lang="en-GB" altLang="bg-BG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Nausea</a:t>
            </a:r>
          </a:p>
          <a:p>
            <a:pPr algn="just" eaLnBrk="1" hangingPunct="1">
              <a:lnSpc>
                <a:spcPct val="90000"/>
              </a:lnSpc>
              <a:buClr>
                <a:srgbClr val="660066"/>
              </a:buClr>
              <a:buFont typeface="Wingdings" pitchFamily="2" charset="2"/>
              <a:buChar char="Ø"/>
            </a:pPr>
            <a:r>
              <a:rPr lang="en-GB" altLang="bg-BG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Vomiting</a:t>
            </a:r>
          </a:p>
          <a:p>
            <a:pPr algn="just" eaLnBrk="1" hangingPunct="1">
              <a:lnSpc>
                <a:spcPct val="90000"/>
              </a:lnSpc>
              <a:buClr>
                <a:srgbClr val="660066"/>
              </a:buClr>
              <a:buFont typeface="Wingdings" pitchFamily="2" charset="2"/>
              <a:buChar char="Ø"/>
            </a:pPr>
            <a:r>
              <a:rPr lang="en-GB" altLang="bg-BG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Seizures</a:t>
            </a:r>
          </a:p>
        </p:txBody>
      </p:sp>
    </p:spTree>
    <p:extLst>
      <p:ext uri="{BB962C8B-B14F-4D97-AF65-F5344CB8AC3E}">
        <p14:creationId xmlns:p14="http://schemas.microsoft.com/office/powerpoint/2010/main" val="400776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73025"/>
            <a:ext cx="8964488" cy="170021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altLang="bg-BG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There are three periods of long-term smash tissue </a:t>
            </a:r>
            <a:r>
              <a:rPr lang="en-US" altLang="bg-BG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syndrome</a:t>
            </a:r>
            <a:endParaRPr lang="ru-RU" altLang="bg-BG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916113"/>
            <a:ext cx="9144000" cy="4897263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altLang="bg-BG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Early</a:t>
            </a:r>
            <a:r>
              <a:rPr lang="en-US" altLang="bg-BG" sz="3600" dirty="0">
                <a:latin typeface="Arial" pitchFamily="34" charset="0"/>
                <a:cs typeface="Arial" pitchFamily="34" charset="0"/>
              </a:rPr>
              <a:t> – shock manifestation (</a:t>
            </a:r>
            <a:r>
              <a:rPr lang="en-US" altLang="bg-BG" sz="3600" dirty="0" smtClean="0">
                <a:latin typeface="Arial" pitchFamily="34" charset="0"/>
                <a:cs typeface="Arial" pitchFamily="34" charset="0"/>
              </a:rPr>
              <a:t>till day </a:t>
            </a:r>
            <a:r>
              <a:rPr lang="en-US" altLang="bg-BG" sz="3600" smtClean="0">
                <a:latin typeface="Arial" pitchFamily="34" charset="0"/>
                <a:cs typeface="Arial" pitchFamily="34" charset="0"/>
              </a:rPr>
              <a:t>3rd after </a:t>
            </a:r>
            <a:r>
              <a:rPr lang="en-US" altLang="bg-BG" sz="3600" dirty="0">
                <a:latin typeface="Arial" pitchFamily="34" charset="0"/>
                <a:cs typeface="Arial" pitchFamily="34" charset="0"/>
              </a:rPr>
              <a:t>trauma);</a:t>
            </a:r>
          </a:p>
          <a:p>
            <a:r>
              <a:rPr lang="en-US" altLang="bg-BG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Intermediate</a:t>
            </a:r>
            <a:r>
              <a:rPr lang="en-US" altLang="bg-BG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3600" dirty="0" smtClean="0">
                <a:latin typeface="Arial" pitchFamily="34" charset="0"/>
                <a:cs typeface="Arial" pitchFamily="34" charset="0"/>
              </a:rPr>
              <a:t> - acute </a:t>
            </a:r>
            <a:r>
              <a:rPr lang="en-US" altLang="bg-BG" sz="3600" dirty="0">
                <a:latin typeface="Arial" pitchFamily="34" charset="0"/>
                <a:cs typeface="Arial" pitchFamily="34" charset="0"/>
              </a:rPr>
              <a:t>renal </a:t>
            </a:r>
            <a:r>
              <a:rPr lang="en-US" altLang="bg-BG" sz="3600" dirty="0" smtClean="0">
                <a:latin typeface="Arial" pitchFamily="34" charset="0"/>
                <a:cs typeface="Arial" pitchFamily="34" charset="0"/>
              </a:rPr>
              <a:t>failure;</a:t>
            </a:r>
            <a:endParaRPr lang="en-US" altLang="bg-BG" sz="3600" dirty="0">
              <a:latin typeface="Arial" pitchFamily="34" charset="0"/>
              <a:cs typeface="Arial" pitchFamily="34" charset="0"/>
            </a:endParaRPr>
          </a:p>
          <a:p>
            <a:r>
              <a:rPr lang="en-US" altLang="bg-BG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Late</a:t>
            </a:r>
            <a:r>
              <a:rPr lang="en-US" altLang="bg-BG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3600" dirty="0" smtClean="0">
                <a:latin typeface="Arial" pitchFamily="34" charset="0"/>
                <a:cs typeface="Arial" pitchFamily="34" charset="0"/>
              </a:rPr>
              <a:t>(convalescence) – 2nd </a:t>
            </a:r>
            <a:r>
              <a:rPr lang="en-US" altLang="bg-BG" sz="3600" dirty="0">
                <a:latin typeface="Arial" pitchFamily="34" charset="0"/>
                <a:cs typeface="Arial" pitchFamily="34" charset="0"/>
              </a:rPr>
              <a:t>week </a:t>
            </a:r>
            <a:r>
              <a:rPr lang="en-US" altLang="bg-BG" sz="3600" dirty="0" smtClean="0">
                <a:latin typeface="Arial" pitchFamily="34" charset="0"/>
                <a:cs typeface="Arial" pitchFamily="34" charset="0"/>
              </a:rPr>
              <a:t>– 1-2 months after crushing injury.</a:t>
            </a:r>
            <a:endParaRPr lang="ru-RU" altLang="bg-BG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1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107504" y="188640"/>
            <a:ext cx="8856984" cy="6408712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just">
              <a:buFont typeface="Arial" charset="0"/>
              <a:buNone/>
            </a:pPr>
            <a:r>
              <a:rPr lang="bg-BG" altLang="bg-BG" sz="36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altLang="bg-BG" sz="3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</a:pPr>
            <a:endParaRPr lang="en-US" altLang="bg-BG" sz="36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</a:pPr>
            <a:r>
              <a:rPr lang="en-US" altLang="bg-BG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bg-BG" altLang="bg-BG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3600" dirty="0" smtClean="0">
                <a:latin typeface="Arial" pitchFamily="34" charset="0"/>
                <a:cs typeface="Arial" pitchFamily="34" charset="0"/>
              </a:rPr>
              <a:t>After </a:t>
            </a:r>
            <a:r>
              <a:rPr lang="en-US" altLang="bg-BG" sz="3600" dirty="0">
                <a:latin typeface="Arial" pitchFamily="34" charset="0"/>
                <a:cs typeface="Arial" pitchFamily="34" charset="0"/>
              </a:rPr>
              <a:t>shock an </a:t>
            </a:r>
            <a:r>
              <a:rPr lang="en-US" altLang="bg-BG" sz="3600" dirty="0" smtClean="0">
                <a:latin typeface="Arial" pitchFamily="34" charset="0"/>
                <a:cs typeface="Arial" pitchFamily="34" charset="0"/>
              </a:rPr>
              <a:t>intermediate </a:t>
            </a:r>
            <a:r>
              <a:rPr lang="en-US" altLang="bg-BG" sz="3600" dirty="0">
                <a:latin typeface="Arial" pitchFamily="34" charset="0"/>
                <a:cs typeface="Arial" pitchFamily="34" charset="0"/>
              </a:rPr>
              <a:t>or light period </a:t>
            </a:r>
            <a:r>
              <a:rPr lang="en-US" altLang="bg-BG" sz="3600" dirty="0" smtClean="0">
                <a:latin typeface="Arial" pitchFamily="34" charset="0"/>
                <a:cs typeface="Arial" pitchFamily="34" charset="0"/>
              </a:rPr>
              <a:t>can be observed. The patient’s condition is getting better. There </a:t>
            </a:r>
            <a:r>
              <a:rPr lang="en-US" altLang="bg-BG" sz="3600" dirty="0">
                <a:latin typeface="Arial" pitchFamily="34" charset="0"/>
                <a:cs typeface="Arial" pitchFamily="34" charset="0"/>
              </a:rPr>
              <a:t>is no pain, normalization of a pulse and blood </a:t>
            </a:r>
            <a:r>
              <a:rPr lang="en-US" altLang="bg-BG" sz="3600" dirty="0" smtClean="0">
                <a:latin typeface="Arial" pitchFamily="34" charset="0"/>
                <a:cs typeface="Arial" pitchFamily="34" charset="0"/>
              </a:rPr>
              <a:t>pressure. Body </a:t>
            </a:r>
            <a:r>
              <a:rPr lang="en-US" altLang="bg-BG" sz="3600" dirty="0">
                <a:latin typeface="Arial" pitchFamily="34" charset="0"/>
                <a:cs typeface="Arial" pitchFamily="34" charset="0"/>
              </a:rPr>
              <a:t>temperature is </a:t>
            </a:r>
            <a:r>
              <a:rPr lang="en-US" altLang="bg-BG" sz="3600" dirty="0" smtClean="0">
                <a:latin typeface="Arial" pitchFamily="34" charset="0"/>
                <a:cs typeface="Arial" pitchFamily="34" charset="0"/>
              </a:rPr>
              <a:t>37,6 - 38,5°C</a:t>
            </a:r>
            <a:r>
              <a:rPr lang="en-US" altLang="bg-BG" sz="3600" dirty="0">
                <a:latin typeface="Arial" pitchFamily="34" charset="0"/>
                <a:cs typeface="Arial" pitchFamily="34" charset="0"/>
              </a:rPr>
              <a:t>.</a:t>
            </a:r>
            <a:r>
              <a:rPr lang="en-US" altLang="bg-BG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3600" dirty="0">
                <a:latin typeface="Arial" pitchFamily="34" charset="0"/>
                <a:cs typeface="Arial" pitchFamily="34" charset="0"/>
              </a:rPr>
              <a:t>A</a:t>
            </a:r>
            <a:r>
              <a:rPr lang="en-US" altLang="bg-BG" sz="3600" dirty="0" smtClean="0">
                <a:latin typeface="Arial" pitchFamily="34" charset="0"/>
                <a:cs typeface="Arial" pitchFamily="34" charset="0"/>
              </a:rPr>
              <a:t>n oliguria </a:t>
            </a:r>
            <a:r>
              <a:rPr lang="en-US" altLang="bg-BG" sz="3600" dirty="0">
                <a:latin typeface="Arial" pitchFamily="34" charset="0"/>
                <a:cs typeface="Arial" pitchFamily="34" charset="0"/>
              </a:rPr>
              <a:t>appears. It can be also in a hard </a:t>
            </a:r>
            <a:r>
              <a:rPr lang="en-US" altLang="bg-BG" sz="3600" dirty="0" smtClean="0">
                <a:latin typeface="Arial" pitchFamily="34" charset="0"/>
                <a:cs typeface="Arial" pitchFamily="34" charset="0"/>
              </a:rPr>
              <a:t>form, leading to death.</a:t>
            </a:r>
            <a:endParaRPr lang="ru-RU" altLang="bg-BG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05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179512" y="332656"/>
            <a:ext cx="8749480" cy="6192688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n-US" altLang="bg-BG" sz="3600" dirty="0" smtClean="0">
                <a:latin typeface="Times New Roman" pitchFamily="18" charset="0"/>
              </a:rPr>
              <a:t>   </a:t>
            </a:r>
          </a:p>
          <a:p>
            <a:pPr algn="just">
              <a:buFont typeface="Arial" charset="0"/>
              <a:buNone/>
            </a:pPr>
            <a:r>
              <a:rPr lang="en-US" altLang="bg-BG" sz="3600" dirty="0">
                <a:latin typeface="Times New Roman" pitchFamily="18" charset="0"/>
              </a:rPr>
              <a:t> </a:t>
            </a:r>
            <a:r>
              <a:rPr lang="en-US" altLang="bg-BG" sz="3600" dirty="0" smtClean="0">
                <a:latin typeface="Times New Roman" pitchFamily="18" charset="0"/>
              </a:rPr>
              <a:t>  </a:t>
            </a:r>
            <a:r>
              <a:rPr lang="en-US" altLang="bg-BG" dirty="0" smtClean="0">
                <a:latin typeface="Times New Roman" pitchFamily="18" charset="0"/>
              </a:rPr>
              <a:t>This </a:t>
            </a:r>
            <a:r>
              <a:rPr lang="en-US" altLang="bg-BG" dirty="0">
                <a:latin typeface="Times New Roman" pitchFamily="18" charset="0"/>
              </a:rPr>
              <a:t>period </a:t>
            </a:r>
            <a:r>
              <a:rPr lang="en-US" altLang="bg-BG" dirty="0" smtClean="0">
                <a:latin typeface="Times New Roman" pitchFamily="18" charset="0"/>
              </a:rPr>
              <a:t>is followed by next stage of crush syndrome (till </a:t>
            </a:r>
            <a:r>
              <a:rPr lang="en-US" altLang="bg-BG" dirty="0">
                <a:latin typeface="Times New Roman" pitchFamily="18" charset="0"/>
              </a:rPr>
              <a:t>4 – 5 </a:t>
            </a:r>
            <a:r>
              <a:rPr lang="en-US" altLang="bg-BG" dirty="0" smtClean="0">
                <a:latin typeface="Times New Roman" pitchFamily="18" charset="0"/>
              </a:rPr>
              <a:t>days </a:t>
            </a:r>
            <a:r>
              <a:rPr lang="en-US" altLang="bg-BG" dirty="0">
                <a:latin typeface="Times New Roman" pitchFamily="18" charset="0"/>
              </a:rPr>
              <a:t>after </a:t>
            </a:r>
            <a:r>
              <a:rPr lang="en-US" altLang="bg-BG" dirty="0" smtClean="0">
                <a:latin typeface="Times New Roman" pitchFamily="18" charset="0"/>
              </a:rPr>
              <a:t>trauma) when signs and symptoms of ARF (insufficiency) become exhibited: </a:t>
            </a:r>
            <a:r>
              <a:rPr lang="en-US" altLang="bg-BG" dirty="0" err="1" smtClean="0">
                <a:latin typeface="Times New Roman" pitchFamily="18" charset="0"/>
              </a:rPr>
              <a:t>hyperazotemia</a:t>
            </a:r>
            <a:r>
              <a:rPr lang="en-US" altLang="bg-BG" dirty="0">
                <a:latin typeface="Times New Roman" pitchFamily="18" charset="0"/>
              </a:rPr>
              <a:t>, </a:t>
            </a:r>
            <a:r>
              <a:rPr lang="en-US" altLang="bg-BG" dirty="0" smtClean="0">
                <a:latin typeface="Times New Roman" pitchFamily="18" charset="0"/>
              </a:rPr>
              <a:t>hyperkalemia, metabolic acidosis. </a:t>
            </a:r>
            <a:r>
              <a:rPr lang="en-US" altLang="bg-BG" dirty="0">
                <a:latin typeface="Times New Roman" pitchFamily="18" charset="0"/>
              </a:rPr>
              <a:t>Diuresis </a:t>
            </a:r>
            <a:r>
              <a:rPr lang="en-US" altLang="bg-BG" dirty="0" smtClean="0">
                <a:latin typeface="Times New Roman" pitchFamily="18" charset="0"/>
              </a:rPr>
              <a:t>diminished distinctly till </a:t>
            </a:r>
            <a:r>
              <a:rPr lang="en-US" altLang="bg-BG" dirty="0">
                <a:latin typeface="Times New Roman" pitchFamily="18" charset="0"/>
              </a:rPr>
              <a:t>critical level (</a:t>
            </a:r>
            <a:r>
              <a:rPr lang="en-US" altLang="bg-BG" dirty="0" smtClean="0">
                <a:latin typeface="Times New Roman" pitchFamily="18" charset="0"/>
              </a:rPr>
              <a:t>30-20 ml/h</a:t>
            </a:r>
            <a:r>
              <a:rPr lang="en-US" altLang="bg-BG" dirty="0">
                <a:latin typeface="Times New Roman" pitchFamily="18" charset="0"/>
              </a:rPr>
              <a:t>). Also there are anemia, </a:t>
            </a:r>
            <a:r>
              <a:rPr lang="en-US" altLang="bg-BG" dirty="0" err="1" smtClean="0">
                <a:latin typeface="Times New Roman" pitchFamily="18" charset="0"/>
              </a:rPr>
              <a:t>hyponatremia</a:t>
            </a:r>
            <a:r>
              <a:rPr lang="en-US" altLang="bg-BG" dirty="0" smtClean="0">
                <a:latin typeface="Times New Roman" pitchFamily="18" charset="0"/>
              </a:rPr>
              <a:t> (Na), hypocalcaemia</a:t>
            </a:r>
            <a:r>
              <a:rPr lang="en-US" altLang="bg-BG" dirty="0">
                <a:latin typeface="Times New Roman" pitchFamily="18" charset="0"/>
              </a:rPr>
              <a:t>.</a:t>
            </a:r>
            <a:r>
              <a:rPr lang="en-US" altLang="bg-BG" dirty="0" smtClean="0">
                <a:latin typeface="Times New Roman" pitchFamily="18" charset="0"/>
              </a:rPr>
              <a:t> Albumin content decreased. ARF can </a:t>
            </a:r>
            <a:r>
              <a:rPr lang="en-US" altLang="bg-BG" dirty="0">
                <a:latin typeface="Times New Roman" pitchFamily="18" charset="0"/>
              </a:rPr>
              <a:t>be observed also at those cases, when there is no shock.</a:t>
            </a:r>
            <a:endParaRPr lang="ru-RU" altLang="bg-BG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6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7504" y="188640"/>
            <a:ext cx="8856984" cy="6480720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just">
              <a:buFont typeface="Arial" charset="0"/>
              <a:buNone/>
            </a:pPr>
            <a:r>
              <a:rPr lang="en-US" altLang="bg-BG" sz="3600" dirty="0">
                <a:latin typeface="Times New Roman" pitchFamily="18" charset="0"/>
              </a:rPr>
              <a:t> </a:t>
            </a:r>
            <a:r>
              <a:rPr lang="en-US" altLang="bg-BG" sz="3600" dirty="0" smtClean="0">
                <a:latin typeface="Times New Roman" pitchFamily="18" charset="0"/>
              </a:rPr>
              <a:t>  </a:t>
            </a:r>
          </a:p>
          <a:p>
            <a:pPr algn="just">
              <a:buFont typeface="Arial" charset="0"/>
              <a:buNone/>
            </a:pPr>
            <a:r>
              <a:rPr lang="en-US" altLang="bg-BG" sz="36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bg-BG" sz="3600" dirty="0" smtClean="0">
                <a:latin typeface="Times New Roman" pitchFamily="18" charset="0"/>
                <a:cs typeface="Arial" pitchFamily="34" charset="0"/>
              </a:rPr>
              <a:t>  </a:t>
            </a:r>
            <a:r>
              <a:rPr lang="en-US" altLang="bg-BG" sz="3000" dirty="0" smtClean="0">
                <a:latin typeface="Arial" pitchFamily="34" charset="0"/>
                <a:cs typeface="Arial" pitchFamily="34" charset="0"/>
              </a:rPr>
              <a:t>Generalized </a:t>
            </a:r>
            <a:r>
              <a:rPr lang="en-US" altLang="bg-BG" sz="3000" dirty="0">
                <a:latin typeface="Arial" pitchFamily="34" charset="0"/>
                <a:cs typeface="Arial" pitchFamily="34" charset="0"/>
              </a:rPr>
              <a:t>and long-term </a:t>
            </a:r>
            <a:r>
              <a:rPr lang="en-US" altLang="bg-BG" sz="3000" dirty="0" smtClean="0">
                <a:latin typeface="Arial" pitchFamily="34" charset="0"/>
                <a:cs typeface="Arial" pitchFamily="34" charset="0"/>
              </a:rPr>
              <a:t>process </a:t>
            </a:r>
            <a:r>
              <a:rPr lang="en-US" altLang="bg-BG" sz="30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altLang="bg-BG" sz="3000" dirty="0" smtClean="0">
                <a:latin typeface="Arial" pitchFamily="34" charset="0"/>
                <a:cs typeface="Arial" pitchFamily="34" charset="0"/>
              </a:rPr>
              <a:t>microcirculation damage causes fat globules and </a:t>
            </a:r>
            <a:r>
              <a:rPr lang="en-US" altLang="bg-BG" sz="3000" dirty="0">
                <a:latin typeface="Arial" pitchFamily="34" charset="0"/>
                <a:cs typeface="Arial" pitchFamily="34" charset="0"/>
              </a:rPr>
              <a:t>micro thrombus </a:t>
            </a:r>
            <a:r>
              <a:rPr lang="en-US" altLang="bg-BG" sz="3000" dirty="0" smtClean="0">
                <a:latin typeface="Arial" pitchFamily="34" charset="0"/>
                <a:cs typeface="Arial" pitchFamily="34" charset="0"/>
              </a:rPr>
              <a:t>formation in </a:t>
            </a:r>
            <a:r>
              <a:rPr lang="en-US" altLang="bg-BG" sz="30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altLang="bg-BG" sz="3000" dirty="0" smtClean="0">
                <a:latin typeface="Arial" pitchFamily="34" charset="0"/>
                <a:cs typeface="Arial" pitchFamily="34" charset="0"/>
              </a:rPr>
              <a:t>micro vessel gap. After </a:t>
            </a:r>
            <a:r>
              <a:rPr lang="en-US" altLang="bg-BG" sz="3000" dirty="0">
                <a:latin typeface="Arial" pitchFamily="34" charset="0"/>
                <a:cs typeface="Arial" pitchFamily="34" charset="0"/>
              </a:rPr>
              <a:t>resuming </a:t>
            </a:r>
            <a:r>
              <a:rPr lang="en-US" altLang="bg-BG" sz="3000" dirty="0" smtClean="0">
                <a:latin typeface="Arial" pitchFamily="34" charset="0"/>
                <a:cs typeface="Arial" pitchFamily="34" charset="0"/>
              </a:rPr>
              <a:t>the hemodynamics,  </a:t>
            </a:r>
            <a:r>
              <a:rPr lang="en-US" altLang="bg-BG" sz="3000" dirty="0">
                <a:latin typeface="Arial" pitchFamily="34" charset="0"/>
                <a:cs typeface="Arial" pitchFamily="34" charset="0"/>
              </a:rPr>
              <a:t>a large quantity of </a:t>
            </a:r>
            <a:r>
              <a:rPr lang="en-US" altLang="bg-BG" sz="3000" dirty="0" smtClean="0">
                <a:latin typeface="Arial" pitchFamily="34" charset="0"/>
                <a:cs typeface="Arial" pitchFamily="34" charset="0"/>
              </a:rPr>
              <a:t>these </a:t>
            </a:r>
            <a:r>
              <a:rPr lang="en-US" altLang="bg-BG" sz="3000" dirty="0">
                <a:latin typeface="Arial" pitchFamily="34" charset="0"/>
                <a:cs typeface="Arial" pitchFamily="34" charset="0"/>
              </a:rPr>
              <a:t>globules </a:t>
            </a:r>
            <a:r>
              <a:rPr lang="en-US" altLang="bg-BG" sz="3000" dirty="0" smtClean="0">
                <a:latin typeface="Arial" pitchFamily="34" charset="0"/>
                <a:cs typeface="Arial" pitchFamily="34" charset="0"/>
              </a:rPr>
              <a:t>were spread by  </a:t>
            </a:r>
            <a:r>
              <a:rPr lang="en-US" altLang="bg-BG" sz="3000" dirty="0">
                <a:latin typeface="Arial" pitchFamily="34" charset="0"/>
                <a:cs typeface="Arial" pitchFamily="34" charset="0"/>
              </a:rPr>
              <a:t>blood </a:t>
            </a:r>
            <a:r>
              <a:rPr lang="en-US" altLang="bg-BG" sz="3000" dirty="0" smtClean="0">
                <a:latin typeface="Arial" pitchFamily="34" charset="0"/>
                <a:cs typeface="Arial" pitchFamily="34" charset="0"/>
              </a:rPr>
              <a:t>flow  </a:t>
            </a:r>
            <a:r>
              <a:rPr lang="en-US" altLang="bg-BG" sz="3000" dirty="0">
                <a:latin typeface="Arial" pitchFamily="34" charset="0"/>
                <a:cs typeface="Arial" pitchFamily="34" charset="0"/>
              </a:rPr>
              <a:t>in different organs and </a:t>
            </a:r>
            <a:r>
              <a:rPr lang="en-US" altLang="bg-BG" sz="3000" dirty="0" smtClean="0">
                <a:latin typeface="Arial" pitchFamily="34" charset="0"/>
                <a:cs typeface="Arial" pitchFamily="34" charset="0"/>
              </a:rPr>
              <a:t>tissues causing an obstruction </a:t>
            </a:r>
            <a:r>
              <a:rPr lang="en-US" altLang="bg-BG" sz="30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altLang="bg-BG" sz="3000" dirty="0" smtClean="0">
                <a:latin typeface="Arial" pitchFamily="34" charset="0"/>
                <a:cs typeface="Arial" pitchFamily="34" charset="0"/>
              </a:rPr>
              <a:t>microcirculatory system and disorganization of different organs and tissues (brain</a:t>
            </a:r>
            <a:r>
              <a:rPr lang="en-US" altLang="bg-BG" sz="3000" dirty="0">
                <a:latin typeface="Arial" pitchFamily="34" charset="0"/>
                <a:cs typeface="Arial" pitchFamily="34" charset="0"/>
              </a:rPr>
              <a:t>, lungs, liver, </a:t>
            </a:r>
            <a:r>
              <a:rPr lang="en-US" altLang="bg-BG" sz="3000" dirty="0" smtClean="0">
                <a:latin typeface="Arial" pitchFamily="34" charset="0"/>
                <a:cs typeface="Arial" pitchFamily="34" charset="0"/>
              </a:rPr>
              <a:t>kidneys, etc.) So, long-term </a:t>
            </a:r>
            <a:r>
              <a:rPr lang="en-US" altLang="bg-BG" sz="3000" dirty="0">
                <a:latin typeface="Arial" pitchFamily="34" charset="0"/>
                <a:cs typeface="Arial" pitchFamily="34" charset="0"/>
              </a:rPr>
              <a:t>smash tissue syndrome is many-sided, intricate for diagnosis.</a:t>
            </a:r>
            <a:endParaRPr lang="ru-RU" altLang="bg-BG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7504" y="116632"/>
            <a:ext cx="8856984" cy="6624736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n-US" altLang="bg-BG" sz="3000" dirty="0" smtClean="0">
                <a:latin typeface="Times New Roman" pitchFamily="18" charset="0"/>
              </a:rPr>
              <a:t>   Pathological changes due to </a:t>
            </a:r>
            <a:r>
              <a:rPr lang="en-US" altLang="bg-BG" sz="3000" dirty="0">
                <a:latin typeface="Times New Roman" pitchFamily="18" charset="0"/>
              </a:rPr>
              <a:t>direct </a:t>
            </a:r>
            <a:r>
              <a:rPr lang="en-US" altLang="bg-BG" sz="3000" dirty="0" smtClean="0">
                <a:latin typeface="Times New Roman" pitchFamily="18" charset="0"/>
              </a:rPr>
              <a:t>cell destruction appear </a:t>
            </a:r>
            <a:r>
              <a:rPr lang="en-US" altLang="bg-BG" sz="3000" dirty="0">
                <a:latin typeface="Times New Roman" pitchFamily="18" charset="0"/>
              </a:rPr>
              <a:t>immediately, but during ischemic </a:t>
            </a:r>
            <a:r>
              <a:rPr lang="en-US" altLang="bg-BG" sz="3000" dirty="0" smtClean="0">
                <a:latin typeface="Times New Roman" pitchFamily="18" charset="0"/>
              </a:rPr>
              <a:t>injuries </a:t>
            </a:r>
            <a:r>
              <a:rPr lang="en-US" altLang="bg-BG" sz="3000" dirty="0">
                <a:latin typeface="Times New Roman" pitchFamily="18" charset="0"/>
              </a:rPr>
              <a:t>of </a:t>
            </a:r>
            <a:r>
              <a:rPr lang="en-US" altLang="bg-BG" sz="3000" dirty="0" smtClean="0">
                <a:latin typeface="Times New Roman" pitchFamily="18" charset="0"/>
              </a:rPr>
              <a:t>muscle, they appear </a:t>
            </a:r>
            <a:r>
              <a:rPr lang="en-US" altLang="bg-BG" sz="3000" dirty="0">
                <a:latin typeface="Times New Roman" pitchFamily="18" charset="0"/>
              </a:rPr>
              <a:t>some hours later. </a:t>
            </a:r>
            <a:r>
              <a:rPr lang="en-US" altLang="bg-BG" sz="3000" dirty="0" smtClean="0">
                <a:latin typeface="Times New Roman" pitchFamily="18" charset="0"/>
              </a:rPr>
              <a:t>Because the medium-term of </a:t>
            </a:r>
            <a:r>
              <a:rPr lang="en-US" altLang="bg-BG" sz="3000" dirty="0">
                <a:latin typeface="Times New Roman" pitchFamily="18" charset="0"/>
              </a:rPr>
              <a:t>ischemic death of striated muscles is near </a:t>
            </a:r>
            <a:r>
              <a:rPr lang="en-US" altLang="bg-BG" sz="3000" dirty="0" smtClean="0">
                <a:latin typeface="Times New Roman" pitchFamily="18" charset="0"/>
              </a:rPr>
              <a:t>6 </a:t>
            </a:r>
            <a:r>
              <a:rPr lang="en-US" altLang="bg-BG" sz="3000" dirty="0">
                <a:latin typeface="Times New Roman" pitchFamily="18" charset="0"/>
              </a:rPr>
              <a:t>hours, so the cause of early necrosis (first hours) is </a:t>
            </a:r>
            <a:r>
              <a:rPr lang="en-US" altLang="bg-BG" sz="3000" b="1" i="1" dirty="0">
                <a:solidFill>
                  <a:srgbClr val="C00000"/>
                </a:solidFill>
                <a:latin typeface="Times New Roman" pitchFamily="18" charset="0"/>
              </a:rPr>
              <a:t>mechanical factor</a:t>
            </a:r>
            <a:r>
              <a:rPr lang="en-US" altLang="bg-BG" sz="3000" dirty="0">
                <a:latin typeface="Times New Roman" pitchFamily="18" charset="0"/>
              </a:rPr>
              <a:t>, but </a:t>
            </a:r>
            <a:r>
              <a:rPr lang="en-US" altLang="bg-BG" sz="3000" dirty="0" smtClean="0">
                <a:latin typeface="Times New Roman" pitchFamily="18" charset="0"/>
              </a:rPr>
              <a:t>later it is </a:t>
            </a:r>
            <a:r>
              <a:rPr lang="en-US" altLang="bg-BG" sz="3000" b="1" i="1" dirty="0" err="1">
                <a:solidFill>
                  <a:srgbClr val="C00000"/>
                </a:solidFill>
                <a:latin typeface="Times New Roman" pitchFamily="18" charset="0"/>
              </a:rPr>
              <a:t>hypoxya</a:t>
            </a:r>
            <a:r>
              <a:rPr lang="en-US" altLang="bg-BG" sz="3000" dirty="0">
                <a:latin typeface="Times New Roman" pitchFamily="18" charset="0"/>
              </a:rPr>
              <a:t>. Because of direct tissue </a:t>
            </a:r>
            <a:r>
              <a:rPr lang="en-US" altLang="bg-BG" sz="3000" dirty="0" smtClean="0">
                <a:latin typeface="Times New Roman" pitchFamily="18" charset="0"/>
              </a:rPr>
              <a:t>destruction, intracellular </a:t>
            </a:r>
            <a:r>
              <a:rPr lang="en-US" altLang="bg-BG" sz="3000" dirty="0">
                <a:latin typeface="Times New Roman" pitchFamily="18" charset="0"/>
              </a:rPr>
              <a:t>substances get into </a:t>
            </a:r>
            <a:r>
              <a:rPr lang="en-US" altLang="bg-BG" sz="3000" dirty="0" smtClean="0">
                <a:latin typeface="Times New Roman" pitchFamily="18" charset="0"/>
              </a:rPr>
              <a:t>blood. </a:t>
            </a:r>
            <a:r>
              <a:rPr lang="en-US" altLang="bg-BG" sz="3000" dirty="0">
                <a:latin typeface="Times New Roman" pitchFamily="18" charset="0"/>
              </a:rPr>
              <a:t>D</a:t>
            </a:r>
            <a:r>
              <a:rPr lang="en-US" altLang="bg-BG" sz="3000" dirty="0" smtClean="0">
                <a:latin typeface="Times New Roman" pitchFamily="18" charset="0"/>
              </a:rPr>
              <a:t>uring </a:t>
            </a:r>
            <a:r>
              <a:rPr lang="en-US" altLang="bg-BG" sz="3000" dirty="0">
                <a:latin typeface="Times New Roman" pitchFamily="18" charset="0"/>
              </a:rPr>
              <a:t>the </a:t>
            </a:r>
            <a:r>
              <a:rPr lang="en-US" altLang="bg-BG" sz="3000" dirty="0" smtClean="0">
                <a:latin typeface="Times New Roman" pitchFamily="18" charset="0"/>
              </a:rPr>
              <a:t>compressive-and ischemic </a:t>
            </a:r>
            <a:r>
              <a:rPr lang="en-US" altLang="bg-BG" sz="3000" dirty="0">
                <a:latin typeface="Times New Roman" pitchFamily="18" charset="0"/>
              </a:rPr>
              <a:t>muscle </a:t>
            </a:r>
            <a:r>
              <a:rPr lang="en-US" altLang="bg-BG" sz="3000" dirty="0" smtClean="0">
                <a:latin typeface="Times New Roman" pitchFamily="18" charset="0"/>
              </a:rPr>
              <a:t>injuries, ischemic toxins </a:t>
            </a:r>
            <a:r>
              <a:rPr lang="en-US" altLang="bg-BG" sz="3000" dirty="0">
                <a:latin typeface="Times New Roman" pitchFamily="18" charset="0"/>
              </a:rPr>
              <a:t>penetrate into </a:t>
            </a:r>
            <a:r>
              <a:rPr lang="en-US" altLang="bg-BG" sz="3000" dirty="0" smtClean="0">
                <a:latin typeface="Times New Roman" pitchFamily="18" charset="0"/>
              </a:rPr>
              <a:t>blood flow </a:t>
            </a:r>
            <a:r>
              <a:rPr lang="en-US" altLang="bg-BG" sz="3000" dirty="0">
                <a:latin typeface="Times New Roman" pitchFamily="18" charset="0"/>
              </a:rPr>
              <a:t>(metabolites of anaerobic glycolysis). In both </a:t>
            </a:r>
            <a:r>
              <a:rPr lang="en-US" altLang="bg-BG" sz="3000" dirty="0" smtClean="0">
                <a:latin typeface="Times New Roman" pitchFamily="18" charset="0"/>
              </a:rPr>
              <a:t>cases, direct and ischemic injuries, destroying the </a:t>
            </a:r>
            <a:r>
              <a:rPr lang="en-US" altLang="bg-BG" sz="3000" dirty="0">
                <a:latin typeface="Times New Roman" pitchFamily="18" charset="0"/>
              </a:rPr>
              <a:t>blood circulation and </a:t>
            </a:r>
            <a:r>
              <a:rPr lang="en-US" altLang="bg-BG" sz="3000" dirty="0" smtClean="0">
                <a:latin typeface="Times New Roman" pitchFamily="18" charset="0"/>
              </a:rPr>
              <a:t>breathing appear.</a:t>
            </a:r>
            <a:endParaRPr lang="ru-RU" altLang="bg-BG" sz="3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6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pPr algn="just"/>
            <a:r>
              <a:rPr lang="en-GB" altLang="bg-BG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Rhabdomyolysis</a:t>
            </a:r>
            <a:r>
              <a:rPr lang="en-GB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destruction of striated muscle. </a:t>
            </a:r>
            <a:r>
              <a:rPr lang="en-US" altLang="bg-BG" b="1" dirty="0">
                <a:latin typeface="Arial" panose="020B0604020202020204" pitchFamily="34" charset="0"/>
                <a:cs typeface="Arial" panose="020B0604020202020204" pitchFamily="34" charset="0"/>
              </a:rPr>
              <a:t>Breakdown of muscle fibers, specifically of the sarcolemma of skeletal muscle, resulting in release of </a:t>
            </a:r>
            <a:r>
              <a:rPr lang="en-US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myoglobin.</a:t>
            </a:r>
          </a:p>
          <a:p>
            <a:pPr algn="just">
              <a:buClr>
                <a:srgbClr val="C00000"/>
              </a:buClr>
            </a:pPr>
            <a:r>
              <a:rPr lang="en-GB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altLang="bg-BG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crush syndrome </a:t>
            </a:r>
            <a:r>
              <a:rPr lang="en-GB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the systemic manifestation of muscle cell damage, resulting from pressure or crushing.</a:t>
            </a:r>
          </a:p>
          <a:p>
            <a:pPr lvl="1" eaLnBrk="1" hangingPunct="1"/>
            <a:endParaRPr lang="en-GB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5173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850106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GB" altLang="bg-BG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Complications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600200"/>
            <a:ext cx="385908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bg-BG" sz="28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</a:p>
          <a:p>
            <a:pPr eaLnBrk="1" hangingPunct="1"/>
            <a:r>
              <a:rPr lang="en-GB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Hypovolaemia</a:t>
            </a:r>
          </a:p>
          <a:p>
            <a:pPr eaLnBrk="1" hangingPunct="1"/>
            <a:r>
              <a:rPr lang="en-GB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Hyperkalaemia</a:t>
            </a:r>
          </a:p>
          <a:p>
            <a:pPr eaLnBrk="1" hangingPunct="1"/>
            <a:r>
              <a:rPr lang="en-GB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Hypocalcaemia</a:t>
            </a:r>
          </a:p>
          <a:p>
            <a:pPr eaLnBrk="1" hangingPunct="1"/>
            <a:r>
              <a:rPr lang="en-GB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Cardiac arrhythmias</a:t>
            </a:r>
          </a:p>
          <a:p>
            <a:pPr eaLnBrk="1" hangingPunct="1"/>
            <a:r>
              <a:rPr lang="en-GB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Cardiac arrest</a:t>
            </a:r>
          </a:p>
          <a:p>
            <a:pPr eaLnBrk="1" hangingPunct="1"/>
            <a:r>
              <a:rPr lang="en-GB" alt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Compartment syndrome</a:t>
            </a:r>
          </a:p>
        </p:txBody>
      </p:sp>
      <p:sp>
        <p:nvSpPr>
          <p:cNvPr id="1843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bg-BG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 (12-72 </a:t>
            </a:r>
            <a:r>
              <a:rPr lang="en-GB" altLang="bg-BG" sz="2800" b="1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GB" altLang="bg-BG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lang="en-GB" altLang="bg-BG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renal failure </a:t>
            </a:r>
          </a:p>
          <a:p>
            <a:pPr eaLnBrk="1" hangingPunct="1"/>
            <a:r>
              <a:rPr lang="en-GB" altLang="bg-BG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</a:t>
            </a:r>
          </a:p>
          <a:p>
            <a:pPr eaLnBrk="1" hangingPunct="1"/>
            <a:r>
              <a:rPr lang="en-GB" altLang="bg-BG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ARDS</a:t>
            </a:r>
          </a:p>
          <a:p>
            <a:pPr eaLnBrk="1" hangingPunct="1"/>
            <a:r>
              <a:rPr lang="en-GB" altLang="bg-BG" sz="28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bg-BG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epsis</a:t>
            </a:r>
          </a:p>
        </p:txBody>
      </p:sp>
    </p:spTree>
    <p:extLst>
      <p:ext uri="{BB962C8B-B14F-4D97-AF65-F5344CB8AC3E}">
        <p14:creationId xmlns:p14="http://schemas.microsoft.com/office/powerpoint/2010/main" val="17530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6712"/>
          </a:xfrm>
          <a:blipFill>
            <a:blip r:embed="rId3"/>
            <a:tile tx="0" ty="0" sx="100000" sy="100000" flip="none" algn="tl"/>
          </a:blipFill>
        </p:spPr>
        <p:txBody>
          <a:bodyPr anchor="b">
            <a:noAutofit/>
          </a:bodyPr>
          <a:lstStyle/>
          <a:p>
            <a:pPr eaLnBrk="1" hangingPunct="1"/>
            <a:r>
              <a:rPr lang="en-GB" altLang="bg-BG" sz="3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Laboratory Findings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052736"/>
            <a:ext cx="9036496" cy="576064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GB" altLang="bg-BG" sz="2800" dirty="0" smtClean="0"/>
              <a:t> </a:t>
            </a:r>
            <a:r>
              <a:rPr lang="en-GB" altLang="bg-BG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Creatine</a:t>
            </a:r>
            <a:r>
              <a:rPr lang="en-GB" altLang="bg-BG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Kinase </a:t>
            </a:r>
            <a:r>
              <a:rPr lang="en-GB" altLang="bg-BG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altLang="bg-BG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CK</a:t>
            </a:r>
            <a:r>
              <a:rPr lang="en-GB" altLang="bg-BG" sz="2800" dirty="0" smtClean="0">
                <a:latin typeface="Arial" pitchFamily="34" charset="0"/>
                <a:cs typeface="Arial" pitchFamily="34" charset="0"/>
              </a:rPr>
              <a:t>) </a:t>
            </a:r>
            <a:endParaRPr lang="en-GB" altLang="bg-BG" sz="2800" dirty="0"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buClr>
                <a:srgbClr val="C00000"/>
              </a:buClr>
              <a:buNone/>
            </a:pPr>
            <a:r>
              <a:rPr lang="en-GB" altLang="bg-BG" sz="2800" dirty="0" smtClean="0">
                <a:latin typeface="Arial" pitchFamily="34" charset="0"/>
                <a:cs typeface="Arial" pitchFamily="34" charset="0"/>
              </a:rPr>
              <a:t>Serum reference values:</a:t>
            </a:r>
          </a:p>
          <a:p>
            <a:pPr marL="0" indent="0" eaLnBrk="1" hangingPunct="1">
              <a:buClr>
                <a:srgbClr val="C00000"/>
              </a:buClr>
              <a:buNone/>
            </a:pPr>
            <a:r>
              <a:rPr lang="en-GB" altLang="bg-BG" sz="2800" dirty="0" smtClean="0">
                <a:latin typeface="Arial" pitchFamily="34" charset="0"/>
                <a:cs typeface="Arial" pitchFamily="34" charset="0"/>
              </a:rPr>
              <a:t>male: 38-174/200 IU/L or 2.86 SI units (</a:t>
            </a:r>
            <a:r>
              <a:rPr lang="en-GB" altLang="bg-BG" sz="2800" dirty="0" err="1" smtClean="0">
                <a:latin typeface="Arial" pitchFamily="34" charset="0"/>
                <a:cs typeface="Arial" pitchFamily="34" charset="0"/>
              </a:rPr>
              <a:t>mkat</a:t>
            </a:r>
            <a:r>
              <a:rPr lang="en-GB" altLang="bg-BG" sz="2800" dirty="0" smtClean="0">
                <a:latin typeface="Arial" pitchFamily="34" charset="0"/>
                <a:cs typeface="Arial" pitchFamily="34" charset="0"/>
              </a:rPr>
              <a:t>/L); </a:t>
            </a:r>
          </a:p>
          <a:p>
            <a:pPr marL="0" indent="0" eaLnBrk="1" hangingPunct="1">
              <a:buClr>
                <a:srgbClr val="C00000"/>
              </a:buClr>
              <a:buNone/>
            </a:pPr>
            <a:r>
              <a:rPr lang="en-GB" altLang="bg-BG" sz="2800" dirty="0" smtClean="0">
                <a:latin typeface="Arial" pitchFamily="34" charset="0"/>
                <a:cs typeface="Arial" pitchFamily="34" charset="0"/>
              </a:rPr>
              <a:t>female: 26-140 IU/L or 2.42 SI units (</a:t>
            </a:r>
            <a:r>
              <a:rPr lang="en-GB" altLang="bg-BG" sz="2800" dirty="0" err="1" smtClean="0">
                <a:latin typeface="Arial" pitchFamily="34" charset="0"/>
                <a:cs typeface="Arial" pitchFamily="34" charset="0"/>
              </a:rPr>
              <a:t>mkat</a:t>
            </a:r>
            <a:r>
              <a:rPr lang="en-GB" altLang="bg-BG" sz="2800" dirty="0" smtClean="0">
                <a:latin typeface="Arial" pitchFamily="34" charset="0"/>
                <a:cs typeface="Arial" pitchFamily="34" charset="0"/>
              </a:rPr>
              <a:t>/L)</a:t>
            </a:r>
            <a:endParaRPr lang="en-GB" altLang="bg-BG" sz="2800" dirty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buNone/>
            </a:pPr>
            <a:r>
              <a:rPr lang="en-GB" altLang="bg-BG" sz="2800" dirty="0" smtClean="0">
                <a:latin typeface="Arial" pitchFamily="34" charset="0"/>
                <a:cs typeface="Arial" pitchFamily="34" charset="0"/>
              </a:rPr>
              <a:t>Rises within </a:t>
            </a:r>
            <a:r>
              <a:rPr lang="en-GB" altLang="bg-BG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2 to 12 </a:t>
            </a:r>
            <a:r>
              <a:rPr lang="en-GB" altLang="bg-BG" sz="2800" dirty="0" smtClean="0">
                <a:latin typeface="Arial" pitchFamily="34" charset="0"/>
                <a:cs typeface="Arial" pitchFamily="34" charset="0"/>
              </a:rPr>
              <a:t>hours following the onset of muscle injury and reaches its max within </a:t>
            </a:r>
            <a:r>
              <a:rPr lang="en-GB" altLang="bg-BG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24 to 72 </a:t>
            </a:r>
            <a:r>
              <a:rPr lang="en-GB" altLang="bg-BG" sz="2800" dirty="0" smtClean="0">
                <a:latin typeface="Arial" pitchFamily="34" charset="0"/>
                <a:cs typeface="Arial" pitchFamily="34" charset="0"/>
              </a:rPr>
              <a:t>hours. A decline is usually seen within </a:t>
            </a:r>
            <a:r>
              <a:rPr lang="en-GB" altLang="bg-BG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3-5</a:t>
            </a:r>
            <a:r>
              <a:rPr lang="en-GB" altLang="bg-BG" sz="2800" dirty="0" smtClean="0">
                <a:latin typeface="Arial" pitchFamily="34" charset="0"/>
                <a:cs typeface="Arial" pitchFamily="34" charset="0"/>
              </a:rPr>
              <a:t> days of cessation of muscle injury.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GB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bg-BG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Hyperkalemia</a:t>
            </a:r>
            <a:endParaRPr lang="en-GB" altLang="bg-BG" sz="2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GB" altLang="bg-BG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altLang="bg-BG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Hyperphosphatemia</a:t>
            </a:r>
            <a:endParaRPr lang="en-GB" altLang="bg-BG" sz="2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GB" altLang="bg-BG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altLang="bg-BG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Hypocalcemia</a:t>
            </a:r>
            <a:endParaRPr lang="en-GB" altLang="bg-BG" sz="2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GB" altLang="bg-BG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bg-BG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Hyperuricemia</a:t>
            </a:r>
            <a:r>
              <a:rPr lang="en-GB" altLang="bg-BG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(uric acid)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GB" altLang="bg-BG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bg-BG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Myoglobinuria</a:t>
            </a:r>
            <a:endParaRPr lang="en-GB" altLang="bg-BG" sz="2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n-GB" altLang="bg-BG" sz="2800" dirty="0"/>
          </a:p>
          <a:p>
            <a:pPr marL="0" indent="0" eaLnBrk="1" hangingPunct="1">
              <a:buNone/>
            </a:pPr>
            <a:endParaRPr lang="en-GB" altLang="bg-BG" sz="2800" dirty="0" smtClean="0"/>
          </a:p>
        </p:txBody>
      </p:sp>
    </p:spTree>
    <p:extLst>
      <p:ext uri="{BB962C8B-B14F-4D97-AF65-F5344CB8AC3E}">
        <p14:creationId xmlns:p14="http://schemas.microsoft.com/office/powerpoint/2010/main" val="42865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624"/>
            <a:ext cx="9144000" cy="1368152"/>
          </a:xfrm>
          <a:blipFill>
            <a:blip r:embed="rId3"/>
            <a:tile tx="0" ty="0" sx="100000" sy="100000" flip="none" algn="tl"/>
          </a:blipFill>
        </p:spPr>
        <p:txBody>
          <a:bodyPr anchor="b">
            <a:normAutofit/>
          </a:bodyPr>
          <a:lstStyle/>
          <a:p>
            <a:pPr eaLnBrk="1" hangingPunct="1"/>
            <a:r>
              <a:rPr lang="en-GB" altLang="bg-BG" sz="3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Other muscle markers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52578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bg-BG" dirty="0" smtClean="0"/>
              <a:t>Measuring </a:t>
            </a:r>
            <a:r>
              <a:rPr lang="en-GB" altLang="bg-BG" b="1" dirty="0" smtClean="0">
                <a:solidFill>
                  <a:srgbClr val="990000"/>
                </a:solidFill>
              </a:rPr>
              <a:t>myoglobin</a:t>
            </a:r>
            <a:r>
              <a:rPr lang="en-GB" altLang="bg-BG" dirty="0" smtClean="0"/>
              <a:t> level in </a:t>
            </a:r>
            <a:r>
              <a:rPr lang="en-GB" altLang="bg-BG" b="1" dirty="0" smtClean="0">
                <a:solidFill>
                  <a:srgbClr val="000099"/>
                </a:solidFill>
              </a:rPr>
              <a:t>serum or urine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bg-BG" dirty="0" smtClean="0"/>
              <a:t>Appears in urine when plasma concentration exceeds 1.5 mg/dl</a:t>
            </a:r>
          </a:p>
          <a:p>
            <a:pPr eaLnBrk="1" hangingPunct="1">
              <a:lnSpc>
                <a:spcPct val="90000"/>
              </a:lnSpc>
            </a:pPr>
            <a:r>
              <a:rPr lang="en-GB" altLang="bg-BG" dirty="0" smtClean="0"/>
              <a:t>Urine becomes </a:t>
            </a:r>
            <a:r>
              <a:rPr lang="en-GB" altLang="bg-BG" b="1" dirty="0" smtClean="0">
                <a:solidFill>
                  <a:srgbClr val="990000"/>
                </a:solidFill>
              </a:rPr>
              <a:t>dark red –brown </a:t>
            </a:r>
            <a:r>
              <a:rPr lang="en-GB" altLang="bg-BG" dirty="0" smtClean="0"/>
              <a:t>colour &gt; 100mg/dl</a:t>
            </a:r>
          </a:p>
          <a:p>
            <a:pPr eaLnBrk="1" hangingPunct="1">
              <a:lnSpc>
                <a:spcPct val="90000"/>
              </a:lnSpc>
            </a:pPr>
            <a:r>
              <a:rPr lang="en-GB" altLang="bg-BG" dirty="0" smtClean="0"/>
              <a:t>Myoglobin has short </a:t>
            </a:r>
            <a:r>
              <a:rPr lang="en-GB" altLang="bg-BG" b="1" dirty="0" smtClean="0"/>
              <a:t>T</a:t>
            </a:r>
            <a:r>
              <a:rPr lang="en-GB" altLang="bg-BG" b="1" baseline="-25000" dirty="0" smtClean="0"/>
              <a:t>1/2</a:t>
            </a:r>
            <a:r>
              <a:rPr lang="en-GB" altLang="bg-BG" dirty="0" smtClean="0"/>
              <a:t> (2-3 hours)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bg-BG" dirty="0" smtClean="0"/>
              <a:t>Serum levels return to normal after 6-8 hours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5589240"/>
            <a:ext cx="8784976" cy="9541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ECG as early as possible to look for signs of hyperkalemia</a:t>
            </a:r>
            <a:endParaRPr lang="bg-BG" sz="28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14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31538" y="450370"/>
            <a:ext cx="8710361" cy="9971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660066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Aft>
                <a:spcPct val="15000"/>
              </a:spcAft>
            </a:pPr>
            <a:r>
              <a:rPr lang="en-US" altLang="bg-BG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Other c</a:t>
            </a:r>
            <a:r>
              <a:rPr lang="en-US" altLang="bg-BG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linical syndromes </a:t>
            </a:r>
            <a:r>
              <a:rPr lang="en-US" altLang="bg-BG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with </a:t>
            </a:r>
            <a:r>
              <a:rPr lang="en-US" altLang="bg-BG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similar </a:t>
            </a:r>
            <a:r>
              <a:rPr lang="en-US" altLang="bg-BG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altLang="bg-BG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ffects </a:t>
            </a:r>
            <a:r>
              <a:rPr lang="en-US" altLang="bg-BG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as Crush Syndrome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31538" y="1986359"/>
            <a:ext cx="8904957" cy="219136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>
            <a:lvl1pPr marL="130175" indent="-13017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73000"/>
              <a:buFont typeface="Wingdings" pitchFamily="2" charset="2"/>
              <a:buChar char="v"/>
            </a:pPr>
            <a:r>
              <a:rPr lang="en-US" altLang="bg-BG" sz="3200" dirty="0">
                <a:latin typeface="Arial" pitchFamily="34" charset="0"/>
                <a:cs typeface="Arial" pitchFamily="34" charset="0"/>
              </a:rPr>
              <a:t>Tumor </a:t>
            </a:r>
            <a:r>
              <a:rPr lang="en-US" altLang="bg-BG" sz="3200" dirty="0" err="1">
                <a:latin typeface="Arial" pitchFamily="34" charset="0"/>
                <a:cs typeface="Arial" pitchFamily="34" charset="0"/>
              </a:rPr>
              <a:t>lysis</a:t>
            </a:r>
            <a:r>
              <a:rPr lang="en-US" altLang="bg-BG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3200" dirty="0" smtClean="0">
                <a:latin typeface="Arial" pitchFamily="34" charset="0"/>
                <a:cs typeface="Arial" pitchFamily="34" charset="0"/>
              </a:rPr>
              <a:t>syndrome</a:t>
            </a: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73000"/>
              <a:buFont typeface="Wingdings" pitchFamily="2" charset="2"/>
              <a:buChar char="v"/>
            </a:pPr>
            <a:r>
              <a:rPr lang="en-US" altLang="bg-BG" sz="3200" dirty="0" smtClean="0">
                <a:latin typeface="Arial" pitchFamily="34" charset="0"/>
                <a:cs typeface="Arial" pitchFamily="34" charset="0"/>
              </a:rPr>
              <a:t>Heat stroke</a:t>
            </a: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73000"/>
              <a:buFont typeface="Wingdings" pitchFamily="2" charset="2"/>
              <a:buChar char="v"/>
            </a:pPr>
            <a:r>
              <a:rPr lang="en-US" altLang="bg-BG" sz="3200" dirty="0" err="1" smtClean="0">
                <a:latin typeface="Arial" pitchFamily="34" charset="0"/>
                <a:cs typeface="Arial" pitchFamily="34" charset="0"/>
              </a:rPr>
              <a:t>Exertional</a:t>
            </a:r>
            <a:r>
              <a:rPr lang="en-US" altLang="bg-BG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3200" dirty="0" err="1" smtClean="0">
                <a:latin typeface="Arial" pitchFamily="34" charset="0"/>
                <a:cs typeface="Arial" pitchFamily="34" charset="0"/>
              </a:rPr>
              <a:t>rhabdomyolysis</a:t>
            </a:r>
            <a:endParaRPr lang="en-US" altLang="bg-BG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73000"/>
              <a:buFont typeface="Wingdings" pitchFamily="2" charset="2"/>
              <a:buChar char="v"/>
            </a:pPr>
            <a:r>
              <a:rPr lang="en-US" altLang="bg-BG" sz="3200" dirty="0" smtClean="0">
                <a:latin typeface="Arial" pitchFamily="34" charset="0"/>
                <a:cs typeface="Arial" pitchFamily="34" charset="0"/>
              </a:rPr>
              <a:t>High </a:t>
            </a:r>
            <a:r>
              <a:rPr lang="en-US" altLang="bg-BG" sz="3200" dirty="0">
                <a:latin typeface="Arial" pitchFamily="34" charset="0"/>
                <a:cs typeface="Arial" pitchFamily="34" charset="0"/>
              </a:rPr>
              <a:t>voltage (&gt; 1000 volts) electrical injury</a:t>
            </a:r>
          </a:p>
        </p:txBody>
      </p:sp>
      <p:sp>
        <p:nvSpPr>
          <p:cNvPr id="3174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668581" indent="-257146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28586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440020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851454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262889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674323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085757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497191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25696198-5782-4408-9F1E-3E436E07B76E}" type="slidenum">
              <a:rPr lang="en-US" altLang="bg-BG" sz="1300">
                <a:solidFill>
                  <a:schemeClr val="bg1"/>
                </a:solidFill>
              </a:rPr>
              <a:pPr/>
              <a:t>33</a:t>
            </a:fld>
            <a:endParaRPr lang="en-US" altLang="bg-BG" sz="1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67545" y="310355"/>
            <a:ext cx="7632848" cy="8863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Aft>
                <a:spcPct val="15000"/>
              </a:spcAft>
            </a:pPr>
            <a:r>
              <a:rPr lang="en-US" altLang="bg-BG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Other Injuries in the Crush Syndrome Patient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1340768"/>
            <a:ext cx="9036496" cy="4696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marL="100013" indent="-100013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523875" indent="-169863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342900" indent="-342900" algn="just">
              <a:spcAft>
                <a:spcPct val="1500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en-US" altLang="bg-B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High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incidence of associated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injuries</a:t>
            </a:r>
          </a:p>
          <a:p>
            <a:pPr marL="342900" indent="-342900" algn="just">
              <a:spcAft>
                <a:spcPct val="1500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en-US" altLang="bg-BG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Extremity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fractures and lacerations are most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common</a:t>
            </a:r>
          </a:p>
          <a:p>
            <a:pPr marL="342900" indent="-342900" algn="just">
              <a:spcAft>
                <a:spcPct val="1500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en-US" altLang="bg-BG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crush injury to trunk, can have internal abdominal injuries in addition to abdominal wall muscle compression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injury</a:t>
            </a:r>
          </a:p>
          <a:p>
            <a:pPr marL="342900" indent="-342900" algn="just">
              <a:spcAft>
                <a:spcPct val="1500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en-US" altLang="bg-BG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May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have "traumatic asphyxia" if chest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compressed</a:t>
            </a:r>
          </a:p>
          <a:p>
            <a:pPr marL="342900" indent="-342900" algn="just">
              <a:spcAft>
                <a:spcPct val="1500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en-US" altLang="bg-BG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Dust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inhalation common in concrete building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collapse</a:t>
            </a:r>
          </a:p>
          <a:p>
            <a:pPr marL="342900" indent="-342900" algn="just">
              <a:spcAft>
                <a:spcPct val="1500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en-US" altLang="bg-BG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Fires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common with earthquakes, so may have burns, smoke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 inhalation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, and CO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poisoning</a:t>
            </a:r>
          </a:p>
          <a:p>
            <a:pPr marL="342900" indent="-342900" algn="just">
              <a:spcAft>
                <a:spcPct val="1500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en-US" altLang="bg-BG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Hypothermia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or hyperthermia</a:t>
            </a:r>
          </a:p>
        </p:txBody>
      </p:sp>
      <p:sp>
        <p:nvSpPr>
          <p:cNvPr id="4813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668581" indent="-257146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28586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440020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851454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262889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674323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085757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497191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A150520-0E94-4DEE-8D4D-3EBB311863CC}" type="slidenum">
              <a:rPr lang="en-US" altLang="bg-BG" sz="1300">
                <a:solidFill>
                  <a:schemeClr val="bg1"/>
                </a:solidFill>
              </a:rPr>
              <a:pPr/>
              <a:t>34</a:t>
            </a:fld>
            <a:endParaRPr lang="en-US" altLang="bg-BG" sz="1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b="1" dirty="0">
                <a:solidFill>
                  <a:srgbClr val="990000"/>
                </a:solidFill>
                <a:latin typeface="Times New Roman" pitchFamily="18" charset="0"/>
              </a:rPr>
              <a:t>First aid at the crush-syndrome</a:t>
            </a:r>
            <a:endParaRPr lang="ru-RU" altLang="bg-BG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algn="just">
              <a:buFont typeface="Arial" charset="0"/>
              <a:buAutoNum type="arabicPeriod"/>
            </a:pPr>
            <a:r>
              <a:rPr lang="en-US" altLang="bg-BG" sz="2800" dirty="0">
                <a:latin typeface="Arial" pitchFamily="34" charset="0"/>
                <a:cs typeface="Arial" pitchFamily="34" charset="0"/>
              </a:rPr>
              <a:t>Remove the compressing factor</a:t>
            </a:r>
          </a:p>
          <a:p>
            <a:pPr marL="609600" indent="-609600" algn="just">
              <a:buFont typeface="Arial" charset="0"/>
              <a:buAutoNum type="arabicPeriod"/>
            </a:pP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Apply a proximal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tourniquet to prevent a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bg-BG" sz="2800" dirty="0" smtClean="0">
                <a:latin typeface="Arial" pitchFamily="34" charset="0"/>
                <a:cs typeface="Arial" pitchFamily="34" charset="0"/>
              </a:rPr>
              <a:t>spread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toxins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to the organism</a:t>
            </a:r>
            <a:endParaRPr lang="en-US" altLang="bg-BG" sz="2800" dirty="0">
              <a:latin typeface="Arial" pitchFamily="34" charset="0"/>
              <a:cs typeface="Arial" pitchFamily="34" charset="0"/>
            </a:endParaRPr>
          </a:p>
          <a:p>
            <a:pPr marL="609600" indent="-609600" algn="just">
              <a:buFont typeface="Arial" charset="0"/>
              <a:buAutoNum type="arabicPeriod"/>
            </a:pPr>
            <a:r>
              <a:rPr lang="en-US" altLang="bg-BG" sz="2800" dirty="0">
                <a:latin typeface="Arial" pitchFamily="34" charset="0"/>
                <a:cs typeface="Arial" pitchFamily="34" charset="0"/>
              </a:rPr>
              <a:t>Prescribe the narcotic </a:t>
            </a:r>
            <a:r>
              <a:rPr lang="ru-RU" altLang="bg-BG" sz="2800" dirty="0">
                <a:latin typeface="Arial" pitchFamily="34" charset="0"/>
                <a:cs typeface="Arial" pitchFamily="34" charset="0"/>
              </a:rPr>
              <a:t>analge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t</a:t>
            </a:r>
            <a:r>
              <a:rPr lang="ru-RU" altLang="bg-BG" sz="2800" dirty="0">
                <a:latin typeface="Arial" pitchFamily="34" charset="0"/>
                <a:cs typeface="Arial" pitchFamily="34" charset="0"/>
              </a:rPr>
              <a:t>ic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s to prevent the formation of pain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shock</a:t>
            </a:r>
          </a:p>
          <a:p>
            <a:pPr marL="609600" indent="-609600" algn="just">
              <a:buFont typeface="Arial" charset="0"/>
              <a:buAutoNum type="arabicPeriod"/>
            </a:pPr>
            <a:r>
              <a:rPr lang="en-US" altLang="bg-BG" sz="2800" dirty="0">
                <a:latin typeface="Arial" pitchFamily="34" charset="0"/>
                <a:cs typeface="Arial" pitchFamily="34" charset="0"/>
              </a:rPr>
              <a:t>Intensive therapy during crush syndrome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should be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started in the earliest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phase,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because the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characteristic changes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are formed during 5-6 hours after trauma.</a:t>
            </a:r>
          </a:p>
          <a:p>
            <a:pPr marL="609600" indent="-609600" algn="just">
              <a:buFont typeface="Arial" charset="0"/>
              <a:buAutoNum type="arabicPeriod"/>
            </a:pPr>
            <a:endParaRPr lang="en-US" altLang="bg-BG" sz="28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 typeface="Arial" charset="0"/>
              <a:buAutoNum type="arabicPeriod"/>
            </a:pPr>
            <a:endParaRPr lang="ru-RU" altLang="bg-B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13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TREATMENT</a:t>
            </a:r>
            <a:br>
              <a:rPr lang="en-US" sz="3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Algorithm</a:t>
            </a: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83768" y="1719719"/>
            <a:ext cx="2548523" cy="762000"/>
            <a:chOff x="3505200" y="1600200"/>
            <a:chExt cx="2365291" cy="762000"/>
          </a:xfrm>
        </p:grpSpPr>
        <p:sp>
          <p:nvSpPr>
            <p:cNvPr id="4" name="Rounded Rectangle 3"/>
            <p:cNvSpPr/>
            <p:nvPr/>
          </p:nvSpPr>
          <p:spPr>
            <a:xfrm>
              <a:off x="3505200" y="1600200"/>
              <a:ext cx="2133600" cy="762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16962" y="1748135"/>
              <a:ext cx="23535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Isotonic</a:t>
              </a:r>
              <a:r>
                <a:rPr lang="en-US" sz="2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Saline</a:t>
              </a:r>
              <a:endPara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782652" y="1447800"/>
            <a:ext cx="4361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-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Initial Resuscitation: 1-2 L/hr  </a:t>
            </a:r>
          </a:p>
          <a:p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-100-200 ml/hr  (if </a:t>
            </a:r>
            <a:r>
              <a:rPr lang="en-US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hemolysis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induced injury)</a:t>
            </a:r>
          </a:p>
          <a:p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-Correct electrolyte abnormalities</a:t>
            </a: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31500" y="2481719"/>
            <a:ext cx="0" cy="56628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667000" y="3048000"/>
            <a:ext cx="2133600" cy="762000"/>
            <a:chOff x="3505200" y="1600200"/>
            <a:chExt cx="2133600" cy="762000"/>
          </a:xfrm>
        </p:grpSpPr>
        <p:sp>
          <p:nvSpPr>
            <p:cNvPr id="12" name="Rounded Rectangle 11"/>
            <p:cNvSpPr/>
            <p:nvPr/>
          </p:nvSpPr>
          <p:spPr>
            <a:xfrm>
              <a:off x="3505200" y="1600200"/>
              <a:ext cx="2133600" cy="762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94911" y="1748135"/>
              <a:ext cx="1682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Titrate IVF</a:t>
              </a:r>
              <a:endPara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838700" y="3200400"/>
            <a:ext cx="4312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Diuresis goal: 200-300ml/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hr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Renal output</a:t>
            </a: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614935" y="3810000"/>
            <a:ext cx="0" cy="6096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10000" y="3886200"/>
            <a:ext cx="472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Serial CK measurements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7504" y="1447800"/>
            <a:ext cx="1721296" cy="1477144"/>
            <a:chOff x="1295400" y="1752600"/>
            <a:chExt cx="1382504" cy="1447800"/>
          </a:xfrm>
        </p:grpSpPr>
        <p:sp>
          <p:nvSpPr>
            <p:cNvPr id="24" name="Diamond 23"/>
            <p:cNvSpPr/>
            <p:nvPr/>
          </p:nvSpPr>
          <p:spPr>
            <a:xfrm>
              <a:off x="1295400" y="1752600"/>
              <a:ext cx="1371600" cy="1447800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82504" y="2281676"/>
              <a:ext cx="1295400" cy="447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CK&gt;5000</a:t>
              </a:r>
              <a:endPara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>
            <a:off x="1810641" y="2175728"/>
            <a:ext cx="6858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2771800" y="4419600"/>
            <a:ext cx="1724000" cy="1295400"/>
            <a:chOff x="1295400" y="1752600"/>
            <a:chExt cx="1447800" cy="1447800"/>
          </a:xfrm>
        </p:grpSpPr>
        <p:sp>
          <p:nvSpPr>
            <p:cNvPr id="39" name="Diamond 38"/>
            <p:cNvSpPr/>
            <p:nvPr/>
          </p:nvSpPr>
          <p:spPr>
            <a:xfrm>
              <a:off x="1295400" y="1752600"/>
              <a:ext cx="1371600" cy="1447800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47800" y="2297668"/>
              <a:ext cx="1295400" cy="447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CK&lt;5000</a:t>
              </a:r>
              <a:endPara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57800" y="4724400"/>
            <a:ext cx="2524474" cy="762000"/>
            <a:chOff x="3657600" y="1600200"/>
            <a:chExt cx="2524474" cy="762000"/>
          </a:xfrm>
        </p:grpSpPr>
        <p:sp>
          <p:nvSpPr>
            <p:cNvPr id="42" name="Rounded Rectangle 41"/>
            <p:cNvSpPr/>
            <p:nvPr/>
          </p:nvSpPr>
          <p:spPr>
            <a:xfrm>
              <a:off x="3657600" y="1600200"/>
              <a:ext cx="2514600" cy="762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57371" y="1752528"/>
              <a:ext cx="24247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Stop Treatment</a:t>
              </a:r>
              <a:endPara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>
            <a:off x="4495800" y="5105400"/>
            <a:ext cx="6858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6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528" y="260648"/>
            <a:ext cx="8568952" cy="6337002"/>
          </a:xfrm>
          <a:solidFill>
            <a:srgbClr val="00FFCC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altLang="bg-BG" sz="4400" dirty="0" smtClean="0">
              <a:latin typeface="Times New Roman" pitchFamily="18" charset="0"/>
            </a:endParaRPr>
          </a:p>
          <a:p>
            <a:pPr algn="just">
              <a:lnSpc>
                <a:spcPct val="150000"/>
              </a:lnSpc>
              <a:buFont typeface="Arial" charset="0"/>
              <a:buNone/>
            </a:pPr>
            <a:r>
              <a:rPr lang="en-US" altLang="bg-BG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dirty="0" smtClean="0">
                <a:latin typeface="Arial" pitchFamily="34" charset="0"/>
                <a:cs typeface="Arial" pitchFamily="34" charset="0"/>
              </a:rPr>
              <a:t>  Nowadays </a:t>
            </a:r>
            <a:r>
              <a:rPr lang="en-US" altLang="bg-BG" dirty="0">
                <a:latin typeface="Arial" pitchFamily="34" charset="0"/>
                <a:cs typeface="Arial" pitchFamily="34" charset="0"/>
              </a:rPr>
              <a:t>in system of pre-hospital measures during crush syndrome special accent is put on early base infusion into the organism. But there must be excluded solutions containing potassium (Ringer’s, Hartmann’s </a:t>
            </a:r>
            <a:r>
              <a:rPr lang="en-US" altLang="bg-BG" dirty="0" smtClean="0">
                <a:latin typeface="Arial" pitchFamily="34" charset="0"/>
                <a:cs typeface="Arial" pitchFamily="34" charset="0"/>
              </a:rPr>
              <a:t>solutions).</a:t>
            </a:r>
            <a:endParaRPr lang="ru-RU" altLang="bg-B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Bicarbonate</a:t>
            </a:r>
            <a:r>
              <a:rPr lang="en-US" b="1" dirty="0" smtClean="0">
                <a:solidFill>
                  <a:srgbClr val="990000"/>
                </a:solidFill>
              </a:rPr>
              <a:t> 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766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000" b="1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Bicarbonate</a:t>
            </a:r>
            <a:r>
              <a:rPr lang="en-US" sz="3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Forced alkaline diuresis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May reduce renal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heme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toxicity;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May also decrease the release of </a:t>
            </a:r>
            <a:r>
              <a:rPr lang="en-US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free iron from myoglobin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the formation of </a:t>
            </a:r>
            <a:r>
              <a:rPr lang="en-US" sz="2800" b="1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vasoconstricting</a:t>
            </a:r>
            <a:r>
              <a:rPr lang="en-US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F</a:t>
            </a:r>
            <a:r>
              <a:rPr lang="en-US" sz="2800" b="1" baseline="-250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-isoprostanes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and the risk for </a:t>
            </a:r>
            <a:r>
              <a:rPr lang="en-US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tubular precipitation of uric </a:t>
            </a:r>
            <a:r>
              <a:rPr lang="en-US" sz="28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acid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Alkalization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increases the solubility of myoglobin and promotes its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excretion;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000" dirty="0">
                <a:latin typeface="Arial" pitchFamily="34" charset="0"/>
                <a:cs typeface="Arial" pitchFamily="34" charset="0"/>
              </a:rPr>
              <a:t>Bicarbonate is used to raise the urine pH to </a:t>
            </a:r>
            <a:r>
              <a:rPr lang="en-US" sz="3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6.5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thereby </a:t>
            </a:r>
            <a:r>
              <a:rPr lang="en-US" sz="3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increasing solubility of </a:t>
            </a:r>
            <a:r>
              <a:rPr lang="en-US" sz="30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heme</a:t>
            </a:r>
            <a:r>
              <a:rPr lang="en-US" sz="3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pigments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en-US" sz="3000" dirty="0">
                <a:latin typeface="Arial" pitchFamily="34" charset="0"/>
                <a:cs typeface="Arial" pitchFamily="34" charset="0"/>
              </a:rPr>
              <a:t>Add 50 ml 8.5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% sodium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bicarbonate to each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liter;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 No clear clinical evidence that an alkaline diuresis is more effective than a saline diuresis in preventing acute kidney insufficiency. 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2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Mannitol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Forced diuresis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Clr>
                <a:srgbClr val="990000"/>
              </a:buClr>
              <a:buFont typeface="Wingdings" pitchFamily="2" charset="2"/>
              <a:buChar char="Ø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May minimize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intratubular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heme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pigment deposition and cast formation;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May scavenge free radicals in muscle thus limiting necrosis;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Positive inotropic effect on the heart (positive effect on contraction         renal blood flow;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May help eliminate myoglobin from the kidney and prevent renal failure;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May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be useful to initiate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diuresis;</a:t>
            </a:r>
          </a:p>
          <a:p>
            <a:pPr algn="just"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Most important may help decompression of compartment syndrome by mobilizing fluid from damaged muscle (thereby preventing need for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fasciotomy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).</a:t>
            </a:r>
            <a:endParaRPr lang="en-US" sz="2800" dirty="0" smtClean="0"/>
          </a:p>
          <a:p>
            <a:pPr>
              <a:buNone/>
            </a:pPr>
            <a:endParaRPr lang="en-US" sz="2800" u="sng" dirty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sz="2200" dirty="0"/>
          </a:p>
        </p:txBody>
      </p:sp>
      <p:sp>
        <p:nvSpPr>
          <p:cNvPr id="5" name="Chevron 4"/>
          <p:cNvSpPr/>
          <p:nvPr/>
        </p:nvSpPr>
        <p:spPr>
          <a:xfrm flipV="1">
            <a:off x="2051720" y="3724208"/>
            <a:ext cx="384590" cy="193166"/>
          </a:xfrm>
          <a:prstGeom prst="chevron">
            <a:avLst>
              <a:gd name="adj" fmla="val 47993"/>
            </a:avLst>
          </a:prstGeom>
          <a:solidFill>
            <a:srgbClr val="9900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2559107" y="3636518"/>
            <a:ext cx="215310" cy="368546"/>
          </a:xfrm>
          <a:prstGeom prst="upArrow">
            <a:avLst/>
          </a:prstGeom>
          <a:solidFill>
            <a:srgbClr val="0033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5931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37139" y="935118"/>
            <a:ext cx="7736119" cy="5124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Aft>
                <a:spcPct val="15000"/>
              </a:spcAft>
            </a:pPr>
            <a:r>
              <a:rPr lang="en-US" altLang="bg-BG" sz="37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ews Gothic" pitchFamily="34" charset="0"/>
              </a:rPr>
              <a:t>Crush </a:t>
            </a:r>
            <a:r>
              <a:rPr lang="en-US" altLang="bg-BG" sz="37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ews Gothic" pitchFamily="34" charset="0"/>
              </a:rPr>
              <a:t>Syndrome</a:t>
            </a:r>
            <a:endParaRPr lang="en-US" altLang="bg-BG" sz="3700" b="1" dirty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News Gothic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39947" y="1986358"/>
            <a:ext cx="8518115" cy="40872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marL="92075" indent="-9207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511175" indent="-157163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354012" lvl="1" indent="0" algn="just">
              <a:spcAft>
                <a:spcPct val="15000"/>
              </a:spcAft>
              <a:buClr>
                <a:srgbClr val="FFFF00"/>
              </a:buClr>
              <a:buSzPct val="125000"/>
            </a:pPr>
            <a:r>
              <a:rPr lang="en-US" altLang="bg-BG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Crush </a:t>
            </a:r>
            <a:r>
              <a:rPr lang="en-US" altLang="bg-BG" sz="3200" dirty="0">
                <a:latin typeface="Arial" panose="020B0604020202020204" pitchFamily="34" charset="0"/>
                <a:cs typeface="Arial" panose="020B0604020202020204" pitchFamily="34" charset="0"/>
              </a:rPr>
              <a:t>syndrome is the clinical condition caused by compression of muscle with subsequent rhabdomyolysis which can then cause the complications of electrolyte disturbances, fluid sequestration, </a:t>
            </a:r>
            <a:r>
              <a:rPr lang="en-US" altLang="bg-BG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bg-BG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myoglobinuria</a:t>
            </a:r>
            <a:r>
              <a:rPr lang="en-US" altLang="bg-BG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4012" lvl="1" indent="0" algn="just">
              <a:spcAft>
                <a:spcPct val="15000"/>
              </a:spcAft>
              <a:buClr>
                <a:srgbClr val="FFFF00"/>
              </a:buClr>
              <a:buSzPct val="125000"/>
            </a:pPr>
            <a:r>
              <a:rPr lang="en-US" altLang="bg-BG" sz="3200" dirty="0">
                <a:latin typeface="Arial" panose="020B0604020202020204" pitchFamily="34" charset="0"/>
                <a:cs typeface="Arial" panose="020B0604020202020204" pitchFamily="34" charset="0"/>
              </a:rPr>
              <a:t>Crush syndrome is a </a:t>
            </a:r>
            <a:r>
              <a:rPr lang="en-US" altLang="bg-BG" sz="3200" b="1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reperfusion</a:t>
            </a:r>
            <a:r>
              <a:rPr lang="en-US" altLang="bg-BG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injury </a:t>
            </a:r>
            <a:r>
              <a:rPr lang="en-US" altLang="bg-BG" sz="3200" dirty="0"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</a:p>
          <a:p>
            <a:pPr marL="354012" lvl="1" indent="0" algn="just">
              <a:spcAft>
                <a:spcPct val="15000"/>
              </a:spcAft>
              <a:buClr>
                <a:srgbClr val="FFFF00"/>
              </a:buClr>
              <a:buSzPct val="125000"/>
            </a:pPr>
            <a:r>
              <a:rPr lang="en-US" altLang="bg-BG" sz="3200" dirty="0">
                <a:latin typeface="Arial" panose="020B0604020202020204" pitchFamily="34" charset="0"/>
                <a:cs typeface="Arial" panose="020B0604020202020204" pitchFamily="34" charset="0"/>
              </a:rPr>
              <a:t>result of traumatic </a:t>
            </a:r>
            <a:r>
              <a:rPr lang="en-US" altLang="bg-BG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rhabdomyolysis</a:t>
            </a:r>
            <a:r>
              <a:rPr lang="en-US" altLang="bg-BG" sz="3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150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668581" indent="-257146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28586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440020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851454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262889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674323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085757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497191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FD33736-60C1-4085-A217-094D94501CD5}" type="slidenum">
              <a:rPr lang="en-US" altLang="bg-BG" sz="1300">
                <a:solidFill>
                  <a:schemeClr val="bg1"/>
                </a:solidFill>
              </a:rPr>
              <a:pPr/>
              <a:t>4</a:t>
            </a:fld>
            <a:endParaRPr lang="en-US" altLang="bg-BG" sz="1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70" y="-31065"/>
            <a:ext cx="9122029" cy="112474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Mannitol</a:t>
            </a:r>
            <a:endParaRPr lang="bg-BG" sz="36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784976" cy="5400600"/>
          </a:xfrm>
          <a:blipFill>
            <a:blip r:embed="rId3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l"/>
            <a:r>
              <a:rPr lang="en-US" sz="2800" b="1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Prerenal</a:t>
            </a:r>
            <a:r>
              <a:rPr lang="en-US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effects:</a:t>
            </a:r>
          </a:p>
          <a:p>
            <a:pPr marL="457200" indent="-457200" algn="l">
              <a:buClr>
                <a:srgbClr val="9900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Intravascular volume expansion</a:t>
            </a:r>
          </a:p>
          <a:p>
            <a:pPr marL="457200" indent="-457200" algn="l">
              <a:buClr>
                <a:srgbClr val="9900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Increased cardiac output and contractility</a:t>
            </a:r>
          </a:p>
          <a:p>
            <a:pPr marL="457200" indent="-457200" algn="l">
              <a:buClr>
                <a:srgbClr val="9900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Possibly reduction in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intracompartment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pressure in compartment syndrome</a:t>
            </a:r>
          </a:p>
          <a:p>
            <a:pPr algn="l">
              <a:buClr>
                <a:srgbClr val="990000"/>
              </a:buClr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Renal effects:</a:t>
            </a:r>
          </a:p>
          <a:p>
            <a:pPr marL="457200" indent="-457200" algn="l">
              <a:buClr>
                <a:srgbClr val="000099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Increases glomerular filtration rate</a:t>
            </a:r>
          </a:p>
          <a:p>
            <a:pPr marL="457200" indent="-457200" algn="l">
              <a:buClr>
                <a:srgbClr val="000099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Increases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intratubular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pressure and flow</a:t>
            </a:r>
          </a:p>
          <a:p>
            <a:pPr marL="457200" indent="-457200" algn="l">
              <a:buClr>
                <a:srgbClr val="000099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Dilatation of renal vasculature</a:t>
            </a:r>
          </a:p>
          <a:p>
            <a:pPr marL="457200" indent="-457200" algn="l">
              <a:buClr>
                <a:srgbClr val="000099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smotic diuresis</a:t>
            </a:r>
          </a:p>
          <a:p>
            <a:pPr marL="457200" indent="-457200" algn="l">
              <a:buClr>
                <a:srgbClr val="000099"/>
              </a:buClr>
              <a:buFont typeface="Wingdings" pitchFamily="2" charset="2"/>
              <a:buChar char="v"/>
            </a:pP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Clr>
                <a:srgbClr val="000099"/>
              </a:buClr>
              <a:buFont typeface="Wingdings" pitchFamily="2" charset="2"/>
              <a:buChar char="v"/>
            </a:pPr>
            <a:endParaRPr lang="bg-BG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07503" y="948968"/>
            <a:ext cx="8928991" cy="4985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Aft>
                <a:spcPct val="15000"/>
              </a:spcAft>
            </a:pPr>
            <a:r>
              <a:rPr lang="en-US" altLang="bg-BG" sz="36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Contraindications to </a:t>
            </a:r>
            <a:r>
              <a:rPr lang="en-US" altLang="bg-BG" sz="3600" b="1" dirty="0" err="1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Mannitol</a:t>
            </a:r>
            <a:endParaRPr lang="en-US" altLang="bg-BG" sz="36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07504" y="1986358"/>
            <a:ext cx="8928991" cy="228370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>
            <a:lvl1pPr marL="130175" indent="-13017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560388" indent="-20637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en-US" altLang="bg-BG" sz="2800" dirty="0">
                <a:latin typeface="Arial" pitchFamily="34" charset="0"/>
                <a:cs typeface="Arial" pitchFamily="34" charset="0"/>
              </a:rPr>
              <a:t>Established </a:t>
            </a:r>
            <a:r>
              <a:rPr lang="en-US" altLang="bg-BG" sz="2800" dirty="0" err="1">
                <a:latin typeface="Arial" pitchFamily="34" charset="0"/>
                <a:cs typeface="Arial" pitchFamily="34" charset="0"/>
              </a:rPr>
              <a:t>anuric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 renal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failure;</a:t>
            </a: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Severe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congestive heart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failure;</a:t>
            </a:r>
          </a:p>
          <a:p>
            <a:pPr marL="457200" indent="-457200" algn="just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These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patients may require </a:t>
            </a:r>
            <a:r>
              <a:rPr lang="en-US" altLang="bg-BG" sz="2800" dirty="0" err="1">
                <a:latin typeface="Arial" pitchFamily="34" charset="0"/>
                <a:cs typeface="Arial" pitchFamily="34" charset="0"/>
              </a:rPr>
              <a:t>pressors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 such as dopamine in order to tolerate the fluid load required for treatment, or may need early dialysis</a:t>
            </a:r>
          </a:p>
        </p:txBody>
      </p:sp>
      <p:sp>
        <p:nvSpPr>
          <p:cNvPr id="409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668581" indent="-257146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28586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440020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851454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262889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674323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085757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497191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7A95636-6587-441C-8F0F-6AE73CC46322}" type="slidenum">
              <a:rPr lang="en-US" altLang="bg-BG" sz="1300">
                <a:solidFill>
                  <a:schemeClr val="bg1"/>
                </a:solidFill>
              </a:rPr>
              <a:pPr/>
              <a:t>41</a:t>
            </a:fld>
            <a:endParaRPr lang="en-US" altLang="bg-BG" sz="1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2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31667" y="471857"/>
            <a:ext cx="7736119" cy="9971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  <a:prstDash val="lgDashDotDot"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Aft>
                <a:spcPct val="15000"/>
              </a:spcAft>
            </a:pPr>
            <a:r>
              <a:rPr lang="en-US" altLang="bg-BG" sz="3600" b="1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Mannitol</a:t>
            </a:r>
            <a:r>
              <a:rPr lang="en-US" altLang="bg-BG" sz="36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Dosage for Crush Syndrome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79512" y="1986358"/>
            <a:ext cx="8784976" cy="3640997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>
            <a:spAutoFit/>
          </a:bodyPr>
          <a:lstStyle>
            <a:lvl1pPr marL="130175" indent="-13017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560388" indent="-20637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en-US" altLang="bg-BG" sz="2800" dirty="0" err="1">
                <a:latin typeface="Arial" pitchFamily="34" charset="0"/>
                <a:cs typeface="Arial" pitchFamily="34" charset="0"/>
              </a:rPr>
              <a:t>Mannitol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 20 % solution 0.25 grams per kg IV over 10 to 30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minutes;</a:t>
            </a: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Diuresis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should start in 15 to 30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minutes;</a:t>
            </a:r>
          </a:p>
          <a:p>
            <a:pPr marL="457200" indent="-457200" algn="just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urine output thereafter drops again, </a:t>
            </a:r>
            <a:r>
              <a:rPr lang="en-US" altLang="bg-BG" sz="2800" dirty="0" err="1">
                <a:latin typeface="Arial" pitchFamily="34" charset="0"/>
                <a:cs typeface="Arial" pitchFamily="34" charset="0"/>
              </a:rPr>
              <a:t>hypovolemia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 should be assumed, and only after aggressive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rehydration a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second dose of </a:t>
            </a:r>
            <a:r>
              <a:rPr lang="en-US" altLang="bg-BG" sz="2800" dirty="0" err="1" smtClean="0">
                <a:latin typeface="Arial" pitchFamily="34" charset="0"/>
                <a:cs typeface="Arial" pitchFamily="34" charset="0"/>
              </a:rPr>
              <a:t>mannitol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should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be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given;</a:t>
            </a:r>
          </a:p>
          <a:p>
            <a:pPr marL="457200" indent="-457200" algn="just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Maximum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dose : 2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g/kg/d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(or 200 grams per day)</a:t>
            </a:r>
          </a:p>
        </p:txBody>
      </p:sp>
      <p:sp>
        <p:nvSpPr>
          <p:cNvPr id="3993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668581" indent="-257146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28586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440020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851454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262889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674323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085757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497191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2012B174-564B-4D3C-80E9-1E867EAFB9FA}" type="slidenum">
              <a:rPr lang="en-US" altLang="bg-BG" sz="1300">
                <a:solidFill>
                  <a:schemeClr val="bg1"/>
                </a:solidFill>
              </a:rPr>
              <a:pPr/>
              <a:t>42</a:t>
            </a:fld>
            <a:endParaRPr lang="en-US" altLang="bg-BG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79511" y="893568"/>
            <a:ext cx="8856983" cy="5539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Aft>
                <a:spcPct val="15000"/>
              </a:spcAft>
            </a:pPr>
            <a:r>
              <a:rPr lang="en-US" altLang="bg-BG" sz="40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Hyperkalemia in Crush Syndrome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79512" y="1986358"/>
            <a:ext cx="8856983" cy="284385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>
            <a:lvl1pPr marL="130175" indent="-13017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Ø"/>
            </a:pPr>
            <a:r>
              <a:rPr lang="en-US" altLang="bg-BG" sz="2800" dirty="0">
                <a:latin typeface="Arial" pitchFamily="34" charset="0"/>
                <a:cs typeface="Arial" pitchFamily="34" charset="0"/>
              </a:rPr>
              <a:t>Can occur soon after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extrication</a:t>
            </a: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Ø"/>
            </a:pP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Can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be quickly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fatal</a:t>
            </a: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Ø"/>
            </a:pP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May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occur before manifestations of renal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failure</a:t>
            </a: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Ø"/>
            </a:pP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May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occur without obvious signs of compartment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syndrome</a:t>
            </a: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Ø"/>
            </a:pP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May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require emergent </a:t>
            </a:r>
            <a:r>
              <a:rPr lang="en-US" altLang="bg-BG" sz="2800" dirty="0" err="1">
                <a:latin typeface="Arial" pitchFamily="34" charset="0"/>
                <a:cs typeface="Arial" pitchFamily="34" charset="0"/>
              </a:rPr>
              <a:t>prehospital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 treatment</a:t>
            </a:r>
          </a:p>
        </p:txBody>
      </p:sp>
      <p:sp>
        <p:nvSpPr>
          <p:cNvPr id="3379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668581" indent="-257146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28586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440020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851454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262889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674323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085757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497191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4D367C91-AC9C-4711-A3DE-FCEDFC89BDF4}" type="slidenum">
              <a:rPr lang="en-US" altLang="bg-BG" sz="1300">
                <a:solidFill>
                  <a:schemeClr val="bg1"/>
                </a:solidFill>
              </a:rPr>
              <a:pPr/>
              <a:t>43</a:t>
            </a:fld>
            <a:endParaRPr lang="en-US" altLang="bg-BG" sz="1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buFont typeface="Arial" charset="0"/>
              <a:buNone/>
            </a:pPr>
            <a:endParaRPr lang="en-US" altLang="bg-BG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None/>
            </a:pPr>
            <a:r>
              <a:rPr lang="en-US" altLang="bg-BG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Treatment of hyperkalemia at hospital: </a:t>
            </a:r>
          </a:p>
          <a:p>
            <a:pPr algn="ctr">
              <a:buFont typeface="Arial" charset="0"/>
              <a:buNone/>
            </a:pPr>
            <a:endParaRPr lang="en-US" altLang="bg-BG" b="1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6600FF"/>
              </a:buClr>
              <a:buFont typeface="Wingdings" pitchFamily="2" charset="2"/>
              <a:buChar char="q"/>
            </a:pPr>
            <a:r>
              <a:rPr lang="en-US" altLang="bg-BG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IV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infusion of </a:t>
            </a:r>
            <a:r>
              <a:rPr lang="en-US" altLang="bg-BG" sz="28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hypertonic</a:t>
            </a:r>
            <a:r>
              <a:rPr lang="en-US" altLang="bg-BG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(40%) solution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altLang="bg-BG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glucose</a:t>
            </a:r>
            <a:r>
              <a:rPr lang="en-US" altLang="bg-BG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(50 ml) with </a:t>
            </a:r>
            <a:r>
              <a:rPr lang="en-US" altLang="bg-BG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insulin</a:t>
            </a:r>
          </a:p>
          <a:p>
            <a:pPr algn="just">
              <a:buClr>
                <a:srgbClr val="6600FF"/>
              </a:buClr>
              <a:buFont typeface="Wingdings" pitchFamily="2" charset="2"/>
              <a:buChar char="q"/>
            </a:pP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10% solution of </a:t>
            </a:r>
            <a:r>
              <a:rPr lang="en-US" altLang="bg-BG" sz="28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bg-BG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alcium chloride </a:t>
            </a:r>
            <a:r>
              <a:rPr lang="en-US" altLang="bg-BG" sz="28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en-US" altLang="bg-BG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en-US" altLang="bg-BG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gluconate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(30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ml for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20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min</a:t>
            </a:r>
            <a:r>
              <a:rPr lang="bg-BG" altLang="bg-BG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cardiac membrane stabilizing effect, hyper/K – hypo/</a:t>
            </a:r>
            <a:r>
              <a:rPr lang="en-US" altLang="bg-BG" sz="2800" dirty="0" err="1" smtClean="0">
                <a:latin typeface="Arial" pitchFamily="34" charset="0"/>
                <a:cs typeface="Arial" pitchFamily="34" charset="0"/>
              </a:rPr>
              <a:t>Ca</a:t>
            </a:r>
            <a:endParaRPr lang="en-US" altLang="bg-BG" sz="28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6600FF"/>
              </a:buClr>
              <a:buFont typeface="Wingdings" pitchFamily="2" charset="2"/>
              <a:buChar char="q"/>
            </a:pP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nebulized </a:t>
            </a:r>
            <a:r>
              <a:rPr lang="en-US" altLang="bg-BG" sz="28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albuterol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 (2.5 mg in 3 cc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) - potassium-lowering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effect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hyperkalemia in renal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failure (</a:t>
            </a:r>
            <a:r>
              <a:rPr lang="sv-SE" altLang="bg-BG" sz="2800" dirty="0" smtClean="0">
                <a:latin typeface="Arial" pitchFamily="34" charset="0"/>
                <a:cs typeface="Arial" pitchFamily="34" charset="0"/>
              </a:rPr>
              <a:t>beta </a:t>
            </a:r>
            <a:r>
              <a:rPr lang="sv-SE" altLang="bg-BG" sz="2800" dirty="0">
                <a:latin typeface="Arial" pitchFamily="34" charset="0"/>
                <a:cs typeface="Arial" pitchFamily="34" charset="0"/>
              </a:rPr>
              <a:t>2-adrenergic stimulation on potassium </a:t>
            </a:r>
            <a:r>
              <a:rPr lang="sv-SE" altLang="bg-BG" sz="2800" dirty="0" smtClean="0">
                <a:latin typeface="Arial" pitchFamily="34" charset="0"/>
                <a:cs typeface="Arial" pitchFamily="34" charset="0"/>
              </a:rPr>
              <a:t>metabolism)</a:t>
            </a:r>
            <a:endParaRPr lang="en-US" altLang="bg-BG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6600FF"/>
              </a:buClr>
              <a:buFont typeface="Wingdings" pitchFamily="2" charset="2"/>
              <a:buChar char="q"/>
            </a:pP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If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the level of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potassium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in blood plasma is more than </a:t>
            </a:r>
            <a:endParaRPr lang="en-US" altLang="bg-BG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rgbClr val="6600FF"/>
              </a:buClr>
              <a:buNone/>
            </a:pP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altLang="bg-BG" sz="2800" dirty="0" err="1" smtClean="0">
                <a:latin typeface="Arial" pitchFamily="34" charset="0"/>
                <a:cs typeface="Arial" pitchFamily="34" charset="0"/>
              </a:rPr>
              <a:t>mmol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/L an emergent </a:t>
            </a:r>
            <a:r>
              <a:rPr lang="en-US" altLang="bg-BG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hemodialysis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may be needed.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Special attention should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be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paid to diuresis control.</a:t>
            </a:r>
            <a:endParaRPr lang="ru-RU" altLang="bg-BG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26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235" y="188640"/>
            <a:ext cx="9036496" cy="6480720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just">
              <a:buFont typeface="Arial" charset="0"/>
              <a:buNone/>
            </a:pPr>
            <a:r>
              <a:rPr lang="en-US" altLang="bg-BG" sz="3000" dirty="0">
                <a:latin typeface="Arial" pitchFamily="34" charset="0"/>
                <a:cs typeface="Arial" pitchFamily="34" charset="0"/>
              </a:rPr>
              <a:t>If the response on diuresis stimulation is absent, you </a:t>
            </a:r>
            <a:endParaRPr lang="en-US" altLang="bg-BG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</a:pPr>
            <a:r>
              <a:rPr lang="en-US" altLang="bg-BG" sz="3000" dirty="0" smtClean="0">
                <a:latin typeface="Arial" pitchFamily="34" charset="0"/>
                <a:cs typeface="Arial" pitchFamily="34" charset="0"/>
              </a:rPr>
              <a:t>should </a:t>
            </a:r>
            <a:r>
              <a:rPr lang="en-US" altLang="bg-BG" sz="3000" dirty="0">
                <a:latin typeface="Arial" pitchFamily="34" charset="0"/>
                <a:cs typeface="Arial" pitchFamily="34" charset="0"/>
              </a:rPr>
              <a:t>not prescribe </a:t>
            </a:r>
            <a:r>
              <a:rPr lang="en-US" altLang="bg-BG" sz="30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altLang="bg-BG" sz="30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urosemide </a:t>
            </a:r>
            <a:r>
              <a:rPr lang="en-US" altLang="bg-BG" sz="3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altLang="bg-BG" sz="3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altLang="bg-BG" sz="30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asix</a:t>
            </a:r>
            <a:r>
              <a:rPr lang="en-US" altLang="bg-BG" sz="30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altLang="bg-BG" sz="3000" dirty="0" smtClean="0">
                <a:latin typeface="Arial" pitchFamily="34" charset="0"/>
                <a:cs typeface="Arial" pitchFamily="34" charset="0"/>
              </a:rPr>
              <a:t>or</a:t>
            </a:r>
          </a:p>
          <a:p>
            <a:pPr algn="just">
              <a:buFont typeface="Arial" charset="0"/>
              <a:buNone/>
            </a:pPr>
            <a:r>
              <a:rPr lang="en-US" altLang="bg-BG" sz="3000" b="1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Mannitol</a:t>
            </a:r>
            <a:r>
              <a:rPr lang="en-US" altLang="bg-BG" sz="30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3000" dirty="0" smtClean="0">
                <a:latin typeface="Arial" pitchFamily="34" charset="0"/>
                <a:cs typeface="Arial" pitchFamily="34" charset="0"/>
              </a:rPr>
              <a:t>one </a:t>
            </a:r>
            <a:r>
              <a:rPr lang="en-US" altLang="bg-BG" sz="3000" dirty="0">
                <a:latin typeface="Arial" pitchFamily="34" charset="0"/>
                <a:cs typeface="Arial" pitchFamily="34" charset="0"/>
              </a:rPr>
              <a:t>more time, because there is </a:t>
            </a:r>
            <a:r>
              <a:rPr lang="en-US" altLang="bg-BG" sz="3000" dirty="0" smtClean="0">
                <a:latin typeface="Arial" pitchFamily="34" charset="0"/>
                <a:cs typeface="Arial" pitchFamily="34" charset="0"/>
              </a:rPr>
              <a:t>already</a:t>
            </a:r>
          </a:p>
          <a:p>
            <a:pPr algn="just">
              <a:buFont typeface="Arial" charset="0"/>
              <a:buNone/>
            </a:pPr>
            <a:r>
              <a:rPr lang="en-US" altLang="bg-BG" sz="3000" dirty="0" smtClean="0">
                <a:latin typeface="Arial" pitchFamily="34" charset="0"/>
                <a:cs typeface="Arial" pitchFamily="34" charset="0"/>
              </a:rPr>
              <a:t>tubular necrosis </a:t>
            </a:r>
            <a:r>
              <a:rPr lang="en-US" altLang="bg-BG" sz="30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altLang="bg-BG" sz="3000" dirty="0" smtClean="0">
                <a:latin typeface="Arial" pitchFamily="34" charset="0"/>
                <a:cs typeface="Arial" pitchFamily="34" charset="0"/>
              </a:rPr>
              <a:t>kidneys. </a:t>
            </a:r>
            <a:r>
              <a:rPr lang="en-US" altLang="bg-BG" sz="3000" dirty="0" err="1" smtClean="0">
                <a:latin typeface="Arial" pitchFamily="34" charset="0"/>
                <a:cs typeface="Arial" pitchFamily="34" charset="0"/>
              </a:rPr>
              <a:t>Haemoabsorption</a:t>
            </a:r>
            <a:r>
              <a:rPr lang="en-US" altLang="bg-BG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bg-BG" sz="3000" dirty="0" smtClean="0">
                <a:latin typeface="Arial" pitchFamily="34" charset="0"/>
                <a:cs typeface="Arial" pitchFamily="34" charset="0"/>
              </a:rPr>
              <a:t>and </a:t>
            </a:r>
          </a:p>
          <a:p>
            <a:pPr algn="just">
              <a:buFont typeface="Arial" charset="0"/>
              <a:buNone/>
            </a:pPr>
            <a:r>
              <a:rPr lang="en-US" altLang="bg-BG" sz="3000" dirty="0" err="1" smtClean="0">
                <a:latin typeface="Arial" pitchFamily="34" charset="0"/>
                <a:cs typeface="Arial" pitchFamily="34" charset="0"/>
              </a:rPr>
              <a:t>Haemodialysis</a:t>
            </a:r>
            <a:r>
              <a:rPr lang="en-US" altLang="bg-BG" sz="3000" dirty="0" smtClean="0">
                <a:latin typeface="Arial" pitchFamily="34" charset="0"/>
                <a:cs typeface="Arial" pitchFamily="34" charset="0"/>
              </a:rPr>
              <a:t> are needed.</a:t>
            </a:r>
          </a:p>
          <a:p>
            <a:pPr algn="just">
              <a:buFont typeface="Arial" charset="0"/>
              <a:buNone/>
            </a:pPr>
            <a:r>
              <a:rPr lang="en-US" altLang="bg-BG" sz="3000" dirty="0" smtClean="0">
                <a:latin typeface="Arial" pitchFamily="34" charset="0"/>
                <a:cs typeface="Arial" pitchFamily="34" charset="0"/>
              </a:rPr>
              <a:t>Large attention </a:t>
            </a:r>
            <a:r>
              <a:rPr lang="en-US" altLang="bg-BG" sz="3000" dirty="0">
                <a:latin typeface="Arial" pitchFamily="34" charset="0"/>
                <a:cs typeface="Arial" pitchFamily="34" charset="0"/>
              </a:rPr>
              <a:t>is paid to simple and safe method of </a:t>
            </a:r>
            <a:endParaRPr lang="en-US" altLang="bg-BG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</a:pPr>
            <a:r>
              <a:rPr lang="en-US" altLang="bg-BG" sz="3000" dirty="0" err="1" smtClean="0">
                <a:latin typeface="Arial" pitchFamily="34" charset="0"/>
                <a:cs typeface="Arial" pitchFamily="34" charset="0"/>
              </a:rPr>
              <a:t>detoxication</a:t>
            </a:r>
            <a:r>
              <a:rPr lang="en-US" altLang="bg-BG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3000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altLang="bg-BG" sz="3000" dirty="0" err="1" smtClean="0">
                <a:latin typeface="Arial" pitchFamily="34" charset="0"/>
                <a:cs typeface="Arial" pitchFamily="34" charset="0"/>
              </a:rPr>
              <a:t>haemo</a:t>
            </a:r>
            <a:r>
              <a:rPr lang="en-US" altLang="bg-BG" sz="3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altLang="bg-BG" sz="30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altLang="bg-BG" sz="3000" dirty="0" err="1" smtClean="0">
                <a:latin typeface="Arial" pitchFamily="34" charset="0"/>
                <a:cs typeface="Arial" pitchFamily="34" charset="0"/>
              </a:rPr>
              <a:t>lymphosorption</a:t>
            </a:r>
            <a:r>
              <a:rPr lang="en-US" altLang="bg-BG" sz="3000" dirty="0">
                <a:latin typeface="Arial" pitchFamily="34" charset="0"/>
                <a:cs typeface="Arial" pitchFamily="34" charset="0"/>
              </a:rPr>
              <a:t>. During </a:t>
            </a:r>
            <a:endParaRPr lang="en-US" altLang="bg-BG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</a:pPr>
            <a:r>
              <a:rPr lang="en-US" altLang="bg-BG" sz="3000" dirty="0" err="1" smtClean="0">
                <a:latin typeface="Arial" pitchFamily="34" charset="0"/>
                <a:cs typeface="Arial" pitchFamily="34" charset="0"/>
              </a:rPr>
              <a:t>sorptions</a:t>
            </a:r>
            <a:r>
              <a:rPr lang="en-US" altLang="bg-BG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3000" dirty="0">
                <a:latin typeface="Arial" pitchFamily="34" charset="0"/>
                <a:cs typeface="Arial" pitchFamily="34" charset="0"/>
              </a:rPr>
              <a:t>the content of potassium, magnesium, </a:t>
            </a:r>
            <a:endParaRPr lang="en-US" altLang="bg-BG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</a:pPr>
            <a:r>
              <a:rPr lang="en-US" altLang="bg-BG" sz="3000" dirty="0" smtClean="0">
                <a:latin typeface="Arial" pitchFamily="34" charset="0"/>
                <a:cs typeface="Arial" pitchFamily="34" charset="0"/>
              </a:rPr>
              <a:t>phosphorus </a:t>
            </a:r>
            <a:r>
              <a:rPr lang="en-US" altLang="bg-BG" sz="3000" dirty="0">
                <a:latin typeface="Arial" pitchFamily="34" charset="0"/>
                <a:cs typeface="Arial" pitchFamily="34" charset="0"/>
              </a:rPr>
              <a:t>and some toxic substances </a:t>
            </a:r>
            <a:r>
              <a:rPr lang="en-US" altLang="bg-BG" sz="3000" dirty="0" smtClean="0">
                <a:latin typeface="Arial" pitchFamily="34" charset="0"/>
                <a:cs typeface="Arial" pitchFamily="34" charset="0"/>
              </a:rPr>
              <a:t>decrease. </a:t>
            </a:r>
            <a:endParaRPr lang="ru-RU" altLang="bg-BG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7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196752"/>
            <a:ext cx="9036496" cy="540089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bg-BG" sz="2600" dirty="0">
                <a:latin typeface="Times New Roman" pitchFamily="18" charset="0"/>
              </a:rPr>
              <a:t>M</a:t>
            </a:r>
            <a:r>
              <a:rPr lang="en-US" altLang="bg-BG" sz="2600" dirty="0" smtClean="0">
                <a:latin typeface="Times New Roman" pitchFamily="18" charset="0"/>
              </a:rPr>
              <a:t>oderate and severe forms -  an indication for </a:t>
            </a:r>
            <a:r>
              <a:rPr lang="en-US" altLang="bg-BG" sz="2600" dirty="0" err="1" smtClean="0">
                <a:latin typeface="Times New Roman" pitchFamily="18" charset="0"/>
              </a:rPr>
              <a:t>haemoabsorption</a:t>
            </a:r>
            <a:endParaRPr lang="en-US" altLang="bg-BG" sz="2600" dirty="0" smtClean="0">
              <a:latin typeface="Times New Roman" pitchFamily="18" charset="0"/>
            </a:endParaRPr>
          </a:p>
          <a:p>
            <a:pPr algn="just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bg-BG" sz="2600" dirty="0" smtClean="0">
                <a:latin typeface="Times New Roman" pitchFamily="18" charset="0"/>
              </a:rPr>
              <a:t>Development of acute renal insufficiency – </a:t>
            </a:r>
            <a:r>
              <a:rPr lang="en-US" altLang="bg-BG" sz="2600" dirty="0" err="1" smtClean="0">
                <a:latin typeface="Times New Roman" pitchFamily="18" charset="0"/>
              </a:rPr>
              <a:t>haemodialysis</a:t>
            </a:r>
            <a:r>
              <a:rPr lang="en-US" altLang="bg-BG" sz="2600" dirty="0" smtClean="0">
                <a:latin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bg-BG" sz="2600" dirty="0" smtClean="0">
                <a:latin typeface="Times New Roman" pitchFamily="18" charset="0"/>
              </a:rPr>
              <a:t>During treatment of patients with severe form of crush </a:t>
            </a:r>
          </a:p>
          <a:p>
            <a:pPr marL="0" indent="0" algn="just">
              <a:lnSpc>
                <a:spcPct val="90000"/>
              </a:lnSpc>
              <a:buClr>
                <a:srgbClr val="990000"/>
              </a:buClr>
              <a:buNone/>
            </a:pPr>
            <a:r>
              <a:rPr lang="en-US" altLang="bg-BG" sz="2600" dirty="0" smtClean="0">
                <a:latin typeface="Times New Roman" pitchFamily="18" charset="0"/>
              </a:rPr>
              <a:t>syndrome it is necessary to provide both procedures, absorption 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en-US" altLang="bg-BG" sz="2600" dirty="0" smtClean="0">
                <a:latin typeface="Times New Roman" pitchFamily="18" charset="0"/>
              </a:rPr>
              <a:t>and dialysis. </a:t>
            </a:r>
          </a:p>
          <a:p>
            <a:pPr algn="just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bg-BG" sz="2600" dirty="0" smtClean="0">
                <a:latin typeface="Times New Roman" pitchFamily="18" charset="0"/>
              </a:rPr>
              <a:t>Absorption helps to eliminate encephalopathy, improves general 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en-US" altLang="bg-BG" sz="2600" dirty="0" smtClean="0">
                <a:latin typeface="Times New Roman" pitchFamily="18" charset="0"/>
              </a:rPr>
              <a:t>condition, but it hardly changes level of urea and </a:t>
            </a:r>
            <a:r>
              <a:rPr lang="en-US" altLang="bg-BG" sz="2600" dirty="0" err="1" smtClean="0">
                <a:latin typeface="Times New Roman" pitchFamily="18" charset="0"/>
              </a:rPr>
              <a:t>kreatinine</a:t>
            </a:r>
            <a:r>
              <a:rPr lang="en-US" altLang="bg-BG" sz="2600" dirty="0" smtClean="0">
                <a:latin typeface="Times New Roman" pitchFamily="18" charset="0"/>
              </a:rPr>
              <a:t> in 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en-US" altLang="bg-BG" sz="2600" dirty="0" smtClean="0">
                <a:latin typeface="Times New Roman" pitchFamily="18" charset="0"/>
              </a:rPr>
              <a:t>blood.</a:t>
            </a:r>
          </a:p>
          <a:p>
            <a:pPr algn="just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bg-BG" sz="2600" dirty="0" err="1" smtClean="0">
                <a:latin typeface="Times New Roman" pitchFamily="18" charset="0"/>
              </a:rPr>
              <a:t>Haemodialysis</a:t>
            </a:r>
            <a:r>
              <a:rPr lang="en-US" altLang="bg-BG" sz="2600" dirty="0" smtClean="0">
                <a:latin typeface="Times New Roman" pitchFamily="18" charset="0"/>
              </a:rPr>
              <a:t> effectively eliminates </a:t>
            </a:r>
            <a:r>
              <a:rPr lang="en-US" altLang="bg-BG" sz="2600" dirty="0" err="1" smtClean="0">
                <a:latin typeface="Times New Roman" pitchFamily="18" charset="0"/>
              </a:rPr>
              <a:t>hyperazotemia</a:t>
            </a:r>
            <a:r>
              <a:rPr lang="en-US" altLang="bg-BG" sz="2600" dirty="0" smtClean="0">
                <a:latin typeface="Times New Roman" pitchFamily="18" charset="0"/>
              </a:rPr>
              <a:t> and 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en-US" altLang="bg-BG" sz="2600" dirty="0" err="1" smtClean="0">
                <a:latin typeface="Times New Roman" pitchFamily="18" charset="0"/>
              </a:rPr>
              <a:t>hyperhydration</a:t>
            </a:r>
            <a:r>
              <a:rPr lang="en-US" altLang="bg-BG" sz="2600" dirty="0" smtClean="0">
                <a:latin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bg-BG" sz="2600" dirty="0" smtClean="0">
                <a:latin typeface="Times New Roman" pitchFamily="18" charset="0"/>
              </a:rPr>
              <a:t>Dangerous hyperkalemia and </a:t>
            </a:r>
            <a:r>
              <a:rPr lang="en-US" altLang="bg-BG" sz="2600" dirty="0" err="1" smtClean="0">
                <a:latin typeface="Times New Roman" pitchFamily="18" charset="0"/>
              </a:rPr>
              <a:t>hyperhydration</a:t>
            </a:r>
            <a:r>
              <a:rPr lang="en-US" altLang="bg-BG" sz="2600" dirty="0" smtClean="0">
                <a:latin typeface="Times New Roman" pitchFamily="18" charset="0"/>
              </a:rPr>
              <a:t> are absolute </a:t>
            </a:r>
          </a:p>
          <a:p>
            <a:pPr marL="0" indent="0" algn="just">
              <a:lnSpc>
                <a:spcPct val="90000"/>
              </a:lnSpc>
              <a:buClr>
                <a:srgbClr val="990000"/>
              </a:buClr>
              <a:buNone/>
            </a:pPr>
            <a:r>
              <a:rPr lang="en-US" altLang="bg-BG" sz="2600" dirty="0" smtClean="0">
                <a:latin typeface="Times New Roman" pitchFamily="18" charset="0"/>
              </a:rPr>
              <a:t>indications for “artificial kidney” usage – </a:t>
            </a:r>
            <a:r>
              <a:rPr lang="en-US" altLang="bg-BG" sz="2600" b="1" dirty="0" smtClean="0">
                <a:solidFill>
                  <a:srgbClr val="990000"/>
                </a:solidFill>
                <a:latin typeface="Times New Roman" pitchFamily="18" charset="0"/>
              </a:rPr>
              <a:t>remove urea and potassium</a:t>
            </a:r>
            <a:r>
              <a:rPr lang="en-US" altLang="bg-BG" sz="2600" dirty="0" smtClean="0">
                <a:latin typeface="Times New Roman" pitchFamily="18" charset="0"/>
              </a:rPr>
              <a:t>.</a:t>
            </a:r>
            <a:endParaRPr lang="ru-RU" altLang="bg-BG" sz="2600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292387"/>
            <a:ext cx="8064896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Haemoabsorption</a:t>
            </a:r>
            <a:r>
              <a:rPr lang="en-US" sz="3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3200" b="1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Haemodialysis</a:t>
            </a:r>
            <a:endParaRPr lang="bg-BG" sz="32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31668" y="450370"/>
            <a:ext cx="7736119" cy="997196"/>
          </a:xfrm>
          <a:prstGeom prst="rect">
            <a:avLst/>
          </a:prstGeom>
          <a:solidFill>
            <a:srgbClr val="00FFCC"/>
          </a:solidFill>
          <a:ln w="12700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Aft>
                <a:spcPct val="15000"/>
              </a:spcAft>
            </a:pPr>
            <a:r>
              <a:rPr lang="en-US" altLang="bg-BG" sz="36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Additional </a:t>
            </a:r>
            <a:r>
              <a:rPr lang="en-US" altLang="bg-BG" sz="36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Treatment </a:t>
            </a:r>
            <a:r>
              <a:rPr lang="en-US" altLang="bg-BG" sz="36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for Crush Injury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07504" y="1986358"/>
            <a:ext cx="8928991" cy="3899529"/>
          </a:xfrm>
          <a:prstGeom prst="rect">
            <a:avLst/>
          </a:prstGeom>
          <a:solidFill>
            <a:srgbClr val="66FFFF"/>
          </a:solidFill>
          <a:ln w="12700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>
            <a:lvl1pPr marL="114300" indent="-1143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oxygen supplementation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(even if the patient is not </a:t>
            </a:r>
            <a:endParaRPr lang="en-US" altLang="bg-BG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Aft>
                <a:spcPct val="15000"/>
              </a:spcAft>
              <a:buClr>
                <a:srgbClr val="990000"/>
              </a:buClr>
              <a:buSzPct val="100000"/>
            </a:pP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hypoxemic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bg-BG" sz="2800" b="1" dirty="0">
                <a:latin typeface="Arial" pitchFamily="34" charset="0"/>
                <a:cs typeface="Arial" pitchFamily="34" charset="0"/>
              </a:rPr>
              <a:t>O</a:t>
            </a:r>
            <a:r>
              <a:rPr lang="en-US" altLang="bg-BG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 may help ischemic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muscle)</a:t>
            </a: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pain medication</a:t>
            </a: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tetanus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immunization </a:t>
            </a:r>
            <a:endParaRPr lang="en-US" altLang="bg-BG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en-US" altLang="bg-BG" sz="2800" b="1" dirty="0" smtClean="0">
                <a:latin typeface="Arial" pitchFamily="34" charset="0"/>
                <a:cs typeface="Arial" pitchFamily="34" charset="0"/>
              </a:rPr>
              <a:t>Acetazolamide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(a carbonic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anhydrase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inhibitor: 250 </a:t>
            </a:r>
          </a:p>
          <a:p>
            <a:pPr marL="0" indent="0">
              <a:spcAft>
                <a:spcPct val="15000"/>
              </a:spcAft>
              <a:buClr>
                <a:srgbClr val="990000"/>
              </a:buClr>
              <a:buSzPct val="100000"/>
            </a:pPr>
            <a:r>
              <a:rPr lang="en-US" altLang="bg-BG" sz="2800" dirty="0">
                <a:latin typeface="Arial" pitchFamily="34" charset="0"/>
                <a:cs typeface="Arial" pitchFamily="34" charset="0"/>
              </a:rPr>
              <a:t>m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g </a:t>
            </a:r>
            <a:r>
              <a:rPr lang="en-US" altLang="bg-BG" sz="2800" b="1" dirty="0" smtClean="0">
                <a:latin typeface="Arial" pitchFamily="34" charset="0"/>
                <a:cs typeface="Arial" pitchFamily="34" charset="0"/>
              </a:rPr>
              <a:t>PO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altLang="bg-BG" sz="2800" b="1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May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help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excretion of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bicarbonate in the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urine.</a:t>
            </a: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en-US" altLang="bg-BG" sz="2800" b="1" dirty="0" smtClean="0">
                <a:latin typeface="Arial" pitchFamily="34" charset="0"/>
                <a:cs typeface="Arial" pitchFamily="34" charset="0"/>
              </a:rPr>
              <a:t>Furosemide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may initiate diuresis but not favored </a:t>
            </a:r>
            <a:endParaRPr lang="en-US" altLang="bg-BG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Aft>
                <a:spcPct val="15000"/>
              </a:spcAft>
              <a:buClr>
                <a:srgbClr val="990000"/>
              </a:buClr>
              <a:buSzPct val="100000"/>
            </a:pPr>
            <a:r>
              <a:rPr lang="en-US" altLang="bg-BG" sz="2800" dirty="0">
                <a:latin typeface="Arial" pitchFamily="34" charset="0"/>
                <a:cs typeface="Arial" pitchFamily="34" charset="0"/>
              </a:rPr>
              <a:t>s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ince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it makes acid urine</a:t>
            </a:r>
          </a:p>
        </p:txBody>
      </p:sp>
      <p:sp>
        <p:nvSpPr>
          <p:cNvPr id="450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668581" indent="-257146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28586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440020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851454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262889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674323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085757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497191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E50E9571-FBE7-4C41-9D81-E6FBCECDB5EB}" type="slidenum">
              <a:rPr lang="en-US" altLang="bg-BG" sz="1300">
                <a:solidFill>
                  <a:schemeClr val="bg1"/>
                </a:solidFill>
              </a:rPr>
              <a:pPr/>
              <a:t>47</a:t>
            </a:fld>
            <a:endParaRPr lang="en-US" altLang="bg-BG" sz="1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83" y="0"/>
            <a:ext cx="9144000" cy="7417415"/>
          </a:xfrm>
          <a:prstGeom prst="rect">
            <a:avLst/>
          </a:prstGeom>
          <a:solidFill>
            <a:srgbClr val="66FFFF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buClr>
                <a:srgbClr val="990000"/>
              </a:buClr>
            </a:pPr>
            <a:r>
              <a:rPr lang="en-US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Hyperbaric oxygen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rgbClr val="990000"/>
              </a:buClr>
              <a:buFont typeface="Wingdings" pitchFamily="2" charset="2"/>
              <a:buChar char="q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At high pressure, physically dissolved levels of oxygen increases in the plasma;</a:t>
            </a:r>
          </a:p>
          <a:p>
            <a:pPr marL="457200" indent="-457200" algn="just">
              <a:buClr>
                <a:srgbClr val="990000"/>
              </a:buClr>
              <a:buFont typeface="Wingdings" pitchFamily="2" charset="2"/>
              <a:buChar char="q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Tissue viability is enhanced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;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rgbClr val="990000"/>
              </a:buClr>
              <a:buFont typeface="Wingdings" pitchFamily="2" charset="2"/>
              <a:buChar char="q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ome vasoconstriction occurs and so fluid outflow from the vascular compartments decrease thus reducing tissue edema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;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rgbClr val="990000"/>
              </a:buClr>
              <a:buFont typeface="Wingdings" pitchFamily="2" charset="2"/>
              <a:buChar char="q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It directly assists wound healing by fibroblast proliferation; </a:t>
            </a:r>
          </a:p>
          <a:p>
            <a:pPr marL="457200" indent="-457200" algn="just">
              <a:buClr>
                <a:srgbClr val="990000"/>
              </a:buClr>
              <a:buFont typeface="Wingdings" pitchFamily="2" charset="2"/>
              <a:buChar char="q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 can reduce anaerobic bacterial growth in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necrosed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muscle. </a:t>
            </a:r>
          </a:p>
          <a:p>
            <a:pPr algn="just">
              <a:buClr>
                <a:srgbClr val="990000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usual dose is about </a:t>
            </a:r>
            <a:r>
              <a:rPr lang="en-US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2.5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atmospheres for about </a:t>
            </a:r>
            <a:r>
              <a:rPr lang="en-US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one and half hours twice a day for a week.</a:t>
            </a:r>
          </a:p>
          <a:p>
            <a:pPr algn="ctr">
              <a:buClr>
                <a:srgbClr val="990000"/>
              </a:buClr>
            </a:pPr>
            <a:r>
              <a:rPr lang="en-US" sz="2700" b="1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Plasmapheresis</a:t>
            </a:r>
            <a:endParaRPr lang="en-US" sz="2700" b="1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990000"/>
              </a:buClr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complex treatment - high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effectiveness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of liquidation of DIC-syndrome, and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detoxication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of the organism.</a:t>
            </a:r>
            <a:br>
              <a:rPr lang="en-US" sz="2700" dirty="0">
                <a:latin typeface="Arial" pitchFamily="34" charset="0"/>
                <a:cs typeface="Arial" pitchFamily="34" charset="0"/>
              </a:rPr>
            </a:br>
            <a:endParaRPr lang="bg-BG" sz="27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928992" cy="1080120"/>
          </a:xfrm>
          <a:blipFill>
            <a:blip r:embed="rId3"/>
            <a:tile tx="0" ty="0" sx="100000" sy="100000" flip="none" algn="tl"/>
          </a:blipFill>
          <a:ln w="28575">
            <a:solidFill>
              <a:srgbClr val="990000"/>
            </a:solidFill>
          </a:ln>
        </p:spPr>
        <p:txBody>
          <a:bodyPr anchor="b">
            <a:normAutofit fontScale="90000"/>
          </a:bodyPr>
          <a:lstStyle/>
          <a:p>
            <a:pPr eaLnBrk="1" hangingPunct="1"/>
            <a:r>
              <a:rPr lang="en-GB" altLang="bg-BG" sz="40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Free radical scavengers and antioxidants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96752"/>
            <a:ext cx="8928992" cy="5400600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GB" altLang="bg-BG" sz="2600" dirty="0" smtClean="0">
                <a:latin typeface="Arial" pitchFamily="34" charset="0"/>
                <a:cs typeface="Arial" pitchFamily="34" charset="0"/>
              </a:rPr>
              <a:t>The magnitude of muscle necrosis caused by ischemia-reperfusion injury has been reduced in experimental models by the administration of free-radical scavengers.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altLang="bg-BG" sz="2600" dirty="0" smtClean="0">
                <a:latin typeface="Arial" pitchFamily="34" charset="0"/>
                <a:cs typeface="Arial" pitchFamily="34" charset="0"/>
              </a:rPr>
              <a:t> Many of these agents have been used in the early treatment of crush syndrome to minimize the amount of nephrotoxic material released from the muscle.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altLang="bg-BG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bg-BG" sz="2600" b="1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Pentoxyphylline</a:t>
            </a:r>
            <a:r>
              <a:rPr lang="en-GB" altLang="bg-BG" sz="26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en-GB" altLang="bg-BG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xanthine derivative </a:t>
            </a:r>
            <a:r>
              <a:rPr lang="en-GB" altLang="bg-BG" sz="2600" dirty="0" smtClean="0">
                <a:latin typeface="Arial" pitchFamily="34" charset="0"/>
                <a:cs typeface="Arial" pitchFamily="34" charset="0"/>
              </a:rPr>
              <a:t>used to improve </a:t>
            </a:r>
            <a:r>
              <a:rPr lang="en-GB" altLang="bg-BG" sz="2600" dirty="0" err="1" smtClean="0">
                <a:latin typeface="Arial" pitchFamily="34" charset="0"/>
                <a:cs typeface="Arial" pitchFamily="34" charset="0"/>
              </a:rPr>
              <a:t>microvascular</a:t>
            </a:r>
            <a:r>
              <a:rPr lang="en-GB" altLang="bg-BG" sz="2600" dirty="0" smtClean="0">
                <a:latin typeface="Arial" pitchFamily="34" charset="0"/>
                <a:cs typeface="Arial" pitchFamily="34" charset="0"/>
              </a:rPr>
              <a:t> blood flow. In addition, </a:t>
            </a:r>
            <a:r>
              <a:rPr lang="en-GB" altLang="bg-BG" sz="2600" dirty="0" err="1" smtClean="0">
                <a:latin typeface="Arial" pitchFamily="34" charset="0"/>
                <a:cs typeface="Arial" pitchFamily="34" charset="0"/>
              </a:rPr>
              <a:t>pentoxyphylline</a:t>
            </a:r>
            <a:r>
              <a:rPr lang="en-GB" altLang="bg-BG" sz="2600" dirty="0" smtClean="0">
                <a:latin typeface="Arial" pitchFamily="34" charset="0"/>
                <a:cs typeface="Arial" pitchFamily="34" charset="0"/>
              </a:rPr>
              <a:t> acts to decrease neutrophil adhesion and cytokine release. 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altLang="bg-BG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bg-BG" sz="2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Vitamin E</a:t>
            </a:r>
            <a:r>
              <a:rPr lang="en-GB" altLang="bg-BG" sz="2600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GB" altLang="bg-BG" sz="2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vitamin C</a:t>
            </a:r>
            <a:r>
              <a:rPr lang="en-GB" altLang="bg-BG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altLang="bg-BG" sz="2600" b="1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lazaroids</a:t>
            </a:r>
            <a:r>
              <a:rPr lang="en-GB" altLang="bg-BG" sz="2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altLang="bg-BG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21-aminosteroids</a:t>
            </a:r>
            <a:r>
              <a:rPr lang="en-GB" altLang="bg-BG" sz="2600" dirty="0" smtClean="0">
                <a:latin typeface="Arial" pitchFamily="34" charset="0"/>
                <a:cs typeface="Arial" pitchFamily="34" charset="0"/>
              </a:rPr>
              <a:t>) and minerals such as </a:t>
            </a:r>
            <a:r>
              <a:rPr lang="en-GB" altLang="bg-BG" sz="26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zinc</a:t>
            </a:r>
            <a:r>
              <a:rPr lang="en-GB" altLang="bg-BG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altLang="bg-BG" sz="26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manganese</a:t>
            </a:r>
            <a:r>
              <a:rPr lang="en-GB" altLang="bg-BG" sz="2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GB" altLang="bg-BG" sz="26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selenium</a:t>
            </a:r>
            <a:r>
              <a:rPr lang="en-GB" altLang="bg-BG" sz="2600" dirty="0" smtClean="0">
                <a:latin typeface="Arial" pitchFamily="34" charset="0"/>
                <a:cs typeface="Arial" pitchFamily="34" charset="0"/>
              </a:rPr>
              <a:t> all have antioxidant activity and may have a role in the treatment of the patient with </a:t>
            </a:r>
            <a:r>
              <a:rPr lang="en-GB" altLang="bg-BG" sz="2600" dirty="0" err="1" smtClean="0">
                <a:latin typeface="Arial" pitchFamily="34" charset="0"/>
                <a:cs typeface="Arial" pitchFamily="34" charset="0"/>
              </a:rPr>
              <a:t>rhabdomyolysis</a:t>
            </a:r>
            <a:r>
              <a:rPr lang="en-GB" altLang="bg-BG" sz="26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9673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Causes (Muscle Breakdown)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90700" y="1268760"/>
            <a:ext cx="5229572" cy="1169641"/>
            <a:chOff x="3200400" y="2057402"/>
            <a:chExt cx="2094412" cy="636742"/>
          </a:xfrm>
        </p:grpSpPr>
        <p:sp>
          <p:nvSpPr>
            <p:cNvPr id="6" name="Rounded Rectangle 5"/>
            <p:cNvSpPr/>
            <p:nvPr/>
          </p:nvSpPr>
          <p:spPr>
            <a:xfrm>
              <a:off x="3200400" y="2057402"/>
              <a:ext cx="1981200" cy="63674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57006" y="2231058"/>
              <a:ext cx="2037806" cy="284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RHABDOMYOLYSIS</a:t>
              </a:r>
              <a:endPara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0072" y="2762934"/>
            <a:ext cx="3231449" cy="894729"/>
            <a:chOff x="3200400" y="2057400"/>
            <a:chExt cx="1981200" cy="762000"/>
          </a:xfrm>
        </p:grpSpPr>
        <p:sp>
          <p:nvSpPr>
            <p:cNvPr id="10" name="Rounded Rectangle 9"/>
            <p:cNvSpPr/>
            <p:nvPr/>
          </p:nvSpPr>
          <p:spPr>
            <a:xfrm>
              <a:off x="3200400" y="2057400"/>
              <a:ext cx="1981200" cy="762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2286000"/>
              <a:ext cx="1904999" cy="340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Traumatic/Compression</a:t>
              </a:r>
              <a:endParaRPr lang="en-US" sz="20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12356" y="2819399"/>
            <a:ext cx="3211972" cy="820352"/>
            <a:chOff x="3200400" y="2057400"/>
            <a:chExt cx="1981200" cy="7620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3" name="Rounded Rectangle 12"/>
            <p:cNvSpPr/>
            <p:nvPr/>
          </p:nvSpPr>
          <p:spPr>
            <a:xfrm>
              <a:off x="3200400" y="2057400"/>
              <a:ext cx="1981200" cy="762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52800" y="2221468"/>
              <a:ext cx="1767036" cy="4288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Nontraumatic</a:t>
              </a:r>
              <a:endParaRPr lang="en-US" sz="24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V="1">
            <a:off x="2743200" y="2438400"/>
            <a:ext cx="152400" cy="32453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86400" y="2438400"/>
            <a:ext cx="152400" cy="381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5800" y="3733800"/>
            <a:ext cx="2209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Multiple Trauma</a:t>
            </a:r>
          </a:p>
          <a:p>
            <a:pPr>
              <a:buFontTx/>
              <a:buChar char="-"/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Crush Injury</a:t>
            </a:r>
          </a:p>
          <a:p>
            <a:pPr>
              <a:buFontTx/>
              <a:buChar char="-"/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Surgery</a:t>
            </a:r>
          </a:p>
          <a:p>
            <a:pPr>
              <a:buFontTx/>
              <a:buChar char="-"/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Coma</a:t>
            </a:r>
          </a:p>
          <a:p>
            <a:pPr>
              <a:buFontTx/>
              <a:buChar char="-"/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Immobilization</a:t>
            </a:r>
          </a:p>
          <a:p>
            <a:pPr>
              <a:buFontTx/>
              <a:buChar char="-"/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endParaRPr lang="en-US" dirty="0" smtClean="0">
              <a:solidFill>
                <a:prstClr val="black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203848" y="3886200"/>
            <a:ext cx="2073150" cy="609600"/>
            <a:chOff x="3200400" y="2057400"/>
            <a:chExt cx="1981200" cy="762000"/>
          </a:xfrm>
          <a:solidFill>
            <a:srgbClr val="FFC000"/>
          </a:solidFill>
        </p:grpSpPr>
        <p:sp>
          <p:nvSpPr>
            <p:cNvPr id="27" name="Rounded Rectangle 26"/>
            <p:cNvSpPr/>
            <p:nvPr/>
          </p:nvSpPr>
          <p:spPr>
            <a:xfrm>
              <a:off x="3200400" y="2057400"/>
              <a:ext cx="1981200" cy="762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00401" y="2247900"/>
              <a:ext cx="1857985" cy="50013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Exertional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84168" y="3886200"/>
            <a:ext cx="2160240" cy="609600"/>
            <a:chOff x="3200400" y="2057400"/>
            <a:chExt cx="1981200" cy="762000"/>
          </a:xfrm>
          <a:solidFill>
            <a:srgbClr val="FFC000"/>
          </a:solidFill>
        </p:grpSpPr>
        <p:sp>
          <p:nvSpPr>
            <p:cNvPr id="36" name="Rounded Rectangle 35"/>
            <p:cNvSpPr/>
            <p:nvPr/>
          </p:nvSpPr>
          <p:spPr>
            <a:xfrm>
              <a:off x="3200400" y="2057400"/>
              <a:ext cx="1981200" cy="762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59282" y="2247900"/>
              <a:ext cx="1905000" cy="50013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Nonexertional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429000" y="4514671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-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Exertion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-Heat illness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-Seizures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-Metabolic </a:t>
            </a: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myopathies</a:t>
            </a:r>
            <a:endParaRPr lang="en-U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-Malignant hyperthermia</a:t>
            </a:r>
          </a:p>
          <a:p>
            <a:endParaRPr lang="en-U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24600" y="4514671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Drugs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-Infection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-Electrolytes</a:t>
            </a:r>
          </a:p>
        </p:txBody>
      </p:sp>
      <p:cxnSp>
        <p:nvCxnSpPr>
          <p:cNvPr id="51" name="Straight Connector 50"/>
          <p:cNvCxnSpPr>
            <a:endCxn id="27" idx="0"/>
          </p:cNvCxnSpPr>
          <p:nvPr/>
        </p:nvCxnSpPr>
        <p:spPr>
          <a:xfrm flipH="1">
            <a:off x="4240423" y="3657600"/>
            <a:ext cx="483978" cy="228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36" idx="0"/>
          </p:cNvCxnSpPr>
          <p:nvPr/>
        </p:nvCxnSpPr>
        <p:spPr>
          <a:xfrm>
            <a:off x="6781800" y="3657600"/>
            <a:ext cx="382488" cy="22859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2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630616" cy="720080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Treatment </a:t>
            </a:r>
            <a:r>
              <a:rPr lang="en-US" sz="32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3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infections  </a:t>
            </a:r>
            <a:r>
              <a:rPr lang="en-US" sz="36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endParaRPr lang="bg-BG" sz="36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932290" cy="5949280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457200" indent="-457200" algn="l">
              <a:buClr>
                <a:srgbClr val="9900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Multiple broad spectrum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non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nephrotoxic antibiotics may be needed. </a:t>
            </a:r>
          </a:p>
          <a:p>
            <a:pPr marL="457200" indent="-457200" algn="l">
              <a:buClr>
                <a:srgbClr val="9900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Combined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antibiotic therapy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(combination of two antibiotics)</a:t>
            </a:r>
          </a:p>
          <a:p>
            <a:pPr algn="just">
              <a:buClr>
                <a:srgbClr val="990000"/>
              </a:buClr>
            </a:pP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90000"/>
              </a:buClr>
            </a:pPr>
            <a:endParaRPr lang="bg-BG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18273"/>
            <a:ext cx="6372200" cy="413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3117754"/>
            <a:ext cx="2664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Fx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need  fixation and conservative amputations may have to be performed either as emergencies or  as an elective measure.</a:t>
            </a:r>
            <a:endParaRPr lang="bg-BG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59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31669" y="271564"/>
            <a:ext cx="7396716" cy="9971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Aft>
                <a:spcPct val="15000"/>
              </a:spcAft>
            </a:pPr>
            <a:r>
              <a:rPr lang="en-US" altLang="bg-BG" sz="36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Prognosis Related to Crush Syndrome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07504" y="1556792"/>
            <a:ext cx="8856984" cy="38348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>
            <a:lvl1pPr marL="130175" indent="-13017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560388" indent="-20637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en-US" altLang="bg-BG" sz="2800" dirty="0">
                <a:latin typeface="Arial" pitchFamily="34" charset="0"/>
                <a:cs typeface="Arial" pitchFamily="34" charset="0"/>
              </a:rPr>
              <a:t>Major risk factors for renal failure :</a:t>
            </a:r>
          </a:p>
          <a:p>
            <a:pPr marL="811213" lvl="1" indent="-457200">
              <a:spcAft>
                <a:spcPct val="1500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bg-BG" sz="2800" dirty="0">
                <a:latin typeface="Arial" pitchFamily="34" charset="0"/>
                <a:cs typeface="Arial" pitchFamily="34" charset="0"/>
              </a:rPr>
              <a:t>2 or more limbs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crushed</a:t>
            </a:r>
          </a:p>
          <a:p>
            <a:pPr marL="811213" lvl="1" indent="-457200">
              <a:spcAft>
                <a:spcPct val="1500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Insufficient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early IV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fluid</a:t>
            </a:r>
          </a:p>
          <a:p>
            <a:pPr marL="811213" lvl="1" indent="-457200">
              <a:spcAft>
                <a:spcPct val="1500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Delayed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in presentation to hospital</a:t>
            </a: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en-US" altLang="bg-BG" sz="2800" dirty="0">
                <a:latin typeface="Arial" pitchFamily="34" charset="0"/>
                <a:cs typeface="Arial" pitchFamily="34" charset="0"/>
              </a:rPr>
              <a:t>Children at lesser risk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may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need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dialysis</a:t>
            </a: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50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% or more may have severe long term limb disability if </a:t>
            </a:r>
            <a:r>
              <a:rPr lang="en-US" altLang="bg-BG" sz="2800" dirty="0" err="1">
                <a:latin typeface="Arial" pitchFamily="34" charset="0"/>
                <a:cs typeface="Arial" pitchFamily="34" charset="0"/>
              </a:rPr>
              <a:t>fasciotomy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done</a:t>
            </a:r>
          </a:p>
          <a:p>
            <a:pPr marL="457200" indent="-457200">
              <a:spcAft>
                <a:spcPct val="15000"/>
              </a:spcAft>
              <a:buClr>
                <a:srgbClr val="990000"/>
              </a:buClr>
              <a:buSzPct val="100000"/>
              <a:buFont typeface="Wingdings" pitchFamily="2" charset="2"/>
              <a:buChar char="q"/>
            </a:pP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Patients </a:t>
            </a:r>
            <a:r>
              <a:rPr lang="en-US" altLang="bg-BG" sz="2800" dirty="0">
                <a:latin typeface="Arial" pitchFamily="34" charset="0"/>
                <a:cs typeface="Arial" pitchFamily="34" charset="0"/>
              </a:rPr>
              <a:t>often need long term physical </a:t>
            </a:r>
            <a:r>
              <a:rPr lang="en-US" altLang="bg-BG" sz="2800" dirty="0" smtClean="0">
                <a:latin typeface="Arial" pitchFamily="34" charset="0"/>
                <a:cs typeface="Arial" pitchFamily="34" charset="0"/>
              </a:rPr>
              <a:t>therapy</a:t>
            </a:r>
            <a:endParaRPr lang="en-US" altLang="bg-BG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668581" indent="-257146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28586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440020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851454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262889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674323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085757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497191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207FA062-64BA-4EDC-ACF4-6303A080A3BA}" type="slidenum">
              <a:rPr lang="en-US" altLang="bg-BG" sz="1300">
                <a:solidFill>
                  <a:schemeClr val="bg1"/>
                </a:solidFill>
              </a:rPr>
              <a:pPr/>
              <a:t>51</a:t>
            </a:fld>
            <a:endParaRPr lang="en-US" altLang="bg-BG" sz="1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5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07504" y="2060848"/>
            <a:ext cx="8928992" cy="46085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bg-BG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ARF</a:t>
            </a:r>
          </a:p>
          <a:p>
            <a:r>
              <a:rPr lang="en-US" altLang="bg-BG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ARDS</a:t>
            </a:r>
          </a:p>
          <a:p>
            <a:r>
              <a:rPr lang="en-US" altLang="bg-BG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Sepsis</a:t>
            </a:r>
          </a:p>
          <a:p>
            <a:r>
              <a:rPr lang="en-US" altLang="bg-BG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Ischemic Organ Injury</a:t>
            </a:r>
          </a:p>
          <a:p>
            <a:r>
              <a:rPr lang="en-US" altLang="bg-BG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DIC</a:t>
            </a:r>
          </a:p>
          <a:p>
            <a:r>
              <a:rPr lang="en-US" altLang="bg-BG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Electrolyte Disturbances</a:t>
            </a: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07504" y="116632"/>
            <a:ext cx="8928992" cy="17281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bg-BG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Delayed Causes of Death </a:t>
            </a:r>
          </a:p>
        </p:txBody>
      </p:sp>
    </p:spTree>
    <p:extLst>
      <p:ext uri="{BB962C8B-B14F-4D97-AF65-F5344CB8AC3E}">
        <p14:creationId xmlns:p14="http://schemas.microsoft.com/office/powerpoint/2010/main" val="13609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31668" y="367270"/>
            <a:ext cx="7736119" cy="1080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Aft>
                <a:spcPct val="15000"/>
              </a:spcAft>
            </a:pPr>
            <a:r>
              <a:rPr lang="en-US" altLang="bg-BG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Crush Syndrome </a:t>
            </a:r>
          </a:p>
          <a:p>
            <a:pPr algn="ctr">
              <a:lnSpc>
                <a:spcPct val="90000"/>
              </a:lnSpc>
              <a:spcAft>
                <a:spcPct val="15000"/>
              </a:spcAft>
            </a:pPr>
            <a:r>
              <a:rPr lang="en-US" altLang="bg-BG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Lecture Summary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79513" y="1991572"/>
            <a:ext cx="8856984" cy="38902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>
            <a:lvl1pPr marL="130175" indent="-13017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457200" indent="-457200">
              <a:spcAft>
                <a:spcPct val="1500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en-US" altLang="bg-BG" sz="3200" dirty="0">
                <a:latin typeface="Arial" pitchFamily="34" charset="0"/>
                <a:cs typeface="Arial" pitchFamily="34" charset="0"/>
              </a:rPr>
              <a:t>Start IV fluids prior to extrication if </a:t>
            </a:r>
            <a:r>
              <a:rPr lang="en-US" altLang="bg-BG" sz="3200" dirty="0" smtClean="0">
                <a:latin typeface="Arial" pitchFamily="34" charset="0"/>
                <a:cs typeface="Arial" pitchFamily="34" charset="0"/>
              </a:rPr>
              <a:t>possible</a:t>
            </a:r>
          </a:p>
          <a:p>
            <a:pPr marL="457200" indent="-457200">
              <a:spcAft>
                <a:spcPct val="1500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en-US" altLang="bg-BG" sz="3200" dirty="0" smtClean="0">
                <a:latin typeface="Arial" pitchFamily="34" charset="0"/>
                <a:cs typeface="Arial" pitchFamily="34" charset="0"/>
              </a:rPr>
              <a:t>Assess </a:t>
            </a:r>
            <a:r>
              <a:rPr lang="en-US" altLang="bg-BG" sz="3200" dirty="0">
                <a:latin typeface="Arial" pitchFamily="34" charset="0"/>
                <a:cs typeface="Arial" pitchFamily="34" charset="0"/>
              </a:rPr>
              <a:t>quickly for hyperkalemia </a:t>
            </a:r>
            <a:r>
              <a:rPr lang="en-US" altLang="bg-BG" sz="3200" dirty="0" smtClean="0">
                <a:latin typeface="Arial" pitchFamily="34" charset="0"/>
                <a:cs typeface="Arial" pitchFamily="34" charset="0"/>
              </a:rPr>
              <a:t>and</a:t>
            </a:r>
          </a:p>
          <a:p>
            <a:pPr marL="0" indent="0">
              <a:spcAft>
                <a:spcPct val="15000"/>
              </a:spcAft>
              <a:buClr>
                <a:srgbClr val="C00000"/>
              </a:buClr>
              <a:buSzPct val="100000"/>
            </a:pPr>
            <a:r>
              <a:rPr lang="en-US" altLang="bg-BG" sz="3200" dirty="0" smtClean="0">
                <a:latin typeface="Arial" pitchFamily="34" charset="0"/>
                <a:cs typeface="Arial" pitchFamily="34" charset="0"/>
              </a:rPr>
              <a:t>associated injuries </a:t>
            </a:r>
          </a:p>
          <a:p>
            <a:pPr marL="457200" indent="-457200">
              <a:spcAft>
                <a:spcPct val="1500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en-US" altLang="bg-BG" sz="32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US" altLang="bg-BG" sz="3200" dirty="0">
                <a:latin typeface="Arial" pitchFamily="34" charset="0"/>
                <a:cs typeface="Arial" pitchFamily="34" charset="0"/>
              </a:rPr>
              <a:t>extrication &gt; 6 hours after injury, do not </a:t>
            </a:r>
            <a:endParaRPr lang="en-US" altLang="bg-BG" sz="3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Aft>
                <a:spcPct val="15000"/>
              </a:spcAft>
              <a:buClr>
                <a:srgbClr val="C00000"/>
              </a:buClr>
              <a:buSzPct val="100000"/>
            </a:pPr>
            <a:r>
              <a:rPr lang="en-US" altLang="bg-BG" sz="3200" dirty="0" smtClean="0">
                <a:latin typeface="Arial" pitchFamily="34" charset="0"/>
                <a:cs typeface="Arial" pitchFamily="34" charset="0"/>
              </a:rPr>
              <a:t>perform </a:t>
            </a:r>
            <a:r>
              <a:rPr lang="en-US" altLang="bg-BG" sz="3200" dirty="0" err="1">
                <a:latin typeface="Arial" pitchFamily="34" charset="0"/>
                <a:cs typeface="Arial" pitchFamily="34" charset="0"/>
              </a:rPr>
              <a:t>fasciotomy</a:t>
            </a:r>
            <a:r>
              <a:rPr lang="en-US" altLang="bg-BG" sz="3200" dirty="0">
                <a:latin typeface="Arial" pitchFamily="34" charset="0"/>
                <a:cs typeface="Arial" pitchFamily="34" charset="0"/>
              </a:rPr>
              <a:t> for compartment </a:t>
            </a:r>
            <a:r>
              <a:rPr lang="en-US" altLang="bg-BG" sz="3200" dirty="0" smtClean="0">
                <a:latin typeface="Arial" pitchFamily="34" charset="0"/>
                <a:cs typeface="Arial" pitchFamily="34" charset="0"/>
              </a:rPr>
              <a:t>syndrome</a:t>
            </a:r>
          </a:p>
          <a:p>
            <a:pPr marL="457200" indent="-457200">
              <a:spcAft>
                <a:spcPct val="1500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en-US" altLang="bg-BG" sz="3200" dirty="0" smtClean="0">
                <a:latin typeface="Arial" pitchFamily="34" charset="0"/>
                <a:cs typeface="Arial" pitchFamily="34" charset="0"/>
              </a:rPr>
              <a:t>Perform </a:t>
            </a:r>
            <a:r>
              <a:rPr lang="en-US" altLang="bg-BG" sz="3200" dirty="0">
                <a:latin typeface="Arial" pitchFamily="34" charset="0"/>
                <a:cs typeface="Arial" pitchFamily="34" charset="0"/>
              </a:rPr>
              <a:t>careful monitoring after admission to </a:t>
            </a:r>
            <a:endParaRPr lang="en-US" altLang="bg-BG" sz="3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Aft>
                <a:spcPct val="15000"/>
              </a:spcAft>
              <a:buClr>
                <a:srgbClr val="C00000"/>
              </a:buClr>
              <a:buSzPct val="100000"/>
            </a:pPr>
            <a:r>
              <a:rPr lang="en-US" altLang="bg-BG" sz="3200" dirty="0" smtClean="0">
                <a:latin typeface="Arial" pitchFamily="34" charset="0"/>
                <a:cs typeface="Arial" pitchFamily="34" charset="0"/>
              </a:rPr>
              <a:t>hospital</a:t>
            </a:r>
            <a:endParaRPr lang="en-US" altLang="bg-B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668581" indent="-257146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28586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440020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851454" indent="-20571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262889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674323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085757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497191" indent="-20571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44C1441-F792-4C4E-BABF-20E4A901F939}" type="slidenum">
              <a:rPr lang="en-US" altLang="bg-BG" sz="1300">
                <a:solidFill>
                  <a:schemeClr val="bg1"/>
                </a:solidFill>
              </a:rPr>
              <a:pPr/>
              <a:t>53</a:t>
            </a:fld>
            <a:endParaRPr lang="en-US" altLang="bg-BG" sz="1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4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990600" y="-459432"/>
            <a:ext cx="71628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bg-BG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3 criteria</a:t>
            </a:r>
            <a:endParaRPr lang="en-US" altLang="bg-BG" sz="36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0" y="1052736"/>
            <a:ext cx="8784976" cy="391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>
              <a:buFontTx/>
              <a:buNone/>
            </a:pPr>
            <a:r>
              <a:rPr lang="en-US" altLang="bg-BG" b="1" dirty="0">
                <a:latin typeface="Arial" panose="020B0604020202020204" pitchFamily="34" charset="0"/>
                <a:cs typeface="Arial" panose="020B0604020202020204" pitchFamily="34" charset="0"/>
              </a:rPr>
              <a:t>Any injury that has:</a:t>
            </a:r>
          </a:p>
          <a:p>
            <a:pPr marL="609600" indent="-609600">
              <a:buFontTx/>
              <a:buAutoNum type="arabicPeriod"/>
            </a:pPr>
            <a:r>
              <a:rPr lang="en-US" altLang="bg-BG" b="1" dirty="0">
                <a:latin typeface="Arial" panose="020B0604020202020204" pitchFamily="34" charset="0"/>
                <a:cs typeface="Arial" panose="020B0604020202020204" pitchFamily="34" charset="0"/>
              </a:rPr>
              <a:t>Involvement of Muscle Mass</a:t>
            </a:r>
          </a:p>
          <a:p>
            <a:pPr marL="609600" indent="-609600">
              <a:buFontTx/>
              <a:buAutoNum type="arabicPeriod"/>
            </a:pPr>
            <a:r>
              <a:rPr lang="en-US" altLang="bg-BG" b="1" dirty="0">
                <a:latin typeface="Arial" panose="020B0604020202020204" pitchFamily="34" charset="0"/>
                <a:cs typeface="Arial" panose="020B0604020202020204" pitchFamily="34" charset="0"/>
              </a:rPr>
              <a:t>Prolonged </a:t>
            </a:r>
            <a:r>
              <a:rPr lang="en-US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Compression</a:t>
            </a:r>
          </a:p>
          <a:p>
            <a:pPr marL="0" indent="0">
              <a:buNone/>
            </a:pPr>
            <a:r>
              <a:rPr lang="en-US" altLang="bg-BG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bg-BG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sually </a:t>
            </a:r>
            <a:r>
              <a:rPr lang="en-US" altLang="bg-BG" sz="3200" b="1" dirty="0">
                <a:latin typeface="Arial" panose="020B0604020202020204" pitchFamily="34" charset="0"/>
                <a:cs typeface="Arial" panose="020B0604020202020204" pitchFamily="34" charset="0"/>
              </a:rPr>
              <a:t>4-6 </a:t>
            </a:r>
            <a:r>
              <a:rPr lang="en-US" altLang="bg-BG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</a:p>
          <a:p>
            <a:pPr marL="0" indent="0">
              <a:buNone/>
            </a:pPr>
            <a:r>
              <a:rPr lang="en-US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Compromised </a:t>
            </a:r>
          </a:p>
          <a:p>
            <a:pPr marL="0" indent="0">
              <a:buNone/>
            </a:pPr>
            <a:r>
              <a:rPr lang="en-US" alt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US" altLang="bg-BG" b="1" dirty="0"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105" y="2820612"/>
            <a:ext cx="5121895" cy="384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9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08111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Epidemiology</a:t>
            </a:r>
            <a:endParaRPr lang="bg-BG" sz="36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280920" cy="5328592"/>
          </a:xfrm>
          <a:blipFill>
            <a:blip r:embed="rId3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457200" indent="-457200"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FF00"/>
                </a:solidFill>
              </a:rPr>
              <a:t>Earthquakes</a:t>
            </a:r>
          </a:p>
          <a:p>
            <a:pPr marL="457200" indent="-457200"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FF00"/>
                </a:solidFill>
              </a:rPr>
              <a:t>Bombings</a:t>
            </a:r>
          </a:p>
          <a:p>
            <a:pPr marL="457200" indent="-457200"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FF00"/>
                </a:solidFill>
              </a:rPr>
              <a:t>Structural Collapse</a:t>
            </a:r>
          </a:p>
          <a:p>
            <a:pPr marL="457200" indent="-457200"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FF00"/>
                </a:solidFill>
              </a:rPr>
              <a:t>Trench Collapse</a:t>
            </a:r>
            <a:endParaRPr lang="bg-BG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7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8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14056582"/>
              </p:ext>
            </p:extLst>
          </p:nvPr>
        </p:nvGraphicFramePr>
        <p:xfrm>
          <a:off x="1043608" y="332656"/>
          <a:ext cx="691276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97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2450</TotalTime>
  <Words>2683</Words>
  <Application>Microsoft Office PowerPoint</Application>
  <PresentationFormat>On-screen Show (4:3)</PresentationFormat>
  <Paragraphs>419</Paragraphs>
  <Slides>53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Office Theme</vt:lpstr>
      <vt:lpstr>CorelDRAW.Graphic.10</vt:lpstr>
      <vt:lpstr>PowerPoint Presentation</vt:lpstr>
      <vt:lpstr>PowerPoint Presentation</vt:lpstr>
      <vt:lpstr>PowerPoint Presentation</vt:lpstr>
      <vt:lpstr>PowerPoint Presentation</vt:lpstr>
      <vt:lpstr>Causes (Muscle Breakdown)</vt:lpstr>
      <vt:lpstr>PowerPoint Presentation</vt:lpstr>
      <vt:lpstr>Epidemiology</vt:lpstr>
      <vt:lpstr>PowerPoint Presentation</vt:lpstr>
      <vt:lpstr>PowerPoint Presentation</vt:lpstr>
      <vt:lpstr>PowerPoint Presentation</vt:lpstr>
      <vt:lpstr>PowerPoint Presentation</vt:lpstr>
      <vt:lpstr>Pathogenesis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Mechanisms of Acute Renal Failure (ARF) in Crush syndrome</vt:lpstr>
      <vt:lpstr>PowerPoint Presentation</vt:lpstr>
      <vt:lpstr>Clinical Signs and Symptoms</vt:lpstr>
      <vt:lpstr>There are three periods of long-term smash tissue syndrome</vt:lpstr>
      <vt:lpstr>PowerPoint Presentation</vt:lpstr>
      <vt:lpstr>PowerPoint Presentation</vt:lpstr>
      <vt:lpstr>PowerPoint Presentation</vt:lpstr>
      <vt:lpstr>PowerPoint Presentation</vt:lpstr>
      <vt:lpstr>Complications</vt:lpstr>
      <vt:lpstr>Laboratory Findings</vt:lpstr>
      <vt:lpstr>Other muscle markers</vt:lpstr>
      <vt:lpstr>PowerPoint Presentation</vt:lpstr>
      <vt:lpstr>PowerPoint Presentation</vt:lpstr>
      <vt:lpstr>First aid at the crush-syndrome</vt:lpstr>
      <vt:lpstr>TREATMENT Algorithm</vt:lpstr>
      <vt:lpstr>PowerPoint Presentation</vt:lpstr>
      <vt:lpstr>Bicarbonate </vt:lpstr>
      <vt:lpstr>Mannitol: Forced diuresis</vt:lpstr>
      <vt:lpstr>Mannitol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Free radical scavengers and antioxidants</vt:lpstr>
      <vt:lpstr> Treatment of infections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CRUSH  Syndrome</dc:title>
  <dc:creator>user</dc:creator>
  <cp:lastModifiedBy>Kiril Statev</cp:lastModifiedBy>
  <cp:revision>414</cp:revision>
  <cp:lastPrinted>2016-12-05T07:34:18Z</cp:lastPrinted>
  <dcterms:created xsi:type="dcterms:W3CDTF">2016-06-13T07:50:40Z</dcterms:created>
  <dcterms:modified xsi:type="dcterms:W3CDTF">2019-12-04T09:20:28Z</dcterms:modified>
</cp:coreProperties>
</file>