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55D1F9-A184-444A-9C71-0D217C94E31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bg-BG" sz="4000" dirty="0" smtClean="0">
                <a:solidFill>
                  <a:srgbClr val="FF0000"/>
                </a:solidFill>
              </a:rPr>
              <a:t>МЕТОДИ ЗА ДЕКОРПОРАЦИЯ НА РАДИОАКТИВНИ ВЕЩЕСТВА</a:t>
            </a:r>
            <a:r>
              <a:rPr lang="en-US" sz="4000" dirty="0" smtClean="0">
                <a:solidFill>
                  <a:srgbClr val="FF0000"/>
                </a:solidFill>
              </a:rPr>
              <a:t> </a:t>
            </a:r>
            <a:br>
              <a:rPr lang="en-US" sz="4000" dirty="0" smtClean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Специфични методи за декорпорация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3.1. </a:t>
            </a:r>
            <a:r>
              <a:rPr lang="bg-BG" b="1" dirty="0" smtClean="0">
                <a:solidFill>
                  <a:srgbClr val="FF0000"/>
                </a:solidFill>
              </a:rPr>
              <a:t>Метод на изотопното разреждане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Състои се във въвеждане на големи количества на съответния </a:t>
            </a:r>
            <a:r>
              <a:rPr lang="bg-BG" b="1" dirty="0" smtClean="0">
                <a:solidFill>
                  <a:srgbClr val="FF0000"/>
                </a:solidFill>
              </a:rPr>
              <a:t>стабилен изотоп или аналог</a:t>
            </a:r>
            <a:r>
              <a:rPr lang="bg-BG" b="1" dirty="0" smtClean="0"/>
              <a:t>, </a:t>
            </a:r>
            <a:r>
              <a:rPr lang="bg-BG" dirty="0" smtClean="0"/>
              <a:t>с което тъканите се насищат с нерадиоактивния изотоп – това ограничава отлагането на радиоактивните елементи.</a:t>
            </a:r>
            <a:endParaRPr lang="en-US" dirty="0" smtClean="0"/>
          </a:p>
          <a:p>
            <a:pPr lvl="0"/>
            <a:r>
              <a:rPr lang="bg-BG" dirty="0" smtClean="0"/>
              <a:t>Този метод се прилага успешно при замърсяване с </a:t>
            </a:r>
            <a:r>
              <a:rPr lang="bg-BG" b="1" dirty="0" smtClean="0">
                <a:solidFill>
                  <a:srgbClr val="FF0000"/>
                </a:solidFill>
              </a:rPr>
              <a:t>йод-131, т.н. йодна профилактика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Специфични методи за декорпорация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b="1" dirty="0" smtClean="0"/>
              <a:t>3.2</a:t>
            </a:r>
            <a:r>
              <a:rPr lang="bg-BG" b="1" dirty="0" smtClean="0">
                <a:solidFill>
                  <a:srgbClr val="FF0000"/>
                </a:solidFill>
              </a:rPr>
              <a:t>. Хемодиализа </a:t>
            </a:r>
            <a:r>
              <a:rPr lang="bg-BG" dirty="0" smtClean="0"/>
              <a:t>– за очистване на кръвта от</a:t>
            </a:r>
            <a:br>
              <a:rPr lang="bg-BG" dirty="0" smtClean="0"/>
            </a:br>
            <a:r>
              <a:rPr lang="bg-BG" dirty="0" smtClean="0"/>
              <a:t>инкорпорираните радионуклиди.</a:t>
            </a:r>
            <a:endParaRPr lang="en-US" dirty="0" smtClean="0"/>
          </a:p>
          <a:p>
            <a:pPr lvl="0"/>
            <a:r>
              <a:rPr lang="bg-BG" dirty="0" smtClean="0"/>
              <a:t>Прилага се в </a:t>
            </a:r>
            <a:r>
              <a:rPr lang="bg-BG" b="1" dirty="0" smtClean="0"/>
              <a:t>първите 4 часа.</a:t>
            </a:r>
            <a:endParaRPr lang="en-US" dirty="0" smtClean="0"/>
          </a:p>
          <a:p>
            <a:r>
              <a:rPr lang="bg-BG" b="1" dirty="0" smtClean="0"/>
              <a:t>3.3.	 </a:t>
            </a:r>
            <a:r>
              <a:rPr lang="bg-BG" b="1" dirty="0" smtClean="0">
                <a:solidFill>
                  <a:srgbClr val="FF0000"/>
                </a:solidFill>
              </a:rPr>
              <a:t>Стимулиране на отделянето през бъбреците с</a:t>
            </a:r>
            <a:br>
              <a:rPr lang="bg-BG" b="1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диуретици.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3.4. </a:t>
            </a:r>
            <a:r>
              <a:rPr lang="bg-BG" b="1" dirty="0" smtClean="0">
                <a:solidFill>
                  <a:srgbClr val="FF0000"/>
                </a:solidFill>
              </a:rPr>
              <a:t>	Метод на декалцинация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Прилага се </a:t>
            </a:r>
            <a:r>
              <a:rPr lang="bg-BG" b="1" dirty="0" smtClean="0">
                <a:solidFill>
                  <a:srgbClr val="FF0000"/>
                </a:solidFill>
              </a:rPr>
              <a:t>специална диета с ниско</a:t>
            </a:r>
            <a:br>
              <a:rPr lang="bg-BG" b="1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съдържание на калций </a:t>
            </a:r>
            <a:r>
              <a:rPr lang="bg-BG" dirty="0" smtClean="0"/>
              <a:t>- ефектът се изразява в </a:t>
            </a:r>
            <a:r>
              <a:rPr lang="bg-BG" b="1" dirty="0" smtClean="0"/>
              <a:t>освобождаване на радионуклида от костната тъкан,</a:t>
            </a:r>
            <a:r>
              <a:rPr lang="bg-BG" dirty="0" smtClean="0"/>
              <a:t> а след това главно през бъбреците се излъчват извън организма.</a:t>
            </a:r>
            <a:endParaRPr lang="en-US" dirty="0" smtClean="0"/>
          </a:p>
          <a:p>
            <a:pPr lvl="0"/>
            <a:r>
              <a:rPr lang="bg-BG" dirty="0" smtClean="0"/>
              <a:t>За целите на декалцинацията се използва</a:t>
            </a:r>
            <a:br>
              <a:rPr lang="bg-BG" dirty="0" smtClean="0"/>
            </a:br>
            <a:r>
              <a:rPr lang="bg-BG" b="1" dirty="0" smtClean="0">
                <a:solidFill>
                  <a:srgbClr val="FF0000"/>
                </a:solidFill>
              </a:rPr>
              <a:t>паратиреоиден хормон, </a:t>
            </a:r>
            <a:r>
              <a:rPr lang="bg-BG" dirty="0" smtClean="0">
                <a:solidFill>
                  <a:srgbClr val="FF0000"/>
                </a:solidFill>
              </a:rPr>
              <a:t>но неговото </a:t>
            </a:r>
            <a:r>
              <a:rPr lang="bg-BG" b="1" dirty="0" smtClean="0">
                <a:solidFill>
                  <a:srgbClr val="FF0000"/>
                </a:solidFill>
              </a:rPr>
              <a:t>дозиране </a:t>
            </a:r>
            <a:r>
              <a:rPr lang="bg-BG" dirty="0" smtClean="0">
                <a:solidFill>
                  <a:srgbClr val="FF0000"/>
                </a:solidFill>
              </a:rPr>
              <a:t>е</a:t>
            </a:r>
            <a:br>
              <a:rPr lang="bg-BG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много трудно</a:t>
            </a:r>
            <a:r>
              <a:rPr lang="bg-BG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4800" y="894458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Декорпорация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прилага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ако постъпилите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организма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радионуклиди превишават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съответните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пределно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допустими норми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или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очаква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инкорпорацията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бъде над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установените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норми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Декорпорация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проведе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 събрана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следната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инфорамция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радионуклида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радиоактивните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вещества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път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постъпване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начало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край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постъпването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организма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състояние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пострадалия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дозата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получена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външно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облъчване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съпътстващи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нерадиационни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въздействия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отравяне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изгаряне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механична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травма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371600"/>
            <a:ext cx="7848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2800" b="1" dirty="0">
                <a:solidFill>
                  <a:srgbClr val="FF0000"/>
                </a:solidFill>
              </a:rPr>
              <a:t>При големи аварии</a:t>
            </a:r>
            <a:r>
              <a:rPr lang="bg-BG" sz="2800" b="1" dirty="0"/>
              <a:t>, </a:t>
            </a:r>
            <a:r>
              <a:rPr lang="bg-BG" sz="2800" dirty="0"/>
              <a:t>с освобождаване и изхвърляне на радионуклиди в околната среда или само подозрения за това, </a:t>
            </a:r>
            <a:r>
              <a:rPr lang="bg-BG" sz="2800" b="1" dirty="0">
                <a:solidFill>
                  <a:srgbClr val="FF0000"/>
                </a:solidFill>
              </a:rPr>
              <a:t>декорпорацията се провежда, без да се изчаква събирането на пълна информация</a:t>
            </a:r>
            <a:r>
              <a:rPr lang="bg-BG" sz="2800" b="1" dirty="0"/>
              <a:t>. </a:t>
            </a:r>
            <a:r>
              <a:rPr lang="bg-BG" sz="2800" dirty="0"/>
              <a:t>В тези случаи на декорпорация се подлагат само непосредствено застрашения контингент - </a:t>
            </a:r>
            <a:r>
              <a:rPr lang="bg-BG" sz="2800" b="1" dirty="0"/>
              <a:t>работещите в ядрения обект;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g-BG" sz="2800" b="1" i="1" dirty="0" smtClean="0">
                <a:solidFill>
                  <a:srgbClr val="FF0000"/>
                </a:solidFill>
              </a:rPr>
              <a:t>Първа група - неспецифични методи</a:t>
            </a:r>
            <a:r>
              <a:rPr lang="bg-BG" sz="2800" b="1" dirty="0" smtClean="0"/>
              <a:t>. </a:t>
            </a:r>
            <a:r>
              <a:rPr lang="bg-BG" sz="2800" dirty="0" smtClean="0"/>
              <a:t>Те са общи за всички радионуклиди и целят </a:t>
            </a:r>
            <a:r>
              <a:rPr lang="bg-BG" sz="2800" b="1" dirty="0" smtClean="0"/>
              <a:t>механичното отделяне от входната врата:</a:t>
            </a:r>
            <a:endParaRPr lang="en-US" sz="1800" dirty="0" smtClean="0"/>
          </a:p>
          <a:p>
            <a:r>
              <a:rPr lang="bg-BG" sz="2800" b="1" dirty="0" smtClean="0"/>
              <a:t> а</a:t>
            </a:r>
            <a:r>
              <a:rPr lang="bg-BG" sz="2800" b="1" i="1" dirty="0" smtClean="0">
                <a:solidFill>
                  <a:srgbClr val="FF0000"/>
                </a:solidFill>
              </a:rPr>
              <a:t>) Дермален път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pPr lvl="1"/>
            <a:r>
              <a:rPr lang="bg-BG" dirty="0" smtClean="0"/>
              <a:t>Радиоактивно </a:t>
            </a:r>
            <a:r>
              <a:rPr lang="bg-BG" b="1" dirty="0" smtClean="0"/>
              <a:t>замърсените	кожни повърхности се измиват обилно със струя течаща вода </a:t>
            </a:r>
            <a:r>
              <a:rPr lang="bg-BG" dirty="0" smtClean="0"/>
              <a:t>и течни миещи препарати.</a:t>
            </a:r>
            <a:endParaRPr lang="en-US" sz="1600" dirty="0" smtClean="0"/>
          </a:p>
          <a:p>
            <a:pPr lvl="1"/>
            <a:r>
              <a:rPr lang="bg-BG" dirty="0" smtClean="0"/>
              <a:t>Не се допуска търкане и втриване в кожата и травматизирането на кожата; </a:t>
            </a:r>
            <a:endParaRPr lang="en-US" sz="1600" dirty="0" smtClean="0"/>
          </a:p>
          <a:p>
            <a:pPr lvl="1"/>
            <a:r>
              <a:rPr lang="bg-BG" dirty="0" smtClean="0"/>
              <a:t>Тази процедура се последва от </a:t>
            </a:r>
            <a:r>
              <a:rPr lang="bg-BG" b="1" dirty="0" smtClean="0"/>
              <a:t>дозиметричен контрол;</a:t>
            </a:r>
            <a:endParaRPr lang="en-US" sz="1600" dirty="0" smtClean="0"/>
          </a:p>
          <a:p>
            <a:pPr lvl="1"/>
            <a:r>
              <a:rPr lang="bg-BG" dirty="0" smtClean="0"/>
              <a:t>При невъзможност за дозиметричен контрол </a:t>
            </a:r>
            <a:r>
              <a:rPr lang="bg-BG" b="1" dirty="0" smtClean="0"/>
              <a:t>миенето </a:t>
            </a:r>
            <a:r>
              <a:rPr lang="bg-BG" dirty="0" smtClean="0"/>
              <a:t>продължава </a:t>
            </a:r>
            <a:r>
              <a:rPr lang="bg-BG" b="1" dirty="0" smtClean="0"/>
              <a:t>15-20 мин.</a:t>
            </a:r>
            <a:endParaRPr lang="en-US" sz="1600" dirty="0" smtClean="0"/>
          </a:p>
          <a:p>
            <a:r>
              <a:rPr lang="bg-BG" sz="2800" b="1" dirty="0" smtClean="0"/>
              <a:t>	</a:t>
            </a:r>
            <a:r>
              <a:rPr lang="bg-BG" sz="2800" b="1" i="1" dirty="0" smtClean="0">
                <a:solidFill>
                  <a:srgbClr val="FF0000"/>
                </a:solidFill>
              </a:rPr>
              <a:t>б)Устната кухина</a:t>
            </a:r>
            <a:r>
              <a:rPr lang="bg-BG" sz="2800" i="1" dirty="0" smtClean="0">
                <a:solidFill>
                  <a:srgbClr val="FF0000"/>
                </a:solidFill>
              </a:rPr>
              <a:t> </a:t>
            </a:r>
            <a:r>
              <a:rPr lang="bg-BG" sz="2800" dirty="0" smtClean="0"/>
              <a:t>се промива неколкократно с 1–2% разтвор на натриев бикарбонат или с обикновена вода.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Очните лигавици </a:t>
            </a:r>
            <a:r>
              <a:rPr lang="bg-BG" b="1" dirty="0" smtClean="0"/>
              <a:t>и</a:t>
            </a:r>
            <a:r>
              <a:rPr lang="bg-BG" dirty="0" smtClean="0"/>
              <a:t> носа се промиват с помощта на </a:t>
            </a:r>
            <a:r>
              <a:rPr lang="bg-BG" b="1" dirty="0" smtClean="0"/>
              <a:t>пипета, </a:t>
            </a:r>
            <a:r>
              <a:rPr lang="bg-BG" dirty="0" smtClean="0"/>
              <a:t>а струята е насочена </a:t>
            </a:r>
            <a:r>
              <a:rPr lang="bg-BG" b="1" dirty="0" smtClean="0"/>
              <a:t>от вътрешния към външния ъгъл </a:t>
            </a:r>
            <a:r>
              <a:rPr lang="bg-BG" dirty="0" smtClean="0"/>
              <a:t>на окото. </a:t>
            </a:r>
            <a:endParaRPr lang="en-US" dirty="0" smtClean="0"/>
          </a:p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Ушите</a:t>
            </a:r>
            <a:r>
              <a:rPr lang="bg-BG" dirty="0" smtClean="0"/>
              <a:t> се промиват с шприц.</a:t>
            </a:r>
            <a:endParaRPr lang="en-US" dirty="0" smtClean="0"/>
          </a:p>
          <a:p>
            <a:r>
              <a:rPr lang="bg-BG" b="1" dirty="0" smtClean="0"/>
              <a:t>	в)</a:t>
            </a:r>
            <a:r>
              <a:rPr lang="bg-BG" b="1" i="1" dirty="0" smtClean="0">
                <a:solidFill>
                  <a:srgbClr val="FF0000"/>
                </a:solidFill>
              </a:rPr>
              <a:t>Стомашно-чревен     път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стомашна промивка </a:t>
            </a:r>
            <a:r>
              <a:rPr lang="bg-BG" dirty="0" smtClean="0"/>
              <a:t>с 2 - 3 л обикновена вода</a:t>
            </a:r>
            <a:endParaRPr lang="en-US" dirty="0" smtClean="0"/>
          </a:p>
          <a:p>
            <a:pPr lvl="0"/>
            <a:r>
              <a:rPr lang="bg-BG" dirty="0" smtClean="0"/>
              <a:t>повръщане   </a:t>
            </a:r>
            <a:r>
              <a:rPr lang="bg-BG" b="1" dirty="0" smtClean="0"/>
              <a:t>по   </a:t>
            </a:r>
            <a:r>
              <a:rPr lang="bg-BG" dirty="0" smtClean="0"/>
              <a:t>механичен   </a:t>
            </a:r>
            <a:r>
              <a:rPr lang="bg-BG" b="1" dirty="0" smtClean="0"/>
              <a:t>път   или   с медикаменти (апоморфин)</a:t>
            </a:r>
            <a:endParaRPr lang="en-US" dirty="0" smtClean="0"/>
          </a:p>
          <a:p>
            <a:r>
              <a:rPr lang="bg-BG" dirty="0" smtClean="0"/>
              <a:t> </a:t>
            </a:r>
            <a:endParaRPr lang="en-US" dirty="0" smtClean="0"/>
          </a:p>
          <a:p>
            <a:pPr lvl="0"/>
            <a:r>
              <a:rPr lang="bg-BG" b="1" dirty="0" smtClean="0"/>
              <a:t>след промивката </a:t>
            </a:r>
            <a:r>
              <a:rPr lang="bg-BG" dirty="0" smtClean="0"/>
              <a:t>се прилагат </a:t>
            </a:r>
            <a:r>
              <a:rPr lang="bg-BG" b="1" dirty="0" smtClean="0">
                <a:solidFill>
                  <a:srgbClr val="FF0000"/>
                </a:solidFill>
              </a:rPr>
              <a:t>адсорбенти</a:t>
            </a:r>
            <a:r>
              <a:rPr lang="bg-BG" b="1" dirty="0" smtClean="0"/>
              <a:t>: медицински въглища, пектин, антидотум  металорум </a:t>
            </a:r>
            <a:r>
              <a:rPr lang="bg-BG" dirty="0" smtClean="0"/>
              <a:t>и др.; рициновото масло е противопоказано</a:t>
            </a:r>
            <a:endParaRPr lang="en-US" dirty="0" smtClean="0"/>
          </a:p>
          <a:p>
            <a:pPr lvl="0"/>
            <a:r>
              <a:rPr lang="bg-BG" dirty="0" smtClean="0"/>
              <a:t>прилагане на </a:t>
            </a:r>
            <a:r>
              <a:rPr lang="bg-BG" b="1" dirty="0" smtClean="0">
                <a:solidFill>
                  <a:srgbClr val="FF0000"/>
                </a:solidFill>
              </a:rPr>
              <a:t>слабителни средства </a:t>
            </a:r>
            <a:r>
              <a:rPr lang="bg-BG" b="1" dirty="0" smtClean="0"/>
              <a:t>-магнезиев или натриев сулфат </a:t>
            </a:r>
            <a:r>
              <a:rPr lang="bg-BG" dirty="0" smtClean="0"/>
              <a:t>- 20 - 30 г в 200 мл топла вода</a:t>
            </a:r>
            <a:endParaRPr lang="en-US" dirty="0" smtClean="0"/>
          </a:p>
          <a:p>
            <a:pPr lvl="0"/>
            <a:r>
              <a:rPr lang="bg-BG" b="1" dirty="0" smtClean="0"/>
              <a:t>очистителни клизми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bg-BG" b="1" dirty="0" smtClean="0"/>
              <a:t>г) </a:t>
            </a:r>
            <a:r>
              <a:rPr lang="bg-BG" b="1" i="1" dirty="0" smtClean="0">
                <a:solidFill>
                  <a:srgbClr val="FF0000"/>
                </a:solidFill>
              </a:rPr>
              <a:t>Дихателен път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>
                <a:solidFill>
                  <a:srgbClr val="FF0000"/>
                </a:solidFill>
              </a:rPr>
              <a:t>промивка на устната кухина</a:t>
            </a:r>
            <a:r>
              <a:rPr lang="bg-BG" dirty="0" smtClean="0"/>
              <a:t>, назофаринкса с 2% разтвор на натриев бикарбонат</a:t>
            </a:r>
            <a:endParaRPr lang="en-US" dirty="0" smtClean="0"/>
          </a:p>
          <a:p>
            <a:pPr lvl="0"/>
            <a:r>
              <a:rPr lang="bg-BG" dirty="0" smtClean="0"/>
              <a:t>прилагане на </a:t>
            </a:r>
            <a:r>
              <a:rPr lang="bg-BG" dirty="0" smtClean="0">
                <a:solidFill>
                  <a:srgbClr val="FF0000"/>
                </a:solidFill>
              </a:rPr>
              <a:t>отхрачващи средства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Втора група – специфични средства</a:t>
            </a:r>
            <a:endParaRPr lang="en-US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 smtClean="0"/>
              <a:t>а) </a:t>
            </a:r>
            <a:r>
              <a:rPr lang="bg-BG" b="1" dirty="0" smtClean="0">
                <a:solidFill>
                  <a:srgbClr val="FF0000"/>
                </a:solidFill>
              </a:rPr>
              <a:t>Комплексообразователи (хелатообразователи)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Образуват с инкорпорираните радионуклиди </a:t>
            </a:r>
            <a:r>
              <a:rPr lang="bg-BG" b="1" dirty="0" smtClean="0">
                <a:solidFill>
                  <a:srgbClr val="FF0000"/>
                </a:solidFill>
              </a:rPr>
              <a:t>хелати</a:t>
            </a:r>
            <a:r>
              <a:rPr lang="bg-BG" b="1" dirty="0" smtClean="0"/>
              <a:t>, </a:t>
            </a:r>
            <a:r>
              <a:rPr lang="bg-BG" dirty="0" smtClean="0"/>
              <a:t>които са разтворими и лесно се отделят </a:t>
            </a:r>
            <a:r>
              <a:rPr lang="bg-BG" b="1" dirty="0" smtClean="0">
                <a:solidFill>
                  <a:srgbClr val="FF0000"/>
                </a:solidFill>
              </a:rPr>
              <a:t>през бъбреците</a:t>
            </a:r>
            <a:r>
              <a:rPr lang="bg-BG" b="1" dirty="0" smtClean="0"/>
              <a:t>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Радионуклидите,</a:t>
            </a:r>
            <a:r>
              <a:rPr lang="bg-BG" b="1" dirty="0" smtClean="0"/>
              <a:t> </a:t>
            </a:r>
            <a:r>
              <a:rPr lang="bg-BG" dirty="0" smtClean="0"/>
              <a:t>свързани в хелати губят част от своите физико-химични свойства, напр. способността да хидролизират, да взаимодействат с други вещества в организма и т.н.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Комплексообразователите </a:t>
            </a:r>
            <a:r>
              <a:rPr lang="bg-BG" dirty="0" smtClean="0"/>
              <a:t>трябва да се въвеждат </a:t>
            </a:r>
            <a:r>
              <a:rPr lang="bg-BG" b="1" dirty="0" smtClean="0">
                <a:solidFill>
                  <a:srgbClr val="FF0000"/>
                </a:solidFill>
              </a:rPr>
              <a:t>рано, </a:t>
            </a:r>
            <a:r>
              <a:rPr lang="bg-BG" dirty="0" smtClean="0"/>
              <a:t>преди радионуклидите да са влезли в трайни химични връзки в тъканите.</a:t>
            </a:r>
            <a:endParaRPr lang="en-US" dirty="0" smtClean="0"/>
          </a:p>
          <a:p>
            <a:r>
              <a:rPr lang="bg-BG" dirty="0" smtClean="0"/>
              <a:t>Най-достъпни за хелатообразуване са радионуклидите </a:t>
            </a:r>
            <a:r>
              <a:rPr lang="bg-BG" b="1" dirty="0" smtClean="0"/>
              <a:t>в </a:t>
            </a:r>
            <a:r>
              <a:rPr lang="bg-BG" b="1" dirty="0" smtClean="0">
                <a:solidFill>
                  <a:srgbClr val="FF0000"/>
                </a:solidFill>
              </a:rPr>
              <a:t>кръвта и междуклетъчната течност.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Комплексообразователи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Използват се няколко групи комплексообразуватели: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Производни на полиаминополикарбоновите киселини: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1.1. </a:t>
            </a:r>
            <a:r>
              <a:rPr lang="bg-BG" dirty="0" smtClean="0"/>
              <a:t>двунатриева сол на етилендиаминотетраоцетна киселина (</a:t>
            </a:r>
            <a:r>
              <a:rPr lang="bg-BG" dirty="0" smtClean="0">
                <a:solidFill>
                  <a:srgbClr val="FF0000"/>
                </a:solidFill>
              </a:rPr>
              <a:t>трилон В</a:t>
            </a:r>
            <a:r>
              <a:rPr lang="bg-BG" dirty="0" smtClean="0"/>
              <a:t>)</a:t>
            </a:r>
            <a:endParaRPr lang="en-US" dirty="0" smtClean="0"/>
          </a:p>
          <a:p>
            <a:r>
              <a:rPr lang="bg-BG" b="1" dirty="0" smtClean="0"/>
              <a:t>1.2.</a:t>
            </a:r>
            <a:r>
              <a:rPr lang="bg-BG" dirty="0" smtClean="0"/>
              <a:t> двунатриево-калциева сол на етилендиаминотетраоцетна   киселина  (</a:t>
            </a:r>
            <a:r>
              <a:rPr lang="bg-BG" dirty="0" smtClean="0">
                <a:solidFill>
                  <a:srgbClr val="FF0000"/>
                </a:solidFill>
              </a:rPr>
              <a:t>тетацин-калций)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1.3.</a:t>
            </a:r>
            <a:r>
              <a:rPr lang="bg-BG" dirty="0" smtClean="0"/>
              <a:t> тринатриево-калциева сол на диетилентриаминопентаоцетната киселина – </a:t>
            </a:r>
            <a:r>
              <a:rPr lang="bg-BG" dirty="0" smtClean="0">
                <a:solidFill>
                  <a:srgbClr val="FF0000"/>
                </a:solidFill>
              </a:rPr>
              <a:t>пентацин</a:t>
            </a:r>
            <a:r>
              <a:rPr lang="bg-BG" dirty="0" smtClean="0"/>
              <a:t> и др.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Пентацинът</a:t>
            </a:r>
            <a:r>
              <a:rPr lang="bg-BG" b="1" dirty="0" smtClean="0"/>
              <a:t> </a:t>
            </a:r>
            <a:r>
              <a:rPr lang="bg-BG" dirty="0" smtClean="0"/>
              <a:t>намира широко приложение в практиката при инкорпориране на </a:t>
            </a:r>
            <a:r>
              <a:rPr lang="bg-BG" b="1" dirty="0" smtClean="0">
                <a:solidFill>
                  <a:srgbClr val="FF0000"/>
                </a:solidFill>
              </a:rPr>
              <a:t>хром, манган, желязо, цинк, кадии, олово, плутоний, рутений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Пентацинът се всмуква </a:t>
            </a:r>
            <a:r>
              <a:rPr lang="bg-BG" dirty="0" smtClean="0">
                <a:solidFill>
                  <a:srgbClr val="FF0000"/>
                </a:solidFill>
              </a:rPr>
              <a:t>лошо </a:t>
            </a:r>
            <a:r>
              <a:rPr lang="bg-BG" dirty="0" smtClean="0"/>
              <a:t>в стомашно-чревния тракт и затова се въвежда </a:t>
            </a:r>
            <a:r>
              <a:rPr lang="bg-BG" b="1" dirty="0" smtClean="0">
                <a:solidFill>
                  <a:srgbClr val="FF0000"/>
                </a:solidFill>
              </a:rPr>
              <a:t>венозно</a:t>
            </a:r>
            <a:r>
              <a:rPr lang="bg-BG" b="1" dirty="0" smtClean="0"/>
              <a:t> </a:t>
            </a:r>
            <a:r>
              <a:rPr lang="bg-BG" dirty="0" smtClean="0"/>
              <a:t>във високи дози: </a:t>
            </a:r>
            <a:r>
              <a:rPr lang="bg-BG" b="1" dirty="0" smtClean="0">
                <a:solidFill>
                  <a:srgbClr val="FF0000"/>
                </a:solidFill>
              </a:rPr>
              <a:t>0,25 г </a:t>
            </a:r>
            <a:r>
              <a:rPr lang="bg-BG" dirty="0" smtClean="0">
                <a:solidFill>
                  <a:srgbClr val="FF0000"/>
                </a:solidFill>
              </a:rPr>
              <a:t>- </a:t>
            </a:r>
            <a:r>
              <a:rPr lang="bg-BG" dirty="0" smtClean="0"/>
              <a:t>еднократна доза; </a:t>
            </a:r>
            <a:r>
              <a:rPr lang="bg-BG" b="1" dirty="0" smtClean="0">
                <a:solidFill>
                  <a:srgbClr val="FF0000"/>
                </a:solidFill>
              </a:rPr>
              <a:t>1,5</a:t>
            </a:r>
            <a:r>
              <a:rPr lang="bg-BG" dirty="0" smtClean="0">
                <a:solidFill>
                  <a:srgbClr val="FF0000"/>
                </a:solidFill>
              </a:rPr>
              <a:t> </a:t>
            </a:r>
            <a:r>
              <a:rPr lang="bg-BG" b="1" dirty="0" smtClean="0">
                <a:solidFill>
                  <a:srgbClr val="FF0000"/>
                </a:solidFill>
              </a:rPr>
              <a:t>г </a:t>
            </a:r>
            <a:r>
              <a:rPr lang="bg-BG" dirty="0" smtClean="0"/>
              <a:t>- максимална дневна доза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Комплексообразователи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Дитиолови съединения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2.1. </a:t>
            </a:r>
            <a:r>
              <a:rPr lang="bg-BG" dirty="0" smtClean="0"/>
              <a:t>2,3 димеркоптопропанол </a:t>
            </a:r>
            <a:r>
              <a:rPr lang="bg-BG" b="1" dirty="0" smtClean="0">
                <a:solidFill>
                  <a:srgbClr val="FF0000"/>
                </a:solidFill>
              </a:rPr>
              <a:t>(БАЛ</a:t>
            </a:r>
            <a:r>
              <a:rPr lang="bg-BG" dirty="0" smtClean="0"/>
              <a:t>)</a:t>
            </a:r>
            <a:endParaRPr lang="en-US" dirty="0" smtClean="0"/>
          </a:p>
          <a:p>
            <a:r>
              <a:rPr lang="bg-BG" b="1" dirty="0" smtClean="0"/>
              <a:t>2.2. </a:t>
            </a:r>
            <a:r>
              <a:rPr lang="bg-BG" dirty="0" smtClean="0"/>
              <a:t>димеркоптопропансулфонат (</a:t>
            </a:r>
            <a:r>
              <a:rPr lang="bg-BG" b="1" dirty="0" smtClean="0">
                <a:solidFill>
                  <a:srgbClr val="FF0000"/>
                </a:solidFill>
              </a:rPr>
              <a:t>унитиол</a:t>
            </a:r>
            <a:r>
              <a:rPr lang="bg-BG" dirty="0" smtClean="0"/>
              <a:t>)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Естествено</a:t>
            </a:r>
            <a:r>
              <a:rPr lang="bg-BG" b="1" dirty="0" smtClean="0"/>
              <a:t> </a:t>
            </a:r>
            <a:r>
              <a:rPr lang="bg-BG" b="1" dirty="0" smtClean="0">
                <a:solidFill>
                  <a:srgbClr val="FF0000"/>
                </a:solidFill>
              </a:rPr>
              <a:t>съдържащи</a:t>
            </a:r>
            <a:r>
              <a:rPr lang="bg-BG" b="1" dirty="0" smtClean="0"/>
              <a:t> </a:t>
            </a:r>
            <a:r>
              <a:rPr lang="bg-BG" dirty="0" smtClean="0"/>
              <a:t>се в организма </a:t>
            </a:r>
            <a:r>
              <a:rPr lang="bg-BG" b="1" dirty="0" smtClean="0">
                <a:solidFill>
                  <a:srgbClr val="FF0000"/>
                </a:solidFill>
              </a:rPr>
              <a:t>комплексообразователи</a:t>
            </a:r>
            <a:r>
              <a:rPr lang="bg-BG" b="1" dirty="0" smtClean="0"/>
              <a:t> - бикарбонати, натриев цитрат, </a:t>
            </a:r>
            <a:r>
              <a:rPr lang="bg-BG" dirty="0" smtClean="0"/>
              <a:t>соли на глутаминовата киселина.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449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 МЕТОДИ ЗА ДЕКОРПОРАЦИЯ НА РАДИОАКТИВНИ ВЕЩЕСТВА  </vt:lpstr>
      <vt:lpstr>PowerPoint Presentation</vt:lpstr>
      <vt:lpstr>PowerPoint Presentation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Комплексообразователи</vt:lpstr>
      <vt:lpstr>Комплексообразователи</vt:lpstr>
      <vt:lpstr>Специфични методи за декорпорация</vt:lpstr>
      <vt:lpstr>Специфични методи за декорпорация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МЕТОДИ ЗА ДЕКОРПОРАЦИЯ НА РАДИОАКТИВНИ ВЕЩЕСТВА  </dc:title>
  <dc:creator>user</dc:creator>
  <cp:lastModifiedBy>PC</cp:lastModifiedBy>
  <cp:revision>13</cp:revision>
  <dcterms:created xsi:type="dcterms:W3CDTF">2018-02-12T08:04:11Z</dcterms:created>
  <dcterms:modified xsi:type="dcterms:W3CDTF">2020-05-16T13:19:47Z</dcterms:modified>
</cp:coreProperties>
</file>