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58" r:id="rId8"/>
    <p:sldId id="259" r:id="rId9"/>
    <p:sldId id="260" r:id="rId10"/>
    <p:sldId id="275" r:id="rId11"/>
    <p:sldId id="276" r:id="rId12"/>
    <p:sldId id="277" r:id="rId13"/>
    <p:sldId id="278" r:id="rId14"/>
    <p:sldId id="285" r:id="rId15"/>
    <p:sldId id="279" r:id="rId16"/>
    <p:sldId id="280" r:id="rId17"/>
    <p:sldId id="286" r:id="rId18"/>
    <p:sldId id="287" r:id="rId19"/>
    <p:sldId id="281" r:id="rId20"/>
    <p:sldId id="282" r:id="rId21"/>
    <p:sldId id="283" r:id="rId22"/>
    <p:sldId id="284" r:id="rId23"/>
    <p:sldId id="261" r:id="rId24"/>
    <p:sldId id="262" r:id="rId25"/>
    <p:sldId id="263" r:id="rId26"/>
    <p:sldId id="264" r:id="rId27"/>
    <p:sldId id="265" r:id="rId28"/>
    <p:sldId id="266" r:id="rId29"/>
    <p:sldId id="267" r:id="rId30"/>
    <p:sldId id="268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69" r:id="rId39"/>
    <p:sldId id="295" r:id="rId40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1229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5.4.2020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55240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5.4.2020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28642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5.4.2020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79905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5.4.2020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32416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5.4.2020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049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5.4.2020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4412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5.4.2020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25903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5.4.2020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3331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5.4.2020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06524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5.4.2020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79959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5.4.2020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4205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2A7F0-7AD4-456E-8E4E-70547A3FC805}" type="datetimeFigureOut">
              <a:rPr lang="bg-BG" smtClean="0"/>
              <a:t>5.4.2020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3356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628800"/>
            <a:ext cx="8856984" cy="2520280"/>
          </a:xfrm>
          <a:solidFill>
            <a:schemeClr val="accent6">
              <a:lumMod val="20000"/>
              <a:lumOff val="8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bg-BG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СИСТЕМИ НА ЛЕЧЕБНО-ЕВАКУАЦИОННОТО ОСИГУРЯВАНЕ</a:t>
            </a:r>
            <a:endParaRPr lang="bg-BG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39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701730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1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. Първа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помощ</a:t>
            </a:r>
          </a:p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2. Първа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медицинска (долекарска) помощ</a:t>
            </a:r>
          </a:p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3. Първа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лекарска помощ</a:t>
            </a:r>
          </a:p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4. Квалифицирана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лекарска помощ</a:t>
            </a:r>
          </a:p>
          <a:p>
            <a:pPr marL="457200" indent="-457200" algn="just">
              <a:buAutoNum type="arabicPeriod" startAt="5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Специализирана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лекарска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помощ</a:t>
            </a:r>
          </a:p>
          <a:p>
            <a:pPr algn="just"/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Първата помощ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е последователност от прости животоспасяващи и животоподдържащи манипулации, които немедицинско лице може да бъде обучено да изпълнява, за да помогне адекватно на пострадалите при инцидент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Целта на разработените алгоритми за оказване на първа помощ е те да бъдат максимално достъпни и лесни за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усвояване от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хора, които не се занимават с медицина, както и да бъдат ефективни при изпълнение с подръчни средства.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Първата помощ е изключително ефективна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в първите минути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след инцидента, преди пристигането на медицинската помощ.</a:t>
            </a:r>
          </a:p>
          <a:p>
            <a:pPr algn="just"/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4649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700191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Последователност на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действия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 оказване на първа помощ:</a:t>
            </a:r>
          </a:p>
          <a:p>
            <a:pPr algn="just"/>
            <a:r>
              <a:rPr lang="ru-RU" sz="27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Осигуряване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на безопасност и предотвратяване на последствията от инцидента</a:t>
            </a:r>
          </a:p>
          <a:p>
            <a:pPr algn="just"/>
            <a:r>
              <a:rPr lang="ru-RU" sz="2600" dirty="0" smtClean="0">
                <a:latin typeface="Arial" pitchFamily="34" charset="0"/>
                <a:cs typeface="Arial" pitchFamily="34" charset="0"/>
              </a:rPr>
              <a:t>2.  Оценка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на състоянието на пострадалите</a:t>
            </a:r>
          </a:p>
          <a:p>
            <a:pPr marL="514350" indent="-514350" algn="just">
              <a:buAutoNum type="arabicPeriod" startAt="3"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Повикване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на специализиран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екип </a:t>
            </a:r>
          </a:p>
          <a:p>
            <a:pPr marL="514350" indent="-514350" algn="just">
              <a:buAutoNum type="arabicPeriod" startAt="3"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Поддържане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и облекчаване на състоянието и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грижа за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пострадалите до пристигане на специализирания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екип</a:t>
            </a:r>
          </a:p>
          <a:p>
            <a:pPr algn="ctr"/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Обем </a:t>
            </a:r>
            <a:r>
              <a:rPr lang="ru-RU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първата помощ:</a:t>
            </a:r>
          </a:p>
          <a:p>
            <a:pPr marL="457200" indent="-457200" algn="just">
              <a:buClr>
                <a:srgbClr val="008000"/>
              </a:buClr>
              <a:buFont typeface="Wingdings" pitchFamily="2" charset="2"/>
              <a:buChar char="q"/>
            </a:pPr>
            <a:r>
              <a:rPr lang="ru-RU" sz="2600" dirty="0">
                <a:latin typeface="Arial" pitchFamily="34" charset="0"/>
                <a:cs typeface="Arial" pitchFamily="34" charset="0"/>
              </a:rPr>
              <a:t>	Възстановяване на дихателната и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сърдечна дейност</a:t>
            </a:r>
          </a:p>
          <a:p>
            <a:pPr marL="457200" indent="-457200" algn="just">
              <a:buClr>
                <a:srgbClr val="008000"/>
              </a:buClr>
              <a:buFont typeface="Wingdings" pitchFamily="2" charset="2"/>
              <a:buChar char="q"/>
            </a:pPr>
            <a:r>
              <a:rPr lang="ru-RU" sz="2600" dirty="0">
                <a:latin typeface="Arial" pitchFamily="34" charset="0"/>
                <a:cs typeface="Arial" pitchFamily="34" charset="0"/>
              </a:rPr>
              <a:t>	Преустановяване на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кръвотечението</a:t>
            </a:r>
          </a:p>
          <a:p>
            <a:pPr marL="457200" indent="-457200" algn="just">
              <a:buClr>
                <a:srgbClr val="008000"/>
              </a:buClr>
              <a:buFont typeface="Wingdings" pitchFamily="2" charset="2"/>
              <a:buChar char="q"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     Профилактика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на инфекциозни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усложнения</a:t>
            </a:r>
          </a:p>
          <a:p>
            <a:pPr marL="457200" indent="-457200" algn="just">
              <a:buClr>
                <a:srgbClr val="008000"/>
              </a:buClr>
              <a:buFont typeface="Wingdings" pitchFamily="2" charset="2"/>
              <a:buChar char="q"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	Подготовка за евакуация</a:t>
            </a:r>
          </a:p>
          <a:p>
            <a:pPr marL="457200" indent="-457200" algn="just">
              <a:buClr>
                <a:srgbClr val="008000"/>
              </a:buClr>
              <a:buFont typeface="Wingdings" pitchFamily="2" charset="2"/>
              <a:buChar char="q"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	Евакуация</a:t>
            </a:r>
          </a:p>
          <a:p>
            <a:pPr algn="just"/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73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520" y="0"/>
            <a:ext cx="9361040" cy="747897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Обемът включва: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1.	Въстановяване на дихателната дейност: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Отстраняване но налична обструкция на дихателните пътища и осигуряване на тяхната проходимост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Изкуствено дишане (не се прилага при химическо заразяване)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2.	Възстановяване на сърдечната дейност (непряк сърдечен масаж)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3.	Преустановяване на кръвотечение: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Дигитално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Тампониране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Повдигане на крайник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Свиване на крайник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Поставяне на превръзки тип Есмарх или турникет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4.	Имобилизация при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фрактури 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при черепномозъчни травми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5.	Обезболяващи – противошоково мероприятие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6.	Борба с Crush синдром – чрез постепенно извличане и освобождаване от притискане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19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8640"/>
            <a:ext cx="9144000" cy="683264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7.	Обемозаместване на изгубени течности – противошоково мероприятие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8.	Изгасяване и сваляне на горящи дрехи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9.	Покриване на раневите повърхности и области с изгаряния със стерилни превръзки – борба с инфекциозните усложнения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Първата помощ се осъществява от всеки един в огнището на бедствието, както и от членовете на спасителните екипи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Обем на долекарската помощ: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1.	Контрол на показателите на дихателната и сърдечно-съдова система – кръвно налягане, пулсова и дихателна честота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2.	Прилагане на обезболяващи и поддържащи сърдечно-съдовата дейност медикаменти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3.	Прилагане на антибиотици и противовъзпалителни медикаменти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4.	Прилагане на седитивни, антиеметици и противогърчови медикаменти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5.	Частична деконтаминация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6.	Прилагане на адсорбенти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7.	Прилагане на антидоти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8.	Поставяне на асептични превръзки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9.	Контрол на поставените имобилизации и хемостатични превръзки с корегирането им при необходимост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26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908720"/>
            <a:ext cx="8856984" cy="526297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Първата долекарска помощ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е комплекс от медицински мероприятия, провеждащи се с цел поддържане на жизнено-важните функции на организма и предотвратяването на развитието на тежки усложнения, както и като подготовка за евакуация. Първата долекарска помощ се оказва от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медицински специалисти без лекарско образование в и извън зоната на поражение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bg-BG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667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036496" cy="634019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Обем на долекарската помощ</a:t>
            </a:r>
            <a:r>
              <a:rPr lang="ru-RU" b="1" dirty="0" smtClean="0">
                <a:solidFill>
                  <a:srgbClr val="C00000"/>
                </a:solidFill>
              </a:rPr>
              <a:t>:</a:t>
            </a:r>
          </a:p>
          <a:p>
            <a:pPr algn="ctr"/>
            <a:endParaRPr lang="ru-RU" b="1" dirty="0">
              <a:solidFill>
                <a:srgbClr val="C00000"/>
              </a:solidFill>
            </a:endParaRP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1.	Контрол на показателите на дихателната и сърдечно-съдова система – кръвно налягане, пулсова и дихателна честота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2.	Прилагане на обезболяващи и поддържащи сърдечно-съдовата дейност медикаменти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3.	Прилагане на антибиотици и противовъзпалителни медикаменти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4.	Прилагане на седитивни, антиеметици и противогърчови медикаменти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5.	Частична деконтаминация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6.	Прилагане на адсорбенти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7.	Прилагане на антидоти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8.	Поставяне на асептични превръзки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9.	Контрол на поставените имобилизации и хемостатични превръзки с корегирането им при необходимост</a:t>
            </a:r>
          </a:p>
        </p:txBody>
      </p:sp>
    </p:spTree>
    <p:extLst>
      <p:ext uri="{BB962C8B-B14F-4D97-AF65-F5344CB8AC3E}">
        <p14:creationId xmlns:p14="http://schemas.microsoft.com/office/powerpoint/2010/main" val="33114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8847"/>
            <a:ext cx="9144000" cy="63709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Обем на неотложните мероприятия включва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1.	Остраняване на всички видове асфиксии, за целта се използва трахеостомията, интубацията, изкуствената белодробна вентилация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2.	Преустановяване на външно кървене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3.	Прилагане на противошокови мероприятия – обемозаместване (вкл. вливане на кръв и кръвни продукти), обезболяване,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кардиотоници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4.	Ампутация на размачкани крайници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5.	Антидотно лечение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6.	Прилагане на бронходилататори, антиеметици и противогърчови медикаменти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7.	Стомашни промивки при индикации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8.	Катетеризация или пункция на пикочен мехур при нужда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9.	Неспецифична антибиотична профилактика  на инфекциозни усложнения</a:t>
            </a:r>
          </a:p>
        </p:txBody>
      </p:sp>
    </p:spTree>
    <p:extLst>
      <p:ext uri="{BB962C8B-B14F-4D97-AF65-F5344CB8AC3E}">
        <p14:creationId xmlns:p14="http://schemas.microsoft.com/office/powerpoint/2010/main" val="271661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49408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Първата лекарска помощ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е комплекс от мероприятия с цел отстраняване на последиците от действието на поразяващите фактори, непосредствено заплашващи живота на пострадалите и предотвратяване развитието на инфекциозни усложнения, както и стабилизиране на жизнените функции, подготовка и определяне приоритета за евакуация.</a:t>
            </a:r>
          </a:p>
          <a:p>
            <a:pPr algn="just"/>
            <a:r>
              <a:rPr lang="ru-RU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Тя се оказва от лекари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(от екипите на центровете за спешна медицинска помощ, семейни лекари, лекари от медицински учреждения) </a:t>
            </a:r>
            <a:r>
              <a:rPr lang="ru-RU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или извън огнището на поражение. </a:t>
            </a:r>
            <a:r>
              <a:rPr lang="ru-RU" sz="2600" b="1" dirty="0">
                <a:latin typeface="Arial" pitchFamily="34" charset="0"/>
                <a:cs typeface="Arial" pitchFamily="34" charset="0"/>
              </a:rPr>
              <a:t>Смъртността сред получилите лекарска помощ в първия час след нараняването е 30%, до третия час нараства на 60% и стига до 90% при помощ до шестия час.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Именно поради тези резултати са придобили гражданственост названията </a:t>
            </a:r>
            <a:r>
              <a:rPr lang="ru-RU" sz="28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“платинен половин час и златен час”.</a:t>
            </a:r>
          </a:p>
        </p:txBody>
      </p:sp>
    </p:spTree>
    <p:extLst>
      <p:ext uri="{BB962C8B-B14F-4D97-AF65-F5344CB8AC3E}">
        <p14:creationId xmlns:p14="http://schemas.microsoft.com/office/powerpoint/2010/main" val="2999892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8847"/>
            <a:ext cx="9144000" cy="686341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bg-BG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Първа лекарска помощ – неотложни и отсрочени мероприятия</a:t>
            </a:r>
            <a:endParaRPr lang="en-US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Обем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на неотложните мероприятия включва: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1.	Остраняване на всички видове асфиксии, за целта се използва трахеостомията, интубацията, изкуствената белодробна вентилация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2.	Преустановяване на външно кървене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3.	Прилагане на противошокови мероприятия – обемозаместване (вкл. вливане на кръв и кръвни продукти), обезболяване, сърдечно-съдови средства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4.	Ампутация на размачкани крайници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5.	Антидотно лечение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6.	Прилагане на бронходилататори, антиеметици и противогърчови медикаменти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7.	Стомашни промивки при индикации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8.	Катетеризация или пункция на пикочен мехур при нужда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9.	Неспецифична антибиотична профилактика  на инфекциозни усложнения</a:t>
            </a:r>
          </a:p>
        </p:txBody>
      </p:sp>
    </p:spTree>
    <p:extLst>
      <p:ext uri="{BB962C8B-B14F-4D97-AF65-F5344CB8AC3E}">
        <p14:creationId xmlns:p14="http://schemas.microsoft.com/office/powerpoint/2010/main" val="1011367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69386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Отсрочени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мероприятия:</a:t>
            </a:r>
          </a:p>
          <a:p>
            <a:pPr algn="just"/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1.	Отстраняване недостатъците от проведенa първа и долекарска помощ (корекция на превръзки и др.)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2.	Извършване на новокаинови блокади  при среднотежки поражения без прояви на шок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3.	Прилагане на антибиотици, транквилизатори и невролептици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4.	Симптоматична терапия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5.	Когато не се налага хирургична манипулация по жизнени показания, първичната обработка на раните може да бъде отложена под антибиотична защита.</a:t>
            </a:r>
          </a:p>
        </p:txBody>
      </p:sp>
    </p:spTree>
    <p:extLst>
      <p:ext uri="{BB962C8B-B14F-4D97-AF65-F5344CB8AC3E}">
        <p14:creationId xmlns:p14="http://schemas.microsoft.com/office/powerpoint/2010/main" val="119258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628650"/>
            <a:ext cx="9144000" cy="649408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500" dirty="0" smtClean="0">
                <a:latin typeface="Arial" pitchFamily="34" charset="0"/>
                <a:cs typeface="Arial" pitchFamily="34" charset="0"/>
              </a:rPr>
              <a:t>ЛЕО включва 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комплекс от мероприятия за оказване на медицинска помощ и лечение на пострадалите, които често се съчетават с евакуация.</a:t>
            </a:r>
          </a:p>
          <a:p>
            <a:pPr algn="just"/>
            <a:r>
              <a:rPr lang="ru-RU" sz="25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исторически план най-рано е възникнала системата </a:t>
            </a:r>
            <a:r>
              <a:rPr lang="ru-RU" sz="25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“лечение на място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”. Медицинската помощ се е оказвала в пълен обем в най-близко разположените здравни заведения. Системата има ред достойнства: възможност за оказване помощ в пълен обем, избягване на рисковете от 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транспорта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, оказване на изчерпваща медицинска помощ в едно лечебно заведение. Но тя е неприложима при съвременни условия на БС (масовост, огнищност, специфичност).</a:t>
            </a:r>
          </a:p>
          <a:p>
            <a:pPr algn="just"/>
            <a:r>
              <a:rPr lang="ru-RU" sz="25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“Евакуационна система”. 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Целта е да не се натрупат пострадали в близост до огнището. По време на транспорта, пострадалите не получават медицинска помощ, което води до съответните последици.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96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Квалифицираната и специализираната медицинска помощ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се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организират и осъществяват извън огнището на масово поразяване в болнични заведения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Извършва се дефинитивно лечение, което не може да бъде осигурено в огнището на поразяване и по време на медицинската евакуация.</a:t>
            </a:r>
          </a:p>
          <a:p>
            <a:pPr algn="just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Квалифицираната медицинска помощ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се оказва от лекари специалисти с широк профил – хирурзи, терапевти и др. Тя трябва да се окаже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не по-късно от второто денонощие.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Обемът на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квалифицираната хирургична помощ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се разделя на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три групи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1.	Първа група – неотложни интервенции по жизнени показания, неизпълнението, на които заплашва непосредствено живота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2.	Втора група хирургични интервенции, неизпълнението, на които може да доведе до тежки усложнения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3.	Трета група операции, които при прилагане на антибиотици могат да бъдат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отсрочени.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0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0"/>
            <a:ext cx="8928992" cy="674030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Обемът на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квалифицираната терапевтична помощ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се разделя на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неотложни и отсрочени мероприятия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Неотложните мероприятия включват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	Антидоти и противоботулинов серум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2.	Комплексна терапия на ОССН, нарушение на сърдечния ритъм, ОДН, коматозни състояния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3.	Лечение на токсичен белодробен оток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4.	Кислородна терапия и изкуствена вентилация при асфиксия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5.	Въвеждане на обезболяващи, противогърчови, антиеметици и бронхолитици, транквилизатори и невролептици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6.	Дехидратираща терапия при оток на главния мозък, корекция на нарушеното алкално-киселинно равновесие и електролитния баланс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7.	Комплексна терапия на ОБН.</a:t>
            </a:r>
          </a:p>
        </p:txBody>
      </p:sp>
    </p:spTree>
    <p:extLst>
      <p:ext uri="{BB962C8B-B14F-4D97-AF65-F5344CB8AC3E}">
        <p14:creationId xmlns:p14="http://schemas.microsoft.com/office/powerpoint/2010/main" val="281960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404664"/>
            <a:ext cx="8928992" cy="569386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Отсрочени мероприятия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1.	Антибактериални средства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2.	Хемотрансфузия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3.	Симптоматична терапия</a:t>
            </a:r>
          </a:p>
          <a:p>
            <a:pPr marL="457200" indent="-457200" algn="just">
              <a:buAutoNum type="arabicPeriod" startAt="4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Физиотерапия</a:t>
            </a:r>
          </a:p>
          <a:p>
            <a:pPr algn="just"/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Специализирана медицинска помощ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– лекари специалисти в специализирани лечебни учреждения, с прилагане на сложни дигностично-терапевтични методи и с използване на специално оборудване. Оказва се по възможност в </a:t>
            </a:r>
            <a:r>
              <a:rPr lang="ru-RU" sz="28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първите три денонощия.</a:t>
            </a:r>
          </a:p>
        </p:txBody>
      </p:sp>
    </p:spTree>
    <p:extLst>
      <p:ext uri="{BB962C8B-B14F-4D97-AF65-F5344CB8AC3E}">
        <p14:creationId xmlns:p14="http://schemas.microsoft.com/office/powerpoint/2010/main" val="114168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412776"/>
            <a:ext cx="8987288" cy="24958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bg-BG" sz="3600" b="1" dirty="0" smtClean="0">
                <a:solidFill>
                  <a:srgbClr val="C00000"/>
                </a:solidFill>
                <a:effectLst/>
                <a:latin typeface="Arial"/>
                <a:ea typeface="Times New Roman"/>
                <a:cs typeface="Times New Roman"/>
              </a:rPr>
              <a:t>ХИГИЕННО-ПРОТИВОЕПИДЕМИЧНО ОСИГУРЯВАНЕ (ХПО) при бедствени ситуации (БС)</a:t>
            </a:r>
            <a:endParaRPr lang="bg-BG" sz="3600" b="1" dirty="0">
              <a:solidFill>
                <a:srgbClr val="C00000"/>
              </a:solidFill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24037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9144000" cy="715580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bg-BG" sz="2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ХПО - определение</a:t>
            </a:r>
            <a:r>
              <a:rPr lang="bg-BG" sz="2700" dirty="0" smtClean="0">
                <a:latin typeface="Arial" pitchFamily="34" charset="0"/>
                <a:cs typeface="Arial" pitchFamily="34" charset="0"/>
              </a:rPr>
              <a:t> Основно </a:t>
            </a:r>
            <a:r>
              <a:rPr lang="bg-BG" sz="2700" dirty="0">
                <a:latin typeface="Arial" pitchFamily="34" charset="0"/>
                <a:cs typeface="Arial" pitchFamily="34" charset="0"/>
              </a:rPr>
              <a:t>направление в дейността на здравните органи при възникване на БС. Като част от </a:t>
            </a:r>
            <a:r>
              <a:rPr lang="bg-BG" sz="2700" dirty="0" smtClean="0">
                <a:latin typeface="Arial" pitchFamily="34" charset="0"/>
                <a:cs typeface="Arial" pitchFamily="34" charset="0"/>
              </a:rPr>
              <a:t>медицинското осигуряване </a:t>
            </a:r>
            <a:r>
              <a:rPr lang="bg-BG" sz="2700" dirty="0">
                <a:latin typeface="Arial" pitchFamily="34" charset="0"/>
                <a:cs typeface="Arial" pitchFamily="34" charset="0"/>
              </a:rPr>
              <a:t>то представлява </a:t>
            </a:r>
            <a:r>
              <a:rPr lang="bg-BG" sz="27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система от организационни, профилактични санитарно-хигиенни и противоепидемични мероприятия за защита на населението от епидемии и от вредните фактори </a:t>
            </a:r>
            <a:endParaRPr lang="en-US" sz="27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bg-BG" sz="2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Основни </a:t>
            </a:r>
            <a:r>
              <a:rPr lang="bg-BG" sz="27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цели: </a:t>
            </a:r>
            <a:br>
              <a:rPr lang="bg-BG" sz="27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bg-BG" sz="2700" b="1" i="1" dirty="0">
                <a:latin typeface="Arial" pitchFamily="34" charset="0"/>
                <a:cs typeface="Arial" pitchFamily="34" charset="0"/>
              </a:rPr>
              <a:t>1. Запазване на здравето и укрепване на </a:t>
            </a:r>
            <a:r>
              <a:rPr lang="bg-BG" sz="2700" b="1" i="1" dirty="0" smtClean="0">
                <a:latin typeface="Arial" pitchFamily="34" charset="0"/>
                <a:cs typeface="Arial" pitchFamily="34" charset="0"/>
              </a:rPr>
              <a:t>физическото състояние </a:t>
            </a:r>
            <a:r>
              <a:rPr lang="bg-BG" sz="2700" b="1" i="1" dirty="0">
                <a:latin typeface="Arial" pitchFamily="34" charset="0"/>
                <a:cs typeface="Arial" pitchFamily="34" charset="0"/>
              </a:rPr>
              <a:t>на организма.</a:t>
            </a:r>
            <a:br>
              <a:rPr lang="bg-BG" sz="2700" b="1" i="1" dirty="0">
                <a:latin typeface="Arial" pitchFamily="34" charset="0"/>
                <a:cs typeface="Arial" pitchFamily="34" charset="0"/>
              </a:rPr>
            </a:br>
            <a:r>
              <a:rPr lang="bg-BG" sz="2700" b="1" i="1" dirty="0">
                <a:latin typeface="Arial" pitchFamily="34" charset="0"/>
                <a:cs typeface="Arial" pitchFamily="34" charset="0"/>
              </a:rPr>
              <a:t>2. Предотвратяване възникването на епидемии и на поражения от радиационни и </a:t>
            </a:r>
            <a:r>
              <a:rPr lang="bg-BG" sz="2700" b="1" i="1" dirty="0" smtClean="0">
                <a:latin typeface="Arial" pitchFamily="34" charset="0"/>
                <a:cs typeface="Arial" pitchFamily="34" charset="0"/>
              </a:rPr>
              <a:t>химични ф-ри</a:t>
            </a:r>
            <a:r>
              <a:rPr lang="bg-BG" sz="2700" b="1" i="1" dirty="0">
                <a:latin typeface="Arial" pitchFamily="34" charset="0"/>
                <a:cs typeface="Arial" pitchFamily="34" charset="0"/>
              </a:rPr>
              <a:t>.</a:t>
            </a:r>
            <a:br>
              <a:rPr lang="bg-BG" sz="2700" b="1" i="1" dirty="0">
                <a:latin typeface="Arial" pitchFamily="34" charset="0"/>
                <a:cs typeface="Arial" pitchFamily="34" charset="0"/>
              </a:rPr>
            </a:br>
            <a:r>
              <a:rPr lang="bg-BG" sz="2700" b="1" i="1" dirty="0">
                <a:latin typeface="Arial" pitchFamily="34" charset="0"/>
                <a:cs typeface="Arial" pitchFamily="34" charset="0"/>
              </a:rPr>
              <a:t>3. Ликвидиране на възникнали епидемични огнища.</a:t>
            </a:r>
            <a:br>
              <a:rPr lang="bg-BG" sz="2700" b="1" i="1" dirty="0">
                <a:latin typeface="Arial" pitchFamily="34" charset="0"/>
                <a:cs typeface="Arial" pitchFamily="34" charset="0"/>
              </a:rPr>
            </a:br>
            <a:r>
              <a:rPr lang="bg-BG" sz="2700" b="1" i="1" dirty="0">
                <a:latin typeface="Arial" pitchFamily="34" charset="0"/>
                <a:cs typeface="Arial" pitchFamily="34" charset="0"/>
              </a:rPr>
              <a:t>4. </a:t>
            </a:r>
            <a:r>
              <a:rPr lang="bg-BG" sz="2700" b="1" i="1" dirty="0" smtClean="0">
                <a:latin typeface="Arial" pitchFamily="34" charset="0"/>
                <a:cs typeface="Arial" pitchFamily="34" charset="0"/>
              </a:rPr>
              <a:t>Осигуряване на </a:t>
            </a:r>
            <a:r>
              <a:rPr lang="bg-BG" sz="2700" b="1" i="1" dirty="0">
                <a:latin typeface="Arial" pitchFamily="34" charset="0"/>
                <a:cs typeface="Arial" pitchFamily="34" charset="0"/>
              </a:rPr>
              <a:t>действен санитарен контрол на обектите на външната среда в условията на бедствена ситуация.</a:t>
            </a:r>
            <a:br>
              <a:rPr lang="bg-BG" sz="2700" b="1" i="1" dirty="0">
                <a:latin typeface="Arial" pitchFamily="34" charset="0"/>
                <a:cs typeface="Arial" pitchFamily="34" charset="0"/>
              </a:rPr>
            </a:br>
            <a:endParaRPr lang="bg-BG" sz="27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74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9144000" cy="661719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bg-BG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Основни задачи</a:t>
            </a:r>
            <a:r>
              <a:rPr lang="bg-BG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bg-BG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bg-BG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bg-BG" sz="2800" i="1" dirty="0">
                <a:latin typeface="Arial" pitchFamily="34" charset="0"/>
                <a:cs typeface="Arial" pitchFamily="34" charset="0"/>
              </a:rPr>
              <a:t>Мероприятия до възникване на БС</a:t>
            </a:r>
            <a:br>
              <a:rPr lang="bg-BG" sz="2800" i="1" dirty="0">
                <a:latin typeface="Arial" pitchFamily="34" charset="0"/>
                <a:cs typeface="Arial" pitchFamily="34" charset="0"/>
              </a:rPr>
            </a:br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bg-BG" sz="2800" i="1" dirty="0">
                <a:latin typeface="Arial" pitchFamily="34" charset="0"/>
                <a:cs typeface="Arial" pitchFamily="34" charset="0"/>
              </a:rPr>
              <a:t>По време на възникване на БС</a:t>
            </a:r>
            <a:br>
              <a:rPr lang="bg-BG" sz="2800" i="1" dirty="0">
                <a:latin typeface="Arial" pitchFamily="34" charset="0"/>
                <a:cs typeface="Arial" pitchFamily="34" charset="0"/>
              </a:rPr>
            </a:br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bg-BG" sz="2800" i="1" dirty="0">
                <a:latin typeface="Arial" pitchFamily="34" charset="0"/>
                <a:cs typeface="Arial" pitchFamily="34" charset="0"/>
              </a:rPr>
              <a:t>При възникване на епидемично огнище на заразяване</a:t>
            </a:r>
            <a:r>
              <a:rPr lang="bg-BG" sz="2800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bg-BG" sz="2800" dirty="0">
                <a:latin typeface="Arial" pitchFamily="34" charset="0"/>
                <a:cs typeface="Arial" pitchFamily="34" charset="0"/>
              </a:rPr>
              <a:t/>
            </a:r>
            <a:br>
              <a:rPr lang="bg-BG" sz="2800" dirty="0">
                <a:latin typeface="Arial" pitchFamily="34" charset="0"/>
                <a:cs typeface="Arial" pitchFamily="34" charset="0"/>
              </a:rPr>
            </a:br>
            <a:r>
              <a:rPr lang="bg-BG" sz="32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Защита на </a:t>
            </a:r>
            <a:r>
              <a:rPr lang="bg-BG" sz="3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хранителни продукти</a:t>
            </a:r>
            <a:endParaRPr lang="bg-BG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bg-BG" sz="2800" dirty="0" smtClean="0">
                <a:latin typeface="Arial" pitchFamily="34" charset="0"/>
                <a:cs typeface="Arial" pitchFamily="34" charset="0"/>
              </a:rPr>
              <a:t>Постига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се чрез разполагането на складовете в незастрашени райони, техническа защита и прогресивни технологии за преработка на суровините. Внимание се отделя на разфасоване на храните в защитни опаковки, спазване на хигиенните норми при преработка и съхранение на храните. </a:t>
            </a:r>
            <a:br>
              <a:rPr lang="bg-BG" sz="2800" dirty="0">
                <a:latin typeface="Arial" pitchFamily="34" charset="0"/>
                <a:cs typeface="Arial" pitchFamily="34" charset="0"/>
              </a:rPr>
            </a:br>
            <a:endParaRPr lang="bg-BG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60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8991600" cy="661719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bg-BG" sz="3200" b="1" i="1" dirty="0" smtClean="0">
                <a:solidFill>
                  <a:srgbClr val="C00000"/>
                </a:solidFill>
                <a:effectLst/>
                <a:latin typeface="Arial"/>
                <a:ea typeface="Times New Roman"/>
              </a:rPr>
              <a:t>Защита на водата</a:t>
            </a:r>
          </a:p>
          <a:p>
            <a:pPr algn="ctr"/>
            <a:endParaRPr lang="bg-BG" sz="2800" b="1" i="1" dirty="0" smtClean="0">
              <a:solidFill>
                <a:srgbClr val="C00000"/>
              </a:solidFill>
              <a:effectLst/>
              <a:latin typeface="Arial"/>
              <a:ea typeface="Times New Roman"/>
            </a:endParaRPr>
          </a:p>
          <a:p>
            <a:pPr algn="just"/>
            <a:r>
              <a:rPr lang="bg-BG" sz="2800" dirty="0" smtClean="0">
                <a:effectLst/>
                <a:latin typeface="Arial"/>
                <a:ea typeface="Times New Roman"/>
              </a:rPr>
              <a:t>Селищата по принцип са с централно водоснабдяване, което се приема за защитено в условията на БС. Водите от артезианските кладенци и дълбокопочвените, се приемат за естествено защитени. За по-голяма сигурност, водоснабдителните системи се базират на </a:t>
            </a:r>
            <a:r>
              <a:rPr lang="bg-BG" sz="2800" b="1" dirty="0" smtClean="0">
                <a:solidFill>
                  <a:srgbClr val="C00000"/>
                </a:solidFill>
                <a:effectLst/>
                <a:latin typeface="Arial"/>
                <a:ea typeface="Times New Roman"/>
              </a:rPr>
              <a:t>два</a:t>
            </a:r>
            <a:r>
              <a:rPr lang="bg-BG" sz="2800" dirty="0" smtClean="0">
                <a:effectLst/>
                <a:latin typeface="Arial"/>
                <a:ea typeface="Times New Roman"/>
              </a:rPr>
              <a:t> водоизточника – единият се разполага извън зоната на прогнозираното бедствие. Така се осигурява не по-малко от </a:t>
            </a:r>
            <a:r>
              <a:rPr lang="bg-BG" sz="2800" b="1" dirty="0" smtClean="0">
                <a:solidFill>
                  <a:srgbClr val="C00000"/>
                </a:solidFill>
                <a:effectLst/>
                <a:latin typeface="Arial"/>
                <a:ea typeface="Times New Roman"/>
              </a:rPr>
              <a:t>40 л</a:t>
            </a:r>
            <a:r>
              <a:rPr lang="bg-BG" sz="2800" dirty="0" smtClean="0">
                <a:effectLst/>
                <a:latin typeface="Arial"/>
                <a:ea typeface="Times New Roman"/>
              </a:rPr>
              <a:t> вода на човек за </a:t>
            </a:r>
            <a:r>
              <a:rPr lang="bg-BG" sz="2800" b="1" dirty="0" smtClean="0">
                <a:solidFill>
                  <a:srgbClr val="C00000"/>
                </a:solidFill>
                <a:effectLst/>
                <a:latin typeface="Arial"/>
                <a:ea typeface="Times New Roman"/>
              </a:rPr>
              <a:t>24ч</a:t>
            </a:r>
            <a:r>
              <a:rPr lang="bg-BG" sz="2800" dirty="0" smtClean="0">
                <a:effectLst/>
                <a:latin typeface="Arial"/>
                <a:ea typeface="Times New Roman"/>
              </a:rPr>
              <a:t>. </a:t>
            </a:r>
            <a:br>
              <a:rPr lang="bg-BG" sz="2800" dirty="0" smtClean="0">
                <a:effectLst/>
                <a:latin typeface="Arial"/>
                <a:ea typeface="Times New Roman"/>
              </a:rPr>
            </a:br>
            <a:r>
              <a:rPr lang="bg-BG" sz="2800" b="1" i="1" dirty="0" smtClean="0">
                <a:solidFill>
                  <a:srgbClr val="C00000"/>
                </a:solidFill>
                <a:effectLst/>
                <a:latin typeface="Arial"/>
                <a:ea typeface="Times New Roman"/>
              </a:rPr>
              <a:t>Хигиенните мероприятия включват</a:t>
            </a:r>
            <a:r>
              <a:rPr lang="bg-BG" sz="2800" b="1" dirty="0" smtClean="0">
                <a:solidFill>
                  <a:srgbClr val="C00000"/>
                </a:solidFill>
                <a:effectLst/>
                <a:latin typeface="Arial"/>
                <a:ea typeface="Times New Roman"/>
              </a:rPr>
              <a:t> </a:t>
            </a:r>
            <a:r>
              <a:rPr lang="bg-BG" sz="2800" dirty="0" smtClean="0">
                <a:effectLst/>
                <a:latin typeface="Arial"/>
                <a:ea typeface="Times New Roman"/>
              </a:rPr>
              <a:t>постоянен контрол за санитарното състояние на водоизточниците, водопроводната мрежа и качеството на водата. 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17556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12475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Един от основните начини за предпазване на населението е създаване на специфична невъзприемчивост чрез активна или пасивна имунизация. </a:t>
            </a:r>
          </a:p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Активна: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намира широко приложение в периода до възникване на БС и се извършва с ваксини от живи или атенюирани микроорганизми. Полученият имунитет е продължителен и дава възможност за създаване на имунна прослойка сред населението против най-застрашаващите го инфекции. </a:t>
            </a:r>
          </a:p>
          <a:p>
            <a:pPr algn="just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Пасивна: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провежда се с помощта на серуми и гама-глобулини. Имунитетът се получава веднага, но е краткотраен. Често двата метода се прилагат комбинирано.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77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88640"/>
            <a:ext cx="8928992" cy="649408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Провеждат се:</a:t>
            </a:r>
            <a:b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- масови имунизации</a:t>
            </a:r>
            <a:b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- неспецифична профилактика с антибиотици</a:t>
            </a:r>
            <a:b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- извеждане на незасегнатото население във временни жилища</a:t>
            </a:r>
            <a:b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- санитарна очистка, обект на която са труповете, замърсени хранителни продукти </a:t>
            </a:r>
            <a:b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При катастрофално наводнение: усилен противоепидемичен контрол, хиперперхлориране на водата, </a:t>
            </a:r>
            <a:r>
              <a:rPr lang="bg-BG" sz="3200" b="1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дезинсекция и дератизация.</a:t>
            </a:r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 Необходими са ваксини за: коремен тиф, холера и др.</a:t>
            </a:r>
            <a:b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endParaRPr lang="bg-BG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3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32656"/>
            <a:ext cx="8784976" cy="618630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Характеристика и мероприятия за ликвидиране на епидемично огнище:</a:t>
            </a:r>
          </a:p>
          <a:p>
            <a:pPr algn="ctr"/>
            <a:endParaRPr lang="ru-RU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Епидемично огнище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– територия, на която възникват единични или групови заболявания, които представляват източник за развитие на епидемии.</a:t>
            </a:r>
          </a:p>
          <a:p>
            <a:pPr algn="just"/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Огнище на биологично заразяване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: територия, подложена на непосредствено въздействие с биологични средства, които представляват източник за разпространение на инфекциознo заболяване (т.нар. особено опасни инфекции </a:t>
            </a:r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 ООИ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). </a:t>
            </a:r>
          </a:p>
          <a:p>
            <a:pPr algn="just"/>
            <a:r>
              <a:rPr lang="ru-RU" sz="2600" dirty="0" smtClean="0">
                <a:latin typeface="Arial" pitchFamily="34" charset="0"/>
                <a:cs typeface="Arial" pitchFamily="34" charset="0"/>
              </a:rPr>
              <a:t>В качеството си на биологично оръжие могат да се използват причинителите на: антракс, чума, вариола, туларемия, сап, холера, жълта треска, коремен тиф, Ку-треска, треската на Цуцугамуши и др. 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96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0"/>
            <a:ext cx="8928992" cy="715309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По-висок етап в развитието на организацията на медицинското осигуряване представляват системите на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етапно лечение съчетано с медицинска евакуация.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Известни са две такива системи: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1.	</a:t>
            </a:r>
            <a:r>
              <a:rPr lang="ru-RU" sz="28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Система на ”етапно лечение с евакуация по направление”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, при която пострадалите задължитено преминават  през всички разкрити етапи на медицинската служба по време на медицинската евакуация.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2.	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Система на ”етапно лечение с евакуация по назначение”, (ЕЛЕН).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При тази система медицинската евакуация се извършва по лекарско назначение, пряко към необходимото лечебно заведение. За своето функциониране ЕЛЕН изисква:</a:t>
            </a:r>
          </a:p>
        </p:txBody>
      </p:sp>
    </p:spTree>
    <p:extLst>
      <p:ext uri="{BB962C8B-B14F-4D97-AF65-F5344CB8AC3E}">
        <p14:creationId xmlns:p14="http://schemas.microsoft.com/office/powerpoint/2010/main" val="426280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95478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Карантината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е система от противоепидемични мероприятия, имаща за цел пълна изолация на огнището и ликвидиране на възникналите в него епидемични заболявания.</a:t>
            </a:r>
          </a:p>
          <a:p>
            <a:pPr algn="just">
              <a:lnSpc>
                <a:spcPct val="150000"/>
              </a:lnSpc>
            </a:pPr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Обсервацията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включва противоепидемични мероприятия, тя не предвижда блокиране на огнището, независимо от това,  че влизането и излизането на населението се ограничава и контролира. </a:t>
            </a:r>
          </a:p>
          <a:p>
            <a:pPr algn="just">
              <a:lnSpc>
                <a:spcPct val="150000"/>
              </a:lnSpc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Карантина се въвежда при особено опасни заболявания. При наличие на по-малко контагиозни заболявания се въвежда обсервация.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25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640960" cy="618630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Класификация на биооръжията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3 групи: патогенни, токсини и биорегулатори</a:t>
            </a:r>
            <a:r>
              <a:rPr lang="ru-RU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ru-RU" sz="2400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Основните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групи причинители по приетата класификация са: хомопатогенни, зоопатогенни, фитопатогенни и увреждащи храни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>
                <a:latin typeface="Arial" pitchFamily="34" charset="0"/>
                <a:cs typeface="Arial" pitchFamily="34" charset="0"/>
              </a:rPr>
              <a:t>Начини на разпространение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1.	Аерозолен метод</a:t>
            </a:r>
          </a:p>
          <a:p>
            <a:pPr algn="just">
              <a:lnSpc>
                <a:spcPct val="150000"/>
              </a:lnSpc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2.	Чрез заразяване на храните</a:t>
            </a:r>
          </a:p>
          <a:p>
            <a:pPr algn="just">
              <a:lnSpc>
                <a:spcPct val="150000"/>
              </a:lnSpc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3.	Хората също могат да бъдат използване за разпространение на биооръжията</a:t>
            </a:r>
          </a:p>
          <a:p>
            <a:pPr algn="just">
              <a:lnSpc>
                <a:spcPct val="150000"/>
              </a:lnSpc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4.	Животни и животински продукти</a:t>
            </a:r>
          </a:p>
        </p:txBody>
      </p:sp>
    </p:spTree>
    <p:extLst>
      <p:ext uri="{BB962C8B-B14F-4D97-AF65-F5344CB8AC3E}">
        <p14:creationId xmlns:p14="http://schemas.microsoft.com/office/powerpoint/2010/main" val="18809224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260648"/>
            <a:ext cx="8928992" cy="612475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Особености на биологичното огнище на заразяване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1.	Огнището възниква неочаквано, без никаква връзка с естествените биологични или социални закономерност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2.	Едновременно, или в близко време възникват епидемични огнища , най-често в близко насалени места. Много често КК е еднотипна,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3.	Внезапно се появяват нетипични, екзотични за даден регион инфекциозни заболявания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4.	Възможни са по-късни, вторични заболявания поради заразяването на водата, храните, транспорта.</a:t>
            </a:r>
          </a:p>
        </p:txBody>
      </p:sp>
    </p:spTree>
    <p:extLst>
      <p:ext uri="{BB962C8B-B14F-4D97-AF65-F5344CB8AC3E}">
        <p14:creationId xmlns:p14="http://schemas.microsoft.com/office/powerpoint/2010/main" val="24442310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74345"/>
            <a:ext cx="9144000" cy="600164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Ликвидиране на биологичното огнище на поражение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БОЗ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Определяне на границите на огнището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става ясно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кои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населени места попадат в огнището и какъв ще бъде обемът на противоепидемичните мероприятия</a:t>
            </a:r>
          </a:p>
          <a:p>
            <a:pPr algn="just"/>
            <a:r>
              <a:rPr lang="ru-RU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	Вземат се проби от контаминираните обекти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веднага се изпращат до специализираните лаборатории за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идентификация</a:t>
            </a:r>
          </a:p>
          <a:p>
            <a:pPr algn="just"/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3.	Въвеждане на ограничителен режим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обсервация или карантина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Обсервацията представлява по-лек режим на ограничаване на движението, докато карантината изисква строго ограничаване, като се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организира 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въоръжено отцепление на БОЗ. Забранява се дори движението от дом на дом и от етаж на етаж. В огнището имат право да влизат само заетите с неговото ликвидиране. </a:t>
            </a:r>
            <a:r>
              <a:rPr lang="ru-RU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Евакуация на инфекциозно болните не се провежда.</a:t>
            </a:r>
          </a:p>
        </p:txBody>
      </p:sp>
    </p:spTree>
    <p:extLst>
      <p:ext uri="{BB962C8B-B14F-4D97-AF65-F5344CB8AC3E}">
        <p14:creationId xmlns:p14="http://schemas.microsoft.com/office/powerpoint/2010/main" val="11275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9144000" cy="686341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Биотероризъм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– целенасочено прилагане на биологични агенти за терористични цели.</a:t>
            </a:r>
          </a:p>
          <a:p>
            <a:pPr algn="just"/>
            <a:r>
              <a:rPr lang="ru-RU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Биологично оръжие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– биологичните агенти и средствата за тяхното пренасяне и разпръскване.</a:t>
            </a:r>
          </a:p>
          <a:p>
            <a:pPr algn="ctr"/>
            <a:r>
              <a:rPr lang="ru-RU" sz="22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Характеристика на биологичното оръжие: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1.	Липса на доловими признаци – скрито използване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2.	Липса на адекватни системи за откриване, продължителен и сложен начин на доказване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3.	Наличие на скрит период на действие до появата на ефекта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4.	Неспецифични симптоми, поради предизвикани генетични ефекти в микроорганизми или наподобяване на едемични заразни болести, което атруднява диагнозата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5.	Продължително поразяващо действие и съхранение във външната среда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6.	Диференциран подход и избор на агент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7.	</a:t>
            </a:r>
            <a:r>
              <a:rPr lang="ru-RU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Контагиозност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8.	Възможност за комбиниране с други агенти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9.	Силен психологически ефект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10.	 Лесно производство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11.	 Голям брой поразени и продължителни грижи</a:t>
            </a:r>
          </a:p>
        </p:txBody>
      </p:sp>
    </p:spTree>
    <p:extLst>
      <p:ext uri="{BB962C8B-B14F-4D97-AF65-F5344CB8AC3E}">
        <p14:creationId xmlns:p14="http://schemas.microsoft.com/office/powerpoint/2010/main" val="59084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58847"/>
            <a:ext cx="9036496" cy="63709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Защо се предпочитат инфекциозните агенти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ctr"/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Възможност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за повлияване структурата на инфекциозния причинител –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мутация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на вирусните причинители,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промяна в антигенната структура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на бактериалния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причинител</a:t>
            </a:r>
          </a:p>
          <a:p>
            <a:pPr marL="342900" indent="-34290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Множествен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механизъм на предаване – вода, храна, въздух, биологични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преносители</a:t>
            </a:r>
          </a:p>
          <a:p>
            <a:pPr marL="342900" indent="-34290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Наличие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 инкубационен период</a:t>
            </a:r>
          </a:p>
          <a:p>
            <a:pPr algn="ctr"/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Основни мероприятия за защита от биологично оръжие: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Оповестяване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Билогично разузнаване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Вземане на проби и идентификация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Деконтаминация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Изолационно-ограничителни мерки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Лечебно-евакуационно осигуряване на поразените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Наблюдение на колективи в района</a:t>
            </a:r>
          </a:p>
        </p:txBody>
      </p:sp>
    </p:spTree>
    <p:extLst>
      <p:ext uri="{BB962C8B-B14F-4D97-AF65-F5344CB8AC3E}">
        <p14:creationId xmlns:p14="http://schemas.microsoft.com/office/powerpoint/2010/main" val="29166064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3"/>
            <a:ext cx="9144000" cy="686341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Биологични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агенти/заболявания</a:t>
            </a:r>
          </a:p>
          <a:p>
            <a:pPr algn="ctr"/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b="1" dirty="0">
                <a:latin typeface="Arial" pitchFamily="34" charset="0"/>
                <a:cs typeface="Arial" pitchFamily="34" charset="0"/>
              </a:rPr>
              <a:t>Антракс, чума, туларемия, бруцелоза, Ку-треска, алфавирус, Венецуелски конски енцефалит, северен конски енцефалит, източен конски енцефалит, вирусни хеморагични трески,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вариола.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Патогенните микроорганизми и заболяванията, включени в списъка на биотерористична атака, могат да се разделят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на 3 категории</a:t>
            </a:r>
            <a:r>
              <a:rPr lang="ru-RU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Категория А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Тук се включват организми, които представляват риск за националната сигурност, поради това, че могат лесно да се разпространяват или предават от човек на човек, причиняват висока смъртност, предизвикват паника и социална дезинтеграция и изискват специални действия за защита.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Напр.:антракс, ботулизъм, чума, вариола, туларемия, вирусни хеморагични трески и др.</a:t>
            </a:r>
          </a:p>
          <a:p>
            <a:pPr algn="just"/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9678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Категория В</a:t>
            </a:r>
          </a:p>
          <a:p>
            <a:pPr algn="just"/>
            <a:r>
              <a:rPr lang="ru-RU" sz="2300" dirty="0" smtClean="0">
                <a:latin typeface="Arial" pitchFamily="34" charset="0"/>
                <a:cs typeface="Arial" pitchFamily="34" charset="0"/>
              </a:rPr>
              <a:t>Тази група включва агенти, които се разпространяват умерено лесно, причиняват умерена заболяемаст и ниска смъртност, и изискват специфично повишаване на диагностичния капацитет и повишено наблюдение върху заболяемостта. 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Напр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.: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бруцелоза, епсилонов токсин на Clostridium perfringens, шап, Ку-треска, рицинов токсин от Ricinus communis (рицинови зърна), </a:t>
            </a:r>
            <a:r>
              <a:rPr lang="ru-RU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стафиликоков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ентеротоксин </a:t>
            </a:r>
            <a:r>
              <a:rPr lang="ru-RU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В.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Категория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</a:t>
            </a:r>
          </a:p>
          <a:p>
            <a:pPr algn="just"/>
            <a:r>
              <a:rPr lang="ru-RU" sz="2300" dirty="0">
                <a:latin typeface="Arial" pitchFamily="34" charset="0"/>
                <a:cs typeface="Arial" pitchFamily="34" charset="0"/>
              </a:rPr>
              <a:t>Третата по важност група включва опасни патогени, които могат да бъдат средство за масово разпространение в бъдеще поради своята достъпност, лесно производство и разпространение и възможност за предизвикване на висока заболеваемост и смъртност.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Напр.: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хантавируси, резистентна на всички медикаменти туберкулоза, кърлежов енцефалит, Кримска хеморагична треска, жълта треска.</a:t>
            </a:r>
          </a:p>
          <a:p>
            <a:pPr algn="just"/>
            <a: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Биологични агенти – токсини: ботулизъм, микотоксини, 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1226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55564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Основни задачи при организацията на санитарния контрол при БС:</a:t>
            </a:r>
          </a:p>
          <a:p>
            <a:pPr algn="ctr"/>
            <a:endParaRPr lang="ru-RU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откриване наличието на вида на вредностите - т.н. </a:t>
            </a:r>
            <a:r>
              <a:rPr lang="ru-RU" sz="28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28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ндикация</a:t>
            </a:r>
          </a:p>
          <a:p>
            <a:pPr marL="457200" indent="-457200" algn="just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санитарна експертиза на хранителни продукти и питейната вода</a:t>
            </a:r>
          </a:p>
          <a:p>
            <a:pPr marL="457200" indent="-457200" algn="just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контрол на специалната обработка на хранителни продукти и питейната вода.</a:t>
            </a:r>
          </a:p>
          <a:p>
            <a:pPr algn="just">
              <a:buClr>
                <a:srgbClr val="002060"/>
              </a:buClr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Видове санитарен контрол:</a:t>
            </a:r>
          </a:p>
          <a:p>
            <a:pPr marL="457200" indent="-457200" algn="just">
              <a:buClr>
                <a:srgbClr val="002060"/>
              </a:buClr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радиологичен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 при радиационни аварии</a:t>
            </a:r>
          </a:p>
          <a:p>
            <a:pPr marL="457200" indent="-457200" algn="just">
              <a:buClr>
                <a:srgbClr val="002060"/>
              </a:buClr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микробиологичен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 при всички видове аварии</a:t>
            </a:r>
          </a:p>
          <a:p>
            <a:pPr marL="457200" indent="-457200" algn="just">
              <a:buClr>
                <a:srgbClr val="002060"/>
              </a:buClr>
              <a:buFont typeface="Wingdings" pitchFamily="2" charset="2"/>
              <a:buChar char="v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санитарно-химичен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– при съмнение за високо токсични химични в-ва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77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\Desktop\172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4716016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C\Desktop\Hantavirus-Pulmonary-Syndrom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732354"/>
            <a:ext cx="5112568" cy="300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483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0"/>
            <a:ext cx="9036496" cy="63709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dirty="0"/>
              <a:t>•	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Единна медицинска доктрина по етапите на медицинската евакуация, по въпросите на етиологията, патогенезата и лечението на пораженията.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Наличие на специализирани лечебни заведения с достатъчно добре подготвени специалисти и необходимите болнични легла.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Еднозначна, единна кратка медицинска документация, осигуряваща последователност и приемственост на лечебно-евакуационните мероприятия.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Въпреки достойнствата на ЕЛЕН, трябва да се изтъкне, че многообразието на кризите изключва възможността за ползване на една единствена система за медицинско осигуряване.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У нас е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приоритетна 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системата ЕЛЕН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системата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двуетапно лечение с евакуация по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назначение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което осигурява своевременност на първата медицинска помощ и късо рамо на евакуацията, с което се печели ценно време.</a:t>
            </a:r>
          </a:p>
        </p:txBody>
      </p:sp>
    </p:spTree>
    <p:extLst>
      <p:ext uri="{BB962C8B-B14F-4D97-AF65-F5344CB8AC3E}">
        <p14:creationId xmlns:p14="http://schemas.microsoft.com/office/powerpoint/2010/main" val="69935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60648"/>
            <a:ext cx="9144000" cy="63709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 назначение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- не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всички поразени ще минат задължително през всички етапи на евакуацията, а избирателно се насочват към този етап, на чието ниво ще бъде оказана съответната помощ. Системата на двуетапното лечение с евакуация по назначение се изгражда върху някои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основни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принципа:</a:t>
            </a:r>
          </a:p>
          <a:p>
            <a:pPr algn="just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Необходимост от оказване на първа мед.помощ  в огнището, особено с цел предотвратяване на кръвозагубата, за провеждане на жизнено важни реанимационни мероприятия и профилактика на усложненията. </a:t>
            </a:r>
          </a:p>
          <a:p>
            <a:pPr algn="just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Стремеж към оказване на непрекъсната и изчерпваща мед.помощ с еднократна хирургическа намеса. Постига се чрез изнасяне на хирургичната помощ за поразените, които могат да я получат на втория етап и оказване по време на евакуацията. </a:t>
            </a:r>
          </a:p>
          <a:p>
            <a:pPr algn="just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3.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Търсене на максимална ефективност при използване на мед.сили 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средства - за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перспективните в прогностично отношение поразени. </a:t>
            </a:r>
            <a:endParaRPr lang="ru-RU" sz="23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04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49408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ЕТАП НА МЕДИЦИНСКАТА ЕВАКУАЦИЯ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– наричаме силите и средствата на мед.служба – мед,пункт, леч.заведение или група такива заведения; разгърнати по пътя на евакуацията. с цел приемане на пострадалите, оказване на мед.помощ, лечение и подготовка за по-нататъшната им евакуация.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Първият етап (доболничен )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включва: първа медицинска помощ, медицинска сортировка, медицинска евакуация, първа лекарска помощ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Вторият етап (болничен)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включва: евакуация, сортировка, квалифицирана и специализирана помощ.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67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bg-BG" sz="2800" b="1" i="1" dirty="0">
                <a:latin typeface="Arial" pitchFamily="34" charset="0"/>
                <a:cs typeface="Arial" pitchFamily="34" charset="0"/>
              </a:rPr>
              <a:t>При етапното лечение и неговото съчетаване с евакуация по назначение се открояват някои характерни черти:</a:t>
            </a:r>
            <a:r>
              <a:rPr lang="bg-BG" sz="2800" i="1" dirty="0">
                <a:latin typeface="Arial" pitchFamily="34" charset="0"/>
                <a:cs typeface="Arial" pitchFamily="34" charset="0"/>
              </a:rPr>
              <a:t/>
            </a:r>
            <a:br>
              <a:rPr lang="bg-BG" sz="2800" i="1" dirty="0">
                <a:latin typeface="Arial" pitchFamily="34" charset="0"/>
                <a:cs typeface="Arial" pitchFamily="34" charset="0"/>
              </a:rPr>
            </a:br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1. Разчленяване на мед.помощ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на отделни видове, които се оказват по правило в огнището на поражение и в следващите етапи на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мед.евакуация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.  </a:t>
            </a:r>
            <a:r>
              <a:rPr lang="bg-BG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Различават се  3 осн. вида </a:t>
            </a:r>
            <a:r>
              <a:rPr lang="bg-BG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медицинска </a:t>
            </a:r>
            <a:r>
              <a:rPr lang="bg-BG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помощ. </a:t>
            </a:r>
          </a:p>
          <a:p>
            <a:pPr algn="just"/>
            <a:r>
              <a:rPr lang="bg-BG" sz="28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А.  Първа медицинска помощ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– оказва се по правило в огнището на поражение; оказва се под формата на самопомощ и взаимопомощ, от мед.персонал, останал в огнището и запазил работоспособността си, от силите за бързо реагиране, които включват както бригади за бърза помощ, така и различни формирования. Най-ефективно е ако се окаже първите </a:t>
            </a:r>
            <a:r>
              <a:rPr lang="bg-BG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30 мин.</a:t>
            </a:r>
            <a:br>
              <a:rPr lang="bg-BG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bg-BG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93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474345"/>
            <a:ext cx="8928992" cy="600164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bg-BG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Б. Първа лекарска помощ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– оказва се на първия етап от мед. евакуация. Включва преди всичко контрол и продължение на направеното при първа мед.помощ за недопускане на инфекции, спиране на кръвотеченията, профилактика и борба с шока, 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хирургична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и терапевтична помощ по жизнени показания и подготовка на нуждаещите се за евакуация към 2-ри етап. Най-ефективна е ако се окаже в рамките на </a:t>
            </a:r>
            <a:r>
              <a:rPr lang="bg-BG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4-6 часа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, а хирургическата – </a:t>
            </a:r>
            <a:r>
              <a:rPr lang="bg-BG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6-12ч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bg-BG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/>
            </a:r>
            <a:br>
              <a:rPr lang="bg-BG" sz="2400" dirty="0">
                <a:latin typeface="Arial" pitchFamily="34" charset="0"/>
                <a:cs typeface="Arial" pitchFamily="34" charset="0"/>
              </a:rPr>
            </a:br>
            <a:r>
              <a:rPr lang="bg-BG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В. Специализирана мед. помощ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- оказва се по правило на 2-ри етап от 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медицинската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евакуация. Тя е изчерпваща 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за голяма част от пострадалите, а за нуждаещите се от 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хирургична интервенция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– еднократна. Включва дейности от компетентността на тесни специалисти. За оптимални срокове при оказване на този вид помощ – </a:t>
            </a:r>
            <a:r>
              <a:rPr lang="bg-BG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2-3 денонощия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. </a:t>
            </a:r>
            <a:br>
              <a:rPr lang="bg-BG" sz="2400" dirty="0">
                <a:latin typeface="Arial" pitchFamily="34" charset="0"/>
                <a:cs typeface="Arial" pitchFamily="34" charset="0"/>
              </a:rPr>
            </a:br>
            <a:endParaRPr lang="bg-BG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4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9144000" cy="655564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Последователност и приемственост на лечебните дейности.</a:t>
            </a:r>
            <a:r>
              <a:rPr lang="bg-BG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За целта е необходимо да се въведат единни методи на лечение и да се знае точно какво е извършено на първия етап. Това се постига чрез опростена, но точна документация, която съпровожда болния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bg-BG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Своевременност на мед.помощ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– обоснована е от необходимостта да бъде оказана в най-благоприятните срокове за спасяване на живота и по-нататъшно лечение. Постига се чрез добра организация и правилно осъществяване на спасителните дейности.</a:t>
            </a:r>
          </a:p>
          <a:p>
            <a:pPr algn="just"/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4.Специализираната мед. помощ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е най-типичната черта на системата на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двуетапното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лечение с евакуация по назначение.</a:t>
            </a:r>
          </a:p>
        </p:txBody>
      </p:sp>
    </p:spTree>
    <p:extLst>
      <p:ext uri="{BB962C8B-B14F-4D97-AF65-F5344CB8AC3E}">
        <p14:creationId xmlns:p14="http://schemas.microsoft.com/office/powerpoint/2010/main" val="121846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1888</Words>
  <Application>Microsoft Office PowerPoint</Application>
  <PresentationFormat>On-screen Show (4:3)</PresentationFormat>
  <Paragraphs>237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СИСТЕМИ НА ЛЕЧЕБНО-ЕВАКУАЦИОННОТО ОСИГУРЯВАНЕ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СИСТЕМИ НА ЛЕЧЕБНО-ЕВАКУАЦИОННОТО ОСИГУРЯВАНЕ</dc:title>
  <dc:creator>PC</dc:creator>
  <cp:lastModifiedBy>PC</cp:lastModifiedBy>
  <cp:revision>58</cp:revision>
  <dcterms:created xsi:type="dcterms:W3CDTF">2020-04-03T13:59:45Z</dcterms:created>
  <dcterms:modified xsi:type="dcterms:W3CDTF">2020-04-05T08:08:26Z</dcterms:modified>
</cp:coreProperties>
</file>