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32" r:id="rId2"/>
    <p:sldId id="286" r:id="rId3"/>
    <p:sldId id="287" r:id="rId4"/>
    <p:sldId id="305" r:id="rId5"/>
    <p:sldId id="288" r:id="rId6"/>
    <p:sldId id="298" r:id="rId7"/>
    <p:sldId id="306" r:id="rId8"/>
    <p:sldId id="307" r:id="rId9"/>
    <p:sldId id="308" r:id="rId10"/>
    <p:sldId id="309" r:id="rId11"/>
    <p:sldId id="295" r:id="rId12"/>
    <p:sldId id="269" r:id="rId13"/>
    <p:sldId id="271" r:id="rId14"/>
    <p:sldId id="299" r:id="rId15"/>
    <p:sldId id="310" r:id="rId16"/>
    <p:sldId id="296" r:id="rId17"/>
    <p:sldId id="297" r:id="rId18"/>
    <p:sldId id="290" r:id="rId19"/>
    <p:sldId id="291" r:id="rId20"/>
    <p:sldId id="293" r:id="rId21"/>
    <p:sldId id="292" r:id="rId22"/>
    <p:sldId id="276" r:id="rId23"/>
    <p:sldId id="304" r:id="rId24"/>
    <p:sldId id="318" r:id="rId25"/>
    <p:sldId id="319" r:id="rId26"/>
    <p:sldId id="320" r:id="rId27"/>
    <p:sldId id="321" r:id="rId28"/>
    <p:sldId id="324" r:id="rId29"/>
    <p:sldId id="322" r:id="rId30"/>
    <p:sldId id="323" r:id="rId31"/>
    <p:sldId id="300" r:id="rId32"/>
    <p:sldId id="301" r:id="rId33"/>
    <p:sldId id="302" r:id="rId34"/>
    <p:sldId id="303" r:id="rId35"/>
    <p:sldId id="311" r:id="rId36"/>
    <p:sldId id="317" r:id="rId37"/>
    <p:sldId id="312" r:id="rId38"/>
    <p:sldId id="315" r:id="rId39"/>
    <p:sldId id="313" r:id="rId40"/>
    <p:sldId id="316" r:id="rId41"/>
    <p:sldId id="314" r:id="rId42"/>
    <p:sldId id="325" r:id="rId43"/>
    <p:sldId id="326" r:id="rId44"/>
    <p:sldId id="327" r:id="rId45"/>
    <p:sldId id="328" r:id="rId46"/>
    <p:sldId id="329" r:id="rId47"/>
    <p:sldId id="330" r:id="rId48"/>
    <p:sldId id="331" r:id="rId49"/>
    <p:sldId id="285" r:id="rId5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 d="1"/>
        <a:sy n="1" d="1"/>
      </p:scale>
      <p:origin x="0" y="0"/>
    </p:cViewPr>
  </p:notesTextViewPr>
  <p:sorterViewPr>
    <p:cViewPr>
      <p:scale>
        <a:sx n="100" d="100"/>
        <a:sy n="100" d="100"/>
      </p:scale>
      <p:origin x="0" y="-9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59D7252-AEEC-41BE-A87A-886B3AE0AD10}" type="datetimeFigureOut">
              <a:rPr lang="bg-BG" smtClean="0"/>
              <a:t>8.10.2019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C18E5F5-D972-4A9A-9759-F61A8C0B6808}" type="slidenum">
              <a:rPr lang="bg-BG" smtClean="0"/>
              <a:t>‹#›</a:t>
            </a:fld>
            <a:endParaRPr lang="bg-BG"/>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bg-BG"/>
              <a:t>Редакт. стил загл. образец</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редакция стил подзагл. обр.</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Date Placeholder 3"/>
          <p:cNvSpPr>
            <a:spLocks noGrp="1"/>
          </p:cNvSpPr>
          <p:nvPr>
            <p:ph type="dt" sz="half" idx="10"/>
          </p:nvPr>
        </p:nvSpPr>
        <p:spPr/>
        <p:txBody>
          <a:bodyPr/>
          <a:lstStyle/>
          <a:p>
            <a:fld id="{659D7252-AEEC-41BE-A87A-886B3AE0AD10}" type="datetimeFigureOut">
              <a:rPr lang="bg-BG" smtClean="0"/>
              <a:t>8.10.2019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C18E5F5-D972-4A9A-9759-F61A8C0B6808}"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bg-BG"/>
              <a:t>Редакт. стил загл. образец</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Date Placeholder 3"/>
          <p:cNvSpPr>
            <a:spLocks noGrp="1"/>
          </p:cNvSpPr>
          <p:nvPr>
            <p:ph type="dt" sz="half" idx="10"/>
          </p:nvPr>
        </p:nvSpPr>
        <p:spPr/>
        <p:txBody>
          <a:bodyPr/>
          <a:lstStyle/>
          <a:p>
            <a:fld id="{659D7252-AEEC-41BE-A87A-886B3AE0AD10}" type="datetimeFigureOut">
              <a:rPr lang="bg-BG" smtClean="0"/>
              <a:t>8.10.2019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C18E5F5-D972-4A9A-9759-F61A8C0B6808}"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Date Placeholder 3"/>
          <p:cNvSpPr>
            <a:spLocks noGrp="1"/>
          </p:cNvSpPr>
          <p:nvPr>
            <p:ph type="dt" sz="half" idx="10"/>
          </p:nvPr>
        </p:nvSpPr>
        <p:spPr/>
        <p:txBody>
          <a:bodyPr/>
          <a:lstStyle/>
          <a:p>
            <a:fld id="{659D7252-AEEC-41BE-A87A-886B3AE0AD10}" type="datetimeFigureOut">
              <a:rPr lang="bg-BG" smtClean="0"/>
              <a:t>8.10.2019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C18E5F5-D972-4A9A-9759-F61A8C0B6808}"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лавка на секция">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95" name="Title 94"/>
          <p:cNvSpPr>
            <a:spLocks noGrp="1"/>
          </p:cNvSpPr>
          <p:nvPr>
            <p:ph type="title"/>
          </p:nvPr>
        </p:nvSpPr>
        <p:spPr>
          <a:xfrm>
            <a:off x="457200" y="4463568"/>
            <a:ext cx="8305800" cy="1143000"/>
          </a:xfrm>
        </p:spPr>
        <p:txBody>
          <a:bodyPr/>
          <a:lstStyle/>
          <a:p>
            <a:r>
              <a:rPr lang="bg-BG"/>
              <a:t>Редакт. стил загл. образец</a:t>
            </a:r>
            <a:endParaRPr lang="en-US"/>
          </a:p>
        </p:txBody>
      </p:sp>
      <p:sp>
        <p:nvSpPr>
          <p:cNvPr id="2" name="Date Placeholder 1"/>
          <p:cNvSpPr>
            <a:spLocks noGrp="1"/>
          </p:cNvSpPr>
          <p:nvPr>
            <p:ph type="dt" sz="half" idx="10"/>
          </p:nvPr>
        </p:nvSpPr>
        <p:spPr/>
        <p:txBody>
          <a:bodyPr/>
          <a:lstStyle/>
          <a:p>
            <a:fld id="{659D7252-AEEC-41BE-A87A-886B3AE0AD10}" type="datetimeFigureOut">
              <a:rPr lang="bg-BG" smtClean="0"/>
              <a:t>8.10.2019 г.</a:t>
            </a:fld>
            <a:endParaRPr lang="bg-BG"/>
          </a:p>
        </p:txBody>
      </p:sp>
      <p:sp>
        <p:nvSpPr>
          <p:cNvPr id="91" name="Footer Placeholder 90"/>
          <p:cNvSpPr>
            <a:spLocks noGrp="1"/>
          </p:cNvSpPr>
          <p:nvPr>
            <p:ph type="ftr" sz="quarter" idx="11"/>
          </p:nvPr>
        </p:nvSpPr>
        <p:spPr/>
        <p:txBody>
          <a:bodyPr/>
          <a:lstStyle/>
          <a:p>
            <a:endParaRPr lang="bg-BG"/>
          </a:p>
        </p:txBody>
      </p:sp>
      <p:sp>
        <p:nvSpPr>
          <p:cNvPr id="92" name="Slide Number Placeholder 91"/>
          <p:cNvSpPr>
            <a:spLocks noGrp="1"/>
          </p:cNvSpPr>
          <p:nvPr>
            <p:ph type="sldNum" sz="quarter" idx="12"/>
          </p:nvPr>
        </p:nvSpPr>
        <p:spPr/>
        <p:txBody>
          <a:bodyPr/>
          <a:lstStyle/>
          <a:p>
            <a:fld id="{4C18E5F5-D972-4A9A-9759-F61A8C0B6808}"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5" name="Date Placeholder 4"/>
          <p:cNvSpPr>
            <a:spLocks noGrp="1"/>
          </p:cNvSpPr>
          <p:nvPr>
            <p:ph type="dt" sz="half" idx="10"/>
          </p:nvPr>
        </p:nvSpPr>
        <p:spPr/>
        <p:txBody>
          <a:bodyPr/>
          <a:lstStyle/>
          <a:p>
            <a:fld id="{659D7252-AEEC-41BE-A87A-886B3AE0AD10}" type="datetimeFigureOut">
              <a:rPr lang="bg-BG" smtClean="0"/>
              <a:t>8.10.2019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C18E5F5-D972-4A9A-9759-F61A8C0B6808}"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a:t>Редакт. стил загл. образец</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7" name="Date Placeholder 6"/>
          <p:cNvSpPr>
            <a:spLocks noGrp="1"/>
          </p:cNvSpPr>
          <p:nvPr>
            <p:ph type="dt" sz="half" idx="10"/>
          </p:nvPr>
        </p:nvSpPr>
        <p:spPr/>
        <p:txBody>
          <a:bodyPr/>
          <a:lstStyle/>
          <a:p>
            <a:fld id="{659D7252-AEEC-41BE-A87A-886B3AE0AD10}" type="datetimeFigureOut">
              <a:rPr lang="bg-BG" smtClean="0"/>
              <a:t>8.10.2019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4C18E5F5-D972-4A9A-9759-F61A8C0B6808}"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a:p>
        </p:txBody>
      </p:sp>
      <p:sp>
        <p:nvSpPr>
          <p:cNvPr id="3" name="Date Placeholder 2"/>
          <p:cNvSpPr>
            <a:spLocks noGrp="1"/>
          </p:cNvSpPr>
          <p:nvPr>
            <p:ph type="dt" sz="half" idx="10"/>
          </p:nvPr>
        </p:nvSpPr>
        <p:spPr/>
        <p:txBody>
          <a:bodyPr/>
          <a:lstStyle/>
          <a:p>
            <a:fld id="{659D7252-AEEC-41BE-A87A-886B3AE0AD10}" type="datetimeFigureOut">
              <a:rPr lang="bg-BG" smtClean="0"/>
              <a:t>8.10.2019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C18E5F5-D972-4A9A-9759-F61A8C0B6808}"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D7252-AEEC-41BE-A87A-886B3AE0AD10}" type="datetimeFigureOut">
              <a:rPr lang="bg-BG" smtClean="0"/>
              <a:t>8.10.2019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4C18E5F5-D972-4A9A-9759-F61A8C0B6808}"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659D7252-AEEC-41BE-A87A-886B3AE0AD10}" type="datetimeFigureOut">
              <a:rPr lang="bg-BG" smtClean="0"/>
              <a:t>8.10.2019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C18E5F5-D972-4A9A-9759-F61A8C0B6808}" type="slidenum">
              <a:rPr lang="bg-BG" smtClean="0"/>
              <a:t>‹#›</a:t>
            </a:fld>
            <a:endParaRPr lang="bg-BG"/>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bg-BG"/>
              <a:t>Редакт. стил загл. образец</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a:p>
        </p:txBody>
      </p:sp>
      <p:sp>
        <p:nvSpPr>
          <p:cNvPr id="5" name="Date Placeholder 4"/>
          <p:cNvSpPr>
            <a:spLocks noGrp="1"/>
          </p:cNvSpPr>
          <p:nvPr>
            <p:ph type="dt" sz="half" idx="10"/>
          </p:nvPr>
        </p:nvSpPr>
        <p:spPr/>
        <p:txBody>
          <a:bodyPr/>
          <a:lstStyle/>
          <a:p>
            <a:fld id="{659D7252-AEEC-41BE-A87A-886B3AE0AD10}" type="datetimeFigureOut">
              <a:rPr lang="bg-BG" smtClean="0"/>
              <a:t>8.10.2019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C18E5F5-D972-4A9A-9759-F61A8C0B6808}" type="slidenum">
              <a:rPr lang="bg-BG" smtClean="0"/>
              <a:t>‹#›</a:t>
            </a:fld>
            <a:endParaRPr lang="bg-BG"/>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bg-BG"/>
              <a:t>Редакт. стил загл. образец</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59D7252-AEEC-41BE-A87A-886B3AE0AD10}" type="datetimeFigureOut">
              <a:rPr lang="bg-BG" smtClean="0"/>
              <a:t>8.10.2019 г.</a:t>
            </a:fld>
            <a:endParaRPr lang="bg-BG"/>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bg-BG"/>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C18E5F5-D972-4A9A-9759-F61A8C0B6808}" type="slidenum">
              <a:rPr lang="bg-BG" smtClean="0"/>
              <a:t>‹#›</a:t>
            </a:fld>
            <a:endParaRPr lang="bg-BG"/>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2400" dirty="0"/>
              <a:t>Prof. Dr. Silviya Aleksandrova-</a:t>
            </a:r>
            <a:r>
              <a:rPr lang="en-US" sz="2400" dirty="0" err="1"/>
              <a:t>Ybankulovska</a:t>
            </a:r>
            <a:r>
              <a:rPr lang="en-US" sz="2400" dirty="0"/>
              <a:t>, DM, PhD, DSc, MAS</a:t>
            </a:r>
            <a:endParaRPr lang="bg-BG" sz="2400" dirty="0"/>
          </a:p>
        </p:txBody>
      </p:sp>
      <p:sp>
        <p:nvSpPr>
          <p:cNvPr id="3" name="Title 2"/>
          <p:cNvSpPr>
            <a:spLocks noGrp="1"/>
          </p:cNvSpPr>
          <p:nvPr>
            <p:ph type="title"/>
          </p:nvPr>
        </p:nvSpPr>
        <p:spPr/>
        <p:txBody>
          <a:bodyPr/>
          <a:lstStyle/>
          <a:p>
            <a:r>
              <a:rPr lang="en-US" dirty="0"/>
              <a:t>INTRODUCTION TO BIOETHICS</a:t>
            </a:r>
            <a:endParaRPr lang="bg-BG" dirty="0"/>
          </a:p>
        </p:txBody>
      </p:sp>
      <p:pic>
        <p:nvPicPr>
          <p:cNvPr id="4" name="Picture 3">
            <a:extLst>
              <a:ext uri="{FF2B5EF4-FFF2-40B4-BE49-F238E27FC236}">
                <a16:creationId xmlns:a16="http://schemas.microsoft.com/office/drawing/2014/main" id="{FE2B7280-94B2-4313-8FDB-C80010E67E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 y="14763"/>
            <a:ext cx="1492636" cy="1470021"/>
          </a:xfrm>
          <a:prstGeom prst="rect">
            <a:avLst/>
          </a:prstGeom>
        </p:spPr>
      </p:pic>
      <p:sp>
        <p:nvSpPr>
          <p:cNvPr id="6" name="Rectangle 5">
            <a:extLst>
              <a:ext uri="{FF2B5EF4-FFF2-40B4-BE49-F238E27FC236}">
                <a16:creationId xmlns:a16="http://schemas.microsoft.com/office/drawing/2014/main" id="{7105BC65-D0E4-4225-A168-65CBF4DE051A}"/>
              </a:ext>
            </a:extLst>
          </p:cNvPr>
          <p:cNvSpPr/>
          <p:nvPr/>
        </p:nvSpPr>
        <p:spPr>
          <a:xfrm>
            <a:off x="1763688" y="87987"/>
            <a:ext cx="6112571" cy="89255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Tahoma" pitchFamily="34" charset="0"/>
                <a:ea typeface="+mn-ea"/>
                <a:cs typeface="+mn-cs"/>
              </a:rPr>
              <a:t>MEDICAL UNIVERSITY – PLEVEN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Tahoma" pitchFamily="34" charset="0"/>
                <a:ea typeface="+mn-ea"/>
                <a:cs typeface="+mn-cs"/>
              </a:rPr>
              <a:t>FACULTY OF PUBLIC HEALTH</a:t>
            </a:r>
          </a:p>
        </p:txBody>
      </p:sp>
      <p:sp>
        <p:nvSpPr>
          <p:cNvPr id="7" name="Rectangle 6">
            <a:extLst>
              <a:ext uri="{FF2B5EF4-FFF2-40B4-BE49-F238E27FC236}">
                <a16:creationId xmlns:a16="http://schemas.microsoft.com/office/drawing/2014/main" id="{017AA06E-0030-410A-A730-9A9BAAB0F981}"/>
              </a:ext>
            </a:extLst>
          </p:cNvPr>
          <p:cNvSpPr/>
          <p:nvPr/>
        </p:nvSpPr>
        <p:spPr>
          <a:xfrm>
            <a:off x="2894069" y="1100713"/>
            <a:ext cx="4075155" cy="400110"/>
          </a:xfrm>
          <a:prstGeom prst="rect">
            <a:avLst/>
          </a:prstGeom>
          <a:noFill/>
        </p:spPr>
        <p:txBody>
          <a:bodyPr wrap="none" lIns="91440" tIns="45720" rIns="91440" bIns="45720">
            <a:spAutoFit/>
          </a:bodyPr>
          <a:lstStyle/>
          <a:p>
            <a:pPr algn="ctr">
              <a:defRPr/>
            </a:pPr>
            <a:r>
              <a:rPr lang="en-US" sz="2000" b="1" cap="all"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distance learning Centre</a:t>
            </a:r>
            <a:endParaRPr kumimoji="0" lang="en-US" sz="20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Arial" charset="0"/>
              <a:ea typeface="+mn-ea"/>
              <a:cs typeface="+mn-cs"/>
            </a:endParaRPr>
          </a:p>
        </p:txBody>
      </p:sp>
      <p:sp>
        <p:nvSpPr>
          <p:cNvPr id="8" name="Rectangle 7">
            <a:extLst>
              <a:ext uri="{FF2B5EF4-FFF2-40B4-BE49-F238E27FC236}">
                <a16:creationId xmlns:a16="http://schemas.microsoft.com/office/drawing/2014/main" id="{2CBC7775-E0D2-41EA-8397-FEA335C4E041}"/>
              </a:ext>
            </a:extLst>
          </p:cNvPr>
          <p:cNvSpPr/>
          <p:nvPr/>
        </p:nvSpPr>
        <p:spPr>
          <a:xfrm>
            <a:off x="2092797" y="1662991"/>
            <a:ext cx="5454351" cy="369332"/>
          </a:xfrm>
          <a:prstGeom prst="rect">
            <a:avLst/>
          </a:prstGeom>
        </p:spPr>
        <p:txBody>
          <a:bodyPr wrap="square">
            <a:spAutoFit/>
          </a:bodyPr>
          <a:lstStyle/>
          <a:p>
            <a:pPr lvl="0" algn="ctr">
              <a:defRPr/>
            </a:pPr>
            <a:r>
              <a:rPr lang="en-US" b="1" cap="all" dirty="0">
                <a:solidFill>
                  <a:srgbClr val="C00000"/>
                </a:solidFill>
                <a:effectLst>
                  <a:outerShdw blurRad="38100" dist="38100" dir="2700000" algn="tl">
                    <a:srgbClr val="000000">
                      <a:alpha val="43137"/>
                    </a:srgbClr>
                  </a:outerShdw>
                </a:effectLst>
              </a:rPr>
              <a:t>Department of Public Health Sciences</a:t>
            </a:r>
          </a:p>
        </p:txBody>
      </p:sp>
      <p:cxnSp>
        <p:nvCxnSpPr>
          <p:cNvPr id="9" name="Straight Connector 8">
            <a:extLst>
              <a:ext uri="{FF2B5EF4-FFF2-40B4-BE49-F238E27FC236}">
                <a16:creationId xmlns:a16="http://schemas.microsoft.com/office/drawing/2014/main" id="{D6E92B70-9809-4EE7-8F27-CCB01C80BE2B}"/>
              </a:ext>
            </a:extLst>
          </p:cNvPr>
          <p:cNvCxnSpPr/>
          <p:nvPr/>
        </p:nvCxnSpPr>
        <p:spPr>
          <a:xfrm>
            <a:off x="1481416" y="1015438"/>
            <a:ext cx="730476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61F4CF8-D4FF-493D-A59D-E31A22208461}"/>
              </a:ext>
            </a:extLst>
          </p:cNvPr>
          <p:cNvSpPr/>
          <p:nvPr/>
        </p:nvSpPr>
        <p:spPr>
          <a:xfrm>
            <a:off x="3066619" y="2060848"/>
            <a:ext cx="3010761" cy="584775"/>
          </a:xfrm>
          <a:prstGeom prst="rect">
            <a:avLst/>
          </a:prstGeom>
          <a:noFill/>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w="11430">
                  <a:solidFill>
                    <a:srgbClr val="C00000"/>
                  </a:solidFill>
                </a:ln>
                <a:solidFill>
                  <a:srgbClr val="990000"/>
                </a:solidFill>
                <a:effectLst>
                  <a:outerShdw blurRad="80000" dist="40000" dir="5040000" algn="tl">
                    <a:srgbClr val="000000">
                      <a:alpha val="30000"/>
                    </a:srgbClr>
                  </a:outerShdw>
                </a:effectLst>
                <a:uLnTx/>
                <a:uFillTx/>
                <a:latin typeface="Arial"/>
                <a:ea typeface="+mn-ea"/>
                <a:cs typeface="+mn-cs"/>
              </a:rPr>
              <a:t>LECTURE</a:t>
            </a:r>
            <a:r>
              <a:rPr kumimoji="0" lang="en-US" sz="3200" b="1" i="0" u="none" strike="noStrike" kern="1200" cap="none" spc="0" normalizeH="0" baseline="0" noProof="0">
                <a:ln w="11430"/>
                <a:solidFill>
                  <a:srgbClr val="990000"/>
                </a:solidFill>
                <a:effectLst>
                  <a:outerShdw blurRad="80000" dist="40000" dir="5040000" algn="tl">
                    <a:srgbClr val="000000">
                      <a:alpha val="30000"/>
                    </a:srgbClr>
                  </a:outerShdw>
                </a:effectLst>
                <a:uLnTx/>
                <a:uFillTx/>
                <a:latin typeface="Arial"/>
                <a:ea typeface="+mn-ea"/>
                <a:cs typeface="+mn-cs"/>
              </a:rPr>
              <a:t> No1</a:t>
            </a:r>
            <a:endParaRPr kumimoji="0" lang="en-US" sz="3200" b="1" i="0" u="none" strike="noStrike" kern="1200" cap="none" spc="0" normalizeH="0" baseline="0" noProof="0" dirty="0">
              <a:ln w="11430"/>
              <a:solidFill>
                <a:srgbClr val="990000"/>
              </a:solidFill>
              <a:effectLst>
                <a:outerShdw blurRad="80000" dist="40000" dir="5040000" algn="tl">
                  <a:srgbClr val="000000">
                    <a:alpha val="30000"/>
                  </a:srgbClr>
                </a:outerShdw>
              </a:effectLst>
              <a:uLnTx/>
              <a:uFillTx/>
              <a:latin typeface="Arial"/>
              <a:ea typeface="+mn-ea"/>
              <a:cs typeface="+mn-cs"/>
            </a:endParaRPr>
          </a:p>
        </p:txBody>
      </p:sp>
    </p:spTree>
    <p:extLst>
      <p:ext uri="{BB962C8B-B14F-4D97-AF65-F5344CB8AC3E}">
        <p14:creationId xmlns:p14="http://schemas.microsoft.com/office/powerpoint/2010/main" val="17403495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 COURSE-APPROACH III</a:t>
            </a:r>
            <a:br>
              <a:rPr lang="en-US" dirty="0"/>
            </a:br>
            <a:r>
              <a:rPr lang="en-US" dirty="0"/>
              <a:t>DEVELOPMENTAL TASKS</a:t>
            </a:r>
            <a:endParaRPr lang="bg-BG" dirty="0"/>
          </a:p>
        </p:txBody>
      </p:sp>
      <p:sp>
        <p:nvSpPr>
          <p:cNvPr id="3" name="Content Placeholder 2"/>
          <p:cNvSpPr>
            <a:spLocks noGrp="1"/>
          </p:cNvSpPr>
          <p:nvPr>
            <p:ph idx="1"/>
          </p:nvPr>
        </p:nvSpPr>
        <p:spPr/>
        <p:txBody>
          <a:bodyPr>
            <a:normAutofit/>
          </a:bodyPr>
          <a:lstStyle/>
          <a:p>
            <a:pPr marL="0" indent="0">
              <a:buNone/>
            </a:pPr>
            <a:r>
              <a:rPr lang="en-US" sz="2800" dirty="0"/>
              <a:t>Milestones of personal development and biographical timing.</a:t>
            </a:r>
          </a:p>
          <a:p>
            <a:endParaRPr lang="en-US" sz="2800" dirty="0"/>
          </a:p>
          <a:p>
            <a:r>
              <a:rPr lang="en-US" sz="2800" dirty="0"/>
              <a:t>Between deontic and hedonistic (teleological)</a:t>
            </a:r>
          </a:p>
          <a:p>
            <a:r>
              <a:rPr lang="en-US" sz="2800" dirty="0"/>
              <a:t>Individual life course</a:t>
            </a:r>
          </a:p>
          <a:p>
            <a:r>
              <a:rPr lang="en-US" sz="2800" dirty="0"/>
              <a:t>Intersubjective approval/disapproval</a:t>
            </a:r>
          </a:p>
          <a:p>
            <a:endParaRPr lang="en-US" sz="2800" dirty="0"/>
          </a:p>
          <a:p>
            <a:endParaRPr lang="bg-BG" sz="2800" dirty="0"/>
          </a:p>
        </p:txBody>
      </p:sp>
    </p:spTree>
    <p:extLst>
      <p:ext uri="{BB962C8B-B14F-4D97-AF65-F5344CB8AC3E}">
        <p14:creationId xmlns:p14="http://schemas.microsoft.com/office/powerpoint/2010/main" val="4047543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AGE NORMS PERSPECTIVE</a:t>
            </a:r>
            <a:endParaRPr lang="bg-BG" dirty="0">
              <a:solidFill>
                <a:srgbClr val="FFFF00"/>
              </a:solidFill>
            </a:endParaRPr>
          </a:p>
        </p:txBody>
      </p:sp>
      <p:sp>
        <p:nvSpPr>
          <p:cNvPr id="3" name="Content Placeholder 2"/>
          <p:cNvSpPr>
            <a:spLocks noGrp="1"/>
          </p:cNvSpPr>
          <p:nvPr>
            <p:ph idx="1"/>
          </p:nvPr>
        </p:nvSpPr>
        <p:spPr/>
        <p:txBody>
          <a:bodyPr>
            <a:normAutofit/>
          </a:bodyPr>
          <a:lstStyle/>
          <a:p>
            <a:r>
              <a:rPr lang="en-US" sz="2800" dirty="0">
                <a:solidFill>
                  <a:schemeClr val="tx1"/>
                </a:solidFill>
              </a:rPr>
              <a:t>Perceived naturalness of procreative phase and parent-child relation</a:t>
            </a:r>
          </a:p>
          <a:p>
            <a:r>
              <a:rPr lang="en-US" sz="2800" dirty="0">
                <a:solidFill>
                  <a:schemeClr val="tx1"/>
                </a:solidFill>
              </a:rPr>
              <a:t>Negative normative evaluation of postponed parenthood</a:t>
            </a:r>
          </a:p>
          <a:p>
            <a:r>
              <a:rPr lang="en-US" sz="2800" dirty="0">
                <a:solidFill>
                  <a:schemeClr val="tx1"/>
                </a:solidFill>
              </a:rPr>
              <a:t>Relation to responsibilities towards (prospective) children.</a:t>
            </a:r>
          </a:p>
          <a:p>
            <a:r>
              <a:rPr lang="en-US" sz="2800" dirty="0">
                <a:solidFill>
                  <a:srgbClr val="FFFF00"/>
                </a:solidFill>
              </a:rPr>
              <a:t>She is “too old” to reproduce.</a:t>
            </a:r>
          </a:p>
          <a:p>
            <a:r>
              <a:rPr lang="en-US" sz="2800" dirty="0">
                <a:solidFill>
                  <a:srgbClr val="FFFF00"/>
                </a:solidFill>
              </a:rPr>
              <a:t>It is not what women at this age are supposed to do.</a:t>
            </a:r>
          </a:p>
          <a:p>
            <a:r>
              <a:rPr lang="en-US" sz="2800" dirty="0">
                <a:solidFill>
                  <a:srgbClr val="FFFF00"/>
                </a:solidFill>
              </a:rPr>
              <a:t>It is “unnatural”.</a:t>
            </a:r>
            <a:endParaRPr lang="bg-BG" sz="2800" dirty="0">
              <a:solidFill>
                <a:srgbClr val="FFFF00"/>
              </a:solidFill>
            </a:endParaRPr>
          </a:p>
        </p:txBody>
      </p:sp>
    </p:spTree>
    <p:extLst>
      <p:ext uri="{BB962C8B-B14F-4D97-AF65-F5344CB8AC3E}">
        <p14:creationId xmlns:p14="http://schemas.microsoft.com/office/powerpoint/2010/main" val="2089478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2840" y="188640"/>
            <a:ext cx="8229600" cy="994122"/>
          </a:xfrm>
        </p:spPr>
        <p:txBody>
          <a:bodyPr>
            <a:normAutofit fontScale="90000"/>
          </a:bodyPr>
          <a:lstStyle/>
          <a:p>
            <a:r>
              <a:rPr lang="en-US" b="0" dirty="0">
                <a:ln w="13335" cmpd="sng">
                  <a:solidFill>
                    <a:schemeClr val="accent2">
                      <a:lumMod val="60000"/>
                      <a:lumOff val="40000"/>
                    </a:schemeClr>
                  </a:solidFill>
                  <a:prstDash val="solid"/>
                </a:ln>
                <a:effectLst>
                  <a:outerShdw blurRad="38100" dist="38100" dir="2700000" algn="tl">
                    <a:srgbClr val="000000">
                      <a:alpha val="43137"/>
                    </a:srgbClr>
                  </a:outerShdw>
                </a:effectLst>
              </a:rPr>
              <a:t>Backward-looking story </a:t>
            </a:r>
            <a:br>
              <a:rPr lang="en-US" b="0" dirty="0">
                <a:ln w="13335" cmpd="sng">
                  <a:solidFill>
                    <a:schemeClr val="accent2">
                      <a:lumMod val="60000"/>
                      <a:lumOff val="40000"/>
                    </a:schemeClr>
                  </a:solidFill>
                  <a:prstDash val="solid"/>
                </a:ln>
                <a:effectLst>
                  <a:outerShdw blurRad="38100" dist="38100" dir="2700000" algn="tl">
                    <a:srgbClr val="000000">
                      <a:alpha val="43137"/>
                    </a:srgbClr>
                  </a:outerShdw>
                </a:effectLst>
              </a:rPr>
            </a:br>
            <a:r>
              <a:rPr lang="en-US" b="0" dirty="0">
                <a:ln w="13335" cmpd="sng">
                  <a:solidFill>
                    <a:schemeClr val="accent2">
                      <a:lumMod val="60000"/>
                      <a:lumOff val="40000"/>
                    </a:schemeClr>
                  </a:solidFill>
                  <a:prstDash val="solid"/>
                </a:ln>
              </a:rPr>
              <a:t>2010</a:t>
            </a:r>
            <a:endParaRPr lang="bg-BG" b="0" dirty="0">
              <a:ln w="13335" cmpd="sng">
                <a:solidFill>
                  <a:schemeClr val="accent2">
                    <a:lumMod val="60000"/>
                    <a:lumOff val="40000"/>
                  </a:schemeClr>
                </a:solidFill>
                <a:prstDash val="solid"/>
              </a:ln>
            </a:endParaRPr>
          </a:p>
        </p:txBody>
      </p:sp>
      <p:sp>
        <p:nvSpPr>
          <p:cNvPr id="3" name="Контейнер за съдържание 2"/>
          <p:cNvSpPr>
            <a:spLocks noGrp="1"/>
          </p:cNvSpPr>
          <p:nvPr>
            <p:ph idx="1"/>
          </p:nvPr>
        </p:nvSpPr>
        <p:spPr>
          <a:xfrm>
            <a:off x="323528" y="1196752"/>
            <a:ext cx="6635080" cy="5256584"/>
          </a:xfrm>
        </p:spPr>
        <p:txBody>
          <a:bodyPr>
            <a:noAutofit/>
          </a:bodyPr>
          <a:lstStyle/>
          <a:p>
            <a:r>
              <a:rPr lang="en-US" dirty="0">
                <a:solidFill>
                  <a:schemeClr val="tx1"/>
                </a:solidFill>
              </a:rPr>
              <a:t>The patient – 62-year-old psychiatrist K.D. – Bulgaria’s oldest first-time mother</a:t>
            </a:r>
            <a:r>
              <a:rPr lang="bg-BG" dirty="0">
                <a:solidFill>
                  <a:schemeClr val="tx1"/>
                </a:solidFill>
              </a:rPr>
              <a:t> </a:t>
            </a:r>
            <a:endParaRPr lang="en-US" dirty="0">
              <a:solidFill>
                <a:schemeClr val="tx1"/>
              </a:solidFill>
              <a:latin typeface="Tw Cen MT" pitchFamily="34" charset="0"/>
            </a:endParaRPr>
          </a:p>
          <a:p>
            <a:r>
              <a:rPr lang="en-US" dirty="0">
                <a:solidFill>
                  <a:schemeClr val="tx1"/>
                </a:solidFill>
              </a:rPr>
              <a:t>The authorities had refused to let her adopt a child because of her age</a:t>
            </a:r>
          </a:p>
          <a:p>
            <a:r>
              <a:rPr lang="en-US" dirty="0">
                <a:solidFill>
                  <a:schemeClr val="tx1"/>
                </a:solidFill>
              </a:rPr>
              <a:t>5</a:t>
            </a:r>
            <a:r>
              <a:rPr lang="en-US" baseline="30000" dirty="0">
                <a:solidFill>
                  <a:schemeClr val="tx1"/>
                </a:solidFill>
              </a:rPr>
              <a:t>th</a:t>
            </a:r>
            <a:r>
              <a:rPr lang="en-US" dirty="0">
                <a:solidFill>
                  <a:schemeClr val="tx1"/>
                </a:solidFill>
              </a:rPr>
              <a:t> of May 2010 K.D. gave birth (in regional hospital) by caesarian section to Merry (900 gr.) and Jacqueline (500 gr.)</a:t>
            </a:r>
          </a:p>
          <a:p>
            <a:r>
              <a:rPr lang="en-US" dirty="0">
                <a:solidFill>
                  <a:schemeClr val="tx1"/>
                </a:solidFill>
              </a:rPr>
              <a:t>Hypertension, respiratory problems, operated </a:t>
            </a:r>
            <a:r>
              <a:rPr lang="en-US" dirty="0" err="1">
                <a:solidFill>
                  <a:schemeClr val="tx1"/>
                </a:solidFill>
              </a:rPr>
              <a:t>mioma</a:t>
            </a:r>
            <a:r>
              <a:rPr lang="en-US" dirty="0">
                <a:solidFill>
                  <a:schemeClr val="tx1"/>
                </a:solidFill>
              </a:rPr>
              <a:t> uteri in the past </a:t>
            </a:r>
            <a:r>
              <a:rPr lang="en-US" dirty="0">
                <a:solidFill>
                  <a:schemeClr val="tx1"/>
                </a:solidFill>
                <a:sym typeface="Symbol"/>
              </a:rPr>
              <a:t> </a:t>
            </a:r>
            <a:r>
              <a:rPr lang="en-US" dirty="0">
                <a:solidFill>
                  <a:schemeClr val="tx1"/>
                </a:solidFill>
              </a:rPr>
              <a:t>Difficult delivery</a:t>
            </a:r>
          </a:p>
          <a:p>
            <a:r>
              <a:rPr lang="en-US" dirty="0">
                <a:solidFill>
                  <a:schemeClr val="tx1"/>
                </a:solidFill>
              </a:rPr>
              <a:t>K.D. was initially impregnated with triplets but medics decided to remove one of the embryos.  </a:t>
            </a:r>
            <a:endParaRPr lang="bg-BG" b="1" dirty="0">
              <a:solidFill>
                <a:schemeClr val="accent2">
                  <a:lumMod val="60000"/>
                  <a:lumOff val="40000"/>
                </a:schemeClr>
              </a:solidFill>
              <a:effectLst>
                <a:outerShdw blurRad="38100" dist="38100" dir="2700000" algn="tl">
                  <a:srgbClr val="000000">
                    <a:alpha val="43137"/>
                  </a:srgbClr>
                </a:outerShdw>
              </a:effectLst>
            </a:endParaRPr>
          </a:p>
          <a:p>
            <a:r>
              <a:rPr lang="en-US" dirty="0">
                <a:solidFill>
                  <a:schemeClr val="tx1"/>
                </a:solidFill>
              </a:rPr>
              <a:t>Jacqueline died soon; Merry was transferred to capital city hospital </a:t>
            </a:r>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693" y="3356992"/>
            <a:ext cx="1972787" cy="3028808"/>
          </a:xfrm>
          <a:prstGeom prst="rect">
            <a:avLst/>
          </a:prstGeom>
          <a:ln>
            <a:solidFill>
              <a:schemeClr val="accent2">
                <a:lumMod val="60000"/>
                <a:lumOff val="40000"/>
              </a:schemeClr>
            </a:solidFill>
          </a:ln>
        </p:spPr>
      </p:pic>
      <p:pic>
        <p:nvPicPr>
          <p:cNvPr id="5" name="Картина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692" y="397812"/>
            <a:ext cx="1972787" cy="2959180"/>
          </a:xfrm>
          <a:prstGeom prst="rect">
            <a:avLst/>
          </a:prstGeom>
          <a:ln>
            <a:solidFill>
              <a:schemeClr val="accent2">
                <a:lumMod val="60000"/>
                <a:lumOff val="40000"/>
              </a:schemeClr>
            </a:solidFill>
          </a:ln>
        </p:spPr>
      </p:pic>
    </p:spTree>
    <p:extLst>
      <p:ext uri="{BB962C8B-B14F-4D97-AF65-F5344CB8AC3E}">
        <p14:creationId xmlns:p14="http://schemas.microsoft.com/office/powerpoint/2010/main" val="1822564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0048" y="1484784"/>
            <a:ext cx="2819677" cy="2289078"/>
          </a:xfrm>
          <a:prstGeom prst="rect">
            <a:avLst/>
          </a:prstGeom>
          <a:ln>
            <a:noFill/>
          </a:ln>
          <a:effectLst>
            <a:softEdge rad="112500"/>
          </a:effectLst>
        </p:spPr>
      </p:pic>
      <p:sp>
        <p:nvSpPr>
          <p:cNvPr id="2" name="Заглавие 1"/>
          <p:cNvSpPr>
            <a:spLocks noGrp="1"/>
          </p:cNvSpPr>
          <p:nvPr>
            <p:ph type="title"/>
          </p:nvPr>
        </p:nvSpPr>
        <p:spPr>
          <a:xfrm>
            <a:off x="457200" y="274638"/>
            <a:ext cx="8229600" cy="850106"/>
          </a:xfrm>
        </p:spPr>
        <p:txBody>
          <a:bodyPr>
            <a:normAutofit/>
          </a:bodyPr>
          <a:lstStyle/>
          <a:p>
            <a:r>
              <a:rPr lang="en-US" b="0" dirty="0">
                <a:ln w="13335" cmpd="sng">
                  <a:solidFill>
                    <a:schemeClr val="accent2">
                      <a:lumMod val="60000"/>
                      <a:lumOff val="40000"/>
                    </a:schemeClr>
                  </a:solidFill>
                  <a:prstDash val="solid"/>
                </a:ln>
              </a:rPr>
              <a:t>The motherhood status</a:t>
            </a:r>
            <a:endParaRPr lang="bg-BG" b="0" dirty="0">
              <a:ln w="13335" cmpd="sng">
                <a:solidFill>
                  <a:schemeClr val="accent2">
                    <a:lumMod val="60000"/>
                    <a:lumOff val="40000"/>
                  </a:schemeClr>
                </a:solidFill>
                <a:prstDash val="solid"/>
              </a:ln>
            </a:endParaRPr>
          </a:p>
        </p:txBody>
      </p:sp>
      <p:sp>
        <p:nvSpPr>
          <p:cNvPr id="5" name="Закръглено правоъгълно изнесено означение 4"/>
          <p:cNvSpPr/>
          <p:nvPr/>
        </p:nvSpPr>
        <p:spPr>
          <a:xfrm>
            <a:off x="251520" y="1484784"/>
            <a:ext cx="3096344" cy="2376264"/>
          </a:xfrm>
          <a:prstGeom prst="wedgeRoundRectCallout">
            <a:avLst>
              <a:gd name="adj1" fmla="val 68649"/>
              <a:gd name="adj2" fmla="val -29878"/>
              <a:gd name="adj3" fmla="val 1666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i="1" dirty="0">
                <a:solidFill>
                  <a:schemeClr val="bg1"/>
                </a:solidFill>
              </a:rPr>
              <a:t>„I </a:t>
            </a:r>
            <a:r>
              <a:rPr lang="bg-BG" sz="2000" i="1" dirty="0" err="1">
                <a:solidFill>
                  <a:schemeClr val="bg1"/>
                </a:solidFill>
              </a:rPr>
              <a:t>wanted</a:t>
            </a:r>
            <a:r>
              <a:rPr lang="bg-BG" sz="2000" i="1" dirty="0">
                <a:solidFill>
                  <a:schemeClr val="bg1"/>
                </a:solidFill>
              </a:rPr>
              <a:t> a </a:t>
            </a:r>
            <a:r>
              <a:rPr lang="bg-BG" sz="2000" i="1" dirty="0" err="1">
                <a:solidFill>
                  <a:schemeClr val="bg1"/>
                </a:solidFill>
              </a:rPr>
              <a:t>family</a:t>
            </a:r>
            <a:r>
              <a:rPr lang="bg-BG" sz="2000" i="1" dirty="0">
                <a:solidFill>
                  <a:schemeClr val="bg1"/>
                </a:solidFill>
              </a:rPr>
              <a:t> </a:t>
            </a:r>
            <a:r>
              <a:rPr lang="bg-BG" sz="2000" i="1" dirty="0" err="1">
                <a:solidFill>
                  <a:schemeClr val="bg1"/>
                </a:solidFill>
              </a:rPr>
              <a:t>but</a:t>
            </a:r>
            <a:r>
              <a:rPr lang="bg-BG" sz="2000" i="1" dirty="0">
                <a:solidFill>
                  <a:schemeClr val="bg1"/>
                </a:solidFill>
              </a:rPr>
              <a:t> </a:t>
            </a:r>
            <a:r>
              <a:rPr lang="bg-BG" sz="2000" i="1" dirty="0" err="1">
                <a:solidFill>
                  <a:schemeClr val="bg1"/>
                </a:solidFill>
              </a:rPr>
              <a:t>when</a:t>
            </a:r>
            <a:r>
              <a:rPr lang="bg-BG" sz="2000" i="1" dirty="0">
                <a:solidFill>
                  <a:schemeClr val="bg1"/>
                </a:solidFill>
              </a:rPr>
              <a:t> I </a:t>
            </a:r>
            <a:r>
              <a:rPr lang="bg-BG" sz="2000" i="1" dirty="0" err="1">
                <a:solidFill>
                  <a:schemeClr val="bg1"/>
                </a:solidFill>
              </a:rPr>
              <a:t>was</a:t>
            </a:r>
            <a:r>
              <a:rPr lang="bg-BG" sz="2000" i="1" dirty="0">
                <a:solidFill>
                  <a:schemeClr val="bg1"/>
                </a:solidFill>
              </a:rPr>
              <a:t> </a:t>
            </a:r>
            <a:r>
              <a:rPr lang="bg-BG" sz="2000" i="1" dirty="0" err="1">
                <a:solidFill>
                  <a:schemeClr val="bg1"/>
                </a:solidFill>
              </a:rPr>
              <a:t>frustrated</a:t>
            </a:r>
            <a:r>
              <a:rPr lang="bg-BG" sz="2000" i="1" dirty="0">
                <a:solidFill>
                  <a:schemeClr val="bg1"/>
                </a:solidFill>
              </a:rPr>
              <a:t> </a:t>
            </a:r>
            <a:r>
              <a:rPr lang="bg-BG" sz="2000" i="1" dirty="0" err="1">
                <a:solidFill>
                  <a:schemeClr val="bg1"/>
                </a:solidFill>
              </a:rPr>
              <a:t>by</a:t>
            </a:r>
            <a:r>
              <a:rPr lang="bg-BG" sz="2000" i="1" dirty="0">
                <a:solidFill>
                  <a:schemeClr val="bg1"/>
                </a:solidFill>
              </a:rPr>
              <a:t> the </a:t>
            </a:r>
            <a:r>
              <a:rPr lang="bg-BG" sz="2000" i="1" dirty="0" err="1">
                <a:solidFill>
                  <a:schemeClr val="bg1"/>
                </a:solidFill>
              </a:rPr>
              <a:t>adoption</a:t>
            </a:r>
            <a:r>
              <a:rPr lang="bg-BG" sz="2000" i="1" dirty="0">
                <a:solidFill>
                  <a:schemeClr val="bg1"/>
                </a:solidFill>
              </a:rPr>
              <a:t> </a:t>
            </a:r>
            <a:r>
              <a:rPr lang="bg-BG" sz="2000" i="1" dirty="0" err="1">
                <a:solidFill>
                  <a:schemeClr val="bg1"/>
                </a:solidFill>
              </a:rPr>
              <a:t>service</a:t>
            </a:r>
            <a:r>
              <a:rPr lang="en-US" sz="2000" i="1" dirty="0">
                <a:solidFill>
                  <a:schemeClr val="bg1"/>
                </a:solidFill>
              </a:rPr>
              <a:t>,</a:t>
            </a:r>
            <a:r>
              <a:rPr lang="bg-BG" sz="2000" i="1" dirty="0">
                <a:solidFill>
                  <a:schemeClr val="bg1"/>
                </a:solidFill>
              </a:rPr>
              <a:t> I </a:t>
            </a:r>
            <a:r>
              <a:rPr lang="bg-BG" sz="2000" i="1" dirty="0" err="1">
                <a:solidFill>
                  <a:schemeClr val="bg1"/>
                </a:solidFill>
              </a:rPr>
              <a:t>realised</a:t>
            </a:r>
            <a:r>
              <a:rPr lang="bg-BG" sz="2000" i="1" dirty="0">
                <a:solidFill>
                  <a:schemeClr val="bg1"/>
                </a:solidFill>
              </a:rPr>
              <a:t> the </a:t>
            </a:r>
            <a:r>
              <a:rPr lang="bg-BG" sz="2000" i="1" dirty="0" err="1">
                <a:solidFill>
                  <a:schemeClr val="bg1"/>
                </a:solidFill>
              </a:rPr>
              <a:t>only</a:t>
            </a:r>
            <a:r>
              <a:rPr lang="bg-BG" sz="2000" i="1" dirty="0">
                <a:solidFill>
                  <a:schemeClr val="bg1"/>
                </a:solidFill>
              </a:rPr>
              <a:t> </a:t>
            </a:r>
            <a:r>
              <a:rPr lang="bg-BG" sz="2000" i="1" dirty="0" err="1">
                <a:solidFill>
                  <a:schemeClr val="bg1"/>
                </a:solidFill>
              </a:rPr>
              <a:t>way</a:t>
            </a:r>
            <a:r>
              <a:rPr lang="bg-BG" sz="2000" i="1" dirty="0">
                <a:solidFill>
                  <a:schemeClr val="bg1"/>
                </a:solidFill>
              </a:rPr>
              <a:t> to </a:t>
            </a:r>
            <a:r>
              <a:rPr lang="bg-BG" sz="2000" i="1" dirty="0" err="1">
                <a:solidFill>
                  <a:schemeClr val="bg1"/>
                </a:solidFill>
              </a:rPr>
              <a:t>make</a:t>
            </a:r>
            <a:r>
              <a:rPr lang="bg-BG" sz="2000" i="1" dirty="0">
                <a:solidFill>
                  <a:schemeClr val="bg1"/>
                </a:solidFill>
              </a:rPr>
              <a:t> </a:t>
            </a:r>
            <a:r>
              <a:rPr lang="bg-BG" sz="2000" i="1" dirty="0" err="1">
                <a:solidFill>
                  <a:schemeClr val="bg1"/>
                </a:solidFill>
              </a:rPr>
              <a:t>this</a:t>
            </a:r>
            <a:r>
              <a:rPr lang="bg-BG" sz="2000" i="1" dirty="0">
                <a:solidFill>
                  <a:schemeClr val="bg1"/>
                </a:solidFill>
              </a:rPr>
              <a:t> </a:t>
            </a:r>
            <a:r>
              <a:rPr lang="bg-BG" sz="2000" i="1" dirty="0" err="1">
                <a:solidFill>
                  <a:schemeClr val="bg1"/>
                </a:solidFill>
              </a:rPr>
              <a:t>happen</a:t>
            </a:r>
            <a:r>
              <a:rPr lang="bg-BG" sz="2000" i="1" dirty="0">
                <a:solidFill>
                  <a:schemeClr val="bg1"/>
                </a:solidFill>
              </a:rPr>
              <a:t> </a:t>
            </a:r>
            <a:r>
              <a:rPr lang="bg-BG" sz="2000" i="1" dirty="0" err="1">
                <a:solidFill>
                  <a:schemeClr val="bg1"/>
                </a:solidFill>
              </a:rPr>
              <a:t>would</a:t>
            </a:r>
            <a:r>
              <a:rPr lang="bg-BG" sz="2000" i="1" dirty="0">
                <a:solidFill>
                  <a:schemeClr val="bg1"/>
                </a:solidFill>
              </a:rPr>
              <a:t> </a:t>
            </a:r>
            <a:r>
              <a:rPr lang="bg-BG" sz="2000" i="1" dirty="0" err="1">
                <a:solidFill>
                  <a:schemeClr val="bg1"/>
                </a:solidFill>
              </a:rPr>
              <a:t>be</a:t>
            </a:r>
            <a:r>
              <a:rPr lang="bg-BG" sz="2000" i="1" dirty="0">
                <a:solidFill>
                  <a:schemeClr val="bg1"/>
                </a:solidFill>
              </a:rPr>
              <a:t> to </a:t>
            </a:r>
            <a:r>
              <a:rPr lang="bg-BG" sz="2000" i="1" dirty="0" err="1">
                <a:solidFill>
                  <a:schemeClr val="bg1"/>
                </a:solidFill>
              </a:rPr>
              <a:t>give</a:t>
            </a:r>
            <a:r>
              <a:rPr lang="bg-BG" sz="2000" i="1" dirty="0">
                <a:solidFill>
                  <a:schemeClr val="bg1"/>
                </a:solidFill>
              </a:rPr>
              <a:t> </a:t>
            </a:r>
            <a:r>
              <a:rPr lang="bg-BG" sz="2000" i="1" dirty="0" err="1">
                <a:solidFill>
                  <a:schemeClr val="bg1"/>
                </a:solidFill>
              </a:rPr>
              <a:t>birth</a:t>
            </a:r>
            <a:r>
              <a:rPr lang="bg-BG" sz="2000" i="1" dirty="0">
                <a:solidFill>
                  <a:schemeClr val="bg1"/>
                </a:solidFill>
              </a:rPr>
              <a:t> to </a:t>
            </a:r>
            <a:r>
              <a:rPr lang="bg-BG" sz="2800" b="1" i="1" dirty="0" err="1">
                <a:solidFill>
                  <a:srgbClr val="FF0000"/>
                </a:solidFill>
              </a:rPr>
              <a:t>my</a:t>
            </a:r>
            <a:r>
              <a:rPr lang="bg-BG" sz="2800" b="1" i="1" dirty="0">
                <a:solidFill>
                  <a:srgbClr val="FF0000"/>
                </a:solidFill>
              </a:rPr>
              <a:t> </a:t>
            </a:r>
            <a:r>
              <a:rPr lang="bg-BG" sz="2800" b="1" i="1" dirty="0" err="1">
                <a:solidFill>
                  <a:srgbClr val="FF0000"/>
                </a:solidFill>
              </a:rPr>
              <a:t>own</a:t>
            </a:r>
            <a:r>
              <a:rPr lang="bg-BG" sz="2800" b="1" i="1" dirty="0">
                <a:solidFill>
                  <a:srgbClr val="FF0000"/>
                </a:solidFill>
              </a:rPr>
              <a:t> </a:t>
            </a:r>
            <a:r>
              <a:rPr lang="bg-BG" sz="2800" b="1" i="1" dirty="0" err="1">
                <a:solidFill>
                  <a:srgbClr val="FF0000"/>
                </a:solidFill>
              </a:rPr>
              <a:t>children</a:t>
            </a:r>
            <a:r>
              <a:rPr lang="en-US" sz="2000" i="1" dirty="0">
                <a:solidFill>
                  <a:schemeClr val="bg1"/>
                </a:solidFill>
              </a:rPr>
              <a:t>.”</a:t>
            </a:r>
            <a:endParaRPr lang="bg-BG" sz="2000" i="1" dirty="0">
              <a:solidFill>
                <a:schemeClr val="bg1"/>
              </a:solidFill>
            </a:endParaRPr>
          </a:p>
        </p:txBody>
      </p:sp>
      <p:sp>
        <p:nvSpPr>
          <p:cNvPr id="6" name="Закръглено правоъгълно изнесено означение 5"/>
          <p:cNvSpPr/>
          <p:nvPr/>
        </p:nvSpPr>
        <p:spPr>
          <a:xfrm>
            <a:off x="5868144" y="1484784"/>
            <a:ext cx="2664296" cy="2376264"/>
          </a:xfrm>
          <a:prstGeom prst="wedgeRoundRectCallout">
            <a:avLst>
              <a:gd name="adj1" fmla="val -60573"/>
              <a:gd name="adj2" fmla="val 27706"/>
              <a:gd name="adj3" fmla="val 16667"/>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i="1" dirty="0">
                <a:solidFill>
                  <a:schemeClr val="bg1"/>
                </a:solidFill>
              </a:rPr>
              <a:t>„</a:t>
            </a:r>
            <a:r>
              <a:rPr lang="bg-BG" sz="2000" dirty="0" err="1">
                <a:solidFill>
                  <a:schemeClr val="bg1"/>
                </a:solidFill>
              </a:rPr>
              <a:t>Age</a:t>
            </a:r>
            <a:r>
              <a:rPr lang="bg-BG" sz="2000" dirty="0">
                <a:solidFill>
                  <a:schemeClr val="bg1"/>
                </a:solidFill>
              </a:rPr>
              <a:t> </a:t>
            </a:r>
            <a:r>
              <a:rPr lang="bg-BG" sz="2000" dirty="0" err="1">
                <a:solidFill>
                  <a:schemeClr val="bg1"/>
                </a:solidFill>
              </a:rPr>
              <a:t>was</a:t>
            </a:r>
            <a:r>
              <a:rPr lang="bg-BG" sz="2000" dirty="0">
                <a:solidFill>
                  <a:schemeClr val="bg1"/>
                </a:solidFill>
              </a:rPr>
              <a:t> </a:t>
            </a:r>
            <a:r>
              <a:rPr lang="bg-BG" sz="2000" dirty="0" err="1">
                <a:solidFill>
                  <a:schemeClr val="bg1"/>
                </a:solidFill>
              </a:rPr>
              <a:t>not</a:t>
            </a:r>
            <a:r>
              <a:rPr lang="bg-BG" sz="2000" dirty="0">
                <a:solidFill>
                  <a:schemeClr val="bg1"/>
                </a:solidFill>
              </a:rPr>
              <a:t> </a:t>
            </a:r>
            <a:r>
              <a:rPr lang="bg-BG" sz="2000" dirty="0" err="1">
                <a:solidFill>
                  <a:schemeClr val="bg1"/>
                </a:solidFill>
              </a:rPr>
              <a:t>an</a:t>
            </a:r>
            <a:r>
              <a:rPr lang="bg-BG" sz="2000" dirty="0">
                <a:solidFill>
                  <a:schemeClr val="bg1"/>
                </a:solidFill>
              </a:rPr>
              <a:t> </a:t>
            </a:r>
            <a:r>
              <a:rPr lang="bg-BG" sz="2000" dirty="0" err="1">
                <a:solidFill>
                  <a:schemeClr val="bg1"/>
                </a:solidFill>
              </a:rPr>
              <a:t>obstacle</a:t>
            </a:r>
            <a:r>
              <a:rPr lang="bg-BG" sz="2000" dirty="0">
                <a:solidFill>
                  <a:schemeClr val="bg1"/>
                </a:solidFill>
              </a:rPr>
              <a:t> </a:t>
            </a:r>
            <a:r>
              <a:rPr lang="bg-BG" sz="2000" dirty="0" err="1">
                <a:solidFill>
                  <a:schemeClr val="bg1"/>
                </a:solidFill>
              </a:rPr>
              <a:t>for</a:t>
            </a:r>
            <a:r>
              <a:rPr lang="bg-BG" sz="2000" dirty="0">
                <a:solidFill>
                  <a:schemeClr val="bg1"/>
                </a:solidFill>
              </a:rPr>
              <a:t> </a:t>
            </a:r>
            <a:r>
              <a:rPr lang="bg-BG" sz="2000" dirty="0" err="1">
                <a:solidFill>
                  <a:schemeClr val="bg1"/>
                </a:solidFill>
              </a:rPr>
              <a:t>me</a:t>
            </a:r>
            <a:r>
              <a:rPr lang="bg-BG" sz="2000" dirty="0">
                <a:solidFill>
                  <a:schemeClr val="bg1"/>
                </a:solidFill>
              </a:rPr>
              <a:t>. I </a:t>
            </a:r>
            <a:r>
              <a:rPr lang="bg-BG" sz="2000" dirty="0" err="1">
                <a:solidFill>
                  <a:schemeClr val="bg1"/>
                </a:solidFill>
              </a:rPr>
              <a:t>so</a:t>
            </a:r>
            <a:r>
              <a:rPr lang="bg-BG" sz="2000" dirty="0">
                <a:solidFill>
                  <a:schemeClr val="bg1"/>
                </a:solidFill>
              </a:rPr>
              <a:t> </a:t>
            </a:r>
            <a:r>
              <a:rPr lang="bg-BG" sz="2000" dirty="0" err="1">
                <a:solidFill>
                  <a:schemeClr val="bg1"/>
                </a:solidFill>
              </a:rPr>
              <a:t>much</a:t>
            </a:r>
            <a:r>
              <a:rPr lang="bg-BG" sz="2000" dirty="0">
                <a:solidFill>
                  <a:schemeClr val="bg1"/>
                </a:solidFill>
              </a:rPr>
              <a:t> </a:t>
            </a:r>
            <a:r>
              <a:rPr lang="bg-BG" sz="2000" dirty="0" err="1">
                <a:solidFill>
                  <a:schemeClr val="bg1"/>
                </a:solidFill>
              </a:rPr>
              <a:t>wanted</a:t>
            </a:r>
            <a:r>
              <a:rPr lang="bg-BG" sz="2000" dirty="0">
                <a:solidFill>
                  <a:schemeClr val="bg1"/>
                </a:solidFill>
              </a:rPr>
              <a:t> to </a:t>
            </a:r>
            <a:r>
              <a:rPr lang="bg-BG" sz="2000" dirty="0" err="1">
                <a:solidFill>
                  <a:schemeClr val="bg1"/>
                </a:solidFill>
              </a:rPr>
              <a:t>have</a:t>
            </a:r>
            <a:r>
              <a:rPr lang="bg-BG" sz="2000" dirty="0">
                <a:solidFill>
                  <a:schemeClr val="bg1"/>
                </a:solidFill>
              </a:rPr>
              <a:t> </a:t>
            </a:r>
            <a:r>
              <a:rPr lang="bg-BG" sz="2000" dirty="0" err="1">
                <a:solidFill>
                  <a:schemeClr val="bg1"/>
                </a:solidFill>
              </a:rPr>
              <a:t>children</a:t>
            </a:r>
            <a:r>
              <a:rPr lang="bg-BG" sz="2000" dirty="0">
                <a:solidFill>
                  <a:schemeClr val="bg1"/>
                </a:solidFill>
              </a:rPr>
              <a:t>. I </a:t>
            </a:r>
            <a:r>
              <a:rPr lang="bg-BG" sz="2000" dirty="0" err="1">
                <a:solidFill>
                  <a:schemeClr val="bg1"/>
                </a:solidFill>
              </a:rPr>
              <a:t>would</a:t>
            </a:r>
            <a:r>
              <a:rPr lang="bg-BG" sz="2000" dirty="0">
                <a:solidFill>
                  <a:schemeClr val="bg1"/>
                </a:solidFill>
              </a:rPr>
              <a:t> </a:t>
            </a:r>
            <a:r>
              <a:rPr lang="bg-BG" sz="2000" dirty="0" err="1">
                <a:solidFill>
                  <a:schemeClr val="bg1"/>
                </a:solidFill>
              </a:rPr>
              <a:t>not</a:t>
            </a:r>
            <a:r>
              <a:rPr lang="bg-BG" sz="2000" dirty="0">
                <a:solidFill>
                  <a:schemeClr val="bg1"/>
                </a:solidFill>
              </a:rPr>
              <a:t> </a:t>
            </a:r>
            <a:r>
              <a:rPr lang="bg-BG" sz="2000" dirty="0" err="1">
                <a:solidFill>
                  <a:schemeClr val="bg1"/>
                </a:solidFill>
              </a:rPr>
              <a:t>like</a:t>
            </a:r>
            <a:r>
              <a:rPr lang="bg-BG" sz="2000" dirty="0">
                <a:solidFill>
                  <a:schemeClr val="bg1"/>
                </a:solidFill>
              </a:rPr>
              <a:t> to </a:t>
            </a:r>
            <a:r>
              <a:rPr lang="bg-BG" sz="2000" dirty="0" err="1">
                <a:solidFill>
                  <a:schemeClr val="bg1"/>
                </a:solidFill>
              </a:rPr>
              <a:t>look</a:t>
            </a:r>
            <a:r>
              <a:rPr lang="bg-BG" sz="2000" dirty="0">
                <a:solidFill>
                  <a:schemeClr val="bg1"/>
                </a:solidFill>
              </a:rPr>
              <a:t> </a:t>
            </a:r>
            <a:r>
              <a:rPr lang="bg-BG" sz="2000" dirty="0" err="1">
                <a:solidFill>
                  <a:schemeClr val="bg1"/>
                </a:solidFill>
              </a:rPr>
              <a:t>too</a:t>
            </a:r>
            <a:r>
              <a:rPr lang="bg-BG" sz="2000" dirty="0">
                <a:solidFill>
                  <a:schemeClr val="bg1"/>
                </a:solidFill>
              </a:rPr>
              <a:t> </a:t>
            </a:r>
            <a:r>
              <a:rPr lang="bg-BG" sz="2000" dirty="0" err="1">
                <a:solidFill>
                  <a:schemeClr val="bg1"/>
                </a:solidFill>
              </a:rPr>
              <a:t>much</a:t>
            </a:r>
            <a:r>
              <a:rPr lang="bg-BG" sz="2000" dirty="0">
                <a:solidFill>
                  <a:schemeClr val="bg1"/>
                </a:solidFill>
              </a:rPr>
              <a:t> in the </a:t>
            </a:r>
            <a:r>
              <a:rPr lang="bg-BG" sz="2000" dirty="0" err="1">
                <a:solidFill>
                  <a:schemeClr val="bg1"/>
                </a:solidFill>
              </a:rPr>
              <a:t>future</a:t>
            </a:r>
            <a:r>
              <a:rPr lang="bg-BG" sz="2000" dirty="0">
                <a:solidFill>
                  <a:schemeClr val="bg1"/>
                </a:solidFill>
              </a:rPr>
              <a:t>. I </a:t>
            </a:r>
            <a:r>
              <a:rPr lang="bg-BG" sz="2000" dirty="0" err="1">
                <a:solidFill>
                  <a:schemeClr val="bg1"/>
                </a:solidFill>
              </a:rPr>
              <a:t>hope</a:t>
            </a:r>
            <a:r>
              <a:rPr lang="bg-BG" sz="2000" dirty="0">
                <a:solidFill>
                  <a:schemeClr val="bg1"/>
                </a:solidFill>
              </a:rPr>
              <a:t> </a:t>
            </a:r>
            <a:r>
              <a:rPr lang="bg-BG" sz="2000" dirty="0" err="1">
                <a:solidFill>
                  <a:schemeClr val="bg1"/>
                </a:solidFill>
              </a:rPr>
              <a:t>that</a:t>
            </a:r>
            <a:r>
              <a:rPr lang="bg-BG" sz="2000" dirty="0">
                <a:solidFill>
                  <a:schemeClr val="bg1"/>
                </a:solidFill>
              </a:rPr>
              <a:t> the </a:t>
            </a:r>
            <a:r>
              <a:rPr lang="bg-BG" sz="2000" dirty="0" err="1">
                <a:solidFill>
                  <a:schemeClr val="bg1"/>
                </a:solidFill>
              </a:rPr>
              <a:t>babies</a:t>
            </a:r>
            <a:r>
              <a:rPr lang="bg-BG" sz="2000" dirty="0">
                <a:solidFill>
                  <a:schemeClr val="bg1"/>
                </a:solidFill>
              </a:rPr>
              <a:t> </a:t>
            </a:r>
            <a:r>
              <a:rPr lang="bg-BG" sz="2000" dirty="0" err="1">
                <a:solidFill>
                  <a:schemeClr val="bg1"/>
                </a:solidFill>
              </a:rPr>
              <a:t>will</a:t>
            </a:r>
            <a:r>
              <a:rPr lang="bg-BG" sz="2000" dirty="0">
                <a:solidFill>
                  <a:schemeClr val="bg1"/>
                </a:solidFill>
              </a:rPr>
              <a:t> </a:t>
            </a:r>
            <a:r>
              <a:rPr lang="bg-BG" sz="2000" dirty="0" err="1">
                <a:solidFill>
                  <a:schemeClr val="bg1"/>
                </a:solidFill>
              </a:rPr>
              <a:t>be</a:t>
            </a:r>
            <a:r>
              <a:rPr lang="bg-BG" sz="2000" dirty="0">
                <a:solidFill>
                  <a:schemeClr val="bg1"/>
                </a:solidFill>
              </a:rPr>
              <a:t> </a:t>
            </a:r>
            <a:r>
              <a:rPr lang="bg-BG" sz="2000" dirty="0" err="1">
                <a:solidFill>
                  <a:schemeClr val="bg1"/>
                </a:solidFill>
              </a:rPr>
              <a:t>well</a:t>
            </a:r>
            <a:r>
              <a:rPr lang="en-US" sz="2000" dirty="0">
                <a:solidFill>
                  <a:schemeClr val="bg1"/>
                </a:solidFill>
              </a:rPr>
              <a:t>.”</a:t>
            </a:r>
            <a:endParaRPr lang="bg-BG" sz="2000" i="1" dirty="0">
              <a:solidFill>
                <a:schemeClr val="bg1"/>
              </a:solidFill>
            </a:endParaRPr>
          </a:p>
        </p:txBody>
      </p:sp>
      <p:sp>
        <p:nvSpPr>
          <p:cNvPr id="3" name="TextBox 2"/>
          <p:cNvSpPr txBox="1"/>
          <p:nvPr/>
        </p:nvSpPr>
        <p:spPr>
          <a:xfrm>
            <a:off x="323528" y="4077072"/>
            <a:ext cx="8363272" cy="1815882"/>
          </a:xfrm>
          <a:prstGeom prst="rect">
            <a:avLst/>
          </a:prstGeom>
          <a:solidFill>
            <a:schemeClr val="tx1">
              <a:lumMod val="95000"/>
            </a:schemeClr>
          </a:soli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solidFill>
                  <a:schemeClr val="bg1"/>
                </a:solidFill>
              </a:rPr>
              <a:t>She considers herself the mother even though not genetically related:</a:t>
            </a:r>
            <a:r>
              <a:rPr lang="en-US" sz="2800" b="1" dirty="0">
                <a:solidFill>
                  <a:srgbClr val="FF0000"/>
                </a:solidFill>
              </a:rPr>
              <a:t> monistic </a:t>
            </a:r>
            <a:r>
              <a:rPr lang="en-US" sz="2800" b="1" dirty="0" err="1">
                <a:solidFill>
                  <a:srgbClr val="FF0000"/>
                </a:solidFill>
              </a:rPr>
              <a:t>gestationalism</a:t>
            </a:r>
            <a:r>
              <a:rPr lang="en-US" sz="2800" b="1" dirty="0">
                <a:solidFill>
                  <a:srgbClr val="FF0000"/>
                </a:solidFill>
              </a:rPr>
              <a:t> + incorporation argument of parenthood + </a:t>
            </a:r>
            <a:r>
              <a:rPr lang="en-US" sz="2800" b="1" dirty="0" err="1">
                <a:solidFill>
                  <a:srgbClr val="FF0000"/>
                </a:solidFill>
              </a:rPr>
              <a:t>intentionalism</a:t>
            </a:r>
            <a:r>
              <a:rPr lang="en-US" sz="2800" b="1" dirty="0">
                <a:solidFill>
                  <a:srgbClr val="FF0000"/>
                </a:solidFill>
              </a:rPr>
              <a:t> + </a:t>
            </a:r>
            <a:r>
              <a:rPr lang="en-US" sz="2800" b="1" dirty="0" err="1">
                <a:solidFill>
                  <a:srgbClr val="FF0000"/>
                </a:solidFill>
              </a:rPr>
              <a:t>causalism</a:t>
            </a:r>
            <a:endParaRPr lang="bg-BG" sz="2800" b="1" dirty="0">
              <a:solidFill>
                <a:srgbClr val="FF0000"/>
              </a:solidFill>
            </a:endParaRPr>
          </a:p>
        </p:txBody>
      </p:sp>
    </p:spTree>
    <p:extLst>
      <p:ext uri="{BB962C8B-B14F-4D97-AF65-F5344CB8AC3E}">
        <p14:creationId xmlns:p14="http://schemas.microsoft.com/office/powerpoint/2010/main" val="110608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850106"/>
          </a:xfrm>
        </p:spPr>
        <p:txBody>
          <a:bodyPr>
            <a:normAutofit/>
          </a:bodyPr>
          <a:lstStyle/>
          <a:p>
            <a:r>
              <a:rPr lang="en-US" b="0" dirty="0">
                <a:ln w="13335" cmpd="sng">
                  <a:solidFill>
                    <a:schemeClr val="accent2">
                      <a:lumMod val="60000"/>
                      <a:lumOff val="40000"/>
                    </a:schemeClr>
                  </a:solidFill>
                  <a:prstDash val="solid"/>
                </a:ln>
              </a:rPr>
              <a:t>The motherhood status</a:t>
            </a:r>
            <a:endParaRPr lang="bg-BG" b="0" dirty="0">
              <a:ln w="13335" cmpd="sng">
                <a:solidFill>
                  <a:schemeClr val="accent2">
                    <a:lumMod val="60000"/>
                    <a:lumOff val="40000"/>
                  </a:schemeClr>
                </a:solidFill>
                <a:prstDash val="solid"/>
              </a:ln>
            </a:endParaRPr>
          </a:p>
        </p:txBody>
      </p:sp>
      <p:sp>
        <p:nvSpPr>
          <p:cNvPr id="9" name="Закръглен правоъгълник 8"/>
          <p:cNvSpPr/>
          <p:nvPr/>
        </p:nvSpPr>
        <p:spPr>
          <a:xfrm>
            <a:off x="323528" y="1556792"/>
            <a:ext cx="8363272" cy="1848401"/>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Why</a:t>
            </a:r>
            <a:r>
              <a:rPr lang="en-US" sz="2400" b="1" dirty="0">
                <a:solidFill>
                  <a:schemeClr val="bg1"/>
                </a:solidFill>
              </a:rPr>
              <a:t> not earlier? </a:t>
            </a:r>
            <a:r>
              <a:rPr lang="en-US" sz="2400" dirty="0">
                <a:solidFill>
                  <a:schemeClr val="bg1"/>
                </a:solidFill>
              </a:rPr>
              <a:t>K.D. had conservative parents who were against conception without marriage. – </a:t>
            </a:r>
            <a:r>
              <a:rPr lang="en-US" sz="2400" b="1" dirty="0">
                <a:solidFill>
                  <a:srgbClr val="FF0000"/>
                </a:solidFill>
              </a:rPr>
              <a:t>An incorporated norm that she dared to challenge just after her parents’ death</a:t>
            </a:r>
            <a:r>
              <a:rPr lang="en-US" sz="2400" dirty="0">
                <a:solidFill>
                  <a:schemeClr val="bg1"/>
                </a:solidFill>
              </a:rPr>
              <a:t>. </a:t>
            </a:r>
            <a:r>
              <a:rPr lang="en-US" sz="2400" b="1" dirty="0">
                <a:solidFill>
                  <a:srgbClr val="FF0000"/>
                </a:solidFill>
              </a:rPr>
              <a:t>Can you be a family of your own? Does everyone have a right to have a family? </a:t>
            </a:r>
            <a:endParaRPr lang="bg-BG" sz="2400" b="1" dirty="0">
              <a:solidFill>
                <a:srgbClr val="FF0000"/>
              </a:solidFill>
            </a:endParaRPr>
          </a:p>
        </p:txBody>
      </p:sp>
      <p:sp>
        <p:nvSpPr>
          <p:cNvPr id="8" name="Закръглен правоъгълник 8"/>
          <p:cNvSpPr/>
          <p:nvPr/>
        </p:nvSpPr>
        <p:spPr>
          <a:xfrm>
            <a:off x="323528" y="3621217"/>
            <a:ext cx="8363272" cy="2040031"/>
          </a:xfrm>
          <a:prstGeom prst="round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But now she has a FAMILY and the responsibility to this family doesn’t allow her to take the risk of the second IVF?! – </a:t>
            </a:r>
            <a:r>
              <a:rPr lang="en-US" sz="2800" b="1" dirty="0">
                <a:solidFill>
                  <a:srgbClr val="FF0000"/>
                </a:solidFill>
              </a:rPr>
              <a:t>Family centered perspective </a:t>
            </a:r>
            <a:r>
              <a:rPr lang="en-US" sz="2800" b="1" dirty="0">
                <a:solidFill>
                  <a:schemeClr val="bg1"/>
                </a:solidFill>
              </a:rPr>
              <a:t>because she is the only provider/</a:t>
            </a:r>
            <a:r>
              <a:rPr lang="en-US" sz="2800" b="1" dirty="0" err="1">
                <a:solidFill>
                  <a:schemeClr val="bg1"/>
                </a:solidFill>
              </a:rPr>
              <a:t>carer</a:t>
            </a:r>
            <a:r>
              <a:rPr lang="en-US" sz="2800" b="1" dirty="0">
                <a:solidFill>
                  <a:schemeClr val="bg1"/>
                </a:solidFill>
              </a:rPr>
              <a:t> in the family</a:t>
            </a:r>
            <a:endParaRPr lang="bg-BG" sz="2800" b="1" dirty="0">
              <a:solidFill>
                <a:srgbClr val="FF0000"/>
              </a:solidFill>
            </a:endParaRPr>
          </a:p>
        </p:txBody>
      </p:sp>
    </p:spTree>
    <p:extLst>
      <p:ext uri="{BB962C8B-B14F-4D97-AF65-F5344CB8AC3E}">
        <p14:creationId xmlns:p14="http://schemas.microsoft.com/office/powerpoint/2010/main" val="42306159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ETHICS / FAMILY ETHICS</a:t>
            </a:r>
            <a:endParaRPr lang="bg-BG" dirty="0"/>
          </a:p>
        </p:txBody>
      </p:sp>
      <p:sp>
        <p:nvSpPr>
          <p:cNvPr id="3" name="Content Placeholder 2"/>
          <p:cNvSpPr>
            <a:spLocks noGrp="1"/>
          </p:cNvSpPr>
          <p:nvPr>
            <p:ph idx="1"/>
          </p:nvPr>
        </p:nvSpPr>
        <p:spPr/>
        <p:txBody>
          <a:bodyPr/>
          <a:lstStyle/>
          <a:p>
            <a:r>
              <a:rPr lang="en-US" dirty="0">
                <a:solidFill>
                  <a:schemeClr val="tx1"/>
                </a:solidFill>
              </a:rPr>
              <a:t>ethics of care emphasize the importance of relationships;</a:t>
            </a:r>
          </a:p>
          <a:p>
            <a:r>
              <a:rPr lang="en-US" dirty="0">
                <a:solidFill>
                  <a:schemeClr val="tx1"/>
                </a:solidFill>
              </a:rPr>
              <a:t>the person depends on others and others dependent on her. The subject understands herself through her connection and involvement with the others;</a:t>
            </a:r>
          </a:p>
          <a:p>
            <a:r>
              <a:rPr lang="en-US" dirty="0">
                <a:solidFill>
                  <a:schemeClr val="tx1"/>
                </a:solidFill>
              </a:rPr>
              <a:t>ethical problems are considered to be tensions and breaks in the relational network within which people are situated. Consequently, to resolve a case uncovering and understanding of the positions of everyone involved is necessary.</a:t>
            </a:r>
            <a:endParaRPr lang="bg-BG" dirty="0">
              <a:solidFill>
                <a:schemeClr val="tx1"/>
              </a:solidFill>
            </a:endParaRPr>
          </a:p>
        </p:txBody>
      </p:sp>
    </p:spTree>
    <p:extLst>
      <p:ext uri="{BB962C8B-B14F-4D97-AF65-F5344CB8AC3E}">
        <p14:creationId xmlns:p14="http://schemas.microsoft.com/office/powerpoint/2010/main" val="1136341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PHASE IDEALS</a:t>
            </a:r>
            <a:endParaRPr lang="bg-BG" dirty="0">
              <a:solidFill>
                <a:srgbClr val="FFFF00"/>
              </a:solidFill>
            </a:endParaRPr>
          </a:p>
        </p:txBody>
      </p:sp>
      <p:sp>
        <p:nvSpPr>
          <p:cNvPr id="3" name="Content Placeholder 2"/>
          <p:cNvSpPr>
            <a:spLocks noGrp="1"/>
          </p:cNvSpPr>
          <p:nvPr>
            <p:ph idx="1"/>
          </p:nvPr>
        </p:nvSpPr>
        <p:spPr/>
        <p:txBody>
          <a:bodyPr>
            <a:noAutofit/>
          </a:bodyPr>
          <a:lstStyle/>
          <a:p>
            <a:r>
              <a:rPr lang="en-US" dirty="0">
                <a:solidFill>
                  <a:schemeClr val="tx1"/>
                </a:solidFill>
              </a:rPr>
              <a:t>Parenthood as traditional element of good life in middle adulthood.</a:t>
            </a:r>
          </a:p>
          <a:p>
            <a:r>
              <a:rPr lang="en-US" dirty="0">
                <a:solidFill>
                  <a:schemeClr val="tx1"/>
                </a:solidFill>
              </a:rPr>
              <a:t>Late (postponed) parenthood as a new perspective for good life at older age.</a:t>
            </a:r>
          </a:p>
          <a:p>
            <a:r>
              <a:rPr lang="en-US" dirty="0">
                <a:solidFill>
                  <a:srgbClr val="FFFF00"/>
                </a:solidFill>
              </a:rPr>
              <a:t>She is supposed to be satisfied with what she had achieved by now: both professional realization and childbearing.</a:t>
            </a:r>
          </a:p>
          <a:p>
            <a:r>
              <a:rPr lang="en-US" dirty="0">
                <a:solidFill>
                  <a:srgbClr val="FFFF00"/>
                </a:solidFill>
              </a:rPr>
              <a:t>But does she have the family she wanted to? It seems that the answer is not, because she considers the child not having enough family support (now and in the future).</a:t>
            </a:r>
          </a:p>
          <a:p>
            <a:r>
              <a:rPr lang="en-US" dirty="0">
                <a:solidFill>
                  <a:srgbClr val="FFFF00"/>
                </a:solidFill>
              </a:rPr>
              <a:t>It seems that she had wanted bigger family at the very beginning (three embryos, one reduced, two left and born but one died).</a:t>
            </a:r>
            <a:endParaRPr lang="bg-BG" dirty="0">
              <a:solidFill>
                <a:srgbClr val="FFFF00"/>
              </a:solidFill>
            </a:endParaRPr>
          </a:p>
        </p:txBody>
      </p:sp>
    </p:spTree>
    <p:extLst>
      <p:ext uri="{BB962C8B-B14F-4D97-AF65-F5344CB8AC3E}">
        <p14:creationId xmlns:p14="http://schemas.microsoft.com/office/powerpoint/2010/main" val="1473128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DEVELOPMENTAL TASKS</a:t>
            </a:r>
            <a:endParaRPr lang="bg-BG" dirty="0">
              <a:solidFill>
                <a:srgbClr val="FFFF00"/>
              </a:solidFill>
            </a:endParaRPr>
          </a:p>
        </p:txBody>
      </p:sp>
      <p:sp>
        <p:nvSpPr>
          <p:cNvPr id="3" name="Content Placeholder 2"/>
          <p:cNvSpPr>
            <a:spLocks noGrp="1"/>
          </p:cNvSpPr>
          <p:nvPr>
            <p:ph idx="1"/>
          </p:nvPr>
        </p:nvSpPr>
        <p:spPr/>
        <p:txBody>
          <a:bodyPr>
            <a:normAutofit fontScale="92500" lnSpcReduction="20000"/>
          </a:bodyPr>
          <a:lstStyle/>
          <a:p>
            <a:r>
              <a:rPr lang="en-US" sz="3200" dirty="0">
                <a:solidFill>
                  <a:schemeClr val="tx1"/>
                </a:solidFill>
              </a:rPr>
              <a:t>Grandparenthood traditional stage in personal development/ generational cycle</a:t>
            </a:r>
          </a:p>
          <a:p>
            <a:r>
              <a:rPr lang="en-US" sz="3200" dirty="0">
                <a:solidFill>
                  <a:schemeClr val="tx1"/>
                </a:solidFill>
              </a:rPr>
              <a:t>Shifting relations between late (postponed) parenthood and grandparenthood</a:t>
            </a:r>
          </a:p>
          <a:p>
            <a:r>
              <a:rPr lang="en-US" sz="3200" dirty="0">
                <a:solidFill>
                  <a:schemeClr val="tx1"/>
                </a:solidFill>
              </a:rPr>
              <a:t>Simultaneity of parent and grandparent stage / role or blocked grandparenthood</a:t>
            </a:r>
          </a:p>
          <a:p>
            <a:r>
              <a:rPr lang="en-US" sz="3200" dirty="0">
                <a:solidFill>
                  <a:srgbClr val="FFFF00"/>
                </a:solidFill>
              </a:rPr>
              <a:t>At this age she is supposed to take care of grandchildren, not of her own young children</a:t>
            </a:r>
          </a:p>
          <a:p>
            <a:pPr lvl="1"/>
            <a:r>
              <a:rPr lang="en-US" sz="2800" dirty="0">
                <a:solidFill>
                  <a:srgbClr val="FFFF00"/>
                </a:solidFill>
              </a:rPr>
              <a:t>It is different kind of relation and responsibility</a:t>
            </a:r>
          </a:p>
          <a:p>
            <a:pPr lvl="1"/>
            <a:r>
              <a:rPr lang="en-US" sz="2800" dirty="0">
                <a:solidFill>
                  <a:srgbClr val="FFFF00"/>
                </a:solidFill>
              </a:rPr>
              <a:t>Is she discarding the chance to be grandmother subjecting herself to a new risky pregnancy?</a:t>
            </a:r>
            <a:endParaRPr lang="bg-BG" sz="2800" dirty="0">
              <a:solidFill>
                <a:srgbClr val="FFFF00"/>
              </a:solidFill>
            </a:endParaRPr>
          </a:p>
        </p:txBody>
      </p:sp>
    </p:spTree>
    <p:extLst>
      <p:ext uri="{BB962C8B-B14F-4D97-AF65-F5344CB8AC3E}">
        <p14:creationId xmlns:p14="http://schemas.microsoft.com/office/powerpoint/2010/main" val="30986101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389098" y="3243808"/>
            <a:ext cx="3429000" cy="2057400"/>
          </a:xfrm>
        </p:spPr>
        <p:txBody>
          <a:bodyPr>
            <a:normAutofit/>
          </a:bodyPr>
          <a:lstStyle/>
          <a:p>
            <a:r>
              <a:rPr lang="en-US" sz="3600" dirty="0">
                <a:effectLst>
                  <a:outerShdw blurRad="38100" dist="38100" dir="2700000" algn="tl">
                    <a:srgbClr val="000000">
                      <a:alpha val="43137"/>
                    </a:srgbClr>
                  </a:outerShdw>
                </a:effectLst>
              </a:rPr>
              <a:t>The outcome</a:t>
            </a:r>
            <a:endParaRPr lang="bg-BG" sz="3600" dirty="0">
              <a:effectLst>
                <a:outerShdw blurRad="38100" dist="38100" dir="2700000" algn="tl">
                  <a:srgbClr val="000000">
                    <a:alpha val="43137"/>
                  </a:srgbClr>
                </a:outerShdw>
              </a:effectLst>
            </a:endParaRPr>
          </a:p>
        </p:txBody>
      </p:sp>
      <p:pic>
        <p:nvPicPr>
          <p:cNvPr id="5" name="Контейнер за картина 4"/>
          <p:cNvPicPr>
            <a:picLocks noGrp="1" noChangeAspect="1"/>
          </p:cNvPicPr>
          <p:nvPr>
            <p:ph type="pic" idx="1"/>
          </p:nvPr>
        </p:nvPicPr>
        <p:blipFill>
          <a:blip r:embed="rId2">
            <a:extLst>
              <a:ext uri="{28A0092B-C50C-407E-A947-70E740481C1C}">
                <a14:useLocalDpi xmlns:a14="http://schemas.microsoft.com/office/drawing/2010/main" val="0"/>
              </a:ext>
            </a:extLst>
          </a:blip>
          <a:srcRect l="9701" r="9701"/>
          <a:stretch>
            <a:fillRect/>
          </a:stretch>
        </p:blipFill>
        <p:spPr/>
      </p:pic>
      <p:sp>
        <p:nvSpPr>
          <p:cNvPr id="3" name="TextBox 2"/>
          <p:cNvSpPr txBox="1"/>
          <p:nvPr/>
        </p:nvSpPr>
        <p:spPr>
          <a:xfrm>
            <a:off x="251520" y="2588711"/>
            <a:ext cx="2088232" cy="1200329"/>
          </a:xfrm>
          <a:prstGeom prst="rect">
            <a:avLst/>
          </a:prstGeom>
          <a:noFill/>
        </p:spPr>
        <p:txBody>
          <a:bodyPr wrap="square" rtlCol="0">
            <a:spAutoFit/>
          </a:bodyPr>
          <a:lstStyle/>
          <a:p>
            <a:r>
              <a:rPr lang="en-US" sz="3600" dirty="0">
                <a:ln>
                  <a:solidFill>
                    <a:schemeClr val="accent2">
                      <a:lumMod val="60000"/>
                      <a:lumOff val="40000"/>
                    </a:schemeClr>
                  </a:solidFill>
                </a:ln>
              </a:rPr>
              <a:t>The outcome</a:t>
            </a:r>
            <a:endParaRPr lang="bg-BG" sz="3600" dirty="0">
              <a:ln>
                <a:solidFill>
                  <a:schemeClr val="accent2">
                    <a:lumMod val="60000"/>
                    <a:lumOff val="40000"/>
                  </a:schemeClr>
                </a:solidFill>
              </a:ln>
            </a:endParaRPr>
          </a:p>
        </p:txBody>
      </p:sp>
    </p:spTree>
    <p:extLst>
      <p:ext uri="{BB962C8B-B14F-4D97-AF65-F5344CB8AC3E}">
        <p14:creationId xmlns:p14="http://schemas.microsoft.com/office/powerpoint/2010/main" val="668571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1484784"/>
            <a:ext cx="7931224" cy="3096344"/>
          </a:xfrm>
        </p:spPr>
        <p:txBody>
          <a:bodyPr>
            <a:noAutofit/>
          </a:bodyPr>
          <a:lstStyle/>
          <a:p>
            <a:r>
              <a:rPr lang="en-US" sz="2800" dirty="0">
                <a:solidFill>
                  <a:schemeClr val="tx1"/>
                </a:solidFill>
              </a:rPr>
              <a:t>Besides the patient and the physician in the discussion were involved the head midwife and two embryologists</a:t>
            </a:r>
            <a:r>
              <a:rPr lang="en-US" sz="2800" i="1" dirty="0">
                <a:solidFill>
                  <a:schemeClr val="tx1"/>
                </a:solidFill>
              </a:rPr>
              <a:t>.</a:t>
            </a:r>
          </a:p>
          <a:p>
            <a:r>
              <a:rPr lang="en-US" sz="2800" dirty="0">
                <a:solidFill>
                  <a:schemeClr val="tx1"/>
                </a:solidFill>
              </a:rPr>
              <a:t>The discussion resulted in refusal of second IVF procedure even though the patient was persistent in her wish. </a:t>
            </a:r>
          </a:p>
          <a:p>
            <a:r>
              <a:rPr lang="en-US" sz="2800" dirty="0">
                <a:solidFill>
                  <a:schemeClr val="tx1"/>
                </a:solidFill>
              </a:rPr>
              <a:t>Re-assessment was not planned. </a:t>
            </a:r>
            <a:endParaRPr lang="bg-BG" sz="2800" dirty="0">
              <a:solidFill>
                <a:schemeClr val="tx1"/>
              </a:solidFill>
            </a:endParaRPr>
          </a:p>
          <a:p>
            <a:endParaRPr lang="bg-BG" sz="2800" dirty="0">
              <a:solidFill>
                <a:schemeClr val="tx1"/>
              </a:solidFill>
            </a:endParaRPr>
          </a:p>
        </p:txBody>
      </p:sp>
    </p:spTree>
    <p:extLst>
      <p:ext uri="{BB962C8B-B14F-4D97-AF65-F5344CB8AC3E}">
        <p14:creationId xmlns:p14="http://schemas.microsoft.com/office/powerpoint/2010/main" val="2655335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34442" y="2374934"/>
            <a:ext cx="2377440" cy="1371600"/>
          </a:xfrm>
        </p:spPr>
        <p:txBody>
          <a:bodyPr>
            <a:normAutofit fontScale="90000"/>
          </a:bodyPr>
          <a:lstStyle/>
          <a:p>
            <a:r>
              <a:rPr lang="en-US" sz="3600" dirty="0"/>
              <a:t>THE 65-YEAR OLD MOTHER</a:t>
            </a:r>
            <a:endParaRPr lang="bg-BG" sz="3600" dirty="0">
              <a:effectLst>
                <a:outerShdw blurRad="38100" dist="38100" dir="2700000" algn="tl">
                  <a:srgbClr val="000000">
                    <a:alpha val="43137"/>
                  </a:srgbClr>
                </a:outerShdw>
              </a:effectLst>
            </a:endParaRPr>
          </a:p>
        </p:txBody>
      </p:sp>
      <p:pic>
        <p:nvPicPr>
          <p:cNvPr id="4" name="Контейнер за картина 3"/>
          <p:cNvPicPr>
            <a:picLocks noGrp="1" noChangeAspect="1"/>
          </p:cNvPicPr>
          <p:nvPr>
            <p:ph type="pic" idx="1"/>
          </p:nvPr>
        </p:nvPicPr>
        <p:blipFill>
          <a:blip r:embed="rId2">
            <a:extLst>
              <a:ext uri="{28A0092B-C50C-407E-A947-70E740481C1C}">
                <a14:useLocalDpi xmlns:a14="http://schemas.microsoft.com/office/drawing/2010/main" val="0"/>
              </a:ext>
            </a:extLst>
          </a:blip>
          <a:srcRect l="12200" r="12200"/>
          <a:stretch>
            <a:fillRect/>
          </a:stretch>
        </p:blipFill>
        <p:spPr>
          <a:xfrm>
            <a:off x="3203848" y="457200"/>
            <a:ext cx="5562600" cy="5638800"/>
          </a:xfrm>
        </p:spPr>
      </p:pic>
    </p:spTree>
    <p:extLst>
      <p:ext uri="{BB962C8B-B14F-4D97-AF65-F5344CB8AC3E}">
        <p14:creationId xmlns:p14="http://schemas.microsoft.com/office/powerpoint/2010/main" val="1069549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b="0" dirty="0">
                <a:ln w="13335" cmpd="sng">
                  <a:solidFill>
                    <a:schemeClr val="accent2">
                      <a:lumMod val="60000"/>
                      <a:lumOff val="40000"/>
                    </a:schemeClr>
                  </a:solidFill>
                  <a:prstDash val="solid"/>
                </a:ln>
              </a:rPr>
              <a:t>Team’s considerations</a:t>
            </a:r>
            <a:endParaRPr lang="bg-BG" b="0" dirty="0">
              <a:ln w="13335" cmpd="sng">
                <a:solidFill>
                  <a:schemeClr val="accent2">
                    <a:lumMod val="60000"/>
                    <a:lumOff val="40000"/>
                  </a:schemeClr>
                </a:solidFill>
                <a:prstDash val="solid"/>
              </a:ln>
            </a:endParaRPr>
          </a:p>
        </p:txBody>
      </p:sp>
      <p:sp>
        <p:nvSpPr>
          <p:cNvPr id="3" name="Контейнер за съдържание 2"/>
          <p:cNvSpPr>
            <a:spLocks noGrp="1"/>
          </p:cNvSpPr>
          <p:nvPr>
            <p:ph idx="1"/>
          </p:nvPr>
        </p:nvSpPr>
        <p:spPr/>
        <p:txBody>
          <a:bodyPr>
            <a:normAutofit/>
          </a:bodyPr>
          <a:lstStyle/>
          <a:p>
            <a:r>
              <a:rPr lang="en-US" sz="2800" dirty="0">
                <a:solidFill>
                  <a:schemeClr val="tx1"/>
                </a:solidFill>
              </a:rPr>
              <a:t>medical good for the patient </a:t>
            </a:r>
          </a:p>
          <a:p>
            <a:r>
              <a:rPr lang="en-US" sz="2800" dirty="0">
                <a:solidFill>
                  <a:schemeClr val="tx1"/>
                </a:solidFill>
              </a:rPr>
              <a:t>beneficence for the already born child</a:t>
            </a:r>
          </a:p>
          <a:p>
            <a:r>
              <a:rPr lang="en-US" sz="2800" dirty="0">
                <a:solidFill>
                  <a:schemeClr val="tx1"/>
                </a:solidFill>
              </a:rPr>
              <a:t>risk of orphanage for the already born child</a:t>
            </a:r>
          </a:p>
          <a:p>
            <a:r>
              <a:rPr lang="en-US" sz="2800" dirty="0">
                <a:solidFill>
                  <a:schemeClr val="tx1"/>
                </a:solidFill>
              </a:rPr>
              <a:t>Legal framework for artificial reproduction after menopause</a:t>
            </a:r>
          </a:p>
          <a:p>
            <a:pPr marL="292608" lvl="1" indent="0">
              <a:buNone/>
            </a:pPr>
            <a:endParaRPr lang="en-US" sz="2400" dirty="0"/>
          </a:p>
        </p:txBody>
      </p:sp>
    </p:spTree>
    <p:extLst>
      <p:ext uri="{BB962C8B-B14F-4D97-AF65-F5344CB8AC3E}">
        <p14:creationId xmlns:p14="http://schemas.microsoft.com/office/powerpoint/2010/main" val="6693068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b="0" dirty="0">
                <a:ln w="3175" cmpd="sng">
                  <a:solidFill>
                    <a:schemeClr val="accent2">
                      <a:lumMod val="60000"/>
                      <a:lumOff val="40000"/>
                    </a:schemeClr>
                  </a:solidFill>
                  <a:prstDash val="solid"/>
                </a:ln>
              </a:rPr>
              <a:t>Bulgarian law</a:t>
            </a:r>
            <a:endParaRPr lang="bg-BG" b="0" dirty="0">
              <a:ln w="3175" cmpd="sng">
                <a:solidFill>
                  <a:schemeClr val="accent2">
                    <a:lumMod val="60000"/>
                    <a:lumOff val="40000"/>
                  </a:schemeClr>
                </a:solidFill>
                <a:prstDash val="solid"/>
              </a:ln>
            </a:endParaRPr>
          </a:p>
        </p:txBody>
      </p:sp>
      <p:sp>
        <p:nvSpPr>
          <p:cNvPr id="3" name="Контейнер за съдържание 2"/>
          <p:cNvSpPr>
            <a:spLocks noGrp="1"/>
          </p:cNvSpPr>
          <p:nvPr>
            <p:ph idx="1"/>
          </p:nvPr>
        </p:nvSpPr>
        <p:spPr/>
        <p:txBody>
          <a:bodyPr>
            <a:normAutofit/>
          </a:bodyPr>
          <a:lstStyle/>
          <a:p>
            <a:r>
              <a:rPr lang="en-US" sz="2800" dirty="0">
                <a:solidFill>
                  <a:schemeClr val="tx1"/>
                </a:solidFill>
              </a:rPr>
              <a:t>Current legislation forbids transfer of embryos created with donor’s ova in postmenopausal women.</a:t>
            </a:r>
          </a:p>
          <a:p>
            <a:r>
              <a:rPr lang="en-US" sz="2800" dirty="0">
                <a:solidFill>
                  <a:schemeClr val="tx1"/>
                </a:solidFill>
              </a:rPr>
              <a:t>Paradoxically this legislation was adopted after the first IVF of this same patient which was widely discussed in the media at that time.</a:t>
            </a:r>
          </a:p>
        </p:txBody>
      </p:sp>
    </p:spTree>
    <p:extLst>
      <p:ext uri="{BB962C8B-B14F-4D97-AF65-F5344CB8AC3E}">
        <p14:creationId xmlns:p14="http://schemas.microsoft.com/office/powerpoint/2010/main" val="4048898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922114"/>
          </a:xfrm>
        </p:spPr>
        <p:txBody>
          <a:bodyPr>
            <a:normAutofit fontScale="90000"/>
          </a:bodyPr>
          <a:lstStyle/>
          <a:p>
            <a:r>
              <a:rPr lang="en-US" b="0" dirty="0">
                <a:ln w="13335" cmpd="sng">
                  <a:solidFill>
                    <a:schemeClr val="accent2">
                      <a:lumMod val="60000"/>
                      <a:lumOff val="40000"/>
                    </a:schemeClr>
                  </a:solidFill>
                  <a:prstDash val="solid"/>
                </a:ln>
              </a:rPr>
              <a:t>The law on assisted reproduction in Bulgaria at that time</a:t>
            </a:r>
            <a:endParaRPr lang="bg-BG" b="0" dirty="0">
              <a:ln w="13335" cmpd="sng">
                <a:solidFill>
                  <a:schemeClr val="accent2">
                    <a:lumMod val="60000"/>
                    <a:lumOff val="40000"/>
                  </a:schemeClr>
                </a:solidFill>
                <a:prstDash val="solid"/>
              </a:ln>
            </a:endParaRPr>
          </a:p>
        </p:txBody>
      </p:sp>
      <p:sp>
        <p:nvSpPr>
          <p:cNvPr id="3" name="Закръглен правоъгълник 2"/>
          <p:cNvSpPr/>
          <p:nvPr/>
        </p:nvSpPr>
        <p:spPr>
          <a:xfrm>
            <a:off x="539552" y="3140968"/>
            <a:ext cx="7848872" cy="100811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The law forbade insemination of women above 45 years of age and </a:t>
            </a:r>
            <a:r>
              <a:rPr lang="en-US" sz="2200" dirty="0" err="1">
                <a:solidFill>
                  <a:schemeClr val="bg1"/>
                </a:solidFill>
              </a:rPr>
              <a:t>ovarial</a:t>
            </a:r>
            <a:r>
              <a:rPr lang="en-US" sz="2200" dirty="0">
                <a:solidFill>
                  <a:schemeClr val="bg1"/>
                </a:solidFill>
              </a:rPr>
              <a:t> puncture of women above 43 years. </a:t>
            </a:r>
            <a:r>
              <a:rPr lang="en-US" sz="2200" b="1" dirty="0">
                <a:solidFill>
                  <a:srgbClr val="C00000"/>
                </a:solidFill>
                <a:sym typeface="Symbol"/>
              </a:rPr>
              <a:t></a:t>
            </a:r>
            <a:r>
              <a:rPr lang="en-US" sz="2200" dirty="0">
                <a:solidFill>
                  <a:schemeClr val="bg1"/>
                </a:solidFill>
                <a:sym typeface="Symbol"/>
              </a:rPr>
              <a:t> </a:t>
            </a:r>
            <a:r>
              <a:rPr lang="en-US" sz="2200" b="1" dirty="0">
                <a:solidFill>
                  <a:schemeClr val="bg1"/>
                </a:solidFill>
                <a:sym typeface="Symbol"/>
              </a:rPr>
              <a:t>The court: </a:t>
            </a:r>
            <a:r>
              <a:rPr lang="en-US" sz="2200" dirty="0">
                <a:solidFill>
                  <a:schemeClr val="bg1"/>
                </a:solidFill>
                <a:sym typeface="Symbol"/>
              </a:rPr>
              <a:t>not a medical criterion, medical assessment is needed.</a:t>
            </a:r>
            <a:r>
              <a:rPr lang="en-US" sz="2200" dirty="0">
                <a:solidFill>
                  <a:schemeClr val="bg1"/>
                </a:solidFill>
              </a:rPr>
              <a:t> </a:t>
            </a:r>
            <a:endParaRPr lang="bg-BG" sz="2200" dirty="0">
              <a:solidFill>
                <a:schemeClr val="bg1"/>
              </a:solidFill>
            </a:endParaRPr>
          </a:p>
        </p:txBody>
      </p:sp>
      <p:sp>
        <p:nvSpPr>
          <p:cNvPr id="4" name="Закръглен правоъгълник 3"/>
          <p:cNvSpPr/>
          <p:nvPr/>
        </p:nvSpPr>
        <p:spPr>
          <a:xfrm>
            <a:off x="539552" y="4365104"/>
            <a:ext cx="7848872" cy="36004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No requirement for official marriage. Allowed for single women.</a:t>
            </a:r>
            <a:endParaRPr lang="bg-BG" sz="2200" dirty="0">
              <a:solidFill>
                <a:schemeClr val="bg1"/>
              </a:solidFill>
            </a:endParaRPr>
          </a:p>
        </p:txBody>
      </p:sp>
      <p:sp>
        <p:nvSpPr>
          <p:cNvPr id="6" name="Закръглен правоъгълник 5"/>
          <p:cNvSpPr/>
          <p:nvPr/>
        </p:nvSpPr>
        <p:spPr>
          <a:xfrm>
            <a:off x="539552" y="1340768"/>
            <a:ext cx="7848872" cy="16561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solidFill>
              </a:rPr>
              <a:t>Bulgarian Health Act</a:t>
            </a:r>
            <a:r>
              <a:rPr lang="en-US" sz="2200" dirty="0">
                <a:solidFill>
                  <a:schemeClr val="bg1"/>
                </a:solidFill>
              </a:rPr>
              <a:t>: “Assisted reproduction is indicated where the health status of the man or of the woman does not allow natural reproduction.”</a:t>
            </a:r>
          </a:p>
          <a:p>
            <a:pPr algn="ctr"/>
            <a:r>
              <a:rPr lang="en-US" sz="2200" b="1" dirty="0">
                <a:solidFill>
                  <a:srgbClr val="C00000"/>
                </a:solidFill>
              </a:rPr>
              <a:t>Age is not an element of the health status, it is a result of the normal process of human development. </a:t>
            </a:r>
            <a:endParaRPr lang="bg-BG" sz="2200" b="1" dirty="0">
              <a:solidFill>
                <a:srgbClr val="C00000"/>
              </a:solidFill>
            </a:endParaRPr>
          </a:p>
        </p:txBody>
      </p:sp>
      <p:sp>
        <p:nvSpPr>
          <p:cNvPr id="7" name="Закръглен правоъгълник 6"/>
          <p:cNvSpPr/>
          <p:nvPr/>
        </p:nvSpPr>
        <p:spPr>
          <a:xfrm>
            <a:off x="539552" y="4941168"/>
            <a:ext cx="7848872" cy="129614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rPr>
              <a:t>2011: Transfer of embryos created with donor’s ova cannot be performed on women above 51 years of age; later substituted with “</a:t>
            </a:r>
            <a:r>
              <a:rPr lang="en-US" sz="2200" b="1" dirty="0">
                <a:solidFill>
                  <a:srgbClr val="C00000"/>
                </a:solidFill>
              </a:rPr>
              <a:t>after menopause</a:t>
            </a:r>
            <a:r>
              <a:rPr lang="en-US" sz="2200" dirty="0">
                <a:solidFill>
                  <a:schemeClr val="bg1"/>
                </a:solidFill>
              </a:rPr>
              <a:t>”. </a:t>
            </a:r>
            <a:r>
              <a:rPr lang="en-US" sz="2200" b="1" dirty="0">
                <a:solidFill>
                  <a:srgbClr val="C00000"/>
                </a:solidFill>
                <a:sym typeface="Symbol"/>
              </a:rPr>
              <a:t></a:t>
            </a:r>
            <a:r>
              <a:rPr lang="en-US" sz="2200" dirty="0">
                <a:solidFill>
                  <a:schemeClr val="bg1"/>
                </a:solidFill>
                <a:sym typeface="Symbol"/>
              </a:rPr>
              <a:t> risk of abuses since the woman can choose where to be assessed.</a:t>
            </a:r>
            <a:endParaRPr lang="bg-BG" sz="2200" dirty="0">
              <a:solidFill>
                <a:schemeClr val="bg1"/>
              </a:solidFill>
            </a:endParaRPr>
          </a:p>
        </p:txBody>
      </p:sp>
    </p:spTree>
    <p:extLst>
      <p:ext uri="{BB962C8B-B14F-4D97-AF65-F5344CB8AC3E}">
        <p14:creationId xmlns:p14="http://schemas.microsoft.com/office/powerpoint/2010/main" val="629588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PRINCIPLISM APPLIED</a:t>
            </a:r>
            <a:endParaRPr lang="bg-BG" dirty="0"/>
          </a:p>
        </p:txBody>
      </p:sp>
    </p:spTree>
    <p:extLst>
      <p:ext uri="{BB962C8B-B14F-4D97-AF65-F5344CB8AC3E}">
        <p14:creationId xmlns:p14="http://schemas.microsoft.com/office/powerpoint/2010/main" val="38960462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None/>
              <a:defRPr/>
            </a:pPr>
            <a:r>
              <a:rPr lang="en-US" altLang="bg-BG" sz="3200" b="1" dirty="0">
                <a:solidFill>
                  <a:schemeClr val="tx1"/>
                </a:solidFill>
              </a:rPr>
              <a:t>DOMINANT THEORY IN BIOETHICS</a:t>
            </a:r>
          </a:p>
          <a:p>
            <a:pPr>
              <a:buFont typeface="Wingdings" pitchFamily="2" charset="2"/>
              <a:buNone/>
              <a:defRPr/>
            </a:pPr>
            <a:r>
              <a:rPr lang="en-US" altLang="bg-BG" sz="3200" b="1" dirty="0" err="1">
                <a:solidFill>
                  <a:srgbClr val="FFFF00"/>
                </a:solidFill>
              </a:rPr>
              <a:t>Principalism</a:t>
            </a:r>
            <a:r>
              <a:rPr lang="en-US" altLang="bg-BG" sz="3200" b="1" dirty="0">
                <a:solidFill>
                  <a:srgbClr val="FFFF00"/>
                </a:solidFill>
              </a:rPr>
              <a:t> (applied ethics)</a:t>
            </a:r>
          </a:p>
          <a:p>
            <a:pPr>
              <a:buFont typeface="Wingdings" pitchFamily="2" charset="2"/>
              <a:buNone/>
              <a:defRPr/>
            </a:pPr>
            <a:r>
              <a:rPr lang="en-US" altLang="bg-BG" sz="3200" dirty="0">
                <a:solidFill>
                  <a:schemeClr val="tx1"/>
                </a:solidFill>
              </a:rPr>
              <a:t>Beauchamp &amp; Childress</a:t>
            </a:r>
            <a:r>
              <a:rPr lang="en-US" altLang="bg-BG" sz="3200" b="1" dirty="0">
                <a:solidFill>
                  <a:schemeClr val="tx1"/>
                </a:solidFill>
              </a:rPr>
              <a:t> </a:t>
            </a:r>
            <a:r>
              <a:rPr lang="en-US" altLang="bg-BG" sz="2800" dirty="0">
                <a:solidFill>
                  <a:schemeClr val="tx1"/>
                </a:solidFill>
              </a:rPr>
              <a:t>1979</a:t>
            </a:r>
            <a:endParaRPr lang="en-US" altLang="bg-BG" sz="3200" dirty="0">
              <a:solidFill>
                <a:schemeClr val="tx1"/>
              </a:solidFill>
            </a:endParaRPr>
          </a:p>
          <a:p>
            <a:pPr>
              <a:buFont typeface="Wingdings" pitchFamily="2" charset="2"/>
              <a:buNone/>
              <a:defRPr/>
            </a:pPr>
            <a:r>
              <a:rPr lang="en-US" altLang="bg-BG" sz="3200" b="1" dirty="0">
                <a:solidFill>
                  <a:srgbClr val="FFFF00"/>
                </a:solidFill>
              </a:rPr>
              <a:t>Application of principles to problems of therapeutic practice, health care delivery, and medical and biological research. </a:t>
            </a:r>
          </a:p>
          <a:p>
            <a:pPr marL="0" indent="0">
              <a:buNone/>
            </a:pPr>
            <a:endParaRPr lang="bg-BG" sz="3200" dirty="0"/>
          </a:p>
        </p:txBody>
      </p:sp>
    </p:spTree>
    <p:extLst>
      <p:ext uri="{BB962C8B-B14F-4D97-AF65-F5344CB8AC3E}">
        <p14:creationId xmlns:p14="http://schemas.microsoft.com/office/powerpoint/2010/main" val="3657069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GB" altLang="bg-BG" dirty="0">
                <a:solidFill>
                  <a:srgbClr val="FFFF00"/>
                </a:solidFill>
              </a:rPr>
              <a:t>The 4 Principles of bioethics</a:t>
            </a:r>
            <a:endParaRPr lang="en-GB" altLang="bg-BG" dirty="0"/>
          </a:p>
        </p:txBody>
      </p:sp>
      <p:sp>
        <p:nvSpPr>
          <p:cNvPr id="35843" name="Rectangle 3"/>
          <p:cNvSpPr>
            <a:spLocks noGrp="1" noChangeArrowheads="1"/>
          </p:cNvSpPr>
          <p:nvPr>
            <p:ph type="body" idx="1"/>
          </p:nvPr>
        </p:nvSpPr>
        <p:spPr/>
        <p:txBody>
          <a:bodyPr/>
          <a:lstStyle/>
          <a:p>
            <a:pPr marL="533400" indent="-533400" algn="just" eaLnBrk="1" hangingPunct="1">
              <a:lnSpc>
                <a:spcPct val="140000"/>
              </a:lnSpc>
              <a:buFont typeface="Wingdings" pitchFamily="2" charset="2"/>
              <a:buAutoNum type="arabicPeriod"/>
              <a:defRPr/>
            </a:pPr>
            <a:r>
              <a:rPr lang="en-GB" altLang="bg-BG" sz="2800" dirty="0">
                <a:solidFill>
                  <a:schemeClr val="tx1"/>
                </a:solidFill>
                <a:latin typeface="+mj-lt"/>
              </a:rPr>
              <a:t>Respect for autonomy </a:t>
            </a:r>
          </a:p>
          <a:p>
            <a:pPr marL="533400" indent="-533400" algn="just" eaLnBrk="1" hangingPunct="1">
              <a:lnSpc>
                <a:spcPct val="140000"/>
              </a:lnSpc>
              <a:buFont typeface="Wingdings" pitchFamily="2" charset="2"/>
              <a:buAutoNum type="arabicPeriod"/>
              <a:defRPr/>
            </a:pPr>
            <a:r>
              <a:rPr lang="en-GB" altLang="bg-BG" sz="2800" dirty="0">
                <a:solidFill>
                  <a:schemeClr val="tx1"/>
                </a:solidFill>
                <a:latin typeface="+mj-lt"/>
              </a:rPr>
              <a:t>Beneficence </a:t>
            </a:r>
          </a:p>
          <a:p>
            <a:pPr marL="533400" indent="-533400" algn="just" eaLnBrk="1" hangingPunct="1">
              <a:lnSpc>
                <a:spcPct val="140000"/>
              </a:lnSpc>
              <a:buFont typeface="Wingdings" pitchFamily="2" charset="2"/>
              <a:buAutoNum type="arabicPeriod"/>
              <a:defRPr/>
            </a:pPr>
            <a:r>
              <a:rPr lang="en-GB" altLang="bg-BG" sz="2800" dirty="0">
                <a:solidFill>
                  <a:schemeClr val="tx1"/>
                </a:solidFill>
                <a:latin typeface="+mj-lt"/>
              </a:rPr>
              <a:t>Non-maleficence </a:t>
            </a:r>
          </a:p>
          <a:p>
            <a:pPr marL="533400" indent="-533400" algn="just" eaLnBrk="1" hangingPunct="1">
              <a:lnSpc>
                <a:spcPct val="140000"/>
              </a:lnSpc>
              <a:buFont typeface="Wingdings" pitchFamily="2" charset="2"/>
              <a:buAutoNum type="arabicPeriod"/>
              <a:defRPr/>
            </a:pPr>
            <a:r>
              <a:rPr lang="en-GB" altLang="bg-BG" sz="2800" dirty="0">
                <a:solidFill>
                  <a:schemeClr val="tx1"/>
                </a:solidFill>
                <a:latin typeface="+mj-lt"/>
              </a:rPr>
              <a:t>Justice </a:t>
            </a:r>
          </a:p>
        </p:txBody>
      </p:sp>
    </p:spTree>
    <p:extLst>
      <p:ext uri="{BB962C8B-B14F-4D97-AF65-F5344CB8AC3E}">
        <p14:creationId xmlns:p14="http://schemas.microsoft.com/office/powerpoint/2010/main" val="18495684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GB" altLang="bg-BG" sz="4800" dirty="0">
                <a:solidFill>
                  <a:schemeClr val="tx1"/>
                </a:solidFill>
              </a:rPr>
              <a:t>RESPECT FOR AUTONOMY</a:t>
            </a:r>
          </a:p>
        </p:txBody>
      </p:sp>
      <p:sp>
        <p:nvSpPr>
          <p:cNvPr id="59395" name="Rectangle 3"/>
          <p:cNvSpPr>
            <a:spLocks noGrp="1" noChangeArrowheads="1"/>
          </p:cNvSpPr>
          <p:nvPr>
            <p:ph type="body" idx="1"/>
          </p:nvPr>
        </p:nvSpPr>
        <p:spPr/>
        <p:txBody>
          <a:bodyPr/>
          <a:lstStyle/>
          <a:p>
            <a:pPr algn="just" eaLnBrk="1" hangingPunct="1">
              <a:lnSpc>
                <a:spcPct val="90000"/>
              </a:lnSpc>
              <a:buFont typeface="Wingdings" pitchFamily="2" charset="2"/>
              <a:buNone/>
              <a:defRPr/>
            </a:pPr>
            <a:r>
              <a:rPr lang="en-GB" altLang="bg-BG" sz="2800" dirty="0">
                <a:solidFill>
                  <a:srgbClr val="FFFF00"/>
                </a:solidFill>
                <a:latin typeface="+mj-lt"/>
              </a:rPr>
              <a:t>It claims that individuals ought to be permitted personal liberty to determine their own actions according to the plans that they have chosen. </a:t>
            </a:r>
          </a:p>
          <a:p>
            <a:pPr algn="just" eaLnBrk="1" hangingPunct="1">
              <a:lnSpc>
                <a:spcPct val="90000"/>
              </a:lnSpc>
              <a:buFont typeface="Wingdings" pitchFamily="2" charset="2"/>
              <a:buNone/>
              <a:defRPr/>
            </a:pPr>
            <a:endParaRPr lang="en-GB" altLang="bg-BG" sz="2800" dirty="0">
              <a:solidFill>
                <a:schemeClr val="tx1"/>
              </a:solidFill>
              <a:latin typeface="+mj-lt"/>
            </a:endParaRPr>
          </a:p>
          <a:p>
            <a:pPr algn="just" eaLnBrk="1" hangingPunct="1">
              <a:lnSpc>
                <a:spcPct val="90000"/>
              </a:lnSpc>
              <a:defRPr/>
            </a:pPr>
            <a:r>
              <a:rPr lang="en-GB" altLang="bg-BG" sz="2800" dirty="0">
                <a:solidFill>
                  <a:schemeClr val="tx1"/>
                </a:solidFill>
                <a:effectLst/>
                <a:latin typeface="+mj-lt"/>
              </a:rPr>
              <a:t>AUTONOMOUS /COMPETENT PATIENTS</a:t>
            </a:r>
          </a:p>
          <a:p>
            <a:pPr algn="just" eaLnBrk="1" hangingPunct="1">
              <a:lnSpc>
                <a:spcPct val="90000"/>
              </a:lnSpc>
              <a:defRPr/>
            </a:pPr>
            <a:r>
              <a:rPr lang="en-GB" altLang="bg-BG" sz="2800" dirty="0">
                <a:solidFill>
                  <a:schemeClr val="tx1"/>
                </a:solidFill>
                <a:effectLst/>
                <a:latin typeface="+mj-lt"/>
              </a:rPr>
              <a:t>NONAUTONOMOS /INCOMPETENT PATIENTS</a:t>
            </a:r>
          </a:p>
          <a:p>
            <a:pPr algn="just" eaLnBrk="1" hangingPunct="1">
              <a:lnSpc>
                <a:spcPct val="0"/>
              </a:lnSpc>
              <a:defRPr/>
            </a:pPr>
            <a:endParaRPr lang="en-GB" altLang="bg-BG" sz="2800" dirty="0">
              <a:solidFill>
                <a:schemeClr val="tx1"/>
              </a:solidFill>
              <a:effectLst/>
              <a:latin typeface="+mj-lt"/>
            </a:endParaRPr>
          </a:p>
          <a:p>
            <a:pPr algn="just" eaLnBrk="1" hangingPunct="1">
              <a:lnSpc>
                <a:spcPct val="90000"/>
              </a:lnSpc>
              <a:buFont typeface="Wingdings" pitchFamily="2" charset="2"/>
              <a:buNone/>
              <a:defRPr/>
            </a:pPr>
            <a:endParaRPr lang="en-GB" altLang="bg-BG" sz="2400" dirty="0">
              <a:solidFill>
                <a:schemeClr val="tx1"/>
              </a:solidFill>
              <a:latin typeface="+mj-lt"/>
            </a:endParaRPr>
          </a:p>
          <a:p>
            <a:pPr algn="just" eaLnBrk="1" hangingPunct="1">
              <a:lnSpc>
                <a:spcPct val="90000"/>
              </a:lnSpc>
              <a:buFont typeface="Wingdings" pitchFamily="2" charset="2"/>
              <a:buNone/>
              <a:defRPr/>
            </a:pPr>
            <a:r>
              <a:rPr lang="en-GB" altLang="bg-BG" sz="2800" b="1" dirty="0">
                <a:solidFill>
                  <a:schemeClr val="tx1"/>
                </a:solidFill>
                <a:latin typeface="+mj-lt"/>
              </a:rPr>
              <a:t>	</a:t>
            </a:r>
          </a:p>
        </p:txBody>
      </p:sp>
    </p:spTree>
    <p:extLst>
      <p:ext uri="{BB962C8B-B14F-4D97-AF65-F5344CB8AC3E}">
        <p14:creationId xmlns:p14="http://schemas.microsoft.com/office/powerpoint/2010/main" val="22135928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p:txBody>
          <a:bodyPr/>
          <a:lstStyle/>
          <a:p>
            <a:pPr algn="just" eaLnBrk="1" hangingPunct="1">
              <a:lnSpc>
                <a:spcPct val="80000"/>
              </a:lnSpc>
              <a:defRPr/>
            </a:pPr>
            <a:r>
              <a:rPr lang="en-GB" altLang="bg-BG" dirty="0">
                <a:solidFill>
                  <a:schemeClr val="tx1"/>
                </a:solidFill>
                <a:latin typeface="+mj-lt"/>
              </a:rPr>
              <a:t>Patients often have varying capacities to be autonomous, depending on internal and external constraints.</a:t>
            </a:r>
          </a:p>
          <a:p>
            <a:pPr eaLnBrk="1" hangingPunct="1">
              <a:lnSpc>
                <a:spcPct val="0"/>
              </a:lnSpc>
              <a:buFont typeface="Wingdings" pitchFamily="2" charset="2"/>
              <a:buNone/>
              <a:defRPr/>
            </a:pPr>
            <a:endParaRPr lang="en-GB" altLang="bg-BG" dirty="0">
              <a:solidFill>
                <a:schemeClr val="tx1"/>
              </a:solidFill>
              <a:latin typeface="+mj-lt"/>
            </a:endParaRPr>
          </a:p>
          <a:p>
            <a:pPr algn="just" eaLnBrk="1" hangingPunct="1">
              <a:lnSpc>
                <a:spcPct val="80000"/>
              </a:lnSpc>
              <a:defRPr/>
            </a:pPr>
            <a:r>
              <a:rPr lang="en-GB" altLang="bg-BG" sz="2800" dirty="0">
                <a:solidFill>
                  <a:srgbClr val="FFFF00"/>
                </a:solidFill>
                <a:latin typeface="+mj-lt"/>
              </a:rPr>
              <a:t>Internal constraints </a:t>
            </a:r>
            <a:r>
              <a:rPr lang="en-GB" altLang="bg-BG" sz="2800" dirty="0">
                <a:solidFill>
                  <a:schemeClr val="tx1"/>
                </a:solidFill>
                <a:latin typeface="+mj-lt"/>
              </a:rPr>
              <a:t>on patient autonomy are mental ability, level of consciousness, age, and disease status. </a:t>
            </a:r>
          </a:p>
          <a:p>
            <a:pPr algn="just" eaLnBrk="1" hangingPunct="1">
              <a:lnSpc>
                <a:spcPct val="80000"/>
              </a:lnSpc>
              <a:defRPr/>
            </a:pPr>
            <a:r>
              <a:rPr lang="en-GB" altLang="bg-BG" sz="2800" dirty="0">
                <a:solidFill>
                  <a:srgbClr val="FFFF00"/>
                </a:solidFill>
                <a:latin typeface="+mj-lt"/>
              </a:rPr>
              <a:t>External constraints </a:t>
            </a:r>
            <a:r>
              <a:rPr lang="en-GB" altLang="bg-BG" sz="2800" dirty="0">
                <a:solidFill>
                  <a:schemeClr val="tx1"/>
                </a:solidFill>
                <a:latin typeface="+mj-lt"/>
              </a:rPr>
              <a:t>are the hospital environment, availability of nursing resources, the amount of information provided for informed choices, financial resources, etc.</a:t>
            </a:r>
            <a:endParaRPr lang="en-GB" altLang="bg-BG" dirty="0">
              <a:solidFill>
                <a:schemeClr val="tx1"/>
              </a:solidFill>
              <a:latin typeface="+mj-lt"/>
            </a:endParaRPr>
          </a:p>
        </p:txBody>
      </p:sp>
    </p:spTree>
    <p:extLst>
      <p:ext uri="{BB962C8B-B14F-4D97-AF65-F5344CB8AC3E}">
        <p14:creationId xmlns:p14="http://schemas.microsoft.com/office/powerpoint/2010/main" val="219958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HOWEVER be careful</a:t>
            </a:r>
            <a:endParaRPr lang="bg-BG"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chemeClr val="tx1"/>
                </a:solidFill>
              </a:rPr>
              <a:t>AUTONOMY </a:t>
            </a:r>
            <a:r>
              <a:rPr lang="en-US">
                <a:solidFill>
                  <a:srgbClr val="FFFF00"/>
                </a:solidFill>
              </a:rPr>
              <a:t>doesn’t necessarily </a:t>
            </a:r>
            <a:r>
              <a:rPr lang="en-US" dirty="0">
                <a:solidFill>
                  <a:srgbClr val="FFFF00"/>
                </a:solidFill>
              </a:rPr>
              <a:t>imply independency </a:t>
            </a:r>
            <a:r>
              <a:rPr lang="en-US" dirty="0">
                <a:solidFill>
                  <a:schemeClr val="tx1"/>
                </a:solidFill>
              </a:rPr>
              <a:t>of other people but being able to control you own life. It is a common misconception. “I do not need other people” – very </a:t>
            </a:r>
            <a:r>
              <a:rPr lang="en-US" dirty="0">
                <a:solidFill>
                  <a:srgbClr val="FFFF00"/>
                </a:solidFill>
              </a:rPr>
              <a:t>American way </a:t>
            </a:r>
            <a:r>
              <a:rPr lang="en-US" dirty="0">
                <a:solidFill>
                  <a:schemeClr val="tx1"/>
                </a:solidFill>
              </a:rPr>
              <a:t>of understanding autonomy. </a:t>
            </a:r>
          </a:p>
          <a:p>
            <a:pPr marL="0" indent="0">
              <a:buNone/>
            </a:pPr>
            <a:endParaRPr lang="en-US" dirty="0">
              <a:solidFill>
                <a:schemeClr val="tx1"/>
              </a:solidFill>
            </a:endParaRPr>
          </a:p>
          <a:p>
            <a:r>
              <a:rPr lang="en-US" dirty="0">
                <a:solidFill>
                  <a:schemeClr val="tx1"/>
                </a:solidFill>
              </a:rPr>
              <a:t>It is rather: “Other people are objects of my desires. My self-interest involves other people. It might involve changing other people or wanting to be in certain relation to people.“ – </a:t>
            </a:r>
            <a:r>
              <a:rPr lang="en-US" dirty="0">
                <a:solidFill>
                  <a:srgbClr val="FFFF00"/>
                </a:solidFill>
              </a:rPr>
              <a:t>relational autonomy. </a:t>
            </a:r>
          </a:p>
          <a:p>
            <a:r>
              <a:rPr lang="en-US" dirty="0">
                <a:solidFill>
                  <a:schemeClr val="tx1"/>
                </a:solidFill>
              </a:rPr>
              <a:t>During your life you incorporate the influence of the environment that you cannot at certain point even distinguish as “something not yours”.</a:t>
            </a:r>
            <a:endParaRPr lang="bg-BG" dirty="0">
              <a:solidFill>
                <a:schemeClr val="tx1"/>
              </a:solidFill>
            </a:endParaRPr>
          </a:p>
          <a:p>
            <a:r>
              <a:rPr lang="en-US" dirty="0">
                <a:solidFill>
                  <a:schemeClr val="tx1"/>
                </a:solidFill>
              </a:rPr>
              <a:t>THEN you have to deal not only with the patient but with the people around him/her (the family or close friends that are more connected to the patient than the family).</a:t>
            </a:r>
            <a:endParaRPr lang="bg-BG" dirty="0">
              <a:solidFill>
                <a:schemeClr val="tx1"/>
              </a:solidFill>
            </a:endParaRPr>
          </a:p>
          <a:p>
            <a:pPr marL="0" indent="0">
              <a:buNone/>
            </a:pPr>
            <a:endParaRPr lang="bg-BG" dirty="0">
              <a:solidFill>
                <a:srgbClr val="FFFF00"/>
              </a:solidFill>
            </a:endParaRPr>
          </a:p>
        </p:txBody>
      </p:sp>
    </p:spTree>
    <p:extLst>
      <p:ext uri="{BB962C8B-B14F-4D97-AF65-F5344CB8AC3E}">
        <p14:creationId xmlns:p14="http://schemas.microsoft.com/office/powerpoint/2010/main" val="33941445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GB" altLang="bg-BG" dirty="0">
                <a:solidFill>
                  <a:schemeClr val="tx1"/>
                </a:solidFill>
              </a:rPr>
              <a:t>Beneficence</a:t>
            </a:r>
            <a:r>
              <a:rPr lang="en-US" altLang="bg-BG" dirty="0">
                <a:solidFill>
                  <a:schemeClr val="tx1"/>
                </a:solidFill>
              </a:rPr>
              <a:t> and non-maleficence</a:t>
            </a:r>
            <a:endParaRPr lang="en-GB" altLang="bg-BG" dirty="0">
              <a:solidFill>
                <a:schemeClr val="tx1"/>
              </a:solidFill>
            </a:endParaRPr>
          </a:p>
        </p:txBody>
      </p:sp>
      <p:sp>
        <p:nvSpPr>
          <p:cNvPr id="54275" name="Rectangle 3"/>
          <p:cNvSpPr>
            <a:spLocks noGrp="1" noChangeArrowheads="1"/>
          </p:cNvSpPr>
          <p:nvPr>
            <p:ph type="body" idx="1"/>
          </p:nvPr>
        </p:nvSpPr>
        <p:spPr/>
        <p:txBody>
          <a:bodyPr/>
          <a:lstStyle/>
          <a:p>
            <a:pPr algn="just" eaLnBrk="1" hangingPunct="1">
              <a:lnSpc>
                <a:spcPct val="90000"/>
              </a:lnSpc>
              <a:buFont typeface="Wingdings" pitchFamily="2" charset="2"/>
              <a:buNone/>
              <a:defRPr/>
            </a:pPr>
            <a:r>
              <a:rPr lang="en-GB" altLang="bg-BG" sz="3600" dirty="0">
                <a:solidFill>
                  <a:schemeClr val="tx1"/>
                </a:solidFill>
                <a:latin typeface="+mj-lt"/>
              </a:rPr>
              <a:t>1. </a:t>
            </a:r>
            <a:r>
              <a:rPr lang="en-GB" altLang="bg-BG" sz="3600" dirty="0">
                <a:solidFill>
                  <a:srgbClr val="FFFF00"/>
                </a:solidFill>
                <a:latin typeface="+mj-lt"/>
              </a:rPr>
              <a:t>Beneficence</a:t>
            </a:r>
            <a:r>
              <a:rPr lang="en-GB" altLang="bg-BG" dirty="0">
                <a:solidFill>
                  <a:srgbClr val="FFFF00"/>
                </a:solidFill>
                <a:latin typeface="+mj-lt"/>
              </a:rPr>
              <a:t> </a:t>
            </a:r>
            <a:r>
              <a:rPr lang="en-GB" altLang="bg-BG" dirty="0">
                <a:solidFill>
                  <a:schemeClr val="tx1"/>
                </a:solidFill>
                <a:latin typeface="+mj-lt"/>
              </a:rPr>
              <a:t>- it is the obligation to do good and to avoid doing harm /2. </a:t>
            </a:r>
            <a:r>
              <a:rPr lang="en-GB" altLang="bg-BG" sz="3600" dirty="0">
                <a:solidFill>
                  <a:srgbClr val="FFFF00"/>
                </a:solidFill>
                <a:latin typeface="+mj-lt"/>
              </a:rPr>
              <a:t>Non-maleficence</a:t>
            </a:r>
            <a:r>
              <a:rPr lang="en-GB" altLang="bg-BG" dirty="0">
                <a:solidFill>
                  <a:schemeClr val="tx1"/>
                </a:solidFill>
                <a:latin typeface="+mj-lt"/>
              </a:rPr>
              <a:t>/.  </a:t>
            </a:r>
          </a:p>
          <a:p>
            <a:pPr algn="just" eaLnBrk="1" hangingPunct="1">
              <a:lnSpc>
                <a:spcPct val="30000"/>
              </a:lnSpc>
              <a:defRPr/>
            </a:pPr>
            <a:endParaRPr lang="en-GB" altLang="bg-BG" dirty="0">
              <a:solidFill>
                <a:schemeClr val="tx1"/>
              </a:solidFill>
              <a:latin typeface="+mj-lt"/>
            </a:endParaRPr>
          </a:p>
          <a:p>
            <a:pPr lvl="1" algn="just">
              <a:lnSpc>
                <a:spcPct val="90000"/>
              </a:lnSpc>
              <a:defRPr/>
            </a:pPr>
            <a:r>
              <a:rPr lang="en-GB" altLang="bg-BG" sz="2400" dirty="0">
                <a:latin typeface="+mj-lt"/>
              </a:rPr>
              <a:t>Medical good</a:t>
            </a:r>
          </a:p>
          <a:p>
            <a:pPr lvl="1" algn="just">
              <a:lnSpc>
                <a:spcPct val="90000"/>
              </a:lnSpc>
              <a:defRPr/>
            </a:pPr>
            <a:r>
              <a:rPr lang="en-GB" altLang="bg-BG" sz="2400" dirty="0">
                <a:latin typeface="+mj-lt"/>
              </a:rPr>
              <a:t>Religious good</a:t>
            </a:r>
          </a:p>
          <a:p>
            <a:pPr lvl="1" algn="just">
              <a:lnSpc>
                <a:spcPct val="90000"/>
              </a:lnSpc>
              <a:defRPr/>
            </a:pPr>
            <a:r>
              <a:rPr lang="en-GB" altLang="bg-BG" sz="2400" dirty="0">
                <a:latin typeface="+mj-lt"/>
              </a:rPr>
              <a:t>Social good</a:t>
            </a:r>
          </a:p>
          <a:p>
            <a:pPr lvl="1" algn="just">
              <a:lnSpc>
                <a:spcPct val="90000"/>
              </a:lnSpc>
              <a:defRPr/>
            </a:pPr>
            <a:r>
              <a:rPr lang="en-GB" altLang="bg-BG" sz="2400" dirty="0">
                <a:latin typeface="+mj-lt"/>
              </a:rPr>
              <a:t>Societal good</a:t>
            </a:r>
          </a:p>
        </p:txBody>
      </p:sp>
    </p:spTree>
    <p:extLst>
      <p:ext uri="{BB962C8B-B14F-4D97-AF65-F5344CB8AC3E}">
        <p14:creationId xmlns:p14="http://schemas.microsoft.com/office/powerpoint/2010/main" val="27977267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1268760"/>
            <a:ext cx="7787208" cy="3096344"/>
          </a:xfrm>
        </p:spPr>
        <p:txBody>
          <a:bodyPr>
            <a:normAutofit/>
          </a:bodyPr>
          <a:lstStyle/>
          <a:p>
            <a:r>
              <a:rPr lang="en-US" sz="2800" dirty="0">
                <a:solidFill>
                  <a:schemeClr val="tx1"/>
                </a:solidFill>
              </a:rPr>
              <a:t>65-year old woman after successful IVF with donor’s ova and sperm, performed in 2010 (at 62-years of age), requested new procedure. </a:t>
            </a:r>
          </a:p>
          <a:p>
            <a:r>
              <a:rPr lang="en-US" sz="2800" dirty="0">
                <a:solidFill>
                  <a:schemeClr val="tx1"/>
                </a:solidFill>
              </a:rPr>
              <a:t>In patient’s view the sibling would provide support to the already born child in case of mother’s death.</a:t>
            </a:r>
            <a:r>
              <a:rPr lang="en-US" sz="2800" i="1" dirty="0">
                <a:solidFill>
                  <a:schemeClr val="tx1"/>
                </a:solidFill>
              </a:rPr>
              <a:t> </a:t>
            </a:r>
          </a:p>
          <a:p>
            <a:r>
              <a:rPr lang="en-US" sz="2800" dirty="0">
                <a:solidFill>
                  <a:schemeClr val="tx1"/>
                </a:solidFill>
              </a:rPr>
              <a:t>Patient refuses consultation with a psychologist. </a:t>
            </a:r>
            <a:endParaRPr lang="bg-BG" sz="2800" dirty="0">
              <a:solidFill>
                <a:schemeClr val="tx1"/>
              </a:solidFill>
            </a:endParaRPr>
          </a:p>
        </p:txBody>
      </p:sp>
      <p:sp>
        <p:nvSpPr>
          <p:cNvPr id="2" name="TextBox 1"/>
          <p:cNvSpPr txBox="1"/>
          <p:nvPr/>
        </p:nvSpPr>
        <p:spPr>
          <a:xfrm>
            <a:off x="601216" y="4797152"/>
            <a:ext cx="7787208" cy="1323439"/>
          </a:xfrm>
          <a:prstGeom prst="rect">
            <a:avLst/>
          </a:prstGeom>
          <a:noFill/>
        </p:spPr>
        <p:txBody>
          <a:bodyPr wrap="square" rtlCol="0">
            <a:spAutoFit/>
          </a:bodyPr>
          <a:lstStyle/>
          <a:p>
            <a:r>
              <a:rPr lang="en-US" sz="4000" b="1" dirty="0">
                <a:solidFill>
                  <a:srgbClr val="FFFF00"/>
                </a:solidFill>
              </a:rPr>
              <a:t>You are the physician in this case. What will you do?</a:t>
            </a:r>
            <a:endParaRPr lang="bg-BG" sz="4000" b="1" dirty="0">
              <a:solidFill>
                <a:srgbClr val="FFFF00"/>
              </a:solidFill>
            </a:endParaRPr>
          </a:p>
        </p:txBody>
      </p:sp>
    </p:spTree>
    <p:extLst>
      <p:ext uri="{BB962C8B-B14F-4D97-AF65-F5344CB8AC3E}">
        <p14:creationId xmlns:p14="http://schemas.microsoft.com/office/powerpoint/2010/main" val="2003522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defRPr/>
            </a:pPr>
            <a:br>
              <a:rPr lang="en-US" altLang="bg-BG" sz="4800" dirty="0">
                <a:solidFill>
                  <a:schemeClr val="tx1"/>
                </a:solidFill>
              </a:rPr>
            </a:br>
            <a:r>
              <a:rPr lang="en-GB" altLang="bg-BG" sz="4800" dirty="0">
                <a:solidFill>
                  <a:schemeClr val="tx1"/>
                </a:solidFill>
              </a:rPr>
              <a:t>Justice</a:t>
            </a:r>
          </a:p>
        </p:txBody>
      </p:sp>
      <p:sp>
        <p:nvSpPr>
          <p:cNvPr id="57347" name="Rectangle 3"/>
          <p:cNvSpPr>
            <a:spLocks noGrp="1" noChangeArrowheads="1"/>
          </p:cNvSpPr>
          <p:nvPr>
            <p:ph type="body" idx="1"/>
          </p:nvPr>
        </p:nvSpPr>
        <p:spPr/>
        <p:txBody>
          <a:bodyPr/>
          <a:lstStyle/>
          <a:p>
            <a:pPr algn="just" eaLnBrk="1" hangingPunct="1">
              <a:buFont typeface="Wingdings" pitchFamily="2" charset="2"/>
              <a:buNone/>
              <a:defRPr/>
            </a:pPr>
            <a:r>
              <a:rPr lang="en-GB" altLang="bg-BG" sz="4400" dirty="0">
                <a:solidFill>
                  <a:schemeClr val="tx1"/>
                </a:solidFill>
                <a:latin typeface="+mj-lt"/>
              </a:rPr>
              <a:t>T</a:t>
            </a:r>
            <a:r>
              <a:rPr lang="en-GB" altLang="bg-BG" dirty="0">
                <a:solidFill>
                  <a:schemeClr val="tx1"/>
                </a:solidFill>
                <a:effectLst/>
                <a:latin typeface="+mj-lt"/>
              </a:rPr>
              <a:t>reat the</a:t>
            </a:r>
            <a:r>
              <a:rPr lang="en-GB" altLang="bg-BG" dirty="0">
                <a:solidFill>
                  <a:schemeClr val="tx1"/>
                </a:solidFill>
                <a:latin typeface="+mj-lt"/>
              </a:rPr>
              <a:t> </a:t>
            </a:r>
            <a:r>
              <a:rPr lang="en-GB" altLang="bg-BG" dirty="0">
                <a:solidFill>
                  <a:schemeClr val="tx1"/>
                </a:solidFill>
                <a:effectLst/>
                <a:latin typeface="+mj-lt"/>
              </a:rPr>
              <a:t>equal equally and the unequal unequally but in such a way that as a result from the unequal behaviour even the worst off benefit</a:t>
            </a:r>
            <a:r>
              <a:rPr lang="en-US" altLang="bg-BG" dirty="0">
                <a:solidFill>
                  <a:schemeClr val="tx1"/>
                </a:solidFill>
                <a:effectLst/>
                <a:latin typeface="+mj-lt"/>
              </a:rPr>
              <a:t>.</a:t>
            </a:r>
            <a:r>
              <a:rPr lang="en-GB" altLang="bg-BG" sz="4000" dirty="0">
                <a:solidFill>
                  <a:schemeClr val="tx1"/>
                </a:solidFill>
                <a:latin typeface="+mj-lt"/>
              </a:rPr>
              <a:t>	</a:t>
            </a:r>
          </a:p>
          <a:p>
            <a:pPr algn="just" eaLnBrk="1" hangingPunct="1">
              <a:buFont typeface="Wingdings" pitchFamily="2" charset="2"/>
              <a:buNone/>
              <a:defRPr/>
            </a:pPr>
            <a:r>
              <a:rPr lang="en-GB" altLang="bg-BG" sz="4000" dirty="0">
                <a:solidFill>
                  <a:schemeClr val="tx1"/>
                </a:solidFill>
                <a:latin typeface="+mj-lt"/>
              </a:rPr>
              <a:t>- </a:t>
            </a:r>
            <a:r>
              <a:rPr lang="en-GB" altLang="bg-BG" dirty="0">
                <a:solidFill>
                  <a:srgbClr val="FFFF00"/>
                </a:solidFill>
                <a:latin typeface="+mj-lt"/>
              </a:rPr>
              <a:t>non-discrimination</a:t>
            </a:r>
          </a:p>
          <a:p>
            <a:pPr algn="just" eaLnBrk="1" hangingPunct="1">
              <a:buFont typeface="Wingdings" pitchFamily="2" charset="2"/>
              <a:buNone/>
              <a:defRPr/>
            </a:pPr>
            <a:endParaRPr lang="en-GB" altLang="bg-BG" sz="4000" dirty="0">
              <a:solidFill>
                <a:schemeClr val="tx1"/>
              </a:solidFill>
              <a:latin typeface="+mj-lt"/>
            </a:endParaRPr>
          </a:p>
        </p:txBody>
      </p:sp>
    </p:spTree>
    <p:extLst>
      <p:ext uri="{BB962C8B-B14F-4D97-AF65-F5344CB8AC3E}">
        <p14:creationId xmlns:p14="http://schemas.microsoft.com/office/powerpoint/2010/main" val="23670923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a:t>Respect for autonomy</a:t>
            </a:r>
            <a:endParaRPr lang="bg-BG" dirty="0"/>
          </a:p>
        </p:txBody>
      </p:sp>
      <p:sp>
        <p:nvSpPr>
          <p:cNvPr id="4" name="Блоксхема: алтернативен процес 3"/>
          <p:cNvSpPr/>
          <p:nvPr/>
        </p:nvSpPr>
        <p:spPr>
          <a:xfrm>
            <a:off x="647564" y="1988840"/>
            <a:ext cx="7848872" cy="2520280"/>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patient was autonomous BUT</a:t>
            </a:r>
          </a:p>
          <a:p>
            <a:pPr algn="ctr"/>
            <a:endParaRPr lang="en-US" sz="2400" dirty="0">
              <a:solidFill>
                <a:schemeClr val="bg1"/>
              </a:solidFill>
            </a:endParaRPr>
          </a:p>
          <a:p>
            <a:pPr marL="342900" indent="-342900">
              <a:buClr>
                <a:schemeClr val="tx1">
                  <a:lumMod val="75000"/>
                </a:schemeClr>
              </a:buClr>
              <a:buFont typeface="Arial" pitchFamily="34" charset="0"/>
              <a:buChar char="•"/>
            </a:pPr>
            <a:r>
              <a:rPr lang="en-US" sz="2400" dirty="0">
                <a:solidFill>
                  <a:schemeClr val="bg1"/>
                </a:solidFill>
              </a:rPr>
              <a:t>Is the patient’s desire alone a good reason for medical intervention? </a:t>
            </a:r>
          </a:p>
          <a:p>
            <a:pPr marL="342900" indent="-342900">
              <a:buClr>
                <a:schemeClr val="tx1">
                  <a:lumMod val="75000"/>
                </a:schemeClr>
              </a:buClr>
              <a:buFont typeface="Arial" pitchFamily="34" charset="0"/>
              <a:buChar char="•"/>
            </a:pPr>
            <a:r>
              <a:rPr lang="en-US" sz="2400" dirty="0">
                <a:solidFill>
                  <a:schemeClr val="bg1"/>
                </a:solidFill>
              </a:rPr>
              <a:t>How far do patient’s rights go? and Should we as professionals satisfy all patient’s desires?</a:t>
            </a:r>
          </a:p>
        </p:txBody>
      </p:sp>
    </p:spTree>
    <p:extLst>
      <p:ext uri="{BB962C8B-B14F-4D97-AF65-F5344CB8AC3E}">
        <p14:creationId xmlns:p14="http://schemas.microsoft.com/office/powerpoint/2010/main" val="315721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a:t>Beneficence</a:t>
            </a:r>
            <a:endParaRPr lang="bg-BG" dirty="0"/>
          </a:p>
        </p:txBody>
      </p:sp>
      <p:sp>
        <p:nvSpPr>
          <p:cNvPr id="3" name="Закръглено правоъгълно изнесено означение 2"/>
          <p:cNvSpPr/>
          <p:nvPr/>
        </p:nvSpPr>
        <p:spPr>
          <a:xfrm>
            <a:off x="539552" y="1700808"/>
            <a:ext cx="8208912" cy="792088"/>
          </a:xfrm>
          <a:prstGeom prst="wedgeRoundRectCallout">
            <a:avLst>
              <a:gd name="adj1" fmla="val -51929"/>
              <a:gd name="adj2" fmla="val -20566"/>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The mother: </a:t>
            </a:r>
            <a:r>
              <a:rPr lang="en-US" sz="2200" dirty="0">
                <a:solidFill>
                  <a:schemeClr val="bg1"/>
                </a:solidFill>
              </a:rPr>
              <a:t>Fulfilled existential goal</a:t>
            </a:r>
            <a:endParaRPr lang="bg-BG" sz="2200" dirty="0">
              <a:solidFill>
                <a:schemeClr val="bg1"/>
              </a:solidFill>
            </a:endParaRPr>
          </a:p>
        </p:txBody>
      </p:sp>
      <p:sp>
        <p:nvSpPr>
          <p:cNvPr id="4" name="Закръглено правоъгълно изнесено означение 3"/>
          <p:cNvSpPr/>
          <p:nvPr/>
        </p:nvSpPr>
        <p:spPr>
          <a:xfrm>
            <a:off x="539552" y="2780928"/>
            <a:ext cx="8208912" cy="2016224"/>
          </a:xfrm>
          <a:prstGeom prst="wedgeRoundRectCallout">
            <a:avLst>
              <a:gd name="adj1" fmla="val -52515"/>
              <a:gd name="adj2" fmla="val -20089"/>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The child: </a:t>
            </a:r>
          </a:p>
          <a:p>
            <a:pPr marL="342900" indent="-342900">
              <a:buClr>
                <a:schemeClr val="tx1">
                  <a:lumMod val="75000"/>
                </a:schemeClr>
              </a:buClr>
              <a:buFont typeface="Arial" pitchFamily="34" charset="0"/>
              <a:buChar char="•"/>
            </a:pPr>
            <a:r>
              <a:rPr lang="en-US" sz="2200" dirty="0">
                <a:solidFill>
                  <a:schemeClr val="bg1"/>
                </a:solidFill>
              </a:rPr>
              <a:t>Is it better to exists at any cost and any family situation or with the best possible future provided?</a:t>
            </a:r>
          </a:p>
          <a:p>
            <a:pPr marL="342900" indent="-342900">
              <a:buClr>
                <a:schemeClr val="tx1">
                  <a:lumMod val="75000"/>
                </a:schemeClr>
              </a:buClr>
              <a:buFont typeface="Arial" pitchFamily="34" charset="0"/>
              <a:buChar char="•"/>
            </a:pPr>
            <a:r>
              <a:rPr lang="en-US" sz="2200" dirty="0">
                <a:solidFill>
                  <a:schemeClr val="bg1"/>
                </a:solidFill>
              </a:rPr>
              <a:t>How important is the idea of traditional family?</a:t>
            </a:r>
          </a:p>
          <a:p>
            <a:pPr marL="342900" indent="-342900">
              <a:buClr>
                <a:schemeClr val="tx1">
                  <a:lumMod val="75000"/>
                </a:schemeClr>
              </a:buClr>
              <a:buFont typeface="Arial" pitchFamily="34" charset="0"/>
              <a:buChar char="•"/>
            </a:pPr>
            <a:r>
              <a:rPr lang="en-US" sz="2200" dirty="0">
                <a:solidFill>
                  <a:schemeClr val="bg1"/>
                </a:solidFill>
              </a:rPr>
              <a:t>Parent with life experience and social security</a:t>
            </a:r>
          </a:p>
        </p:txBody>
      </p:sp>
      <p:sp>
        <p:nvSpPr>
          <p:cNvPr id="6" name="Закръглено правоъгълно изнесено означение 5"/>
          <p:cNvSpPr/>
          <p:nvPr/>
        </p:nvSpPr>
        <p:spPr>
          <a:xfrm>
            <a:off x="539552" y="5013176"/>
            <a:ext cx="8208912" cy="1296144"/>
          </a:xfrm>
          <a:prstGeom prst="wedgeRoundRectCallout">
            <a:avLst>
              <a:gd name="adj1" fmla="val -52022"/>
              <a:gd name="adj2" fmla="val -18868"/>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The society:</a:t>
            </a:r>
          </a:p>
          <a:p>
            <a:pPr marL="342900" indent="-342900">
              <a:buClr>
                <a:schemeClr val="tx1">
                  <a:lumMod val="75000"/>
                </a:schemeClr>
              </a:buClr>
              <a:buFont typeface="Arial" pitchFamily="34" charset="0"/>
              <a:buChar char="•"/>
            </a:pPr>
            <a:r>
              <a:rPr lang="en-US" sz="2200" dirty="0">
                <a:solidFill>
                  <a:schemeClr val="bg1"/>
                </a:solidFill>
              </a:rPr>
              <a:t>New member</a:t>
            </a:r>
          </a:p>
          <a:p>
            <a:pPr marL="342900" indent="-342900">
              <a:buClr>
                <a:schemeClr val="tx1">
                  <a:lumMod val="75000"/>
                </a:schemeClr>
              </a:buClr>
              <a:buFont typeface="Arial" pitchFamily="34" charset="0"/>
              <a:buChar char="•"/>
            </a:pPr>
            <a:r>
              <a:rPr lang="en-US" sz="2200" dirty="0">
                <a:solidFill>
                  <a:schemeClr val="bg1"/>
                </a:solidFill>
              </a:rPr>
              <a:t>Intelligent and caring parent but short life expectancy</a:t>
            </a:r>
          </a:p>
        </p:txBody>
      </p:sp>
    </p:spTree>
    <p:extLst>
      <p:ext uri="{BB962C8B-B14F-4D97-AF65-F5344CB8AC3E}">
        <p14:creationId xmlns:p14="http://schemas.microsoft.com/office/powerpoint/2010/main" val="41333307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4638"/>
            <a:ext cx="8229600" cy="706090"/>
          </a:xfrm>
        </p:spPr>
        <p:txBody>
          <a:bodyPr/>
          <a:lstStyle/>
          <a:p>
            <a:r>
              <a:rPr lang="en-US" dirty="0"/>
              <a:t>Non-maleficence</a:t>
            </a:r>
            <a:endParaRPr lang="bg-BG" dirty="0"/>
          </a:p>
        </p:txBody>
      </p:sp>
      <p:sp>
        <p:nvSpPr>
          <p:cNvPr id="3" name="Закръглено правоъгълно изнесено означение 2"/>
          <p:cNvSpPr/>
          <p:nvPr/>
        </p:nvSpPr>
        <p:spPr>
          <a:xfrm>
            <a:off x="539552" y="1052736"/>
            <a:ext cx="8208912" cy="1296144"/>
          </a:xfrm>
          <a:prstGeom prst="wedgeRoundRectCallout">
            <a:avLst>
              <a:gd name="adj1" fmla="val -51929"/>
              <a:gd name="adj2" fmla="val -20566"/>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The mother: </a:t>
            </a:r>
          </a:p>
          <a:p>
            <a:pPr marL="342900" indent="-342900">
              <a:buClr>
                <a:schemeClr val="tx1">
                  <a:lumMod val="75000"/>
                </a:schemeClr>
              </a:buClr>
              <a:buFont typeface="Arial" pitchFamily="34" charset="0"/>
              <a:buChar char="•"/>
            </a:pPr>
            <a:r>
              <a:rPr lang="en-US" sz="2200" dirty="0">
                <a:solidFill>
                  <a:schemeClr val="bg1"/>
                </a:solidFill>
              </a:rPr>
              <a:t>Contraindications and side effects of hormone therapy</a:t>
            </a:r>
          </a:p>
          <a:p>
            <a:pPr marL="342900" indent="-342900">
              <a:buClr>
                <a:schemeClr val="tx1">
                  <a:lumMod val="75000"/>
                </a:schemeClr>
              </a:buClr>
              <a:buFont typeface="Arial" pitchFamily="34" charset="0"/>
              <a:buChar char="•"/>
            </a:pPr>
            <a:r>
              <a:rPr lang="en-US" sz="2200" dirty="0">
                <a:solidFill>
                  <a:schemeClr val="bg1"/>
                </a:solidFill>
              </a:rPr>
              <a:t>Burdens of pregnancy and delivery</a:t>
            </a:r>
          </a:p>
          <a:p>
            <a:pPr marL="342900" indent="-342900">
              <a:buClr>
                <a:schemeClr val="tx1">
                  <a:lumMod val="75000"/>
                </a:schemeClr>
              </a:buClr>
              <a:buFont typeface="Arial" pitchFamily="34" charset="0"/>
              <a:buChar char="•"/>
            </a:pPr>
            <a:r>
              <a:rPr lang="en-US" sz="2200" dirty="0">
                <a:solidFill>
                  <a:schemeClr val="bg1"/>
                </a:solidFill>
              </a:rPr>
              <a:t>Social stigmatization</a:t>
            </a:r>
            <a:endParaRPr lang="bg-BG" sz="2200" dirty="0">
              <a:solidFill>
                <a:schemeClr val="bg1"/>
              </a:solidFill>
            </a:endParaRPr>
          </a:p>
        </p:txBody>
      </p:sp>
      <p:sp>
        <p:nvSpPr>
          <p:cNvPr id="4" name="Закръглено правоъгълно изнесено означение 3"/>
          <p:cNvSpPr/>
          <p:nvPr/>
        </p:nvSpPr>
        <p:spPr>
          <a:xfrm>
            <a:off x="539552" y="2348880"/>
            <a:ext cx="8208912" cy="2880320"/>
          </a:xfrm>
          <a:prstGeom prst="wedgeRoundRectCallout">
            <a:avLst>
              <a:gd name="adj1" fmla="val -52633"/>
              <a:gd name="adj2" fmla="val -20232"/>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The child: </a:t>
            </a:r>
          </a:p>
          <a:p>
            <a:pPr marL="342900" indent="-342900">
              <a:buClr>
                <a:schemeClr val="tx1">
                  <a:lumMod val="75000"/>
                </a:schemeClr>
              </a:buClr>
              <a:buFont typeface="Arial" pitchFamily="34" charset="0"/>
              <a:buChar char="•"/>
            </a:pPr>
            <a:r>
              <a:rPr lang="en-US" sz="2200" dirty="0">
                <a:solidFill>
                  <a:schemeClr val="bg1"/>
                </a:solidFill>
              </a:rPr>
              <a:t>Quality of parenthood </a:t>
            </a:r>
          </a:p>
          <a:p>
            <a:pPr marL="800100" lvl="1" indent="-342900">
              <a:buFont typeface="Courier New" pitchFamily="49" charset="0"/>
              <a:buChar char="o"/>
            </a:pPr>
            <a:r>
              <a:rPr lang="en-US" sz="2200" dirty="0">
                <a:solidFill>
                  <a:schemeClr val="bg1"/>
                </a:solidFill>
              </a:rPr>
              <a:t>Too different generations </a:t>
            </a:r>
            <a:r>
              <a:rPr lang="en-US" sz="2200" b="1" dirty="0">
                <a:solidFill>
                  <a:srgbClr val="C00000"/>
                </a:solidFill>
                <a:sym typeface="Symbol"/>
              </a:rPr>
              <a:t> </a:t>
            </a:r>
            <a:r>
              <a:rPr lang="en-US" sz="2200" dirty="0">
                <a:solidFill>
                  <a:srgbClr val="C00000"/>
                </a:solidFill>
                <a:sym typeface="Symbol"/>
              </a:rPr>
              <a:t>many children raised by grandparents</a:t>
            </a:r>
            <a:endParaRPr lang="en-US" sz="2200" dirty="0">
              <a:solidFill>
                <a:srgbClr val="C00000"/>
              </a:solidFill>
            </a:endParaRPr>
          </a:p>
          <a:p>
            <a:pPr marL="800100" lvl="1" indent="-342900">
              <a:buFont typeface="Courier New" pitchFamily="49" charset="0"/>
              <a:buChar char="o"/>
            </a:pPr>
            <a:r>
              <a:rPr lang="en-US" sz="2200" dirty="0">
                <a:solidFill>
                  <a:schemeClr val="bg1"/>
                </a:solidFill>
              </a:rPr>
              <a:t>Risk of losing the only parent in early adolescence </a:t>
            </a:r>
            <a:r>
              <a:rPr lang="en-US" sz="2200" b="1" dirty="0">
                <a:solidFill>
                  <a:srgbClr val="C00000"/>
                </a:solidFill>
                <a:sym typeface="Symbol"/>
              </a:rPr>
              <a:t> </a:t>
            </a:r>
            <a:r>
              <a:rPr lang="en-US" sz="2200" dirty="0">
                <a:solidFill>
                  <a:srgbClr val="C00000"/>
                </a:solidFill>
                <a:sym typeface="Symbol"/>
              </a:rPr>
              <a:t>many children, born by “normal parents”, are raised in institutions</a:t>
            </a:r>
            <a:r>
              <a:rPr lang="en-US" sz="2200" dirty="0">
                <a:solidFill>
                  <a:schemeClr val="bg1"/>
                </a:solidFill>
              </a:rPr>
              <a:t>  </a:t>
            </a:r>
          </a:p>
          <a:p>
            <a:pPr marL="342900" indent="-342900">
              <a:buClr>
                <a:schemeClr val="tx1">
                  <a:lumMod val="75000"/>
                </a:schemeClr>
              </a:buClr>
              <a:buFont typeface="Arial" pitchFamily="34" charset="0"/>
              <a:buChar char="•"/>
            </a:pPr>
            <a:r>
              <a:rPr lang="en-US" sz="2200" dirty="0">
                <a:solidFill>
                  <a:schemeClr val="bg1"/>
                </a:solidFill>
              </a:rPr>
              <a:t>Social integration </a:t>
            </a:r>
            <a:r>
              <a:rPr lang="en-US" sz="2200" dirty="0">
                <a:solidFill>
                  <a:schemeClr val="bg1"/>
                </a:solidFill>
                <a:sym typeface="Symbol"/>
              </a:rPr>
              <a:t> risk of social isolation and psychological trauma</a:t>
            </a:r>
            <a:endParaRPr lang="en-US" sz="2200" dirty="0">
              <a:solidFill>
                <a:schemeClr val="bg1"/>
              </a:solidFill>
            </a:endParaRPr>
          </a:p>
        </p:txBody>
      </p:sp>
      <p:sp>
        <p:nvSpPr>
          <p:cNvPr id="6" name="Текстово поле 5"/>
          <p:cNvSpPr txBox="1"/>
          <p:nvPr/>
        </p:nvSpPr>
        <p:spPr>
          <a:xfrm>
            <a:off x="1547664" y="3188875"/>
            <a:ext cx="6696744" cy="1200329"/>
          </a:xfrm>
          <a:prstGeom prst="rect">
            <a:avLst/>
          </a:prstGeom>
          <a:solidFill>
            <a:schemeClr val="tx1">
              <a:lumMod val="95000"/>
              <a:alpha val="90000"/>
            </a:schemeClr>
          </a:solidFill>
          <a:ln w="19050">
            <a:solidFill>
              <a:srgbClr val="C00000"/>
            </a:solidFill>
          </a:ln>
          <a:effectLst>
            <a:softEdge rad="12700"/>
          </a:effectLst>
        </p:spPr>
        <p:txBody>
          <a:bodyPr wrap="square" rtlCol="0">
            <a:spAutoFit/>
          </a:bodyPr>
          <a:lstStyle/>
          <a:p>
            <a:r>
              <a:rPr lang="en-US" sz="2400" dirty="0">
                <a:solidFill>
                  <a:schemeClr val="bg1"/>
                </a:solidFill>
              </a:rPr>
              <a:t>Yes, but these are “accidental”. In our case we speak of </a:t>
            </a:r>
            <a:r>
              <a:rPr lang="en-US" sz="2400" dirty="0" err="1">
                <a:solidFill>
                  <a:schemeClr val="bg1"/>
                </a:solidFill>
              </a:rPr>
              <a:t>wilful</a:t>
            </a:r>
            <a:r>
              <a:rPr lang="en-US" sz="2400" dirty="0">
                <a:solidFill>
                  <a:schemeClr val="bg1"/>
                </a:solidFill>
              </a:rPr>
              <a:t> application of high technology despite the identified risks.   </a:t>
            </a:r>
            <a:endParaRPr lang="bg-BG" sz="2400" dirty="0">
              <a:solidFill>
                <a:schemeClr val="bg1"/>
              </a:solidFill>
            </a:endParaRPr>
          </a:p>
        </p:txBody>
      </p:sp>
      <p:sp>
        <p:nvSpPr>
          <p:cNvPr id="7" name="Закръглено правоъгълно изнесено означение 6"/>
          <p:cNvSpPr/>
          <p:nvPr/>
        </p:nvSpPr>
        <p:spPr>
          <a:xfrm>
            <a:off x="539552" y="5301208"/>
            <a:ext cx="8208912" cy="1152128"/>
          </a:xfrm>
          <a:prstGeom prst="wedgeRoundRectCallout">
            <a:avLst>
              <a:gd name="adj1" fmla="val -52062"/>
              <a:gd name="adj2" fmla="val -22046"/>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The society: </a:t>
            </a:r>
          </a:p>
          <a:p>
            <a:pPr marL="342900" indent="-342900">
              <a:buClr>
                <a:schemeClr val="tx1">
                  <a:lumMod val="75000"/>
                </a:schemeClr>
              </a:buClr>
              <a:buFont typeface="Arial" pitchFamily="34" charset="0"/>
              <a:buChar char="•"/>
            </a:pPr>
            <a:r>
              <a:rPr lang="en-US" sz="2200" dirty="0">
                <a:solidFill>
                  <a:schemeClr val="bg1"/>
                </a:solidFill>
              </a:rPr>
              <a:t>Resource allocation in relation to IVF – not only question of money</a:t>
            </a:r>
          </a:p>
          <a:p>
            <a:pPr marL="342900" indent="-342900">
              <a:buClr>
                <a:schemeClr val="tx1">
                  <a:lumMod val="75000"/>
                </a:schemeClr>
              </a:buClr>
              <a:buFont typeface="Arial" pitchFamily="34" charset="0"/>
              <a:buChar char="•"/>
            </a:pPr>
            <a:r>
              <a:rPr lang="en-US" sz="2200" dirty="0">
                <a:solidFill>
                  <a:schemeClr val="bg1"/>
                </a:solidFill>
              </a:rPr>
              <a:t>Endangered “traditional” values </a:t>
            </a:r>
            <a:r>
              <a:rPr lang="en-US" sz="2200" b="1" dirty="0">
                <a:solidFill>
                  <a:srgbClr val="C00000"/>
                </a:solidFill>
                <a:sym typeface="Symbol"/>
              </a:rPr>
              <a:t> tolerance to differences </a:t>
            </a:r>
          </a:p>
        </p:txBody>
      </p:sp>
    </p:spTree>
    <p:extLst>
      <p:ext uri="{BB962C8B-B14F-4D97-AF65-F5344CB8AC3E}">
        <p14:creationId xmlns:p14="http://schemas.microsoft.com/office/powerpoint/2010/main" val="581403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a:t>Justice</a:t>
            </a:r>
            <a:endParaRPr lang="bg-BG" dirty="0"/>
          </a:p>
        </p:txBody>
      </p:sp>
      <p:sp>
        <p:nvSpPr>
          <p:cNvPr id="3" name="Закръглено правоъгълно изнесено означение 2"/>
          <p:cNvSpPr/>
          <p:nvPr/>
        </p:nvSpPr>
        <p:spPr>
          <a:xfrm>
            <a:off x="539552" y="4293096"/>
            <a:ext cx="8208912" cy="1296144"/>
          </a:xfrm>
          <a:prstGeom prst="wedgeRoundRectCallout">
            <a:avLst>
              <a:gd name="adj1" fmla="val -53195"/>
              <a:gd name="adj2" fmla="val -1961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lumMod val="75000"/>
                </a:schemeClr>
              </a:buClr>
            </a:pPr>
            <a:r>
              <a:rPr lang="en-US" sz="2200" dirty="0">
                <a:solidFill>
                  <a:schemeClr val="bg1"/>
                </a:solidFill>
              </a:rPr>
              <a:t>Parenthood as responsibility and not just a right? </a:t>
            </a:r>
            <a:r>
              <a:rPr lang="en-US" sz="2200" b="1" dirty="0">
                <a:solidFill>
                  <a:srgbClr val="C00000"/>
                </a:solidFill>
                <a:sym typeface="Symbol"/>
              </a:rPr>
              <a:t></a:t>
            </a:r>
            <a:r>
              <a:rPr lang="en-US" sz="2200" dirty="0">
                <a:solidFill>
                  <a:schemeClr val="bg1"/>
                </a:solidFill>
                <a:sym typeface="Symbol"/>
              </a:rPr>
              <a:t> </a:t>
            </a:r>
            <a:r>
              <a:rPr lang="en-US" sz="2200" dirty="0">
                <a:solidFill>
                  <a:srgbClr val="C00000"/>
                </a:solidFill>
                <a:sym typeface="Symbol"/>
              </a:rPr>
              <a:t>How such a concept can be implemented in the other groups of “not qualifying” parents  if it can’t be applied to them, then denying access to IVF only on the basis of age, would be discrimination </a:t>
            </a:r>
            <a:r>
              <a:rPr lang="en-US" sz="2200" dirty="0">
                <a:solidFill>
                  <a:srgbClr val="C00000"/>
                </a:solidFill>
              </a:rPr>
              <a:t>  </a:t>
            </a:r>
            <a:endParaRPr lang="bg-BG" sz="2200" dirty="0">
              <a:solidFill>
                <a:srgbClr val="C00000"/>
              </a:solidFill>
            </a:endParaRPr>
          </a:p>
        </p:txBody>
      </p:sp>
      <p:sp>
        <p:nvSpPr>
          <p:cNvPr id="4" name="Закръглено правоъгълно изнесено означение 3"/>
          <p:cNvSpPr/>
          <p:nvPr/>
        </p:nvSpPr>
        <p:spPr>
          <a:xfrm>
            <a:off x="539552" y="1628800"/>
            <a:ext cx="8208912" cy="2376264"/>
          </a:xfrm>
          <a:prstGeom prst="wedgeRoundRectCallout">
            <a:avLst>
              <a:gd name="adj1" fmla="val -53195"/>
              <a:gd name="adj2" fmla="val -19611"/>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tx1">
                  <a:lumMod val="75000"/>
                </a:schemeClr>
              </a:buClr>
            </a:pPr>
            <a:r>
              <a:rPr lang="en-US" sz="2200" b="1" dirty="0">
                <a:solidFill>
                  <a:schemeClr val="bg1"/>
                </a:solidFill>
              </a:rPr>
              <a:t>Is the age limit a discrimination? </a:t>
            </a:r>
          </a:p>
          <a:p>
            <a:pPr marL="342900" indent="-342900">
              <a:buClr>
                <a:schemeClr val="tx1">
                  <a:lumMod val="75000"/>
                </a:schemeClr>
              </a:buClr>
              <a:buFont typeface="Arial" pitchFamily="34" charset="0"/>
              <a:buChar char="•"/>
            </a:pPr>
            <a:r>
              <a:rPr lang="en-US" sz="2200" dirty="0">
                <a:solidFill>
                  <a:schemeClr val="bg1"/>
                </a:solidFill>
              </a:rPr>
              <a:t>Bulgarian Health Act forbids discrimination based on the age in the provision of health care.</a:t>
            </a:r>
          </a:p>
          <a:p>
            <a:pPr marL="342900" indent="-342900">
              <a:buClr>
                <a:schemeClr val="tx1">
                  <a:lumMod val="75000"/>
                </a:schemeClr>
              </a:buClr>
              <a:buFont typeface="Arial" pitchFamily="34" charset="0"/>
              <a:buChar char="•"/>
            </a:pPr>
            <a:r>
              <a:rPr lang="en-US" sz="2200" dirty="0">
                <a:solidFill>
                  <a:schemeClr val="bg1"/>
                </a:solidFill>
              </a:rPr>
              <a:t>The menopause is a natural, biological process and cannot be regarded a disease </a:t>
            </a:r>
            <a:r>
              <a:rPr lang="en-US" sz="2200" dirty="0">
                <a:solidFill>
                  <a:schemeClr val="bg1"/>
                </a:solidFill>
                <a:sym typeface="Symbol"/>
              </a:rPr>
              <a:t></a:t>
            </a:r>
            <a:r>
              <a:rPr lang="en-US" sz="2200" dirty="0">
                <a:solidFill>
                  <a:schemeClr val="bg1"/>
                </a:solidFill>
              </a:rPr>
              <a:t> IVF after menopause is not a treatment but rather service </a:t>
            </a:r>
            <a:r>
              <a:rPr lang="en-US" sz="2200" dirty="0">
                <a:solidFill>
                  <a:schemeClr val="bg1"/>
                </a:solidFill>
                <a:sym typeface="Symbol"/>
              </a:rPr>
              <a:t> refusal is not discrimination</a:t>
            </a:r>
            <a:r>
              <a:rPr lang="en-US" sz="2200" dirty="0">
                <a:solidFill>
                  <a:schemeClr val="bg1"/>
                </a:solidFill>
              </a:rPr>
              <a:t> </a:t>
            </a:r>
          </a:p>
        </p:txBody>
      </p:sp>
    </p:spTree>
    <p:extLst>
      <p:ext uri="{BB962C8B-B14F-4D97-AF65-F5344CB8AC3E}">
        <p14:creationId xmlns:p14="http://schemas.microsoft.com/office/powerpoint/2010/main" val="25532995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Which ethical theories we have used/ mentioned?</a:t>
            </a:r>
            <a:endParaRPr lang="bg-BG" dirty="0"/>
          </a:p>
        </p:txBody>
      </p:sp>
    </p:spTree>
    <p:extLst>
      <p:ext uri="{BB962C8B-B14F-4D97-AF65-F5344CB8AC3E}">
        <p14:creationId xmlns:p14="http://schemas.microsoft.com/office/powerpoint/2010/main" val="32795448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r>
              <a:rPr lang="en-US" sz="2800" dirty="0">
                <a:solidFill>
                  <a:schemeClr val="tx1"/>
                </a:solidFill>
              </a:rPr>
              <a:t>Care ethics / Family ethics</a:t>
            </a:r>
          </a:p>
          <a:p>
            <a:r>
              <a:rPr lang="en-US" sz="2800" dirty="0">
                <a:solidFill>
                  <a:schemeClr val="tx1"/>
                </a:solidFill>
              </a:rPr>
              <a:t>Ethics of life course</a:t>
            </a:r>
          </a:p>
          <a:p>
            <a:r>
              <a:rPr lang="en-US" sz="2800" dirty="0" err="1">
                <a:solidFill>
                  <a:schemeClr val="tx1"/>
                </a:solidFill>
              </a:rPr>
              <a:t>Principlism</a:t>
            </a:r>
            <a:endParaRPr lang="en-US" sz="2800" dirty="0">
              <a:solidFill>
                <a:schemeClr val="tx1"/>
              </a:solidFill>
            </a:endParaRPr>
          </a:p>
          <a:p>
            <a:r>
              <a:rPr lang="en-US" sz="2800" dirty="0">
                <a:solidFill>
                  <a:schemeClr val="tx1"/>
                </a:solidFill>
              </a:rPr>
              <a:t>Deontology</a:t>
            </a:r>
          </a:p>
          <a:p>
            <a:r>
              <a:rPr lang="en-US" sz="2800" dirty="0">
                <a:solidFill>
                  <a:schemeClr val="tx1"/>
                </a:solidFill>
              </a:rPr>
              <a:t>Hedonism</a:t>
            </a:r>
          </a:p>
          <a:p>
            <a:r>
              <a:rPr lang="en-US" sz="2800" dirty="0">
                <a:solidFill>
                  <a:schemeClr val="tx1"/>
                </a:solidFill>
              </a:rPr>
              <a:t>Utilitarianism</a:t>
            </a:r>
          </a:p>
          <a:p>
            <a:r>
              <a:rPr lang="en-US" sz="2800" dirty="0">
                <a:solidFill>
                  <a:schemeClr val="tx1"/>
                </a:solidFill>
              </a:rPr>
              <a:t>…………</a:t>
            </a:r>
          </a:p>
          <a:p>
            <a:pPr marL="0" indent="0">
              <a:buNone/>
            </a:pPr>
            <a:endParaRPr lang="en-US" sz="2800" dirty="0">
              <a:solidFill>
                <a:schemeClr val="tx1"/>
              </a:solidFill>
            </a:endParaRPr>
          </a:p>
          <a:p>
            <a:r>
              <a:rPr lang="en-US" sz="2800" dirty="0">
                <a:solidFill>
                  <a:srgbClr val="FFFF00"/>
                </a:solidFill>
              </a:rPr>
              <a:t>An ethics theory provides means to organize complex information, opposing values and interests of involved parties.</a:t>
            </a:r>
          </a:p>
          <a:p>
            <a:endParaRPr lang="bg-BG" sz="2800" dirty="0">
              <a:solidFill>
                <a:schemeClr val="tx1"/>
              </a:solidFill>
            </a:endParaRPr>
          </a:p>
        </p:txBody>
      </p:sp>
    </p:spTree>
    <p:extLst>
      <p:ext uri="{BB962C8B-B14F-4D97-AF65-F5344CB8AC3E}">
        <p14:creationId xmlns:p14="http://schemas.microsoft.com/office/powerpoint/2010/main" val="579172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knowledge and skills we have needed?</a:t>
            </a:r>
            <a:endParaRPr lang="bg-BG" dirty="0"/>
          </a:p>
        </p:txBody>
      </p:sp>
    </p:spTree>
    <p:extLst>
      <p:ext uri="{BB962C8B-B14F-4D97-AF65-F5344CB8AC3E}">
        <p14:creationId xmlns:p14="http://schemas.microsoft.com/office/powerpoint/2010/main" val="7871409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33377" y="476672"/>
            <a:ext cx="4040188" cy="639762"/>
          </a:xfrm>
        </p:spPr>
        <p:txBody>
          <a:bodyPr/>
          <a:lstStyle/>
          <a:p>
            <a:r>
              <a:rPr lang="en-US" dirty="0">
                <a:solidFill>
                  <a:srgbClr val="FFFF00"/>
                </a:solidFill>
              </a:rPr>
              <a:t>KNOWLEDGE</a:t>
            </a:r>
            <a:endParaRPr lang="bg-BG" dirty="0">
              <a:solidFill>
                <a:srgbClr val="FFFF00"/>
              </a:solidFill>
            </a:endParaRPr>
          </a:p>
        </p:txBody>
      </p:sp>
      <p:sp>
        <p:nvSpPr>
          <p:cNvPr id="7" name="Content Placeholder 6"/>
          <p:cNvSpPr>
            <a:spLocks noGrp="1"/>
          </p:cNvSpPr>
          <p:nvPr>
            <p:ph sz="half" idx="2"/>
          </p:nvPr>
        </p:nvSpPr>
        <p:spPr>
          <a:xfrm>
            <a:off x="457200" y="1340768"/>
            <a:ext cx="4040188" cy="4785395"/>
          </a:xfrm>
        </p:spPr>
        <p:txBody>
          <a:bodyPr/>
          <a:lstStyle/>
          <a:p>
            <a:r>
              <a:rPr lang="en-US" dirty="0">
                <a:solidFill>
                  <a:srgbClr val="FFFF00"/>
                </a:solidFill>
              </a:rPr>
              <a:t>Medicine</a:t>
            </a:r>
          </a:p>
          <a:p>
            <a:r>
              <a:rPr lang="en-US" dirty="0">
                <a:solidFill>
                  <a:srgbClr val="FFFF00"/>
                </a:solidFill>
              </a:rPr>
              <a:t>Philosophy</a:t>
            </a:r>
          </a:p>
          <a:p>
            <a:r>
              <a:rPr lang="en-US" dirty="0">
                <a:solidFill>
                  <a:srgbClr val="FFFF00"/>
                </a:solidFill>
              </a:rPr>
              <a:t>Law</a:t>
            </a:r>
          </a:p>
          <a:p>
            <a:r>
              <a:rPr lang="en-US" dirty="0">
                <a:solidFill>
                  <a:srgbClr val="FFFF00"/>
                </a:solidFill>
              </a:rPr>
              <a:t>Psychology</a:t>
            </a:r>
          </a:p>
          <a:p>
            <a:r>
              <a:rPr lang="en-US" dirty="0">
                <a:solidFill>
                  <a:srgbClr val="FFFF00"/>
                </a:solidFill>
              </a:rPr>
              <a:t>Social sciences</a:t>
            </a:r>
            <a:endParaRPr lang="bg-BG" dirty="0">
              <a:solidFill>
                <a:srgbClr val="FFFF00"/>
              </a:solidFill>
            </a:endParaRPr>
          </a:p>
        </p:txBody>
      </p:sp>
      <p:sp>
        <p:nvSpPr>
          <p:cNvPr id="8" name="Text Placeholder 7"/>
          <p:cNvSpPr>
            <a:spLocks noGrp="1"/>
          </p:cNvSpPr>
          <p:nvPr>
            <p:ph type="body" sz="quarter" idx="3"/>
          </p:nvPr>
        </p:nvSpPr>
        <p:spPr>
          <a:xfrm>
            <a:off x="4645025" y="476672"/>
            <a:ext cx="4041775" cy="639762"/>
          </a:xfrm>
        </p:spPr>
        <p:txBody>
          <a:bodyPr/>
          <a:lstStyle/>
          <a:p>
            <a:r>
              <a:rPr lang="en-US" dirty="0">
                <a:solidFill>
                  <a:schemeClr val="tx1"/>
                </a:solidFill>
              </a:rPr>
              <a:t>SKILLS</a:t>
            </a:r>
            <a:endParaRPr lang="bg-BG" dirty="0">
              <a:solidFill>
                <a:schemeClr val="tx1"/>
              </a:solidFill>
            </a:endParaRPr>
          </a:p>
        </p:txBody>
      </p:sp>
      <p:sp>
        <p:nvSpPr>
          <p:cNvPr id="9" name="Content Placeholder 8"/>
          <p:cNvSpPr>
            <a:spLocks noGrp="1"/>
          </p:cNvSpPr>
          <p:nvPr>
            <p:ph sz="quarter" idx="4"/>
          </p:nvPr>
        </p:nvSpPr>
        <p:spPr>
          <a:xfrm>
            <a:off x="4645025" y="1340768"/>
            <a:ext cx="4041775" cy="4785395"/>
          </a:xfrm>
        </p:spPr>
        <p:txBody>
          <a:bodyPr/>
          <a:lstStyle/>
          <a:p>
            <a:r>
              <a:rPr lang="en-US" dirty="0">
                <a:solidFill>
                  <a:schemeClr val="tx1"/>
                </a:solidFill>
              </a:rPr>
              <a:t>Reasoning</a:t>
            </a:r>
          </a:p>
          <a:p>
            <a:r>
              <a:rPr lang="en-US" dirty="0">
                <a:solidFill>
                  <a:schemeClr val="tx1"/>
                </a:solidFill>
              </a:rPr>
              <a:t>Interpretation</a:t>
            </a:r>
          </a:p>
          <a:p>
            <a:r>
              <a:rPr lang="en-US" dirty="0">
                <a:solidFill>
                  <a:schemeClr val="tx1"/>
                </a:solidFill>
              </a:rPr>
              <a:t>(Socratic) Questioning</a:t>
            </a:r>
          </a:p>
          <a:p>
            <a:r>
              <a:rPr lang="en-US" dirty="0">
                <a:solidFill>
                  <a:schemeClr val="tx1"/>
                </a:solidFill>
              </a:rPr>
              <a:t>Analytical</a:t>
            </a:r>
          </a:p>
          <a:p>
            <a:r>
              <a:rPr lang="en-US" dirty="0">
                <a:solidFill>
                  <a:schemeClr val="tx1"/>
                </a:solidFill>
              </a:rPr>
              <a:t>Elicitation</a:t>
            </a:r>
          </a:p>
          <a:p>
            <a:r>
              <a:rPr lang="en-US" dirty="0">
                <a:solidFill>
                  <a:schemeClr val="tx1"/>
                </a:solidFill>
              </a:rPr>
              <a:t>Communication</a:t>
            </a:r>
            <a:endParaRPr lang="bg-BG" dirty="0">
              <a:solidFill>
                <a:schemeClr val="tx1"/>
              </a:solidFill>
            </a:endParaRPr>
          </a:p>
        </p:txBody>
      </p:sp>
    </p:spTree>
    <p:extLst>
      <p:ext uri="{BB962C8B-B14F-4D97-AF65-F5344CB8AC3E}">
        <p14:creationId xmlns:p14="http://schemas.microsoft.com/office/powerpoint/2010/main" val="17565256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bioethics is?</a:t>
            </a:r>
            <a:endParaRPr lang="bg-BG" dirty="0"/>
          </a:p>
        </p:txBody>
      </p:sp>
    </p:spTree>
    <p:extLst>
      <p:ext uri="{BB962C8B-B14F-4D97-AF65-F5344CB8AC3E}">
        <p14:creationId xmlns:p14="http://schemas.microsoft.com/office/powerpoint/2010/main" val="16003863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WHAT ADDITIONAL INFORMATION DO YOU NEED?</a:t>
            </a:r>
            <a:endParaRPr lang="bg-BG" dirty="0"/>
          </a:p>
        </p:txBody>
      </p:sp>
    </p:spTree>
    <p:extLst>
      <p:ext uri="{BB962C8B-B14F-4D97-AF65-F5344CB8AC3E}">
        <p14:creationId xmlns:p14="http://schemas.microsoft.com/office/powerpoint/2010/main" val="27353416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r>
              <a:rPr lang="en-US" dirty="0">
                <a:solidFill>
                  <a:schemeClr val="tx1"/>
                </a:solidFill>
              </a:rPr>
              <a:t>Bioethics represents a dramatic revision of the centuries-old professional ethics that governed the behavior of physicians and their relationships with patients.</a:t>
            </a:r>
          </a:p>
          <a:p>
            <a:r>
              <a:rPr lang="en-US" dirty="0">
                <a:solidFill>
                  <a:schemeClr val="tx1"/>
                </a:solidFill>
              </a:rPr>
              <a:t>… the study of the ethical issues emerging from advances in biology and medicine.</a:t>
            </a:r>
          </a:p>
          <a:p>
            <a:r>
              <a:rPr lang="en-US" dirty="0">
                <a:solidFill>
                  <a:schemeClr val="tx1"/>
                </a:solidFill>
              </a:rPr>
              <a:t>… moral discernment as it relates to medical policy and practice.</a:t>
            </a:r>
          </a:p>
          <a:p>
            <a:r>
              <a:rPr lang="en-US" dirty="0">
                <a:solidFill>
                  <a:schemeClr val="tx1"/>
                </a:solidFill>
              </a:rPr>
              <a:t>… systematic study of moral dimensions – including moral intuitions, decisions, acts and policies – in life sciences and health care, employing different ethics methodologies in interdisciplinary context (Warren Reich).</a:t>
            </a:r>
          </a:p>
          <a:p>
            <a:r>
              <a:rPr lang="en-US" b="1" i="1" dirty="0">
                <a:solidFill>
                  <a:srgbClr val="FFFF00"/>
                </a:solidFill>
              </a:rPr>
              <a:t>Ethics is a science searching for the answer of the question “What is good?” in respect to human actions.</a:t>
            </a:r>
            <a:endParaRPr lang="bg-BG" dirty="0">
              <a:solidFill>
                <a:srgbClr val="FFFF00"/>
              </a:solidFill>
            </a:endParaRPr>
          </a:p>
          <a:p>
            <a:endParaRPr lang="en-US" dirty="0">
              <a:solidFill>
                <a:schemeClr val="tx1"/>
              </a:solidFill>
            </a:endParaRPr>
          </a:p>
          <a:p>
            <a:endParaRPr lang="bg-BG" dirty="0">
              <a:solidFill>
                <a:schemeClr val="tx1"/>
              </a:solidFill>
            </a:endParaRPr>
          </a:p>
        </p:txBody>
      </p:sp>
    </p:spTree>
    <p:extLst>
      <p:ext uri="{BB962C8B-B14F-4D97-AF65-F5344CB8AC3E}">
        <p14:creationId xmlns:p14="http://schemas.microsoft.com/office/powerpoint/2010/main" val="30986495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the course of medical ethics consist of?</a:t>
            </a:r>
            <a:endParaRPr lang="bg-BG" dirty="0"/>
          </a:p>
        </p:txBody>
      </p:sp>
    </p:spTree>
    <p:extLst>
      <p:ext uri="{BB962C8B-B14F-4D97-AF65-F5344CB8AC3E}">
        <p14:creationId xmlns:p14="http://schemas.microsoft.com/office/powerpoint/2010/main" val="3509712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Length of the course</a:t>
            </a:r>
            <a:endParaRPr lang="bg-BG" dirty="0"/>
          </a:p>
        </p:txBody>
      </p:sp>
      <p:sp>
        <p:nvSpPr>
          <p:cNvPr id="3" name="Content Placeholder 2"/>
          <p:cNvSpPr>
            <a:spLocks noGrp="1"/>
          </p:cNvSpPr>
          <p:nvPr>
            <p:ph idx="1"/>
          </p:nvPr>
        </p:nvSpPr>
        <p:spPr>
          <a:xfrm>
            <a:off x="457200" y="1981200"/>
            <a:ext cx="8153400" cy="4256112"/>
          </a:xfrm>
        </p:spPr>
        <p:txBody>
          <a:bodyPr>
            <a:normAutofit/>
          </a:bodyPr>
          <a:lstStyle/>
          <a:p>
            <a:r>
              <a:rPr lang="en-US" sz="2800" dirty="0">
                <a:solidFill>
                  <a:schemeClr val="tx1"/>
                </a:solidFill>
              </a:rPr>
              <a:t>1 semester</a:t>
            </a:r>
          </a:p>
          <a:p>
            <a:r>
              <a:rPr lang="en-US" sz="2800" dirty="0">
                <a:solidFill>
                  <a:schemeClr val="tx1"/>
                </a:solidFill>
              </a:rPr>
              <a:t>15 academic hours lectures (7 </a:t>
            </a:r>
            <a:r>
              <a:rPr lang="en-US" dirty="0">
                <a:solidFill>
                  <a:schemeClr val="tx1"/>
                </a:solidFill>
              </a:rPr>
              <a:t>1/2</a:t>
            </a:r>
            <a:r>
              <a:rPr lang="en-US" sz="2800" dirty="0">
                <a:solidFill>
                  <a:schemeClr val="tx1"/>
                </a:solidFill>
              </a:rPr>
              <a:t> meetings)</a:t>
            </a:r>
          </a:p>
          <a:p>
            <a:r>
              <a:rPr lang="en-US" sz="2800" dirty="0">
                <a:solidFill>
                  <a:schemeClr val="tx1"/>
                </a:solidFill>
              </a:rPr>
              <a:t>15 academic hours seminars (7 </a:t>
            </a:r>
            <a:r>
              <a:rPr lang="en-US" dirty="0">
                <a:solidFill>
                  <a:schemeClr val="tx1"/>
                </a:solidFill>
              </a:rPr>
              <a:t>1/2</a:t>
            </a:r>
            <a:r>
              <a:rPr lang="en-US" sz="2800" dirty="0">
                <a:solidFill>
                  <a:schemeClr val="tx1"/>
                </a:solidFill>
              </a:rPr>
              <a:t> meetings)</a:t>
            </a:r>
          </a:p>
          <a:p>
            <a:r>
              <a:rPr lang="en-US" sz="2800" dirty="0">
                <a:solidFill>
                  <a:schemeClr val="tx1"/>
                </a:solidFill>
              </a:rPr>
              <a:t>Schedule with specified data available on the information board at the department</a:t>
            </a:r>
            <a:endParaRPr lang="bg-BG" sz="2800" dirty="0">
              <a:solidFill>
                <a:schemeClr val="tx1"/>
              </a:solidFill>
            </a:endParaRPr>
          </a:p>
        </p:txBody>
      </p:sp>
    </p:spTree>
    <p:extLst>
      <p:ext uri="{BB962C8B-B14F-4D97-AF65-F5344CB8AC3E}">
        <p14:creationId xmlns:p14="http://schemas.microsoft.com/office/powerpoint/2010/main" val="8701212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a:t>
            </a:r>
            <a:endParaRPr lang="bg-BG" dirty="0"/>
          </a:p>
        </p:txBody>
      </p:sp>
      <p:sp>
        <p:nvSpPr>
          <p:cNvPr id="3" name="Content Placeholder 2"/>
          <p:cNvSpPr>
            <a:spLocks noGrp="1"/>
          </p:cNvSpPr>
          <p:nvPr>
            <p:ph idx="1"/>
          </p:nvPr>
        </p:nvSpPr>
        <p:spPr/>
        <p:txBody>
          <a:bodyPr/>
          <a:lstStyle/>
          <a:p>
            <a:r>
              <a:rPr lang="en-US" dirty="0">
                <a:solidFill>
                  <a:schemeClr val="tx1"/>
                </a:solidFill>
              </a:rPr>
              <a:t>Acquiring general understanding of the object area of contemporary bioethics</a:t>
            </a:r>
          </a:p>
          <a:p>
            <a:r>
              <a:rPr lang="en-US" dirty="0">
                <a:solidFill>
                  <a:schemeClr val="tx1"/>
                </a:solidFill>
              </a:rPr>
              <a:t>Introduction to ethical documents</a:t>
            </a:r>
          </a:p>
          <a:p>
            <a:r>
              <a:rPr lang="en-US" dirty="0">
                <a:solidFill>
                  <a:schemeClr val="tx1"/>
                </a:solidFill>
              </a:rPr>
              <a:t>Enabling students to identify, analyze and suggest solution to ethical problems in medical practice</a:t>
            </a:r>
          </a:p>
          <a:p>
            <a:endParaRPr lang="en-US" dirty="0">
              <a:solidFill>
                <a:schemeClr val="tx1"/>
              </a:solidFill>
            </a:endParaRPr>
          </a:p>
          <a:p>
            <a:endParaRPr lang="bg-BG" dirty="0">
              <a:solidFill>
                <a:schemeClr val="tx1"/>
              </a:solidFill>
            </a:endParaRPr>
          </a:p>
        </p:txBody>
      </p:sp>
    </p:spTree>
    <p:extLst>
      <p:ext uri="{BB962C8B-B14F-4D97-AF65-F5344CB8AC3E}">
        <p14:creationId xmlns:p14="http://schemas.microsoft.com/office/powerpoint/2010/main" val="36687176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during the semester</a:t>
            </a:r>
            <a:endParaRPr lang="bg-BG" dirty="0"/>
          </a:p>
        </p:txBody>
      </p:sp>
      <p:sp>
        <p:nvSpPr>
          <p:cNvPr id="3" name="Content Placeholder 2"/>
          <p:cNvSpPr>
            <a:spLocks noGrp="1"/>
          </p:cNvSpPr>
          <p:nvPr>
            <p:ph idx="1"/>
          </p:nvPr>
        </p:nvSpPr>
        <p:spPr>
          <a:xfrm>
            <a:off x="457200" y="1981200"/>
            <a:ext cx="8153400" cy="4400128"/>
          </a:xfrm>
        </p:spPr>
        <p:txBody>
          <a:bodyPr/>
          <a:lstStyle/>
          <a:p>
            <a:r>
              <a:rPr lang="en-US" dirty="0">
                <a:solidFill>
                  <a:schemeClr val="tx1"/>
                </a:solidFill>
              </a:rPr>
              <a:t>Regular attendance of seminars and lectures</a:t>
            </a:r>
          </a:p>
          <a:p>
            <a:r>
              <a:rPr lang="en-US" dirty="0">
                <a:solidFill>
                  <a:srgbClr val="FFFF00"/>
                </a:solidFill>
              </a:rPr>
              <a:t>Lectures do not repeat the textbook – they provide additional information – read the textbook in advance</a:t>
            </a:r>
          </a:p>
          <a:p>
            <a:r>
              <a:rPr lang="en-US" dirty="0">
                <a:solidFill>
                  <a:schemeClr val="tx1"/>
                </a:solidFill>
              </a:rPr>
              <a:t>Two </a:t>
            </a:r>
            <a:r>
              <a:rPr lang="en-US" dirty="0" err="1">
                <a:solidFill>
                  <a:schemeClr val="tx1"/>
                </a:solidFill>
              </a:rPr>
              <a:t>semestrial</a:t>
            </a:r>
            <a:r>
              <a:rPr lang="en-US" dirty="0">
                <a:solidFill>
                  <a:schemeClr val="tx1"/>
                </a:solidFill>
              </a:rPr>
              <a:t> tests (one is training test for the exam)</a:t>
            </a:r>
          </a:p>
          <a:p>
            <a:r>
              <a:rPr lang="en-US" dirty="0">
                <a:solidFill>
                  <a:schemeClr val="tx1"/>
                </a:solidFill>
              </a:rPr>
              <a:t>One individual assignment on case analysis </a:t>
            </a:r>
            <a:r>
              <a:rPr lang="en-US" dirty="0">
                <a:solidFill>
                  <a:srgbClr val="FFFF00"/>
                </a:solidFill>
              </a:rPr>
              <a:t>(obligatory)</a:t>
            </a:r>
          </a:p>
          <a:p>
            <a:r>
              <a:rPr lang="en-US" dirty="0">
                <a:solidFill>
                  <a:schemeClr val="tx1"/>
                </a:solidFill>
              </a:rPr>
              <a:t>Active participation is encouraged</a:t>
            </a:r>
          </a:p>
        </p:txBody>
      </p:sp>
    </p:spTree>
    <p:extLst>
      <p:ext uri="{BB962C8B-B14F-4D97-AF65-F5344CB8AC3E}">
        <p14:creationId xmlns:p14="http://schemas.microsoft.com/office/powerpoint/2010/main" val="13657770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a:t>
            </a:r>
            <a:endParaRPr lang="bg-BG" dirty="0"/>
          </a:p>
        </p:txBody>
      </p:sp>
      <p:sp>
        <p:nvSpPr>
          <p:cNvPr id="3" name="Content Placeholder 2"/>
          <p:cNvSpPr>
            <a:spLocks noGrp="1"/>
          </p:cNvSpPr>
          <p:nvPr>
            <p:ph idx="1"/>
          </p:nvPr>
        </p:nvSpPr>
        <p:spPr>
          <a:xfrm>
            <a:off x="457200" y="1772816"/>
            <a:ext cx="8229600" cy="4544144"/>
          </a:xfrm>
        </p:spPr>
        <p:txBody>
          <a:bodyPr/>
          <a:lstStyle/>
          <a:p>
            <a:r>
              <a:rPr lang="en-US" sz="2800" dirty="0">
                <a:solidFill>
                  <a:schemeClr val="tx1"/>
                </a:solidFill>
                <a:latin typeface="+mj-lt"/>
              </a:rPr>
              <a:t>Two independent parts – test and case analysis</a:t>
            </a:r>
          </a:p>
          <a:p>
            <a:r>
              <a:rPr lang="en-US" sz="2800" dirty="0">
                <a:solidFill>
                  <a:schemeClr val="tx1"/>
                </a:solidFill>
                <a:latin typeface="+mj-lt"/>
              </a:rPr>
              <a:t>Test pass threshold– 60%</a:t>
            </a:r>
          </a:p>
          <a:p>
            <a:r>
              <a:rPr lang="en-US" sz="2800" dirty="0">
                <a:solidFill>
                  <a:schemeClr val="tx1"/>
                </a:solidFill>
                <a:latin typeface="+mj-lt"/>
              </a:rPr>
              <a:t>Assessment form for the case analysis – getting familiar with during the semester</a:t>
            </a:r>
          </a:p>
          <a:p>
            <a:pPr>
              <a:defRPr/>
            </a:pPr>
            <a:r>
              <a:rPr lang="en-US" sz="2800" b="1" dirty="0">
                <a:solidFill>
                  <a:srgbClr val="FF0000"/>
                </a:solidFill>
              </a:rPr>
              <a:t>Final mark = (0,30 x A*) + (0,60 x B*) + (0,10 x C*) </a:t>
            </a:r>
            <a:r>
              <a:rPr lang="en-US" sz="2800" b="1" dirty="0">
                <a:solidFill>
                  <a:srgbClr val="FFFF00"/>
                </a:solidFill>
              </a:rPr>
              <a:t>+ lecture bonus</a:t>
            </a:r>
            <a:endParaRPr lang="bg-BG" sz="2800" dirty="0">
              <a:solidFill>
                <a:srgbClr val="FFFF00"/>
              </a:solidFill>
            </a:endParaRPr>
          </a:p>
          <a:p>
            <a:pPr marL="800100" lvl="2" indent="0">
              <a:buFont typeface="Wingdings" pitchFamily="2" charset="2"/>
              <a:buNone/>
              <a:defRPr/>
            </a:pPr>
            <a:r>
              <a:rPr lang="en-US" dirty="0"/>
              <a:t>A - mark on case analysis</a:t>
            </a:r>
            <a:endParaRPr lang="bg-BG" dirty="0"/>
          </a:p>
          <a:p>
            <a:pPr marL="800100" lvl="2" indent="0">
              <a:buFont typeface="Wingdings" pitchFamily="2" charset="2"/>
              <a:buNone/>
              <a:defRPr/>
            </a:pPr>
            <a:r>
              <a:rPr lang="en-US" dirty="0"/>
              <a:t>B - mark on the examination test</a:t>
            </a:r>
            <a:endParaRPr lang="bg-BG" dirty="0"/>
          </a:p>
          <a:p>
            <a:pPr marL="800100" lvl="2" indent="0">
              <a:buFont typeface="Wingdings" pitchFamily="2" charset="2"/>
              <a:buNone/>
              <a:defRPr/>
            </a:pPr>
            <a:r>
              <a:rPr lang="en-US" dirty="0"/>
              <a:t>C - average mark of the semester</a:t>
            </a:r>
            <a:endParaRPr lang="bg-BG" dirty="0"/>
          </a:p>
          <a:p>
            <a:endParaRPr lang="en-US" sz="2800" dirty="0">
              <a:latin typeface="+mj-lt"/>
            </a:endParaRPr>
          </a:p>
          <a:p>
            <a:endParaRPr lang="bg-BG" sz="2800" dirty="0">
              <a:latin typeface="+mj-lt"/>
            </a:endParaRPr>
          </a:p>
        </p:txBody>
      </p:sp>
    </p:spTree>
    <p:extLst>
      <p:ext uri="{BB962C8B-B14F-4D97-AF65-F5344CB8AC3E}">
        <p14:creationId xmlns:p14="http://schemas.microsoft.com/office/powerpoint/2010/main" val="1336210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1521" y="260647"/>
          <a:ext cx="8640959" cy="6192688"/>
        </p:xfrm>
        <a:graphic>
          <a:graphicData uri="http://schemas.openxmlformats.org/drawingml/2006/table">
            <a:tbl>
              <a:tblPr firstRow="1" firstCol="1" bandRow="1">
                <a:tableStyleId>{B301B821-A1FF-4177-AEE7-76D212191A09}</a:tableStyleId>
              </a:tblPr>
              <a:tblGrid>
                <a:gridCol w="3815665">
                  <a:extLst>
                    <a:ext uri="{9D8B030D-6E8A-4147-A177-3AD203B41FA5}">
                      <a16:colId xmlns:a16="http://schemas.microsoft.com/office/drawing/2014/main" val="20000"/>
                    </a:ext>
                  </a:extLst>
                </a:gridCol>
                <a:gridCol w="2412647">
                  <a:extLst>
                    <a:ext uri="{9D8B030D-6E8A-4147-A177-3AD203B41FA5}">
                      <a16:colId xmlns:a16="http://schemas.microsoft.com/office/drawing/2014/main" val="20001"/>
                    </a:ext>
                  </a:extLst>
                </a:gridCol>
                <a:gridCol w="2412647">
                  <a:extLst>
                    <a:ext uri="{9D8B030D-6E8A-4147-A177-3AD203B41FA5}">
                      <a16:colId xmlns:a16="http://schemas.microsoft.com/office/drawing/2014/main" val="20002"/>
                    </a:ext>
                  </a:extLst>
                </a:gridCol>
              </a:tblGrid>
              <a:tr h="553389">
                <a:tc>
                  <a:txBody>
                    <a:bodyPr/>
                    <a:lstStyle/>
                    <a:p>
                      <a:pPr marL="457200" hangingPunct="0">
                        <a:spcBef>
                          <a:spcPts val="100"/>
                        </a:spcBef>
                        <a:spcAft>
                          <a:spcPts val="100"/>
                        </a:spcAft>
                      </a:pPr>
                      <a:r>
                        <a:rPr lang="en-US" sz="1800" dirty="0">
                          <a:effectLst/>
                        </a:rPr>
                        <a:t>Question number</a:t>
                      </a:r>
                      <a:endParaRPr lang="bg-BG" sz="1600" dirty="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dirty="0">
                          <a:effectLst/>
                        </a:rPr>
                        <a:t>Attributed points</a:t>
                      </a:r>
                      <a:endParaRPr lang="bg-BG" sz="1600" dirty="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a:effectLst/>
                        </a:rPr>
                        <a:t>Total points</a:t>
                      </a:r>
                      <a:endParaRPr lang="bg-BG" sz="16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0"/>
                  </a:ext>
                </a:extLst>
              </a:tr>
              <a:tr h="276695">
                <a:tc>
                  <a:txBody>
                    <a:bodyPr/>
                    <a:lstStyle/>
                    <a:p>
                      <a:pPr marL="457200" hangingPunct="0">
                        <a:spcBef>
                          <a:spcPts val="100"/>
                        </a:spcBef>
                        <a:spcAft>
                          <a:spcPts val="100"/>
                        </a:spcAft>
                      </a:pPr>
                      <a:r>
                        <a:rPr lang="en-US" sz="1800">
                          <a:effectLst/>
                        </a:rPr>
                        <a:t>Questions 1 to 3 </a:t>
                      </a:r>
                      <a:endParaRPr lang="bg-BG" sz="160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dirty="0">
                          <a:effectLst/>
                        </a:rPr>
                        <a:t>0.50 each</a:t>
                      </a:r>
                      <a:endParaRPr lang="bg-BG" sz="1600" dirty="0">
                        <a:effectLst/>
                        <a:latin typeface="Times New Roman"/>
                        <a:ea typeface="Times New Roman"/>
                        <a:cs typeface="Times New Roman"/>
                      </a:endParaRPr>
                    </a:p>
                  </a:txBody>
                  <a:tcPr marL="68580" marR="68580" marT="0" marB="0" anchor="ctr"/>
                </a:tc>
                <a:tc>
                  <a:txBody>
                    <a:bodyPr/>
                    <a:lstStyle/>
                    <a:p>
                      <a:pPr marL="449580" algn="ctr" hangingPunct="0">
                        <a:spcBef>
                          <a:spcPts val="100"/>
                        </a:spcBef>
                        <a:spcAft>
                          <a:spcPts val="100"/>
                        </a:spcAft>
                      </a:pPr>
                      <a:r>
                        <a:rPr lang="en-US" sz="1800">
                          <a:effectLst/>
                        </a:rPr>
                        <a:t>1,5</a:t>
                      </a:r>
                      <a:endParaRPr lang="bg-BG" sz="16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1"/>
                  </a:ext>
                </a:extLst>
              </a:tr>
              <a:tr h="553389">
                <a:tc>
                  <a:txBody>
                    <a:bodyPr/>
                    <a:lstStyle/>
                    <a:p>
                      <a:pPr marL="457200" hangingPunct="0">
                        <a:spcBef>
                          <a:spcPts val="100"/>
                        </a:spcBef>
                        <a:spcAft>
                          <a:spcPts val="100"/>
                        </a:spcAft>
                      </a:pPr>
                      <a:r>
                        <a:rPr lang="en-US" sz="1800">
                          <a:effectLst/>
                        </a:rPr>
                        <a:t>Questions 4 to 6</a:t>
                      </a:r>
                      <a:endParaRPr lang="bg-BG" sz="160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dirty="0">
                          <a:effectLst/>
                        </a:rPr>
                        <a:t>1 point each</a:t>
                      </a:r>
                      <a:endParaRPr lang="bg-BG" sz="1600" dirty="0">
                        <a:effectLst/>
                        <a:latin typeface="Times New Roman"/>
                        <a:ea typeface="Times New Roman"/>
                        <a:cs typeface="Times New Roman"/>
                      </a:endParaRPr>
                    </a:p>
                  </a:txBody>
                  <a:tcPr marL="68580" marR="68580" marT="0" marB="0" anchor="ctr"/>
                </a:tc>
                <a:tc>
                  <a:txBody>
                    <a:bodyPr/>
                    <a:lstStyle/>
                    <a:p>
                      <a:pPr marL="449580" algn="ctr" hangingPunct="0">
                        <a:spcBef>
                          <a:spcPts val="100"/>
                        </a:spcBef>
                        <a:spcAft>
                          <a:spcPts val="100"/>
                        </a:spcAft>
                      </a:pPr>
                      <a:r>
                        <a:rPr lang="en-US" sz="1800">
                          <a:effectLst/>
                        </a:rPr>
                        <a:t>3</a:t>
                      </a:r>
                      <a:endParaRPr lang="bg-BG" sz="16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2"/>
                  </a:ext>
                </a:extLst>
              </a:tr>
              <a:tr h="553389">
                <a:tc>
                  <a:txBody>
                    <a:bodyPr/>
                    <a:lstStyle/>
                    <a:p>
                      <a:pPr marL="457200" hangingPunct="0">
                        <a:spcBef>
                          <a:spcPts val="100"/>
                        </a:spcBef>
                        <a:spcAft>
                          <a:spcPts val="100"/>
                        </a:spcAft>
                      </a:pPr>
                      <a:r>
                        <a:rPr lang="en-US" sz="1800">
                          <a:effectLst/>
                        </a:rPr>
                        <a:t>Questions 7 to 11</a:t>
                      </a:r>
                      <a:endParaRPr lang="bg-BG" sz="160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dirty="0">
                          <a:effectLst/>
                        </a:rPr>
                        <a:t>1,5 point each</a:t>
                      </a:r>
                      <a:endParaRPr lang="bg-BG" sz="1600" dirty="0">
                        <a:effectLst/>
                        <a:latin typeface="Times New Roman"/>
                        <a:ea typeface="Times New Roman"/>
                        <a:cs typeface="Times New Roman"/>
                      </a:endParaRPr>
                    </a:p>
                  </a:txBody>
                  <a:tcPr marL="68580" marR="68580" marT="0" marB="0" anchor="ctr"/>
                </a:tc>
                <a:tc>
                  <a:txBody>
                    <a:bodyPr/>
                    <a:lstStyle/>
                    <a:p>
                      <a:pPr marL="449580" algn="ctr" hangingPunct="0">
                        <a:spcBef>
                          <a:spcPts val="100"/>
                        </a:spcBef>
                        <a:spcAft>
                          <a:spcPts val="100"/>
                        </a:spcAft>
                      </a:pPr>
                      <a:r>
                        <a:rPr lang="en-US" sz="1800">
                          <a:effectLst/>
                        </a:rPr>
                        <a:t>7,5</a:t>
                      </a:r>
                      <a:endParaRPr lang="bg-BG" sz="16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3"/>
                  </a:ext>
                </a:extLst>
              </a:tr>
              <a:tr h="553389">
                <a:tc>
                  <a:txBody>
                    <a:bodyPr/>
                    <a:lstStyle/>
                    <a:p>
                      <a:pPr marL="457200" hangingPunct="0">
                        <a:spcBef>
                          <a:spcPts val="100"/>
                        </a:spcBef>
                        <a:spcAft>
                          <a:spcPts val="100"/>
                        </a:spcAft>
                      </a:pPr>
                      <a:r>
                        <a:rPr lang="en-US" sz="1800">
                          <a:effectLst/>
                        </a:rPr>
                        <a:t>Questions 12 to 16</a:t>
                      </a:r>
                      <a:endParaRPr lang="bg-BG" sz="160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dirty="0">
                          <a:effectLst/>
                        </a:rPr>
                        <a:t>1 point each</a:t>
                      </a:r>
                      <a:endParaRPr lang="bg-BG" sz="1600" dirty="0">
                        <a:effectLst/>
                        <a:latin typeface="Times New Roman"/>
                        <a:ea typeface="Times New Roman"/>
                        <a:cs typeface="Times New Roman"/>
                      </a:endParaRPr>
                    </a:p>
                  </a:txBody>
                  <a:tcPr marL="68580" marR="68580" marT="0" marB="0" anchor="ctr"/>
                </a:tc>
                <a:tc>
                  <a:txBody>
                    <a:bodyPr/>
                    <a:lstStyle/>
                    <a:p>
                      <a:pPr marL="449580" algn="ctr" hangingPunct="0">
                        <a:spcBef>
                          <a:spcPts val="100"/>
                        </a:spcBef>
                        <a:spcAft>
                          <a:spcPts val="100"/>
                        </a:spcAft>
                      </a:pPr>
                      <a:r>
                        <a:rPr lang="en-US" sz="1800">
                          <a:effectLst/>
                        </a:rPr>
                        <a:t>4</a:t>
                      </a:r>
                      <a:endParaRPr lang="bg-BG" sz="16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r h="553389">
                <a:tc>
                  <a:txBody>
                    <a:bodyPr/>
                    <a:lstStyle/>
                    <a:p>
                      <a:pPr marL="457200" hangingPunct="0">
                        <a:spcBef>
                          <a:spcPts val="100"/>
                        </a:spcBef>
                        <a:spcAft>
                          <a:spcPts val="100"/>
                        </a:spcAft>
                      </a:pPr>
                      <a:r>
                        <a:rPr lang="en-US" sz="1800">
                          <a:effectLst/>
                        </a:rPr>
                        <a:t>Questions 17 to 19</a:t>
                      </a:r>
                      <a:endParaRPr lang="bg-BG" sz="160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a:effectLst/>
                        </a:rPr>
                        <a:t>1 point each</a:t>
                      </a:r>
                      <a:endParaRPr lang="bg-BG" sz="1600">
                        <a:effectLst/>
                        <a:latin typeface="Times New Roman"/>
                        <a:ea typeface="Times New Roman"/>
                        <a:cs typeface="Times New Roman"/>
                      </a:endParaRPr>
                    </a:p>
                  </a:txBody>
                  <a:tcPr marL="68580" marR="68580" marT="0" marB="0" anchor="ctr"/>
                </a:tc>
                <a:tc>
                  <a:txBody>
                    <a:bodyPr/>
                    <a:lstStyle/>
                    <a:p>
                      <a:pPr marL="449580" algn="ctr" hangingPunct="0">
                        <a:spcBef>
                          <a:spcPts val="100"/>
                        </a:spcBef>
                        <a:spcAft>
                          <a:spcPts val="100"/>
                        </a:spcAft>
                      </a:pPr>
                      <a:r>
                        <a:rPr lang="en-US" sz="1800" dirty="0">
                          <a:effectLst/>
                        </a:rPr>
                        <a:t>4</a:t>
                      </a:r>
                      <a:endParaRPr lang="bg-BG" sz="16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5"/>
                  </a:ext>
                </a:extLst>
              </a:tr>
              <a:tr h="553389">
                <a:tc>
                  <a:txBody>
                    <a:bodyPr/>
                    <a:lstStyle/>
                    <a:p>
                      <a:pPr marL="457200" hangingPunct="0">
                        <a:spcBef>
                          <a:spcPts val="100"/>
                        </a:spcBef>
                        <a:spcAft>
                          <a:spcPts val="100"/>
                        </a:spcAft>
                      </a:pPr>
                      <a:r>
                        <a:rPr lang="en-US" sz="1800">
                          <a:effectLst/>
                        </a:rPr>
                        <a:t>Questions 20 to 24</a:t>
                      </a:r>
                      <a:endParaRPr lang="bg-BG" sz="160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a:effectLst/>
                        </a:rPr>
                        <a:t>1 point each</a:t>
                      </a:r>
                      <a:endParaRPr lang="bg-BG" sz="1600">
                        <a:effectLst/>
                        <a:latin typeface="Times New Roman"/>
                        <a:ea typeface="Times New Roman"/>
                        <a:cs typeface="Times New Roman"/>
                      </a:endParaRPr>
                    </a:p>
                  </a:txBody>
                  <a:tcPr marL="68580" marR="68580" marT="0" marB="0" anchor="ctr"/>
                </a:tc>
                <a:tc>
                  <a:txBody>
                    <a:bodyPr/>
                    <a:lstStyle/>
                    <a:p>
                      <a:pPr marL="449580" algn="ctr" hangingPunct="0">
                        <a:spcBef>
                          <a:spcPts val="100"/>
                        </a:spcBef>
                        <a:spcAft>
                          <a:spcPts val="100"/>
                        </a:spcAft>
                      </a:pPr>
                      <a:r>
                        <a:rPr lang="en-US" sz="1800" dirty="0">
                          <a:effectLst/>
                        </a:rPr>
                        <a:t>5</a:t>
                      </a:r>
                      <a:endParaRPr lang="bg-BG" sz="16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6"/>
                  </a:ext>
                </a:extLst>
              </a:tr>
              <a:tr h="1021135">
                <a:tc>
                  <a:txBody>
                    <a:bodyPr/>
                    <a:lstStyle/>
                    <a:p>
                      <a:pPr marL="457200" hangingPunct="0">
                        <a:spcBef>
                          <a:spcPts val="100"/>
                        </a:spcBef>
                        <a:spcAft>
                          <a:spcPts val="100"/>
                        </a:spcAft>
                      </a:pPr>
                      <a:r>
                        <a:rPr lang="en-US" sz="1800">
                          <a:effectLst/>
                        </a:rPr>
                        <a:t>Question 25</a:t>
                      </a:r>
                      <a:endParaRPr lang="bg-BG" sz="1600">
                        <a:effectLst/>
                      </a:endParaRPr>
                    </a:p>
                    <a:p>
                      <a:pPr marL="457200" hangingPunct="0">
                        <a:spcBef>
                          <a:spcPts val="100"/>
                        </a:spcBef>
                        <a:spcAft>
                          <a:spcPts val="100"/>
                        </a:spcAft>
                      </a:pPr>
                      <a:r>
                        <a:rPr lang="en-US" sz="1600">
                          <a:effectLst/>
                        </a:rPr>
                        <a:t>/open-ended question requiring 5 short answers in free style/ </a:t>
                      </a:r>
                      <a:endParaRPr lang="bg-BG" sz="160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a:effectLst/>
                        </a:rPr>
                        <a:t>0.50 each right answer</a:t>
                      </a:r>
                      <a:endParaRPr lang="bg-BG" sz="1600">
                        <a:effectLst/>
                        <a:latin typeface="Times New Roman"/>
                        <a:ea typeface="Times New Roman"/>
                        <a:cs typeface="Times New Roman"/>
                      </a:endParaRPr>
                    </a:p>
                  </a:txBody>
                  <a:tcPr marL="68580" marR="68580" marT="0" marB="0" anchor="ctr"/>
                </a:tc>
                <a:tc>
                  <a:txBody>
                    <a:bodyPr/>
                    <a:lstStyle/>
                    <a:p>
                      <a:pPr marL="449580" algn="ctr" hangingPunct="0">
                        <a:spcBef>
                          <a:spcPts val="100"/>
                        </a:spcBef>
                        <a:spcAft>
                          <a:spcPts val="100"/>
                        </a:spcAft>
                      </a:pPr>
                      <a:r>
                        <a:rPr lang="en-US" sz="1800" dirty="0">
                          <a:effectLst/>
                        </a:rPr>
                        <a:t>2,5</a:t>
                      </a:r>
                      <a:endParaRPr lang="bg-BG" sz="16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7"/>
                  </a:ext>
                </a:extLst>
              </a:tr>
              <a:tr h="1021135">
                <a:tc>
                  <a:txBody>
                    <a:bodyPr/>
                    <a:lstStyle/>
                    <a:p>
                      <a:pPr marL="457200" hangingPunct="0">
                        <a:spcBef>
                          <a:spcPts val="100"/>
                        </a:spcBef>
                        <a:spcAft>
                          <a:spcPts val="100"/>
                        </a:spcAft>
                      </a:pPr>
                      <a:r>
                        <a:rPr lang="en-US" sz="1800">
                          <a:effectLst/>
                        </a:rPr>
                        <a:t>Question 26</a:t>
                      </a:r>
                      <a:endParaRPr lang="bg-BG" sz="1600">
                        <a:effectLst/>
                      </a:endParaRPr>
                    </a:p>
                    <a:p>
                      <a:pPr marL="457200" hangingPunct="0">
                        <a:spcBef>
                          <a:spcPts val="100"/>
                        </a:spcBef>
                        <a:spcAft>
                          <a:spcPts val="100"/>
                        </a:spcAft>
                      </a:pPr>
                      <a:r>
                        <a:rPr lang="en-US" sz="1600">
                          <a:effectLst/>
                        </a:rPr>
                        <a:t>/open-ended question requiring 5 short answers in free style/ </a:t>
                      </a:r>
                      <a:endParaRPr lang="bg-BG" sz="1600">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a:effectLst/>
                        </a:rPr>
                        <a:t>0.50 each right answer</a:t>
                      </a:r>
                      <a:endParaRPr lang="bg-BG" sz="1600">
                        <a:effectLst/>
                        <a:latin typeface="Times New Roman"/>
                        <a:ea typeface="Times New Roman"/>
                        <a:cs typeface="Times New Roman"/>
                      </a:endParaRPr>
                    </a:p>
                  </a:txBody>
                  <a:tcPr marL="68580" marR="68580" marT="0" marB="0" anchor="ctr"/>
                </a:tc>
                <a:tc>
                  <a:txBody>
                    <a:bodyPr/>
                    <a:lstStyle/>
                    <a:p>
                      <a:pPr marL="449580" algn="ctr" hangingPunct="0">
                        <a:spcBef>
                          <a:spcPts val="100"/>
                        </a:spcBef>
                        <a:spcAft>
                          <a:spcPts val="100"/>
                        </a:spcAft>
                      </a:pPr>
                      <a:r>
                        <a:rPr lang="en-US" sz="1800">
                          <a:effectLst/>
                        </a:rPr>
                        <a:t>2,5</a:t>
                      </a:r>
                      <a:endParaRPr lang="bg-BG" sz="160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8"/>
                  </a:ext>
                </a:extLst>
              </a:tr>
              <a:tr h="553389">
                <a:tc>
                  <a:txBody>
                    <a:bodyPr/>
                    <a:lstStyle/>
                    <a:p>
                      <a:pPr marL="457200" hangingPunct="0">
                        <a:spcBef>
                          <a:spcPts val="100"/>
                        </a:spcBef>
                        <a:spcAft>
                          <a:spcPts val="100"/>
                        </a:spcAft>
                      </a:pPr>
                      <a:r>
                        <a:rPr lang="en-US" sz="1800" b="1" dirty="0">
                          <a:solidFill>
                            <a:srgbClr val="FF0000"/>
                          </a:solidFill>
                          <a:effectLst/>
                        </a:rPr>
                        <a:t>Maximum total points</a:t>
                      </a:r>
                      <a:endParaRPr lang="bg-BG" sz="1600" b="1" dirty="0">
                        <a:solidFill>
                          <a:srgbClr val="FF0000"/>
                        </a:solidFill>
                        <a:effectLst/>
                        <a:latin typeface="Times New Roman"/>
                        <a:ea typeface="Times New Roman"/>
                        <a:cs typeface="Times New Roman"/>
                      </a:endParaRPr>
                    </a:p>
                  </a:txBody>
                  <a:tcPr marL="68580" marR="68580" marT="0" marB="0" anchor="ctr"/>
                </a:tc>
                <a:tc>
                  <a:txBody>
                    <a:bodyPr/>
                    <a:lstStyle/>
                    <a:p>
                      <a:pPr marL="457200" algn="ctr" hangingPunct="0">
                        <a:spcBef>
                          <a:spcPts val="100"/>
                        </a:spcBef>
                        <a:spcAft>
                          <a:spcPts val="100"/>
                        </a:spcAft>
                      </a:pPr>
                      <a:r>
                        <a:rPr lang="en-US" sz="1800" b="1" dirty="0">
                          <a:solidFill>
                            <a:srgbClr val="FF0000"/>
                          </a:solidFill>
                          <a:effectLst/>
                        </a:rPr>
                        <a:t> </a:t>
                      </a:r>
                      <a:endParaRPr lang="bg-BG" sz="1600" b="1" dirty="0">
                        <a:solidFill>
                          <a:srgbClr val="FF0000"/>
                        </a:solidFill>
                        <a:effectLst/>
                        <a:latin typeface="Times New Roman"/>
                        <a:ea typeface="Times New Roman"/>
                        <a:cs typeface="Times New Roman"/>
                      </a:endParaRPr>
                    </a:p>
                  </a:txBody>
                  <a:tcPr marL="68580" marR="68580" marT="0" marB="0" anchor="ctr"/>
                </a:tc>
                <a:tc>
                  <a:txBody>
                    <a:bodyPr/>
                    <a:lstStyle/>
                    <a:p>
                      <a:pPr marL="449580" algn="ctr" hangingPunct="0">
                        <a:spcBef>
                          <a:spcPts val="100"/>
                        </a:spcBef>
                        <a:spcAft>
                          <a:spcPts val="100"/>
                        </a:spcAft>
                      </a:pPr>
                      <a:r>
                        <a:rPr lang="en-US" sz="1800" b="1" dirty="0">
                          <a:solidFill>
                            <a:srgbClr val="FF0000"/>
                          </a:solidFill>
                          <a:effectLst/>
                        </a:rPr>
                        <a:t>30</a:t>
                      </a:r>
                      <a:endParaRPr lang="bg-BG" sz="1600" b="1" dirty="0">
                        <a:solidFill>
                          <a:srgbClr val="FF0000"/>
                        </a:solidFill>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692422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5832046"/>
              </p:ext>
            </p:extLst>
          </p:nvPr>
        </p:nvGraphicFramePr>
        <p:xfrm>
          <a:off x="539552" y="476672"/>
          <a:ext cx="7992888" cy="5974080"/>
        </p:xfrm>
        <a:graphic>
          <a:graphicData uri="http://schemas.openxmlformats.org/drawingml/2006/table">
            <a:tbl>
              <a:tblPr firstRow="1" firstCol="1" lastRow="1" lastCol="1" bandRow="1" bandCol="1">
                <a:tableStyleId>{5940675A-B579-460E-94D1-54222C63F5DA}</a:tableStyleId>
              </a:tblPr>
              <a:tblGrid>
                <a:gridCol w="7992888">
                  <a:extLst>
                    <a:ext uri="{9D8B030D-6E8A-4147-A177-3AD203B41FA5}">
                      <a16:colId xmlns:a16="http://schemas.microsoft.com/office/drawing/2014/main" val="20000"/>
                    </a:ext>
                  </a:extLst>
                </a:gridCol>
              </a:tblGrid>
              <a:tr h="420209">
                <a:tc>
                  <a:txBody>
                    <a:bodyPr/>
                    <a:lstStyle/>
                    <a:p>
                      <a:pPr marL="440055" algn="ctr" hangingPunct="0">
                        <a:spcBef>
                          <a:spcPts val="35"/>
                        </a:spcBef>
                        <a:spcAft>
                          <a:spcPts val="0"/>
                        </a:spcAft>
                      </a:pPr>
                      <a:r>
                        <a:rPr lang="en-US" sz="2800" spc="-5">
                          <a:effectLst/>
                        </a:rPr>
                        <a:t>N</a:t>
                      </a:r>
                      <a:r>
                        <a:rPr lang="en-US" sz="2800">
                          <a:effectLst/>
                        </a:rPr>
                        <a:t>umber </a:t>
                      </a:r>
                      <a:r>
                        <a:rPr lang="en-US" sz="2800" spc="5">
                          <a:effectLst/>
                        </a:rPr>
                        <a:t>o</a:t>
                      </a:r>
                      <a:r>
                        <a:rPr lang="en-US" sz="2800">
                          <a:effectLst/>
                        </a:rPr>
                        <a:t>f</a:t>
                      </a:r>
                      <a:r>
                        <a:rPr lang="en-US" sz="2800" spc="-10">
                          <a:effectLst/>
                        </a:rPr>
                        <a:t> </a:t>
                      </a:r>
                      <a:r>
                        <a:rPr lang="en-US" sz="2800">
                          <a:effectLst/>
                        </a:rPr>
                        <a:t>p</a:t>
                      </a:r>
                      <a:r>
                        <a:rPr lang="en-US" sz="2800" spc="-5">
                          <a:effectLst/>
                        </a:rPr>
                        <a:t>o</a:t>
                      </a:r>
                      <a:r>
                        <a:rPr lang="en-US" sz="2800">
                          <a:effectLst/>
                        </a:rPr>
                        <a:t>i</a:t>
                      </a:r>
                      <a:r>
                        <a:rPr lang="en-US" sz="2800" spc="-5">
                          <a:effectLst/>
                        </a:rPr>
                        <a:t>n</a:t>
                      </a:r>
                      <a:r>
                        <a:rPr lang="en-US" sz="2800">
                          <a:effectLst/>
                        </a:rPr>
                        <a:t>ts                       </a:t>
                      </a:r>
                      <a:r>
                        <a:rPr lang="en-US" sz="2800" spc="190">
                          <a:effectLst/>
                        </a:rPr>
                        <a:t> </a:t>
                      </a:r>
                      <a:r>
                        <a:rPr lang="en-US" sz="2800">
                          <a:effectLst/>
                        </a:rPr>
                        <a:t>M</a:t>
                      </a:r>
                      <a:r>
                        <a:rPr lang="en-US" sz="2800" spc="5">
                          <a:effectLst/>
                        </a:rPr>
                        <a:t>a</a:t>
                      </a:r>
                      <a:r>
                        <a:rPr lang="en-US" sz="2800">
                          <a:effectLst/>
                        </a:rPr>
                        <a:t>rk</a:t>
                      </a:r>
                      <a:endParaRPr lang="bg-BG" sz="2400">
                        <a:effectLst/>
                        <a:latin typeface="Times New Roman"/>
                        <a:ea typeface="Times New Roman"/>
                      </a:endParaRPr>
                    </a:p>
                  </a:txBody>
                  <a:tcPr marL="0" marR="0" marT="0" marB="0"/>
                </a:tc>
                <a:extLst>
                  <a:ext uri="{0D108BD9-81ED-4DB2-BD59-A6C34878D82A}">
                    <a16:rowId xmlns:a16="http://schemas.microsoft.com/office/drawing/2014/main" val="10000"/>
                  </a:ext>
                </a:extLst>
              </a:tr>
              <a:tr h="420209">
                <a:tc>
                  <a:txBody>
                    <a:bodyPr/>
                    <a:lstStyle/>
                    <a:p>
                      <a:pPr marL="1046480" algn="ctr" hangingPunct="0">
                        <a:spcBef>
                          <a:spcPts val="35"/>
                        </a:spcBef>
                        <a:spcAft>
                          <a:spcPts val="0"/>
                        </a:spcAft>
                      </a:pPr>
                      <a:r>
                        <a:rPr lang="en-US" sz="2800" spc="-5" dirty="0">
                          <a:effectLst/>
                        </a:rPr>
                        <a:t>1</a:t>
                      </a:r>
                      <a:r>
                        <a:rPr lang="en-US" sz="2800" dirty="0">
                          <a:effectLst/>
                        </a:rPr>
                        <a:t>8                                        </a:t>
                      </a:r>
                      <a:r>
                        <a:rPr lang="en-US" sz="2800" spc="115" dirty="0">
                          <a:effectLst/>
                        </a:rPr>
                        <a:t> </a:t>
                      </a:r>
                      <a:r>
                        <a:rPr lang="en-US" sz="2800" dirty="0">
                          <a:effectLst/>
                        </a:rPr>
                        <a:t>3.</a:t>
                      </a:r>
                      <a:r>
                        <a:rPr lang="en-US" sz="2800" spc="5" dirty="0">
                          <a:effectLst/>
                        </a:rPr>
                        <a:t>0</a:t>
                      </a:r>
                      <a:r>
                        <a:rPr lang="en-US" sz="2800" dirty="0">
                          <a:effectLst/>
                        </a:rPr>
                        <a:t>0</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01"/>
                  </a:ext>
                </a:extLst>
              </a:tr>
              <a:tr h="420209">
                <a:tc>
                  <a:txBody>
                    <a:bodyPr/>
                    <a:lstStyle/>
                    <a:p>
                      <a:pPr marL="1046480" algn="ctr" hangingPunct="0">
                        <a:spcBef>
                          <a:spcPts val="35"/>
                        </a:spcBef>
                        <a:spcAft>
                          <a:spcPts val="0"/>
                        </a:spcAft>
                      </a:pPr>
                      <a:r>
                        <a:rPr lang="en-US" sz="2800" spc="-5" dirty="0">
                          <a:effectLst/>
                        </a:rPr>
                        <a:t>1</a:t>
                      </a:r>
                      <a:r>
                        <a:rPr lang="en-US" sz="2800" dirty="0">
                          <a:effectLst/>
                        </a:rPr>
                        <a:t>9                                        </a:t>
                      </a:r>
                      <a:r>
                        <a:rPr lang="en-US" sz="2800" spc="115" dirty="0">
                          <a:effectLst/>
                        </a:rPr>
                        <a:t> </a:t>
                      </a:r>
                      <a:r>
                        <a:rPr lang="en-US" sz="2800" dirty="0">
                          <a:effectLst/>
                        </a:rPr>
                        <a:t>3.</a:t>
                      </a:r>
                      <a:r>
                        <a:rPr lang="en-US" sz="2800" spc="5" dirty="0">
                          <a:effectLst/>
                        </a:rPr>
                        <a:t>2</a:t>
                      </a:r>
                      <a:r>
                        <a:rPr lang="en-US" sz="2800" dirty="0">
                          <a:effectLst/>
                        </a:rPr>
                        <a:t>5</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02"/>
                  </a:ext>
                </a:extLst>
              </a:tr>
              <a:tr h="420209">
                <a:tc>
                  <a:txBody>
                    <a:bodyPr/>
                    <a:lstStyle/>
                    <a:p>
                      <a:pPr marL="1046480" algn="ctr" hangingPunct="0">
                        <a:spcBef>
                          <a:spcPts val="50"/>
                        </a:spcBef>
                        <a:spcAft>
                          <a:spcPts val="0"/>
                        </a:spcAft>
                      </a:pPr>
                      <a:r>
                        <a:rPr lang="en-US" sz="2800" spc="-5" dirty="0">
                          <a:effectLst/>
                        </a:rPr>
                        <a:t>2</a:t>
                      </a:r>
                      <a:r>
                        <a:rPr lang="en-US" sz="2800" dirty="0">
                          <a:effectLst/>
                        </a:rPr>
                        <a:t>0                                        </a:t>
                      </a:r>
                      <a:r>
                        <a:rPr lang="en-US" sz="2800" spc="115" dirty="0">
                          <a:effectLst/>
                        </a:rPr>
                        <a:t> </a:t>
                      </a:r>
                      <a:r>
                        <a:rPr lang="en-US" sz="2800" dirty="0">
                          <a:effectLst/>
                        </a:rPr>
                        <a:t>3.</a:t>
                      </a:r>
                      <a:r>
                        <a:rPr lang="en-US" sz="2800" spc="5" dirty="0">
                          <a:effectLst/>
                        </a:rPr>
                        <a:t>5</a:t>
                      </a:r>
                      <a:r>
                        <a:rPr lang="en-US" sz="2800" dirty="0">
                          <a:effectLst/>
                        </a:rPr>
                        <a:t>0</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03"/>
                  </a:ext>
                </a:extLst>
              </a:tr>
              <a:tr h="420209">
                <a:tc>
                  <a:txBody>
                    <a:bodyPr/>
                    <a:lstStyle/>
                    <a:p>
                      <a:pPr marL="1046480" algn="ctr" hangingPunct="0">
                        <a:spcBef>
                          <a:spcPts val="50"/>
                        </a:spcBef>
                        <a:spcAft>
                          <a:spcPts val="0"/>
                        </a:spcAft>
                      </a:pPr>
                      <a:r>
                        <a:rPr lang="en-US" sz="2800" spc="-5" dirty="0">
                          <a:effectLst/>
                        </a:rPr>
                        <a:t>2</a:t>
                      </a:r>
                      <a:r>
                        <a:rPr lang="en-US" sz="2800" dirty="0">
                          <a:effectLst/>
                        </a:rPr>
                        <a:t>1                                        </a:t>
                      </a:r>
                      <a:r>
                        <a:rPr lang="en-US" sz="2800" spc="115" dirty="0">
                          <a:effectLst/>
                        </a:rPr>
                        <a:t> </a:t>
                      </a:r>
                      <a:r>
                        <a:rPr lang="en-US" sz="2800" dirty="0">
                          <a:effectLst/>
                        </a:rPr>
                        <a:t>3.</a:t>
                      </a:r>
                      <a:r>
                        <a:rPr lang="en-US" sz="2800" spc="5" dirty="0">
                          <a:effectLst/>
                        </a:rPr>
                        <a:t>7</a:t>
                      </a:r>
                      <a:r>
                        <a:rPr lang="en-US" sz="2800" dirty="0">
                          <a:effectLst/>
                        </a:rPr>
                        <a:t>5</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04"/>
                  </a:ext>
                </a:extLst>
              </a:tr>
              <a:tr h="422624">
                <a:tc>
                  <a:txBody>
                    <a:bodyPr/>
                    <a:lstStyle/>
                    <a:p>
                      <a:pPr marL="1046480" algn="ctr" hangingPunct="0">
                        <a:spcBef>
                          <a:spcPts val="50"/>
                        </a:spcBef>
                        <a:spcAft>
                          <a:spcPts val="0"/>
                        </a:spcAft>
                      </a:pPr>
                      <a:r>
                        <a:rPr lang="en-US" sz="2800" spc="-5" dirty="0">
                          <a:effectLst/>
                        </a:rPr>
                        <a:t>2</a:t>
                      </a:r>
                      <a:r>
                        <a:rPr lang="en-US" sz="2800" dirty="0">
                          <a:effectLst/>
                        </a:rPr>
                        <a:t>2                                        </a:t>
                      </a:r>
                      <a:r>
                        <a:rPr lang="en-US" sz="2800" spc="115" dirty="0">
                          <a:effectLst/>
                        </a:rPr>
                        <a:t> </a:t>
                      </a:r>
                      <a:r>
                        <a:rPr lang="en-US" sz="2800" dirty="0">
                          <a:effectLst/>
                        </a:rPr>
                        <a:t>4.</a:t>
                      </a:r>
                      <a:r>
                        <a:rPr lang="en-US" sz="2800" spc="5" dirty="0">
                          <a:effectLst/>
                        </a:rPr>
                        <a:t>0</a:t>
                      </a:r>
                      <a:r>
                        <a:rPr lang="en-US" sz="2800" dirty="0">
                          <a:effectLst/>
                        </a:rPr>
                        <a:t>0</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05"/>
                  </a:ext>
                </a:extLst>
              </a:tr>
              <a:tr h="422624">
                <a:tc>
                  <a:txBody>
                    <a:bodyPr/>
                    <a:lstStyle/>
                    <a:p>
                      <a:pPr marL="1046480" algn="ctr" hangingPunct="0">
                        <a:spcBef>
                          <a:spcPts val="50"/>
                        </a:spcBef>
                        <a:spcAft>
                          <a:spcPts val="0"/>
                        </a:spcAft>
                      </a:pPr>
                      <a:r>
                        <a:rPr lang="en-US" sz="2800" spc="-5" dirty="0">
                          <a:effectLst/>
                        </a:rPr>
                        <a:t>2</a:t>
                      </a:r>
                      <a:r>
                        <a:rPr lang="en-US" sz="2800" dirty="0">
                          <a:effectLst/>
                        </a:rPr>
                        <a:t>3                                        </a:t>
                      </a:r>
                      <a:r>
                        <a:rPr lang="en-US" sz="2800" spc="115" dirty="0">
                          <a:effectLst/>
                        </a:rPr>
                        <a:t> </a:t>
                      </a:r>
                      <a:r>
                        <a:rPr lang="en-US" sz="2800" dirty="0">
                          <a:effectLst/>
                        </a:rPr>
                        <a:t>4.</a:t>
                      </a:r>
                      <a:r>
                        <a:rPr lang="en-US" sz="2800" spc="5" dirty="0">
                          <a:effectLst/>
                        </a:rPr>
                        <a:t>2</a:t>
                      </a:r>
                      <a:r>
                        <a:rPr lang="en-US" sz="2800" dirty="0">
                          <a:effectLst/>
                        </a:rPr>
                        <a:t>5</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06"/>
                  </a:ext>
                </a:extLst>
              </a:tr>
              <a:tr h="422624">
                <a:tc>
                  <a:txBody>
                    <a:bodyPr/>
                    <a:lstStyle/>
                    <a:p>
                      <a:pPr marL="1046480" algn="ctr" hangingPunct="0">
                        <a:spcBef>
                          <a:spcPts val="40"/>
                        </a:spcBef>
                        <a:spcAft>
                          <a:spcPts val="0"/>
                        </a:spcAft>
                      </a:pPr>
                      <a:r>
                        <a:rPr lang="en-US" sz="2800" spc="-5" dirty="0">
                          <a:effectLst/>
                        </a:rPr>
                        <a:t>2</a:t>
                      </a:r>
                      <a:r>
                        <a:rPr lang="en-US" sz="2800" dirty="0">
                          <a:effectLst/>
                        </a:rPr>
                        <a:t>4                                        </a:t>
                      </a:r>
                      <a:r>
                        <a:rPr lang="en-US" sz="2800" spc="115" dirty="0">
                          <a:effectLst/>
                        </a:rPr>
                        <a:t> </a:t>
                      </a:r>
                      <a:r>
                        <a:rPr lang="en-US" sz="2800" dirty="0">
                          <a:effectLst/>
                        </a:rPr>
                        <a:t>4.</a:t>
                      </a:r>
                      <a:r>
                        <a:rPr lang="en-US" sz="2800" spc="5" dirty="0">
                          <a:effectLst/>
                        </a:rPr>
                        <a:t>5</a:t>
                      </a:r>
                      <a:r>
                        <a:rPr lang="en-US" sz="2800" dirty="0">
                          <a:effectLst/>
                        </a:rPr>
                        <a:t>0</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07"/>
                  </a:ext>
                </a:extLst>
              </a:tr>
              <a:tr h="422624">
                <a:tc>
                  <a:txBody>
                    <a:bodyPr/>
                    <a:lstStyle/>
                    <a:p>
                      <a:pPr marL="1046480" algn="ctr" hangingPunct="0">
                        <a:spcBef>
                          <a:spcPts val="35"/>
                        </a:spcBef>
                        <a:spcAft>
                          <a:spcPts val="0"/>
                        </a:spcAft>
                      </a:pPr>
                      <a:r>
                        <a:rPr lang="en-US" sz="2800" spc="-5" dirty="0">
                          <a:effectLst/>
                        </a:rPr>
                        <a:t>2</a:t>
                      </a:r>
                      <a:r>
                        <a:rPr lang="en-US" sz="2800" dirty="0">
                          <a:effectLst/>
                        </a:rPr>
                        <a:t>5                                        </a:t>
                      </a:r>
                      <a:r>
                        <a:rPr lang="en-US" sz="2800" spc="115" dirty="0">
                          <a:effectLst/>
                        </a:rPr>
                        <a:t> </a:t>
                      </a:r>
                      <a:r>
                        <a:rPr lang="en-US" sz="2800" dirty="0">
                          <a:effectLst/>
                        </a:rPr>
                        <a:t>4.</a:t>
                      </a:r>
                      <a:r>
                        <a:rPr lang="en-US" sz="2800" spc="5" dirty="0">
                          <a:effectLst/>
                        </a:rPr>
                        <a:t>7</a:t>
                      </a:r>
                      <a:r>
                        <a:rPr lang="en-US" sz="2800" dirty="0">
                          <a:effectLst/>
                        </a:rPr>
                        <a:t>5</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08"/>
                  </a:ext>
                </a:extLst>
              </a:tr>
              <a:tr h="422624">
                <a:tc>
                  <a:txBody>
                    <a:bodyPr/>
                    <a:lstStyle/>
                    <a:p>
                      <a:pPr marL="1046480" algn="ctr" hangingPunct="0">
                        <a:spcBef>
                          <a:spcPts val="35"/>
                        </a:spcBef>
                        <a:spcAft>
                          <a:spcPts val="0"/>
                        </a:spcAft>
                      </a:pPr>
                      <a:r>
                        <a:rPr lang="en-US" sz="2800" spc="-5" dirty="0">
                          <a:effectLst/>
                        </a:rPr>
                        <a:t>2</a:t>
                      </a:r>
                      <a:r>
                        <a:rPr lang="en-US" sz="2800" dirty="0">
                          <a:effectLst/>
                        </a:rPr>
                        <a:t>6                                        </a:t>
                      </a:r>
                      <a:r>
                        <a:rPr lang="en-US" sz="2800" spc="115" dirty="0">
                          <a:effectLst/>
                        </a:rPr>
                        <a:t> </a:t>
                      </a:r>
                      <a:r>
                        <a:rPr lang="en-US" sz="2800" dirty="0">
                          <a:effectLst/>
                        </a:rPr>
                        <a:t>5.</a:t>
                      </a:r>
                      <a:r>
                        <a:rPr lang="en-US" sz="2800" spc="5" dirty="0">
                          <a:effectLst/>
                        </a:rPr>
                        <a:t>0</a:t>
                      </a:r>
                      <a:r>
                        <a:rPr lang="en-US" sz="2800" dirty="0">
                          <a:effectLst/>
                        </a:rPr>
                        <a:t>0</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09"/>
                  </a:ext>
                </a:extLst>
              </a:tr>
              <a:tr h="422624">
                <a:tc>
                  <a:txBody>
                    <a:bodyPr/>
                    <a:lstStyle/>
                    <a:p>
                      <a:pPr marL="1046480" algn="ctr" hangingPunct="0">
                        <a:spcBef>
                          <a:spcPts val="35"/>
                        </a:spcBef>
                        <a:spcAft>
                          <a:spcPts val="0"/>
                        </a:spcAft>
                      </a:pPr>
                      <a:r>
                        <a:rPr lang="en-US" sz="2800" spc="-5" dirty="0">
                          <a:effectLst/>
                        </a:rPr>
                        <a:t>2</a:t>
                      </a:r>
                      <a:r>
                        <a:rPr lang="en-US" sz="2800" dirty="0">
                          <a:effectLst/>
                        </a:rPr>
                        <a:t>7                                        </a:t>
                      </a:r>
                      <a:r>
                        <a:rPr lang="en-US" sz="2800" spc="115" dirty="0">
                          <a:effectLst/>
                        </a:rPr>
                        <a:t> </a:t>
                      </a:r>
                      <a:r>
                        <a:rPr lang="en-US" sz="2800" dirty="0">
                          <a:effectLst/>
                        </a:rPr>
                        <a:t>5.</a:t>
                      </a:r>
                      <a:r>
                        <a:rPr lang="en-US" sz="2800" spc="5" dirty="0">
                          <a:effectLst/>
                        </a:rPr>
                        <a:t>2</a:t>
                      </a:r>
                      <a:r>
                        <a:rPr lang="en-US" sz="2800" dirty="0">
                          <a:effectLst/>
                        </a:rPr>
                        <a:t>5</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10"/>
                  </a:ext>
                </a:extLst>
              </a:tr>
              <a:tr h="422624">
                <a:tc>
                  <a:txBody>
                    <a:bodyPr/>
                    <a:lstStyle/>
                    <a:p>
                      <a:pPr marL="1046480" algn="ctr" hangingPunct="0">
                        <a:spcBef>
                          <a:spcPts val="35"/>
                        </a:spcBef>
                        <a:spcAft>
                          <a:spcPts val="0"/>
                        </a:spcAft>
                      </a:pPr>
                      <a:r>
                        <a:rPr lang="en-US" sz="2800" spc="-5" dirty="0">
                          <a:effectLst/>
                        </a:rPr>
                        <a:t>2</a:t>
                      </a:r>
                      <a:r>
                        <a:rPr lang="en-US" sz="2800" dirty="0">
                          <a:effectLst/>
                        </a:rPr>
                        <a:t>8                                        </a:t>
                      </a:r>
                      <a:r>
                        <a:rPr lang="en-US" sz="2800" spc="115" dirty="0">
                          <a:effectLst/>
                        </a:rPr>
                        <a:t> </a:t>
                      </a:r>
                      <a:r>
                        <a:rPr lang="en-US" sz="2800" dirty="0">
                          <a:effectLst/>
                        </a:rPr>
                        <a:t>5.</a:t>
                      </a:r>
                      <a:r>
                        <a:rPr lang="en-US" sz="2800" spc="5" dirty="0">
                          <a:effectLst/>
                        </a:rPr>
                        <a:t>5</a:t>
                      </a:r>
                      <a:r>
                        <a:rPr lang="en-US" sz="2800" dirty="0">
                          <a:effectLst/>
                        </a:rPr>
                        <a:t>0</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11"/>
                  </a:ext>
                </a:extLst>
              </a:tr>
              <a:tr h="422624">
                <a:tc>
                  <a:txBody>
                    <a:bodyPr/>
                    <a:lstStyle/>
                    <a:p>
                      <a:pPr marL="1046480" algn="ctr" hangingPunct="0">
                        <a:spcBef>
                          <a:spcPts val="35"/>
                        </a:spcBef>
                        <a:spcAft>
                          <a:spcPts val="0"/>
                        </a:spcAft>
                      </a:pPr>
                      <a:r>
                        <a:rPr lang="en-US" sz="2800" spc="-5" dirty="0">
                          <a:effectLst/>
                        </a:rPr>
                        <a:t>2</a:t>
                      </a:r>
                      <a:r>
                        <a:rPr lang="en-US" sz="2800" dirty="0">
                          <a:effectLst/>
                        </a:rPr>
                        <a:t>9                                        </a:t>
                      </a:r>
                      <a:r>
                        <a:rPr lang="en-US" sz="2800" spc="115" dirty="0">
                          <a:effectLst/>
                        </a:rPr>
                        <a:t> </a:t>
                      </a:r>
                      <a:r>
                        <a:rPr lang="en-US" sz="2800" dirty="0">
                          <a:effectLst/>
                        </a:rPr>
                        <a:t>5.</a:t>
                      </a:r>
                      <a:r>
                        <a:rPr lang="en-US" sz="2800" spc="5" dirty="0">
                          <a:effectLst/>
                        </a:rPr>
                        <a:t>7</a:t>
                      </a:r>
                      <a:r>
                        <a:rPr lang="en-US" sz="2800" dirty="0">
                          <a:effectLst/>
                        </a:rPr>
                        <a:t>5</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12"/>
                  </a:ext>
                </a:extLst>
              </a:tr>
              <a:tr h="422624">
                <a:tc>
                  <a:txBody>
                    <a:bodyPr/>
                    <a:lstStyle/>
                    <a:p>
                      <a:pPr marL="1046480" algn="ctr" hangingPunct="0">
                        <a:spcBef>
                          <a:spcPts val="50"/>
                        </a:spcBef>
                        <a:spcAft>
                          <a:spcPts val="0"/>
                        </a:spcAft>
                      </a:pPr>
                      <a:r>
                        <a:rPr lang="en-US" sz="2800" spc="-5" dirty="0">
                          <a:effectLst/>
                        </a:rPr>
                        <a:t>3</a:t>
                      </a:r>
                      <a:r>
                        <a:rPr lang="en-US" sz="2800" dirty="0">
                          <a:effectLst/>
                        </a:rPr>
                        <a:t>0                                        </a:t>
                      </a:r>
                      <a:r>
                        <a:rPr lang="en-US" sz="2800" spc="115" dirty="0">
                          <a:effectLst/>
                        </a:rPr>
                        <a:t> </a:t>
                      </a:r>
                      <a:r>
                        <a:rPr lang="en-US" sz="2800" dirty="0">
                          <a:effectLst/>
                        </a:rPr>
                        <a:t>6.</a:t>
                      </a:r>
                      <a:r>
                        <a:rPr lang="en-US" sz="2800" spc="5" dirty="0">
                          <a:effectLst/>
                        </a:rPr>
                        <a:t>0</a:t>
                      </a:r>
                      <a:r>
                        <a:rPr lang="en-US" sz="2800" dirty="0">
                          <a:effectLst/>
                        </a:rPr>
                        <a:t>0</a:t>
                      </a:r>
                      <a:endParaRPr lang="bg-BG" sz="2400" b="0" dirty="0">
                        <a:effectLst/>
                        <a:latin typeface="Times New Roman"/>
                        <a:ea typeface="Times New Roman"/>
                      </a:endParaRPr>
                    </a:p>
                  </a:txBody>
                  <a:tcPr marL="0" marR="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0715847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materials</a:t>
            </a:r>
            <a:endParaRPr lang="bg-B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698741"/>
            <a:ext cx="3561687" cy="47545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008" y="1698741"/>
            <a:ext cx="3378861" cy="4754596"/>
          </a:xfrm>
          <a:prstGeom prst="rect">
            <a:avLst/>
          </a:prstGeom>
        </p:spPr>
      </p:pic>
    </p:spTree>
    <p:extLst>
      <p:ext uri="{BB962C8B-B14F-4D97-AF65-F5344CB8AC3E}">
        <p14:creationId xmlns:p14="http://schemas.microsoft.com/office/powerpoint/2010/main" val="24020551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28600" y="2620761"/>
            <a:ext cx="4419600" cy="1600327"/>
          </a:xfrm>
        </p:spPr>
        <p:txBody>
          <a:bodyPr>
            <a:normAutofit fontScale="90000"/>
          </a:bodyPr>
          <a:lstStyle/>
          <a:p>
            <a:r>
              <a:rPr lang="en-US" dirty="0"/>
              <a:t>Thank you for your attention!</a:t>
            </a:r>
            <a:br>
              <a:rPr lang="en-US" dirty="0"/>
            </a:br>
            <a:br>
              <a:rPr lang="en-US" dirty="0"/>
            </a:br>
            <a:r>
              <a:rPr lang="en-US" dirty="0">
                <a:solidFill>
                  <a:srgbClr val="FFFF00"/>
                </a:solidFill>
              </a:rPr>
              <a:t>COME PREPARED</a:t>
            </a:r>
            <a:endParaRPr lang="bg-BG" dirty="0">
              <a:solidFill>
                <a:srgbClr val="FFFF00"/>
              </a:solidFill>
            </a:endParaRPr>
          </a:p>
        </p:txBody>
      </p:sp>
    </p:spTree>
    <p:extLst>
      <p:ext uri="{BB962C8B-B14F-4D97-AF65-F5344CB8AC3E}">
        <p14:creationId xmlns:p14="http://schemas.microsoft.com/office/powerpoint/2010/main" val="2526709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457200" y="1052736"/>
            <a:ext cx="8147248" cy="4104456"/>
          </a:xfrm>
        </p:spPr>
        <p:txBody>
          <a:bodyPr>
            <a:normAutofit/>
          </a:bodyPr>
          <a:lstStyle/>
          <a:p>
            <a:r>
              <a:rPr lang="en-US" sz="2800" dirty="0">
                <a:solidFill>
                  <a:schemeClr val="tx1"/>
                </a:solidFill>
              </a:rPr>
              <a:t>The patient herself is a psychiatrist and she is firmly convinced in the rightness of her decision.</a:t>
            </a:r>
          </a:p>
          <a:p>
            <a:r>
              <a:rPr lang="en-US" sz="2800" dirty="0">
                <a:solidFill>
                  <a:schemeClr val="tx1"/>
                </a:solidFill>
              </a:rPr>
              <a:t>The patient believes that it is better to invest her savings in second IVF procedure and new pregnancy than to provide for the already born child.</a:t>
            </a:r>
          </a:p>
          <a:p>
            <a:r>
              <a:rPr lang="en-US" sz="2800" dirty="0">
                <a:solidFill>
                  <a:schemeClr val="tx1"/>
                </a:solidFill>
              </a:rPr>
              <a:t>The patient is retired and lives alone with her child. No relatives.</a:t>
            </a:r>
          </a:p>
          <a:p>
            <a:endParaRPr lang="bg-BG" sz="2800" dirty="0">
              <a:solidFill>
                <a:schemeClr val="tx1"/>
              </a:solidFill>
            </a:endParaRPr>
          </a:p>
        </p:txBody>
      </p:sp>
    </p:spTree>
    <p:extLst>
      <p:ext uri="{BB962C8B-B14F-4D97-AF65-F5344CB8AC3E}">
        <p14:creationId xmlns:p14="http://schemas.microsoft.com/office/powerpoint/2010/main" val="1037138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LIFE COURSE PERSPECTIVES</a:t>
            </a:r>
            <a:endParaRPr lang="bg-BG" dirty="0"/>
          </a:p>
        </p:txBody>
      </p:sp>
    </p:spTree>
    <p:extLst>
      <p:ext uri="{BB962C8B-B14F-4D97-AF65-F5344CB8AC3E}">
        <p14:creationId xmlns:p14="http://schemas.microsoft.com/office/powerpoint/2010/main" val="1024019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COURSE-APPROACH</a:t>
            </a:r>
            <a:endParaRPr lang="bg-BG" dirty="0"/>
          </a:p>
        </p:txBody>
      </p:sp>
      <p:sp>
        <p:nvSpPr>
          <p:cNvPr id="3" name="Content Placeholder 2"/>
          <p:cNvSpPr>
            <a:spLocks noGrp="1"/>
          </p:cNvSpPr>
          <p:nvPr>
            <p:ph idx="1"/>
          </p:nvPr>
        </p:nvSpPr>
        <p:spPr/>
        <p:txBody>
          <a:bodyPr>
            <a:normAutofit/>
          </a:bodyPr>
          <a:lstStyle/>
          <a:p>
            <a:r>
              <a:rPr lang="en-US" sz="2800" dirty="0"/>
              <a:t>Socially structured sequence of phases and trajectories</a:t>
            </a:r>
          </a:p>
          <a:p>
            <a:r>
              <a:rPr lang="en-US" sz="2800" dirty="0"/>
              <a:t>Linked to social statuses, roles, options, and responsibilities</a:t>
            </a:r>
          </a:p>
          <a:p>
            <a:r>
              <a:rPr lang="en-US" sz="2800" dirty="0"/>
              <a:t>Normative framework for personal choices and life decisions (“biographical schedule”)</a:t>
            </a:r>
            <a:endParaRPr lang="bg-BG" sz="2800" dirty="0"/>
          </a:p>
        </p:txBody>
      </p:sp>
    </p:spTree>
    <p:extLst>
      <p:ext uri="{BB962C8B-B14F-4D97-AF65-F5344CB8AC3E}">
        <p14:creationId xmlns:p14="http://schemas.microsoft.com/office/powerpoint/2010/main" val="22149894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 COURSE-APPROACH I</a:t>
            </a:r>
            <a:br>
              <a:rPr lang="en-US" dirty="0"/>
            </a:br>
            <a:r>
              <a:rPr lang="en-US" dirty="0"/>
              <a:t>AGE NORMS</a:t>
            </a:r>
            <a:endParaRPr lang="bg-BG" dirty="0"/>
          </a:p>
        </p:txBody>
      </p:sp>
      <p:sp>
        <p:nvSpPr>
          <p:cNvPr id="3" name="Content Placeholder 2"/>
          <p:cNvSpPr>
            <a:spLocks noGrp="1"/>
          </p:cNvSpPr>
          <p:nvPr>
            <p:ph idx="1"/>
          </p:nvPr>
        </p:nvSpPr>
        <p:spPr/>
        <p:txBody>
          <a:bodyPr>
            <a:normAutofit/>
          </a:bodyPr>
          <a:lstStyle/>
          <a:p>
            <a:pPr marL="0" indent="0">
              <a:buNone/>
            </a:pPr>
            <a:r>
              <a:rPr lang="en-US" sz="2800" dirty="0"/>
              <a:t>Normative standards of age-appropriate </a:t>
            </a:r>
            <a:r>
              <a:rPr lang="en-US" sz="2800" dirty="0" err="1"/>
              <a:t>behaviours</a:t>
            </a:r>
            <a:r>
              <a:rPr lang="en-US" sz="2800" dirty="0"/>
              <a:t>.</a:t>
            </a:r>
          </a:p>
          <a:p>
            <a:pPr marL="0" indent="0">
              <a:buNone/>
            </a:pPr>
            <a:endParaRPr lang="en-US" sz="2800" dirty="0"/>
          </a:p>
          <a:p>
            <a:pPr marL="0" indent="0">
              <a:buNone/>
            </a:pPr>
            <a:r>
              <a:rPr lang="en-US" sz="2800" dirty="0"/>
              <a:t>- Deontic perspective</a:t>
            </a:r>
          </a:p>
          <a:p>
            <a:pPr>
              <a:buFontTx/>
              <a:buChar char="-"/>
            </a:pPr>
            <a:r>
              <a:rPr lang="en-US" sz="2800" dirty="0"/>
              <a:t>Gender differences (double standard of aging)</a:t>
            </a:r>
          </a:p>
          <a:p>
            <a:pPr>
              <a:buFontTx/>
              <a:buChar char="-"/>
            </a:pPr>
            <a:r>
              <a:rPr lang="en-US" sz="2800" dirty="0"/>
              <a:t>Subject to historical and intercultural variation</a:t>
            </a:r>
            <a:endParaRPr lang="bg-BG" sz="2800" dirty="0"/>
          </a:p>
        </p:txBody>
      </p:sp>
    </p:spTree>
    <p:extLst>
      <p:ext uri="{BB962C8B-B14F-4D97-AF65-F5344CB8AC3E}">
        <p14:creationId xmlns:p14="http://schemas.microsoft.com/office/powerpoint/2010/main" val="1203152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 COURSE-APPROACH Ii</a:t>
            </a:r>
            <a:br>
              <a:rPr lang="en-US" dirty="0"/>
            </a:br>
            <a:r>
              <a:rPr lang="en-US" dirty="0"/>
              <a:t>PHASE IDEALS</a:t>
            </a:r>
            <a:endParaRPr lang="bg-BG" dirty="0"/>
          </a:p>
        </p:txBody>
      </p:sp>
      <p:sp>
        <p:nvSpPr>
          <p:cNvPr id="3" name="Content Placeholder 2"/>
          <p:cNvSpPr>
            <a:spLocks noGrp="1"/>
          </p:cNvSpPr>
          <p:nvPr>
            <p:ph idx="1"/>
          </p:nvPr>
        </p:nvSpPr>
        <p:spPr/>
        <p:txBody>
          <a:bodyPr>
            <a:normAutofit/>
          </a:bodyPr>
          <a:lstStyle/>
          <a:p>
            <a:pPr marL="0" indent="0">
              <a:buNone/>
            </a:pPr>
            <a:r>
              <a:rPr lang="en-US" sz="2800" dirty="0"/>
              <a:t>Evaluative measures of wellbeing and self-fulfillment at different life stages.</a:t>
            </a:r>
          </a:p>
          <a:p>
            <a:pPr marL="0" indent="0">
              <a:buNone/>
            </a:pPr>
            <a:endParaRPr lang="en-US" sz="2800" dirty="0"/>
          </a:p>
          <a:p>
            <a:pPr>
              <a:buFontTx/>
              <a:buChar char="-"/>
            </a:pPr>
            <a:r>
              <a:rPr lang="en-US" sz="2800" dirty="0"/>
              <a:t>Hedonistic perspective</a:t>
            </a:r>
          </a:p>
          <a:p>
            <a:pPr>
              <a:buFontTx/>
              <a:buChar char="-"/>
            </a:pPr>
            <a:r>
              <a:rPr lang="en-US" sz="2800" dirty="0"/>
              <a:t>Biographical context</a:t>
            </a:r>
          </a:p>
          <a:p>
            <a:pPr>
              <a:buFontTx/>
              <a:buChar char="-"/>
            </a:pPr>
            <a:r>
              <a:rPr lang="en-US" sz="2800" dirty="0"/>
              <a:t>Subject to historical and intercultural variation</a:t>
            </a:r>
            <a:endParaRPr lang="bg-BG" sz="2800" dirty="0"/>
          </a:p>
        </p:txBody>
      </p:sp>
    </p:spTree>
    <p:extLst>
      <p:ext uri="{BB962C8B-B14F-4D97-AF65-F5344CB8AC3E}">
        <p14:creationId xmlns:p14="http://schemas.microsoft.com/office/powerpoint/2010/main" val="33570157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Сламен покрив">
  <a:themeElements>
    <a:clrScheme name="Сламен покрив">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Средни">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ламен покрив">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txDef>
      <a:spPr>
        <a:noFill/>
      </a:spPr>
      <a:bodyPr wrap="square" rtlCol="0">
        <a:spAutoFit/>
      </a:bodyPr>
      <a:lstStyle>
        <a:defPPr>
          <a:defRPr sz="4000" b="1" dirty="0" smtClean="0">
            <a:solidFill>
              <a:srgbClr val="C00000"/>
            </a:solidFill>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1287</TotalTime>
  <Words>2229</Words>
  <Application>Microsoft Office PowerPoint</Application>
  <PresentationFormat>On-screen Show (4:3)</PresentationFormat>
  <Paragraphs>269</Paragraphs>
  <Slides>49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Courier New</vt:lpstr>
      <vt:lpstr>Tahoma</vt:lpstr>
      <vt:lpstr>Times New Roman</vt:lpstr>
      <vt:lpstr>Tw Cen MT</vt:lpstr>
      <vt:lpstr>Wingdings</vt:lpstr>
      <vt:lpstr>Сламен покрив</vt:lpstr>
      <vt:lpstr>INTRODUCTION TO BIOETHICS</vt:lpstr>
      <vt:lpstr>THE 65-YEAR OLD MOTHER</vt:lpstr>
      <vt:lpstr>PowerPoint Presentation</vt:lpstr>
      <vt:lpstr>WHAT ADDITIONAL INFORMATION DO YOU NEED?</vt:lpstr>
      <vt:lpstr>PowerPoint Presentation</vt:lpstr>
      <vt:lpstr>LIFE COURSE PERSPECTIVES</vt:lpstr>
      <vt:lpstr>LIFE COURSE-APPROACH</vt:lpstr>
      <vt:lpstr>LIFE COURSE-APPROACH I AGE NORMS</vt:lpstr>
      <vt:lpstr>LIFE COURSE-APPROACH Ii PHASE IDEALS</vt:lpstr>
      <vt:lpstr>LIFE COURSE-APPROACH III DEVELOPMENTAL TASKS</vt:lpstr>
      <vt:lpstr>AGE NORMS PERSPECTIVE</vt:lpstr>
      <vt:lpstr>Backward-looking story  2010</vt:lpstr>
      <vt:lpstr>The motherhood status</vt:lpstr>
      <vt:lpstr>The motherhood status</vt:lpstr>
      <vt:lpstr>CARE ETHICS / FAMILY ETHICS</vt:lpstr>
      <vt:lpstr>PHASE IDEALS</vt:lpstr>
      <vt:lpstr>DEVELOPMENTAL TASKS</vt:lpstr>
      <vt:lpstr>The outcome</vt:lpstr>
      <vt:lpstr>PowerPoint Presentation</vt:lpstr>
      <vt:lpstr>Team’s considerations</vt:lpstr>
      <vt:lpstr>Bulgarian law</vt:lpstr>
      <vt:lpstr>The law on assisted reproduction in Bulgaria at that time</vt:lpstr>
      <vt:lpstr>PRINCIPLISM APPLIED</vt:lpstr>
      <vt:lpstr>PowerPoint Presentation</vt:lpstr>
      <vt:lpstr>The 4 Principles of bioethics</vt:lpstr>
      <vt:lpstr>RESPECT FOR AUTONOMY</vt:lpstr>
      <vt:lpstr>PowerPoint Presentation</vt:lpstr>
      <vt:lpstr>HOWEVER be careful</vt:lpstr>
      <vt:lpstr>Beneficence and non-maleficence</vt:lpstr>
      <vt:lpstr> Justice</vt:lpstr>
      <vt:lpstr>Respect for autonomy</vt:lpstr>
      <vt:lpstr>Beneficence</vt:lpstr>
      <vt:lpstr>Non-maleficence</vt:lpstr>
      <vt:lpstr>Justice</vt:lpstr>
      <vt:lpstr>Which ethical theories we have used/ mentioned?</vt:lpstr>
      <vt:lpstr>PowerPoint Presentation</vt:lpstr>
      <vt:lpstr>What knowledge and skills we have needed?</vt:lpstr>
      <vt:lpstr>PowerPoint Presentation</vt:lpstr>
      <vt:lpstr>What bioethics is?</vt:lpstr>
      <vt:lpstr>PowerPoint Presentation</vt:lpstr>
      <vt:lpstr>What the course of medical ethics consist of?</vt:lpstr>
      <vt:lpstr>Length of the course</vt:lpstr>
      <vt:lpstr>Aims</vt:lpstr>
      <vt:lpstr>Requirements during the semester</vt:lpstr>
      <vt:lpstr>Exam</vt:lpstr>
      <vt:lpstr>PowerPoint Presentation</vt:lpstr>
      <vt:lpstr>PowerPoint Presentation</vt:lpstr>
      <vt:lpstr>Reference materials</vt:lpstr>
      <vt:lpstr>Thank you for your attention!  COME PREPARED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 should not have a child at 62 years of age?</dc:title>
  <dc:creator>Doc.Aleкsandrova</dc:creator>
  <cp:lastModifiedBy>Windows User</cp:lastModifiedBy>
  <cp:revision>142</cp:revision>
  <dcterms:created xsi:type="dcterms:W3CDTF">2014-04-12T21:24:25Z</dcterms:created>
  <dcterms:modified xsi:type="dcterms:W3CDTF">2019-10-08T14:33:29Z</dcterms:modified>
</cp:coreProperties>
</file>