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5" r:id="rId6"/>
    <p:sldId id="263" r:id="rId7"/>
    <p:sldId id="264" r:id="rId8"/>
    <p:sldId id="260" r:id="rId9"/>
    <p:sldId id="261" r:id="rId10"/>
    <p:sldId id="262" r:id="rId11"/>
    <p:sldId id="270" r:id="rId12"/>
    <p:sldId id="268" r:id="rId13"/>
    <p:sldId id="269" r:id="rId14"/>
    <p:sldId id="266" r:id="rId15"/>
    <p:sldId id="267" r:id="rId1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091" autoAdjust="0"/>
  </p:normalViewPr>
  <p:slideViewPr>
    <p:cSldViewPr snapToGrid="0">
      <p:cViewPr varScale="1">
        <p:scale>
          <a:sx n="87" d="100"/>
          <a:sy n="87" d="100"/>
        </p:scale>
        <p:origin x="14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DA2C0-0B3A-40BF-A6FC-B128C37DB32C}" type="datetimeFigureOut">
              <a:rPr lang="bg-BG" smtClean="0"/>
              <a:t>10.10.2019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153C22-D203-4BDE-9D66-D8DE323E4E9A}" type="slidenum">
              <a:rPr lang="bg-BG" smtClean="0"/>
              <a:t>‹#›</a:t>
            </a:fld>
            <a:endParaRPr lang="bg-BG"/>
          </a:p>
        </p:txBody>
      </p:sp>
    </p:spTree>
    <p:extLst>
      <p:ext uri="{BB962C8B-B14F-4D97-AF65-F5344CB8AC3E}">
        <p14:creationId xmlns:p14="http://schemas.microsoft.com/office/powerpoint/2010/main" val="392945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https://youtu.be/6gi2T0ZdKVc</a:t>
            </a:r>
            <a:endParaRPr lang="bg-BG" dirty="0"/>
          </a:p>
        </p:txBody>
      </p:sp>
      <p:sp>
        <p:nvSpPr>
          <p:cNvPr id="4" name="Slide Number Placeholder 3"/>
          <p:cNvSpPr>
            <a:spLocks noGrp="1"/>
          </p:cNvSpPr>
          <p:nvPr>
            <p:ph type="sldNum" sz="quarter" idx="10"/>
          </p:nvPr>
        </p:nvSpPr>
        <p:spPr/>
        <p:txBody>
          <a:bodyPr/>
          <a:lstStyle/>
          <a:p>
            <a:fld id="{24153C22-D203-4BDE-9D66-D8DE323E4E9A}" type="slidenum">
              <a:rPr lang="bg-BG" smtClean="0"/>
              <a:t>2</a:t>
            </a:fld>
            <a:endParaRPr lang="bg-BG"/>
          </a:p>
        </p:txBody>
      </p:sp>
    </p:spTree>
    <p:extLst>
      <p:ext uri="{BB962C8B-B14F-4D97-AF65-F5344CB8AC3E}">
        <p14:creationId xmlns:p14="http://schemas.microsoft.com/office/powerpoint/2010/main" val="2838020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24153C22-D203-4BDE-9D66-D8DE323E4E9A}" type="slidenum">
              <a:rPr lang="bg-BG" smtClean="0"/>
              <a:t>5</a:t>
            </a:fld>
            <a:endParaRPr lang="bg-BG"/>
          </a:p>
        </p:txBody>
      </p:sp>
    </p:spTree>
    <p:extLst>
      <p:ext uri="{BB962C8B-B14F-4D97-AF65-F5344CB8AC3E}">
        <p14:creationId xmlns:p14="http://schemas.microsoft.com/office/powerpoint/2010/main" val="3862786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a:t>
            </a:r>
            <a:r>
              <a:rPr lang="en-US" baseline="0" dirty="0"/>
              <a:t> to note that sometimes people don’t realize/know they are prejudice, discriminatory, stereotyping or bias toward others.</a:t>
            </a:r>
            <a:endParaRPr lang="en-US" dirty="0"/>
          </a:p>
        </p:txBody>
      </p:sp>
      <p:sp>
        <p:nvSpPr>
          <p:cNvPr id="4" name="Slide Number Placeholder 3"/>
          <p:cNvSpPr>
            <a:spLocks noGrp="1"/>
          </p:cNvSpPr>
          <p:nvPr>
            <p:ph type="sldNum" sz="quarter" idx="10"/>
          </p:nvPr>
        </p:nvSpPr>
        <p:spPr/>
        <p:txBody>
          <a:bodyPr/>
          <a:lstStyle/>
          <a:p>
            <a:pPr>
              <a:defRPr/>
            </a:pPr>
            <a:fld id="{95084DF3-43F8-E448-AEEF-5CDA2F09B0D2}" type="slidenum">
              <a:rPr lang="en-US" smtClean="0"/>
              <a:pPr>
                <a:defRPr/>
              </a:pPr>
              <a:t>10</a:t>
            </a:fld>
            <a:endParaRPr lang="en-US"/>
          </a:p>
        </p:txBody>
      </p:sp>
    </p:spTree>
    <p:extLst>
      <p:ext uri="{BB962C8B-B14F-4D97-AF65-F5344CB8AC3E}">
        <p14:creationId xmlns:p14="http://schemas.microsoft.com/office/powerpoint/2010/main" val="3735006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bg-B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bg-BG"/>
          </a:p>
        </p:txBody>
      </p:sp>
      <p:sp>
        <p:nvSpPr>
          <p:cNvPr id="4" name="Date Placeholder 3"/>
          <p:cNvSpPr>
            <a:spLocks noGrp="1"/>
          </p:cNvSpPr>
          <p:nvPr>
            <p:ph type="dt" sz="half" idx="10"/>
          </p:nvPr>
        </p:nvSpPr>
        <p:spPr/>
        <p:txBody>
          <a:bodyPr/>
          <a:lstStyle/>
          <a:p>
            <a:fld id="{3C6774B8-376C-4EA7-B132-E924D0F25A8C}" type="datetimeFigureOut">
              <a:rPr lang="bg-BG" smtClean="0"/>
              <a:t>10.10.2019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154924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3C6774B8-376C-4EA7-B132-E924D0F25A8C}" type="datetimeFigureOut">
              <a:rPr lang="bg-BG" smtClean="0"/>
              <a:t>10.10.2019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60412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3C6774B8-376C-4EA7-B132-E924D0F25A8C}" type="datetimeFigureOut">
              <a:rPr lang="bg-BG" smtClean="0"/>
              <a:t>10.10.2019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90269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p>
            <a:fld id="{3C6774B8-376C-4EA7-B132-E924D0F25A8C}" type="datetimeFigureOut">
              <a:rPr lang="bg-BG" smtClean="0"/>
              <a:t>10.10.2019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303399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bg-B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6774B8-376C-4EA7-B132-E924D0F25A8C}" type="datetimeFigureOut">
              <a:rPr lang="bg-BG" smtClean="0"/>
              <a:t>10.10.2019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421602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p>
            <a:fld id="{3C6774B8-376C-4EA7-B132-E924D0F25A8C}" type="datetimeFigureOut">
              <a:rPr lang="bg-BG" smtClean="0"/>
              <a:t>10.10.2019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812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bg-B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p>
            <a:fld id="{3C6774B8-376C-4EA7-B132-E924D0F25A8C}" type="datetimeFigureOut">
              <a:rPr lang="bg-BG" smtClean="0"/>
              <a:t>10.10.2019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794402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p>
            <a:fld id="{3C6774B8-376C-4EA7-B132-E924D0F25A8C}" type="datetimeFigureOut">
              <a:rPr lang="bg-BG" smtClean="0"/>
              <a:t>10.10.2019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158246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774B8-376C-4EA7-B132-E924D0F25A8C}" type="datetimeFigureOut">
              <a:rPr lang="bg-BG" smtClean="0"/>
              <a:t>10.10.2019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223003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6774B8-376C-4EA7-B132-E924D0F25A8C}" type="datetimeFigureOut">
              <a:rPr lang="bg-BG" smtClean="0"/>
              <a:t>10.10.2019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2786785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bg-B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6774B8-376C-4EA7-B132-E924D0F25A8C}" type="datetimeFigureOut">
              <a:rPr lang="bg-BG" smtClean="0"/>
              <a:t>10.10.2019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6A9F1274-27D8-4DBB-9E06-A88E155B9E66}" type="slidenum">
              <a:rPr lang="bg-BG" smtClean="0"/>
              <a:t>‹#›</a:t>
            </a:fld>
            <a:endParaRPr lang="bg-BG"/>
          </a:p>
        </p:txBody>
      </p:sp>
    </p:spTree>
    <p:extLst>
      <p:ext uri="{BB962C8B-B14F-4D97-AF65-F5344CB8AC3E}">
        <p14:creationId xmlns:p14="http://schemas.microsoft.com/office/powerpoint/2010/main" val="179822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bg-B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774B8-376C-4EA7-B132-E924D0F25A8C}" type="datetimeFigureOut">
              <a:rPr lang="bg-BG" smtClean="0"/>
              <a:t>10.10.2019 г.</a:t>
            </a:fld>
            <a:endParaRPr lang="bg-B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F1274-27D8-4DBB-9E06-A88E155B9E66}" type="slidenum">
              <a:rPr lang="bg-BG" smtClean="0"/>
              <a:t>‹#›</a:t>
            </a:fld>
            <a:endParaRPr lang="bg-BG"/>
          </a:p>
        </p:txBody>
      </p:sp>
    </p:spTree>
    <p:extLst>
      <p:ext uri="{BB962C8B-B14F-4D97-AF65-F5344CB8AC3E}">
        <p14:creationId xmlns:p14="http://schemas.microsoft.com/office/powerpoint/2010/main" val="2082495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sWeUDNyqo1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6gi2T0ZdKVc"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bg-BG"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1524000" y="3888907"/>
            <a:ext cx="9144000" cy="1655762"/>
          </a:xfrm>
        </p:spPr>
        <p:txBody>
          <a:bodyPr>
            <a:normAutofit/>
          </a:bodyPr>
          <a:lstStyle/>
          <a:p>
            <a:r>
              <a:rPr lang="en-US" sz="2800" dirty="0"/>
              <a:t>Prof. </a:t>
            </a:r>
            <a:r>
              <a:rPr lang="en-US" sz="2800" dirty="0" err="1"/>
              <a:t>Dr</a:t>
            </a:r>
            <a:r>
              <a:rPr lang="en-US" sz="2800" dirty="0"/>
              <a:t> Silviya </a:t>
            </a:r>
            <a:r>
              <a:rPr lang="en-US" sz="2800" dirty="0" err="1"/>
              <a:t>Aleksandrova-Yankulovska</a:t>
            </a:r>
            <a:r>
              <a:rPr lang="en-US" sz="2800" dirty="0"/>
              <a:t>, MD, PhD, DSc, MAS</a:t>
            </a:r>
            <a:endParaRPr lang="bg-BG" sz="2800" dirty="0"/>
          </a:p>
        </p:txBody>
      </p:sp>
      <p:pic>
        <p:nvPicPr>
          <p:cNvPr id="4" name="Picture 3">
            <a:extLst>
              <a:ext uri="{FF2B5EF4-FFF2-40B4-BE49-F238E27FC236}">
                <a16:creationId xmlns:a16="http://schemas.microsoft.com/office/drawing/2014/main" id="{6A88F108-D6F1-47DA-AB97-4374BC0FE3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0" y="90850"/>
            <a:ext cx="1492636" cy="1470021"/>
          </a:xfrm>
          <a:prstGeom prst="rect">
            <a:avLst/>
          </a:prstGeom>
        </p:spPr>
      </p:pic>
      <p:sp>
        <p:nvSpPr>
          <p:cNvPr id="8" name="Rectangle 7">
            <a:extLst>
              <a:ext uri="{FF2B5EF4-FFF2-40B4-BE49-F238E27FC236}">
                <a16:creationId xmlns:a16="http://schemas.microsoft.com/office/drawing/2014/main" id="{4281BBC0-C16E-42D4-A46A-230A5EF88712}"/>
              </a:ext>
            </a:extLst>
          </p:cNvPr>
          <p:cNvSpPr/>
          <p:nvPr/>
        </p:nvSpPr>
        <p:spPr>
          <a:xfrm>
            <a:off x="3039715" y="87987"/>
            <a:ext cx="6112571" cy="892552"/>
          </a:xfrm>
          <a:prstGeom prst="rect">
            <a:avLst/>
          </a:prstGeom>
          <a:noFill/>
        </p:spPr>
        <p:txBody>
          <a:bodyPr wrap="none" lIns="91440" tIns="45720" rIns="91440" bIns="45720">
            <a:spAutoFit/>
          </a:bodyPr>
          <a:lstStyle/>
          <a:p>
            <a:pPr algn="ctr" fontAlgn="base">
              <a:spcBef>
                <a:spcPct val="0"/>
              </a:spcBef>
              <a:spcAft>
                <a:spcPct val="0"/>
              </a:spcAft>
              <a:defRPr/>
            </a:pPr>
            <a:r>
              <a:rPr lang="en-US" sz="2800" b="1" dirty="0">
                <a:solidFill>
                  <a:srgbClr val="CC3300"/>
                </a:solidFill>
                <a:effectLst>
                  <a:outerShdw blurRad="38100" dist="38100" dir="2700000" algn="tl">
                    <a:srgbClr val="000000">
                      <a:alpha val="43137"/>
                    </a:srgbClr>
                  </a:outerShdw>
                </a:effectLst>
                <a:latin typeface="Tahoma" pitchFamily="34" charset="0"/>
              </a:rPr>
              <a:t>MEDICAL UNIVERSITY – PLEVEN</a:t>
            </a:r>
          </a:p>
          <a:p>
            <a:pPr algn="ctr" fontAlgn="base">
              <a:spcBef>
                <a:spcPct val="0"/>
              </a:spcBef>
              <a:spcAft>
                <a:spcPct val="0"/>
              </a:spcAft>
              <a:defRPr/>
            </a:pPr>
            <a:r>
              <a:rPr lang="en-US" sz="2400" b="1" dirty="0">
                <a:solidFill>
                  <a:srgbClr val="CC3300"/>
                </a:solidFill>
                <a:effectLst>
                  <a:outerShdw blurRad="38100" dist="38100" dir="2700000" algn="tl">
                    <a:srgbClr val="000000">
                      <a:alpha val="43137"/>
                    </a:srgbClr>
                  </a:outerShdw>
                </a:effectLst>
                <a:latin typeface="Tahoma" pitchFamily="34" charset="0"/>
              </a:rPr>
              <a:t>FACULTY OF PUBLIC HEALTH</a:t>
            </a:r>
          </a:p>
        </p:txBody>
      </p:sp>
      <p:cxnSp>
        <p:nvCxnSpPr>
          <p:cNvPr id="9" name="Straight Connector 8">
            <a:extLst>
              <a:ext uri="{FF2B5EF4-FFF2-40B4-BE49-F238E27FC236}">
                <a16:creationId xmlns:a16="http://schemas.microsoft.com/office/drawing/2014/main" id="{A3821982-25EB-4CD1-BE60-ACD7D4C70A2D}"/>
              </a:ext>
            </a:extLst>
          </p:cNvPr>
          <p:cNvCxnSpPr/>
          <p:nvPr/>
        </p:nvCxnSpPr>
        <p:spPr>
          <a:xfrm>
            <a:off x="2443619" y="1015438"/>
            <a:ext cx="7304762"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D3F32EE1-9A1F-4553-8D41-486507B1EF98}"/>
              </a:ext>
            </a:extLst>
          </p:cNvPr>
          <p:cNvSpPr/>
          <p:nvPr/>
        </p:nvSpPr>
        <p:spPr>
          <a:xfrm>
            <a:off x="4058423" y="1100713"/>
            <a:ext cx="4075155" cy="400110"/>
          </a:xfrm>
          <a:prstGeom prst="rect">
            <a:avLst/>
          </a:prstGeom>
          <a:noFill/>
        </p:spPr>
        <p:txBody>
          <a:bodyPr wrap="none" lIns="91440" tIns="45720" rIns="91440" bIns="45720">
            <a:spAutoFit/>
          </a:bodyPr>
          <a:lstStyle/>
          <a:p>
            <a:pPr algn="ctr" fontAlgn="base">
              <a:spcBef>
                <a:spcPct val="0"/>
              </a:spcBef>
              <a:spcAft>
                <a:spcPct val="0"/>
              </a:spcAft>
              <a:defRPr/>
            </a:pPr>
            <a:r>
              <a:rPr lang="en-US" sz="2000" b="1" cap="all" dirty="0">
                <a:solidFill>
                  <a:srgbClr val="C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distance learning Centre</a:t>
            </a:r>
            <a:endParaRPr lang="en-US" sz="2000" b="1" cap="all" dirty="0">
              <a:solidFill>
                <a:srgbClr val="C00000"/>
              </a:solidFill>
              <a:effectLst>
                <a:outerShdw blurRad="38100" dist="38100" dir="2700000" algn="tl">
                  <a:srgbClr val="000000">
                    <a:alpha val="43137"/>
                  </a:srgbClr>
                </a:outerShdw>
              </a:effectLst>
              <a:latin typeface="Arial" charset="0"/>
            </a:endParaRPr>
          </a:p>
        </p:txBody>
      </p:sp>
      <p:sp>
        <p:nvSpPr>
          <p:cNvPr id="13" name="Rectangle 12">
            <a:extLst>
              <a:ext uri="{FF2B5EF4-FFF2-40B4-BE49-F238E27FC236}">
                <a16:creationId xmlns:a16="http://schemas.microsoft.com/office/drawing/2014/main" id="{8CA86574-BEF1-4359-9D03-187C3E2751CB}"/>
              </a:ext>
            </a:extLst>
          </p:cNvPr>
          <p:cNvSpPr/>
          <p:nvPr/>
        </p:nvSpPr>
        <p:spPr>
          <a:xfrm>
            <a:off x="3368825" y="1662991"/>
            <a:ext cx="5454351" cy="369332"/>
          </a:xfrm>
          <a:prstGeom prst="rect">
            <a:avLst/>
          </a:prstGeom>
        </p:spPr>
        <p:txBody>
          <a:bodyPr wrap="square">
            <a:spAutoFit/>
          </a:bodyPr>
          <a:lstStyle/>
          <a:p>
            <a:pPr algn="ctr" fontAlgn="base">
              <a:spcBef>
                <a:spcPct val="0"/>
              </a:spcBef>
              <a:spcAft>
                <a:spcPct val="0"/>
              </a:spcAft>
              <a:defRPr/>
            </a:pPr>
            <a:r>
              <a:rPr lang="en-US" b="1" cap="all" dirty="0">
                <a:solidFill>
                  <a:srgbClr val="C00000"/>
                </a:solidFill>
                <a:effectLst>
                  <a:outerShdw blurRad="38100" dist="38100" dir="2700000" algn="tl">
                    <a:srgbClr val="000000">
                      <a:alpha val="43137"/>
                    </a:srgbClr>
                  </a:outerShdw>
                </a:effectLst>
                <a:latin typeface="Arial" charset="0"/>
              </a:rPr>
              <a:t>Department of Public Health Sciences</a:t>
            </a:r>
          </a:p>
        </p:txBody>
      </p:sp>
      <p:sp>
        <p:nvSpPr>
          <p:cNvPr id="14" name="Rectangle 13">
            <a:extLst>
              <a:ext uri="{FF2B5EF4-FFF2-40B4-BE49-F238E27FC236}">
                <a16:creationId xmlns:a16="http://schemas.microsoft.com/office/drawing/2014/main" id="{EBBF5B2D-1284-4ACB-A123-CAB864AB3B88}"/>
              </a:ext>
            </a:extLst>
          </p:cNvPr>
          <p:cNvSpPr/>
          <p:nvPr/>
        </p:nvSpPr>
        <p:spPr>
          <a:xfrm>
            <a:off x="4590620" y="2552607"/>
            <a:ext cx="3010761" cy="584775"/>
          </a:xfrm>
          <a:prstGeom prst="rect">
            <a:avLst/>
          </a:prstGeom>
          <a:noFill/>
        </p:spPr>
        <p:style>
          <a:lnRef idx="2">
            <a:schemeClr val="accent5"/>
          </a:lnRef>
          <a:fillRef idx="1">
            <a:schemeClr val="lt1"/>
          </a:fillRef>
          <a:effectRef idx="0">
            <a:schemeClr val="accent5"/>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w="11430">
                  <a:solidFill>
                    <a:srgbClr val="C00000"/>
                  </a:solidFill>
                </a:ln>
                <a:solidFill>
                  <a:srgbClr val="990000"/>
                </a:solidFill>
                <a:effectLst>
                  <a:outerShdw blurRad="80000" dist="40000" dir="5040000" algn="tl">
                    <a:srgbClr val="000000">
                      <a:alpha val="30000"/>
                    </a:srgbClr>
                  </a:outerShdw>
                </a:effectLst>
                <a:uLnTx/>
                <a:uFillTx/>
                <a:latin typeface="Arial"/>
                <a:ea typeface="+mn-ea"/>
                <a:cs typeface="+mn-cs"/>
              </a:rPr>
              <a:t>LECTURE</a:t>
            </a:r>
            <a:r>
              <a:rPr kumimoji="0" lang="en-US" sz="3200" b="1" i="0" u="none" strike="noStrike" kern="1200" cap="none" spc="0" normalizeH="0" baseline="0" noProof="0" dirty="0">
                <a:ln w="11430"/>
                <a:solidFill>
                  <a:srgbClr val="990000"/>
                </a:solidFill>
                <a:effectLst>
                  <a:outerShdw blurRad="80000" dist="40000" dir="5040000" algn="tl">
                    <a:srgbClr val="000000">
                      <a:alpha val="30000"/>
                    </a:srgbClr>
                  </a:outerShdw>
                </a:effectLst>
                <a:uLnTx/>
                <a:uFillTx/>
                <a:latin typeface="Arial"/>
                <a:ea typeface="+mn-ea"/>
                <a:cs typeface="+mn-cs"/>
              </a:rPr>
              <a:t> No3</a:t>
            </a:r>
          </a:p>
        </p:txBody>
      </p:sp>
    </p:spTree>
    <p:extLst>
      <p:ext uri="{BB962C8B-B14F-4D97-AF65-F5344CB8AC3E}">
        <p14:creationId xmlns:p14="http://schemas.microsoft.com/office/powerpoint/2010/main" val="2643501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Implicit Bias</a:t>
            </a:r>
          </a:p>
        </p:txBody>
      </p:sp>
      <p:sp>
        <p:nvSpPr>
          <p:cNvPr id="3" name="Content Placeholder 2"/>
          <p:cNvSpPr>
            <a:spLocks noGrp="1"/>
          </p:cNvSpPr>
          <p:nvPr>
            <p:ph idx="1"/>
          </p:nvPr>
        </p:nvSpPr>
        <p:spPr/>
        <p:txBody>
          <a:bodyPr/>
          <a:lstStyle/>
          <a:p>
            <a:pPr marL="0" indent="0">
              <a:lnSpc>
                <a:spcPct val="150000"/>
              </a:lnSpc>
              <a:buNone/>
            </a:pPr>
            <a:r>
              <a:rPr lang="en-US" dirty="0"/>
              <a:t>“Implicit bias is the bias in judgment and/or behavior that results from subtle cognitive processes (e.g., implicit attitudes and implicit stereotypes) that often operate below conscious awareness and without intention.” </a:t>
            </a:r>
          </a:p>
          <a:p>
            <a:pPr marL="0" indent="0">
              <a:lnSpc>
                <a:spcPct val="150000"/>
              </a:lnSpc>
              <a:buNone/>
            </a:pPr>
            <a:r>
              <a:rPr lang="en-US" dirty="0"/>
              <a:t>Explicit bias “reflects the attitudes or beliefs that one endorses at a conscious level.”</a:t>
            </a:r>
          </a:p>
        </p:txBody>
      </p:sp>
    </p:spTree>
    <p:extLst>
      <p:ext uri="{BB962C8B-B14F-4D97-AF65-F5344CB8AC3E}">
        <p14:creationId xmlns:p14="http://schemas.microsoft.com/office/powerpoint/2010/main" val="124073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Stigma</a:t>
            </a:r>
            <a:endParaRPr lang="bg-BG" b="1" dirty="0"/>
          </a:p>
        </p:txBody>
      </p:sp>
      <p:sp>
        <p:nvSpPr>
          <p:cNvPr id="3" name="Content Placeholder 2"/>
          <p:cNvSpPr>
            <a:spLocks noGrp="1"/>
          </p:cNvSpPr>
          <p:nvPr>
            <p:ph idx="1"/>
          </p:nvPr>
        </p:nvSpPr>
        <p:spPr/>
        <p:txBody>
          <a:bodyPr/>
          <a:lstStyle/>
          <a:p>
            <a:pPr marL="0" indent="0">
              <a:lnSpc>
                <a:spcPct val="150000"/>
              </a:lnSpc>
              <a:buNone/>
            </a:pPr>
            <a:r>
              <a:rPr lang="en-US" dirty="0"/>
              <a:t>“Social stigma is the disapproval of, or discrimination against, a person based on perceivable social characteristics that serve to distinguish them from other members of a society.”</a:t>
            </a:r>
          </a:p>
          <a:p>
            <a:pPr>
              <a:lnSpc>
                <a:spcPct val="150000"/>
              </a:lnSpc>
            </a:pPr>
            <a:r>
              <a:rPr lang="en-US" dirty="0"/>
              <a:t>Individuals who are stigmatized usually feel different and devalued by others.</a:t>
            </a:r>
            <a:endParaRPr lang="en-US" dirty="0">
              <a:cs typeface="Arial" charset="0"/>
            </a:endParaRPr>
          </a:p>
          <a:p>
            <a:pPr>
              <a:lnSpc>
                <a:spcPct val="150000"/>
              </a:lnSpc>
            </a:pPr>
            <a:r>
              <a:rPr lang="en-US" dirty="0">
                <a:cs typeface="Arial" charset="0"/>
              </a:rPr>
              <a:t>Stigma towards mentally ill</a:t>
            </a:r>
          </a:p>
          <a:p>
            <a:pPr marL="0" indent="0">
              <a:lnSpc>
                <a:spcPct val="150000"/>
              </a:lnSpc>
              <a:buNone/>
            </a:pPr>
            <a:endParaRPr lang="bg-BG" dirty="0"/>
          </a:p>
        </p:txBody>
      </p:sp>
    </p:spTree>
    <p:extLst>
      <p:ext uri="{BB962C8B-B14F-4D97-AF65-F5344CB8AC3E}">
        <p14:creationId xmlns:p14="http://schemas.microsoft.com/office/powerpoint/2010/main" val="274215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41559"/>
            <a:ext cx="9144000" cy="2387600"/>
          </a:xfrm>
        </p:spPr>
        <p:txBody>
          <a:bodyPr/>
          <a:lstStyle/>
          <a:p>
            <a:r>
              <a:rPr lang="en-US" dirty="0"/>
              <a:t>There is more about human rights (in health care)</a:t>
            </a:r>
            <a:endParaRPr lang="bg-BG" dirty="0"/>
          </a:p>
        </p:txBody>
      </p:sp>
    </p:spTree>
    <p:extLst>
      <p:ext uri="{BB962C8B-B14F-4D97-AF65-F5344CB8AC3E}">
        <p14:creationId xmlns:p14="http://schemas.microsoft.com/office/powerpoint/2010/main" val="1889401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1856890" y="0"/>
            <a:ext cx="8478220" cy="6858000"/>
          </a:xfrm>
          <a:prstGeom prst="rect">
            <a:avLst/>
          </a:prstGeom>
        </p:spPr>
      </p:pic>
    </p:spTree>
    <p:extLst>
      <p:ext uri="{BB962C8B-B14F-4D97-AF65-F5344CB8AC3E}">
        <p14:creationId xmlns:p14="http://schemas.microsoft.com/office/powerpoint/2010/main" val="376430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38200" y="239622"/>
            <a:ext cx="10515600" cy="674781"/>
          </a:xfrm>
        </p:spPr>
        <p:txBody>
          <a:bodyPr>
            <a:normAutofit fontScale="90000"/>
          </a:bodyPr>
          <a:lstStyle/>
          <a:p>
            <a:r>
              <a:rPr lang="en-US" dirty="0"/>
              <a:t>Movie – watch and answer</a:t>
            </a:r>
            <a:endParaRPr lang="bg-BG" dirty="0"/>
          </a:p>
        </p:txBody>
      </p:sp>
      <p:pic>
        <p:nvPicPr>
          <p:cNvPr id="6" name="sWeUDNyqo1I"/>
          <p:cNvPicPr>
            <a:picLocks noGrp="1" noRot="1" noChangeAspect="1"/>
          </p:cNvPicPr>
          <p:nvPr>
            <p:ph idx="1"/>
            <a:videoFile r:link="rId1"/>
          </p:nvPr>
        </p:nvPicPr>
        <p:blipFill>
          <a:blip r:embed="rId3"/>
          <a:stretch>
            <a:fillRect/>
          </a:stretch>
        </p:blipFill>
        <p:spPr>
          <a:xfrm>
            <a:off x="4983480" y="1475936"/>
            <a:ext cx="6982066" cy="4306746"/>
          </a:xfrm>
          <a:prstGeom prst="rect">
            <a:avLst/>
          </a:prstGeom>
        </p:spPr>
      </p:pic>
      <p:sp>
        <p:nvSpPr>
          <p:cNvPr id="3" name="Текстово поле 2"/>
          <p:cNvSpPr txBox="1"/>
          <p:nvPr/>
        </p:nvSpPr>
        <p:spPr>
          <a:xfrm>
            <a:off x="838200" y="932332"/>
            <a:ext cx="9434264" cy="523220"/>
          </a:xfrm>
          <a:prstGeom prst="rect">
            <a:avLst/>
          </a:prstGeom>
          <a:noFill/>
        </p:spPr>
        <p:txBody>
          <a:bodyPr wrap="square" rtlCol="0">
            <a:spAutoFit/>
          </a:bodyPr>
          <a:lstStyle/>
          <a:p>
            <a:pPr algn="l"/>
            <a:r>
              <a:rPr lang="en-US" sz="2800" dirty="0"/>
              <a:t>Which human and patient’s rights are violated in the movie?</a:t>
            </a:r>
            <a:endParaRPr lang="bg-BG" sz="2800" dirty="0"/>
          </a:p>
        </p:txBody>
      </p:sp>
      <p:sp>
        <p:nvSpPr>
          <p:cNvPr id="7" name="TextBox 6">
            <a:extLst>
              <a:ext uri="{FF2B5EF4-FFF2-40B4-BE49-F238E27FC236}">
                <a16:creationId xmlns:a16="http://schemas.microsoft.com/office/drawing/2014/main" id="{AA1811BE-6710-4249-819C-C07BD8731473}"/>
              </a:ext>
            </a:extLst>
          </p:cNvPr>
          <p:cNvSpPr txBox="1"/>
          <p:nvPr/>
        </p:nvSpPr>
        <p:spPr>
          <a:xfrm>
            <a:off x="262890" y="1463040"/>
            <a:ext cx="4640580" cy="1200329"/>
          </a:xfrm>
          <a:prstGeom prst="rect">
            <a:avLst/>
          </a:prstGeom>
          <a:noFill/>
        </p:spPr>
        <p:txBody>
          <a:bodyPr wrap="square" rtlCol="0">
            <a:spAutoFit/>
          </a:bodyPr>
          <a:lstStyle/>
          <a:p>
            <a:r>
              <a:rPr lang="en-US" dirty="0"/>
              <a:t>The space shown here on the right is video. Please follow the link https://www.youtube.com/watch?v=sWeUDNyqo1I</a:t>
            </a:r>
            <a:endParaRPr lang="bg-BG" dirty="0"/>
          </a:p>
        </p:txBody>
      </p:sp>
    </p:spTree>
    <p:extLst>
      <p:ext uri="{BB962C8B-B14F-4D97-AF65-F5344CB8AC3E}">
        <p14:creationId xmlns:p14="http://schemas.microsoft.com/office/powerpoint/2010/main" val="3755360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1"/>
          <p:cNvSpPr txBox="1">
            <a:spLocks/>
          </p:cNvSpPr>
          <p:nvPr/>
        </p:nvSpPr>
        <p:spPr>
          <a:xfrm>
            <a:off x="645459" y="197769"/>
            <a:ext cx="7481406" cy="1143000"/>
          </a:xfrm>
          <a:prstGeom prst="rect">
            <a:avLst/>
          </a:prstGeom>
        </p:spPr>
        <p:txBody>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r>
              <a:rPr lang="en-US" dirty="0"/>
              <a:t>Movie – watch and answer</a:t>
            </a:r>
            <a:endParaRPr lang="bg-BG" dirty="0"/>
          </a:p>
        </p:txBody>
      </p:sp>
      <p:sp>
        <p:nvSpPr>
          <p:cNvPr id="4" name="Текстово поле 3"/>
          <p:cNvSpPr txBox="1"/>
          <p:nvPr/>
        </p:nvSpPr>
        <p:spPr>
          <a:xfrm>
            <a:off x="645459" y="1340769"/>
            <a:ext cx="9627005" cy="523220"/>
          </a:xfrm>
          <a:prstGeom prst="rect">
            <a:avLst/>
          </a:prstGeom>
          <a:noFill/>
        </p:spPr>
        <p:txBody>
          <a:bodyPr wrap="square" rtlCol="0">
            <a:spAutoFit/>
          </a:bodyPr>
          <a:lstStyle/>
          <a:p>
            <a:pPr algn="l"/>
            <a:r>
              <a:rPr lang="en-US" sz="2800" dirty="0"/>
              <a:t>Which human and patient’s rights were violated in the movie?</a:t>
            </a:r>
            <a:endParaRPr lang="bg-BG" sz="2800" dirty="0"/>
          </a:p>
        </p:txBody>
      </p:sp>
      <p:sp>
        <p:nvSpPr>
          <p:cNvPr id="5" name="Текстово поле 4"/>
          <p:cNvSpPr txBox="1"/>
          <p:nvPr/>
        </p:nvSpPr>
        <p:spPr>
          <a:xfrm>
            <a:off x="714192" y="2376195"/>
            <a:ext cx="7128792" cy="3903504"/>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2800" dirty="0"/>
              <a:t>Right to liberty</a:t>
            </a:r>
          </a:p>
          <a:p>
            <a:pPr marL="285750" indent="-285750">
              <a:lnSpc>
                <a:spcPct val="150000"/>
              </a:lnSpc>
              <a:buFont typeface="Wingdings" panose="05000000000000000000" pitchFamily="2" charset="2"/>
              <a:buChar char="ü"/>
            </a:pPr>
            <a:r>
              <a:rPr lang="en-US" sz="2800" dirty="0"/>
              <a:t>Right to life</a:t>
            </a:r>
          </a:p>
          <a:p>
            <a:pPr marL="285750" indent="-285750">
              <a:lnSpc>
                <a:spcPct val="150000"/>
              </a:lnSpc>
              <a:buFont typeface="Wingdings" panose="05000000000000000000" pitchFamily="2" charset="2"/>
              <a:buChar char="ü"/>
            </a:pPr>
            <a:r>
              <a:rPr lang="en-US" sz="2800" dirty="0"/>
              <a:t>Right to highest attainable health</a:t>
            </a:r>
          </a:p>
          <a:p>
            <a:pPr marL="285750" indent="-285750">
              <a:lnSpc>
                <a:spcPct val="150000"/>
              </a:lnSpc>
              <a:buFont typeface="Wingdings" panose="05000000000000000000" pitchFamily="2" charset="2"/>
              <a:buChar char="ü"/>
            </a:pPr>
            <a:r>
              <a:rPr lang="en-US" sz="2800" dirty="0"/>
              <a:t>Right to freedom of torture</a:t>
            </a:r>
          </a:p>
          <a:p>
            <a:pPr marL="285750" indent="-285750">
              <a:lnSpc>
                <a:spcPct val="150000"/>
              </a:lnSpc>
              <a:buFont typeface="Wingdings" panose="05000000000000000000" pitchFamily="2" charset="2"/>
              <a:buChar char="ü"/>
            </a:pPr>
            <a:r>
              <a:rPr lang="en-US" sz="2800" dirty="0"/>
              <a:t>Right to effective remedy</a:t>
            </a:r>
          </a:p>
          <a:p>
            <a:pPr marL="285750" indent="-285750">
              <a:lnSpc>
                <a:spcPct val="150000"/>
              </a:lnSpc>
              <a:buFont typeface="Wingdings" panose="05000000000000000000" pitchFamily="2" charset="2"/>
              <a:buChar char="ü"/>
            </a:pPr>
            <a:endParaRPr lang="bg-BG" sz="2800" dirty="0"/>
          </a:p>
        </p:txBody>
      </p:sp>
    </p:spTree>
    <p:extLst>
      <p:ext uri="{BB962C8B-B14F-4D97-AF65-F5344CB8AC3E}">
        <p14:creationId xmlns:p14="http://schemas.microsoft.com/office/powerpoint/2010/main" val="59820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left)">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wipe(left)">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left)">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wipe(left)">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left)">
                                      <p:cBhvr>
                                        <p:cTn id="3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gi2T0ZdKVc"/>
          <p:cNvPicPr>
            <a:picLocks noGrp="1" noRot="1" noChangeAspect="1"/>
          </p:cNvPicPr>
          <p:nvPr>
            <p:ph idx="1"/>
            <a:videoFile r:link="rId1"/>
          </p:nvPr>
        </p:nvPicPr>
        <p:blipFill>
          <a:blip r:embed="rId4"/>
          <a:stretch>
            <a:fillRect/>
          </a:stretch>
        </p:blipFill>
        <p:spPr>
          <a:xfrm>
            <a:off x="4990310" y="350744"/>
            <a:ext cx="6935495" cy="3901216"/>
          </a:xfrm>
          <a:prstGeom prst="rect">
            <a:avLst/>
          </a:prstGeom>
        </p:spPr>
      </p:pic>
      <p:sp>
        <p:nvSpPr>
          <p:cNvPr id="2" name="TextBox 1">
            <a:extLst>
              <a:ext uri="{FF2B5EF4-FFF2-40B4-BE49-F238E27FC236}">
                <a16:creationId xmlns:a16="http://schemas.microsoft.com/office/drawing/2014/main" id="{69905FD6-9462-40DC-9377-8D20AA6EA311}"/>
              </a:ext>
            </a:extLst>
          </p:cNvPr>
          <p:cNvSpPr txBox="1"/>
          <p:nvPr/>
        </p:nvSpPr>
        <p:spPr>
          <a:xfrm>
            <a:off x="262890" y="560070"/>
            <a:ext cx="4640580" cy="923330"/>
          </a:xfrm>
          <a:prstGeom prst="rect">
            <a:avLst/>
          </a:prstGeom>
          <a:noFill/>
        </p:spPr>
        <p:txBody>
          <a:bodyPr wrap="square" rtlCol="0">
            <a:spAutoFit/>
          </a:bodyPr>
          <a:lstStyle/>
          <a:p>
            <a:r>
              <a:rPr lang="en-US" dirty="0"/>
              <a:t>The space shown here on the right is video. Please follow the link https://youtu.be/6gi2T0ZdKVc</a:t>
            </a:r>
            <a:endParaRPr lang="bg-BG" dirty="0"/>
          </a:p>
        </p:txBody>
      </p:sp>
    </p:spTree>
    <p:extLst>
      <p:ext uri="{BB962C8B-B14F-4D97-AF65-F5344CB8AC3E}">
        <p14:creationId xmlns:p14="http://schemas.microsoft.com/office/powerpoint/2010/main" val="267177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this movie about?</a:t>
            </a:r>
            <a:endParaRPr lang="bg-BG" dirty="0"/>
          </a:p>
        </p:txBody>
      </p:sp>
      <p:sp>
        <p:nvSpPr>
          <p:cNvPr id="3" name="Content Placeholder 2"/>
          <p:cNvSpPr>
            <a:spLocks noGrp="1"/>
          </p:cNvSpPr>
          <p:nvPr>
            <p:ph idx="1"/>
          </p:nvPr>
        </p:nvSpPr>
        <p:spPr/>
        <p:txBody>
          <a:bodyPr>
            <a:normAutofit lnSpcReduction="10000"/>
          </a:bodyPr>
          <a:lstStyle/>
          <a:p>
            <a:pPr>
              <a:lnSpc>
                <a:spcPct val="200000"/>
              </a:lnSpc>
              <a:buFont typeface="Wingdings" panose="05000000000000000000" pitchFamily="2" charset="2"/>
              <a:buChar char="Ø"/>
            </a:pPr>
            <a:r>
              <a:rPr lang="en-US" sz="3200" dirty="0"/>
              <a:t>Discrimination</a:t>
            </a:r>
          </a:p>
          <a:p>
            <a:pPr>
              <a:lnSpc>
                <a:spcPct val="200000"/>
              </a:lnSpc>
              <a:buFont typeface="Wingdings" panose="05000000000000000000" pitchFamily="2" charset="2"/>
              <a:buChar char="Ø"/>
            </a:pPr>
            <a:r>
              <a:rPr lang="en-US" sz="3200" dirty="0"/>
              <a:t>Stereotypes</a:t>
            </a:r>
          </a:p>
          <a:p>
            <a:pPr>
              <a:lnSpc>
                <a:spcPct val="200000"/>
              </a:lnSpc>
              <a:buFont typeface="Wingdings" panose="05000000000000000000" pitchFamily="2" charset="2"/>
              <a:buChar char="Ø"/>
            </a:pPr>
            <a:r>
              <a:rPr lang="en-US" sz="3200" dirty="0"/>
              <a:t>Prejudice</a:t>
            </a:r>
          </a:p>
          <a:p>
            <a:pPr>
              <a:lnSpc>
                <a:spcPct val="200000"/>
              </a:lnSpc>
              <a:buFont typeface="Wingdings" panose="05000000000000000000" pitchFamily="2" charset="2"/>
              <a:buChar char="Ø"/>
            </a:pPr>
            <a:r>
              <a:rPr lang="en-US" sz="3200" dirty="0"/>
              <a:t>Stigma</a:t>
            </a:r>
          </a:p>
          <a:p>
            <a:pPr>
              <a:lnSpc>
                <a:spcPct val="200000"/>
              </a:lnSpc>
              <a:buFont typeface="Wingdings" panose="05000000000000000000" pitchFamily="2" charset="2"/>
              <a:buChar char="Ø"/>
            </a:pPr>
            <a:endParaRPr lang="en-US" sz="3200" dirty="0"/>
          </a:p>
          <a:p>
            <a:pPr>
              <a:lnSpc>
                <a:spcPct val="200000"/>
              </a:lnSpc>
              <a:buFont typeface="Wingdings" panose="05000000000000000000" pitchFamily="2" charset="2"/>
              <a:buChar char="Ø"/>
            </a:pPr>
            <a:endParaRPr lang="bg-BG" sz="3200" dirty="0"/>
          </a:p>
        </p:txBody>
      </p:sp>
    </p:spTree>
    <p:extLst>
      <p:ext uri="{BB962C8B-B14F-4D97-AF65-F5344CB8AC3E}">
        <p14:creationId xmlns:p14="http://schemas.microsoft.com/office/powerpoint/2010/main" val="282087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a:lnSpc>
                <a:spcPct val="80000"/>
              </a:lnSpc>
            </a:pPr>
            <a:r>
              <a:rPr lang="en-US" altLang="en-US" b="1" dirty="0">
                <a:latin typeface="+mn-lt"/>
              </a:rPr>
              <a:t>Discrimination</a:t>
            </a:r>
          </a:p>
        </p:txBody>
      </p:sp>
      <p:sp>
        <p:nvSpPr>
          <p:cNvPr id="6146" name="Content Placeholder 2"/>
          <p:cNvSpPr>
            <a:spLocks noGrp="1"/>
          </p:cNvSpPr>
          <p:nvPr>
            <p:ph idx="1"/>
          </p:nvPr>
        </p:nvSpPr>
        <p:spPr>
          <a:xfrm>
            <a:off x="838200" y="1600201"/>
            <a:ext cx="9372601" cy="4525963"/>
          </a:xfrm>
        </p:spPr>
        <p:txBody>
          <a:bodyPr>
            <a:normAutofit fontScale="92500" lnSpcReduction="10000"/>
          </a:bodyPr>
          <a:lstStyle/>
          <a:p>
            <a:pPr algn="ctr">
              <a:lnSpc>
                <a:spcPct val="150000"/>
              </a:lnSpc>
              <a:buFont typeface="Wingdings" pitchFamily="2" charset="2"/>
              <a:buNone/>
            </a:pPr>
            <a:r>
              <a:rPr lang="en-US" i="1" dirty="0">
                <a:solidFill>
                  <a:srgbClr val="002060"/>
                </a:solidFill>
                <a:cs typeface="Arial" charset="0"/>
              </a:rPr>
              <a:t>“</a:t>
            </a:r>
            <a:r>
              <a:rPr lang="en-US" dirty="0"/>
              <a:t>treatment or consideration of, or making a distinction towards, a person based on the group, class, or category to which the person is perceived to belong</a:t>
            </a:r>
            <a:r>
              <a:rPr lang="en-US" i="1" dirty="0">
                <a:cs typeface="Arial" charset="0"/>
              </a:rPr>
              <a:t>.”</a:t>
            </a:r>
          </a:p>
          <a:p>
            <a:pPr algn="ctr">
              <a:lnSpc>
                <a:spcPct val="150000"/>
              </a:lnSpc>
              <a:buFont typeface="Wingdings" pitchFamily="2" charset="2"/>
              <a:buNone/>
            </a:pPr>
            <a:endParaRPr lang="en-US" i="1" dirty="0">
              <a:cs typeface="Arial" charset="0"/>
            </a:endParaRPr>
          </a:p>
          <a:p>
            <a:pPr>
              <a:lnSpc>
                <a:spcPct val="150000"/>
              </a:lnSpc>
            </a:pPr>
            <a:r>
              <a:rPr lang="en-US" dirty="0">
                <a:cs typeface="Arial" charset="0"/>
              </a:rPr>
              <a:t>Racism, sexism, homophobia, ageism etc.</a:t>
            </a:r>
          </a:p>
          <a:p>
            <a:pPr>
              <a:lnSpc>
                <a:spcPct val="150000"/>
              </a:lnSpc>
            </a:pPr>
            <a:r>
              <a:rPr lang="en-US" dirty="0">
                <a:cs typeface="Arial" charset="0"/>
              </a:rPr>
              <a:t>People can discriminate because of prejudice, stereotypes or implicit bias.</a:t>
            </a:r>
          </a:p>
          <a:p>
            <a:pPr marL="0" indent="0">
              <a:lnSpc>
                <a:spcPct val="150000"/>
              </a:lnSpc>
              <a:buNone/>
            </a:pPr>
            <a:endParaRPr lang="en-US" i="1" dirty="0">
              <a:cs typeface="Arial" charset="0"/>
            </a:endParaRPr>
          </a:p>
        </p:txBody>
      </p:sp>
    </p:spTree>
    <p:extLst>
      <p:ext uri="{BB962C8B-B14F-4D97-AF65-F5344CB8AC3E}">
        <p14:creationId xmlns:p14="http://schemas.microsoft.com/office/powerpoint/2010/main" val="261039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Protected characteristics</a:t>
            </a:r>
            <a:endParaRPr lang="bg-BG" b="1"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32333" y="1472123"/>
            <a:ext cx="8619150" cy="4848272"/>
          </a:xfrm>
        </p:spPr>
      </p:pic>
    </p:spTree>
    <p:extLst>
      <p:ext uri="{BB962C8B-B14F-4D97-AF65-F5344CB8AC3E}">
        <p14:creationId xmlns:p14="http://schemas.microsoft.com/office/powerpoint/2010/main" val="423359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Reverse discrimination</a:t>
            </a:r>
            <a:endParaRPr lang="bg-BG" b="1" dirty="0"/>
          </a:p>
        </p:txBody>
      </p:sp>
      <p:sp>
        <p:nvSpPr>
          <p:cNvPr id="3" name="Content Placeholder 2"/>
          <p:cNvSpPr>
            <a:spLocks noGrp="1"/>
          </p:cNvSpPr>
          <p:nvPr>
            <p:ph idx="1"/>
          </p:nvPr>
        </p:nvSpPr>
        <p:spPr/>
        <p:txBody>
          <a:bodyPr/>
          <a:lstStyle/>
          <a:p>
            <a:pPr marL="0" indent="0">
              <a:lnSpc>
                <a:spcPct val="150000"/>
              </a:lnSpc>
              <a:buNone/>
            </a:pPr>
            <a:r>
              <a:rPr lang="en-US" dirty="0"/>
              <a:t>Discrimination against members of a dominant or majority group, in favor of members of a minority or historically disadvantaged group.</a:t>
            </a:r>
          </a:p>
          <a:p>
            <a:pPr>
              <a:lnSpc>
                <a:spcPct val="150000"/>
              </a:lnSpc>
            </a:pPr>
            <a:r>
              <a:rPr lang="en-US" dirty="0"/>
              <a:t>Hiring with higher preference women or </a:t>
            </a:r>
            <a:r>
              <a:rPr lang="en-US" dirty="0" err="1"/>
              <a:t>afro-americans</a:t>
            </a:r>
            <a:r>
              <a:rPr lang="en-US" dirty="0"/>
              <a:t> etc. </a:t>
            </a:r>
            <a:endParaRPr lang="bg-BG" dirty="0"/>
          </a:p>
        </p:txBody>
      </p:sp>
    </p:spTree>
    <p:extLst>
      <p:ext uri="{BB962C8B-B14F-4D97-AF65-F5344CB8AC3E}">
        <p14:creationId xmlns:p14="http://schemas.microsoft.com/office/powerpoint/2010/main" val="65380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Discrimination in health care</a:t>
            </a:r>
            <a:endParaRPr lang="bg-BG" b="1" dirty="0"/>
          </a:p>
        </p:txBody>
      </p:sp>
      <p:sp>
        <p:nvSpPr>
          <p:cNvPr id="3" name="Content Placeholder 2"/>
          <p:cNvSpPr>
            <a:spLocks noGrp="1"/>
          </p:cNvSpPr>
          <p:nvPr>
            <p:ph idx="1"/>
          </p:nvPr>
        </p:nvSpPr>
        <p:spPr/>
        <p:txBody>
          <a:bodyPr>
            <a:normAutofit fontScale="92500" lnSpcReduction="10000"/>
          </a:bodyPr>
          <a:lstStyle/>
          <a:p>
            <a:r>
              <a:rPr lang="en-US" dirty="0"/>
              <a:t>Refusing or stop providing care because of any of the protected characteristics</a:t>
            </a:r>
          </a:p>
          <a:p>
            <a:r>
              <a:rPr lang="en-US" dirty="0"/>
              <a:t>Lower quality of service</a:t>
            </a:r>
          </a:p>
          <a:p>
            <a:r>
              <a:rPr lang="en-US" dirty="0"/>
              <a:t>Behaving in a way which causes distress or offends or intimidates the patient</a:t>
            </a:r>
          </a:p>
          <a:p>
            <a:r>
              <a:rPr lang="en-US" dirty="0"/>
              <a:t>Punishing you because you complain about discrimination, or help someone else complain</a:t>
            </a:r>
          </a:p>
          <a:p>
            <a:r>
              <a:rPr lang="en-US" dirty="0"/>
              <a:t>The GP makes it more difficult for a patient to get an appointment because of any of the protected characteristics…. or charges more </a:t>
            </a:r>
          </a:p>
          <a:p>
            <a:r>
              <a:rPr lang="en-US" dirty="0"/>
              <a:t>Mentally ill are often transferred to a psychiatric unit even though their current problem is of another origin</a:t>
            </a:r>
          </a:p>
          <a:p>
            <a:endParaRPr lang="bg-BG" dirty="0"/>
          </a:p>
        </p:txBody>
      </p:sp>
    </p:spTree>
    <p:extLst>
      <p:ext uri="{BB962C8B-B14F-4D97-AF65-F5344CB8AC3E}">
        <p14:creationId xmlns:p14="http://schemas.microsoft.com/office/powerpoint/2010/main" val="70000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eaLnBrk="1" hangingPunct="1"/>
            <a:r>
              <a:rPr lang="en-US" b="1" dirty="0">
                <a:latin typeface="+mn-lt"/>
                <a:cs typeface="Arial" charset="0"/>
              </a:rPr>
              <a:t>Stereotypes</a:t>
            </a:r>
          </a:p>
        </p:txBody>
      </p:sp>
      <p:sp>
        <p:nvSpPr>
          <p:cNvPr id="6146" name="Content Placeholder 2"/>
          <p:cNvSpPr>
            <a:spLocks noGrp="1"/>
          </p:cNvSpPr>
          <p:nvPr>
            <p:ph idx="1"/>
          </p:nvPr>
        </p:nvSpPr>
        <p:spPr>
          <a:xfrm>
            <a:off x="1004048" y="1600201"/>
            <a:ext cx="9206754" cy="4525963"/>
          </a:xfrm>
        </p:spPr>
        <p:txBody>
          <a:bodyPr>
            <a:normAutofit/>
          </a:bodyPr>
          <a:lstStyle/>
          <a:p>
            <a:pPr marL="0" indent="0" algn="ctr">
              <a:buNone/>
            </a:pPr>
            <a:r>
              <a:rPr lang="en-US" dirty="0"/>
              <a:t> “</a:t>
            </a:r>
            <a:r>
              <a:rPr lang="en-US" i="1" dirty="0"/>
              <a:t>A generalization about the attributes of a particular social identity group without regard to individual diversity within the group. Usually is negative, but in all cases is limiting and ignores the history and social context for its creation.”</a:t>
            </a:r>
          </a:p>
          <a:p>
            <a:pPr marL="0" indent="0" algn="ctr">
              <a:buNone/>
            </a:pPr>
            <a:endParaRPr lang="en-US" i="1" dirty="0"/>
          </a:p>
          <a:p>
            <a:pPr marL="342900" lvl="1" indent="-342900">
              <a:buFont typeface="Arial" charset="0"/>
              <a:buChar char="•"/>
            </a:pPr>
            <a:r>
              <a:rPr lang="en-US" altLang="en-US" sz="2800" dirty="0"/>
              <a:t>Stereotypes are sometimes based on a limited experience with a group. ( i.e. student-athletes don’t care about school, all black athletes are fast etc.)</a:t>
            </a:r>
          </a:p>
          <a:p>
            <a:pPr marL="342900" lvl="1" indent="-342900">
              <a:buFont typeface="Arial" charset="0"/>
              <a:buChar char="•"/>
            </a:pPr>
            <a:endParaRPr lang="en-US" altLang="en-US" sz="2800" dirty="0"/>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22553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eaLnBrk="1" hangingPunct="1"/>
            <a:r>
              <a:rPr lang="en-US" b="1" dirty="0">
                <a:solidFill>
                  <a:srgbClr val="002060"/>
                </a:solidFill>
                <a:latin typeface="+mn-lt"/>
                <a:cs typeface="Arial" charset="0"/>
              </a:rPr>
              <a:t> </a:t>
            </a:r>
            <a:r>
              <a:rPr lang="en-US" b="1" dirty="0">
                <a:latin typeface="+mn-lt"/>
                <a:cs typeface="Arial" charset="0"/>
              </a:rPr>
              <a:t>Prejudice		</a:t>
            </a:r>
            <a:r>
              <a:rPr lang="en-US" sz="3600" b="1" dirty="0">
                <a:latin typeface="+mn-lt"/>
                <a:cs typeface="Arial" charset="0"/>
              </a:rPr>
              <a:t>	</a:t>
            </a:r>
          </a:p>
        </p:txBody>
      </p:sp>
      <p:sp>
        <p:nvSpPr>
          <p:cNvPr id="6146" name="Content Placeholder 2"/>
          <p:cNvSpPr>
            <a:spLocks noGrp="1"/>
          </p:cNvSpPr>
          <p:nvPr>
            <p:ph idx="1"/>
          </p:nvPr>
        </p:nvSpPr>
        <p:spPr>
          <a:xfrm>
            <a:off x="1057836" y="1600201"/>
            <a:ext cx="9152966" cy="4525963"/>
          </a:xfrm>
        </p:spPr>
        <p:txBody>
          <a:bodyPr/>
          <a:lstStyle/>
          <a:p>
            <a:pPr algn="ctr">
              <a:lnSpc>
                <a:spcPct val="150000"/>
              </a:lnSpc>
              <a:buFont typeface="Wingdings" pitchFamily="2" charset="2"/>
              <a:buNone/>
            </a:pPr>
            <a:endParaRPr lang="en-US" i="1" dirty="0">
              <a:solidFill>
                <a:srgbClr val="002060"/>
              </a:solidFill>
              <a:cs typeface="Arial" charset="0"/>
            </a:endParaRPr>
          </a:p>
          <a:p>
            <a:pPr algn="ctr">
              <a:lnSpc>
                <a:spcPct val="150000"/>
              </a:lnSpc>
              <a:buFont typeface="Wingdings" pitchFamily="2" charset="2"/>
              <a:buNone/>
            </a:pPr>
            <a:r>
              <a:rPr lang="en-US" i="1" dirty="0">
                <a:cs typeface="Arial" charset="0"/>
              </a:rPr>
              <a:t>“An attitude, opinion or feeling without adequate prior knowledge, thought or reason.”</a:t>
            </a:r>
          </a:p>
          <a:p>
            <a:pPr>
              <a:lnSpc>
                <a:spcPct val="150000"/>
              </a:lnSpc>
              <a:buFont typeface="Wingdings" pitchFamily="2" charset="2"/>
              <a:buNone/>
            </a:pPr>
            <a:endParaRPr lang="en-US" dirty="0">
              <a:cs typeface="Arial" charset="0"/>
            </a:endParaRPr>
          </a:p>
          <a:p>
            <a:pPr lvl="2">
              <a:lnSpc>
                <a:spcPct val="150000"/>
              </a:lnSpc>
            </a:pPr>
            <a:r>
              <a:rPr lang="en-US" sz="2800" dirty="0">
                <a:cs typeface="Arial" charset="0"/>
              </a:rPr>
              <a:t>Hating gay people</a:t>
            </a:r>
          </a:p>
          <a:p>
            <a:pPr lvl="2">
              <a:lnSpc>
                <a:spcPct val="150000"/>
              </a:lnSpc>
            </a:pPr>
            <a:r>
              <a:rPr lang="en-US" sz="2800" dirty="0">
                <a:cs typeface="Arial" charset="0"/>
              </a:rPr>
              <a:t>Suspicious of all </a:t>
            </a:r>
            <a:r>
              <a:rPr lang="en-US" sz="2800" dirty="0" err="1">
                <a:cs typeface="Arial" charset="0"/>
              </a:rPr>
              <a:t>muslims</a:t>
            </a:r>
            <a:endParaRPr lang="en-US" sz="2800" dirty="0">
              <a:cs typeface="Arial" charset="0"/>
            </a:endParaRPr>
          </a:p>
          <a:p>
            <a:pPr>
              <a:lnSpc>
                <a:spcPct val="150000"/>
              </a:lnSpc>
            </a:pPr>
            <a:endParaRPr lang="en-US" dirty="0">
              <a:cs typeface="Arial" charset="0"/>
            </a:endParaRPr>
          </a:p>
          <a:p>
            <a:pPr marL="0" indent="0" algn="ctr">
              <a:lnSpc>
                <a:spcPct val="150000"/>
              </a:lnSpc>
              <a:buNone/>
            </a:pPr>
            <a:endParaRPr lang="en-US" i="1" dirty="0">
              <a:cs typeface="Arial" charset="0"/>
            </a:endParaRPr>
          </a:p>
          <a:p>
            <a:pPr>
              <a:lnSpc>
                <a:spcPct val="150000"/>
              </a:lnSpc>
              <a:buFont typeface="Wingdings" pitchFamily="2" charset="2"/>
              <a:buNone/>
            </a:pPr>
            <a:endParaRPr lang="en-US" i="1" dirty="0">
              <a:cs typeface="Arial" charset="0"/>
            </a:endParaRPr>
          </a:p>
          <a:p>
            <a:pPr>
              <a:lnSpc>
                <a:spcPct val="150000"/>
              </a:lnSpc>
              <a:buFont typeface="Wingdings" pitchFamily="2" charset="2"/>
              <a:buNone/>
            </a:pPr>
            <a:endParaRPr lang="en-US" i="1" dirty="0">
              <a:cs typeface="Arial" charset="0"/>
            </a:endParaRPr>
          </a:p>
          <a:p>
            <a:pPr algn="ctr">
              <a:lnSpc>
                <a:spcPct val="150000"/>
              </a:lnSpc>
              <a:buFont typeface="Wingdings" pitchFamily="2" charset="2"/>
              <a:buNone/>
            </a:pPr>
            <a:endParaRPr lang="en-US" i="1" dirty="0">
              <a:cs typeface="Arial" charset="0"/>
            </a:endParaRPr>
          </a:p>
          <a:p>
            <a:pPr algn="ctr">
              <a:lnSpc>
                <a:spcPct val="150000"/>
              </a:lnSpc>
              <a:buFont typeface="Wingdings" pitchFamily="2" charset="2"/>
              <a:buNone/>
            </a:pPr>
            <a:endParaRPr lang="en-US" i="1" dirty="0">
              <a:cs typeface="Arial" charset="0"/>
            </a:endParaRPr>
          </a:p>
          <a:p>
            <a:pPr algn="ctr">
              <a:lnSpc>
                <a:spcPct val="150000"/>
              </a:lnSpc>
              <a:buFont typeface="Wingdings" pitchFamily="2" charset="2"/>
              <a:buNone/>
            </a:pPr>
            <a:endParaRPr lang="en-US" i="1" dirty="0">
              <a:cs typeface="Arial" charset="0"/>
            </a:endParaRPr>
          </a:p>
        </p:txBody>
      </p:sp>
    </p:spTree>
    <p:extLst>
      <p:ext uri="{BB962C8B-B14F-4D97-AF65-F5344CB8AC3E}">
        <p14:creationId xmlns:p14="http://schemas.microsoft.com/office/powerpoint/2010/main" val="3808987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TotalTime>
  <Words>535</Words>
  <Application>Microsoft Office PowerPoint</Application>
  <PresentationFormat>Widescreen</PresentationFormat>
  <Paragraphs>67</Paragraphs>
  <Slides>15</Slides>
  <Notes>3</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Tahoma</vt:lpstr>
      <vt:lpstr>Wingdings</vt:lpstr>
      <vt:lpstr>Office Theme</vt:lpstr>
      <vt:lpstr>PowerPoint Presentation</vt:lpstr>
      <vt:lpstr>PowerPoint Presentation</vt:lpstr>
      <vt:lpstr>What was this movie about?</vt:lpstr>
      <vt:lpstr>Discrimination</vt:lpstr>
      <vt:lpstr>Protected characteristics</vt:lpstr>
      <vt:lpstr>Reverse discrimination</vt:lpstr>
      <vt:lpstr>Discrimination in health care</vt:lpstr>
      <vt:lpstr>Stereotypes</vt:lpstr>
      <vt:lpstr> Prejudice   </vt:lpstr>
      <vt:lpstr>Implicit Bias</vt:lpstr>
      <vt:lpstr>Stigma</vt:lpstr>
      <vt:lpstr>There is more about human rights (in health care)</vt:lpstr>
      <vt:lpstr>PowerPoint Presentation</vt:lpstr>
      <vt:lpstr>Movie – watch and answer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Silviya Aleksandrova</dc:creator>
  <cp:lastModifiedBy>Windows User</cp:lastModifiedBy>
  <cp:revision>27</cp:revision>
  <dcterms:created xsi:type="dcterms:W3CDTF">2019-09-28T15:29:53Z</dcterms:created>
  <dcterms:modified xsi:type="dcterms:W3CDTF">2019-10-10T11:05:54Z</dcterms:modified>
</cp:coreProperties>
</file>