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 id="2147483671" r:id="rId2"/>
  </p:sldMasterIdLst>
  <p:notesMasterIdLst>
    <p:notesMasterId r:id="rId117"/>
  </p:notesMasterIdLst>
  <p:handoutMasterIdLst>
    <p:handoutMasterId r:id="rId118"/>
  </p:handoutMasterIdLst>
  <p:sldIdLst>
    <p:sldId id="536" r:id="rId3"/>
    <p:sldId id="326" r:id="rId4"/>
    <p:sldId id="425" r:id="rId5"/>
    <p:sldId id="407" r:id="rId6"/>
    <p:sldId id="338" r:id="rId7"/>
    <p:sldId id="337" r:id="rId8"/>
    <p:sldId id="447" r:id="rId9"/>
    <p:sldId id="452" r:id="rId10"/>
    <p:sldId id="453" r:id="rId11"/>
    <p:sldId id="448" r:id="rId12"/>
    <p:sldId id="449" r:id="rId13"/>
    <p:sldId id="450" r:id="rId14"/>
    <p:sldId id="451" r:id="rId15"/>
    <p:sldId id="426" r:id="rId16"/>
    <p:sldId id="335" r:id="rId17"/>
    <p:sldId id="325" r:id="rId18"/>
    <p:sldId id="454" r:id="rId19"/>
    <p:sldId id="291" r:id="rId20"/>
    <p:sldId id="336" r:id="rId21"/>
    <p:sldId id="293" r:id="rId22"/>
    <p:sldId id="300" r:id="rId23"/>
    <p:sldId id="455" r:id="rId24"/>
    <p:sldId id="340" r:id="rId25"/>
    <p:sldId id="260" r:id="rId26"/>
    <p:sldId id="259" r:id="rId27"/>
    <p:sldId id="262" r:id="rId28"/>
    <p:sldId id="263" r:id="rId29"/>
    <p:sldId id="295" r:id="rId30"/>
    <p:sldId id="264" r:id="rId31"/>
    <p:sldId id="265" r:id="rId32"/>
    <p:sldId id="341" r:id="rId33"/>
    <p:sldId id="266" r:id="rId34"/>
    <p:sldId id="278" r:id="rId35"/>
    <p:sldId id="279" r:id="rId36"/>
    <p:sldId id="267" r:id="rId37"/>
    <p:sldId id="268" r:id="rId38"/>
    <p:sldId id="446" r:id="rId39"/>
    <p:sldId id="277" r:id="rId40"/>
    <p:sldId id="281" r:id="rId41"/>
    <p:sldId id="282" r:id="rId42"/>
    <p:sldId id="463" r:id="rId43"/>
    <p:sldId id="464" r:id="rId44"/>
    <p:sldId id="283" r:id="rId45"/>
    <p:sldId id="537" r:id="rId46"/>
    <p:sldId id="364" r:id="rId47"/>
    <p:sldId id="365" r:id="rId48"/>
    <p:sldId id="465" r:id="rId49"/>
    <p:sldId id="366" r:id="rId50"/>
    <p:sldId id="466" r:id="rId51"/>
    <p:sldId id="367" r:id="rId52"/>
    <p:sldId id="368" r:id="rId53"/>
    <p:sldId id="467" r:id="rId54"/>
    <p:sldId id="369" r:id="rId55"/>
    <p:sldId id="468" r:id="rId56"/>
    <p:sldId id="370" r:id="rId57"/>
    <p:sldId id="469" r:id="rId58"/>
    <p:sldId id="371" r:id="rId59"/>
    <p:sldId id="372" r:id="rId60"/>
    <p:sldId id="373" r:id="rId61"/>
    <p:sldId id="342" r:id="rId62"/>
    <p:sldId id="284" r:id="rId63"/>
    <p:sldId id="296" r:id="rId64"/>
    <p:sldId id="321" r:id="rId65"/>
    <p:sldId id="322" r:id="rId66"/>
    <p:sldId id="410" r:id="rId67"/>
    <p:sldId id="413" r:id="rId68"/>
    <p:sldId id="414" r:id="rId69"/>
    <p:sldId id="408" r:id="rId70"/>
    <p:sldId id="297" r:id="rId71"/>
    <p:sldId id="298" r:id="rId72"/>
    <p:sldId id="299" r:id="rId73"/>
    <p:sldId id="319" r:id="rId74"/>
    <p:sldId id="320" r:id="rId75"/>
    <p:sldId id="377" r:id="rId76"/>
    <p:sldId id="378" r:id="rId77"/>
    <p:sldId id="379" r:id="rId78"/>
    <p:sldId id="380" r:id="rId79"/>
    <p:sldId id="381" r:id="rId80"/>
    <p:sldId id="382" r:id="rId81"/>
    <p:sldId id="415" r:id="rId82"/>
    <p:sldId id="383" r:id="rId83"/>
    <p:sldId id="384" r:id="rId84"/>
    <p:sldId id="385" r:id="rId85"/>
    <p:sldId id="518" r:id="rId86"/>
    <p:sldId id="519" r:id="rId87"/>
    <p:sldId id="524" r:id="rId88"/>
    <p:sldId id="523" r:id="rId89"/>
    <p:sldId id="388" r:id="rId90"/>
    <p:sldId id="418" r:id="rId91"/>
    <p:sldId id="389" r:id="rId92"/>
    <p:sldId id="390" r:id="rId93"/>
    <p:sldId id="391" r:id="rId94"/>
    <p:sldId id="392" r:id="rId95"/>
    <p:sldId id="393" r:id="rId96"/>
    <p:sldId id="395" r:id="rId97"/>
    <p:sldId id="396" r:id="rId98"/>
    <p:sldId id="397" r:id="rId99"/>
    <p:sldId id="421" r:id="rId100"/>
    <p:sldId id="400" r:id="rId101"/>
    <p:sldId id="401" r:id="rId102"/>
    <p:sldId id="402" r:id="rId103"/>
    <p:sldId id="526" r:id="rId104"/>
    <p:sldId id="527" r:id="rId105"/>
    <p:sldId id="315" r:id="rId106"/>
    <p:sldId id="528" r:id="rId107"/>
    <p:sldId id="529" r:id="rId108"/>
    <p:sldId id="532" r:id="rId109"/>
    <p:sldId id="530" r:id="rId110"/>
    <p:sldId id="316" r:id="rId111"/>
    <p:sldId id="303" r:id="rId112"/>
    <p:sldId id="456" r:id="rId113"/>
    <p:sldId id="323" r:id="rId114"/>
    <p:sldId id="534" r:id="rId115"/>
    <p:sldId id="460" r:id="rId116"/>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3300"/>
    <a:srgbClr val="8000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8" autoAdjust="0"/>
    <p:restoredTop sz="94660"/>
  </p:normalViewPr>
  <p:slideViewPr>
    <p:cSldViewPr>
      <p:cViewPr varScale="1">
        <p:scale>
          <a:sx n="105" d="100"/>
          <a:sy n="105" d="100"/>
        </p:scale>
        <p:origin x="19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1" d="100"/>
          <a:sy n="31" d="100"/>
        </p:scale>
        <p:origin x="-1205" y="-5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notesMaster" Target="notesMasters/notes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handoutMaster" Target="handoutMasters/handoutMaster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presProps" Target="presProps.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AA829-5CF0-4770-B756-423C5342CA7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099BBC3-956B-4FB4-9E85-96F54D79A9EE}">
      <dgm:prSet phldrT="[Text]" custT="1"/>
      <dgm:spPr/>
      <dgm:t>
        <a:bodyPr/>
        <a:lstStyle/>
        <a:p>
          <a:r>
            <a:rPr lang="en-US" sz="4700" b="1" dirty="0">
              <a:solidFill>
                <a:srgbClr val="C00000"/>
              </a:solidFill>
            </a:rPr>
            <a:t>1. </a:t>
          </a:r>
          <a:r>
            <a:rPr lang="en-US" sz="4000" b="1" dirty="0">
              <a:solidFill>
                <a:srgbClr val="C00000"/>
              </a:solidFill>
            </a:rPr>
            <a:t>Regarding their values</a:t>
          </a:r>
        </a:p>
      </dgm:t>
    </dgm:pt>
    <dgm:pt modelId="{467AE2FE-D43F-4654-9FCD-2AD68D8FB8B5}" type="parTrans" cxnId="{FCF1F413-812F-495E-8139-31D593468F09}">
      <dgm:prSet/>
      <dgm:spPr/>
      <dgm:t>
        <a:bodyPr/>
        <a:lstStyle/>
        <a:p>
          <a:endParaRPr lang="en-US"/>
        </a:p>
      </dgm:t>
    </dgm:pt>
    <dgm:pt modelId="{05D7FC31-C0B4-4067-9862-7A2AC5A83D21}" type="sibTrans" cxnId="{FCF1F413-812F-495E-8139-31D593468F09}">
      <dgm:prSet/>
      <dgm:spPr/>
      <dgm:t>
        <a:bodyPr/>
        <a:lstStyle/>
        <a:p>
          <a:endParaRPr lang="en-US"/>
        </a:p>
      </dgm:t>
    </dgm:pt>
    <dgm:pt modelId="{E3B82BF7-68EE-4831-8653-59B091DA5344}">
      <dgm:prSet phldrT="[Text]" custT="1"/>
      <dgm:spPr/>
      <dgm:t>
        <a:bodyPr/>
        <a:lstStyle/>
        <a:p>
          <a:r>
            <a:rPr lang="en-US" sz="4000" b="1" dirty="0">
              <a:solidFill>
                <a:srgbClr val="C00000"/>
              </a:solidFill>
            </a:rPr>
            <a:t>Quantitative </a:t>
          </a:r>
        </a:p>
        <a:p>
          <a:r>
            <a:rPr lang="en-US" sz="4000" b="1" dirty="0">
              <a:solidFill>
                <a:srgbClr val="C00000"/>
              </a:solidFill>
            </a:rPr>
            <a:t>(numeric)</a:t>
          </a:r>
        </a:p>
      </dgm:t>
    </dgm:pt>
    <dgm:pt modelId="{24D8A729-C650-46C1-B93A-D004C4F46E37}" type="parTrans" cxnId="{D806E43F-739B-4482-B64D-96C8AE4871A1}">
      <dgm:prSet/>
      <dgm:spPr/>
      <dgm:t>
        <a:bodyPr/>
        <a:lstStyle/>
        <a:p>
          <a:endParaRPr lang="en-US"/>
        </a:p>
      </dgm:t>
    </dgm:pt>
    <dgm:pt modelId="{2325B648-7E59-4EBD-99B6-98A7AB5132EB}" type="sibTrans" cxnId="{D806E43F-739B-4482-B64D-96C8AE4871A1}">
      <dgm:prSet/>
      <dgm:spPr/>
      <dgm:t>
        <a:bodyPr/>
        <a:lstStyle/>
        <a:p>
          <a:endParaRPr lang="en-US"/>
        </a:p>
      </dgm:t>
    </dgm:pt>
    <dgm:pt modelId="{BFF5AB0D-2273-4F44-A869-BEB7AC3896AE}">
      <dgm:prSet phldrT="[Text]" custT="1"/>
      <dgm:spPr/>
      <dgm:t>
        <a:bodyPr/>
        <a:lstStyle/>
        <a:p>
          <a:r>
            <a:rPr lang="en-US" sz="4000" b="1" dirty="0">
              <a:solidFill>
                <a:srgbClr val="C00000"/>
              </a:solidFill>
            </a:rPr>
            <a:t>Qualitative </a:t>
          </a:r>
        </a:p>
        <a:p>
          <a:r>
            <a:rPr lang="en-US" sz="4000" b="1" dirty="0">
              <a:solidFill>
                <a:srgbClr val="C00000"/>
              </a:solidFill>
            </a:rPr>
            <a:t>(categorical)</a:t>
          </a:r>
        </a:p>
      </dgm:t>
    </dgm:pt>
    <dgm:pt modelId="{5761DBA1-2E2C-4D7B-AD26-475CCB38209A}" type="parTrans" cxnId="{06D1CA90-F90B-47C5-8574-430ECAB103D0}">
      <dgm:prSet/>
      <dgm:spPr/>
      <dgm:t>
        <a:bodyPr/>
        <a:lstStyle/>
        <a:p>
          <a:endParaRPr lang="en-US"/>
        </a:p>
      </dgm:t>
    </dgm:pt>
    <dgm:pt modelId="{632DC0BF-C960-46FA-A8C1-164ACF412BC4}" type="sibTrans" cxnId="{06D1CA90-F90B-47C5-8574-430ECAB103D0}">
      <dgm:prSet/>
      <dgm:spPr/>
      <dgm:t>
        <a:bodyPr/>
        <a:lstStyle/>
        <a:p>
          <a:endParaRPr lang="en-US"/>
        </a:p>
      </dgm:t>
    </dgm:pt>
    <dgm:pt modelId="{A4D5CF1F-05F3-4E26-99D8-3B4C9492F301}" type="pres">
      <dgm:prSet presAssocID="{6D4AA829-5CF0-4770-B756-423C5342CA75}" presName="composite" presStyleCnt="0">
        <dgm:presLayoutVars>
          <dgm:chMax val="1"/>
          <dgm:dir/>
          <dgm:resizeHandles val="exact"/>
        </dgm:presLayoutVars>
      </dgm:prSet>
      <dgm:spPr/>
      <dgm:t>
        <a:bodyPr/>
        <a:lstStyle/>
        <a:p>
          <a:endParaRPr lang="en-US"/>
        </a:p>
      </dgm:t>
    </dgm:pt>
    <dgm:pt modelId="{D51261C6-39D8-4B12-A550-06FD9753E6F6}" type="pres">
      <dgm:prSet presAssocID="{0099BBC3-956B-4FB4-9E85-96F54D79A9EE}" presName="roof" presStyleLbl="dkBgShp" presStyleIdx="0" presStyleCnt="2"/>
      <dgm:spPr/>
      <dgm:t>
        <a:bodyPr/>
        <a:lstStyle/>
        <a:p>
          <a:endParaRPr lang="en-US"/>
        </a:p>
      </dgm:t>
    </dgm:pt>
    <dgm:pt modelId="{C682B09D-8930-4C3F-8E60-2A486E12BF30}" type="pres">
      <dgm:prSet presAssocID="{0099BBC3-956B-4FB4-9E85-96F54D79A9EE}" presName="pillars" presStyleCnt="0"/>
      <dgm:spPr/>
    </dgm:pt>
    <dgm:pt modelId="{C1FC0E71-FBEF-4F66-9943-72D88B7C590F}" type="pres">
      <dgm:prSet presAssocID="{0099BBC3-956B-4FB4-9E85-96F54D79A9EE}" presName="pillar1" presStyleLbl="node1" presStyleIdx="0" presStyleCnt="2">
        <dgm:presLayoutVars>
          <dgm:bulletEnabled val="1"/>
        </dgm:presLayoutVars>
      </dgm:prSet>
      <dgm:spPr/>
      <dgm:t>
        <a:bodyPr/>
        <a:lstStyle/>
        <a:p>
          <a:endParaRPr lang="en-US"/>
        </a:p>
      </dgm:t>
    </dgm:pt>
    <dgm:pt modelId="{BD9587B0-5B88-4944-B080-A57CA12CB933}" type="pres">
      <dgm:prSet presAssocID="{BFF5AB0D-2273-4F44-A869-BEB7AC3896AE}" presName="pillarX" presStyleLbl="node1" presStyleIdx="1" presStyleCnt="2">
        <dgm:presLayoutVars>
          <dgm:bulletEnabled val="1"/>
        </dgm:presLayoutVars>
      </dgm:prSet>
      <dgm:spPr/>
      <dgm:t>
        <a:bodyPr/>
        <a:lstStyle/>
        <a:p>
          <a:endParaRPr lang="en-US"/>
        </a:p>
      </dgm:t>
    </dgm:pt>
    <dgm:pt modelId="{B906A842-C48B-4FB9-9415-8F0FCF6304A7}" type="pres">
      <dgm:prSet presAssocID="{0099BBC3-956B-4FB4-9E85-96F54D79A9EE}" presName="base" presStyleLbl="dkBgShp" presStyleIdx="1" presStyleCnt="2"/>
      <dgm:spPr/>
    </dgm:pt>
  </dgm:ptLst>
  <dgm:cxnLst>
    <dgm:cxn modelId="{E9E74A1B-1AD9-4569-B7D1-DC1418C6DB7B}" type="presOf" srcId="{6D4AA829-5CF0-4770-B756-423C5342CA75}" destId="{A4D5CF1F-05F3-4E26-99D8-3B4C9492F301}" srcOrd="0" destOrd="0" presId="urn:microsoft.com/office/officeart/2005/8/layout/hList3"/>
    <dgm:cxn modelId="{D806E43F-739B-4482-B64D-96C8AE4871A1}" srcId="{0099BBC3-956B-4FB4-9E85-96F54D79A9EE}" destId="{E3B82BF7-68EE-4831-8653-59B091DA5344}" srcOrd="0" destOrd="0" parTransId="{24D8A729-C650-46C1-B93A-D004C4F46E37}" sibTransId="{2325B648-7E59-4EBD-99B6-98A7AB5132EB}"/>
    <dgm:cxn modelId="{FCF1F413-812F-495E-8139-31D593468F09}" srcId="{6D4AA829-5CF0-4770-B756-423C5342CA75}" destId="{0099BBC3-956B-4FB4-9E85-96F54D79A9EE}" srcOrd="0" destOrd="0" parTransId="{467AE2FE-D43F-4654-9FCD-2AD68D8FB8B5}" sibTransId="{05D7FC31-C0B4-4067-9862-7A2AC5A83D21}"/>
    <dgm:cxn modelId="{06D1CA90-F90B-47C5-8574-430ECAB103D0}" srcId="{0099BBC3-956B-4FB4-9E85-96F54D79A9EE}" destId="{BFF5AB0D-2273-4F44-A869-BEB7AC3896AE}" srcOrd="1" destOrd="0" parTransId="{5761DBA1-2E2C-4D7B-AD26-475CCB38209A}" sibTransId="{632DC0BF-C960-46FA-A8C1-164ACF412BC4}"/>
    <dgm:cxn modelId="{AF14E096-302A-42B0-AB55-BA1083CD59F5}" type="presOf" srcId="{BFF5AB0D-2273-4F44-A869-BEB7AC3896AE}" destId="{BD9587B0-5B88-4944-B080-A57CA12CB933}" srcOrd="0" destOrd="0" presId="urn:microsoft.com/office/officeart/2005/8/layout/hList3"/>
    <dgm:cxn modelId="{A35126D1-DC03-471E-9402-D65612A86B99}" type="presOf" srcId="{E3B82BF7-68EE-4831-8653-59B091DA5344}" destId="{C1FC0E71-FBEF-4F66-9943-72D88B7C590F}" srcOrd="0" destOrd="0" presId="urn:microsoft.com/office/officeart/2005/8/layout/hList3"/>
    <dgm:cxn modelId="{50313586-5538-41EA-A6C6-8B0BBD9D9888}" type="presOf" srcId="{0099BBC3-956B-4FB4-9E85-96F54D79A9EE}" destId="{D51261C6-39D8-4B12-A550-06FD9753E6F6}" srcOrd="0" destOrd="0" presId="urn:microsoft.com/office/officeart/2005/8/layout/hList3"/>
    <dgm:cxn modelId="{15F36D96-AB90-40A8-85CF-A48DD020C3EF}" type="presParOf" srcId="{A4D5CF1F-05F3-4E26-99D8-3B4C9492F301}" destId="{D51261C6-39D8-4B12-A550-06FD9753E6F6}" srcOrd="0" destOrd="0" presId="urn:microsoft.com/office/officeart/2005/8/layout/hList3"/>
    <dgm:cxn modelId="{50E0F4AF-FDE5-44CE-8476-AA48133566FB}" type="presParOf" srcId="{A4D5CF1F-05F3-4E26-99D8-3B4C9492F301}" destId="{C682B09D-8930-4C3F-8E60-2A486E12BF30}" srcOrd="1" destOrd="0" presId="urn:microsoft.com/office/officeart/2005/8/layout/hList3"/>
    <dgm:cxn modelId="{0B86F380-020A-4B2F-9264-FE0477E1FB9A}" type="presParOf" srcId="{C682B09D-8930-4C3F-8E60-2A486E12BF30}" destId="{C1FC0E71-FBEF-4F66-9943-72D88B7C590F}" srcOrd="0" destOrd="0" presId="urn:microsoft.com/office/officeart/2005/8/layout/hList3"/>
    <dgm:cxn modelId="{B2B51F34-9AB8-4F51-96A8-50CF6BEFE3AF}" type="presParOf" srcId="{C682B09D-8930-4C3F-8E60-2A486E12BF30}" destId="{BD9587B0-5B88-4944-B080-A57CA12CB933}" srcOrd="1" destOrd="0" presId="urn:microsoft.com/office/officeart/2005/8/layout/hList3"/>
    <dgm:cxn modelId="{94DD3EDC-1A6F-43E6-A557-A258385C6566}" type="presParOf" srcId="{A4D5CF1F-05F3-4E26-99D8-3B4C9492F301}" destId="{B906A842-C48B-4FB9-9415-8F0FCF6304A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4AA829-5CF0-4770-B756-423C5342CA7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099BBC3-956B-4FB4-9E85-96F54D79A9EE}">
      <dgm:prSet phldrT="[Text]" custT="1"/>
      <dgm:spPr/>
      <dgm:t>
        <a:bodyPr/>
        <a:lstStyle/>
        <a:p>
          <a:r>
            <a:rPr lang="en-GB" altLang="bg-BG" sz="3200" b="1" dirty="0">
              <a:solidFill>
                <a:schemeClr val="tx1"/>
              </a:solidFill>
            </a:rPr>
            <a:t>2. Regarding the possibility of infinitive number of their values </a:t>
          </a:r>
          <a:r>
            <a:rPr lang="en-US" sz="3200" b="1" dirty="0">
              <a:solidFill>
                <a:schemeClr val="tx1"/>
              </a:solidFill>
            </a:rPr>
            <a:t>may be:</a:t>
          </a:r>
          <a:r>
            <a:rPr lang="en-GB" altLang="bg-BG" sz="3200" b="1" dirty="0">
              <a:solidFill>
                <a:schemeClr val="tx1"/>
              </a:solidFill>
            </a:rPr>
            <a:t> </a:t>
          </a:r>
          <a:endParaRPr lang="en-US" sz="3200" b="1" dirty="0">
            <a:solidFill>
              <a:schemeClr val="tx1"/>
            </a:solidFill>
          </a:endParaRPr>
        </a:p>
      </dgm:t>
    </dgm:pt>
    <dgm:pt modelId="{467AE2FE-D43F-4654-9FCD-2AD68D8FB8B5}" type="parTrans" cxnId="{FCF1F413-812F-495E-8139-31D593468F09}">
      <dgm:prSet/>
      <dgm:spPr/>
      <dgm:t>
        <a:bodyPr/>
        <a:lstStyle/>
        <a:p>
          <a:endParaRPr lang="en-US"/>
        </a:p>
      </dgm:t>
    </dgm:pt>
    <dgm:pt modelId="{05D7FC31-C0B4-4067-9862-7A2AC5A83D21}" type="sibTrans" cxnId="{FCF1F413-812F-495E-8139-31D593468F09}">
      <dgm:prSet/>
      <dgm:spPr/>
      <dgm:t>
        <a:bodyPr/>
        <a:lstStyle/>
        <a:p>
          <a:endParaRPr lang="en-US"/>
        </a:p>
      </dgm:t>
    </dgm:pt>
    <dgm:pt modelId="{E3B82BF7-68EE-4831-8653-59B091DA5344}">
      <dgm:prSet phldrT="[Text]" custT="1"/>
      <dgm:spPr/>
      <dgm:t>
        <a:bodyPr/>
        <a:lstStyle/>
        <a:p>
          <a:r>
            <a:rPr lang="en-US" sz="4000" b="1" dirty="0">
              <a:solidFill>
                <a:srgbClr val="C00000"/>
              </a:solidFill>
            </a:rPr>
            <a:t>Continuous variables</a:t>
          </a:r>
        </a:p>
      </dgm:t>
    </dgm:pt>
    <dgm:pt modelId="{24D8A729-C650-46C1-B93A-D004C4F46E37}" type="parTrans" cxnId="{D806E43F-739B-4482-B64D-96C8AE4871A1}">
      <dgm:prSet/>
      <dgm:spPr/>
      <dgm:t>
        <a:bodyPr/>
        <a:lstStyle/>
        <a:p>
          <a:endParaRPr lang="en-US"/>
        </a:p>
      </dgm:t>
    </dgm:pt>
    <dgm:pt modelId="{2325B648-7E59-4EBD-99B6-98A7AB5132EB}" type="sibTrans" cxnId="{D806E43F-739B-4482-B64D-96C8AE4871A1}">
      <dgm:prSet/>
      <dgm:spPr/>
      <dgm:t>
        <a:bodyPr/>
        <a:lstStyle/>
        <a:p>
          <a:endParaRPr lang="en-US"/>
        </a:p>
      </dgm:t>
    </dgm:pt>
    <dgm:pt modelId="{BFF5AB0D-2273-4F44-A869-BEB7AC3896AE}">
      <dgm:prSet phldrT="[Text]" custT="1"/>
      <dgm:spPr/>
      <dgm:t>
        <a:bodyPr/>
        <a:lstStyle/>
        <a:p>
          <a:r>
            <a:rPr lang="en-US" sz="4000" b="1" dirty="0">
              <a:solidFill>
                <a:srgbClr val="C00000"/>
              </a:solidFill>
            </a:rPr>
            <a:t>Discrete variables</a:t>
          </a:r>
        </a:p>
      </dgm:t>
    </dgm:pt>
    <dgm:pt modelId="{5761DBA1-2E2C-4D7B-AD26-475CCB38209A}" type="parTrans" cxnId="{06D1CA90-F90B-47C5-8574-430ECAB103D0}">
      <dgm:prSet/>
      <dgm:spPr/>
      <dgm:t>
        <a:bodyPr/>
        <a:lstStyle/>
        <a:p>
          <a:endParaRPr lang="en-US"/>
        </a:p>
      </dgm:t>
    </dgm:pt>
    <dgm:pt modelId="{632DC0BF-C960-46FA-A8C1-164ACF412BC4}" type="sibTrans" cxnId="{06D1CA90-F90B-47C5-8574-430ECAB103D0}">
      <dgm:prSet/>
      <dgm:spPr/>
      <dgm:t>
        <a:bodyPr/>
        <a:lstStyle/>
        <a:p>
          <a:endParaRPr lang="en-US"/>
        </a:p>
      </dgm:t>
    </dgm:pt>
    <dgm:pt modelId="{A4D5CF1F-05F3-4E26-99D8-3B4C9492F301}" type="pres">
      <dgm:prSet presAssocID="{6D4AA829-5CF0-4770-B756-423C5342CA75}" presName="composite" presStyleCnt="0">
        <dgm:presLayoutVars>
          <dgm:chMax val="1"/>
          <dgm:dir/>
          <dgm:resizeHandles val="exact"/>
        </dgm:presLayoutVars>
      </dgm:prSet>
      <dgm:spPr/>
      <dgm:t>
        <a:bodyPr/>
        <a:lstStyle/>
        <a:p>
          <a:endParaRPr lang="en-US"/>
        </a:p>
      </dgm:t>
    </dgm:pt>
    <dgm:pt modelId="{D51261C6-39D8-4B12-A550-06FD9753E6F6}" type="pres">
      <dgm:prSet presAssocID="{0099BBC3-956B-4FB4-9E85-96F54D79A9EE}" presName="roof" presStyleLbl="dkBgShp" presStyleIdx="0" presStyleCnt="2" custScaleY="154460"/>
      <dgm:spPr/>
      <dgm:t>
        <a:bodyPr/>
        <a:lstStyle/>
        <a:p>
          <a:endParaRPr lang="en-US"/>
        </a:p>
      </dgm:t>
    </dgm:pt>
    <dgm:pt modelId="{C682B09D-8930-4C3F-8E60-2A486E12BF30}" type="pres">
      <dgm:prSet presAssocID="{0099BBC3-956B-4FB4-9E85-96F54D79A9EE}" presName="pillars" presStyleCnt="0"/>
      <dgm:spPr/>
    </dgm:pt>
    <dgm:pt modelId="{C1FC0E71-FBEF-4F66-9943-72D88B7C590F}" type="pres">
      <dgm:prSet presAssocID="{0099BBC3-956B-4FB4-9E85-96F54D79A9EE}" presName="pillar1" presStyleLbl="node1" presStyleIdx="0" presStyleCnt="2">
        <dgm:presLayoutVars>
          <dgm:bulletEnabled val="1"/>
        </dgm:presLayoutVars>
      </dgm:prSet>
      <dgm:spPr/>
      <dgm:t>
        <a:bodyPr/>
        <a:lstStyle/>
        <a:p>
          <a:endParaRPr lang="en-US"/>
        </a:p>
      </dgm:t>
    </dgm:pt>
    <dgm:pt modelId="{BD9587B0-5B88-4944-B080-A57CA12CB933}" type="pres">
      <dgm:prSet presAssocID="{BFF5AB0D-2273-4F44-A869-BEB7AC3896AE}" presName="pillarX" presStyleLbl="node1" presStyleIdx="1" presStyleCnt="2">
        <dgm:presLayoutVars>
          <dgm:bulletEnabled val="1"/>
        </dgm:presLayoutVars>
      </dgm:prSet>
      <dgm:spPr/>
      <dgm:t>
        <a:bodyPr/>
        <a:lstStyle/>
        <a:p>
          <a:endParaRPr lang="en-US"/>
        </a:p>
      </dgm:t>
    </dgm:pt>
    <dgm:pt modelId="{B906A842-C48B-4FB9-9415-8F0FCF6304A7}" type="pres">
      <dgm:prSet presAssocID="{0099BBC3-956B-4FB4-9E85-96F54D79A9EE}" presName="base" presStyleLbl="dkBgShp" presStyleIdx="1" presStyleCnt="2"/>
      <dgm:spPr/>
    </dgm:pt>
  </dgm:ptLst>
  <dgm:cxnLst>
    <dgm:cxn modelId="{E9E74A1B-1AD9-4569-B7D1-DC1418C6DB7B}" type="presOf" srcId="{6D4AA829-5CF0-4770-B756-423C5342CA75}" destId="{A4D5CF1F-05F3-4E26-99D8-3B4C9492F301}" srcOrd="0" destOrd="0" presId="urn:microsoft.com/office/officeart/2005/8/layout/hList3"/>
    <dgm:cxn modelId="{D806E43F-739B-4482-B64D-96C8AE4871A1}" srcId="{0099BBC3-956B-4FB4-9E85-96F54D79A9EE}" destId="{E3B82BF7-68EE-4831-8653-59B091DA5344}" srcOrd="0" destOrd="0" parTransId="{24D8A729-C650-46C1-B93A-D004C4F46E37}" sibTransId="{2325B648-7E59-4EBD-99B6-98A7AB5132EB}"/>
    <dgm:cxn modelId="{FCF1F413-812F-495E-8139-31D593468F09}" srcId="{6D4AA829-5CF0-4770-B756-423C5342CA75}" destId="{0099BBC3-956B-4FB4-9E85-96F54D79A9EE}" srcOrd="0" destOrd="0" parTransId="{467AE2FE-D43F-4654-9FCD-2AD68D8FB8B5}" sibTransId="{05D7FC31-C0B4-4067-9862-7A2AC5A83D21}"/>
    <dgm:cxn modelId="{06D1CA90-F90B-47C5-8574-430ECAB103D0}" srcId="{0099BBC3-956B-4FB4-9E85-96F54D79A9EE}" destId="{BFF5AB0D-2273-4F44-A869-BEB7AC3896AE}" srcOrd="1" destOrd="0" parTransId="{5761DBA1-2E2C-4D7B-AD26-475CCB38209A}" sibTransId="{632DC0BF-C960-46FA-A8C1-164ACF412BC4}"/>
    <dgm:cxn modelId="{AF14E096-302A-42B0-AB55-BA1083CD59F5}" type="presOf" srcId="{BFF5AB0D-2273-4F44-A869-BEB7AC3896AE}" destId="{BD9587B0-5B88-4944-B080-A57CA12CB933}" srcOrd="0" destOrd="0" presId="urn:microsoft.com/office/officeart/2005/8/layout/hList3"/>
    <dgm:cxn modelId="{A35126D1-DC03-471E-9402-D65612A86B99}" type="presOf" srcId="{E3B82BF7-68EE-4831-8653-59B091DA5344}" destId="{C1FC0E71-FBEF-4F66-9943-72D88B7C590F}" srcOrd="0" destOrd="0" presId="urn:microsoft.com/office/officeart/2005/8/layout/hList3"/>
    <dgm:cxn modelId="{50313586-5538-41EA-A6C6-8B0BBD9D9888}" type="presOf" srcId="{0099BBC3-956B-4FB4-9E85-96F54D79A9EE}" destId="{D51261C6-39D8-4B12-A550-06FD9753E6F6}" srcOrd="0" destOrd="0" presId="urn:microsoft.com/office/officeart/2005/8/layout/hList3"/>
    <dgm:cxn modelId="{15F36D96-AB90-40A8-85CF-A48DD020C3EF}" type="presParOf" srcId="{A4D5CF1F-05F3-4E26-99D8-3B4C9492F301}" destId="{D51261C6-39D8-4B12-A550-06FD9753E6F6}" srcOrd="0" destOrd="0" presId="urn:microsoft.com/office/officeart/2005/8/layout/hList3"/>
    <dgm:cxn modelId="{50E0F4AF-FDE5-44CE-8476-AA48133566FB}" type="presParOf" srcId="{A4D5CF1F-05F3-4E26-99D8-3B4C9492F301}" destId="{C682B09D-8930-4C3F-8E60-2A486E12BF30}" srcOrd="1" destOrd="0" presId="urn:microsoft.com/office/officeart/2005/8/layout/hList3"/>
    <dgm:cxn modelId="{0B86F380-020A-4B2F-9264-FE0477E1FB9A}" type="presParOf" srcId="{C682B09D-8930-4C3F-8E60-2A486E12BF30}" destId="{C1FC0E71-FBEF-4F66-9943-72D88B7C590F}" srcOrd="0" destOrd="0" presId="urn:microsoft.com/office/officeart/2005/8/layout/hList3"/>
    <dgm:cxn modelId="{B2B51F34-9AB8-4F51-96A8-50CF6BEFE3AF}" type="presParOf" srcId="{C682B09D-8930-4C3F-8E60-2A486E12BF30}" destId="{BD9587B0-5B88-4944-B080-A57CA12CB933}" srcOrd="1" destOrd="0" presId="urn:microsoft.com/office/officeart/2005/8/layout/hList3"/>
    <dgm:cxn modelId="{94DD3EDC-1A6F-43E6-A557-A258385C6566}" type="presParOf" srcId="{A4D5CF1F-05F3-4E26-99D8-3B4C9492F301}" destId="{B906A842-C48B-4FB9-9415-8F0FCF6304A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4AA829-5CF0-4770-B756-423C5342CA7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099BBC3-956B-4FB4-9E85-96F54D79A9EE}">
      <dgm:prSet phldrT="[Text]" custT="1"/>
      <dgm:spPr/>
      <dgm:t>
        <a:bodyPr/>
        <a:lstStyle/>
        <a:p>
          <a:r>
            <a:rPr lang="en-GB" altLang="bg-BG" sz="3600" b="1" i="0" dirty="0">
              <a:solidFill>
                <a:schemeClr val="tx1"/>
              </a:solidFill>
            </a:rPr>
            <a:t>3. Regarding the orderliness of values:</a:t>
          </a:r>
          <a:r>
            <a:rPr lang="en-GB" altLang="bg-BG" sz="3600" i="0" dirty="0">
              <a:solidFill>
                <a:schemeClr val="tx1"/>
              </a:solidFill>
            </a:rPr>
            <a:t> </a:t>
          </a:r>
          <a:endParaRPr lang="en-US" sz="3600" b="1" i="0" dirty="0">
            <a:solidFill>
              <a:schemeClr val="tx1"/>
            </a:solidFill>
          </a:endParaRPr>
        </a:p>
      </dgm:t>
    </dgm:pt>
    <dgm:pt modelId="{467AE2FE-D43F-4654-9FCD-2AD68D8FB8B5}" type="parTrans" cxnId="{FCF1F413-812F-495E-8139-31D593468F09}">
      <dgm:prSet/>
      <dgm:spPr/>
      <dgm:t>
        <a:bodyPr/>
        <a:lstStyle/>
        <a:p>
          <a:endParaRPr lang="en-US"/>
        </a:p>
      </dgm:t>
    </dgm:pt>
    <dgm:pt modelId="{05D7FC31-C0B4-4067-9862-7A2AC5A83D21}" type="sibTrans" cxnId="{FCF1F413-812F-495E-8139-31D593468F09}">
      <dgm:prSet/>
      <dgm:spPr/>
      <dgm:t>
        <a:bodyPr/>
        <a:lstStyle/>
        <a:p>
          <a:endParaRPr lang="en-US"/>
        </a:p>
      </dgm:t>
    </dgm:pt>
    <dgm:pt modelId="{E3B82BF7-68EE-4831-8653-59B091DA5344}">
      <dgm:prSet phldrT="[Text]" custT="1"/>
      <dgm:spPr/>
      <dgm:t>
        <a:bodyPr/>
        <a:lstStyle/>
        <a:p>
          <a:r>
            <a:rPr lang="en-US" sz="4000" b="1" dirty="0">
              <a:solidFill>
                <a:srgbClr val="C00000"/>
              </a:solidFill>
            </a:rPr>
            <a:t>Ordinal  variables</a:t>
          </a:r>
        </a:p>
      </dgm:t>
    </dgm:pt>
    <dgm:pt modelId="{24D8A729-C650-46C1-B93A-D004C4F46E37}" type="parTrans" cxnId="{D806E43F-739B-4482-B64D-96C8AE4871A1}">
      <dgm:prSet/>
      <dgm:spPr/>
      <dgm:t>
        <a:bodyPr/>
        <a:lstStyle/>
        <a:p>
          <a:endParaRPr lang="en-US"/>
        </a:p>
      </dgm:t>
    </dgm:pt>
    <dgm:pt modelId="{2325B648-7E59-4EBD-99B6-98A7AB5132EB}" type="sibTrans" cxnId="{D806E43F-739B-4482-B64D-96C8AE4871A1}">
      <dgm:prSet/>
      <dgm:spPr/>
      <dgm:t>
        <a:bodyPr/>
        <a:lstStyle/>
        <a:p>
          <a:endParaRPr lang="en-US"/>
        </a:p>
      </dgm:t>
    </dgm:pt>
    <dgm:pt modelId="{BFF5AB0D-2273-4F44-A869-BEB7AC3896AE}">
      <dgm:prSet phldrT="[Text]" custT="1"/>
      <dgm:spPr/>
      <dgm:t>
        <a:bodyPr/>
        <a:lstStyle/>
        <a:p>
          <a:r>
            <a:rPr lang="en-US" sz="4000" b="1" dirty="0">
              <a:solidFill>
                <a:srgbClr val="C00000"/>
              </a:solidFill>
            </a:rPr>
            <a:t>Nominal variables</a:t>
          </a:r>
        </a:p>
      </dgm:t>
    </dgm:pt>
    <dgm:pt modelId="{5761DBA1-2E2C-4D7B-AD26-475CCB38209A}" type="parTrans" cxnId="{06D1CA90-F90B-47C5-8574-430ECAB103D0}">
      <dgm:prSet/>
      <dgm:spPr/>
      <dgm:t>
        <a:bodyPr/>
        <a:lstStyle/>
        <a:p>
          <a:endParaRPr lang="en-US"/>
        </a:p>
      </dgm:t>
    </dgm:pt>
    <dgm:pt modelId="{632DC0BF-C960-46FA-A8C1-164ACF412BC4}" type="sibTrans" cxnId="{06D1CA90-F90B-47C5-8574-430ECAB103D0}">
      <dgm:prSet/>
      <dgm:spPr/>
      <dgm:t>
        <a:bodyPr/>
        <a:lstStyle/>
        <a:p>
          <a:endParaRPr lang="en-US"/>
        </a:p>
      </dgm:t>
    </dgm:pt>
    <dgm:pt modelId="{A4D5CF1F-05F3-4E26-99D8-3B4C9492F301}" type="pres">
      <dgm:prSet presAssocID="{6D4AA829-5CF0-4770-B756-423C5342CA75}" presName="composite" presStyleCnt="0">
        <dgm:presLayoutVars>
          <dgm:chMax val="1"/>
          <dgm:dir/>
          <dgm:resizeHandles val="exact"/>
        </dgm:presLayoutVars>
      </dgm:prSet>
      <dgm:spPr/>
      <dgm:t>
        <a:bodyPr/>
        <a:lstStyle/>
        <a:p>
          <a:endParaRPr lang="en-US"/>
        </a:p>
      </dgm:t>
    </dgm:pt>
    <dgm:pt modelId="{D51261C6-39D8-4B12-A550-06FD9753E6F6}" type="pres">
      <dgm:prSet presAssocID="{0099BBC3-956B-4FB4-9E85-96F54D79A9EE}" presName="roof" presStyleLbl="dkBgShp" presStyleIdx="0" presStyleCnt="2" custScaleY="154460"/>
      <dgm:spPr/>
      <dgm:t>
        <a:bodyPr/>
        <a:lstStyle/>
        <a:p>
          <a:endParaRPr lang="en-US"/>
        </a:p>
      </dgm:t>
    </dgm:pt>
    <dgm:pt modelId="{C682B09D-8930-4C3F-8E60-2A486E12BF30}" type="pres">
      <dgm:prSet presAssocID="{0099BBC3-956B-4FB4-9E85-96F54D79A9EE}" presName="pillars" presStyleCnt="0"/>
      <dgm:spPr/>
    </dgm:pt>
    <dgm:pt modelId="{C1FC0E71-FBEF-4F66-9943-72D88B7C590F}" type="pres">
      <dgm:prSet presAssocID="{0099BBC3-956B-4FB4-9E85-96F54D79A9EE}" presName="pillar1" presStyleLbl="node1" presStyleIdx="0" presStyleCnt="2">
        <dgm:presLayoutVars>
          <dgm:bulletEnabled val="1"/>
        </dgm:presLayoutVars>
      </dgm:prSet>
      <dgm:spPr/>
      <dgm:t>
        <a:bodyPr/>
        <a:lstStyle/>
        <a:p>
          <a:endParaRPr lang="en-US"/>
        </a:p>
      </dgm:t>
    </dgm:pt>
    <dgm:pt modelId="{BD9587B0-5B88-4944-B080-A57CA12CB933}" type="pres">
      <dgm:prSet presAssocID="{BFF5AB0D-2273-4F44-A869-BEB7AC3896AE}" presName="pillarX" presStyleLbl="node1" presStyleIdx="1" presStyleCnt="2">
        <dgm:presLayoutVars>
          <dgm:bulletEnabled val="1"/>
        </dgm:presLayoutVars>
      </dgm:prSet>
      <dgm:spPr/>
      <dgm:t>
        <a:bodyPr/>
        <a:lstStyle/>
        <a:p>
          <a:endParaRPr lang="en-US"/>
        </a:p>
      </dgm:t>
    </dgm:pt>
    <dgm:pt modelId="{B906A842-C48B-4FB9-9415-8F0FCF6304A7}" type="pres">
      <dgm:prSet presAssocID="{0099BBC3-956B-4FB4-9E85-96F54D79A9EE}" presName="base" presStyleLbl="dkBgShp" presStyleIdx="1" presStyleCnt="2"/>
      <dgm:spPr/>
    </dgm:pt>
  </dgm:ptLst>
  <dgm:cxnLst>
    <dgm:cxn modelId="{E9E74A1B-1AD9-4569-B7D1-DC1418C6DB7B}" type="presOf" srcId="{6D4AA829-5CF0-4770-B756-423C5342CA75}" destId="{A4D5CF1F-05F3-4E26-99D8-3B4C9492F301}" srcOrd="0" destOrd="0" presId="urn:microsoft.com/office/officeart/2005/8/layout/hList3"/>
    <dgm:cxn modelId="{D806E43F-739B-4482-B64D-96C8AE4871A1}" srcId="{0099BBC3-956B-4FB4-9E85-96F54D79A9EE}" destId="{E3B82BF7-68EE-4831-8653-59B091DA5344}" srcOrd="0" destOrd="0" parTransId="{24D8A729-C650-46C1-B93A-D004C4F46E37}" sibTransId="{2325B648-7E59-4EBD-99B6-98A7AB5132EB}"/>
    <dgm:cxn modelId="{FCF1F413-812F-495E-8139-31D593468F09}" srcId="{6D4AA829-5CF0-4770-B756-423C5342CA75}" destId="{0099BBC3-956B-4FB4-9E85-96F54D79A9EE}" srcOrd="0" destOrd="0" parTransId="{467AE2FE-D43F-4654-9FCD-2AD68D8FB8B5}" sibTransId="{05D7FC31-C0B4-4067-9862-7A2AC5A83D21}"/>
    <dgm:cxn modelId="{06D1CA90-F90B-47C5-8574-430ECAB103D0}" srcId="{0099BBC3-956B-4FB4-9E85-96F54D79A9EE}" destId="{BFF5AB0D-2273-4F44-A869-BEB7AC3896AE}" srcOrd="1" destOrd="0" parTransId="{5761DBA1-2E2C-4D7B-AD26-475CCB38209A}" sibTransId="{632DC0BF-C960-46FA-A8C1-164ACF412BC4}"/>
    <dgm:cxn modelId="{AF14E096-302A-42B0-AB55-BA1083CD59F5}" type="presOf" srcId="{BFF5AB0D-2273-4F44-A869-BEB7AC3896AE}" destId="{BD9587B0-5B88-4944-B080-A57CA12CB933}" srcOrd="0" destOrd="0" presId="urn:microsoft.com/office/officeart/2005/8/layout/hList3"/>
    <dgm:cxn modelId="{A35126D1-DC03-471E-9402-D65612A86B99}" type="presOf" srcId="{E3B82BF7-68EE-4831-8653-59B091DA5344}" destId="{C1FC0E71-FBEF-4F66-9943-72D88B7C590F}" srcOrd="0" destOrd="0" presId="urn:microsoft.com/office/officeart/2005/8/layout/hList3"/>
    <dgm:cxn modelId="{50313586-5538-41EA-A6C6-8B0BBD9D9888}" type="presOf" srcId="{0099BBC3-956B-4FB4-9E85-96F54D79A9EE}" destId="{D51261C6-39D8-4B12-A550-06FD9753E6F6}" srcOrd="0" destOrd="0" presId="urn:microsoft.com/office/officeart/2005/8/layout/hList3"/>
    <dgm:cxn modelId="{15F36D96-AB90-40A8-85CF-A48DD020C3EF}" type="presParOf" srcId="{A4D5CF1F-05F3-4E26-99D8-3B4C9492F301}" destId="{D51261C6-39D8-4B12-A550-06FD9753E6F6}" srcOrd="0" destOrd="0" presId="urn:microsoft.com/office/officeart/2005/8/layout/hList3"/>
    <dgm:cxn modelId="{50E0F4AF-FDE5-44CE-8476-AA48133566FB}" type="presParOf" srcId="{A4D5CF1F-05F3-4E26-99D8-3B4C9492F301}" destId="{C682B09D-8930-4C3F-8E60-2A486E12BF30}" srcOrd="1" destOrd="0" presId="urn:microsoft.com/office/officeart/2005/8/layout/hList3"/>
    <dgm:cxn modelId="{0B86F380-020A-4B2F-9264-FE0477E1FB9A}" type="presParOf" srcId="{C682B09D-8930-4C3F-8E60-2A486E12BF30}" destId="{C1FC0E71-FBEF-4F66-9943-72D88B7C590F}" srcOrd="0" destOrd="0" presId="urn:microsoft.com/office/officeart/2005/8/layout/hList3"/>
    <dgm:cxn modelId="{B2B51F34-9AB8-4F51-96A8-50CF6BEFE3AF}" type="presParOf" srcId="{C682B09D-8930-4C3F-8E60-2A486E12BF30}" destId="{BD9587B0-5B88-4944-B080-A57CA12CB933}" srcOrd="1" destOrd="0" presId="urn:microsoft.com/office/officeart/2005/8/layout/hList3"/>
    <dgm:cxn modelId="{94DD3EDC-1A6F-43E6-A557-A258385C6566}" type="presParOf" srcId="{A4D5CF1F-05F3-4E26-99D8-3B4C9492F301}" destId="{B906A842-C48B-4FB9-9415-8F0FCF6304A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4AA829-5CF0-4770-B756-423C5342CA7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099BBC3-956B-4FB4-9E85-96F54D79A9EE}">
      <dgm:prSet phldrT="[Text]" custT="1"/>
      <dgm:spPr/>
      <dgm:t>
        <a:bodyPr/>
        <a:lstStyle/>
        <a:p>
          <a:r>
            <a:rPr lang="en-GB" altLang="bg-BG" sz="3600" b="1" i="0" dirty="0">
              <a:solidFill>
                <a:schemeClr val="tx1"/>
              </a:solidFill>
            </a:rPr>
            <a:t>4. Regarding the number of distinct values</a:t>
          </a:r>
          <a:r>
            <a:rPr lang="en-GB" altLang="bg-BG" sz="3600" i="0" dirty="0">
              <a:solidFill>
                <a:schemeClr val="tx1"/>
              </a:solidFill>
            </a:rPr>
            <a:t>:</a:t>
          </a:r>
          <a:endParaRPr lang="en-US" sz="3600" b="1" i="0" dirty="0">
            <a:solidFill>
              <a:schemeClr val="tx1"/>
            </a:solidFill>
          </a:endParaRPr>
        </a:p>
      </dgm:t>
    </dgm:pt>
    <dgm:pt modelId="{467AE2FE-D43F-4654-9FCD-2AD68D8FB8B5}" type="parTrans" cxnId="{FCF1F413-812F-495E-8139-31D593468F09}">
      <dgm:prSet/>
      <dgm:spPr/>
      <dgm:t>
        <a:bodyPr/>
        <a:lstStyle/>
        <a:p>
          <a:endParaRPr lang="en-US"/>
        </a:p>
      </dgm:t>
    </dgm:pt>
    <dgm:pt modelId="{05D7FC31-C0B4-4067-9862-7A2AC5A83D21}" type="sibTrans" cxnId="{FCF1F413-812F-495E-8139-31D593468F09}">
      <dgm:prSet/>
      <dgm:spPr/>
      <dgm:t>
        <a:bodyPr/>
        <a:lstStyle/>
        <a:p>
          <a:endParaRPr lang="en-US"/>
        </a:p>
      </dgm:t>
    </dgm:pt>
    <dgm:pt modelId="{E3B82BF7-68EE-4831-8653-59B091DA5344}">
      <dgm:prSet phldrT="[Text]" custT="1"/>
      <dgm:spPr/>
      <dgm:t>
        <a:bodyPr/>
        <a:lstStyle/>
        <a:p>
          <a:r>
            <a:rPr lang="en-US" sz="4000" b="1" dirty="0">
              <a:solidFill>
                <a:srgbClr val="C00000"/>
              </a:solidFill>
            </a:rPr>
            <a:t>Dichotomous or binary </a:t>
          </a:r>
        </a:p>
      </dgm:t>
    </dgm:pt>
    <dgm:pt modelId="{24D8A729-C650-46C1-B93A-D004C4F46E37}" type="parTrans" cxnId="{D806E43F-739B-4482-B64D-96C8AE4871A1}">
      <dgm:prSet/>
      <dgm:spPr/>
      <dgm:t>
        <a:bodyPr/>
        <a:lstStyle/>
        <a:p>
          <a:endParaRPr lang="en-US"/>
        </a:p>
      </dgm:t>
    </dgm:pt>
    <dgm:pt modelId="{2325B648-7E59-4EBD-99B6-98A7AB5132EB}" type="sibTrans" cxnId="{D806E43F-739B-4482-B64D-96C8AE4871A1}">
      <dgm:prSet/>
      <dgm:spPr/>
      <dgm:t>
        <a:bodyPr/>
        <a:lstStyle/>
        <a:p>
          <a:endParaRPr lang="en-US"/>
        </a:p>
      </dgm:t>
    </dgm:pt>
    <dgm:pt modelId="{BFF5AB0D-2273-4F44-A869-BEB7AC3896AE}">
      <dgm:prSet phldrT="[Text]" custT="1"/>
      <dgm:spPr/>
      <dgm:t>
        <a:bodyPr/>
        <a:lstStyle/>
        <a:p>
          <a:r>
            <a:rPr lang="en-US" sz="4000" b="1" dirty="0">
              <a:solidFill>
                <a:srgbClr val="C00000"/>
              </a:solidFill>
            </a:rPr>
            <a:t>Polychotomous</a:t>
          </a:r>
        </a:p>
      </dgm:t>
    </dgm:pt>
    <dgm:pt modelId="{5761DBA1-2E2C-4D7B-AD26-475CCB38209A}" type="parTrans" cxnId="{06D1CA90-F90B-47C5-8574-430ECAB103D0}">
      <dgm:prSet/>
      <dgm:spPr/>
      <dgm:t>
        <a:bodyPr/>
        <a:lstStyle/>
        <a:p>
          <a:endParaRPr lang="en-US"/>
        </a:p>
      </dgm:t>
    </dgm:pt>
    <dgm:pt modelId="{632DC0BF-C960-46FA-A8C1-164ACF412BC4}" type="sibTrans" cxnId="{06D1CA90-F90B-47C5-8574-430ECAB103D0}">
      <dgm:prSet/>
      <dgm:spPr/>
      <dgm:t>
        <a:bodyPr/>
        <a:lstStyle/>
        <a:p>
          <a:endParaRPr lang="en-US"/>
        </a:p>
      </dgm:t>
    </dgm:pt>
    <dgm:pt modelId="{A4D5CF1F-05F3-4E26-99D8-3B4C9492F301}" type="pres">
      <dgm:prSet presAssocID="{6D4AA829-5CF0-4770-B756-423C5342CA75}" presName="composite" presStyleCnt="0">
        <dgm:presLayoutVars>
          <dgm:chMax val="1"/>
          <dgm:dir/>
          <dgm:resizeHandles val="exact"/>
        </dgm:presLayoutVars>
      </dgm:prSet>
      <dgm:spPr/>
      <dgm:t>
        <a:bodyPr/>
        <a:lstStyle/>
        <a:p>
          <a:endParaRPr lang="en-US"/>
        </a:p>
      </dgm:t>
    </dgm:pt>
    <dgm:pt modelId="{D51261C6-39D8-4B12-A550-06FD9753E6F6}" type="pres">
      <dgm:prSet presAssocID="{0099BBC3-956B-4FB4-9E85-96F54D79A9EE}" presName="roof" presStyleLbl="dkBgShp" presStyleIdx="0" presStyleCnt="2" custScaleY="154460"/>
      <dgm:spPr/>
      <dgm:t>
        <a:bodyPr/>
        <a:lstStyle/>
        <a:p>
          <a:endParaRPr lang="en-US"/>
        </a:p>
      </dgm:t>
    </dgm:pt>
    <dgm:pt modelId="{C682B09D-8930-4C3F-8E60-2A486E12BF30}" type="pres">
      <dgm:prSet presAssocID="{0099BBC3-956B-4FB4-9E85-96F54D79A9EE}" presName="pillars" presStyleCnt="0"/>
      <dgm:spPr/>
    </dgm:pt>
    <dgm:pt modelId="{C1FC0E71-FBEF-4F66-9943-72D88B7C590F}" type="pres">
      <dgm:prSet presAssocID="{0099BBC3-956B-4FB4-9E85-96F54D79A9EE}" presName="pillar1" presStyleLbl="node1" presStyleIdx="0" presStyleCnt="2">
        <dgm:presLayoutVars>
          <dgm:bulletEnabled val="1"/>
        </dgm:presLayoutVars>
      </dgm:prSet>
      <dgm:spPr/>
      <dgm:t>
        <a:bodyPr/>
        <a:lstStyle/>
        <a:p>
          <a:endParaRPr lang="en-US"/>
        </a:p>
      </dgm:t>
    </dgm:pt>
    <dgm:pt modelId="{BD9587B0-5B88-4944-B080-A57CA12CB933}" type="pres">
      <dgm:prSet presAssocID="{BFF5AB0D-2273-4F44-A869-BEB7AC3896AE}" presName="pillarX" presStyleLbl="node1" presStyleIdx="1" presStyleCnt="2" custScaleX="108043">
        <dgm:presLayoutVars>
          <dgm:bulletEnabled val="1"/>
        </dgm:presLayoutVars>
      </dgm:prSet>
      <dgm:spPr/>
      <dgm:t>
        <a:bodyPr/>
        <a:lstStyle/>
        <a:p>
          <a:endParaRPr lang="en-US"/>
        </a:p>
      </dgm:t>
    </dgm:pt>
    <dgm:pt modelId="{B906A842-C48B-4FB9-9415-8F0FCF6304A7}" type="pres">
      <dgm:prSet presAssocID="{0099BBC3-956B-4FB4-9E85-96F54D79A9EE}" presName="base" presStyleLbl="dkBgShp" presStyleIdx="1" presStyleCnt="2"/>
      <dgm:spPr/>
    </dgm:pt>
  </dgm:ptLst>
  <dgm:cxnLst>
    <dgm:cxn modelId="{E9E74A1B-1AD9-4569-B7D1-DC1418C6DB7B}" type="presOf" srcId="{6D4AA829-5CF0-4770-B756-423C5342CA75}" destId="{A4D5CF1F-05F3-4E26-99D8-3B4C9492F301}" srcOrd="0" destOrd="0" presId="urn:microsoft.com/office/officeart/2005/8/layout/hList3"/>
    <dgm:cxn modelId="{D806E43F-739B-4482-B64D-96C8AE4871A1}" srcId="{0099BBC3-956B-4FB4-9E85-96F54D79A9EE}" destId="{E3B82BF7-68EE-4831-8653-59B091DA5344}" srcOrd="0" destOrd="0" parTransId="{24D8A729-C650-46C1-B93A-D004C4F46E37}" sibTransId="{2325B648-7E59-4EBD-99B6-98A7AB5132EB}"/>
    <dgm:cxn modelId="{FCF1F413-812F-495E-8139-31D593468F09}" srcId="{6D4AA829-5CF0-4770-B756-423C5342CA75}" destId="{0099BBC3-956B-4FB4-9E85-96F54D79A9EE}" srcOrd="0" destOrd="0" parTransId="{467AE2FE-D43F-4654-9FCD-2AD68D8FB8B5}" sibTransId="{05D7FC31-C0B4-4067-9862-7A2AC5A83D21}"/>
    <dgm:cxn modelId="{06D1CA90-F90B-47C5-8574-430ECAB103D0}" srcId="{0099BBC3-956B-4FB4-9E85-96F54D79A9EE}" destId="{BFF5AB0D-2273-4F44-A869-BEB7AC3896AE}" srcOrd="1" destOrd="0" parTransId="{5761DBA1-2E2C-4D7B-AD26-475CCB38209A}" sibTransId="{632DC0BF-C960-46FA-A8C1-164ACF412BC4}"/>
    <dgm:cxn modelId="{AF14E096-302A-42B0-AB55-BA1083CD59F5}" type="presOf" srcId="{BFF5AB0D-2273-4F44-A869-BEB7AC3896AE}" destId="{BD9587B0-5B88-4944-B080-A57CA12CB933}" srcOrd="0" destOrd="0" presId="urn:microsoft.com/office/officeart/2005/8/layout/hList3"/>
    <dgm:cxn modelId="{A35126D1-DC03-471E-9402-D65612A86B99}" type="presOf" srcId="{E3B82BF7-68EE-4831-8653-59B091DA5344}" destId="{C1FC0E71-FBEF-4F66-9943-72D88B7C590F}" srcOrd="0" destOrd="0" presId="urn:microsoft.com/office/officeart/2005/8/layout/hList3"/>
    <dgm:cxn modelId="{50313586-5538-41EA-A6C6-8B0BBD9D9888}" type="presOf" srcId="{0099BBC3-956B-4FB4-9E85-96F54D79A9EE}" destId="{D51261C6-39D8-4B12-A550-06FD9753E6F6}" srcOrd="0" destOrd="0" presId="urn:microsoft.com/office/officeart/2005/8/layout/hList3"/>
    <dgm:cxn modelId="{15F36D96-AB90-40A8-85CF-A48DD020C3EF}" type="presParOf" srcId="{A4D5CF1F-05F3-4E26-99D8-3B4C9492F301}" destId="{D51261C6-39D8-4B12-A550-06FD9753E6F6}" srcOrd="0" destOrd="0" presId="urn:microsoft.com/office/officeart/2005/8/layout/hList3"/>
    <dgm:cxn modelId="{50E0F4AF-FDE5-44CE-8476-AA48133566FB}" type="presParOf" srcId="{A4D5CF1F-05F3-4E26-99D8-3B4C9492F301}" destId="{C682B09D-8930-4C3F-8E60-2A486E12BF30}" srcOrd="1" destOrd="0" presId="urn:microsoft.com/office/officeart/2005/8/layout/hList3"/>
    <dgm:cxn modelId="{0B86F380-020A-4B2F-9264-FE0477E1FB9A}" type="presParOf" srcId="{C682B09D-8930-4C3F-8E60-2A486E12BF30}" destId="{C1FC0E71-FBEF-4F66-9943-72D88B7C590F}" srcOrd="0" destOrd="0" presId="urn:microsoft.com/office/officeart/2005/8/layout/hList3"/>
    <dgm:cxn modelId="{B2B51F34-9AB8-4F51-96A8-50CF6BEFE3AF}" type="presParOf" srcId="{C682B09D-8930-4C3F-8E60-2A486E12BF30}" destId="{BD9587B0-5B88-4944-B080-A57CA12CB933}" srcOrd="1" destOrd="0" presId="urn:microsoft.com/office/officeart/2005/8/layout/hList3"/>
    <dgm:cxn modelId="{94DD3EDC-1A6F-43E6-A557-A258385C6566}" type="presParOf" srcId="{A4D5CF1F-05F3-4E26-99D8-3B4C9492F301}" destId="{B906A842-C48B-4FB9-9415-8F0FCF6304A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4AA829-5CF0-4770-B756-423C5342CA7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099BBC3-956B-4FB4-9E85-96F54D79A9EE}">
      <dgm:prSet phldrT="[Text]" custT="1"/>
      <dgm:spPr/>
      <dgm:t>
        <a:bodyPr/>
        <a:lstStyle/>
        <a:p>
          <a:r>
            <a:rPr lang="en-GB" altLang="bg-BG" sz="3600" b="1" i="0" dirty="0">
              <a:solidFill>
                <a:schemeClr val="tx1"/>
              </a:solidFill>
            </a:rPr>
            <a:t>5. Regarding the relationship between two or more variables: </a:t>
          </a:r>
          <a:endParaRPr lang="en-US" sz="3600" b="1" i="0" dirty="0">
            <a:solidFill>
              <a:schemeClr val="tx1"/>
            </a:solidFill>
          </a:endParaRPr>
        </a:p>
      </dgm:t>
    </dgm:pt>
    <dgm:pt modelId="{467AE2FE-D43F-4654-9FCD-2AD68D8FB8B5}" type="parTrans" cxnId="{FCF1F413-812F-495E-8139-31D593468F09}">
      <dgm:prSet/>
      <dgm:spPr/>
      <dgm:t>
        <a:bodyPr/>
        <a:lstStyle/>
        <a:p>
          <a:endParaRPr lang="en-US"/>
        </a:p>
      </dgm:t>
    </dgm:pt>
    <dgm:pt modelId="{05D7FC31-C0B4-4067-9862-7A2AC5A83D21}" type="sibTrans" cxnId="{FCF1F413-812F-495E-8139-31D593468F09}">
      <dgm:prSet/>
      <dgm:spPr/>
      <dgm:t>
        <a:bodyPr/>
        <a:lstStyle/>
        <a:p>
          <a:endParaRPr lang="en-US"/>
        </a:p>
      </dgm:t>
    </dgm:pt>
    <dgm:pt modelId="{E3B82BF7-68EE-4831-8653-59B091DA5344}">
      <dgm:prSet phldrT="[Text]" custT="1"/>
      <dgm:spPr/>
      <dgm:t>
        <a:bodyPr/>
        <a:lstStyle/>
        <a:p>
          <a:r>
            <a:rPr lang="en-US" sz="4000" b="1" dirty="0">
              <a:solidFill>
                <a:srgbClr val="C00000"/>
              </a:solidFill>
            </a:rPr>
            <a:t>Dependent variables </a:t>
          </a:r>
        </a:p>
      </dgm:t>
    </dgm:pt>
    <dgm:pt modelId="{24D8A729-C650-46C1-B93A-D004C4F46E37}" type="parTrans" cxnId="{D806E43F-739B-4482-B64D-96C8AE4871A1}">
      <dgm:prSet/>
      <dgm:spPr/>
      <dgm:t>
        <a:bodyPr/>
        <a:lstStyle/>
        <a:p>
          <a:endParaRPr lang="en-US"/>
        </a:p>
      </dgm:t>
    </dgm:pt>
    <dgm:pt modelId="{2325B648-7E59-4EBD-99B6-98A7AB5132EB}" type="sibTrans" cxnId="{D806E43F-739B-4482-B64D-96C8AE4871A1}">
      <dgm:prSet/>
      <dgm:spPr/>
      <dgm:t>
        <a:bodyPr/>
        <a:lstStyle/>
        <a:p>
          <a:endParaRPr lang="en-US"/>
        </a:p>
      </dgm:t>
    </dgm:pt>
    <dgm:pt modelId="{BFF5AB0D-2273-4F44-A869-BEB7AC3896AE}">
      <dgm:prSet phldrT="[Text]" custT="1"/>
      <dgm:spPr/>
      <dgm:t>
        <a:bodyPr/>
        <a:lstStyle/>
        <a:p>
          <a:r>
            <a:rPr lang="en-US" sz="4000" b="1" dirty="0">
              <a:solidFill>
                <a:srgbClr val="C00000"/>
              </a:solidFill>
            </a:rPr>
            <a:t>Independent variables</a:t>
          </a:r>
        </a:p>
      </dgm:t>
    </dgm:pt>
    <dgm:pt modelId="{5761DBA1-2E2C-4D7B-AD26-475CCB38209A}" type="parTrans" cxnId="{06D1CA90-F90B-47C5-8574-430ECAB103D0}">
      <dgm:prSet/>
      <dgm:spPr/>
      <dgm:t>
        <a:bodyPr/>
        <a:lstStyle/>
        <a:p>
          <a:endParaRPr lang="en-US"/>
        </a:p>
      </dgm:t>
    </dgm:pt>
    <dgm:pt modelId="{632DC0BF-C960-46FA-A8C1-164ACF412BC4}" type="sibTrans" cxnId="{06D1CA90-F90B-47C5-8574-430ECAB103D0}">
      <dgm:prSet/>
      <dgm:spPr/>
      <dgm:t>
        <a:bodyPr/>
        <a:lstStyle/>
        <a:p>
          <a:endParaRPr lang="en-US"/>
        </a:p>
      </dgm:t>
    </dgm:pt>
    <dgm:pt modelId="{A4D5CF1F-05F3-4E26-99D8-3B4C9492F301}" type="pres">
      <dgm:prSet presAssocID="{6D4AA829-5CF0-4770-B756-423C5342CA75}" presName="composite" presStyleCnt="0">
        <dgm:presLayoutVars>
          <dgm:chMax val="1"/>
          <dgm:dir/>
          <dgm:resizeHandles val="exact"/>
        </dgm:presLayoutVars>
      </dgm:prSet>
      <dgm:spPr/>
      <dgm:t>
        <a:bodyPr/>
        <a:lstStyle/>
        <a:p>
          <a:endParaRPr lang="en-US"/>
        </a:p>
      </dgm:t>
    </dgm:pt>
    <dgm:pt modelId="{D51261C6-39D8-4B12-A550-06FD9753E6F6}" type="pres">
      <dgm:prSet presAssocID="{0099BBC3-956B-4FB4-9E85-96F54D79A9EE}" presName="roof" presStyleLbl="dkBgShp" presStyleIdx="0" presStyleCnt="2" custScaleY="154460"/>
      <dgm:spPr/>
      <dgm:t>
        <a:bodyPr/>
        <a:lstStyle/>
        <a:p>
          <a:endParaRPr lang="en-US"/>
        </a:p>
      </dgm:t>
    </dgm:pt>
    <dgm:pt modelId="{C682B09D-8930-4C3F-8E60-2A486E12BF30}" type="pres">
      <dgm:prSet presAssocID="{0099BBC3-956B-4FB4-9E85-96F54D79A9EE}" presName="pillars" presStyleCnt="0"/>
      <dgm:spPr/>
    </dgm:pt>
    <dgm:pt modelId="{C1FC0E71-FBEF-4F66-9943-72D88B7C590F}" type="pres">
      <dgm:prSet presAssocID="{0099BBC3-956B-4FB4-9E85-96F54D79A9EE}" presName="pillar1" presStyleLbl="node1" presStyleIdx="0" presStyleCnt="2">
        <dgm:presLayoutVars>
          <dgm:bulletEnabled val="1"/>
        </dgm:presLayoutVars>
      </dgm:prSet>
      <dgm:spPr/>
      <dgm:t>
        <a:bodyPr/>
        <a:lstStyle/>
        <a:p>
          <a:endParaRPr lang="en-US"/>
        </a:p>
      </dgm:t>
    </dgm:pt>
    <dgm:pt modelId="{BD9587B0-5B88-4944-B080-A57CA12CB933}" type="pres">
      <dgm:prSet presAssocID="{BFF5AB0D-2273-4F44-A869-BEB7AC3896AE}" presName="pillarX" presStyleLbl="node1" presStyleIdx="1" presStyleCnt="2" custScaleX="108043">
        <dgm:presLayoutVars>
          <dgm:bulletEnabled val="1"/>
        </dgm:presLayoutVars>
      </dgm:prSet>
      <dgm:spPr/>
      <dgm:t>
        <a:bodyPr/>
        <a:lstStyle/>
        <a:p>
          <a:endParaRPr lang="en-US"/>
        </a:p>
      </dgm:t>
    </dgm:pt>
    <dgm:pt modelId="{B906A842-C48B-4FB9-9415-8F0FCF6304A7}" type="pres">
      <dgm:prSet presAssocID="{0099BBC3-956B-4FB4-9E85-96F54D79A9EE}" presName="base" presStyleLbl="dkBgShp" presStyleIdx="1" presStyleCnt="2"/>
      <dgm:spPr/>
    </dgm:pt>
  </dgm:ptLst>
  <dgm:cxnLst>
    <dgm:cxn modelId="{E9E74A1B-1AD9-4569-B7D1-DC1418C6DB7B}" type="presOf" srcId="{6D4AA829-5CF0-4770-B756-423C5342CA75}" destId="{A4D5CF1F-05F3-4E26-99D8-3B4C9492F301}" srcOrd="0" destOrd="0" presId="urn:microsoft.com/office/officeart/2005/8/layout/hList3"/>
    <dgm:cxn modelId="{D806E43F-739B-4482-B64D-96C8AE4871A1}" srcId="{0099BBC3-956B-4FB4-9E85-96F54D79A9EE}" destId="{E3B82BF7-68EE-4831-8653-59B091DA5344}" srcOrd="0" destOrd="0" parTransId="{24D8A729-C650-46C1-B93A-D004C4F46E37}" sibTransId="{2325B648-7E59-4EBD-99B6-98A7AB5132EB}"/>
    <dgm:cxn modelId="{FCF1F413-812F-495E-8139-31D593468F09}" srcId="{6D4AA829-5CF0-4770-B756-423C5342CA75}" destId="{0099BBC3-956B-4FB4-9E85-96F54D79A9EE}" srcOrd="0" destOrd="0" parTransId="{467AE2FE-D43F-4654-9FCD-2AD68D8FB8B5}" sibTransId="{05D7FC31-C0B4-4067-9862-7A2AC5A83D21}"/>
    <dgm:cxn modelId="{06D1CA90-F90B-47C5-8574-430ECAB103D0}" srcId="{0099BBC3-956B-4FB4-9E85-96F54D79A9EE}" destId="{BFF5AB0D-2273-4F44-A869-BEB7AC3896AE}" srcOrd="1" destOrd="0" parTransId="{5761DBA1-2E2C-4D7B-AD26-475CCB38209A}" sibTransId="{632DC0BF-C960-46FA-A8C1-164ACF412BC4}"/>
    <dgm:cxn modelId="{AF14E096-302A-42B0-AB55-BA1083CD59F5}" type="presOf" srcId="{BFF5AB0D-2273-4F44-A869-BEB7AC3896AE}" destId="{BD9587B0-5B88-4944-B080-A57CA12CB933}" srcOrd="0" destOrd="0" presId="urn:microsoft.com/office/officeart/2005/8/layout/hList3"/>
    <dgm:cxn modelId="{A35126D1-DC03-471E-9402-D65612A86B99}" type="presOf" srcId="{E3B82BF7-68EE-4831-8653-59B091DA5344}" destId="{C1FC0E71-FBEF-4F66-9943-72D88B7C590F}" srcOrd="0" destOrd="0" presId="urn:microsoft.com/office/officeart/2005/8/layout/hList3"/>
    <dgm:cxn modelId="{50313586-5538-41EA-A6C6-8B0BBD9D9888}" type="presOf" srcId="{0099BBC3-956B-4FB4-9E85-96F54D79A9EE}" destId="{D51261C6-39D8-4B12-A550-06FD9753E6F6}" srcOrd="0" destOrd="0" presId="urn:microsoft.com/office/officeart/2005/8/layout/hList3"/>
    <dgm:cxn modelId="{15F36D96-AB90-40A8-85CF-A48DD020C3EF}" type="presParOf" srcId="{A4D5CF1F-05F3-4E26-99D8-3B4C9492F301}" destId="{D51261C6-39D8-4B12-A550-06FD9753E6F6}" srcOrd="0" destOrd="0" presId="urn:microsoft.com/office/officeart/2005/8/layout/hList3"/>
    <dgm:cxn modelId="{50E0F4AF-FDE5-44CE-8476-AA48133566FB}" type="presParOf" srcId="{A4D5CF1F-05F3-4E26-99D8-3B4C9492F301}" destId="{C682B09D-8930-4C3F-8E60-2A486E12BF30}" srcOrd="1" destOrd="0" presId="urn:microsoft.com/office/officeart/2005/8/layout/hList3"/>
    <dgm:cxn modelId="{0B86F380-020A-4B2F-9264-FE0477E1FB9A}" type="presParOf" srcId="{C682B09D-8930-4C3F-8E60-2A486E12BF30}" destId="{C1FC0E71-FBEF-4F66-9943-72D88B7C590F}" srcOrd="0" destOrd="0" presId="urn:microsoft.com/office/officeart/2005/8/layout/hList3"/>
    <dgm:cxn modelId="{B2B51F34-9AB8-4F51-96A8-50CF6BEFE3AF}" type="presParOf" srcId="{C682B09D-8930-4C3F-8E60-2A486E12BF30}" destId="{BD9587B0-5B88-4944-B080-A57CA12CB933}" srcOrd="1" destOrd="0" presId="urn:microsoft.com/office/officeart/2005/8/layout/hList3"/>
    <dgm:cxn modelId="{94DD3EDC-1A6F-43E6-A557-A258385C6566}" type="presParOf" srcId="{A4D5CF1F-05F3-4E26-99D8-3B4C9492F301}" destId="{B906A842-C48B-4FB9-9415-8F0FCF6304A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261C6-39D8-4B12-A550-06FD9753E6F6}">
      <dsp:nvSpPr>
        <dsp:cNvPr id="0" name=""/>
        <dsp:cNvSpPr/>
      </dsp:nvSpPr>
      <dsp:spPr>
        <a:xfrm>
          <a:off x="0" y="0"/>
          <a:ext cx="8075240" cy="136568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b="1" kern="1200" dirty="0">
              <a:solidFill>
                <a:srgbClr val="C00000"/>
              </a:solidFill>
            </a:rPr>
            <a:t>1. </a:t>
          </a:r>
          <a:r>
            <a:rPr lang="en-US" sz="4000" b="1" kern="1200" dirty="0">
              <a:solidFill>
                <a:srgbClr val="C00000"/>
              </a:solidFill>
            </a:rPr>
            <a:t>Regarding their values</a:t>
          </a:r>
        </a:p>
      </dsp:txBody>
      <dsp:txXfrm>
        <a:off x="0" y="0"/>
        <a:ext cx="8075240" cy="1365684"/>
      </dsp:txXfrm>
    </dsp:sp>
    <dsp:sp modelId="{C1FC0E71-FBEF-4F66-9943-72D88B7C590F}">
      <dsp:nvSpPr>
        <dsp:cNvPr id="0" name=""/>
        <dsp:cNvSpPr/>
      </dsp:nvSpPr>
      <dsp:spPr>
        <a:xfrm>
          <a:off x="0" y="1365684"/>
          <a:ext cx="4037620" cy="28679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a:solidFill>
                <a:srgbClr val="C00000"/>
              </a:solidFill>
            </a:rPr>
            <a:t>Quantitative </a:t>
          </a:r>
        </a:p>
        <a:p>
          <a:pPr lvl="0" algn="ctr" defTabSz="1778000">
            <a:lnSpc>
              <a:spcPct val="90000"/>
            </a:lnSpc>
            <a:spcBef>
              <a:spcPct val="0"/>
            </a:spcBef>
            <a:spcAft>
              <a:spcPct val="35000"/>
            </a:spcAft>
          </a:pPr>
          <a:r>
            <a:rPr lang="en-US" sz="4000" b="1" kern="1200" dirty="0">
              <a:solidFill>
                <a:srgbClr val="C00000"/>
              </a:solidFill>
            </a:rPr>
            <a:t>(numeric)</a:t>
          </a:r>
        </a:p>
      </dsp:txBody>
      <dsp:txXfrm>
        <a:off x="0" y="1365684"/>
        <a:ext cx="4037620" cy="2867936"/>
      </dsp:txXfrm>
    </dsp:sp>
    <dsp:sp modelId="{BD9587B0-5B88-4944-B080-A57CA12CB933}">
      <dsp:nvSpPr>
        <dsp:cNvPr id="0" name=""/>
        <dsp:cNvSpPr/>
      </dsp:nvSpPr>
      <dsp:spPr>
        <a:xfrm>
          <a:off x="4037620" y="1365684"/>
          <a:ext cx="4037620" cy="28679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a:solidFill>
                <a:srgbClr val="C00000"/>
              </a:solidFill>
            </a:rPr>
            <a:t>Qualitative </a:t>
          </a:r>
        </a:p>
        <a:p>
          <a:pPr lvl="0" algn="ctr" defTabSz="1778000">
            <a:lnSpc>
              <a:spcPct val="90000"/>
            </a:lnSpc>
            <a:spcBef>
              <a:spcPct val="0"/>
            </a:spcBef>
            <a:spcAft>
              <a:spcPct val="35000"/>
            </a:spcAft>
          </a:pPr>
          <a:r>
            <a:rPr lang="en-US" sz="4000" b="1" kern="1200" dirty="0">
              <a:solidFill>
                <a:srgbClr val="C00000"/>
              </a:solidFill>
            </a:rPr>
            <a:t>(categorical)</a:t>
          </a:r>
        </a:p>
      </dsp:txBody>
      <dsp:txXfrm>
        <a:off x="4037620" y="1365684"/>
        <a:ext cx="4037620" cy="2867936"/>
      </dsp:txXfrm>
    </dsp:sp>
    <dsp:sp modelId="{B906A842-C48B-4FB9-9415-8F0FCF6304A7}">
      <dsp:nvSpPr>
        <dsp:cNvPr id="0" name=""/>
        <dsp:cNvSpPr/>
      </dsp:nvSpPr>
      <dsp:spPr>
        <a:xfrm>
          <a:off x="0" y="4233620"/>
          <a:ext cx="8075240" cy="31865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261C6-39D8-4B12-A550-06FD9753E6F6}">
      <dsp:nvSpPr>
        <dsp:cNvPr id="0" name=""/>
        <dsp:cNvSpPr/>
      </dsp:nvSpPr>
      <dsp:spPr>
        <a:xfrm>
          <a:off x="0" y="-194117"/>
          <a:ext cx="8075240" cy="220222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altLang="bg-BG" sz="3200" b="1" kern="1200" dirty="0">
              <a:solidFill>
                <a:schemeClr val="tx1"/>
              </a:solidFill>
            </a:rPr>
            <a:t>2. Regarding the possibility of infinitive number of their values </a:t>
          </a:r>
          <a:r>
            <a:rPr lang="en-US" sz="3200" b="1" kern="1200" dirty="0">
              <a:solidFill>
                <a:schemeClr val="tx1"/>
              </a:solidFill>
            </a:rPr>
            <a:t>may be:</a:t>
          </a:r>
          <a:r>
            <a:rPr lang="en-GB" altLang="bg-BG" sz="3200" b="1" kern="1200" dirty="0">
              <a:solidFill>
                <a:schemeClr val="tx1"/>
              </a:solidFill>
            </a:rPr>
            <a:t> </a:t>
          </a:r>
          <a:endParaRPr lang="en-US" sz="3200" b="1" kern="1200" dirty="0">
            <a:solidFill>
              <a:schemeClr val="tx1"/>
            </a:solidFill>
          </a:endParaRPr>
        </a:p>
      </dsp:txBody>
      <dsp:txXfrm>
        <a:off x="0" y="-194117"/>
        <a:ext cx="8075240" cy="2202226"/>
      </dsp:txXfrm>
    </dsp:sp>
    <dsp:sp modelId="{C1FC0E71-FBEF-4F66-9943-72D88B7C590F}">
      <dsp:nvSpPr>
        <dsp:cNvPr id="0" name=""/>
        <dsp:cNvSpPr/>
      </dsp:nvSpPr>
      <dsp:spPr>
        <a:xfrm>
          <a:off x="0" y="1619875"/>
          <a:ext cx="4037620" cy="2994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a:solidFill>
                <a:srgbClr val="C00000"/>
              </a:solidFill>
            </a:rPr>
            <a:t>Continuous variables</a:t>
          </a:r>
        </a:p>
      </dsp:txBody>
      <dsp:txXfrm>
        <a:off x="0" y="1619875"/>
        <a:ext cx="4037620" cy="2994092"/>
      </dsp:txXfrm>
    </dsp:sp>
    <dsp:sp modelId="{BD9587B0-5B88-4944-B080-A57CA12CB933}">
      <dsp:nvSpPr>
        <dsp:cNvPr id="0" name=""/>
        <dsp:cNvSpPr/>
      </dsp:nvSpPr>
      <dsp:spPr>
        <a:xfrm>
          <a:off x="4037620" y="1619875"/>
          <a:ext cx="4037620" cy="2994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a:solidFill>
                <a:srgbClr val="C00000"/>
              </a:solidFill>
            </a:rPr>
            <a:t>Discrete variables</a:t>
          </a:r>
        </a:p>
      </dsp:txBody>
      <dsp:txXfrm>
        <a:off x="4037620" y="1619875"/>
        <a:ext cx="4037620" cy="2994092"/>
      </dsp:txXfrm>
    </dsp:sp>
    <dsp:sp modelId="{B906A842-C48B-4FB9-9415-8F0FCF6304A7}">
      <dsp:nvSpPr>
        <dsp:cNvPr id="0" name=""/>
        <dsp:cNvSpPr/>
      </dsp:nvSpPr>
      <dsp:spPr>
        <a:xfrm>
          <a:off x="0" y="4613968"/>
          <a:ext cx="8075240" cy="3326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261C6-39D8-4B12-A550-06FD9753E6F6}">
      <dsp:nvSpPr>
        <dsp:cNvPr id="0" name=""/>
        <dsp:cNvSpPr/>
      </dsp:nvSpPr>
      <dsp:spPr>
        <a:xfrm>
          <a:off x="0" y="-194117"/>
          <a:ext cx="8075240" cy="220222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altLang="bg-BG" sz="3600" b="1" i="0" kern="1200" dirty="0">
              <a:solidFill>
                <a:schemeClr val="tx1"/>
              </a:solidFill>
            </a:rPr>
            <a:t>3. Regarding the orderliness of values:</a:t>
          </a:r>
          <a:r>
            <a:rPr lang="en-GB" altLang="bg-BG" sz="3600" i="0" kern="1200" dirty="0">
              <a:solidFill>
                <a:schemeClr val="tx1"/>
              </a:solidFill>
            </a:rPr>
            <a:t> </a:t>
          </a:r>
          <a:endParaRPr lang="en-US" sz="3600" b="1" i="0" kern="1200" dirty="0">
            <a:solidFill>
              <a:schemeClr val="tx1"/>
            </a:solidFill>
          </a:endParaRPr>
        </a:p>
      </dsp:txBody>
      <dsp:txXfrm>
        <a:off x="0" y="-194117"/>
        <a:ext cx="8075240" cy="2202226"/>
      </dsp:txXfrm>
    </dsp:sp>
    <dsp:sp modelId="{C1FC0E71-FBEF-4F66-9943-72D88B7C590F}">
      <dsp:nvSpPr>
        <dsp:cNvPr id="0" name=""/>
        <dsp:cNvSpPr/>
      </dsp:nvSpPr>
      <dsp:spPr>
        <a:xfrm>
          <a:off x="0" y="1619875"/>
          <a:ext cx="4037620" cy="2994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a:solidFill>
                <a:srgbClr val="C00000"/>
              </a:solidFill>
            </a:rPr>
            <a:t>Ordinal  variables</a:t>
          </a:r>
        </a:p>
      </dsp:txBody>
      <dsp:txXfrm>
        <a:off x="0" y="1619875"/>
        <a:ext cx="4037620" cy="2994092"/>
      </dsp:txXfrm>
    </dsp:sp>
    <dsp:sp modelId="{BD9587B0-5B88-4944-B080-A57CA12CB933}">
      <dsp:nvSpPr>
        <dsp:cNvPr id="0" name=""/>
        <dsp:cNvSpPr/>
      </dsp:nvSpPr>
      <dsp:spPr>
        <a:xfrm>
          <a:off x="4037620" y="1619875"/>
          <a:ext cx="4037620" cy="2994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a:solidFill>
                <a:srgbClr val="C00000"/>
              </a:solidFill>
            </a:rPr>
            <a:t>Nominal variables</a:t>
          </a:r>
        </a:p>
      </dsp:txBody>
      <dsp:txXfrm>
        <a:off x="4037620" y="1619875"/>
        <a:ext cx="4037620" cy="2994092"/>
      </dsp:txXfrm>
    </dsp:sp>
    <dsp:sp modelId="{B906A842-C48B-4FB9-9415-8F0FCF6304A7}">
      <dsp:nvSpPr>
        <dsp:cNvPr id="0" name=""/>
        <dsp:cNvSpPr/>
      </dsp:nvSpPr>
      <dsp:spPr>
        <a:xfrm>
          <a:off x="0" y="4613968"/>
          <a:ext cx="8075240" cy="3326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261C6-39D8-4B12-A550-06FD9753E6F6}">
      <dsp:nvSpPr>
        <dsp:cNvPr id="0" name=""/>
        <dsp:cNvSpPr/>
      </dsp:nvSpPr>
      <dsp:spPr>
        <a:xfrm>
          <a:off x="0" y="-194117"/>
          <a:ext cx="8075240" cy="220222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altLang="bg-BG" sz="3600" b="1" i="0" kern="1200" dirty="0">
              <a:solidFill>
                <a:schemeClr val="tx1"/>
              </a:solidFill>
            </a:rPr>
            <a:t>4. Regarding the number of distinct values</a:t>
          </a:r>
          <a:r>
            <a:rPr lang="en-GB" altLang="bg-BG" sz="3600" i="0" kern="1200" dirty="0">
              <a:solidFill>
                <a:schemeClr val="tx1"/>
              </a:solidFill>
            </a:rPr>
            <a:t>:</a:t>
          </a:r>
          <a:endParaRPr lang="en-US" sz="3600" b="1" i="0" kern="1200" dirty="0">
            <a:solidFill>
              <a:schemeClr val="tx1"/>
            </a:solidFill>
          </a:endParaRPr>
        </a:p>
      </dsp:txBody>
      <dsp:txXfrm>
        <a:off x="0" y="-194117"/>
        <a:ext cx="8075240" cy="2202226"/>
      </dsp:txXfrm>
    </dsp:sp>
    <dsp:sp modelId="{C1FC0E71-FBEF-4F66-9943-72D88B7C590F}">
      <dsp:nvSpPr>
        <dsp:cNvPr id="0" name=""/>
        <dsp:cNvSpPr/>
      </dsp:nvSpPr>
      <dsp:spPr>
        <a:xfrm>
          <a:off x="1689" y="1619875"/>
          <a:ext cx="3879900" cy="2994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a:solidFill>
                <a:srgbClr val="C00000"/>
              </a:solidFill>
            </a:rPr>
            <a:t>Dichotomous or binary </a:t>
          </a:r>
        </a:p>
      </dsp:txBody>
      <dsp:txXfrm>
        <a:off x="1689" y="1619875"/>
        <a:ext cx="3879900" cy="2994092"/>
      </dsp:txXfrm>
    </dsp:sp>
    <dsp:sp modelId="{BD9587B0-5B88-4944-B080-A57CA12CB933}">
      <dsp:nvSpPr>
        <dsp:cNvPr id="0" name=""/>
        <dsp:cNvSpPr/>
      </dsp:nvSpPr>
      <dsp:spPr>
        <a:xfrm>
          <a:off x="3881589" y="1619875"/>
          <a:ext cx="4191960" cy="2994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a:solidFill>
                <a:srgbClr val="C00000"/>
              </a:solidFill>
            </a:rPr>
            <a:t>Polychotomous</a:t>
          </a:r>
        </a:p>
      </dsp:txBody>
      <dsp:txXfrm>
        <a:off x="3881589" y="1619875"/>
        <a:ext cx="4191960" cy="2994092"/>
      </dsp:txXfrm>
    </dsp:sp>
    <dsp:sp modelId="{B906A842-C48B-4FB9-9415-8F0FCF6304A7}">
      <dsp:nvSpPr>
        <dsp:cNvPr id="0" name=""/>
        <dsp:cNvSpPr/>
      </dsp:nvSpPr>
      <dsp:spPr>
        <a:xfrm>
          <a:off x="0" y="4613968"/>
          <a:ext cx="8075240" cy="3326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261C6-39D8-4B12-A550-06FD9753E6F6}">
      <dsp:nvSpPr>
        <dsp:cNvPr id="0" name=""/>
        <dsp:cNvSpPr/>
      </dsp:nvSpPr>
      <dsp:spPr>
        <a:xfrm>
          <a:off x="0" y="-194117"/>
          <a:ext cx="8075240" cy="220222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altLang="bg-BG" sz="3600" b="1" i="0" kern="1200" dirty="0">
              <a:solidFill>
                <a:schemeClr val="tx1"/>
              </a:solidFill>
            </a:rPr>
            <a:t>5. Regarding the relationship between two or more variables: </a:t>
          </a:r>
          <a:endParaRPr lang="en-US" sz="3600" b="1" i="0" kern="1200" dirty="0">
            <a:solidFill>
              <a:schemeClr val="tx1"/>
            </a:solidFill>
          </a:endParaRPr>
        </a:p>
      </dsp:txBody>
      <dsp:txXfrm>
        <a:off x="0" y="-194117"/>
        <a:ext cx="8075240" cy="2202226"/>
      </dsp:txXfrm>
    </dsp:sp>
    <dsp:sp modelId="{C1FC0E71-FBEF-4F66-9943-72D88B7C590F}">
      <dsp:nvSpPr>
        <dsp:cNvPr id="0" name=""/>
        <dsp:cNvSpPr/>
      </dsp:nvSpPr>
      <dsp:spPr>
        <a:xfrm>
          <a:off x="1689" y="1619875"/>
          <a:ext cx="3879900" cy="2994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a:solidFill>
                <a:srgbClr val="C00000"/>
              </a:solidFill>
            </a:rPr>
            <a:t>Dependent variables </a:t>
          </a:r>
        </a:p>
      </dsp:txBody>
      <dsp:txXfrm>
        <a:off x="1689" y="1619875"/>
        <a:ext cx="3879900" cy="2994092"/>
      </dsp:txXfrm>
    </dsp:sp>
    <dsp:sp modelId="{BD9587B0-5B88-4944-B080-A57CA12CB933}">
      <dsp:nvSpPr>
        <dsp:cNvPr id="0" name=""/>
        <dsp:cNvSpPr/>
      </dsp:nvSpPr>
      <dsp:spPr>
        <a:xfrm>
          <a:off x="3881589" y="1619875"/>
          <a:ext cx="4191960" cy="2994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a:solidFill>
                <a:srgbClr val="C00000"/>
              </a:solidFill>
            </a:rPr>
            <a:t>Independent variables</a:t>
          </a:r>
        </a:p>
      </dsp:txBody>
      <dsp:txXfrm>
        <a:off x="3881589" y="1619875"/>
        <a:ext cx="4191960" cy="2994092"/>
      </dsp:txXfrm>
    </dsp:sp>
    <dsp:sp modelId="{B906A842-C48B-4FB9-9415-8F0FCF6304A7}">
      <dsp:nvSpPr>
        <dsp:cNvPr id="0" name=""/>
        <dsp:cNvSpPr/>
      </dsp:nvSpPr>
      <dsp:spPr>
        <a:xfrm>
          <a:off x="0" y="4613968"/>
          <a:ext cx="8075240" cy="3326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bg-BG" altLang="bg-BG"/>
          </a:p>
        </p:txBody>
      </p:sp>
      <p:sp>
        <p:nvSpPr>
          <p:cNvPr id="97283" name="Rectangle 3"/>
          <p:cNvSpPr>
            <a:spLocks noGrp="1" noChangeArrowheads="1"/>
          </p:cNvSpPr>
          <p:nvPr>
            <p:ph type="dt" sz="quarter"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bg-BG" altLang="bg-BG"/>
          </a:p>
        </p:txBody>
      </p:sp>
      <p:sp>
        <p:nvSpPr>
          <p:cNvPr id="97284" name="Rectangle 4"/>
          <p:cNvSpPr>
            <a:spLocks noGrp="1" noChangeArrowheads="1"/>
          </p:cNvSpPr>
          <p:nvPr>
            <p:ph type="ftr" sz="quarter" idx="2"/>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bg-BG" altLang="bg-BG"/>
          </a:p>
        </p:txBody>
      </p:sp>
      <p:sp>
        <p:nvSpPr>
          <p:cNvPr id="97285" name="Rectangle 5"/>
          <p:cNvSpPr>
            <a:spLocks noGrp="1" noChangeArrowheads="1"/>
          </p:cNvSpPr>
          <p:nvPr>
            <p:ph type="sldNum" sz="quarter" idx="3"/>
          </p:nvPr>
        </p:nvSpPr>
        <p:spPr bwMode="auto">
          <a:xfrm>
            <a:off x="377825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C1BFB9C5-8B40-4567-A3F3-15A3952C418C}" type="slidenum">
              <a:rPr lang="bg-BG" altLang="bg-BG"/>
              <a:pPr/>
              <a:t>‹#›</a:t>
            </a:fld>
            <a:endParaRPr lang="bg-BG" altLang="bg-BG"/>
          </a:p>
        </p:txBody>
      </p:sp>
    </p:spTree>
    <p:extLst>
      <p:ext uri="{BB962C8B-B14F-4D97-AF65-F5344CB8AC3E}">
        <p14:creationId xmlns:p14="http://schemas.microsoft.com/office/powerpoint/2010/main" val="2897612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okU" pitchFamily="2" charset="0"/>
              </a:defRPr>
            </a:lvl1pPr>
          </a:lstStyle>
          <a:p>
            <a:endParaRPr lang="en-GB" altLang="bg-BG"/>
          </a:p>
        </p:txBody>
      </p:sp>
      <p:sp>
        <p:nvSpPr>
          <p:cNvPr id="32771" name="Rectangle 3"/>
          <p:cNvSpPr>
            <a:spLocks noGrp="1" noChangeArrowheads="1"/>
          </p:cNvSpPr>
          <p:nvPr>
            <p:ph type="dt"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okU" pitchFamily="2" charset="0"/>
              </a:defRPr>
            </a:lvl1pPr>
          </a:lstStyle>
          <a:p>
            <a:endParaRPr lang="en-GB" altLang="bg-BG"/>
          </a:p>
        </p:txBody>
      </p:sp>
      <p:sp>
        <p:nvSpPr>
          <p:cNvPr id="32772"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889000" y="4716463"/>
            <a:ext cx="48910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bg-BG"/>
              <a:t>Click to edit Master text styles</a:t>
            </a:r>
          </a:p>
          <a:p>
            <a:pPr lvl="1"/>
            <a:r>
              <a:rPr lang="en-US" altLang="bg-BG"/>
              <a:t>Second level</a:t>
            </a:r>
          </a:p>
          <a:p>
            <a:pPr lvl="2"/>
            <a:r>
              <a:rPr lang="en-US" altLang="bg-BG"/>
              <a:t>Third level</a:t>
            </a:r>
          </a:p>
          <a:p>
            <a:pPr lvl="3"/>
            <a:r>
              <a:rPr lang="en-US" altLang="bg-BG"/>
              <a:t>Fourth level</a:t>
            </a:r>
          </a:p>
          <a:p>
            <a:pPr lvl="4"/>
            <a:r>
              <a:rPr lang="en-US" altLang="bg-BG"/>
              <a:t>Fifth level</a:t>
            </a:r>
          </a:p>
        </p:txBody>
      </p:sp>
      <p:sp>
        <p:nvSpPr>
          <p:cNvPr id="32774" name="Rectangle 6"/>
          <p:cNvSpPr>
            <a:spLocks noGrp="1" noChangeArrowheads="1"/>
          </p:cNvSpPr>
          <p:nvPr>
            <p:ph type="ftr" sz="quarter" idx="4"/>
          </p:nvPr>
        </p:nvSpPr>
        <p:spPr bwMode="auto">
          <a:xfrm>
            <a:off x="0"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okU" pitchFamily="2" charset="0"/>
              </a:defRPr>
            </a:lvl1pPr>
          </a:lstStyle>
          <a:p>
            <a:endParaRPr lang="en-GB" altLang="bg-BG"/>
          </a:p>
        </p:txBody>
      </p:sp>
      <p:sp>
        <p:nvSpPr>
          <p:cNvPr id="32775" name="Rectangle 7"/>
          <p:cNvSpPr>
            <a:spLocks noGrp="1" noChangeArrowheads="1"/>
          </p:cNvSpPr>
          <p:nvPr>
            <p:ph type="sldNum" sz="quarter" idx="5"/>
          </p:nvPr>
        </p:nvSpPr>
        <p:spPr bwMode="auto">
          <a:xfrm>
            <a:off x="3779838"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okU" pitchFamily="2" charset="0"/>
              </a:defRPr>
            </a:lvl1pPr>
          </a:lstStyle>
          <a:p>
            <a:fld id="{D6C911B3-F4A2-4842-8272-840BC8A67455}" type="slidenum">
              <a:rPr lang="en-GB" altLang="bg-BG"/>
              <a:pPr/>
              <a:t>‹#›</a:t>
            </a:fld>
            <a:endParaRPr lang="en-GB" altLang="bg-BG"/>
          </a:p>
        </p:txBody>
      </p:sp>
    </p:spTree>
    <p:extLst>
      <p:ext uri="{BB962C8B-B14F-4D97-AF65-F5344CB8AC3E}">
        <p14:creationId xmlns:p14="http://schemas.microsoft.com/office/powerpoint/2010/main" val="2628475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E62FE-D8B9-4D53-9BAF-9856A9A5A262}" type="slidenum">
              <a:rPr lang="en-GB" altLang="bg-BG"/>
              <a:pPr/>
              <a:t>24</a:t>
            </a:fld>
            <a:endParaRPr lang="en-GB" altLang="bg-BG"/>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GB" alt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6398BD-6399-4C2C-BDEF-7D4C94F5F233}" type="slidenum">
              <a:rPr lang="en-GB" altLang="bg-BG"/>
              <a:pPr/>
              <a:t>26</a:t>
            </a:fld>
            <a:endParaRPr lang="en-GB" altLang="bg-BG"/>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GB" alt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bg-BG"/>
          </a:p>
        </p:txBody>
      </p:sp>
      <p:sp>
        <p:nvSpPr>
          <p:cNvPr id="4" name="Date Placeholder 3"/>
          <p:cNvSpPr>
            <a:spLocks noGrp="1"/>
          </p:cNvSpPr>
          <p:nvPr>
            <p:ph type="dt" sz="half" idx="10"/>
          </p:nvPr>
        </p:nvSpPr>
        <p:spPr/>
        <p:txBody>
          <a:bodyPr/>
          <a:lstStyle>
            <a:lvl1pPr>
              <a:defRPr/>
            </a:lvl1pPr>
          </a:lstStyle>
          <a:p>
            <a:fld id="{F253E057-5317-4C1A-8C3C-3429CCE05CAB}" type="datetime1">
              <a:rPr lang="bg-BG" altLang="bg-BG" smtClean="0"/>
              <a:t>31.10.2019 г.</a:t>
            </a:fld>
            <a:endParaRPr lang="bg-BG" altLang="bg-BG"/>
          </a:p>
        </p:txBody>
      </p:sp>
      <p:sp>
        <p:nvSpPr>
          <p:cNvPr id="5" name="Footer Placeholder 4"/>
          <p:cNvSpPr>
            <a:spLocks noGrp="1"/>
          </p:cNvSpPr>
          <p:nvPr>
            <p:ph type="ftr" sz="quarter" idx="11"/>
          </p:nvPr>
        </p:nvSpPr>
        <p:spPr/>
        <p:txBody>
          <a:bodyPr/>
          <a:lstStyle>
            <a:lvl1pPr>
              <a:defRPr/>
            </a:lvl1pPr>
          </a:lstStyle>
          <a:p>
            <a:endParaRPr lang="bg-BG" altLang="bg-BG"/>
          </a:p>
        </p:txBody>
      </p:sp>
      <p:sp>
        <p:nvSpPr>
          <p:cNvPr id="6" name="Slide Number Placeholder 5"/>
          <p:cNvSpPr>
            <a:spLocks noGrp="1"/>
          </p:cNvSpPr>
          <p:nvPr>
            <p:ph type="sldNum" sz="quarter" idx="12"/>
          </p:nvPr>
        </p:nvSpPr>
        <p:spPr/>
        <p:txBody>
          <a:bodyPr/>
          <a:lstStyle>
            <a:lvl1pPr>
              <a:defRPr/>
            </a:lvl1pPr>
          </a:lstStyle>
          <a:p>
            <a:fld id="{65C2EE2D-0A57-4D2D-9FA0-13F3369AC0DA}" type="slidenum">
              <a:rPr lang="bg-BG" altLang="bg-BG"/>
              <a:pPr/>
              <a:t>‹#›</a:t>
            </a:fld>
            <a:endParaRPr lang="bg-BG" altLang="bg-BG"/>
          </a:p>
        </p:txBody>
      </p:sp>
    </p:spTree>
    <p:extLst>
      <p:ext uri="{BB962C8B-B14F-4D97-AF65-F5344CB8AC3E}">
        <p14:creationId xmlns:p14="http://schemas.microsoft.com/office/powerpoint/2010/main" val="83919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fld id="{3501E2D7-CF9C-48EE-AB56-78A926AF6D8D}" type="datetime1">
              <a:rPr lang="bg-BG" altLang="bg-BG" smtClean="0"/>
              <a:t>31.10.2019 г.</a:t>
            </a:fld>
            <a:endParaRPr lang="bg-BG" altLang="bg-BG"/>
          </a:p>
        </p:txBody>
      </p:sp>
      <p:sp>
        <p:nvSpPr>
          <p:cNvPr id="5" name="Footer Placeholder 4"/>
          <p:cNvSpPr>
            <a:spLocks noGrp="1"/>
          </p:cNvSpPr>
          <p:nvPr>
            <p:ph type="ftr" sz="quarter" idx="11"/>
          </p:nvPr>
        </p:nvSpPr>
        <p:spPr/>
        <p:txBody>
          <a:bodyPr/>
          <a:lstStyle>
            <a:lvl1pPr>
              <a:defRPr/>
            </a:lvl1pPr>
          </a:lstStyle>
          <a:p>
            <a:endParaRPr lang="bg-BG" altLang="bg-BG"/>
          </a:p>
        </p:txBody>
      </p:sp>
      <p:sp>
        <p:nvSpPr>
          <p:cNvPr id="6" name="Slide Number Placeholder 5"/>
          <p:cNvSpPr>
            <a:spLocks noGrp="1"/>
          </p:cNvSpPr>
          <p:nvPr>
            <p:ph type="sldNum" sz="quarter" idx="12"/>
          </p:nvPr>
        </p:nvSpPr>
        <p:spPr/>
        <p:txBody>
          <a:bodyPr/>
          <a:lstStyle>
            <a:lvl1pPr>
              <a:defRPr/>
            </a:lvl1pPr>
          </a:lstStyle>
          <a:p>
            <a:fld id="{4CAB0984-DF47-419B-9CDA-59EEEAFBF9D0}" type="slidenum">
              <a:rPr lang="bg-BG" altLang="bg-BG"/>
              <a:pPr/>
              <a:t>‹#›</a:t>
            </a:fld>
            <a:endParaRPr lang="bg-BG" altLang="bg-BG"/>
          </a:p>
        </p:txBody>
      </p:sp>
    </p:spTree>
    <p:extLst>
      <p:ext uri="{BB962C8B-B14F-4D97-AF65-F5344CB8AC3E}">
        <p14:creationId xmlns:p14="http://schemas.microsoft.com/office/powerpoint/2010/main" val="19986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fld id="{1997D811-4345-4BA3-A2D2-AC6545414D6B}" type="datetime1">
              <a:rPr lang="bg-BG" altLang="bg-BG" smtClean="0"/>
              <a:t>31.10.2019 г.</a:t>
            </a:fld>
            <a:endParaRPr lang="bg-BG" altLang="bg-BG"/>
          </a:p>
        </p:txBody>
      </p:sp>
      <p:sp>
        <p:nvSpPr>
          <p:cNvPr id="5" name="Footer Placeholder 4"/>
          <p:cNvSpPr>
            <a:spLocks noGrp="1"/>
          </p:cNvSpPr>
          <p:nvPr>
            <p:ph type="ftr" sz="quarter" idx="11"/>
          </p:nvPr>
        </p:nvSpPr>
        <p:spPr/>
        <p:txBody>
          <a:bodyPr/>
          <a:lstStyle>
            <a:lvl1pPr>
              <a:defRPr/>
            </a:lvl1pPr>
          </a:lstStyle>
          <a:p>
            <a:endParaRPr lang="bg-BG" altLang="bg-BG"/>
          </a:p>
        </p:txBody>
      </p:sp>
      <p:sp>
        <p:nvSpPr>
          <p:cNvPr id="6" name="Slide Number Placeholder 5"/>
          <p:cNvSpPr>
            <a:spLocks noGrp="1"/>
          </p:cNvSpPr>
          <p:nvPr>
            <p:ph type="sldNum" sz="quarter" idx="12"/>
          </p:nvPr>
        </p:nvSpPr>
        <p:spPr/>
        <p:txBody>
          <a:bodyPr/>
          <a:lstStyle>
            <a:lvl1pPr>
              <a:defRPr/>
            </a:lvl1pPr>
          </a:lstStyle>
          <a:p>
            <a:fld id="{0375B134-6DA8-4CD4-89A8-8CA4FFA2A332}" type="slidenum">
              <a:rPr lang="bg-BG" altLang="bg-BG"/>
              <a:pPr/>
              <a:t>‹#›</a:t>
            </a:fld>
            <a:endParaRPr lang="bg-BG" altLang="bg-BG"/>
          </a:p>
        </p:txBody>
      </p:sp>
    </p:spTree>
    <p:extLst>
      <p:ext uri="{BB962C8B-B14F-4D97-AF65-F5344CB8AC3E}">
        <p14:creationId xmlns:p14="http://schemas.microsoft.com/office/powerpoint/2010/main" val="3744717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bg-BG"/>
            </a:p>
          </p:txBody>
        </p:sp>
        <p:sp>
          <p:nvSpPr>
            <p:cNvPr id="29" name="Freeform 32"/>
            <p:cNvSpPr>
              <a:spLocks/>
            </p:cNvSpPr>
            <p:nvPr/>
          </p:nvSpPr>
          <p:spPr bwMode="auto">
            <a:xfrm>
              <a:off x="95" y="4060"/>
              <a:ext cx="457" cy="260"/>
            </a:xfrm>
            <a:custGeom>
              <a:avLst/>
              <a:gdLst>
                <a:gd name="T0" fmla="*/ 457 w 457"/>
                <a:gd name="T1" fmla="*/ 256 h 264"/>
                <a:gd name="T2" fmla="*/ 1 w 457"/>
                <a:gd name="T3" fmla="*/ 0 h 264"/>
                <a:gd name="T4" fmla="*/ 0 w 457"/>
                <a:gd name="T5" fmla="*/ 260 h 264"/>
                <a:gd name="T6" fmla="*/ 457 w 457"/>
                <a:gd name="T7" fmla="*/ 256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bg-BG"/>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alt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alt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smtClean="0">
                <a:solidFill>
                  <a:srgbClr val="FFFFFF"/>
                </a:solidFill>
              </a:defRPr>
            </a:lvl1pPr>
          </a:lstStyle>
          <a:p>
            <a:pPr>
              <a:defRPr/>
            </a:pPr>
            <a:fld id="{11A313AB-ED85-4EEB-AF29-FA8BCF61E6C0}" type="datetime1">
              <a:rPr lang="bg-BG" altLang="en-US" smtClean="0"/>
              <a:t>31.10.2019 г.</a:t>
            </a:fld>
            <a:endParaRPr lang="en-US" alt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smtClean="0">
                <a:solidFill>
                  <a:srgbClr val="FFFFFF"/>
                </a:solidFill>
              </a:defRPr>
            </a:lvl1pPr>
          </a:lstStyle>
          <a:p>
            <a:pPr>
              <a:defRPr/>
            </a:pPr>
            <a:endParaRPr lang="en-US" alt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smtClean="0">
                <a:solidFill>
                  <a:srgbClr val="FFFFFF"/>
                </a:solidFill>
              </a:defRPr>
            </a:lvl1pPr>
          </a:lstStyle>
          <a:p>
            <a:pPr>
              <a:defRPr/>
            </a:pPr>
            <a:fld id="{CB0422F8-FB8F-4C58-91EE-7CA1FC4F0479}" type="slidenum">
              <a:rPr lang="en-US" altLang="en-US"/>
              <a:pPr>
                <a:defRPr/>
              </a:pPr>
              <a:t>‹#›</a:t>
            </a:fld>
            <a:endParaRPr lang="en-US" altLang="en-US"/>
          </a:p>
        </p:txBody>
      </p:sp>
    </p:spTree>
    <p:extLst>
      <p:ext uri="{BB962C8B-B14F-4D97-AF65-F5344CB8AC3E}">
        <p14:creationId xmlns:p14="http://schemas.microsoft.com/office/powerpoint/2010/main" val="203546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FDF977E-F6F6-44D5-8853-F5F038DFA935}" type="datetime1">
              <a:rPr lang="bg-BG" altLang="en-US" smtClean="0"/>
              <a:t>31.10.2019 г.</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7DB7CCD-F292-4A32-9B30-FCC46A293923}" type="slidenum">
              <a:rPr lang="en-US" altLang="en-US"/>
              <a:pPr>
                <a:defRPr/>
              </a:pPr>
              <a:t>‹#›</a:t>
            </a:fld>
            <a:endParaRPr lang="en-US" altLang="en-US"/>
          </a:p>
        </p:txBody>
      </p:sp>
    </p:spTree>
    <p:extLst>
      <p:ext uri="{BB962C8B-B14F-4D97-AF65-F5344CB8AC3E}">
        <p14:creationId xmlns:p14="http://schemas.microsoft.com/office/powerpoint/2010/main" val="3182489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382485A-7FED-427A-90A5-BAF4245BD8AC}" type="datetime1">
              <a:rPr lang="bg-BG" altLang="en-US" smtClean="0"/>
              <a:t>31.10.2019 г.</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6D3988A-656B-447F-8BB7-0BF08BCAFFB3}" type="slidenum">
              <a:rPr lang="en-US" altLang="en-US"/>
              <a:pPr>
                <a:defRPr/>
              </a:pPr>
              <a:t>‹#›</a:t>
            </a:fld>
            <a:endParaRPr lang="en-US" altLang="en-US"/>
          </a:p>
        </p:txBody>
      </p:sp>
    </p:spTree>
    <p:extLst>
      <p:ext uri="{BB962C8B-B14F-4D97-AF65-F5344CB8AC3E}">
        <p14:creationId xmlns:p14="http://schemas.microsoft.com/office/powerpoint/2010/main" val="3727295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025B591-9AF3-4DBD-8679-2DCF7C0029D4}" type="datetime1">
              <a:rPr lang="bg-BG" altLang="en-US" smtClean="0"/>
              <a:t>31.10.2019 г.</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2C186E-229D-4C3E-916D-5670601D49CE}" type="slidenum">
              <a:rPr lang="en-US" altLang="en-US"/>
              <a:pPr>
                <a:defRPr/>
              </a:pPr>
              <a:t>‹#›</a:t>
            </a:fld>
            <a:endParaRPr lang="en-US" altLang="en-US"/>
          </a:p>
        </p:txBody>
      </p:sp>
    </p:spTree>
    <p:extLst>
      <p:ext uri="{BB962C8B-B14F-4D97-AF65-F5344CB8AC3E}">
        <p14:creationId xmlns:p14="http://schemas.microsoft.com/office/powerpoint/2010/main" val="2251750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4625A98-90CB-4038-93FC-9FF5B03D07F1}" type="datetime1">
              <a:rPr lang="bg-BG" altLang="en-US" smtClean="0"/>
              <a:t>31.10.2019 г.</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17A8E5B-2465-429A-8A38-C2841B7F80F7}" type="slidenum">
              <a:rPr lang="en-US" altLang="en-US"/>
              <a:pPr>
                <a:defRPr/>
              </a:pPr>
              <a:t>‹#›</a:t>
            </a:fld>
            <a:endParaRPr lang="en-US" altLang="en-US"/>
          </a:p>
        </p:txBody>
      </p:sp>
    </p:spTree>
    <p:extLst>
      <p:ext uri="{BB962C8B-B14F-4D97-AF65-F5344CB8AC3E}">
        <p14:creationId xmlns:p14="http://schemas.microsoft.com/office/powerpoint/2010/main" val="1097820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D535648-3C1A-4E6E-B702-1E727FA81064}" type="datetime1">
              <a:rPr lang="bg-BG" altLang="en-US" smtClean="0"/>
              <a:t>31.10.2019 г.</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4DE56F1-96AE-45C7-8776-FB7E371601E8}" type="slidenum">
              <a:rPr lang="en-US" altLang="en-US"/>
              <a:pPr>
                <a:defRPr/>
              </a:pPr>
              <a:t>‹#›</a:t>
            </a:fld>
            <a:endParaRPr lang="en-US" altLang="en-US"/>
          </a:p>
        </p:txBody>
      </p:sp>
    </p:spTree>
    <p:extLst>
      <p:ext uri="{BB962C8B-B14F-4D97-AF65-F5344CB8AC3E}">
        <p14:creationId xmlns:p14="http://schemas.microsoft.com/office/powerpoint/2010/main" val="3173413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1A1ADC6-B0F8-49A1-8FDA-0A609598DA02}" type="datetime1">
              <a:rPr lang="bg-BG" altLang="en-US" smtClean="0"/>
              <a:t>31.10.2019 г.</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9B3B38E-3AF1-4664-8278-6FE5DABE92C5}" type="slidenum">
              <a:rPr lang="en-US" altLang="en-US"/>
              <a:pPr>
                <a:defRPr/>
              </a:pPr>
              <a:t>‹#›</a:t>
            </a:fld>
            <a:endParaRPr lang="en-US" altLang="en-US"/>
          </a:p>
        </p:txBody>
      </p:sp>
    </p:spTree>
    <p:extLst>
      <p:ext uri="{BB962C8B-B14F-4D97-AF65-F5344CB8AC3E}">
        <p14:creationId xmlns:p14="http://schemas.microsoft.com/office/powerpoint/2010/main" val="362257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488847-EC81-445F-A817-5315320015BB}" type="datetime1">
              <a:rPr lang="bg-BG" altLang="en-US" smtClean="0"/>
              <a:t>31.10.2019 г.</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925F34-A5FA-4BCA-ABD1-4C67AEE6583B}" type="slidenum">
              <a:rPr lang="en-US" altLang="en-US"/>
              <a:pPr>
                <a:defRPr/>
              </a:pPr>
              <a:t>‹#›</a:t>
            </a:fld>
            <a:endParaRPr lang="en-US" altLang="en-US"/>
          </a:p>
        </p:txBody>
      </p:sp>
    </p:spTree>
    <p:extLst>
      <p:ext uri="{BB962C8B-B14F-4D97-AF65-F5344CB8AC3E}">
        <p14:creationId xmlns:p14="http://schemas.microsoft.com/office/powerpoint/2010/main" val="192562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fld id="{5860FA90-8A16-464B-A5B9-F5974BC8618B}" type="datetime1">
              <a:rPr lang="bg-BG" altLang="bg-BG" smtClean="0"/>
              <a:t>31.10.2019 г.</a:t>
            </a:fld>
            <a:endParaRPr lang="bg-BG" altLang="bg-BG"/>
          </a:p>
        </p:txBody>
      </p:sp>
      <p:sp>
        <p:nvSpPr>
          <p:cNvPr id="5" name="Footer Placeholder 4"/>
          <p:cNvSpPr>
            <a:spLocks noGrp="1"/>
          </p:cNvSpPr>
          <p:nvPr>
            <p:ph type="ftr" sz="quarter" idx="11"/>
          </p:nvPr>
        </p:nvSpPr>
        <p:spPr/>
        <p:txBody>
          <a:bodyPr/>
          <a:lstStyle>
            <a:lvl1pPr>
              <a:defRPr/>
            </a:lvl1pPr>
          </a:lstStyle>
          <a:p>
            <a:endParaRPr lang="bg-BG" altLang="bg-BG"/>
          </a:p>
        </p:txBody>
      </p:sp>
      <p:sp>
        <p:nvSpPr>
          <p:cNvPr id="6" name="Slide Number Placeholder 5"/>
          <p:cNvSpPr>
            <a:spLocks noGrp="1"/>
          </p:cNvSpPr>
          <p:nvPr>
            <p:ph type="sldNum" sz="quarter" idx="12"/>
          </p:nvPr>
        </p:nvSpPr>
        <p:spPr/>
        <p:txBody>
          <a:bodyPr/>
          <a:lstStyle>
            <a:lvl1pPr>
              <a:defRPr/>
            </a:lvl1pPr>
          </a:lstStyle>
          <a:p>
            <a:fld id="{CCB19C60-CE9D-4D50-BFB4-316706C8AD86}" type="slidenum">
              <a:rPr lang="bg-BG" altLang="bg-BG"/>
              <a:pPr/>
              <a:t>‹#›</a:t>
            </a:fld>
            <a:endParaRPr lang="bg-BG" altLang="bg-BG"/>
          </a:p>
        </p:txBody>
      </p:sp>
    </p:spTree>
    <p:extLst>
      <p:ext uri="{BB962C8B-B14F-4D97-AF65-F5344CB8AC3E}">
        <p14:creationId xmlns:p14="http://schemas.microsoft.com/office/powerpoint/2010/main" val="1321954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09D13B2-ACA4-4335-A6E7-FE3076C505A3}" type="datetime1">
              <a:rPr lang="bg-BG" altLang="en-US" smtClean="0"/>
              <a:t>31.10.2019 г.</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1886B55-DFF5-4362-B5DD-9446FBC3BF17}" type="slidenum">
              <a:rPr lang="en-US" altLang="en-US"/>
              <a:pPr>
                <a:defRPr/>
              </a:pPr>
              <a:t>‹#›</a:t>
            </a:fld>
            <a:endParaRPr lang="en-US" altLang="en-US"/>
          </a:p>
        </p:txBody>
      </p:sp>
    </p:spTree>
    <p:extLst>
      <p:ext uri="{BB962C8B-B14F-4D97-AF65-F5344CB8AC3E}">
        <p14:creationId xmlns:p14="http://schemas.microsoft.com/office/powerpoint/2010/main" val="2742184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28913C4-6E11-4565-9EC3-FD80E800506A}" type="datetime1">
              <a:rPr lang="bg-BG" altLang="en-US" smtClean="0"/>
              <a:t>31.10.2019 г.</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4D6E93E-5E7E-4F9E-80FD-05B88657AD20}" type="slidenum">
              <a:rPr lang="en-US" altLang="en-US"/>
              <a:pPr>
                <a:defRPr/>
              </a:pPr>
              <a:t>‹#›</a:t>
            </a:fld>
            <a:endParaRPr lang="en-US" altLang="en-US"/>
          </a:p>
        </p:txBody>
      </p:sp>
    </p:spTree>
    <p:extLst>
      <p:ext uri="{BB962C8B-B14F-4D97-AF65-F5344CB8AC3E}">
        <p14:creationId xmlns:p14="http://schemas.microsoft.com/office/powerpoint/2010/main" val="2156881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DE37CE6-9079-4732-AD85-805208E9D72A}" type="datetime1">
              <a:rPr lang="bg-BG" altLang="en-US" smtClean="0"/>
              <a:t>31.10.2019 г.</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2376032-750D-4593-AF39-DA6966E50F65}" type="slidenum">
              <a:rPr lang="en-US" altLang="en-US"/>
              <a:pPr>
                <a:defRPr/>
              </a:pPr>
              <a:t>‹#›</a:t>
            </a:fld>
            <a:endParaRPr lang="en-US" altLang="en-US"/>
          </a:p>
        </p:txBody>
      </p:sp>
    </p:spTree>
    <p:extLst>
      <p:ext uri="{BB962C8B-B14F-4D97-AF65-F5344CB8AC3E}">
        <p14:creationId xmlns:p14="http://schemas.microsoft.com/office/powerpoint/2010/main" val="2688898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F813CC3-39CE-4FF7-ADF9-3F60788F8232}" type="datetime1">
              <a:rPr lang="bg-BG" altLang="bg-BG" smtClean="0"/>
              <a:t>31.10.2019 г.</a:t>
            </a:fld>
            <a:endParaRPr lang="bg-BG" altLang="bg-BG"/>
          </a:p>
        </p:txBody>
      </p:sp>
      <p:sp>
        <p:nvSpPr>
          <p:cNvPr id="5" name="Footer Placeholder 4"/>
          <p:cNvSpPr>
            <a:spLocks noGrp="1"/>
          </p:cNvSpPr>
          <p:nvPr>
            <p:ph type="ftr" sz="quarter" idx="11"/>
          </p:nvPr>
        </p:nvSpPr>
        <p:spPr/>
        <p:txBody>
          <a:bodyPr/>
          <a:lstStyle>
            <a:lvl1pPr>
              <a:defRPr/>
            </a:lvl1pPr>
          </a:lstStyle>
          <a:p>
            <a:endParaRPr lang="bg-BG" altLang="bg-BG"/>
          </a:p>
        </p:txBody>
      </p:sp>
      <p:sp>
        <p:nvSpPr>
          <p:cNvPr id="6" name="Slide Number Placeholder 5"/>
          <p:cNvSpPr>
            <a:spLocks noGrp="1"/>
          </p:cNvSpPr>
          <p:nvPr>
            <p:ph type="sldNum" sz="quarter" idx="12"/>
          </p:nvPr>
        </p:nvSpPr>
        <p:spPr/>
        <p:txBody>
          <a:bodyPr/>
          <a:lstStyle>
            <a:lvl1pPr>
              <a:defRPr/>
            </a:lvl1pPr>
          </a:lstStyle>
          <a:p>
            <a:fld id="{B8BBBC63-0B7F-4A5E-B040-C6E375609C96}" type="slidenum">
              <a:rPr lang="bg-BG" altLang="bg-BG"/>
              <a:pPr/>
              <a:t>‹#›</a:t>
            </a:fld>
            <a:endParaRPr lang="bg-BG" altLang="bg-BG"/>
          </a:p>
        </p:txBody>
      </p:sp>
    </p:spTree>
    <p:extLst>
      <p:ext uri="{BB962C8B-B14F-4D97-AF65-F5344CB8AC3E}">
        <p14:creationId xmlns:p14="http://schemas.microsoft.com/office/powerpoint/2010/main" val="278126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a:spLocks noGrp="1"/>
          </p:cNvSpPr>
          <p:nvPr>
            <p:ph type="dt" sz="half" idx="10"/>
          </p:nvPr>
        </p:nvSpPr>
        <p:spPr/>
        <p:txBody>
          <a:bodyPr/>
          <a:lstStyle>
            <a:lvl1pPr>
              <a:defRPr/>
            </a:lvl1pPr>
          </a:lstStyle>
          <a:p>
            <a:fld id="{D7B8C217-6F42-425A-A218-EDE11E1AB728}" type="datetime1">
              <a:rPr lang="bg-BG" altLang="bg-BG" smtClean="0"/>
              <a:t>31.10.2019 г.</a:t>
            </a:fld>
            <a:endParaRPr lang="bg-BG" altLang="bg-BG"/>
          </a:p>
        </p:txBody>
      </p:sp>
      <p:sp>
        <p:nvSpPr>
          <p:cNvPr id="6" name="Footer Placeholder 5"/>
          <p:cNvSpPr>
            <a:spLocks noGrp="1"/>
          </p:cNvSpPr>
          <p:nvPr>
            <p:ph type="ftr" sz="quarter" idx="11"/>
          </p:nvPr>
        </p:nvSpPr>
        <p:spPr/>
        <p:txBody>
          <a:bodyPr/>
          <a:lstStyle>
            <a:lvl1pPr>
              <a:defRPr/>
            </a:lvl1pPr>
          </a:lstStyle>
          <a:p>
            <a:endParaRPr lang="bg-BG" altLang="bg-BG"/>
          </a:p>
        </p:txBody>
      </p:sp>
      <p:sp>
        <p:nvSpPr>
          <p:cNvPr id="7" name="Slide Number Placeholder 6"/>
          <p:cNvSpPr>
            <a:spLocks noGrp="1"/>
          </p:cNvSpPr>
          <p:nvPr>
            <p:ph type="sldNum" sz="quarter" idx="12"/>
          </p:nvPr>
        </p:nvSpPr>
        <p:spPr/>
        <p:txBody>
          <a:bodyPr/>
          <a:lstStyle>
            <a:lvl1pPr>
              <a:defRPr/>
            </a:lvl1pPr>
          </a:lstStyle>
          <a:p>
            <a:fld id="{21FC48A9-3ECC-4746-896F-9D538C71FD9A}" type="slidenum">
              <a:rPr lang="bg-BG" altLang="bg-BG"/>
              <a:pPr/>
              <a:t>‹#›</a:t>
            </a:fld>
            <a:endParaRPr lang="bg-BG" altLang="bg-BG"/>
          </a:p>
        </p:txBody>
      </p:sp>
    </p:spTree>
    <p:extLst>
      <p:ext uri="{BB962C8B-B14F-4D97-AF65-F5344CB8AC3E}">
        <p14:creationId xmlns:p14="http://schemas.microsoft.com/office/powerpoint/2010/main" val="257819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a:spLocks noGrp="1"/>
          </p:cNvSpPr>
          <p:nvPr>
            <p:ph type="dt" sz="half" idx="10"/>
          </p:nvPr>
        </p:nvSpPr>
        <p:spPr/>
        <p:txBody>
          <a:bodyPr/>
          <a:lstStyle>
            <a:lvl1pPr>
              <a:defRPr/>
            </a:lvl1pPr>
          </a:lstStyle>
          <a:p>
            <a:fld id="{7D622F7D-FB98-4F9F-AD97-A17856D587CB}" type="datetime1">
              <a:rPr lang="bg-BG" altLang="bg-BG" smtClean="0"/>
              <a:t>31.10.2019 г.</a:t>
            </a:fld>
            <a:endParaRPr lang="bg-BG" altLang="bg-BG"/>
          </a:p>
        </p:txBody>
      </p:sp>
      <p:sp>
        <p:nvSpPr>
          <p:cNvPr id="8" name="Footer Placeholder 7"/>
          <p:cNvSpPr>
            <a:spLocks noGrp="1"/>
          </p:cNvSpPr>
          <p:nvPr>
            <p:ph type="ftr" sz="quarter" idx="11"/>
          </p:nvPr>
        </p:nvSpPr>
        <p:spPr/>
        <p:txBody>
          <a:bodyPr/>
          <a:lstStyle>
            <a:lvl1pPr>
              <a:defRPr/>
            </a:lvl1pPr>
          </a:lstStyle>
          <a:p>
            <a:endParaRPr lang="bg-BG" altLang="bg-BG"/>
          </a:p>
        </p:txBody>
      </p:sp>
      <p:sp>
        <p:nvSpPr>
          <p:cNvPr id="9" name="Slide Number Placeholder 8"/>
          <p:cNvSpPr>
            <a:spLocks noGrp="1"/>
          </p:cNvSpPr>
          <p:nvPr>
            <p:ph type="sldNum" sz="quarter" idx="12"/>
          </p:nvPr>
        </p:nvSpPr>
        <p:spPr/>
        <p:txBody>
          <a:bodyPr/>
          <a:lstStyle>
            <a:lvl1pPr>
              <a:defRPr/>
            </a:lvl1pPr>
          </a:lstStyle>
          <a:p>
            <a:fld id="{516600D0-A02F-457B-9C83-BEDBC93D81B7}" type="slidenum">
              <a:rPr lang="bg-BG" altLang="bg-BG"/>
              <a:pPr/>
              <a:t>‹#›</a:t>
            </a:fld>
            <a:endParaRPr lang="bg-BG" altLang="bg-BG"/>
          </a:p>
        </p:txBody>
      </p:sp>
    </p:spTree>
    <p:extLst>
      <p:ext uri="{BB962C8B-B14F-4D97-AF65-F5344CB8AC3E}">
        <p14:creationId xmlns:p14="http://schemas.microsoft.com/office/powerpoint/2010/main" val="112914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2"/>
          <p:cNvSpPr>
            <a:spLocks noGrp="1"/>
          </p:cNvSpPr>
          <p:nvPr>
            <p:ph type="dt" sz="half" idx="10"/>
          </p:nvPr>
        </p:nvSpPr>
        <p:spPr/>
        <p:txBody>
          <a:bodyPr/>
          <a:lstStyle>
            <a:lvl1pPr>
              <a:defRPr/>
            </a:lvl1pPr>
          </a:lstStyle>
          <a:p>
            <a:fld id="{AF401520-65EC-415A-A657-D4F751C22466}" type="datetime1">
              <a:rPr lang="bg-BG" altLang="bg-BG" smtClean="0"/>
              <a:t>31.10.2019 г.</a:t>
            </a:fld>
            <a:endParaRPr lang="bg-BG" altLang="bg-BG"/>
          </a:p>
        </p:txBody>
      </p:sp>
      <p:sp>
        <p:nvSpPr>
          <p:cNvPr id="4" name="Footer Placeholder 3"/>
          <p:cNvSpPr>
            <a:spLocks noGrp="1"/>
          </p:cNvSpPr>
          <p:nvPr>
            <p:ph type="ftr" sz="quarter" idx="11"/>
          </p:nvPr>
        </p:nvSpPr>
        <p:spPr/>
        <p:txBody>
          <a:bodyPr/>
          <a:lstStyle>
            <a:lvl1pPr>
              <a:defRPr/>
            </a:lvl1pPr>
          </a:lstStyle>
          <a:p>
            <a:endParaRPr lang="bg-BG" altLang="bg-BG"/>
          </a:p>
        </p:txBody>
      </p:sp>
      <p:sp>
        <p:nvSpPr>
          <p:cNvPr id="5" name="Slide Number Placeholder 4"/>
          <p:cNvSpPr>
            <a:spLocks noGrp="1"/>
          </p:cNvSpPr>
          <p:nvPr>
            <p:ph type="sldNum" sz="quarter" idx="12"/>
          </p:nvPr>
        </p:nvSpPr>
        <p:spPr/>
        <p:txBody>
          <a:bodyPr/>
          <a:lstStyle>
            <a:lvl1pPr>
              <a:defRPr/>
            </a:lvl1pPr>
          </a:lstStyle>
          <a:p>
            <a:fld id="{D49A9BBA-89FD-48D0-B870-59C9B59A5A5D}" type="slidenum">
              <a:rPr lang="bg-BG" altLang="bg-BG"/>
              <a:pPr/>
              <a:t>‹#›</a:t>
            </a:fld>
            <a:endParaRPr lang="bg-BG" altLang="bg-BG"/>
          </a:p>
        </p:txBody>
      </p:sp>
    </p:spTree>
    <p:extLst>
      <p:ext uri="{BB962C8B-B14F-4D97-AF65-F5344CB8AC3E}">
        <p14:creationId xmlns:p14="http://schemas.microsoft.com/office/powerpoint/2010/main" val="375249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C12FE62-36FC-454E-892D-4306FA6B007E}" type="datetime1">
              <a:rPr lang="bg-BG" altLang="bg-BG" smtClean="0"/>
              <a:t>31.10.2019 г.</a:t>
            </a:fld>
            <a:endParaRPr lang="bg-BG" altLang="bg-BG"/>
          </a:p>
        </p:txBody>
      </p:sp>
      <p:sp>
        <p:nvSpPr>
          <p:cNvPr id="3" name="Footer Placeholder 2"/>
          <p:cNvSpPr>
            <a:spLocks noGrp="1"/>
          </p:cNvSpPr>
          <p:nvPr>
            <p:ph type="ftr" sz="quarter" idx="11"/>
          </p:nvPr>
        </p:nvSpPr>
        <p:spPr/>
        <p:txBody>
          <a:bodyPr/>
          <a:lstStyle>
            <a:lvl1pPr>
              <a:defRPr/>
            </a:lvl1pPr>
          </a:lstStyle>
          <a:p>
            <a:endParaRPr lang="bg-BG" altLang="bg-BG"/>
          </a:p>
        </p:txBody>
      </p:sp>
      <p:sp>
        <p:nvSpPr>
          <p:cNvPr id="4" name="Slide Number Placeholder 3"/>
          <p:cNvSpPr>
            <a:spLocks noGrp="1"/>
          </p:cNvSpPr>
          <p:nvPr>
            <p:ph type="sldNum" sz="quarter" idx="12"/>
          </p:nvPr>
        </p:nvSpPr>
        <p:spPr/>
        <p:txBody>
          <a:bodyPr/>
          <a:lstStyle>
            <a:lvl1pPr>
              <a:defRPr/>
            </a:lvl1pPr>
          </a:lstStyle>
          <a:p>
            <a:fld id="{3B563EE2-3BA9-40BD-8186-5C97D36E9348}" type="slidenum">
              <a:rPr lang="bg-BG" altLang="bg-BG"/>
              <a:pPr/>
              <a:t>‹#›</a:t>
            </a:fld>
            <a:endParaRPr lang="bg-BG" altLang="bg-BG"/>
          </a:p>
        </p:txBody>
      </p:sp>
    </p:spTree>
    <p:extLst>
      <p:ext uri="{BB962C8B-B14F-4D97-AF65-F5344CB8AC3E}">
        <p14:creationId xmlns:p14="http://schemas.microsoft.com/office/powerpoint/2010/main" val="259403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C368338-E732-4FE5-97E5-630285C51E27}" type="datetime1">
              <a:rPr lang="bg-BG" altLang="bg-BG" smtClean="0"/>
              <a:t>31.10.2019 г.</a:t>
            </a:fld>
            <a:endParaRPr lang="bg-BG" altLang="bg-BG"/>
          </a:p>
        </p:txBody>
      </p:sp>
      <p:sp>
        <p:nvSpPr>
          <p:cNvPr id="6" name="Footer Placeholder 5"/>
          <p:cNvSpPr>
            <a:spLocks noGrp="1"/>
          </p:cNvSpPr>
          <p:nvPr>
            <p:ph type="ftr" sz="quarter" idx="11"/>
          </p:nvPr>
        </p:nvSpPr>
        <p:spPr/>
        <p:txBody>
          <a:bodyPr/>
          <a:lstStyle>
            <a:lvl1pPr>
              <a:defRPr/>
            </a:lvl1pPr>
          </a:lstStyle>
          <a:p>
            <a:endParaRPr lang="bg-BG" altLang="bg-BG"/>
          </a:p>
        </p:txBody>
      </p:sp>
      <p:sp>
        <p:nvSpPr>
          <p:cNvPr id="7" name="Slide Number Placeholder 6"/>
          <p:cNvSpPr>
            <a:spLocks noGrp="1"/>
          </p:cNvSpPr>
          <p:nvPr>
            <p:ph type="sldNum" sz="quarter" idx="12"/>
          </p:nvPr>
        </p:nvSpPr>
        <p:spPr/>
        <p:txBody>
          <a:bodyPr/>
          <a:lstStyle>
            <a:lvl1pPr>
              <a:defRPr/>
            </a:lvl1pPr>
          </a:lstStyle>
          <a:p>
            <a:fld id="{FCBDFF53-46D1-492A-B7B4-70A36E3EA275}" type="slidenum">
              <a:rPr lang="bg-BG" altLang="bg-BG"/>
              <a:pPr/>
              <a:t>‹#›</a:t>
            </a:fld>
            <a:endParaRPr lang="bg-BG" altLang="bg-BG"/>
          </a:p>
        </p:txBody>
      </p:sp>
    </p:spTree>
    <p:extLst>
      <p:ext uri="{BB962C8B-B14F-4D97-AF65-F5344CB8AC3E}">
        <p14:creationId xmlns:p14="http://schemas.microsoft.com/office/powerpoint/2010/main" val="413261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A12A254-732E-4D31-AE1D-5593254AA7DE}" type="datetime1">
              <a:rPr lang="bg-BG" altLang="bg-BG" smtClean="0"/>
              <a:t>31.10.2019 г.</a:t>
            </a:fld>
            <a:endParaRPr lang="bg-BG" altLang="bg-BG"/>
          </a:p>
        </p:txBody>
      </p:sp>
      <p:sp>
        <p:nvSpPr>
          <p:cNvPr id="6" name="Footer Placeholder 5"/>
          <p:cNvSpPr>
            <a:spLocks noGrp="1"/>
          </p:cNvSpPr>
          <p:nvPr>
            <p:ph type="ftr" sz="quarter" idx="11"/>
          </p:nvPr>
        </p:nvSpPr>
        <p:spPr/>
        <p:txBody>
          <a:bodyPr/>
          <a:lstStyle>
            <a:lvl1pPr>
              <a:defRPr/>
            </a:lvl1pPr>
          </a:lstStyle>
          <a:p>
            <a:endParaRPr lang="bg-BG" altLang="bg-BG"/>
          </a:p>
        </p:txBody>
      </p:sp>
      <p:sp>
        <p:nvSpPr>
          <p:cNvPr id="7" name="Slide Number Placeholder 6"/>
          <p:cNvSpPr>
            <a:spLocks noGrp="1"/>
          </p:cNvSpPr>
          <p:nvPr>
            <p:ph type="sldNum" sz="quarter" idx="12"/>
          </p:nvPr>
        </p:nvSpPr>
        <p:spPr/>
        <p:txBody>
          <a:bodyPr/>
          <a:lstStyle>
            <a:lvl1pPr>
              <a:defRPr/>
            </a:lvl1pPr>
          </a:lstStyle>
          <a:p>
            <a:fld id="{D22811A6-2DF2-420D-BF10-38AD70EAF01D}" type="slidenum">
              <a:rPr lang="bg-BG" altLang="bg-BG"/>
              <a:pPr/>
              <a:t>‹#›</a:t>
            </a:fld>
            <a:endParaRPr lang="bg-BG" altLang="bg-BG"/>
          </a:p>
        </p:txBody>
      </p:sp>
    </p:spTree>
    <p:extLst>
      <p:ext uri="{BB962C8B-B14F-4D97-AF65-F5344CB8AC3E}">
        <p14:creationId xmlns:p14="http://schemas.microsoft.com/office/powerpoint/2010/main" val="145181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bg-BG" altLang="bg-BG"/>
              <a:t>Щракнете, за да редактирате стила на заглавието в образеца</a:t>
            </a:r>
          </a:p>
        </p:txBody>
      </p:sp>
      <p:sp>
        <p:nvSpPr>
          <p:cNvPr id="942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bg-BG"/>
              <a:t>Щракнете, за да редактирате стиловете на текста в образеца</a:t>
            </a:r>
          </a:p>
          <a:p>
            <a:pPr lvl="1"/>
            <a:r>
              <a:rPr lang="bg-BG" altLang="bg-BG"/>
              <a:t>Второ ниво</a:t>
            </a:r>
          </a:p>
          <a:p>
            <a:pPr lvl="2"/>
            <a:r>
              <a:rPr lang="bg-BG" altLang="bg-BG"/>
              <a:t>Трето ниво</a:t>
            </a:r>
          </a:p>
          <a:p>
            <a:pPr lvl="3"/>
            <a:r>
              <a:rPr lang="bg-BG" altLang="bg-BG"/>
              <a:t>Четвърто ниво</a:t>
            </a:r>
          </a:p>
          <a:p>
            <a:pPr lvl="4"/>
            <a:r>
              <a:rPr lang="bg-BG" altLang="bg-BG"/>
              <a:t>Пето ниво</a:t>
            </a:r>
          </a:p>
        </p:txBody>
      </p:sp>
      <p:sp>
        <p:nvSpPr>
          <p:cNvPr id="942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535C582-4408-43D7-87D3-D2B5B42D5CC0}" type="datetime1">
              <a:rPr lang="bg-BG" altLang="bg-BG" smtClean="0"/>
              <a:t>31.10.2019 г.</a:t>
            </a:fld>
            <a:endParaRPr lang="bg-BG" altLang="bg-BG"/>
          </a:p>
        </p:txBody>
      </p:sp>
      <p:sp>
        <p:nvSpPr>
          <p:cNvPr id="942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bg-BG" altLang="bg-BG"/>
          </a:p>
        </p:txBody>
      </p:sp>
      <p:sp>
        <p:nvSpPr>
          <p:cNvPr id="942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D8F1C96-E71F-4C1E-B710-1669AC0A09A5}" type="slidenum">
              <a:rPr lang="bg-BG" altLang="bg-BG"/>
              <a:pPr/>
              <a:t>‹#›</a:t>
            </a:fld>
            <a:endParaRPr lang="bg-BG" altLang="bg-BG"/>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smtClean="0">
                <a:latin typeface="Arial Narrow" pitchFamily="34" charset="0"/>
              </a:defRPr>
            </a:lvl1pPr>
          </a:lstStyle>
          <a:p>
            <a:pPr>
              <a:defRPr/>
            </a:pPr>
            <a:fld id="{38039295-1DDE-4C5C-898A-F5CFB321ED4C}" type="datetime1">
              <a:rPr lang="bg-BG" altLang="en-US" smtClean="0"/>
              <a:t>31.10.2019 г.</a:t>
            </a:fld>
            <a:endParaRPr lang="en-US" alt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smtClean="0">
                <a:latin typeface="Arial Narrow" pitchFamily="34" charset="0"/>
              </a:defRPr>
            </a:lvl1pPr>
          </a:lstStyle>
          <a:p>
            <a:pPr>
              <a:defRPr/>
            </a:pPr>
            <a:endParaRPr lang="en-US" alt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smtClean="0">
                <a:latin typeface="Arial Narrow" pitchFamily="34" charset="0"/>
              </a:defRPr>
            </a:lvl1pPr>
          </a:lstStyle>
          <a:p>
            <a:pPr>
              <a:defRPr/>
            </a:pPr>
            <a:fld id="{F972D52A-89AC-440D-8455-6AA4BC34F78E}" type="slidenum">
              <a:rPr lang="en-US" altLang="en-US"/>
              <a:pPr>
                <a:defRPr/>
              </a:pPr>
              <a:t>‹#›</a:t>
            </a:fld>
            <a:endParaRPr lang="en-US" altLang="en-US"/>
          </a:p>
        </p:txBody>
      </p:sp>
      <p:grpSp>
        <p:nvGrpSpPr>
          <p:cNvPr id="1031" name="Group 7"/>
          <p:cNvGrpSpPr>
            <a:grpSpLocks/>
          </p:cNvGrpSpPr>
          <p:nvPr/>
        </p:nvGrpSpPr>
        <p:grpSpPr bwMode="auto">
          <a:xfrm>
            <a:off x="152400" y="314325"/>
            <a:ext cx="847725" cy="6543675"/>
            <a:chOff x="96" y="198"/>
            <a:chExt cx="534" cy="4122"/>
          </a:xfrm>
        </p:grpSpPr>
        <p:sp>
          <p:nvSpPr>
            <p:cNvPr id="1047"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48"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49"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50"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51"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52"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53"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35"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37"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pSp>
        <p:nvGrpSpPr>
          <p:cNvPr id="1038" name="Group 21"/>
          <p:cNvGrpSpPr>
            <a:grpSpLocks/>
          </p:cNvGrpSpPr>
          <p:nvPr/>
        </p:nvGrpSpPr>
        <p:grpSpPr bwMode="auto">
          <a:xfrm>
            <a:off x="150813" y="0"/>
            <a:ext cx="849312" cy="6858000"/>
            <a:chOff x="95" y="0"/>
            <a:chExt cx="535" cy="4320"/>
          </a:xfrm>
        </p:grpSpPr>
        <p:sp>
          <p:nvSpPr>
            <p:cNvPr id="1039"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40"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41"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42"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43"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44"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45"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bg-BG"/>
            </a:p>
          </p:txBody>
        </p:sp>
        <p:sp>
          <p:nvSpPr>
            <p:cNvPr id="1046" name="Freeform 29"/>
            <p:cNvSpPr>
              <a:spLocks/>
            </p:cNvSpPr>
            <p:nvPr/>
          </p:nvSpPr>
          <p:spPr bwMode="auto">
            <a:xfrm>
              <a:off x="95" y="4060"/>
              <a:ext cx="457" cy="260"/>
            </a:xfrm>
            <a:custGeom>
              <a:avLst/>
              <a:gdLst>
                <a:gd name="T0" fmla="*/ 457 w 457"/>
                <a:gd name="T1" fmla="*/ 256 h 264"/>
                <a:gd name="T2" fmla="*/ 1 w 457"/>
                <a:gd name="T3" fmla="*/ 0 h 264"/>
                <a:gd name="T4" fmla="*/ 0 w 457"/>
                <a:gd name="T5" fmla="*/ 260 h 264"/>
                <a:gd name="T6" fmla="*/ 457 w 457"/>
                <a:gd name="T7" fmla="*/ 256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bg-BG"/>
            </a:p>
          </p:txBody>
        </p:sp>
      </p:grpSp>
    </p:spTree>
    <p:extLst>
      <p:ext uri="{BB962C8B-B14F-4D97-AF65-F5344CB8AC3E}">
        <p14:creationId xmlns:p14="http://schemas.microsoft.com/office/powerpoint/2010/main" val="1194824910"/>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hf hdr="0" ftr="0"/>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4.wmf"/></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audio" Target="../media/audio1.wav"/><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audio" Target="../media/audio2.wav"/></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audio" Target="../media/audio2.wav"/></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682814"/>
            <a:ext cx="9144000" cy="1470025"/>
          </a:xfrm>
          <a:gradFill flip="none" rotWithShape="1">
            <a:gsLst>
              <a:gs pos="0">
                <a:srgbClr val="820000">
                  <a:tint val="66000"/>
                  <a:satMod val="160000"/>
                </a:srgbClr>
              </a:gs>
              <a:gs pos="50000">
                <a:srgbClr val="820000">
                  <a:tint val="44500"/>
                  <a:satMod val="160000"/>
                </a:srgbClr>
              </a:gs>
              <a:gs pos="100000">
                <a:srgbClr val="820000">
                  <a:tint val="23500"/>
                  <a:satMod val="160000"/>
                </a:srgbClr>
              </a:gs>
            </a:gsLst>
            <a:lin ang="13500000" scaled="1"/>
            <a:tileRect/>
          </a:gradFill>
        </p:spPr>
        <p:txBody>
          <a:bodyPr/>
          <a:lstStyle/>
          <a:p>
            <a:pPr eaLnBrk="1" hangingPunct="1">
              <a:defRPr/>
            </a:pPr>
            <a:r>
              <a:rPr lang="en-US" b="1" dirty="0">
                <a:effectLst>
                  <a:outerShdw blurRad="38100" dist="38100" dir="2700000" algn="tl">
                    <a:srgbClr val="000000">
                      <a:alpha val="43137"/>
                    </a:srgbClr>
                  </a:outerShdw>
                </a:effectLst>
              </a:rPr>
              <a:t>INTRODUCTION TO STATISTICS</a:t>
            </a:r>
            <a:endParaRPr lang="bg-BG" sz="28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 y="90850"/>
            <a:ext cx="1492636" cy="1470021"/>
          </a:xfrm>
          <a:prstGeom prst="rect">
            <a:avLst/>
          </a:prstGeom>
        </p:spPr>
      </p:pic>
      <p:sp>
        <p:nvSpPr>
          <p:cNvPr id="4" name="Rectangle 3"/>
          <p:cNvSpPr/>
          <p:nvPr/>
        </p:nvSpPr>
        <p:spPr>
          <a:xfrm>
            <a:off x="1763688" y="87987"/>
            <a:ext cx="6112571" cy="89255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Tahoma" pitchFamily="34" charset="0"/>
                <a:ea typeface="+mn-ea"/>
                <a:cs typeface="+mn-cs"/>
              </a:rPr>
              <a:t>MEDICAL UNIVERSITY – PLEVEN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Tahoma" pitchFamily="34" charset="0"/>
                <a:ea typeface="+mn-ea"/>
                <a:cs typeface="+mn-cs"/>
              </a:rPr>
              <a:t>FACULTY OF PUBLIC HEALTH</a:t>
            </a:r>
          </a:p>
        </p:txBody>
      </p:sp>
      <p:sp>
        <p:nvSpPr>
          <p:cNvPr id="5" name="Rectangle 4"/>
          <p:cNvSpPr/>
          <p:nvPr/>
        </p:nvSpPr>
        <p:spPr>
          <a:xfrm>
            <a:off x="1425302" y="1100713"/>
            <a:ext cx="7012689" cy="830997"/>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all" spc="0" normalizeH="0" baseline="0" noProof="0" dirty="0">
                <a:ln>
                  <a:noFill/>
                </a:ln>
                <a:solidFill>
                  <a:srgbClr val="C00000"/>
                </a:solidFill>
                <a:effectLst>
                  <a:outerShdw blurRad="38100" dist="38100" dir="2700000" algn="tl">
                    <a:srgbClr val="000000">
                      <a:alpha val="43137"/>
                    </a:srgbClr>
                  </a:outerShdw>
                </a:effectLst>
                <a:uLnTx/>
                <a:uFillTx/>
                <a:latin typeface="Arial" charset="0"/>
                <a:ea typeface="+mn-ea"/>
                <a:cs typeface="+mn-cs"/>
              </a:rPr>
              <a:t>Department of Public Health Sciences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cap="all" dirty="0">
                <a:solidFill>
                  <a:srgbClr val="C00000"/>
                </a:solidFill>
                <a:effectLst>
                  <a:outerShdw blurRad="38100" dist="38100" dir="2700000" algn="tl">
                    <a:srgbClr val="000000">
                      <a:alpha val="43137"/>
                    </a:srgbClr>
                  </a:outerShdw>
                </a:effectLst>
              </a:rPr>
              <a:t>Centre for distant learning</a:t>
            </a:r>
            <a:endParaRPr kumimoji="0" lang="en-US" sz="2400" b="1" i="0" u="none" strike="noStrike" kern="1200" cap="all" spc="0" normalizeH="0" baseline="0" noProof="0" dirty="0">
              <a:ln>
                <a:noFill/>
              </a:ln>
              <a:solidFill>
                <a:srgbClr val="C00000"/>
              </a:solidFill>
              <a:effectLst>
                <a:outerShdw blurRad="38100" dist="38100" dir="2700000" algn="tl">
                  <a:srgbClr val="000000">
                    <a:alpha val="43137"/>
                  </a:srgbClr>
                </a:outerShdw>
              </a:effectLst>
              <a:uLnTx/>
              <a:uFillTx/>
            </a:endParaRPr>
          </a:p>
        </p:txBody>
      </p:sp>
      <p:cxnSp>
        <p:nvCxnSpPr>
          <p:cNvPr id="6" name="Straight Connector 5"/>
          <p:cNvCxnSpPr/>
          <p:nvPr/>
        </p:nvCxnSpPr>
        <p:spPr>
          <a:xfrm>
            <a:off x="1481416" y="1015438"/>
            <a:ext cx="7304762"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066619" y="2762617"/>
            <a:ext cx="3010761" cy="584775"/>
          </a:xfrm>
          <a:prstGeom prst="rect">
            <a:avLst/>
          </a:prstGeom>
          <a:noFill/>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1430">
                  <a:solidFill>
                    <a:srgbClr val="C00000"/>
                  </a:solidFill>
                </a:ln>
                <a:solidFill>
                  <a:srgbClr val="990000"/>
                </a:solidFill>
                <a:effectLst>
                  <a:outerShdw blurRad="80000" dist="40000" dir="5040000" algn="tl">
                    <a:srgbClr val="000000">
                      <a:alpha val="30000"/>
                    </a:srgbClr>
                  </a:outerShdw>
                </a:effectLst>
                <a:uLnTx/>
                <a:uFillTx/>
                <a:latin typeface="Arial"/>
                <a:ea typeface="+mn-ea"/>
                <a:cs typeface="+mn-cs"/>
              </a:rPr>
              <a:t>LECTURE</a:t>
            </a:r>
            <a:r>
              <a:rPr kumimoji="0" lang="en-US" sz="3200" b="1" i="0" u="none" strike="noStrike" kern="1200" cap="none" spc="0" normalizeH="0" baseline="0" noProof="0" dirty="0">
                <a:ln w="11430"/>
                <a:solidFill>
                  <a:srgbClr val="990000"/>
                </a:solidFill>
                <a:effectLst>
                  <a:outerShdw blurRad="80000" dist="40000" dir="5040000" algn="tl">
                    <a:srgbClr val="000000">
                      <a:alpha val="30000"/>
                    </a:srgbClr>
                  </a:outerShdw>
                </a:effectLst>
                <a:uLnTx/>
                <a:uFillTx/>
                <a:latin typeface="Arial"/>
                <a:ea typeface="+mn-ea"/>
                <a:cs typeface="+mn-cs"/>
              </a:rPr>
              <a:t> No1</a:t>
            </a:r>
          </a:p>
        </p:txBody>
      </p:sp>
      <p:cxnSp>
        <p:nvCxnSpPr>
          <p:cNvPr id="9" name="Straight Connector 8"/>
          <p:cNvCxnSpPr/>
          <p:nvPr/>
        </p:nvCxnSpPr>
        <p:spPr>
          <a:xfrm>
            <a:off x="1475657" y="5757287"/>
            <a:ext cx="6768752" cy="732"/>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75657" y="5902624"/>
            <a:ext cx="6768752"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dirty="0">
                <a:solidFill>
                  <a:srgbClr val="000000"/>
                </a:solidFill>
                <a:latin typeface="Times New Roman" panose="02020603050405020304" pitchFamily="18" charset="0"/>
                <a:cs typeface="Times New Roman" panose="02020603050405020304" pitchFamily="18" charset="0"/>
              </a:rPr>
              <a:t>A</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ssoc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Prof. Gena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Grancharova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MD, PhD</a:t>
            </a:r>
            <a:endParaRPr kumimoji="0" lang="bg-BG"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75795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8AAB-66D4-4EB8-BBB8-B91D27230CC6}"/>
              </a:ext>
            </a:extLst>
          </p:cNvPr>
          <p:cNvSpPr>
            <a:spLocks noGrp="1"/>
          </p:cNvSpPr>
          <p:nvPr>
            <p:ph type="title"/>
          </p:nvPr>
        </p:nvSpPr>
        <p:spPr>
          <a:xfrm>
            <a:off x="457200" y="800365"/>
            <a:ext cx="8229600" cy="4572851"/>
          </a:xfrm>
        </p:spPr>
        <p:txBody>
          <a:bodyPr/>
          <a:lstStyle/>
          <a:p>
            <a:r>
              <a:rPr lang="en-US" b="1" dirty="0">
                <a:solidFill>
                  <a:srgbClr val="C00000"/>
                </a:solidFill>
              </a:rPr>
              <a:t>Two kinds of statistics</a:t>
            </a:r>
            <a:br>
              <a:rPr lang="en-US" b="1" dirty="0">
                <a:solidFill>
                  <a:srgbClr val="C00000"/>
                </a:solidFill>
              </a:rPr>
            </a:br>
            <a:r>
              <a:rPr lang="en-US" b="1" dirty="0">
                <a:solidFill>
                  <a:srgbClr val="C00000"/>
                </a:solidFill>
              </a:rPr>
              <a:t/>
            </a:r>
            <a:br>
              <a:rPr lang="en-US" b="1" dirty="0">
                <a:solidFill>
                  <a:srgbClr val="C00000"/>
                </a:solidFill>
              </a:rPr>
            </a:br>
            <a:r>
              <a:rPr lang="en-US" b="1" dirty="0">
                <a:solidFill>
                  <a:srgbClr val="C00000"/>
                </a:solidFill>
              </a:rPr>
              <a:t>1. Descriptive statistics</a:t>
            </a:r>
            <a:br>
              <a:rPr lang="en-US" b="1" dirty="0">
                <a:solidFill>
                  <a:srgbClr val="C00000"/>
                </a:solidFill>
              </a:rPr>
            </a:br>
            <a:r>
              <a:rPr lang="en-US" b="1" dirty="0">
                <a:solidFill>
                  <a:srgbClr val="C00000"/>
                </a:solidFill>
              </a:rPr>
              <a:t/>
            </a:r>
            <a:br>
              <a:rPr lang="en-US" b="1" dirty="0">
                <a:solidFill>
                  <a:srgbClr val="C00000"/>
                </a:solidFill>
              </a:rPr>
            </a:br>
            <a:r>
              <a:rPr lang="en-US" b="1" dirty="0">
                <a:solidFill>
                  <a:srgbClr val="C00000"/>
                </a:solidFill>
              </a:rPr>
              <a:t>2. Inferential statistics</a:t>
            </a:r>
            <a:endParaRPr lang="bg-BG" b="1" dirty="0">
              <a:solidFill>
                <a:srgbClr val="C00000"/>
              </a:solidFill>
            </a:endParaRPr>
          </a:p>
        </p:txBody>
      </p:sp>
      <p:sp>
        <p:nvSpPr>
          <p:cNvPr id="3" name="Date Placeholder 2">
            <a:extLst>
              <a:ext uri="{FF2B5EF4-FFF2-40B4-BE49-F238E27FC236}">
                <a16:creationId xmlns:a16="http://schemas.microsoft.com/office/drawing/2014/main" id="{F747B4C9-D6A2-4CD7-B910-4642DAE32DBD}"/>
              </a:ext>
            </a:extLst>
          </p:cNvPr>
          <p:cNvSpPr>
            <a:spLocks noGrp="1"/>
          </p:cNvSpPr>
          <p:nvPr>
            <p:ph type="dt" sz="half" idx="10"/>
          </p:nvPr>
        </p:nvSpPr>
        <p:spPr/>
        <p:txBody>
          <a:bodyPr/>
          <a:lstStyle/>
          <a:p>
            <a:fld id="{94B631C6-C3A3-4A8F-816F-DF7D053C7A48}"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28C44278-0035-4263-8162-E1B72E464CB4}"/>
              </a:ext>
            </a:extLst>
          </p:cNvPr>
          <p:cNvSpPr>
            <a:spLocks noGrp="1"/>
          </p:cNvSpPr>
          <p:nvPr>
            <p:ph type="sldNum" sz="quarter" idx="12"/>
          </p:nvPr>
        </p:nvSpPr>
        <p:spPr/>
        <p:txBody>
          <a:bodyPr/>
          <a:lstStyle/>
          <a:p>
            <a:fld id="{D49A9BBA-89FD-48D0-B870-59C9B59A5A5D}" type="slidenum">
              <a:rPr lang="bg-BG" altLang="bg-BG" smtClean="0"/>
              <a:pPr/>
              <a:t>10</a:t>
            </a:fld>
            <a:endParaRPr lang="bg-BG" altLang="bg-BG"/>
          </a:p>
        </p:txBody>
      </p:sp>
    </p:spTree>
    <p:extLst>
      <p:ext uri="{BB962C8B-B14F-4D97-AF65-F5344CB8AC3E}">
        <p14:creationId xmlns:p14="http://schemas.microsoft.com/office/powerpoint/2010/main" val="7423695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DDEC24E0-1FCD-4052-A870-86BC03EF454C}" type="slidenum">
              <a:rPr lang="en-US" altLang="en-US"/>
              <a:pPr/>
              <a:t>100</a:t>
            </a:fld>
            <a:endParaRPr lang="en-US" altLang="en-US"/>
          </a:p>
        </p:txBody>
      </p:sp>
      <p:sp>
        <p:nvSpPr>
          <p:cNvPr id="45058" name="Slide Number Placeholder 3"/>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2A1B7315-9470-42A6-928A-AF54AFF4E48B}" type="slidenum">
              <a:rPr lang="en-US" altLang="en-US" sz="1400"/>
              <a:pPr algn="r" eaLnBrk="1" hangingPunct="1"/>
              <a:t>100</a:t>
            </a:fld>
            <a:endParaRPr lang="en-US" altLang="en-US" sz="1400"/>
          </a:p>
        </p:txBody>
      </p:sp>
      <p:pic>
        <p:nvPicPr>
          <p:cNvPr id="450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58" y="260351"/>
            <a:ext cx="7884558" cy="5688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2137" y="5949280"/>
            <a:ext cx="4127284" cy="369332"/>
          </a:xfrm>
          <a:prstGeom prst="rect">
            <a:avLst/>
          </a:prstGeom>
        </p:spPr>
        <p:txBody>
          <a:bodyPr wrap="none">
            <a:spAutoFit/>
          </a:bodyPr>
          <a:lstStyle/>
          <a:p>
            <a:r>
              <a:rPr lang="en-US" b="1" i="1" dirty="0"/>
              <a:t>Source: European Health for All database</a:t>
            </a:r>
          </a:p>
        </p:txBody>
      </p:sp>
      <p:sp>
        <p:nvSpPr>
          <p:cNvPr id="2" name="Date Placeholder 1">
            <a:extLst>
              <a:ext uri="{FF2B5EF4-FFF2-40B4-BE49-F238E27FC236}">
                <a16:creationId xmlns:a16="http://schemas.microsoft.com/office/drawing/2014/main" id="{5A7E057A-B6DF-43B9-A573-ACCDC92F3C5E}"/>
              </a:ext>
            </a:extLst>
          </p:cNvPr>
          <p:cNvSpPr>
            <a:spLocks noGrp="1"/>
          </p:cNvSpPr>
          <p:nvPr>
            <p:ph type="dt" sz="half" idx="10"/>
          </p:nvPr>
        </p:nvSpPr>
        <p:spPr/>
        <p:txBody>
          <a:bodyPr/>
          <a:lstStyle/>
          <a:p>
            <a:fld id="{11AF2441-446F-4C75-8E4A-224FEBAEF63B}" type="datetime1">
              <a:rPr lang="bg-BG" altLang="bg-BG" smtClean="0"/>
              <a:t>31.10.2019 г.</a:t>
            </a:fld>
            <a:endParaRPr lang="bg-BG" altLang="bg-BG"/>
          </a:p>
        </p:txBody>
      </p:sp>
    </p:spTree>
    <p:extLst>
      <p:ext uri="{BB962C8B-B14F-4D97-AF65-F5344CB8AC3E}">
        <p14:creationId xmlns:p14="http://schemas.microsoft.com/office/powerpoint/2010/main" val="42189014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F86B96F4-5B09-4E5F-BA53-505166939EB7}" type="slidenum">
              <a:rPr lang="en-US" altLang="en-US"/>
              <a:pPr/>
              <a:t>101</a:t>
            </a:fld>
            <a:endParaRPr lang="en-US" altLang="en-US"/>
          </a:p>
        </p:txBody>
      </p:sp>
      <p:sp>
        <p:nvSpPr>
          <p:cNvPr id="46082" name="Slide Number Placeholder 3"/>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302F48E1-D5A6-4D4A-A0CD-B5796D4EB3A0}" type="slidenum">
              <a:rPr lang="en-US" altLang="en-US" sz="1400"/>
              <a:pPr algn="r" eaLnBrk="1" hangingPunct="1"/>
              <a:t>101</a:t>
            </a:fld>
            <a:endParaRPr lang="en-US" altLang="en-US" sz="1400"/>
          </a:p>
        </p:txBody>
      </p:sp>
      <p:pic>
        <p:nvPicPr>
          <p:cNvPr id="460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8914"/>
            <a:ext cx="7939527" cy="59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40925" y="6093296"/>
            <a:ext cx="3816424" cy="338554"/>
          </a:xfrm>
          <a:prstGeom prst="rect">
            <a:avLst/>
          </a:prstGeom>
        </p:spPr>
        <p:txBody>
          <a:bodyPr wrap="square">
            <a:spAutoFit/>
          </a:bodyPr>
          <a:lstStyle/>
          <a:p>
            <a:r>
              <a:rPr lang="en-US" sz="1600" b="1" i="1" dirty="0"/>
              <a:t>Source: European Health for All database</a:t>
            </a:r>
          </a:p>
        </p:txBody>
      </p:sp>
      <p:sp>
        <p:nvSpPr>
          <p:cNvPr id="3" name="Date Placeholder 2">
            <a:extLst>
              <a:ext uri="{FF2B5EF4-FFF2-40B4-BE49-F238E27FC236}">
                <a16:creationId xmlns:a16="http://schemas.microsoft.com/office/drawing/2014/main" id="{0326DDC6-47A2-4C58-9908-DA13EA2949B1}"/>
              </a:ext>
            </a:extLst>
          </p:cNvPr>
          <p:cNvSpPr>
            <a:spLocks noGrp="1"/>
          </p:cNvSpPr>
          <p:nvPr>
            <p:ph type="dt" sz="half" idx="10"/>
          </p:nvPr>
        </p:nvSpPr>
        <p:spPr/>
        <p:txBody>
          <a:bodyPr/>
          <a:lstStyle/>
          <a:p>
            <a:fld id="{EBCF4D6F-4C40-4010-A261-6EC0C24A439A}" type="datetime1">
              <a:rPr lang="bg-BG" altLang="bg-BG" smtClean="0"/>
              <a:t>31.10.2019 г.</a:t>
            </a:fld>
            <a:endParaRPr lang="bg-BG" altLang="bg-BG"/>
          </a:p>
        </p:txBody>
      </p:sp>
    </p:spTree>
    <p:extLst>
      <p:ext uri="{BB962C8B-B14F-4D97-AF65-F5344CB8AC3E}">
        <p14:creationId xmlns:p14="http://schemas.microsoft.com/office/powerpoint/2010/main" val="6149864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6930E-0090-4F3C-88B0-C7EAB9CFE80A}"/>
              </a:ext>
            </a:extLst>
          </p:cNvPr>
          <p:cNvSpPr>
            <a:spLocks noGrp="1"/>
          </p:cNvSpPr>
          <p:nvPr>
            <p:ph type="title"/>
          </p:nvPr>
        </p:nvSpPr>
        <p:spPr>
          <a:xfrm>
            <a:off x="457200" y="274638"/>
            <a:ext cx="8229600" cy="5746650"/>
          </a:xfrm>
        </p:spPr>
        <p:txBody>
          <a:bodyPr/>
          <a:lstStyle/>
          <a:p>
            <a:r>
              <a:rPr lang="en-US" b="1" dirty="0">
                <a:solidFill>
                  <a:srgbClr val="FF0000"/>
                </a:solidFill>
              </a:rPr>
              <a:t>Test examples related to Lecture 1</a:t>
            </a:r>
          </a:p>
        </p:txBody>
      </p:sp>
      <p:sp>
        <p:nvSpPr>
          <p:cNvPr id="3" name="Date Placeholder 2">
            <a:extLst>
              <a:ext uri="{FF2B5EF4-FFF2-40B4-BE49-F238E27FC236}">
                <a16:creationId xmlns:a16="http://schemas.microsoft.com/office/drawing/2014/main" id="{0C5EA0A2-29A0-4893-9757-01C950774729}"/>
              </a:ext>
            </a:extLst>
          </p:cNvPr>
          <p:cNvSpPr>
            <a:spLocks noGrp="1"/>
          </p:cNvSpPr>
          <p:nvPr>
            <p:ph type="dt" sz="half" idx="10"/>
          </p:nvPr>
        </p:nvSpPr>
        <p:spPr/>
        <p:txBody>
          <a:bodyPr/>
          <a:lstStyle/>
          <a:p>
            <a:fld id="{02ACE7D1-2810-4883-BA22-A1E5C5884F28}"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75096935-B5F2-4084-823B-D1D030D59260}"/>
              </a:ext>
            </a:extLst>
          </p:cNvPr>
          <p:cNvSpPr>
            <a:spLocks noGrp="1"/>
          </p:cNvSpPr>
          <p:nvPr>
            <p:ph type="sldNum" sz="quarter" idx="12"/>
          </p:nvPr>
        </p:nvSpPr>
        <p:spPr/>
        <p:txBody>
          <a:bodyPr/>
          <a:lstStyle/>
          <a:p>
            <a:fld id="{D49A9BBA-89FD-48D0-B870-59C9B59A5A5D}" type="slidenum">
              <a:rPr lang="bg-BG" altLang="bg-BG" smtClean="0"/>
              <a:pPr/>
              <a:t>102</a:t>
            </a:fld>
            <a:endParaRPr lang="bg-BG" altLang="bg-BG"/>
          </a:p>
        </p:txBody>
      </p:sp>
    </p:spTree>
    <p:extLst>
      <p:ext uri="{BB962C8B-B14F-4D97-AF65-F5344CB8AC3E}">
        <p14:creationId xmlns:p14="http://schemas.microsoft.com/office/powerpoint/2010/main" val="39292666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0522-3762-48C7-90AB-CF895994CC15}"/>
              </a:ext>
            </a:extLst>
          </p:cNvPr>
          <p:cNvSpPr>
            <a:spLocks noGrp="1"/>
          </p:cNvSpPr>
          <p:nvPr>
            <p:ph type="title"/>
          </p:nvPr>
        </p:nvSpPr>
        <p:spPr>
          <a:xfrm>
            <a:off x="457200" y="274638"/>
            <a:ext cx="8229600" cy="5818658"/>
          </a:xfrm>
        </p:spPr>
        <p:txBody>
          <a:bodyPr/>
          <a:lstStyle/>
          <a:p>
            <a:pPr marL="0" indent="0" algn="l">
              <a:buNone/>
            </a:pPr>
            <a:r>
              <a:rPr lang="en-GB" sz="2400" b="1" dirty="0">
                <a:solidFill>
                  <a:srgbClr val="000000"/>
                </a:solidFill>
                <a:ea typeface="+mn-ea"/>
                <a:cs typeface="+mn-cs"/>
              </a:rPr>
              <a:t>1.</a:t>
            </a:r>
            <a:r>
              <a:rPr lang="en-GB" sz="2400" b="1" i="1" dirty="0">
                <a:solidFill>
                  <a:srgbClr val="000000"/>
                </a:solidFill>
                <a:ea typeface="+mn-ea"/>
                <a:cs typeface="+mn-cs"/>
              </a:rPr>
              <a:t> </a:t>
            </a:r>
            <a:r>
              <a:rPr lang="en-US" sz="2400" b="1" i="1" dirty="0">
                <a:solidFill>
                  <a:srgbClr val="000000"/>
                </a:solidFill>
                <a:ea typeface="+mn-ea"/>
                <a:cs typeface="+mn-cs"/>
              </a:rPr>
              <a:t> The basic idea underlying sampling is to select a representative sample, from which the investigator can make inferences to the population.</a:t>
            </a:r>
            <a:br>
              <a:rPr lang="en-US" sz="2400" b="1" i="1" dirty="0">
                <a:solidFill>
                  <a:srgbClr val="000000"/>
                </a:solidFill>
                <a:ea typeface="+mn-ea"/>
                <a:cs typeface="+mn-cs"/>
              </a:rPr>
            </a:br>
            <a:r>
              <a:rPr lang="en-US" sz="2400" b="1" dirty="0">
                <a:solidFill>
                  <a:srgbClr val="000000"/>
                </a:solidFill>
                <a:ea typeface="+mn-ea"/>
                <a:cs typeface="+mn-cs"/>
              </a:rPr>
              <a:t>A. </a:t>
            </a:r>
            <a:r>
              <a:rPr lang="en-US" sz="2400" dirty="0">
                <a:solidFill>
                  <a:srgbClr val="000000"/>
                </a:solidFill>
                <a:ea typeface="+mn-ea"/>
                <a:cs typeface="+mn-cs"/>
              </a:rPr>
              <a:t>True	</a:t>
            </a:r>
            <a:r>
              <a:rPr lang="en-US" sz="2400" b="1" dirty="0">
                <a:solidFill>
                  <a:srgbClr val="000000"/>
                </a:solidFill>
                <a:ea typeface="+mn-ea"/>
                <a:cs typeface="+mn-cs"/>
              </a:rPr>
              <a:t>	B. </a:t>
            </a:r>
            <a:r>
              <a:rPr lang="en-US" sz="2400" dirty="0">
                <a:solidFill>
                  <a:srgbClr val="000000"/>
                </a:solidFill>
                <a:ea typeface="+mn-ea"/>
                <a:cs typeface="+mn-cs"/>
              </a:rPr>
              <a:t>False</a:t>
            </a:r>
            <a:br>
              <a:rPr lang="en-US" sz="2400" dirty="0">
                <a:solidFill>
                  <a:srgbClr val="000000"/>
                </a:solidFill>
                <a:ea typeface="+mn-ea"/>
                <a:cs typeface="+mn-cs"/>
              </a:rPr>
            </a:br>
            <a:r>
              <a:rPr lang="en-US" sz="2400" dirty="0">
                <a:solidFill>
                  <a:srgbClr val="000000"/>
                </a:solidFill>
                <a:ea typeface="+mn-ea"/>
                <a:cs typeface="+mn-cs"/>
              </a:rPr>
              <a:t/>
            </a:r>
            <a:br>
              <a:rPr lang="en-US" sz="2400" dirty="0">
                <a:solidFill>
                  <a:srgbClr val="000000"/>
                </a:solidFill>
                <a:ea typeface="+mn-ea"/>
                <a:cs typeface="+mn-cs"/>
              </a:rPr>
            </a:br>
            <a:r>
              <a:rPr lang="en-US" sz="2400" b="1" dirty="0">
                <a:solidFill>
                  <a:srgbClr val="000000"/>
                </a:solidFill>
                <a:ea typeface="+mn-ea"/>
                <a:cs typeface="+mn-cs"/>
              </a:rPr>
              <a:t>2. </a:t>
            </a:r>
            <a:r>
              <a:rPr lang="en-GB" sz="2400" b="1" i="1" dirty="0">
                <a:solidFill>
                  <a:srgbClr val="000000"/>
                </a:solidFill>
                <a:ea typeface="+mn-ea"/>
                <a:cs typeface="+mn-cs"/>
              </a:rPr>
              <a:t>A sample is said to be random when it is not representative of the population.</a:t>
            </a:r>
            <a:r>
              <a:rPr lang="bg-BG" sz="2400" b="1" i="1" dirty="0">
                <a:solidFill>
                  <a:srgbClr val="000000"/>
                </a:solidFill>
                <a:ea typeface="+mn-ea"/>
                <a:cs typeface="+mn-cs"/>
              </a:rPr>
              <a:t/>
            </a:r>
            <a:br>
              <a:rPr lang="bg-BG" sz="2400" b="1" i="1" dirty="0">
                <a:solidFill>
                  <a:srgbClr val="000000"/>
                </a:solidFill>
                <a:ea typeface="+mn-ea"/>
                <a:cs typeface="+mn-cs"/>
              </a:rPr>
            </a:br>
            <a:r>
              <a:rPr lang="en-GB" sz="2400" b="1" dirty="0">
                <a:solidFill>
                  <a:srgbClr val="000000"/>
                </a:solidFill>
                <a:ea typeface="+mn-ea"/>
                <a:cs typeface="+mn-cs"/>
              </a:rPr>
              <a:t>A. </a:t>
            </a:r>
            <a:r>
              <a:rPr lang="en-GB" sz="2400" dirty="0">
                <a:solidFill>
                  <a:srgbClr val="000000"/>
                </a:solidFill>
                <a:ea typeface="+mn-ea"/>
                <a:cs typeface="+mn-cs"/>
              </a:rPr>
              <a:t>True		</a:t>
            </a:r>
            <a:r>
              <a:rPr lang="en-GB" sz="2400" b="1" dirty="0">
                <a:solidFill>
                  <a:srgbClr val="000000"/>
                </a:solidFill>
                <a:ea typeface="+mn-ea"/>
                <a:cs typeface="+mn-cs"/>
              </a:rPr>
              <a:t>B. </a:t>
            </a:r>
            <a:r>
              <a:rPr lang="en-GB" sz="2400" dirty="0">
                <a:solidFill>
                  <a:srgbClr val="000000"/>
                </a:solidFill>
                <a:ea typeface="+mn-ea"/>
                <a:cs typeface="+mn-cs"/>
              </a:rPr>
              <a:t>False</a:t>
            </a:r>
            <a:br>
              <a:rPr lang="en-GB" sz="2400" dirty="0">
                <a:solidFill>
                  <a:srgbClr val="000000"/>
                </a:solidFill>
                <a:ea typeface="+mn-ea"/>
                <a:cs typeface="+mn-cs"/>
              </a:rPr>
            </a:br>
            <a:r>
              <a:rPr lang="en-GB" sz="2400" dirty="0">
                <a:solidFill>
                  <a:srgbClr val="000000"/>
                </a:solidFill>
                <a:ea typeface="+mn-ea"/>
                <a:cs typeface="+mn-cs"/>
              </a:rPr>
              <a:t/>
            </a:r>
            <a:br>
              <a:rPr lang="en-GB" sz="2400" dirty="0">
                <a:solidFill>
                  <a:srgbClr val="000000"/>
                </a:solidFill>
                <a:ea typeface="+mn-ea"/>
                <a:cs typeface="+mn-cs"/>
              </a:rPr>
            </a:br>
            <a:r>
              <a:rPr lang="en-GB" sz="2400" b="1" dirty="0">
                <a:solidFill>
                  <a:srgbClr val="000000"/>
                </a:solidFill>
                <a:ea typeface="+mn-ea"/>
                <a:cs typeface="+mn-cs"/>
              </a:rPr>
              <a:t>3.</a:t>
            </a:r>
            <a:r>
              <a:rPr lang="en-GB" sz="2400" b="1" i="1" dirty="0">
                <a:solidFill>
                  <a:srgbClr val="000000"/>
                </a:solidFill>
                <a:ea typeface="+mn-ea"/>
                <a:cs typeface="+mn-cs"/>
              </a:rPr>
              <a:t> A random sample is one in which 50% of the elements of a population have equal chances of being sampled.</a:t>
            </a:r>
            <a:r>
              <a:rPr lang="bg-BG" sz="2400" b="1" i="1" dirty="0">
                <a:solidFill>
                  <a:srgbClr val="000000"/>
                </a:solidFill>
                <a:ea typeface="+mn-ea"/>
                <a:cs typeface="+mn-cs"/>
              </a:rPr>
              <a:t/>
            </a:r>
            <a:br>
              <a:rPr lang="bg-BG" sz="2400" b="1" i="1" dirty="0">
                <a:solidFill>
                  <a:srgbClr val="000000"/>
                </a:solidFill>
                <a:ea typeface="+mn-ea"/>
                <a:cs typeface="+mn-cs"/>
              </a:rPr>
            </a:br>
            <a:r>
              <a:rPr lang="en-GB" sz="2400" b="1" dirty="0">
                <a:solidFill>
                  <a:srgbClr val="000000"/>
                </a:solidFill>
                <a:ea typeface="+mn-ea"/>
                <a:cs typeface="+mn-cs"/>
              </a:rPr>
              <a:t>A. </a:t>
            </a:r>
            <a:r>
              <a:rPr lang="en-GB" sz="2400" dirty="0">
                <a:solidFill>
                  <a:srgbClr val="000000"/>
                </a:solidFill>
                <a:ea typeface="+mn-ea"/>
                <a:cs typeface="+mn-cs"/>
              </a:rPr>
              <a:t>True		</a:t>
            </a:r>
            <a:r>
              <a:rPr lang="en-GB" sz="2400" b="1" dirty="0">
                <a:solidFill>
                  <a:srgbClr val="000000"/>
                </a:solidFill>
                <a:ea typeface="+mn-ea"/>
                <a:cs typeface="+mn-cs"/>
              </a:rPr>
              <a:t>B. </a:t>
            </a:r>
            <a:r>
              <a:rPr lang="en-GB" sz="2400" dirty="0">
                <a:solidFill>
                  <a:srgbClr val="000000"/>
                </a:solidFill>
                <a:ea typeface="+mn-ea"/>
                <a:cs typeface="+mn-cs"/>
              </a:rPr>
              <a:t>False</a:t>
            </a:r>
            <a:r>
              <a:rPr lang="bg-BG" sz="2400" dirty="0">
                <a:solidFill>
                  <a:srgbClr val="000000"/>
                </a:solidFill>
                <a:ea typeface="+mn-ea"/>
                <a:cs typeface="+mn-cs"/>
              </a:rPr>
              <a:t/>
            </a:r>
            <a:br>
              <a:rPr lang="bg-BG" sz="2400" dirty="0">
                <a:solidFill>
                  <a:srgbClr val="000000"/>
                </a:solidFill>
                <a:ea typeface="+mn-ea"/>
                <a:cs typeface="+mn-cs"/>
              </a:rPr>
            </a:br>
            <a:r>
              <a:rPr lang="en-GB" sz="2400" dirty="0">
                <a:solidFill>
                  <a:srgbClr val="000000"/>
                </a:solidFill>
                <a:ea typeface="+mn-ea"/>
                <a:cs typeface="+mn-cs"/>
              </a:rPr>
              <a:t/>
            </a:r>
            <a:br>
              <a:rPr lang="en-GB" sz="2400" dirty="0">
                <a:solidFill>
                  <a:srgbClr val="000000"/>
                </a:solidFill>
                <a:ea typeface="+mn-ea"/>
                <a:cs typeface="+mn-cs"/>
              </a:rPr>
            </a:br>
            <a:endParaRPr lang="en-US" sz="2400" dirty="0"/>
          </a:p>
        </p:txBody>
      </p:sp>
      <p:sp>
        <p:nvSpPr>
          <p:cNvPr id="3" name="Date Placeholder 2">
            <a:extLst>
              <a:ext uri="{FF2B5EF4-FFF2-40B4-BE49-F238E27FC236}">
                <a16:creationId xmlns:a16="http://schemas.microsoft.com/office/drawing/2014/main" id="{A4D52A52-5CEE-47A8-8A15-61C626653211}"/>
              </a:ext>
            </a:extLst>
          </p:cNvPr>
          <p:cNvSpPr>
            <a:spLocks noGrp="1"/>
          </p:cNvSpPr>
          <p:nvPr>
            <p:ph type="dt" sz="half" idx="10"/>
          </p:nvPr>
        </p:nvSpPr>
        <p:spPr/>
        <p:txBody>
          <a:bodyPr/>
          <a:lstStyle/>
          <a:p>
            <a:fld id="{F1B61221-49F0-4478-ACB9-013C537DFA4C}"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EECF66D2-E1DE-4D14-9A8F-BB21A84F9CFF}"/>
              </a:ext>
            </a:extLst>
          </p:cNvPr>
          <p:cNvSpPr>
            <a:spLocks noGrp="1"/>
          </p:cNvSpPr>
          <p:nvPr>
            <p:ph type="sldNum" sz="quarter" idx="12"/>
          </p:nvPr>
        </p:nvSpPr>
        <p:spPr/>
        <p:txBody>
          <a:bodyPr/>
          <a:lstStyle/>
          <a:p>
            <a:fld id="{D49A9BBA-89FD-48D0-B870-59C9B59A5A5D}" type="slidenum">
              <a:rPr lang="bg-BG" altLang="bg-BG" smtClean="0"/>
              <a:pPr/>
              <a:t>103</a:t>
            </a:fld>
            <a:endParaRPr lang="bg-BG" altLang="bg-BG"/>
          </a:p>
        </p:txBody>
      </p:sp>
    </p:spTree>
    <p:extLst>
      <p:ext uri="{BB962C8B-B14F-4D97-AF65-F5344CB8AC3E}">
        <p14:creationId xmlns:p14="http://schemas.microsoft.com/office/powerpoint/2010/main" val="31438247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457200" y="223363"/>
            <a:ext cx="7946136" cy="6301981"/>
          </a:xfrm>
        </p:spPr>
        <p:txBody>
          <a:bodyPr anchor="ctr">
            <a:noAutofit/>
          </a:bodyPr>
          <a:lstStyle/>
          <a:p>
            <a:pPr marL="0" lvl="0" indent="0">
              <a:buNone/>
            </a:pPr>
            <a:r>
              <a:rPr lang="en-US" sz="2400" b="1" dirty="0">
                <a:solidFill>
                  <a:srgbClr val="000000"/>
                </a:solidFill>
              </a:rPr>
              <a:t>4</a:t>
            </a:r>
            <a:r>
              <a:rPr lang="en-US" sz="2400" b="1" dirty="0"/>
              <a:t>. </a:t>
            </a:r>
            <a:r>
              <a:rPr lang="en-US" sz="2400" b="1" i="1" dirty="0"/>
              <a:t>A representative sample:</a:t>
            </a:r>
            <a:br>
              <a:rPr lang="en-US" sz="2400" b="1" i="1" dirty="0"/>
            </a:br>
            <a:r>
              <a:rPr lang="en-US" sz="2400" b="1" dirty="0"/>
              <a:t>A. </a:t>
            </a:r>
            <a:r>
              <a:rPr lang="en-US" sz="2400" dirty="0"/>
              <a:t>Consist of at least 500 cases</a:t>
            </a:r>
          </a:p>
          <a:p>
            <a:pPr marL="0" lvl="0" indent="0">
              <a:buNone/>
            </a:pPr>
            <a:r>
              <a:rPr lang="en-US" sz="2400" b="1" dirty="0"/>
              <a:t>B.</a:t>
            </a:r>
            <a:r>
              <a:rPr lang="en-US" sz="2400" dirty="0"/>
              <a:t> Must be a random sample</a:t>
            </a:r>
            <a:br>
              <a:rPr lang="en-US" sz="2400" dirty="0"/>
            </a:br>
            <a:r>
              <a:rPr lang="en-US" sz="2400" b="1" dirty="0"/>
              <a:t>C. </a:t>
            </a:r>
            <a:r>
              <a:rPr lang="en-US" sz="2400" dirty="0"/>
              <a:t>Is defined as the inverse of the square root of the sample size</a:t>
            </a:r>
            <a:br>
              <a:rPr lang="en-US" sz="2400" dirty="0"/>
            </a:br>
            <a:r>
              <a:rPr lang="en-US" sz="2400" b="1" dirty="0"/>
              <a:t>D. </a:t>
            </a:r>
            <a:r>
              <a:rPr lang="en-US" sz="2400" dirty="0"/>
              <a:t>Reflects precisely the crucial dimensions of a population </a:t>
            </a:r>
          </a:p>
          <a:p>
            <a:pPr marL="0" lvl="0" indent="0" algn="just">
              <a:buNone/>
            </a:pPr>
            <a:endParaRPr lang="en-US" sz="2400" b="1" dirty="0">
              <a:solidFill>
                <a:srgbClr val="000000"/>
              </a:solidFill>
            </a:endParaRPr>
          </a:p>
          <a:p>
            <a:pPr marL="0" lvl="0" indent="0" algn="just">
              <a:buNone/>
            </a:pPr>
            <a:r>
              <a:rPr lang="en-US" sz="2400" b="1" dirty="0">
                <a:solidFill>
                  <a:srgbClr val="000000"/>
                </a:solidFill>
              </a:rPr>
              <a:t>5. </a:t>
            </a:r>
            <a:r>
              <a:rPr lang="en-US" sz="2400" b="1" i="1" dirty="0">
                <a:solidFill>
                  <a:srgbClr val="000000"/>
                </a:solidFill>
              </a:rPr>
              <a:t>Stratified random sampling involves the selection of the most accessible elements of the population.</a:t>
            </a:r>
          </a:p>
          <a:p>
            <a:pPr marL="0" lvl="0" indent="0" algn="just">
              <a:buNone/>
            </a:pPr>
            <a:r>
              <a:rPr lang="en-US" sz="2400" b="1" dirty="0">
                <a:solidFill>
                  <a:srgbClr val="000000"/>
                </a:solidFill>
              </a:rPr>
              <a:t>A</a:t>
            </a:r>
            <a:r>
              <a:rPr lang="en-US" sz="2400" dirty="0">
                <a:solidFill>
                  <a:srgbClr val="000000"/>
                </a:solidFill>
              </a:rPr>
              <a:t>. True		</a:t>
            </a:r>
            <a:r>
              <a:rPr lang="en-US" sz="2400" b="1" dirty="0">
                <a:solidFill>
                  <a:srgbClr val="000000"/>
                </a:solidFill>
              </a:rPr>
              <a:t>B</a:t>
            </a:r>
            <a:r>
              <a:rPr lang="en-US" sz="2400" dirty="0">
                <a:solidFill>
                  <a:srgbClr val="000000"/>
                </a:solidFill>
              </a:rPr>
              <a:t>. False</a:t>
            </a:r>
          </a:p>
          <a:p>
            <a:pPr marL="0" indent="0" algn="just">
              <a:buNone/>
            </a:pPr>
            <a:endParaRPr lang="en-US" sz="2400" b="1" dirty="0"/>
          </a:p>
          <a:p>
            <a:pPr marL="0" lvl="0" indent="0">
              <a:buNone/>
            </a:pPr>
            <a:r>
              <a:rPr lang="en-GB" sz="2400" b="1" i="1" dirty="0">
                <a:solidFill>
                  <a:srgbClr val="000000"/>
                </a:solidFill>
              </a:rPr>
              <a:t>6. If a sample is representative, then it yields valid data for making generalizations about the population from which it was drawn.</a:t>
            </a:r>
            <a:endParaRPr lang="bg-BG" sz="2400" b="1" i="1" dirty="0">
              <a:solidFill>
                <a:srgbClr val="000000"/>
              </a:solidFill>
            </a:endParaRPr>
          </a:p>
          <a:p>
            <a:pPr marL="0" lvl="0" indent="0">
              <a:buNone/>
            </a:pPr>
            <a:r>
              <a:rPr lang="en-GB" sz="2400" b="1" dirty="0">
                <a:solidFill>
                  <a:srgbClr val="000000"/>
                </a:solidFill>
              </a:rPr>
              <a:t>A. </a:t>
            </a:r>
            <a:r>
              <a:rPr lang="en-GB" sz="2400" dirty="0">
                <a:solidFill>
                  <a:srgbClr val="000000"/>
                </a:solidFill>
              </a:rPr>
              <a:t>True		</a:t>
            </a:r>
            <a:r>
              <a:rPr lang="en-GB" sz="2400" b="1" dirty="0">
                <a:solidFill>
                  <a:srgbClr val="000000"/>
                </a:solidFill>
              </a:rPr>
              <a:t>B. </a:t>
            </a:r>
            <a:r>
              <a:rPr lang="en-GB" sz="2400" dirty="0">
                <a:solidFill>
                  <a:srgbClr val="000000"/>
                </a:solidFill>
              </a:rPr>
              <a:t>False</a:t>
            </a:r>
            <a:endParaRPr lang="en-US" sz="2400" b="1"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049C59-0C87-4DD5-AA5A-B6FB7B261DC6}" type="datetime1">
              <a:rPr lang="bg-BG" smtClean="0"/>
              <a:t>31.10.2019 г.</a:t>
            </a:fld>
            <a:endParaRPr lang="bg-BG"/>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104</a:t>
            </a:fld>
            <a:endParaRPr lang="bg-BG"/>
          </a:p>
        </p:txBody>
      </p:sp>
    </p:spTree>
    <p:extLst>
      <p:ext uri="{BB962C8B-B14F-4D97-AF65-F5344CB8AC3E}">
        <p14:creationId xmlns:p14="http://schemas.microsoft.com/office/powerpoint/2010/main" val="1176049795"/>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457200" y="223363"/>
            <a:ext cx="7643192" cy="6301981"/>
          </a:xfrm>
        </p:spPr>
        <p:txBody>
          <a:bodyPr anchor="ctr">
            <a:normAutofit lnSpcReduction="10000"/>
          </a:bodyPr>
          <a:lstStyle/>
          <a:p>
            <a:pPr marL="0" indent="0" algn="just">
              <a:buNone/>
            </a:pPr>
            <a:endParaRPr lang="en-US" sz="2200" b="1" dirty="0"/>
          </a:p>
          <a:p>
            <a:pPr marL="0" indent="0" algn="just">
              <a:buNone/>
            </a:pPr>
            <a:endParaRPr lang="en-US" sz="2200" b="1" dirty="0"/>
          </a:p>
          <a:p>
            <a:pPr marL="0" lvl="0" indent="0">
              <a:buNone/>
            </a:pPr>
            <a:r>
              <a:rPr lang="en-GB" sz="2400" b="1" dirty="0">
                <a:solidFill>
                  <a:srgbClr val="000000"/>
                </a:solidFill>
              </a:rPr>
              <a:t>7. </a:t>
            </a:r>
            <a:r>
              <a:rPr lang="en-GB" sz="2400" b="1" i="1" dirty="0">
                <a:solidFill>
                  <a:srgbClr val="000000"/>
                </a:solidFill>
              </a:rPr>
              <a:t>If a population contains 50% males and 50% females, and our sample 10% males and 90% females, then our sample is said to be biased.</a:t>
            </a:r>
            <a:endParaRPr lang="bg-BG" sz="2400" b="1" i="1" dirty="0">
              <a:solidFill>
                <a:srgbClr val="000000"/>
              </a:solidFill>
            </a:endParaRPr>
          </a:p>
          <a:p>
            <a:pPr marL="0" lvl="0" indent="0">
              <a:buNone/>
            </a:pPr>
            <a:r>
              <a:rPr lang="en-GB" sz="2400" b="1" dirty="0">
                <a:solidFill>
                  <a:srgbClr val="000000"/>
                </a:solidFill>
              </a:rPr>
              <a:t>A. </a:t>
            </a:r>
            <a:r>
              <a:rPr lang="en-GB" sz="2400" dirty="0">
                <a:solidFill>
                  <a:srgbClr val="000000"/>
                </a:solidFill>
              </a:rPr>
              <a:t>True		</a:t>
            </a:r>
            <a:r>
              <a:rPr lang="en-GB" sz="2400" b="1" dirty="0">
                <a:solidFill>
                  <a:srgbClr val="000000"/>
                </a:solidFill>
              </a:rPr>
              <a:t>B. </a:t>
            </a:r>
            <a:r>
              <a:rPr lang="en-GB" sz="2400" dirty="0">
                <a:solidFill>
                  <a:srgbClr val="000000"/>
                </a:solidFill>
              </a:rPr>
              <a:t>False</a:t>
            </a:r>
            <a:endParaRPr lang="en-US" sz="2200" b="1" dirty="0"/>
          </a:p>
          <a:p>
            <a:pPr marL="0" indent="0">
              <a:buNone/>
            </a:pPr>
            <a:endParaRPr lang="en-GB" sz="2400" b="1" dirty="0"/>
          </a:p>
          <a:p>
            <a:pPr marL="0" indent="0">
              <a:buNone/>
            </a:pPr>
            <a:r>
              <a:rPr lang="en-GB" sz="2400" b="1" dirty="0"/>
              <a:t>8. </a:t>
            </a:r>
            <a:r>
              <a:rPr lang="en-GB" sz="2400" b="1" i="1" dirty="0"/>
              <a:t>If a sample is large (say n&gt;500) then the sample must be representative.</a:t>
            </a:r>
            <a:endParaRPr lang="bg-BG" sz="2400" b="1" i="1" dirty="0"/>
          </a:p>
          <a:p>
            <a:pPr marL="457200" indent="-457200">
              <a:buAutoNum type="alphaUcPeriod"/>
            </a:pPr>
            <a:r>
              <a:rPr lang="en-GB" sz="2400" dirty="0"/>
              <a:t>True		</a:t>
            </a:r>
            <a:r>
              <a:rPr lang="en-GB" sz="2400" b="1" dirty="0"/>
              <a:t>B. </a:t>
            </a:r>
            <a:r>
              <a:rPr lang="en-GB" sz="2400" dirty="0"/>
              <a:t>False</a:t>
            </a:r>
          </a:p>
          <a:p>
            <a:pPr marL="457200" indent="-457200">
              <a:buAutoNum type="alphaUcPeriod"/>
            </a:pPr>
            <a:endParaRPr lang="en-GB" sz="2400" dirty="0"/>
          </a:p>
          <a:p>
            <a:pPr marL="0" indent="0" algn="just">
              <a:buNone/>
            </a:pPr>
            <a:r>
              <a:rPr lang="en-US" sz="2400" b="1" dirty="0"/>
              <a:t>9. </a:t>
            </a:r>
            <a:r>
              <a:rPr lang="en-US" sz="2400" b="1" i="1" dirty="0"/>
              <a:t>A sample size increases:</a:t>
            </a:r>
          </a:p>
          <a:p>
            <a:pPr marL="0" indent="0" algn="just">
              <a:buNone/>
            </a:pPr>
            <a:r>
              <a:rPr lang="en-US" sz="2400" b="1" dirty="0"/>
              <a:t>A. </a:t>
            </a:r>
            <a:r>
              <a:rPr lang="en-US" sz="2400" dirty="0"/>
              <a:t>The sampling error decreases</a:t>
            </a:r>
          </a:p>
          <a:p>
            <a:pPr marL="0" indent="0" algn="just">
              <a:buNone/>
            </a:pPr>
            <a:r>
              <a:rPr lang="en-US" sz="2400" b="1" dirty="0"/>
              <a:t>B. </a:t>
            </a:r>
            <a:r>
              <a:rPr lang="en-US" sz="2400" dirty="0"/>
              <a:t>The population become more accessible</a:t>
            </a:r>
          </a:p>
          <a:p>
            <a:pPr marL="0" indent="0" algn="just">
              <a:buNone/>
            </a:pPr>
            <a:r>
              <a:rPr lang="en-US" sz="2400" b="1" dirty="0"/>
              <a:t>C. </a:t>
            </a:r>
            <a:r>
              <a:rPr lang="en-US" sz="2400" dirty="0"/>
              <a:t>The sample becomes more biased</a:t>
            </a:r>
          </a:p>
          <a:p>
            <a:pPr marL="0" indent="0" algn="just">
              <a:buNone/>
            </a:pPr>
            <a:endParaRPr lang="en-US" sz="2200" b="1" dirty="0"/>
          </a:p>
          <a:p>
            <a:pPr marL="0" indent="0" algn="just">
              <a:buNone/>
            </a:pPr>
            <a:endParaRPr lang="en-US" sz="2200" b="1" dirty="0"/>
          </a:p>
          <a:p>
            <a:pPr marL="0" indent="0" algn="just">
              <a:buNone/>
            </a:pPr>
            <a:endParaRPr lang="bg-BG"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E54139-B2D8-4C8C-BFE3-F37DADA3139C}" type="datetime1">
              <a:rPr lang="bg-BG" smtClean="0"/>
              <a:t>31.10.2019 г.</a:t>
            </a:fld>
            <a:endParaRPr lang="bg-BG"/>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105</a:t>
            </a:fld>
            <a:endParaRPr lang="bg-BG"/>
          </a:p>
        </p:txBody>
      </p:sp>
    </p:spTree>
    <p:extLst>
      <p:ext uri="{BB962C8B-B14F-4D97-AF65-F5344CB8AC3E}">
        <p14:creationId xmlns:p14="http://schemas.microsoft.com/office/powerpoint/2010/main" val="3353884360"/>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536880" y="176471"/>
            <a:ext cx="7787208" cy="5869933"/>
          </a:xfrm>
        </p:spPr>
        <p:txBody>
          <a:bodyPr anchor="ctr">
            <a:normAutofit/>
          </a:bodyPr>
          <a:lstStyle/>
          <a:p>
            <a:pPr marL="0" indent="0" algn="just">
              <a:buNone/>
            </a:pPr>
            <a:endParaRPr lang="en-US" sz="2200" b="1" dirty="0"/>
          </a:p>
          <a:p>
            <a:pPr marL="0" indent="0" algn="just">
              <a:buNone/>
            </a:pPr>
            <a:endParaRPr lang="en-US" sz="2200" b="1" dirty="0"/>
          </a:p>
          <a:p>
            <a:pPr marL="0" indent="0">
              <a:buNone/>
            </a:pPr>
            <a:r>
              <a:rPr lang="en-GB" sz="2400" b="1" dirty="0"/>
              <a:t>10. </a:t>
            </a:r>
            <a:r>
              <a:rPr lang="en-GB" sz="2400" b="1" i="1" dirty="0"/>
              <a:t>The larger the sample size, the larger the sampling error.</a:t>
            </a:r>
            <a:endParaRPr lang="bg-BG" sz="2400" b="1" i="1" dirty="0"/>
          </a:p>
          <a:p>
            <a:pPr marL="457200" indent="-457200">
              <a:buAutoNum type="alphaUcPeriod"/>
            </a:pPr>
            <a:r>
              <a:rPr lang="en-GB" sz="2400" dirty="0"/>
              <a:t>True		</a:t>
            </a:r>
            <a:r>
              <a:rPr lang="en-GB" sz="2400" b="1" dirty="0"/>
              <a:t>B. </a:t>
            </a:r>
            <a:r>
              <a:rPr lang="en-GB" sz="2400" dirty="0"/>
              <a:t>False</a:t>
            </a:r>
          </a:p>
          <a:p>
            <a:pPr marL="457200" indent="-457200">
              <a:buAutoNum type="alphaUcPeriod"/>
            </a:pPr>
            <a:endParaRPr lang="en-GB" sz="2400" dirty="0"/>
          </a:p>
          <a:p>
            <a:pPr marL="0" lvl="0" indent="0" algn="just">
              <a:buNone/>
            </a:pPr>
            <a:r>
              <a:rPr lang="en-US" sz="2400" b="1" dirty="0"/>
              <a:t>11. </a:t>
            </a:r>
            <a:r>
              <a:rPr lang="en-US" sz="2400" b="1" i="1" dirty="0"/>
              <a:t>If the sample size is halved, the sampling error will be doubled.</a:t>
            </a:r>
            <a:endParaRPr lang="bg-BG" sz="2400" b="1" i="1" dirty="0"/>
          </a:p>
          <a:p>
            <a:pPr marL="0" indent="0" algn="just">
              <a:buNone/>
            </a:pPr>
            <a:r>
              <a:rPr lang="en-US" sz="2400" b="1" dirty="0"/>
              <a:t>A. </a:t>
            </a:r>
            <a:r>
              <a:rPr lang="en-US" sz="2400" dirty="0"/>
              <a:t>True		</a:t>
            </a:r>
            <a:r>
              <a:rPr lang="en-US" sz="2400" b="1" dirty="0"/>
              <a:t>B. </a:t>
            </a:r>
            <a:r>
              <a:rPr lang="en-US" sz="2400" dirty="0"/>
              <a:t>False</a:t>
            </a:r>
            <a:endParaRPr lang="bg-BG" sz="2400" dirty="0"/>
          </a:p>
          <a:p>
            <a:pPr marL="0" indent="0">
              <a:buNone/>
            </a:pPr>
            <a:endParaRPr lang="en-GB" sz="2400" dirty="0"/>
          </a:p>
          <a:p>
            <a:pPr marL="0" lvl="0" indent="0" algn="just">
              <a:buNone/>
            </a:pPr>
            <a:r>
              <a:rPr lang="en-US" sz="2400" b="1" dirty="0"/>
              <a:t>12. </a:t>
            </a:r>
            <a:r>
              <a:rPr lang="en-US" sz="2400" b="1" i="1" dirty="0"/>
              <a:t>When you take a patient’s blood pressure daily, you are in fact sampling from a population of potential blood pressure readings.  </a:t>
            </a:r>
            <a:endParaRPr lang="bg-BG" sz="2400" b="1" i="1" dirty="0"/>
          </a:p>
          <a:p>
            <a:pPr marL="0" indent="0" algn="just">
              <a:buNone/>
            </a:pPr>
            <a:r>
              <a:rPr lang="en-US" sz="2400" b="1" dirty="0"/>
              <a:t>A. </a:t>
            </a:r>
            <a:r>
              <a:rPr lang="en-US" sz="2400" dirty="0"/>
              <a:t>True		</a:t>
            </a:r>
            <a:r>
              <a:rPr lang="en-US" sz="2400" b="1" dirty="0"/>
              <a:t>B. </a:t>
            </a:r>
            <a:r>
              <a:rPr lang="en-US" sz="2400" dirty="0"/>
              <a:t>False</a:t>
            </a:r>
            <a:endParaRPr lang="bg-BG" sz="2400" dirty="0"/>
          </a:p>
          <a:p>
            <a:pPr marL="0" indent="0" algn="just">
              <a:buNone/>
            </a:pPr>
            <a:endParaRPr lang="bg-BG"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E54139-B2D8-4C8C-BFE3-F37DADA3139C}" type="datetime1">
              <a:rPr lang="bg-BG" smtClean="0"/>
              <a:t>31.10.2019 г.</a:t>
            </a:fld>
            <a:endParaRPr lang="bg-BG"/>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106</a:t>
            </a:fld>
            <a:endParaRPr lang="bg-BG"/>
          </a:p>
        </p:txBody>
      </p:sp>
    </p:spTree>
    <p:extLst>
      <p:ext uri="{BB962C8B-B14F-4D97-AF65-F5344CB8AC3E}">
        <p14:creationId xmlns:p14="http://schemas.microsoft.com/office/powerpoint/2010/main" val="2649599419"/>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536880" y="223363"/>
            <a:ext cx="7787208" cy="5869933"/>
          </a:xfrm>
        </p:spPr>
        <p:txBody>
          <a:bodyPr anchor="ctr">
            <a:normAutofit/>
          </a:bodyPr>
          <a:lstStyle/>
          <a:p>
            <a:pPr marL="0" indent="0" algn="just">
              <a:buNone/>
            </a:pPr>
            <a:endParaRPr lang="en-US" sz="2200" b="1" dirty="0"/>
          </a:p>
          <a:p>
            <a:pPr marL="0" indent="0" algn="just">
              <a:buNone/>
            </a:pPr>
            <a:endParaRPr lang="en-US" sz="2200" b="1" dirty="0"/>
          </a:p>
          <a:p>
            <a:pPr marL="0" indent="0" algn="just">
              <a:buNone/>
            </a:pPr>
            <a:endParaRPr lang="bg-BG"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E54139-B2D8-4C8C-BFE3-F37DADA3139C}" type="datetime1">
              <a:rPr lang="bg-BG" smtClean="0"/>
              <a:t>31.10.2019 г.</a:t>
            </a:fld>
            <a:endParaRPr lang="bg-BG"/>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107</a:t>
            </a:fld>
            <a:endParaRPr lang="bg-BG"/>
          </a:p>
        </p:txBody>
      </p:sp>
      <p:sp>
        <p:nvSpPr>
          <p:cNvPr id="2" name="Rectangle 1">
            <a:extLst>
              <a:ext uri="{FF2B5EF4-FFF2-40B4-BE49-F238E27FC236}">
                <a16:creationId xmlns:a16="http://schemas.microsoft.com/office/drawing/2014/main" id="{579959AC-689F-4336-BA74-10E0141AF2A2}"/>
              </a:ext>
            </a:extLst>
          </p:cNvPr>
          <p:cNvSpPr/>
          <p:nvPr/>
        </p:nvSpPr>
        <p:spPr>
          <a:xfrm>
            <a:off x="529476" y="422808"/>
            <a:ext cx="7599540" cy="6211829"/>
          </a:xfrm>
          <a:prstGeom prst="rect">
            <a:avLst/>
          </a:prstGeom>
        </p:spPr>
        <p:txBody>
          <a:bodyPr wrap="square">
            <a:spAutoFit/>
          </a:bodyPr>
          <a:lstStyle/>
          <a:p>
            <a:pPr>
              <a:lnSpc>
                <a:spcPct val="114000"/>
              </a:lnSpc>
              <a:spcAft>
                <a:spcPts val="0"/>
              </a:spcAft>
              <a:tabLst>
                <a:tab pos="426720" algn="l"/>
              </a:tabLst>
            </a:pPr>
            <a:r>
              <a:rPr lang="en-US" sz="2400" b="1" i="1" dirty="0">
                <a:ea typeface="Times New Roman" panose="02020603050405020304" pitchFamily="18" charset="0"/>
              </a:rPr>
              <a:t>13. Say that it is known that coronary disease occurs twice as frequently among males as females and three times more commonly among over 50 year-olds than those under 50. Given a stratified sample of 120, how many subjects would you expect to be female and under 50?</a:t>
            </a:r>
          </a:p>
          <a:p>
            <a:pPr marL="457200" indent="-457200">
              <a:lnSpc>
                <a:spcPct val="114000"/>
              </a:lnSpc>
              <a:spcAft>
                <a:spcPts val="0"/>
              </a:spcAft>
              <a:buAutoNum type="alphaUcPeriod"/>
              <a:tabLst>
                <a:tab pos="426720" algn="l"/>
              </a:tabLst>
            </a:pPr>
            <a:r>
              <a:rPr lang="en-US" sz="2400" dirty="0"/>
              <a:t>60		</a:t>
            </a:r>
            <a:r>
              <a:rPr lang="en-US" sz="2400" b="1" dirty="0"/>
              <a:t>B. </a:t>
            </a:r>
            <a:r>
              <a:rPr lang="en-US" sz="2400" dirty="0"/>
              <a:t>40		</a:t>
            </a:r>
            <a:r>
              <a:rPr lang="en-US" sz="2400" b="1" dirty="0"/>
              <a:t>C. </a:t>
            </a:r>
            <a:r>
              <a:rPr lang="en-US" sz="2400" dirty="0"/>
              <a:t>30		</a:t>
            </a:r>
            <a:r>
              <a:rPr lang="en-US" sz="2400" b="1" dirty="0">
                <a:ea typeface="Times New Roman" panose="02020603050405020304" pitchFamily="18" charset="0"/>
              </a:rPr>
              <a:t>D. </a:t>
            </a:r>
            <a:r>
              <a:rPr lang="en-US" sz="2400" dirty="0">
                <a:ea typeface="Times New Roman" panose="02020603050405020304" pitchFamily="18" charset="0"/>
              </a:rPr>
              <a:t>10</a:t>
            </a:r>
          </a:p>
          <a:p>
            <a:pPr marL="457200" indent="-457200">
              <a:lnSpc>
                <a:spcPct val="114000"/>
              </a:lnSpc>
              <a:spcAft>
                <a:spcPts val="0"/>
              </a:spcAft>
              <a:buAutoNum type="alphaUcPeriod"/>
              <a:tabLst>
                <a:tab pos="426720" algn="l"/>
              </a:tabLst>
            </a:pPr>
            <a:endParaRPr lang="en-US" sz="2400" dirty="0">
              <a:ea typeface="Times New Roman" panose="02020603050405020304" pitchFamily="18" charset="0"/>
            </a:endParaRPr>
          </a:p>
          <a:p>
            <a:pPr>
              <a:lnSpc>
                <a:spcPct val="114000"/>
              </a:lnSpc>
              <a:spcAft>
                <a:spcPts val="0"/>
              </a:spcAft>
              <a:tabLst>
                <a:tab pos="426720" algn="l"/>
              </a:tabLst>
            </a:pPr>
            <a:r>
              <a:rPr lang="en-US" sz="2400" b="1" i="1" dirty="0">
                <a:ea typeface="Times New Roman" panose="02020603050405020304" pitchFamily="18" charset="0"/>
              </a:rPr>
              <a:t>14. A random sample is one in which:</a:t>
            </a:r>
          </a:p>
          <a:p>
            <a:pPr>
              <a:lnSpc>
                <a:spcPct val="114000"/>
              </a:lnSpc>
              <a:spcAft>
                <a:spcPts val="0"/>
              </a:spcAft>
              <a:tabLst>
                <a:tab pos="426720" algn="l"/>
              </a:tabLst>
            </a:pPr>
            <a:r>
              <a:rPr lang="en-US" sz="2400" b="1" dirty="0"/>
              <a:t>A. </a:t>
            </a:r>
            <a:r>
              <a:rPr lang="en-US" sz="2400" dirty="0"/>
              <a:t>All the elements had an equal chance of selection</a:t>
            </a:r>
          </a:p>
          <a:p>
            <a:pPr>
              <a:lnSpc>
                <a:spcPct val="114000"/>
              </a:lnSpc>
              <a:spcAft>
                <a:spcPts val="0"/>
              </a:spcAft>
              <a:tabLst>
                <a:tab pos="426720" algn="l"/>
              </a:tabLst>
            </a:pPr>
            <a:r>
              <a:rPr lang="en-US" sz="2400" b="1" dirty="0"/>
              <a:t>B. </a:t>
            </a:r>
            <a:r>
              <a:rPr lang="en-US" sz="2400" dirty="0"/>
              <a:t>A chance method was used to select the elements included in a sample</a:t>
            </a:r>
          </a:p>
          <a:p>
            <a:pPr>
              <a:lnSpc>
                <a:spcPct val="114000"/>
              </a:lnSpc>
              <a:spcAft>
                <a:spcPts val="0"/>
              </a:spcAft>
              <a:tabLst>
                <a:tab pos="426720" algn="l"/>
              </a:tabLst>
            </a:pPr>
            <a:r>
              <a:rPr lang="en-US" sz="2400" b="1" dirty="0">
                <a:ea typeface="Times New Roman" panose="02020603050405020304" pitchFamily="18" charset="0"/>
              </a:rPr>
              <a:t>C. </a:t>
            </a:r>
            <a:r>
              <a:rPr lang="en-US" sz="2400" dirty="0">
                <a:ea typeface="Times New Roman" panose="02020603050405020304" pitchFamily="18" charset="0"/>
              </a:rPr>
              <a:t>Both statements are true</a:t>
            </a:r>
          </a:p>
          <a:p>
            <a:pPr>
              <a:spcAft>
                <a:spcPts val="0"/>
              </a:spcAft>
              <a:tabLst>
                <a:tab pos="426720" algn="l"/>
              </a:tabLst>
            </a:pPr>
            <a:endParaRPr lang="en-US" sz="2400" dirty="0">
              <a:ea typeface="Times New Roman" panose="02020603050405020304" pitchFamily="18" charset="0"/>
            </a:endParaRPr>
          </a:p>
          <a:p>
            <a:pPr>
              <a:spcAft>
                <a:spcPts val="0"/>
              </a:spcAft>
              <a:tabLst>
                <a:tab pos="426720" algn="l"/>
              </a:tabLst>
            </a:pPr>
            <a:endParaRPr lang="en-US" dirty="0"/>
          </a:p>
        </p:txBody>
      </p:sp>
    </p:spTree>
    <p:extLst>
      <p:ext uri="{BB962C8B-B14F-4D97-AF65-F5344CB8AC3E}">
        <p14:creationId xmlns:p14="http://schemas.microsoft.com/office/powerpoint/2010/main" val="1597335553"/>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457200" y="223363"/>
            <a:ext cx="7643192" cy="6301981"/>
          </a:xfrm>
        </p:spPr>
        <p:txBody>
          <a:bodyPr anchor="ctr">
            <a:normAutofit fontScale="62500" lnSpcReduction="20000"/>
          </a:bodyPr>
          <a:lstStyle/>
          <a:p>
            <a:pPr marL="0" indent="0" algn="just">
              <a:buNone/>
            </a:pPr>
            <a:r>
              <a:rPr lang="en-GB" sz="3500" b="1" dirty="0"/>
              <a:t>15. </a:t>
            </a:r>
            <a:r>
              <a:rPr lang="en-US" sz="3500" b="1" i="1" dirty="0"/>
              <a:t>Within the following statements select one which you believe to be true. An ordinal variable is one for which: </a:t>
            </a:r>
          </a:p>
          <a:p>
            <a:pPr marL="0" indent="0" algn="just">
              <a:buNone/>
            </a:pPr>
            <a:r>
              <a:rPr lang="en-US" sz="3500" b="1" dirty="0"/>
              <a:t>A. </a:t>
            </a:r>
            <a:r>
              <a:rPr lang="en-US" sz="3500" dirty="0"/>
              <a:t>The data are discrete and can take one of many  values</a:t>
            </a:r>
          </a:p>
          <a:p>
            <a:pPr marL="0" indent="0" algn="just">
              <a:buNone/>
            </a:pPr>
            <a:r>
              <a:rPr lang="en-US" sz="3500" b="1" dirty="0"/>
              <a:t>B. </a:t>
            </a:r>
            <a:r>
              <a:rPr lang="en-US" sz="3500" dirty="0"/>
              <a:t>The data are continuous and follow an ordered sequence </a:t>
            </a:r>
          </a:p>
          <a:p>
            <a:pPr marL="0" indent="0" algn="just">
              <a:buNone/>
            </a:pPr>
            <a:r>
              <a:rPr lang="en-US" sz="3500" b="1" dirty="0"/>
              <a:t>C. </a:t>
            </a:r>
            <a:r>
              <a:rPr lang="en-US" sz="3500" dirty="0"/>
              <a:t>The categories of response are ordered</a:t>
            </a:r>
          </a:p>
          <a:p>
            <a:pPr marL="0" indent="0" algn="just">
              <a:buNone/>
            </a:pPr>
            <a:endParaRPr lang="en-US" sz="3500" dirty="0"/>
          </a:p>
          <a:p>
            <a:pPr marL="0" indent="0" algn="just">
              <a:buNone/>
            </a:pPr>
            <a:r>
              <a:rPr lang="en-US" sz="3500" b="1" dirty="0"/>
              <a:t>16.</a:t>
            </a:r>
            <a:r>
              <a:rPr lang="en-US" sz="3500" b="1" i="1" dirty="0"/>
              <a:t>Which of the following measures of the variable ‘weight’ is nominal?</a:t>
            </a:r>
          </a:p>
          <a:p>
            <a:pPr marL="0" indent="0" algn="just">
              <a:lnSpc>
                <a:spcPct val="120000"/>
              </a:lnSpc>
              <a:buNone/>
            </a:pPr>
            <a:r>
              <a:rPr lang="en-US" sz="3500" b="1" dirty="0"/>
              <a:t>A. </a:t>
            </a:r>
            <a:r>
              <a:rPr lang="en-US" sz="3500" dirty="0"/>
              <a:t>Weight in kg</a:t>
            </a:r>
          </a:p>
          <a:p>
            <a:pPr marL="0" indent="0">
              <a:lnSpc>
                <a:spcPct val="120000"/>
              </a:lnSpc>
              <a:buNone/>
            </a:pPr>
            <a:r>
              <a:rPr lang="en-US" sz="3500" b="1" dirty="0"/>
              <a:t>B. </a:t>
            </a:r>
            <a:r>
              <a:rPr lang="en-US" sz="3500" dirty="0"/>
              <a:t>Weight as obese/overweight/normal/underweight/grossly underweight</a:t>
            </a:r>
          </a:p>
          <a:p>
            <a:pPr marL="0" indent="0">
              <a:lnSpc>
                <a:spcPct val="120000"/>
              </a:lnSpc>
              <a:buNone/>
            </a:pPr>
            <a:r>
              <a:rPr lang="en-US" sz="3500" b="1" dirty="0"/>
              <a:t>C. </a:t>
            </a:r>
            <a:r>
              <a:rPr lang="en-US" sz="3500" dirty="0"/>
              <a:t>Weight as ‘normal against pathological’ (obese or grossly underweight</a:t>
            </a:r>
          </a:p>
          <a:p>
            <a:pPr marL="0" indent="0">
              <a:lnSpc>
                <a:spcPct val="120000"/>
              </a:lnSpc>
              <a:buNone/>
            </a:pPr>
            <a:r>
              <a:rPr lang="en-US" sz="3500" b="1" dirty="0"/>
              <a:t>D.</a:t>
            </a:r>
            <a:r>
              <a:rPr lang="en-US" sz="3500" dirty="0"/>
              <a:t> Weight as percentage overweight in relation to “healthy”” weight</a:t>
            </a:r>
          </a:p>
          <a:p>
            <a:pPr marL="0" indent="0">
              <a:buNone/>
            </a:pPr>
            <a:endParaRPr lang="en-US" sz="3500" b="1"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E54139-B2D8-4C8C-BFE3-F37DADA3139C}" type="datetime1">
              <a:rPr lang="bg-BG" smtClean="0"/>
              <a:t>31.10.2019 г.</a:t>
            </a:fld>
            <a:endParaRPr lang="bg-BG"/>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108</a:t>
            </a:fld>
            <a:endParaRPr lang="bg-BG"/>
          </a:p>
        </p:txBody>
      </p:sp>
    </p:spTree>
    <p:extLst>
      <p:ext uri="{BB962C8B-B14F-4D97-AF65-F5344CB8AC3E}">
        <p14:creationId xmlns:p14="http://schemas.microsoft.com/office/powerpoint/2010/main" val="2347465752"/>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356616" y="223362"/>
            <a:ext cx="8046720" cy="6157965"/>
          </a:xfrm>
        </p:spPr>
        <p:txBody>
          <a:bodyPr>
            <a:noAutofit/>
          </a:bodyPr>
          <a:lstStyle/>
          <a:p>
            <a:pPr marL="0" indent="0" algn="just">
              <a:buNone/>
            </a:pPr>
            <a:r>
              <a:rPr lang="en-US" sz="2200" b="1" dirty="0"/>
              <a:t>17. </a:t>
            </a:r>
            <a:r>
              <a:rPr lang="en-US" sz="2200" b="1" i="1" dirty="0"/>
              <a:t>Select one of the following variables measured on a nominal scale.</a:t>
            </a:r>
          </a:p>
          <a:p>
            <a:pPr marL="0" indent="0" algn="just">
              <a:buNone/>
            </a:pPr>
            <a:r>
              <a:rPr lang="en-US" sz="2200" b="1" dirty="0"/>
              <a:t>A. </a:t>
            </a:r>
            <a:r>
              <a:rPr lang="en-US" sz="2200" dirty="0"/>
              <a:t>Height in cm</a:t>
            </a:r>
          </a:p>
          <a:p>
            <a:pPr marL="0" indent="0" algn="just">
              <a:buNone/>
            </a:pPr>
            <a:r>
              <a:rPr lang="en-US" sz="2200" b="1" dirty="0"/>
              <a:t>B. </a:t>
            </a:r>
            <a:r>
              <a:rPr lang="en-US" sz="2200" dirty="0"/>
              <a:t>Ethnic group</a:t>
            </a:r>
          </a:p>
          <a:p>
            <a:pPr marL="0" indent="0" algn="just">
              <a:buNone/>
            </a:pPr>
            <a:r>
              <a:rPr lang="en-US" sz="2200" b="1" dirty="0"/>
              <a:t>C. </a:t>
            </a:r>
            <a:r>
              <a:rPr lang="en-US" sz="2200" dirty="0"/>
              <a:t>Education categorized as primary school, secondary school, bachelor degree</a:t>
            </a:r>
          </a:p>
          <a:p>
            <a:pPr marL="0" indent="0" algn="just">
              <a:buNone/>
            </a:pPr>
            <a:r>
              <a:rPr lang="en-US" sz="2200" b="1" dirty="0"/>
              <a:t>D. </a:t>
            </a:r>
            <a:r>
              <a:rPr lang="en-US" sz="2200" dirty="0"/>
              <a:t>Age in years</a:t>
            </a:r>
          </a:p>
          <a:p>
            <a:pPr marL="0" indent="0" algn="just">
              <a:buNone/>
            </a:pPr>
            <a:endParaRPr lang="en-US" sz="2200" b="1" dirty="0"/>
          </a:p>
          <a:p>
            <a:pPr marL="0" indent="0">
              <a:buNone/>
            </a:pPr>
            <a:r>
              <a:rPr lang="en-US" sz="2200" b="1" dirty="0"/>
              <a:t>18. </a:t>
            </a:r>
            <a:r>
              <a:rPr lang="en-GB" sz="2200" b="1" i="1" dirty="0"/>
              <a:t>The readings ’64 kilograms” is a value on a(n):</a:t>
            </a:r>
            <a:endParaRPr lang="bg-BG" sz="2200" b="1" i="1" dirty="0"/>
          </a:p>
          <a:p>
            <a:pPr marL="0" indent="0">
              <a:buNone/>
            </a:pPr>
            <a:r>
              <a:rPr lang="en-GB" sz="2200" b="1" dirty="0"/>
              <a:t>A. </a:t>
            </a:r>
            <a:r>
              <a:rPr lang="en-GB" sz="2200" dirty="0"/>
              <a:t>ratio scale</a:t>
            </a:r>
            <a:endParaRPr lang="bg-BG" sz="2200" dirty="0"/>
          </a:p>
          <a:p>
            <a:pPr marL="0" indent="0">
              <a:buNone/>
            </a:pPr>
            <a:r>
              <a:rPr lang="en-GB" sz="2200" b="1" dirty="0"/>
              <a:t>B. </a:t>
            </a:r>
            <a:r>
              <a:rPr lang="en-GB" sz="2200" dirty="0"/>
              <a:t>interval scale</a:t>
            </a:r>
            <a:endParaRPr lang="bg-BG" sz="2200" dirty="0"/>
          </a:p>
          <a:p>
            <a:pPr marL="0" indent="0">
              <a:buNone/>
            </a:pPr>
            <a:r>
              <a:rPr lang="en-GB" sz="2200" b="1" dirty="0"/>
              <a:t>C. </a:t>
            </a:r>
            <a:r>
              <a:rPr lang="en-GB" sz="2200" dirty="0"/>
              <a:t>ordinal scale</a:t>
            </a:r>
            <a:endParaRPr lang="bg-BG" sz="2200" dirty="0"/>
          </a:p>
          <a:p>
            <a:pPr marL="0" indent="0">
              <a:buNone/>
            </a:pPr>
            <a:r>
              <a:rPr lang="en-GB" sz="2200" b="1" dirty="0"/>
              <a:t>D. </a:t>
            </a:r>
            <a:r>
              <a:rPr lang="en-GB" sz="2200" dirty="0"/>
              <a:t>nominal scale</a:t>
            </a:r>
          </a:p>
          <a:p>
            <a:pPr marL="0" lvl="0" indent="0" algn="just">
              <a:buNone/>
            </a:pPr>
            <a:endParaRPr lang="en-US" sz="2400" b="1" dirty="0"/>
          </a:p>
          <a:p>
            <a:pPr marL="0" indent="0">
              <a:buNone/>
            </a:pPr>
            <a:endParaRPr lang="en-GB" sz="2200" dirty="0"/>
          </a:p>
          <a:p>
            <a:pPr marL="0" indent="0">
              <a:buNone/>
            </a:pPr>
            <a:endParaRPr lang="bg-BG" sz="2200" dirty="0"/>
          </a:p>
          <a:p>
            <a:pPr marL="0" indent="0" algn="just">
              <a:buNone/>
            </a:pPr>
            <a:endParaRPr lang="bg-BG" sz="2200" b="1"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4F116A-78C4-4195-9721-F8C9A064BB09}" type="datetime1">
              <a:rPr lang="bg-BG" smtClean="0"/>
              <a:t>31.10.2019 г.</a:t>
            </a:fld>
            <a:endParaRPr lang="bg-BG"/>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109</a:t>
            </a:fld>
            <a:endParaRPr lang="bg-BG"/>
          </a:p>
        </p:txBody>
      </p:sp>
    </p:spTree>
    <p:extLst>
      <p:ext uri="{BB962C8B-B14F-4D97-AF65-F5344CB8AC3E}">
        <p14:creationId xmlns:p14="http://schemas.microsoft.com/office/powerpoint/2010/main" val="2958262233"/>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defTabSz="761970"/>
            <a:fld id="{ADE7A3AE-BF67-4D55-8466-A424133F4C45}" type="slidenum">
              <a:rPr lang="bg-BG" altLang="bg-BG">
                <a:solidFill>
                  <a:srgbClr val="000000"/>
                </a:solidFill>
                <a:latin typeface="Arial" charset="0"/>
              </a:rPr>
              <a:pPr defTabSz="761970"/>
              <a:t>11</a:t>
            </a:fld>
            <a:endParaRPr lang="bg-BG" altLang="bg-BG">
              <a:solidFill>
                <a:srgbClr val="000000"/>
              </a:solidFill>
              <a:latin typeface="Arial" charset="0"/>
            </a:endParaRPr>
          </a:p>
        </p:txBody>
      </p:sp>
      <p:sp>
        <p:nvSpPr>
          <p:cNvPr id="64514" name="Rectangle 2"/>
          <p:cNvSpPr>
            <a:spLocks noGrp="1" noChangeArrowheads="1"/>
          </p:cNvSpPr>
          <p:nvPr>
            <p:ph type="title"/>
          </p:nvPr>
        </p:nvSpPr>
        <p:spPr>
          <a:xfrm>
            <a:off x="1142999" y="397605"/>
            <a:ext cx="6858000" cy="599281"/>
          </a:xfrm>
        </p:spPr>
        <p:txBody>
          <a:bodyPr/>
          <a:lstStyle/>
          <a:p>
            <a:r>
              <a:rPr lang="en-GB" altLang="bg-BG" sz="3000" b="1" dirty="0">
                <a:solidFill>
                  <a:srgbClr val="FF0000"/>
                </a:solidFill>
              </a:rPr>
              <a:t>STATISTICAL ACTIVITIES</a:t>
            </a:r>
            <a:endParaRPr lang="en-GB" altLang="bg-BG" sz="3000" dirty="0">
              <a:solidFill>
                <a:srgbClr val="FF0000"/>
              </a:solidFill>
            </a:endParaRPr>
          </a:p>
        </p:txBody>
      </p:sp>
      <p:sp>
        <p:nvSpPr>
          <p:cNvPr id="64515" name="Rectangle 3"/>
          <p:cNvSpPr>
            <a:spLocks noGrp="1" noChangeArrowheads="1"/>
          </p:cNvSpPr>
          <p:nvPr>
            <p:ph type="body" idx="1"/>
          </p:nvPr>
        </p:nvSpPr>
        <p:spPr>
          <a:xfrm>
            <a:off x="457200" y="1328768"/>
            <a:ext cx="8229599" cy="4620512"/>
          </a:xfrm>
        </p:spPr>
        <p:txBody>
          <a:bodyPr/>
          <a:lstStyle/>
          <a:p>
            <a:r>
              <a:rPr lang="en-GB" altLang="bg-BG" b="1" dirty="0">
                <a:solidFill>
                  <a:srgbClr val="FF0000"/>
                </a:solidFill>
              </a:rPr>
              <a:t>Statistical description</a:t>
            </a:r>
            <a:r>
              <a:rPr lang="en-GB" altLang="bg-BG" b="1" dirty="0"/>
              <a:t> – the process of summarizing the characteristics of data under study (at the sample or population level). This process is called </a:t>
            </a:r>
            <a:r>
              <a:rPr lang="en-GB" altLang="bg-BG" b="1" dirty="0">
                <a:solidFill>
                  <a:srgbClr val="FF0000"/>
                </a:solidFill>
              </a:rPr>
              <a:t>descriptive statistics.</a:t>
            </a:r>
          </a:p>
          <a:p>
            <a:r>
              <a:rPr lang="en-GB" altLang="bg-BG" b="1" dirty="0">
                <a:solidFill>
                  <a:srgbClr val="FF0000"/>
                </a:solidFill>
              </a:rPr>
              <a:t>Statistical relationship analysis</a:t>
            </a:r>
            <a:r>
              <a:rPr lang="en-GB" altLang="bg-BG" b="1" dirty="0"/>
              <a:t> - the process of analysis of relationship between dependent (effect) and one or more independent (causes) variables. </a:t>
            </a:r>
          </a:p>
          <a:p>
            <a:endParaRPr lang="en-GB" altLang="bg-BG" sz="3000" b="1" dirty="0">
              <a:solidFill>
                <a:srgbClr val="FF0000"/>
              </a:solidFill>
            </a:endParaRPr>
          </a:p>
        </p:txBody>
      </p:sp>
      <p:sp>
        <p:nvSpPr>
          <p:cNvPr id="2" name="Date Placeholder 1"/>
          <p:cNvSpPr>
            <a:spLocks noGrp="1"/>
          </p:cNvSpPr>
          <p:nvPr>
            <p:ph type="dt" sz="half" idx="10"/>
          </p:nvPr>
        </p:nvSpPr>
        <p:spPr/>
        <p:txBody>
          <a:bodyPr/>
          <a:lstStyle/>
          <a:p>
            <a:pPr defTabSz="761970"/>
            <a:fld id="{34F9B378-4CE0-4566-8B06-7252AEB56976}" type="datetime1">
              <a:rPr lang="bg-BG" altLang="bg-BG" smtClean="0">
                <a:solidFill>
                  <a:srgbClr val="000000"/>
                </a:solidFill>
                <a:latin typeface="Arial" charset="0"/>
              </a:rPr>
              <a:t>31.10.2019 г.</a:t>
            </a:fld>
            <a:endParaRPr lang="bg-BG" altLang="bg-BG">
              <a:solidFill>
                <a:srgbClr val="000000"/>
              </a:solidFill>
              <a:latin typeface="Arial" charset="0"/>
            </a:endParaRPr>
          </a:p>
        </p:txBody>
      </p:sp>
    </p:spTree>
    <p:extLst>
      <p:ext uri="{BB962C8B-B14F-4D97-AF65-F5344CB8AC3E}">
        <p14:creationId xmlns:p14="http://schemas.microsoft.com/office/powerpoint/2010/main" val="16098895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356616" y="332656"/>
            <a:ext cx="7743776" cy="6192688"/>
          </a:xfrm>
        </p:spPr>
        <p:txBody>
          <a:bodyPr anchor="ctr">
            <a:noAutofit/>
          </a:bodyPr>
          <a:lstStyle/>
          <a:p>
            <a:pPr marL="0" indent="0">
              <a:spcAft>
                <a:spcPts val="0"/>
              </a:spcAft>
              <a:buNone/>
              <a:tabLst>
                <a:tab pos="426720" algn="l"/>
              </a:tabLst>
            </a:pPr>
            <a:r>
              <a:rPr lang="en-US" sz="2400" b="1" i="1" dirty="0">
                <a:ea typeface="Times New Roman" panose="02020603050405020304" pitchFamily="18" charset="0"/>
              </a:rPr>
              <a:t>19. A sample by convenience is always representative.</a:t>
            </a:r>
          </a:p>
          <a:p>
            <a:pPr marL="0" indent="0">
              <a:spcAft>
                <a:spcPts val="0"/>
              </a:spcAft>
              <a:buNone/>
              <a:tabLst>
                <a:tab pos="426720" algn="l"/>
              </a:tabLst>
            </a:pPr>
            <a:r>
              <a:rPr lang="en-US" sz="2400" b="1" dirty="0"/>
              <a:t>A. </a:t>
            </a:r>
            <a:r>
              <a:rPr lang="en-US" sz="2400" dirty="0"/>
              <a:t>True	</a:t>
            </a:r>
            <a:r>
              <a:rPr lang="en-US" sz="2400" b="1" dirty="0"/>
              <a:t>B. </a:t>
            </a:r>
            <a:r>
              <a:rPr lang="en-US" sz="2400" dirty="0"/>
              <a:t>False</a:t>
            </a:r>
          </a:p>
          <a:p>
            <a:pPr>
              <a:spcAft>
                <a:spcPts val="0"/>
              </a:spcAft>
              <a:tabLst>
                <a:tab pos="426720" algn="l"/>
              </a:tabLst>
            </a:pPr>
            <a:endParaRPr lang="en-US" sz="2400" b="1" dirty="0"/>
          </a:p>
          <a:p>
            <a:pPr marL="0" lvl="0" indent="0" algn="just">
              <a:buNone/>
            </a:pPr>
            <a:r>
              <a:rPr lang="en-US" sz="2400" b="1" dirty="0"/>
              <a:t>20. </a:t>
            </a:r>
            <a:r>
              <a:rPr lang="en-US" sz="2400" b="1" i="1" dirty="0"/>
              <a:t>An interval scale has an absolute zero.</a:t>
            </a:r>
            <a:endParaRPr lang="bg-BG" sz="2400" b="1" i="1" dirty="0"/>
          </a:p>
          <a:p>
            <a:pPr marL="0" indent="0" algn="just">
              <a:buNone/>
            </a:pPr>
            <a:r>
              <a:rPr lang="en-US" sz="2400" dirty="0"/>
              <a:t> </a:t>
            </a:r>
            <a:r>
              <a:rPr lang="en-US" sz="2400" b="1" dirty="0"/>
              <a:t>A. </a:t>
            </a:r>
            <a:r>
              <a:rPr lang="en-US" sz="2400" dirty="0"/>
              <a:t>True	</a:t>
            </a:r>
            <a:r>
              <a:rPr lang="en-US" sz="2400" b="1" dirty="0"/>
              <a:t>B. </a:t>
            </a:r>
            <a:r>
              <a:rPr lang="en-US" sz="2400" dirty="0"/>
              <a:t>False</a:t>
            </a:r>
          </a:p>
          <a:p>
            <a:pPr marL="457200" indent="-457200" algn="just">
              <a:buAutoNum type="alphaUcPeriod"/>
            </a:pPr>
            <a:endParaRPr lang="en-US" sz="2400" dirty="0"/>
          </a:p>
          <a:p>
            <a:pPr marL="0" indent="0" algn="just">
              <a:buNone/>
            </a:pPr>
            <a:r>
              <a:rPr lang="en-US" sz="2400" b="1" i="1" dirty="0"/>
              <a:t>21. The levels of measurements which have equal intervals are the ordinal and nominal scales. </a:t>
            </a:r>
            <a:endParaRPr lang="bg-BG" sz="2400" b="1" i="1" dirty="0"/>
          </a:p>
          <a:p>
            <a:pPr marL="457200" indent="-457200">
              <a:spcAft>
                <a:spcPts val="0"/>
              </a:spcAft>
              <a:buAutoNum type="alphaUcPeriod"/>
              <a:tabLst>
                <a:tab pos="426720" algn="l"/>
              </a:tabLst>
            </a:pPr>
            <a:r>
              <a:rPr lang="en-US" sz="2400" dirty="0"/>
              <a:t>True	</a:t>
            </a:r>
            <a:r>
              <a:rPr lang="en-US" sz="2400" b="1" dirty="0"/>
              <a:t>B. </a:t>
            </a:r>
            <a:r>
              <a:rPr lang="en-US" sz="2400" dirty="0"/>
              <a:t>False</a:t>
            </a:r>
          </a:p>
          <a:p>
            <a:pPr marL="457200" indent="-457200">
              <a:spcAft>
                <a:spcPts val="0"/>
              </a:spcAft>
              <a:buAutoNum type="alphaUcPeriod"/>
              <a:tabLst>
                <a:tab pos="426720" algn="l"/>
              </a:tabLst>
            </a:pPr>
            <a:endParaRPr lang="en-US" sz="2400" b="1" dirty="0"/>
          </a:p>
          <a:p>
            <a:pPr marL="0" indent="0" algn="just">
              <a:buNone/>
            </a:pPr>
            <a:r>
              <a:rPr lang="en-US" sz="2400" b="1" dirty="0"/>
              <a:t>2</a:t>
            </a:r>
            <a:r>
              <a:rPr lang="en-GB" sz="2400" b="1" dirty="0"/>
              <a:t>2. </a:t>
            </a:r>
            <a:r>
              <a:rPr lang="en-GB" sz="2400" b="1" i="1" dirty="0"/>
              <a:t>Ordinal scales are generally preferable to interval scales.</a:t>
            </a:r>
            <a:endParaRPr lang="bg-BG" sz="2400" b="1" i="1" dirty="0"/>
          </a:p>
          <a:p>
            <a:pPr marL="0" indent="0" algn="just">
              <a:buNone/>
            </a:pPr>
            <a:r>
              <a:rPr lang="en-GB" sz="2400" b="1" dirty="0"/>
              <a:t>A. </a:t>
            </a:r>
            <a:r>
              <a:rPr lang="en-GB" sz="2400" dirty="0"/>
              <a:t>True	</a:t>
            </a:r>
            <a:r>
              <a:rPr lang="en-GB" sz="2400" b="1" dirty="0"/>
              <a:t>B. </a:t>
            </a:r>
            <a:r>
              <a:rPr lang="en-GB" sz="2400" dirty="0"/>
              <a:t>False</a:t>
            </a:r>
            <a:endParaRPr lang="en-US" sz="2200" b="1"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68090F-3FF5-413A-927E-419483029104}" type="datetime1">
              <a:rPr lang="bg-BG" smtClean="0"/>
              <a:t>31.10.2019 г.</a:t>
            </a:fld>
            <a:endParaRPr lang="bg-BG"/>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110</a:t>
            </a:fld>
            <a:endParaRPr lang="bg-BG"/>
          </a:p>
        </p:txBody>
      </p:sp>
    </p:spTree>
    <p:extLst>
      <p:ext uri="{BB962C8B-B14F-4D97-AF65-F5344CB8AC3E}">
        <p14:creationId xmlns:p14="http://schemas.microsoft.com/office/powerpoint/2010/main" val="2848684759"/>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457200" y="404664"/>
            <a:ext cx="7643192" cy="5688632"/>
          </a:xfrm>
        </p:spPr>
        <p:txBody>
          <a:bodyPr anchor="ctr">
            <a:noAutofit/>
          </a:bodyPr>
          <a:lstStyle/>
          <a:p>
            <a:pPr marL="0" indent="0" algn="just">
              <a:buNone/>
            </a:pPr>
            <a:r>
              <a:rPr lang="en-GB" sz="2200" b="1" dirty="0"/>
              <a:t>23. </a:t>
            </a:r>
            <a:r>
              <a:rPr lang="en-GB" sz="2200" b="1" i="1" dirty="0"/>
              <a:t>Ordinal measures involve rank-ordering the values of a variable.</a:t>
            </a:r>
            <a:endParaRPr lang="bg-BG" sz="2200" b="1" i="1" dirty="0"/>
          </a:p>
          <a:p>
            <a:pPr marL="457200" indent="-457200" algn="just">
              <a:buAutoNum type="alphaUcPeriod"/>
            </a:pPr>
            <a:r>
              <a:rPr lang="en-GB" sz="2200" dirty="0"/>
              <a:t>True		</a:t>
            </a:r>
            <a:r>
              <a:rPr lang="en-GB" sz="2200" b="1" dirty="0"/>
              <a:t>B. </a:t>
            </a:r>
            <a:r>
              <a:rPr lang="en-GB" sz="2200" dirty="0"/>
              <a:t>False</a:t>
            </a:r>
          </a:p>
          <a:p>
            <a:pPr marL="457200" indent="-457200" algn="just">
              <a:buAutoNum type="alphaUcPeriod"/>
            </a:pPr>
            <a:endParaRPr lang="en-GB" sz="2200" dirty="0"/>
          </a:p>
          <a:p>
            <a:pPr marL="0" indent="0" algn="just">
              <a:buNone/>
            </a:pPr>
            <a:r>
              <a:rPr lang="en-GB" sz="2200" b="1" dirty="0"/>
              <a:t>24. </a:t>
            </a:r>
            <a:r>
              <a:rPr lang="en-GB" sz="2200" b="1" i="1" dirty="0"/>
              <a:t>Nominal scales do not have the characteristic of ‘distinctiveness’ (categories).</a:t>
            </a:r>
            <a:endParaRPr lang="bg-BG" sz="2200" b="1" i="1" dirty="0"/>
          </a:p>
          <a:p>
            <a:pPr marL="457200" indent="-457200" algn="just">
              <a:buAutoNum type="alphaUcPeriod"/>
            </a:pPr>
            <a:r>
              <a:rPr lang="en-GB" sz="2200" dirty="0"/>
              <a:t>True		</a:t>
            </a:r>
            <a:r>
              <a:rPr lang="en-GB" sz="2200" b="1" dirty="0"/>
              <a:t>B. </a:t>
            </a:r>
            <a:r>
              <a:rPr lang="en-GB" sz="2200" dirty="0"/>
              <a:t>False</a:t>
            </a:r>
          </a:p>
          <a:p>
            <a:pPr marL="457200" indent="-457200" algn="just">
              <a:buAutoNum type="alphaUcPeriod"/>
            </a:pPr>
            <a:endParaRPr lang="en-GB" sz="2200" dirty="0"/>
          </a:p>
          <a:p>
            <a:pPr marL="0" indent="0">
              <a:buNone/>
            </a:pPr>
            <a:r>
              <a:rPr lang="en-GB" sz="2200" b="1" dirty="0"/>
              <a:t>25. </a:t>
            </a:r>
            <a:r>
              <a:rPr lang="en-GB" sz="2200" b="1" i="1" dirty="0"/>
              <a:t>The gender of patients is an example of a(n):</a:t>
            </a:r>
            <a:endParaRPr lang="bg-BG" sz="2200" b="1" i="1" dirty="0"/>
          </a:p>
          <a:p>
            <a:pPr marL="0" indent="0">
              <a:buNone/>
            </a:pPr>
            <a:r>
              <a:rPr lang="en-GB" sz="2200" b="1" dirty="0"/>
              <a:t>A. </a:t>
            </a:r>
            <a:r>
              <a:rPr lang="en-GB" sz="2200" dirty="0"/>
              <a:t>ratio scale</a:t>
            </a:r>
            <a:endParaRPr lang="bg-BG" sz="2200" dirty="0"/>
          </a:p>
          <a:p>
            <a:pPr marL="0" indent="0">
              <a:buNone/>
            </a:pPr>
            <a:r>
              <a:rPr lang="en-GB" sz="2200" b="1" dirty="0"/>
              <a:t>B. </a:t>
            </a:r>
            <a:r>
              <a:rPr lang="en-GB" sz="2200" dirty="0"/>
              <a:t>nominal scale</a:t>
            </a:r>
            <a:endParaRPr lang="bg-BG" sz="2200" dirty="0"/>
          </a:p>
          <a:p>
            <a:pPr marL="0" indent="0">
              <a:buNone/>
            </a:pPr>
            <a:r>
              <a:rPr lang="en-GB" sz="2200" b="1" dirty="0"/>
              <a:t>C. </a:t>
            </a:r>
            <a:r>
              <a:rPr lang="en-GB" sz="2200" dirty="0"/>
              <a:t>ordinal scale</a:t>
            </a:r>
            <a:endParaRPr lang="bg-BG" sz="2200" dirty="0"/>
          </a:p>
          <a:p>
            <a:pPr marL="0" indent="0">
              <a:buNone/>
            </a:pPr>
            <a:r>
              <a:rPr lang="en-GB" sz="2200" b="1" dirty="0"/>
              <a:t>D. </a:t>
            </a:r>
            <a:r>
              <a:rPr lang="en-GB" sz="2200" dirty="0"/>
              <a:t>interval scale</a:t>
            </a:r>
            <a:endParaRPr lang="en-US" sz="2200" b="1"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647164-D1DF-47D0-9071-75FA4D944FE0}" type="datetime1">
              <a:rPr lang="bg-BG" smtClean="0"/>
              <a:t>31.10.2019 г.</a:t>
            </a:fld>
            <a:endParaRPr lang="bg-BG"/>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111</a:t>
            </a:fld>
            <a:endParaRPr lang="bg-BG"/>
          </a:p>
        </p:txBody>
      </p:sp>
    </p:spTree>
    <p:extLst>
      <p:ext uri="{BB962C8B-B14F-4D97-AF65-F5344CB8AC3E}">
        <p14:creationId xmlns:p14="http://schemas.microsoft.com/office/powerpoint/2010/main" val="176227874"/>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457200" y="332656"/>
            <a:ext cx="7643192" cy="5633804"/>
          </a:xfrm>
        </p:spPr>
        <p:txBody>
          <a:bodyPr anchor="ctr">
            <a:noAutofit/>
          </a:bodyPr>
          <a:lstStyle/>
          <a:p>
            <a:pPr marL="0" indent="0">
              <a:buNone/>
            </a:pPr>
            <a:r>
              <a:rPr lang="bg-BG" sz="2200" dirty="0"/>
              <a:t> </a:t>
            </a:r>
          </a:p>
          <a:p>
            <a:pPr marL="0" indent="0">
              <a:buNone/>
            </a:pPr>
            <a:r>
              <a:rPr lang="en-GB" sz="2200" b="1" i="1" dirty="0"/>
              <a:t>26. “The tenth” is a value on a(n):</a:t>
            </a:r>
            <a:endParaRPr lang="bg-BG" sz="2200" b="1" i="1" dirty="0"/>
          </a:p>
          <a:p>
            <a:pPr marL="0" indent="0">
              <a:buNone/>
            </a:pPr>
            <a:r>
              <a:rPr lang="en-GB" sz="2200" b="1" dirty="0"/>
              <a:t>A. </a:t>
            </a:r>
            <a:r>
              <a:rPr lang="en-GB" sz="2200" dirty="0"/>
              <a:t>ratio scale		</a:t>
            </a:r>
            <a:r>
              <a:rPr lang="en-GB" sz="2200" b="1" dirty="0"/>
              <a:t>B. </a:t>
            </a:r>
            <a:r>
              <a:rPr lang="en-GB" sz="2200" dirty="0"/>
              <a:t>interval scale</a:t>
            </a:r>
            <a:endParaRPr lang="bg-BG" sz="2200" dirty="0"/>
          </a:p>
          <a:p>
            <a:pPr marL="0" indent="0">
              <a:buNone/>
            </a:pPr>
            <a:r>
              <a:rPr lang="en-GB" sz="2200" b="1" dirty="0"/>
              <a:t>C. </a:t>
            </a:r>
            <a:r>
              <a:rPr lang="en-GB" sz="2200" dirty="0"/>
              <a:t>ordinal scale	</a:t>
            </a:r>
            <a:r>
              <a:rPr lang="en-GB" sz="2200" b="1" dirty="0"/>
              <a:t>D. </a:t>
            </a:r>
            <a:r>
              <a:rPr lang="en-GB" sz="2200" dirty="0"/>
              <a:t>nominal scale</a:t>
            </a:r>
          </a:p>
          <a:p>
            <a:pPr marL="0" indent="0">
              <a:buNone/>
            </a:pPr>
            <a:endParaRPr lang="en-GB" sz="2200" b="1" dirty="0"/>
          </a:p>
          <a:p>
            <a:pPr marL="0" indent="0">
              <a:buNone/>
            </a:pPr>
            <a:r>
              <a:rPr lang="en-GB" sz="2200" b="1" dirty="0"/>
              <a:t>27. If a population contains 50% males and 50% females, and a sample 10% males and 90% females, then such sample is said to be biased. </a:t>
            </a:r>
            <a:endParaRPr lang="bg-BG" sz="2200" b="1" i="1" dirty="0"/>
          </a:p>
          <a:p>
            <a:pPr marL="0" indent="0">
              <a:buNone/>
            </a:pPr>
            <a:r>
              <a:rPr lang="en-GB" sz="2200" b="1" dirty="0"/>
              <a:t>A. </a:t>
            </a:r>
            <a:r>
              <a:rPr lang="en-GB" sz="2200" dirty="0"/>
              <a:t>True		</a:t>
            </a:r>
            <a:r>
              <a:rPr lang="en-GB" sz="2200" b="1" dirty="0"/>
              <a:t>B. </a:t>
            </a:r>
            <a:r>
              <a:rPr lang="en-GB" sz="2200" dirty="0"/>
              <a:t>False</a:t>
            </a:r>
            <a:endParaRPr lang="bg-BG" sz="2200" dirty="0"/>
          </a:p>
          <a:p>
            <a:pPr marL="0" indent="0">
              <a:buNone/>
            </a:pPr>
            <a:r>
              <a:rPr lang="en-GB" sz="2200" dirty="0"/>
              <a:t> </a:t>
            </a:r>
          </a:p>
          <a:p>
            <a:pPr marL="0" indent="0">
              <a:buNone/>
            </a:pPr>
            <a:r>
              <a:rPr lang="en-GB" sz="2200" b="1" i="1" dirty="0"/>
              <a:t>28. In a patient record system, patients are randomly assigned a unique identification number. These numbers represent a (n):</a:t>
            </a:r>
          </a:p>
          <a:p>
            <a:pPr marL="457200" indent="-457200">
              <a:buAutoNum type="alphaUcPeriod"/>
            </a:pPr>
            <a:r>
              <a:rPr lang="en-GB" sz="2200" dirty="0"/>
              <a:t>nominal scale	B. ratio scale</a:t>
            </a:r>
          </a:p>
          <a:p>
            <a:pPr marL="0" indent="0">
              <a:buNone/>
            </a:pPr>
            <a:r>
              <a:rPr lang="en-GB" sz="2200" dirty="0"/>
              <a:t>C. interval scale	D. ordinal scale</a:t>
            </a:r>
          </a:p>
          <a:p>
            <a:pPr marL="0" indent="0">
              <a:buNone/>
            </a:pPr>
            <a:endParaRPr lang="bg-BG" sz="2200"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65CF42-7890-4FA1-B598-52F3B1BB5C73}" type="datetime1">
              <a:rPr lang="bg-BG" smtClean="0"/>
              <a:t>31.10.2019 г.</a:t>
            </a:fld>
            <a:endParaRPr lang="bg-BG"/>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112</a:t>
            </a:fld>
            <a:endParaRPr lang="bg-BG"/>
          </a:p>
        </p:txBody>
      </p:sp>
    </p:spTree>
    <p:extLst>
      <p:ext uri="{BB962C8B-B14F-4D97-AF65-F5344CB8AC3E}">
        <p14:creationId xmlns:p14="http://schemas.microsoft.com/office/powerpoint/2010/main" val="2142151932"/>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8C84-808F-477C-9E63-8FED953FF37C}"/>
              </a:ext>
            </a:extLst>
          </p:cNvPr>
          <p:cNvSpPr>
            <a:spLocks noGrp="1"/>
          </p:cNvSpPr>
          <p:nvPr>
            <p:ph type="title"/>
          </p:nvPr>
        </p:nvSpPr>
        <p:spPr>
          <a:xfrm>
            <a:off x="457200" y="274638"/>
            <a:ext cx="8229600" cy="5746650"/>
          </a:xfrm>
        </p:spPr>
        <p:txBody>
          <a:bodyPr/>
          <a:lstStyle/>
          <a:p>
            <a:pPr algn="l" fontAlgn="t">
              <a:lnSpc>
                <a:spcPct val="114000"/>
              </a:lnSpc>
              <a:spcBef>
                <a:spcPts val="600"/>
              </a:spcBef>
              <a:spcAft>
                <a:spcPts val="600"/>
              </a:spcAft>
            </a:pPr>
            <a:r>
              <a:rPr lang="en-US" sz="2200" b="1" i="1" dirty="0"/>
              <a:t>29. An auto analyst is conducting a satisfaction survey, sampling from a list of 10,000 new car buyers. The list includes 2,500 Ford buyers, 2,500 GM buyers, 2,500 Honda buyers, and 2,500 Toyota buyers. The analyst selects a sample of 400 car buyers, by randomly sampling 100 buyers of each brand. What is the sample type?</a:t>
            </a:r>
            <a:br>
              <a:rPr lang="en-US" sz="2200" b="1" i="1" dirty="0"/>
            </a:br>
            <a:r>
              <a:rPr lang="en-US" sz="2200" b="1" dirty="0"/>
              <a:t>A. </a:t>
            </a:r>
            <a:r>
              <a:rPr lang="en-US" sz="2200" dirty="0"/>
              <a:t>Simple random sample</a:t>
            </a:r>
            <a:br>
              <a:rPr lang="en-US" sz="2200" dirty="0"/>
            </a:br>
            <a:r>
              <a:rPr lang="en-US" sz="2200" b="1" dirty="0"/>
              <a:t>B. </a:t>
            </a:r>
            <a:r>
              <a:rPr lang="en-US" sz="2200" dirty="0"/>
              <a:t>Stratified random sample </a:t>
            </a:r>
            <a:br>
              <a:rPr lang="en-US" sz="2200" dirty="0"/>
            </a:br>
            <a:r>
              <a:rPr lang="en-US" sz="2200" b="1" dirty="0"/>
              <a:t>C.</a:t>
            </a:r>
            <a:r>
              <a:rPr lang="en-US" sz="2200" dirty="0"/>
              <a:t> Systematic random sample</a:t>
            </a:r>
            <a:r>
              <a:rPr lang="en-US" sz="2200" b="1" dirty="0"/>
              <a:t> </a:t>
            </a:r>
            <a:r>
              <a:rPr lang="en-US" sz="2200" dirty="0"/>
              <a:t/>
            </a:r>
            <a:br>
              <a:rPr lang="en-US" sz="2200" dirty="0"/>
            </a:br>
            <a:r>
              <a:rPr lang="en-US" sz="2200" dirty="0"/>
              <a:t/>
            </a:r>
            <a:br>
              <a:rPr lang="en-US" sz="2200" dirty="0"/>
            </a:br>
            <a:r>
              <a:rPr lang="en-US" sz="2200" b="1" i="1" dirty="0"/>
              <a:t>30. Which of the following statements are true? (Check one)</a:t>
            </a:r>
            <a:br>
              <a:rPr lang="en-US" sz="2200" b="1" i="1" dirty="0"/>
            </a:br>
            <a:r>
              <a:rPr lang="en-US" sz="2200" b="1" dirty="0"/>
              <a:t>A. </a:t>
            </a:r>
            <a:r>
              <a:rPr lang="en-US" sz="2200" dirty="0"/>
              <a:t>Categorical variables are the same as qualitative variables. </a:t>
            </a:r>
            <a:br>
              <a:rPr lang="en-US" sz="2200" dirty="0"/>
            </a:br>
            <a:r>
              <a:rPr lang="en-US" sz="2200" b="1" dirty="0"/>
              <a:t>B. </a:t>
            </a:r>
            <a:r>
              <a:rPr lang="en-US" sz="2200" dirty="0"/>
              <a:t>Quantitative variables can be continuous variables.</a:t>
            </a:r>
            <a:br>
              <a:rPr lang="en-US" sz="2200" dirty="0"/>
            </a:br>
            <a:r>
              <a:rPr lang="en-US" sz="2200" b="1" dirty="0"/>
              <a:t>C. </a:t>
            </a:r>
            <a:r>
              <a:rPr lang="en-US" sz="2200" dirty="0"/>
              <a:t>Both statements are true</a:t>
            </a:r>
            <a:r>
              <a:rPr lang="en-US" sz="2000" dirty="0"/>
              <a:t> </a:t>
            </a:r>
            <a:br>
              <a:rPr lang="en-US" sz="2000" dirty="0"/>
            </a:br>
            <a:endParaRPr lang="en-US" sz="2000" dirty="0"/>
          </a:p>
        </p:txBody>
      </p:sp>
      <p:sp>
        <p:nvSpPr>
          <p:cNvPr id="3" name="Date Placeholder 2">
            <a:extLst>
              <a:ext uri="{FF2B5EF4-FFF2-40B4-BE49-F238E27FC236}">
                <a16:creationId xmlns:a16="http://schemas.microsoft.com/office/drawing/2014/main" id="{72FD173B-BE92-481C-B255-C138836DAE11}"/>
              </a:ext>
            </a:extLst>
          </p:cNvPr>
          <p:cNvSpPr>
            <a:spLocks noGrp="1"/>
          </p:cNvSpPr>
          <p:nvPr>
            <p:ph type="dt" sz="half" idx="10"/>
          </p:nvPr>
        </p:nvSpPr>
        <p:spPr/>
        <p:txBody>
          <a:bodyPr/>
          <a:lstStyle/>
          <a:p>
            <a:fld id="{AF401520-65EC-415A-A657-D4F751C22466}"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80EE9F7E-07F7-4992-97B7-5D601A41F90E}"/>
              </a:ext>
            </a:extLst>
          </p:cNvPr>
          <p:cNvSpPr>
            <a:spLocks noGrp="1"/>
          </p:cNvSpPr>
          <p:nvPr>
            <p:ph type="sldNum" sz="quarter" idx="12"/>
          </p:nvPr>
        </p:nvSpPr>
        <p:spPr/>
        <p:txBody>
          <a:bodyPr/>
          <a:lstStyle/>
          <a:p>
            <a:fld id="{D49A9BBA-89FD-48D0-B870-59C9B59A5A5D}" type="slidenum">
              <a:rPr lang="bg-BG" altLang="bg-BG" smtClean="0"/>
              <a:pPr/>
              <a:t>113</a:t>
            </a:fld>
            <a:endParaRPr lang="bg-BG" altLang="bg-BG"/>
          </a:p>
        </p:txBody>
      </p:sp>
    </p:spTree>
    <p:extLst>
      <p:ext uri="{BB962C8B-B14F-4D97-AF65-F5344CB8AC3E}">
        <p14:creationId xmlns:p14="http://schemas.microsoft.com/office/powerpoint/2010/main" val="201479760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485824" y="548680"/>
            <a:ext cx="7643192" cy="5400600"/>
          </a:xfrm>
        </p:spPr>
        <p:txBody>
          <a:bodyPr anchor="ctr">
            <a:noAutofit/>
          </a:bodyPr>
          <a:lstStyle/>
          <a:p>
            <a:pPr marL="0" indent="0">
              <a:buNone/>
            </a:pPr>
            <a:r>
              <a:rPr lang="en-US" sz="2400" dirty="0"/>
              <a:t>Answers:</a:t>
            </a:r>
          </a:p>
          <a:p>
            <a:pPr marL="0" indent="0">
              <a:buNone/>
            </a:pPr>
            <a:r>
              <a:rPr lang="en-US" sz="2400" dirty="0"/>
              <a:t>1-A	2-B	3-B	4-D	5-B	6-A	7-A	8-B </a:t>
            </a:r>
          </a:p>
          <a:p>
            <a:pPr marL="0" indent="0">
              <a:buNone/>
            </a:pPr>
            <a:endParaRPr lang="en-US" sz="2400" dirty="0"/>
          </a:p>
          <a:p>
            <a:pPr marL="0" indent="0">
              <a:buNone/>
            </a:pPr>
            <a:r>
              <a:rPr lang="en-US" sz="2400" dirty="0"/>
              <a:t>9-A	10-B	11-B	12-A	13-D	14-C	15-C	16-C</a:t>
            </a:r>
          </a:p>
          <a:p>
            <a:pPr marL="0" indent="0">
              <a:buNone/>
            </a:pPr>
            <a:endParaRPr lang="en-US" sz="2400" dirty="0"/>
          </a:p>
          <a:p>
            <a:pPr marL="0" indent="0">
              <a:buNone/>
            </a:pPr>
            <a:r>
              <a:rPr lang="en-US" sz="2400" dirty="0"/>
              <a:t>17-B	18-A	19-B	20-B	21-B	22-B	23-A	24-B</a:t>
            </a:r>
          </a:p>
          <a:p>
            <a:pPr marL="0" indent="0">
              <a:buNone/>
            </a:pPr>
            <a:endParaRPr lang="en-US" sz="2400" dirty="0"/>
          </a:p>
          <a:p>
            <a:pPr marL="0" indent="0">
              <a:buNone/>
            </a:pPr>
            <a:r>
              <a:rPr lang="en-US" sz="2400" dirty="0"/>
              <a:t>25-B	26-C	27-A	28-A	29-B	30-C</a:t>
            </a:r>
            <a:endParaRPr lang="bg-BG" sz="2400" dirty="0"/>
          </a:p>
        </p:txBody>
      </p:sp>
      <p:sp>
        <p:nvSpPr>
          <p:cNvPr id="4" name="Контейнер за дата 3"/>
          <p:cNvSpPr>
            <a:spLocks noGrp="1"/>
          </p:cNvSpPr>
          <p:nvPr>
            <p:ph type="dt" sz="half" idx="14"/>
          </p:nvPr>
        </p:nvSpPr>
        <p:spPr>
          <a:xfrm rot="5400000">
            <a:off x="7757160" y="869539"/>
            <a:ext cx="1676400" cy="384048"/>
          </a:xfrm>
          <a:prstGeom prst="rect">
            <a:avLst/>
          </a:prstGeom>
        </p:spPr>
        <p:txBody>
          <a:bodyPr vert="horz" rtlCol="0" anchor="ctr" anchorCtr="0"/>
          <a:lstStyle>
            <a:defPPr>
              <a:defRPr lang="bg-BG"/>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64CC58-1EF4-47E4-8ACE-CDE2D1FC9AF3}" type="datetime1">
              <a:rPr lang="bg-BG" smtClean="0"/>
              <a:t>31.10.2019 г.</a:t>
            </a:fld>
            <a:endParaRPr lang="bg-BG"/>
          </a:p>
        </p:txBody>
      </p:sp>
      <p:sp>
        <p:nvSpPr>
          <p:cNvPr id="5" name="Контейнер за номер на слайда 4"/>
          <p:cNvSpPr>
            <a:spLocks noGrp="1"/>
          </p:cNvSpPr>
          <p:nvPr>
            <p:ph type="sldNum" sz="quarter" idx="15"/>
          </p:nvPr>
        </p:nvSpPr>
        <p:spPr>
          <a:xfrm>
            <a:off x="8129016" y="4778375"/>
            <a:ext cx="609600" cy="434340"/>
          </a:xfrm>
          <a:prstGeom prst="rect">
            <a:avLst/>
          </a:prstGeom>
        </p:spPr>
        <p:txBody>
          <a:bodyPr vert="horz" rtlCol="0" anchor="ctr"/>
          <a:lstStyle>
            <a:defPPr>
              <a:defRPr lang="bg-BG"/>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F3F3C-A60D-426C-8F94-912700854F7B}" type="slidenum">
              <a:rPr lang="bg-BG" smtClean="0"/>
              <a:pPr/>
              <a:t>114</a:t>
            </a:fld>
            <a:endParaRPr lang="bg-BG"/>
          </a:p>
        </p:txBody>
      </p:sp>
    </p:spTree>
    <p:extLst>
      <p:ext uri="{BB962C8B-B14F-4D97-AF65-F5344CB8AC3E}">
        <p14:creationId xmlns:p14="http://schemas.microsoft.com/office/powerpoint/2010/main" val="2129142159"/>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defTabSz="761970"/>
            <a:fld id="{D6392F4B-BC5E-4AC9-B889-A18CC6D8FA3C}" type="slidenum">
              <a:rPr lang="bg-BG" altLang="bg-BG">
                <a:solidFill>
                  <a:srgbClr val="000000"/>
                </a:solidFill>
                <a:latin typeface="Arial" charset="0"/>
              </a:rPr>
              <a:pPr defTabSz="761970"/>
              <a:t>12</a:t>
            </a:fld>
            <a:endParaRPr lang="bg-BG" altLang="bg-BG">
              <a:solidFill>
                <a:srgbClr val="000000"/>
              </a:solidFill>
              <a:latin typeface="Arial" charset="0"/>
            </a:endParaRPr>
          </a:p>
        </p:txBody>
      </p:sp>
      <p:sp>
        <p:nvSpPr>
          <p:cNvPr id="88066" name="Rectangle 2"/>
          <p:cNvSpPr>
            <a:spLocks noGrp="1" noChangeArrowheads="1"/>
          </p:cNvSpPr>
          <p:nvPr>
            <p:ph type="title"/>
          </p:nvPr>
        </p:nvSpPr>
        <p:spPr>
          <a:xfrm>
            <a:off x="1143000" y="930012"/>
            <a:ext cx="6858000" cy="599281"/>
          </a:xfrm>
        </p:spPr>
        <p:txBody>
          <a:bodyPr/>
          <a:lstStyle/>
          <a:p>
            <a:r>
              <a:rPr lang="en-GB" altLang="bg-BG" sz="3000" b="1" dirty="0">
                <a:solidFill>
                  <a:srgbClr val="FF0000"/>
                </a:solidFill>
              </a:rPr>
              <a:t>STATISTICAL ACTIVITIES</a:t>
            </a:r>
            <a:endParaRPr lang="en-GB" altLang="bg-BG" sz="3000" dirty="0">
              <a:solidFill>
                <a:srgbClr val="FF0000"/>
              </a:solidFill>
            </a:endParaRPr>
          </a:p>
        </p:txBody>
      </p:sp>
      <p:sp>
        <p:nvSpPr>
          <p:cNvPr id="88067" name="Rectangle 3"/>
          <p:cNvSpPr>
            <a:spLocks noGrp="1" noChangeArrowheads="1"/>
          </p:cNvSpPr>
          <p:nvPr>
            <p:ph type="body" idx="1"/>
          </p:nvPr>
        </p:nvSpPr>
        <p:spPr>
          <a:xfrm>
            <a:off x="1091408" y="1628512"/>
            <a:ext cx="7081573" cy="3540683"/>
          </a:xfrm>
        </p:spPr>
        <p:txBody>
          <a:bodyPr/>
          <a:lstStyle/>
          <a:p>
            <a:r>
              <a:rPr lang="en-GB" altLang="bg-BG" sz="3000" b="1" u="sng" dirty="0">
                <a:solidFill>
                  <a:srgbClr val="FF0000"/>
                </a:solidFill>
              </a:rPr>
              <a:t>Statistical inference</a:t>
            </a:r>
            <a:r>
              <a:rPr lang="en-GB" altLang="bg-BG" sz="3000" b="1" dirty="0"/>
              <a:t> – the process of generalization from a sample to a population, when the observation is performed in a representative sample, usually with calculated degrees of uncertainty; we call this process </a:t>
            </a:r>
            <a:r>
              <a:rPr lang="en-GB" altLang="bg-BG" sz="3000" b="1" u="sng" dirty="0">
                <a:solidFill>
                  <a:srgbClr val="FF0000"/>
                </a:solidFill>
              </a:rPr>
              <a:t>inferential statistics</a:t>
            </a:r>
            <a:r>
              <a:rPr lang="en-GB" altLang="bg-BG" sz="3000" b="1" dirty="0">
                <a:solidFill>
                  <a:srgbClr val="FF0000"/>
                </a:solidFill>
              </a:rPr>
              <a:t>.</a:t>
            </a:r>
          </a:p>
        </p:txBody>
      </p:sp>
      <p:sp>
        <p:nvSpPr>
          <p:cNvPr id="2" name="Date Placeholder 1"/>
          <p:cNvSpPr>
            <a:spLocks noGrp="1"/>
          </p:cNvSpPr>
          <p:nvPr>
            <p:ph type="dt" sz="half" idx="10"/>
          </p:nvPr>
        </p:nvSpPr>
        <p:spPr/>
        <p:txBody>
          <a:bodyPr/>
          <a:lstStyle/>
          <a:p>
            <a:pPr defTabSz="761970"/>
            <a:fld id="{84A27850-9FE1-4C6B-8EA2-E37581307A2D}" type="datetime1">
              <a:rPr lang="bg-BG" altLang="bg-BG" smtClean="0">
                <a:solidFill>
                  <a:srgbClr val="000000"/>
                </a:solidFill>
                <a:latin typeface="Arial" charset="0"/>
              </a:rPr>
              <a:t>31.10.2019 г.</a:t>
            </a:fld>
            <a:endParaRPr lang="bg-BG" altLang="bg-BG">
              <a:solidFill>
                <a:srgbClr val="000000"/>
              </a:solidFill>
              <a:latin typeface="Arial" charset="0"/>
            </a:endParaRPr>
          </a:p>
        </p:txBody>
      </p:sp>
    </p:spTree>
    <p:extLst>
      <p:ext uri="{BB962C8B-B14F-4D97-AF65-F5344CB8AC3E}">
        <p14:creationId xmlns:p14="http://schemas.microsoft.com/office/powerpoint/2010/main" val="3273062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defTabSz="761970"/>
            <a:fld id="{3057FE80-D815-4D7D-ADEB-7A2E482636A8}" type="slidenum">
              <a:rPr lang="bg-BG" altLang="bg-BG">
                <a:solidFill>
                  <a:srgbClr val="000000"/>
                </a:solidFill>
                <a:latin typeface="Arial" charset="0"/>
              </a:rPr>
              <a:pPr defTabSz="761970"/>
              <a:t>13</a:t>
            </a:fld>
            <a:endParaRPr lang="bg-BG" altLang="bg-BG">
              <a:solidFill>
                <a:srgbClr val="000000"/>
              </a:solidFill>
              <a:latin typeface="Arial" charset="0"/>
            </a:endParaRPr>
          </a:p>
        </p:txBody>
      </p:sp>
      <p:sp>
        <p:nvSpPr>
          <p:cNvPr id="65538" name="Rectangle 2"/>
          <p:cNvSpPr>
            <a:spLocks noGrp="1" noChangeArrowheads="1"/>
          </p:cNvSpPr>
          <p:nvPr>
            <p:ph type="title"/>
          </p:nvPr>
        </p:nvSpPr>
        <p:spPr>
          <a:xfrm>
            <a:off x="1215007" y="474717"/>
            <a:ext cx="6858000" cy="518769"/>
          </a:xfrm>
        </p:spPr>
        <p:txBody>
          <a:bodyPr/>
          <a:lstStyle/>
          <a:p>
            <a:r>
              <a:rPr lang="en-GB" altLang="bg-BG" sz="3000" b="1" dirty="0">
                <a:solidFill>
                  <a:srgbClr val="FF0000"/>
                </a:solidFill>
              </a:rPr>
              <a:t>STATISTICAL ACTIVITIES</a:t>
            </a:r>
            <a:endParaRPr lang="en-GB" altLang="bg-BG" sz="3000" dirty="0">
              <a:solidFill>
                <a:srgbClr val="FF0000"/>
              </a:solidFill>
            </a:endParaRPr>
          </a:p>
        </p:txBody>
      </p:sp>
      <p:sp>
        <p:nvSpPr>
          <p:cNvPr id="65539" name="Rectangle 3"/>
          <p:cNvSpPr>
            <a:spLocks noGrp="1" noChangeArrowheads="1"/>
          </p:cNvSpPr>
          <p:nvPr>
            <p:ph type="body" idx="1"/>
          </p:nvPr>
        </p:nvSpPr>
        <p:spPr>
          <a:xfrm>
            <a:off x="683567" y="1274761"/>
            <a:ext cx="7920879" cy="4674519"/>
          </a:xfrm>
        </p:spPr>
        <p:txBody>
          <a:bodyPr/>
          <a:lstStyle/>
          <a:p>
            <a:r>
              <a:rPr lang="en-GB" altLang="bg-BG" sz="2800" b="1" dirty="0"/>
              <a:t>If we observe the total population we perform only the methods of descriptive statistics. </a:t>
            </a:r>
          </a:p>
          <a:p>
            <a:r>
              <a:rPr lang="en-GB" altLang="bg-BG" sz="2800" b="1" dirty="0"/>
              <a:t>When only the sample is available we usually need to perform description and inference.</a:t>
            </a:r>
          </a:p>
          <a:p>
            <a:r>
              <a:rPr lang="en-GB" altLang="bg-BG" sz="2800" b="1" dirty="0"/>
              <a:t>Relationship analysis could be performed in both situations.</a:t>
            </a:r>
          </a:p>
          <a:p>
            <a:r>
              <a:rPr lang="en-GB" altLang="bg-BG" sz="2800" b="1" dirty="0"/>
              <a:t>Which method is to be used depends on statistical features of variables.</a:t>
            </a:r>
            <a:r>
              <a:rPr lang="en-GB" altLang="bg-BG" sz="2800" dirty="0"/>
              <a:t> </a:t>
            </a:r>
          </a:p>
        </p:txBody>
      </p:sp>
      <p:sp>
        <p:nvSpPr>
          <p:cNvPr id="2" name="Date Placeholder 1"/>
          <p:cNvSpPr>
            <a:spLocks noGrp="1"/>
          </p:cNvSpPr>
          <p:nvPr>
            <p:ph type="dt" sz="half" idx="10"/>
          </p:nvPr>
        </p:nvSpPr>
        <p:spPr/>
        <p:txBody>
          <a:bodyPr/>
          <a:lstStyle/>
          <a:p>
            <a:pPr defTabSz="761970"/>
            <a:fld id="{0AE41E36-8458-4312-9C99-437E35DB11EC}" type="datetime1">
              <a:rPr lang="bg-BG" altLang="bg-BG" smtClean="0">
                <a:solidFill>
                  <a:srgbClr val="000000"/>
                </a:solidFill>
                <a:latin typeface="Arial" charset="0"/>
              </a:rPr>
              <a:t>31.10.2019 г.</a:t>
            </a:fld>
            <a:endParaRPr lang="bg-BG" altLang="bg-BG">
              <a:solidFill>
                <a:srgbClr val="000000"/>
              </a:solidFill>
              <a:latin typeface="Arial" charset="0"/>
            </a:endParaRPr>
          </a:p>
        </p:txBody>
      </p:sp>
    </p:spTree>
    <p:extLst>
      <p:ext uri="{BB962C8B-B14F-4D97-AF65-F5344CB8AC3E}">
        <p14:creationId xmlns:p14="http://schemas.microsoft.com/office/powerpoint/2010/main" val="2122923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defTabSz="761970"/>
            <a:fld id="{0E0CCF52-EB9C-4958-995B-4C57A6FC3012}" type="slidenum">
              <a:rPr lang="bg-BG" altLang="bg-BG">
                <a:solidFill>
                  <a:srgbClr val="000000"/>
                </a:solidFill>
                <a:latin typeface="Arial" charset="0"/>
              </a:rPr>
              <a:pPr defTabSz="761970"/>
              <a:t>14</a:t>
            </a:fld>
            <a:endParaRPr lang="bg-BG" altLang="bg-BG">
              <a:solidFill>
                <a:srgbClr val="000000"/>
              </a:solidFill>
              <a:latin typeface="Arial" charset="0"/>
            </a:endParaRPr>
          </a:p>
        </p:txBody>
      </p:sp>
      <p:sp>
        <p:nvSpPr>
          <p:cNvPr id="14340" name="Rectangle 4"/>
          <p:cNvSpPr>
            <a:spLocks noGrp="1" noChangeArrowheads="1"/>
          </p:cNvSpPr>
          <p:nvPr>
            <p:ph type="title"/>
          </p:nvPr>
        </p:nvSpPr>
        <p:spPr>
          <a:xfrm>
            <a:off x="755576" y="540617"/>
            <a:ext cx="7416824" cy="724132"/>
          </a:xfrm>
        </p:spPr>
        <p:txBody>
          <a:bodyPr/>
          <a:lstStyle/>
          <a:p>
            <a:r>
              <a:rPr lang="en-GB" altLang="bg-BG" sz="4000" b="1" dirty="0">
                <a:solidFill>
                  <a:srgbClr val="FF0000"/>
                </a:solidFill>
                <a:latin typeface="Arial" panose="020B0604020202020204" pitchFamily="34" charset="0"/>
                <a:cs typeface="Arial" panose="020B0604020202020204" pitchFamily="34" charset="0"/>
              </a:rPr>
              <a:t>Major objectives of statistics </a:t>
            </a:r>
            <a:endParaRPr lang="en-GB" altLang="bg-BG" sz="4000" dirty="0">
              <a:solidFill>
                <a:srgbClr val="FF0000"/>
              </a:solidFill>
              <a:latin typeface="Arial" panose="020B0604020202020204" pitchFamily="34" charset="0"/>
              <a:cs typeface="Arial" panose="020B0604020202020204" pitchFamily="34" charset="0"/>
            </a:endParaRPr>
          </a:p>
        </p:txBody>
      </p:sp>
      <p:sp>
        <p:nvSpPr>
          <p:cNvPr id="14341" name="Rectangle 5"/>
          <p:cNvSpPr>
            <a:spLocks noGrp="1" noChangeArrowheads="1"/>
          </p:cNvSpPr>
          <p:nvPr>
            <p:ph type="body" idx="1"/>
          </p:nvPr>
        </p:nvSpPr>
        <p:spPr>
          <a:xfrm>
            <a:off x="755576" y="1598786"/>
            <a:ext cx="7704856" cy="4422502"/>
          </a:xfrm>
        </p:spPr>
        <p:txBody>
          <a:bodyPr/>
          <a:lstStyle/>
          <a:p>
            <a:r>
              <a:rPr lang="en-GB" altLang="bg-BG" sz="2333" b="1" dirty="0">
                <a:latin typeface="+mj-lt"/>
              </a:rPr>
              <a:t>1. </a:t>
            </a:r>
            <a:r>
              <a:rPr lang="en-GB" altLang="bg-BG" sz="2800" b="1" dirty="0">
                <a:latin typeface="+mj-lt"/>
                <a:cs typeface="Arial" panose="020B0604020202020204" pitchFamily="34" charset="0"/>
              </a:rPr>
              <a:t>To </a:t>
            </a:r>
            <a:r>
              <a:rPr lang="en-GB" altLang="bg-BG" sz="2800" b="1" dirty="0">
                <a:latin typeface="Arial" panose="020B0604020202020204" pitchFamily="34" charset="0"/>
                <a:cs typeface="Arial" panose="020B0604020202020204" pitchFamily="34" charset="0"/>
              </a:rPr>
              <a:t>make inferences  about a population, by analysing sample data;</a:t>
            </a:r>
          </a:p>
          <a:p>
            <a:endParaRPr lang="en-GB" altLang="bg-BG" sz="2800" b="1" dirty="0">
              <a:latin typeface="Arial" panose="020B0604020202020204" pitchFamily="34" charset="0"/>
              <a:cs typeface="Arial" panose="020B0604020202020204" pitchFamily="34" charset="0"/>
            </a:endParaRPr>
          </a:p>
          <a:p>
            <a:r>
              <a:rPr lang="en-GB" altLang="bg-BG" sz="2800" b="1" dirty="0">
                <a:latin typeface="Arial" panose="020B0604020202020204" pitchFamily="34" charset="0"/>
                <a:cs typeface="Arial" panose="020B0604020202020204" pitchFamily="34" charset="0"/>
              </a:rPr>
              <a:t>2. To make assessments of the extent of uncertainty in these inferences; and</a:t>
            </a:r>
          </a:p>
          <a:p>
            <a:endParaRPr lang="en-GB" altLang="bg-BG" sz="2800" b="1" dirty="0">
              <a:latin typeface="Arial" panose="020B0604020202020204" pitchFamily="34" charset="0"/>
              <a:cs typeface="Arial" panose="020B0604020202020204" pitchFamily="34" charset="0"/>
            </a:endParaRPr>
          </a:p>
          <a:p>
            <a:r>
              <a:rPr lang="en-GB" altLang="bg-BG" sz="2800" b="1" dirty="0">
                <a:latin typeface="Arial" panose="020B0604020202020204" pitchFamily="34" charset="0"/>
                <a:cs typeface="Arial" panose="020B0604020202020204" pitchFamily="34" charset="0"/>
              </a:rPr>
              <a:t>3. To design the process and extent of sampling so that the observations allow us to draw valid and accurate inferences.</a:t>
            </a:r>
          </a:p>
        </p:txBody>
      </p:sp>
      <p:sp>
        <p:nvSpPr>
          <p:cNvPr id="2" name="Date Placeholder 1"/>
          <p:cNvSpPr>
            <a:spLocks noGrp="1"/>
          </p:cNvSpPr>
          <p:nvPr>
            <p:ph type="dt" sz="half" idx="10"/>
          </p:nvPr>
        </p:nvSpPr>
        <p:spPr/>
        <p:txBody>
          <a:bodyPr/>
          <a:lstStyle/>
          <a:p>
            <a:pPr defTabSz="761970"/>
            <a:fld id="{528A36DB-CA9E-4AA7-B8D4-8188318A79F4}" type="datetime1">
              <a:rPr lang="bg-BG" altLang="bg-BG" smtClean="0">
                <a:solidFill>
                  <a:srgbClr val="000000"/>
                </a:solidFill>
                <a:latin typeface="Arial" charset="0"/>
              </a:rPr>
              <a:t>31.10.2019 г.</a:t>
            </a:fld>
            <a:endParaRPr lang="bg-BG" altLang="bg-BG">
              <a:solidFill>
                <a:srgbClr val="000000"/>
              </a:solidFill>
              <a:latin typeface="Arial" charset="0"/>
            </a:endParaRPr>
          </a:p>
        </p:txBody>
      </p:sp>
    </p:spTree>
    <p:extLst>
      <p:ext uri="{BB962C8B-B14F-4D97-AF65-F5344CB8AC3E}">
        <p14:creationId xmlns:p14="http://schemas.microsoft.com/office/powerpoint/2010/main" val="234311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82554"/>
          </a:xfrm>
        </p:spPr>
        <p:txBody>
          <a:bodyPr/>
          <a:lstStyle/>
          <a:p>
            <a:r>
              <a:rPr lang="en-US" sz="6000" b="1" dirty="0">
                <a:solidFill>
                  <a:srgbClr val="FF0000"/>
                </a:solidFill>
              </a:rPr>
              <a:t/>
            </a:r>
            <a:br>
              <a:rPr lang="en-US" sz="6000" b="1" dirty="0">
                <a:solidFill>
                  <a:srgbClr val="FF0000"/>
                </a:solidFill>
              </a:rPr>
            </a:br>
            <a:r>
              <a:rPr lang="en-US" sz="6000" b="1" dirty="0">
                <a:solidFill>
                  <a:srgbClr val="FF0000"/>
                </a:solidFill>
              </a:rPr>
              <a:t>2. Basic concepts</a:t>
            </a:r>
            <a:endParaRPr lang="bg-BG" sz="6000" b="1" dirty="0">
              <a:solidFill>
                <a:srgbClr val="FF0000"/>
              </a:solidFill>
            </a:endParaRPr>
          </a:p>
        </p:txBody>
      </p:sp>
      <p:sp>
        <p:nvSpPr>
          <p:cNvPr id="3" name="Date Placeholder 2"/>
          <p:cNvSpPr>
            <a:spLocks noGrp="1"/>
          </p:cNvSpPr>
          <p:nvPr>
            <p:ph type="dt" sz="half" idx="10"/>
          </p:nvPr>
        </p:nvSpPr>
        <p:spPr/>
        <p:txBody>
          <a:bodyPr/>
          <a:lstStyle/>
          <a:p>
            <a:fld id="{9B9950F0-E359-480A-ADD9-9309F5EEA1E4}" type="datetime1">
              <a:rPr lang="bg-BG" altLang="bg-BG" smtClean="0"/>
              <a:t>31.10.2019 г.</a:t>
            </a:fld>
            <a:endParaRPr lang="bg-BG" altLang="bg-BG"/>
          </a:p>
        </p:txBody>
      </p:sp>
      <p:sp>
        <p:nvSpPr>
          <p:cNvPr id="4" name="Slide Number Placeholder 3"/>
          <p:cNvSpPr>
            <a:spLocks noGrp="1"/>
          </p:cNvSpPr>
          <p:nvPr>
            <p:ph type="sldNum" sz="quarter" idx="12"/>
          </p:nvPr>
        </p:nvSpPr>
        <p:spPr/>
        <p:txBody>
          <a:bodyPr/>
          <a:lstStyle/>
          <a:p>
            <a:fld id="{D49A9BBA-89FD-48D0-B870-59C9B59A5A5D}" type="slidenum">
              <a:rPr lang="bg-BG" altLang="bg-BG" smtClean="0"/>
              <a:pPr/>
              <a:t>15</a:t>
            </a:fld>
            <a:endParaRPr lang="bg-BG" altLang="bg-BG"/>
          </a:p>
        </p:txBody>
      </p:sp>
    </p:spTree>
    <p:extLst>
      <p:ext uri="{BB962C8B-B14F-4D97-AF65-F5344CB8AC3E}">
        <p14:creationId xmlns:p14="http://schemas.microsoft.com/office/powerpoint/2010/main" val="499552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F7AC671-21CE-48C9-B1EE-CD0A18E26FD8}" type="slidenum">
              <a:rPr lang="bg-BG" altLang="bg-BG"/>
              <a:pPr/>
              <a:t>16</a:t>
            </a:fld>
            <a:endParaRPr lang="bg-BG" altLang="bg-BG"/>
          </a:p>
        </p:txBody>
      </p:sp>
      <p:sp>
        <p:nvSpPr>
          <p:cNvPr id="96258" name="Rectangle 2"/>
          <p:cNvSpPr>
            <a:spLocks noGrp="1" noChangeArrowheads="1"/>
          </p:cNvSpPr>
          <p:nvPr>
            <p:ph type="title"/>
          </p:nvPr>
        </p:nvSpPr>
        <p:spPr/>
        <p:txBody>
          <a:bodyPr/>
          <a:lstStyle/>
          <a:p>
            <a:r>
              <a:rPr kumimoji="1" lang="en-GB" altLang="bg-BG" sz="4000" b="1" dirty="0">
                <a:solidFill>
                  <a:srgbClr val="FF0000"/>
                </a:solidFill>
                <a:effectLst>
                  <a:outerShdw blurRad="38100" dist="38100" dir="2700000" algn="tl">
                    <a:srgbClr val="C0C0C0"/>
                  </a:outerShdw>
                </a:effectLst>
              </a:rPr>
              <a:t>POPULATION AND SAMPLE</a:t>
            </a:r>
            <a:endParaRPr kumimoji="1" lang="bg-BG" altLang="bg-BG" sz="4000" b="1" dirty="0">
              <a:solidFill>
                <a:srgbClr val="FF0000"/>
              </a:solidFill>
              <a:effectLst>
                <a:outerShdw blurRad="38100" dist="38100" dir="2700000" algn="tl">
                  <a:srgbClr val="C0C0C0"/>
                </a:outerShdw>
              </a:effectLst>
            </a:endParaRPr>
          </a:p>
        </p:txBody>
      </p:sp>
      <p:sp>
        <p:nvSpPr>
          <p:cNvPr id="96259" name="Rectangle 3"/>
          <p:cNvSpPr>
            <a:spLocks noGrp="1" noChangeArrowheads="1"/>
          </p:cNvSpPr>
          <p:nvPr>
            <p:ph type="body" idx="1"/>
          </p:nvPr>
        </p:nvSpPr>
        <p:spPr/>
        <p:txBody>
          <a:bodyPr/>
          <a:lstStyle/>
          <a:p>
            <a:r>
              <a:rPr lang="en-GB" altLang="bg-BG" sz="3600" b="1" dirty="0">
                <a:solidFill>
                  <a:srgbClr val="FF0000"/>
                </a:solidFill>
              </a:rPr>
              <a:t>POPULATION</a:t>
            </a:r>
            <a:r>
              <a:rPr lang="en-GB" altLang="bg-BG" sz="3600" b="1" dirty="0"/>
              <a:t> - A statistical population </a:t>
            </a:r>
            <a:r>
              <a:rPr lang="en-GB" altLang="bg-BG" sz="3600" dirty="0"/>
              <a:t>is the complete set of possible measurements corresponding to the entire collection of units for which inferences are to be made. So, </a:t>
            </a:r>
            <a:r>
              <a:rPr lang="en-GB" altLang="bg-BG" sz="3600" b="1" i="1" dirty="0"/>
              <a:t>the population includes all members of a defined group.</a:t>
            </a:r>
            <a:endParaRPr lang="en-GB" altLang="bg-BG" sz="3600" dirty="0"/>
          </a:p>
          <a:p>
            <a:endParaRPr lang="bg-BG" altLang="bg-BG" dirty="0"/>
          </a:p>
        </p:txBody>
      </p:sp>
      <p:sp>
        <p:nvSpPr>
          <p:cNvPr id="2" name="Date Placeholder 1"/>
          <p:cNvSpPr>
            <a:spLocks noGrp="1"/>
          </p:cNvSpPr>
          <p:nvPr>
            <p:ph type="dt" sz="half" idx="10"/>
          </p:nvPr>
        </p:nvSpPr>
        <p:spPr/>
        <p:txBody>
          <a:bodyPr/>
          <a:lstStyle/>
          <a:p>
            <a:fld id="{7DA716B0-A50F-4916-A218-8893E90B687A}" type="datetime1">
              <a:rPr lang="bg-BG" altLang="bg-BG" smtClean="0"/>
              <a:t>31.10.2019 г.</a:t>
            </a:fld>
            <a:endParaRPr lang="bg-BG" altLang="bg-BG"/>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C7FCD6-556A-4E66-B6BA-0322AE960C08}"/>
              </a:ext>
            </a:extLst>
          </p:cNvPr>
          <p:cNvSpPr>
            <a:spLocks noGrp="1"/>
          </p:cNvSpPr>
          <p:nvPr>
            <p:ph type="dt" sz="half" idx="10"/>
          </p:nvPr>
        </p:nvSpPr>
        <p:spPr/>
        <p:txBody>
          <a:bodyPr/>
          <a:lstStyle/>
          <a:p>
            <a:fld id="{FE9370FF-80DB-46FD-A498-C1996325AA19}"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8F3F9255-0ACC-4448-8C74-F7530FFFAEB8}"/>
              </a:ext>
            </a:extLst>
          </p:cNvPr>
          <p:cNvSpPr>
            <a:spLocks noGrp="1"/>
          </p:cNvSpPr>
          <p:nvPr>
            <p:ph type="sldNum" sz="quarter" idx="12"/>
          </p:nvPr>
        </p:nvSpPr>
        <p:spPr/>
        <p:txBody>
          <a:bodyPr/>
          <a:lstStyle/>
          <a:p>
            <a:fld id="{3B563EE2-3BA9-40BD-8186-5C97D36E9348}" type="slidenum">
              <a:rPr lang="bg-BG" altLang="bg-BG" smtClean="0"/>
              <a:pPr/>
              <a:t>17</a:t>
            </a:fld>
            <a:endParaRPr lang="bg-BG" altLang="bg-BG"/>
          </a:p>
        </p:txBody>
      </p:sp>
      <p:pic>
        <p:nvPicPr>
          <p:cNvPr id="4" name="Picture 3">
            <a:extLst>
              <a:ext uri="{FF2B5EF4-FFF2-40B4-BE49-F238E27FC236}">
                <a16:creationId xmlns:a16="http://schemas.microsoft.com/office/drawing/2014/main" id="{E1CC5EED-94F5-424E-B920-CDC7EF8472E3}"/>
              </a:ext>
            </a:extLst>
          </p:cNvPr>
          <p:cNvPicPr/>
          <p:nvPr/>
        </p:nvPicPr>
        <p:blipFill>
          <a:blip r:embed="rId2"/>
          <a:stretch>
            <a:fillRect/>
          </a:stretch>
        </p:blipFill>
        <p:spPr>
          <a:xfrm>
            <a:off x="1115616" y="692696"/>
            <a:ext cx="6336704" cy="3240360"/>
          </a:xfrm>
          <a:prstGeom prst="rect">
            <a:avLst/>
          </a:prstGeom>
        </p:spPr>
      </p:pic>
      <p:sp>
        <p:nvSpPr>
          <p:cNvPr id="5" name="Rectangle 4">
            <a:extLst>
              <a:ext uri="{FF2B5EF4-FFF2-40B4-BE49-F238E27FC236}">
                <a16:creationId xmlns:a16="http://schemas.microsoft.com/office/drawing/2014/main" id="{FAA3C192-082A-42C2-9588-BCBF79B1340E}"/>
              </a:ext>
            </a:extLst>
          </p:cNvPr>
          <p:cNvSpPr/>
          <p:nvPr/>
        </p:nvSpPr>
        <p:spPr>
          <a:xfrm>
            <a:off x="341276" y="4653136"/>
            <a:ext cx="7885384" cy="1231556"/>
          </a:xfrm>
          <a:prstGeom prst="rect">
            <a:avLst/>
          </a:prstGeom>
        </p:spPr>
        <p:txBody>
          <a:bodyPr wrap="square">
            <a:spAutoFit/>
          </a:bodyPr>
          <a:lstStyle/>
          <a:p>
            <a:pPr marL="228600" algn="ctr">
              <a:lnSpc>
                <a:spcPts val="3000"/>
              </a:lnSpc>
              <a:spcAft>
                <a:spcPts val="1350"/>
              </a:spcAft>
            </a:pP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Diagram to show the role of statistics in using information from a sample to make inferences about the population from which the sample was derived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9805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6FB01A27-2BC5-4F86-AD29-6CC75396084D}" type="slidenum">
              <a:rPr lang="bg-BG" altLang="bg-BG"/>
              <a:pPr/>
              <a:t>18</a:t>
            </a:fld>
            <a:endParaRPr lang="bg-BG" altLang="bg-BG"/>
          </a:p>
        </p:txBody>
      </p:sp>
      <p:sp>
        <p:nvSpPr>
          <p:cNvPr id="52228" name="Rectangle 4"/>
          <p:cNvSpPr>
            <a:spLocks noGrp="1" noChangeArrowheads="1"/>
          </p:cNvSpPr>
          <p:nvPr>
            <p:ph type="title"/>
          </p:nvPr>
        </p:nvSpPr>
        <p:spPr>
          <a:xfrm>
            <a:off x="251520" y="476672"/>
            <a:ext cx="8640960" cy="5483548"/>
          </a:xfrm>
        </p:spPr>
        <p:txBody>
          <a:bodyPr/>
          <a:lstStyle/>
          <a:p>
            <a:r>
              <a:rPr lang="en-GB" altLang="bg-BG"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POPULATION AND SAMPLE</a:t>
            </a:r>
            <a:r>
              <a:rPr lang="en-GB" altLang="bg-BG"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altLang="bg-BG" sz="3200" dirty="0">
                <a:solidFill>
                  <a:schemeClr val="tx1"/>
                </a:solidFill>
                <a:latin typeface="Arial" panose="020B0604020202020204" pitchFamily="34" charset="0"/>
                <a:cs typeface="Arial" panose="020B0604020202020204" pitchFamily="34" charset="0"/>
              </a:rPr>
              <a:t/>
            </a:r>
            <a:br>
              <a:rPr lang="en-GB" altLang="bg-BG" sz="3200" dirty="0">
                <a:solidFill>
                  <a:schemeClr val="tx1"/>
                </a:solidFill>
                <a:latin typeface="Arial" panose="020B0604020202020204" pitchFamily="34" charset="0"/>
                <a:cs typeface="Arial" panose="020B0604020202020204" pitchFamily="34" charset="0"/>
              </a:rPr>
            </a:br>
            <a:r>
              <a:rPr lang="en-GB" altLang="bg-BG" sz="3600" dirty="0">
                <a:solidFill>
                  <a:schemeClr val="tx1"/>
                </a:solidFill>
                <a:latin typeface="Arial" panose="020B0604020202020204" pitchFamily="34" charset="0"/>
                <a:cs typeface="Arial" panose="020B0604020202020204" pitchFamily="34" charset="0"/>
              </a:rPr>
              <a:t>The population represents the target of an investigation, and the aim of the process of data collection is to make inferences (draw conclusions) about the population.</a:t>
            </a:r>
            <a:r>
              <a:rPr lang="en-GB" altLang="bg-BG" sz="3600" b="1" i="1" dirty="0">
                <a:solidFill>
                  <a:schemeClr val="tx1"/>
                </a:solidFill>
                <a:latin typeface="Arial" panose="020B0604020202020204" pitchFamily="34" charset="0"/>
                <a:cs typeface="Arial" panose="020B0604020202020204" pitchFamily="34" charset="0"/>
              </a:rPr>
              <a:t/>
            </a:r>
            <a:br>
              <a:rPr lang="en-GB" altLang="bg-BG" sz="3600" b="1" i="1" dirty="0">
                <a:solidFill>
                  <a:schemeClr val="tx1"/>
                </a:solidFill>
                <a:latin typeface="Arial" panose="020B0604020202020204" pitchFamily="34" charset="0"/>
                <a:cs typeface="Arial" panose="020B0604020202020204" pitchFamily="34" charset="0"/>
              </a:rPr>
            </a:br>
            <a:r>
              <a:rPr lang="en-GB" altLang="bg-BG" sz="3600" b="1" i="1" dirty="0">
                <a:solidFill>
                  <a:schemeClr val="tx1"/>
                </a:solidFill>
                <a:latin typeface="Arial" panose="020B0604020202020204" pitchFamily="34" charset="0"/>
                <a:cs typeface="Arial" panose="020B0604020202020204" pitchFamily="34" charset="0"/>
              </a:rPr>
              <a:t>Examples of populations:</a:t>
            </a:r>
            <a:br>
              <a:rPr lang="en-GB" altLang="bg-BG" sz="3600" b="1" i="1" dirty="0">
                <a:solidFill>
                  <a:schemeClr val="tx1"/>
                </a:solidFill>
                <a:latin typeface="Arial" panose="020B0604020202020204" pitchFamily="34" charset="0"/>
                <a:cs typeface="Arial" panose="020B0604020202020204" pitchFamily="34" charset="0"/>
              </a:rPr>
            </a:br>
            <a:r>
              <a:rPr lang="en-GB" altLang="bg-BG" sz="3600" i="1" dirty="0">
                <a:solidFill>
                  <a:schemeClr val="tx1"/>
                </a:solidFill>
                <a:latin typeface="Arial" panose="020B0604020202020204" pitchFamily="34" charset="0"/>
                <a:cs typeface="Arial" panose="020B0604020202020204" pitchFamily="34" charset="0"/>
              </a:rPr>
              <a:t>- all patients with a certain disease,</a:t>
            </a:r>
            <a:br>
              <a:rPr lang="en-GB" altLang="bg-BG" sz="3600" i="1" dirty="0">
                <a:solidFill>
                  <a:schemeClr val="tx1"/>
                </a:solidFill>
                <a:latin typeface="Arial" panose="020B0604020202020204" pitchFamily="34" charset="0"/>
                <a:cs typeface="Arial" panose="020B0604020202020204" pitchFamily="34" charset="0"/>
              </a:rPr>
            </a:br>
            <a:r>
              <a:rPr lang="en-GB" altLang="bg-BG" sz="3600" i="1" dirty="0">
                <a:solidFill>
                  <a:schemeClr val="tx1"/>
                </a:solidFill>
                <a:latin typeface="Arial" panose="020B0604020202020204" pitchFamily="34" charset="0"/>
                <a:cs typeface="Arial" panose="020B0604020202020204" pitchFamily="34" charset="0"/>
              </a:rPr>
              <a:t>- all inhabitants of Bulgaria</a:t>
            </a:r>
            <a:endParaRPr lang="en-US" altLang="bg-BG" sz="3600" dirty="0">
              <a:solidFill>
                <a:schemeClr val="tx1"/>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3DD55A2E-80B6-489F-B790-8F23DB1F3497}" type="datetime1">
              <a:rPr lang="bg-BG" altLang="bg-BG" smtClean="0"/>
              <a:t>31.10.2019 г.</a:t>
            </a:fld>
            <a:endParaRPr lang="bg-BG" altLang="bg-BG"/>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6FB01A27-2BC5-4F86-AD29-6CC75396084D}" type="slidenum">
              <a:rPr lang="bg-BG" altLang="bg-BG"/>
              <a:pPr/>
              <a:t>19</a:t>
            </a:fld>
            <a:endParaRPr lang="bg-BG" altLang="bg-BG"/>
          </a:p>
        </p:txBody>
      </p:sp>
      <p:sp>
        <p:nvSpPr>
          <p:cNvPr id="52228" name="Rectangle 4"/>
          <p:cNvSpPr>
            <a:spLocks noGrp="1" noChangeArrowheads="1"/>
          </p:cNvSpPr>
          <p:nvPr>
            <p:ph type="title"/>
          </p:nvPr>
        </p:nvSpPr>
        <p:spPr>
          <a:xfrm>
            <a:off x="251520" y="136525"/>
            <a:ext cx="8640960" cy="6108699"/>
          </a:xfrm>
        </p:spPr>
        <p:txBody>
          <a:bodyPr/>
          <a:lstStyle/>
          <a:p>
            <a:pPr algn="l"/>
            <a:r>
              <a:rPr lang="en-GB" altLang="bg-BG"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POPULATION AND SAMPLE</a:t>
            </a:r>
            <a:r>
              <a:rPr lang="en-GB" altLang="bg-BG"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altLang="bg-BG" sz="3200" dirty="0">
                <a:solidFill>
                  <a:schemeClr val="tx1"/>
                </a:solidFill>
                <a:latin typeface="Arial" panose="020B0604020202020204" pitchFamily="34" charset="0"/>
                <a:cs typeface="Arial" panose="020B0604020202020204" pitchFamily="34" charset="0"/>
              </a:rPr>
              <a:t/>
            </a:r>
            <a:br>
              <a:rPr lang="en-GB" altLang="bg-BG" sz="3200" dirty="0">
                <a:solidFill>
                  <a:schemeClr val="tx1"/>
                </a:solidFill>
                <a:latin typeface="Arial" panose="020B0604020202020204" pitchFamily="34" charset="0"/>
                <a:cs typeface="Arial" panose="020B0604020202020204" pitchFamily="34" charset="0"/>
              </a:rPr>
            </a:br>
            <a:r>
              <a:rPr lang="en-GB" altLang="bg-BG" sz="3200" dirty="0">
                <a:solidFill>
                  <a:schemeClr val="tx1"/>
                </a:solidFill>
                <a:latin typeface="Arial" panose="020B0604020202020204" pitchFamily="34" charset="0"/>
                <a:cs typeface="Arial" panose="020B0604020202020204" pitchFamily="34" charset="0"/>
              </a:rPr>
              <a:t>	</a:t>
            </a:r>
            <a:r>
              <a:rPr lang="en-GB" altLang="bg-BG" sz="3200" dirty="0">
                <a:latin typeface="Arial" panose="020B0604020202020204" pitchFamily="34" charset="0"/>
                <a:cs typeface="Arial" panose="020B0604020202020204" pitchFamily="34" charset="0"/>
              </a:rPr>
              <a:t>For meaningful measurements on a single patient, it is desirable to compare them with the distribution of all such measurements on the complete population of diseased persons in the same categories (sex, age group, geographic area, and so on). </a:t>
            </a:r>
            <a:r>
              <a:rPr lang="en-GB" altLang="bg-BG" sz="3600" dirty="0">
                <a:latin typeface="Arial" panose="020B0604020202020204" pitchFamily="34" charset="0"/>
                <a:cs typeface="Arial" panose="020B0604020202020204" pitchFamily="34" charset="0"/>
              </a:rPr>
              <a:t/>
            </a:r>
            <a:br>
              <a:rPr lang="en-GB" altLang="bg-BG" sz="3600" dirty="0">
                <a:latin typeface="Arial" panose="020B0604020202020204" pitchFamily="34" charset="0"/>
                <a:cs typeface="Arial" panose="020B0604020202020204" pitchFamily="34" charset="0"/>
              </a:rPr>
            </a:br>
            <a:r>
              <a:rPr lang="en-GB" altLang="bg-BG" sz="3600" dirty="0">
                <a:latin typeface="Arial" panose="020B0604020202020204" pitchFamily="34" charset="0"/>
                <a:cs typeface="Arial" panose="020B0604020202020204" pitchFamily="34" charset="0"/>
              </a:rPr>
              <a:t>	</a:t>
            </a:r>
            <a:r>
              <a:rPr lang="en-GB" altLang="bg-BG" sz="3200" dirty="0">
                <a:latin typeface="Arial" panose="020B0604020202020204" pitchFamily="34" charset="0"/>
                <a:cs typeface="Arial" panose="020B0604020202020204" pitchFamily="34" charset="0"/>
              </a:rPr>
              <a:t>But it is obviously impossible to obtain such data on complete populations; therefore, investigations are to be carried out on a </a:t>
            </a:r>
            <a:r>
              <a:rPr lang="en-GB" altLang="bg-BG" sz="3200" b="1" dirty="0">
                <a:latin typeface="Arial" panose="020B0604020202020204" pitchFamily="34" charset="0"/>
                <a:cs typeface="Arial" panose="020B0604020202020204" pitchFamily="34" charset="0"/>
              </a:rPr>
              <a:t>representative subset called a </a:t>
            </a:r>
            <a:r>
              <a:rPr lang="en-GB" altLang="bg-BG" sz="3200" b="1" i="1" dirty="0">
                <a:solidFill>
                  <a:srgbClr val="FF0000"/>
                </a:solidFill>
                <a:latin typeface="Arial" panose="020B0604020202020204" pitchFamily="34" charset="0"/>
                <a:cs typeface="Arial" panose="020B0604020202020204" pitchFamily="34" charset="0"/>
              </a:rPr>
              <a:t>sample.</a:t>
            </a:r>
            <a:endParaRPr lang="en-US" altLang="bg-BG" sz="3200" dirty="0">
              <a:solidFill>
                <a:schemeClr val="tx1"/>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DE30170A-9F87-4769-B629-D36AFF974BFB}" type="datetime1">
              <a:rPr lang="bg-BG" altLang="bg-BG" smtClean="0"/>
              <a:t>31.10.2019 г.</a:t>
            </a:fld>
            <a:endParaRPr lang="bg-BG" altLang="bg-BG"/>
          </a:p>
        </p:txBody>
      </p:sp>
    </p:spTree>
    <p:extLst>
      <p:ext uri="{BB962C8B-B14F-4D97-AF65-F5344CB8AC3E}">
        <p14:creationId xmlns:p14="http://schemas.microsoft.com/office/powerpoint/2010/main" val="922947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E36B5C34-232A-4492-B1AB-31AEDA8120DA}" type="slidenum">
              <a:rPr lang="bg-BG" altLang="bg-BG"/>
              <a:pPr/>
              <a:t>2</a:t>
            </a:fld>
            <a:endParaRPr lang="bg-BG" altLang="bg-BG"/>
          </a:p>
        </p:txBody>
      </p:sp>
      <p:sp>
        <p:nvSpPr>
          <p:cNvPr id="99332" name="Rectangle 4"/>
          <p:cNvSpPr>
            <a:spLocks noGrp="1" noChangeArrowheads="1"/>
          </p:cNvSpPr>
          <p:nvPr>
            <p:ph type="title"/>
          </p:nvPr>
        </p:nvSpPr>
        <p:spPr>
          <a:xfrm>
            <a:off x="457200" y="274638"/>
            <a:ext cx="8229600" cy="5602287"/>
          </a:xfrm>
        </p:spPr>
        <p:txBody>
          <a:bodyPr/>
          <a:lstStyle/>
          <a:p>
            <a:pPr eaLnBrk="0" hangingPunct="0"/>
            <a:r>
              <a:rPr lang="en-US" altLang="bg-BG" sz="6000" b="1" dirty="0">
                <a:solidFill>
                  <a:srgbClr val="FF0000"/>
                </a:solidFill>
              </a:rPr>
              <a:t>Medical Statistics</a:t>
            </a:r>
            <a:br>
              <a:rPr lang="en-US" altLang="bg-BG" sz="6000" b="1" dirty="0">
                <a:solidFill>
                  <a:srgbClr val="FF0000"/>
                </a:solidFill>
              </a:rPr>
            </a:br>
            <a:r>
              <a:rPr lang="en-US" altLang="bg-BG" sz="3600" b="1" dirty="0">
                <a:solidFill>
                  <a:schemeClr val="tx1"/>
                </a:solidFill>
              </a:rPr>
              <a:t>Academic year 2019/2020</a:t>
            </a:r>
            <a:r>
              <a:rPr lang="en-US" altLang="bg-BG" sz="3600" b="1" dirty="0">
                <a:solidFill>
                  <a:srgbClr val="FF0000"/>
                </a:solidFill>
              </a:rPr>
              <a:t/>
            </a:r>
            <a:br>
              <a:rPr lang="en-US" altLang="bg-BG" sz="3600" b="1" dirty="0">
                <a:solidFill>
                  <a:srgbClr val="FF0000"/>
                </a:solidFill>
              </a:rPr>
            </a:br>
            <a:r>
              <a:rPr lang="en-US" altLang="bg-BG" sz="3600" b="1" dirty="0">
                <a:cs typeface="Times New Roman" pitchFamily="18" charset="0"/>
              </a:rPr>
              <a:t>Second year – IV semester</a:t>
            </a:r>
            <a:r>
              <a:rPr lang="en-US" altLang="bg-BG" sz="3600" b="1" dirty="0">
                <a:solidFill>
                  <a:srgbClr val="FF0000"/>
                </a:solidFill>
              </a:rPr>
              <a:t/>
            </a:r>
            <a:br>
              <a:rPr lang="en-US" altLang="bg-BG" sz="3600" b="1" dirty="0">
                <a:solidFill>
                  <a:srgbClr val="FF0000"/>
                </a:solidFill>
              </a:rPr>
            </a:br>
            <a:r>
              <a:rPr lang="en-US" altLang="bg-BG" sz="3200" b="1" dirty="0">
                <a:solidFill>
                  <a:schemeClr val="tx1"/>
                </a:solidFill>
              </a:rPr>
              <a:t>Horarium:15/15</a:t>
            </a:r>
            <a:r>
              <a:rPr lang="en-US" altLang="bg-BG" sz="6000" b="1" dirty="0">
                <a:solidFill>
                  <a:srgbClr val="FF0000"/>
                </a:solidFill>
              </a:rPr>
              <a:t/>
            </a:r>
            <a:br>
              <a:rPr lang="en-US" altLang="bg-BG" sz="6000" b="1" dirty="0">
                <a:solidFill>
                  <a:srgbClr val="FF0000"/>
                </a:solidFill>
              </a:rPr>
            </a:br>
            <a:r>
              <a:rPr lang="en-US" altLang="bg-BG" sz="3200" b="1" dirty="0">
                <a:solidFill>
                  <a:srgbClr val="FF0000"/>
                </a:solidFill>
              </a:rPr>
              <a:t>Lecturer:</a:t>
            </a:r>
            <a:br>
              <a:rPr lang="en-US" altLang="bg-BG" sz="3200" b="1" dirty="0">
                <a:solidFill>
                  <a:srgbClr val="FF0000"/>
                </a:solidFill>
              </a:rPr>
            </a:br>
            <a:r>
              <a:rPr lang="en-US" altLang="bg-BG" sz="3200" b="1" dirty="0">
                <a:solidFill>
                  <a:schemeClr val="tx1"/>
                </a:solidFill>
              </a:rPr>
              <a:t>Assoc. Prof. G. </a:t>
            </a:r>
            <a:r>
              <a:rPr lang="en-US" altLang="bg-BG" sz="3200" b="1" dirty="0" err="1">
                <a:solidFill>
                  <a:schemeClr val="tx1"/>
                </a:solidFill>
              </a:rPr>
              <a:t>Grancharova</a:t>
            </a:r>
            <a:r>
              <a:rPr lang="en-US" altLang="bg-BG" sz="3200" b="1" dirty="0">
                <a:solidFill>
                  <a:schemeClr val="tx1"/>
                </a:solidFill>
              </a:rPr>
              <a:t>, MD, PhD</a:t>
            </a:r>
            <a:br>
              <a:rPr lang="en-US" altLang="bg-BG" sz="3200" b="1" dirty="0">
                <a:solidFill>
                  <a:schemeClr val="tx1"/>
                </a:solidFill>
              </a:rPr>
            </a:br>
            <a:r>
              <a:rPr lang="en-US" altLang="bg-BG" sz="3200" b="1" dirty="0">
                <a:cs typeface="Times New Roman" pitchFamily="18" charset="0"/>
              </a:rPr>
              <a:t>Tuesday, second week, 12:15 – 13:45</a:t>
            </a:r>
            <a:r>
              <a:rPr lang="bg-BG" altLang="bg-BG" sz="3200" dirty="0"/>
              <a:t/>
            </a:r>
            <a:br>
              <a:rPr lang="bg-BG" altLang="bg-BG" sz="3200" dirty="0"/>
            </a:br>
            <a:r>
              <a:rPr lang="en-US" altLang="bg-BG" sz="3200" b="1" dirty="0">
                <a:cs typeface="Times New Roman" pitchFamily="18" charset="0"/>
              </a:rPr>
              <a:t>Lecture hall “Galen”</a:t>
            </a:r>
            <a:r>
              <a:rPr lang="en-US" altLang="bg-BG" sz="3200" dirty="0"/>
              <a:t/>
            </a:r>
            <a:br>
              <a:rPr lang="en-US" altLang="bg-BG" sz="3200" dirty="0"/>
            </a:br>
            <a:r>
              <a:rPr lang="en-US" altLang="bg-BG" sz="3200" b="1" dirty="0">
                <a:solidFill>
                  <a:srgbClr val="FF0000"/>
                </a:solidFill>
              </a:rPr>
              <a:t>Practical assignments:</a:t>
            </a:r>
            <a:r>
              <a:rPr lang="en-US" altLang="bg-BG" sz="3200" b="1" dirty="0">
                <a:solidFill>
                  <a:schemeClr val="tx1"/>
                </a:solidFill>
              </a:rPr>
              <a:t> </a:t>
            </a:r>
            <a:br>
              <a:rPr lang="en-US" altLang="bg-BG" sz="3200" b="1" dirty="0">
                <a:solidFill>
                  <a:schemeClr val="tx1"/>
                </a:solidFill>
              </a:rPr>
            </a:br>
            <a:r>
              <a:rPr lang="en-US" altLang="bg-BG" sz="3200" b="1" dirty="0">
                <a:solidFill>
                  <a:schemeClr val="tx1"/>
                </a:solidFill>
              </a:rPr>
              <a:t>Assoc. Prof. Eleonora </a:t>
            </a:r>
            <a:r>
              <a:rPr lang="en-US" altLang="bg-BG" sz="3200" b="1" dirty="0" err="1">
                <a:solidFill>
                  <a:schemeClr val="tx1"/>
                </a:solidFill>
              </a:rPr>
              <a:t>Mineva</a:t>
            </a:r>
            <a:endParaRPr lang="bg-BG" altLang="bg-BG" sz="3200" b="1" dirty="0">
              <a:solidFill>
                <a:schemeClr val="tx1"/>
              </a:solidFill>
            </a:endParaRPr>
          </a:p>
        </p:txBody>
      </p:sp>
      <p:sp>
        <p:nvSpPr>
          <p:cNvPr id="2" name="Date Placeholder 1"/>
          <p:cNvSpPr>
            <a:spLocks noGrp="1"/>
          </p:cNvSpPr>
          <p:nvPr>
            <p:ph type="dt" sz="half" idx="10"/>
          </p:nvPr>
        </p:nvSpPr>
        <p:spPr/>
        <p:txBody>
          <a:bodyPr/>
          <a:lstStyle/>
          <a:p>
            <a:fld id="{F04048D6-8F5A-4BEC-90EB-B772DEA14FD6}" type="datetime1">
              <a:rPr lang="bg-BG" altLang="bg-BG" smtClean="0"/>
              <a:t>31.10.2019 г.</a:t>
            </a:fld>
            <a:endParaRPr lang="bg-BG" altLang="bg-BG"/>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9F3DFBF-E10E-4EE3-891E-38DE770E6C10}" type="slidenum">
              <a:rPr lang="bg-BG" altLang="bg-BG"/>
              <a:pPr/>
              <a:t>20</a:t>
            </a:fld>
            <a:endParaRPr lang="bg-BG" altLang="bg-BG"/>
          </a:p>
        </p:txBody>
      </p:sp>
      <p:sp>
        <p:nvSpPr>
          <p:cNvPr id="56322" name="Rectangle 2"/>
          <p:cNvSpPr>
            <a:spLocks noGrp="1" noChangeArrowheads="1"/>
          </p:cNvSpPr>
          <p:nvPr>
            <p:ph type="title"/>
          </p:nvPr>
        </p:nvSpPr>
        <p:spPr>
          <a:xfrm>
            <a:off x="467544" y="476672"/>
            <a:ext cx="8229600" cy="648072"/>
          </a:xfrm>
        </p:spPr>
        <p:txBody>
          <a:bodyPr/>
          <a:lstStyle/>
          <a:p>
            <a:r>
              <a:rPr lang="en-GB" altLang="bg-BG"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POPULATION AND SAMPLE</a:t>
            </a:r>
            <a:endParaRPr lang="en-US" altLang="bg-BG"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6323" name="Rectangle 3"/>
          <p:cNvSpPr>
            <a:spLocks noGrp="1" noChangeArrowheads="1"/>
          </p:cNvSpPr>
          <p:nvPr>
            <p:ph type="body" idx="1"/>
          </p:nvPr>
        </p:nvSpPr>
        <p:spPr>
          <a:xfrm>
            <a:off x="685800" y="1223963"/>
            <a:ext cx="7772400" cy="4365277"/>
          </a:xfrm>
        </p:spPr>
        <p:txBody>
          <a:bodyPr/>
          <a:lstStyle/>
          <a:p>
            <a:pPr>
              <a:buFontTx/>
              <a:buNone/>
            </a:pPr>
            <a:r>
              <a:rPr lang="en-GB" altLang="bg-BG" dirty="0">
                <a:latin typeface="Arial" panose="020B0604020202020204" pitchFamily="34" charset="0"/>
                <a:cs typeface="Arial" panose="020B0604020202020204" pitchFamily="34" charset="0"/>
              </a:rPr>
              <a:t>Thus, a </a:t>
            </a:r>
            <a:r>
              <a:rPr lang="en-GB" altLang="bg-BG" b="1" dirty="0">
                <a:solidFill>
                  <a:srgbClr val="FF0000"/>
                </a:solidFill>
                <a:latin typeface="Arial" panose="020B0604020202020204" pitchFamily="34" charset="0"/>
                <a:cs typeface="Arial" panose="020B0604020202020204" pitchFamily="34" charset="0"/>
              </a:rPr>
              <a:t>SAMPLE is a subset or a fraction of the population. It is </a:t>
            </a:r>
            <a:r>
              <a:rPr lang="en-US" b="1" dirty="0">
                <a:solidFill>
                  <a:srgbClr val="FF0000"/>
                </a:solidFill>
              </a:rPr>
              <a:t>a small group drawn from a larger population.</a:t>
            </a:r>
            <a:endParaRPr lang="en-GB" altLang="bg-BG" b="1" dirty="0">
              <a:solidFill>
                <a:srgbClr val="FF0000"/>
              </a:solidFill>
              <a:latin typeface="Arial" panose="020B0604020202020204" pitchFamily="34" charset="0"/>
              <a:cs typeface="Arial" panose="020B0604020202020204" pitchFamily="34" charset="0"/>
            </a:endParaRPr>
          </a:p>
          <a:p>
            <a:r>
              <a:rPr lang="en-GB" altLang="bg-BG" i="1" dirty="0">
                <a:latin typeface="Arial" panose="020B0604020202020204" pitchFamily="34" charset="0"/>
                <a:cs typeface="Arial" panose="020B0604020202020204" pitchFamily="34" charset="0"/>
              </a:rPr>
              <a:t>Examples of  samples: </a:t>
            </a:r>
          </a:p>
          <a:p>
            <a:pPr>
              <a:buFontTx/>
              <a:buNone/>
            </a:pPr>
            <a:r>
              <a:rPr lang="en-GB" altLang="bg-BG" sz="3600" b="1" i="1" dirty="0">
                <a:latin typeface="Arial" panose="020B0604020202020204" pitchFamily="34" charset="0"/>
                <a:cs typeface="Arial" panose="020B0604020202020204" pitchFamily="34" charset="0"/>
              </a:rPr>
              <a:t>- </a:t>
            </a:r>
            <a:r>
              <a:rPr lang="en-GB" altLang="bg-BG" sz="2800" i="1" dirty="0">
                <a:latin typeface="Arial" panose="020B0604020202020204" pitchFamily="34" charset="0"/>
                <a:cs typeface="Arial" panose="020B0604020202020204" pitchFamily="34" charset="0"/>
              </a:rPr>
              <a:t>50 patients with a certain disease from one regional hospital</a:t>
            </a:r>
          </a:p>
          <a:p>
            <a:pPr>
              <a:buFontTx/>
              <a:buNone/>
            </a:pPr>
            <a:r>
              <a:rPr lang="en-GB" altLang="bg-BG" sz="2800" i="1" dirty="0">
                <a:latin typeface="Arial" panose="020B0604020202020204" pitchFamily="34" charset="0"/>
                <a:cs typeface="Arial" panose="020B0604020202020204" pitchFamily="34" charset="0"/>
              </a:rPr>
              <a:t>- 100 </a:t>
            </a:r>
            <a:r>
              <a:rPr lang="en-GB" altLang="bg-BG" sz="2800" i="1" dirty="0" err="1">
                <a:latin typeface="Arial" panose="020B0604020202020204" pitchFamily="34" charset="0"/>
                <a:cs typeface="Arial" panose="020B0604020202020204" pitchFamily="34" charset="0"/>
              </a:rPr>
              <a:t>newborns</a:t>
            </a:r>
            <a:r>
              <a:rPr lang="en-GB" altLang="bg-BG" sz="2800" i="1" dirty="0">
                <a:latin typeface="Arial" panose="020B0604020202020204" pitchFamily="34" charset="0"/>
                <a:cs typeface="Arial" panose="020B0604020202020204" pitchFamily="34" charset="0"/>
              </a:rPr>
              <a:t> from a neonatal clinic</a:t>
            </a:r>
            <a:endParaRPr lang="en-US" altLang="bg-BG" sz="3600" dirty="0"/>
          </a:p>
        </p:txBody>
      </p:sp>
      <p:sp>
        <p:nvSpPr>
          <p:cNvPr id="2" name="Date Placeholder 1"/>
          <p:cNvSpPr>
            <a:spLocks noGrp="1"/>
          </p:cNvSpPr>
          <p:nvPr>
            <p:ph type="dt" sz="half" idx="10"/>
          </p:nvPr>
        </p:nvSpPr>
        <p:spPr/>
        <p:txBody>
          <a:bodyPr/>
          <a:lstStyle/>
          <a:p>
            <a:fld id="{F6D97D30-3CCD-4CB6-93C9-FE2A3059CF1E}" type="datetime1">
              <a:rPr lang="bg-BG" altLang="bg-BG" smtClean="0"/>
              <a:t>31.10.2019 г.</a:t>
            </a:fld>
            <a:endParaRPr lang="bg-BG" altLang="bg-BG"/>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B743CC6-642E-4940-A9A7-5D1FA174E481}" type="slidenum">
              <a:rPr lang="bg-BG" altLang="bg-BG"/>
              <a:pPr/>
              <a:t>21</a:t>
            </a:fld>
            <a:endParaRPr lang="bg-BG" altLang="bg-BG"/>
          </a:p>
        </p:txBody>
      </p:sp>
      <p:sp>
        <p:nvSpPr>
          <p:cNvPr id="63490" name="Rectangle 2"/>
          <p:cNvSpPr>
            <a:spLocks noGrp="1" noChangeArrowheads="1"/>
          </p:cNvSpPr>
          <p:nvPr>
            <p:ph type="title"/>
          </p:nvPr>
        </p:nvSpPr>
        <p:spPr>
          <a:xfrm>
            <a:off x="467544" y="332656"/>
            <a:ext cx="8229600" cy="868958"/>
          </a:xfrm>
        </p:spPr>
        <p:txBody>
          <a:bodyPr/>
          <a:lstStyle/>
          <a:p>
            <a:r>
              <a:rPr lang="en-GB" altLang="bg-BG" sz="4000" b="1" dirty="0">
                <a:solidFill>
                  <a:srgbClr val="FF0000"/>
                </a:solidFill>
                <a:latin typeface="Arial" panose="020B0604020202020204" pitchFamily="34" charset="0"/>
                <a:cs typeface="Arial" panose="020B0604020202020204" pitchFamily="34" charset="0"/>
              </a:rPr>
              <a:t>POPULATION AND SAMPLE</a:t>
            </a:r>
            <a:endParaRPr lang="en-US" altLang="bg-BG" sz="4000" b="1" dirty="0">
              <a:solidFill>
                <a:srgbClr val="FF0000"/>
              </a:solidFill>
              <a:latin typeface="Arial" panose="020B0604020202020204" pitchFamily="34" charset="0"/>
              <a:cs typeface="Arial" panose="020B0604020202020204" pitchFamily="34" charset="0"/>
            </a:endParaRPr>
          </a:p>
        </p:txBody>
      </p:sp>
      <p:pic>
        <p:nvPicPr>
          <p:cNvPr id="63492" name="Picture 4" descr="BOOK U3 2 CH06 7 ppt FIGURES figure0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6503" t="15454" r="5182" b="31375"/>
          <a:stretch>
            <a:fillRect/>
          </a:stretch>
        </p:blipFill>
        <p:spPr>
          <a:xfrm>
            <a:off x="467544" y="1484784"/>
            <a:ext cx="8280400" cy="4824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0EC8E1AF-2143-4573-B39E-710BB07C38FA}" type="datetime1">
              <a:rPr lang="bg-BG" altLang="bg-BG" smtClean="0"/>
              <a:t>31.10.2019 г.</a:t>
            </a:fld>
            <a:endParaRPr lang="bg-BG" altLang="bg-BG"/>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EB49-89FA-4F1D-A7E6-E3AC65DD7433}"/>
              </a:ext>
            </a:extLst>
          </p:cNvPr>
          <p:cNvSpPr>
            <a:spLocks noGrp="1"/>
          </p:cNvSpPr>
          <p:nvPr>
            <p:ph type="title"/>
          </p:nvPr>
        </p:nvSpPr>
        <p:spPr/>
        <p:txBody>
          <a:bodyPr/>
          <a:lstStyle/>
          <a:p>
            <a:r>
              <a:rPr lang="en-GB" altLang="bg-BG"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POPULATION AND SAMPLE</a:t>
            </a:r>
            <a:endParaRPr lang="en-US" dirty="0"/>
          </a:p>
        </p:txBody>
      </p:sp>
      <p:sp>
        <p:nvSpPr>
          <p:cNvPr id="3" name="Content Placeholder 2">
            <a:extLst>
              <a:ext uri="{FF2B5EF4-FFF2-40B4-BE49-F238E27FC236}">
                <a16:creationId xmlns:a16="http://schemas.microsoft.com/office/drawing/2014/main" id="{9BE73457-30C6-495E-B1CE-A903BE3CBDC8}"/>
              </a:ext>
            </a:extLst>
          </p:cNvPr>
          <p:cNvSpPr>
            <a:spLocks noGrp="1"/>
          </p:cNvSpPr>
          <p:nvPr>
            <p:ph idx="1"/>
          </p:nvPr>
        </p:nvSpPr>
        <p:spPr/>
        <p:txBody>
          <a:bodyPr/>
          <a:lstStyle/>
          <a:p>
            <a:r>
              <a:rPr lang="en-US" dirty="0"/>
              <a:t>The raw data of an investigation consist of observations made on individuals. In many situations the individuals are people, but they need not be. For instance, they might be red blood cells, urine specimens, rates, or hospitals. </a:t>
            </a:r>
          </a:p>
          <a:p>
            <a:r>
              <a:rPr lang="en-US" dirty="0"/>
              <a:t>The number of individuals in a sample is called a </a:t>
            </a:r>
            <a:r>
              <a:rPr lang="en-US" b="1" dirty="0">
                <a:solidFill>
                  <a:srgbClr val="FF0000"/>
                </a:solidFill>
              </a:rPr>
              <a:t>sample size.</a:t>
            </a:r>
            <a:r>
              <a:rPr lang="en-US" dirty="0">
                <a:solidFill>
                  <a:srgbClr val="FF0000"/>
                </a:solidFill>
              </a:rPr>
              <a:t> </a:t>
            </a:r>
          </a:p>
          <a:p>
            <a:endParaRPr lang="en-US" dirty="0"/>
          </a:p>
        </p:txBody>
      </p:sp>
      <p:sp>
        <p:nvSpPr>
          <p:cNvPr id="4" name="Date Placeholder 3">
            <a:extLst>
              <a:ext uri="{FF2B5EF4-FFF2-40B4-BE49-F238E27FC236}">
                <a16:creationId xmlns:a16="http://schemas.microsoft.com/office/drawing/2014/main" id="{20AC0A70-1C10-4B52-9F01-9A606B5702B6}"/>
              </a:ext>
            </a:extLst>
          </p:cNvPr>
          <p:cNvSpPr>
            <a:spLocks noGrp="1"/>
          </p:cNvSpPr>
          <p:nvPr>
            <p:ph type="dt" sz="half" idx="10"/>
          </p:nvPr>
        </p:nvSpPr>
        <p:spPr/>
        <p:txBody>
          <a:bodyPr/>
          <a:lstStyle/>
          <a:p>
            <a:fld id="{1FBA3539-914A-47C3-9A81-55A2351A5EB2}" type="datetime1">
              <a:rPr lang="bg-BG" altLang="bg-BG" smtClean="0"/>
              <a:t>31.10.2019 г.</a:t>
            </a:fld>
            <a:endParaRPr lang="bg-BG" altLang="bg-BG"/>
          </a:p>
        </p:txBody>
      </p:sp>
      <p:sp>
        <p:nvSpPr>
          <p:cNvPr id="5" name="Slide Number Placeholder 4">
            <a:extLst>
              <a:ext uri="{FF2B5EF4-FFF2-40B4-BE49-F238E27FC236}">
                <a16:creationId xmlns:a16="http://schemas.microsoft.com/office/drawing/2014/main" id="{E7BC75DA-7267-4747-8822-23208AE6231A}"/>
              </a:ext>
            </a:extLst>
          </p:cNvPr>
          <p:cNvSpPr>
            <a:spLocks noGrp="1"/>
          </p:cNvSpPr>
          <p:nvPr>
            <p:ph type="sldNum" sz="quarter" idx="12"/>
          </p:nvPr>
        </p:nvSpPr>
        <p:spPr/>
        <p:txBody>
          <a:bodyPr/>
          <a:lstStyle/>
          <a:p>
            <a:fld id="{CCB19C60-CE9D-4D50-BFB4-316706C8AD86}" type="slidenum">
              <a:rPr lang="bg-BG" altLang="bg-BG" smtClean="0"/>
              <a:pPr/>
              <a:t>22</a:t>
            </a:fld>
            <a:endParaRPr lang="bg-BG" altLang="bg-BG"/>
          </a:p>
        </p:txBody>
      </p:sp>
    </p:spTree>
    <p:extLst>
      <p:ext uri="{BB962C8B-B14F-4D97-AF65-F5344CB8AC3E}">
        <p14:creationId xmlns:p14="http://schemas.microsoft.com/office/powerpoint/2010/main" val="3922821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r>
              <a:rPr lang="en-US" b="1" dirty="0">
                <a:solidFill>
                  <a:srgbClr val="FF0000"/>
                </a:solidFill>
              </a:rPr>
              <a:t>3. Types of studies and the research process</a:t>
            </a:r>
            <a:endParaRPr lang="bg-BG" b="1" dirty="0">
              <a:solidFill>
                <a:srgbClr val="FF0000"/>
              </a:solidFill>
            </a:endParaRPr>
          </a:p>
        </p:txBody>
      </p:sp>
      <p:sp>
        <p:nvSpPr>
          <p:cNvPr id="3" name="Date Placeholder 2"/>
          <p:cNvSpPr>
            <a:spLocks noGrp="1"/>
          </p:cNvSpPr>
          <p:nvPr>
            <p:ph type="dt" sz="half" idx="10"/>
          </p:nvPr>
        </p:nvSpPr>
        <p:spPr/>
        <p:txBody>
          <a:bodyPr/>
          <a:lstStyle/>
          <a:p>
            <a:fld id="{F371310C-F8F4-4AE9-9DB2-CE8325C71369}" type="datetime1">
              <a:rPr lang="bg-BG" altLang="bg-BG" smtClean="0"/>
              <a:t>31.10.2019 г.</a:t>
            </a:fld>
            <a:endParaRPr lang="bg-BG" altLang="bg-BG"/>
          </a:p>
        </p:txBody>
      </p:sp>
      <p:sp>
        <p:nvSpPr>
          <p:cNvPr id="4" name="Slide Number Placeholder 3"/>
          <p:cNvSpPr>
            <a:spLocks noGrp="1"/>
          </p:cNvSpPr>
          <p:nvPr>
            <p:ph type="sldNum" sz="quarter" idx="12"/>
          </p:nvPr>
        </p:nvSpPr>
        <p:spPr/>
        <p:txBody>
          <a:bodyPr/>
          <a:lstStyle/>
          <a:p>
            <a:fld id="{D49A9BBA-89FD-48D0-B870-59C9B59A5A5D}" type="slidenum">
              <a:rPr lang="bg-BG" altLang="bg-BG" smtClean="0"/>
              <a:pPr/>
              <a:t>23</a:t>
            </a:fld>
            <a:endParaRPr lang="bg-BG" altLang="bg-BG"/>
          </a:p>
        </p:txBody>
      </p:sp>
    </p:spTree>
    <p:extLst>
      <p:ext uri="{BB962C8B-B14F-4D97-AF65-F5344CB8AC3E}">
        <p14:creationId xmlns:p14="http://schemas.microsoft.com/office/powerpoint/2010/main" val="1911618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02B1418-4DD1-4AAE-96D6-F23337DE2CBE}" type="slidenum">
              <a:rPr lang="bg-BG" altLang="bg-BG"/>
              <a:pPr/>
              <a:t>24</a:t>
            </a:fld>
            <a:endParaRPr lang="bg-BG" altLang="bg-BG"/>
          </a:p>
        </p:txBody>
      </p:sp>
      <p:sp>
        <p:nvSpPr>
          <p:cNvPr id="16386" name="Rectangle 2"/>
          <p:cNvSpPr>
            <a:spLocks noGrp="1" noChangeArrowheads="1"/>
          </p:cNvSpPr>
          <p:nvPr>
            <p:ph type="title"/>
          </p:nvPr>
        </p:nvSpPr>
        <p:spPr>
          <a:xfrm>
            <a:off x="457200" y="274638"/>
            <a:ext cx="8229600" cy="777875"/>
          </a:xfrm>
        </p:spPr>
        <p:txBody>
          <a:bodyPr/>
          <a:lstStyle/>
          <a:p>
            <a:r>
              <a:rPr lang="en-GB" altLang="bg-BG" sz="3200" b="1">
                <a:solidFill>
                  <a:srgbClr val="FF0000"/>
                </a:solidFill>
              </a:rPr>
              <a:t>TYPES OF STUDY</a:t>
            </a:r>
            <a:endParaRPr lang="en-GB" altLang="bg-BG">
              <a:solidFill>
                <a:srgbClr val="FF0000"/>
              </a:solidFill>
            </a:endParaRPr>
          </a:p>
        </p:txBody>
      </p:sp>
      <p:sp>
        <p:nvSpPr>
          <p:cNvPr id="16387" name="Rectangle 3"/>
          <p:cNvSpPr>
            <a:spLocks noGrp="1" noChangeArrowheads="1"/>
          </p:cNvSpPr>
          <p:nvPr>
            <p:ph type="body" idx="1"/>
          </p:nvPr>
        </p:nvSpPr>
        <p:spPr>
          <a:xfrm>
            <a:off x="250825" y="1125538"/>
            <a:ext cx="8569325" cy="4895750"/>
          </a:xfrm>
        </p:spPr>
        <p:txBody>
          <a:bodyPr/>
          <a:lstStyle/>
          <a:p>
            <a:r>
              <a:rPr lang="en-GB" altLang="bg-BG" sz="3600" b="1" dirty="0"/>
              <a:t>1. “GENUINE” SAMPLE STUDIES</a:t>
            </a:r>
          </a:p>
          <a:p>
            <a:pPr>
              <a:buFontTx/>
              <a:buNone/>
            </a:pPr>
            <a:r>
              <a:rPr lang="en-GB" altLang="bg-BG" sz="3600" dirty="0"/>
              <a:t>For most studies, the sample size falls between the above two extremes. In such studies, called </a:t>
            </a:r>
            <a:r>
              <a:rPr lang="en-GB" altLang="bg-BG" sz="3600" b="1" dirty="0">
                <a:solidFill>
                  <a:srgbClr val="FF0000"/>
                </a:solidFill>
              </a:rPr>
              <a:t>representative studies</a:t>
            </a:r>
            <a:r>
              <a:rPr lang="en-GB" altLang="bg-BG" sz="3600" b="1" dirty="0"/>
              <a:t>,</a:t>
            </a:r>
            <a:r>
              <a:rPr lang="en-GB" altLang="bg-BG" sz="3600" dirty="0"/>
              <a:t> statistics is most useful. </a:t>
            </a:r>
          </a:p>
          <a:p>
            <a:pPr>
              <a:buFontTx/>
              <a:buNone/>
            </a:pPr>
            <a:r>
              <a:rPr lang="en-GB" altLang="bg-BG" sz="3600" dirty="0"/>
              <a:t>They are the most common in medical practice and science as there are millions of births, deaths, diseases, etc.</a:t>
            </a:r>
          </a:p>
        </p:txBody>
      </p:sp>
      <p:sp>
        <p:nvSpPr>
          <p:cNvPr id="2" name="Date Placeholder 1"/>
          <p:cNvSpPr>
            <a:spLocks noGrp="1"/>
          </p:cNvSpPr>
          <p:nvPr>
            <p:ph type="dt" sz="half" idx="10"/>
          </p:nvPr>
        </p:nvSpPr>
        <p:spPr/>
        <p:txBody>
          <a:bodyPr/>
          <a:lstStyle/>
          <a:p>
            <a:fld id="{77C799EB-726E-47D8-BBE9-F57FE3847FEE}" type="datetime1">
              <a:rPr lang="bg-BG" altLang="bg-BG" smtClean="0"/>
              <a:t>31.10.2019 г.</a:t>
            </a:fld>
            <a:endParaRPr lang="bg-BG" altLang="bg-BG"/>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F24810E-DC29-42DB-90D2-1D6A5E3437F1}" type="slidenum">
              <a:rPr lang="bg-BG" altLang="bg-BG"/>
              <a:pPr/>
              <a:t>25</a:t>
            </a:fld>
            <a:endParaRPr lang="bg-BG" altLang="bg-BG"/>
          </a:p>
        </p:txBody>
      </p:sp>
      <p:sp>
        <p:nvSpPr>
          <p:cNvPr id="15362" name="Rectangle 2"/>
          <p:cNvSpPr>
            <a:spLocks noGrp="1" noChangeArrowheads="1"/>
          </p:cNvSpPr>
          <p:nvPr>
            <p:ph type="title"/>
          </p:nvPr>
        </p:nvSpPr>
        <p:spPr>
          <a:xfrm>
            <a:off x="457200" y="274638"/>
            <a:ext cx="8229600" cy="706437"/>
          </a:xfrm>
        </p:spPr>
        <p:txBody>
          <a:bodyPr/>
          <a:lstStyle/>
          <a:p>
            <a:r>
              <a:rPr lang="en-GB" altLang="bg-BG" sz="3600" b="1" dirty="0">
                <a:solidFill>
                  <a:srgbClr val="FF0000"/>
                </a:solidFill>
              </a:rPr>
              <a:t>TYPES OF STUDY</a:t>
            </a:r>
            <a:endParaRPr lang="en-GB" altLang="bg-BG" sz="3600" dirty="0">
              <a:solidFill>
                <a:srgbClr val="FF0000"/>
              </a:solidFill>
            </a:endParaRPr>
          </a:p>
        </p:txBody>
      </p:sp>
      <p:sp>
        <p:nvSpPr>
          <p:cNvPr id="15363" name="Rectangle 3"/>
          <p:cNvSpPr>
            <a:spLocks noGrp="1" noChangeArrowheads="1"/>
          </p:cNvSpPr>
          <p:nvPr>
            <p:ph type="body" idx="1"/>
          </p:nvPr>
        </p:nvSpPr>
        <p:spPr>
          <a:xfrm>
            <a:off x="323528" y="1052736"/>
            <a:ext cx="8496300" cy="4968552"/>
          </a:xfrm>
        </p:spPr>
        <p:txBody>
          <a:bodyPr/>
          <a:lstStyle/>
          <a:p>
            <a:r>
              <a:rPr lang="en-GB" altLang="bg-BG" sz="2800" b="1" dirty="0"/>
              <a:t>2. 100% STUDIES - </a:t>
            </a:r>
            <a:r>
              <a:rPr lang="en-GB" altLang="bg-BG" sz="2800" dirty="0"/>
              <a:t>the study of the entire population. There is only the need for summarizing the data and no inferences are to be made as all the information has been gathered.</a:t>
            </a:r>
          </a:p>
          <a:p>
            <a:pPr>
              <a:buFontTx/>
              <a:buNone/>
            </a:pPr>
            <a:r>
              <a:rPr lang="en-GB" altLang="bg-BG" sz="2800" b="1" i="1" dirty="0"/>
              <a:t>Example: </a:t>
            </a:r>
            <a:r>
              <a:rPr lang="en-GB" altLang="bg-BG" sz="2800" dirty="0"/>
              <a:t>The decennial census in different countries (like in Bulgaria).</a:t>
            </a:r>
          </a:p>
          <a:p>
            <a:pPr>
              <a:buFontTx/>
              <a:buNone/>
            </a:pPr>
            <a:endParaRPr lang="en-GB" altLang="bg-BG" sz="2800" b="1" dirty="0"/>
          </a:p>
          <a:p>
            <a:r>
              <a:rPr lang="en-GB" altLang="bg-BG" sz="2800" b="1" dirty="0"/>
              <a:t>3. N=1 STUDIES (MONOGRAPHIC STUDIES) - </a:t>
            </a:r>
            <a:r>
              <a:rPr lang="en-GB" altLang="bg-BG" sz="2800" b="1" i="1" dirty="0"/>
              <a:t>Example: </a:t>
            </a:r>
            <a:r>
              <a:rPr lang="en-GB" altLang="bg-BG" sz="2800" dirty="0"/>
              <a:t>An outbreak of salmonella food poisoning</a:t>
            </a:r>
            <a:r>
              <a:rPr lang="en-GB" altLang="bg-BG" sz="2800" b="1" dirty="0"/>
              <a:t> </a:t>
            </a:r>
          </a:p>
        </p:txBody>
      </p:sp>
      <p:sp>
        <p:nvSpPr>
          <p:cNvPr id="2" name="Date Placeholder 1"/>
          <p:cNvSpPr>
            <a:spLocks noGrp="1"/>
          </p:cNvSpPr>
          <p:nvPr>
            <p:ph type="dt" sz="half" idx="10"/>
          </p:nvPr>
        </p:nvSpPr>
        <p:spPr/>
        <p:txBody>
          <a:bodyPr/>
          <a:lstStyle/>
          <a:p>
            <a:fld id="{12FCCBB0-237D-49F1-81AD-3C8096105A69}" type="datetime1">
              <a:rPr lang="bg-BG" altLang="bg-BG" smtClean="0"/>
              <a:t>31.10.2019 г.</a:t>
            </a:fld>
            <a:endParaRPr lang="bg-BG" altLang="bg-BG"/>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4513E7F-B563-4F5D-AD4A-9141865BB43F}" type="slidenum">
              <a:rPr lang="bg-BG" altLang="bg-BG"/>
              <a:pPr/>
              <a:t>26</a:t>
            </a:fld>
            <a:endParaRPr lang="bg-BG" altLang="bg-BG"/>
          </a:p>
        </p:txBody>
      </p:sp>
      <p:sp>
        <p:nvSpPr>
          <p:cNvPr id="18434" name="Rectangle 2"/>
          <p:cNvSpPr>
            <a:spLocks noGrp="1" noChangeArrowheads="1"/>
          </p:cNvSpPr>
          <p:nvPr>
            <p:ph type="title"/>
          </p:nvPr>
        </p:nvSpPr>
        <p:spPr>
          <a:xfrm>
            <a:off x="457200" y="274638"/>
            <a:ext cx="8229600" cy="874712"/>
          </a:xfrm>
        </p:spPr>
        <p:txBody>
          <a:bodyPr/>
          <a:lstStyle/>
          <a:p>
            <a:r>
              <a:rPr lang="en-GB" altLang="bg-BG" sz="3600" b="1">
                <a:solidFill>
                  <a:srgbClr val="FF0000"/>
                </a:solidFill>
              </a:rPr>
              <a:t>THE RESEARCH PROCESS</a:t>
            </a:r>
            <a:endParaRPr lang="en-GB" altLang="bg-BG" sz="3600">
              <a:solidFill>
                <a:srgbClr val="FF0000"/>
              </a:solidFill>
            </a:endParaRPr>
          </a:p>
        </p:txBody>
      </p:sp>
      <p:sp>
        <p:nvSpPr>
          <p:cNvPr id="18435" name="Rectangle 3"/>
          <p:cNvSpPr>
            <a:spLocks noGrp="1" noChangeArrowheads="1"/>
          </p:cNvSpPr>
          <p:nvPr>
            <p:ph type="body" idx="1"/>
          </p:nvPr>
        </p:nvSpPr>
        <p:spPr>
          <a:xfrm>
            <a:off x="684213" y="1196975"/>
            <a:ext cx="7772400" cy="4538663"/>
          </a:xfrm>
        </p:spPr>
        <p:txBody>
          <a:bodyPr/>
          <a:lstStyle/>
          <a:p>
            <a:pPr>
              <a:lnSpc>
                <a:spcPct val="110000"/>
              </a:lnSpc>
              <a:buFont typeface="Symbol" pitchFamily="18" charset="2"/>
              <a:buChar char="Þ"/>
            </a:pPr>
            <a:r>
              <a:rPr lang="en-GB" altLang="bg-BG" sz="2800" b="1" dirty="0"/>
              <a:t> PLANNING </a:t>
            </a:r>
          </a:p>
          <a:p>
            <a:pPr>
              <a:lnSpc>
                <a:spcPct val="110000"/>
              </a:lnSpc>
              <a:buFont typeface="Symbol" pitchFamily="18" charset="2"/>
              <a:buChar char="Þ"/>
            </a:pPr>
            <a:r>
              <a:rPr lang="en-GB" altLang="bg-BG" sz="2800" b="1" dirty="0"/>
              <a:t> HYPOTHESES OR AIMS</a:t>
            </a:r>
          </a:p>
          <a:p>
            <a:pPr>
              <a:lnSpc>
                <a:spcPct val="110000"/>
              </a:lnSpc>
              <a:buFont typeface="Symbol" pitchFamily="18" charset="2"/>
              <a:buChar char="Þ"/>
            </a:pPr>
            <a:r>
              <a:rPr lang="en-GB" altLang="bg-BG" sz="2800" b="1" dirty="0"/>
              <a:t> RESEARCH DESIGN</a:t>
            </a:r>
          </a:p>
          <a:p>
            <a:pPr>
              <a:lnSpc>
                <a:spcPct val="110000"/>
              </a:lnSpc>
              <a:buFont typeface="Symbol" pitchFamily="18" charset="2"/>
              <a:buChar char="Þ"/>
            </a:pPr>
            <a:r>
              <a:rPr lang="en-GB" altLang="bg-BG" sz="2800" b="1" dirty="0"/>
              <a:t> DATA COLLECTION</a:t>
            </a:r>
          </a:p>
          <a:p>
            <a:pPr>
              <a:lnSpc>
                <a:spcPct val="110000"/>
              </a:lnSpc>
              <a:buFont typeface="Symbol" pitchFamily="18" charset="2"/>
              <a:buChar char="Þ"/>
            </a:pPr>
            <a:r>
              <a:rPr lang="en-GB" altLang="bg-BG" sz="2800" b="1" dirty="0"/>
              <a:t> ORGANISATION AND PRESENTATION OF   DATA</a:t>
            </a:r>
          </a:p>
          <a:p>
            <a:pPr>
              <a:lnSpc>
                <a:spcPct val="110000"/>
              </a:lnSpc>
              <a:buFont typeface="Symbol" pitchFamily="18" charset="2"/>
              <a:buChar char="Þ"/>
            </a:pPr>
            <a:r>
              <a:rPr lang="en-GB" altLang="bg-BG" sz="2800" b="1" dirty="0"/>
              <a:t> DATA ANALYSIS</a:t>
            </a:r>
          </a:p>
          <a:p>
            <a:pPr>
              <a:lnSpc>
                <a:spcPct val="110000"/>
              </a:lnSpc>
              <a:buFont typeface="Symbol" pitchFamily="18" charset="2"/>
              <a:buChar char="Þ"/>
            </a:pPr>
            <a:r>
              <a:rPr lang="en-GB" altLang="bg-BG" sz="2800" b="1" dirty="0"/>
              <a:t> INTERPRETATION AND CONCLUSIONS</a:t>
            </a:r>
            <a:endParaRPr lang="en-GB" altLang="bg-BG" dirty="0"/>
          </a:p>
        </p:txBody>
      </p:sp>
      <p:sp>
        <p:nvSpPr>
          <p:cNvPr id="2" name="Date Placeholder 1"/>
          <p:cNvSpPr>
            <a:spLocks noGrp="1"/>
          </p:cNvSpPr>
          <p:nvPr>
            <p:ph type="dt" sz="half" idx="10"/>
          </p:nvPr>
        </p:nvSpPr>
        <p:spPr/>
        <p:txBody>
          <a:bodyPr/>
          <a:lstStyle/>
          <a:p>
            <a:fld id="{82AD69AA-64FF-4941-9DE6-467DF12DB4DF}" type="datetime1">
              <a:rPr lang="bg-BG" altLang="bg-BG" smtClean="0"/>
              <a:t>31.10.2019 г.</a:t>
            </a:fld>
            <a:endParaRPr lang="bg-BG" altLang="bg-BG"/>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29A1890-DAA3-4161-B379-E74D8C9E59D3}" type="slidenum">
              <a:rPr lang="bg-BG" altLang="bg-BG"/>
              <a:pPr/>
              <a:t>27</a:t>
            </a:fld>
            <a:endParaRPr lang="bg-BG" altLang="bg-BG"/>
          </a:p>
        </p:txBody>
      </p:sp>
      <p:sp>
        <p:nvSpPr>
          <p:cNvPr id="19458" name="Rectangle 2"/>
          <p:cNvSpPr>
            <a:spLocks noGrp="1" noChangeArrowheads="1"/>
          </p:cNvSpPr>
          <p:nvPr>
            <p:ph type="title"/>
          </p:nvPr>
        </p:nvSpPr>
        <p:spPr>
          <a:xfrm>
            <a:off x="457200" y="274638"/>
            <a:ext cx="8229600" cy="633412"/>
          </a:xfrm>
        </p:spPr>
        <p:txBody>
          <a:bodyPr/>
          <a:lstStyle/>
          <a:p>
            <a:r>
              <a:rPr lang="en-GB" altLang="bg-BG" sz="3600" b="1">
                <a:solidFill>
                  <a:srgbClr val="FF0000"/>
                </a:solidFill>
              </a:rPr>
              <a:t>RESEARCH PLANNING</a:t>
            </a:r>
            <a:endParaRPr lang="en-GB" altLang="bg-BG" sz="3600">
              <a:solidFill>
                <a:srgbClr val="FF0000"/>
              </a:solidFill>
            </a:endParaRPr>
          </a:p>
        </p:txBody>
      </p:sp>
      <p:sp>
        <p:nvSpPr>
          <p:cNvPr id="19459" name="Rectangle 3"/>
          <p:cNvSpPr>
            <a:spLocks noGrp="1" noChangeArrowheads="1"/>
          </p:cNvSpPr>
          <p:nvPr>
            <p:ph type="body" idx="1"/>
          </p:nvPr>
        </p:nvSpPr>
        <p:spPr>
          <a:xfrm>
            <a:off x="250825" y="908051"/>
            <a:ext cx="8642350" cy="5041230"/>
          </a:xfrm>
        </p:spPr>
        <p:txBody>
          <a:bodyPr/>
          <a:lstStyle/>
          <a:p>
            <a:r>
              <a:rPr lang="en-GB" altLang="bg-BG" sz="2800" dirty="0"/>
              <a:t>The planning must take into consideration both the previous research evidence as well as the ethical and economic factors before the appropriate research strategy is selected, and the precise research hypothesis or aim is stated.</a:t>
            </a:r>
          </a:p>
          <a:p>
            <a:r>
              <a:rPr lang="en-GB" altLang="bg-BG" sz="2800" b="1" i="1" dirty="0">
                <a:solidFill>
                  <a:srgbClr val="FF0000"/>
                </a:solidFill>
              </a:rPr>
              <a:t>Hypothesis</a:t>
            </a:r>
            <a:r>
              <a:rPr lang="en-GB" altLang="bg-BG" sz="2800" b="1" dirty="0">
                <a:solidFill>
                  <a:srgbClr val="FF0000"/>
                </a:solidFill>
              </a:rPr>
              <a:t> </a:t>
            </a:r>
            <a:r>
              <a:rPr lang="en-GB" altLang="bg-BG" sz="2800" b="1" dirty="0"/>
              <a:t>– </a:t>
            </a:r>
            <a:r>
              <a:rPr lang="en-GB" altLang="bg-BG" sz="2800" dirty="0"/>
              <a:t>a</a:t>
            </a:r>
            <a:r>
              <a:rPr lang="en-GB" altLang="bg-BG" sz="2800" b="1" dirty="0"/>
              <a:t> </a:t>
            </a:r>
            <a:r>
              <a:rPr lang="en-GB" altLang="bg-BG" sz="2800" dirty="0"/>
              <a:t>proposition about relationship between variables or about differences between groups that are to be tested.</a:t>
            </a:r>
          </a:p>
          <a:p>
            <a:r>
              <a:rPr lang="en-GB" altLang="bg-BG" sz="2800" b="1" i="1" dirty="0">
                <a:solidFill>
                  <a:srgbClr val="FF0000"/>
                </a:solidFill>
              </a:rPr>
              <a:t>Variable</a:t>
            </a:r>
            <a:r>
              <a:rPr lang="en-GB" altLang="bg-BG" sz="2800" b="1" dirty="0"/>
              <a:t> - </a:t>
            </a:r>
            <a:r>
              <a:rPr lang="en-GB" altLang="bg-BG" sz="2800" dirty="0"/>
              <a:t>a property, attribute or measurement that varies from case to case (age of patients, temperature, blood pressure, height, weight, etc.)</a:t>
            </a:r>
          </a:p>
        </p:txBody>
      </p:sp>
      <p:sp>
        <p:nvSpPr>
          <p:cNvPr id="2" name="Date Placeholder 1"/>
          <p:cNvSpPr>
            <a:spLocks noGrp="1"/>
          </p:cNvSpPr>
          <p:nvPr>
            <p:ph type="dt" sz="half" idx="10"/>
          </p:nvPr>
        </p:nvSpPr>
        <p:spPr/>
        <p:txBody>
          <a:bodyPr/>
          <a:lstStyle/>
          <a:p>
            <a:fld id="{2B208846-7D00-4FC0-8C87-F394FC1118E5}" type="datetime1">
              <a:rPr lang="bg-BG" altLang="bg-BG" smtClean="0"/>
              <a:t>31.10.2019 г.</a:t>
            </a:fld>
            <a:endParaRPr lang="bg-BG" altLang="bg-BG"/>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C091F8C-88AB-4C1A-BD75-A5D4CA29232B}" type="slidenum">
              <a:rPr lang="bg-BG" altLang="bg-BG"/>
              <a:pPr/>
              <a:t>28</a:t>
            </a:fld>
            <a:endParaRPr lang="bg-BG" altLang="bg-BG"/>
          </a:p>
        </p:txBody>
      </p:sp>
      <p:sp>
        <p:nvSpPr>
          <p:cNvPr id="58370" name="Rectangle 2"/>
          <p:cNvSpPr>
            <a:spLocks noGrp="1" noChangeArrowheads="1"/>
          </p:cNvSpPr>
          <p:nvPr>
            <p:ph type="title"/>
          </p:nvPr>
        </p:nvSpPr>
        <p:spPr>
          <a:xfrm>
            <a:off x="457200" y="274638"/>
            <a:ext cx="8229600" cy="874712"/>
          </a:xfrm>
        </p:spPr>
        <p:txBody>
          <a:bodyPr/>
          <a:lstStyle/>
          <a:p>
            <a:r>
              <a:rPr lang="en-GB" altLang="bg-BG" sz="3600" b="1" dirty="0">
                <a:solidFill>
                  <a:srgbClr val="FF0000"/>
                </a:solidFill>
              </a:rPr>
              <a:t>RESEARCH DESIGN (STRATEGY)</a:t>
            </a:r>
            <a:endParaRPr lang="en-GB" altLang="bg-BG" sz="3600" dirty="0">
              <a:solidFill>
                <a:srgbClr val="FF0000"/>
              </a:solidFill>
            </a:endParaRPr>
          </a:p>
        </p:txBody>
      </p:sp>
      <p:sp>
        <p:nvSpPr>
          <p:cNvPr id="58371" name="Rectangle 3"/>
          <p:cNvSpPr>
            <a:spLocks noGrp="1" noChangeArrowheads="1"/>
          </p:cNvSpPr>
          <p:nvPr>
            <p:ph type="body" idx="1"/>
          </p:nvPr>
        </p:nvSpPr>
        <p:spPr>
          <a:xfrm>
            <a:off x="323528" y="1196753"/>
            <a:ext cx="8642350" cy="4176464"/>
          </a:xfrm>
        </p:spPr>
        <p:txBody>
          <a:bodyPr/>
          <a:lstStyle/>
          <a:p>
            <a:pPr algn="ctr">
              <a:lnSpc>
                <a:spcPct val="150000"/>
              </a:lnSpc>
              <a:buFontTx/>
              <a:buNone/>
            </a:pPr>
            <a:r>
              <a:rPr lang="en-GB" altLang="bg-BG" sz="4400" dirty="0"/>
              <a:t>The most </a:t>
            </a:r>
            <a:r>
              <a:rPr lang="en-GB" altLang="bg-BG" sz="4400" b="1" i="1" dirty="0"/>
              <a:t>vital part of any investigation is its design</a:t>
            </a:r>
            <a:r>
              <a:rPr lang="en-GB" altLang="bg-BG" sz="4400" dirty="0"/>
              <a:t>, just as a house must be built upon solid foundations.</a:t>
            </a:r>
          </a:p>
        </p:txBody>
      </p:sp>
      <p:sp>
        <p:nvSpPr>
          <p:cNvPr id="2" name="Date Placeholder 1"/>
          <p:cNvSpPr>
            <a:spLocks noGrp="1"/>
          </p:cNvSpPr>
          <p:nvPr>
            <p:ph type="dt" sz="half" idx="10"/>
          </p:nvPr>
        </p:nvSpPr>
        <p:spPr/>
        <p:txBody>
          <a:bodyPr/>
          <a:lstStyle/>
          <a:p>
            <a:fld id="{4F0BED6B-EFC7-4000-8B02-F9751BA3A445}" type="datetime1">
              <a:rPr lang="bg-BG" altLang="bg-BG" smtClean="0"/>
              <a:t>31.10.2019 г.</a:t>
            </a:fld>
            <a:endParaRPr lang="bg-BG" altLang="bg-BG"/>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4A8DA9A-526E-4FA5-99C2-8F8E0DB37741}" type="slidenum">
              <a:rPr lang="bg-BG" altLang="bg-BG"/>
              <a:pPr/>
              <a:t>29</a:t>
            </a:fld>
            <a:endParaRPr lang="bg-BG" altLang="bg-BG"/>
          </a:p>
        </p:txBody>
      </p:sp>
      <p:sp>
        <p:nvSpPr>
          <p:cNvPr id="20482" name="Rectangle 2"/>
          <p:cNvSpPr>
            <a:spLocks noGrp="1" noChangeArrowheads="1"/>
          </p:cNvSpPr>
          <p:nvPr>
            <p:ph type="title"/>
          </p:nvPr>
        </p:nvSpPr>
        <p:spPr>
          <a:xfrm>
            <a:off x="457200" y="274638"/>
            <a:ext cx="8229600" cy="706437"/>
          </a:xfrm>
        </p:spPr>
        <p:txBody>
          <a:bodyPr/>
          <a:lstStyle/>
          <a:p>
            <a:r>
              <a:rPr lang="en-GB" altLang="bg-BG" sz="3600" b="1">
                <a:solidFill>
                  <a:srgbClr val="FF0000"/>
                </a:solidFill>
              </a:rPr>
              <a:t>RESEARCH STRATEGIES</a:t>
            </a:r>
            <a:endParaRPr lang="en-GB" altLang="bg-BG" sz="3600">
              <a:solidFill>
                <a:srgbClr val="FF0000"/>
              </a:solidFill>
            </a:endParaRPr>
          </a:p>
        </p:txBody>
      </p:sp>
      <p:sp>
        <p:nvSpPr>
          <p:cNvPr id="20483" name="Rectangle 3"/>
          <p:cNvSpPr>
            <a:spLocks noGrp="1" noChangeArrowheads="1"/>
          </p:cNvSpPr>
          <p:nvPr>
            <p:ph type="body" idx="1"/>
          </p:nvPr>
        </p:nvSpPr>
        <p:spPr>
          <a:xfrm>
            <a:off x="323850" y="908051"/>
            <a:ext cx="8424863" cy="5041230"/>
          </a:xfrm>
        </p:spPr>
        <p:txBody>
          <a:bodyPr/>
          <a:lstStyle/>
          <a:p>
            <a:r>
              <a:rPr lang="en-GB" altLang="bg-BG" sz="2800" b="1" dirty="0"/>
              <a:t>EXPERIMENTAL STUDIES</a:t>
            </a:r>
            <a:r>
              <a:rPr lang="en-GB" altLang="bg-BG" sz="2800" dirty="0"/>
              <a:t> or </a:t>
            </a:r>
            <a:r>
              <a:rPr lang="en-GB" altLang="bg-BG" sz="2800" b="1" i="1" dirty="0"/>
              <a:t>randomized studies</a:t>
            </a:r>
            <a:r>
              <a:rPr lang="en-GB" altLang="bg-BG" sz="2800" dirty="0"/>
              <a:t> - the group units are determined by a chance - </a:t>
            </a:r>
            <a:r>
              <a:rPr lang="en-GB" altLang="bg-BG" sz="2800" b="1" i="1" dirty="0"/>
              <a:t>“randomization”</a:t>
            </a:r>
            <a:r>
              <a:rPr lang="en-GB" altLang="bg-BG" sz="2800" dirty="0"/>
              <a:t> </a:t>
            </a:r>
          </a:p>
          <a:p>
            <a:pPr>
              <a:buFontTx/>
              <a:buNone/>
            </a:pPr>
            <a:r>
              <a:rPr lang="en-GB" altLang="bg-BG" sz="2800" dirty="0"/>
              <a:t>Randomization allows to make the groups as similar as possible except in one respect that is being studied. So, any differences observed later can be attributed to this factor alone.</a:t>
            </a:r>
          </a:p>
          <a:p>
            <a:pPr>
              <a:buFontTx/>
              <a:buNone/>
            </a:pPr>
            <a:r>
              <a:rPr lang="en-GB" altLang="bg-BG" sz="2800" b="1" i="1" dirty="0"/>
              <a:t>Example</a:t>
            </a:r>
            <a:r>
              <a:rPr lang="en-GB" altLang="bg-BG" sz="2800" dirty="0"/>
              <a:t>: controlled clinical trials to compare new treatment with standard one. </a:t>
            </a:r>
          </a:p>
          <a:p>
            <a:r>
              <a:rPr lang="en-GB" altLang="bg-BG" sz="2800" dirty="0"/>
              <a:t>The randomized, double-blind, controlled clinical trial is the </a:t>
            </a:r>
            <a:r>
              <a:rPr lang="en-GB" altLang="bg-BG" sz="2800" b="1" i="1" dirty="0"/>
              <a:t>“gold standard”</a:t>
            </a:r>
            <a:r>
              <a:rPr lang="en-GB" altLang="bg-BG" sz="2800" dirty="0"/>
              <a:t> of medical research.</a:t>
            </a:r>
            <a:endParaRPr lang="en-GB" altLang="bg-BG" dirty="0">
              <a:latin typeface="TimokU" pitchFamily="2" charset="0"/>
            </a:endParaRPr>
          </a:p>
        </p:txBody>
      </p:sp>
      <p:sp>
        <p:nvSpPr>
          <p:cNvPr id="2" name="Date Placeholder 1"/>
          <p:cNvSpPr>
            <a:spLocks noGrp="1"/>
          </p:cNvSpPr>
          <p:nvPr>
            <p:ph type="dt" sz="half" idx="10"/>
          </p:nvPr>
        </p:nvSpPr>
        <p:spPr/>
        <p:txBody>
          <a:bodyPr/>
          <a:lstStyle/>
          <a:p>
            <a:fld id="{45D20DC1-CCAA-414C-83D9-9AF29C2D9416}" type="datetime1">
              <a:rPr lang="bg-BG" altLang="bg-BG" smtClean="0"/>
              <a:t>31.10.2019 г.</a:t>
            </a:fld>
            <a:endParaRPr lang="bg-BG" altLang="bg-BG"/>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A3EA99-7AA6-42F3-AABA-ECAEBD1161D7}"/>
              </a:ext>
            </a:extLst>
          </p:cNvPr>
          <p:cNvSpPr>
            <a:spLocks noGrp="1"/>
          </p:cNvSpPr>
          <p:nvPr>
            <p:ph type="dt" sz="half" idx="10"/>
          </p:nvPr>
        </p:nvSpPr>
        <p:spPr/>
        <p:txBody>
          <a:bodyPr/>
          <a:lstStyle/>
          <a:p>
            <a:fld id="{E4BBC21C-51A6-4522-8CB0-E63F13B9EBDD}"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B580C799-697F-4BF7-BB01-ECABE67EA2C6}"/>
              </a:ext>
            </a:extLst>
          </p:cNvPr>
          <p:cNvSpPr>
            <a:spLocks noGrp="1"/>
          </p:cNvSpPr>
          <p:nvPr>
            <p:ph type="sldNum" sz="quarter" idx="12"/>
          </p:nvPr>
        </p:nvSpPr>
        <p:spPr/>
        <p:txBody>
          <a:bodyPr/>
          <a:lstStyle/>
          <a:p>
            <a:fld id="{3B563EE2-3BA9-40BD-8186-5C97D36E9348}" type="slidenum">
              <a:rPr lang="bg-BG" altLang="bg-BG" smtClean="0"/>
              <a:pPr/>
              <a:t>3</a:t>
            </a:fld>
            <a:endParaRPr lang="bg-BG" altLang="bg-BG"/>
          </a:p>
        </p:txBody>
      </p:sp>
      <p:graphicFrame>
        <p:nvGraphicFramePr>
          <p:cNvPr id="4" name="Table 3">
            <a:extLst>
              <a:ext uri="{FF2B5EF4-FFF2-40B4-BE49-F238E27FC236}">
                <a16:creationId xmlns:a16="http://schemas.microsoft.com/office/drawing/2014/main" id="{61F8EA49-F6C2-40FC-8985-5830C8B9EA9E}"/>
              </a:ext>
            </a:extLst>
          </p:cNvPr>
          <p:cNvGraphicFramePr>
            <a:graphicFrameLocks noGrp="1"/>
          </p:cNvGraphicFramePr>
          <p:nvPr>
            <p:extLst>
              <p:ext uri="{D42A27DB-BD31-4B8C-83A1-F6EECF244321}">
                <p14:modId xmlns:p14="http://schemas.microsoft.com/office/powerpoint/2010/main" val="3952928100"/>
              </p:ext>
            </p:extLst>
          </p:nvPr>
        </p:nvGraphicFramePr>
        <p:xfrm>
          <a:off x="457200" y="173523"/>
          <a:ext cx="8435280" cy="5953508"/>
        </p:xfrm>
        <a:graphic>
          <a:graphicData uri="http://schemas.openxmlformats.org/drawingml/2006/table">
            <a:tbl>
              <a:tblPr firstRow="1" firstCol="1" lastRow="1" lastCol="1" bandRow="1" bandCol="1"/>
              <a:tblGrid>
                <a:gridCol w="1365188">
                  <a:extLst>
                    <a:ext uri="{9D8B030D-6E8A-4147-A177-3AD203B41FA5}">
                      <a16:colId xmlns:a16="http://schemas.microsoft.com/office/drawing/2014/main" val="1037748825"/>
                    </a:ext>
                  </a:extLst>
                </a:gridCol>
                <a:gridCol w="7070092">
                  <a:extLst>
                    <a:ext uri="{9D8B030D-6E8A-4147-A177-3AD203B41FA5}">
                      <a16:colId xmlns:a16="http://schemas.microsoft.com/office/drawing/2014/main" val="3024250448"/>
                    </a:ext>
                  </a:extLst>
                </a:gridCol>
              </a:tblGrid>
              <a:tr h="0">
                <a:tc>
                  <a:txBody>
                    <a:bodyPr/>
                    <a:lstStyle/>
                    <a:p>
                      <a:pPr algn="ctr">
                        <a:lnSpc>
                          <a:spcPct val="115000"/>
                        </a:lnSpc>
                        <a:spcAft>
                          <a:spcPts val="0"/>
                        </a:spcAft>
                      </a:pPr>
                      <a:endParaRPr lang="bg-BG" sz="1200" dirty="0">
                        <a:effectLst/>
                        <a:latin typeface="+mj-lt"/>
                        <a:ea typeface="Times New Roman" panose="02020603050405020304" pitchFamily="18" charset="0"/>
                      </a:endParaRPr>
                    </a:p>
                  </a:txBody>
                  <a:tcPr marL="47995" marR="47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altLang="bg-BG" sz="1200" b="1" i="0" u="none" strike="noStrike" cap="none" normalizeH="0" baseline="0" dirty="0">
                          <a:ln>
                            <a:noFill/>
                          </a:ln>
                          <a:solidFill>
                            <a:srgbClr val="C00000"/>
                          </a:solidFill>
                          <a:effectLst/>
                          <a:latin typeface="+mj-lt"/>
                          <a:ea typeface="Times New Roman" panose="02020603050405020304" pitchFamily="18" charset="0"/>
                        </a:rPr>
                        <a:t>THEMATIC PLAN OF LECTURES</a:t>
                      </a:r>
                      <a:endParaRPr lang="bg-BG" sz="1200" dirty="0">
                        <a:effectLst/>
                        <a:latin typeface="+mj-lt"/>
                        <a:ea typeface="Times New Roman" panose="02020603050405020304" pitchFamily="18" charset="0"/>
                      </a:endParaRPr>
                    </a:p>
                  </a:txBody>
                  <a:tcPr marL="47995" marR="47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8375010"/>
                  </a:ext>
                </a:extLst>
              </a:tr>
              <a:tr h="640389">
                <a:tc>
                  <a:txBody>
                    <a:bodyPr/>
                    <a:lstStyle/>
                    <a:p>
                      <a:pPr algn="ctr">
                        <a:lnSpc>
                          <a:spcPct val="115000"/>
                        </a:lnSpc>
                        <a:spcAft>
                          <a:spcPts val="0"/>
                        </a:spcAft>
                      </a:pPr>
                      <a:r>
                        <a:rPr lang="en-US" sz="1400" b="1" dirty="0">
                          <a:solidFill>
                            <a:srgbClr val="002060"/>
                          </a:solidFill>
                          <a:effectLst/>
                          <a:latin typeface="Times New Roman" panose="02020603050405020304" pitchFamily="18" charset="0"/>
                          <a:ea typeface="Times New Roman" panose="02020603050405020304" pitchFamily="18" charset="0"/>
                        </a:rPr>
                        <a:t>Lecture 1</a:t>
                      </a:r>
                      <a:endParaRPr lang="bg-BG" sz="1400" dirty="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dirty="0">
                          <a:solidFill>
                            <a:srgbClr val="002060"/>
                          </a:solidFill>
                          <a:effectLst/>
                          <a:latin typeface="Times New Roman" panose="02020603050405020304" pitchFamily="18" charset="0"/>
                          <a:ea typeface="Times New Roman" panose="02020603050405020304" pitchFamily="18" charset="0"/>
                        </a:rPr>
                        <a:t>17.09.2019</a:t>
                      </a:r>
                      <a:endParaRPr lang="bg-BG" sz="1400" dirty="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dirty="0">
                          <a:solidFill>
                            <a:srgbClr val="002060"/>
                          </a:solidFill>
                          <a:effectLst/>
                          <a:latin typeface="Times New Roman" panose="02020603050405020304" pitchFamily="18" charset="0"/>
                          <a:ea typeface="Times New Roman" panose="02020603050405020304" pitchFamily="18" charset="0"/>
                        </a:rPr>
                        <a:t>2 hours</a:t>
                      </a:r>
                      <a:endParaRPr lang="bg-BG" sz="1400" dirty="0">
                        <a:effectLst/>
                        <a:latin typeface="Times New Roman" panose="02020603050405020304" pitchFamily="18" charset="0"/>
                        <a:ea typeface="Times New Roman" panose="02020603050405020304" pitchFamily="18" charset="0"/>
                      </a:endParaRPr>
                    </a:p>
                  </a:txBody>
                  <a:tcPr marL="47995" marR="4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400" b="1" dirty="0">
                          <a:effectLst/>
                          <a:latin typeface="Times New Roman" panose="02020603050405020304" pitchFamily="18" charset="0"/>
                          <a:ea typeface="Times New Roman" panose="02020603050405020304" pitchFamily="18" charset="0"/>
                        </a:rPr>
                        <a:t>Introduction to Statistics. </a:t>
                      </a:r>
                      <a:r>
                        <a:rPr lang="en-US" sz="1400" dirty="0">
                          <a:effectLst/>
                          <a:latin typeface="Times New Roman" panose="02020603050405020304" pitchFamily="18" charset="0"/>
                          <a:ea typeface="Times New Roman" panose="02020603050405020304" pitchFamily="18" charset="0"/>
                        </a:rPr>
                        <a:t>Population and sample. Types of study. The research process. </a:t>
                      </a:r>
                      <a:r>
                        <a:rPr lang="en-US" sz="1400" b="1" dirty="0">
                          <a:effectLst/>
                          <a:latin typeface="Times New Roman" panose="02020603050405020304" pitchFamily="18" charset="0"/>
                          <a:ea typeface="Times New Roman" panose="02020603050405020304" pitchFamily="18" charset="0"/>
                        </a:rPr>
                        <a:t>Sources and types of data. </a:t>
                      </a:r>
                      <a:r>
                        <a:rPr lang="en-US" sz="1400" dirty="0" err="1">
                          <a:effectLst/>
                          <a:latin typeface="Times New Roman" panose="02020603050405020304" pitchFamily="18" charset="0"/>
                          <a:ea typeface="Times New Roman" panose="02020603050405020304" pitchFamily="18" charset="0"/>
                        </a:rPr>
                        <a:t>Organising</a:t>
                      </a:r>
                      <a:r>
                        <a:rPr lang="en-US" sz="1400" dirty="0">
                          <a:effectLst/>
                          <a:latin typeface="Times New Roman" panose="02020603050405020304" pitchFamily="18" charset="0"/>
                          <a:ea typeface="Times New Roman" panose="02020603050405020304" pitchFamily="18" charset="0"/>
                        </a:rPr>
                        <a:t> and presenting of data.</a:t>
                      </a:r>
                      <a:endParaRPr lang="bg-BG" sz="1400" dirty="0">
                        <a:effectLst/>
                        <a:latin typeface="Times New Roman" panose="02020603050405020304" pitchFamily="18" charset="0"/>
                        <a:ea typeface="Times New Roman" panose="02020603050405020304" pitchFamily="18" charset="0"/>
                      </a:endParaRPr>
                    </a:p>
                  </a:txBody>
                  <a:tcPr marL="47995" marR="4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719959"/>
                  </a:ext>
                </a:extLst>
              </a:tr>
              <a:tr h="640389">
                <a:tc>
                  <a:txBody>
                    <a:bodyPr/>
                    <a:lstStyle/>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Lecture 2</a:t>
                      </a:r>
                      <a:endParaRPr lang="bg-BG" sz="14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01.10.2019</a:t>
                      </a:r>
                      <a:endParaRPr lang="bg-BG" sz="14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2 hours</a:t>
                      </a:r>
                      <a:endParaRPr lang="bg-BG" sz="1400">
                        <a:effectLst/>
                        <a:latin typeface="Times New Roman" panose="02020603050405020304" pitchFamily="18" charset="0"/>
                        <a:ea typeface="Times New Roman" panose="02020603050405020304" pitchFamily="18" charset="0"/>
                      </a:endParaRPr>
                    </a:p>
                  </a:txBody>
                  <a:tcPr marL="47995" marR="4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400" b="1" dirty="0">
                          <a:effectLst/>
                          <a:latin typeface="Times New Roman" panose="02020603050405020304" pitchFamily="18" charset="0"/>
                          <a:ea typeface="Times New Roman" panose="02020603050405020304" pitchFamily="18" charset="0"/>
                        </a:rPr>
                        <a:t>Distributions. </a:t>
                      </a:r>
                      <a:r>
                        <a:rPr lang="en-US" sz="1400" dirty="0">
                          <a:effectLst/>
                          <a:latin typeface="Times New Roman" panose="02020603050405020304" pitchFamily="18" charset="0"/>
                          <a:ea typeface="Times New Roman" panose="02020603050405020304" pitchFamily="18" charset="0"/>
                        </a:rPr>
                        <a:t>Normal distribution. Standard scores and standard normal curve. Asymmetric distributions. </a:t>
                      </a:r>
                      <a:r>
                        <a:rPr lang="en-US" sz="1400" b="1" dirty="0">
                          <a:effectLst/>
                          <a:latin typeface="Times New Roman" panose="02020603050405020304" pitchFamily="18" charset="0"/>
                          <a:ea typeface="Times New Roman" panose="02020603050405020304" pitchFamily="18" charset="0"/>
                        </a:rPr>
                        <a:t>Simple descriptive statistics for categorical data.</a:t>
                      </a:r>
                      <a:endParaRPr lang="bg-BG" sz="1400" dirty="0">
                        <a:effectLst/>
                        <a:latin typeface="Times New Roman" panose="02020603050405020304" pitchFamily="18" charset="0"/>
                        <a:ea typeface="Times New Roman" panose="02020603050405020304" pitchFamily="18" charset="0"/>
                      </a:endParaRPr>
                    </a:p>
                  </a:txBody>
                  <a:tcPr marL="47995" marR="4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576845"/>
                  </a:ext>
                </a:extLst>
              </a:tr>
              <a:tr h="764955">
                <a:tc>
                  <a:txBody>
                    <a:bodyPr/>
                    <a:lstStyle/>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Lecture 3</a:t>
                      </a:r>
                      <a:endParaRPr lang="bg-BG" sz="14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15.10.2019</a:t>
                      </a:r>
                      <a:endParaRPr lang="bg-BG" sz="14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2 hours</a:t>
                      </a:r>
                      <a:endParaRPr lang="bg-BG" sz="1400">
                        <a:effectLst/>
                        <a:latin typeface="Times New Roman" panose="02020603050405020304" pitchFamily="18" charset="0"/>
                        <a:ea typeface="Times New Roman" panose="02020603050405020304" pitchFamily="18" charset="0"/>
                      </a:endParaRPr>
                    </a:p>
                  </a:txBody>
                  <a:tcPr marL="47995" marR="4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400" b="1" dirty="0">
                          <a:effectLst/>
                          <a:latin typeface="Times New Roman" panose="02020603050405020304" pitchFamily="18" charset="0"/>
                          <a:ea typeface="Times New Roman" panose="02020603050405020304" pitchFamily="18" charset="0"/>
                        </a:rPr>
                        <a:t>Descriptive statistics for quantitative data. Measures of central tendency. </a:t>
                      </a:r>
                      <a:r>
                        <a:rPr lang="en-US" sz="1400" dirty="0">
                          <a:effectLst/>
                          <a:latin typeface="Times New Roman" panose="02020603050405020304" pitchFamily="18" charset="0"/>
                          <a:ea typeface="Times New Roman" panose="02020603050405020304" pitchFamily="18" charset="0"/>
                        </a:rPr>
                        <a:t>Characteristics and comparison of the mean, mode, median. </a:t>
                      </a:r>
                      <a:r>
                        <a:rPr lang="en-US" sz="1400" b="1" dirty="0">
                          <a:effectLst/>
                          <a:latin typeface="Times New Roman" panose="02020603050405020304" pitchFamily="18" charset="0"/>
                          <a:ea typeface="Times New Roman" panose="02020603050405020304" pitchFamily="18" charset="0"/>
                        </a:rPr>
                        <a:t>Quantiles. </a:t>
                      </a:r>
                      <a:r>
                        <a:rPr lang="en-US" sz="1400" dirty="0">
                          <a:effectLst/>
                          <a:latin typeface="Times New Roman" panose="02020603050405020304" pitchFamily="18" charset="0"/>
                          <a:ea typeface="Times New Roman" panose="02020603050405020304" pitchFamily="18" charset="0"/>
                        </a:rPr>
                        <a:t>Characteristics and determination of different quantiles. </a:t>
                      </a:r>
                      <a:r>
                        <a:rPr lang="en-US" sz="1400" b="1" dirty="0">
                          <a:effectLst/>
                          <a:latin typeface="Times New Roman" panose="02020603050405020304" pitchFamily="18" charset="0"/>
                          <a:ea typeface="Times New Roman" panose="02020603050405020304" pitchFamily="18" charset="0"/>
                        </a:rPr>
                        <a:t>Percentiles.</a:t>
                      </a:r>
                      <a:endParaRPr lang="bg-BG" sz="1400" dirty="0">
                        <a:effectLst/>
                        <a:latin typeface="Times New Roman" panose="02020603050405020304" pitchFamily="18" charset="0"/>
                        <a:ea typeface="Times New Roman" panose="02020603050405020304" pitchFamily="18" charset="0"/>
                      </a:endParaRPr>
                    </a:p>
                  </a:txBody>
                  <a:tcPr marL="47995" marR="4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251158"/>
                  </a:ext>
                </a:extLst>
              </a:tr>
              <a:tr h="640389">
                <a:tc>
                  <a:txBody>
                    <a:bodyPr/>
                    <a:lstStyle/>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Lecture 4</a:t>
                      </a:r>
                      <a:endParaRPr lang="bg-BG" sz="14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29.10.2019</a:t>
                      </a:r>
                      <a:endParaRPr lang="bg-BG" sz="14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2 hours</a:t>
                      </a:r>
                      <a:endParaRPr lang="bg-BG" sz="1400">
                        <a:effectLst/>
                        <a:latin typeface="Times New Roman" panose="02020603050405020304" pitchFamily="18" charset="0"/>
                        <a:ea typeface="Times New Roman" panose="02020603050405020304" pitchFamily="18" charset="0"/>
                      </a:endParaRPr>
                    </a:p>
                  </a:txBody>
                  <a:tcPr marL="47995" marR="4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400" b="1" dirty="0">
                          <a:effectLst/>
                          <a:latin typeface="Times New Roman" panose="02020603050405020304" pitchFamily="18" charset="0"/>
                          <a:ea typeface="Times New Roman" panose="02020603050405020304" pitchFamily="18" charset="0"/>
                        </a:rPr>
                        <a:t>Descriptive statistics for quantitative data. Measures of spread. </a:t>
                      </a:r>
                      <a:r>
                        <a:rPr lang="en-US" sz="1400" dirty="0">
                          <a:effectLst/>
                          <a:latin typeface="Times New Roman" panose="02020603050405020304" pitchFamily="18" charset="0"/>
                          <a:ea typeface="Times New Roman" panose="02020603050405020304" pitchFamily="18" charset="0"/>
                        </a:rPr>
                        <a:t>Characteristics of the range, interquartile range, standard deviation, variance.</a:t>
                      </a:r>
                      <a:r>
                        <a:rPr lang="en-US" sz="1400" b="1" dirty="0">
                          <a:effectLst/>
                          <a:latin typeface="Times New Roman" panose="02020603050405020304" pitchFamily="18" charset="0"/>
                          <a:ea typeface="Times New Roman" panose="02020603050405020304" pitchFamily="18" charset="0"/>
                        </a:rPr>
                        <a:t> </a:t>
                      </a:r>
                      <a:r>
                        <a:rPr lang="en-GB" sz="1400" dirty="0">
                          <a:effectLst/>
                          <a:latin typeface="Times New Roman" panose="02020603050405020304" pitchFamily="18" charset="0"/>
                          <a:ea typeface="Times New Roman" panose="02020603050405020304" pitchFamily="18" charset="0"/>
                        </a:rPr>
                        <a:t>The concept of “norms” and “normal groups’ limits”.</a:t>
                      </a:r>
                      <a:endParaRPr lang="bg-BG" sz="1400" dirty="0">
                        <a:effectLst/>
                        <a:latin typeface="Times New Roman" panose="02020603050405020304" pitchFamily="18" charset="0"/>
                        <a:ea typeface="Times New Roman" panose="02020603050405020304" pitchFamily="18" charset="0"/>
                      </a:endParaRPr>
                    </a:p>
                  </a:txBody>
                  <a:tcPr marL="47995" marR="4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336863"/>
                  </a:ext>
                </a:extLst>
              </a:tr>
              <a:tr h="640389">
                <a:tc>
                  <a:txBody>
                    <a:bodyPr/>
                    <a:lstStyle/>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Lecture 5</a:t>
                      </a:r>
                      <a:endParaRPr lang="bg-BG" sz="14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12.11.2019</a:t>
                      </a:r>
                      <a:endParaRPr lang="bg-BG" sz="14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2 hours</a:t>
                      </a:r>
                      <a:endParaRPr lang="bg-BG" sz="1400">
                        <a:effectLst/>
                        <a:latin typeface="Times New Roman" panose="02020603050405020304" pitchFamily="18" charset="0"/>
                        <a:ea typeface="Times New Roman" panose="02020603050405020304" pitchFamily="18" charset="0"/>
                      </a:endParaRPr>
                    </a:p>
                  </a:txBody>
                  <a:tcPr marL="47995" marR="4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400" b="1" dirty="0">
                          <a:effectLst/>
                          <a:latin typeface="Times New Roman" panose="02020603050405020304" pitchFamily="18" charset="0"/>
                          <a:ea typeface="Times New Roman" panose="02020603050405020304" pitchFamily="18" charset="0"/>
                        </a:rPr>
                        <a:t>Correlation.</a:t>
                      </a:r>
                      <a:r>
                        <a:rPr lang="en-US" sz="1400" dirty="0">
                          <a:effectLst/>
                          <a:latin typeface="Times New Roman" panose="02020603050405020304" pitchFamily="18" charset="0"/>
                          <a:ea typeface="Times New Roman" panose="02020603050405020304" pitchFamily="18" charset="0"/>
                        </a:rPr>
                        <a:t> Types of correlation. Characteristics of the correlation coefficients. Pearson’s and Spearman’s correlation coefficients. Correlation and causation. </a:t>
                      </a:r>
                      <a:r>
                        <a:rPr lang="en-US" sz="1400" b="1" dirty="0">
                          <a:effectLst/>
                          <a:latin typeface="Times New Roman" panose="02020603050405020304" pitchFamily="18" charset="0"/>
                          <a:ea typeface="Times New Roman" panose="02020603050405020304" pitchFamily="18" charset="0"/>
                        </a:rPr>
                        <a:t>Regression.</a:t>
                      </a:r>
                      <a:endParaRPr lang="bg-BG" sz="1400" dirty="0">
                        <a:effectLst/>
                        <a:latin typeface="Times New Roman" panose="02020603050405020304" pitchFamily="18" charset="0"/>
                        <a:ea typeface="Times New Roman" panose="02020603050405020304" pitchFamily="18" charset="0"/>
                      </a:endParaRPr>
                    </a:p>
                  </a:txBody>
                  <a:tcPr marL="47995" marR="4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695833"/>
                  </a:ext>
                </a:extLst>
              </a:tr>
              <a:tr h="735446">
                <a:tc>
                  <a:txBody>
                    <a:bodyPr/>
                    <a:lstStyle/>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Lecture 6</a:t>
                      </a:r>
                      <a:endParaRPr lang="bg-BG" sz="14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26.11.2019</a:t>
                      </a:r>
                      <a:endParaRPr lang="bg-BG" sz="14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2 hours</a:t>
                      </a:r>
                      <a:endParaRPr lang="bg-BG" sz="1400">
                        <a:effectLst/>
                        <a:latin typeface="Times New Roman" panose="02020603050405020304" pitchFamily="18" charset="0"/>
                        <a:ea typeface="Times New Roman" panose="02020603050405020304" pitchFamily="18" charset="0"/>
                      </a:endParaRPr>
                    </a:p>
                  </a:txBody>
                  <a:tcPr marL="47995" marR="4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400" b="1" dirty="0">
                          <a:effectLst/>
                          <a:latin typeface="Times New Roman" panose="02020603050405020304" pitchFamily="18" charset="0"/>
                          <a:ea typeface="Times New Roman" panose="02020603050405020304" pitchFamily="18" charset="0"/>
                        </a:rPr>
                        <a:t>Inferential statistics. Statistical estimation: from sample to population. </a:t>
                      </a:r>
                      <a:r>
                        <a:rPr lang="en-US" sz="1400" dirty="0">
                          <a:effectLst/>
                          <a:latin typeface="Times New Roman" panose="02020603050405020304" pitchFamily="18" charset="0"/>
                          <a:ea typeface="Times New Roman" panose="02020603050405020304" pitchFamily="18" charset="0"/>
                        </a:rPr>
                        <a:t>Point and interval estimation.</a:t>
                      </a:r>
                      <a:r>
                        <a:rPr lang="en-US" sz="1400" b="1"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Basic concepts: standard error, probability, probability coefficient, degree of freedom, confidence interval. Basic steps in rates’ and proportions’ estimation.</a:t>
                      </a:r>
                      <a:endParaRPr lang="bg-BG" sz="1400" dirty="0">
                        <a:effectLst/>
                        <a:latin typeface="Times New Roman" panose="02020603050405020304" pitchFamily="18" charset="0"/>
                        <a:ea typeface="Times New Roman" panose="02020603050405020304" pitchFamily="18" charset="0"/>
                      </a:endParaRPr>
                    </a:p>
                  </a:txBody>
                  <a:tcPr marL="47995" marR="4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034538"/>
                  </a:ext>
                </a:extLst>
              </a:tr>
              <a:tr h="1297781">
                <a:tc>
                  <a:txBody>
                    <a:bodyPr/>
                    <a:lstStyle/>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Lecture 7</a:t>
                      </a:r>
                      <a:endParaRPr lang="bg-BG" sz="14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10.12.2019</a:t>
                      </a:r>
                      <a:endParaRPr lang="bg-BG" sz="14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a:solidFill>
                            <a:srgbClr val="002060"/>
                          </a:solidFill>
                          <a:effectLst/>
                          <a:latin typeface="Times New Roman" panose="02020603050405020304" pitchFamily="18" charset="0"/>
                          <a:ea typeface="Times New Roman" panose="02020603050405020304" pitchFamily="18" charset="0"/>
                        </a:rPr>
                        <a:t>3 hours</a:t>
                      </a:r>
                      <a:endParaRPr lang="bg-BG" sz="1400">
                        <a:effectLst/>
                        <a:latin typeface="Times New Roman" panose="02020603050405020304" pitchFamily="18" charset="0"/>
                        <a:ea typeface="Times New Roman" panose="02020603050405020304" pitchFamily="18" charset="0"/>
                      </a:endParaRPr>
                    </a:p>
                  </a:txBody>
                  <a:tcPr marL="47995" marR="4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400" b="1" dirty="0">
                          <a:effectLst/>
                          <a:latin typeface="Times New Roman" panose="02020603050405020304" pitchFamily="18" charset="0"/>
                          <a:ea typeface="Times New Roman" panose="02020603050405020304" pitchFamily="18" charset="0"/>
                        </a:rPr>
                        <a:t>Inferential statistics. Hypothesis testing. </a:t>
                      </a:r>
                      <a:r>
                        <a:rPr lang="en-US" sz="1400" dirty="0">
                          <a:effectLst/>
                          <a:latin typeface="Times New Roman" panose="02020603050405020304" pitchFamily="18" charset="0"/>
                          <a:ea typeface="Times New Roman" panose="02020603050405020304" pitchFamily="18" charset="0"/>
                        </a:rPr>
                        <a:t>Basic concepts: null and alternative hypotheses, directional and non-directional hypotheses, statistical significance, types I and II errors. Basic steps in hypothesis testing. </a:t>
                      </a:r>
                      <a:r>
                        <a:rPr lang="en-US" sz="1400" b="1" dirty="0">
                          <a:effectLst/>
                          <a:latin typeface="Times New Roman" panose="02020603050405020304" pitchFamily="18" charset="0"/>
                          <a:ea typeface="Times New Roman" panose="02020603050405020304" pitchFamily="18" charset="0"/>
                        </a:rPr>
                        <a:t> Parametric tests </a:t>
                      </a:r>
                      <a:r>
                        <a:rPr lang="en-US" sz="1400" dirty="0">
                          <a:effectLst/>
                          <a:latin typeface="Times New Roman" panose="02020603050405020304" pitchFamily="18" charset="0"/>
                          <a:ea typeface="Times New Roman" panose="02020603050405020304" pitchFamily="18" charset="0"/>
                        </a:rPr>
                        <a:t>–</a:t>
                      </a:r>
                      <a:r>
                        <a:rPr lang="en-US" sz="1400" b="1"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a:t>
                      </a:r>
                      <a:r>
                        <a:rPr lang="en-GB" sz="1400" dirty="0">
                          <a:effectLst/>
                          <a:latin typeface="Times New Roman" panose="02020603050405020304" pitchFamily="18" charset="0"/>
                          <a:ea typeface="Times New Roman" panose="02020603050405020304" pitchFamily="18" charset="0"/>
                        </a:rPr>
                        <a:t>ne-sided and two-sided t-test.</a:t>
                      </a:r>
                      <a:r>
                        <a:rPr lang="en-US" sz="1400" b="1" dirty="0">
                          <a:effectLst/>
                          <a:latin typeface="Times New Roman" panose="02020603050405020304" pitchFamily="18" charset="0"/>
                          <a:ea typeface="Times New Roman" panose="02020603050405020304" pitchFamily="18" charset="0"/>
                        </a:rPr>
                        <a:t> Inferential statistics. Hypothesis testing. Nonparametric tests - </a:t>
                      </a:r>
                      <a:r>
                        <a:rPr lang="en-US" sz="1400" dirty="0">
                          <a:effectLst/>
                          <a:latin typeface="Times New Roman" panose="02020603050405020304" pitchFamily="18" charset="0"/>
                          <a:ea typeface="Times New Roman" panose="02020603050405020304" pitchFamily="18" charset="0"/>
                        </a:rPr>
                        <a:t>chi-square </a:t>
                      </a:r>
                      <a:r>
                        <a:rPr lang="en-US" sz="1400" cap="all" dirty="0">
                          <a:effectLst/>
                          <a:latin typeface="Times New Roman" panose="02020603050405020304" pitchFamily="18" charset="0"/>
                          <a:ea typeface="Times New Roman" panose="02020603050405020304" pitchFamily="18" charset="0"/>
                        </a:rPr>
                        <a:t>(</a:t>
                      </a:r>
                      <a:r>
                        <a:rPr lang="bg-BG" sz="1400" dirty="0">
                          <a:effectLst/>
                          <a:latin typeface="Times New Roman" panose="02020603050405020304" pitchFamily="18" charset="0"/>
                          <a:ea typeface="Times New Roman" panose="02020603050405020304" pitchFamily="18" charset="0"/>
                          <a:sym typeface="Symbol" panose="05050102010706020507" pitchFamily="18" charset="2"/>
                        </a:rPr>
                        <a:t></a:t>
                      </a:r>
                      <a:r>
                        <a:rPr lang="bg-BG" sz="1400" dirty="0">
                          <a:effectLst/>
                          <a:latin typeface="Times New Roman" panose="02020603050405020304" pitchFamily="18" charset="0"/>
                          <a:ea typeface="Times New Roman" panose="02020603050405020304" pitchFamily="18" charset="0"/>
                        </a:rPr>
                        <a:t>2</a:t>
                      </a:r>
                      <a:r>
                        <a:rPr lang="en-US" sz="1400" dirty="0">
                          <a:effectLst/>
                          <a:latin typeface="Times New Roman" panose="02020603050405020304" pitchFamily="18" charset="0"/>
                          <a:ea typeface="Times New Roman" panose="02020603050405020304" pitchFamily="18" charset="0"/>
                        </a:rPr>
                        <a:t>). </a:t>
                      </a:r>
                      <a:r>
                        <a:rPr lang="en-GB" sz="1400" dirty="0">
                          <a:effectLst/>
                          <a:latin typeface="Times New Roman" panose="02020603050405020304" pitchFamily="18" charset="0"/>
                          <a:ea typeface="Times New Roman" panose="02020603050405020304" pitchFamily="18" charset="0"/>
                        </a:rPr>
                        <a:t>Summarisation</a:t>
                      </a:r>
                      <a:endParaRPr lang="bg-BG" sz="1400" dirty="0">
                        <a:effectLst/>
                        <a:latin typeface="Times New Roman" panose="02020603050405020304" pitchFamily="18" charset="0"/>
                        <a:ea typeface="Times New Roman" panose="02020603050405020304" pitchFamily="18" charset="0"/>
                      </a:endParaRPr>
                    </a:p>
                  </a:txBody>
                  <a:tcPr marL="47995" marR="4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86480"/>
                  </a:ext>
                </a:extLst>
              </a:tr>
            </a:tbl>
          </a:graphicData>
        </a:graphic>
      </p:graphicFrame>
      <p:sp>
        <p:nvSpPr>
          <p:cNvPr id="5" name="Rectangle 1">
            <a:extLst>
              <a:ext uri="{FF2B5EF4-FFF2-40B4-BE49-F238E27FC236}">
                <a16:creationId xmlns:a16="http://schemas.microsoft.com/office/drawing/2014/main" id="{F46A000B-C738-475E-B67A-C8513C2B0611}"/>
              </a:ext>
            </a:extLst>
          </p:cNvPr>
          <p:cNvSpPr>
            <a:spLocks noChangeArrowheads="1"/>
          </p:cNvSpPr>
          <p:nvPr/>
        </p:nvSpPr>
        <p:spPr bwMode="auto">
          <a:xfrm>
            <a:off x="1691680" y="5853480"/>
            <a:ext cx="66874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bg-BG" altLang="bg-BG"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160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Tuesday 12:15-13:45 – according to the above schedule</a:t>
            </a:r>
            <a:endParaRPr kumimoji="0" lang="bg-BG" altLang="bg-BG"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160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Lecturer: Associate Prof. Gena </a:t>
            </a:r>
            <a:r>
              <a:rPr kumimoji="0" lang="en-US" altLang="bg-BG" sz="1600" b="1" i="0" u="none" strike="noStrike" cap="none" normalizeH="0" baseline="0" dirty="0" err="1">
                <a:ln>
                  <a:noFill/>
                </a:ln>
                <a:solidFill>
                  <a:srgbClr val="C00000"/>
                </a:solidFill>
                <a:effectLst/>
                <a:latin typeface="Arial" panose="020B0604020202020204" pitchFamily="34" charset="0"/>
                <a:ea typeface="Times New Roman" panose="02020603050405020304" pitchFamily="18" charset="0"/>
              </a:rPr>
              <a:t>Grancharova</a:t>
            </a:r>
            <a:r>
              <a:rPr kumimoji="0" lang="en-US" altLang="bg-BG" sz="160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 MD, PhD</a:t>
            </a:r>
            <a:endParaRPr kumimoji="0" lang="en-US" altLang="bg-BG"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1962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913A22C-5F2C-4912-9B75-2A8EF94A255A}" type="slidenum">
              <a:rPr lang="bg-BG" altLang="bg-BG"/>
              <a:pPr/>
              <a:t>30</a:t>
            </a:fld>
            <a:endParaRPr lang="bg-BG" altLang="bg-BG"/>
          </a:p>
        </p:txBody>
      </p:sp>
      <p:sp>
        <p:nvSpPr>
          <p:cNvPr id="21506" name="Rectangle 2"/>
          <p:cNvSpPr>
            <a:spLocks noGrp="1" noChangeArrowheads="1"/>
          </p:cNvSpPr>
          <p:nvPr>
            <p:ph type="title"/>
          </p:nvPr>
        </p:nvSpPr>
        <p:spPr>
          <a:xfrm>
            <a:off x="457200" y="274638"/>
            <a:ext cx="8229600" cy="706437"/>
          </a:xfrm>
        </p:spPr>
        <p:txBody>
          <a:bodyPr/>
          <a:lstStyle/>
          <a:p>
            <a:r>
              <a:rPr lang="en-GB" altLang="bg-BG" sz="3600" b="1">
                <a:solidFill>
                  <a:srgbClr val="FF0000"/>
                </a:solidFill>
              </a:rPr>
              <a:t>RESEARCH STRATEGIES</a:t>
            </a:r>
          </a:p>
        </p:txBody>
      </p:sp>
      <p:sp>
        <p:nvSpPr>
          <p:cNvPr id="21507" name="Rectangle 3"/>
          <p:cNvSpPr>
            <a:spLocks noGrp="1" noChangeArrowheads="1"/>
          </p:cNvSpPr>
          <p:nvPr>
            <p:ph type="body" idx="1"/>
          </p:nvPr>
        </p:nvSpPr>
        <p:spPr>
          <a:xfrm>
            <a:off x="323850" y="981075"/>
            <a:ext cx="8569325" cy="5184775"/>
          </a:xfrm>
        </p:spPr>
        <p:txBody>
          <a:bodyPr/>
          <a:lstStyle/>
          <a:p>
            <a:pPr>
              <a:lnSpc>
                <a:spcPct val="120000"/>
              </a:lnSpc>
            </a:pPr>
            <a:r>
              <a:rPr lang="en-GB" altLang="bg-BG" sz="2800" b="1" dirty="0"/>
              <a:t>NON-EXPERIMENTAL STRATEGIES</a:t>
            </a:r>
            <a:r>
              <a:rPr lang="en-GB" altLang="bg-BG" sz="2800" dirty="0"/>
              <a:t>  or non-randomized studies, called </a:t>
            </a:r>
            <a:r>
              <a:rPr lang="en-GB" altLang="bg-BG" sz="2800" b="1" i="1" dirty="0"/>
              <a:t>“observational studies”. </a:t>
            </a:r>
            <a:r>
              <a:rPr lang="en-GB" altLang="bg-BG" sz="2800" dirty="0"/>
              <a:t>There is no assignment of cases to experimental groups (e.g. people themselves decide whether or not to smoke).</a:t>
            </a:r>
          </a:p>
          <a:p>
            <a:pPr>
              <a:lnSpc>
                <a:spcPct val="120000"/>
              </a:lnSpc>
              <a:buFontTx/>
              <a:buNone/>
            </a:pPr>
            <a:r>
              <a:rPr lang="en-GB" altLang="bg-BG" sz="2800" dirty="0"/>
              <a:t>Two main types of observational studies:</a:t>
            </a:r>
          </a:p>
          <a:p>
            <a:pPr>
              <a:lnSpc>
                <a:spcPct val="120000"/>
              </a:lnSpc>
              <a:buFontTx/>
              <a:buNone/>
            </a:pPr>
            <a:r>
              <a:rPr lang="en-GB" altLang="bg-BG" sz="2800" dirty="0"/>
              <a:t>- </a:t>
            </a:r>
            <a:r>
              <a:rPr lang="en-GB" altLang="bg-BG" sz="2800" b="1" i="1" dirty="0"/>
              <a:t>case-controls studies</a:t>
            </a:r>
            <a:endParaRPr lang="en-GB" altLang="bg-BG" sz="2800" dirty="0"/>
          </a:p>
          <a:p>
            <a:pPr>
              <a:lnSpc>
                <a:spcPct val="120000"/>
              </a:lnSpc>
              <a:buFontTx/>
              <a:buNone/>
            </a:pPr>
            <a:r>
              <a:rPr lang="en-GB" altLang="bg-BG" sz="2800" dirty="0"/>
              <a:t>- </a:t>
            </a:r>
            <a:r>
              <a:rPr lang="en-GB" altLang="bg-BG" sz="2800" b="1" i="1" dirty="0"/>
              <a:t>cohort studies</a:t>
            </a:r>
          </a:p>
          <a:p>
            <a:pPr>
              <a:lnSpc>
                <a:spcPct val="120000"/>
              </a:lnSpc>
              <a:buFontTx/>
              <a:buNone/>
            </a:pPr>
            <a:r>
              <a:rPr lang="en-GB" altLang="bg-BG" sz="2800" dirty="0"/>
              <a:t>They also may be</a:t>
            </a:r>
            <a:r>
              <a:rPr lang="en-GB" altLang="bg-BG" sz="2800" b="1" i="1" dirty="0"/>
              <a:t>: prospective and retrospective.</a:t>
            </a:r>
          </a:p>
        </p:txBody>
      </p:sp>
      <p:sp>
        <p:nvSpPr>
          <p:cNvPr id="2" name="Date Placeholder 1"/>
          <p:cNvSpPr>
            <a:spLocks noGrp="1"/>
          </p:cNvSpPr>
          <p:nvPr>
            <p:ph type="dt" sz="half" idx="10"/>
          </p:nvPr>
        </p:nvSpPr>
        <p:spPr/>
        <p:txBody>
          <a:bodyPr/>
          <a:lstStyle/>
          <a:p>
            <a:fld id="{EF85A3E0-CBFB-4D99-867B-E1AA17575563}" type="datetime1">
              <a:rPr lang="bg-BG" altLang="bg-BG" smtClean="0"/>
              <a:t>31.10.2019 г.</a:t>
            </a:fld>
            <a:endParaRPr lang="bg-BG" altLang="bg-BG"/>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4642"/>
          </a:xfrm>
        </p:spPr>
        <p:txBody>
          <a:bodyPr/>
          <a:lstStyle/>
          <a:p>
            <a:r>
              <a:rPr lang="en-US" sz="4800" b="1" dirty="0">
                <a:solidFill>
                  <a:srgbClr val="FF0000"/>
                </a:solidFill>
              </a:rPr>
              <a:t>4. Sampling and sample types</a:t>
            </a:r>
            <a:endParaRPr lang="bg-BG" sz="4800" b="1" dirty="0">
              <a:solidFill>
                <a:srgbClr val="FF0000"/>
              </a:solidFill>
            </a:endParaRPr>
          </a:p>
        </p:txBody>
      </p:sp>
      <p:sp>
        <p:nvSpPr>
          <p:cNvPr id="3" name="Date Placeholder 2"/>
          <p:cNvSpPr>
            <a:spLocks noGrp="1"/>
          </p:cNvSpPr>
          <p:nvPr>
            <p:ph type="dt" sz="half" idx="10"/>
          </p:nvPr>
        </p:nvSpPr>
        <p:spPr/>
        <p:txBody>
          <a:bodyPr/>
          <a:lstStyle/>
          <a:p>
            <a:fld id="{69173DAE-B169-4F4E-9D63-B719F94FA677}" type="datetime1">
              <a:rPr lang="bg-BG" altLang="bg-BG" smtClean="0"/>
              <a:t>31.10.2019 г.</a:t>
            </a:fld>
            <a:endParaRPr lang="bg-BG" altLang="bg-BG"/>
          </a:p>
        </p:txBody>
      </p:sp>
      <p:sp>
        <p:nvSpPr>
          <p:cNvPr id="4" name="Slide Number Placeholder 3"/>
          <p:cNvSpPr>
            <a:spLocks noGrp="1"/>
          </p:cNvSpPr>
          <p:nvPr>
            <p:ph type="sldNum" sz="quarter" idx="12"/>
          </p:nvPr>
        </p:nvSpPr>
        <p:spPr/>
        <p:txBody>
          <a:bodyPr/>
          <a:lstStyle/>
          <a:p>
            <a:fld id="{D49A9BBA-89FD-48D0-B870-59C9B59A5A5D}" type="slidenum">
              <a:rPr lang="bg-BG" altLang="bg-BG" smtClean="0"/>
              <a:pPr/>
              <a:t>31</a:t>
            </a:fld>
            <a:endParaRPr lang="bg-BG" altLang="bg-BG"/>
          </a:p>
        </p:txBody>
      </p:sp>
    </p:spTree>
    <p:extLst>
      <p:ext uri="{BB962C8B-B14F-4D97-AF65-F5344CB8AC3E}">
        <p14:creationId xmlns:p14="http://schemas.microsoft.com/office/powerpoint/2010/main" val="1044791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F90ABE7-DADC-4288-93B5-259C52496454}" type="slidenum">
              <a:rPr lang="bg-BG" altLang="bg-BG"/>
              <a:pPr/>
              <a:t>32</a:t>
            </a:fld>
            <a:endParaRPr lang="bg-BG" altLang="bg-BG"/>
          </a:p>
        </p:txBody>
      </p:sp>
      <p:sp>
        <p:nvSpPr>
          <p:cNvPr id="22530" name="Rectangle 2"/>
          <p:cNvSpPr>
            <a:spLocks noGrp="1" noChangeArrowheads="1"/>
          </p:cNvSpPr>
          <p:nvPr>
            <p:ph type="title"/>
          </p:nvPr>
        </p:nvSpPr>
        <p:spPr>
          <a:xfrm>
            <a:off x="457200" y="274638"/>
            <a:ext cx="8229600" cy="706437"/>
          </a:xfrm>
        </p:spPr>
        <p:txBody>
          <a:bodyPr/>
          <a:lstStyle/>
          <a:p>
            <a:r>
              <a:rPr lang="en-GB" altLang="bg-BG" sz="3200" b="1" dirty="0">
                <a:solidFill>
                  <a:srgbClr val="FF0000"/>
                </a:solidFill>
                <a:latin typeface="Arial" panose="020B0604020202020204" pitchFamily="34" charset="0"/>
                <a:cs typeface="Arial" panose="020B0604020202020204" pitchFamily="34" charset="0"/>
              </a:rPr>
              <a:t>SAMPLING </a:t>
            </a:r>
            <a:endParaRPr lang="en-GB" altLang="bg-BG" sz="3200" dirty="0">
              <a:solidFill>
                <a:srgbClr val="FF0000"/>
              </a:solidFill>
              <a:latin typeface="Arial" panose="020B0604020202020204" pitchFamily="34" charset="0"/>
              <a:cs typeface="Arial" panose="020B0604020202020204" pitchFamily="34" charset="0"/>
            </a:endParaRPr>
          </a:p>
        </p:txBody>
      </p:sp>
      <p:sp>
        <p:nvSpPr>
          <p:cNvPr id="22531" name="Rectangle 3"/>
          <p:cNvSpPr>
            <a:spLocks noGrp="1" noChangeArrowheads="1"/>
          </p:cNvSpPr>
          <p:nvPr>
            <p:ph type="body" idx="1"/>
          </p:nvPr>
        </p:nvSpPr>
        <p:spPr>
          <a:xfrm>
            <a:off x="323850" y="1052513"/>
            <a:ext cx="8569325" cy="5113337"/>
          </a:xfrm>
        </p:spPr>
        <p:txBody>
          <a:bodyPr/>
          <a:lstStyle/>
          <a:p>
            <a:pPr algn="just">
              <a:lnSpc>
                <a:spcPct val="110000"/>
              </a:lnSpc>
            </a:pPr>
            <a:r>
              <a:rPr lang="en-GB" altLang="bg-BG" dirty="0"/>
              <a:t>Research in health sciences usually involves data collection on a </a:t>
            </a:r>
            <a:r>
              <a:rPr lang="en-GB" altLang="bg-BG" b="1" i="1" dirty="0"/>
              <a:t>sample </a:t>
            </a:r>
            <a:r>
              <a:rPr lang="en-GB" altLang="bg-BG" dirty="0"/>
              <a:t>of cases, rather than on the entire population as </a:t>
            </a:r>
            <a:r>
              <a:rPr lang="en-GB" altLang="bg-BG" b="1" i="1" dirty="0"/>
              <a:t>it is often impossible or extremely costly to study complete populations</a:t>
            </a:r>
            <a:r>
              <a:rPr lang="en-GB" altLang="bg-BG" dirty="0"/>
              <a:t>.</a:t>
            </a:r>
          </a:p>
          <a:p>
            <a:pPr>
              <a:lnSpc>
                <a:spcPct val="110000"/>
              </a:lnSpc>
            </a:pPr>
            <a:r>
              <a:rPr lang="en-GB" altLang="bg-BG" b="1" i="1" dirty="0">
                <a:solidFill>
                  <a:srgbClr val="FF0000"/>
                </a:solidFill>
              </a:rPr>
              <a:t>The aim of all sampling methods is to draw a representative sample</a:t>
            </a:r>
            <a:r>
              <a:rPr lang="en-GB" altLang="bg-BG" dirty="0">
                <a:solidFill>
                  <a:srgbClr val="FF0000"/>
                </a:solidFill>
              </a:rPr>
              <a:t> </a:t>
            </a:r>
            <a:r>
              <a:rPr lang="en-GB" altLang="bg-BG" dirty="0"/>
              <a:t>from the population which allows later to generalize findings from the sample to the population.</a:t>
            </a:r>
            <a:r>
              <a:rPr lang="en-GB" altLang="bg-BG" sz="2400" dirty="0">
                <a:latin typeface="TimokU" pitchFamily="2" charset="0"/>
              </a:rPr>
              <a:t>  </a:t>
            </a:r>
          </a:p>
          <a:p>
            <a:pPr algn="just">
              <a:lnSpc>
                <a:spcPct val="110000"/>
              </a:lnSpc>
            </a:pPr>
            <a:endParaRPr lang="en-GB" altLang="bg-BG" sz="1800" b="1" dirty="0"/>
          </a:p>
        </p:txBody>
      </p:sp>
      <p:sp>
        <p:nvSpPr>
          <p:cNvPr id="2" name="Date Placeholder 1"/>
          <p:cNvSpPr>
            <a:spLocks noGrp="1"/>
          </p:cNvSpPr>
          <p:nvPr>
            <p:ph type="dt" sz="half" idx="10"/>
          </p:nvPr>
        </p:nvSpPr>
        <p:spPr/>
        <p:txBody>
          <a:bodyPr/>
          <a:lstStyle/>
          <a:p>
            <a:fld id="{0438A030-F2B1-4517-8225-E3EBBE3EC470}" type="datetime1">
              <a:rPr lang="bg-BG" altLang="bg-BG" smtClean="0"/>
              <a:t>31.10.2019 г.</a:t>
            </a:fld>
            <a:endParaRPr lang="bg-BG" altLang="bg-BG"/>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6996E7F-19A0-458D-9A38-69C6F85E375E}" type="slidenum">
              <a:rPr lang="bg-BG" altLang="bg-BG"/>
              <a:pPr/>
              <a:t>33</a:t>
            </a:fld>
            <a:endParaRPr lang="bg-BG" altLang="bg-BG"/>
          </a:p>
        </p:txBody>
      </p:sp>
      <p:sp>
        <p:nvSpPr>
          <p:cNvPr id="38914" name="Rectangle 2"/>
          <p:cNvSpPr>
            <a:spLocks noGrp="1" noChangeArrowheads="1"/>
          </p:cNvSpPr>
          <p:nvPr>
            <p:ph type="title"/>
          </p:nvPr>
        </p:nvSpPr>
        <p:spPr>
          <a:xfrm>
            <a:off x="457200" y="274638"/>
            <a:ext cx="8229600" cy="633412"/>
          </a:xfrm>
        </p:spPr>
        <p:txBody>
          <a:bodyPr/>
          <a:lstStyle/>
          <a:p>
            <a:r>
              <a:rPr lang="en-GB" altLang="bg-BG" sz="3200" b="1" dirty="0">
                <a:solidFill>
                  <a:srgbClr val="FF0000"/>
                </a:solidFill>
              </a:rPr>
              <a:t>SAMPLIN</a:t>
            </a:r>
            <a:r>
              <a:rPr lang="en-GB" altLang="bg-BG" sz="3600" b="1" dirty="0">
                <a:solidFill>
                  <a:srgbClr val="FF0000"/>
                </a:solidFill>
              </a:rPr>
              <a:t>G</a:t>
            </a:r>
          </a:p>
        </p:txBody>
      </p:sp>
      <p:sp>
        <p:nvSpPr>
          <p:cNvPr id="38915" name="Rectangle 3"/>
          <p:cNvSpPr>
            <a:spLocks noGrp="1" noChangeArrowheads="1"/>
          </p:cNvSpPr>
          <p:nvPr>
            <p:ph type="body" idx="1"/>
          </p:nvPr>
        </p:nvSpPr>
        <p:spPr>
          <a:xfrm>
            <a:off x="323850" y="1056246"/>
            <a:ext cx="8496300" cy="5040783"/>
          </a:xfrm>
        </p:spPr>
        <p:txBody>
          <a:bodyPr/>
          <a:lstStyle/>
          <a:p>
            <a:pPr algn="just">
              <a:lnSpc>
                <a:spcPct val="110000"/>
              </a:lnSpc>
            </a:pPr>
            <a:r>
              <a:rPr lang="en-GB" altLang="bg-BG" dirty="0"/>
              <a:t>If the sample is biased (not representative) the generalization will be less valid, and the conclusions or inferences about the population might be incorrect.</a:t>
            </a:r>
          </a:p>
          <a:p>
            <a:pPr algn="just">
              <a:lnSpc>
                <a:spcPct val="110000"/>
              </a:lnSpc>
            </a:pPr>
            <a:r>
              <a:rPr lang="en-GB" altLang="bg-BG" dirty="0"/>
              <a:t>So, the main point is </a:t>
            </a:r>
            <a:r>
              <a:rPr lang="en-GB" altLang="bg-BG" b="1" dirty="0">
                <a:solidFill>
                  <a:srgbClr val="FF0000"/>
                </a:solidFill>
              </a:rPr>
              <a:t>how to draw a representative sample.</a:t>
            </a:r>
            <a:endParaRPr lang="en-GB" altLang="bg-BG" dirty="0">
              <a:solidFill>
                <a:srgbClr val="FF0000"/>
              </a:solidFill>
            </a:endParaRPr>
          </a:p>
          <a:p>
            <a:pPr>
              <a:lnSpc>
                <a:spcPct val="110000"/>
              </a:lnSpc>
            </a:pPr>
            <a:r>
              <a:rPr lang="en-GB" altLang="bg-BG" b="1" dirty="0"/>
              <a:t>The main principle of sampling</a:t>
            </a:r>
            <a:r>
              <a:rPr lang="en-GB" altLang="bg-BG" dirty="0"/>
              <a:t>: </a:t>
            </a:r>
            <a:r>
              <a:rPr lang="en-GB" altLang="bg-BG" b="1" i="1" dirty="0">
                <a:solidFill>
                  <a:srgbClr val="FF0000"/>
                </a:solidFill>
              </a:rPr>
              <a:t>every individual should have a known chance of being included in the sample.</a:t>
            </a:r>
            <a:endParaRPr lang="en-GB" altLang="bg-BG" dirty="0">
              <a:solidFill>
                <a:srgbClr val="FF0000"/>
              </a:solidFill>
            </a:endParaRPr>
          </a:p>
        </p:txBody>
      </p:sp>
      <p:sp>
        <p:nvSpPr>
          <p:cNvPr id="2" name="Date Placeholder 1"/>
          <p:cNvSpPr>
            <a:spLocks noGrp="1"/>
          </p:cNvSpPr>
          <p:nvPr>
            <p:ph type="dt" sz="half" idx="10"/>
          </p:nvPr>
        </p:nvSpPr>
        <p:spPr/>
        <p:txBody>
          <a:bodyPr/>
          <a:lstStyle/>
          <a:p>
            <a:fld id="{5BEF992F-FAA8-46E6-A94E-47BB6CA77CB7}" type="datetime1">
              <a:rPr lang="bg-BG" altLang="bg-BG" smtClean="0"/>
              <a:t>31.10.2019 г.</a:t>
            </a:fld>
            <a:endParaRPr lang="bg-BG" altLang="bg-BG"/>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09409CD-C0BB-4383-BFFE-2C479C320D54}" type="slidenum">
              <a:rPr lang="bg-BG" altLang="bg-BG"/>
              <a:pPr/>
              <a:t>34</a:t>
            </a:fld>
            <a:endParaRPr lang="bg-BG" altLang="bg-BG"/>
          </a:p>
        </p:txBody>
      </p:sp>
      <p:sp>
        <p:nvSpPr>
          <p:cNvPr id="39938" name="Rectangle 2"/>
          <p:cNvSpPr>
            <a:spLocks noGrp="1" noChangeArrowheads="1"/>
          </p:cNvSpPr>
          <p:nvPr>
            <p:ph type="title"/>
          </p:nvPr>
        </p:nvSpPr>
        <p:spPr>
          <a:xfrm>
            <a:off x="457200" y="274638"/>
            <a:ext cx="8229600" cy="633412"/>
          </a:xfrm>
        </p:spPr>
        <p:txBody>
          <a:bodyPr/>
          <a:lstStyle/>
          <a:p>
            <a:r>
              <a:rPr lang="en-GB" altLang="bg-BG" sz="3200" b="1" dirty="0">
                <a:solidFill>
                  <a:srgbClr val="FF0000"/>
                </a:solidFill>
              </a:rPr>
              <a:t>SIMPLE RANDOM SAMPLE</a:t>
            </a:r>
            <a:endParaRPr lang="en-GB" altLang="bg-BG" sz="3200" b="1" i="1" dirty="0">
              <a:solidFill>
                <a:srgbClr val="FF0000"/>
              </a:solidFill>
            </a:endParaRPr>
          </a:p>
        </p:txBody>
      </p:sp>
      <p:sp>
        <p:nvSpPr>
          <p:cNvPr id="39939" name="Rectangle 3"/>
          <p:cNvSpPr>
            <a:spLocks noGrp="1" noChangeArrowheads="1"/>
          </p:cNvSpPr>
          <p:nvPr>
            <p:ph type="body" idx="1"/>
          </p:nvPr>
        </p:nvSpPr>
        <p:spPr>
          <a:xfrm>
            <a:off x="250825" y="981075"/>
            <a:ext cx="8497888" cy="4895850"/>
          </a:xfrm>
        </p:spPr>
        <p:txBody>
          <a:bodyPr/>
          <a:lstStyle/>
          <a:p>
            <a:pPr>
              <a:lnSpc>
                <a:spcPct val="120000"/>
              </a:lnSpc>
              <a:buFontTx/>
              <a:buNone/>
            </a:pPr>
            <a:r>
              <a:rPr lang="en-GB" altLang="bg-BG" sz="2800" dirty="0"/>
              <a:t>It is suitable for small-scale studies. Each individual among all who could be sampled, say N, has equal chance (1/N) of inclusion in the sample.</a:t>
            </a:r>
          </a:p>
          <a:p>
            <a:pPr>
              <a:lnSpc>
                <a:spcPct val="120000"/>
              </a:lnSpc>
              <a:buFontTx/>
              <a:buNone/>
            </a:pPr>
            <a:r>
              <a:rPr lang="en-GB" altLang="bg-BG" sz="2800" b="1" i="1" dirty="0"/>
              <a:t>Example:</a:t>
            </a:r>
            <a:r>
              <a:rPr lang="en-GB" altLang="bg-BG" sz="2800" dirty="0"/>
              <a:t> To select a simple random sample of 50 cases from a set of 800 births, we could read a </a:t>
            </a:r>
            <a:r>
              <a:rPr lang="en-GB" altLang="bg-BG" sz="2800" b="1" i="1" dirty="0"/>
              <a:t>table of random numbers</a:t>
            </a:r>
            <a:r>
              <a:rPr lang="en-GB" altLang="bg-BG" sz="2800" dirty="0"/>
              <a:t>: 12454  45730  07944  73506  81149……….   Then select numbers 124, 544, 573, ……. or we could use an equivalent computer programs.</a:t>
            </a:r>
          </a:p>
        </p:txBody>
      </p:sp>
      <p:sp>
        <p:nvSpPr>
          <p:cNvPr id="2" name="Date Placeholder 1"/>
          <p:cNvSpPr>
            <a:spLocks noGrp="1"/>
          </p:cNvSpPr>
          <p:nvPr>
            <p:ph type="dt" sz="half" idx="10"/>
          </p:nvPr>
        </p:nvSpPr>
        <p:spPr/>
        <p:txBody>
          <a:bodyPr/>
          <a:lstStyle/>
          <a:p>
            <a:fld id="{94F88144-1B2D-410F-96A4-94B49D44571F}" type="datetime1">
              <a:rPr lang="bg-BG" altLang="bg-BG" smtClean="0"/>
              <a:t>31.10.2019 г.</a:t>
            </a:fld>
            <a:endParaRPr lang="bg-BG" altLang="bg-BG"/>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6DA8A4B-0EA0-410D-B17F-9965104C73D9}" type="slidenum">
              <a:rPr lang="bg-BG" altLang="bg-BG"/>
              <a:pPr/>
              <a:t>35</a:t>
            </a:fld>
            <a:endParaRPr lang="bg-BG" altLang="bg-BG"/>
          </a:p>
        </p:txBody>
      </p:sp>
      <p:sp>
        <p:nvSpPr>
          <p:cNvPr id="23554" name="Rectangle 2"/>
          <p:cNvSpPr>
            <a:spLocks noGrp="1" noChangeArrowheads="1"/>
          </p:cNvSpPr>
          <p:nvPr>
            <p:ph type="title"/>
          </p:nvPr>
        </p:nvSpPr>
        <p:spPr>
          <a:xfrm>
            <a:off x="457200" y="274638"/>
            <a:ext cx="8229600" cy="633412"/>
          </a:xfrm>
        </p:spPr>
        <p:txBody>
          <a:bodyPr/>
          <a:lstStyle/>
          <a:p>
            <a:r>
              <a:rPr lang="en-GB" altLang="bg-BG" sz="3200" b="1" dirty="0">
                <a:solidFill>
                  <a:srgbClr val="FF0000"/>
                </a:solidFill>
              </a:rPr>
              <a:t>SYSTEMATIC RANDOM SAMPLE</a:t>
            </a:r>
            <a:endParaRPr lang="en-GB" altLang="bg-BG" sz="3200" dirty="0">
              <a:solidFill>
                <a:srgbClr val="FF0000"/>
              </a:solidFill>
            </a:endParaRPr>
          </a:p>
        </p:txBody>
      </p:sp>
      <p:sp>
        <p:nvSpPr>
          <p:cNvPr id="23555" name="Rectangle 3"/>
          <p:cNvSpPr>
            <a:spLocks noGrp="1" noChangeArrowheads="1"/>
          </p:cNvSpPr>
          <p:nvPr>
            <p:ph type="body" idx="1"/>
          </p:nvPr>
        </p:nvSpPr>
        <p:spPr>
          <a:xfrm>
            <a:off x="323850" y="981075"/>
            <a:ext cx="8569325" cy="5111750"/>
          </a:xfrm>
        </p:spPr>
        <p:txBody>
          <a:bodyPr/>
          <a:lstStyle/>
          <a:p>
            <a:r>
              <a:rPr lang="en-GB" altLang="bg-BG" sz="2800" dirty="0"/>
              <a:t>This involves working through a list of the entire population and choosing, for instance, every tenth (for 10% sample of N available) or twentieth case (for 5%) for inclusion in the sample.</a:t>
            </a:r>
          </a:p>
          <a:p>
            <a:pPr>
              <a:lnSpc>
                <a:spcPct val="40000"/>
              </a:lnSpc>
              <a:buFontTx/>
              <a:buNone/>
            </a:pPr>
            <a:endParaRPr lang="en-GB" altLang="bg-BG" sz="2800" dirty="0"/>
          </a:p>
          <a:p>
            <a:r>
              <a:rPr lang="en-GB" altLang="bg-BG" sz="2800" dirty="0"/>
              <a:t>This approach is useful when cases are automatically time-ordered, such as arrival or discharge of hospital inpatients.</a:t>
            </a:r>
          </a:p>
          <a:p>
            <a:pPr>
              <a:lnSpc>
                <a:spcPct val="40000"/>
              </a:lnSpc>
              <a:buFontTx/>
              <a:buNone/>
            </a:pPr>
            <a:endParaRPr lang="en-GB" altLang="bg-BG" sz="2800" dirty="0"/>
          </a:p>
          <a:p>
            <a:r>
              <a:rPr lang="en-GB" altLang="bg-BG" sz="2800" dirty="0"/>
              <a:t>In the simple and systematic sample there is a need of a list of all population – this is not always possible.</a:t>
            </a:r>
          </a:p>
        </p:txBody>
      </p:sp>
      <p:sp>
        <p:nvSpPr>
          <p:cNvPr id="2" name="Date Placeholder 1"/>
          <p:cNvSpPr>
            <a:spLocks noGrp="1"/>
          </p:cNvSpPr>
          <p:nvPr>
            <p:ph type="dt" sz="half" idx="10"/>
          </p:nvPr>
        </p:nvSpPr>
        <p:spPr/>
        <p:txBody>
          <a:bodyPr/>
          <a:lstStyle/>
          <a:p>
            <a:fld id="{01160A4D-1D40-4056-808B-F84A9C71D6CB}" type="datetime1">
              <a:rPr lang="bg-BG" altLang="bg-BG" smtClean="0"/>
              <a:t>31.10.2019 г.</a:t>
            </a:fld>
            <a:endParaRPr lang="bg-BG" altLang="bg-BG"/>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71F4565-F793-4360-9F82-AF16D82EF8DC}" type="slidenum">
              <a:rPr lang="bg-BG" altLang="bg-BG"/>
              <a:pPr/>
              <a:t>36</a:t>
            </a:fld>
            <a:endParaRPr lang="bg-BG" altLang="bg-BG"/>
          </a:p>
        </p:txBody>
      </p:sp>
      <p:sp>
        <p:nvSpPr>
          <p:cNvPr id="24578" name="Rectangle 2"/>
          <p:cNvSpPr>
            <a:spLocks noGrp="1" noChangeArrowheads="1"/>
          </p:cNvSpPr>
          <p:nvPr>
            <p:ph type="title"/>
          </p:nvPr>
        </p:nvSpPr>
        <p:spPr>
          <a:xfrm>
            <a:off x="457200" y="274638"/>
            <a:ext cx="8229600" cy="706437"/>
          </a:xfrm>
        </p:spPr>
        <p:txBody>
          <a:bodyPr/>
          <a:lstStyle/>
          <a:p>
            <a:r>
              <a:rPr lang="en-GB" altLang="bg-BG" sz="3200" b="1" dirty="0">
                <a:solidFill>
                  <a:srgbClr val="FF0000"/>
                </a:solidFill>
              </a:rPr>
              <a:t>STRATIFIED RANDOM SAMPLE</a:t>
            </a:r>
            <a:endParaRPr lang="en-GB" altLang="bg-BG" sz="3200" dirty="0">
              <a:solidFill>
                <a:srgbClr val="FF0000"/>
              </a:solidFill>
            </a:endParaRPr>
          </a:p>
        </p:txBody>
      </p:sp>
      <p:sp>
        <p:nvSpPr>
          <p:cNvPr id="24579" name="Rectangle 3"/>
          <p:cNvSpPr>
            <a:spLocks noGrp="1" noChangeArrowheads="1"/>
          </p:cNvSpPr>
          <p:nvPr>
            <p:ph type="body" idx="1"/>
          </p:nvPr>
        </p:nvSpPr>
        <p:spPr>
          <a:xfrm>
            <a:off x="250825" y="981075"/>
            <a:ext cx="8569325" cy="5111750"/>
          </a:xfrm>
        </p:spPr>
        <p:txBody>
          <a:bodyPr/>
          <a:lstStyle/>
          <a:p>
            <a:r>
              <a:rPr lang="en-GB" altLang="bg-BG" sz="2800" dirty="0"/>
              <a:t>Sometimes it is known in advance that there are important subgroups within the population that may affect the results (for instance, males and females, different age groups, etc.). </a:t>
            </a:r>
          </a:p>
          <a:p>
            <a:pPr>
              <a:lnSpc>
                <a:spcPct val="40000"/>
              </a:lnSpc>
            </a:pPr>
            <a:endParaRPr lang="en-GB" altLang="bg-BG" sz="2800" dirty="0"/>
          </a:p>
          <a:p>
            <a:r>
              <a:rPr lang="en-GB" altLang="bg-BG" sz="2800" dirty="0"/>
              <a:t>The proportions of these subgroups in the sample must be the same as in the population. In this case the sample will be representative to the population.</a:t>
            </a:r>
          </a:p>
          <a:p>
            <a:pPr>
              <a:lnSpc>
                <a:spcPct val="30000"/>
              </a:lnSpc>
            </a:pPr>
            <a:endParaRPr lang="en-GB" altLang="bg-BG" sz="2800" dirty="0"/>
          </a:p>
          <a:p>
            <a:r>
              <a:rPr lang="en-GB" altLang="bg-BG" sz="2800" dirty="0"/>
              <a:t>A list of all members of the population, their characteristics and the proportions of the important groups within the population need to be known.</a:t>
            </a:r>
          </a:p>
        </p:txBody>
      </p:sp>
      <p:sp>
        <p:nvSpPr>
          <p:cNvPr id="2" name="Date Placeholder 1"/>
          <p:cNvSpPr>
            <a:spLocks noGrp="1"/>
          </p:cNvSpPr>
          <p:nvPr>
            <p:ph type="dt" sz="half" idx="10"/>
          </p:nvPr>
        </p:nvSpPr>
        <p:spPr/>
        <p:txBody>
          <a:bodyPr/>
          <a:lstStyle/>
          <a:p>
            <a:fld id="{B8CBB8F7-A2F0-4421-A751-87EBC8B3305A}" type="datetime1">
              <a:rPr lang="bg-BG" altLang="bg-BG" smtClean="0"/>
              <a:t>31.10.2019 г.</a:t>
            </a:fld>
            <a:endParaRPr lang="bg-BG" altLang="bg-BG"/>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C5476-5400-407E-849F-28C205960523}"/>
              </a:ext>
            </a:extLst>
          </p:cNvPr>
          <p:cNvSpPr>
            <a:spLocks noGrp="1"/>
          </p:cNvSpPr>
          <p:nvPr>
            <p:ph type="dt" sz="half" idx="10"/>
          </p:nvPr>
        </p:nvSpPr>
        <p:spPr/>
        <p:txBody>
          <a:bodyPr/>
          <a:lstStyle/>
          <a:p>
            <a:fld id="{2A01A931-CD31-4460-BEA4-85E1E3D42599}"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90B00067-B2C9-47A5-90A5-AA6D910B07BF}"/>
              </a:ext>
            </a:extLst>
          </p:cNvPr>
          <p:cNvSpPr>
            <a:spLocks noGrp="1"/>
          </p:cNvSpPr>
          <p:nvPr>
            <p:ph type="sldNum" sz="quarter" idx="12"/>
          </p:nvPr>
        </p:nvSpPr>
        <p:spPr/>
        <p:txBody>
          <a:bodyPr/>
          <a:lstStyle/>
          <a:p>
            <a:fld id="{3B563EE2-3BA9-40BD-8186-5C97D36E9348}" type="slidenum">
              <a:rPr lang="bg-BG" altLang="bg-BG" smtClean="0"/>
              <a:pPr/>
              <a:t>37</a:t>
            </a:fld>
            <a:endParaRPr lang="bg-BG" altLang="bg-BG"/>
          </a:p>
        </p:txBody>
      </p:sp>
      <p:sp>
        <p:nvSpPr>
          <p:cNvPr id="4" name="Rectangle 3">
            <a:extLst>
              <a:ext uri="{FF2B5EF4-FFF2-40B4-BE49-F238E27FC236}">
                <a16:creationId xmlns:a16="http://schemas.microsoft.com/office/drawing/2014/main" id="{D0C5200E-BAFF-4E99-8E87-90DFA89C8D57}"/>
              </a:ext>
            </a:extLst>
          </p:cNvPr>
          <p:cNvSpPr/>
          <p:nvPr/>
        </p:nvSpPr>
        <p:spPr>
          <a:xfrm>
            <a:off x="457200" y="404664"/>
            <a:ext cx="7931224" cy="2677656"/>
          </a:xfrm>
          <a:prstGeom prst="rect">
            <a:avLst/>
          </a:prstGeom>
        </p:spPr>
        <p:txBody>
          <a:bodyPr wrap="square">
            <a:spAutoFit/>
          </a:bodyPr>
          <a:lstStyle/>
          <a:p>
            <a:pPr>
              <a:spcAft>
                <a:spcPts val="0"/>
              </a:spcAft>
              <a:tabLst>
                <a:tab pos="426720" algn="l"/>
              </a:tabLst>
            </a:pPr>
            <a:r>
              <a:rPr lang="en-US" sz="2800" b="1" dirty="0">
                <a:solidFill>
                  <a:srgbClr val="FF0000"/>
                </a:solidFill>
                <a:latin typeface="Times New Roman" panose="02020603050405020304" pitchFamily="18" charset="0"/>
                <a:ea typeface="Times New Roman" panose="02020603050405020304" pitchFamily="18" charset="0"/>
              </a:rPr>
              <a:t>Example 1.</a:t>
            </a:r>
            <a:r>
              <a:rPr lang="en-US" sz="2800" dirty="0">
                <a:latin typeface="Times New Roman" panose="02020603050405020304" pitchFamily="18" charset="0"/>
                <a:ea typeface="Times New Roman" panose="02020603050405020304" pitchFamily="18" charset="0"/>
              </a:rPr>
              <a:t> Say that it is known that coronary disease occurs twice as frequently among males as females and three times more commonly among over 50 year-olds than those under 50. Given a stratified sample of </a:t>
            </a:r>
            <a:r>
              <a:rPr lang="bg-BG" sz="2800" dirty="0">
                <a:latin typeface="Times New Roman" panose="02020603050405020304" pitchFamily="18" charset="0"/>
                <a:ea typeface="Times New Roman" panose="02020603050405020304" pitchFamily="18" charset="0"/>
              </a:rPr>
              <a:t>480</a:t>
            </a:r>
            <a:r>
              <a:rPr lang="en-US" sz="2800" dirty="0">
                <a:latin typeface="Times New Roman" panose="02020603050405020304" pitchFamily="18" charset="0"/>
                <a:ea typeface="Times New Roman" panose="02020603050405020304" pitchFamily="18" charset="0"/>
              </a:rPr>
              <a:t>, how many females over 50 would you expect in the sample?</a:t>
            </a:r>
            <a:endParaRPr lang="bg-BG" sz="2800" b="1"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2B189DEA-91E7-4B6F-8586-11556EBFC848}"/>
              </a:ext>
            </a:extLst>
          </p:cNvPr>
          <p:cNvSpPr/>
          <p:nvPr/>
        </p:nvSpPr>
        <p:spPr>
          <a:xfrm>
            <a:off x="457200" y="3429000"/>
            <a:ext cx="7859216" cy="2677656"/>
          </a:xfrm>
          <a:prstGeom prst="rect">
            <a:avLst/>
          </a:prstGeom>
        </p:spPr>
        <p:txBody>
          <a:bodyPr wrap="square">
            <a:spAutoFit/>
          </a:bodyPr>
          <a:lstStyle/>
          <a:p>
            <a:pPr>
              <a:spcAft>
                <a:spcPts val="0"/>
              </a:spcAft>
              <a:tabLst>
                <a:tab pos="426720" algn="l"/>
              </a:tabLst>
            </a:pPr>
            <a:r>
              <a:rPr lang="en-US" sz="2800" b="1" dirty="0">
                <a:solidFill>
                  <a:srgbClr val="FF0000"/>
                </a:solidFill>
                <a:latin typeface="Times New Roman" panose="02020603050405020304" pitchFamily="18" charset="0"/>
                <a:ea typeface="Times New Roman" panose="02020603050405020304" pitchFamily="18" charset="0"/>
              </a:rPr>
              <a:t>Example 2. </a:t>
            </a:r>
            <a:r>
              <a:rPr lang="en-US" sz="2800" dirty="0">
                <a:latin typeface="Times New Roman" panose="02020603050405020304" pitchFamily="18" charset="0"/>
                <a:ea typeface="Times New Roman" panose="02020603050405020304" pitchFamily="18" charset="0"/>
              </a:rPr>
              <a:t>Say that it is known that coronary disease occurs twice as frequently among males as females and three times more commonly among over 50 year-olds than those under 50. Given a stratified sample of 240, how many males over 50 would you expect in the sample?</a:t>
            </a:r>
            <a:endParaRPr lang="bg-BG" sz="2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6963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51644AC-C661-4226-9B62-677D1F490C56}" type="slidenum">
              <a:rPr lang="bg-BG" altLang="bg-BG"/>
              <a:pPr/>
              <a:t>38</a:t>
            </a:fld>
            <a:endParaRPr lang="bg-BG" altLang="bg-BG"/>
          </a:p>
        </p:txBody>
      </p:sp>
      <p:sp>
        <p:nvSpPr>
          <p:cNvPr id="37890" name="Rectangle 2"/>
          <p:cNvSpPr>
            <a:spLocks noGrp="1" noChangeArrowheads="1"/>
          </p:cNvSpPr>
          <p:nvPr>
            <p:ph type="title"/>
          </p:nvPr>
        </p:nvSpPr>
        <p:spPr>
          <a:xfrm>
            <a:off x="457200" y="274638"/>
            <a:ext cx="8229600" cy="633412"/>
          </a:xfrm>
        </p:spPr>
        <p:txBody>
          <a:bodyPr/>
          <a:lstStyle/>
          <a:p>
            <a:r>
              <a:rPr lang="en-GB" altLang="bg-BG" sz="3200" b="1" dirty="0">
                <a:solidFill>
                  <a:srgbClr val="FF0000"/>
                </a:solidFill>
              </a:rPr>
              <a:t>MULTISTAGE CLUSTER SAMPLE</a:t>
            </a:r>
            <a:endParaRPr lang="en-GB" altLang="bg-BG" sz="3200" dirty="0">
              <a:solidFill>
                <a:srgbClr val="FF0000"/>
              </a:solidFill>
            </a:endParaRPr>
          </a:p>
        </p:txBody>
      </p:sp>
      <p:sp>
        <p:nvSpPr>
          <p:cNvPr id="37891" name="Rectangle 3"/>
          <p:cNvSpPr>
            <a:spLocks noGrp="1" noChangeArrowheads="1"/>
          </p:cNvSpPr>
          <p:nvPr>
            <p:ph type="body" idx="1"/>
          </p:nvPr>
        </p:nvSpPr>
        <p:spPr>
          <a:xfrm>
            <a:off x="250825" y="836613"/>
            <a:ext cx="8642350" cy="5184775"/>
          </a:xfrm>
        </p:spPr>
        <p:txBody>
          <a:bodyPr/>
          <a:lstStyle/>
          <a:p>
            <a:r>
              <a:rPr lang="en-GB" altLang="bg-BG" sz="2800" dirty="0"/>
              <a:t>This approach is used when we want to sample for a large-scale study spread over a wide geographic area. As its name implies, it involves multiple stages of sample selection.</a:t>
            </a:r>
          </a:p>
          <a:p>
            <a:pPr>
              <a:lnSpc>
                <a:spcPct val="50000"/>
              </a:lnSpc>
            </a:pPr>
            <a:endParaRPr lang="en-GB" altLang="bg-BG" sz="2800" dirty="0"/>
          </a:p>
          <a:p>
            <a:r>
              <a:rPr lang="en-GB" altLang="bg-BG" sz="2800" b="1" i="1" dirty="0"/>
              <a:t>Example:</a:t>
            </a:r>
            <a:r>
              <a:rPr lang="en-GB" altLang="bg-BG" sz="2800" dirty="0"/>
              <a:t> To obtain a random sample of all babies born in maternity units across Bulgaria, we can firstly choose a random sample of health districts, than a random sample of hospital units within those districts, then select wards within those units, but at the final level, again, we will choose a simple random sample in each ward.</a:t>
            </a:r>
          </a:p>
        </p:txBody>
      </p:sp>
      <p:sp>
        <p:nvSpPr>
          <p:cNvPr id="2" name="Date Placeholder 1"/>
          <p:cNvSpPr>
            <a:spLocks noGrp="1"/>
          </p:cNvSpPr>
          <p:nvPr>
            <p:ph type="dt" sz="half" idx="10"/>
          </p:nvPr>
        </p:nvSpPr>
        <p:spPr/>
        <p:txBody>
          <a:bodyPr/>
          <a:lstStyle/>
          <a:p>
            <a:fld id="{A2407C16-F532-4ABE-8FAC-B6BAADB58829}" type="datetime1">
              <a:rPr lang="bg-BG" altLang="bg-BG" smtClean="0"/>
              <a:t>31.10.2019 г.</a:t>
            </a:fld>
            <a:endParaRPr lang="bg-BG" altLang="bg-BG"/>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F417624-FAA2-46CA-A20C-B159CD730170}" type="slidenum">
              <a:rPr lang="bg-BG" altLang="bg-BG"/>
              <a:pPr/>
              <a:t>39</a:t>
            </a:fld>
            <a:endParaRPr lang="bg-BG" altLang="bg-BG"/>
          </a:p>
        </p:txBody>
      </p:sp>
      <p:sp>
        <p:nvSpPr>
          <p:cNvPr id="41986" name="Rectangle 2"/>
          <p:cNvSpPr>
            <a:spLocks noGrp="1" noChangeArrowheads="1"/>
          </p:cNvSpPr>
          <p:nvPr>
            <p:ph type="title"/>
          </p:nvPr>
        </p:nvSpPr>
        <p:spPr>
          <a:xfrm>
            <a:off x="457200" y="274638"/>
            <a:ext cx="8229600" cy="633412"/>
          </a:xfrm>
        </p:spPr>
        <p:txBody>
          <a:bodyPr/>
          <a:lstStyle/>
          <a:p>
            <a:r>
              <a:rPr lang="en-GB" altLang="bg-BG" sz="3200" b="1" dirty="0">
                <a:solidFill>
                  <a:srgbClr val="FF0000"/>
                </a:solidFill>
              </a:rPr>
              <a:t>OTHER SAMPLES</a:t>
            </a:r>
            <a:endParaRPr lang="en-GB" altLang="bg-BG" sz="3200" dirty="0">
              <a:solidFill>
                <a:srgbClr val="FF0000"/>
              </a:solidFill>
            </a:endParaRPr>
          </a:p>
        </p:txBody>
      </p:sp>
      <p:sp>
        <p:nvSpPr>
          <p:cNvPr id="41987" name="Rectangle 3"/>
          <p:cNvSpPr>
            <a:spLocks noGrp="1" noChangeArrowheads="1"/>
          </p:cNvSpPr>
          <p:nvPr>
            <p:ph type="body" idx="1"/>
          </p:nvPr>
        </p:nvSpPr>
        <p:spPr>
          <a:xfrm>
            <a:off x="323850" y="908050"/>
            <a:ext cx="8424863" cy="5257254"/>
          </a:xfrm>
        </p:spPr>
        <p:txBody>
          <a:bodyPr/>
          <a:lstStyle/>
          <a:p>
            <a:r>
              <a:rPr lang="en-GB" altLang="bg-BG" sz="2800" dirty="0"/>
              <a:t>The above four methods are all “good” for choosing representative samples.</a:t>
            </a:r>
          </a:p>
          <a:p>
            <a:r>
              <a:rPr lang="en-GB" altLang="bg-BG" sz="2800" dirty="0"/>
              <a:t>Other methods that are less reliable (less good) for getting correct conclusions:</a:t>
            </a:r>
          </a:p>
          <a:p>
            <a:r>
              <a:rPr lang="en-GB" altLang="bg-BG" sz="2800" b="1" i="1" dirty="0"/>
              <a:t>Convenience sample</a:t>
            </a:r>
            <a:r>
              <a:rPr lang="en-GB" altLang="bg-BG" sz="2800" dirty="0"/>
              <a:t> – it includes subjects who are easiest to select (e.g. first 50 people on the street at one time)</a:t>
            </a:r>
          </a:p>
          <a:p>
            <a:r>
              <a:rPr lang="en-GB" altLang="bg-BG" sz="2800" b="1" i="1" dirty="0"/>
              <a:t>Self-selected sample - </a:t>
            </a:r>
            <a:r>
              <a:rPr lang="en-GB" altLang="bg-BG" sz="2800" dirty="0"/>
              <a:t>in postal surveys</a:t>
            </a:r>
            <a:r>
              <a:rPr lang="en-GB" altLang="bg-BG" sz="2800" i="1" dirty="0"/>
              <a:t>, non-responders may bias the results</a:t>
            </a:r>
          </a:p>
          <a:p>
            <a:r>
              <a:rPr lang="en-GB" altLang="bg-BG" sz="2800" i="1" dirty="0"/>
              <a:t>These two types of samples are not representative and not recommended to be used. </a:t>
            </a:r>
            <a:endParaRPr lang="en-GB" altLang="bg-BG" sz="2800" dirty="0"/>
          </a:p>
        </p:txBody>
      </p:sp>
      <p:sp>
        <p:nvSpPr>
          <p:cNvPr id="2" name="Date Placeholder 1"/>
          <p:cNvSpPr>
            <a:spLocks noGrp="1"/>
          </p:cNvSpPr>
          <p:nvPr>
            <p:ph type="dt" sz="half" idx="10"/>
          </p:nvPr>
        </p:nvSpPr>
        <p:spPr/>
        <p:txBody>
          <a:bodyPr/>
          <a:lstStyle/>
          <a:p>
            <a:fld id="{2742B4AF-0C96-4C33-9EF0-2920FA49C8E3}" type="datetime1">
              <a:rPr lang="bg-BG" altLang="bg-BG" smtClean="0"/>
              <a:t>31.10.2019 г.</a:t>
            </a:fld>
            <a:endParaRPr lang="bg-BG" altLang="bg-BG"/>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pPr algn="l"/>
            <a:r>
              <a:rPr lang="en-US" b="1" dirty="0">
                <a:solidFill>
                  <a:srgbClr val="FF0000"/>
                </a:solidFill>
              </a:rPr>
              <a:t>Lecture plan</a:t>
            </a:r>
            <a:r>
              <a:rPr lang="en-US" dirty="0"/>
              <a:t/>
            </a:r>
            <a:br>
              <a:rPr lang="en-US" dirty="0"/>
            </a:br>
            <a:r>
              <a:rPr lang="en-US" sz="3200" b="1" dirty="0">
                <a:solidFill>
                  <a:schemeClr val="tx1"/>
                </a:solidFill>
              </a:rPr>
              <a:t>1. Definition and major objectives of statistics</a:t>
            </a:r>
            <a:br>
              <a:rPr lang="en-US" sz="3200" b="1" dirty="0">
                <a:solidFill>
                  <a:schemeClr val="tx1"/>
                </a:solidFill>
              </a:rPr>
            </a:br>
            <a:r>
              <a:rPr lang="en-US" sz="3200" b="1" dirty="0">
                <a:solidFill>
                  <a:schemeClr val="tx1"/>
                </a:solidFill>
              </a:rPr>
              <a:t>2. Basic concepts</a:t>
            </a:r>
            <a:br>
              <a:rPr lang="en-US" sz="3200" b="1" dirty="0">
                <a:solidFill>
                  <a:schemeClr val="tx1"/>
                </a:solidFill>
              </a:rPr>
            </a:br>
            <a:r>
              <a:rPr lang="en-US" sz="3200" b="1" dirty="0">
                <a:solidFill>
                  <a:schemeClr val="tx1"/>
                </a:solidFill>
              </a:rPr>
              <a:t>3. Types of studies and research process</a:t>
            </a:r>
            <a:br>
              <a:rPr lang="en-US" sz="3200" b="1" dirty="0">
                <a:solidFill>
                  <a:schemeClr val="tx1"/>
                </a:solidFill>
              </a:rPr>
            </a:br>
            <a:r>
              <a:rPr lang="en-US" sz="3200" b="1" dirty="0">
                <a:solidFill>
                  <a:schemeClr val="tx1"/>
                </a:solidFill>
              </a:rPr>
              <a:t>4. Sampling and sample types</a:t>
            </a:r>
            <a:br>
              <a:rPr lang="en-US" sz="3200" b="1" dirty="0">
                <a:solidFill>
                  <a:schemeClr val="tx1"/>
                </a:solidFill>
              </a:rPr>
            </a:br>
            <a:r>
              <a:rPr lang="en-US" sz="3200" b="1" dirty="0">
                <a:solidFill>
                  <a:schemeClr val="tx1"/>
                </a:solidFill>
              </a:rPr>
              <a:t>5. Classification of variables</a:t>
            </a:r>
            <a:br>
              <a:rPr lang="en-US" sz="3200" b="1" dirty="0">
                <a:solidFill>
                  <a:schemeClr val="tx1"/>
                </a:solidFill>
              </a:rPr>
            </a:br>
            <a:r>
              <a:rPr lang="en-US" sz="3200" b="1" dirty="0">
                <a:solidFill>
                  <a:schemeClr val="tx1"/>
                </a:solidFill>
              </a:rPr>
              <a:t>6</a:t>
            </a:r>
            <a:r>
              <a:rPr lang="en-GB" altLang="bg-BG" sz="3200" b="1" dirty="0">
                <a:solidFill>
                  <a:schemeClr val="tx1"/>
                </a:solidFill>
              </a:rPr>
              <a:t>. Organizing and presenting the data</a:t>
            </a:r>
            <a:br>
              <a:rPr lang="en-GB" altLang="bg-BG" sz="3200" b="1" dirty="0">
                <a:solidFill>
                  <a:schemeClr val="tx1"/>
                </a:solidFill>
              </a:rPr>
            </a:br>
            <a:r>
              <a:rPr lang="en-GB" altLang="bg-BG" sz="3200" b="1" dirty="0">
                <a:solidFill>
                  <a:schemeClr val="tx1"/>
                </a:solidFill>
              </a:rPr>
              <a:t>6.1. Table presentation</a:t>
            </a:r>
            <a:br>
              <a:rPr lang="en-GB" altLang="bg-BG" sz="3200" b="1" dirty="0">
                <a:solidFill>
                  <a:schemeClr val="tx1"/>
                </a:solidFill>
              </a:rPr>
            </a:br>
            <a:r>
              <a:rPr lang="en-GB" altLang="bg-BG" sz="3200" b="1" dirty="0">
                <a:solidFill>
                  <a:schemeClr val="tx1"/>
                </a:solidFill>
              </a:rPr>
              <a:t>6.2. Graphical presentation</a:t>
            </a:r>
            <a:endParaRPr lang="en-US" dirty="0">
              <a:solidFill>
                <a:schemeClr val="tx1"/>
              </a:solidFill>
            </a:endParaRPr>
          </a:p>
        </p:txBody>
      </p:sp>
      <p:sp>
        <p:nvSpPr>
          <p:cNvPr id="3" name="Date Placeholder 2"/>
          <p:cNvSpPr>
            <a:spLocks noGrp="1"/>
          </p:cNvSpPr>
          <p:nvPr>
            <p:ph type="dt" sz="half" idx="10"/>
          </p:nvPr>
        </p:nvSpPr>
        <p:spPr/>
        <p:txBody>
          <a:bodyPr/>
          <a:lstStyle/>
          <a:p>
            <a:fld id="{5D8CAD11-A28F-4DA1-B03E-130D436D3120}" type="datetime1">
              <a:rPr lang="bg-BG" altLang="bg-BG" smtClean="0"/>
              <a:t>31.10.2019 г.</a:t>
            </a:fld>
            <a:endParaRPr lang="bg-BG" altLang="bg-BG"/>
          </a:p>
        </p:txBody>
      </p:sp>
      <p:sp>
        <p:nvSpPr>
          <p:cNvPr id="4" name="Slide Number Placeholder 3"/>
          <p:cNvSpPr>
            <a:spLocks noGrp="1"/>
          </p:cNvSpPr>
          <p:nvPr>
            <p:ph type="sldNum" sz="quarter" idx="12"/>
          </p:nvPr>
        </p:nvSpPr>
        <p:spPr/>
        <p:txBody>
          <a:bodyPr/>
          <a:lstStyle/>
          <a:p>
            <a:fld id="{D49A9BBA-89FD-48D0-B870-59C9B59A5A5D}" type="slidenum">
              <a:rPr lang="bg-BG" altLang="bg-BG" smtClean="0"/>
              <a:pPr/>
              <a:t>4</a:t>
            </a:fld>
            <a:endParaRPr lang="bg-BG" altLang="bg-BG"/>
          </a:p>
        </p:txBody>
      </p:sp>
    </p:spTree>
    <p:extLst>
      <p:ext uri="{BB962C8B-B14F-4D97-AF65-F5344CB8AC3E}">
        <p14:creationId xmlns:p14="http://schemas.microsoft.com/office/powerpoint/2010/main" val="2229725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CA01B1A-B792-415C-BE3D-E96784F0F7C4}" type="slidenum">
              <a:rPr lang="bg-BG" altLang="bg-BG"/>
              <a:pPr/>
              <a:t>40</a:t>
            </a:fld>
            <a:endParaRPr lang="bg-BG" altLang="bg-BG"/>
          </a:p>
        </p:txBody>
      </p:sp>
      <p:sp>
        <p:nvSpPr>
          <p:cNvPr id="43010" name="Rectangle 2"/>
          <p:cNvSpPr>
            <a:spLocks noGrp="1" noChangeArrowheads="1"/>
          </p:cNvSpPr>
          <p:nvPr>
            <p:ph type="title"/>
          </p:nvPr>
        </p:nvSpPr>
        <p:spPr>
          <a:xfrm>
            <a:off x="457200" y="274638"/>
            <a:ext cx="8229600" cy="706090"/>
          </a:xfrm>
        </p:spPr>
        <p:txBody>
          <a:bodyPr/>
          <a:lstStyle/>
          <a:p>
            <a:r>
              <a:rPr lang="en-GB" altLang="bg-BG" sz="3200" b="1" dirty="0">
                <a:solidFill>
                  <a:srgbClr val="FF0000"/>
                </a:solidFill>
              </a:rPr>
              <a:t>SAMPLE SIZE</a:t>
            </a:r>
            <a:endParaRPr lang="en-GB" altLang="bg-BG" sz="3200" dirty="0">
              <a:solidFill>
                <a:srgbClr val="FF0000"/>
              </a:solidFill>
            </a:endParaRPr>
          </a:p>
        </p:txBody>
      </p:sp>
      <p:sp>
        <p:nvSpPr>
          <p:cNvPr id="43011" name="Rectangle 3"/>
          <p:cNvSpPr>
            <a:spLocks noGrp="1" noChangeArrowheads="1"/>
          </p:cNvSpPr>
          <p:nvPr>
            <p:ph type="body" idx="1"/>
          </p:nvPr>
        </p:nvSpPr>
        <p:spPr>
          <a:xfrm>
            <a:off x="250825" y="1052513"/>
            <a:ext cx="8569325" cy="4896767"/>
          </a:xfrm>
        </p:spPr>
        <p:txBody>
          <a:bodyPr/>
          <a:lstStyle/>
          <a:p>
            <a:pPr>
              <a:lnSpc>
                <a:spcPct val="150000"/>
              </a:lnSpc>
            </a:pPr>
            <a:r>
              <a:rPr lang="en-GB" altLang="bg-BG" dirty="0"/>
              <a:t>There  is no magic number that we can point to as an optimum sample size. </a:t>
            </a:r>
          </a:p>
          <a:p>
            <a:r>
              <a:rPr lang="en-GB" altLang="bg-BG" dirty="0"/>
              <a:t>It depends on the characteristics of an investigation. </a:t>
            </a:r>
          </a:p>
          <a:p>
            <a:r>
              <a:rPr lang="en-GB" altLang="bg-BG" dirty="0"/>
              <a:t>The sample size must be adequate for making correct inferences from a sample to a population.</a:t>
            </a:r>
          </a:p>
          <a:p>
            <a:r>
              <a:rPr lang="en-GB" altLang="bg-BG" dirty="0"/>
              <a:t>It relates to the</a:t>
            </a:r>
            <a:r>
              <a:rPr lang="en-GB" altLang="bg-BG" sz="3600" dirty="0"/>
              <a:t> </a:t>
            </a:r>
            <a:r>
              <a:rPr lang="en-GB" altLang="bg-BG" dirty="0">
                <a:solidFill>
                  <a:srgbClr val="FF0000"/>
                </a:solidFill>
              </a:rPr>
              <a:t>concept of sampling error.</a:t>
            </a:r>
          </a:p>
        </p:txBody>
      </p:sp>
      <p:sp>
        <p:nvSpPr>
          <p:cNvPr id="2" name="Date Placeholder 1"/>
          <p:cNvSpPr>
            <a:spLocks noGrp="1"/>
          </p:cNvSpPr>
          <p:nvPr>
            <p:ph type="dt" sz="half" idx="10"/>
          </p:nvPr>
        </p:nvSpPr>
        <p:spPr/>
        <p:txBody>
          <a:bodyPr/>
          <a:lstStyle/>
          <a:p>
            <a:fld id="{8BD44696-F528-444F-8C99-2A5A120423E2}" type="datetime1">
              <a:rPr lang="bg-BG" altLang="bg-BG" smtClean="0"/>
              <a:t>31.10.2019 г.</a:t>
            </a:fld>
            <a:endParaRPr lang="bg-BG" altLang="bg-BG"/>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603500" y="1785938"/>
            <a:ext cx="1260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bg-BG" altLang="bg-BG"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15363" name="Object 3"/>
          <p:cNvGraphicFramePr>
            <a:graphicFrameLocks noChangeAspect="1"/>
          </p:cNvGraphicFramePr>
          <p:nvPr/>
        </p:nvGraphicFramePr>
        <p:xfrm>
          <a:off x="-2603500" y="1785938"/>
          <a:ext cx="142875" cy="161925"/>
        </p:xfrm>
        <a:graphic>
          <a:graphicData uri="http://schemas.openxmlformats.org/presentationml/2006/ole">
            <mc:AlternateContent xmlns:mc="http://schemas.openxmlformats.org/markup-compatibility/2006">
              <mc:Choice xmlns:v="urn:schemas-microsoft-com:vml" Requires="v">
                <p:oleObj spid="_x0000_s86048" name="Equation" r:id="rId3" imgW="139579" imgH="164957" progId="Equation.3">
                  <p:embed/>
                </p:oleObj>
              </mc:Choice>
              <mc:Fallback>
                <p:oleObj name="Equation" r:id="rId3" imgW="139579" imgH="164957" progId="Equation.3">
                  <p:embed/>
                  <p:pic>
                    <p:nvPicPr>
                      <p:cNvPr id="1536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17859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4" name="Rectangle 4"/>
          <p:cNvSpPr>
            <a:spLocks noChangeArrowheads="1"/>
          </p:cNvSpPr>
          <p:nvPr/>
        </p:nvSpPr>
        <p:spPr bwMode="auto">
          <a:xfrm>
            <a:off x="1085161" y="1381208"/>
            <a:ext cx="7632700" cy="4956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1932"/>
                </a:solidFill>
                <a:effectLst/>
                <a:uLnTx/>
                <a:uFillTx/>
                <a:latin typeface="Times New Roman" pitchFamily="18" charset="0"/>
                <a:ea typeface="+mn-ea"/>
                <a:cs typeface="+mn-cs"/>
              </a:rPr>
              <a:t>The value of the standard error depends:</a:t>
            </a:r>
          </a:p>
          <a:p>
            <a:pPr marL="571500" marR="0" lvl="0" indent="-571500" algn="l" defTabSz="914400" rtl="0" eaLnBrk="0" fontAlgn="base" latinLnBrk="0" hangingPunct="0">
              <a:lnSpc>
                <a:spcPct val="100000"/>
              </a:lnSpc>
              <a:spcBef>
                <a:spcPct val="0"/>
              </a:spcBef>
              <a:spcAft>
                <a:spcPct val="0"/>
              </a:spcAft>
              <a:buClrTx/>
              <a:buSzTx/>
              <a:buFontTx/>
              <a:buChar char="-"/>
              <a:tabLst/>
              <a:defRPr/>
            </a:pP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mn-ea"/>
                <a:cs typeface="+mn-cs"/>
              </a:rPr>
              <a:t>on the variability of individual measures in the sample </a:t>
            </a:r>
            <a:r>
              <a:rPr kumimoji="0" lang="en-US" altLang="en-US" sz="3600" b="1" i="0" u="none" strike="noStrike" kern="1200" cap="none" spc="0" normalizeH="0" baseline="0" noProof="0" dirty="0">
                <a:ln>
                  <a:noFill/>
                </a:ln>
                <a:solidFill>
                  <a:schemeClr val="bg2"/>
                </a:solidFill>
                <a:effectLst/>
                <a:uLnTx/>
                <a:uFillTx/>
                <a:latin typeface="Times New Roman" pitchFamily="18" charset="0"/>
                <a:ea typeface="+mn-ea"/>
                <a:cs typeface="+mn-cs"/>
              </a:rPr>
              <a:t>(expressed by the standard deviation – s) </a:t>
            </a: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mn-ea"/>
                <a:cs typeface="+mn-cs"/>
              </a:rPr>
              <a:t>and </a:t>
            </a:r>
          </a:p>
          <a:p>
            <a:pPr marL="571500" marR="0" lvl="0" indent="-571500" algn="l" defTabSz="914400" rtl="0" eaLnBrk="0" fontAlgn="base" latinLnBrk="0" hangingPunct="0">
              <a:lnSpc>
                <a:spcPct val="100000"/>
              </a:lnSpc>
              <a:spcBef>
                <a:spcPct val="0"/>
              </a:spcBef>
              <a:spcAft>
                <a:spcPct val="0"/>
              </a:spcAft>
              <a:buClrTx/>
              <a:buSzTx/>
              <a:buFontTx/>
              <a:buChar char="-"/>
              <a:tabLst/>
              <a:defRPr/>
            </a:pP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mn-ea"/>
                <a:cs typeface="+mn-cs"/>
              </a:rPr>
              <a:t>on the sample size (n).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itchFamily="18" charset="0"/>
                <a:ea typeface="+mn-ea"/>
                <a:cs typeface="+mn-cs"/>
              </a:rPr>
              <a:t>It is expressed by the formula: </a:t>
            </a:r>
          </a:p>
          <a:p>
            <a:pPr marL="0" marR="0" lvl="0" indent="0" algn="ctr" defTabSz="914400" rtl="0" eaLnBrk="0" fontAlgn="base" latinLnBrk="0" hangingPunct="0">
              <a:lnSpc>
                <a:spcPct val="130000"/>
              </a:lnSpc>
              <a:spcBef>
                <a:spcPct val="0"/>
              </a:spcBef>
              <a:spcAft>
                <a:spcPct val="0"/>
              </a:spcAft>
              <a:buClrTx/>
              <a:buSzTx/>
              <a:buFontTx/>
              <a:buNone/>
              <a:tabLst/>
              <a:defRPr/>
            </a:pPr>
            <a:r>
              <a:rPr kumimoji="0" lang="bg-BG"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a:t>
            </a:r>
            <a:endParaRPr kumimoji="0" lang="bg-BG" altLang="en-US" sz="24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aphicFrame>
        <p:nvGraphicFramePr>
          <p:cNvPr id="15365" name="Object 5"/>
          <p:cNvGraphicFramePr>
            <a:graphicFrameLocks noChangeAspect="1"/>
          </p:cNvGraphicFramePr>
          <p:nvPr/>
        </p:nvGraphicFramePr>
        <p:xfrm>
          <a:off x="0" y="3348038"/>
          <a:ext cx="142875" cy="161925"/>
        </p:xfrm>
        <a:graphic>
          <a:graphicData uri="http://schemas.openxmlformats.org/presentationml/2006/ole">
            <mc:AlternateContent xmlns:mc="http://schemas.openxmlformats.org/markup-compatibility/2006">
              <mc:Choice xmlns:v="urn:schemas-microsoft-com:vml" Requires="v">
                <p:oleObj spid="_x0000_s86049" name="Equation" r:id="rId5" imgW="139579" imgH="164957" progId="Equation.3">
                  <p:embed/>
                </p:oleObj>
              </mc:Choice>
              <mc:Fallback>
                <p:oleObj name="Equation" r:id="rId5" imgW="139579" imgH="164957" progId="Equation.3">
                  <p:embed/>
                  <p:pic>
                    <p:nvPicPr>
                      <p:cNvPr id="1536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80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0" name="Rectangle 6"/>
          <p:cNvSpPr>
            <a:spLocks noGrp="1" noChangeArrowheads="1"/>
          </p:cNvSpPr>
          <p:nvPr>
            <p:ph type="title"/>
          </p:nvPr>
        </p:nvSpPr>
        <p:spPr>
          <a:xfrm>
            <a:off x="1219200" y="419100"/>
            <a:ext cx="7457256" cy="849660"/>
          </a:xfrm>
        </p:spPr>
        <p:txBody>
          <a:bodyPr/>
          <a:lstStyle/>
          <a:p>
            <a:pPr algn="ctr">
              <a:defRPr/>
            </a:pPr>
            <a:r>
              <a:rPr lang="en-US" altLang="en-US" b="1" dirty="0">
                <a:solidFill>
                  <a:schemeClr val="bg2"/>
                </a:solidFill>
                <a:effectLst/>
                <a:latin typeface="Times New Roman" pitchFamily="18" charset="0"/>
              </a:rPr>
              <a:t>Sampling error</a:t>
            </a:r>
            <a:endParaRPr lang="bg-BG" altLang="en-US" b="1" dirty="0">
              <a:solidFill>
                <a:schemeClr val="bg2"/>
              </a:solidFill>
              <a:effectLst/>
              <a:latin typeface="Times New Roman" pitchFamily="18" charset="0"/>
            </a:endParaRPr>
          </a:p>
        </p:txBody>
      </p:sp>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fld id="{EC437761-8CC7-4A06-9524-72E33D3AF109}" type="datetime1">
              <a:rPr kumimoji="0" lang="bg-BG" altLang="en-US" sz="1400" b="1" i="0" u="none" strike="noStrike" kern="1200" cap="none" spc="0" normalizeH="0" baseline="0" noProof="0" smtClean="0">
                <a:ln>
                  <a:noFill/>
                </a:ln>
                <a:solidFill>
                  <a:srgbClr val="001932"/>
                </a:solidFill>
                <a:effectLst/>
                <a:uLnTx/>
                <a:uFillTx/>
                <a:latin typeface="Arial Narrow" pitchFamily="34" charset="0"/>
                <a:ea typeface="+mn-ea"/>
                <a:cs typeface="+mn-cs"/>
              </a:rPr>
              <a:t>31.10.2019 г.</a:t>
            </a:fld>
            <a:endParaRPr kumimoji="0" lang="en-US" altLang="en-US" sz="1400" b="1" i="0" u="none" strike="noStrike" kern="1200" cap="none" spc="0" normalizeH="0" baseline="0" noProof="0" dirty="0">
              <a:ln>
                <a:noFill/>
              </a:ln>
              <a:solidFill>
                <a:srgbClr val="001932"/>
              </a:solidFill>
              <a:effectLst/>
              <a:uLnTx/>
              <a:uFillTx/>
              <a:latin typeface="Arial Narrow" pitchFamily="34"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fld id="{04DE56F1-96AE-45C7-8776-FB7E371601E8}" type="slidenum">
              <a:rPr kumimoji="0" lang="en-US" altLang="en-US" sz="1400" b="1" i="0" u="none" strike="noStrike" kern="1200" cap="none" spc="0" normalizeH="0" baseline="0" noProof="0" smtClean="0">
                <a:ln>
                  <a:noFill/>
                </a:ln>
                <a:solidFill>
                  <a:srgbClr val="001932"/>
                </a:solidFill>
                <a:effectLst/>
                <a:uLnTx/>
                <a:uFillTx/>
                <a:latin typeface="Arial Narrow" pitchFamily="34"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41</a:t>
            </a:fld>
            <a:endParaRPr kumimoji="0" lang="en-US" altLang="en-US" sz="1400" b="1" i="0" u="none" strike="noStrike" kern="1200" cap="none" spc="0" normalizeH="0" baseline="0" noProof="0" dirty="0">
              <a:ln>
                <a:noFill/>
              </a:ln>
              <a:solidFill>
                <a:srgbClr val="001932"/>
              </a:solidFill>
              <a:effectLst/>
              <a:uLnTx/>
              <a:uFillTx/>
              <a:latin typeface="Arial Narrow" pitchFamily="34" charset="0"/>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9632" y="6237312"/>
            <a:ext cx="1905000" cy="457200"/>
          </a:xfrm>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fld id="{6FF95C00-597A-4543-A03F-CC943AE53B99}" type="datetime1">
              <a:rPr kumimoji="0" lang="bg-BG" altLang="en-US" sz="1400" b="1" i="0" u="none" strike="noStrike" kern="1200" cap="none" spc="0" normalizeH="0" baseline="0" noProof="0" smtClean="0">
                <a:ln>
                  <a:noFill/>
                </a:ln>
                <a:solidFill>
                  <a:srgbClr val="001932"/>
                </a:solidFill>
                <a:effectLst/>
                <a:uLnTx/>
                <a:uFillTx/>
                <a:latin typeface="Arial Narrow" pitchFamily="34" charset="0"/>
                <a:ea typeface="+mn-ea"/>
                <a:cs typeface="+mn-cs"/>
              </a:rPr>
              <a:t>31.10.2019 г.</a:t>
            </a:fld>
            <a:endParaRPr kumimoji="0" lang="en-US" altLang="en-US" sz="1400" b="1" i="0" u="none" strike="noStrike" kern="1200" cap="none" spc="0" normalizeH="0" baseline="0" noProof="0" dirty="0">
              <a:ln>
                <a:noFill/>
              </a:ln>
              <a:solidFill>
                <a:srgbClr val="001932"/>
              </a:solidFill>
              <a:effectLst/>
              <a:uLnTx/>
              <a:uFillTx/>
              <a:latin typeface="Arial Narrow" pitchFamily="34"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fld id="{D9B3B38E-3AF1-4664-8278-6FE5DABE92C5}" type="slidenum">
              <a:rPr kumimoji="0" lang="en-US" altLang="en-US" sz="1400" b="1" i="0" u="none" strike="noStrike" kern="1200" cap="none" spc="0" normalizeH="0" baseline="0" noProof="0" smtClean="0">
                <a:ln>
                  <a:noFill/>
                </a:ln>
                <a:solidFill>
                  <a:srgbClr val="001932"/>
                </a:solidFill>
                <a:effectLst/>
                <a:uLnTx/>
                <a:uFillTx/>
                <a:latin typeface="Arial Narrow" pitchFamily="34"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42</a:t>
            </a:fld>
            <a:endParaRPr kumimoji="0" lang="en-US" altLang="en-US" sz="1400" b="1" i="0" u="none" strike="noStrike" kern="1200" cap="none" spc="0" normalizeH="0" baseline="0" noProof="0" dirty="0">
              <a:ln>
                <a:noFill/>
              </a:ln>
              <a:solidFill>
                <a:srgbClr val="001932"/>
              </a:solidFill>
              <a:effectLst/>
              <a:uLnTx/>
              <a:uFillTx/>
              <a:latin typeface="Arial Narrow" pitchFamily="34" charset="0"/>
              <a:ea typeface="+mn-ea"/>
              <a:cs typeface="+mn-cs"/>
            </a:endParaRPr>
          </a:p>
        </p:txBody>
      </p:sp>
      <p:sp>
        <p:nvSpPr>
          <p:cNvPr id="6" name="Line 3"/>
          <p:cNvSpPr>
            <a:spLocks noChangeShapeType="1"/>
          </p:cNvSpPr>
          <p:nvPr/>
        </p:nvSpPr>
        <p:spPr bwMode="auto">
          <a:xfrm>
            <a:off x="857250" y="539750"/>
            <a:ext cx="514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bg-BG" altLang="en-US" sz="1200" b="0" i="0" u="none" strike="noStrike" kern="1200" cap="none" spc="0" normalizeH="0" baseline="0" noProof="0">
                <a:ln>
                  <a:noFill/>
                </a:ln>
                <a:solidFill>
                  <a:srgbClr val="FFFFFF"/>
                </a:solidFill>
                <a:effectLst/>
                <a:uLnTx/>
                <a:uFillTx/>
                <a:latin typeface="Arial" pitchFamily="34" charset="0"/>
                <a:ea typeface="Times New Roman" pitchFamily="18" charset="0"/>
                <a:cs typeface="Arial" pitchFamily="34" charset="0"/>
              </a:rPr>
              <a:t>	  		s</a:t>
            </a:r>
            <a:endParaRPr kumimoji="0" lang="en-US" altLang="en-US" sz="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8"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bg-BG" altLang="en-US" sz="1200" b="0" i="0" u="none" strike="noStrike" kern="1200" cap="none" spc="0" normalizeH="0" baseline="0" noProof="0">
                <a:ln>
                  <a:noFill/>
                </a:ln>
                <a:solidFill>
                  <a:srgbClr val="FFFFFF"/>
                </a:solidFill>
                <a:effectLst/>
                <a:uLnTx/>
                <a:uFillTx/>
                <a:latin typeface="Arial" pitchFamily="34" charset="0"/>
                <a:ea typeface="Times New Roman" pitchFamily="18" charset="0"/>
                <a:cs typeface="Arial" pitchFamily="34" charset="0"/>
              </a:rPr>
              <a:t>			</a:t>
            </a:r>
            <a:endParaRPr kumimoji="0" lang="bg-BG" alt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9" name="Rectangle 6"/>
          <p:cNvSpPr>
            <a:spLocks noChangeArrowheads="1"/>
          </p:cNvSpPr>
          <p:nvPr/>
        </p:nvSpPr>
        <p:spPr bwMode="auto">
          <a:xfrm>
            <a:off x="1547665" y="329625"/>
            <a:ext cx="590465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bg-BG" altLang="en-US" sz="1400" b="1" i="1"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t> </a:t>
            </a:r>
            <a:r>
              <a:rPr kumimoji="0" lang="bg-BG" altLang="en-US" sz="1200" b="0"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t>= 	              	</a:t>
            </a:r>
            <a:endParaRPr kumimoji="0" lang="en-US" altLang="en-US" sz="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bg-BG" altLang="en-US" sz="1200" b="0" i="0" u="none" strike="noStrike" kern="1200" cap="none" spc="0" normalizeH="0" baseline="0" noProof="0" dirty="0">
                <a:ln>
                  <a:noFill/>
                </a:ln>
                <a:solidFill>
                  <a:srgbClr val="FFFFFF"/>
                </a:solidFill>
                <a:effectLst/>
                <a:uLnTx/>
                <a:uFillTx/>
                <a:latin typeface="Arial" pitchFamily="34" charset="0"/>
                <a:ea typeface="Times New Roman" pitchFamily="18" charset="0"/>
                <a:cs typeface="Arial" pitchFamily="34" charset="0"/>
              </a:rPr>
              <a:t>					</a:t>
            </a:r>
            <a:r>
              <a:rPr kumimoji="0" lang="en-US" altLang="en-US" sz="4400" b="1" i="0" u="none" strike="noStrike" kern="1200" cap="none" spc="0" normalizeH="0" baseline="0" noProof="0" dirty="0">
                <a:ln>
                  <a:noFill/>
                </a:ln>
                <a:solidFill>
                  <a:srgbClr val="001932"/>
                </a:solidFill>
                <a:effectLst>
                  <a:outerShdw blurRad="38100" dist="38100" dir="2700000" algn="tl">
                    <a:srgbClr val="000000">
                      <a:alpha val="43137"/>
                    </a:srgbClr>
                  </a:outerShdw>
                </a:effectLst>
                <a:uLnTx/>
                <a:uFillTx/>
                <a:latin typeface="Times New Roman" pitchFamily="18" charset="0"/>
                <a:ea typeface="+mn-ea"/>
                <a:cs typeface="+mn-cs"/>
              </a:rPr>
              <a:t>Sampling error</a:t>
            </a:r>
            <a:endParaRPr kumimoji="0" lang="bg-BG" altLang="en-US"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pic>
        <p:nvPicPr>
          <p:cNvPr id="163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182" y="2075243"/>
            <a:ext cx="358957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181" y="3861878"/>
            <a:ext cx="7618099" cy="179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95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B9F7111-B73A-4BC1-A1EA-88428C85E09D}" type="slidenum">
              <a:rPr lang="bg-BG" altLang="bg-BG"/>
              <a:pPr/>
              <a:t>43</a:t>
            </a:fld>
            <a:endParaRPr lang="bg-BG" altLang="bg-BG"/>
          </a:p>
        </p:txBody>
      </p:sp>
      <p:sp>
        <p:nvSpPr>
          <p:cNvPr id="44034" name="Rectangle 2"/>
          <p:cNvSpPr>
            <a:spLocks noGrp="1" noChangeArrowheads="1"/>
          </p:cNvSpPr>
          <p:nvPr>
            <p:ph type="title"/>
          </p:nvPr>
        </p:nvSpPr>
        <p:spPr>
          <a:xfrm>
            <a:off x="457200" y="274638"/>
            <a:ext cx="8229600" cy="633412"/>
          </a:xfrm>
        </p:spPr>
        <p:txBody>
          <a:bodyPr/>
          <a:lstStyle/>
          <a:p>
            <a:r>
              <a:rPr lang="en-GB" altLang="bg-BG" sz="3200" b="1" dirty="0">
                <a:solidFill>
                  <a:srgbClr val="FF0000"/>
                </a:solidFill>
              </a:rPr>
              <a:t>SAMPLING  ERROR</a:t>
            </a:r>
          </a:p>
        </p:txBody>
      </p:sp>
      <p:sp>
        <p:nvSpPr>
          <p:cNvPr id="44035" name="Rectangle 3"/>
          <p:cNvSpPr>
            <a:spLocks noGrp="1" noChangeArrowheads="1"/>
          </p:cNvSpPr>
          <p:nvPr>
            <p:ph type="body" idx="1"/>
          </p:nvPr>
        </p:nvSpPr>
        <p:spPr>
          <a:xfrm>
            <a:off x="528537" y="1088405"/>
            <a:ext cx="8086925" cy="4681190"/>
          </a:xfrm>
        </p:spPr>
        <p:txBody>
          <a:bodyPr/>
          <a:lstStyle/>
          <a:p>
            <a:r>
              <a:rPr lang="en-GB" altLang="bg-BG" b="1" dirty="0"/>
              <a:t>Thus, sampling error</a:t>
            </a:r>
            <a:r>
              <a:rPr lang="en-GB" altLang="bg-BG" dirty="0"/>
              <a:t> is directly proportional to the variability of individual measures expressed by the standard deviation.</a:t>
            </a:r>
          </a:p>
          <a:p>
            <a:r>
              <a:rPr lang="en-GB" altLang="bg-BG" dirty="0"/>
              <a:t>The higher the standard deviation, the higher the sampling error.  </a:t>
            </a:r>
          </a:p>
          <a:p>
            <a:r>
              <a:rPr lang="en-GB" altLang="bg-BG" dirty="0"/>
              <a:t>That is why the problem of how the sample is being chosen is of utmost importance. </a:t>
            </a:r>
          </a:p>
        </p:txBody>
      </p:sp>
      <p:sp>
        <p:nvSpPr>
          <p:cNvPr id="2" name="Date Placeholder 1"/>
          <p:cNvSpPr>
            <a:spLocks noGrp="1"/>
          </p:cNvSpPr>
          <p:nvPr>
            <p:ph type="dt" sz="half" idx="10"/>
          </p:nvPr>
        </p:nvSpPr>
        <p:spPr/>
        <p:txBody>
          <a:bodyPr/>
          <a:lstStyle/>
          <a:p>
            <a:fld id="{FCE667FA-9AA1-4FAE-8EA0-7B18D3900878}" type="datetime1">
              <a:rPr lang="bg-BG" altLang="bg-BG" smtClean="0"/>
              <a:t>31.10.2019 г.</a:t>
            </a:fld>
            <a:endParaRPr lang="bg-BG" altLang="bg-BG"/>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B9F7111-B73A-4BC1-A1EA-88428C85E09D}" type="slidenum">
              <a:rPr lang="bg-BG" altLang="bg-BG"/>
              <a:pPr/>
              <a:t>44</a:t>
            </a:fld>
            <a:endParaRPr lang="bg-BG" altLang="bg-BG"/>
          </a:p>
        </p:txBody>
      </p:sp>
      <p:sp>
        <p:nvSpPr>
          <p:cNvPr id="44034" name="Rectangle 2"/>
          <p:cNvSpPr>
            <a:spLocks noGrp="1" noChangeArrowheads="1"/>
          </p:cNvSpPr>
          <p:nvPr>
            <p:ph type="title"/>
          </p:nvPr>
        </p:nvSpPr>
        <p:spPr>
          <a:xfrm>
            <a:off x="457200" y="274638"/>
            <a:ext cx="8229600" cy="633412"/>
          </a:xfrm>
        </p:spPr>
        <p:txBody>
          <a:bodyPr/>
          <a:lstStyle/>
          <a:p>
            <a:r>
              <a:rPr lang="en-GB" altLang="bg-BG" sz="3200" b="1" dirty="0">
                <a:solidFill>
                  <a:srgbClr val="FF0000"/>
                </a:solidFill>
              </a:rPr>
              <a:t>SAMPLING  ERROR</a:t>
            </a:r>
          </a:p>
        </p:txBody>
      </p:sp>
      <p:sp>
        <p:nvSpPr>
          <p:cNvPr id="44035" name="Rectangle 3"/>
          <p:cNvSpPr>
            <a:spLocks noGrp="1" noChangeArrowheads="1"/>
          </p:cNvSpPr>
          <p:nvPr>
            <p:ph type="body" idx="1"/>
          </p:nvPr>
        </p:nvSpPr>
        <p:spPr>
          <a:xfrm>
            <a:off x="528537" y="1088404"/>
            <a:ext cx="8086925" cy="4860875"/>
          </a:xfrm>
        </p:spPr>
        <p:txBody>
          <a:bodyPr/>
          <a:lstStyle/>
          <a:p>
            <a:r>
              <a:rPr lang="en-GB" altLang="bg-BG" b="1" dirty="0"/>
              <a:t>Secondly, sampling error</a:t>
            </a:r>
            <a:r>
              <a:rPr lang="en-GB" altLang="bg-BG" dirty="0"/>
              <a:t> is inversely proportional to the square root of the sample size. </a:t>
            </a:r>
          </a:p>
          <a:p>
            <a:r>
              <a:rPr lang="en-GB" altLang="bg-BG" sz="2800" dirty="0"/>
              <a:t>For example,  if a researcher would like to minimise the sampling error he/she should increase the number of units in the sample.</a:t>
            </a:r>
          </a:p>
          <a:p>
            <a:r>
              <a:rPr lang="en-GB" altLang="bg-BG" sz="2800" dirty="0"/>
              <a:t>A 4-fold increase in sample size would result in only 2-fold reduction in the sampling error.</a:t>
            </a:r>
          </a:p>
          <a:p>
            <a:r>
              <a:rPr lang="en-GB" altLang="bg-BG" sz="2800" dirty="0"/>
              <a:t>If we want to decrease the sampling error 3-fold the sample size should be 9 times larger.</a:t>
            </a:r>
          </a:p>
        </p:txBody>
      </p:sp>
      <p:sp>
        <p:nvSpPr>
          <p:cNvPr id="2" name="Date Placeholder 1"/>
          <p:cNvSpPr>
            <a:spLocks noGrp="1"/>
          </p:cNvSpPr>
          <p:nvPr>
            <p:ph type="dt" sz="half" idx="10"/>
          </p:nvPr>
        </p:nvSpPr>
        <p:spPr/>
        <p:txBody>
          <a:bodyPr/>
          <a:lstStyle/>
          <a:p>
            <a:fld id="{FCE667FA-9AA1-4FAE-8EA0-7B18D3900878}" type="datetime1">
              <a:rPr lang="bg-BG" altLang="bg-BG" smtClean="0"/>
              <a:t>31.10.2019 г.</a:t>
            </a:fld>
            <a:endParaRPr lang="bg-BG" altLang="bg-BG"/>
          </a:p>
        </p:txBody>
      </p:sp>
    </p:spTree>
    <p:extLst>
      <p:ext uri="{BB962C8B-B14F-4D97-AF65-F5344CB8AC3E}">
        <p14:creationId xmlns:p14="http://schemas.microsoft.com/office/powerpoint/2010/main" val="1710042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4642"/>
          </a:xfrm>
        </p:spPr>
        <p:txBody>
          <a:bodyPr/>
          <a:lstStyle/>
          <a:p>
            <a:r>
              <a:rPr lang="en-US" sz="4800" b="1" dirty="0">
                <a:solidFill>
                  <a:srgbClr val="FF0000"/>
                </a:solidFill>
              </a:rPr>
              <a:t>5. Classification of variables</a:t>
            </a:r>
            <a:endParaRPr lang="bg-BG" sz="4800" b="1" dirty="0">
              <a:solidFill>
                <a:srgbClr val="FF0000"/>
              </a:solidFill>
            </a:endParaRPr>
          </a:p>
        </p:txBody>
      </p:sp>
      <p:sp>
        <p:nvSpPr>
          <p:cNvPr id="3" name="Date Placeholder 2"/>
          <p:cNvSpPr>
            <a:spLocks noGrp="1"/>
          </p:cNvSpPr>
          <p:nvPr>
            <p:ph type="dt" sz="half" idx="10"/>
          </p:nvPr>
        </p:nvSpPr>
        <p:spPr/>
        <p:txBody>
          <a:bodyPr/>
          <a:lstStyle/>
          <a:p>
            <a:fld id="{E019B4D2-715B-46C5-8C76-008778469CBA}" type="datetime1">
              <a:rPr lang="bg-BG" altLang="bg-BG" smtClean="0"/>
              <a:t>31.10.2019 г.</a:t>
            </a:fld>
            <a:endParaRPr lang="bg-BG" altLang="bg-BG"/>
          </a:p>
        </p:txBody>
      </p:sp>
      <p:sp>
        <p:nvSpPr>
          <p:cNvPr id="4" name="Slide Number Placeholder 3"/>
          <p:cNvSpPr>
            <a:spLocks noGrp="1"/>
          </p:cNvSpPr>
          <p:nvPr>
            <p:ph type="sldNum" sz="quarter" idx="12"/>
          </p:nvPr>
        </p:nvSpPr>
        <p:spPr/>
        <p:txBody>
          <a:bodyPr/>
          <a:lstStyle/>
          <a:p>
            <a:fld id="{D49A9BBA-89FD-48D0-B870-59C9B59A5A5D}" type="slidenum">
              <a:rPr lang="bg-BG" altLang="bg-BG" smtClean="0"/>
              <a:pPr/>
              <a:t>45</a:t>
            </a:fld>
            <a:endParaRPr lang="bg-BG" altLang="bg-BG"/>
          </a:p>
        </p:txBody>
      </p:sp>
    </p:spTree>
    <p:extLst>
      <p:ext uri="{BB962C8B-B14F-4D97-AF65-F5344CB8AC3E}">
        <p14:creationId xmlns:p14="http://schemas.microsoft.com/office/powerpoint/2010/main" val="369446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E1ECCEA-184A-4814-82FE-60DB0EB4ADA9}" type="slidenum">
              <a:rPr lang="bg-BG" altLang="bg-BG"/>
              <a:pPr/>
              <a:t>46</a:t>
            </a:fld>
            <a:endParaRPr lang="bg-BG" altLang="bg-BG"/>
          </a:p>
        </p:txBody>
      </p:sp>
      <p:sp>
        <p:nvSpPr>
          <p:cNvPr id="47106" name="Rectangle 2"/>
          <p:cNvSpPr>
            <a:spLocks noGrp="1" noChangeArrowheads="1"/>
          </p:cNvSpPr>
          <p:nvPr>
            <p:ph type="title"/>
          </p:nvPr>
        </p:nvSpPr>
        <p:spPr>
          <a:xfrm>
            <a:off x="457200" y="274638"/>
            <a:ext cx="8229600" cy="633412"/>
          </a:xfrm>
        </p:spPr>
        <p:txBody>
          <a:bodyPr/>
          <a:lstStyle/>
          <a:p>
            <a:r>
              <a:rPr lang="en-GB" altLang="bg-BG" sz="3600" b="1" dirty="0">
                <a:solidFill>
                  <a:srgbClr val="FF0000"/>
                </a:solidFill>
              </a:rPr>
              <a:t>VARIABLE</a:t>
            </a:r>
            <a:r>
              <a:rPr lang="en-GB" altLang="bg-BG" dirty="0"/>
              <a:t> </a:t>
            </a:r>
          </a:p>
        </p:txBody>
      </p:sp>
      <p:sp>
        <p:nvSpPr>
          <p:cNvPr id="47107" name="Rectangle 3"/>
          <p:cNvSpPr>
            <a:spLocks noGrp="1" noChangeArrowheads="1"/>
          </p:cNvSpPr>
          <p:nvPr>
            <p:ph type="body" idx="1"/>
          </p:nvPr>
        </p:nvSpPr>
        <p:spPr>
          <a:xfrm>
            <a:off x="523875" y="1160748"/>
            <a:ext cx="8096250" cy="4536504"/>
          </a:xfrm>
        </p:spPr>
        <p:txBody>
          <a:bodyPr/>
          <a:lstStyle/>
          <a:p>
            <a:pPr marL="609600" indent="-609600">
              <a:lnSpc>
                <a:spcPct val="90000"/>
              </a:lnSpc>
            </a:pPr>
            <a:r>
              <a:rPr lang="en-GB" altLang="bg-BG" b="1" i="1" u="sng" dirty="0">
                <a:solidFill>
                  <a:srgbClr val="FF0000"/>
                </a:solidFill>
                <a:effectLst>
                  <a:outerShdw blurRad="38100" dist="38100" dir="2700000" algn="tl">
                    <a:srgbClr val="C0C0C0"/>
                  </a:outerShdw>
                </a:effectLst>
              </a:rPr>
              <a:t>Variable</a:t>
            </a:r>
            <a:r>
              <a:rPr lang="en-GB" altLang="bg-BG" dirty="0">
                <a:solidFill>
                  <a:srgbClr val="FF0000"/>
                </a:solidFill>
              </a:rPr>
              <a:t> </a:t>
            </a:r>
            <a:r>
              <a:rPr lang="en-GB" altLang="bg-BG" dirty="0"/>
              <a:t>- a property or attribute that varies.</a:t>
            </a:r>
          </a:p>
          <a:p>
            <a:pPr marL="609600" indent="-609600">
              <a:lnSpc>
                <a:spcPct val="90000"/>
              </a:lnSpc>
              <a:buFontTx/>
              <a:buNone/>
            </a:pPr>
            <a:r>
              <a:rPr lang="en-GB" altLang="bg-BG" dirty="0"/>
              <a:t> Each variable has:</a:t>
            </a:r>
          </a:p>
          <a:p>
            <a:pPr marL="609600" indent="-609600">
              <a:lnSpc>
                <a:spcPct val="90000"/>
              </a:lnSpc>
            </a:pPr>
            <a:r>
              <a:rPr lang="en-GB" altLang="bg-BG" b="1" i="1" dirty="0"/>
              <a:t>variable values</a:t>
            </a:r>
            <a:r>
              <a:rPr lang="en-GB" altLang="bg-BG" dirty="0"/>
              <a:t> – every single variable can take two or more different values;</a:t>
            </a:r>
          </a:p>
          <a:p>
            <a:pPr marL="609600" indent="-609600">
              <a:lnSpc>
                <a:spcPct val="90000"/>
              </a:lnSpc>
            </a:pPr>
            <a:r>
              <a:rPr lang="en-GB" altLang="bg-BG" b="1" i="1" dirty="0"/>
              <a:t>distribution of variable values</a:t>
            </a:r>
            <a:r>
              <a:rPr lang="en-GB" altLang="bg-BG" dirty="0"/>
              <a:t> – the complete summary of the frequencies of the values of a single variable. </a:t>
            </a:r>
          </a:p>
        </p:txBody>
      </p:sp>
      <p:sp>
        <p:nvSpPr>
          <p:cNvPr id="2" name="Date Placeholder 1"/>
          <p:cNvSpPr>
            <a:spLocks noGrp="1"/>
          </p:cNvSpPr>
          <p:nvPr>
            <p:ph type="dt" sz="half" idx="10"/>
          </p:nvPr>
        </p:nvSpPr>
        <p:spPr/>
        <p:txBody>
          <a:bodyPr/>
          <a:lstStyle/>
          <a:p>
            <a:fld id="{4C860EAE-1519-4716-9877-0A487BEF7AD4}" type="datetime1">
              <a:rPr lang="bg-BG" altLang="bg-BG" smtClean="0"/>
              <a:t>31.10.2019 г.</a:t>
            </a:fld>
            <a:endParaRPr lang="bg-BG" altLang="bg-BG"/>
          </a:p>
        </p:txBody>
      </p:sp>
    </p:spTree>
    <p:extLst>
      <p:ext uri="{BB962C8B-B14F-4D97-AF65-F5344CB8AC3E}">
        <p14:creationId xmlns:p14="http://schemas.microsoft.com/office/powerpoint/2010/main" val="42883678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B45F4-0DE0-4D99-80EE-F1D1D1BC38C2}"/>
              </a:ext>
            </a:extLst>
          </p:cNvPr>
          <p:cNvSpPr>
            <a:spLocks noGrp="1"/>
          </p:cNvSpPr>
          <p:nvPr>
            <p:ph type="dt" sz="half" idx="10"/>
          </p:nvPr>
        </p:nvSpPr>
        <p:spPr/>
        <p:txBody>
          <a:bodyPr/>
          <a:lstStyle/>
          <a:p>
            <a:fld id="{28B73B56-10EA-4D10-9D20-8A264F36163A}" type="datetime1">
              <a:rPr lang="bg-BG" altLang="bg-BG" smtClean="0"/>
              <a:t>31.10.2019 г.</a:t>
            </a:fld>
            <a:endParaRPr lang="bg-BG" altLang="bg-BG" dirty="0"/>
          </a:p>
        </p:txBody>
      </p:sp>
      <p:sp>
        <p:nvSpPr>
          <p:cNvPr id="3" name="Slide Number Placeholder 2">
            <a:extLst>
              <a:ext uri="{FF2B5EF4-FFF2-40B4-BE49-F238E27FC236}">
                <a16:creationId xmlns:a16="http://schemas.microsoft.com/office/drawing/2014/main" id="{EE5E9BBE-E836-43E9-AD16-7C5E71AEF318}"/>
              </a:ext>
            </a:extLst>
          </p:cNvPr>
          <p:cNvSpPr>
            <a:spLocks noGrp="1"/>
          </p:cNvSpPr>
          <p:nvPr>
            <p:ph type="sldNum" sz="quarter" idx="12"/>
          </p:nvPr>
        </p:nvSpPr>
        <p:spPr/>
        <p:txBody>
          <a:bodyPr/>
          <a:lstStyle/>
          <a:p>
            <a:fld id="{3B563EE2-3BA9-40BD-8186-5C97D36E9348}" type="slidenum">
              <a:rPr lang="bg-BG" altLang="bg-BG" smtClean="0"/>
              <a:pPr/>
              <a:t>47</a:t>
            </a:fld>
            <a:endParaRPr lang="bg-BG" altLang="bg-BG"/>
          </a:p>
        </p:txBody>
      </p:sp>
      <p:graphicFrame>
        <p:nvGraphicFramePr>
          <p:cNvPr id="5" name="Diagram 4">
            <a:extLst>
              <a:ext uri="{FF2B5EF4-FFF2-40B4-BE49-F238E27FC236}">
                <a16:creationId xmlns:a16="http://schemas.microsoft.com/office/drawing/2014/main" id="{E7FB09B5-8EF4-43C8-B145-6DE18041CED6}"/>
              </a:ext>
            </a:extLst>
          </p:cNvPr>
          <p:cNvGraphicFramePr/>
          <p:nvPr>
            <p:extLst>
              <p:ext uri="{D42A27DB-BD31-4B8C-83A1-F6EECF244321}">
                <p14:modId xmlns:p14="http://schemas.microsoft.com/office/powerpoint/2010/main" val="934011421"/>
              </p:ext>
            </p:extLst>
          </p:nvPr>
        </p:nvGraphicFramePr>
        <p:xfrm>
          <a:off x="611560" y="1397000"/>
          <a:ext cx="8075240"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7E191B3-24E5-4110-B61E-DD47436A11B2}"/>
              </a:ext>
            </a:extLst>
          </p:cNvPr>
          <p:cNvSpPr txBox="1"/>
          <p:nvPr/>
        </p:nvSpPr>
        <p:spPr>
          <a:xfrm>
            <a:off x="887624" y="275516"/>
            <a:ext cx="7344816" cy="769441"/>
          </a:xfrm>
          <a:prstGeom prst="rect">
            <a:avLst/>
          </a:prstGeom>
          <a:noFill/>
        </p:spPr>
        <p:txBody>
          <a:bodyPr wrap="square" rtlCol="0">
            <a:spAutoFit/>
          </a:bodyPr>
          <a:lstStyle/>
          <a:p>
            <a:pPr algn="ctr"/>
            <a:r>
              <a:rPr lang="en-GB" altLang="bg-BG" sz="4400" b="1" dirty="0">
                <a:solidFill>
                  <a:srgbClr val="FF0000"/>
                </a:solidFill>
              </a:rPr>
              <a:t>Classifying variables</a:t>
            </a:r>
            <a:r>
              <a:rPr lang="en-US" altLang="bg-BG" sz="4400" dirty="0"/>
              <a:t> </a:t>
            </a:r>
            <a:endParaRPr lang="en-US" sz="4400" b="1" dirty="0">
              <a:solidFill>
                <a:srgbClr val="FF0000"/>
              </a:solidFill>
            </a:endParaRPr>
          </a:p>
        </p:txBody>
      </p:sp>
    </p:spTree>
    <p:extLst>
      <p:ext uri="{BB962C8B-B14F-4D97-AF65-F5344CB8AC3E}">
        <p14:creationId xmlns:p14="http://schemas.microsoft.com/office/powerpoint/2010/main" val="357980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7212166-5EBA-44EF-9F75-EF64284AC46B}" type="slidenum">
              <a:rPr lang="bg-BG" altLang="bg-BG"/>
              <a:pPr/>
              <a:t>48</a:t>
            </a:fld>
            <a:endParaRPr lang="bg-BG" altLang="bg-BG"/>
          </a:p>
        </p:txBody>
      </p:sp>
      <p:sp>
        <p:nvSpPr>
          <p:cNvPr id="66563" name="Rectangle 3"/>
          <p:cNvSpPr>
            <a:spLocks noGrp="1" noChangeArrowheads="1"/>
          </p:cNvSpPr>
          <p:nvPr>
            <p:ph type="body" idx="1"/>
          </p:nvPr>
        </p:nvSpPr>
        <p:spPr>
          <a:xfrm>
            <a:off x="457200" y="476672"/>
            <a:ext cx="8229600" cy="5688632"/>
          </a:xfrm>
        </p:spPr>
        <p:txBody>
          <a:bodyPr/>
          <a:lstStyle/>
          <a:p>
            <a:pPr>
              <a:buFontTx/>
              <a:buChar char="-"/>
            </a:pPr>
            <a:r>
              <a:rPr lang="en-GB" altLang="bg-BG" sz="3600" b="1" i="1" dirty="0">
                <a:solidFill>
                  <a:srgbClr val="FF0000"/>
                </a:solidFill>
              </a:rPr>
              <a:t>Quantitative (numerical) variables</a:t>
            </a:r>
            <a:r>
              <a:rPr lang="en-GB" altLang="bg-BG" sz="3600" dirty="0">
                <a:solidFill>
                  <a:srgbClr val="FF0000"/>
                </a:solidFill>
              </a:rPr>
              <a:t> </a:t>
            </a:r>
            <a:r>
              <a:rPr lang="en-GB" altLang="bg-BG" sz="3600" dirty="0"/>
              <a:t>– values of which are expressed by numbers (e.g. weight, number of patients per day);</a:t>
            </a:r>
          </a:p>
          <a:p>
            <a:pPr>
              <a:buFontTx/>
              <a:buChar char="-"/>
            </a:pPr>
            <a:r>
              <a:rPr lang="en-GB" altLang="bg-BG" sz="3600" b="1" i="1" dirty="0">
                <a:solidFill>
                  <a:srgbClr val="FF0000"/>
                </a:solidFill>
              </a:rPr>
              <a:t>Qualitative (categorical)</a:t>
            </a:r>
            <a:r>
              <a:rPr lang="en-GB" altLang="bg-BG" sz="3600" dirty="0">
                <a:solidFill>
                  <a:srgbClr val="FF0000"/>
                </a:solidFill>
              </a:rPr>
              <a:t> </a:t>
            </a:r>
            <a:r>
              <a:rPr lang="en-GB" altLang="bg-BG" sz="3600" b="1" i="1" dirty="0">
                <a:solidFill>
                  <a:srgbClr val="FF0000"/>
                </a:solidFill>
              </a:rPr>
              <a:t>variables or attributes</a:t>
            </a:r>
            <a:r>
              <a:rPr lang="en-GB" altLang="bg-BG" sz="3600" dirty="0">
                <a:solidFill>
                  <a:srgbClr val="FF0000"/>
                </a:solidFill>
              </a:rPr>
              <a:t> </a:t>
            </a:r>
            <a:r>
              <a:rPr lang="en-GB" altLang="bg-BG" sz="3600" dirty="0"/>
              <a:t>– values of which are expressed only by description (e.g. gender, residence, blood group, profession, marital status, ethnic group, etc.</a:t>
            </a:r>
          </a:p>
          <a:p>
            <a:pPr marL="990600" lvl="1" indent="-533400">
              <a:buFontTx/>
              <a:buNone/>
            </a:pPr>
            <a:endParaRPr lang="en-GB" altLang="bg-BG" sz="3200" dirty="0"/>
          </a:p>
        </p:txBody>
      </p:sp>
      <p:sp>
        <p:nvSpPr>
          <p:cNvPr id="2" name="Date Placeholder 1"/>
          <p:cNvSpPr>
            <a:spLocks noGrp="1"/>
          </p:cNvSpPr>
          <p:nvPr>
            <p:ph type="dt" sz="half" idx="10"/>
          </p:nvPr>
        </p:nvSpPr>
        <p:spPr/>
        <p:txBody>
          <a:bodyPr/>
          <a:lstStyle/>
          <a:p>
            <a:fld id="{8B2F00E3-FB0D-441E-B0C3-5062E13F295B}" type="datetime1">
              <a:rPr lang="bg-BG" altLang="bg-BG" smtClean="0"/>
              <a:t>31.10.2019 г.</a:t>
            </a:fld>
            <a:endParaRPr lang="bg-BG" altLang="bg-BG"/>
          </a:p>
        </p:txBody>
      </p:sp>
    </p:spTree>
    <p:extLst>
      <p:ext uri="{BB962C8B-B14F-4D97-AF65-F5344CB8AC3E}">
        <p14:creationId xmlns:p14="http://schemas.microsoft.com/office/powerpoint/2010/main" val="3088759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B45F4-0DE0-4D99-80EE-F1D1D1BC38C2}"/>
              </a:ext>
            </a:extLst>
          </p:cNvPr>
          <p:cNvSpPr>
            <a:spLocks noGrp="1"/>
          </p:cNvSpPr>
          <p:nvPr>
            <p:ph type="dt" sz="half" idx="10"/>
          </p:nvPr>
        </p:nvSpPr>
        <p:spPr/>
        <p:txBody>
          <a:bodyPr/>
          <a:lstStyle/>
          <a:p>
            <a:fld id="{EB1D3C03-0DA1-4E56-A0A6-EB32953028FB}" type="datetime1">
              <a:rPr lang="bg-BG" altLang="bg-BG" smtClean="0"/>
              <a:t>31.10.2019 г.</a:t>
            </a:fld>
            <a:endParaRPr lang="bg-BG" altLang="bg-BG" dirty="0"/>
          </a:p>
        </p:txBody>
      </p:sp>
      <p:sp>
        <p:nvSpPr>
          <p:cNvPr id="3" name="Slide Number Placeholder 2">
            <a:extLst>
              <a:ext uri="{FF2B5EF4-FFF2-40B4-BE49-F238E27FC236}">
                <a16:creationId xmlns:a16="http://schemas.microsoft.com/office/drawing/2014/main" id="{EE5E9BBE-E836-43E9-AD16-7C5E71AEF318}"/>
              </a:ext>
            </a:extLst>
          </p:cNvPr>
          <p:cNvSpPr>
            <a:spLocks noGrp="1"/>
          </p:cNvSpPr>
          <p:nvPr>
            <p:ph type="sldNum" sz="quarter" idx="12"/>
          </p:nvPr>
        </p:nvSpPr>
        <p:spPr/>
        <p:txBody>
          <a:bodyPr/>
          <a:lstStyle/>
          <a:p>
            <a:fld id="{3B563EE2-3BA9-40BD-8186-5C97D36E9348}" type="slidenum">
              <a:rPr lang="bg-BG" altLang="bg-BG" smtClean="0"/>
              <a:pPr/>
              <a:t>49</a:t>
            </a:fld>
            <a:endParaRPr lang="bg-BG" altLang="bg-BG"/>
          </a:p>
        </p:txBody>
      </p:sp>
      <p:graphicFrame>
        <p:nvGraphicFramePr>
          <p:cNvPr id="5" name="Diagram 4">
            <a:extLst>
              <a:ext uri="{FF2B5EF4-FFF2-40B4-BE49-F238E27FC236}">
                <a16:creationId xmlns:a16="http://schemas.microsoft.com/office/drawing/2014/main" id="{E7FB09B5-8EF4-43C8-B145-6DE18041CED6}"/>
              </a:ext>
            </a:extLst>
          </p:cNvPr>
          <p:cNvGraphicFramePr/>
          <p:nvPr>
            <p:extLst>
              <p:ext uri="{D42A27DB-BD31-4B8C-83A1-F6EECF244321}">
                <p14:modId xmlns:p14="http://schemas.microsoft.com/office/powerpoint/2010/main" val="1884473064"/>
              </p:ext>
            </p:extLst>
          </p:nvPr>
        </p:nvGraphicFramePr>
        <p:xfrm>
          <a:off x="611560" y="1196752"/>
          <a:ext cx="807524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A3C2FEA-099A-4386-9115-98258A95C495}"/>
              </a:ext>
            </a:extLst>
          </p:cNvPr>
          <p:cNvSpPr/>
          <p:nvPr/>
        </p:nvSpPr>
        <p:spPr>
          <a:xfrm>
            <a:off x="683568" y="195059"/>
            <a:ext cx="8377133" cy="646331"/>
          </a:xfrm>
          <a:prstGeom prst="rect">
            <a:avLst/>
          </a:prstGeom>
        </p:spPr>
        <p:txBody>
          <a:bodyPr wrap="square">
            <a:spAutoFit/>
          </a:bodyPr>
          <a:lstStyle/>
          <a:p>
            <a:pPr lvl="0" algn="ctr"/>
            <a:r>
              <a:rPr lang="en-GB" sz="3600" b="1" dirty="0">
                <a:solidFill>
                  <a:srgbClr val="FF0000"/>
                </a:solidFill>
              </a:rPr>
              <a:t>Q</a:t>
            </a:r>
            <a:r>
              <a:rPr lang="en-US" sz="3600" b="1" dirty="0" err="1">
                <a:solidFill>
                  <a:srgbClr val="FF0000"/>
                </a:solidFill>
              </a:rPr>
              <a:t>uantitative</a:t>
            </a:r>
            <a:r>
              <a:rPr lang="en-US" sz="3600" b="1" dirty="0">
                <a:solidFill>
                  <a:srgbClr val="FF0000"/>
                </a:solidFill>
              </a:rPr>
              <a:t> (numeric) variables  </a:t>
            </a:r>
            <a:endParaRPr lang="en-US" sz="3600" dirty="0">
              <a:solidFill>
                <a:srgbClr val="FF0000"/>
              </a:solidFill>
            </a:endParaRPr>
          </a:p>
        </p:txBody>
      </p:sp>
    </p:spTree>
    <p:extLst>
      <p:ext uri="{BB962C8B-B14F-4D97-AF65-F5344CB8AC3E}">
        <p14:creationId xmlns:p14="http://schemas.microsoft.com/office/powerpoint/2010/main" val="181828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4642"/>
          </a:xfrm>
        </p:spPr>
        <p:txBody>
          <a:bodyPr/>
          <a:lstStyle/>
          <a:p>
            <a:r>
              <a:rPr lang="en-US" sz="4800" b="1" dirty="0">
                <a:solidFill>
                  <a:srgbClr val="FF0000"/>
                </a:solidFill>
              </a:rPr>
              <a:t>1. Definition and major objectives of Statistics</a:t>
            </a:r>
            <a:endParaRPr lang="bg-BG" sz="4800" dirty="0"/>
          </a:p>
        </p:txBody>
      </p:sp>
      <p:sp>
        <p:nvSpPr>
          <p:cNvPr id="3" name="Date Placeholder 2"/>
          <p:cNvSpPr>
            <a:spLocks noGrp="1"/>
          </p:cNvSpPr>
          <p:nvPr>
            <p:ph type="dt" sz="half" idx="10"/>
          </p:nvPr>
        </p:nvSpPr>
        <p:spPr/>
        <p:txBody>
          <a:bodyPr/>
          <a:lstStyle/>
          <a:p>
            <a:fld id="{1C4F0DC4-EF0C-493F-AEFA-3DE6E74FB7A8}" type="datetime1">
              <a:rPr lang="bg-BG" altLang="bg-BG" smtClean="0"/>
              <a:t>31.10.2019 г.</a:t>
            </a:fld>
            <a:endParaRPr lang="bg-BG" altLang="bg-BG"/>
          </a:p>
        </p:txBody>
      </p:sp>
      <p:sp>
        <p:nvSpPr>
          <p:cNvPr id="4" name="Slide Number Placeholder 3"/>
          <p:cNvSpPr>
            <a:spLocks noGrp="1"/>
          </p:cNvSpPr>
          <p:nvPr>
            <p:ph type="sldNum" sz="quarter" idx="12"/>
          </p:nvPr>
        </p:nvSpPr>
        <p:spPr/>
        <p:txBody>
          <a:bodyPr/>
          <a:lstStyle/>
          <a:p>
            <a:fld id="{D49A9BBA-89FD-48D0-B870-59C9B59A5A5D}" type="slidenum">
              <a:rPr lang="bg-BG" altLang="bg-BG" smtClean="0"/>
              <a:pPr/>
              <a:t>5</a:t>
            </a:fld>
            <a:endParaRPr lang="bg-BG" altLang="bg-BG"/>
          </a:p>
        </p:txBody>
      </p:sp>
    </p:spTree>
    <p:extLst>
      <p:ext uri="{BB962C8B-B14F-4D97-AF65-F5344CB8AC3E}">
        <p14:creationId xmlns:p14="http://schemas.microsoft.com/office/powerpoint/2010/main" val="3102808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9F30970-1370-4C15-AF6A-55F1910E843C}" type="slidenum">
              <a:rPr lang="bg-BG" altLang="bg-BG"/>
              <a:pPr/>
              <a:t>50</a:t>
            </a:fld>
            <a:endParaRPr lang="bg-BG" altLang="bg-BG"/>
          </a:p>
        </p:txBody>
      </p:sp>
      <p:sp>
        <p:nvSpPr>
          <p:cNvPr id="70659" name="Rectangle 3"/>
          <p:cNvSpPr>
            <a:spLocks noGrp="1" noChangeArrowheads="1"/>
          </p:cNvSpPr>
          <p:nvPr>
            <p:ph type="body" idx="1"/>
          </p:nvPr>
        </p:nvSpPr>
        <p:spPr>
          <a:xfrm>
            <a:off x="457200" y="332656"/>
            <a:ext cx="8003232" cy="5760640"/>
          </a:xfrm>
        </p:spPr>
        <p:txBody>
          <a:bodyPr/>
          <a:lstStyle/>
          <a:p>
            <a:pPr marL="457200" lvl="1" indent="0">
              <a:buNone/>
            </a:pPr>
            <a:r>
              <a:rPr lang="en-GB" altLang="bg-BG" b="1" i="1" dirty="0">
                <a:solidFill>
                  <a:srgbClr val="FF0000"/>
                </a:solidFill>
              </a:rPr>
              <a:t>Continuous variables</a:t>
            </a:r>
            <a:r>
              <a:rPr lang="en-GB" altLang="bg-BG" b="1" dirty="0">
                <a:solidFill>
                  <a:srgbClr val="FF0000"/>
                </a:solidFill>
              </a:rPr>
              <a:t> </a:t>
            </a:r>
            <a:r>
              <a:rPr lang="en-GB" altLang="bg-BG" dirty="0"/>
              <a:t>– with potentially infinite number of possible values along a continuum; set of observations that may theoretically lie anywhere within a specified interval on the number scale; </a:t>
            </a:r>
            <a:r>
              <a:rPr lang="en-GB" altLang="bg-BG" b="1" i="1" dirty="0"/>
              <a:t>the process of measurement produces continuous data; any value inside a range is possible. </a:t>
            </a:r>
          </a:p>
          <a:p>
            <a:pPr marL="990600" lvl="1" indent="-533400">
              <a:buFontTx/>
              <a:buNone/>
            </a:pPr>
            <a:r>
              <a:rPr lang="en-GB" altLang="bg-BG" b="1" i="1" dirty="0">
                <a:solidFill>
                  <a:srgbClr val="FF0000"/>
                </a:solidFill>
              </a:rPr>
              <a:t>Continuous variables </a:t>
            </a:r>
            <a:r>
              <a:rPr lang="en-GB" altLang="bg-BG" dirty="0"/>
              <a:t>may be presented on: </a:t>
            </a:r>
          </a:p>
          <a:p>
            <a:pPr marL="990600" lvl="1" indent="-533400"/>
            <a:r>
              <a:rPr lang="en-GB" altLang="bg-BG" b="1" i="1" dirty="0">
                <a:solidFill>
                  <a:srgbClr val="FF0000"/>
                </a:solidFill>
              </a:rPr>
              <a:t>interval scale</a:t>
            </a:r>
            <a:r>
              <a:rPr lang="en-GB" altLang="bg-BG" dirty="0">
                <a:solidFill>
                  <a:srgbClr val="FF0000"/>
                </a:solidFill>
              </a:rPr>
              <a:t> </a:t>
            </a:r>
            <a:r>
              <a:rPr lang="en-GB" altLang="bg-BG" dirty="0"/>
              <a:t>- no true zero (e.g. temperature) </a:t>
            </a:r>
          </a:p>
          <a:p>
            <a:pPr marL="990600" lvl="1" indent="-533400"/>
            <a:r>
              <a:rPr lang="en-GB" altLang="bg-BG" b="1" i="1" dirty="0">
                <a:solidFill>
                  <a:srgbClr val="FF0000"/>
                </a:solidFill>
              </a:rPr>
              <a:t>ratio scale</a:t>
            </a:r>
            <a:r>
              <a:rPr lang="en-GB" altLang="bg-BG" dirty="0">
                <a:solidFill>
                  <a:srgbClr val="FF0000"/>
                </a:solidFill>
              </a:rPr>
              <a:t> </a:t>
            </a:r>
            <a:r>
              <a:rPr lang="en-GB" altLang="bg-BG" dirty="0"/>
              <a:t>- has a true zero (time, weight, height).</a:t>
            </a:r>
          </a:p>
        </p:txBody>
      </p:sp>
      <p:sp>
        <p:nvSpPr>
          <p:cNvPr id="2" name="Date Placeholder 1"/>
          <p:cNvSpPr>
            <a:spLocks noGrp="1"/>
          </p:cNvSpPr>
          <p:nvPr>
            <p:ph type="dt" sz="half" idx="10"/>
          </p:nvPr>
        </p:nvSpPr>
        <p:spPr/>
        <p:txBody>
          <a:bodyPr/>
          <a:lstStyle/>
          <a:p>
            <a:fld id="{AC9DE393-3DFF-42EC-AF95-0202F2BAB09E}" type="datetime1">
              <a:rPr lang="bg-BG" altLang="bg-BG" smtClean="0"/>
              <a:t>31.10.2019 г.</a:t>
            </a:fld>
            <a:endParaRPr lang="bg-BG" altLang="bg-BG"/>
          </a:p>
        </p:txBody>
      </p:sp>
    </p:spTree>
    <p:extLst>
      <p:ext uri="{BB962C8B-B14F-4D97-AF65-F5344CB8AC3E}">
        <p14:creationId xmlns:p14="http://schemas.microsoft.com/office/powerpoint/2010/main" val="4122584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2717B02-A571-4F93-BD20-8FD04DC85209}" type="slidenum">
              <a:rPr lang="bg-BG" altLang="bg-BG"/>
              <a:pPr/>
              <a:t>51</a:t>
            </a:fld>
            <a:endParaRPr lang="bg-BG" altLang="bg-BG"/>
          </a:p>
        </p:txBody>
      </p:sp>
      <p:sp>
        <p:nvSpPr>
          <p:cNvPr id="75779" name="Rectangle 3"/>
          <p:cNvSpPr>
            <a:spLocks noGrp="1" noChangeArrowheads="1"/>
          </p:cNvSpPr>
          <p:nvPr>
            <p:ph type="body" idx="1"/>
          </p:nvPr>
        </p:nvSpPr>
        <p:spPr>
          <a:xfrm>
            <a:off x="323850" y="548680"/>
            <a:ext cx="8496300" cy="5256584"/>
          </a:xfrm>
        </p:spPr>
        <p:txBody>
          <a:bodyPr/>
          <a:lstStyle/>
          <a:p>
            <a:pPr marL="457200" lvl="1" indent="0">
              <a:lnSpc>
                <a:spcPct val="114000"/>
              </a:lnSpc>
              <a:buNone/>
            </a:pPr>
            <a:r>
              <a:rPr lang="en-GB" altLang="bg-BG" sz="3200" b="1" i="1" dirty="0">
                <a:solidFill>
                  <a:srgbClr val="FF0000"/>
                </a:solidFill>
              </a:rPr>
              <a:t>Discrete variables</a:t>
            </a:r>
            <a:r>
              <a:rPr lang="en-GB" altLang="bg-BG" sz="3200" dirty="0">
                <a:solidFill>
                  <a:srgbClr val="FF0000"/>
                </a:solidFill>
              </a:rPr>
              <a:t> </a:t>
            </a:r>
            <a:r>
              <a:rPr lang="en-GB" altLang="bg-BG" sz="3200" dirty="0"/>
              <a:t>– values of which could be arranged into naturally or arbitrarily selected groups of values; set of observations that may lie only on certain isolated points on a number scale; </a:t>
            </a:r>
            <a:r>
              <a:rPr lang="en-GB" altLang="bg-BG" sz="3200" b="1" i="1" dirty="0"/>
              <a:t>the process of counting produces discrete data; </a:t>
            </a:r>
            <a:r>
              <a:rPr lang="en-GB" altLang="bg-BG" sz="3200" dirty="0"/>
              <a:t>e.g. number of patients per day, number of children in a family, number of live births, number of deaths, etc.</a:t>
            </a:r>
          </a:p>
        </p:txBody>
      </p:sp>
      <p:sp>
        <p:nvSpPr>
          <p:cNvPr id="2" name="Date Placeholder 1"/>
          <p:cNvSpPr>
            <a:spLocks noGrp="1"/>
          </p:cNvSpPr>
          <p:nvPr>
            <p:ph type="dt" sz="half" idx="10"/>
          </p:nvPr>
        </p:nvSpPr>
        <p:spPr/>
        <p:txBody>
          <a:bodyPr/>
          <a:lstStyle/>
          <a:p>
            <a:fld id="{1B736065-C942-40DA-9290-DD8D095FFD39}" type="datetime1">
              <a:rPr lang="bg-BG" altLang="bg-BG" smtClean="0"/>
              <a:t>31.10.2019 г.</a:t>
            </a:fld>
            <a:endParaRPr lang="bg-BG" altLang="bg-BG"/>
          </a:p>
        </p:txBody>
      </p:sp>
    </p:spTree>
    <p:extLst>
      <p:ext uri="{BB962C8B-B14F-4D97-AF65-F5344CB8AC3E}">
        <p14:creationId xmlns:p14="http://schemas.microsoft.com/office/powerpoint/2010/main" val="2974183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B45F4-0DE0-4D99-80EE-F1D1D1BC38C2}"/>
              </a:ext>
            </a:extLst>
          </p:cNvPr>
          <p:cNvSpPr>
            <a:spLocks noGrp="1"/>
          </p:cNvSpPr>
          <p:nvPr>
            <p:ph type="dt" sz="half" idx="10"/>
          </p:nvPr>
        </p:nvSpPr>
        <p:spPr/>
        <p:txBody>
          <a:bodyPr/>
          <a:lstStyle/>
          <a:p>
            <a:fld id="{11FE12F3-0C07-454D-9C50-A19E33F2C554}" type="datetime1">
              <a:rPr lang="bg-BG" altLang="bg-BG" smtClean="0"/>
              <a:t>31.10.2019 г.</a:t>
            </a:fld>
            <a:endParaRPr lang="bg-BG" altLang="bg-BG" dirty="0"/>
          </a:p>
        </p:txBody>
      </p:sp>
      <p:sp>
        <p:nvSpPr>
          <p:cNvPr id="3" name="Slide Number Placeholder 2">
            <a:extLst>
              <a:ext uri="{FF2B5EF4-FFF2-40B4-BE49-F238E27FC236}">
                <a16:creationId xmlns:a16="http://schemas.microsoft.com/office/drawing/2014/main" id="{EE5E9BBE-E836-43E9-AD16-7C5E71AEF318}"/>
              </a:ext>
            </a:extLst>
          </p:cNvPr>
          <p:cNvSpPr>
            <a:spLocks noGrp="1"/>
          </p:cNvSpPr>
          <p:nvPr>
            <p:ph type="sldNum" sz="quarter" idx="12"/>
          </p:nvPr>
        </p:nvSpPr>
        <p:spPr/>
        <p:txBody>
          <a:bodyPr/>
          <a:lstStyle/>
          <a:p>
            <a:fld id="{3B563EE2-3BA9-40BD-8186-5C97D36E9348}" type="slidenum">
              <a:rPr lang="bg-BG" altLang="bg-BG" smtClean="0"/>
              <a:pPr/>
              <a:t>52</a:t>
            </a:fld>
            <a:endParaRPr lang="bg-BG" altLang="bg-BG"/>
          </a:p>
        </p:txBody>
      </p:sp>
      <p:graphicFrame>
        <p:nvGraphicFramePr>
          <p:cNvPr id="5" name="Diagram 4">
            <a:extLst>
              <a:ext uri="{FF2B5EF4-FFF2-40B4-BE49-F238E27FC236}">
                <a16:creationId xmlns:a16="http://schemas.microsoft.com/office/drawing/2014/main" id="{E7FB09B5-8EF4-43C8-B145-6DE18041CED6}"/>
              </a:ext>
            </a:extLst>
          </p:cNvPr>
          <p:cNvGraphicFramePr/>
          <p:nvPr>
            <p:extLst>
              <p:ext uri="{D42A27DB-BD31-4B8C-83A1-F6EECF244321}">
                <p14:modId xmlns:p14="http://schemas.microsoft.com/office/powerpoint/2010/main" val="3737261247"/>
              </p:ext>
            </p:extLst>
          </p:nvPr>
        </p:nvGraphicFramePr>
        <p:xfrm>
          <a:off x="611560" y="1196752"/>
          <a:ext cx="807524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A3C2FEA-099A-4386-9115-98258A95C495}"/>
              </a:ext>
            </a:extLst>
          </p:cNvPr>
          <p:cNvSpPr/>
          <p:nvPr/>
        </p:nvSpPr>
        <p:spPr>
          <a:xfrm>
            <a:off x="611560" y="195059"/>
            <a:ext cx="7920880" cy="646331"/>
          </a:xfrm>
          <a:prstGeom prst="rect">
            <a:avLst/>
          </a:prstGeom>
        </p:spPr>
        <p:txBody>
          <a:bodyPr wrap="square">
            <a:spAutoFit/>
          </a:bodyPr>
          <a:lstStyle/>
          <a:p>
            <a:pPr lvl="0"/>
            <a:r>
              <a:rPr lang="en-GB" altLang="bg-BG" sz="3600" b="1" dirty="0">
                <a:solidFill>
                  <a:srgbClr val="FF0000"/>
                </a:solidFill>
              </a:rPr>
              <a:t>Q</a:t>
            </a:r>
            <a:r>
              <a:rPr lang="en-US" sz="3600" b="1" dirty="0" err="1">
                <a:solidFill>
                  <a:srgbClr val="FF0000"/>
                </a:solidFill>
              </a:rPr>
              <a:t>ualitative</a:t>
            </a:r>
            <a:r>
              <a:rPr lang="en-US" sz="3600" b="1" dirty="0">
                <a:solidFill>
                  <a:srgbClr val="FF0000"/>
                </a:solidFill>
              </a:rPr>
              <a:t> (categorical) variables  </a:t>
            </a:r>
            <a:endParaRPr lang="en-US" sz="3600" dirty="0">
              <a:solidFill>
                <a:srgbClr val="FF0000"/>
              </a:solidFill>
            </a:endParaRPr>
          </a:p>
        </p:txBody>
      </p:sp>
    </p:spTree>
    <p:extLst>
      <p:ext uri="{BB962C8B-B14F-4D97-AF65-F5344CB8AC3E}">
        <p14:creationId xmlns:p14="http://schemas.microsoft.com/office/powerpoint/2010/main" val="21436002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510C5D6-6FE9-452A-9FCC-7D1949E7C14F}" type="slidenum">
              <a:rPr lang="bg-BG" altLang="bg-BG"/>
              <a:pPr/>
              <a:t>53</a:t>
            </a:fld>
            <a:endParaRPr lang="bg-BG" altLang="bg-BG"/>
          </a:p>
        </p:txBody>
      </p:sp>
      <p:sp>
        <p:nvSpPr>
          <p:cNvPr id="71683" name="Rectangle 3"/>
          <p:cNvSpPr>
            <a:spLocks noGrp="1" noChangeArrowheads="1"/>
          </p:cNvSpPr>
          <p:nvPr>
            <p:ph type="body" idx="1"/>
          </p:nvPr>
        </p:nvSpPr>
        <p:spPr>
          <a:xfrm>
            <a:off x="323850" y="332656"/>
            <a:ext cx="8496300" cy="5472608"/>
          </a:xfrm>
        </p:spPr>
        <p:txBody>
          <a:bodyPr/>
          <a:lstStyle/>
          <a:p>
            <a:pPr marL="457200" lvl="1" indent="0">
              <a:lnSpc>
                <a:spcPct val="80000"/>
              </a:lnSpc>
              <a:buNone/>
            </a:pPr>
            <a:r>
              <a:rPr lang="en-GB" altLang="bg-BG" dirty="0">
                <a:solidFill>
                  <a:srgbClr val="FF0000"/>
                </a:solidFill>
              </a:rPr>
              <a:t>- </a:t>
            </a:r>
            <a:r>
              <a:rPr lang="en-GB" altLang="bg-BG" sz="3200" b="1" i="1" dirty="0">
                <a:solidFill>
                  <a:srgbClr val="FF0000"/>
                </a:solidFill>
              </a:rPr>
              <a:t>ordinal variables</a:t>
            </a:r>
            <a:r>
              <a:rPr lang="en-GB" altLang="bg-BG" sz="3200" dirty="0">
                <a:solidFill>
                  <a:srgbClr val="FF0000"/>
                </a:solidFill>
              </a:rPr>
              <a:t> </a:t>
            </a:r>
            <a:r>
              <a:rPr lang="en-GB" altLang="bg-BG" sz="3200" dirty="0"/>
              <a:t>– values of which are classified into ordered categories, the measurements are on an </a:t>
            </a:r>
            <a:r>
              <a:rPr lang="en-GB" altLang="bg-BG" sz="3200" b="1" i="1" dirty="0">
                <a:effectLst>
                  <a:outerShdw blurRad="38100" dist="38100" dir="2700000" algn="tl">
                    <a:srgbClr val="C0C0C0"/>
                  </a:outerShdw>
                </a:effectLst>
              </a:rPr>
              <a:t>ordinal</a:t>
            </a:r>
            <a:r>
              <a:rPr lang="en-GB" altLang="bg-BG" sz="3200" b="1" i="1" dirty="0"/>
              <a:t> scale</a:t>
            </a:r>
            <a:r>
              <a:rPr lang="en-GB" altLang="bg-BG" sz="3200" dirty="0"/>
              <a:t>; e.g. pain intensity (excruciating, severe, moderate, mild, no pain), education (primary, secondary, higher), etc.</a:t>
            </a:r>
          </a:p>
          <a:p>
            <a:pPr marL="609600" indent="-609600">
              <a:lnSpc>
                <a:spcPct val="20000"/>
              </a:lnSpc>
              <a:buFontTx/>
              <a:buNone/>
            </a:pPr>
            <a:endParaRPr lang="en-GB" altLang="bg-BG" dirty="0"/>
          </a:p>
          <a:p>
            <a:pPr marL="457200" lvl="1" indent="0">
              <a:lnSpc>
                <a:spcPct val="80000"/>
              </a:lnSpc>
              <a:buNone/>
            </a:pPr>
            <a:r>
              <a:rPr lang="en-GB" altLang="bg-BG" sz="3200" b="1" i="1" dirty="0">
                <a:solidFill>
                  <a:srgbClr val="FF0000"/>
                </a:solidFill>
              </a:rPr>
              <a:t>- nominal variables</a:t>
            </a:r>
            <a:r>
              <a:rPr lang="en-GB" altLang="bg-BG" sz="3200" dirty="0">
                <a:solidFill>
                  <a:srgbClr val="FF0000"/>
                </a:solidFill>
              </a:rPr>
              <a:t> </a:t>
            </a:r>
            <a:r>
              <a:rPr lang="en-GB" altLang="bg-BG" sz="3200" dirty="0"/>
              <a:t>- there is no natural ordering of categories; the measurements are on a </a:t>
            </a:r>
            <a:r>
              <a:rPr lang="en-GB" altLang="bg-BG" sz="3200" b="1" i="1" dirty="0"/>
              <a:t>nominal scale</a:t>
            </a:r>
            <a:r>
              <a:rPr lang="en-GB" altLang="bg-BG" sz="3200" dirty="0"/>
              <a:t>; they can be reduced to “yes” or “no”, e.g. gender (dichotomous); blood group (polychotomous), residence, profession, marital status,  etc.</a:t>
            </a:r>
          </a:p>
        </p:txBody>
      </p:sp>
      <p:sp>
        <p:nvSpPr>
          <p:cNvPr id="2" name="Date Placeholder 1"/>
          <p:cNvSpPr>
            <a:spLocks noGrp="1"/>
          </p:cNvSpPr>
          <p:nvPr>
            <p:ph type="dt" sz="half" idx="10"/>
          </p:nvPr>
        </p:nvSpPr>
        <p:spPr/>
        <p:txBody>
          <a:bodyPr/>
          <a:lstStyle/>
          <a:p>
            <a:fld id="{3E5FCE5D-3B67-4EA3-9526-37CB728F63CC}" type="datetime1">
              <a:rPr lang="bg-BG" altLang="bg-BG" smtClean="0"/>
              <a:t>31.10.2019 г.</a:t>
            </a:fld>
            <a:endParaRPr lang="bg-BG" altLang="bg-BG"/>
          </a:p>
        </p:txBody>
      </p:sp>
    </p:spTree>
    <p:extLst>
      <p:ext uri="{BB962C8B-B14F-4D97-AF65-F5344CB8AC3E}">
        <p14:creationId xmlns:p14="http://schemas.microsoft.com/office/powerpoint/2010/main" val="3248103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B45F4-0DE0-4D99-80EE-F1D1D1BC38C2}"/>
              </a:ext>
            </a:extLst>
          </p:cNvPr>
          <p:cNvSpPr>
            <a:spLocks noGrp="1"/>
          </p:cNvSpPr>
          <p:nvPr>
            <p:ph type="dt" sz="half" idx="10"/>
          </p:nvPr>
        </p:nvSpPr>
        <p:spPr/>
        <p:txBody>
          <a:bodyPr/>
          <a:lstStyle/>
          <a:p>
            <a:fld id="{C7B5FEA3-C87F-4629-A7D2-9CB2C2714137}" type="datetime1">
              <a:rPr lang="bg-BG" altLang="bg-BG" smtClean="0"/>
              <a:t>31.10.2019 г.</a:t>
            </a:fld>
            <a:endParaRPr lang="bg-BG" altLang="bg-BG" dirty="0"/>
          </a:p>
        </p:txBody>
      </p:sp>
      <p:sp>
        <p:nvSpPr>
          <p:cNvPr id="3" name="Slide Number Placeholder 2">
            <a:extLst>
              <a:ext uri="{FF2B5EF4-FFF2-40B4-BE49-F238E27FC236}">
                <a16:creationId xmlns:a16="http://schemas.microsoft.com/office/drawing/2014/main" id="{EE5E9BBE-E836-43E9-AD16-7C5E71AEF318}"/>
              </a:ext>
            </a:extLst>
          </p:cNvPr>
          <p:cNvSpPr>
            <a:spLocks noGrp="1"/>
          </p:cNvSpPr>
          <p:nvPr>
            <p:ph type="sldNum" sz="quarter" idx="12"/>
          </p:nvPr>
        </p:nvSpPr>
        <p:spPr/>
        <p:txBody>
          <a:bodyPr/>
          <a:lstStyle/>
          <a:p>
            <a:fld id="{3B563EE2-3BA9-40BD-8186-5C97D36E9348}" type="slidenum">
              <a:rPr lang="bg-BG" altLang="bg-BG" smtClean="0"/>
              <a:pPr/>
              <a:t>54</a:t>
            </a:fld>
            <a:endParaRPr lang="bg-BG" altLang="bg-BG"/>
          </a:p>
        </p:txBody>
      </p:sp>
      <p:graphicFrame>
        <p:nvGraphicFramePr>
          <p:cNvPr id="5" name="Diagram 4">
            <a:extLst>
              <a:ext uri="{FF2B5EF4-FFF2-40B4-BE49-F238E27FC236}">
                <a16:creationId xmlns:a16="http://schemas.microsoft.com/office/drawing/2014/main" id="{E7FB09B5-8EF4-43C8-B145-6DE18041CED6}"/>
              </a:ext>
            </a:extLst>
          </p:cNvPr>
          <p:cNvGraphicFramePr/>
          <p:nvPr>
            <p:extLst>
              <p:ext uri="{D42A27DB-BD31-4B8C-83A1-F6EECF244321}">
                <p14:modId xmlns:p14="http://schemas.microsoft.com/office/powerpoint/2010/main" val="1710714679"/>
              </p:ext>
            </p:extLst>
          </p:nvPr>
        </p:nvGraphicFramePr>
        <p:xfrm>
          <a:off x="611560" y="1196752"/>
          <a:ext cx="807524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A3C2FEA-099A-4386-9115-98258A95C495}"/>
              </a:ext>
            </a:extLst>
          </p:cNvPr>
          <p:cNvSpPr/>
          <p:nvPr/>
        </p:nvSpPr>
        <p:spPr>
          <a:xfrm>
            <a:off x="1591988" y="195059"/>
            <a:ext cx="5284267" cy="646331"/>
          </a:xfrm>
          <a:prstGeom prst="rect">
            <a:avLst/>
          </a:prstGeom>
        </p:spPr>
        <p:txBody>
          <a:bodyPr wrap="square">
            <a:spAutoFit/>
          </a:bodyPr>
          <a:lstStyle/>
          <a:p>
            <a:pPr algn="ctr"/>
            <a:r>
              <a:rPr lang="en-GB" altLang="bg-BG" sz="3600" b="1" dirty="0">
                <a:solidFill>
                  <a:srgbClr val="FF0000"/>
                </a:solidFill>
              </a:rPr>
              <a:t>Classifying variables</a:t>
            </a:r>
            <a:r>
              <a:rPr lang="en-US" altLang="bg-BG" sz="3600" dirty="0"/>
              <a:t> </a:t>
            </a:r>
            <a:endParaRPr lang="en-US" sz="3600" b="1" dirty="0">
              <a:solidFill>
                <a:srgbClr val="FF0000"/>
              </a:solidFill>
            </a:endParaRPr>
          </a:p>
        </p:txBody>
      </p:sp>
    </p:spTree>
    <p:extLst>
      <p:ext uri="{BB962C8B-B14F-4D97-AF65-F5344CB8AC3E}">
        <p14:creationId xmlns:p14="http://schemas.microsoft.com/office/powerpoint/2010/main" val="17893076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F8BD5C2-C62E-4337-A9E9-3E877BE8C886}" type="slidenum">
              <a:rPr lang="bg-BG" altLang="bg-BG"/>
              <a:pPr/>
              <a:t>55</a:t>
            </a:fld>
            <a:endParaRPr lang="bg-BG" altLang="bg-BG"/>
          </a:p>
        </p:txBody>
      </p:sp>
      <p:sp>
        <p:nvSpPr>
          <p:cNvPr id="72707" name="Rectangle 3"/>
          <p:cNvSpPr>
            <a:spLocks noGrp="1" noChangeArrowheads="1"/>
          </p:cNvSpPr>
          <p:nvPr>
            <p:ph type="body" idx="1"/>
          </p:nvPr>
        </p:nvSpPr>
        <p:spPr>
          <a:xfrm>
            <a:off x="971600" y="620688"/>
            <a:ext cx="6984776" cy="4896544"/>
          </a:xfrm>
        </p:spPr>
        <p:txBody>
          <a:bodyPr/>
          <a:lstStyle/>
          <a:p>
            <a:pPr marL="990600" lvl="1" indent="-533400"/>
            <a:r>
              <a:rPr lang="en-GB" altLang="bg-BG" sz="3200" b="1" i="1" dirty="0">
                <a:solidFill>
                  <a:srgbClr val="FF0000"/>
                </a:solidFill>
              </a:rPr>
              <a:t>dichotomous or binary variables</a:t>
            </a:r>
            <a:r>
              <a:rPr lang="en-GB" altLang="bg-BG" sz="3200" dirty="0">
                <a:solidFill>
                  <a:srgbClr val="FF0000"/>
                </a:solidFill>
              </a:rPr>
              <a:t> </a:t>
            </a:r>
            <a:r>
              <a:rPr lang="en-GB" altLang="bg-BG" sz="3200" dirty="0"/>
              <a:t>– with only two possible values, often containing information of having the characteristic of interest or not;</a:t>
            </a:r>
          </a:p>
          <a:p>
            <a:pPr marL="990600" lvl="1" indent="-533400"/>
            <a:r>
              <a:rPr lang="en-GB" altLang="bg-BG" sz="3200" b="1" i="1" dirty="0">
                <a:solidFill>
                  <a:srgbClr val="FF0000"/>
                </a:solidFill>
              </a:rPr>
              <a:t>polychotomous variables</a:t>
            </a:r>
            <a:r>
              <a:rPr lang="en-GB" altLang="bg-BG" sz="3200" dirty="0">
                <a:solidFill>
                  <a:srgbClr val="FF0000"/>
                </a:solidFill>
              </a:rPr>
              <a:t> </a:t>
            </a:r>
            <a:r>
              <a:rPr lang="en-GB" altLang="bg-BG" sz="3200" dirty="0"/>
              <a:t>– with more than two possible values.</a:t>
            </a:r>
          </a:p>
        </p:txBody>
      </p:sp>
      <p:sp>
        <p:nvSpPr>
          <p:cNvPr id="2" name="Date Placeholder 1"/>
          <p:cNvSpPr>
            <a:spLocks noGrp="1"/>
          </p:cNvSpPr>
          <p:nvPr>
            <p:ph type="dt" sz="half" idx="10"/>
          </p:nvPr>
        </p:nvSpPr>
        <p:spPr/>
        <p:txBody>
          <a:bodyPr/>
          <a:lstStyle/>
          <a:p>
            <a:fld id="{BB254B14-D4E0-466B-8309-E2A47A391A00}" type="datetime1">
              <a:rPr lang="bg-BG" altLang="bg-BG" smtClean="0"/>
              <a:t>31.10.2019 г.</a:t>
            </a:fld>
            <a:endParaRPr lang="bg-BG" altLang="bg-BG"/>
          </a:p>
        </p:txBody>
      </p:sp>
    </p:spTree>
    <p:extLst>
      <p:ext uri="{BB962C8B-B14F-4D97-AF65-F5344CB8AC3E}">
        <p14:creationId xmlns:p14="http://schemas.microsoft.com/office/powerpoint/2010/main" val="1259803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B45F4-0DE0-4D99-80EE-F1D1D1BC38C2}"/>
              </a:ext>
            </a:extLst>
          </p:cNvPr>
          <p:cNvSpPr>
            <a:spLocks noGrp="1"/>
          </p:cNvSpPr>
          <p:nvPr>
            <p:ph type="dt" sz="half" idx="10"/>
          </p:nvPr>
        </p:nvSpPr>
        <p:spPr/>
        <p:txBody>
          <a:bodyPr/>
          <a:lstStyle/>
          <a:p>
            <a:fld id="{05646464-81F7-42DF-9E80-44E8AEDD64D4}" type="datetime1">
              <a:rPr lang="bg-BG" altLang="bg-BG" smtClean="0"/>
              <a:t>31.10.2019 г.</a:t>
            </a:fld>
            <a:endParaRPr lang="bg-BG" altLang="bg-BG" dirty="0"/>
          </a:p>
        </p:txBody>
      </p:sp>
      <p:sp>
        <p:nvSpPr>
          <p:cNvPr id="3" name="Slide Number Placeholder 2">
            <a:extLst>
              <a:ext uri="{FF2B5EF4-FFF2-40B4-BE49-F238E27FC236}">
                <a16:creationId xmlns:a16="http://schemas.microsoft.com/office/drawing/2014/main" id="{EE5E9BBE-E836-43E9-AD16-7C5E71AEF318}"/>
              </a:ext>
            </a:extLst>
          </p:cNvPr>
          <p:cNvSpPr>
            <a:spLocks noGrp="1"/>
          </p:cNvSpPr>
          <p:nvPr>
            <p:ph type="sldNum" sz="quarter" idx="12"/>
          </p:nvPr>
        </p:nvSpPr>
        <p:spPr/>
        <p:txBody>
          <a:bodyPr/>
          <a:lstStyle/>
          <a:p>
            <a:fld id="{3B563EE2-3BA9-40BD-8186-5C97D36E9348}" type="slidenum">
              <a:rPr lang="bg-BG" altLang="bg-BG" smtClean="0"/>
              <a:pPr/>
              <a:t>56</a:t>
            </a:fld>
            <a:endParaRPr lang="bg-BG" altLang="bg-BG"/>
          </a:p>
        </p:txBody>
      </p:sp>
      <p:graphicFrame>
        <p:nvGraphicFramePr>
          <p:cNvPr id="5" name="Diagram 4">
            <a:extLst>
              <a:ext uri="{FF2B5EF4-FFF2-40B4-BE49-F238E27FC236}">
                <a16:creationId xmlns:a16="http://schemas.microsoft.com/office/drawing/2014/main" id="{E7FB09B5-8EF4-43C8-B145-6DE18041CED6}"/>
              </a:ext>
            </a:extLst>
          </p:cNvPr>
          <p:cNvGraphicFramePr/>
          <p:nvPr>
            <p:extLst>
              <p:ext uri="{D42A27DB-BD31-4B8C-83A1-F6EECF244321}">
                <p14:modId xmlns:p14="http://schemas.microsoft.com/office/powerpoint/2010/main" val="1122850076"/>
              </p:ext>
            </p:extLst>
          </p:nvPr>
        </p:nvGraphicFramePr>
        <p:xfrm>
          <a:off x="611560" y="1196752"/>
          <a:ext cx="807524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A3C2FEA-099A-4386-9115-98258A95C495}"/>
              </a:ext>
            </a:extLst>
          </p:cNvPr>
          <p:cNvSpPr/>
          <p:nvPr/>
        </p:nvSpPr>
        <p:spPr>
          <a:xfrm>
            <a:off x="1591989" y="195059"/>
            <a:ext cx="5284267" cy="646331"/>
          </a:xfrm>
          <a:prstGeom prst="rect">
            <a:avLst/>
          </a:prstGeom>
        </p:spPr>
        <p:txBody>
          <a:bodyPr wrap="square">
            <a:spAutoFit/>
          </a:bodyPr>
          <a:lstStyle/>
          <a:p>
            <a:pPr algn="ctr"/>
            <a:r>
              <a:rPr lang="en-GB" altLang="bg-BG" sz="3600" b="1" dirty="0">
                <a:solidFill>
                  <a:srgbClr val="FF0000"/>
                </a:solidFill>
              </a:rPr>
              <a:t>Classifying variables</a:t>
            </a:r>
            <a:r>
              <a:rPr lang="en-US" altLang="bg-BG" sz="3600" dirty="0"/>
              <a:t> </a:t>
            </a:r>
            <a:endParaRPr lang="en-US" sz="3600" b="1" dirty="0">
              <a:solidFill>
                <a:srgbClr val="FF0000"/>
              </a:solidFill>
            </a:endParaRPr>
          </a:p>
        </p:txBody>
      </p:sp>
    </p:spTree>
    <p:extLst>
      <p:ext uri="{BB962C8B-B14F-4D97-AF65-F5344CB8AC3E}">
        <p14:creationId xmlns:p14="http://schemas.microsoft.com/office/powerpoint/2010/main" val="15315323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666D879-90D2-402B-948E-523132CE6FB3}" type="slidenum">
              <a:rPr lang="bg-BG" altLang="bg-BG"/>
              <a:pPr/>
              <a:t>57</a:t>
            </a:fld>
            <a:endParaRPr lang="bg-BG" altLang="bg-BG"/>
          </a:p>
        </p:txBody>
      </p:sp>
      <p:sp>
        <p:nvSpPr>
          <p:cNvPr id="73731" name="Rectangle 3"/>
          <p:cNvSpPr>
            <a:spLocks noGrp="1" noChangeArrowheads="1"/>
          </p:cNvSpPr>
          <p:nvPr>
            <p:ph type="body" idx="1"/>
          </p:nvPr>
        </p:nvSpPr>
        <p:spPr>
          <a:xfrm>
            <a:off x="323850" y="332656"/>
            <a:ext cx="8496300" cy="5688632"/>
          </a:xfrm>
        </p:spPr>
        <p:txBody>
          <a:bodyPr/>
          <a:lstStyle/>
          <a:p>
            <a:pPr marL="990600" lvl="1" indent="-533400">
              <a:lnSpc>
                <a:spcPct val="90000"/>
              </a:lnSpc>
            </a:pPr>
            <a:r>
              <a:rPr lang="en-GB" altLang="bg-BG" sz="3600" b="1" i="1" dirty="0">
                <a:solidFill>
                  <a:srgbClr val="FF0000"/>
                </a:solidFill>
              </a:rPr>
              <a:t>dependent variables</a:t>
            </a:r>
            <a:r>
              <a:rPr lang="en-GB" altLang="bg-BG" sz="3600" dirty="0">
                <a:solidFill>
                  <a:srgbClr val="FF0000"/>
                </a:solidFill>
              </a:rPr>
              <a:t> </a:t>
            </a:r>
            <a:r>
              <a:rPr lang="en-GB" altLang="bg-BG" sz="3600" dirty="0"/>
              <a:t>– values of which are depending on the effect of other variables (independent variables) in the relationship under study; they describe the results or the outcome;</a:t>
            </a:r>
          </a:p>
          <a:p>
            <a:pPr marL="990600" lvl="1" indent="-533400">
              <a:lnSpc>
                <a:spcPct val="90000"/>
              </a:lnSpc>
            </a:pPr>
            <a:r>
              <a:rPr lang="en-GB" altLang="bg-BG" sz="3600" b="1" i="1" dirty="0">
                <a:solidFill>
                  <a:srgbClr val="FF0000"/>
                </a:solidFill>
              </a:rPr>
              <a:t>independent variables</a:t>
            </a:r>
            <a:r>
              <a:rPr lang="en-GB" altLang="bg-BG" sz="3600" dirty="0">
                <a:solidFill>
                  <a:srgbClr val="FF0000"/>
                </a:solidFill>
              </a:rPr>
              <a:t> </a:t>
            </a:r>
            <a:r>
              <a:rPr lang="en-GB" altLang="bg-BG" sz="3600" dirty="0"/>
              <a:t>– that are hypothesized to influence the values of other variables (dependent variables) under study; they describe the factors or causes.</a:t>
            </a:r>
          </a:p>
        </p:txBody>
      </p:sp>
      <p:sp>
        <p:nvSpPr>
          <p:cNvPr id="2" name="Date Placeholder 1"/>
          <p:cNvSpPr>
            <a:spLocks noGrp="1"/>
          </p:cNvSpPr>
          <p:nvPr>
            <p:ph type="dt" sz="half" idx="10"/>
          </p:nvPr>
        </p:nvSpPr>
        <p:spPr/>
        <p:txBody>
          <a:bodyPr/>
          <a:lstStyle/>
          <a:p>
            <a:fld id="{7BAAA371-F6E1-4128-876E-83DE44F47FBC}" type="datetime1">
              <a:rPr lang="bg-BG" altLang="bg-BG" smtClean="0"/>
              <a:t>31.10.2019 г.</a:t>
            </a:fld>
            <a:endParaRPr lang="bg-BG" altLang="bg-BG"/>
          </a:p>
        </p:txBody>
      </p:sp>
    </p:spTree>
    <p:extLst>
      <p:ext uri="{BB962C8B-B14F-4D97-AF65-F5344CB8AC3E}">
        <p14:creationId xmlns:p14="http://schemas.microsoft.com/office/powerpoint/2010/main" val="3783440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2BB1A39-4BB7-4999-B569-11385599B2CC}" type="slidenum">
              <a:rPr lang="bg-BG" altLang="bg-BG"/>
              <a:pPr/>
              <a:t>58</a:t>
            </a:fld>
            <a:endParaRPr lang="bg-BG" altLang="bg-BG"/>
          </a:p>
        </p:txBody>
      </p:sp>
      <p:sp>
        <p:nvSpPr>
          <p:cNvPr id="74754" name="Rectangle 2"/>
          <p:cNvSpPr>
            <a:spLocks noGrp="1" noChangeArrowheads="1"/>
          </p:cNvSpPr>
          <p:nvPr>
            <p:ph type="title"/>
          </p:nvPr>
        </p:nvSpPr>
        <p:spPr>
          <a:xfrm>
            <a:off x="457200" y="274638"/>
            <a:ext cx="8229600" cy="850900"/>
          </a:xfrm>
        </p:spPr>
        <p:txBody>
          <a:bodyPr/>
          <a:lstStyle/>
          <a:p>
            <a:r>
              <a:rPr lang="en-GB" altLang="bg-BG" b="1" dirty="0">
                <a:solidFill>
                  <a:srgbClr val="FF0000"/>
                </a:solidFill>
              </a:rPr>
              <a:t>Classifying variables</a:t>
            </a:r>
            <a:r>
              <a:rPr lang="en-US" altLang="bg-BG" dirty="0"/>
              <a:t> </a:t>
            </a:r>
            <a:r>
              <a:rPr lang="en-GB" altLang="bg-BG" dirty="0"/>
              <a:t> </a:t>
            </a:r>
          </a:p>
        </p:txBody>
      </p:sp>
      <p:sp>
        <p:nvSpPr>
          <p:cNvPr id="74755" name="Rectangle 3"/>
          <p:cNvSpPr>
            <a:spLocks noGrp="1" noChangeArrowheads="1"/>
          </p:cNvSpPr>
          <p:nvPr>
            <p:ph type="body" idx="1"/>
          </p:nvPr>
        </p:nvSpPr>
        <p:spPr>
          <a:xfrm>
            <a:off x="323850" y="1196975"/>
            <a:ext cx="8496300" cy="5040313"/>
          </a:xfrm>
        </p:spPr>
        <p:txBody>
          <a:bodyPr/>
          <a:lstStyle/>
          <a:p>
            <a:pPr marL="609600" indent="-609600"/>
            <a:r>
              <a:rPr lang="en-GB" altLang="bg-BG" sz="2800" dirty="0"/>
              <a:t>All these classifications could be linked to each other. When we put the classification on numerical and categorical variables in the central position and link it to all other classifications, then we can say that:</a:t>
            </a:r>
          </a:p>
          <a:p>
            <a:pPr marL="990600" lvl="1" indent="-533400"/>
            <a:r>
              <a:rPr lang="en-GB" altLang="bg-BG" b="1" dirty="0">
                <a:solidFill>
                  <a:srgbClr val="FF0000"/>
                </a:solidFill>
              </a:rPr>
              <a:t>numerical variables </a:t>
            </a:r>
            <a:r>
              <a:rPr lang="en-GB" altLang="bg-BG" dirty="0"/>
              <a:t>are continuous or discrete, only ordinal and </a:t>
            </a:r>
            <a:r>
              <a:rPr lang="en-GB" altLang="bg-BG" dirty="0" err="1"/>
              <a:t>polychotomous</a:t>
            </a:r>
            <a:r>
              <a:rPr lang="en-GB" altLang="bg-BG" dirty="0"/>
              <a:t>, dependent or independent;</a:t>
            </a:r>
          </a:p>
          <a:p>
            <a:pPr marL="990600" lvl="1" indent="-533400"/>
            <a:r>
              <a:rPr lang="en-GB" altLang="bg-BG" b="1" dirty="0">
                <a:solidFill>
                  <a:srgbClr val="FF0000"/>
                </a:solidFill>
              </a:rPr>
              <a:t>categorical variables </a:t>
            </a:r>
            <a:r>
              <a:rPr lang="en-GB" altLang="bg-BG" dirty="0"/>
              <a:t>are only discrete, dichotomous or </a:t>
            </a:r>
            <a:r>
              <a:rPr lang="en-GB" altLang="bg-BG" dirty="0" err="1"/>
              <a:t>polychotomous</a:t>
            </a:r>
            <a:r>
              <a:rPr lang="en-GB" altLang="bg-BG" dirty="0"/>
              <a:t>, ordinal or nominal, dependent or independent.</a:t>
            </a:r>
          </a:p>
        </p:txBody>
      </p:sp>
      <p:sp>
        <p:nvSpPr>
          <p:cNvPr id="2" name="Date Placeholder 1"/>
          <p:cNvSpPr>
            <a:spLocks noGrp="1"/>
          </p:cNvSpPr>
          <p:nvPr>
            <p:ph type="dt" sz="half" idx="10"/>
          </p:nvPr>
        </p:nvSpPr>
        <p:spPr/>
        <p:txBody>
          <a:bodyPr/>
          <a:lstStyle/>
          <a:p>
            <a:fld id="{CEC005C5-E753-421F-96DC-F990C42827AE}" type="datetime1">
              <a:rPr lang="bg-BG" altLang="bg-BG" smtClean="0"/>
              <a:t>31.10.2019 г.</a:t>
            </a:fld>
            <a:endParaRPr lang="bg-BG" altLang="bg-BG"/>
          </a:p>
        </p:txBody>
      </p:sp>
    </p:spTree>
    <p:extLst>
      <p:ext uri="{BB962C8B-B14F-4D97-AF65-F5344CB8AC3E}">
        <p14:creationId xmlns:p14="http://schemas.microsoft.com/office/powerpoint/2010/main" val="13171502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9EF033D-4FC1-4177-9EE9-EB720758878F}" type="slidenum">
              <a:rPr lang="bg-BG" altLang="bg-BG"/>
              <a:pPr/>
              <a:t>59</a:t>
            </a:fld>
            <a:endParaRPr lang="bg-BG" altLang="bg-BG"/>
          </a:p>
        </p:txBody>
      </p:sp>
      <p:sp>
        <p:nvSpPr>
          <p:cNvPr id="67586" name="Rectangle 2"/>
          <p:cNvSpPr>
            <a:spLocks noGrp="1" noChangeArrowheads="1"/>
          </p:cNvSpPr>
          <p:nvPr>
            <p:ph type="title"/>
          </p:nvPr>
        </p:nvSpPr>
        <p:spPr>
          <a:xfrm>
            <a:off x="468313" y="188913"/>
            <a:ext cx="8229600" cy="719137"/>
          </a:xfrm>
        </p:spPr>
        <p:txBody>
          <a:bodyPr/>
          <a:lstStyle/>
          <a:p>
            <a:r>
              <a:rPr lang="en-GB" altLang="bg-BG" sz="3600" b="1" dirty="0">
                <a:solidFill>
                  <a:srgbClr val="FF0000"/>
                </a:solidFill>
              </a:rPr>
              <a:t>TYPES OF VARIABLES</a:t>
            </a:r>
            <a:r>
              <a:rPr lang="en-GB" altLang="bg-BG" dirty="0"/>
              <a:t> </a:t>
            </a:r>
          </a:p>
        </p:txBody>
      </p:sp>
      <p:sp>
        <p:nvSpPr>
          <p:cNvPr id="67587" name="Rectangle 3"/>
          <p:cNvSpPr>
            <a:spLocks noGrp="1" noChangeArrowheads="1"/>
          </p:cNvSpPr>
          <p:nvPr>
            <p:ph type="body" idx="1"/>
          </p:nvPr>
        </p:nvSpPr>
        <p:spPr>
          <a:xfrm>
            <a:off x="250825" y="908050"/>
            <a:ext cx="8569325" cy="4826000"/>
          </a:xfrm>
        </p:spPr>
        <p:txBody>
          <a:bodyPr/>
          <a:lstStyle/>
          <a:p>
            <a:pPr>
              <a:buFontTx/>
              <a:buNone/>
            </a:pPr>
            <a:r>
              <a:rPr lang="en-GB" altLang="bg-BG" sz="3600" dirty="0"/>
              <a:t>In summary, we usually classify variables into </a:t>
            </a:r>
            <a:r>
              <a:rPr lang="en-GB" altLang="bg-BG" sz="3600" b="1" i="1" dirty="0"/>
              <a:t>four main types of variables</a:t>
            </a:r>
            <a:r>
              <a:rPr lang="en-GB" altLang="bg-BG" sz="3600" dirty="0"/>
              <a:t>:</a:t>
            </a:r>
            <a:endParaRPr lang="en-US" altLang="bg-BG" sz="3600" dirty="0"/>
          </a:p>
          <a:p>
            <a:pPr>
              <a:lnSpc>
                <a:spcPct val="170000"/>
              </a:lnSpc>
            </a:pPr>
            <a:r>
              <a:rPr lang="en-GB" altLang="bg-BG" sz="3600" dirty="0"/>
              <a:t>Numerical continuous variables </a:t>
            </a:r>
            <a:endParaRPr lang="en-US" altLang="bg-BG" sz="3600" dirty="0"/>
          </a:p>
          <a:p>
            <a:r>
              <a:rPr lang="en-GB" altLang="bg-BG" sz="3600" dirty="0"/>
              <a:t>Numerical discrete variables </a:t>
            </a:r>
          </a:p>
          <a:p>
            <a:r>
              <a:rPr lang="en-GB" altLang="bg-BG" sz="3600" dirty="0"/>
              <a:t>Categorical ordinal variables </a:t>
            </a:r>
          </a:p>
          <a:p>
            <a:r>
              <a:rPr lang="en-GB" altLang="bg-BG" sz="3600" dirty="0"/>
              <a:t>Categorical nominal variables</a:t>
            </a:r>
          </a:p>
        </p:txBody>
      </p:sp>
      <p:sp>
        <p:nvSpPr>
          <p:cNvPr id="2" name="Date Placeholder 1"/>
          <p:cNvSpPr>
            <a:spLocks noGrp="1"/>
          </p:cNvSpPr>
          <p:nvPr>
            <p:ph type="dt" sz="half" idx="10"/>
          </p:nvPr>
        </p:nvSpPr>
        <p:spPr/>
        <p:txBody>
          <a:bodyPr/>
          <a:lstStyle/>
          <a:p>
            <a:fld id="{4DB3E1AF-084E-4B55-A07D-4603AD76ECA9}" type="datetime1">
              <a:rPr lang="bg-BG" altLang="bg-BG" smtClean="0"/>
              <a:t>31.10.2019 г.</a:t>
            </a:fld>
            <a:endParaRPr lang="bg-BG" altLang="bg-BG"/>
          </a:p>
        </p:txBody>
      </p:sp>
    </p:spTree>
    <p:extLst>
      <p:ext uri="{BB962C8B-B14F-4D97-AF65-F5344CB8AC3E}">
        <p14:creationId xmlns:p14="http://schemas.microsoft.com/office/powerpoint/2010/main" val="175996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pPr>
              <a:spcBef>
                <a:spcPts val="1200"/>
              </a:spcBef>
            </a:pPr>
            <a:r>
              <a:rPr lang="en-US" sz="4000" b="1" dirty="0">
                <a:solidFill>
                  <a:srgbClr val="FF0000"/>
                </a:solidFill>
              </a:rPr>
              <a:t>Statistics is </a:t>
            </a:r>
            <a:r>
              <a:rPr lang="en-US" sz="4000" dirty="0"/>
              <a:t>the science that deals with the collection, classification, analysis, and interpretation of numerical facts or data, and that, by use of mathematical theories of probability, imposes order and regularity on aggregates of more or less disparate elements.</a:t>
            </a:r>
            <a:endParaRPr lang="bg-BG" sz="4000" dirty="0">
              <a:solidFill>
                <a:srgbClr val="FF0000"/>
              </a:solidFill>
            </a:endParaRPr>
          </a:p>
        </p:txBody>
      </p:sp>
      <p:sp>
        <p:nvSpPr>
          <p:cNvPr id="3" name="Date Placeholder 2"/>
          <p:cNvSpPr>
            <a:spLocks noGrp="1"/>
          </p:cNvSpPr>
          <p:nvPr>
            <p:ph type="dt" sz="half" idx="10"/>
          </p:nvPr>
        </p:nvSpPr>
        <p:spPr/>
        <p:txBody>
          <a:bodyPr/>
          <a:lstStyle/>
          <a:p>
            <a:fld id="{079BB2C7-E407-4C0F-B4D8-05B1B8298296}" type="datetime1">
              <a:rPr lang="bg-BG" altLang="bg-BG" smtClean="0"/>
              <a:t>31.10.2019 г.</a:t>
            </a:fld>
            <a:endParaRPr lang="bg-BG" altLang="bg-BG"/>
          </a:p>
        </p:txBody>
      </p:sp>
      <p:sp>
        <p:nvSpPr>
          <p:cNvPr id="4" name="Slide Number Placeholder 3"/>
          <p:cNvSpPr>
            <a:spLocks noGrp="1"/>
          </p:cNvSpPr>
          <p:nvPr>
            <p:ph type="sldNum" sz="quarter" idx="12"/>
          </p:nvPr>
        </p:nvSpPr>
        <p:spPr/>
        <p:txBody>
          <a:bodyPr/>
          <a:lstStyle/>
          <a:p>
            <a:fld id="{D49A9BBA-89FD-48D0-B870-59C9B59A5A5D}" type="slidenum">
              <a:rPr lang="bg-BG" altLang="bg-BG" smtClean="0"/>
              <a:pPr/>
              <a:t>6</a:t>
            </a:fld>
            <a:endParaRPr lang="bg-BG" altLang="bg-BG"/>
          </a:p>
        </p:txBody>
      </p:sp>
    </p:spTree>
    <p:extLst>
      <p:ext uri="{BB962C8B-B14F-4D97-AF65-F5344CB8AC3E}">
        <p14:creationId xmlns:p14="http://schemas.microsoft.com/office/powerpoint/2010/main" val="2727054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r>
              <a:rPr lang="en-GB" altLang="bg-BG" b="1" dirty="0">
                <a:solidFill>
                  <a:srgbClr val="FF0000"/>
                </a:solidFill>
              </a:rPr>
              <a:t>6. ORGANIZING AND PRESENTING DATA</a:t>
            </a:r>
            <a:endParaRPr lang="bg-BG" dirty="0"/>
          </a:p>
        </p:txBody>
      </p:sp>
      <p:sp>
        <p:nvSpPr>
          <p:cNvPr id="3" name="Date Placeholder 2"/>
          <p:cNvSpPr>
            <a:spLocks noGrp="1"/>
          </p:cNvSpPr>
          <p:nvPr>
            <p:ph type="dt" sz="half" idx="10"/>
          </p:nvPr>
        </p:nvSpPr>
        <p:spPr/>
        <p:txBody>
          <a:bodyPr/>
          <a:lstStyle/>
          <a:p>
            <a:fld id="{E3FC9D13-FE7E-482D-971D-4042CEFB14B2}" type="datetime1">
              <a:rPr lang="bg-BG" altLang="bg-BG" smtClean="0"/>
              <a:t>31.10.2019 г.</a:t>
            </a:fld>
            <a:endParaRPr lang="bg-BG" altLang="bg-BG"/>
          </a:p>
        </p:txBody>
      </p:sp>
      <p:sp>
        <p:nvSpPr>
          <p:cNvPr id="4" name="Slide Number Placeholder 3"/>
          <p:cNvSpPr>
            <a:spLocks noGrp="1"/>
          </p:cNvSpPr>
          <p:nvPr>
            <p:ph type="sldNum" sz="quarter" idx="12"/>
          </p:nvPr>
        </p:nvSpPr>
        <p:spPr/>
        <p:txBody>
          <a:bodyPr/>
          <a:lstStyle/>
          <a:p>
            <a:fld id="{D49A9BBA-89FD-48D0-B870-59C9B59A5A5D}" type="slidenum">
              <a:rPr lang="bg-BG" altLang="bg-BG" smtClean="0"/>
              <a:pPr/>
              <a:t>60</a:t>
            </a:fld>
            <a:endParaRPr lang="bg-BG" altLang="bg-BG"/>
          </a:p>
        </p:txBody>
      </p:sp>
    </p:spTree>
    <p:extLst>
      <p:ext uri="{BB962C8B-B14F-4D97-AF65-F5344CB8AC3E}">
        <p14:creationId xmlns:p14="http://schemas.microsoft.com/office/powerpoint/2010/main" val="25338357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DEE54DA-4350-437D-8297-DA4CC8043BA5}" type="slidenum">
              <a:rPr lang="bg-BG" altLang="bg-BG"/>
              <a:pPr/>
              <a:t>61</a:t>
            </a:fld>
            <a:endParaRPr lang="bg-BG" altLang="bg-BG"/>
          </a:p>
        </p:txBody>
      </p:sp>
      <p:sp>
        <p:nvSpPr>
          <p:cNvPr id="45058" name="Rectangle 2"/>
          <p:cNvSpPr>
            <a:spLocks noGrp="1" noChangeArrowheads="1"/>
          </p:cNvSpPr>
          <p:nvPr>
            <p:ph type="title"/>
          </p:nvPr>
        </p:nvSpPr>
        <p:spPr>
          <a:xfrm>
            <a:off x="457200" y="274638"/>
            <a:ext cx="8229600" cy="633412"/>
          </a:xfrm>
        </p:spPr>
        <p:txBody>
          <a:bodyPr/>
          <a:lstStyle/>
          <a:p>
            <a:r>
              <a:rPr lang="en-GB" altLang="bg-BG" sz="3200" b="1" dirty="0">
                <a:solidFill>
                  <a:srgbClr val="FF0000"/>
                </a:solidFill>
              </a:rPr>
              <a:t>SOURCES OF DATA</a:t>
            </a:r>
            <a:endParaRPr lang="en-GB" altLang="bg-BG" sz="3200" dirty="0">
              <a:solidFill>
                <a:srgbClr val="FF0000"/>
              </a:solidFill>
            </a:endParaRPr>
          </a:p>
        </p:txBody>
      </p:sp>
      <p:sp>
        <p:nvSpPr>
          <p:cNvPr id="45059" name="Rectangle 3"/>
          <p:cNvSpPr>
            <a:spLocks noGrp="1" noChangeArrowheads="1"/>
          </p:cNvSpPr>
          <p:nvPr>
            <p:ph type="body" idx="1"/>
          </p:nvPr>
        </p:nvSpPr>
        <p:spPr>
          <a:xfrm>
            <a:off x="395288" y="908050"/>
            <a:ext cx="8280400" cy="4824413"/>
          </a:xfrm>
        </p:spPr>
        <p:txBody>
          <a:bodyPr/>
          <a:lstStyle/>
          <a:p>
            <a:pPr>
              <a:lnSpc>
                <a:spcPct val="120000"/>
              </a:lnSpc>
            </a:pPr>
            <a:r>
              <a:rPr lang="en-GB" altLang="bg-BG" b="1" i="1" dirty="0">
                <a:solidFill>
                  <a:srgbClr val="FF0000"/>
                </a:solidFill>
              </a:rPr>
              <a:t>Primary data</a:t>
            </a:r>
            <a:r>
              <a:rPr lang="en-GB" altLang="bg-BG" dirty="0">
                <a:solidFill>
                  <a:srgbClr val="FF0000"/>
                </a:solidFill>
              </a:rPr>
              <a:t> </a:t>
            </a:r>
            <a:r>
              <a:rPr lang="en-GB" altLang="bg-BG" dirty="0"/>
              <a:t>- data we collect; how best to collect and how much is needed.</a:t>
            </a:r>
          </a:p>
          <a:p>
            <a:pPr>
              <a:lnSpc>
                <a:spcPct val="120000"/>
              </a:lnSpc>
            </a:pPr>
            <a:r>
              <a:rPr lang="en-GB" altLang="bg-BG" b="1" i="1" dirty="0">
                <a:solidFill>
                  <a:srgbClr val="FF0000"/>
                </a:solidFill>
              </a:rPr>
              <a:t>Secondary data</a:t>
            </a:r>
            <a:r>
              <a:rPr lang="en-GB" altLang="bg-BG" dirty="0">
                <a:solidFill>
                  <a:srgbClr val="FF0000"/>
                </a:solidFill>
              </a:rPr>
              <a:t> </a:t>
            </a:r>
            <a:r>
              <a:rPr lang="en-GB" altLang="bg-BG" dirty="0"/>
              <a:t>- data that someone else has already collected; there are various sources of routine health data, published by the NHS or after Population Census, health data collected at regional and district level, etc.</a:t>
            </a:r>
          </a:p>
        </p:txBody>
      </p:sp>
      <p:sp>
        <p:nvSpPr>
          <p:cNvPr id="2" name="Date Placeholder 1"/>
          <p:cNvSpPr>
            <a:spLocks noGrp="1"/>
          </p:cNvSpPr>
          <p:nvPr>
            <p:ph type="dt" sz="half" idx="10"/>
          </p:nvPr>
        </p:nvSpPr>
        <p:spPr/>
        <p:txBody>
          <a:bodyPr/>
          <a:lstStyle/>
          <a:p>
            <a:fld id="{B28E0DCC-DF6C-41CC-9219-66CC97F55C4E}" type="datetime1">
              <a:rPr lang="bg-BG" altLang="bg-BG" smtClean="0"/>
              <a:t>31.10.2019 г.</a:t>
            </a:fld>
            <a:endParaRPr lang="bg-BG" altLang="bg-BG"/>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AD65890-B814-48DE-A510-AEDE2CFD7789}" type="slidenum">
              <a:rPr lang="bg-BG" altLang="bg-BG"/>
              <a:pPr/>
              <a:t>62</a:t>
            </a:fld>
            <a:endParaRPr lang="bg-BG" altLang="bg-BG"/>
          </a:p>
        </p:txBody>
      </p:sp>
      <p:sp>
        <p:nvSpPr>
          <p:cNvPr id="59394" name="Rectangle 2"/>
          <p:cNvSpPr>
            <a:spLocks noGrp="1" noChangeArrowheads="1"/>
          </p:cNvSpPr>
          <p:nvPr>
            <p:ph type="title"/>
          </p:nvPr>
        </p:nvSpPr>
        <p:spPr>
          <a:xfrm>
            <a:off x="457200" y="274638"/>
            <a:ext cx="8229600" cy="706437"/>
          </a:xfrm>
        </p:spPr>
        <p:txBody>
          <a:bodyPr/>
          <a:lstStyle/>
          <a:p>
            <a:r>
              <a:rPr lang="en-GB" altLang="bg-BG" sz="2800" b="1" dirty="0">
                <a:solidFill>
                  <a:srgbClr val="FF0000"/>
                </a:solidFill>
              </a:rPr>
              <a:t>ORGANIZING AND PRESENTING THE DATA</a:t>
            </a:r>
            <a:endParaRPr lang="en-GB" altLang="bg-BG" sz="2800" dirty="0">
              <a:solidFill>
                <a:srgbClr val="FF0000"/>
              </a:solidFill>
            </a:endParaRPr>
          </a:p>
        </p:txBody>
      </p:sp>
      <p:sp>
        <p:nvSpPr>
          <p:cNvPr id="59395" name="Rectangle 3"/>
          <p:cNvSpPr>
            <a:spLocks noGrp="1" noChangeArrowheads="1"/>
          </p:cNvSpPr>
          <p:nvPr>
            <p:ph type="body" idx="1"/>
          </p:nvPr>
        </p:nvSpPr>
        <p:spPr>
          <a:xfrm>
            <a:off x="323850" y="1125538"/>
            <a:ext cx="8569325" cy="4535710"/>
          </a:xfrm>
        </p:spPr>
        <p:txBody>
          <a:bodyPr/>
          <a:lstStyle/>
          <a:p>
            <a:r>
              <a:rPr lang="en-GB" altLang="bg-BG" sz="3600" dirty="0"/>
              <a:t>For any kind of a research it is of basic importance to have data well organized and prepared for description and analysis. As the methods for both kind of activities are statistical methods, it is very important to follow the rules of preparing the data in an adequate structure for statistical analysis.</a:t>
            </a:r>
          </a:p>
        </p:txBody>
      </p:sp>
      <p:sp>
        <p:nvSpPr>
          <p:cNvPr id="2" name="Date Placeholder 1"/>
          <p:cNvSpPr>
            <a:spLocks noGrp="1"/>
          </p:cNvSpPr>
          <p:nvPr>
            <p:ph type="dt" sz="half" idx="10"/>
          </p:nvPr>
        </p:nvSpPr>
        <p:spPr/>
        <p:txBody>
          <a:bodyPr/>
          <a:lstStyle/>
          <a:p>
            <a:fld id="{EB3BAFD9-AC86-4E35-8853-D7B40568C996}" type="datetime1">
              <a:rPr lang="bg-BG" altLang="bg-BG" smtClean="0"/>
              <a:t>31.10.2019 г.</a:t>
            </a:fld>
            <a:endParaRPr lang="bg-BG" altLang="bg-BG"/>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7752633-22C0-4A7C-A9CA-99DC08525F54}" type="slidenum">
              <a:rPr lang="bg-BG" altLang="bg-BG"/>
              <a:pPr/>
              <a:t>63</a:t>
            </a:fld>
            <a:endParaRPr lang="bg-BG" altLang="bg-BG"/>
          </a:p>
        </p:txBody>
      </p:sp>
      <p:sp>
        <p:nvSpPr>
          <p:cNvPr id="84994" name="Rectangle 2"/>
          <p:cNvSpPr>
            <a:spLocks noGrp="1" noChangeArrowheads="1"/>
          </p:cNvSpPr>
          <p:nvPr>
            <p:ph type="title"/>
          </p:nvPr>
        </p:nvSpPr>
        <p:spPr>
          <a:xfrm>
            <a:off x="457200" y="274638"/>
            <a:ext cx="8229600" cy="706437"/>
          </a:xfrm>
        </p:spPr>
        <p:txBody>
          <a:bodyPr/>
          <a:lstStyle/>
          <a:p>
            <a:r>
              <a:rPr lang="en-GB" altLang="bg-BG" sz="2800" b="1">
                <a:solidFill>
                  <a:srgbClr val="FF0000"/>
                </a:solidFill>
              </a:rPr>
              <a:t>SUMMARIZING AND PRESENTING DATA</a:t>
            </a:r>
            <a:r>
              <a:rPr lang="en-GB" altLang="bg-BG" sz="2400" b="1"/>
              <a:t> </a:t>
            </a:r>
            <a:endParaRPr lang="en-GB" altLang="bg-BG"/>
          </a:p>
        </p:txBody>
      </p:sp>
      <p:sp>
        <p:nvSpPr>
          <p:cNvPr id="84995" name="Rectangle 3"/>
          <p:cNvSpPr>
            <a:spLocks noGrp="1" noChangeArrowheads="1"/>
          </p:cNvSpPr>
          <p:nvPr>
            <p:ph type="body" idx="1"/>
          </p:nvPr>
        </p:nvSpPr>
        <p:spPr>
          <a:xfrm>
            <a:off x="468313" y="981075"/>
            <a:ext cx="8229600" cy="4525963"/>
          </a:xfrm>
        </p:spPr>
        <p:txBody>
          <a:bodyPr/>
          <a:lstStyle/>
          <a:p>
            <a:r>
              <a:rPr lang="en-GB" altLang="bg-BG" sz="2800" dirty="0"/>
              <a:t>Before the interpretation of the information, the raw data must be organized and presented in a clear and intelligible fashion, so the objective here is to convert masses of numbers - raw data - into meaningful summaries, called</a:t>
            </a:r>
            <a:r>
              <a:rPr lang="en-GB" altLang="bg-BG" sz="2800" b="1" dirty="0">
                <a:solidFill>
                  <a:srgbClr val="99FF99"/>
                </a:solidFill>
              </a:rPr>
              <a:t> </a:t>
            </a:r>
            <a:r>
              <a:rPr lang="en-GB" altLang="bg-BG" sz="2800" b="1" dirty="0">
                <a:solidFill>
                  <a:srgbClr val="FF0000"/>
                </a:solidFill>
              </a:rPr>
              <a:t>statistics.</a:t>
            </a:r>
          </a:p>
          <a:p>
            <a:r>
              <a:rPr lang="en-GB" altLang="bg-BG" sz="3600" b="1" i="1" dirty="0">
                <a:solidFill>
                  <a:srgbClr val="FF0000"/>
                </a:solidFill>
              </a:rPr>
              <a:t>Statistic</a:t>
            </a:r>
            <a:r>
              <a:rPr lang="en-GB" altLang="bg-BG" sz="2800" dirty="0"/>
              <a:t> - a particular number obtained by the mathematical treatment of specific data; </a:t>
            </a:r>
            <a:r>
              <a:rPr lang="en-GB" altLang="bg-BG" b="1" dirty="0">
                <a:solidFill>
                  <a:srgbClr val="C00000"/>
                </a:solidFill>
              </a:rPr>
              <a:t>a number resulting from the manipulation of the raw data.</a:t>
            </a:r>
            <a:endParaRPr lang="en-GB" altLang="bg-BG" dirty="0">
              <a:solidFill>
                <a:srgbClr val="C00000"/>
              </a:solidFill>
            </a:endParaRPr>
          </a:p>
        </p:txBody>
      </p:sp>
      <p:sp>
        <p:nvSpPr>
          <p:cNvPr id="2" name="Date Placeholder 1"/>
          <p:cNvSpPr>
            <a:spLocks noGrp="1"/>
          </p:cNvSpPr>
          <p:nvPr>
            <p:ph type="dt" sz="half" idx="10"/>
          </p:nvPr>
        </p:nvSpPr>
        <p:spPr/>
        <p:txBody>
          <a:bodyPr/>
          <a:lstStyle/>
          <a:p>
            <a:fld id="{9BF69407-9CD5-410B-97D3-BEDE9A29F9B8}" type="datetime1">
              <a:rPr lang="bg-BG" altLang="bg-BG" smtClean="0"/>
              <a:t>31.10.2019 г.</a:t>
            </a:fld>
            <a:endParaRPr lang="bg-BG" altLang="bg-BG"/>
          </a:p>
        </p:txBody>
      </p:sp>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500" fill="hold"/>
                                        <p:tgtEl>
                                          <p:spTgt spid="84994"/>
                                        </p:tgtEl>
                                        <p:attrNameLst>
                                          <p:attrName>ppt_x</p:attrName>
                                        </p:attrNameLst>
                                      </p:cBhvr>
                                      <p:tavLst>
                                        <p:tav tm="0">
                                          <p:val>
                                            <p:strVal val="#ppt_x"/>
                                          </p:val>
                                        </p:tav>
                                        <p:tav tm="100000">
                                          <p:val>
                                            <p:strVal val="#ppt_x"/>
                                          </p:val>
                                        </p:tav>
                                      </p:tavLst>
                                    </p:anim>
                                    <p:anim calcmode="lin" valueType="num">
                                      <p:cBhvr additive="base">
                                        <p:cTn id="8" dur="500" fill="hold"/>
                                        <p:tgtEl>
                                          <p:spTgt spid="849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REMIND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4995">
                                            <p:txEl>
                                              <p:pRg st="0" end="0"/>
                                            </p:txEl>
                                          </p:spTgt>
                                        </p:tgtEl>
                                        <p:attrNameLst>
                                          <p:attrName>style.visibility</p:attrName>
                                        </p:attrNameLst>
                                      </p:cBhvr>
                                      <p:to>
                                        <p:strVal val="visible"/>
                                      </p:to>
                                    </p:set>
                                    <p:anim calcmode="lin" valueType="num">
                                      <p:cBhvr additive="base">
                                        <p:cTn id="13"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49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4995">
                                            <p:txEl>
                                              <p:pRg st="1" end="1"/>
                                            </p:txEl>
                                          </p:spTgt>
                                        </p:tgtEl>
                                        <p:attrNameLst>
                                          <p:attrName>style.visibility</p:attrName>
                                        </p:attrNameLst>
                                      </p:cBhvr>
                                      <p:to>
                                        <p:strVal val="visible"/>
                                      </p:to>
                                    </p:set>
                                    <p:anim calcmode="lin" valueType="num">
                                      <p:cBhvr additive="base">
                                        <p:cTn id="19" dur="500" fill="hold"/>
                                        <p:tgtEl>
                                          <p:spTgt spid="849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49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utoUpdateAnimBg="0"/>
      <p:bldP spid="84995"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1847A63-61F0-407F-B71D-1DC83D1D29C9}" type="slidenum">
              <a:rPr lang="bg-BG" altLang="bg-BG"/>
              <a:pPr/>
              <a:t>64</a:t>
            </a:fld>
            <a:endParaRPr lang="bg-BG" altLang="bg-BG"/>
          </a:p>
        </p:txBody>
      </p:sp>
      <p:sp>
        <p:nvSpPr>
          <p:cNvPr id="86018" name="Rectangle 2"/>
          <p:cNvSpPr>
            <a:spLocks noGrp="1" noChangeArrowheads="1"/>
          </p:cNvSpPr>
          <p:nvPr>
            <p:ph type="title"/>
          </p:nvPr>
        </p:nvSpPr>
        <p:spPr>
          <a:xfrm>
            <a:off x="457200" y="274638"/>
            <a:ext cx="8229600" cy="633412"/>
          </a:xfrm>
        </p:spPr>
        <p:txBody>
          <a:bodyPr/>
          <a:lstStyle/>
          <a:p>
            <a:r>
              <a:rPr lang="en-GB" altLang="bg-BG" sz="2800" b="1" dirty="0">
                <a:solidFill>
                  <a:srgbClr val="FF0000"/>
                </a:solidFill>
              </a:rPr>
              <a:t>SUMMARIZING AND PRESENTING DATA</a:t>
            </a:r>
            <a:endParaRPr lang="en-GB" altLang="bg-BG" sz="2400" b="1" dirty="0"/>
          </a:p>
        </p:txBody>
      </p:sp>
      <p:sp>
        <p:nvSpPr>
          <p:cNvPr id="86019" name="Rectangle 3"/>
          <p:cNvSpPr>
            <a:spLocks noGrp="1" noChangeArrowheads="1"/>
          </p:cNvSpPr>
          <p:nvPr>
            <p:ph type="body" idx="1"/>
          </p:nvPr>
        </p:nvSpPr>
        <p:spPr>
          <a:xfrm>
            <a:off x="323850" y="981075"/>
            <a:ext cx="8445500" cy="4824189"/>
          </a:xfrm>
        </p:spPr>
        <p:txBody>
          <a:bodyPr/>
          <a:lstStyle/>
          <a:p>
            <a:r>
              <a:rPr lang="en-GB" altLang="bg-BG" sz="2800" b="1" dirty="0"/>
              <a:t>How this objective is fulfilled depends on:</a:t>
            </a:r>
          </a:p>
          <a:p>
            <a:pPr lvl="1"/>
            <a:r>
              <a:rPr lang="en-GB" altLang="bg-BG" dirty="0"/>
              <a:t>the purpose of the investigation;</a:t>
            </a:r>
          </a:p>
          <a:p>
            <a:pPr lvl="1"/>
            <a:r>
              <a:rPr lang="en-GB" altLang="bg-BG" dirty="0"/>
              <a:t>the type of data involved; and</a:t>
            </a:r>
          </a:p>
          <a:p>
            <a:pPr lvl="1"/>
            <a:r>
              <a:rPr lang="en-GB" altLang="bg-BG" dirty="0"/>
              <a:t>the intended audience.</a:t>
            </a:r>
          </a:p>
          <a:p>
            <a:pPr lvl="1">
              <a:buFontTx/>
              <a:buNone/>
            </a:pPr>
            <a:r>
              <a:rPr lang="en-GB" altLang="bg-BG" b="1" dirty="0"/>
              <a:t>For descriptive purposes and internal consumption</a:t>
            </a:r>
            <a:r>
              <a:rPr lang="en-GB" altLang="bg-BG" dirty="0"/>
              <a:t> - </a:t>
            </a:r>
            <a:r>
              <a:rPr lang="en-GB" altLang="bg-BG" b="1" dirty="0">
                <a:solidFill>
                  <a:srgbClr val="FF0000"/>
                </a:solidFill>
              </a:rPr>
              <a:t>pictorial presentation of data is enough</a:t>
            </a:r>
            <a:r>
              <a:rPr lang="en-GB" altLang="bg-BG" dirty="0">
                <a:solidFill>
                  <a:srgbClr val="FF0000"/>
                </a:solidFill>
              </a:rPr>
              <a:t>.</a:t>
            </a:r>
          </a:p>
          <a:p>
            <a:pPr lvl="1">
              <a:buFontTx/>
              <a:buNone/>
            </a:pPr>
            <a:r>
              <a:rPr lang="en-GB" altLang="bg-BG" b="1" dirty="0"/>
              <a:t>For external consumption and/or inferences</a:t>
            </a:r>
            <a:r>
              <a:rPr lang="en-GB" altLang="bg-BG" dirty="0"/>
              <a:t> </a:t>
            </a:r>
            <a:r>
              <a:rPr lang="en-GB" altLang="bg-BG" b="1" dirty="0"/>
              <a:t>to a wider population </a:t>
            </a:r>
            <a:r>
              <a:rPr lang="en-GB" altLang="bg-BG" dirty="0"/>
              <a:t>- </a:t>
            </a:r>
            <a:r>
              <a:rPr lang="en-GB" altLang="bg-BG" b="1" dirty="0">
                <a:solidFill>
                  <a:srgbClr val="FF0000"/>
                </a:solidFill>
              </a:rPr>
              <a:t>numerical summaries are needed.</a:t>
            </a:r>
            <a:r>
              <a:rPr lang="en-GB" altLang="bg-BG" dirty="0">
                <a:solidFill>
                  <a:srgbClr val="66CCFF"/>
                </a:solidFill>
              </a:rPr>
              <a:t>.</a:t>
            </a:r>
          </a:p>
          <a:p>
            <a:pPr lvl="1">
              <a:buFontTx/>
              <a:buNone/>
            </a:pPr>
            <a:endParaRPr lang="en-GB" altLang="bg-BG" dirty="0"/>
          </a:p>
        </p:txBody>
      </p:sp>
      <p:sp>
        <p:nvSpPr>
          <p:cNvPr id="2" name="Date Placeholder 1"/>
          <p:cNvSpPr>
            <a:spLocks noGrp="1"/>
          </p:cNvSpPr>
          <p:nvPr>
            <p:ph type="dt" sz="half" idx="10"/>
          </p:nvPr>
        </p:nvSpPr>
        <p:spPr/>
        <p:txBody>
          <a:bodyPr/>
          <a:lstStyle/>
          <a:p>
            <a:fld id="{5D7E6A61-155E-4FB4-A87A-F9885506847B}" type="datetime1">
              <a:rPr lang="bg-BG" altLang="bg-BG" smtClean="0"/>
              <a:t>31.10.2019 г.</a:t>
            </a:fld>
            <a:endParaRPr lang="bg-BG" altLang="bg-BG"/>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Grp="1" noChangeArrowheads="1"/>
          </p:cNvSpPr>
          <p:nvPr>
            <p:ph type="title"/>
          </p:nvPr>
        </p:nvSpPr>
        <p:spPr>
          <a:xfrm>
            <a:off x="395536" y="274638"/>
            <a:ext cx="8496944" cy="6178550"/>
          </a:xfrm>
        </p:spPr>
        <p:txBody>
          <a:bodyPr/>
          <a:lstStyle/>
          <a:p>
            <a:r>
              <a:rPr lang="en-GB" altLang="bg-BG" sz="3200" dirty="0"/>
              <a:t>After the collection of raw data they should be organized and presented in a meaningful way. </a:t>
            </a:r>
            <a:br>
              <a:rPr lang="en-GB" altLang="bg-BG" sz="3200" dirty="0"/>
            </a:br>
            <a:r>
              <a:rPr lang="en-GB" altLang="bg-BG" sz="3200" dirty="0"/>
              <a:t/>
            </a:r>
            <a:br>
              <a:rPr lang="en-GB" altLang="bg-BG" sz="3200" dirty="0"/>
            </a:br>
            <a:r>
              <a:rPr lang="en-GB" altLang="bg-BG" sz="3200" b="1" dirty="0">
                <a:solidFill>
                  <a:srgbClr val="FF0000"/>
                </a:solidFill>
              </a:rPr>
              <a:t>Frequency distributions </a:t>
            </a:r>
            <a:r>
              <a:rPr lang="en-GB" altLang="bg-BG" sz="3200" dirty="0"/>
              <a:t>give a  general picture of the pattern of the observations but sets of measurements cannot be adequately described only by the values of all individual measurements. </a:t>
            </a:r>
            <a:br>
              <a:rPr lang="en-GB" altLang="bg-BG" sz="3200" dirty="0"/>
            </a:br>
            <a:r>
              <a:rPr lang="en-GB" altLang="bg-BG" sz="3200" dirty="0"/>
              <a:t/>
            </a:r>
            <a:br>
              <a:rPr lang="en-GB" altLang="bg-BG" sz="3200" dirty="0"/>
            </a:br>
            <a:r>
              <a:rPr lang="en-GB" altLang="bg-BG" sz="3200" dirty="0"/>
              <a:t>For many purposes, the overall summary of a group's characteristics is of utmost importance. </a:t>
            </a:r>
            <a:endParaRPr lang="bg-BG" altLang="bg-BG" sz="3200" dirty="0"/>
          </a:p>
        </p:txBody>
      </p:sp>
      <p:sp>
        <p:nvSpPr>
          <p:cNvPr id="2" name="Date Placeholder 1"/>
          <p:cNvSpPr>
            <a:spLocks noGrp="1"/>
          </p:cNvSpPr>
          <p:nvPr>
            <p:ph type="dt" sz="half" idx="10"/>
          </p:nvPr>
        </p:nvSpPr>
        <p:spPr/>
        <p:txBody>
          <a:bodyPr/>
          <a:lstStyle/>
          <a:p>
            <a:fld id="{6576AABC-88D0-4650-881E-74A2A42D88B0}" type="datetime1">
              <a:rPr lang="bg-BG" altLang="bg-BG" smtClean="0"/>
              <a:t>31.10.2019 г.</a:t>
            </a:fld>
            <a:endParaRPr lang="bg-BG" altLang="bg-BG"/>
          </a:p>
        </p:txBody>
      </p:sp>
      <p:sp>
        <p:nvSpPr>
          <p:cNvPr id="3" name="Slide Number Placeholder 2"/>
          <p:cNvSpPr>
            <a:spLocks noGrp="1"/>
          </p:cNvSpPr>
          <p:nvPr>
            <p:ph type="sldNum" sz="quarter" idx="12"/>
          </p:nvPr>
        </p:nvSpPr>
        <p:spPr/>
        <p:txBody>
          <a:bodyPr/>
          <a:lstStyle/>
          <a:p>
            <a:fld id="{A1CA7B12-C1FD-4F19-B627-BCE49F638D99}" type="slidenum">
              <a:rPr lang="bg-BG" altLang="bg-BG" smtClean="0"/>
              <a:pPr/>
              <a:t>65</a:t>
            </a:fld>
            <a:endParaRPr lang="bg-BG" altLang="bg-BG"/>
          </a:p>
        </p:txBody>
      </p:sp>
    </p:spTree>
    <p:extLst>
      <p:ext uri="{BB962C8B-B14F-4D97-AF65-F5344CB8AC3E}">
        <p14:creationId xmlns:p14="http://schemas.microsoft.com/office/powerpoint/2010/main" val="31240603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6178550"/>
          </a:xfrm>
        </p:spPr>
        <p:txBody>
          <a:bodyPr/>
          <a:lstStyle/>
          <a:p>
            <a:r>
              <a:rPr lang="en-GB" altLang="bg-BG" dirty="0"/>
              <a:t>There are two basic methods of summarization: </a:t>
            </a:r>
            <a:br>
              <a:rPr lang="en-GB" altLang="bg-BG" dirty="0"/>
            </a:br>
            <a:r>
              <a:rPr lang="en-GB" altLang="bg-BG" b="1" dirty="0">
                <a:solidFill>
                  <a:srgbClr val="CC3300"/>
                </a:solidFill>
              </a:rPr>
              <a:t>numerical and </a:t>
            </a:r>
            <a:br>
              <a:rPr lang="en-GB" altLang="bg-BG" b="1" dirty="0">
                <a:solidFill>
                  <a:srgbClr val="CC3300"/>
                </a:solidFill>
              </a:rPr>
            </a:br>
            <a:r>
              <a:rPr lang="en-GB" altLang="bg-BG" b="1" dirty="0">
                <a:solidFill>
                  <a:srgbClr val="CC3300"/>
                </a:solidFill>
              </a:rPr>
              <a:t>graphical.</a:t>
            </a:r>
            <a:r>
              <a:rPr lang="en-GB" altLang="bg-BG" dirty="0"/>
              <a:t> </a:t>
            </a:r>
            <a:endParaRPr lang="bg-BG" altLang="bg-BG" dirty="0"/>
          </a:p>
        </p:txBody>
      </p:sp>
      <p:sp>
        <p:nvSpPr>
          <p:cNvPr id="2" name="Date Placeholder 1"/>
          <p:cNvSpPr>
            <a:spLocks noGrp="1"/>
          </p:cNvSpPr>
          <p:nvPr>
            <p:ph type="dt" sz="half" idx="10"/>
          </p:nvPr>
        </p:nvSpPr>
        <p:spPr/>
        <p:txBody>
          <a:bodyPr/>
          <a:lstStyle/>
          <a:p>
            <a:fld id="{0623AA11-79C6-4BD0-8DDB-1CB6C10991BB}" type="datetime1">
              <a:rPr lang="bg-BG" altLang="bg-BG" smtClean="0"/>
              <a:t>31.10.2019 г.</a:t>
            </a:fld>
            <a:endParaRPr lang="bg-BG" altLang="bg-BG"/>
          </a:p>
        </p:txBody>
      </p:sp>
      <p:sp>
        <p:nvSpPr>
          <p:cNvPr id="3" name="Slide Number Placeholder 2"/>
          <p:cNvSpPr>
            <a:spLocks noGrp="1"/>
          </p:cNvSpPr>
          <p:nvPr>
            <p:ph type="sldNum" sz="quarter" idx="12"/>
          </p:nvPr>
        </p:nvSpPr>
        <p:spPr/>
        <p:txBody>
          <a:bodyPr/>
          <a:lstStyle/>
          <a:p>
            <a:fld id="{A1CA7B12-C1FD-4F19-B627-BCE49F638D99}" type="slidenum">
              <a:rPr lang="bg-BG" altLang="bg-BG" smtClean="0"/>
              <a:pPr/>
              <a:t>66</a:t>
            </a:fld>
            <a:endParaRPr lang="bg-BG" altLang="bg-BG"/>
          </a:p>
        </p:txBody>
      </p:sp>
    </p:spTree>
    <p:extLst>
      <p:ext uri="{BB962C8B-B14F-4D97-AF65-F5344CB8AC3E}">
        <p14:creationId xmlns:p14="http://schemas.microsoft.com/office/powerpoint/2010/main" val="19546827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6178550"/>
          </a:xfrm>
        </p:spPr>
        <p:txBody>
          <a:bodyPr/>
          <a:lstStyle/>
          <a:p>
            <a:r>
              <a:rPr lang="en-GB" altLang="bg-BG" sz="4000" dirty="0"/>
              <a:t>The objective of the numerical approach is to convert masses of numbers (raw data) into meaningful summary statistics (indices), reduced to a single number, that convey information about the average (typical) degree of a given variable and the degree to which observations differ </a:t>
            </a:r>
            <a:r>
              <a:rPr lang="en-GB" altLang="bg-BG" sz="4000" dirty="0">
                <a:solidFill>
                  <a:schemeClr val="tx1"/>
                </a:solidFill>
              </a:rPr>
              <a:t>(the degree of dispersion or spread).</a:t>
            </a:r>
            <a:r>
              <a:rPr lang="en-GB" altLang="bg-BG" sz="4000" dirty="0"/>
              <a:t> </a:t>
            </a:r>
            <a:endParaRPr lang="bg-BG" altLang="bg-BG" sz="4000" dirty="0"/>
          </a:p>
        </p:txBody>
      </p:sp>
      <p:sp>
        <p:nvSpPr>
          <p:cNvPr id="2" name="Date Placeholder 1"/>
          <p:cNvSpPr>
            <a:spLocks noGrp="1"/>
          </p:cNvSpPr>
          <p:nvPr>
            <p:ph type="dt" sz="half" idx="10"/>
          </p:nvPr>
        </p:nvSpPr>
        <p:spPr/>
        <p:txBody>
          <a:bodyPr/>
          <a:lstStyle/>
          <a:p>
            <a:fld id="{0F2C5A87-1E30-4572-94C1-AE5F43DF9CC8}" type="datetime1">
              <a:rPr lang="bg-BG" altLang="bg-BG" smtClean="0"/>
              <a:t>31.10.2019 г.</a:t>
            </a:fld>
            <a:endParaRPr lang="bg-BG" altLang="bg-BG"/>
          </a:p>
        </p:txBody>
      </p:sp>
      <p:sp>
        <p:nvSpPr>
          <p:cNvPr id="3" name="Slide Number Placeholder 2"/>
          <p:cNvSpPr>
            <a:spLocks noGrp="1"/>
          </p:cNvSpPr>
          <p:nvPr>
            <p:ph type="sldNum" sz="quarter" idx="12"/>
          </p:nvPr>
        </p:nvSpPr>
        <p:spPr/>
        <p:txBody>
          <a:bodyPr/>
          <a:lstStyle/>
          <a:p>
            <a:fld id="{A1CA7B12-C1FD-4F19-B627-BCE49F638D99}" type="slidenum">
              <a:rPr lang="bg-BG" altLang="bg-BG" smtClean="0"/>
              <a:pPr/>
              <a:t>67</a:t>
            </a:fld>
            <a:endParaRPr lang="bg-BG" altLang="bg-BG"/>
          </a:p>
        </p:txBody>
      </p:sp>
    </p:spTree>
    <p:extLst>
      <p:ext uri="{BB962C8B-B14F-4D97-AF65-F5344CB8AC3E}">
        <p14:creationId xmlns:p14="http://schemas.microsoft.com/office/powerpoint/2010/main" val="40569264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2634"/>
          </a:xfrm>
        </p:spPr>
        <p:txBody>
          <a:bodyPr/>
          <a:lstStyle/>
          <a:p>
            <a:r>
              <a:rPr lang="en-US" b="1" dirty="0">
                <a:solidFill>
                  <a:srgbClr val="FF0000"/>
                </a:solidFill>
              </a:rPr>
              <a:t>6.1. Table presentation</a:t>
            </a:r>
          </a:p>
        </p:txBody>
      </p:sp>
      <p:sp>
        <p:nvSpPr>
          <p:cNvPr id="3" name="Date Placeholder 2"/>
          <p:cNvSpPr>
            <a:spLocks noGrp="1"/>
          </p:cNvSpPr>
          <p:nvPr>
            <p:ph type="dt" sz="half" idx="10"/>
          </p:nvPr>
        </p:nvSpPr>
        <p:spPr/>
        <p:txBody>
          <a:bodyPr/>
          <a:lstStyle/>
          <a:p>
            <a:fld id="{CAE10714-4B23-4F1E-BCB0-D4EA4C32EB0E}" type="datetime1">
              <a:rPr lang="bg-BG" altLang="bg-BG" smtClean="0"/>
              <a:t>31.10.2019 г.</a:t>
            </a:fld>
            <a:endParaRPr lang="bg-BG" altLang="bg-BG"/>
          </a:p>
        </p:txBody>
      </p:sp>
      <p:sp>
        <p:nvSpPr>
          <p:cNvPr id="4" name="Slide Number Placeholder 3"/>
          <p:cNvSpPr>
            <a:spLocks noGrp="1"/>
          </p:cNvSpPr>
          <p:nvPr>
            <p:ph type="sldNum" sz="quarter" idx="12"/>
          </p:nvPr>
        </p:nvSpPr>
        <p:spPr/>
        <p:txBody>
          <a:bodyPr/>
          <a:lstStyle/>
          <a:p>
            <a:fld id="{D49A9BBA-89FD-48D0-B870-59C9B59A5A5D}" type="slidenum">
              <a:rPr lang="bg-BG" altLang="bg-BG" smtClean="0"/>
              <a:pPr/>
              <a:t>68</a:t>
            </a:fld>
            <a:endParaRPr lang="bg-BG" altLang="bg-BG"/>
          </a:p>
        </p:txBody>
      </p:sp>
    </p:spTree>
    <p:extLst>
      <p:ext uri="{BB962C8B-B14F-4D97-AF65-F5344CB8AC3E}">
        <p14:creationId xmlns:p14="http://schemas.microsoft.com/office/powerpoint/2010/main" val="6942187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9E18548-030C-403B-AD34-A9BA78700031}" type="slidenum">
              <a:rPr lang="bg-BG" altLang="bg-BG"/>
              <a:pPr/>
              <a:t>69</a:t>
            </a:fld>
            <a:endParaRPr lang="bg-BG" altLang="bg-BG"/>
          </a:p>
        </p:txBody>
      </p:sp>
      <p:sp>
        <p:nvSpPr>
          <p:cNvPr id="60418" name="Rectangle 2"/>
          <p:cNvSpPr>
            <a:spLocks noGrp="1" noChangeArrowheads="1"/>
          </p:cNvSpPr>
          <p:nvPr>
            <p:ph type="title"/>
          </p:nvPr>
        </p:nvSpPr>
        <p:spPr>
          <a:xfrm>
            <a:off x="457200" y="274638"/>
            <a:ext cx="8229600" cy="633412"/>
          </a:xfrm>
        </p:spPr>
        <p:txBody>
          <a:bodyPr/>
          <a:lstStyle/>
          <a:p>
            <a:r>
              <a:rPr lang="en-GB" altLang="bg-BG" sz="2800" b="1" dirty="0">
                <a:solidFill>
                  <a:srgbClr val="FF0000"/>
                </a:solidFill>
              </a:rPr>
              <a:t>ORGANIZING AND PRESENTING THE DATA</a:t>
            </a:r>
            <a:endParaRPr lang="en-GB" altLang="bg-BG" sz="2800" dirty="0"/>
          </a:p>
        </p:txBody>
      </p:sp>
      <p:sp>
        <p:nvSpPr>
          <p:cNvPr id="60419" name="Rectangle 3"/>
          <p:cNvSpPr>
            <a:spLocks noGrp="1" noChangeArrowheads="1"/>
          </p:cNvSpPr>
          <p:nvPr>
            <p:ph type="body" idx="1"/>
          </p:nvPr>
        </p:nvSpPr>
        <p:spPr>
          <a:xfrm>
            <a:off x="323850" y="1052513"/>
            <a:ext cx="8569325" cy="4320703"/>
          </a:xfrm>
        </p:spPr>
        <p:txBody>
          <a:bodyPr/>
          <a:lstStyle/>
          <a:p>
            <a:r>
              <a:rPr lang="en-GB" altLang="bg-BG" dirty="0"/>
              <a:t>The adequate structure is DATA MATRIX. This is a structure in which data of all observational units and all observed attributes of units are organized in a </a:t>
            </a:r>
            <a:r>
              <a:rPr lang="en-GB" altLang="bg-BG" b="1" u="sng" dirty="0">
                <a:effectLst>
                  <a:outerShdw blurRad="38100" dist="38100" dir="2700000" algn="tl">
                    <a:srgbClr val="C0C0C0"/>
                  </a:outerShdw>
                </a:effectLst>
              </a:rPr>
              <a:t>table.</a:t>
            </a:r>
            <a:r>
              <a:rPr lang="en-GB" altLang="bg-BG" dirty="0"/>
              <a:t> </a:t>
            </a:r>
          </a:p>
          <a:p>
            <a:r>
              <a:rPr lang="en-GB" altLang="bg-BG" dirty="0"/>
              <a:t>The basic element of table is a </a:t>
            </a:r>
            <a:r>
              <a:rPr lang="en-GB" altLang="bg-BG" b="1" u="sng" dirty="0">
                <a:effectLst>
                  <a:outerShdw blurRad="38100" dist="38100" dir="2700000" algn="tl">
                    <a:srgbClr val="C0C0C0"/>
                  </a:outerShdw>
                </a:effectLst>
              </a:rPr>
              <a:t>cell.</a:t>
            </a:r>
            <a:r>
              <a:rPr lang="en-GB" altLang="bg-BG" dirty="0"/>
              <a:t> </a:t>
            </a:r>
          </a:p>
          <a:p>
            <a:r>
              <a:rPr lang="en-GB" altLang="bg-BG" dirty="0"/>
              <a:t>The cells are organized in </a:t>
            </a:r>
            <a:r>
              <a:rPr lang="en-GB" altLang="bg-BG" b="1" u="sng" dirty="0">
                <a:effectLst>
                  <a:outerShdw blurRad="38100" dist="38100" dir="2700000" algn="tl">
                    <a:srgbClr val="C0C0C0"/>
                  </a:outerShdw>
                </a:effectLst>
              </a:rPr>
              <a:t>rows</a:t>
            </a:r>
            <a:r>
              <a:rPr lang="en-GB" altLang="bg-BG" dirty="0"/>
              <a:t> and </a:t>
            </a:r>
            <a:r>
              <a:rPr lang="en-GB" altLang="bg-BG" b="1" u="sng" dirty="0">
                <a:effectLst>
                  <a:outerShdw blurRad="38100" dist="38100" dir="2700000" algn="tl">
                    <a:srgbClr val="C0C0C0"/>
                  </a:outerShdw>
                </a:effectLst>
              </a:rPr>
              <a:t>columns.</a:t>
            </a:r>
            <a:r>
              <a:rPr lang="en-GB" altLang="bg-BG" dirty="0"/>
              <a:t> The meaning of elements of the table are as follows:</a:t>
            </a:r>
          </a:p>
        </p:txBody>
      </p:sp>
      <p:sp>
        <p:nvSpPr>
          <p:cNvPr id="2" name="Date Placeholder 1"/>
          <p:cNvSpPr>
            <a:spLocks noGrp="1"/>
          </p:cNvSpPr>
          <p:nvPr>
            <p:ph type="dt" sz="half" idx="10"/>
          </p:nvPr>
        </p:nvSpPr>
        <p:spPr/>
        <p:txBody>
          <a:bodyPr/>
          <a:lstStyle/>
          <a:p>
            <a:fld id="{0FE86BA3-F06D-4701-B817-E3D00E6DDA7C}" type="datetime1">
              <a:rPr lang="bg-BG" altLang="bg-BG" smtClean="0"/>
              <a:t>31.10.2019 г.</a:t>
            </a:fld>
            <a:endParaRPr lang="bg-BG" altLang="bg-BG"/>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CF596-3437-4BFC-BF50-C90507F5C7D8}"/>
              </a:ext>
            </a:extLst>
          </p:cNvPr>
          <p:cNvSpPr>
            <a:spLocks noGrp="1"/>
          </p:cNvSpPr>
          <p:nvPr>
            <p:ph type="title"/>
          </p:nvPr>
        </p:nvSpPr>
        <p:spPr>
          <a:xfrm>
            <a:off x="457200" y="800365"/>
            <a:ext cx="8229600" cy="5444860"/>
          </a:xfrm>
        </p:spPr>
        <p:txBody>
          <a:bodyPr/>
          <a:lstStyle/>
          <a:p>
            <a:pPr algn="l"/>
            <a:r>
              <a:rPr lang="en-US" sz="2800" b="1" dirty="0">
                <a:solidFill>
                  <a:srgbClr val="C00000"/>
                </a:solidFill>
              </a:rPr>
              <a:t>According to Webster’s Dictionary “STATISTICS” means:</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dirty="0"/>
              <a:t>1. facts or data of a numerical kind, assembled, classified and tabulated so as to present significant information about a given subject.</a:t>
            </a:r>
            <a:br>
              <a:rPr lang="en-US" sz="2800" dirty="0"/>
            </a:br>
            <a:r>
              <a:rPr lang="en-US" sz="2800" dirty="0"/>
              <a:t>2. the science of assembling, classifying and tabulating such facts or data. </a:t>
            </a:r>
            <a:br>
              <a:rPr lang="en-US" sz="2800" dirty="0"/>
            </a:br>
            <a:r>
              <a:rPr lang="en-US" sz="2800" dirty="0"/>
              <a:t/>
            </a:r>
            <a:br>
              <a:rPr lang="en-US" sz="2800" dirty="0"/>
            </a:br>
            <a:r>
              <a:rPr lang="en-US" sz="2800" dirty="0"/>
              <a:t>But it is more than this. Statisticians and researchers should </a:t>
            </a:r>
            <a:r>
              <a:rPr lang="en-US" sz="2800" dirty="0" err="1"/>
              <a:t>analyse</a:t>
            </a:r>
            <a:r>
              <a:rPr lang="en-US" sz="2800" dirty="0"/>
              <a:t> data in order to make </a:t>
            </a:r>
            <a:r>
              <a:rPr lang="en-US" sz="2800" dirty="0" err="1"/>
              <a:t>generalisations</a:t>
            </a:r>
            <a:r>
              <a:rPr lang="en-US" sz="2800" dirty="0"/>
              <a:t> and decisions. </a:t>
            </a:r>
            <a:endParaRPr lang="bg-BG" sz="3200" dirty="0"/>
          </a:p>
        </p:txBody>
      </p:sp>
      <p:sp>
        <p:nvSpPr>
          <p:cNvPr id="3" name="Date Placeholder 2">
            <a:extLst>
              <a:ext uri="{FF2B5EF4-FFF2-40B4-BE49-F238E27FC236}">
                <a16:creationId xmlns:a16="http://schemas.microsoft.com/office/drawing/2014/main" id="{83DD57CC-A133-4F48-AF02-7378D5E581E4}"/>
              </a:ext>
            </a:extLst>
          </p:cNvPr>
          <p:cNvSpPr>
            <a:spLocks noGrp="1"/>
          </p:cNvSpPr>
          <p:nvPr>
            <p:ph type="dt" sz="half" idx="10"/>
          </p:nvPr>
        </p:nvSpPr>
        <p:spPr/>
        <p:txBody>
          <a:bodyPr/>
          <a:lstStyle/>
          <a:p>
            <a:fld id="{D850A161-AF28-419E-A216-54267966D3F3}"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8A3C8420-498A-4F1E-92DB-305DC9B34B6C}"/>
              </a:ext>
            </a:extLst>
          </p:cNvPr>
          <p:cNvSpPr>
            <a:spLocks noGrp="1"/>
          </p:cNvSpPr>
          <p:nvPr>
            <p:ph type="sldNum" sz="quarter" idx="12"/>
          </p:nvPr>
        </p:nvSpPr>
        <p:spPr/>
        <p:txBody>
          <a:bodyPr/>
          <a:lstStyle/>
          <a:p>
            <a:fld id="{D49A9BBA-89FD-48D0-B870-59C9B59A5A5D}" type="slidenum">
              <a:rPr lang="bg-BG" altLang="bg-BG" smtClean="0"/>
              <a:pPr/>
              <a:t>7</a:t>
            </a:fld>
            <a:endParaRPr lang="bg-BG" altLang="bg-BG"/>
          </a:p>
        </p:txBody>
      </p:sp>
    </p:spTree>
    <p:extLst>
      <p:ext uri="{BB962C8B-B14F-4D97-AF65-F5344CB8AC3E}">
        <p14:creationId xmlns:p14="http://schemas.microsoft.com/office/powerpoint/2010/main" val="23916888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E8F0C4B-DAD0-4DF6-9CB2-0181FC755FD3}" type="slidenum">
              <a:rPr lang="bg-BG" altLang="bg-BG"/>
              <a:pPr/>
              <a:t>70</a:t>
            </a:fld>
            <a:endParaRPr lang="bg-BG" altLang="bg-BG"/>
          </a:p>
        </p:txBody>
      </p:sp>
      <p:sp>
        <p:nvSpPr>
          <p:cNvPr id="61442" name="Rectangle 2"/>
          <p:cNvSpPr>
            <a:spLocks noGrp="1" noChangeArrowheads="1"/>
          </p:cNvSpPr>
          <p:nvPr>
            <p:ph type="title"/>
          </p:nvPr>
        </p:nvSpPr>
        <p:spPr>
          <a:xfrm>
            <a:off x="457200" y="274638"/>
            <a:ext cx="8229600" cy="633412"/>
          </a:xfrm>
        </p:spPr>
        <p:txBody>
          <a:bodyPr/>
          <a:lstStyle/>
          <a:p>
            <a:r>
              <a:rPr lang="en-GB" altLang="bg-BG" sz="2800" b="1">
                <a:solidFill>
                  <a:srgbClr val="FF0000"/>
                </a:solidFill>
              </a:rPr>
              <a:t>ORGANIZING AND PRESENTING THE DATA</a:t>
            </a:r>
            <a:endParaRPr lang="en-GB" altLang="bg-BG" sz="2800"/>
          </a:p>
        </p:txBody>
      </p:sp>
      <p:sp>
        <p:nvSpPr>
          <p:cNvPr id="61443" name="Rectangle 3"/>
          <p:cNvSpPr>
            <a:spLocks noGrp="1" noChangeArrowheads="1"/>
          </p:cNvSpPr>
          <p:nvPr>
            <p:ph type="body" idx="1"/>
          </p:nvPr>
        </p:nvSpPr>
        <p:spPr>
          <a:xfrm>
            <a:off x="323850" y="1125538"/>
            <a:ext cx="8569325" cy="4679950"/>
          </a:xfrm>
        </p:spPr>
        <p:txBody>
          <a:bodyPr/>
          <a:lstStyle/>
          <a:p>
            <a:pPr marL="609600" indent="-609600">
              <a:lnSpc>
                <a:spcPct val="90000"/>
              </a:lnSpc>
            </a:pPr>
            <a:r>
              <a:rPr lang="en-GB" altLang="bg-BG" b="1" i="1" u="sng">
                <a:effectLst>
                  <a:outerShdw blurRad="38100" dist="38100" dir="2700000" algn="tl">
                    <a:srgbClr val="C0C0C0"/>
                  </a:outerShdw>
                </a:effectLst>
              </a:rPr>
              <a:t>Cell</a:t>
            </a:r>
            <a:r>
              <a:rPr lang="en-GB" altLang="bg-BG"/>
              <a:t> – the record of a piece of information (lat. datum) on single attribute (variable) of a single observational unit (statistical unit).</a:t>
            </a:r>
          </a:p>
          <a:p>
            <a:pPr marL="609600" indent="-609600">
              <a:lnSpc>
                <a:spcPct val="90000"/>
              </a:lnSpc>
            </a:pPr>
            <a:endParaRPr lang="en-GB" altLang="bg-BG"/>
          </a:p>
          <a:p>
            <a:pPr marL="609600" indent="-609600">
              <a:lnSpc>
                <a:spcPct val="90000"/>
              </a:lnSpc>
            </a:pPr>
            <a:r>
              <a:rPr lang="en-GB" altLang="bg-BG" b="1" i="1" u="sng">
                <a:effectLst>
                  <a:outerShdw blurRad="38100" dist="38100" dir="2700000" algn="tl">
                    <a:srgbClr val="C0C0C0"/>
                  </a:outerShdw>
                </a:effectLst>
              </a:rPr>
              <a:t>Row</a:t>
            </a:r>
            <a:r>
              <a:rPr lang="en-GB" altLang="bg-BG" i="1"/>
              <a:t> </a:t>
            </a:r>
            <a:r>
              <a:rPr lang="en-GB" altLang="bg-BG"/>
              <a:t>- the record of values of all variables for a single unit.</a:t>
            </a:r>
          </a:p>
          <a:p>
            <a:pPr marL="609600" indent="-609600">
              <a:lnSpc>
                <a:spcPct val="90000"/>
              </a:lnSpc>
            </a:pPr>
            <a:endParaRPr lang="en-GB" altLang="bg-BG"/>
          </a:p>
          <a:p>
            <a:pPr marL="609600" indent="-609600">
              <a:lnSpc>
                <a:spcPct val="90000"/>
              </a:lnSpc>
            </a:pPr>
            <a:r>
              <a:rPr lang="en-GB" altLang="bg-BG" b="1" i="1" u="sng">
                <a:effectLst>
                  <a:outerShdw blurRad="38100" dist="38100" dir="2700000" algn="tl">
                    <a:srgbClr val="C0C0C0"/>
                  </a:outerShdw>
                </a:effectLst>
              </a:rPr>
              <a:t>Column</a:t>
            </a:r>
            <a:r>
              <a:rPr lang="en-GB" altLang="bg-BG"/>
              <a:t> - the record of values of all units for a single variable.</a:t>
            </a:r>
          </a:p>
        </p:txBody>
      </p:sp>
      <p:sp>
        <p:nvSpPr>
          <p:cNvPr id="2" name="Date Placeholder 1"/>
          <p:cNvSpPr>
            <a:spLocks noGrp="1"/>
          </p:cNvSpPr>
          <p:nvPr>
            <p:ph type="dt" sz="half" idx="10"/>
          </p:nvPr>
        </p:nvSpPr>
        <p:spPr/>
        <p:txBody>
          <a:bodyPr/>
          <a:lstStyle/>
          <a:p>
            <a:fld id="{466B7A3E-74C4-4B9D-B79B-EA3DF611B68B}" type="datetime1">
              <a:rPr lang="bg-BG" altLang="bg-BG" smtClean="0"/>
              <a:t>31.10.2019 г.</a:t>
            </a:fld>
            <a:endParaRPr lang="bg-BG" altLang="bg-BG"/>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3C1138B-F82A-43D5-A88A-022DF2F8B0F0}" type="slidenum">
              <a:rPr lang="bg-BG" altLang="bg-BG"/>
              <a:pPr/>
              <a:t>71</a:t>
            </a:fld>
            <a:endParaRPr lang="bg-BG" altLang="bg-BG"/>
          </a:p>
        </p:txBody>
      </p:sp>
      <p:sp>
        <p:nvSpPr>
          <p:cNvPr id="62466" name="Rectangle 2"/>
          <p:cNvSpPr>
            <a:spLocks noGrp="1" noChangeArrowheads="1"/>
          </p:cNvSpPr>
          <p:nvPr>
            <p:ph type="title"/>
          </p:nvPr>
        </p:nvSpPr>
        <p:spPr>
          <a:xfrm>
            <a:off x="755650" y="609600"/>
            <a:ext cx="7993063" cy="515938"/>
          </a:xfrm>
        </p:spPr>
        <p:txBody>
          <a:bodyPr/>
          <a:lstStyle/>
          <a:p>
            <a:r>
              <a:rPr lang="en-GB" altLang="bg-BG" sz="2800" b="1">
                <a:solidFill>
                  <a:srgbClr val="FF0000"/>
                </a:solidFill>
              </a:rPr>
              <a:t>ORGANIZING AND PRESENTING THE DATA</a:t>
            </a:r>
            <a:endParaRPr lang="en-GB" altLang="bg-BG" sz="2800"/>
          </a:p>
        </p:txBody>
      </p:sp>
      <p:pic>
        <p:nvPicPr>
          <p:cNvPr id="62468" name="Picture 4" descr="BOOK U3 2 CH06 7 ppt FIGURES figure0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1518" t="24872" r="5023" b="15926"/>
          <a:stretch>
            <a:fillRect/>
          </a:stretch>
        </p:blipFill>
        <p:spPr>
          <a:xfrm>
            <a:off x="755650" y="1628775"/>
            <a:ext cx="7777163" cy="4679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A5F23871-6843-44F2-8D15-690593C42223}" type="datetime1">
              <a:rPr lang="bg-BG" altLang="bg-BG" smtClean="0"/>
              <a:t>31.10.2019 г.</a:t>
            </a:fld>
            <a:endParaRPr lang="bg-BG" altLang="bg-BG"/>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8689A506-CB1A-4569-AA19-E955B5D0BCC1}" type="slidenum">
              <a:rPr lang="bg-BG" altLang="bg-BG"/>
              <a:pPr/>
              <a:t>72</a:t>
            </a:fld>
            <a:endParaRPr lang="bg-BG" altLang="bg-BG"/>
          </a:p>
        </p:txBody>
      </p:sp>
      <p:sp>
        <p:nvSpPr>
          <p:cNvPr id="82946" name="Rectangle 2"/>
          <p:cNvSpPr>
            <a:spLocks noGrp="1" noChangeArrowheads="1"/>
          </p:cNvSpPr>
          <p:nvPr>
            <p:ph type="title"/>
          </p:nvPr>
        </p:nvSpPr>
        <p:spPr>
          <a:xfrm>
            <a:off x="457200" y="274638"/>
            <a:ext cx="8229600" cy="633412"/>
          </a:xfrm>
        </p:spPr>
        <p:txBody>
          <a:bodyPr/>
          <a:lstStyle/>
          <a:p>
            <a:r>
              <a:rPr lang="en-GB" altLang="bg-BG" sz="3200" b="1">
                <a:solidFill>
                  <a:srgbClr val="FF0000"/>
                </a:solidFill>
              </a:rPr>
              <a:t>DATA PRESENTATION</a:t>
            </a:r>
          </a:p>
        </p:txBody>
      </p:sp>
      <p:sp>
        <p:nvSpPr>
          <p:cNvPr id="82947" name="Rectangle 3"/>
          <p:cNvSpPr>
            <a:spLocks noGrp="1" noChangeArrowheads="1"/>
          </p:cNvSpPr>
          <p:nvPr>
            <p:ph type="body" sz="half" idx="1"/>
          </p:nvPr>
        </p:nvSpPr>
        <p:spPr>
          <a:xfrm>
            <a:off x="468313" y="1125538"/>
            <a:ext cx="4033837" cy="4525962"/>
          </a:xfrm>
        </p:spPr>
        <p:txBody>
          <a:bodyPr/>
          <a:lstStyle/>
          <a:p>
            <a:pPr>
              <a:buFontTx/>
              <a:buNone/>
            </a:pPr>
            <a:r>
              <a:rPr lang="en-GB" altLang="bg-BG" b="1" dirty="0"/>
              <a:t>TABLES</a:t>
            </a:r>
            <a:endParaRPr lang="en-GB" altLang="bg-BG" dirty="0"/>
          </a:p>
          <a:p>
            <a:r>
              <a:rPr lang="en-GB" altLang="bg-BG" sz="2400" b="1" dirty="0">
                <a:solidFill>
                  <a:srgbClr val="FF0000"/>
                </a:solidFill>
              </a:rPr>
              <a:t>2 x 2 Contingency tables</a:t>
            </a:r>
            <a:r>
              <a:rPr lang="en-GB" altLang="bg-BG" dirty="0">
                <a:solidFill>
                  <a:srgbClr val="FF0000"/>
                </a:solidFill>
              </a:rPr>
              <a:t> </a:t>
            </a:r>
            <a:r>
              <a:rPr lang="en-GB" altLang="bg-BG" dirty="0"/>
              <a:t>- </a:t>
            </a:r>
            <a:r>
              <a:rPr lang="en-GB" altLang="bg-BG" sz="2400" dirty="0"/>
              <a:t>two nominal variables having two categories each</a:t>
            </a:r>
          </a:p>
          <a:p>
            <a:r>
              <a:rPr lang="en-GB" altLang="bg-BG" sz="2400" dirty="0"/>
              <a:t>For such tables a measure called the </a:t>
            </a:r>
            <a:r>
              <a:rPr lang="en-GB" altLang="bg-BG" sz="2400" b="1" i="1" dirty="0"/>
              <a:t>odds ratio (OR)</a:t>
            </a:r>
            <a:r>
              <a:rPr lang="en-GB" altLang="bg-BG" sz="2400" dirty="0"/>
              <a:t> can be calculated which is used in epidemiology to evaluate the risk</a:t>
            </a:r>
          </a:p>
        </p:txBody>
      </p:sp>
      <p:graphicFrame>
        <p:nvGraphicFramePr>
          <p:cNvPr id="82949" name="Object 5"/>
          <p:cNvGraphicFramePr>
            <a:graphicFrameLocks noChangeAspect="1"/>
          </p:cNvGraphicFramePr>
          <p:nvPr/>
        </p:nvGraphicFramePr>
        <p:xfrm>
          <a:off x="4648200" y="2743200"/>
          <a:ext cx="3810000" cy="3048000"/>
        </p:xfrm>
        <a:graphic>
          <a:graphicData uri="http://schemas.openxmlformats.org/presentationml/2006/ole">
            <mc:AlternateContent xmlns:mc="http://schemas.openxmlformats.org/markup-compatibility/2006">
              <mc:Choice xmlns:v="urn:schemas-microsoft-com:vml" Requires="v">
                <p:oleObj spid="_x0000_s83039" name="Document" r:id="rId5" imgW="11796120" imgH="4861440" progId="Word.Document.8">
                  <p:embed/>
                </p:oleObj>
              </mc:Choice>
              <mc:Fallback>
                <p:oleObj name="Document" r:id="rId5" imgW="11796120" imgH="4861440"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743200"/>
                        <a:ext cx="38100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950" name="Object 6"/>
          <p:cNvGraphicFramePr>
            <a:graphicFrameLocks noChangeAspect="1"/>
          </p:cNvGraphicFramePr>
          <p:nvPr>
            <p:extLst>
              <p:ext uri="{D42A27DB-BD31-4B8C-83A1-F6EECF244321}">
                <p14:modId xmlns:p14="http://schemas.microsoft.com/office/powerpoint/2010/main" val="896804795"/>
              </p:ext>
            </p:extLst>
          </p:nvPr>
        </p:nvGraphicFramePr>
        <p:xfrm>
          <a:off x="4572000" y="1676400"/>
          <a:ext cx="3886200" cy="4114800"/>
        </p:xfrm>
        <a:graphic>
          <a:graphicData uri="http://schemas.openxmlformats.org/presentationml/2006/ole">
            <mc:AlternateContent xmlns:mc="http://schemas.openxmlformats.org/markup-compatibility/2006">
              <mc:Choice xmlns:v="urn:schemas-microsoft-com:vml" Requires="v">
                <p:oleObj spid="_x0000_s83040" name="Document" r:id="rId7" imgW="3259440" imgH="3851280" progId="Word.Document.8">
                  <p:embed/>
                </p:oleObj>
              </mc:Choice>
              <mc:Fallback>
                <p:oleObj name="Document" r:id="rId7" imgW="3259440" imgH="3851280" progId="Word.Document.8">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676400"/>
                        <a:ext cx="3886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5295060A-2D5A-4612-9E66-8AE256086321}" type="datetime1">
              <a:rPr lang="bg-BG" altLang="bg-BG" smtClean="0"/>
              <a:t>31.10.2019 г.</a:t>
            </a:fld>
            <a:endParaRPr lang="bg-BG" altLang="bg-BG"/>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47">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REMINDER.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47">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REMINDER.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47">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REMIND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72D5809-C91A-45B0-802C-2F4295106680}" type="slidenum">
              <a:rPr lang="bg-BG" altLang="bg-BG"/>
              <a:pPr/>
              <a:t>73</a:t>
            </a:fld>
            <a:endParaRPr lang="bg-BG" altLang="bg-BG"/>
          </a:p>
        </p:txBody>
      </p:sp>
      <p:sp>
        <p:nvSpPr>
          <p:cNvPr id="83970" name="Rectangle 2"/>
          <p:cNvSpPr>
            <a:spLocks noGrp="1" noChangeArrowheads="1"/>
          </p:cNvSpPr>
          <p:nvPr>
            <p:ph type="title"/>
          </p:nvPr>
        </p:nvSpPr>
        <p:spPr>
          <a:xfrm>
            <a:off x="457200" y="274638"/>
            <a:ext cx="8229600" cy="633412"/>
          </a:xfrm>
        </p:spPr>
        <p:txBody>
          <a:bodyPr/>
          <a:lstStyle/>
          <a:p>
            <a:r>
              <a:rPr lang="en-GB" altLang="bg-BG" sz="3200" b="1">
                <a:solidFill>
                  <a:srgbClr val="FF0000"/>
                </a:solidFill>
              </a:rPr>
              <a:t>DATA PRESENTATION</a:t>
            </a:r>
          </a:p>
        </p:txBody>
      </p:sp>
      <p:sp>
        <p:nvSpPr>
          <p:cNvPr id="83971" name="Rectangle 3"/>
          <p:cNvSpPr>
            <a:spLocks noGrp="1" noChangeArrowheads="1"/>
          </p:cNvSpPr>
          <p:nvPr>
            <p:ph type="body" sz="half" idx="1"/>
          </p:nvPr>
        </p:nvSpPr>
        <p:spPr>
          <a:xfrm>
            <a:off x="468313" y="1196975"/>
            <a:ext cx="4033837" cy="4525963"/>
          </a:xfrm>
        </p:spPr>
        <p:txBody>
          <a:bodyPr/>
          <a:lstStyle/>
          <a:p>
            <a:pPr>
              <a:buFontTx/>
              <a:buNone/>
            </a:pPr>
            <a:r>
              <a:rPr lang="en-GB" altLang="bg-BG" b="1" dirty="0"/>
              <a:t>TABLES</a:t>
            </a:r>
            <a:endParaRPr lang="en-GB" altLang="bg-BG" dirty="0"/>
          </a:p>
          <a:p>
            <a:r>
              <a:rPr lang="en-GB" altLang="bg-BG" sz="2400" b="1" dirty="0">
                <a:solidFill>
                  <a:srgbClr val="FF0000"/>
                </a:solidFill>
              </a:rPr>
              <a:t>R x C tables</a:t>
            </a:r>
            <a:r>
              <a:rPr lang="en-GB" altLang="bg-BG" dirty="0">
                <a:solidFill>
                  <a:srgbClr val="FF0000"/>
                </a:solidFill>
              </a:rPr>
              <a:t> </a:t>
            </a:r>
            <a:r>
              <a:rPr lang="en-GB" altLang="bg-BG" dirty="0"/>
              <a:t>- </a:t>
            </a:r>
            <a:r>
              <a:rPr lang="en-GB" altLang="bg-BG" sz="2000" b="1" dirty="0"/>
              <a:t>when a variable has 2 or more outcomes, it can be cross-classified with another one into a larger contingency table with R rows and  columns</a:t>
            </a:r>
          </a:p>
          <a:p>
            <a:r>
              <a:rPr lang="en-GB" altLang="bg-BG" sz="2000" b="1" dirty="0"/>
              <a:t>In such tables percentages are often given with cell counts. It is important to know which percent - row, column or all.</a:t>
            </a:r>
          </a:p>
        </p:txBody>
      </p:sp>
      <p:sp>
        <p:nvSpPr>
          <p:cNvPr id="83972" name="Rectangle 4"/>
          <p:cNvSpPr>
            <a:spLocks noGrp="1" noChangeArrowheads="1"/>
          </p:cNvSpPr>
          <p:nvPr>
            <p:ph type="body" sz="half" idx="2"/>
          </p:nvPr>
        </p:nvSpPr>
        <p:spPr>
          <a:xfrm>
            <a:off x="4652963" y="1600200"/>
            <a:ext cx="4033837" cy="4525963"/>
          </a:xfrm>
        </p:spPr>
        <p:txBody>
          <a:bodyPr/>
          <a:lstStyle/>
          <a:p>
            <a:pPr>
              <a:buFontTx/>
              <a:buNone/>
            </a:pPr>
            <a:r>
              <a:rPr lang="bg-BG" altLang="bg-BG">
                <a:solidFill>
                  <a:srgbClr val="FF00FF"/>
                </a:solidFill>
                <a:latin typeface="HebarU" pitchFamily="2" charset="0"/>
              </a:rPr>
              <a:t>		</a:t>
            </a:r>
            <a:endParaRPr lang="bg-BG" altLang="bg-BG">
              <a:solidFill>
                <a:srgbClr val="00FFFF"/>
              </a:solidFill>
              <a:latin typeface="HebarU" pitchFamily="2" charset="0"/>
            </a:endParaRPr>
          </a:p>
          <a:p>
            <a:endParaRPr lang="en-GB" altLang="bg-BG"/>
          </a:p>
        </p:txBody>
      </p:sp>
      <p:graphicFrame>
        <p:nvGraphicFramePr>
          <p:cNvPr id="83973" name="Object 5"/>
          <p:cNvGraphicFramePr>
            <a:graphicFrameLocks noChangeAspect="1"/>
          </p:cNvGraphicFramePr>
          <p:nvPr/>
        </p:nvGraphicFramePr>
        <p:xfrm>
          <a:off x="4500563" y="1196975"/>
          <a:ext cx="3549650" cy="6186488"/>
        </p:xfrm>
        <a:graphic>
          <a:graphicData uri="http://schemas.openxmlformats.org/presentationml/2006/ole">
            <mc:AlternateContent xmlns:mc="http://schemas.openxmlformats.org/markup-compatibility/2006">
              <mc:Choice xmlns:v="urn:schemas-microsoft-com:vml" Requires="v">
                <p:oleObj spid="_x0000_s84018" name="Document" r:id="rId5" imgW="3403080" imgH="5272920" progId="Word.Document.8">
                  <p:embed/>
                </p:oleObj>
              </mc:Choice>
              <mc:Fallback>
                <p:oleObj name="Document" r:id="rId5" imgW="3403080" imgH="5272920"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196975"/>
                        <a:ext cx="3549650" cy="618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B6BF66E9-6725-44C2-9C3C-BC79725FA71F}" type="datetime1">
              <a:rPr lang="bg-BG" altLang="bg-BG" smtClean="0"/>
              <a:t>31.10.2019 г.</a:t>
            </a:fld>
            <a:endParaRPr lang="bg-BG" altLang="bg-BG"/>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REMIND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REMIND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additive="base">
                                        <p:cTn id="19"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REMINDER.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83973"/>
                                        </p:tgtEl>
                                        <p:attrNameLst>
                                          <p:attrName>style.visibility</p:attrName>
                                        </p:attrNameLst>
                                      </p:cBhvr>
                                      <p:to>
                                        <p:strVal val="visible"/>
                                      </p:to>
                                    </p:set>
                                    <p:anim calcmode="lin" valueType="num">
                                      <p:cBhvr additive="base">
                                        <p:cTn id="25" dur="500" fill="hold"/>
                                        <p:tgtEl>
                                          <p:spTgt spid="83973"/>
                                        </p:tgtEl>
                                        <p:attrNameLst>
                                          <p:attrName>ppt_x</p:attrName>
                                        </p:attrNameLst>
                                      </p:cBhvr>
                                      <p:tavLst>
                                        <p:tav tm="0">
                                          <p:val>
                                            <p:strVal val="1+#ppt_w/2"/>
                                          </p:val>
                                        </p:tav>
                                        <p:tav tm="100000">
                                          <p:val>
                                            <p:strVal val="#ppt_x"/>
                                          </p:val>
                                        </p:tav>
                                      </p:tavLst>
                                    </p:anim>
                                    <p:anim calcmode="lin" valueType="num">
                                      <p:cBhvr additive="base">
                                        <p:cTn id="26" dur="500" fill="hold"/>
                                        <p:tgtEl>
                                          <p:spTgt spid="839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REMIND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916832"/>
            <a:ext cx="8136904" cy="1569660"/>
          </a:xfrm>
          <a:prstGeom prst="rect">
            <a:avLst/>
          </a:prstGeom>
          <a:noFill/>
        </p:spPr>
        <p:txBody>
          <a:bodyPr wrap="square" rtlCol="0">
            <a:spAutoFit/>
          </a:bodyPr>
          <a:lstStyle/>
          <a:p>
            <a:pPr algn="ctr"/>
            <a:endParaRPr lang="en-US" sz="4800" b="1" dirty="0">
              <a:solidFill>
                <a:srgbClr val="FF0000"/>
              </a:solidFill>
            </a:endParaRPr>
          </a:p>
          <a:p>
            <a:pPr algn="ctr"/>
            <a:r>
              <a:rPr lang="en-US" sz="4800" b="1" dirty="0">
                <a:solidFill>
                  <a:srgbClr val="FF0000"/>
                </a:solidFill>
              </a:rPr>
              <a:t>6.2. Graphical presentation </a:t>
            </a:r>
          </a:p>
        </p:txBody>
      </p:sp>
      <p:sp>
        <p:nvSpPr>
          <p:cNvPr id="3" name="Date Placeholder 2">
            <a:extLst>
              <a:ext uri="{FF2B5EF4-FFF2-40B4-BE49-F238E27FC236}">
                <a16:creationId xmlns:a16="http://schemas.microsoft.com/office/drawing/2014/main" id="{7CFCC661-D946-482D-B878-2548AE6AE81D}"/>
              </a:ext>
            </a:extLst>
          </p:cNvPr>
          <p:cNvSpPr>
            <a:spLocks noGrp="1"/>
          </p:cNvSpPr>
          <p:nvPr>
            <p:ph type="dt" sz="half" idx="10"/>
          </p:nvPr>
        </p:nvSpPr>
        <p:spPr/>
        <p:txBody>
          <a:bodyPr/>
          <a:lstStyle/>
          <a:p>
            <a:fld id="{B7B47F69-F8A2-431B-B834-02D20E32A5B6}"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C06918B3-AADE-4C2F-BB98-A10B2A2268F5}"/>
              </a:ext>
            </a:extLst>
          </p:cNvPr>
          <p:cNvSpPr>
            <a:spLocks noGrp="1"/>
          </p:cNvSpPr>
          <p:nvPr>
            <p:ph type="sldNum" sz="quarter" idx="12"/>
          </p:nvPr>
        </p:nvSpPr>
        <p:spPr/>
        <p:txBody>
          <a:bodyPr/>
          <a:lstStyle/>
          <a:p>
            <a:fld id="{3B563EE2-3BA9-40BD-8186-5C97D36E9348}" type="slidenum">
              <a:rPr lang="bg-BG" altLang="bg-BG" smtClean="0"/>
              <a:pPr/>
              <a:t>74</a:t>
            </a:fld>
            <a:endParaRPr lang="bg-BG" altLang="bg-BG"/>
          </a:p>
        </p:txBody>
      </p:sp>
    </p:spTree>
    <p:extLst>
      <p:ext uri="{BB962C8B-B14F-4D97-AF65-F5344CB8AC3E}">
        <p14:creationId xmlns:p14="http://schemas.microsoft.com/office/powerpoint/2010/main" val="3091338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4642"/>
          </a:xfrm>
        </p:spPr>
        <p:txBody>
          <a:bodyPr>
            <a:normAutofit/>
          </a:bodyPr>
          <a:lstStyle/>
          <a:p>
            <a:r>
              <a:rPr lang="en-US" sz="4800" b="1" dirty="0">
                <a:solidFill>
                  <a:srgbClr val="FF0000"/>
                </a:solidFill>
              </a:rPr>
              <a:t>FOR QUALITATIVE VARIABLES </a:t>
            </a:r>
          </a:p>
        </p:txBody>
      </p:sp>
      <p:sp>
        <p:nvSpPr>
          <p:cNvPr id="3" name="Date Placeholder 2">
            <a:extLst>
              <a:ext uri="{FF2B5EF4-FFF2-40B4-BE49-F238E27FC236}">
                <a16:creationId xmlns:a16="http://schemas.microsoft.com/office/drawing/2014/main" id="{AE6693D8-37DD-4FF8-A5BC-FB936E4FA18B}"/>
              </a:ext>
            </a:extLst>
          </p:cNvPr>
          <p:cNvSpPr>
            <a:spLocks noGrp="1"/>
          </p:cNvSpPr>
          <p:nvPr>
            <p:ph type="dt" sz="half" idx="10"/>
          </p:nvPr>
        </p:nvSpPr>
        <p:spPr/>
        <p:txBody>
          <a:bodyPr/>
          <a:lstStyle/>
          <a:p>
            <a:fld id="{6006CFC9-6E67-4CB8-B198-5373849B30B8}"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7B0CF691-8E02-4780-BCB4-3E1C137DEB5E}"/>
              </a:ext>
            </a:extLst>
          </p:cNvPr>
          <p:cNvSpPr>
            <a:spLocks noGrp="1"/>
          </p:cNvSpPr>
          <p:nvPr>
            <p:ph type="sldNum" sz="quarter" idx="12"/>
          </p:nvPr>
        </p:nvSpPr>
        <p:spPr/>
        <p:txBody>
          <a:bodyPr/>
          <a:lstStyle/>
          <a:p>
            <a:fld id="{D49A9BBA-89FD-48D0-B870-59C9B59A5A5D}" type="slidenum">
              <a:rPr lang="bg-BG" altLang="bg-BG" smtClean="0"/>
              <a:pPr/>
              <a:t>75</a:t>
            </a:fld>
            <a:endParaRPr lang="bg-BG" altLang="bg-BG"/>
          </a:p>
        </p:txBody>
      </p:sp>
    </p:spTree>
    <p:extLst>
      <p:ext uri="{BB962C8B-B14F-4D97-AF65-F5344CB8AC3E}">
        <p14:creationId xmlns:p14="http://schemas.microsoft.com/office/powerpoint/2010/main" val="11693314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normAutofit fontScale="90000"/>
          </a:bodyPr>
          <a:lstStyle/>
          <a:p>
            <a:pPr algn="l"/>
            <a:r>
              <a:rPr lang="en-US" b="1" dirty="0">
                <a:solidFill>
                  <a:srgbClr val="FF0000"/>
                </a:solidFill>
              </a:rPr>
              <a:t>FOR QUALITATIVE VARIABLES </a:t>
            </a:r>
            <a:br>
              <a:rPr lang="en-US" b="1" dirty="0">
                <a:solidFill>
                  <a:srgbClr val="FF0000"/>
                </a:solidFill>
              </a:rPr>
            </a:br>
            <a:r>
              <a:rPr lang="en-US" b="1" dirty="0"/>
              <a:t>The most appropriate graphical presentation is a </a:t>
            </a:r>
            <a:r>
              <a:rPr lang="en-US" b="1" dirty="0">
                <a:solidFill>
                  <a:srgbClr val="FF0000"/>
                </a:solidFill>
              </a:rPr>
              <a:t>pie diagram. </a:t>
            </a:r>
            <a:r>
              <a:rPr lang="en-US" b="1" dirty="0"/>
              <a:t/>
            </a:r>
            <a:br>
              <a:rPr lang="en-US" b="1" dirty="0"/>
            </a:br>
            <a:r>
              <a:rPr lang="en-US" b="1" dirty="0"/>
              <a:t/>
            </a:r>
            <a:br>
              <a:rPr lang="en-US" b="1" dirty="0"/>
            </a:br>
            <a:r>
              <a:rPr lang="en-US" sz="3600" b="1" dirty="0"/>
              <a:t>It is constructed very easily:</a:t>
            </a:r>
            <a:br>
              <a:rPr lang="en-US" sz="3600" b="1" dirty="0"/>
            </a:br>
            <a:r>
              <a:rPr lang="en-US" sz="3600" b="1" dirty="0"/>
              <a:t>- the circle is equal to 100 %;</a:t>
            </a:r>
            <a:br>
              <a:rPr lang="en-US" sz="3600" b="1" dirty="0"/>
            </a:br>
            <a:r>
              <a:rPr lang="en-US" sz="3600" b="1" dirty="0"/>
              <a:t>- we calculated the proportion of each part, e.g. the proportion of men and women in a dataset;</a:t>
            </a:r>
            <a:br>
              <a:rPr lang="en-US" sz="3600" b="1" dirty="0"/>
            </a:br>
            <a:r>
              <a:rPr lang="en-US" sz="3600" b="1" dirty="0"/>
              <a:t>- the sum of all proportion is to be equal to 100%.</a:t>
            </a:r>
            <a:br>
              <a:rPr lang="en-US" sz="3600" b="1" dirty="0"/>
            </a:br>
            <a:endParaRPr lang="en-US" sz="3600" dirty="0"/>
          </a:p>
        </p:txBody>
      </p:sp>
      <p:sp>
        <p:nvSpPr>
          <p:cNvPr id="3" name="Date Placeholder 2">
            <a:extLst>
              <a:ext uri="{FF2B5EF4-FFF2-40B4-BE49-F238E27FC236}">
                <a16:creationId xmlns:a16="http://schemas.microsoft.com/office/drawing/2014/main" id="{323FF0C5-8910-4BA0-822B-87CF17359F5F}"/>
              </a:ext>
            </a:extLst>
          </p:cNvPr>
          <p:cNvSpPr>
            <a:spLocks noGrp="1"/>
          </p:cNvSpPr>
          <p:nvPr>
            <p:ph type="dt" sz="half" idx="10"/>
          </p:nvPr>
        </p:nvSpPr>
        <p:spPr/>
        <p:txBody>
          <a:bodyPr/>
          <a:lstStyle/>
          <a:p>
            <a:fld id="{9032540F-F59F-48EE-A0D6-1E9E64C2610D}"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ED9DA61B-8FEC-4B82-B545-77AC8CE1F0F7}"/>
              </a:ext>
            </a:extLst>
          </p:cNvPr>
          <p:cNvSpPr>
            <a:spLocks noGrp="1"/>
          </p:cNvSpPr>
          <p:nvPr>
            <p:ph type="sldNum" sz="quarter" idx="12"/>
          </p:nvPr>
        </p:nvSpPr>
        <p:spPr/>
        <p:txBody>
          <a:bodyPr/>
          <a:lstStyle/>
          <a:p>
            <a:fld id="{D49A9BBA-89FD-48D0-B870-59C9B59A5A5D}" type="slidenum">
              <a:rPr lang="bg-BG" altLang="bg-BG" smtClean="0"/>
              <a:pPr/>
              <a:t>76</a:t>
            </a:fld>
            <a:endParaRPr lang="bg-BG" altLang="bg-BG"/>
          </a:p>
        </p:txBody>
      </p:sp>
    </p:spTree>
    <p:extLst>
      <p:ext uri="{BB962C8B-B14F-4D97-AF65-F5344CB8AC3E}">
        <p14:creationId xmlns:p14="http://schemas.microsoft.com/office/powerpoint/2010/main" val="40237890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475" y="1124744"/>
            <a:ext cx="5610225"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3528" y="332656"/>
            <a:ext cx="8558015" cy="830997"/>
          </a:xfrm>
          <a:prstGeom prst="rect">
            <a:avLst/>
          </a:prstGeom>
        </p:spPr>
        <p:txBody>
          <a:bodyPr wrap="square">
            <a:spAutoFit/>
          </a:bodyPr>
          <a:lstStyle/>
          <a:p>
            <a:pPr algn="ctr"/>
            <a:r>
              <a:rPr lang="en-US" sz="2400" b="1" dirty="0"/>
              <a:t>Primary Disability of Persons over 16 Years of Age in Bulgaria, 2015 (in %)</a:t>
            </a:r>
            <a:endParaRPr lang="en-US" sz="2400" dirty="0"/>
          </a:p>
        </p:txBody>
      </p:sp>
      <p:sp>
        <p:nvSpPr>
          <p:cNvPr id="3" name="TextBox 2"/>
          <p:cNvSpPr txBox="1"/>
          <p:nvPr/>
        </p:nvSpPr>
        <p:spPr>
          <a:xfrm>
            <a:off x="1259631" y="5908630"/>
            <a:ext cx="4252254" cy="369332"/>
          </a:xfrm>
          <a:prstGeom prst="rect">
            <a:avLst/>
          </a:prstGeom>
          <a:noFill/>
        </p:spPr>
        <p:txBody>
          <a:bodyPr wrap="none" rtlCol="0">
            <a:spAutoFit/>
          </a:bodyPr>
          <a:lstStyle/>
          <a:p>
            <a:r>
              <a:rPr lang="en-US" dirty="0">
                <a:solidFill>
                  <a:srgbClr val="FF0000"/>
                </a:solidFill>
              </a:rPr>
              <a:t>For students: Read and explain the diagram</a:t>
            </a:r>
          </a:p>
        </p:txBody>
      </p:sp>
      <p:sp>
        <p:nvSpPr>
          <p:cNvPr id="4" name="TextBox 3"/>
          <p:cNvSpPr txBox="1"/>
          <p:nvPr/>
        </p:nvSpPr>
        <p:spPr>
          <a:xfrm>
            <a:off x="611560" y="5500060"/>
            <a:ext cx="7358618" cy="338554"/>
          </a:xfrm>
          <a:prstGeom prst="rect">
            <a:avLst/>
          </a:prstGeom>
          <a:noFill/>
        </p:spPr>
        <p:txBody>
          <a:bodyPr wrap="none" rtlCol="0">
            <a:spAutoFit/>
          </a:bodyPr>
          <a:lstStyle/>
          <a:p>
            <a:r>
              <a:rPr lang="en-US" sz="1600" i="1" dirty="0"/>
              <a:t>Source: Bulgarian health statistics 2016. National Centre of Public Health and Analyses</a:t>
            </a:r>
          </a:p>
        </p:txBody>
      </p:sp>
      <p:sp>
        <p:nvSpPr>
          <p:cNvPr id="5" name="Date Placeholder 4">
            <a:extLst>
              <a:ext uri="{FF2B5EF4-FFF2-40B4-BE49-F238E27FC236}">
                <a16:creationId xmlns:a16="http://schemas.microsoft.com/office/drawing/2014/main" id="{3123DAA2-4F37-43CF-BB54-E36CAF4FA3F0}"/>
              </a:ext>
            </a:extLst>
          </p:cNvPr>
          <p:cNvSpPr>
            <a:spLocks noGrp="1"/>
          </p:cNvSpPr>
          <p:nvPr>
            <p:ph type="dt" sz="half" idx="10"/>
          </p:nvPr>
        </p:nvSpPr>
        <p:spPr/>
        <p:txBody>
          <a:bodyPr/>
          <a:lstStyle/>
          <a:p>
            <a:fld id="{B4E62EBD-4AAF-4EFC-B119-D874D21B212D}" type="datetime1">
              <a:rPr lang="bg-BG" altLang="bg-BG" smtClean="0"/>
              <a:t>31.10.2019 г.</a:t>
            </a:fld>
            <a:endParaRPr lang="bg-BG" altLang="bg-BG"/>
          </a:p>
        </p:txBody>
      </p:sp>
      <p:sp>
        <p:nvSpPr>
          <p:cNvPr id="6" name="Slide Number Placeholder 5">
            <a:extLst>
              <a:ext uri="{FF2B5EF4-FFF2-40B4-BE49-F238E27FC236}">
                <a16:creationId xmlns:a16="http://schemas.microsoft.com/office/drawing/2014/main" id="{982CB53A-0E8A-43B8-8A6C-D096A679A4AD}"/>
              </a:ext>
            </a:extLst>
          </p:cNvPr>
          <p:cNvSpPr>
            <a:spLocks noGrp="1"/>
          </p:cNvSpPr>
          <p:nvPr>
            <p:ph type="sldNum" sz="quarter" idx="12"/>
          </p:nvPr>
        </p:nvSpPr>
        <p:spPr/>
        <p:txBody>
          <a:bodyPr/>
          <a:lstStyle/>
          <a:p>
            <a:fld id="{3B563EE2-3BA9-40BD-8186-5C97D36E9348}" type="slidenum">
              <a:rPr lang="bg-BG" altLang="bg-BG" smtClean="0"/>
              <a:pPr/>
              <a:t>77</a:t>
            </a:fld>
            <a:endParaRPr lang="bg-BG" altLang="bg-BG"/>
          </a:p>
        </p:txBody>
      </p:sp>
    </p:spTree>
    <p:extLst>
      <p:ext uri="{BB962C8B-B14F-4D97-AF65-F5344CB8AC3E}">
        <p14:creationId xmlns:p14="http://schemas.microsoft.com/office/powerpoint/2010/main" val="13677751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721664"/>
            <a:ext cx="5472608" cy="5074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27584" y="5805264"/>
            <a:ext cx="7416824" cy="338554"/>
          </a:xfrm>
          <a:prstGeom prst="rect">
            <a:avLst/>
          </a:prstGeom>
        </p:spPr>
        <p:txBody>
          <a:bodyPr wrap="square">
            <a:spAutoFit/>
          </a:bodyPr>
          <a:lstStyle/>
          <a:p>
            <a:r>
              <a:rPr lang="en-US" sz="1600" i="1" dirty="0"/>
              <a:t>Source: Bulgarian health statistics 2016. National Centre of Public Health and Analyses</a:t>
            </a:r>
          </a:p>
        </p:txBody>
      </p:sp>
      <p:sp>
        <p:nvSpPr>
          <p:cNvPr id="3" name="Rectangle 2"/>
          <p:cNvSpPr/>
          <p:nvPr/>
        </p:nvSpPr>
        <p:spPr>
          <a:xfrm>
            <a:off x="2163455" y="6172591"/>
            <a:ext cx="4673074" cy="369332"/>
          </a:xfrm>
          <a:prstGeom prst="rect">
            <a:avLst/>
          </a:prstGeom>
        </p:spPr>
        <p:txBody>
          <a:bodyPr wrap="none">
            <a:spAutoFit/>
          </a:bodyPr>
          <a:lstStyle/>
          <a:p>
            <a:pPr algn="ctr"/>
            <a:r>
              <a:rPr lang="en-US" dirty="0">
                <a:solidFill>
                  <a:srgbClr val="FF0000"/>
                </a:solidFill>
              </a:rPr>
              <a:t>For students: Read and explain the diagram</a:t>
            </a:r>
          </a:p>
        </p:txBody>
      </p:sp>
      <p:sp>
        <p:nvSpPr>
          <p:cNvPr id="4" name="Rectangle 3"/>
          <p:cNvSpPr/>
          <p:nvPr/>
        </p:nvSpPr>
        <p:spPr>
          <a:xfrm>
            <a:off x="2434848" y="136402"/>
            <a:ext cx="4365875" cy="369332"/>
          </a:xfrm>
          <a:prstGeom prst="rect">
            <a:avLst/>
          </a:prstGeom>
        </p:spPr>
        <p:txBody>
          <a:bodyPr wrap="none">
            <a:spAutoFit/>
          </a:bodyPr>
          <a:lstStyle/>
          <a:p>
            <a:r>
              <a:rPr lang="en-US" b="1" dirty="0"/>
              <a:t>Mortality by Causes in Bulgaria, 2015 (in %_</a:t>
            </a:r>
            <a:endParaRPr lang="en-US" dirty="0"/>
          </a:p>
        </p:txBody>
      </p:sp>
      <p:sp>
        <p:nvSpPr>
          <p:cNvPr id="5" name="Date Placeholder 4">
            <a:extLst>
              <a:ext uri="{FF2B5EF4-FFF2-40B4-BE49-F238E27FC236}">
                <a16:creationId xmlns:a16="http://schemas.microsoft.com/office/drawing/2014/main" id="{E4369596-3602-46E2-8ADE-6BD12E9040DD}"/>
              </a:ext>
            </a:extLst>
          </p:cNvPr>
          <p:cNvSpPr>
            <a:spLocks noGrp="1"/>
          </p:cNvSpPr>
          <p:nvPr>
            <p:ph type="dt" sz="half" idx="10"/>
          </p:nvPr>
        </p:nvSpPr>
        <p:spPr/>
        <p:txBody>
          <a:bodyPr/>
          <a:lstStyle/>
          <a:p>
            <a:fld id="{9E05EC88-AD5E-4971-AD29-E68D966C54E6}" type="datetime1">
              <a:rPr lang="bg-BG" altLang="bg-BG" smtClean="0"/>
              <a:t>31.10.2019 г.</a:t>
            </a:fld>
            <a:endParaRPr lang="bg-BG" altLang="bg-BG"/>
          </a:p>
        </p:txBody>
      </p:sp>
      <p:sp>
        <p:nvSpPr>
          <p:cNvPr id="6" name="Slide Number Placeholder 5">
            <a:extLst>
              <a:ext uri="{FF2B5EF4-FFF2-40B4-BE49-F238E27FC236}">
                <a16:creationId xmlns:a16="http://schemas.microsoft.com/office/drawing/2014/main" id="{35F64B86-5DD8-466F-992A-AD735680382A}"/>
              </a:ext>
            </a:extLst>
          </p:cNvPr>
          <p:cNvSpPr>
            <a:spLocks noGrp="1"/>
          </p:cNvSpPr>
          <p:nvPr>
            <p:ph type="sldNum" sz="quarter" idx="12"/>
          </p:nvPr>
        </p:nvSpPr>
        <p:spPr/>
        <p:txBody>
          <a:bodyPr/>
          <a:lstStyle/>
          <a:p>
            <a:fld id="{3B563EE2-3BA9-40BD-8186-5C97D36E9348}" type="slidenum">
              <a:rPr lang="bg-BG" altLang="bg-BG" smtClean="0"/>
              <a:pPr/>
              <a:t>78</a:t>
            </a:fld>
            <a:endParaRPr lang="bg-BG" altLang="bg-BG"/>
          </a:p>
        </p:txBody>
      </p:sp>
    </p:spTree>
    <p:extLst>
      <p:ext uri="{BB962C8B-B14F-4D97-AF65-F5344CB8AC3E}">
        <p14:creationId xmlns:p14="http://schemas.microsoft.com/office/powerpoint/2010/main" val="24916781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F9B74D48-C31F-4CB7-BB79-C214923CC327}" type="slidenum">
              <a:rPr lang="en-US" altLang="en-US"/>
              <a:pPr/>
              <a:t>79</a:t>
            </a:fld>
            <a:endParaRPr lang="en-US" altLang="en-US"/>
          </a:p>
        </p:txBody>
      </p:sp>
      <p:sp>
        <p:nvSpPr>
          <p:cNvPr id="38914" name="Slide Number Placeholder 1"/>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309E6409-5F04-4EA6-89B5-34830BA70D85}" type="slidenum">
              <a:rPr lang="en-US" altLang="en-US" sz="1400"/>
              <a:pPr algn="r" eaLnBrk="1" hangingPunct="1"/>
              <a:t>79</a:t>
            </a:fld>
            <a:endParaRPr lang="en-US" altLang="en-US" sz="1400"/>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333375"/>
            <a:ext cx="8893175" cy="597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BC6B0DED-5611-4C54-AAD5-9E14D16D3AF8}"/>
              </a:ext>
            </a:extLst>
          </p:cNvPr>
          <p:cNvSpPr>
            <a:spLocks noGrp="1"/>
          </p:cNvSpPr>
          <p:nvPr>
            <p:ph type="dt" sz="half" idx="10"/>
          </p:nvPr>
        </p:nvSpPr>
        <p:spPr/>
        <p:txBody>
          <a:bodyPr/>
          <a:lstStyle/>
          <a:p>
            <a:fld id="{4BA4B223-F441-4DA7-ABA9-0E7BC8B73AAE}" type="datetime1">
              <a:rPr lang="bg-BG" altLang="bg-BG" smtClean="0"/>
              <a:t>31.10.2019 г.</a:t>
            </a:fld>
            <a:endParaRPr lang="bg-BG" altLang="bg-BG"/>
          </a:p>
        </p:txBody>
      </p:sp>
    </p:spTree>
    <p:extLst>
      <p:ext uri="{BB962C8B-B14F-4D97-AF65-F5344CB8AC3E}">
        <p14:creationId xmlns:p14="http://schemas.microsoft.com/office/powerpoint/2010/main" val="217775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639B-61A7-426E-AB2E-C692B6AC3567}"/>
              </a:ext>
            </a:extLst>
          </p:cNvPr>
          <p:cNvSpPr>
            <a:spLocks noGrp="1"/>
          </p:cNvSpPr>
          <p:nvPr>
            <p:ph type="title"/>
          </p:nvPr>
        </p:nvSpPr>
        <p:spPr>
          <a:xfrm>
            <a:off x="457200" y="274638"/>
            <a:ext cx="8229600" cy="5602634"/>
          </a:xfrm>
        </p:spPr>
        <p:txBody>
          <a:bodyPr/>
          <a:lstStyle/>
          <a:p>
            <a:r>
              <a:rPr lang="en-US" sz="4000" dirty="0"/>
              <a:t/>
            </a:r>
            <a:br>
              <a:rPr lang="en-US" sz="4000" dirty="0"/>
            </a:br>
            <a:r>
              <a:rPr lang="en-US" sz="4000" dirty="0"/>
              <a:t>Therefore, </a:t>
            </a:r>
            <a:r>
              <a:rPr lang="en-US" sz="4000" b="1" dirty="0">
                <a:solidFill>
                  <a:srgbClr val="FF0000"/>
                </a:solidFill>
              </a:rPr>
              <a:t>statistics is </a:t>
            </a:r>
            <a:r>
              <a:rPr lang="en-US" sz="4000" dirty="0"/>
              <a:t>the science of collecting, summarizing, presenting and interpreting data, and of using them to estimate the magnitude of associations and to test hypotheses.</a:t>
            </a:r>
            <a:br>
              <a:rPr lang="en-US" sz="4000" dirty="0"/>
            </a:br>
            <a:endParaRPr lang="en-US" sz="4000" dirty="0"/>
          </a:p>
        </p:txBody>
      </p:sp>
      <p:sp>
        <p:nvSpPr>
          <p:cNvPr id="3" name="Date Placeholder 2">
            <a:extLst>
              <a:ext uri="{FF2B5EF4-FFF2-40B4-BE49-F238E27FC236}">
                <a16:creationId xmlns:a16="http://schemas.microsoft.com/office/drawing/2014/main" id="{A2D52782-3926-4FCD-9CCA-759E7ACD31FC}"/>
              </a:ext>
            </a:extLst>
          </p:cNvPr>
          <p:cNvSpPr>
            <a:spLocks noGrp="1"/>
          </p:cNvSpPr>
          <p:nvPr>
            <p:ph type="dt" sz="half" idx="10"/>
          </p:nvPr>
        </p:nvSpPr>
        <p:spPr/>
        <p:txBody>
          <a:bodyPr/>
          <a:lstStyle/>
          <a:p>
            <a:fld id="{1A222BA6-F476-4508-83BA-084F503DB4B6}"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F0934981-281A-45D0-94F3-70B1203545D8}"/>
              </a:ext>
            </a:extLst>
          </p:cNvPr>
          <p:cNvSpPr>
            <a:spLocks noGrp="1"/>
          </p:cNvSpPr>
          <p:nvPr>
            <p:ph type="sldNum" sz="quarter" idx="12"/>
          </p:nvPr>
        </p:nvSpPr>
        <p:spPr/>
        <p:txBody>
          <a:bodyPr/>
          <a:lstStyle/>
          <a:p>
            <a:fld id="{D49A9BBA-89FD-48D0-B870-59C9B59A5A5D}" type="slidenum">
              <a:rPr lang="bg-BG" altLang="bg-BG" smtClean="0"/>
              <a:pPr/>
              <a:t>8</a:t>
            </a:fld>
            <a:endParaRPr lang="bg-BG" altLang="bg-BG"/>
          </a:p>
        </p:txBody>
      </p:sp>
    </p:spTree>
    <p:extLst>
      <p:ext uri="{BB962C8B-B14F-4D97-AF65-F5344CB8AC3E}">
        <p14:creationId xmlns:p14="http://schemas.microsoft.com/office/powerpoint/2010/main" val="24846532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6B712D8D-9CB2-4311-A260-1A575CDA624E}" type="slidenum">
              <a:rPr lang="en-US" altLang="en-US" sz="1400"/>
              <a:pPr algn="r"/>
              <a:t>80</a:t>
            </a:fld>
            <a:endParaRPr lang="en-US" altLang="en-US" sz="1400"/>
          </a:p>
        </p:txBody>
      </p:sp>
      <p:pic>
        <p:nvPicPr>
          <p:cNvPr id="27651" name="Picture 2"/>
          <p:cNvPicPr>
            <a:picLocks noChangeAspect="1" noChangeArrowheads="1"/>
          </p:cNvPicPr>
          <p:nvPr/>
        </p:nvPicPr>
        <p:blipFill>
          <a:blip r:embed="rId2"/>
          <a:srcRect/>
          <a:stretch>
            <a:fillRect/>
          </a:stretch>
        </p:blipFill>
        <p:spPr bwMode="auto">
          <a:xfrm>
            <a:off x="684213" y="-22225"/>
            <a:ext cx="7704137" cy="6838950"/>
          </a:xfrm>
          <a:prstGeom prst="rect">
            <a:avLst/>
          </a:prstGeom>
          <a:noFill/>
          <a:ln w="12700" cap="sq">
            <a:noFill/>
            <a:miter lim="800000"/>
            <a:headEnd type="none" w="sm" len="sm"/>
            <a:tailEnd type="none" w="sm" len="sm"/>
          </a:ln>
        </p:spPr>
      </p:pic>
      <p:sp>
        <p:nvSpPr>
          <p:cNvPr id="2" name="Date Placeholder 1">
            <a:extLst>
              <a:ext uri="{FF2B5EF4-FFF2-40B4-BE49-F238E27FC236}">
                <a16:creationId xmlns:a16="http://schemas.microsoft.com/office/drawing/2014/main" id="{2FE27A96-DD40-4CA6-A25E-81FA14AAD7EB}"/>
              </a:ext>
            </a:extLst>
          </p:cNvPr>
          <p:cNvSpPr>
            <a:spLocks noGrp="1"/>
          </p:cNvSpPr>
          <p:nvPr>
            <p:ph type="dt" sz="half" idx="10"/>
          </p:nvPr>
        </p:nvSpPr>
        <p:spPr/>
        <p:txBody>
          <a:bodyPr/>
          <a:lstStyle/>
          <a:p>
            <a:fld id="{775F0862-6A98-43F1-9C68-322798161721}"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B5946AB9-3AD2-4878-B580-3CA5CC1F62A6}"/>
              </a:ext>
            </a:extLst>
          </p:cNvPr>
          <p:cNvSpPr>
            <a:spLocks noGrp="1"/>
          </p:cNvSpPr>
          <p:nvPr>
            <p:ph type="sldNum" sz="quarter" idx="12"/>
          </p:nvPr>
        </p:nvSpPr>
        <p:spPr/>
        <p:txBody>
          <a:bodyPr/>
          <a:lstStyle/>
          <a:p>
            <a:fld id="{3B563EE2-3BA9-40BD-8186-5C97D36E9348}" type="slidenum">
              <a:rPr lang="bg-BG" altLang="bg-BG" smtClean="0"/>
              <a:pPr/>
              <a:t>80</a:t>
            </a:fld>
            <a:endParaRPr lang="bg-BG" altLang="bg-BG"/>
          </a:p>
        </p:txBody>
      </p:sp>
    </p:spTree>
    <p:extLst>
      <p:ext uri="{BB962C8B-B14F-4D97-AF65-F5344CB8AC3E}">
        <p14:creationId xmlns:p14="http://schemas.microsoft.com/office/powerpoint/2010/main" val="1884260056"/>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4642"/>
          </a:xfrm>
        </p:spPr>
        <p:txBody>
          <a:bodyPr>
            <a:normAutofit/>
          </a:bodyPr>
          <a:lstStyle/>
          <a:p>
            <a:r>
              <a:rPr lang="en-US" sz="4800" b="1" dirty="0">
                <a:solidFill>
                  <a:srgbClr val="FF0000"/>
                </a:solidFill>
              </a:rPr>
              <a:t>FOR </a:t>
            </a:r>
            <a:r>
              <a:rPr lang="en-US" sz="4800" b="1" dirty="0" err="1">
                <a:solidFill>
                  <a:srgbClr val="FF0000"/>
                </a:solidFill>
              </a:rPr>
              <a:t>QUANTITAIVE</a:t>
            </a:r>
            <a:r>
              <a:rPr lang="en-US" sz="4800" b="1" dirty="0">
                <a:solidFill>
                  <a:srgbClr val="FF0000"/>
                </a:solidFill>
              </a:rPr>
              <a:t> VARIABLES </a:t>
            </a:r>
          </a:p>
        </p:txBody>
      </p:sp>
      <p:sp>
        <p:nvSpPr>
          <p:cNvPr id="3" name="Date Placeholder 2">
            <a:extLst>
              <a:ext uri="{FF2B5EF4-FFF2-40B4-BE49-F238E27FC236}">
                <a16:creationId xmlns:a16="http://schemas.microsoft.com/office/drawing/2014/main" id="{F6620A9C-B540-40EC-BA79-D4F834F60F54}"/>
              </a:ext>
            </a:extLst>
          </p:cNvPr>
          <p:cNvSpPr>
            <a:spLocks noGrp="1"/>
          </p:cNvSpPr>
          <p:nvPr>
            <p:ph type="dt" sz="half" idx="10"/>
          </p:nvPr>
        </p:nvSpPr>
        <p:spPr/>
        <p:txBody>
          <a:bodyPr/>
          <a:lstStyle/>
          <a:p>
            <a:fld id="{33490B58-0070-4883-ACD0-0EFF700992BC}"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4B6F7538-2C35-4302-A4C9-5D8CB6962422}"/>
              </a:ext>
            </a:extLst>
          </p:cNvPr>
          <p:cNvSpPr>
            <a:spLocks noGrp="1"/>
          </p:cNvSpPr>
          <p:nvPr>
            <p:ph type="sldNum" sz="quarter" idx="12"/>
          </p:nvPr>
        </p:nvSpPr>
        <p:spPr/>
        <p:txBody>
          <a:bodyPr/>
          <a:lstStyle/>
          <a:p>
            <a:fld id="{D49A9BBA-89FD-48D0-B870-59C9B59A5A5D}" type="slidenum">
              <a:rPr lang="bg-BG" altLang="bg-BG" smtClean="0"/>
              <a:pPr/>
              <a:t>81</a:t>
            </a:fld>
            <a:endParaRPr lang="bg-BG" altLang="bg-BG"/>
          </a:p>
        </p:txBody>
      </p:sp>
    </p:spTree>
    <p:extLst>
      <p:ext uri="{BB962C8B-B14F-4D97-AF65-F5344CB8AC3E}">
        <p14:creationId xmlns:p14="http://schemas.microsoft.com/office/powerpoint/2010/main" val="36431019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normAutofit fontScale="90000"/>
          </a:bodyPr>
          <a:lstStyle/>
          <a:p>
            <a:pPr algn="l"/>
            <a:r>
              <a:rPr lang="en-US" b="1" dirty="0">
                <a:solidFill>
                  <a:srgbClr val="FF0000"/>
                </a:solidFill>
              </a:rPr>
              <a:t>FOR </a:t>
            </a:r>
            <a:r>
              <a:rPr lang="en-US" b="1" dirty="0" err="1">
                <a:solidFill>
                  <a:srgbClr val="FF0000"/>
                </a:solidFill>
              </a:rPr>
              <a:t>QUAUNTATIVE</a:t>
            </a:r>
            <a:r>
              <a:rPr lang="en-US" b="1" dirty="0">
                <a:solidFill>
                  <a:srgbClr val="FF0000"/>
                </a:solidFill>
              </a:rPr>
              <a:t> VARIABLES </a:t>
            </a:r>
            <a:br>
              <a:rPr lang="en-US" b="1" dirty="0">
                <a:solidFill>
                  <a:srgbClr val="FF0000"/>
                </a:solidFill>
              </a:rPr>
            </a:br>
            <a:r>
              <a:rPr lang="en-US" b="1" dirty="0">
                <a:solidFill>
                  <a:srgbClr val="FF0000"/>
                </a:solidFill>
              </a:rPr>
              <a:t/>
            </a:r>
            <a:br>
              <a:rPr lang="en-US" b="1" dirty="0">
                <a:solidFill>
                  <a:srgbClr val="FF0000"/>
                </a:solidFill>
              </a:rPr>
            </a:br>
            <a:r>
              <a:rPr lang="en-US" b="1" dirty="0"/>
              <a:t>The most appropriate graphical presentations are the following:</a:t>
            </a:r>
            <a:br>
              <a:rPr lang="en-US" b="1" dirty="0"/>
            </a:br>
            <a:r>
              <a:rPr lang="en-US" b="1" dirty="0"/>
              <a:t>- </a:t>
            </a:r>
            <a:r>
              <a:rPr lang="en-US" b="1" dirty="0">
                <a:solidFill>
                  <a:srgbClr val="FF0000"/>
                </a:solidFill>
              </a:rPr>
              <a:t>histograms;</a:t>
            </a:r>
            <a:br>
              <a:rPr lang="en-US" b="1" dirty="0">
                <a:solidFill>
                  <a:srgbClr val="FF0000"/>
                </a:solidFill>
              </a:rPr>
            </a:br>
            <a:r>
              <a:rPr lang="en-US" b="1" dirty="0">
                <a:solidFill>
                  <a:srgbClr val="FF0000"/>
                </a:solidFill>
              </a:rPr>
              <a:t>- bar charts;</a:t>
            </a:r>
            <a:br>
              <a:rPr lang="en-US" b="1" dirty="0">
                <a:solidFill>
                  <a:srgbClr val="FF0000"/>
                </a:solidFill>
              </a:rPr>
            </a:br>
            <a:r>
              <a:rPr lang="en-US" b="1" dirty="0">
                <a:solidFill>
                  <a:srgbClr val="FF0000"/>
                </a:solidFill>
              </a:rPr>
              <a:t>- linear diagrams; </a:t>
            </a:r>
            <a:br>
              <a:rPr lang="en-US" b="1" dirty="0">
                <a:solidFill>
                  <a:srgbClr val="FF0000"/>
                </a:solidFill>
              </a:rPr>
            </a:br>
            <a:r>
              <a:rPr lang="en-US" b="1" dirty="0">
                <a:solidFill>
                  <a:srgbClr val="FF0000"/>
                </a:solidFill>
              </a:rPr>
              <a:t>- map diagrams. </a:t>
            </a:r>
            <a:endParaRPr lang="en-US" dirty="0"/>
          </a:p>
        </p:txBody>
      </p:sp>
      <p:sp>
        <p:nvSpPr>
          <p:cNvPr id="3" name="Date Placeholder 2">
            <a:extLst>
              <a:ext uri="{FF2B5EF4-FFF2-40B4-BE49-F238E27FC236}">
                <a16:creationId xmlns:a16="http://schemas.microsoft.com/office/drawing/2014/main" id="{9DA52C3C-D09A-414B-8E3E-1BE67B6AD7B1}"/>
              </a:ext>
            </a:extLst>
          </p:cNvPr>
          <p:cNvSpPr>
            <a:spLocks noGrp="1"/>
          </p:cNvSpPr>
          <p:nvPr>
            <p:ph type="dt" sz="half" idx="10"/>
          </p:nvPr>
        </p:nvSpPr>
        <p:spPr/>
        <p:txBody>
          <a:bodyPr/>
          <a:lstStyle/>
          <a:p>
            <a:fld id="{AA6D273E-AB83-475D-AB37-258D67D024BA}"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FCCC2478-5996-426F-8F14-77EBCD574FF0}"/>
              </a:ext>
            </a:extLst>
          </p:cNvPr>
          <p:cNvSpPr>
            <a:spLocks noGrp="1"/>
          </p:cNvSpPr>
          <p:nvPr>
            <p:ph type="sldNum" sz="quarter" idx="12"/>
          </p:nvPr>
        </p:nvSpPr>
        <p:spPr/>
        <p:txBody>
          <a:bodyPr/>
          <a:lstStyle/>
          <a:p>
            <a:fld id="{D49A9BBA-89FD-48D0-B870-59C9B59A5A5D}" type="slidenum">
              <a:rPr lang="bg-BG" altLang="bg-BG" smtClean="0"/>
              <a:pPr/>
              <a:t>82</a:t>
            </a:fld>
            <a:endParaRPr lang="bg-BG" altLang="bg-BG"/>
          </a:p>
        </p:txBody>
      </p:sp>
    </p:spTree>
    <p:extLst>
      <p:ext uri="{BB962C8B-B14F-4D97-AF65-F5344CB8AC3E}">
        <p14:creationId xmlns:p14="http://schemas.microsoft.com/office/powerpoint/2010/main" val="24999819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5818658"/>
          </a:xfrm>
        </p:spPr>
        <p:txBody>
          <a:bodyPr>
            <a:normAutofit/>
          </a:bodyPr>
          <a:lstStyle/>
          <a:p>
            <a:pPr algn="l"/>
            <a:r>
              <a:rPr lang="en-US" sz="4800" b="1" dirty="0">
                <a:solidFill>
                  <a:srgbClr val="FF0000"/>
                </a:solidFill>
              </a:rPr>
              <a:t>In the bar charts </a:t>
            </a:r>
            <a:r>
              <a:rPr lang="en-US" b="1" dirty="0"/>
              <a:t>all bars are separated. </a:t>
            </a:r>
            <a:br>
              <a:rPr lang="en-US" b="1" dirty="0"/>
            </a:br>
            <a:r>
              <a:rPr lang="en-US" b="1" dirty="0"/>
              <a:t/>
            </a:r>
            <a:br>
              <a:rPr lang="en-US" b="1" dirty="0"/>
            </a:br>
            <a:r>
              <a:rPr lang="en-US" b="1" dirty="0"/>
              <a:t>They are appropriate to express changes in rates over time or levels of rates in different areas (countries, regions, etc.)</a:t>
            </a:r>
            <a:endParaRPr lang="en-US" dirty="0"/>
          </a:p>
        </p:txBody>
      </p:sp>
      <p:sp>
        <p:nvSpPr>
          <p:cNvPr id="3" name="Date Placeholder 2">
            <a:extLst>
              <a:ext uri="{FF2B5EF4-FFF2-40B4-BE49-F238E27FC236}">
                <a16:creationId xmlns:a16="http://schemas.microsoft.com/office/drawing/2014/main" id="{AA2F0622-03EE-4729-B098-CE7F7FFD650E}"/>
              </a:ext>
            </a:extLst>
          </p:cNvPr>
          <p:cNvSpPr>
            <a:spLocks noGrp="1"/>
          </p:cNvSpPr>
          <p:nvPr>
            <p:ph type="dt" sz="half" idx="10"/>
          </p:nvPr>
        </p:nvSpPr>
        <p:spPr/>
        <p:txBody>
          <a:bodyPr/>
          <a:lstStyle/>
          <a:p>
            <a:fld id="{0832D6BD-0657-490B-BB84-C757896D3B3E}"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ACEE52D1-7180-468B-ADDC-7674893E1822}"/>
              </a:ext>
            </a:extLst>
          </p:cNvPr>
          <p:cNvSpPr>
            <a:spLocks noGrp="1"/>
          </p:cNvSpPr>
          <p:nvPr>
            <p:ph type="sldNum" sz="quarter" idx="12"/>
          </p:nvPr>
        </p:nvSpPr>
        <p:spPr/>
        <p:txBody>
          <a:bodyPr/>
          <a:lstStyle/>
          <a:p>
            <a:fld id="{D49A9BBA-89FD-48D0-B870-59C9B59A5A5D}" type="slidenum">
              <a:rPr lang="bg-BG" altLang="bg-BG" smtClean="0"/>
              <a:pPr/>
              <a:t>83</a:t>
            </a:fld>
            <a:endParaRPr lang="bg-BG" altLang="bg-BG"/>
          </a:p>
        </p:txBody>
      </p:sp>
    </p:spTree>
    <p:extLst>
      <p:ext uri="{BB962C8B-B14F-4D97-AF65-F5344CB8AC3E}">
        <p14:creationId xmlns:p14="http://schemas.microsoft.com/office/powerpoint/2010/main" val="6529164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0DDE139-9036-45B6-96E0-A94E0627667E}" type="datetime1">
              <a:rPr lang="bg-BG" altLang="en-US" smtClean="0"/>
              <a:t>31.10.2019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84</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28" y="531416"/>
            <a:ext cx="8578144" cy="51359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06871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4940D59-78B5-4E8E-8D32-80822D643644}" type="datetime1">
              <a:rPr lang="bg-BG" altLang="en-US" smtClean="0"/>
              <a:t>31.10.2019 г.</a:t>
            </a:fld>
            <a:endParaRPr lang="bg-BG" altLang="en-US"/>
          </a:p>
        </p:txBody>
      </p:sp>
      <p:sp>
        <p:nvSpPr>
          <p:cNvPr id="3" name="Slide Number Placeholder 2"/>
          <p:cNvSpPr>
            <a:spLocks noGrp="1"/>
          </p:cNvSpPr>
          <p:nvPr>
            <p:ph type="sldNum" sz="quarter" idx="12"/>
          </p:nvPr>
        </p:nvSpPr>
        <p:spPr>
          <a:xfrm>
            <a:off x="6588224" y="6237312"/>
            <a:ext cx="2133600" cy="476250"/>
          </a:xfrm>
        </p:spPr>
        <p:txBody>
          <a:bodyPr/>
          <a:lstStyle/>
          <a:p>
            <a:pPr>
              <a:defRPr/>
            </a:pPr>
            <a:fld id="{5B22EEF3-49EA-4CA7-8F2A-6BF17FA19AD3}" type="slidenum">
              <a:rPr lang="en-US" altLang="en-US" smtClean="0"/>
              <a:pPr>
                <a:defRPr/>
              </a:pPr>
              <a:t>85</a:t>
            </a:fld>
            <a:endParaRPr lang="en-US"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35" y="262808"/>
            <a:ext cx="8595551" cy="56864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326362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DEC40D-E3EF-4D76-ACEA-661724A882D2}" type="datetime1">
              <a:rPr lang="bg-BG" altLang="en-US" smtClean="0"/>
              <a:t>31.10.2019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86</a:t>
            </a:fld>
            <a:endParaRPr lang="en-US"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136904" cy="59241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29135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A3A4447-D732-4C0D-B8B7-9E884E7AFCC4}" type="datetime1">
              <a:rPr lang="bg-BG" altLang="en-US" smtClean="0"/>
              <a:t>31.10.2019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87</a:t>
            </a:fld>
            <a:endParaRPr lang="en-US"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83" y="330558"/>
            <a:ext cx="8295181" cy="58347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52905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5818658"/>
          </a:xfrm>
        </p:spPr>
        <p:txBody>
          <a:bodyPr>
            <a:normAutofit fontScale="90000"/>
          </a:bodyPr>
          <a:lstStyle/>
          <a:p>
            <a:pPr algn="l"/>
            <a:r>
              <a:rPr lang="en-US" sz="4800" b="1" dirty="0">
                <a:solidFill>
                  <a:srgbClr val="FF0000"/>
                </a:solidFill>
              </a:rPr>
              <a:t>In the histograms </a:t>
            </a:r>
            <a:r>
              <a:rPr lang="en-US" b="1" dirty="0"/>
              <a:t>all bars are linked to each other. </a:t>
            </a:r>
            <a:br>
              <a:rPr lang="en-US" b="1" dirty="0"/>
            </a:br>
            <a:r>
              <a:rPr lang="en-US" b="1" dirty="0"/>
              <a:t/>
            </a:r>
            <a:br>
              <a:rPr lang="en-US" b="1" dirty="0"/>
            </a:br>
            <a:r>
              <a:rPr lang="en-US" b="1" dirty="0"/>
              <a:t>They are appropriate to express changes in rates over time or levels of rates or proportions in different areas for the same time (countries, regions, etc.)</a:t>
            </a:r>
            <a:endParaRPr lang="en-US" dirty="0"/>
          </a:p>
        </p:txBody>
      </p:sp>
      <p:sp>
        <p:nvSpPr>
          <p:cNvPr id="3" name="Date Placeholder 2">
            <a:extLst>
              <a:ext uri="{FF2B5EF4-FFF2-40B4-BE49-F238E27FC236}">
                <a16:creationId xmlns:a16="http://schemas.microsoft.com/office/drawing/2014/main" id="{6FC56FE6-D2BD-4672-A8BB-28DFDEA1B538}"/>
              </a:ext>
            </a:extLst>
          </p:cNvPr>
          <p:cNvSpPr>
            <a:spLocks noGrp="1"/>
          </p:cNvSpPr>
          <p:nvPr>
            <p:ph type="dt" sz="half" idx="10"/>
          </p:nvPr>
        </p:nvSpPr>
        <p:spPr/>
        <p:txBody>
          <a:bodyPr/>
          <a:lstStyle/>
          <a:p>
            <a:fld id="{39D9C1D6-9698-479F-90AF-BE04B4B6FA85}"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9A6D16C8-F672-43D7-802E-1805CB0D554F}"/>
              </a:ext>
            </a:extLst>
          </p:cNvPr>
          <p:cNvSpPr>
            <a:spLocks noGrp="1"/>
          </p:cNvSpPr>
          <p:nvPr>
            <p:ph type="sldNum" sz="quarter" idx="12"/>
          </p:nvPr>
        </p:nvSpPr>
        <p:spPr/>
        <p:txBody>
          <a:bodyPr/>
          <a:lstStyle/>
          <a:p>
            <a:fld id="{D49A9BBA-89FD-48D0-B870-59C9B59A5A5D}" type="slidenum">
              <a:rPr lang="bg-BG" altLang="bg-BG" smtClean="0"/>
              <a:pPr/>
              <a:t>88</a:t>
            </a:fld>
            <a:endParaRPr lang="bg-BG" altLang="bg-BG"/>
          </a:p>
        </p:txBody>
      </p:sp>
    </p:spTree>
    <p:extLst>
      <p:ext uri="{BB962C8B-B14F-4D97-AF65-F5344CB8AC3E}">
        <p14:creationId xmlns:p14="http://schemas.microsoft.com/office/powerpoint/2010/main" val="11313625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a:noFill/>
          <a:ln>
            <a:miter lim="800000"/>
            <a:headEnd/>
            <a:tailEnd/>
          </a:ln>
        </p:spPr>
        <p:txBody>
          <a:bodyPr/>
          <a:lstStyle/>
          <a:p>
            <a:fld id="{1D7EE639-FAC5-493F-82E8-31C37DBFE550}" type="slidenum">
              <a:rPr lang="en-US" altLang="en-US"/>
              <a:pPr/>
              <a:t>89</a:t>
            </a:fld>
            <a:endParaRPr lang="en-US" altLang="en-US"/>
          </a:p>
        </p:txBody>
      </p:sp>
      <p:pic>
        <p:nvPicPr>
          <p:cNvPr id="58371"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12700" cap="sq">
            <a:noFill/>
            <a:miter lim="800000"/>
            <a:headEnd type="none" w="sm" len="sm"/>
            <a:tailEnd type="none" w="sm" len="sm"/>
          </a:ln>
        </p:spPr>
      </p:pic>
      <p:sp>
        <p:nvSpPr>
          <p:cNvPr id="2" name="Date Placeholder 1">
            <a:extLst>
              <a:ext uri="{FF2B5EF4-FFF2-40B4-BE49-F238E27FC236}">
                <a16:creationId xmlns:a16="http://schemas.microsoft.com/office/drawing/2014/main" id="{D0AD1B49-F048-46BF-A566-D711EDAAFFC0}"/>
              </a:ext>
            </a:extLst>
          </p:cNvPr>
          <p:cNvSpPr>
            <a:spLocks noGrp="1"/>
          </p:cNvSpPr>
          <p:nvPr>
            <p:ph type="dt" sz="half" idx="10"/>
          </p:nvPr>
        </p:nvSpPr>
        <p:spPr/>
        <p:txBody>
          <a:bodyPr/>
          <a:lstStyle/>
          <a:p>
            <a:fld id="{7C13BA27-432D-4D66-A4CF-B6FAB662A276}" type="datetime1">
              <a:rPr lang="bg-BG" altLang="bg-BG" smtClean="0"/>
              <a:t>31.10.2019 г.</a:t>
            </a:fld>
            <a:endParaRPr lang="bg-BG" altLang="bg-BG"/>
          </a:p>
        </p:txBody>
      </p:sp>
    </p:spTree>
    <p:extLst>
      <p:ext uri="{BB962C8B-B14F-4D97-AF65-F5344CB8AC3E}">
        <p14:creationId xmlns:p14="http://schemas.microsoft.com/office/powerpoint/2010/main" val="145248094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6583D-59E1-46F5-BD47-E8BBE594FE3F}"/>
              </a:ext>
            </a:extLst>
          </p:cNvPr>
          <p:cNvSpPr>
            <a:spLocks noGrp="1"/>
          </p:cNvSpPr>
          <p:nvPr>
            <p:ph type="title"/>
          </p:nvPr>
        </p:nvSpPr>
        <p:spPr>
          <a:xfrm>
            <a:off x="457200" y="274638"/>
            <a:ext cx="8229600" cy="5746650"/>
          </a:xfrm>
        </p:spPr>
        <p:txBody>
          <a:bodyPr/>
          <a:lstStyle/>
          <a:p>
            <a:r>
              <a:rPr lang="en-US" sz="3200" dirty="0"/>
              <a:t>In short, </a:t>
            </a:r>
            <a:r>
              <a:rPr lang="en-US" sz="3200" b="1" dirty="0">
                <a:solidFill>
                  <a:srgbClr val="FF0000"/>
                </a:solidFill>
              </a:rPr>
              <a:t>statistics is </a:t>
            </a:r>
            <a:r>
              <a:rPr lang="en-US" sz="3200" dirty="0"/>
              <a:t>a science that deals with </a:t>
            </a:r>
            <a:r>
              <a:rPr lang="en-US" sz="3200" b="1" dirty="0">
                <a:solidFill>
                  <a:srgbClr val="FF0000"/>
                </a:solidFill>
              </a:rPr>
              <a:t>mass events</a:t>
            </a:r>
            <a:r>
              <a:rPr lang="en-US" sz="3200" dirty="0"/>
              <a:t>, e.g. events that are characterized by many cases. </a:t>
            </a:r>
            <a:br>
              <a:rPr lang="en-US" sz="3200" dirty="0"/>
            </a:br>
            <a:r>
              <a:rPr lang="en-US" sz="3200" dirty="0"/>
              <a:t/>
            </a:r>
            <a:br>
              <a:rPr lang="en-US" sz="3200" dirty="0"/>
            </a:br>
            <a:r>
              <a:rPr lang="en-US" sz="3200" dirty="0"/>
              <a:t>In medicine, there are many problems expressed by mass events, e.g. diseases, births, deaths, disabilities, admissions in and discharges from hospitals, etc.  </a:t>
            </a:r>
            <a:br>
              <a:rPr lang="en-US" sz="3200" dirty="0"/>
            </a:br>
            <a:r>
              <a:rPr lang="en-US" sz="3200" dirty="0"/>
              <a:t/>
            </a:r>
            <a:br>
              <a:rPr lang="en-US" sz="3200" dirty="0"/>
            </a:br>
            <a:r>
              <a:rPr lang="en-US" sz="3200" dirty="0"/>
              <a:t>For this reason, statistics is of utmost importance in medicine.  </a:t>
            </a:r>
            <a:endParaRPr lang="en-US" sz="3600" dirty="0"/>
          </a:p>
        </p:txBody>
      </p:sp>
      <p:sp>
        <p:nvSpPr>
          <p:cNvPr id="3" name="Date Placeholder 2">
            <a:extLst>
              <a:ext uri="{FF2B5EF4-FFF2-40B4-BE49-F238E27FC236}">
                <a16:creationId xmlns:a16="http://schemas.microsoft.com/office/drawing/2014/main" id="{FC9DB32D-3728-4795-B1D8-28BD4A0D39F0}"/>
              </a:ext>
            </a:extLst>
          </p:cNvPr>
          <p:cNvSpPr>
            <a:spLocks noGrp="1"/>
          </p:cNvSpPr>
          <p:nvPr>
            <p:ph type="dt" sz="half" idx="10"/>
          </p:nvPr>
        </p:nvSpPr>
        <p:spPr/>
        <p:txBody>
          <a:bodyPr/>
          <a:lstStyle/>
          <a:p>
            <a:fld id="{6F84BDD5-F3F1-49C0-8F60-37369E4B8063}"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D4E3DD3C-3DCC-4BE8-A34B-E3F9E027A51B}"/>
              </a:ext>
            </a:extLst>
          </p:cNvPr>
          <p:cNvSpPr>
            <a:spLocks noGrp="1"/>
          </p:cNvSpPr>
          <p:nvPr>
            <p:ph type="sldNum" sz="quarter" idx="12"/>
          </p:nvPr>
        </p:nvSpPr>
        <p:spPr/>
        <p:txBody>
          <a:bodyPr/>
          <a:lstStyle/>
          <a:p>
            <a:fld id="{D49A9BBA-89FD-48D0-B870-59C9B59A5A5D}" type="slidenum">
              <a:rPr lang="bg-BG" altLang="bg-BG" smtClean="0"/>
              <a:pPr/>
              <a:t>9</a:t>
            </a:fld>
            <a:endParaRPr lang="bg-BG" altLang="bg-BG"/>
          </a:p>
        </p:txBody>
      </p:sp>
    </p:spTree>
    <p:extLst>
      <p:ext uri="{BB962C8B-B14F-4D97-AF65-F5344CB8AC3E}">
        <p14:creationId xmlns:p14="http://schemas.microsoft.com/office/powerpoint/2010/main" val="26796157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A0D9C617-F569-459E-8FD6-8196E4D47586}" type="slidenum">
              <a:rPr lang="en-US" altLang="en-US"/>
              <a:pPr/>
              <a:t>90</a:t>
            </a:fld>
            <a:endParaRPr lang="en-US" altLang="en-US"/>
          </a:p>
        </p:txBody>
      </p:sp>
      <p:sp>
        <p:nvSpPr>
          <p:cNvPr id="47106" name="Slide Number Placeholder 3"/>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A2E36798-E2DA-46B3-A693-7E6DB89F4010}" type="slidenum">
              <a:rPr lang="en-US" altLang="en-US" sz="1400"/>
              <a:pPr algn="r" eaLnBrk="1" hangingPunct="1"/>
              <a:t>90</a:t>
            </a:fld>
            <a:endParaRPr lang="en-US" altLang="en-US" sz="1400"/>
          </a:p>
        </p:txBody>
      </p:sp>
      <p:pic>
        <p:nvPicPr>
          <p:cNvPr id="471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8220405"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3568" y="6165304"/>
            <a:ext cx="4127284" cy="369332"/>
          </a:xfrm>
          <a:prstGeom prst="rect">
            <a:avLst/>
          </a:prstGeom>
        </p:spPr>
        <p:txBody>
          <a:bodyPr wrap="none">
            <a:spAutoFit/>
          </a:bodyPr>
          <a:lstStyle/>
          <a:p>
            <a:r>
              <a:rPr lang="en-US" b="1" i="1" dirty="0"/>
              <a:t>Source: European Health for All database</a:t>
            </a:r>
          </a:p>
        </p:txBody>
      </p:sp>
      <p:sp>
        <p:nvSpPr>
          <p:cNvPr id="3" name="Date Placeholder 2">
            <a:extLst>
              <a:ext uri="{FF2B5EF4-FFF2-40B4-BE49-F238E27FC236}">
                <a16:creationId xmlns:a16="http://schemas.microsoft.com/office/drawing/2014/main" id="{B690D5AA-D866-4A1B-ACAD-0E20A5B36867}"/>
              </a:ext>
            </a:extLst>
          </p:cNvPr>
          <p:cNvSpPr>
            <a:spLocks noGrp="1"/>
          </p:cNvSpPr>
          <p:nvPr>
            <p:ph type="dt" sz="half" idx="10"/>
          </p:nvPr>
        </p:nvSpPr>
        <p:spPr/>
        <p:txBody>
          <a:bodyPr/>
          <a:lstStyle/>
          <a:p>
            <a:fld id="{836F7966-1804-4694-AA1A-B64AF2915BF7}" type="datetime1">
              <a:rPr lang="bg-BG" altLang="bg-BG" smtClean="0"/>
              <a:t>31.10.2019 г.</a:t>
            </a:fld>
            <a:endParaRPr lang="bg-BG" altLang="bg-BG"/>
          </a:p>
        </p:txBody>
      </p:sp>
    </p:spTree>
    <p:extLst>
      <p:ext uri="{BB962C8B-B14F-4D97-AF65-F5344CB8AC3E}">
        <p14:creationId xmlns:p14="http://schemas.microsoft.com/office/powerpoint/2010/main" val="25931532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CB737439-62E3-4236-A239-243B2ABC3D94}" type="slidenum">
              <a:rPr lang="en-US" altLang="en-US"/>
              <a:pPr/>
              <a:t>91</a:t>
            </a:fld>
            <a:endParaRPr lang="en-US" altLang="en-US"/>
          </a:p>
        </p:txBody>
      </p:sp>
      <p:sp>
        <p:nvSpPr>
          <p:cNvPr id="48130" name="Slide Number Placeholder 3"/>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AC9708D6-AD8E-44E0-8365-F66DCDE86731}" type="slidenum">
              <a:rPr lang="en-US" altLang="en-US" sz="1400"/>
              <a:pPr algn="r" eaLnBrk="1" hangingPunct="1"/>
              <a:t>91</a:t>
            </a:fld>
            <a:endParaRPr lang="en-US" altLang="en-US" sz="1400"/>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0"/>
            <a:ext cx="7956376" cy="596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1560" y="6060559"/>
            <a:ext cx="4127284" cy="369332"/>
          </a:xfrm>
          <a:prstGeom prst="rect">
            <a:avLst/>
          </a:prstGeom>
        </p:spPr>
        <p:txBody>
          <a:bodyPr wrap="none">
            <a:spAutoFit/>
          </a:bodyPr>
          <a:lstStyle/>
          <a:p>
            <a:r>
              <a:rPr lang="en-US" b="1" i="1" dirty="0"/>
              <a:t>Source: European Health for All database</a:t>
            </a:r>
          </a:p>
        </p:txBody>
      </p:sp>
      <p:sp>
        <p:nvSpPr>
          <p:cNvPr id="3" name="Date Placeholder 2">
            <a:extLst>
              <a:ext uri="{FF2B5EF4-FFF2-40B4-BE49-F238E27FC236}">
                <a16:creationId xmlns:a16="http://schemas.microsoft.com/office/drawing/2014/main" id="{D832B099-E355-4305-924B-010F69D26399}"/>
              </a:ext>
            </a:extLst>
          </p:cNvPr>
          <p:cNvSpPr>
            <a:spLocks noGrp="1"/>
          </p:cNvSpPr>
          <p:nvPr>
            <p:ph type="dt" sz="half" idx="10"/>
          </p:nvPr>
        </p:nvSpPr>
        <p:spPr/>
        <p:txBody>
          <a:bodyPr/>
          <a:lstStyle/>
          <a:p>
            <a:fld id="{FB1ABAA6-D4FA-4546-B4C6-02C23C22E03A}" type="datetime1">
              <a:rPr lang="bg-BG" altLang="bg-BG" smtClean="0"/>
              <a:t>31.10.2019 г.</a:t>
            </a:fld>
            <a:endParaRPr lang="bg-BG" altLang="bg-BG"/>
          </a:p>
        </p:txBody>
      </p:sp>
    </p:spTree>
    <p:extLst>
      <p:ext uri="{BB962C8B-B14F-4D97-AF65-F5344CB8AC3E}">
        <p14:creationId xmlns:p14="http://schemas.microsoft.com/office/powerpoint/2010/main" val="20757247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56EAEDB-73FF-44CC-85A0-81D3AEA01A66}" type="datetime1">
              <a:rPr lang="bg-BG" altLang="en-US" smtClean="0"/>
              <a:t>31.10.2019 г.</a:t>
            </a:fld>
            <a:endParaRPr lang="en-GB" altLang="en-US"/>
          </a:p>
        </p:txBody>
      </p:sp>
      <p:sp>
        <p:nvSpPr>
          <p:cNvPr id="3" name="Slide Number Placeholder 2"/>
          <p:cNvSpPr>
            <a:spLocks noGrp="1"/>
          </p:cNvSpPr>
          <p:nvPr>
            <p:ph type="sldNum" sz="quarter" idx="12"/>
          </p:nvPr>
        </p:nvSpPr>
        <p:spPr/>
        <p:txBody>
          <a:bodyPr/>
          <a:lstStyle/>
          <a:p>
            <a:pPr>
              <a:defRPr/>
            </a:pPr>
            <a:fld id="{BC6C3370-70EE-4DC5-9B47-0112DFD14D79}" type="slidenum">
              <a:rPr lang="en-GB" altLang="en-US" smtClean="0"/>
              <a:pPr>
                <a:defRPr/>
              </a:pPr>
              <a:t>92</a:t>
            </a:fld>
            <a:endParaRPr lang="en-GB"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52" y="188641"/>
            <a:ext cx="8740520" cy="655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8987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A4C050B-80D1-4D16-9721-2D09A71C1151}" type="datetime1">
              <a:rPr lang="bg-BG" altLang="en-US" smtClean="0"/>
              <a:t>31.10.2019 г.</a:t>
            </a:fld>
            <a:endParaRPr lang="en-GB" altLang="en-US"/>
          </a:p>
        </p:txBody>
      </p:sp>
      <p:sp>
        <p:nvSpPr>
          <p:cNvPr id="3" name="Slide Number Placeholder 2"/>
          <p:cNvSpPr>
            <a:spLocks noGrp="1"/>
          </p:cNvSpPr>
          <p:nvPr>
            <p:ph type="sldNum" sz="quarter" idx="12"/>
          </p:nvPr>
        </p:nvSpPr>
        <p:spPr/>
        <p:txBody>
          <a:bodyPr/>
          <a:lstStyle/>
          <a:p>
            <a:pPr>
              <a:defRPr/>
            </a:pPr>
            <a:fld id="{BC6C3370-70EE-4DC5-9B47-0112DFD14D79}" type="slidenum">
              <a:rPr lang="en-GB" altLang="en-US" smtClean="0"/>
              <a:pPr>
                <a:defRPr/>
              </a:pPr>
              <a:t>93</a:t>
            </a:fld>
            <a:endParaRPr lang="en-GB"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14724"/>
            <a:ext cx="8521114" cy="638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0920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5976664"/>
          </a:xfrm>
        </p:spPr>
        <p:txBody>
          <a:bodyPr/>
          <a:lstStyle/>
          <a:p>
            <a:r>
              <a:rPr lang="en-US" b="1" dirty="0">
                <a:solidFill>
                  <a:srgbClr val="FF0000"/>
                </a:solidFill>
              </a:rPr>
              <a:t>The linear charts </a:t>
            </a:r>
            <a:r>
              <a:rPr lang="en-US" dirty="0"/>
              <a:t>are appropriate to express changes over time.</a:t>
            </a:r>
          </a:p>
        </p:txBody>
      </p:sp>
      <p:sp>
        <p:nvSpPr>
          <p:cNvPr id="3" name="Date Placeholder 2">
            <a:extLst>
              <a:ext uri="{FF2B5EF4-FFF2-40B4-BE49-F238E27FC236}">
                <a16:creationId xmlns:a16="http://schemas.microsoft.com/office/drawing/2014/main" id="{D6AC6D65-1852-4D71-B927-BD6B4C9860F7}"/>
              </a:ext>
            </a:extLst>
          </p:cNvPr>
          <p:cNvSpPr>
            <a:spLocks noGrp="1"/>
          </p:cNvSpPr>
          <p:nvPr>
            <p:ph type="dt" sz="half" idx="10"/>
          </p:nvPr>
        </p:nvSpPr>
        <p:spPr/>
        <p:txBody>
          <a:bodyPr/>
          <a:lstStyle/>
          <a:p>
            <a:fld id="{A42C9118-021E-4FB1-B3A1-34899E625257}"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B27AC344-3B5D-4CF4-9542-9682E056D8BA}"/>
              </a:ext>
            </a:extLst>
          </p:cNvPr>
          <p:cNvSpPr>
            <a:spLocks noGrp="1"/>
          </p:cNvSpPr>
          <p:nvPr>
            <p:ph type="sldNum" sz="quarter" idx="12"/>
          </p:nvPr>
        </p:nvSpPr>
        <p:spPr/>
        <p:txBody>
          <a:bodyPr/>
          <a:lstStyle/>
          <a:p>
            <a:fld id="{D49A9BBA-89FD-48D0-B870-59C9B59A5A5D}" type="slidenum">
              <a:rPr lang="bg-BG" altLang="bg-BG" smtClean="0"/>
              <a:pPr/>
              <a:t>94</a:t>
            </a:fld>
            <a:endParaRPr lang="bg-BG" altLang="bg-BG"/>
          </a:p>
        </p:txBody>
      </p:sp>
    </p:spTree>
    <p:extLst>
      <p:ext uri="{BB962C8B-B14F-4D97-AF65-F5344CB8AC3E}">
        <p14:creationId xmlns:p14="http://schemas.microsoft.com/office/powerpoint/2010/main" val="11304593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76672"/>
            <a:ext cx="7385297" cy="5760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a:extLst>
              <a:ext uri="{FF2B5EF4-FFF2-40B4-BE49-F238E27FC236}">
                <a16:creationId xmlns:a16="http://schemas.microsoft.com/office/drawing/2014/main" id="{85881F98-6F3A-428E-A727-7D9964CC80A2}"/>
              </a:ext>
            </a:extLst>
          </p:cNvPr>
          <p:cNvSpPr>
            <a:spLocks noGrp="1"/>
          </p:cNvSpPr>
          <p:nvPr>
            <p:ph type="dt" sz="half" idx="10"/>
          </p:nvPr>
        </p:nvSpPr>
        <p:spPr/>
        <p:txBody>
          <a:bodyPr/>
          <a:lstStyle/>
          <a:p>
            <a:fld id="{DEDE12E4-4230-42AF-ACA8-5FC387E3A157}"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47B84D14-0E7E-44BA-A73F-54E8C0BD406A}"/>
              </a:ext>
            </a:extLst>
          </p:cNvPr>
          <p:cNvSpPr>
            <a:spLocks noGrp="1"/>
          </p:cNvSpPr>
          <p:nvPr>
            <p:ph type="sldNum" sz="quarter" idx="12"/>
          </p:nvPr>
        </p:nvSpPr>
        <p:spPr/>
        <p:txBody>
          <a:bodyPr/>
          <a:lstStyle/>
          <a:p>
            <a:fld id="{3B563EE2-3BA9-40BD-8186-5C97D36E9348}" type="slidenum">
              <a:rPr lang="bg-BG" altLang="bg-BG" smtClean="0"/>
              <a:pPr/>
              <a:t>95</a:t>
            </a:fld>
            <a:endParaRPr lang="bg-BG" altLang="bg-BG"/>
          </a:p>
        </p:txBody>
      </p:sp>
    </p:spTree>
    <p:extLst>
      <p:ext uri="{BB962C8B-B14F-4D97-AF65-F5344CB8AC3E}">
        <p14:creationId xmlns:p14="http://schemas.microsoft.com/office/powerpoint/2010/main" val="8441146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08" y="850164"/>
            <a:ext cx="8458356" cy="483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a:extLst>
              <a:ext uri="{FF2B5EF4-FFF2-40B4-BE49-F238E27FC236}">
                <a16:creationId xmlns:a16="http://schemas.microsoft.com/office/drawing/2014/main" id="{E889C756-1289-497D-9EEE-910AC5D85264}"/>
              </a:ext>
            </a:extLst>
          </p:cNvPr>
          <p:cNvSpPr>
            <a:spLocks noGrp="1"/>
          </p:cNvSpPr>
          <p:nvPr>
            <p:ph type="dt" sz="half" idx="10"/>
          </p:nvPr>
        </p:nvSpPr>
        <p:spPr/>
        <p:txBody>
          <a:bodyPr/>
          <a:lstStyle/>
          <a:p>
            <a:fld id="{039FF28F-BAF2-466E-B758-78ECEA5137C6}"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A3F3E66F-12A9-48E5-A37A-8310EE35A09F}"/>
              </a:ext>
            </a:extLst>
          </p:cNvPr>
          <p:cNvSpPr>
            <a:spLocks noGrp="1"/>
          </p:cNvSpPr>
          <p:nvPr>
            <p:ph type="sldNum" sz="quarter" idx="12"/>
          </p:nvPr>
        </p:nvSpPr>
        <p:spPr/>
        <p:txBody>
          <a:bodyPr/>
          <a:lstStyle/>
          <a:p>
            <a:fld id="{3B563EE2-3BA9-40BD-8186-5C97D36E9348}" type="slidenum">
              <a:rPr lang="bg-BG" altLang="bg-BG" smtClean="0"/>
              <a:pPr/>
              <a:t>96</a:t>
            </a:fld>
            <a:endParaRPr lang="bg-BG" altLang="bg-BG"/>
          </a:p>
        </p:txBody>
      </p:sp>
    </p:spTree>
    <p:extLst>
      <p:ext uri="{BB962C8B-B14F-4D97-AF65-F5344CB8AC3E}">
        <p14:creationId xmlns:p14="http://schemas.microsoft.com/office/powerpoint/2010/main" val="23443489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23" y="188640"/>
            <a:ext cx="8222783" cy="6012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a:extLst>
              <a:ext uri="{FF2B5EF4-FFF2-40B4-BE49-F238E27FC236}">
                <a16:creationId xmlns:a16="http://schemas.microsoft.com/office/drawing/2014/main" id="{FE389DC0-365C-4934-9CFB-B1AD663618A2}"/>
              </a:ext>
            </a:extLst>
          </p:cNvPr>
          <p:cNvSpPr>
            <a:spLocks noGrp="1"/>
          </p:cNvSpPr>
          <p:nvPr>
            <p:ph type="dt" sz="half" idx="10"/>
          </p:nvPr>
        </p:nvSpPr>
        <p:spPr/>
        <p:txBody>
          <a:bodyPr/>
          <a:lstStyle/>
          <a:p>
            <a:fld id="{6E691B46-38A2-472B-B3D7-7E0C21D86BB2}" type="datetime1">
              <a:rPr lang="bg-BG" altLang="bg-BG" smtClean="0"/>
              <a:t>31.10.2019 г.</a:t>
            </a:fld>
            <a:endParaRPr lang="bg-BG" altLang="bg-BG"/>
          </a:p>
        </p:txBody>
      </p:sp>
      <p:sp>
        <p:nvSpPr>
          <p:cNvPr id="3" name="Slide Number Placeholder 2">
            <a:extLst>
              <a:ext uri="{FF2B5EF4-FFF2-40B4-BE49-F238E27FC236}">
                <a16:creationId xmlns:a16="http://schemas.microsoft.com/office/drawing/2014/main" id="{C08F541C-D2C1-4FEB-B235-AC0701133357}"/>
              </a:ext>
            </a:extLst>
          </p:cNvPr>
          <p:cNvSpPr>
            <a:spLocks noGrp="1"/>
          </p:cNvSpPr>
          <p:nvPr>
            <p:ph type="sldNum" sz="quarter" idx="12"/>
          </p:nvPr>
        </p:nvSpPr>
        <p:spPr/>
        <p:txBody>
          <a:bodyPr/>
          <a:lstStyle/>
          <a:p>
            <a:fld id="{3B563EE2-3BA9-40BD-8186-5C97D36E9348}" type="slidenum">
              <a:rPr lang="bg-BG" altLang="bg-BG" smtClean="0"/>
              <a:pPr/>
              <a:t>97</a:t>
            </a:fld>
            <a:endParaRPr lang="bg-BG" altLang="bg-BG"/>
          </a:p>
        </p:txBody>
      </p:sp>
    </p:spTree>
    <p:extLst>
      <p:ext uri="{BB962C8B-B14F-4D97-AF65-F5344CB8AC3E}">
        <p14:creationId xmlns:p14="http://schemas.microsoft.com/office/powerpoint/2010/main" val="5022913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sldNum" sz="quarter" idx="12"/>
          </p:nvPr>
        </p:nvSpPr>
        <p:spPr>
          <a:noFill/>
          <a:ln>
            <a:miter lim="800000"/>
            <a:headEnd/>
            <a:tailEnd/>
          </a:ln>
        </p:spPr>
        <p:txBody>
          <a:bodyPr/>
          <a:lstStyle/>
          <a:p>
            <a:fld id="{6D8A7DAB-3A7E-4BC3-8BDE-C318801838F4}" type="slidenum">
              <a:rPr lang="en-US" altLang="en-US"/>
              <a:pPr/>
              <a:t>98</a:t>
            </a:fld>
            <a:endParaRPr lang="en-US" altLang="en-US"/>
          </a:p>
        </p:txBody>
      </p:sp>
      <p:sp>
        <p:nvSpPr>
          <p:cNvPr id="108547" name="Slide Number Placeholder 1"/>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fld id="{292A8EFB-30CC-4BC5-B864-9B44D1D4837A}" type="slidenum">
              <a:rPr lang="en-US" altLang="en-US" sz="1400"/>
              <a:pPr algn="r"/>
              <a:t>98</a:t>
            </a:fld>
            <a:endParaRPr lang="en-US" altLang="en-US" sz="1400"/>
          </a:p>
        </p:txBody>
      </p:sp>
      <p:pic>
        <p:nvPicPr>
          <p:cNvPr id="108548" name="Picture 2"/>
          <p:cNvPicPr>
            <a:picLocks noChangeAspect="1" noChangeArrowheads="1"/>
          </p:cNvPicPr>
          <p:nvPr/>
        </p:nvPicPr>
        <p:blipFill>
          <a:blip r:embed="rId2"/>
          <a:srcRect/>
          <a:stretch>
            <a:fillRect/>
          </a:stretch>
        </p:blipFill>
        <p:spPr bwMode="auto">
          <a:xfrm>
            <a:off x="1258888" y="115888"/>
            <a:ext cx="6575425" cy="6532562"/>
          </a:xfrm>
          <a:prstGeom prst="rect">
            <a:avLst/>
          </a:prstGeom>
          <a:noFill/>
          <a:ln w="12700" cap="sq">
            <a:solidFill>
              <a:schemeClr val="tx1"/>
            </a:solidFill>
            <a:miter lim="800000"/>
            <a:headEnd type="none" w="sm" len="sm"/>
            <a:tailEnd type="none" w="sm" len="sm"/>
          </a:ln>
        </p:spPr>
      </p:pic>
      <p:sp>
        <p:nvSpPr>
          <p:cNvPr id="2" name="Date Placeholder 1">
            <a:extLst>
              <a:ext uri="{FF2B5EF4-FFF2-40B4-BE49-F238E27FC236}">
                <a16:creationId xmlns:a16="http://schemas.microsoft.com/office/drawing/2014/main" id="{493E71A1-DD4D-4B98-A990-0694DBBBCDC5}"/>
              </a:ext>
            </a:extLst>
          </p:cNvPr>
          <p:cNvSpPr>
            <a:spLocks noGrp="1"/>
          </p:cNvSpPr>
          <p:nvPr>
            <p:ph type="dt" sz="half" idx="10"/>
          </p:nvPr>
        </p:nvSpPr>
        <p:spPr/>
        <p:txBody>
          <a:bodyPr/>
          <a:lstStyle/>
          <a:p>
            <a:fld id="{AACD917B-7A09-4615-B56B-9D895024B552}" type="datetime1">
              <a:rPr lang="bg-BG" altLang="bg-BG" smtClean="0"/>
              <a:t>31.10.2019 г.</a:t>
            </a:fld>
            <a:endParaRPr lang="bg-BG" altLang="bg-BG"/>
          </a:p>
        </p:txBody>
      </p:sp>
    </p:spTree>
    <p:extLst>
      <p:ext uri="{BB962C8B-B14F-4D97-AF65-F5344CB8AC3E}">
        <p14:creationId xmlns:p14="http://schemas.microsoft.com/office/powerpoint/2010/main" val="3835018026"/>
      </p:ext>
    </p:extLst>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5976664"/>
          </a:xfrm>
        </p:spPr>
        <p:txBody>
          <a:bodyPr/>
          <a:lstStyle/>
          <a:p>
            <a:r>
              <a:rPr lang="en-US" b="1" dirty="0">
                <a:solidFill>
                  <a:srgbClr val="FF0000"/>
                </a:solidFill>
              </a:rPr>
              <a:t>The maps </a:t>
            </a:r>
            <a:r>
              <a:rPr lang="en-US" dirty="0"/>
              <a:t>are appropriate to express different levels of rates in different region.</a:t>
            </a:r>
          </a:p>
        </p:txBody>
      </p:sp>
      <p:sp>
        <p:nvSpPr>
          <p:cNvPr id="3" name="Date Placeholder 2">
            <a:extLst>
              <a:ext uri="{FF2B5EF4-FFF2-40B4-BE49-F238E27FC236}">
                <a16:creationId xmlns:a16="http://schemas.microsoft.com/office/drawing/2014/main" id="{3F0D5D74-48CC-48D0-8DBA-569BAF24BB73}"/>
              </a:ext>
            </a:extLst>
          </p:cNvPr>
          <p:cNvSpPr>
            <a:spLocks noGrp="1"/>
          </p:cNvSpPr>
          <p:nvPr>
            <p:ph type="dt" sz="half" idx="10"/>
          </p:nvPr>
        </p:nvSpPr>
        <p:spPr/>
        <p:txBody>
          <a:bodyPr/>
          <a:lstStyle/>
          <a:p>
            <a:fld id="{7B69B16C-6533-4A56-82E0-04E2D8082848}" type="datetime1">
              <a:rPr lang="bg-BG" altLang="bg-BG" smtClean="0"/>
              <a:t>31.10.2019 г.</a:t>
            </a:fld>
            <a:endParaRPr lang="bg-BG" altLang="bg-BG"/>
          </a:p>
        </p:txBody>
      </p:sp>
      <p:sp>
        <p:nvSpPr>
          <p:cNvPr id="4" name="Slide Number Placeholder 3">
            <a:extLst>
              <a:ext uri="{FF2B5EF4-FFF2-40B4-BE49-F238E27FC236}">
                <a16:creationId xmlns:a16="http://schemas.microsoft.com/office/drawing/2014/main" id="{72C9BAFC-B6AE-41D4-A6C7-E7ACB2BB92FE}"/>
              </a:ext>
            </a:extLst>
          </p:cNvPr>
          <p:cNvSpPr>
            <a:spLocks noGrp="1"/>
          </p:cNvSpPr>
          <p:nvPr>
            <p:ph type="sldNum" sz="quarter" idx="12"/>
          </p:nvPr>
        </p:nvSpPr>
        <p:spPr/>
        <p:txBody>
          <a:bodyPr/>
          <a:lstStyle/>
          <a:p>
            <a:fld id="{D49A9BBA-89FD-48D0-B870-59C9B59A5A5D}" type="slidenum">
              <a:rPr lang="bg-BG" altLang="bg-BG" smtClean="0"/>
              <a:pPr/>
              <a:t>99</a:t>
            </a:fld>
            <a:endParaRPr lang="bg-BG" altLang="bg-BG"/>
          </a:p>
        </p:txBody>
      </p:sp>
    </p:spTree>
    <p:extLst>
      <p:ext uri="{BB962C8B-B14F-4D97-AF65-F5344CB8AC3E}">
        <p14:creationId xmlns:p14="http://schemas.microsoft.com/office/powerpoint/2010/main" val="2501653183"/>
      </p:ext>
    </p:extLst>
  </p:cSld>
  <p:clrMapOvr>
    <a:masterClrMapping/>
  </p:clrMapOvr>
</p:sld>
</file>

<file path=ppt/theme/theme1.xml><?xml version="1.0" encoding="utf-8"?>
<a:theme xmlns:a="http://schemas.openxmlformats.org/drawingml/2006/main" name="Проект по подразбиране">
  <a:themeElements>
    <a:clrScheme name="Проект по подразбиран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Проект по подразбиране">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bg-BG"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bg-BG" sz="1800" b="0" i="0" u="none" strike="noStrike" cap="none" normalizeH="0" baseline="0" smtClean="0">
            <a:ln>
              <a:noFill/>
            </a:ln>
            <a:solidFill>
              <a:schemeClr val="tx1"/>
            </a:solidFill>
            <a:effectLst/>
            <a:latin typeface="Arial" charset="0"/>
          </a:defRPr>
        </a:defPPr>
      </a:lstStyle>
    </a:lnDef>
  </a:objectDefaults>
  <a:extraClrSchemeLst>
    <a:extraClrScheme>
      <a:clrScheme name="Проект по подразбиран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Проект по подразбиран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Проект по подразбиран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Проект по подразбиран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Проект по подразбиран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Проект по подразбиран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Проект по подразбиран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Проект по подразбиран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Проект по подразбиран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Проект по подразбиран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Проект по подразбиран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Проект по подразбиран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2028</TotalTime>
  <Words>4172</Words>
  <Application>Microsoft Office PowerPoint</Application>
  <PresentationFormat>On-screen Show (4:3)</PresentationFormat>
  <Paragraphs>626</Paragraphs>
  <Slides>114</Slides>
  <Notes>2</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114</vt:i4>
      </vt:variant>
    </vt:vector>
  </HeadingPairs>
  <TitlesOfParts>
    <vt:vector size="128" baseType="lpstr">
      <vt:lpstr>Arial</vt:lpstr>
      <vt:lpstr>Arial Narrow</vt:lpstr>
      <vt:lpstr>Calibri</vt:lpstr>
      <vt:lpstr>HebarU</vt:lpstr>
      <vt:lpstr>Impact</vt:lpstr>
      <vt:lpstr>Monotype Sorts</vt:lpstr>
      <vt:lpstr>Symbol</vt:lpstr>
      <vt:lpstr>Tahoma</vt:lpstr>
      <vt:lpstr>Times New Roman</vt:lpstr>
      <vt:lpstr>TimokU</vt:lpstr>
      <vt:lpstr>Проект по подразбиране</vt:lpstr>
      <vt:lpstr>high voltage</vt:lpstr>
      <vt:lpstr>Equation</vt:lpstr>
      <vt:lpstr>Document</vt:lpstr>
      <vt:lpstr>INTRODUCTION TO STATISTICS</vt:lpstr>
      <vt:lpstr>Medical Statistics Academic year 2019/2020 Second year – IV semester Horarium:15/15 Lecturer: Assoc. Prof. G. Grancharova, MD, PhD Tuesday, second week, 12:15 – 13:45 Lecture hall “Galen” Practical assignments:  Assoc. Prof. Eleonora Mineva</vt:lpstr>
      <vt:lpstr>PowerPoint Presentation</vt:lpstr>
      <vt:lpstr>Lecture plan 1. Definition and major objectives of statistics 2. Basic concepts 3. Types of studies and research process 4. Sampling and sample types 5. Classification of variables 6. Organizing and presenting the data 6.1. Table presentation 6.2. Graphical presentation</vt:lpstr>
      <vt:lpstr>1. Definition and major objectives of Statistics</vt:lpstr>
      <vt:lpstr>Statistics is the science that deals with the collection, classification, analysis, and interpretation of numerical facts or data, and that, by use of mathematical theories of probability, imposes order and regularity on aggregates of more or less disparate elements.</vt:lpstr>
      <vt:lpstr>According to Webster’s Dictionary “STATISTICS” means:  1. facts or data of a numerical kind, assembled, classified and tabulated so as to present significant information about a given subject. 2. the science of assembling, classifying and tabulating such facts or data.   But it is more than this. Statisticians and researchers should analyse data in order to make generalisations and decisions. </vt:lpstr>
      <vt:lpstr> Therefore, statistics is the science of collecting, summarizing, presenting and interpreting data, and of using them to estimate the magnitude of associations and to test hypotheses. </vt:lpstr>
      <vt:lpstr>In short, statistics is a science that deals with mass events, e.g. events that are characterized by many cases.   In medicine, there are many problems expressed by mass events, e.g. diseases, births, deaths, disabilities, admissions in and discharges from hospitals, etc.    For this reason, statistics is of utmost importance in medicine.  </vt:lpstr>
      <vt:lpstr>Two kinds of statistics  1. Descriptive statistics  2. Inferential statistics</vt:lpstr>
      <vt:lpstr>STATISTICAL ACTIVITIES</vt:lpstr>
      <vt:lpstr>STATISTICAL ACTIVITIES</vt:lpstr>
      <vt:lpstr>STATISTICAL ACTIVITIES</vt:lpstr>
      <vt:lpstr>Major objectives of statistics </vt:lpstr>
      <vt:lpstr> 2. Basic concepts</vt:lpstr>
      <vt:lpstr>POPULATION AND SAMPLE</vt:lpstr>
      <vt:lpstr>PowerPoint Presentation</vt:lpstr>
      <vt:lpstr>POPULATION AND SAMPLE  The population represents the target of an investigation, and the aim of the process of data collection is to make inferences (draw conclusions) about the population. Examples of populations: - all patients with a certain disease, - all inhabitants of Bulgaria</vt:lpstr>
      <vt:lpstr>POPULATION AND SAMPLE   For meaningful measurements on a single patient, it is desirable to compare them with the distribution of all such measurements on the complete population of diseased persons in the same categories (sex, age group, geographic area, and so on).   But it is obviously impossible to obtain such data on complete populations; therefore, investigations are to be carried out on a representative subset called a sample.</vt:lpstr>
      <vt:lpstr>POPULATION AND SAMPLE</vt:lpstr>
      <vt:lpstr>POPULATION AND SAMPLE</vt:lpstr>
      <vt:lpstr>POPULATION AND SAMPLE</vt:lpstr>
      <vt:lpstr>3. Types of studies and the research process</vt:lpstr>
      <vt:lpstr>TYPES OF STUDY</vt:lpstr>
      <vt:lpstr>TYPES OF STUDY</vt:lpstr>
      <vt:lpstr>THE RESEARCH PROCESS</vt:lpstr>
      <vt:lpstr>RESEARCH PLANNING</vt:lpstr>
      <vt:lpstr>RESEARCH DESIGN (STRATEGY)</vt:lpstr>
      <vt:lpstr>RESEARCH STRATEGIES</vt:lpstr>
      <vt:lpstr>RESEARCH STRATEGIES</vt:lpstr>
      <vt:lpstr>4. Sampling and sample types</vt:lpstr>
      <vt:lpstr>SAMPLING </vt:lpstr>
      <vt:lpstr>SAMPLING</vt:lpstr>
      <vt:lpstr>SIMPLE RANDOM SAMPLE</vt:lpstr>
      <vt:lpstr>SYSTEMATIC RANDOM SAMPLE</vt:lpstr>
      <vt:lpstr>STRATIFIED RANDOM SAMPLE</vt:lpstr>
      <vt:lpstr>PowerPoint Presentation</vt:lpstr>
      <vt:lpstr>MULTISTAGE CLUSTER SAMPLE</vt:lpstr>
      <vt:lpstr>OTHER SAMPLES</vt:lpstr>
      <vt:lpstr>SAMPLE SIZE</vt:lpstr>
      <vt:lpstr>Sampling error</vt:lpstr>
      <vt:lpstr>PowerPoint Presentation</vt:lpstr>
      <vt:lpstr>SAMPLING  ERROR</vt:lpstr>
      <vt:lpstr>SAMPLING  ERROR</vt:lpstr>
      <vt:lpstr>5. Classification of variables</vt:lpstr>
      <vt:lpstr>VARIABLE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Classifying variables  </vt:lpstr>
      <vt:lpstr>TYPES OF VARIABLES </vt:lpstr>
      <vt:lpstr>6. ORGANIZING AND PRESENTING DATA</vt:lpstr>
      <vt:lpstr>SOURCES OF DATA</vt:lpstr>
      <vt:lpstr>ORGANIZING AND PRESENTING THE DATA</vt:lpstr>
      <vt:lpstr>SUMMARIZING AND PRESENTING DATA </vt:lpstr>
      <vt:lpstr>SUMMARIZING AND PRESENTING DATA</vt:lpstr>
      <vt:lpstr>After the collection of raw data they should be organized and presented in a meaningful way.   Frequency distributions give a  general picture of the pattern of the observations but sets of measurements cannot be adequately described only by the values of all individual measurements.   For many purposes, the overall summary of a group's characteristics is of utmost importance. </vt:lpstr>
      <vt:lpstr>There are two basic methods of summarization:  numerical and  graphical. </vt:lpstr>
      <vt:lpstr>The objective of the numerical approach is to convert masses of numbers (raw data) into meaningful summary statistics (indices), reduced to a single number, that convey information about the average (typical) degree of a given variable and the degree to which observations differ (the degree of dispersion or spread). </vt:lpstr>
      <vt:lpstr>6.1. Table presentation</vt:lpstr>
      <vt:lpstr>ORGANIZING AND PRESENTING THE DATA</vt:lpstr>
      <vt:lpstr>ORGANIZING AND PRESENTING THE DATA</vt:lpstr>
      <vt:lpstr>ORGANIZING AND PRESENTING THE DATA</vt:lpstr>
      <vt:lpstr>DATA PRESENTATION</vt:lpstr>
      <vt:lpstr>DATA PRESENTATION</vt:lpstr>
      <vt:lpstr>PowerPoint Presentation</vt:lpstr>
      <vt:lpstr>FOR QUALITATIVE VARIABLES </vt:lpstr>
      <vt:lpstr>FOR QUALITATIVE VARIABLES  The most appropriate graphical presentation is a pie diagram.   It is constructed very easily: - the circle is equal to 100 %; - we calculated the proportion of each part, e.g. the proportion of men and women in a dataset; - the sum of all proportion is to be equal to 100%. </vt:lpstr>
      <vt:lpstr>PowerPoint Presentation</vt:lpstr>
      <vt:lpstr>PowerPoint Presentation</vt:lpstr>
      <vt:lpstr>PowerPoint Presentation</vt:lpstr>
      <vt:lpstr>PowerPoint Presentation</vt:lpstr>
      <vt:lpstr>FOR QUANTITAIVE VARIABLES </vt:lpstr>
      <vt:lpstr>FOR QUAUNTATIVE VARIABLES   The most appropriate graphical presentations are the following: - histograms; - bar charts; - linear diagrams;  - map diagrams. </vt:lpstr>
      <vt:lpstr>In the bar charts all bars are separated.   They are appropriate to express changes in rates over time or levels of rates in different areas (countries, regions, etc.)</vt:lpstr>
      <vt:lpstr>PowerPoint Presentation</vt:lpstr>
      <vt:lpstr>PowerPoint Presentation</vt:lpstr>
      <vt:lpstr>PowerPoint Presentation</vt:lpstr>
      <vt:lpstr>PowerPoint Presentation</vt:lpstr>
      <vt:lpstr>In the histograms all bars are linked to each other.   They are appropriate to express changes in rates over time or levels of rates or proportions in different areas for the same time (countries, regions, etc.)</vt:lpstr>
      <vt:lpstr>PowerPoint Presentation</vt:lpstr>
      <vt:lpstr>PowerPoint Presentation</vt:lpstr>
      <vt:lpstr>PowerPoint Presentation</vt:lpstr>
      <vt:lpstr>PowerPoint Presentation</vt:lpstr>
      <vt:lpstr>PowerPoint Presentation</vt:lpstr>
      <vt:lpstr>The linear charts are appropriate to express changes over time.</vt:lpstr>
      <vt:lpstr>PowerPoint Presentation</vt:lpstr>
      <vt:lpstr>PowerPoint Presentation</vt:lpstr>
      <vt:lpstr>PowerPoint Presentation</vt:lpstr>
      <vt:lpstr>PowerPoint Presentation</vt:lpstr>
      <vt:lpstr>The maps are appropriate to express different levels of rates in different region.</vt:lpstr>
      <vt:lpstr>PowerPoint Presentation</vt:lpstr>
      <vt:lpstr>PowerPoint Presentation</vt:lpstr>
      <vt:lpstr>Test examples related to Lecture 1</vt:lpstr>
      <vt:lpstr>1.  The basic idea underlying sampling is to select a representative sample, from which the investigator can make inferences to the population. A. True  B. False  2. A sample is said to be random when it is not representative of the population. A. True  B. False  3. A random sample is one in which 50% of the elements of a population have equal chances of being sampled. A. True  B. False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29. An auto analyst is conducting a satisfaction survey, sampling from a list of 10,000 new car buyers. The list includes 2,500 Ford buyers, 2,500 GM buyers, 2,500 Honda buyers, and 2,500 Toyota buyers. The analyst selects a sample of 400 car buyers, by randomly sampling 100 buyers of each brand. What is the sample type? A. Simple random sample B. Stratified random sample  C. Systematic random sample   30. Which of the following statements are true? (Check one) A. Categorical variables are the same as qualitative variables.  B. Quantitative variables can be continuous variables. C. Both statements are true  </vt:lpstr>
      <vt:lpstr>PowerPoint Presentation</vt:lpstr>
    </vt:vector>
  </TitlesOfParts>
  <Company>VMI-Pleven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STATISTICS</dc:title>
  <dc:creator>G. Grancharova</dc:creator>
  <cp:lastModifiedBy>Tzanev-Home</cp:lastModifiedBy>
  <cp:revision>227</cp:revision>
  <cp:lastPrinted>2017-09-26T09:10:19Z</cp:lastPrinted>
  <dcterms:created xsi:type="dcterms:W3CDTF">1998-05-19T14:12:40Z</dcterms:created>
  <dcterms:modified xsi:type="dcterms:W3CDTF">2019-10-31T15:01:18Z</dcterms:modified>
</cp:coreProperties>
</file>