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pptx" ContentType="application/vnd.openxmlformats-officedocument.presentationml.presentation"/>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71" r:id="rId2"/>
  </p:sldMasterIdLst>
  <p:notesMasterIdLst>
    <p:notesMasterId r:id="rId80"/>
  </p:notesMasterIdLst>
  <p:handoutMasterIdLst>
    <p:handoutMasterId r:id="rId81"/>
  </p:handoutMasterIdLst>
  <p:sldIdLst>
    <p:sldId id="535" r:id="rId3"/>
    <p:sldId id="368" r:id="rId4"/>
    <p:sldId id="369" r:id="rId5"/>
    <p:sldId id="370" r:id="rId6"/>
    <p:sldId id="371" r:id="rId7"/>
    <p:sldId id="372" r:id="rId8"/>
    <p:sldId id="404" r:id="rId9"/>
    <p:sldId id="373" r:id="rId10"/>
    <p:sldId id="432" r:id="rId11"/>
    <p:sldId id="407" r:id="rId12"/>
    <p:sldId id="435" r:id="rId13"/>
    <p:sldId id="447" r:id="rId14"/>
    <p:sldId id="408" r:id="rId15"/>
    <p:sldId id="406" r:id="rId16"/>
    <p:sldId id="410" r:id="rId17"/>
    <p:sldId id="409" r:id="rId18"/>
    <p:sldId id="411" r:id="rId19"/>
    <p:sldId id="412" r:id="rId20"/>
    <p:sldId id="413" r:id="rId21"/>
    <p:sldId id="419" r:id="rId22"/>
    <p:sldId id="420" r:id="rId23"/>
    <p:sldId id="421" r:id="rId24"/>
    <p:sldId id="425" r:id="rId25"/>
    <p:sldId id="424" r:id="rId26"/>
    <p:sldId id="423" r:id="rId27"/>
    <p:sldId id="422" r:id="rId28"/>
    <p:sldId id="426" r:id="rId29"/>
    <p:sldId id="427" r:id="rId30"/>
    <p:sldId id="462" r:id="rId31"/>
    <p:sldId id="460" r:id="rId32"/>
    <p:sldId id="463" r:id="rId33"/>
    <p:sldId id="374" r:id="rId34"/>
    <p:sldId id="445" r:id="rId35"/>
    <p:sldId id="375" r:id="rId36"/>
    <p:sldId id="376" r:id="rId37"/>
    <p:sldId id="446" r:id="rId38"/>
    <p:sldId id="315" r:id="rId39"/>
    <p:sldId id="380" r:id="rId40"/>
    <p:sldId id="313" r:id="rId41"/>
    <p:sldId id="381" r:id="rId42"/>
    <p:sldId id="393" r:id="rId43"/>
    <p:sldId id="379" r:id="rId44"/>
    <p:sldId id="383" r:id="rId45"/>
    <p:sldId id="403" r:id="rId46"/>
    <p:sldId id="437" r:id="rId47"/>
    <p:sldId id="436" r:id="rId48"/>
    <p:sldId id="438" r:id="rId49"/>
    <p:sldId id="442" r:id="rId50"/>
    <p:sldId id="385" r:id="rId51"/>
    <p:sldId id="439" r:id="rId52"/>
    <p:sldId id="319" r:id="rId53"/>
    <p:sldId id="443" r:id="rId54"/>
    <p:sldId id="386" r:id="rId55"/>
    <p:sldId id="387" r:id="rId56"/>
    <p:sldId id="388" r:id="rId57"/>
    <p:sldId id="389" r:id="rId58"/>
    <p:sldId id="390" r:id="rId59"/>
    <p:sldId id="391" r:id="rId60"/>
    <p:sldId id="392" r:id="rId61"/>
    <p:sldId id="324" r:id="rId62"/>
    <p:sldId id="325" r:id="rId63"/>
    <p:sldId id="326" r:id="rId64"/>
    <p:sldId id="330" r:id="rId65"/>
    <p:sldId id="331" r:id="rId66"/>
    <p:sldId id="428" r:id="rId67"/>
    <p:sldId id="429" r:id="rId68"/>
    <p:sldId id="402" r:id="rId69"/>
    <p:sldId id="430" r:id="rId70"/>
    <p:sldId id="431" r:id="rId71"/>
    <p:sldId id="453" r:id="rId72"/>
    <p:sldId id="459" r:id="rId73"/>
    <p:sldId id="458" r:id="rId74"/>
    <p:sldId id="457" r:id="rId75"/>
    <p:sldId id="456" r:id="rId76"/>
    <p:sldId id="455" r:id="rId77"/>
    <p:sldId id="454" r:id="rId78"/>
    <p:sldId id="464" r:id="rId79"/>
  </p:sldIdLst>
  <p:sldSz cx="9144000" cy="6858000" type="screen4x3"/>
  <p:notesSz cx="6669088" cy="9928225"/>
  <p:defaultTextStyle>
    <a:defPPr>
      <a:defRPr lang="bg-BG"/>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p:cViewPr varScale="1">
        <p:scale>
          <a:sx n="111" d="100"/>
          <a:sy n="111" d="100"/>
        </p:scale>
        <p:origin x="79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bg-BG" altLang="bg-BG"/>
          </a:p>
        </p:txBody>
      </p:sp>
      <p:sp>
        <p:nvSpPr>
          <p:cNvPr id="93187" name="Rectangle 3"/>
          <p:cNvSpPr>
            <a:spLocks noGrp="1" noChangeArrowheads="1"/>
          </p:cNvSpPr>
          <p:nvPr>
            <p:ph type="dt" sz="quarter"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bg-BG" altLang="bg-BG"/>
          </a:p>
        </p:txBody>
      </p:sp>
      <p:sp>
        <p:nvSpPr>
          <p:cNvPr id="93188" name="Rectangle 4"/>
          <p:cNvSpPr>
            <a:spLocks noGrp="1" noChangeArrowheads="1"/>
          </p:cNvSpPr>
          <p:nvPr>
            <p:ph type="ftr" sz="quarter" idx="2"/>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bg-BG" altLang="bg-BG"/>
          </a:p>
        </p:txBody>
      </p:sp>
      <p:sp>
        <p:nvSpPr>
          <p:cNvPr id="93189" name="Rectangle 5"/>
          <p:cNvSpPr>
            <a:spLocks noGrp="1" noChangeArrowheads="1"/>
          </p:cNvSpPr>
          <p:nvPr>
            <p:ph type="sldNum" sz="quarter" idx="3"/>
          </p:nvPr>
        </p:nvSpPr>
        <p:spPr bwMode="auto">
          <a:xfrm>
            <a:off x="377825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EFB407C-668C-4433-9AC3-F4A941AA772B}" type="slidenum">
              <a:rPr lang="bg-BG" altLang="bg-BG"/>
              <a:pPr/>
              <a:t>‹#›</a:t>
            </a:fld>
            <a:endParaRPr lang="bg-BG" altLang="bg-BG"/>
          </a:p>
        </p:txBody>
      </p:sp>
    </p:spTree>
    <p:extLst>
      <p:ext uri="{BB962C8B-B14F-4D97-AF65-F5344CB8AC3E}">
        <p14:creationId xmlns:p14="http://schemas.microsoft.com/office/powerpoint/2010/main" val="1999952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DAD9755A-6168-4052-889F-AE3275B8BCD2}" type="datetimeFigureOut">
              <a:rPr lang="bg-BG" smtClean="0"/>
              <a:t>31.10.2019 г.</a:t>
            </a:fld>
            <a:endParaRPr lang="bg-BG"/>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66750" y="4716463"/>
            <a:ext cx="5335588"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5CF7EEE1-AE9E-40AF-A448-09EB3BD43D5B}" type="slidenum">
              <a:rPr lang="bg-BG" smtClean="0"/>
              <a:t>‹#›</a:t>
            </a:fld>
            <a:endParaRPr lang="bg-BG"/>
          </a:p>
        </p:txBody>
      </p:sp>
    </p:spTree>
    <p:extLst>
      <p:ext uri="{BB962C8B-B14F-4D97-AF65-F5344CB8AC3E}">
        <p14:creationId xmlns:p14="http://schemas.microsoft.com/office/powerpoint/2010/main" val="1745742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bg-BG"/>
          </a:p>
        </p:txBody>
      </p:sp>
      <p:sp>
        <p:nvSpPr>
          <p:cNvPr id="4" name="Date Placeholder 3"/>
          <p:cNvSpPr>
            <a:spLocks noGrp="1"/>
          </p:cNvSpPr>
          <p:nvPr>
            <p:ph type="dt" sz="half" idx="10"/>
          </p:nvPr>
        </p:nvSpPr>
        <p:spPr/>
        <p:txBody>
          <a:bodyPr/>
          <a:lstStyle>
            <a:lvl1pPr>
              <a:defRPr/>
            </a:lvl1pPr>
          </a:lstStyle>
          <a:p>
            <a:fld id="{3ACFD398-F5D2-49C0-8498-944F7C9549BD}" type="datetime1">
              <a:rPr lang="bg-BG" altLang="bg-BG" smtClean="0"/>
              <a:t>31.10.2019 г.</a:t>
            </a:fld>
            <a:endParaRPr lang="bg-BG" altLang="bg-BG"/>
          </a:p>
        </p:txBody>
      </p:sp>
      <p:sp>
        <p:nvSpPr>
          <p:cNvPr id="5" name="Footer Placeholder 4"/>
          <p:cNvSpPr>
            <a:spLocks noGrp="1"/>
          </p:cNvSpPr>
          <p:nvPr>
            <p:ph type="ftr" sz="quarter" idx="11"/>
          </p:nvPr>
        </p:nvSpPr>
        <p:spPr/>
        <p:txBody>
          <a:bodyPr/>
          <a:lstStyle>
            <a:lvl1pPr>
              <a:defRPr/>
            </a:lvl1pPr>
          </a:lstStyle>
          <a:p>
            <a:endParaRPr lang="bg-BG" altLang="bg-BG"/>
          </a:p>
        </p:txBody>
      </p:sp>
      <p:sp>
        <p:nvSpPr>
          <p:cNvPr id="6" name="Slide Number Placeholder 5"/>
          <p:cNvSpPr>
            <a:spLocks noGrp="1"/>
          </p:cNvSpPr>
          <p:nvPr>
            <p:ph type="sldNum" sz="quarter" idx="12"/>
          </p:nvPr>
        </p:nvSpPr>
        <p:spPr/>
        <p:txBody>
          <a:bodyPr/>
          <a:lstStyle>
            <a:lvl1pPr>
              <a:defRPr/>
            </a:lvl1pPr>
          </a:lstStyle>
          <a:p>
            <a:fld id="{C8718AAC-628C-4FDF-B9EE-E195AE1AD27E}" type="slidenum">
              <a:rPr lang="bg-BG" altLang="bg-BG"/>
              <a:pPr/>
              <a:t>‹#›</a:t>
            </a:fld>
            <a:endParaRPr lang="bg-BG" altLang="bg-BG"/>
          </a:p>
        </p:txBody>
      </p:sp>
    </p:spTree>
    <p:extLst>
      <p:ext uri="{BB962C8B-B14F-4D97-AF65-F5344CB8AC3E}">
        <p14:creationId xmlns:p14="http://schemas.microsoft.com/office/powerpoint/2010/main" val="304047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fld id="{66CEFA79-EDB7-444B-BE5D-66328B8CB9A0}" type="datetime1">
              <a:rPr lang="bg-BG" altLang="bg-BG" smtClean="0"/>
              <a:t>31.10.2019 г.</a:t>
            </a:fld>
            <a:endParaRPr lang="bg-BG" altLang="bg-BG"/>
          </a:p>
        </p:txBody>
      </p:sp>
      <p:sp>
        <p:nvSpPr>
          <p:cNvPr id="5" name="Footer Placeholder 4"/>
          <p:cNvSpPr>
            <a:spLocks noGrp="1"/>
          </p:cNvSpPr>
          <p:nvPr>
            <p:ph type="ftr" sz="quarter" idx="11"/>
          </p:nvPr>
        </p:nvSpPr>
        <p:spPr/>
        <p:txBody>
          <a:bodyPr/>
          <a:lstStyle>
            <a:lvl1pPr>
              <a:defRPr/>
            </a:lvl1pPr>
          </a:lstStyle>
          <a:p>
            <a:endParaRPr lang="bg-BG" altLang="bg-BG"/>
          </a:p>
        </p:txBody>
      </p:sp>
      <p:sp>
        <p:nvSpPr>
          <p:cNvPr id="6" name="Slide Number Placeholder 5"/>
          <p:cNvSpPr>
            <a:spLocks noGrp="1"/>
          </p:cNvSpPr>
          <p:nvPr>
            <p:ph type="sldNum" sz="quarter" idx="12"/>
          </p:nvPr>
        </p:nvSpPr>
        <p:spPr/>
        <p:txBody>
          <a:bodyPr/>
          <a:lstStyle>
            <a:lvl1pPr>
              <a:defRPr/>
            </a:lvl1pPr>
          </a:lstStyle>
          <a:p>
            <a:fld id="{3F991599-EB14-40B8-9436-14EFC6ECAD56}" type="slidenum">
              <a:rPr lang="bg-BG" altLang="bg-BG"/>
              <a:pPr/>
              <a:t>‹#›</a:t>
            </a:fld>
            <a:endParaRPr lang="bg-BG" altLang="bg-BG"/>
          </a:p>
        </p:txBody>
      </p:sp>
    </p:spTree>
    <p:extLst>
      <p:ext uri="{BB962C8B-B14F-4D97-AF65-F5344CB8AC3E}">
        <p14:creationId xmlns:p14="http://schemas.microsoft.com/office/powerpoint/2010/main" val="2241053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fld id="{6DA36092-AB76-40A0-AFA1-BD0C82CC68B6}" type="datetime1">
              <a:rPr lang="bg-BG" altLang="bg-BG" smtClean="0"/>
              <a:t>31.10.2019 г.</a:t>
            </a:fld>
            <a:endParaRPr lang="bg-BG" altLang="bg-BG"/>
          </a:p>
        </p:txBody>
      </p:sp>
      <p:sp>
        <p:nvSpPr>
          <p:cNvPr id="5" name="Footer Placeholder 4"/>
          <p:cNvSpPr>
            <a:spLocks noGrp="1"/>
          </p:cNvSpPr>
          <p:nvPr>
            <p:ph type="ftr" sz="quarter" idx="11"/>
          </p:nvPr>
        </p:nvSpPr>
        <p:spPr/>
        <p:txBody>
          <a:bodyPr/>
          <a:lstStyle>
            <a:lvl1pPr>
              <a:defRPr/>
            </a:lvl1pPr>
          </a:lstStyle>
          <a:p>
            <a:endParaRPr lang="bg-BG" altLang="bg-BG"/>
          </a:p>
        </p:txBody>
      </p:sp>
      <p:sp>
        <p:nvSpPr>
          <p:cNvPr id="6" name="Slide Number Placeholder 5"/>
          <p:cNvSpPr>
            <a:spLocks noGrp="1"/>
          </p:cNvSpPr>
          <p:nvPr>
            <p:ph type="sldNum" sz="quarter" idx="12"/>
          </p:nvPr>
        </p:nvSpPr>
        <p:spPr/>
        <p:txBody>
          <a:bodyPr/>
          <a:lstStyle>
            <a:lvl1pPr>
              <a:defRPr/>
            </a:lvl1pPr>
          </a:lstStyle>
          <a:p>
            <a:fld id="{8165378B-0A4A-49AE-892D-BA189D491933}" type="slidenum">
              <a:rPr lang="bg-BG" altLang="bg-BG"/>
              <a:pPr/>
              <a:t>‹#›</a:t>
            </a:fld>
            <a:endParaRPr lang="bg-BG" altLang="bg-BG"/>
          </a:p>
        </p:txBody>
      </p:sp>
    </p:spTree>
    <p:extLst>
      <p:ext uri="{BB962C8B-B14F-4D97-AF65-F5344CB8AC3E}">
        <p14:creationId xmlns:p14="http://schemas.microsoft.com/office/powerpoint/2010/main" val="1885255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bg>
      <p:bgRef idx="1001">
        <a:schemeClr val="bg1"/>
      </p:bgRef>
    </p:bg>
    <p:spTree>
      <p:nvGrpSpPr>
        <p:cNvPr id="1" name=""/>
        <p:cNvGrpSpPr/>
        <p:nvPr/>
      </p:nvGrpSpPr>
      <p:grpSpPr>
        <a:xfrm>
          <a:off x="0" y="0"/>
          <a:ext cx="0" cy="0"/>
          <a:chOff x="0" y="0"/>
          <a:chExt cx="0" cy="0"/>
        </a:xfrm>
      </p:grpSpPr>
      <p:sp>
        <p:nvSpPr>
          <p:cNvPr id="8" name="Заглавие 7"/>
          <p:cNvSpPr>
            <a:spLocks noGrp="1"/>
          </p:cNvSpPr>
          <p:nvPr>
            <p:ph type="ctrTitle"/>
          </p:nvPr>
        </p:nvSpPr>
        <p:spPr>
          <a:xfrm>
            <a:off x="2286000" y="3124201"/>
            <a:ext cx="6172200" cy="1894362"/>
          </a:xfrm>
        </p:spPr>
        <p:txBody>
          <a:bodyPr/>
          <a:lstStyle>
            <a:lvl1pPr>
              <a:defRPr b="1"/>
            </a:lvl1pPr>
          </a:lstStyle>
          <a:p>
            <a:r>
              <a:rPr kumimoji="0" lang="bg-BG"/>
              <a:t>Редакт. стил загл. образец</a:t>
            </a:r>
            <a:endParaRPr kumimoji="0" lang="en-US"/>
          </a:p>
        </p:txBody>
      </p:sp>
      <p:sp>
        <p:nvSpPr>
          <p:cNvPr id="9" name="Подзаглавие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bg-BG"/>
              <a:t>Щракнете за редакция стил подзагл. обр.</a:t>
            </a:r>
            <a:endParaRPr kumimoji="0" lang="en-US"/>
          </a:p>
        </p:txBody>
      </p:sp>
      <p:sp>
        <p:nvSpPr>
          <p:cNvPr id="28" name="Контейнер за дата 27"/>
          <p:cNvSpPr>
            <a:spLocks noGrp="1"/>
          </p:cNvSpPr>
          <p:nvPr>
            <p:ph type="dt" sz="half" idx="10"/>
          </p:nvPr>
        </p:nvSpPr>
        <p:spPr bwMode="auto">
          <a:xfrm rot="5400000">
            <a:off x="7764621" y="1174097"/>
            <a:ext cx="2286000" cy="381000"/>
          </a:xfrm>
        </p:spPr>
        <p:txBody>
          <a:bodyPr/>
          <a:lstStyle/>
          <a:p>
            <a:fld id="{C74636E4-5A0B-4215-B216-0F59926BF548}" type="datetime1">
              <a:rPr lang="bg-BG" smtClean="0"/>
              <a:t>31.10.2019 г.</a:t>
            </a:fld>
            <a:endParaRPr lang="bg-BG"/>
          </a:p>
        </p:txBody>
      </p:sp>
      <p:sp>
        <p:nvSpPr>
          <p:cNvPr id="17" name="Контейнер за долния колонтитул 16"/>
          <p:cNvSpPr>
            <a:spLocks noGrp="1"/>
          </p:cNvSpPr>
          <p:nvPr>
            <p:ph type="ftr" sz="quarter" idx="11"/>
          </p:nvPr>
        </p:nvSpPr>
        <p:spPr bwMode="auto">
          <a:xfrm rot="5400000">
            <a:off x="7077269" y="4181669"/>
            <a:ext cx="3657600" cy="384048"/>
          </a:xfrm>
        </p:spPr>
        <p:txBody>
          <a:bodyPr/>
          <a:lstStyle/>
          <a:p>
            <a:endParaRPr lang="bg-BG"/>
          </a:p>
        </p:txBody>
      </p:sp>
      <p:sp>
        <p:nvSpPr>
          <p:cNvPr id="10" name="Правоъгъл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авоъгъл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авоъгъл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авоъгъл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аво съединение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аво съединение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аво съединение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аво съединение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аво съединение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аво съединение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авоъгъл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Контейнер за номер на слайда 28"/>
          <p:cNvSpPr>
            <a:spLocks noGrp="1"/>
          </p:cNvSpPr>
          <p:nvPr>
            <p:ph type="sldNum" sz="quarter" idx="12"/>
          </p:nvPr>
        </p:nvSpPr>
        <p:spPr bwMode="auto">
          <a:xfrm>
            <a:off x="1325544" y="4928702"/>
            <a:ext cx="609600" cy="517524"/>
          </a:xfrm>
        </p:spPr>
        <p:txBody>
          <a:bodyPr/>
          <a:lstStyle/>
          <a:p>
            <a:fld id="{353F3F3C-A60D-426C-8F94-912700854F7B}" type="slidenum">
              <a:rPr lang="bg-BG" smtClean="0"/>
              <a:t>‹#›</a:t>
            </a:fld>
            <a:endParaRPr lang="bg-BG"/>
          </a:p>
        </p:txBody>
      </p:sp>
    </p:spTree>
    <p:extLst>
      <p:ext uri="{BB962C8B-B14F-4D97-AF65-F5344CB8AC3E}">
        <p14:creationId xmlns:p14="http://schemas.microsoft.com/office/powerpoint/2010/main" val="31802067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a:t>Редакт. стил загл. образец</a:t>
            </a:r>
            <a:endParaRPr kumimoji="0" lang="en-US"/>
          </a:p>
        </p:txBody>
      </p:sp>
      <p:sp>
        <p:nvSpPr>
          <p:cNvPr id="8" name="Контейнер за съдържание 7"/>
          <p:cNvSpPr>
            <a:spLocks noGrp="1"/>
          </p:cNvSpPr>
          <p:nvPr>
            <p:ph sz="quarter" idx="1"/>
          </p:nvPr>
        </p:nvSpPr>
        <p:spPr>
          <a:xfrm>
            <a:off x="457200" y="1600200"/>
            <a:ext cx="7467600" cy="4873752"/>
          </a:xfrm>
        </p:spPr>
        <p:txBody>
          <a:bodyPr/>
          <a:lstStyle/>
          <a:p>
            <a:pPr lvl="0" eaLnBrk="1" latinLnBrk="0" hangingPunct="1"/>
            <a:r>
              <a:rPr lang="bg-BG"/>
              <a:t>Щракнете, за да редактирате стиловете на текста в образеца</a:t>
            </a:r>
          </a:p>
          <a:p>
            <a:pPr lvl="1" eaLnBrk="1" latinLnBrk="0" hangingPunct="1"/>
            <a:r>
              <a:rPr lang="bg-BG"/>
              <a:t>Второ ниво</a:t>
            </a:r>
          </a:p>
          <a:p>
            <a:pPr lvl="2" eaLnBrk="1" latinLnBrk="0" hangingPunct="1"/>
            <a:r>
              <a:rPr lang="bg-BG"/>
              <a:t>Трето ниво</a:t>
            </a:r>
          </a:p>
          <a:p>
            <a:pPr lvl="3" eaLnBrk="1" latinLnBrk="0" hangingPunct="1"/>
            <a:r>
              <a:rPr lang="bg-BG"/>
              <a:t>Четвърто ниво</a:t>
            </a:r>
          </a:p>
          <a:p>
            <a:pPr lvl="4" eaLnBrk="1" latinLnBrk="0" hangingPunct="1"/>
            <a:r>
              <a:rPr lang="bg-BG"/>
              <a:t>Пето ниво</a:t>
            </a:r>
            <a:endParaRPr kumimoji="0" lang="en-US"/>
          </a:p>
        </p:txBody>
      </p:sp>
      <p:sp>
        <p:nvSpPr>
          <p:cNvPr id="7" name="Контейнер за дата 6"/>
          <p:cNvSpPr>
            <a:spLocks noGrp="1"/>
          </p:cNvSpPr>
          <p:nvPr>
            <p:ph type="dt" sz="half" idx="14"/>
          </p:nvPr>
        </p:nvSpPr>
        <p:spPr/>
        <p:txBody>
          <a:bodyPr rtlCol="0"/>
          <a:lstStyle/>
          <a:p>
            <a:fld id="{E41D9D85-22DC-484A-974D-C1D78815ECFB}" type="datetime1">
              <a:rPr lang="bg-BG" smtClean="0"/>
              <a:t>31.10.2019 г.</a:t>
            </a:fld>
            <a:endParaRPr lang="bg-BG"/>
          </a:p>
        </p:txBody>
      </p:sp>
      <p:sp>
        <p:nvSpPr>
          <p:cNvPr id="9" name="Контейнер за номер на слайда 8"/>
          <p:cNvSpPr>
            <a:spLocks noGrp="1"/>
          </p:cNvSpPr>
          <p:nvPr>
            <p:ph type="sldNum" sz="quarter" idx="15"/>
          </p:nvPr>
        </p:nvSpPr>
        <p:spPr/>
        <p:txBody>
          <a:bodyPr rtlCol="0"/>
          <a:lstStyle/>
          <a:p>
            <a:fld id="{353F3F3C-A60D-426C-8F94-912700854F7B}" type="slidenum">
              <a:rPr lang="bg-BG" smtClean="0"/>
              <a:t>‹#›</a:t>
            </a:fld>
            <a:endParaRPr lang="bg-BG"/>
          </a:p>
        </p:txBody>
      </p:sp>
      <p:sp>
        <p:nvSpPr>
          <p:cNvPr id="10" name="Контейнер за долния колонтитул 9"/>
          <p:cNvSpPr>
            <a:spLocks noGrp="1"/>
          </p:cNvSpPr>
          <p:nvPr>
            <p:ph type="ftr" sz="quarter" idx="16"/>
          </p:nvPr>
        </p:nvSpPr>
        <p:spPr/>
        <p:txBody>
          <a:bodyPr rtlCol="0"/>
          <a:lstStyle/>
          <a:p>
            <a:endParaRPr lang="bg-BG"/>
          </a:p>
        </p:txBody>
      </p:sp>
    </p:spTree>
    <p:extLst>
      <p:ext uri="{BB962C8B-B14F-4D97-AF65-F5344CB8AC3E}">
        <p14:creationId xmlns:p14="http://schemas.microsoft.com/office/powerpoint/2010/main" val="2758177534"/>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лавка на секция">
    <p:bg>
      <p:bgRef idx="1001">
        <a:schemeClr val="bg2"/>
      </p:bgRef>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286000" y="2895601"/>
            <a:ext cx="6172200" cy="2053590"/>
          </a:xfrm>
        </p:spPr>
        <p:txBody>
          <a:bodyPr/>
          <a:lstStyle>
            <a:lvl1pPr algn="l">
              <a:buNone/>
              <a:defRPr sz="3000" b="1" cap="small" baseline="0"/>
            </a:lvl1pPr>
          </a:lstStyle>
          <a:p>
            <a:r>
              <a:rPr kumimoji="0" lang="bg-BG"/>
              <a:t>Редакт. стил загл. образец</a:t>
            </a:r>
            <a:endParaRPr kumimoji="0" lang="en-US"/>
          </a:p>
        </p:txBody>
      </p:sp>
      <p:sp>
        <p:nvSpPr>
          <p:cNvPr id="3" name="Текстов контейне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bg-BG"/>
              <a:t>Щракнете, за да редактирате стиловете на текста в образеца</a:t>
            </a:r>
          </a:p>
        </p:txBody>
      </p:sp>
      <p:sp>
        <p:nvSpPr>
          <p:cNvPr id="4" name="Контейнер за дата 3"/>
          <p:cNvSpPr>
            <a:spLocks noGrp="1"/>
          </p:cNvSpPr>
          <p:nvPr>
            <p:ph type="dt" sz="half" idx="10"/>
          </p:nvPr>
        </p:nvSpPr>
        <p:spPr bwMode="auto">
          <a:xfrm rot="5400000">
            <a:off x="7763256" y="1170432"/>
            <a:ext cx="2286000" cy="381000"/>
          </a:xfrm>
        </p:spPr>
        <p:txBody>
          <a:bodyPr/>
          <a:lstStyle/>
          <a:p>
            <a:fld id="{CFF7E101-21FE-4B53-909A-6F8111B8CC10}" type="datetime1">
              <a:rPr lang="bg-BG" smtClean="0"/>
              <a:t>31.10.2019 г.</a:t>
            </a:fld>
            <a:endParaRPr lang="bg-BG"/>
          </a:p>
        </p:txBody>
      </p:sp>
      <p:sp>
        <p:nvSpPr>
          <p:cNvPr id="5" name="Контейнер за долния колонтитул 4"/>
          <p:cNvSpPr>
            <a:spLocks noGrp="1"/>
          </p:cNvSpPr>
          <p:nvPr>
            <p:ph type="ftr" sz="quarter" idx="11"/>
          </p:nvPr>
        </p:nvSpPr>
        <p:spPr bwMode="auto">
          <a:xfrm rot="5400000">
            <a:off x="7077456" y="4178808"/>
            <a:ext cx="3657600" cy="384048"/>
          </a:xfrm>
        </p:spPr>
        <p:txBody>
          <a:bodyPr/>
          <a:lstStyle/>
          <a:p>
            <a:endParaRPr lang="bg-BG"/>
          </a:p>
        </p:txBody>
      </p:sp>
      <p:sp>
        <p:nvSpPr>
          <p:cNvPr id="9" name="Правоъгъл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авоъгъл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авоъгъл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авоъгъл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аво съединение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аво съединение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аво съединение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аво съединение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аво съединение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авоъгъл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аво съединение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Контейнер за номер на слайда 5"/>
          <p:cNvSpPr>
            <a:spLocks noGrp="1"/>
          </p:cNvSpPr>
          <p:nvPr>
            <p:ph type="sldNum" sz="quarter" idx="12"/>
          </p:nvPr>
        </p:nvSpPr>
        <p:spPr bwMode="auto">
          <a:xfrm>
            <a:off x="1340616" y="4928702"/>
            <a:ext cx="609600" cy="517524"/>
          </a:xfrm>
        </p:spPr>
        <p:txBody>
          <a:bodyPr/>
          <a:lstStyle/>
          <a:p>
            <a:fld id="{353F3F3C-A60D-426C-8F94-912700854F7B}" type="slidenum">
              <a:rPr lang="bg-BG" smtClean="0"/>
              <a:t>‹#›</a:t>
            </a:fld>
            <a:endParaRPr lang="bg-BG"/>
          </a:p>
        </p:txBody>
      </p:sp>
    </p:spTree>
    <p:extLst>
      <p:ext uri="{BB962C8B-B14F-4D97-AF65-F5344CB8AC3E}">
        <p14:creationId xmlns:p14="http://schemas.microsoft.com/office/powerpoint/2010/main" val="534578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a:t>Редакт. стил загл. образец</a:t>
            </a:r>
            <a:endParaRPr kumimoji="0" lang="en-US"/>
          </a:p>
        </p:txBody>
      </p:sp>
      <p:sp>
        <p:nvSpPr>
          <p:cNvPr id="5" name="Контейнер за дата 4"/>
          <p:cNvSpPr>
            <a:spLocks noGrp="1"/>
          </p:cNvSpPr>
          <p:nvPr>
            <p:ph type="dt" sz="half" idx="10"/>
          </p:nvPr>
        </p:nvSpPr>
        <p:spPr/>
        <p:txBody>
          <a:bodyPr/>
          <a:lstStyle/>
          <a:p>
            <a:fld id="{AB4FFCD7-5332-4B3E-AEE0-7860D4447CEB}" type="datetime1">
              <a:rPr lang="bg-BG" smtClean="0"/>
              <a:t>31.10.2019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353F3F3C-A60D-426C-8F94-912700854F7B}" type="slidenum">
              <a:rPr lang="bg-BG" smtClean="0"/>
              <a:t>‹#›</a:t>
            </a:fld>
            <a:endParaRPr lang="bg-BG"/>
          </a:p>
        </p:txBody>
      </p:sp>
      <p:sp>
        <p:nvSpPr>
          <p:cNvPr id="9" name="Контейнер за съдържание 8"/>
          <p:cNvSpPr>
            <a:spLocks noGrp="1"/>
          </p:cNvSpPr>
          <p:nvPr>
            <p:ph sz="quarter" idx="1"/>
          </p:nvPr>
        </p:nvSpPr>
        <p:spPr>
          <a:xfrm>
            <a:off x="457200" y="1600200"/>
            <a:ext cx="3657600" cy="4572000"/>
          </a:xfrm>
        </p:spPr>
        <p:txBody>
          <a:bodyPr/>
          <a:lstStyle/>
          <a:p>
            <a:pPr lvl="0" eaLnBrk="1" latinLnBrk="0" hangingPunct="1"/>
            <a:r>
              <a:rPr lang="bg-BG"/>
              <a:t>Щракнете, за да редактирате стиловете на текста в образеца</a:t>
            </a:r>
          </a:p>
          <a:p>
            <a:pPr lvl="1" eaLnBrk="1" latinLnBrk="0" hangingPunct="1"/>
            <a:r>
              <a:rPr lang="bg-BG"/>
              <a:t>Второ ниво</a:t>
            </a:r>
          </a:p>
          <a:p>
            <a:pPr lvl="2" eaLnBrk="1" latinLnBrk="0" hangingPunct="1"/>
            <a:r>
              <a:rPr lang="bg-BG"/>
              <a:t>Трето ниво</a:t>
            </a:r>
          </a:p>
          <a:p>
            <a:pPr lvl="3" eaLnBrk="1" latinLnBrk="0" hangingPunct="1"/>
            <a:r>
              <a:rPr lang="bg-BG"/>
              <a:t>Четвърто ниво</a:t>
            </a:r>
          </a:p>
          <a:p>
            <a:pPr lvl="4" eaLnBrk="1" latinLnBrk="0" hangingPunct="1"/>
            <a:r>
              <a:rPr lang="bg-BG"/>
              <a:t>Пето ниво</a:t>
            </a:r>
            <a:endParaRPr kumimoji="0" lang="en-US"/>
          </a:p>
        </p:txBody>
      </p:sp>
      <p:sp>
        <p:nvSpPr>
          <p:cNvPr id="11" name="Контейнер за съдържание 10"/>
          <p:cNvSpPr>
            <a:spLocks noGrp="1"/>
          </p:cNvSpPr>
          <p:nvPr>
            <p:ph sz="quarter" idx="2"/>
          </p:nvPr>
        </p:nvSpPr>
        <p:spPr>
          <a:xfrm>
            <a:off x="4270248" y="1600200"/>
            <a:ext cx="3657600" cy="4572000"/>
          </a:xfrm>
        </p:spPr>
        <p:txBody>
          <a:bodyPr/>
          <a:lstStyle/>
          <a:p>
            <a:pPr lvl="0" eaLnBrk="1" latinLnBrk="0" hangingPunct="1"/>
            <a:r>
              <a:rPr lang="bg-BG"/>
              <a:t>Щракнете, за да редактирате стиловете на текста в образеца</a:t>
            </a:r>
          </a:p>
          <a:p>
            <a:pPr lvl="1" eaLnBrk="1" latinLnBrk="0" hangingPunct="1"/>
            <a:r>
              <a:rPr lang="bg-BG"/>
              <a:t>Второ ниво</a:t>
            </a:r>
          </a:p>
          <a:p>
            <a:pPr lvl="2" eaLnBrk="1" latinLnBrk="0" hangingPunct="1"/>
            <a:r>
              <a:rPr lang="bg-BG"/>
              <a:t>Трето ниво</a:t>
            </a:r>
          </a:p>
          <a:p>
            <a:pPr lvl="3" eaLnBrk="1" latinLnBrk="0" hangingPunct="1"/>
            <a:r>
              <a:rPr lang="bg-BG"/>
              <a:t>Четвърто ниво</a:t>
            </a:r>
          </a:p>
          <a:p>
            <a:pPr lvl="4" eaLnBrk="1" latinLnBrk="0" hangingPunct="1"/>
            <a:r>
              <a:rPr lang="bg-BG"/>
              <a:t>Пето ниво</a:t>
            </a:r>
            <a:endParaRPr kumimoji="0" lang="en-US"/>
          </a:p>
        </p:txBody>
      </p:sp>
    </p:spTree>
    <p:extLst>
      <p:ext uri="{BB962C8B-B14F-4D97-AF65-F5344CB8AC3E}">
        <p14:creationId xmlns:p14="http://schemas.microsoft.com/office/powerpoint/2010/main" val="3161228072"/>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7543800" cy="1143000"/>
          </a:xfrm>
        </p:spPr>
        <p:txBody>
          <a:bodyPr anchor="b"/>
          <a:lstStyle>
            <a:lvl1pPr>
              <a:defRPr/>
            </a:lvl1pPr>
          </a:lstStyle>
          <a:p>
            <a:r>
              <a:rPr kumimoji="0" lang="bg-BG"/>
              <a:t>Редакт. стил загл. образец</a:t>
            </a:r>
            <a:endParaRPr kumimoji="0" lang="en-US"/>
          </a:p>
        </p:txBody>
      </p:sp>
      <p:sp>
        <p:nvSpPr>
          <p:cNvPr id="7" name="Контейнер за дата 6"/>
          <p:cNvSpPr>
            <a:spLocks noGrp="1"/>
          </p:cNvSpPr>
          <p:nvPr>
            <p:ph type="dt" sz="half" idx="10"/>
          </p:nvPr>
        </p:nvSpPr>
        <p:spPr/>
        <p:txBody>
          <a:bodyPr/>
          <a:lstStyle/>
          <a:p>
            <a:fld id="{81EC2F97-160E-4669-846A-62F92CEFF453}" type="datetime1">
              <a:rPr lang="bg-BG" smtClean="0"/>
              <a:t>31.10.2019 г.</a:t>
            </a:fld>
            <a:endParaRPr lang="bg-BG"/>
          </a:p>
        </p:txBody>
      </p:sp>
      <p:sp>
        <p:nvSpPr>
          <p:cNvPr id="8" name="Контейнер за долния колонтитул 7"/>
          <p:cNvSpPr>
            <a:spLocks noGrp="1"/>
          </p:cNvSpPr>
          <p:nvPr>
            <p:ph type="ftr" sz="quarter" idx="11"/>
          </p:nvPr>
        </p:nvSpPr>
        <p:spPr/>
        <p:txBody>
          <a:bodyPr/>
          <a:lstStyle/>
          <a:p>
            <a:endParaRPr lang="bg-BG"/>
          </a:p>
        </p:txBody>
      </p:sp>
      <p:sp>
        <p:nvSpPr>
          <p:cNvPr id="9" name="Контейнер за номер на слайда 8"/>
          <p:cNvSpPr>
            <a:spLocks noGrp="1"/>
          </p:cNvSpPr>
          <p:nvPr>
            <p:ph type="sldNum" sz="quarter" idx="12"/>
          </p:nvPr>
        </p:nvSpPr>
        <p:spPr/>
        <p:txBody>
          <a:bodyPr/>
          <a:lstStyle/>
          <a:p>
            <a:fld id="{353F3F3C-A60D-426C-8F94-912700854F7B}" type="slidenum">
              <a:rPr lang="bg-BG" smtClean="0"/>
              <a:t>‹#›</a:t>
            </a:fld>
            <a:endParaRPr lang="bg-BG"/>
          </a:p>
        </p:txBody>
      </p:sp>
      <p:sp>
        <p:nvSpPr>
          <p:cNvPr id="11" name="Контейнер за съдържание 10"/>
          <p:cNvSpPr>
            <a:spLocks noGrp="1"/>
          </p:cNvSpPr>
          <p:nvPr>
            <p:ph sz="quarter" idx="2"/>
          </p:nvPr>
        </p:nvSpPr>
        <p:spPr>
          <a:xfrm>
            <a:off x="457200" y="2362200"/>
            <a:ext cx="3657600" cy="3886200"/>
          </a:xfrm>
        </p:spPr>
        <p:txBody>
          <a:bodyPr/>
          <a:lstStyle/>
          <a:p>
            <a:pPr lvl="0" eaLnBrk="1" latinLnBrk="0" hangingPunct="1"/>
            <a:r>
              <a:rPr lang="bg-BG"/>
              <a:t>Щракнете, за да редактирате стиловете на текста в образеца</a:t>
            </a:r>
          </a:p>
          <a:p>
            <a:pPr lvl="1" eaLnBrk="1" latinLnBrk="0" hangingPunct="1"/>
            <a:r>
              <a:rPr lang="bg-BG"/>
              <a:t>Второ ниво</a:t>
            </a:r>
          </a:p>
          <a:p>
            <a:pPr lvl="2" eaLnBrk="1" latinLnBrk="0" hangingPunct="1"/>
            <a:r>
              <a:rPr lang="bg-BG"/>
              <a:t>Трето ниво</a:t>
            </a:r>
          </a:p>
          <a:p>
            <a:pPr lvl="3" eaLnBrk="1" latinLnBrk="0" hangingPunct="1"/>
            <a:r>
              <a:rPr lang="bg-BG"/>
              <a:t>Четвърто ниво</a:t>
            </a:r>
          </a:p>
          <a:p>
            <a:pPr lvl="4" eaLnBrk="1" latinLnBrk="0" hangingPunct="1"/>
            <a:r>
              <a:rPr lang="bg-BG"/>
              <a:t>Пето ниво</a:t>
            </a:r>
            <a:endParaRPr kumimoji="0" lang="en-US"/>
          </a:p>
        </p:txBody>
      </p:sp>
      <p:sp>
        <p:nvSpPr>
          <p:cNvPr id="13" name="Контейнер за съдържание 12"/>
          <p:cNvSpPr>
            <a:spLocks noGrp="1"/>
          </p:cNvSpPr>
          <p:nvPr>
            <p:ph sz="quarter" idx="4"/>
          </p:nvPr>
        </p:nvSpPr>
        <p:spPr>
          <a:xfrm>
            <a:off x="4371975" y="2362200"/>
            <a:ext cx="3657600" cy="3886200"/>
          </a:xfrm>
        </p:spPr>
        <p:txBody>
          <a:bodyPr/>
          <a:lstStyle/>
          <a:p>
            <a:pPr lvl="0" eaLnBrk="1" latinLnBrk="0" hangingPunct="1"/>
            <a:r>
              <a:rPr lang="bg-BG"/>
              <a:t>Щракнете, за да редактирате стиловете на текста в образеца</a:t>
            </a:r>
          </a:p>
          <a:p>
            <a:pPr lvl="1" eaLnBrk="1" latinLnBrk="0" hangingPunct="1"/>
            <a:r>
              <a:rPr lang="bg-BG"/>
              <a:t>Второ ниво</a:t>
            </a:r>
          </a:p>
          <a:p>
            <a:pPr lvl="2" eaLnBrk="1" latinLnBrk="0" hangingPunct="1"/>
            <a:r>
              <a:rPr lang="bg-BG"/>
              <a:t>Трето ниво</a:t>
            </a:r>
          </a:p>
          <a:p>
            <a:pPr lvl="3" eaLnBrk="1" latinLnBrk="0" hangingPunct="1"/>
            <a:r>
              <a:rPr lang="bg-BG"/>
              <a:t>Четвърто ниво</a:t>
            </a:r>
          </a:p>
          <a:p>
            <a:pPr lvl="4" eaLnBrk="1" latinLnBrk="0" hangingPunct="1"/>
            <a:r>
              <a:rPr lang="bg-BG"/>
              <a:t>Пето ниво</a:t>
            </a:r>
            <a:endParaRPr kumimoji="0" lang="en-US"/>
          </a:p>
        </p:txBody>
      </p:sp>
      <p:sp>
        <p:nvSpPr>
          <p:cNvPr id="12" name="Текстов контейне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bg-BG"/>
              <a:t>Щракнете, за да редактирате стиловете на текста в образеца</a:t>
            </a:r>
          </a:p>
        </p:txBody>
      </p:sp>
      <p:sp>
        <p:nvSpPr>
          <p:cNvPr id="14" name="Текстов контейне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bg-BG"/>
              <a:t>Щракнете, за да редактирате стиловете на текста в образеца</a:t>
            </a:r>
          </a:p>
        </p:txBody>
      </p:sp>
    </p:spTree>
    <p:extLst>
      <p:ext uri="{BB962C8B-B14F-4D97-AF65-F5344CB8AC3E}">
        <p14:creationId xmlns:p14="http://schemas.microsoft.com/office/powerpoint/2010/main" val="1147097864"/>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a:t>Редакт. стил загл. образец</a:t>
            </a:r>
            <a:endParaRPr kumimoji="0" lang="en-US"/>
          </a:p>
        </p:txBody>
      </p:sp>
      <p:sp>
        <p:nvSpPr>
          <p:cNvPr id="6" name="Контейнер за дата 5"/>
          <p:cNvSpPr>
            <a:spLocks noGrp="1"/>
          </p:cNvSpPr>
          <p:nvPr>
            <p:ph type="dt" sz="half" idx="10"/>
          </p:nvPr>
        </p:nvSpPr>
        <p:spPr/>
        <p:txBody>
          <a:bodyPr rtlCol="0"/>
          <a:lstStyle/>
          <a:p>
            <a:fld id="{F6D6612E-1069-4C14-B770-02BC266940C4}" type="datetime1">
              <a:rPr lang="bg-BG" smtClean="0"/>
              <a:t>31.10.2019 г.</a:t>
            </a:fld>
            <a:endParaRPr lang="bg-BG"/>
          </a:p>
        </p:txBody>
      </p:sp>
      <p:sp>
        <p:nvSpPr>
          <p:cNvPr id="7" name="Контейнер за номер на слайда 6"/>
          <p:cNvSpPr>
            <a:spLocks noGrp="1"/>
          </p:cNvSpPr>
          <p:nvPr>
            <p:ph type="sldNum" sz="quarter" idx="11"/>
          </p:nvPr>
        </p:nvSpPr>
        <p:spPr/>
        <p:txBody>
          <a:bodyPr rtlCol="0"/>
          <a:lstStyle/>
          <a:p>
            <a:fld id="{353F3F3C-A60D-426C-8F94-912700854F7B}" type="slidenum">
              <a:rPr lang="bg-BG" smtClean="0"/>
              <a:t>‹#›</a:t>
            </a:fld>
            <a:endParaRPr lang="bg-BG"/>
          </a:p>
        </p:txBody>
      </p:sp>
      <p:sp>
        <p:nvSpPr>
          <p:cNvPr id="8" name="Контейнер за долния колонтитул 7"/>
          <p:cNvSpPr>
            <a:spLocks noGrp="1"/>
          </p:cNvSpPr>
          <p:nvPr>
            <p:ph type="ftr" sz="quarter" idx="12"/>
          </p:nvPr>
        </p:nvSpPr>
        <p:spPr/>
        <p:txBody>
          <a:bodyPr rtlCol="0"/>
          <a:lstStyle/>
          <a:p>
            <a:endParaRPr lang="bg-BG"/>
          </a:p>
        </p:txBody>
      </p:sp>
    </p:spTree>
    <p:extLst>
      <p:ext uri="{BB962C8B-B14F-4D97-AF65-F5344CB8AC3E}">
        <p14:creationId xmlns:p14="http://schemas.microsoft.com/office/powerpoint/2010/main" val="3824734472"/>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42BAE496-5A5C-4573-8A43-4FCF179BF3AF}" type="datetime1">
              <a:rPr lang="bg-BG" smtClean="0"/>
              <a:t>31.10.2019 г.</a:t>
            </a:fld>
            <a:endParaRPr lang="bg-BG"/>
          </a:p>
        </p:txBody>
      </p:sp>
      <p:sp>
        <p:nvSpPr>
          <p:cNvPr id="3" name="Контейнер за долния колонтитул 2"/>
          <p:cNvSpPr>
            <a:spLocks noGrp="1"/>
          </p:cNvSpPr>
          <p:nvPr>
            <p:ph type="ftr" sz="quarter" idx="11"/>
          </p:nvPr>
        </p:nvSpPr>
        <p:spPr/>
        <p:txBody>
          <a:bodyPr/>
          <a:lstStyle/>
          <a:p>
            <a:endParaRPr lang="bg-BG"/>
          </a:p>
        </p:txBody>
      </p:sp>
      <p:sp>
        <p:nvSpPr>
          <p:cNvPr id="4" name="Контейнер за номер на слайда 3"/>
          <p:cNvSpPr>
            <a:spLocks noGrp="1"/>
          </p:cNvSpPr>
          <p:nvPr>
            <p:ph type="sldNum" sz="quarter" idx="12"/>
          </p:nvPr>
        </p:nvSpPr>
        <p:spPr/>
        <p:txBody>
          <a:bodyPr/>
          <a:lstStyle/>
          <a:p>
            <a:fld id="{353F3F3C-A60D-426C-8F94-912700854F7B}" type="slidenum">
              <a:rPr lang="bg-BG" smtClean="0"/>
              <a:t>‹#›</a:t>
            </a:fld>
            <a:endParaRPr lang="bg-BG"/>
          </a:p>
        </p:txBody>
      </p:sp>
    </p:spTree>
    <p:extLst>
      <p:ext uri="{BB962C8B-B14F-4D97-AF65-F5344CB8AC3E}">
        <p14:creationId xmlns:p14="http://schemas.microsoft.com/office/powerpoint/2010/main" val="2162227610"/>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bg>
      <p:bgRef idx="1001">
        <a:schemeClr val="bg1"/>
      </p:bgRef>
    </p:bg>
    <p:spTree>
      <p:nvGrpSpPr>
        <p:cNvPr id="1" name=""/>
        <p:cNvGrpSpPr/>
        <p:nvPr/>
      </p:nvGrpSpPr>
      <p:grpSpPr>
        <a:xfrm>
          <a:off x="0" y="0"/>
          <a:ext cx="0" cy="0"/>
          <a:chOff x="0" y="0"/>
          <a:chExt cx="0" cy="0"/>
        </a:xfrm>
      </p:grpSpPr>
      <p:sp>
        <p:nvSpPr>
          <p:cNvPr id="10" name="Право съединение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лавие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bg-BG"/>
              <a:t>Редакт. стил загл. образец</a:t>
            </a:r>
            <a:endParaRPr kumimoji="0" lang="en-US"/>
          </a:p>
        </p:txBody>
      </p:sp>
      <p:sp>
        <p:nvSpPr>
          <p:cNvPr id="3" name="Текстов контейне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bg-BG"/>
              <a:t>Щракнете, за да редактирате стиловете на текста в образеца</a:t>
            </a:r>
          </a:p>
        </p:txBody>
      </p:sp>
      <p:sp>
        <p:nvSpPr>
          <p:cNvPr id="8" name="Право съединение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аво съединение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аво съединение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авоъгъл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аво съединение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Контейнер за съдържание 17"/>
          <p:cNvSpPr>
            <a:spLocks noGrp="1"/>
          </p:cNvSpPr>
          <p:nvPr>
            <p:ph sz="quarter" idx="1"/>
          </p:nvPr>
        </p:nvSpPr>
        <p:spPr>
          <a:xfrm>
            <a:off x="304800" y="274320"/>
            <a:ext cx="5638800" cy="6327648"/>
          </a:xfrm>
        </p:spPr>
        <p:txBody>
          <a:bodyPr/>
          <a:lstStyle/>
          <a:p>
            <a:pPr lvl="0" eaLnBrk="1" latinLnBrk="0" hangingPunct="1"/>
            <a:r>
              <a:rPr lang="bg-BG"/>
              <a:t>Щракнете, за да редактирате стиловете на текста в образеца</a:t>
            </a:r>
          </a:p>
          <a:p>
            <a:pPr lvl="1" eaLnBrk="1" latinLnBrk="0" hangingPunct="1"/>
            <a:r>
              <a:rPr lang="bg-BG"/>
              <a:t>Второ ниво</a:t>
            </a:r>
          </a:p>
          <a:p>
            <a:pPr lvl="2" eaLnBrk="1" latinLnBrk="0" hangingPunct="1"/>
            <a:r>
              <a:rPr lang="bg-BG"/>
              <a:t>Трето ниво</a:t>
            </a:r>
          </a:p>
          <a:p>
            <a:pPr lvl="3" eaLnBrk="1" latinLnBrk="0" hangingPunct="1"/>
            <a:r>
              <a:rPr lang="bg-BG"/>
              <a:t>Четвърто ниво</a:t>
            </a:r>
          </a:p>
          <a:p>
            <a:pPr lvl="4" eaLnBrk="1" latinLnBrk="0" hangingPunct="1"/>
            <a:r>
              <a:rPr lang="bg-BG"/>
              <a:t>Пето ниво</a:t>
            </a:r>
            <a:endParaRPr kumimoji="0" lang="en-US"/>
          </a:p>
        </p:txBody>
      </p:sp>
      <p:sp>
        <p:nvSpPr>
          <p:cNvPr id="21" name="Контейнер за дата 20"/>
          <p:cNvSpPr>
            <a:spLocks noGrp="1"/>
          </p:cNvSpPr>
          <p:nvPr>
            <p:ph type="dt" sz="half" idx="14"/>
          </p:nvPr>
        </p:nvSpPr>
        <p:spPr/>
        <p:txBody>
          <a:bodyPr rtlCol="0"/>
          <a:lstStyle/>
          <a:p>
            <a:fld id="{13FA47C9-F867-4A40-80DD-8CB9C3F070DF}" type="datetime1">
              <a:rPr lang="bg-BG" smtClean="0"/>
              <a:t>31.10.2019 г.</a:t>
            </a:fld>
            <a:endParaRPr lang="bg-BG"/>
          </a:p>
        </p:txBody>
      </p:sp>
      <p:sp>
        <p:nvSpPr>
          <p:cNvPr id="22" name="Контейнер за номер на слайда 21"/>
          <p:cNvSpPr>
            <a:spLocks noGrp="1"/>
          </p:cNvSpPr>
          <p:nvPr>
            <p:ph type="sldNum" sz="quarter" idx="15"/>
          </p:nvPr>
        </p:nvSpPr>
        <p:spPr/>
        <p:txBody>
          <a:bodyPr rtlCol="0"/>
          <a:lstStyle/>
          <a:p>
            <a:fld id="{353F3F3C-A60D-426C-8F94-912700854F7B}" type="slidenum">
              <a:rPr lang="bg-BG" smtClean="0"/>
              <a:t>‹#›</a:t>
            </a:fld>
            <a:endParaRPr lang="bg-BG"/>
          </a:p>
        </p:txBody>
      </p:sp>
      <p:sp>
        <p:nvSpPr>
          <p:cNvPr id="23" name="Контейнер за долния колонтитул 22"/>
          <p:cNvSpPr>
            <a:spLocks noGrp="1"/>
          </p:cNvSpPr>
          <p:nvPr>
            <p:ph type="ftr" sz="quarter" idx="16"/>
          </p:nvPr>
        </p:nvSpPr>
        <p:spPr/>
        <p:txBody>
          <a:bodyPr rtlCol="0"/>
          <a:lstStyle/>
          <a:p>
            <a:endParaRPr lang="bg-BG"/>
          </a:p>
        </p:txBody>
      </p:sp>
    </p:spTree>
    <p:extLst>
      <p:ext uri="{BB962C8B-B14F-4D97-AF65-F5344CB8AC3E}">
        <p14:creationId xmlns:p14="http://schemas.microsoft.com/office/powerpoint/2010/main" val="32547532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fld id="{49FE9677-5B69-4B16-BCE6-C915B9565B6B}" type="datetime1">
              <a:rPr lang="bg-BG" altLang="bg-BG" smtClean="0"/>
              <a:t>31.10.2019 г.</a:t>
            </a:fld>
            <a:endParaRPr lang="bg-BG" altLang="bg-BG"/>
          </a:p>
        </p:txBody>
      </p:sp>
      <p:sp>
        <p:nvSpPr>
          <p:cNvPr id="5" name="Footer Placeholder 4"/>
          <p:cNvSpPr>
            <a:spLocks noGrp="1"/>
          </p:cNvSpPr>
          <p:nvPr>
            <p:ph type="ftr" sz="quarter" idx="11"/>
          </p:nvPr>
        </p:nvSpPr>
        <p:spPr/>
        <p:txBody>
          <a:bodyPr/>
          <a:lstStyle>
            <a:lvl1pPr>
              <a:defRPr/>
            </a:lvl1pPr>
          </a:lstStyle>
          <a:p>
            <a:endParaRPr lang="bg-BG" altLang="bg-BG"/>
          </a:p>
        </p:txBody>
      </p:sp>
      <p:sp>
        <p:nvSpPr>
          <p:cNvPr id="6" name="Slide Number Placeholder 5"/>
          <p:cNvSpPr>
            <a:spLocks noGrp="1"/>
          </p:cNvSpPr>
          <p:nvPr>
            <p:ph type="sldNum" sz="quarter" idx="12"/>
          </p:nvPr>
        </p:nvSpPr>
        <p:spPr/>
        <p:txBody>
          <a:bodyPr/>
          <a:lstStyle>
            <a:lvl1pPr>
              <a:defRPr/>
            </a:lvl1pPr>
          </a:lstStyle>
          <a:p>
            <a:fld id="{0748E53C-389E-412E-9E67-1E8C185C7000}" type="slidenum">
              <a:rPr lang="bg-BG" altLang="bg-BG"/>
              <a:pPr/>
              <a:t>‹#›</a:t>
            </a:fld>
            <a:endParaRPr lang="bg-BG" altLang="bg-BG"/>
          </a:p>
        </p:txBody>
      </p:sp>
    </p:spTree>
    <p:extLst>
      <p:ext uri="{BB962C8B-B14F-4D97-AF65-F5344CB8AC3E}">
        <p14:creationId xmlns:p14="http://schemas.microsoft.com/office/powerpoint/2010/main" val="3540088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sp>
        <p:nvSpPr>
          <p:cNvPr id="9" name="Право съединение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лавие 1"/>
          <p:cNvSpPr>
            <a:spLocks noGrp="1"/>
          </p:cNvSpPr>
          <p:nvPr>
            <p:ph type="title"/>
          </p:nvPr>
        </p:nvSpPr>
        <p:spPr>
          <a:xfrm rot="5400000">
            <a:off x="3350133" y="3200400"/>
            <a:ext cx="6309360" cy="457200"/>
          </a:xfrm>
        </p:spPr>
        <p:txBody>
          <a:bodyPr anchor="b"/>
          <a:lstStyle>
            <a:lvl1pPr algn="l">
              <a:buNone/>
              <a:defRPr sz="2000" b="1"/>
            </a:lvl1pPr>
          </a:lstStyle>
          <a:p>
            <a:r>
              <a:rPr kumimoji="0" lang="bg-BG"/>
              <a:t>Редакт. стил загл. образец</a:t>
            </a:r>
            <a:endParaRPr kumimoji="0" lang="en-US"/>
          </a:p>
        </p:txBody>
      </p:sp>
      <p:sp>
        <p:nvSpPr>
          <p:cNvPr id="3" name="Контейнер за картина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bg-BG"/>
              <a:t>Щракнете върху иконата, за да добавите картина</a:t>
            </a:r>
            <a:endParaRPr kumimoji="0" lang="en-US" dirty="0"/>
          </a:p>
        </p:txBody>
      </p:sp>
      <p:sp>
        <p:nvSpPr>
          <p:cNvPr id="4" name="Текстов контейнер 3"/>
          <p:cNvSpPr>
            <a:spLocks noGrp="1"/>
          </p:cNvSpPr>
          <p:nvPr>
            <p:ph type="body" sz="half" idx="2"/>
          </p:nvPr>
        </p:nvSpPr>
        <p:spPr>
          <a:xfrm>
            <a:off x="6765798" y="264796"/>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bg-BG"/>
              <a:t>Щракнете, за да редактирате стиловете на текста в образеца</a:t>
            </a:r>
          </a:p>
        </p:txBody>
      </p:sp>
      <p:sp>
        <p:nvSpPr>
          <p:cNvPr id="10" name="Право съединение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авоъгъл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аво съединение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аво съединение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аво съединение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Контейнер за дата 16"/>
          <p:cNvSpPr>
            <a:spLocks noGrp="1"/>
          </p:cNvSpPr>
          <p:nvPr>
            <p:ph type="dt" sz="half" idx="10"/>
          </p:nvPr>
        </p:nvSpPr>
        <p:spPr/>
        <p:txBody>
          <a:bodyPr rtlCol="0"/>
          <a:lstStyle/>
          <a:p>
            <a:fld id="{D8AD9A4A-C8CB-4204-8C57-FC0A422F0AC3}" type="datetime1">
              <a:rPr lang="bg-BG" smtClean="0"/>
              <a:t>31.10.2019 г.</a:t>
            </a:fld>
            <a:endParaRPr lang="bg-BG"/>
          </a:p>
        </p:txBody>
      </p:sp>
      <p:sp>
        <p:nvSpPr>
          <p:cNvPr id="18" name="Контейнер за номер на слайда 17"/>
          <p:cNvSpPr>
            <a:spLocks noGrp="1"/>
          </p:cNvSpPr>
          <p:nvPr>
            <p:ph type="sldNum" sz="quarter" idx="11"/>
          </p:nvPr>
        </p:nvSpPr>
        <p:spPr/>
        <p:txBody>
          <a:bodyPr rtlCol="0"/>
          <a:lstStyle/>
          <a:p>
            <a:fld id="{353F3F3C-A60D-426C-8F94-912700854F7B}" type="slidenum">
              <a:rPr lang="bg-BG" smtClean="0"/>
              <a:t>‹#›</a:t>
            </a:fld>
            <a:endParaRPr lang="bg-BG"/>
          </a:p>
        </p:txBody>
      </p:sp>
      <p:sp>
        <p:nvSpPr>
          <p:cNvPr id="21" name="Контейнер за долния колонтитул 20"/>
          <p:cNvSpPr>
            <a:spLocks noGrp="1"/>
          </p:cNvSpPr>
          <p:nvPr>
            <p:ph type="ftr" sz="quarter" idx="12"/>
          </p:nvPr>
        </p:nvSpPr>
        <p:spPr/>
        <p:txBody>
          <a:bodyPr rtlCol="0"/>
          <a:lstStyle/>
          <a:p>
            <a:endParaRPr lang="bg-BG"/>
          </a:p>
        </p:txBody>
      </p:sp>
    </p:spTree>
    <p:extLst>
      <p:ext uri="{BB962C8B-B14F-4D97-AF65-F5344CB8AC3E}">
        <p14:creationId xmlns:p14="http://schemas.microsoft.com/office/powerpoint/2010/main" val="3273399414"/>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a:t>Редакт. стил загл. образец</a:t>
            </a:r>
            <a:endParaRPr kumimoji="0" lang="en-US"/>
          </a:p>
        </p:txBody>
      </p:sp>
      <p:sp>
        <p:nvSpPr>
          <p:cNvPr id="3" name="Контейнер за вертикален текст 2"/>
          <p:cNvSpPr>
            <a:spLocks noGrp="1"/>
          </p:cNvSpPr>
          <p:nvPr>
            <p:ph type="body" orient="vert" idx="1"/>
          </p:nvPr>
        </p:nvSpPr>
        <p:spPr/>
        <p:txBody>
          <a:bodyPr vert="eaVert"/>
          <a:lstStyle/>
          <a:p>
            <a:pPr lvl="0" eaLnBrk="1" latinLnBrk="0" hangingPunct="1"/>
            <a:r>
              <a:rPr lang="bg-BG"/>
              <a:t>Щракнете, за да редактирате стиловете на текста в образеца</a:t>
            </a:r>
          </a:p>
          <a:p>
            <a:pPr lvl="1" eaLnBrk="1" latinLnBrk="0" hangingPunct="1"/>
            <a:r>
              <a:rPr lang="bg-BG"/>
              <a:t>Второ ниво</a:t>
            </a:r>
          </a:p>
          <a:p>
            <a:pPr lvl="2" eaLnBrk="1" latinLnBrk="0" hangingPunct="1"/>
            <a:r>
              <a:rPr lang="bg-BG"/>
              <a:t>Трето ниво</a:t>
            </a:r>
          </a:p>
          <a:p>
            <a:pPr lvl="3" eaLnBrk="1" latinLnBrk="0" hangingPunct="1"/>
            <a:r>
              <a:rPr lang="bg-BG"/>
              <a:t>Четвърто ниво</a:t>
            </a:r>
          </a:p>
          <a:p>
            <a:pPr lvl="4" eaLnBrk="1" latinLnBrk="0" hangingPunct="1"/>
            <a:r>
              <a:rPr lang="bg-BG"/>
              <a:t>Пето ниво</a:t>
            </a:r>
            <a:endParaRPr kumimoji="0" lang="en-US"/>
          </a:p>
        </p:txBody>
      </p:sp>
      <p:sp>
        <p:nvSpPr>
          <p:cNvPr id="4" name="Контейнер за дата 3"/>
          <p:cNvSpPr>
            <a:spLocks noGrp="1"/>
          </p:cNvSpPr>
          <p:nvPr>
            <p:ph type="dt" sz="half" idx="10"/>
          </p:nvPr>
        </p:nvSpPr>
        <p:spPr/>
        <p:txBody>
          <a:bodyPr/>
          <a:lstStyle/>
          <a:p>
            <a:fld id="{5CE37B57-0C41-4385-A31E-CE2BE3786526}" type="datetime1">
              <a:rPr lang="bg-BG" smtClean="0"/>
              <a:t>31.10.2019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353F3F3C-A60D-426C-8F94-912700854F7B}" type="slidenum">
              <a:rPr lang="bg-BG" smtClean="0"/>
              <a:t>‹#›</a:t>
            </a:fld>
            <a:endParaRPr lang="bg-BG"/>
          </a:p>
        </p:txBody>
      </p:sp>
    </p:spTree>
    <p:extLst>
      <p:ext uri="{BB962C8B-B14F-4D97-AF65-F5344CB8AC3E}">
        <p14:creationId xmlns:p14="http://schemas.microsoft.com/office/powerpoint/2010/main" val="593469508"/>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40"/>
            <a:ext cx="1676400" cy="5851525"/>
          </a:xfrm>
        </p:spPr>
        <p:txBody>
          <a:bodyPr vert="eaVert"/>
          <a:lstStyle/>
          <a:p>
            <a:r>
              <a:rPr kumimoji="0" lang="bg-BG"/>
              <a:t>Редакт. стил загл. образец</a:t>
            </a:r>
            <a:endParaRPr kumimoji="0" lang="en-US"/>
          </a:p>
        </p:txBody>
      </p:sp>
      <p:sp>
        <p:nvSpPr>
          <p:cNvPr id="3" name="Контейнер за вертикален текст 2"/>
          <p:cNvSpPr>
            <a:spLocks noGrp="1"/>
          </p:cNvSpPr>
          <p:nvPr>
            <p:ph type="body" orient="vert" idx="1"/>
          </p:nvPr>
        </p:nvSpPr>
        <p:spPr>
          <a:xfrm>
            <a:off x="457200" y="274639"/>
            <a:ext cx="6019800" cy="5851525"/>
          </a:xfrm>
        </p:spPr>
        <p:txBody>
          <a:bodyPr vert="eaVert"/>
          <a:lstStyle/>
          <a:p>
            <a:pPr lvl="0" eaLnBrk="1" latinLnBrk="0" hangingPunct="1"/>
            <a:r>
              <a:rPr lang="bg-BG"/>
              <a:t>Щракнете, за да редактирате стиловете на текста в образеца</a:t>
            </a:r>
          </a:p>
          <a:p>
            <a:pPr lvl="1" eaLnBrk="1" latinLnBrk="0" hangingPunct="1"/>
            <a:r>
              <a:rPr lang="bg-BG"/>
              <a:t>Второ ниво</a:t>
            </a:r>
          </a:p>
          <a:p>
            <a:pPr lvl="2" eaLnBrk="1" latinLnBrk="0" hangingPunct="1"/>
            <a:r>
              <a:rPr lang="bg-BG"/>
              <a:t>Трето ниво</a:t>
            </a:r>
          </a:p>
          <a:p>
            <a:pPr lvl="3" eaLnBrk="1" latinLnBrk="0" hangingPunct="1"/>
            <a:r>
              <a:rPr lang="bg-BG"/>
              <a:t>Четвърто ниво</a:t>
            </a:r>
          </a:p>
          <a:p>
            <a:pPr lvl="4" eaLnBrk="1" latinLnBrk="0" hangingPunct="1"/>
            <a:r>
              <a:rPr lang="bg-BG"/>
              <a:t>Пето ниво</a:t>
            </a:r>
            <a:endParaRPr kumimoji="0" lang="en-US"/>
          </a:p>
        </p:txBody>
      </p:sp>
      <p:sp>
        <p:nvSpPr>
          <p:cNvPr id="4" name="Контейнер за дата 3"/>
          <p:cNvSpPr>
            <a:spLocks noGrp="1"/>
          </p:cNvSpPr>
          <p:nvPr>
            <p:ph type="dt" sz="half" idx="10"/>
          </p:nvPr>
        </p:nvSpPr>
        <p:spPr/>
        <p:txBody>
          <a:bodyPr/>
          <a:lstStyle/>
          <a:p>
            <a:fld id="{F5628541-CFFB-4734-813E-BDC6D6741BFF}" type="datetime1">
              <a:rPr lang="bg-BG" smtClean="0"/>
              <a:t>31.10.2019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353F3F3C-A60D-426C-8F94-912700854F7B}" type="slidenum">
              <a:rPr lang="bg-BG" smtClean="0"/>
              <a:t>‹#›</a:t>
            </a:fld>
            <a:endParaRPr lang="bg-BG"/>
          </a:p>
        </p:txBody>
      </p:sp>
    </p:spTree>
    <p:extLst>
      <p:ext uri="{BB962C8B-B14F-4D97-AF65-F5344CB8AC3E}">
        <p14:creationId xmlns:p14="http://schemas.microsoft.com/office/powerpoint/2010/main" val="2193749090"/>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DF81F7B-02C7-4BE9-AC3F-203B26FDA3EE}" type="datetime1">
              <a:rPr lang="bg-BG" altLang="bg-BG" smtClean="0"/>
              <a:t>31.10.2019 г.</a:t>
            </a:fld>
            <a:endParaRPr lang="bg-BG" altLang="bg-BG"/>
          </a:p>
        </p:txBody>
      </p:sp>
      <p:sp>
        <p:nvSpPr>
          <p:cNvPr id="5" name="Footer Placeholder 4"/>
          <p:cNvSpPr>
            <a:spLocks noGrp="1"/>
          </p:cNvSpPr>
          <p:nvPr>
            <p:ph type="ftr" sz="quarter" idx="11"/>
          </p:nvPr>
        </p:nvSpPr>
        <p:spPr/>
        <p:txBody>
          <a:bodyPr/>
          <a:lstStyle>
            <a:lvl1pPr>
              <a:defRPr/>
            </a:lvl1pPr>
          </a:lstStyle>
          <a:p>
            <a:endParaRPr lang="bg-BG" altLang="bg-BG"/>
          </a:p>
        </p:txBody>
      </p:sp>
      <p:sp>
        <p:nvSpPr>
          <p:cNvPr id="6" name="Slide Number Placeholder 5"/>
          <p:cNvSpPr>
            <a:spLocks noGrp="1"/>
          </p:cNvSpPr>
          <p:nvPr>
            <p:ph type="sldNum" sz="quarter" idx="12"/>
          </p:nvPr>
        </p:nvSpPr>
        <p:spPr/>
        <p:txBody>
          <a:bodyPr/>
          <a:lstStyle>
            <a:lvl1pPr>
              <a:defRPr/>
            </a:lvl1pPr>
          </a:lstStyle>
          <a:p>
            <a:fld id="{BDB1A710-3840-4B43-A53B-7FD5A004AA1D}" type="slidenum">
              <a:rPr lang="bg-BG" altLang="bg-BG"/>
              <a:pPr/>
              <a:t>‹#›</a:t>
            </a:fld>
            <a:endParaRPr lang="bg-BG" altLang="bg-BG"/>
          </a:p>
        </p:txBody>
      </p:sp>
    </p:spTree>
    <p:extLst>
      <p:ext uri="{BB962C8B-B14F-4D97-AF65-F5344CB8AC3E}">
        <p14:creationId xmlns:p14="http://schemas.microsoft.com/office/powerpoint/2010/main" val="93588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a:spLocks noGrp="1"/>
          </p:cNvSpPr>
          <p:nvPr>
            <p:ph type="dt" sz="half" idx="10"/>
          </p:nvPr>
        </p:nvSpPr>
        <p:spPr/>
        <p:txBody>
          <a:bodyPr/>
          <a:lstStyle>
            <a:lvl1pPr>
              <a:defRPr/>
            </a:lvl1pPr>
          </a:lstStyle>
          <a:p>
            <a:fld id="{85161A4D-AF6F-4017-A7B1-4050A814E641}" type="datetime1">
              <a:rPr lang="bg-BG" altLang="bg-BG" smtClean="0"/>
              <a:t>31.10.2019 г.</a:t>
            </a:fld>
            <a:endParaRPr lang="bg-BG" altLang="bg-BG"/>
          </a:p>
        </p:txBody>
      </p:sp>
      <p:sp>
        <p:nvSpPr>
          <p:cNvPr id="6" name="Footer Placeholder 5"/>
          <p:cNvSpPr>
            <a:spLocks noGrp="1"/>
          </p:cNvSpPr>
          <p:nvPr>
            <p:ph type="ftr" sz="quarter" idx="11"/>
          </p:nvPr>
        </p:nvSpPr>
        <p:spPr/>
        <p:txBody>
          <a:bodyPr/>
          <a:lstStyle>
            <a:lvl1pPr>
              <a:defRPr/>
            </a:lvl1pPr>
          </a:lstStyle>
          <a:p>
            <a:endParaRPr lang="bg-BG" altLang="bg-BG"/>
          </a:p>
        </p:txBody>
      </p:sp>
      <p:sp>
        <p:nvSpPr>
          <p:cNvPr id="7" name="Slide Number Placeholder 6"/>
          <p:cNvSpPr>
            <a:spLocks noGrp="1"/>
          </p:cNvSpPr>
          <p:nvPr>
            <p:ph type="sldNum" sz="quarter" idx="12"/>
          </p:nvPr>
        </p:nvSpPr>
        <p:spPr/>
        <p:txBody>
          <a:bodyPr/>
          <a:lstStyle>
            <a:lvl1pPr>
              <a:defRPr/>
            </a:lvl1pPr>
          </a:lstStyle>
          <a:p>
            <a:fld id="{9130AD54-C2EE-4423-B9FF-5D3BDDFDDFF6}" type="slidenum">
              <a:rPr lang="bg-BG" altLang="bg-BG"/>
              <a:pPr/>
              <a:t>‹#›</a:t>
            </a:fld>
            <a:endParaRPr lang="bg-BG" altLang="bg-BG"/>
          </a:p>
        </p:txBody>
      </p:sp>
    </p:spTree>
    <p:extLst>
      <p:ext uri="{BB962C8B-B14F-4D97-AF65-F5344CB8AC3E}">
        <p14:creationId xmlns:p14="http://schemas.microsoft.com/office/powerpoint/2010/main" val="35421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p:cNvSpPr>
            <a:spLocks noGrp="1"/>
          </p:cNvSpPr>
          <p:nvPr>
            <p:ph type="dt" sz="half" idx="10"/>
          </p:nvPr>
        </p:nvSpPr>
        <p:spPr/>
        <p:txBody>
          <a:bodyPr/>
          <a:lstStyle>
            <a:lvl1pPr>
              <a:defRPr/>
            </a:lvl1pPr>
          </a:lstStyle>
          <a:p>
            <a:fld id="{7D9BCFD2-686A-4AF0-B46A-F5C560829D66}" type="datetime1">
              <a:rPr lang="bg-BG" altLang="bg-BG" smtClean="0"/>
              <a:t>31.10.2019 г.</a:t>
            </a:fld>
            <a:endParaRPr lang="bg-BG" altLang="bg-BG"/>
          </a:p>
        </p:txBody>
      </p:sp>
      <p:sp>
        <p:nvSpPr>
          <p:cNvPr id="8" name="Footer Placeholder 7"/>
          <p:cNvSpPr>
            <a:spLocks noGrp="1"/>
          </p:cNvSpPr>
          <p:nvPr>
            <p:ph type="ftr" sz="quarter" idx="11"/>
          </p:nvPr>
        </p:nvSpPr>
        <p:spPr/>
        <p:txBody>
          <a:bodyPr/>
          <a:lstStyle>
            <a:lvl1pPr>
              <a:defRPr/>
            </a:lvl1pPr>
          </a:lstStyle>
          <a:p>
            <a:endParaRPr lang="bg-BG" altLang="bg-BG"/>
          </a:p>
        </p:txBody>
      </p:sp>
      <p:sp>
        <p:nvSpPr>
          <p:cNvPr id="9" name="Slide Number Placeholder 8"/>
          <p:cNvSpPr>
            <a:spLocks noGrp="1"/>
          </p:cNvSpPr>
          <p:nvPr>
            <p:ph type="sldNum" sz="quarter" idx="12"/>
          </p:nvPr>
        </p:nvSpPr>
        <p:spPr/>
        <p:txBody>
          <a:bodyPr/>
          <a:lstStyle>
            <a:lvl1pPr>
              <a:defRPr/>
            </a:lvl1pPr>
          </a:lstStyle>
          <a:p>
            <a:fld id="{1D336B30-3D73-4B9E-B317-323F1527D14B}" type="slidenum">
              <a:rPr lang="bg-BG" altLang="bg-BG"/>
              <a:pPr/>
              <a:t>‹#›</a:t>
            </a:fld>
            <a:endParaRPr lang="bg-BG" altLang="bg-BG"/>
          </a:p>
        </p:txBody>
      </p:sp>
    </p:spTree>
    <p:extLst>
      <p:ext uri="{BB962C8B-B14F-4D97-AF65-F5344CB8AC3E}">
        <p14:creationId xmlns:p14="http://schemas.microsoft.com/office/powerpoint/2010/main" val="197999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2"/>
          <p:cNvSpPr>
            <a:spLocks noGrp="1"/>
          </p:cNvSpPr>
          <p:nvPr>
            <p:ph type="dt" sz="half" idx="10"/>
          </p:nvPr>
        </p:nvSpPr>
        <p:spPr/>
        <p:txBody>
          <a:bodyPr/>
          <a:lstStyle>
            <a:lvl1pPr>
              <a:defRPr/>
            </a:lvl1pPr>
          </a:lstStyle>
          <a:p>
            <a:fld id="{AFAC04A2-B48F-465C-AC1F-3735D3158938}" type="datetime1">
              <a:rPr lang="bg-BG" altLang="bg-BG" smtClean="0"/>
              <a:t>31.10.2019 г.</a:t>
            </a:fld>
            <a:endParaRPr lang="bg-BG" altLang="bg-BG"/>
          </a:p>
        </p:txBody>
      </p:sp>
      <p:sp>
        <p:nvSpPr>
          <p:cNvPr id="4" name="Footer Placeholder 3"/>
          <p:cNvSpPr>
            <a:spLocks noGrp="1"/>
          </p:cNvSpPr>
          <p:nvPr>
            <p:ph type="ftr" sz="quarter" idx="11"/>
          </p:nvPr>
        </p:nvSpPr>
        <p:spPr/>
        <p:txBody>
          <a:bodyPr/>
          <a:lstStyle>
            <a:lvl1pPr>
              <a:defRPr/>
            </a:lvl1pPr>
          </a:lstStyle>
          <a:p>
            <a:endParaRPr lang="bg-BG" altLang="bg-BG"/>
          </a:p>
        </p:txBody>
      </p:sp>
      <p:sp>
        <p:nvSpPr>
          <p:cNvPr id="5" name="Slide Number Placeholder 4"/>
          <p:cNvSpPr>
            <a:spLocks noGrp="1"/>
          </p:cNvSpPr>
          <p:nvPr>
            <p:ph type="sldNum" sz="quarter" idx="12"/>
          </p:nvPr>
        </p:nvSpPr>
        <p:spPr/>
        <p:txBody>
          <a:bodyPr/>
          <a:lstStyle>
            <a:lvl1pPr>
              <a:defRPr/>
            </a:lvl1pPr>
          </a:lstStyle>
          <a:p>
            <a:fld id="{A1CA7B12-C1FD-4F19-B627-BCE49F638D99}" type="slidenum">
              <a:rPr lang="bg-BG" altLang="bg-BG"/>
              <a:pPr/>
              <a:t>‹#›</a:t>
            </a:fld>
            <a:endParaRPr lang="bg-BG" altLang="bg-BG"/>
          </a:p>
        </p:txBody>
      </p:sp>
    </p:spTree>
    <p:extLst>
      <p:ext uri="{BB962C8B-B14F-4D97-AF65-F5344CB8AC3E}">
        <p14:creationId xmlns:p14="http://schemas.microsoft.com/office/powerpoint/2010/main" val="16480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1A243F1-E9D0-47FB-9972-68CAC4B01662}" type="datetime1">
              <a:rPr lang="bg-BG" altLang="bg-BG" smtClean="0"/>
              <a:t>31.10.2019 г.</a:t>
            </a:fld>
            <a:endParaRPr lang="bg-BG" altLang="bg-BG"/>
          </a:p>
        </p:txBody>
      </p:sp>
      <p:sp>
        <p:nvSpPr>
          <p:cNvPr id="3" name="Footer Placeholder 2"/>
          <p:cNvSpPr>
            <a:spLocks noGrp="1"/>
          </p:cNvSpPr>
          <p:nvPr>
            <p:ph type="ftr" sz="quarter" idx="11"/>
          </p:nvPr>
        </p:nvSpPr>
        <p:spPr/>
        <p:txBody>
          <a:bodyPr/>
          <a:lstStyle>
            <a:lvl1pPr>
              <a:defRPr/>
            </a:lvl1pPr>
          </a:lstStyle>
          <a:p>
            <a:endParaRPr lang="bg-BG" altLang="bg-BG"/>
          </a:p>
        </p:txBody>
      </p:sp>
      <p:sp>
        <p:nvSpPr>
          <p:cNvPr id="4" name="Slide Number Placeholder 3"/>
          <p:cNvSpPr>
            <a:spLocks noGrp="1"/>
          </p:cNvSpPr>
          <p:nvPr>
            <p:ph type="sldNum" sz="quarter" idx="12"/>
          </p:nvPr>
        </p:nvSpPr>
        <p:spPr/>
        <p:txBody>
          <a:bodyPr/>
          <a:lstStyle>
            <a:lvl1pPr>
              <a:defRPr/>
            </a:lvl1pPr>
          </a:lstStyle>
          <a:p>
            <a:fld id="{20E618AE-4321-4BEC-A150-3640766F3025}" type="slidenum">
              <a:rPr lang="bg-BG" altLang="bg-BG"/>
              <a:pPr/>
              <a:t>‹#›</a:t>
            </a:fld>
            <a:endParaRPr lang="bg-BG" altLang="bg-BG"/>
          </a:p>
        </p:txBody>
      </p:sp>
    </p:spTree>
    <p:extLst>
      <p:ext uri="{BB962C8B-B14F-4D97-AF65-F5344CB8AC3E}">
        <p14:creationId xmlns:p14="http://schemas.microsoft.com/office/powerpoint/2010/main" val="2035340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F608399-B4D9-44D5-89A8-F3D57C5582BA}" type="datetime1">
              <a:rPr lang="bg-BG" altLang="bg-BG" smtClean="0"/>
              <a:t>31.10.2019 г.</a:t>
            </a:fld>
            <a:endParaRPr lang="bg-BG" altLang="bg-BG"/>
          </a:p>
        </p:txBody>
      </p:sp>
      <p:sp>
        <p:nvSpPr>
          <p:cNvPr id="6" name="Footer Placeholder 5"/>
          <p:cNvSpPr>
            <a:spLocks noGrp="1"/>
          </p:cNvSpPr>
          <p:nvPr>
            <p:ph type="ftr" sz="quarter" idx="11"/>
          </p:nvPr>
        </p:nvSpPr>
        <p:spPr/>
        <p:txBody>
          <a:bodyPr/>
          <a:lstStyle>
            <a:lvl1pPr>
              <a:defRPr/>
            </a:lvl1pPr>
          </a:lstStyle>
          <a:p>
            <a:endParaRPr lang="bg-BG" altLang="bg-BG"/>
          </a:p>
        </p:txBody>
      </p:sp>
      <p:sp>
        <p:nvSpPr>
          <p:cNvPr id="7" name="Slide Number Placeholder 6"/>
          <p:cNvSpPr>
            <a:spLocks noGrp="1"/>
          </p:cNvSpPr>
          <p:nvPr>
            <p:ph type="sldNum" sz="quarter" idx="12"/>
          </p:nvPr>
        </p:nvSpPr>
        <p:spPr/>
        <p:txBody>
          <a:bodyPr/>
          <a:lstStyle>
            <a:lvl1pPr>
              <a:defRPr/>
            </a:lvl1pPr>
          </a:lstStyle>
          <a:p>
            <a:fld id="{23159711-39F7-4BAC-BB15-4D9344AA3F0C}" type="slidenum">
              <a:rPr lang="bg-BG" altLang="bg-BG"/>
              <a:pPr/>
              <a:t>‹#›</a:t>
            </a:fld>
            <a:endParaRPr lang="bg-BG" altLang="bg-BG"/>
          </a:p>
        </p:txBody>
      </p:sp>
    </p:spTree>
    <p:extLst>
      <p:ext uri="{BB962C8B-B14F-4D97-AF65-F5344CB8AC3E}">
        <p14:creationId xmlns:p14="http://schemas.microsoft.com/office/powerpoint/2010/main" val="287210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B1575FD-8BD6-4DC0-96AB-DB50698BB2E2}" type="datetime1">
              <a:rPr lang="bg-BG" altLang="bg-BG" smtClean="0"/>
              <a:t>31.10.2019 г.</a:t>
            </a:fld>
            <a:endParaRPr lang="bg-BG" altLang="bg-BG"/>
          </a:p>
        </p:txBody>
      </p:sp>
      <p:sp>
        <p:nvSpPr>
          <p:cNvPr id="6" name="Footer Placeholder 5"/>
          <p:cNvSpPr>
            <a:spLocks noGrp="1"/>
          </p:cNvSpPr>
          <p:nvPr>
            <p:ph type="ftr" sz="quarter" idx="11"/>
          </p:nvPr>
        </p:nvSpPr>
        <p:spPr/>
        <p:txBody>
          <a:bodyPr/>
          <a:lstStyle>
            <a:lvl1pPr>
              <a:defRPr/>
            </a:lvl1pPr>
          </a:lstStyle>
          <a:p>
            <a:endParaRPr lang="bg-BG" altLang="bg-BG"/>
          </a:p>
        </p:txBody>
      </p:sp>
      <p:sp>
        <p:nvSpPr>
          <p:cNvPr id="7" name="Slide Number Placeholder 6"/>
          <p:cNvSpPr>
            <a:spLocks noGrp="1"/>
          </p:cNvSpPr>
          <p:nvPr>
            <p:ph type="sldNum" sz="quarter" idx="12"/>
          </p:nvPr>
        </p:nvSpPr>
        <p:spPr/>
        <p:txBody>
          <a:bodyPr/>
          <a:lstStyle>
            <a:lvl1pPr>
              <a:defRPr/>
            </a:lvl1pPr>
          </a:lstStyle>
          <a:p>
            <a:fld id="{0A4AB1EC-1812-4C21-8B8B-0F86DEDC9DFF}" type="slidenum">
              <a:rPr lang="bg-BG" altLang="bg-BG"/>
              <a:pPr/>
              <a:t>‹#›</a:t>
            </a:fld>
            <a:endParaRPr lang="bg-BG" altLang="bg-BG"/>
          </a:p>
        </p:txBody>
      </p:sp>
    </p:spTree>
    <p:extLst>
      <p:ext uri="{BB962C8B-B14F-4D97-AF65-F5344CB8AC3E}">
        <p14:creationId xmlns:p14="http://schemas.microsoft.com/office/powerpoint/2010/main" val="75502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bg-BG" altLang="bg-BG"/>
              <a:t>Щракнете, за да редактирате стила на заглавието в образеца</a:t>
            </a:r>
          </a:p>
        </p:txBody>
      </p:sp>
      <p:sp>
        <p:nvSpPr>
          <p:cNvPr id="860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bg-BG"/>
              <a:t>Щракнете, за да редактирате стиловете на текста в образеца</a:t>
            </a:r>
          </a:p>
          <a:p>
            <a:pPr lvl="1"/>
            <a:r>
              <a:rPr lang="bg-BG" altLang="bg-BG"/>
              <a:t>Второ ниво</a:t>
            </a:r>
          </a:p>
          <a:p>
            <a:pPr lvl="2"/>
            <a:r>
              <a:rPr lang="bg-BG" altLang="bg-BG"/>
              <a:t>Трето ниво</a:t>
            </a:r>
          </a:p>
          <a:p>
            <a:pPr lvl="3"/>
            <a:r>
              <a:rPr lang="bg-BG" altLang="bg-BG"/>
              <a:t>Четвърто ниво</a:t>
            </a:r>
          </a:p>
          <a:p>
            <a:pPr lvl="4"/>
            <a:r>
              <a:rPr lang="bg-BG" altLang="bg-BG"/>
              <a:t>Пето ниво</a:t>
            </a:r>
          </a:p>
        </p:txBody>
      </p:sp>
      <p:sp>
        <p:nvSpPr>
          <p:cNvPr id="860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5675558D-0226-4D01-8A4D-60973EF85967}" type="datetime1">
              <a:rPr lang="bg-BG" altLang="bg-BG" smtClean="0"/>
              <a:t>31.10.2019 г.</a:t>
            </a:fld>
            <a:endParaRPr lang="bg-BG" altLang="bg-BG"/>
          </a:p>
        </p:txBody>
      </p:sp>
      <p:sp>
        <p:nvSpPr>
          <p:cNvPr id="860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bg-BG" altLang="bg-BG"/>
          </a:p>
        </p:txBody>
      </p:sp>
      <p:sp>
        <p:nvSpPr>
          <p:cNvPr id="860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D77EF3D-21B4-4E8A-A81B-FDE920B2BBD9}" type="slidenum">
              <a:rPr lang="bg-BG" altLang="bg-BG"/>
              <a:pPr/>
              <a:t>‹#›</a:t>
            </a:fld>
            <a:endParaRPr lang="bg-BG" altLang="bg-BG"/>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аво съединение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Контейнер за заглавие 21"/>
          <p:cNvSpPr>
            <a:spLocks noGrp="1"/>
          </p:cNvSpPr>
          <p:nvPr>
            <p:ph type="title"/>
          </p:nvPr>
        </p:nvSpPr>
        <p:spPr>
          <a:xfrm>
            <a:off x="457200" y="274638"/>
            <a:ext cx="7467600" cy="1143000"/>
          </a:xfrm>
          <a:prstGeom prst="rect">
            <a:avLst/>
          </a:prstGeom>
        </p:spPr>
        <p:txBody>
          <a:bodyPr vert="horz" anchor="b">
            <a:normAutofit/>
          </a:bodyPr>
          <a:lstStyle/>
          <a:p>
            <a:r>
              <a:rPr kumimoji="0" lang="bg-BG"/>
              <a:t>Редакт. стил загл. образец</a:t>
            </a:r>
            <a:endParaRPr kumimoji="0" lang="en-US"/>
          </a:p>
        </p:txBody>
      </p:sp>
      <p:sp>
        <p:nvSpPr>
          <p:cNvPr id="13" name="Текстов контейне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bg-BG"/>
              <a:t>Щракнете, за да редактирате стиловете на текста в образеца</a:t>
            </a:r>
          </a:p>
          <a:p>
            <a:pPr lvl="1" eaLnBrk="1" latinLnBrk="0" hangingPunct="1"/>
            <a:r>
              <a:rPr kumimoji="0" lang="bg-BG"/>
              <a:t>Второ ниво</a:t>
            </a:r>
          </a:p>
          <a:p>
            <a:pPr lvl="2" eaLnBrk="1" latinLnBrk="0" hangingPunct="1"/>
            <a:r>
              <a:rPr kumimoji="0" lang="bg-BG"/>
              <a:t>Трето ниво</a:t>
            </a:r>
          </a:p>
          <a:p>
            <a:pPr lvl="3" eaLnBrk="1" latinLnBrk="0" hangingPunct="1"/>
            <a:r>
              <a:rPr kumimoji="0" lang="bg-BG"/>
              <a:t>Четвърто ниво</a:t>
            </a:r>
          </a:p>
          <a:p>
            <a:pPr lvl="4" eaLnBrk="1" latinLnBrk="0" hangingPunct="1"/>
            <a:r>
              <a:rPr kumimoji="0" lang="bg-BG"/>
              <a:t>Пето ниво</a:t>
            </a:r>
            <a:endParaRPr kumimoji="0" lang="en-US"/>
          </a:p>
        </p:txBody>
      </p:sp>
      <p:sp>
        <p:nvSpPr>
          <p:cNvPr id="14" name="Контейнер за дата 13"/>
          <p:cNvSpPr>
            <a:spLocks noGrp="1"/>
          </p:cNvSpPr>
          <p:nvPr>
            <p:ph type="dt" sz="half" idx="2"/>
          </p:nvPr>
        </p:nvSpPr>
        <p:spPr>
          <a:xfrm rot="5400000">
            <a:off x="7589520" y="1081852"/>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22AC0E1-FF19-4A28-B238-5C1DBC9A2639}" type="datetime1">
              <a:rPr lang="bg-BG" smtClean="0"/>
              <a:t>31.10.2019 г.</a:t>
            </a:fld>
            <a:endParaRPr lang="bg-BG"/>
          </a:p>
        </p:txBody>
      </p:sp>
      <p:sp>
        <p:nvSpPr>
          <p:cNvPr id="3" name="Контейнер за долния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bg-BG"/>
          </a:p>
        </p:txBody>
      </p:sp>
      <p:sp>
        <p:nvSpPr>
          <p:cNvPr id="7" name="Право съединение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аво съединение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авоъгъл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аво съединение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Контейнер за номер на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53F3F3C-A60D-426C-8F94-912700854F7B}" type="slidenum">
              <a:rPr lang="bg-BG" smtClean="0"/>
              <a:t>‹#›</a:t>
            </a:fld>
            <a:endParaRPr lang="bg-BG"/>
          </a:p>
        </p:txBody>
      </p:sp>
    </p:spTree>
    <p:extLst>
      <p:ext uri="{BB962C8B-B14F-4D97-AF65-F5344CB8AC3E}">
        <p14:creationId xmlns:p14="http://schemas.microsoft.com/office/powerpoint/2010/main" val="122576736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hf hdr="0" ft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audio" Target="../media/audio3.wav"/><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6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6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6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AC4D66-DECE-498C-8F66-9D3FC67E62D5}"/>
              </a:ext>
            </a:extLst>
          </p:cNvPr>
          <p:cNvSpPr>
            <a:spLocks noGrp="1"/>
          </p:cNvSpPr>
          <p:nvPr>
            <p:ph type="dt" sz="half" idx="10"/>
          </p:nvPr>
        </p:nvSpPr>
        <p:spPr/>
        <p:txBody>
          <a:bodyPr/>
          <a:lstStyle/>
          <a:p>
            <a:fld id="{5C12FE62-36FC-454E-892D-4306FA6B007E}"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86009F07-8EC3-4FDD-B037-E36FA0C77E44}"/>
              </a:ext>
            </a:extLst>
          </p:cNvPr>
          <p:cNvSpPr>
            <a:spLocks noGrp="1"/>
          </p:cNvSpPr>
          <p:nvPr>
            <p:ph type="sldNum" sz="quarter" idx="12"/>
          </p:nvPr>
        </p:nvSpPr>
        <p:spPr/>
        <p:txBody>
          <a:bodyPr/>
          <a:lstStyle/>
          <a:p>
            <a:fld id="{3B563EE2-3BA9-40BD-8186-5C97D36E9348}" type="slidenum">
              <a:rPr lang="bg-BG" altLang="bg-BG" smtClean="0"/>
              <a:pPr/>
              <a:t>1</a:t>
            </a:fld>
            <a:endParaRPr lang="bg-BG" altLang="bg-BG"/>
          </a:p>
        </p:txBody>
      </p:sp>
      <p:graphicFrame>
        <p:nvGraphicFramePr>
          <p:cNvPr id="4" name="Object 3">
            <a:hlinkClick r:id="" action="ppaction://ole?verb=0"/>
            <a:extLst>
              <a:ext uri="{FF2B5EF4-FFF2-40B4-BE49-F238E27FC236}">
                <a16:creationId xmlns:a16="http://schemas.microsoft.com/office/drawing/2014/main" id="{FF2C533E-8BEF-4CFD-85CB-51F8A49BC5CD}"/>
              </a:ext>
            </a:extLst>
          </p:cNvPr>
          <p:cNvGraphicFramePr>
            <a:graphicFrameLocks noChangeAspect="1"/>
          </p:cNvGraphicFramePr>
          <p:nvPr>
            <p:extLst>
              <p:ext uri="{D42A27DB-BD31-4B8C-83A1-F6EECF244321}">
                <p14:modId xmlns:p14="http://schemas.microsoft.com/office/powerpoint/2010/main" val="212132605"/>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35" name="Presentation" r:id="rId3" imgW="2784264" imgH="2087838" progId="PowerPoint.Show.12">
                  <p:embed/>
                </p:oleObj>
              </mc:Choice>
              <mc:Fallback>
                <p:oleObj name="Presentation" r:id="rId3" imgW="2784264" imgH="2087838" progId="PowerPoint.Show.12">
                  <p:embed/>
                  <p:pic>
                    <p:nvPicPr>
                      <p:cNvPr id="4" name="Object 3">
                        <a:hlinkClick r:id="" action="ppaction://ole?verb=0"/>
                        <a:extLst>
                          <a:ext uri="{FF2B5EF4-FFF2-40B4-BE49-F238E27FC236}">
                            <a16:creationId xmlns:a16="http://schemas.microsoft.com/office/drawing/2014/main" id="{FF2C533E-8BEF-4CFD-85CB-51F8A49BC5CD}"/>
                          </a:ext>
                        </a:extLst>
                      </p:cNvPr>
                      <p:cNvPicPr/>
                      <p:nvPr/>
                    </p:nvPicPr>
                    <p:blipFill>
                      <a:blip r:embed="rId4"/>
                      <a:stretch>
                        <a:fillRect/>
                      </a:stretch>
                    </p:blipFill>
                    <p:spPr>
                      <a:xfrm>
                        <a:off x="0"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78447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4EE73-67B1-4401-9C61-DCC6AD007268}"/>
              </a:ext>
            </a:extLst>
          </p:cNvPr>
          <p:cNvSpPr>
            <a:spLocks noGrp="1"/>
          </p:cNvSpPr>
          <p:nvPr>
            <p:ph type="dt" sz="half" idx="10"/>
          </p:nvPr>
        </p:nvSpPr>
        <p:spPr/>
        <p:txBody>
          <a:bodyPr/>
          <a:lstStyle/>
          <a:p>
            <a:fld id="{B1A243F1-E9D0-47FB-9972-68CAC4B0166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ED1117E1-B2E4-4459-86C0-C5A47F64332C}"/>
              </a:ext>
            </a:extLst>
          </p:cNvPr>
          <p:cNvSpPr>
            <a:spLocks noGrp="1"/>
          </p:cNvSpPr>
          <p:nvPr>
            <p:ph type="sldNum" sz="quarter" idx="12"/>
          </p:nvPr>
        </p:nvSpPr>
        <p:spPr/>
        <p:txBody>
          <a:bodyPr/>
          <a:lstStyle/>
          <a:p>
            <a:fld id="{20E618AE-4321-4BEC-A150-3640766F3025}" type="slidenum">
              <a:rPr lang="bg-BG" altLang="bg-BG" smtClean="0"/>
              <a:pPr/>
              <a:t>10</a:t>
            </a:fld>
            <a:endParaRPr lang="bg-BG" altLang="bg-BG"/>
          </a:p>
        </p:txBody>
      </p:sp>
      <p:sp>
        <p:nvSpPr>
          <p:cNvPr id="5" name="TextBox 4">
            <a:extLst>
              <a:ext uri="{FF2B5EF4-FFF2-40B4-BE49-F238E27FC236}">
                <a16:creationId xmlns:a16="http://schemas.microsoft.com/office/drawing/2014/main" id="{B35B13F5-1A03-41AD-A653-4D52D2356C31}"/>
              </a:ext>
            </a:extLst>
          </p:cNvPr>
          <p:cNvSpPr txBox="1"/>
          <p:nvPr/>
        </p:nvSpPr>
        <p:spPr>
          <a:xfrm>
            <a:off x="575556" y="84654"/>
            <a:ext cx="7992887" cy="707886"/>
          </a:xfrm>
          <a:prstGeom prst="rect">
            <a:avLst/>
          </a:prstGeom>
          <a:noFill/>
        </p:spPr>
        <p:txBody>
          <a:bodyPr wrap="square" rtlCol="0">
            <a:spAutoFit/>
          </a:bodyPr>
          <a:lstStyle/>
          <a:p>
            <a:pPr algn="ctr"/>
            <a:r>
              <a:rPr lang="en-US" sz="2000" b="1" dirty="0"/>
              <a:t>Absolute frequency distribution, percentage and cumulative percentage distribution of 180 students by age</a:t>
            </a:r>
            <a:endParaRPr lang="bg-BG" sz="2000" b="1" dirty="0"/>
          </a:p>
        </p:txBody>
      </p:sp>
      <p:pic>
        <p:nvPicPr>
          <p:cNvPr id="7" name="Picture 6">
            <a:extLst>
              <a:ext uri="{FF2B5EF4-FFF2-40B4-BE49-F238E27FC236}">
                <a16:creationId xmlns:a16="http://schemas.microsoft.com/office/drawing/2014/main" id="{2AB24F94-8866-4261-AA58-3DA95106C35B}"/>
              </a:ext>
            </a:extLst>
          </p:cNvPr>
          <p:cNvPicPr>
            <a:picLocks noChangeAspect="1"/>
          </p:cNvPicPr>
          <p:nvPr/>
        </p:nvPicPr>
        <p:blipFill>
          <a:blip r:embed="rId2"/>
          <a:stretch>
            <a:fillRect/>
          </a:stretch>
        </p:blipFill>
        <p:spPr>
          <a:xfrm>
            <a:off x="1646873" y="792540"/>
            <a:ext cx="5957000" cy="5660796"/>
          </a:xfrm>
          <a:prstGeom prst="rect">
            <a:avLst/>
          </a:prstGeom>
        </p:spPr>
      </p:pic>
    </p:spTree>
    <p:extLst>
      <p:ext uri="{BB962C8B-B14F-4D97-AF65-F5344CB8AC3E}">
        <p14:creationId xmlns:p14="http://schemas.microsoft.com/office/powerpoint/2010/main" val="413312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F5BE0A-DE33-41B3-8327-703A4E2EC984}"/>
              </a:ext>
            </a:extLst>
          </p:cNvPr>
          <p:cNvSpPr>
            <a:spLocks noGrp="1"/>
          </p:cNvSpPr>
          <p:nvPr>
            <p:ph type="dt" sz="half" idx="10"/>
          </p:nvPr>
        </p:nvSpPr>
        <p:spPr/>
        <p:txBody>
          <a:bodyPr/>
          <a:lstStyle/>
          <a:p>
            <a:fld id="{B1A243F1-E9D0-47FB-9972-68CAC4B0166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DA212889-B1E3-46E1-A912-007CEA6C38EE}"/>
              </a:ext>
            </a:extLst>
          </p:cNvPr>
          <p:cNvSpPr>
            <a:spLocks noGrp="1"/>
          </p:cNvSpPr>
          <p:nvPr>
            <p:ph type="sldNum" sz="quarter" idx="12"/>
          </p:nvPr>
        </p:nvSpPr>
        <p:spPr/>
        <p:txBody>
          <a:bodyPr/>
          <a:lstStyle/>
          <a:p>
            <a:fld id="{20E618AE-4321-4BEC-A150-3640766F3025}" type="slidenum">
              <a:rPr lang="bg-BG" altLang="bg-BG" smtClean="0"/>
              <a:pPr/>
              <a:t>11</a:t>
            </a:fld>
            <a:endParaRPr lang="bg-BG" altLang="bg-BG"/>
          </a:p>
        </p:txBody>
      </p:sp>
      <p:pic>
        <p:nvPicPr>
          <p:cNvPr id="4" name="Picture 3">
            <a:extLst>
              <a:ext uri="{FF2B5EF4-FFF2-40B4-BE49-F238E27FC236}">
                <a16:creationId xmlns:a16="http://schemas.microsoft.com/office/drawing/2014/main" id="{1020219B-99AE-42E4-BCC9-B52F814256CF}"/>
              </a:ext>
            </a:extLst>
          </p:cNvPr>
          <p:cNvPicPr>
            <a:picLocks noChangeAspect="1"/>
          </p:cNvPicPr>
          <p:nvPr/>
        </p:nvPicPr>
        <p:blipFill>
          <a:blip r:embed="rId2"/>
          <a:stretch>
            <a:fillRect/>
          </a:stretch>
        </p:blipFill>
        <p:spPr>
          <a:xfrm>
            <a:off x="1543050" y="332656"/>
            <a:ext cx="6076950" cy="5353050"/>
          </a:xfrm>
          <a:prstGeom prst="rect">
            <a:avLst/>
          </a:prstGeom>
        </p:spPr>
      </p:pic>
      <p:sp>
        <p:nvSpPr>
          <p:cNvPr id="5" name="TextBox 4">
            <a:extLst>
              <a:ext uri="{FF2B5EF4-FFF2-40B4-BE49-F238E27FC236}">
                <a16:creationId xmlns:a16="http://schemas.microsoft.com/office/drawing/2014/main" id="{20772AA6-3FAB-44EA-94D4-F83D6B5A7913}"/>
              </a:ext>
            </a:extLst>
          </p:cNvPr>
          <p:cNvSpPr txBox="1"/>
          <p:nvPr/>
        </p:nvSpPr>
        <p:spPr>
          <a:xfrm>
            <a:off x="1619673" y="5949280"/>
            <a:ext cx="6000328" cy="400110"/>
          </a:xfrm>
          <a:prstGeom prst="rect">
            <a:avLst/>
          </a:prstGeom>
          <a:noFill/>
        </p:spPr>
        <p:txBody>
          <a:bodyPr wrap="square" rtlCol="0">
            <a:spAutoFit/>
          </a:bodyPr>
          <a:lstStyle/>
          <a:p>
            <a:pPr algn="ctr"/>
            <a:r>
              <a:rPr lang="en-US" sz="2000" b="1" dirty="0"/>
              <a:t>Histogram and frequency polygon</a:t>
            </a:r>
          </a:p>
        </p:txBody>
      </p:sp>
    </p:spTree>
    <p:extLst>
      <p:ext uri="{BB962C8B-B14F-4D97-AF65-F5344CB8AC3E}">
        <p14:creationId xmlns:p14="http://schemas.microsoft.com/office/powerpoint/2010/main" val="441061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22A61E-05C4-418A-8C40-6B2409962B79}"/>
              </a:ext>
            </a:extLst>
          </p:cNvPr>
          <p:cNvSpPr>
            <a:spLocks noGrp="1"/>
          </p:cNvSpPr>
          <p:nvPr>
            <p:ph type="dt" sz="half" idx="10"/>
          </p:nvPr>
        </p:nvSpPr>
        <p:spPr/>
        <p:txBody>
          <a:bodyPr/>
          <a:lstStyle/>
          <a:p>
            <a:fld id="{B1A243F1-E9D0-47FB-9972-68CAC4B0166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D2E93B9E-E175-401B-9760-ABDD13B31765}"/>
              </a:ext>
            </a:extLst>
          </p:cNvPr>
          <p:cNvSpPr>
            <a:spLocks noGrp="1"/>
          </p:cNvSpPr>
          <p:nvPr>
            <p:ph type="sldNum" sz="quarter" idx="12"/>
          </p:nvPr>
        </p:nvSpPr>
        <p:spPr/>
        <p:txBody>
          <a:bodyPr/>
          <a:lstStyle/>
          <a:p>
            <a:fld id="{20E618AE-4321-4BEC-A150-3640766F3025}" type="slidenum">
              <a:rPr lang="bg-BG" altLang="bg-BG" smtClean="0"/>
              <a:pPr/>
              <a:t>12</a:t>
            </a:fld>
            <a:endParaRPr lang="bg-BG" altLang="bg-BG"/>
          </a:p>
        </p:txBody>
      </p:sp>
      <p:pic>
        <p:nvPicPr>
          <p:cNvPr id="1026" name="Picture 2" descr="Image result for frequency polygon">
            <a:extLst>
              <a:ext uri="{FF2B5EF4-FFF2-40B4-BE49-F238E27FC236}">
                <a16:creationId xmlns:a16="http://schemas.microsoft.com/office/drawing/2014/main" id="{12FE08DA-A710-4AC1-9A81-BCF53C10E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6" y="54868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416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3CF46-CB94-4CB4-9A33-628D7D7B3C36}"/>
              </a:ext>
            </a:extLst>
          </p:cNvPr>
          <p:cNvSpPr>
            <a:spLocks noGrp="1"/>
          </p:cNvSpPr>
          <p:nvPr>
            <p:ph type="title"/>
          </p:nvPr>
        </p:nvSpPr>
        <p:spPr>
          <a:xfrm>
            <a:off x="489214" y="396435"/>
            <a:ext cx="8043226" cy="5818658"/>
          </a:xfrm>
        </p:spPr>
        <p:txBody>
          <a:bodyPr/>
          <a:lstStyle/>
          <a:p>
            <a:r>
              <a:rPr lang="en-US" b="1" dirty="0">
                <a:solidFill>
                  <a:srgbClr val="FF0000"/>
                </a:solidFill>
              </a:rPr>
              <a:t>Examples of frequency distributions for categorical variables </a:t>
            </a:r>
          </a:p>
        </p:txBody>
      </p:sp>
      <p:sp>
        <p:nvSpPr>
          <p:cNvPr id="3" name="Date Placeholder 2">
            <a:extLst>
              <a:ext uri="{FF2B5EF4-FFF2-40B4-BE49-F238E27FC236}">
                <a16:creationId xmlns:a16="http://schemas.microsoft.com/office/drawing/2014/main" id="{536230AC-A13B-443A-B9CB-7F8EB947869D}"/>
              </a:ext>
            </a:extLst>
          </p:cNvPr>
          <p:cNvSpPr>
            <a:spLocks noGrp="1"/>
          </p:cNvSpPr>
          <p:nvPr>
            <p:ph type="dt" sz="half" idx="10"/>
          </p:nvPr>
        </p:nvSpPr>
        <p:spPr/>
        <p:txBody>
          <a:bodyPr/>
          <a:lstStyle/>
          <a:p>
            <a:fld id="{AFAC04A2-B48F-465C-AC1F-3735D3158938}"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AA2DAF28-D580-4AB2-B746-6CE472CFF8C3}"/>
              </a:ext>
            </a:extLst>
          </p:cNvPr>
          <p:cNvSpPr>
            <a:spLocks noGrp="1"/>
          </p:cNvSpPr>
          <p:nvPr>
            <p:ph type="sldNum" sz="quarter" idx="12"/>
          </p:nvPr>
        </p:nvSpPr>
        <p:spPr/>
        <p:txBody>
          <a:bodyPr/>
          <a:lstStyle/>
          <a:p>
            <a:fld id="{A1CA7B12-C1FD-4F19-B627-BCE49F638D99}" type="slidenum">
              <a:rPr lang="bg-BG" altLang="bg-BG" smtClean="0"/>
              <a:pPr/>
              <a:t>13</a:t>
            </a:fld>
            <a:endParaRPr lang="bg-BG" altLang="bg-BG"/>
          </a:p>
        </p:txBody>
      </p:sp>
    </p:spTree>
    <p:extLst>
      <p:ext uri="{BB962C8B-B14F-4D97-AF65-F5344CB8AC3E}">
        <p14:creationId xmlns:p14="http://schemas.microsoft.com/office/powerpoint/2010/main" val="1840894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C96ED1-E121-4E50-BF26-D41C561AFDC6}"/>
              </a:ext>
            </a:extLst>
          </p:cNvPr>
          <p:cNvSpPr>
            <a:spLocks noGrp="1"/>
          </p:cNvSpPr>
          <p:nvPr>
            <p:ph type="dt" sz="half" idx="10"/>
          </p:nvPr>
        </p:nvSpPr>
        <p:spPr/>
        <p:txBody>
          <a:bodyPr/>
          <a:lstStyle/>
          <a:p>
            <a:fld id="{B1A243F1-E9D0-47FB-9972-68CAC4B0166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264A53EC-2E86-4D67-B884-C126AC6C873C}"/>
              </a:ext>
            </a:extLst>
          </p:cNvPr>
          <p:cNvSpPr>
            <a:spLocks noGrp="1"/>
          </p:cNvSpPr>
          <p:nvPr>
            <p:ph type="sldNum" sz="quarter" idx="12"/>
          </p:nvPr>
        </p:nvSpPr>
        <p:spPr/>
        <p:txBody>
          <a:bodyPr/>
          <a:lstStyle/>
          <a:p>
            <a:fld id="{20E618AE-4321-4BEC-A150-3640766F3025}" type="slidenum">
              <a:rPr lang="bg-BG" altLang="bg-BG" smtClean="0"/>
              <a:pPr/>
              <a:t>14</a:t>
            </a:fld>
            <a:endParaRPr lang="bg-BG" altLang="bg-BG"/>
          </a:p>
        </p:txBody>
      </p:sp>
      <p:sp>
        <p:nvSpPr>
          <p:cNvPr id="6" name="Rectangle 5">
            <a:extLst>
              <a:ext uri="{FF2B5EF4-FFF2-40B4-BE49-F238E27FC236}">
                <a16:creationId xmlns:a16="http://schemas.microsoft.com/office/drawing/2014/main" id="{BB7D65AF-1068-460C-97E6-D481FB885565}"/>
              </a:ext>
            </a:extLst>
          </p:cNvPr>
          <p:cNvSpPr/>
          <p:nvPr/>
        </p:nvSpPr>
        <p:spPr>
          <a:xfrm>
            <a:off x="457200" y="136525"/>
            <a:ext cx="8075240" cy="848246"/>
          </a:xfrm>
          <a:prstGeom prst="rect">
            <a:avLst/>
          </a:prstGeom>
        </p:spPr>
        <p:txBody>
          <a:bodyPr wrap="square">
            <a:spAutoFit/>
          </a:bodyPr>
          <a:lstStyle/>
          <a:p>
            <a:pPr algn="ctr">
              <a:lnSpc>
                <a:spcPct val="115000"/>
              </a:lnSpc>
              <a:spcAft>
                <a:spcPts val="1000"/>
              </a:spcAft>
            </a:pPr>
            <a:r>
              <a:rPr lang="bg-BG" dirty="0">
                <a:latin typeface="Calibri" panose="020F0502020204030204" pitchFamily="34" charset="0"/>
                <a:ea typeface="Calibri" panose="020F0502020204030204" pitchFamily="34" charset="0"/>
                <a:cs typeface="Times New Roman" panose="02020603050405020304" pitchFamily="18" charset="0"/>
              </a:rPr>
              <a:t> </a:t>
            </a:r>
            <a:r>
              <a:rPr lang="en-US" sz="2400" b="1" dirty="0"/>
              <a:t> </a:t>
            </a:r>
            <a:r>
              <a:rPr lang="en-US" sz="2000" b="1" dirty="0"/>
              <a:t>Absolute frequency distribution, percentage and cumulative percentage distribution of 180 students by gender </a:t>
            </a:r>
            <a:endParaRPr lang="bg-BG"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6FFE8F4-7462-4FE4-8C95-2290B061717C}"/>
              </a:ext>
            </a:extLst>
          </p:cNvPr>
          <p:cNvSpPr txBox="1"/>
          <p:nvPr/>
        </p:nvSpPr>
        <p:spPr>
          <a:xfrm>
            <a:off x="984778" y="4293096"/>
            <a:ext cx="7200799" cy="1703030"/>
          </a:xfrm>
          <a:prstGeom prst="rect">
            <a:avLst/>
          </a:prstGeom>
          <a:noFill/>
        </p:spPr>
        <p:txBody>
          <a:bodyPr wrap="square" rtlCol="0">
            <a:spAutoFit/>
          </a:bodyPr>
          <a:lstStyle/>
          <a:p>
            <a:pPr>
              <a:lnSpc>
                <a:spcPct val="150000"/>
              </a:lnSpc>
            </a:pPr>
            <a:r>
              <a:rPr lang="en-US" b="1" dirty="0"/>
              <a:t>At the table you can see three types of distributions:</a:t>
            </a:r>
          </a:p>
          <a:p>
            <a:pPr>
              <a:lnSpc>
                <a:spcPct val="150000"/>
              </a:lnSpc>
            </a:pPr>
            <a:r>
              <a:rPr lang="en-US" b="1" dirty="0"/>
              <a:t>1. Binominal frequency distribution – by females and males </a:t>
            </a:r>
          </a:p>
          <a:p>
            <a:pPr>
              <a:lnSpc>
                <a:spcPct val="150000"/>
              </a:lnSpc>
            </a:pPr>
            <a:r>
              <a:rPr lang="en-US" b="1" dirty="0"/>
              <a:t>2. Percentage frequency distribution</a:t>
            </a:r>
          </a:p>
          <a:p>
            <a:pPr>
              <a:lnSpc>
                <a:spcPct val="150000"/>
              </a:lnSpc>
            </a:pPr>
            <a:r>
              <a:rPr lang="en-US" b="1" dirty="0"/>
              <a:t>3. Cumulative frequency distribution</a:t>
            </a:r>
            <a:endParaRPr lang="bg-BG" b="1" dirty="0"/>
          </a:p>
        </p:txBody>
      </p:sp>
      <p:pic>
        <p:nvPicPr>
          <p:cNvPr id="4" name="Picture 3">
            <a:extLst>
              <a:ext uri="{FF2B5EF4-FFF2-40B4-BE49-F238E27FC236}">
                <a16:creationId xmlns:a16="http://schemas.microsoft.com/office/drawing/2014/main" id="{2FDDF335-FF9A-4724-B27C-4E804456346C}"/>
              </a:ext>
            </a:extLst>
          </p:cNvPr>
          <p:cNvPicPr>
            <a:picLocks noChangeAspect="1"/>
          </p:cNvPicPr>
          <p:nvPr/>
        </p:nvPicPr>
        <p:blipFill>
          <a:blip r:embed="rId2"/>
          <a:stretch>
            <a:fillRect/>
          </a:stretch>
        </p:blipFill>
        <p:spPr>
          <a:xfrm>
            <a:off x="591445" y="1136410"/>
            <a:ext cx="7903950" cy="3156686"/>
          </a:xfrm>
          <a:prstGeom prst="rect">
            <a:avLst/>
          </a:prstGeom>
        </p:spPr>
      </p:pic>
    </p:spTree>
    <p:extLst>
      <p:ext uri="{BB962C8B-B14F-4D97-AF65-F5344CB8AC3E}">
        <p14:creationId xmlns:p14="http://schemas.microsoft.com/office/powerpoint/2010/main" val="1363804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3CF46-CB94-4CB4-9A33-628D7D7B3C36}"/>
              </a:ext>
            </a:extLst>
          </p:cNvPr>
          <p:cNvSpPr>
            <a:spLocks noGrp="1"/>
          </p:cNvSpPr>
          <p:nvPr>
            <p:ph type="title"/>
          </p:nvPr>
        </p:nvSpPr>
        <p:spPr>
          <a:xfrm>
            <a:off x="457200" y="274638"/>
            <a:ext cx="8229600" cy="5674642"/>
          </a:xfrm>
        </p:spPr>
        <p:txBody>
          <a:bodyPr/>
          <a:lstStyle/>
          <a:p>
            <a:pPr algn="l"/>
            <a:r>
              <a:rPr lang="en-US" sz="2800" dirty="0"/>
              <a:t>The above examples of distributions are produced by IBM SPSS Statistics but it is not always to have at your hand such a powerful statistical package. </a:t>
            </a:r>
            <a:br>
              <a:rPr lang="en-US" sz="2800" dirty="0"/>
            </a:br>
            <a:r>
              <a:rPr lang="en-US" sz="2800" dirty="0"/>
              <a:t/>
            </a:r>
            <a:br>
              <a:rPr lang="en-US" sz="2800" dirty="0"/>
            </a:br>
            <a:r>
              <a:rPr lang="en-US" sz="2800" dirty="0"/>
              <a:t>Summarizing categorical variables is straightforward, the main task being to count the number of observations in each category. These counts are called </a:t>
            </a:r>
            <a:r>
              <a:rPr lang="en-US" sz="2800" b="1" dirty="0">
                <a:solidFill>
                  <a:srgbClr val="FF0000"/>
                </a:solidFill>
              </a:rPr>
              <a:t>frequencies.</a:t>
            </a:r>
            <a:r>
              <a:rPr lang="en-US" sz="2800" dirty="0">
                <a:solidFill>
                  <a:srgbClr val="FF0000"/>
                </a:solidFill>
              </a:rPr>
              <a:t> </a:t>
            </a:r>
            <a:r>
              <a:rPr lang="en-US" sz="2800" dirty="0"/>
              <a:t/>
            </a:r>
            <a:br>
              <a:rPr lang="en-US" sz="2800" dirty="0"/>
            </a:br>
            <a:r>
              <a:rPr lang="en-US" sz="2800" dirty="0"/>
              <a:t/>
            </a:r>
            <a:br>
              <a:rPr lang="en-US" sz="2800" dirty="0"/>
            </a:br>
            <a:r>
              <a:rPr lang="en-US" sz="2800" dirty="0"/>
              <a:t>They are often also presented as relative frequencies; that is as </a:t>
            </a:r>
            <a:r>
              <a:rPr lang="en-US" sz="2800" b="1" dirty="0">
                <a:solidFill>
                  <a:srgbClr val="FF0000"/>
                </a:solidFill>
              </a:rPr>
              <a:t>proportions or percentages</a:t>
            </a:r>
            <a:r>
              <a:rPr lang="en-US" sz="2800" dirty="0">
                <a:solidFill>
                  <a:srgbClr val="FF0000"/>
                </a:solidFill>
              </a:rPr>
              <a:t> </a:t>
            </a:r>
            <a:r>
              <a:rPr lang="en-US" sz="2800" dirty="0"/>
              <a:t>of the total number of individuals.</a:t>
            </a:r>
            <a:endParaRPr lang="en-US" dirty="0"/>
          </a:p>
        </p:txBody>
      </p:sp>
      <p:sp>
        <p:nvSpPr>
          <p:cNvPr id="3" name="Date Placeholder 2">
            <a:extLst>
              <a:ext uri="{FF2B5EF4-FFF2-40B4-BE49-F238E27FC236}">
                <a16:creationId xmlns:a16="http://schemas.microsoft.com/office/drawing/2014/main" id="{536230AC-A13B-443A-B9CB-7F8EB947869D}"/>
              </a:ext>
            </a:extLst>
          </p:cNvPr>
          <p:cNvSpPr>
            <a:spLocks noGrp="1"/>
          </p:cNvSpPr>
          <p:nvPr>
            <p:ph type="dt" sz="half" idx="10"/>
          </p:nvPr>
        </p:nvSpPr>
        <p:spPr/>
        <p:txBody>
          <a:bodyPr/>
          <a:lstStyle/>
          <a:p>
            <a:fld id="{AFAC04A2-B48F-465C-AC1F-3735D3158938}"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AA2DAF28-D580-4AB2-B746-6CE472CFF8C3}"/>
              </a:ext>
            </a:extLst>
          </p:cNvPr>
          <p:cNvSpPr>
            <a:spLocks noGrp="1"/>
          </p:cNvSpPr>
          <p:nvPr>
            <p:ph type="sldNum" sz="quarter" idx="12"/>
          </p:nvPr>
        </p:nvSpPr>
        <p:spPr/>
        <p:txBody>
          <a:bodyPr/>
          <a:lstStyle/>
          <a:p>
            <a:fld id="{A1CA7B12-C1FD-4F19-B627-BCE49F638D99}" type="slidenum">
              <a:rPr lang="bg-BG" altLang="bg-BG" smtClean="0"/>
              <a:pPr/>
              <a:t>15</a:t>
            </a:fld>
            <a:endParaRPr lang="bg-BG" altLang="bg-BG"/>
          </a:p>
        </p:txBody>
      </p:sp>
    </p:spTree>
    <p:extLst>
      <p:ext uri="{BB962C8B-B14F-4D97-AF65-F5344CB8AC3E}">
        <p14:creationId xmlns:p14="http://schemas.microsoft.com/office/powerpoint/2010/main" val="1964671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3CF46-CB94-4CB4-9A33-628D7D7B3C36}"/>
              </a:ext>
            </a:extLst>
          </p:cNvPr>
          <p:cNvSpPr>
            <a:spLocks noGrp="1"/>
          </p:cNvSpPr>
          <p:nvPr>
            <p:ph type="title"/>
          </p:nvPr>
        </p:nvSpPr>
        <p:spPr>
          <a:xfrm>
            <a:off x="457200" y="274637"/>
            <a:ext cx="8229600" cy="5818659"/>
          </a:xfrm>
        </p:spPr>
        <p:txBody>
          <a:bodyPr/>
          <a:lstStyle/>
          <a:p>
            <a:pPr>
              <a:lnSpc>
                <a:spcPct val="107000"/>
              </a:lnSpc>
              <a:spcAft>
                <a:spcPts val="800"/>
              </a:spcAft>
            </a:pPr>
            <a:r>
              <a:rPr lang="en-US" sz="2400" b="1" dirty="0">
                <a:solidFill>
                  <a:srgbClr val="FF0000"/>
                </a:solidFill>
              </a:rPr>
              <a:t/>
            </a:r>
            <a:br>
              <a:rPr lang="en-US" sz="2400" b="1" dirty="0">
                <a:solidFill>
                  <a:srgbClr val="FF0000"/>
                </a:solidFill>
              </a:rPr>
            </a:br>
            <a:r>
              <a:rPr lang="en-US" sz="2400" b="1" dirty="0">
                <a:solidFill>
                  <a:srgbClr val="FF0000"/>
                </a:solidFill>
              </a:rPr>
              <a:t>Example:</a:t>
            </a:r>
            <a:r>
              <a:rPr lang="en-US" sz="2400" b="1" dirty="0"/>
              <a:t> Frequency distribution of delivery of 600 babies born in a hospital by the method of delivery</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2400" dirty="0">
                <a:latin typeface="Calibri" panose="020F0502020204030204" pitchFamily="34" charset="0"/>
                <a:ea typeface="Calibri" panose="020F0502020204030204" pitchFamily="34" charset="0"/>
                <a:cs typeface="Times New Roman" panose="02020603050405020304" pitchFamily="18" charset="0"/>
              </a:rPr>
              <a:t>The variable of interest is the method of delivery, a categorical variable with three categories: normal delivery, forceps delivery, and caesarean section.</a:t>
            </a:r>
            <a:endParaRPr lang="en-US" sz="2400" b="1" dirty="0"/>
          </a:p>
        </p:txBody>
      </p:sp>
      <p:sp>
        <p:nvSpPr>
          <p:cNvPr id="3" name="Date Placeholder 2">
            <a:extLst>
              <a:ext uri="{FF2B5EF4-FFF2-40B4-BE49-F238E27FC236}">
                <a16:creationId xmlns:a16="http://schemas.microsoft.com/office/drawing/2014/main" id="{536230AC-A13B-443A-B9CB-7F8EB947869D}"/>
              </a:ext>
            </a:extLst>
          </p:cNvPr>
          <p:cNvSpPr>
            <a:spLocks noGrp="1"/>
          </p:cNvSpPr>
          <p:nvPr>
            <p:ph type="dt" sz="half" idx="10"/>
          </p:nvPr>
        </p:nvSpPr>
        <p:spPr/>
        <p:txBody>
          <a:bodyPr/>
          <a:lstStyle/>
          <a:p>
            <a:fld id="{AFAC04A2-B48F-465C-AC1F-3735D3158938}"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AA2DAF28-D580-4AB2-B746-6CE472CFF8C3}"/>
              </a:ext>
            </a:extLst>
          </p:cNvPr>
          <p:cNvSpPr>
            <a:spLocks noGrp="1"/>
          </p:cNvSpPr>
          <p:nvPr>
            <p:ph type="sldNum" sz="quarter" idx="12"/>
          </p:nvPr>
        </p:nvSpPr>
        <p:spPr/>
        <p:txBody>
          <a:bodyPr/>
          <a:lstStyle/>
          <a:p>
            <a:fld id="{A1CA7B12-C1FD-4F19-B627-BCE49F638D99}" type="slidenum">
              <a:rPr lang="bg-BG" altLang="bg-BG" smtClean="0"/>
              <a:pPr/>
              <a:t>16</a:t>
            </a:fld>
            <a:endParaRPr lang="bg-BG" altLang="bg-BG"/>
          </a:p>
        </p:txBody>
      </p:sp>
      <p:pic>
        <p:nvPicPr>
          <p:cNvPr id="5" name="Picture 4">
            <a:extLst>
              <a:ext uri="{FF2B5EF4-FFF2-40B4-BE49-F238E27FC236}">
                <a16:creationId xmlns:a16="http://schemas.microsoft.com/office/drawing/2014/main" id="{0F4E1C67-9A2D-430D-B68C-C22D003E2CA6}"/>
              </a:ext>
            </a:extLst>
          </p:cNvPr>
          <p:cNvPicPr/>
          <p:nvPr/>
        </p:nvPicPr>
        <p:blipFill>
          <a:blip r:embed="rId2"/>
          <a:stretch>
            <a:fillRect/>
          </a:stretch>
        </p:blipFill>
        <p:spPr>
          <a:xfrm>
            <a:off x="935596" y="1946490"/>
            <a:ext cx="7272808" cy="2474952"/>
          </a:xfrm>
          <a:prstGeom prst="rect">
            <a:avLst/>
          </a:prstGeom>
        </p:spPr>
      </p:pic>
    </p:spTree>
    <p:extLst>
      <p:ext uri="{BB962C8B-B14F-4D97-AF65-F5344CB8AC3E}">
        <p14:creationId xmlns:p14="http://schemas.microsoft.com/office/powerpoint/2010/main" val="2588760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F288-79F5-49C1-B464-0D40DD55A3B8}"/>
              </a:ext>
            </a:extLst>
          </p:cNvPr>
          <p:cNvSpPr>
            <a:spLocks noGrp="1"/>
          </p:cNvSpPr>
          <p:nvPr>
            <p:ph type="title"/>
          </p:nvPr>
        </p:nvSpPr>
        <p:spPr>
          <a:xfrm>
            <a:off x="457200" y="274637"/>
            <a:ext cx="8229600" cy="6106691"/>
          </a:xfrm>
        </p:spPr>
        <p:txBody>
          <a:bodyPr/>
          <a:lstStyle/>
          <a:p>
            <a:pPr>
              <a:lnSpc>
                <a:spcPct val="107000"/>
              </a:lnSpc>
              <a:spcAft>
                <a:spcPts val="800"/>
              </a:spcAft>
            </a:pPr>
            <a:r>
              <a:rPr lang="en-US" sz="2000" dirty="0"/>
              <a:t>Frequencies and relative frequencies are commonly illustrated by </a:t>
            </a:r>
            <a:r>
              <a:rPr lang="en-US" sz="2000" b="1" dirty="0"/>
              <a:t>a bar chart</a:t>
            </a:r>
            <a:r>
              <a:rPr lang="en-US" sz="2000" dirty="0"/>
              <a:t> (also known as a bar diagram) or by </a:t>
            </a:r>
            <a:r>
              <a:rPr lang="en-US" sz="2000" b="1" dirty="0"/>
              <a:t>a pie chart</a:t>
            </a:r>
            <a:r>
              <a:rPr lang="en-US" sz="2000" dirty="0"/>
              <a:t>. In a bar chart the lengths of the bars are drawn proportional to the frequencies.</a:t>
            </a:r>
            <a:br>
              <a:rPr lang="en-US" sz="2000" dirty="0"/>
            </a:br>
            <a:r>
              <a:rPr lang="en-US" sz="2000" dirty="0"/>
              <a:t/>
            </a:r>
            <a:br>
              <a:rPr lang="en-US" sz="2000" dirty="0"/>
            </a:br>
            <a:r>
              <a:rPr lang="en-US" sz="2000" dirty="0"/>
              <a:t/>
            </a:r>
            <a:br>
              <a:rPr lang="en-US" sz="2000" dirty="0"/>
            </a:br>
            <a:r>
              <a:rPr lang="en-US" sz="2400" dirty="0"/>
              <a:t/>
            </a:r>
            <a:br>
              <a:rPr lang="en-US" sz="2400" dirty="0"/>
            </a:br>
            <a:r>
              <a:rPr lang="en-US" sz="2400" dirty="0"/>
              <a:t/>
            </a:r>
            <a:br>
              <a:rPr lang="en-US" sz="24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endParaRPr lang="en-US" sz="2800" dirty="0"/>
          </a:p>
        </p:txBody>
      </p:sp>
      <p:sp>
        <p:nvSpPr>
          <p:cNvPr id="3" name="Date Placeholder 2">
            <a:extLst>
              <a:ext uri="{FF2B5EF4-FFF2-40B4-BE49-F238E27FC236}">
                <a16:creationId xmlns:a16="http://schemas.microsoft.com/office/drawing/2014/main" id="{A3E3E1F0-0A1D-44C3-9360-52FD53AD32C2}"/>
              </a:ext>
            </a:extLst>
          </p:cNvPr>
          <p:cNvSpPr>
            <a:spLocks noGrp="1"/>
          </p:cNvSpPr>
          <p:nvPr>
            <p:ph type="dt" sz="half" idx="10"/>
          </p:nvPr>
        </p:nvSpPr>
        <p:spPr/>
        <p:txBody>
          <a:bodyPr/>
          <a:lstStyle/>
          <a:p>
            <a:fld id="{AFAC04A2-B48F-465C-AC1F-3735D3158938}"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21D99E04-6483-40E3-8CA0-1023DCC58156}"/>
              </a:ext>
            </a:extLst>
          </p:cNvPr>
          <p:cNvSpPr>
            <a:spLocks noGrp="1"/>
          </p:cNvSpPr>
          <p:nvPr>
            <p:ph type="sldNum" sz="quarter" idx="12"/>
          </p:nvPr>
        </p:nvSpPr>
        <p:spPr/>
        <p:txBody>
          <a:bodyPr/>
          <a:lstStyle/>
          <a:p>
            <a:fld id="{A1CA7B12-C1FD-4F19-B627-BCE49F638D99}" type="slidenum">
              <a:rPr lang="bg-BG" altLang="bg-BG" smtClean="0"/>
              <a:pPr/>
              <a:t>17</a:t>
            </a:fld>
            <a:endParaRPr lang="bg-BG" altLang="bg-BG"/>
          </a:p>
        </p:txBody>
      </p:sp>
      <p:pic>
        <p:nvPicPr>
          <p:cNvPr id="6" name="Picture 5">
            <a:extLst>
              <a:ext uri="{FF2B5EF4-FFF2-40B4-BE49-F238E27FC236}">
                <a16:creationId xmlns:a16="http://schemas.microsoft.com/office/drawing/2014/main" id="{ED990D42-2DBD-48B0-B5FC-E1B8D7BCFE04}"/>
              </a:ext>
            </a:extLst>
          </p:cNvPr>
          <p:cNvPicPr>
            <a:picLocks noChangeAspect="1"/>
          </p:cNvPicPr>
          <p:nvPr/>
        </p:nvPicPr>
        <p:blipFill>
          <a:blip r:embed="rId2"/>
          <a:stretch>
            <a:fillRect/>
          </a:stretch>
        </p:blipFill>
        <p:spPr>
          <a:xfrm>
            <a:off x="1835696" y="1472341"/>
            <a:ext cx="5616623" cy="4846112"/>
          </a:xfrm>
          <a:prstGeom prst="rect">
            <a:avLst/>
          </a:prstGeom>
          <a:ln>
            <a:solidFill>
              <a:sysClr val="windowText" lastClr="000000"/>
            </a:solidFill>
          </a:ln>
        </p:spPr>
      </p:pic>
    </p:spTree>
    <p:extLst>
      <p:ext uri="{BB962C8B-B14F-4D97-AF65-F5344CB8AC3E}">
        <p14:creationId xmlns:p14="http://schemas.microsoft.com/office/powerpoint/2010/main" val="3814435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81B475-71E0-4D7B-B748-2CB65A3C2607}"/>
              </a:ext>
            </a:extLst>
          </p:cNvPr>
          <p:cNvSpPr>
            <a:spLocks noGrp="1"/>
          </p:cNvSpPr>
          <p:nvPr>
            <p:ph type="dt" sz="half" idx="10"/>
          </p:nvPr>
        </p:nvSpPr>
        <p:spPr/>
        <p:txBody>
          <a:bodyPr/>
          <a:lstStyle/>
          <a:p>
            <a:fld id="{B1A243F1-E9D0-47FB-9972-68CAC4B0166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AC80210E-55DE-404F-A616-B572F73068E4}"/>
              </a:ext>
            </a:extLst>
          </p:cNvPr>
          <p:cNvSpPr>
            <a:spLocks noGrp="1"/>
          </p:cNvSpPr>
          <p:nvPr>
            <p:ph type="sldNum" sz="quarter" idx="12"/>
          </p:nvPr>
        </p:nvSpPr>
        <p:spPr/>
        <p:txBody>
          <a:bodyPr/>
          <a:lstStyle/>
          <a:p>
            <a:fld id="{20E618AE-4321-4BEC-A150-3640766F3025}" type="slidenum">
              <a:rPr lang="bg-BG" altLang="bg-BG" smtClean="0"/>
              <a:pPr/>
              <a:t>18</a:t>
            </a:fld>
            <a:endParaRPr lang="bg-BG" altLang="bg-BG"/>
          </a:p>
        </p:txBody>
      </p:sp>
      <p:sp>
        <p:nvSpPr>
          <p:cNvPr id="4" name="Rectangle 3">
            <a:extLst>
              <a:ext uri="{FF2B5EF4-FFF2-40B4-BE49-F238E27FC236}">
                <a16:creationId xmlns:a16="http://schemas.microsoft.com/office/drawing/2014/main" id="{9A100284-FFE2-4754-8B8D-1E4D77038F5F}"/>
              </a:ext>
            </a:extLst>
          </p:cNvPr>
          <p:cNvSpPr/>
          <p:nvPr/>
        </p:nvSpPr>
        <p:spPr>
          <a:xfrm>
            <a:off x="395536" y="136525"/>
            <a:ext cx="8424936" cy="4481291"/>
          </a:xfrm>
          <a:prstGeom prst="rect">
            <a:avLst/>
          </a:prstGeom>
        </p:spPr>
        <p:txBody>
          <a:bodyPr wrap="square">
            <a:spAutoFit/>
          </a:bodyPr>
          <a:lstStyle/>
          <a:p>
            <a:pPr algn="just">
              <a:lnSpc>
                <a:spcPct val="107000"/>
              </a:lnSpc>
              <a:spcAft>
                <a:spcPts val="800"/>
              </a:spcAft>
            </a:pPr>
            <a:r>
              <a:rPr lang="en-US" sz="2000" dirty="0">
                <a:latin typeface="+mj-lt"/>
                <a:ea typeface="Calibri" panose="020F0502020204030204" pitchFamily="34" charset="0"/>
                <a:cs typeface="Times New Roman" panose="02020603050405020304" pitchFamily="18" charset="0"/>
              </a:rPr>
              <a:t>Alternatively the bars may be drawn proportional to the percentages in each category; the shape is not changed, only the labelling of the scale. </a:t>
            </a:r>
          </a:p>
          <a:p>
            <a:pPr algn="just">
              <a:lnSpc>
                <a:spcPct val="107000"/>
              </a:lnSpc>
              <a:spcAft>
                <a:spcPts val="800"/>
              </a:spcAft>
            </a:pPr>
            <a:r>
              <a:rPr lang="en-US" sz="2000" dirty="0">
                <a:latin typeface="+mj-lt"/>
              </a:rPr>
              <a:t>In a </a:t>
            </a:r>
            <a:r>
              <a:rPr lang="en-US" sz="2000" b="1" dirty="0">
                <a:latin typeface="+mj-lt"/>
              </a:rPr>
              <a:t>pie chart </a:t>
            </a:r>
            <a:r>
              <a:rPr lang="en-US" sz="2000" dirty="0">
                <a:latin typeface="+mj-lt"/>
              </a:rPr>
              <a:t>the circle is divided so that the areas of the sectors are proportional to the frequencies, or equivalently to the percentages.</a:t>
            </a:r>
          </a:p>
          <a:p>
            <a:pPr algn="just">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F053579-EA85-45F8-9FC1-70D198DC9274}"/>
              </a:ext>
            </a:extLst>
          </p:cNvPr>
          <p:cNvPicPr>
            <a:picLocks noChangeAspect="1"/>
          </p:cNvPicPr>
          <p:nvPr/>
        </p:nvPicPr>
        <p:blipFill>
          <a:blip r:embed="rId2"/>
          <a:stretch>
            <a:fillRect/>
          </a:stretch>
        </p:blipFill>
        <p:spPr>
          <a:xfrm>
            <a:off x="2192188" y="1966885"/>
            <a:ext cx="4759623" cy="4247468"/>
          </a:xfrm>
          <a:prstGeom prst="rect">
            <a:avLst/>
          </a:prstGeom>
          <a:solidFill>
            <a:schemeClr val="accent1"/>
          </a:solidFill>
          <a:ln>
            <a:solidFill>
              <a:schemeClr val="tx1"/>
            </a:solidFill>
          </a:ln>
        </p:spPr>
      </p:pic>
    </p:spTree>
    <p:extLst>
      <p:ext uri="{BB962C8B-B14F-4D97-AF65-F5344CB8AC3E}">
        <p14:creationId xmlns:p14="http://schemas.microsoft.com/office/powerpoint/2010/main" val="1366117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3CF46-CB94-4CB4-9A33-628D7D7B3C36}"/>
              </a:ext>
            </a:extLst>
          </p:cNvPr>
          <p:cNvSpPr>
            <a:spLocks noGrp="1"/>
          </p:cNvSpPr>
          <p:nvPr>
            <p:ph type="title"/>
          </p:nvPr>
        </p:nvSpPr>
        <p:spPr>
          <a:xfrm>
            <a:off x="489214" y="396435"/>
            <a:ext cx="8043225" cy="5818658"/>
          </a:xfrm>
        </p:spPr>
        <p:txBody>
          <a:bodyPr/>
          <a:lstStyle/>
          <a:p>
            <a:r>
              <a:rPr lang="en-US" b="1" dirty="0">
                <a:solidFill>
                  <a:srgbClr val="FF0000"/>
                </a:solidFill>
              </a:rPr>
              <a:t>Examples of frequency distributions for  numerical variables</a:t>
            </a:r>
          </a:p>
        </p:txBody>
      </p:sp>
      <p:sp>
        <p:nvSpPr>
          <p:cNvPr id="3" name="Date Placeholder 2">
            <a:extLst>
              <a:ext uri="{FF2B5EF4-FFF2-40B4-BE49-F238E27FC236}">
                <a16:creationId xmlns:a16="http://schemas.microsoft.com/office/drawing/2014/main" id="{536230AC-A13B-443A-B9CB-7F8EB947869D}"/>
              </a:ext>
            </a:extLst>
          </p:cNvPr>
          <p:cNvSpPr>
            <a:spLocks noGrp="1"/>
          </p:cNvSpPr>
          <p:nvPr>
            <p:ph type="dt" sz="half" idx="10"/>
          </p:nvPr>
        </p:nvSpPr>
        <p:spPr/>
        <p:txBody>
          <a:bodyPr/>
          <a:lstStyle/>
          <a:p>
            <a:fld id="{AFAC04A2-B48F-465C-AC1F-3735D3158938}"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AA2DAF28-D580-4AB2-B746-6CE472CFF8C3}"/>
              </a:ext>
            </a:extLst>
          </p:cNvPr>
          <p:cNvSpPr>
            <a:spLocks noGrp="1"/>
          </p:cNvSpPr>
          <p:nvPr>
            <p:ph type="sldNum" sz="quarter" idx="12"/>
          </p:nvPr>
        </p:nvSpPr>
        <p:spPr/>
        <p:txBody>
          <a:bodyPr/>
          <a:lstStyle/>
          <a:p>
            <a:fld id="{A1CA7B12-C1FD-4F19-B627-BCE49F638D99}" type="slidenum">
              <a:rPr lang="bg-BG" altLang="bg-BG" smtClean="0"/>
              <a:pPr/>
              <a:t>19</a:t>
            </a:fld>
            <a:endParaRPr lang="bg-BG" altLang="bg-BG"/>
          </a:p>
        </p:txBody>
      </p:sp>
    </p:spTree>
    <p:extLst>
      <p:ext uri="{BB962C8B-B14F-4D97-AF65-F5344CB8AC3E}">
        <p14:creationId xmlns:p14="http://schemas.microsoft.com/office/powerpoint/2010/main" val="6717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0666"/>
          </a:xfrm>
        </p:spPr>
        <p:txBody>
          <a:bodyPr/>
          <a:lstStyle/>
          <a:p>
            <a:pPr algn="l"/>
            <a:r>
              <a:rPr lang="en-US" b="1" dirty="0">
                <a:solidFill>
                  <a:srgbClr val="FF0000"/>
                </a:solidFill>
              </a:rPr>
              <a:t>Plan of the lecture</a:t>
            </a:r>
            <a:br>
              <a:rPr lang="en-US" b="1" dirty="0">
                <a:solidFill>
                  <a:srgbClr val="FF0000"/>
                </a:solidFill>
              </a:rPr>
            </a:br>
            <a:r>
              <a:rPr lang="en-US" b="1" dirty="0">
                <a:solidFill>
                  <a:srgbClr val="FF0000"/>
                </a:solidFill>
              </a:rPr>
              <a:t/>
            </a:r>
            <a:br>
              <a:rPr lang="en-US" b="1" dirty="0">
                <a:solidFill>
                  <a:srgbClr val="FF0000"/>
                </a:solidFill>
              </a:rPr>
            </a:br>
            <a:r>
              <a:rPr lang="en-US" sz="3600" b="1" dirty="0">
                <a:solidFill>
                  <a:srgbClr val="FF0000"/>
                </a:solidFill>
              </a:rPr>
              <a:t>Part 1. </a:t>
            </a:r>
            <a:r>
              <a:rPr lang="en-US" sz="3600" dirty="0">
                <a:solidFill>
                  <a:schemeClr val="tx1"/>
                </a:solidFill>
              </a:rPr>
              <a:t>Distributions. Normal distribution. Standard scores and standard normal curve. Asymmetric distributions. </a:t>
            </a:r>
            <a:br>
              <a:rPr lang="en-US" sz="3600" dirty="0">
                <a:solidFill>
                  <a:schemeClr val="tx1"/>
                </a:solidFill>
              </a:rPr>
            </a:br>
            <a:r>
              <a:rPr lang="en-US" sz="3600" dirty="0">
                <a:solidFill>
                  <a:schemeClr val="tx1"/>
                </a:solidFill>
              </a:rPr>
              <a:t/>
            </a:r>
            <a:br>
              <a:rPr lang="en-US" sz="3600" dirty="0">
                <a:solidFill>
                  <a:schemeClr val="tx1"/>
                </a:solidFill>
              </a:rPr>
            </a:br>
            <a:r>
              <a:rPr lang="en-US" sz="3600" b="1" dirty="0">
                <a:solidFill>
                  <a:srgbClr val="FF0000"/>
                </a:solidFill>
              </a:rPr>
              <a:t>Part 2.</a:t>
            </a:r>
            <a:r>
              <a:rPr lang="en-US" sz="3600" dirty="0">
                <a:solidFill>
                  <a:schemeClr val="tx1"/>
                </a:solidFill>
              </a:rPr>
              <a:t>Simple descriptive statistics for categorical data. </a:t>
            </a:r>
            <a:r>
              <a:rPr lang="en-US" sz="3600" dirty="0">
                <a:solidFill>
                  <a:schemeClr val="tx1"/>
                </a:solidFill>
                <a:latin typeface="Times New Roman"/>
                <a:ea typeface="Times New Roman"/>
              </a:rPr>
              <a:t/>
            </a:r>
            <a:br>
              <a:rPr lang="en-US" sz="3600" dirty="0">
                <a:solidFill>
                  <a:schemeClr val="tx1"/>
                </a:solidFill>
                <a:latin typeface="Times New Roman"/>
                <a:ea typeface="Times New Roman"/>
              </a:rPr>
            </a:br>
            <a:endParaRPr lang="en-US" sz="3600" dirty="0"/>
          </a:p>
        </p:txBody>
      </p:sp>
      <p:sp>
        <p:nvSpPr>
          <p:cNvPr id="3" name="Date Placeholder 2"/>
          <p:cNvSpPr>
            <a:spLocks noGrp="1"/>
          </p:cNvSpPr>
          <p:nvPr>
            <p:ph type="dt" sz="half" idx="10"/>
          </p:nvPr>
        </p:nvSpPr>
        <p:spPr/>
        <p:txBody>
          <a:bodyPr/>
          <a:lstStyle/>
          <a:p>
            <a:fld id="{AFAC04A2-B48F-465C-AC1F-3735D3158938}" type="datetime1">
              <a:rPr lang="bg-BG" altLang="bg-BG" smtClean="0"/>
              <a:t>31.10.2019 г.</a:t>
            </a:fld>
            <a:endParaRPr lang="bg-BG" altLang="bg-BG"/>
          </a:p>
        </p:txBody>
      </p:sp>
      <p:sp>
        <p:nvSpPr>
          <p:cNvPr id="4" name="Slide Number Placeholder 3"/>
          <p:cNvSpPr>
            <a:spLocks noGrp="1"/>
          </p:cNvSpPr>
          <p:nvPr>
            <p:ph type="sldNum" sz="quarter" idx="12"/>
          </p:nvPr>
        </p:nvSpPr>
        <p:spPr/>
        <p:txBody>
          <a:bodyPr/>
          <a:lstStyle/>
          <a:p>
            <a:fld id="{A1CA7B12-C1FD-4F19-B627-BCE49F638D99}" type="slidenum">
              <a:rPr lang="bg-BG" altLang="bg-BG" smtClean="0"/>
              <a:pPr/>
              <a:t>2</a:t>
            </a:fld>
            <a:endParaRPr lang="bg-BG" altLang="bg-BG"/>
          </a:p>
        </p:txBody>
      </p:sp>
    </p:spTree>
    <p:extLst>
      <p:ext uri="{BB962C8B-B14F-4D97-AF65-F5344CB8AC3E}">
        <p14:creationId xmlns:p14="http://schemas.microsoft.com/office/powerpoint/2010/main" val="1175213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B55E7-5D48-40E6-9272-8C9503614BE4}"/>
              </a:ext>
            </a:extLst>
          </p:cNvPr>
          <p:cNvSpPr>
            <a:spLocks noGrp="1"/>
          </p:cNvSpPr>
          <p:nvPr>
            <p:ph type="dt" sz="half" idx="10"/>
          </p:nvPr>
        </p:nvSpPr>
        <p:spPr/>
        <p:txBody>
          <a:bodyPr/>
          <a:lstStyle/>
          <a:p>
            <a:fld id="{B1A243F1-E9D0-47FB-9972-68CAC4B0166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7C7330BB-9368-46DD-91DF-3530FA1BA377}"/>
              </a:ext>
            </a:extLst>
          </p:cNvPr>
          <p:cNvSpPr>
            <a:spLocks noGrp="1"/>
          </p:cNvSpPr>
          <p:nvPr>
            <p:ph type="sldNum" sz="quarter" idx="12"/>
          </p:nvPr>
        </p:nvSpPr>
        <p:spPr/>
        <p:txBody>
          <a:bodyPr/>
          <a:lstStyle/>
          <a:p>
            <a:fld id="{20E618AE-4321-4BEC-A150-3640766F3025}" type="slidenum">
              <a:rPr lang="bg-BG" altLang="bg-BG" smtClean="0"/>
              <a:pPr/>
              <a:t>20</a:t>
            </a:fld>
            <a:endParaRPr lang="bg-BG" altLang="bg-BG"/>
          </a:p>
        </p:txBody>
      </p:sp>
      <p:sp>
        <p:nvSpPr>
          <p:cNvPr id="4" name="Rectangle 3">
            <a:extLst>
              <a:ext uri="{FF2B5EF4-FFF2-40B4-BE49-F238E27FC236}">
                <a16:creationId xmlns:a16="http://schemas.microsoft.com/office/drawing/2014/main" id="{2E4E9B05-1BBE-4F5A-8B05-131FC4CEE955}"/>
              </a:ext>
            </a:extLst>
          </p:cNvPr>
          <p:cNvSpPr/>
          <p:nvPr/>
        </p:nvSpPr>
        <p:spPr>
          <a:xfrm>
            <a:off x="457200" y="332656"/>
            <a:ext cx="8363272" cy="5543569"/>
          </a:xfrm>
          <a:prstGeom prst="rect">
            <a:avLst/>
          </a:prstGeom>
        </p:spPr>
        <p:txBody>
          <a:bodyPr wrap="square">
            <a:spAutoFit/>
          </a:bodyPr>
          <a:lstStyle/>
          <a:p>
            <a:pPr algn="just">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If there are more than about 20 observations, a useful first step in summarizing a numerical (quantitative) variable is to form a </a:t>
            </a:r>
            <a:r>
              <a:rPr lang="en-US" sz="3200" b="1" dirty="0">
                <a:latin typeface="Calibri" panose="020F0502020204030204" pitchFamily="34" charset="0"/>
                <a:ea typeface="Calibri" panose="020F0502020204030204" pitchFamily="34" charset="0"/>
                <a:cs typeface="Times New Roman" panose="02020603050405020304" pitchFamily="18" charset="0"/>
              </a:rPr>
              <a:t>frequency distribution</a:t>
            </a:r>
            <a:r>
              <a:rPr lang="en-US" sz="32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This is a table showing the number of observations at different values or within certain ranges. </a:t>
            </a:r>
          </a:p>
          <a:p>
            <a:pPr algn="just">
              <a:lnSpc>
                <a:spcPct val="107000"/>
              </a:lnSpc>
              <a:spcAft>
                <a:spcPts val="800"/>
              </a:spcAft>
            </a:pPr>
            <a:r>
              <a:rPr lang="en-US"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For discrete variables </a:t>
            </a:r>
            <a:r>
              <a:rPr lang="en-US" sz="3200" dirty="0">
                <a:latin typeface="Calibri" panose="020F0502020204030204" pitchFamily="34" charset="0"/>
                <a:ea typeface="Calibri" panose="020F0502020204030204" pitchFamily="34" charset="0"/>
                <a:cs typeface="Times New Roman" panose="02020603050405020304" pitchFamily="18" charset="0"/>
              </a:rPr>
              <a:t>the frequencies may be tabulated either for each value of the variable or for groups of values.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155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B55E7-5D48-40E6-9272-8C9503614BE4}"/>
              </a:ext>
            </a:extLst>
          </p:cNvPr>
          <p:cNvSpPr>
            <a:spLocks noGrp="1"/>
          </p:cNvSpPr>
          <p:nvPr>
            <p:ph type="dt" sz="half" idx="10"/>
          </p:nvPr>
        </p:nvSpPr>
        <p:spPr/>
        <p:txBody>
          <a:bodyPr/>
          <a:lstStyle/>
          <a:p>
            <a:fld id="{B1A243F1-E9D0-47FB-9972-68CAC4B0166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7C7330BB-9368-46DD-91DF-3530FA1BA377}"/>
              </a:ext>
            </a:extLst>
          </p:cNvPr>
          <p:cNvSpPr>
            <a:spLocks noGrp="1"/>
          </p:cNvSpPr>
          <p:nvPr>
            <p:ph type="sldNum" sz="quarter" idx="12"/>
          </p:nvPr>
        </p:nvSpPr>
        <p:spPr/>
        <p:txBody>
          <a:bodyPr/>
          <a:lstStyle/>
          <a:p>
            <a:fld id="{20E618AE-4321-4BEC-A150-3640766F3025}" type="slidenum">
              <a:rPr lang="bg-BG" altLang="bg-BG" smtClean="0"/>
              <a:pPr/>
              <a:t>21</a:t>
            </a:fld>
            <a:endParaRPr lang="bg-BG" altLang="bg-BG"/>
          </a:p>
        </p:txBody>
      </p:sp>
      <p:sp>
        <p:nvSpPr>
          <p:cNvPr id="4" name="Rectangle 3">
            <a:extLst>
              <a:ext uri="{FF2B5EF4-FFF2-40B4-BE49-F238E27FC236}">
                <a16:creationId xmlns:a16="http://schemas.microsoft.com/office/drawing/2014/main" id="{BD0B9E24-235A-4919-854C-31CF61BDDCF2}"/>
              </a:ext>
            </a:extLst>
          </p:cNvPr>
          <p:cNvSpPr/>
          <p:nvPr/>
        </p:nvSpPr>
        <p:spPr>
          <a:xfrm>
            <a:off x="539552" y="404664"/>
            <a:ext cx="7920880" cy="4489691"/>
          </a:xfrm>
          <a:prstGeom prst="rect">
            <a:avLst/>
          </a:prstGeom>
        </p:spPr>
        <p:txBody>
          <a:bodyPr wrap="square">
            <a:spAutoFit/>
          </a:bodyPr>
          <a:lstStyle/>
          <a:p>
            <a:pPr algn="just">
              <a:lnSpc>
                <a:spcPct val="107000"/>
              </a:lnSpc>
              <a:spcAft>
                <a:spcPts val="800"/>
              </a:spcAft>
            </a:pPr>
            <a:r>
              <a:rPr lang="en-US"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With continuous variables</a:t>
            </a:r>
            <a:r>
              <a:rPr lang="en-US" sz="3200" dirty="0">
                <a:latin typeface="Calibri" panose="020F0502020204030204" pitchFamily="34" charset="0"/>
                <a:ea typeface="Calibri" panose="020F0502020204030204" pitchFamily="34" charset="0"/>
                <a:cs typeface="Times New Roman" panose="02020603050405020304" pitchFamily="18" charset="0"/>
              </a:rPr>
              <a:t>, groups have to be formed. An example is given in the next slide, where </a:t>
            </a:r>
            <a:r>
              <a:rPr lang="en-US" sz="3200" dirty="0" err="1">
                <a:latin typeface="Calibri" panose="020F0502020204030204" pitchFamily="34" charset="0"/>
                <a:ea typeface="Calibri" panose="020F0502020204030204" pitchFamily="34" charset="0"/>
                <a:cs typeface="Times New Roman" panose="02020603050405020304" pitchFamily="18" charset="0"/>
              </a:rPr>
              <a:t>haemoglobin</a:t>
            </a:r>
            <a:r>
              <a:rPr lang="en-US" sz="3200" dirty="0">
                <a:latin typeface="Calibri" panose="020F0502020204030204" pitchFamily="34" charset="0"/>
                <a:ea typeface="Calibri" panose="020F0502020204030204" pitchFamily="34" charset="0"/>
                <a:cs typeface="Times New Roman" panose="02020603050405020304" pitchFamily="18" charset="0"/>
              </a:rPr>
              <a:t> has been measured </a:t>
            </a:r>
            <a:r>
              <a:rPr lang="en-US" sz="3200" b="1" dirty="0">
                <a:latin typeface="Calibri" panose="020F0502020204030204" pitchFamily="34" charset="0"/>
                <a:ea typeface="Calibri" panose="020F0502020204030204" pitchFamily="34" charset="0"/>
                <a:cs typeface="Times New Roman" panose="02020603050405020304" pitchFamily="18" charset="0"/>
              </a:rPr>
              <a:t>in g/100 ml for 70 women.</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When forming </a:t>
            </a:r>
            <a:r>
              <a:rPr lang="en-US" sz="3200" b="1" dirty="0">
                <a:latin typeface="Calibri" panose="020F0502020204030204" pitchFamily="34" charset="0"/>
                <a:ea typeface="Calibri" panose="020F0502020204030204" pitchFamily="34" charset="0"/>
                <a:cs typeface="Times New Roman" panose="02020603050405020304" pitchFamily="18" charset="0"/>
              </a:rPr>
              <a:t>a frequency distribution:</a:t>
            </a:r>
          </a:p>
          <a:p>
            <a:pPr algn="just">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1. Firstly, </a:t>
            </a:r>
            <a:r>
              <a:rPr lang="en-US" sz="3200" dirty="0">
                <a:latin typeface="Calibri" panose="020F0502020204030204" pitchFamily="34" charset="0"/>
                <a:ea typeface="Calibri" panose="020F0502020204030204" pitchFamily="34" charset="0"/>
                <a:cs typeface="Times New Roman" panose="02020603050405020304" pitchFamily="18" charset="0"/>
              </a:rPr>
              <a:t>we have </a:t>
            </a:r>
            <a:r>
              <a:rPr lang="en-US" sz="3200" b="1" dirty="0">
                <a:latin typeface="Calibri" panose="020F0502020204030204" pitchFamily="34" charset="0"/>
                <a:ea typeface="Calibri" panose="020F0502020204030204" pitchFamily="34" charset="0"/>
                <a:cs typeface="Times New Roman" panose="02020603050405020304" pitchFamily="18" charset="0"/>
              </a:rPr>
              <a:t>to count the number of observations </a:t>
            </a:r>
            <a:r>
              <a:rPr lang="en-US" sz="3200" dirty="0">
                <a:latin typeface="Calibri" panose="020F0502020204030204" pitchFamily="34" charset="0"/>
                <a:ea typeface="Calibri" panose="020F0502020204030204" pitchFamily="34" charset="0"/>
                <a:cs typeface="Times New Roman" panose="02020603050405020304" pitchFamily="18" charset="0"/>
              </a:rPr>
              <a:t>and </a:t>
            </a:r>
            <a:r>
              <a:rPr lang="en-US" sz="3200" b="1" dirty="0">
                <a:latin typeface="Calibri" panose="020F0502020204030204" pitchFamily="34" charset="0"/>
                <a:ea typeface="Calibri" panose="020F0502020204030204" pitchFamily="34" charset="0"/>
                <a:cs typeface="Times New Roman" panose="02020603050405020304" pitchFamily="18" charset="0"/>
              </a:rPr>
              <a:t>identify the lowest and highest values</a:t>
            </a:r>
            <a:r>
              <a:rPr lang="en-US" sz="3200" dirty="0">
                <a:latin typeface="Calibri" panose="020F050202020403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6209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B55E7-5D48-40E6-9272-8C9503614BE4}"/>
              </a:ext>
            </a:extLst>
          </p:cNvPr>
          <p:cNvSpPr>
            <a:spLocks noGrp="1"/>
          </p:cNvSpPr>
          <p:nvPr>
            <p:ph type="dt" sz="half" idx="10"/>
          </p:nvPr>
        </p:nvSpPr>
        <p:spPr/>
        <p:txBody>
          <a:bodyPr/>
          <a:lstStyle/>
          <a:p>
            <a:fld id="{B1A243F1-E9D0-47FB-9972-68CAC4B0166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7C7330BB-9368-46DD-91DF-3530FA1BA377}"/>
              </a:ext>
            </a:extLst>
          </p:cNvPr>
          <p:cNvSpPr>
            <a:spLocks noGrp="1"/>
          </p:cNvSpPr>
          <p:nvPr>
            <p:ph type="sldNum" sz="quarter" idx="12"/>
          </p:nvPr>
        </p:nvSpPr>
        <p:spPr/>
        <p:txBody>
          <a:bodyPr/>
          <a:lstStyle/>
          <a:p>
            <a:fld id="{20E618AE-4321-4BEC-A150-3640766F3025}" type="slidenum">
              <a:rPr lang="bg-BG" altLang="bg-BG" smtClean="0"/>
              <a:pPr/>
              <a:t>22</a:t>
            </a:fld>
            <a:endParaRPr lang="bg-BG" altLang="bg-BG"/>
          </a:p>
        </p:txBody>
      </p:sp>
      <p:sp>
        <p:nvSpPr>
          <p:cNvPr id="4" name="Rectangle 3">
            <a:extLst>
              <a:ext uri="{FF2B5EF4-FFF2-40B4-BE49-F238E27FC236}">
                <a16:creationId xmlns:a16="http://schemas.microsoft.com/office/drawing/2014/main" id="{9C5F99C6-12D6-423E-BF51-004D131332FB}"/>
              </a:ext>
            </a:extLst>
          </p:cNvPr>
          <p:cNvSpPr/>
          <p:nvPr/>
        </p:nvSpPr>
        <p:spPr>
          <a:xfrm>
            <a:off x="539552" y="476672"/>
            <a:ext cx="7776864" cy="470000"/>
          </a:xfrm>
          <a:prstGeom prst="rect">
            <a:avLst/>
          </a:prstGeom>
        </p:spPr>
        <p:txBody>
          <a:bodyPr wrap="square">
            <a:spAutoFit/>
          </a:bodyPr>
          <a:lstStyle/>
          <a:p>
            <a:pPr algn="just">
              <a:lnSpc>
                <a:spcPct val="107000"/>
              </a:lnSpc>
              <a:spcAft>
                <a:spcPts val="800"/>
              </a:spcAft>
            </a:pP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Example: </a:t>
            </a:r>
            <a:r>
              <a:rPr lang="en-US" sz="2400" b="1" dirty="0" err="1">
                <a:latin typeface="Calibri" panose="020F0502020204030204" pitchFamily="34" charset="0"/>
                <a:ea typeface="Calibri" panose="020F0502020204030204" pitchFamily="34" charset="0"/>
                <a:cs typeface="Times New Roman" panose="02020603050405020304" pitchFamily="18" charset="0"/>
              </a:rPr>
              <a:t>Haemoglobin</a:t>
            </a:r>
            <a:r>
              <a:rPr lang="en-US" sz="2400" b="1" dirty="0">
                <a:latin typeface="Calibri" panose="020F0502020204030204" pitchFamily="34" charset="0"/>
                <a:ea typeface="Calibri" panose="020F0502020204030204" pitchFamily="34" charset="0"/>
                <a:cs typeface="Times New Roman" panose="02020603050405020304" pitchFamily="18" charset="0"/>
              </a:rPr>
              <a:t> levels in g/100 ml for 70 women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19BE983-526B-4D9E-B3B8-97B54965B39C}"/>
              </a:ext>
            </a:extLst>
          </p:cNvPr>
          <p:cNvPicPr/>
          <p:nvPr/>
        </p:nvPicPr>
        <p:blipFill>
          <a:blip r:embed="rId2"/>
          <a:stretch>
            <a:fillRect/>
          </a:stretch>
        </p:blipFill>
        <p:spPr>
          <a:xfrm>
            <a:off x="683568" y="1124744"/>
            <a:ext cx="8460432" cy="4248472"/>
          </a:xfrm>
          <a:prstGeom prst="rect">
            <a:avLst/>
          </a:prstGeom>
        </p:spPr>
      </p:pic>
    </p:spTree>
    <p:extLst>
      <p:ext uri="{BB962C8B-B14F-4D97-AF65-F5344CB8AC3E}">
        <p14:creationId xmlns:p14="http://schemas.microsoft.com/office/powerpoint/2010/main" val="3952886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B55E7-5D48-40E6-9272-8C9503614BE4}"/>
              </a:ext>
            </a:extLst>
          </p:cNvPr>
          <p:cNvSpPr>
            <a:spLocks noGrp="1"/>
          </p:cNvSpPr>
          <p:nvPr>
            <p:ph type="dt" sz="half" idx="10"/>
          </p:nvPr>
        </p:nvSpPr>
        <p:spPr/>
        <p:txBody>
          <a:bodyPr/>
          <a:lstStyle/>
          <a:p>
            <a:fld id="{B1A243F1-E9D0-47FB-9972-68CAC4B0166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7C7330BB-9368-46DD-91DF-3530FA1BA377}"/>
              </a:ext>
            </a:extLst>
          </p:cNvPr>
          <p:cNvSpPr>
            <a:spLocks noGrp="1"/>
          </p:cNvSpPr>
          <p:nvPr>
            <p:ph type="sldNum" sz="quarter" idx="12"/>
          </p:nvPr>
        </p:nvSpPr>
        <p:spPr/>
        <p:txBody>
          <a:bodyPr/>
          <a:lstStyle/>
          <a:p>
            <a:fld id="{20E618AE-4321-4BEC-A150-3640766F3025}" type="slidenum">
              <a:rPr lang="bg-BG" altLang="bg-BG" smtClean="0"/>
              <a:pPr/>
              <a:t>23</a:t>
            </a:fld>
            <a:endParaRPr lang="bg-BG" altLang="bg-BG"/>
          </a:p>
        </p:txBody>
      </p:sp>
      <p:sp>
        <p:nvSpPr>
          <p:cNvPr id="4" name="Rectangle 3">
            <a:extLst>
              <a:ext uri="{FF2B5EF4-FFF2-40B4-BE49-F238E27FC236}">
                <a16:creationId xmlns:a16="http://schemas.microsoft.com/office/drawing/2014/main" id="{8A51DB2D-0BEE-4DA7-859B-B6024E8FE08B}"/>
              </a:ext>
            </a:extLst>
          </p:cNvPr>
          <p:cNvSpPr/>
          <p:nvPr/>
        </p:nvSpPr>
        <p:spPr>
          <a:xfrm>
            <a:off x="251520" y="319393"/>
            <a:ext cx="8640960" cy="5911939"/>
          </a:xfrm>
          <a:prstGeom prst="rect">
            <a:avLst/>
          </a:prstGeom>
        </p:spPr>
        <p:txBody>
          <a:bodyPr wrap="square">
            <a:spAutoFit/>
          </a:bodyPr>
          <a:lstStyle/>
          <a:p>
            <a:pPr algn="just">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2. Secondly, we have to decide whether the data should be grouped and what grouping interval should be used. </a:t>
            </a:r>
          </a:p>
          <a:p>
            <a:pPr algn="just">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As a rough guide we may have 5–20 groups, depending on the number of observations.</a:t>
            </a:r>
          </a:p>
          <a:p>
            <a:pPr algn="just">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If the interval chosen for grouping the data is too wide, too much detail will be lost, while if it is too narrow the table will be unwieldy. </a:t>
            </a:r>
          </a:p>
          <a:p>
            <a:pPr algn="just">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The starting points of the groups should be round numbers </a:t>
            </a:r>
            <a:r>
              <a:rPr lang="en-US" sz="2800" dirty="0">
                <a:latin typeface="Calibri" panose="020F0502020204030204" pitchFamily="34" charset="0"/>
                <a:ea typeface="Calibri" panose="020F0502020204030204" pitchFamily="34" charset="0"/>
                <a:cs typeface="Times New Roman" panose="02020603050405020304" pitchFamily="18" charset="0"/>
              </a:rPr>
              <a:t>and, whenever possible, all the intervals should be of the same width. There should be no gaps between groups. The table should be labelled so that it is clear what happens to observations that fall on the boundaries.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0844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B55E7-5D48-40E6-9272-8C9503614BE4}"/>
              </a:ext>
            </a:extLst>
          </p:cNvPr>
          <p:cNvSpPr>
            <a:spLocks noGrp="1"/>
          </p:cNvSpPr>
          <p:nvPr>
            <p:ph type="dt" sz="half" idx="10"/>
          </p:nvPr>
        </p:nvSpPr>
        <p:spPr/>
        <p:txBody>
          <a:bodyPr/>
          <a:lstStyle/>
          <a:p>
            <a:fld id="{B1A243F1-E9D0-47FB-9972-68CAC4B0166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7C7330BB-9368-46DD-91DF-3530FA1BA377}"/>
              </a:ext>
            </a:extLst>
          </p:cNvPr>
          <p:cNvSpPr>
            <a:spLocks noGrp="1"/>
          </p:cNvSpPr>
          <p:nvPr>
            <p:ph type="sldNum" sz="quarter" idx="12"/>
          </p:nvPr>
        </p:nvSpPr>
        <p:spPr/>
        <p:txBody>
          <a:bodyPr/>
          <a:lstStyle/>
          <a:p>
            <a:fld id="{20E618AE-4321-4BEC-A150-3640766F3025}" type="slidenum">
              <a:rPr lang="bg-BG" altLang="bg-BG" smtClean="0"/>
              <a:pPr/>
              <a:t>24</a:t>
            </a:fld>
            <a:endParaRPr lang="bg-BG" altLang="bg-BG"/>
          </a:p>
        </p:txBody>
      </p:sp>
      <p:sp>
        <p:nvSpPr>
          <p:cNvPr id="4" name="Rectangle 3">
            <a:extLst>
              <a:ext uri="{FF2B5EF4-FFF2-40B4-BE49-F238E27FC236}">
                <a16:creationId xmlns:a16="http://schemas.microsoft.com/office/drawing/2014/main" id="{80DAE08C-1887-4A5A-BCEF-8AE78A06D807}"/>
              </a:ext>
            </a:extLst>
          </p:cNvPr>
          <p:cNvSpPr/>
          <p:nvPr/>
        </p:nvSpPr>
        <p:spPr>
          <a:xfrm>
            <a:off x="539552" y="188640"/>
            <a:ext cx="8064896" cy="5709255"/>
          </a:xfrm>
          <a:prstGeom prst="rect">
            <a:avLst/>
          </a:prstGeom>
        </p:spPr>
        <p:txBody>
          <a:bodyPr wrap="square">
            <a:spAutoFit/>
          </a:bodyPr>
          <a:lstStyle/>
          <a:p>
            <a:pPr algn="just">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In the above example</a:t>
            </a:r>
            <a:r>
              <a:rPr lang="en-US" sz="2800" dirty="0">
                <a:latin typeface="Calibri" panose="020F0502020204030204" pitchFamily="34" charset="0"/>
                <a:ea typeface="Calibri" panose="020F0502020204030204" pitchFamily="34" charset="0"/>
                <a:cs typeface="Times New Roman" panose="02020603050405020304" pitchFamily="18" charset="0"/>
              </a:rPr>
              <a:t>, there are 70 </a:t>
            </a:r>
            <a:r>
              <a:rPr lang="en-US" sz="2800" dirty="0" err="1">
                <a:latin typeface="Calibri" panose="020F0502020204030204" pitchFamily="34" charset="0"/>
                <a:ea typeface="Calibri" panose="020F0502020204030204" pitchFamily="34" charset="0"/>
                <a:cs typeface="Times New Roman" panose="02020603050405020304" pitchFamily="18" charset="0"/>
              </a:rPr>
              <a:t>haemoglobin</a:t>
            </a:r>
            <a:r>
              <a:rPr lang="en-US" sz="2800" dirty="0">
                <a:latin typeface="Calibri" panose="020F0502020204030204" pitchFamily="34" charset="0"/>
                <a:ea typeface="Calibri" panose="020F0502020204030204" pitchFamily="34" charset="0"/>
                <a:cs typeface="Times New Roman" panose="02020603050405020304" pitchFamily="18" charset="0"/>
              </a:rPr>
              <a:t> measurements. </a:t>
            </a:r>
            <a:r>
              <a:rPr lang="en-US" sz="2800" b="1" dirty="0">
                <a:latin typeface="Calibri" panose="020F0502020204030204" pitchFamily="34" charset="0"/>
                <a:ea typeface="Calibri" panose="020F0502020204030204" pitchFamily="34" charset="0"/>
                <a:cs typeface="Times New Roman" panose="02020603050405020304" pitchFamily="18" charset="0"/>
              </a:rPr>
              <a:t>The lowest value is 8.8 and the highest 15.1 g/100 ml.</a:t>
            </a:r>
            <a:r>
              <a:rPr lang="en-US" sz="2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The most appropriate for this example are intervals of width 1 g/100 ml and thus, we can establish 8 groups, labelling them as 8–, 9–, . . . and so on. An acceptable alternative would have been 8.0–8.9, 9.0–9.9 and so on.</a:t>
            </a:r>
          </a:p>
          <a:p>
            <a:endParaRPr lang="en-US" sz="2800" dirty="0">
              <a:latin typeface="Calibri" panose="020F0502020204030204" pitchFamily="34" charset="0"/>
            </a:endParaRPr>
          </a:p>
          <a:p>
            <a:r>
              <a:rPr lang="en-US" sz="2800" dirty="0">
                <a:latin typeface="Calibri" panose="020F0502020204030204" pitchFamily="34" charset="0"/>
              </a:rPr>
              <a:t>3. Once the format of the table is decided, </a:t>
            </a:r>
            <a:r>
              <a:rPr lang="en-US" sz="2800" b="1" dirty="0">
                <a:solidFill>
                  <a:srgbClr val="FF0000"/>
                </a:solidFill>
                <a:latin typeface="Calibri" panose="020F0502020204030204" pitchFamily="34" charset="0"/>
              </a:rPr>
              <a:t>the numbers of observations (frequencies) </a:t>
            </a:r>
            <a:r>
              <a:rPr lang="en-US" sz="2800" dirty="0">
                <a:latin typeface="Calibri" panose="020F0502020204030204" pitchFamily="34" charset="0"/>
              </a:rPr>
              <a:t> in each group should be  counted.  </a:t>
            </a: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3475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B55E7-5D48-40E6-9272-8C9503614BE4}"/>
              </a:ext>
            </a:extLst>
          </p:cNvPr>
          <p:cNvSpPr>
            <a:spLocks noGrp="1"/>
          </p:cNvSpPr>
          <p:nvPr>
            <p:ph type="dt" sz="half" idx="10"/>
          </p:nvPr>
        </p:nvSpPr>
        <p:spPr/>
        <p:txBody>
          <a:bodyPr/>
          <a:lstStyle/>
          <a:p>
            <a:fld id="{B1A243F1-E9D0-47FB-9972-68CAC4B0166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7C7330BB-9368-46DD-91DF-3530FA1BA377}"/>
              </a:ext>
            </a:extLst>
          </p:cNvPr>
          <p:cNvSpPr>
            <a:spLocks noGrp="1"/>
          </p:cNvSpPr>
          <p:nvPr>
            <p:ph type="sldNum" sz="quarter" idx="12"/>
          </p:nvPr>
        </p:nvSpPr>
        <p:spPr/>
        <p:txBody>
          <a:bodyPr/>
          <a:lstStyle/>
          <a:p>
            <a:fld id="{20E618AE-4321-4BEC-A150-3640766F3025}" type="slidenum">
              <a:rPr lang="bg-BG" altLang="bg-BG" smtClean="0"/>
              <a:pPr/>
              <a:t>25</a:t>
            </a:fld>
            <a:endParaRPr lang="bg-BG" altLang="bg-BG"/>
          </a:p>
        </p:txBody>
      </p:sp>
      <p:pic>
        <p:nvPicPr>
          <p:cNvPr id="4" name="Picture 3">
            <a:extLst>
              <a:ext uri="{FF2B5EF4-FFF2-40B4-BE49-F238E27FC236}">
                <a16:creationId xmlns:a16="http://schemas.microsoft.com/office/drawing/2014/main" id="{5A8857FC-7C7B-4E1A-9958-6608765C3E45}"/>
              </a:ext>
            </a:extLst>
          </p:cNvPr>
          <p:cNvPicPr/>
          <p:nvPr/>
        </p:nvPicPr>
        <p:blipFill>
          <a:blip r:embed="rId2"/>
          <a:stretch>
            <a:fillRect/>
          </a:stretch>
        </p:blipFill>
        <p:spPr>
          <a:xfrm>
            <a:off x="611560" y="548680"/>
            <a:ext cx="7776863" cy="5544616"/>
          </a:xfrm>
          <a:prstGeom prst="rect">
            <a:avLst/>
          </a:prstGeom>
        </p:spPr>
      </p:pic>
    </p:spTree>
    <p:extLst>
      <p:ext uri="{BB962C8B-B14F-4D97-AF65-F5344CB8AC3E}">
        <p14:creationId xmlns:p14="http://schemas.microsoft.com/office/powerpoint/2010/main" val="1782173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B55E7-5D48-40E6-9272-8C9503614BE4}"/>
              </a:ext>
            </a:extLst>
          </p:cNvPr>
          <p:cNvSpPr>
            <a:spLocks noGrp="1"/>
          </p:cNvSpPr>
          <p:nvPr>
            <p:ph type="dt" sz="half" idx="10"/>
          </p:nvPr>
        </p:nvSpPr>
        <p:spPr/>
        <p:txBody>
          <a:bodyPr/>
          <a:lstStyle/>
          <a:p>
            <a:fld id="{B1A243F1-E9D0-47FB-9972-68CAC4B0166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7C7330BB-9368-46DD-91DF-3530FA1BA377}"/>
              </a:ext>
            </a:extLst>
          </p:cNvPr>
          <p:cNvSpPr>
            <a:spLocks noGrp="1"/>
          </p:cNvSpPr>
          <p:nvPr>
            <p:ph type="sldNum" sz="quarter" idx="12"/>
          </p:nvPr>
        </p:nvSpPr>
        <p:spPr/>
        <p:txBody>
          <a:bodyPr/>
          <a:lstStyle/>
          <a:p>
            <a:fld id="{20E618AE-4321-4BEC-A150-3640766F3025}" type="slidenum">
              <a:rPr lang="bg-BG" altLang="bg-BG" smtClean="0"/>
              <a:pPr/>
              <a:t>26</a:t>
            </a:fld>
            <a:endParaRPr lang="bg-BG" altLang="bg-BG"/>
          </a:p>
        </p:txBody>
      </p:sp>
      <p:sp>
        <p:nvSpPr>
          <p:cNvPr id="4" name="Rectangle 3">
            <a:extLst>
              <a:ext uri="{FF2B5EF4-FFF2-40B4-BE49-F238E27FC236}">
                <a16:creationId xmlns:a16="http://schemas.microsoft.com/office/drawing/2014/main" id="{E6CAE986-E0D4-4E10-B9A0-8CBF33F0601C}"/>
              </a:ext>
            </a:extLst>
          </p:cNvPr>
          <p:cNvSpPr/>
          <p:nvPr/>
        </p:nvSpPr>
        <p:spPr>
          <a:xfrm>
            <a:off x="215516" y="692696"/>
            <a:ext cx="8712968" cy="4910960"/>
          </a:xfrm>
          <a:prstGeom prst="rect">
            <a:avLst/>
          </a:prstGeom>
        </p:spPr>
        <p:txBody>
          <a:bodyPr wrap="square">
            <a:spAutoFit/>
          </a:bodyPr>
          <a:lstStyle/>
          <a:p>
            <a:pPr algn="just">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Frequency distributions are usually illustrated by histograms</a:t>
            </a:r>
            <a:r>
              <a:rPr lang="en-US" sz="3600" dirty="0">
                <a:latin typeface="Calibri" panose="020F0502020204030204" pitchFamily="34" charset="0"/>
                <a:ea typeface="Calibri" panose="020F0502020204030204" pitchFamily="34" charset="0"/>
                <a:cs typeface="Times New Roman" panose="02020603050405020304" pitchFamily="18" charset="0"/>
              </a:rPr>
              <a:t>. Either the frequencies or the percentages may be used; the shape of the histogram will be the same. </a:t>
            </a:r>
          </a:p>
          <a:p>
            <a:pPr algn="just">
              <a:lnSpc>
                <a:spcPct val="107000"/>
              </a:lnSpc>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The construction of a histogram is straightforward when the grouping intervals of the frequency distribution are all equal, as is the cases below. </a:t>
            </a:r>
          </a:p>
        </p:txBody>
      </p:sp>
    </p:spTree>
    <p:extLst>
      <p:ext uri="{BB962C8B-B14F-4D97-AF65-F5344CB8AC3E}">
        <p14:creationId xmlns:p14="http://schemas.microsoft.com/office/powerpoint/2010/main" val="3758674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B55E7-5D48-40E6-9272-8C9503614BE4}"/>
              </a:ext>
            </a:extLst>
          </p:cNvPr>
          <p:cNvSpPr>
            <a:spLocks noGrp="1"/>
          </p:cNvSpPr>
          <p:nvPr>
            <p:ph type="dt" sz="half" idx="10"/>
          </p:nvPr>
        </p:nvSpPr>
        <p:spPr/>
        <p:txBody>
          <a:bodyPr/>
          <a:lstStyle/>
          <a:p>
            <a:fld id="{B1A243F1-E9D0-47FB-9972-68CAC4B0166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7C7330BB-9368-46DD-91DF-3530FA1BA377}"/>
              </a:ext>
            </a:extLst>
          </p:cNvPr>
          <p:cNvSpPr>
            <a:spLocks noGrp="1"/>
          </p:cNvSpPr>
          <p:nvPr>
            <p:ph type="sldNum" sz="quarter" idx="12"/>
          </p:nvPr>
        </p:nvSpPr>
        <p:spPr/>
        <p:txBody>
          <a:bodyPr/>
          <a:lstStyle/>
          <a:p>
            <a:fld id="{20E618AE-4321-4BEC-A150-3640766F3025}" type="slidenum">
              <a:rPr lang="bg-BG" altLang="bg-BG" smtClean="0"/>
              <a:pPr/>
              <a:t>27</a:t>
            </a:fld>
            <a:endParaRPr lang="bg-BG" altLang="bg-BG"/>
          </a:p>
        </p:txBody>
      </p:sp>
      <p:pic>
        <p:nvPicPr>
          <p:cNvPr id="5" name="Picture 4">
            <a:extLst>
              <a:ext uri="{FF2B5EF4-FFF2-40B4-BE49-F238E27FC236}">
                <a16:creationId xmlns:a16="http://schemas.microsoft.com/office/drawing/2014/main" id="{826AABE0-0CF3-4817-B5F2-3D70AA59D1A9}"/>
              </a:ext>
            </a:extLst>
          </p:cNvPr>
          <p:cNvPicPr>
            <a:picLocks noChangeAspect="1"/>
          </p:cNvPicPr>
          <p:nvPr/>
        </p:nvPicPr>
        <p:blipFill>
          <a:blip r:embed="rId2"/>
          <a:stretch>
            <a:fillRect/>
          </a:stretch>
        </p:blipFill>
        <p:spPr>
          <a:xfrm>
            <a:off x="0" y="722237"/>
            <a:ext cx="9144000" cy="5413526"/>
          </a:xfrm>
          <a:prstGeom prst="rect">
            <a:avLst/>
          </a:prstGeom>
        </p:spPr>
      </p:pic>
    </p:spTree>
    <p:extLst>
      <p:ext uri="{BB962C8B-B14F-4D97-AF65-F5344CB8AC3E}">
        <p14:creationId xmlns:p14="http://schemas.microsoft.com/office/powerpoint/2010/main" val="312895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B55E7-5D48-40E6-9272-8C9503614BE4}"/>
              </a:ext>
            </a:extLst>
          </p:cNvPr>
          <p:cNvSpPr>
            <a:spLocks noGrp="1"/>
          </p:cNvSpPr>
          <p:nvPr>
            <p:ph type="dt" sz="half" idx="10"/>
          </p:nvPr>
        </p:nvSpPr>
        <p:spPr/>
        <p:txBody>
          <a:bodyPr/>
          <a:lstStyle/>
          <a:p>
            <a:fld id="{B1A243F1-E9D0-47FB-9972-68CAC4B0166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7C7330BB-9368-46DD-91DF-3530FA1BA377}"/>
              </a:ext>
            </a:extLst>
          </p:cNvPr>
          <p:cNvSpPr>
            <a:spLocks noGrp="1"/>
          </p:cNvSpPr>
          <p:nvPr>
            <p:ph type="sldNum" sz="quarter" idx="12"/>
          </p:nvPr>
        </p:nvSpPr>
        <p:spPr/>
        <p:txBody>
          <a:bodyPr/>
          <a:lstStyle/>
          <a:p>
            <a:fld id="{20E618AE-4321-4BEC-A150-3640766F3025}" type="slidenum">
              <a:rPr lang="bg-BG" altLang="bg-BG" smtClean="0"/>
              <a:pPr/>
              <a:t>28</a:t>
            </a:fld>
            <a:endParaRPr lang="bg-BG" altLang="bg-BG"/>
          </a:p>
        </p:txBody>
      </p:sp>
      <p:pic>
        <p:nvPicPr>
          <p:cNvPr id="4" name="Picture 3">
            <a:extLst>
              <a:ext uri="{FF2B5EF4-FFF2-40B4-BE49-F238E27FC236}">
                <a16:creationId xmlns:a16="http://schemas.microsoft.com/office/drawing/2014/main" id="{26AF9754-D902-4985-A95A-82514F310DBD}"/>
              </a:ext>
            </a:extLst>
          </p:cNvPr>
          <p:cNvPicPr>
            <a:picLocks noChangeAspect="1"/>
          </p:cNvPicPr>
          <p:nvPr/>
        </p:nvPicPr>
        <p:blipFill>
          <a:blip r:embed="rId2"/>
          <a:stretch>
            <a:fillRect/>
          </a:stretch>
        </p:blipFill>
        <p:spPr>
          <a:xfrm>
            <a:off x="0" y="788831"/>
            <a:ext cx="9037674" cy="5280338"/>
          </a:xfrm>
          <a:prstGeom prst="rect">
            <a:avLst/>
          </a:prstGeom>
        </p:spPr>
      </p:pic>
    </p:spTree>
    <p:extLst>
      <p:ext uri="{BB962C8B-B14F-4D97-AF65-F5344CB8AC3E}">
        <p14:creationId xmlns:p14="http://schemas.microsoft.com/office/powerpoint/2010/main" val="568796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9E3AA-955B-491F-868A-8B4FA5D2E82D}"/>
              </a:ext>
            </a:extLst>
          </p:cNvPr>
          <p:cNvSpPr>
            <a:spLocks noGrp="1"/>
          </p:cNvSpPr>
          <p:nvPr>
            <p:ph type="title"/>
          </p:nvPr>
        </p:nvSpPr>
        <p:spPr>
          <a:xfrm>
            <a:off x="457200" y="274638"/>
            <a:ext cx="8229600" cy="5530626"/>
          </a:xfrm>
        </p:spPr>
        <p:txBody>
          <a:bodyPr/>
          <a:lstStyle/>
          <a:p>
            <a:pPr algn="l"/>
            <a:r>
              <a:rPr lang="en-US" sz="2400" dirty="0"/>
              <a:t>To display a distribution of a numerical variable some other types of graphs can be used such as:</a:t>
            </a:r>
            <a:br>
              <a:rPr lang="en-US" sz="2400" dirty="0"/>
            </a:br>
            <a:r>
              <a:rPr lang="en-US" sz="2400" dirty="0"/>
              <a:t/>
            </a:r>
            <a:br>
              <a:rPr lang="en-US" sz="2400" dirty="0"/>
            </a:br>
            <a:r>
              <a:rPr lang="en-US" sz="2400" dirty="0"/>
              <a:t>- </a:t>
            </a:r>
            <a:r>
              <a:rPr lang="en-US" sz="2400" b="1" dirty="0">
                <a:solidFill>
                  <a:srgbClr val="FF0000"/>
                </a:solidFill>
              </a:rPr>
              <a:t>Box-plot </a:t>
            </a:r>
            <a:r>
              <a:rPr lang="en-US" sz="2400" dirty="0"/>
              <a:t>– it is a plot in which a rectangle is drawn to represent the second and third quartiles, usually with a vertical line inside to indicate the median value. The lower and upper quartiles are shown as horizontal lines either side of the rectangle. </a:t>
            </a:r>
            <a:br>
              <a:rPr lang="en-US" sz="2400" dirty="0"/>
            </a:br>
            <a:r>
              <a:rPr lang="en-US" sz="2400" dirty="0"/>
              <a:t/>
            </a:r>
            <a:br>
              <a:rPr lang="en-US" sz="2400" dirty="0"/>
            </a:br>
            <a:r>
              <a:rPr lang="en-US" sz="2400" dirty="0"/>
              <a:t>- </a:t>
            </a:r>
            <a:r>
              <a:rPr lang="en-US" sz="2400" b="1" dirty="0">
                <a:solidFill>
                  <a:srgbClr val="FF0000"/>
                </a:solidFill>
              </a:rPr>
              <a:t>Dot-plot </a:t>
            </a:r>
            <a:r>
              <a:rPr lang="en-US" sz="2400" dirty="0"/>
              <a:t>- also called a </a:t>
            </a:r>
            <a:r>
              <a:rPr lang="en-US" sz="2400" b="1" dirty="0"/>
              <a:t>dot</a:t>
            </a:r>
            <a:r>
              <a:rPr lang="en-US" sz="2400" dirty="0"/>
              <a:t> chart or strip </a:t>
            </a:r>
            <a:r>
              <a:rPr lang="en-US" sz="2400" b="1" dirty="0"/>
              <a:t>plot</a:t>
            </a:r>
            <a:r>
              <a:rPr lang="en-US" sz="2400" dirty="0"/>
              <a:t>, is a type of simple histogram-like chart used in statistics for relatively small data sets where values fall into a number of discrete bins (categories).</a:t>
            </a:r>
          </a:p>
        </p:txBody>
      </p:sp>
      <p:sp>
        <p:nvSpPr>
          <p:cNvPr id="3" name="Date Placeholder 2">
            <a:extLst>
              <a:ext uri="{FF2B5EF4-FFF2-40B4-BE49-F238E27FC236}">
                <a16:creationId xmlns:a16="http://schemas.microsoft.com/office/drawing/2014/main" id="{113DC117-6A2F-4A3C-94E5-2AC1EF87DF9A}"/>
              </a:ext>
            </a:extLst>
          </p:cNvPr>
          <p:cNvSpPr>
            <a:spLocks noGrp="1"/>
          </p:cNvSpPr>
          <p:nvPr>
            <p:ph type="dt" sz="half" idx="10"/>
          </p:nvPr>
        </p:nvSpPr>
        <p:spPr/>
        <p:txBody>
          <a:bodyPr/>
          <a:lstStyle/>
          <a:p>
            <a:fld id="{AFAC04A2-B48F-465C-AC1F-3735D3158938}"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3A483B15-220F-45AD-BF5A-B5E4C32F4036}"/>
              </a:ext>
            </a:extLst>
          </p:cNvPr>
          <p:cNvSpPr>
            <a:spLocks noGrp="1"/>
          </p:cNvSpPr>
          <p:nvPr>
            <p:ph type="sldNum" sz="quarter" idx="12"/>
          </p:nvPr>
        </p:nvSpPr>
        <p:spPr/>
        <p:txBody>
          <a:bodyPr/>
          <a:lstStyle/>
          <a:p>
            <a:fld id="{A1CA7B12-C1FD-4F19-B627-BCE49F638D99}" type="slidenum">
              <a:rPr lang="bg-BG" altLang="bg-BG" smtClean="0"/>
              <a:pPr/>
              <a:t>29</a:t>
            </a:fld>
            <a:endParaRPr lang="bg-BG" altLang="bg-BG"/>
          </a:p>
        </p:txBody>
      </p:sp>
    </p:spTree>
    <p:extLst>
      <p:ext uri="{BB962C8B-B14F-4D97-AF65-F5344CB8AC3E}">
        <p14:creationId xmlns:p14="http://schemas.microsoft.com/office/powerpoint/2010/main" val="2574740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92EDBA0-AE74-4A7F-830D-66D1517E42C9}" type="slidenum">
              <a:rPr lang="bg-BG" altLang="bg-BG"/>
              <a:pPr/>
              <a:t>3</a:t>
            </a:fld>
            <a:endParaRPr lang="bg-BG" altLang="bg-BG"/>
          </a:p>
        </p:txBody>
      </p:sp>
      <p:sp>
        <p:nvSpPr>
          <p:cNvPr id="121860" name="Rectangle 4"/>
          <p:cNvSpPr>
            <a:spLocks noGrp="1" noChangeArrowheads="1"/>
          </p:cNvSpPr>
          <p:nvPr>
            <p:ph type="title"/>
          </p:nvPr>
        </p:nvSpPr>
        <p:spPr>
          <a:xfrm>
            <a:off x="457200" y="274638"/>
            <a:ext cx="8229600" cy="5818187"/>
          </a:xfrm>
        </p:spPr>
        <p:txBody>
          <a:bodyPr/>
          <a:lstStyle/>
          <a:p>
            <a:r>
              <a:rPr lang="en-GB" altLang="bg-BG" b="1" u="sng" dirty="0">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rPr>
              <a:t>Part 1</a:t>
            </a:r>
            <a:br>
              <a:rPr lang="en-GB" altLang="bg-BG" b="1" u="sng" dirty="0">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rPr>
            </a:br>
            <a:r>
              <a:rPr lang="en-GB" altLang="bg-BG"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r>
            <a:br>
              <a:rPr lang="en-GB" altLang="bg-BG"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br>
            <a:r>
              <a:rPr lang="en-GB" altLang="bg-BG"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DISTRIBUTIONS</a:t>
            </a:r>
            <a:endParaRPr lang="bg-BG" altLang="bg-BG"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7FDD6E4E-8646-4152-B8F9-53D335A39A16}" type="datetime1">
              <a:rPr lang="bg-BG" altLang="bg-BG" smtClean="0"/>
              <a:t>31.10.2019 г.</a:t>
            </a:fld>
            <a:endParaRPr lang="bg-BG" altLang="bg-BG"/>
          </a:p>
        </p:txBody>
      </p:sp>
    </p:spTree>
    <p:extLst>
      <p:ext uri="{BB962C8B-B14F-4D97-AF65-F5344CB8AC3E}">
        <p14:creationId xmlns:p14="http://schemas.microsoft.com/office/powerpoint/2010/main" val="1932036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F46A8E-87DD-4D45-AC98-3AEB58ED6400}"/>
              </a:ext>
            </a:extLst>
          </p:cNvPr>
          <p:cNvSpPr>
            <a:spLocks noGrp="1"/>
          </p:cNvSpPr>
          <p:nvPr>
            <p:ph type="dt" sz="half" idx="10"/>
          </p:nvPr>
        </p:nvSpPr>
        <p:spPr/>
        <p:txBody>
          <a:bodyPr/>
          <a:lstStyle/>
          <a:p>
            <a:fld id="{B1A243F1-E9D0-47FB-9972-68CAC4B0166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778920C1-B1D6-4BB0-9BE8-F473C4C1F5F5}"/>
              </a:ext>
            </a:extLst>
          </p:cNvPr>
          <p:cNvSpPr>
            <a:spLocks noGrp="1"/>
          </p:cNvSpPr>
          <p:nvPr>
            <p:ph type="sldNum" sz="quarter" idx="12"/>
          </p:nvPr>
        </p:nvSpPr>
        <p:spPr/>
        <p:txBody>
          <a:bodyPr/>
          <a:lstStyle/>
          <a:p>
            <a:fld id="{20E618AE-4321-4BEC-A150-3640766F3025}" type="slidenum">
              <a:rPr lang="bg-BG" altLang="bg-BG" smtClean="0"/>
              <a:pPr/>
              <a:t>30</a:t>
            </a:fld>
            <a:endParaRPr lang="bg-BG" altLang="bg-BG"/>
          </a:p>
        </p:txBody>
      </p:sp>
      <p:pic>
        <p:nvPicPr>
          <p:cNvPr id="5" name="Picture 4">
            <a:extLst>
              <a:ext uri="{FF2B5EF4-FFF2-40B4-BE49-F238E27FC236}">
                <a16:creationId xmlns:a16="http://schemas.microsoft.com/office/drawing/2014/main" id="{A306F657-BB5E-4BE0-BA0B-7A5B9A4F8DD9}"/>
              </a:ext>
            </a:extLst>
          </p:cNvPr>
          <p:cNvPicPr>
            <a:picLocks noChangeAspect="1"/>
          </p:cNvPicPr>
          <p:nvPr/>
        </p:nvPicPr>
        <p:blipFill>
          <a:blip r:embed="rId2"/>
          <a:stretch>
            <a:fillRect/>
          </a:stretch>
        </p:blipFill>
        <p:spPr>
          <a:xfrm>
            <a:off x="323528" y="404664"/>
            <a:ext cx="8134350" cy="4800600"/>
          </a:xfrm>
          <a:prstGeom prst="rect">
            <a:avLst/>
          </a:prstGeom>
          <a:ln>
            <a:solidFill>
              <a:schemeClr val="tx1"/>
            </a:solidFill>
          </a:ln>
        </p:spPr>
      </p:pic>
      <p:sp>
        <p:nvSpPr>
          <p:cNvPr id="6" name="TextBox 5">
            <a:extLst>
              <a:ext uri="{FF2B5EF4-FFF2-40B4-BE49-F238E27FC236}">
                <a16:creationId xmlns:a16="http://schemas.microsoft.com/office/drawing/2014/main" id="{3099BB15-BCAF-4A80-BE5E-42CF1248525A}"/>
              </a:ext>
            </a:extLst>
          </p:cNvPr>
          <p:cNvSpPr txBox="1"/>
          <p:nvPr/>
        </p:nvSpPr>
        <p:spPr>
          <a:xfrm>
            <a:off x="827584" y="5445224"/>
            <a:ext cx="7128792" cy="400110"/>
          </a:xfrm>
          <a:prstGeom prst="rect">
            <a:avLst/>
          </a:prstGeom>
          <a:noFill/>
        </p:spPr>
        <p:txBody>
          <a:bodyPr wrap="square" rtlCol="0">
            <a:spAutoFit/>
          </a:bodyPr>
          <a:lstStyle/>
          <a:p>
            <a:r>
              <a:rPr lang="en-US" sz="2000" b="1" dirty="0"/>
              <a:t>Box-plot of height for 180 medical students by gender</a:t>
            </a:r>
          </a:p>
        </p:txBody>
      </p:sp>
    </p:spTree>
    <p:extLst>
      <p:ext uri="{BB962C8B-B14F-4D97-AF65-F5344CB8AC3E}">
        <p14:creationId xmlns:p14="http://schemas.microsoft.com/office/powerpoint/2010/main" val="368133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4185A-BE76-449C-B378-1DB85307EB3D}"/>
              </a:ext>
            </a:extLst>
          </p:cNvPr>
          <p:cNvSpPr>
            <a:spLocks noGrp="1"/>
          </p:cNvSpPr>
          <p:nvPr>
            <p:ph type="dt" sz="half" idx="10"/>
          </p:nvPr>
        </p:nvSpPr>
        <p:spPr/>
        <p:txBody>
          <a:bodyPr/>
          <a:lstStyle/>
          <a:p>
            <a:fld id="{B1A243F1-E9D0-47FB-9972-68CAC4B0166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123DD7EB-40B4-4D49-B24B-6018923E7CC1}"/>
              </a:ext>
            </a:extLst>
          </p:cNvPr>
          <p:cNvSpPr>
            <a:spLocks noGrp="1"/>
          </p:cNvSpPr>
          <p:nvPr>
            <p:ph type="sldNum" sz="quarter" idx="12"/>
          </p:nvPr>
        </p:nvSpPr>
        <p:spPr/>
        <p:txBody>
          <a:bodyPr/>
          <a:lstStyle/>
          <a:p>
            <a:fld id="{20E618AE-4321-4BEC-A150-3640766F3025}" type="slidenum">
              <a:rPr lang="bg-BG" altLang="bg-BG" smtClean="0"/>
              <a:pPr/>
              <a:t>31</a:t>
            </a:fld>
            <a:endParaRPr lang="bg-BG" altLang="bg-BG"/>
          </a:p>
        </p:txBody>
      </p:sp>
      <p:pic>
        <p:nvPicPr>
          <p:cNvPr id="4" name="Picture 3">
            <a:extLst>
              <a:ext uri="{FF2B5EF4-FFF2-40B4-BE49-F238E27FC236}">
                <a16:creationId xmlns:a16="http://schemas.microsoft.com/office/drawing/2014/main" id="{3A93A300-CCC4-4BB9-940E-317D819272F5}"/>
              </a:ext>
            </a:extLst>
          </p:cNvPr>
          <p:cNvPicPr>
            <a:picLocks noChangeAspect="1"/>
          </p:cNvPicPr>
          <p:nvPr/>
        </p:nvPicPr>
        <p:blipFill>
          <a:blip r:embed="rId2"/>
          <a:stretch>
            <a:fillRect/>
          </a:stretch>
        </p:blipFill>
        <p:spPr>
          <a:xfrm>
            <a:off x="931904" y="260648"/>
            <a:ext cx="6819242" cy="5184576"/>
          </a:xfrm>
          <a:prstGeom prst="rect">
            <a:avLst/>
          </a:prstGeom>
          <a:ln>
            <a:solidFill>
              <a:schemeClr val="tx1"/>
            </a:solidFill>
          </a:ln>
        </p:spPr>
      </p:pic>
      <p:sp>
        <p:nvSpPr>
          <p:cNvPr id="6" name="TextBox 5">
            <a:extLst>
              <a:ext uri="{FF2B5EF4-FFF2-40B4-BE49-F238E27FC236}">
                <a16:creationId xmlns:a16="http://schemas.microsoft.com/office/drawing/2014/main" id="{46758FE1-EBA2-4E16-8259-89F56D208F40}"/>
              </a:ext>
            </a:extLst>
          </p:cNvPr>
          <p:cNvSpPr txBox="1"/>
          <p:nvPr/>
        </p:nvSpPr>
        <p:spPr>
          <a:xfrm>
            <a:off x="755576" y="5661248"/>
            <a:ext cx="7272808" cy="430887"/>
          </a:xfrm>
          <a:prstGeom prst="rect">
            <a:avLst/>
          </a:prstGeom>
          <a:noFill/>
        </p:spPr>
        <p:txBody>
          <a:bodyPr wrap="square" rtlCol="0">
            <a:spAutoFit/>
          </a:bodyPr>
          <a:lstStyle/>
          <a:p>
            <a:pPr algn="ctr"/>
            <a:r>
              <a:rPr lang="en-US" sz="2200" b="1" dirty="0"/>
              <a:t>Dot-plot for relatively small data set  </a:t>
            </a:r>
          </a:p>
        </p:txBody>
      </p:sp>
    </p:spTree>
    <p:extLst>
      <p:ext uri="{BB962C8B-B14F-4D97-AF65-F5344CB8AC3E}">
        <p14:creationId xmlns:p14="http://schemas.microsoft.com/office/powerpoint/2010/main" val="4111412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0803048-D9AC-40B6-BBAC-56185363EEF3}" type="slidenum">
              <a:rPr lang="bg-BG" altLang="bg-BG"/>
              <a:pPr/>
              <a:t>32</a:t>
            </a:fld>
            <a:endParaRPr lang="bg-BG" altLang="bg-BG"/>
          </a:p>
        </p:txBody>
      </p:sp>
      <p:sp>
        <p:nvSpPr>
          <p:cNvPr id="134146" name="Rectangle 2"/>
          <p:cNvSpPr>
            <a:spLocks noGrp="1" noChangeArrowheads="1"/>
          </p:cNvSpPr>
          <p:nvPr>
            <p:ph type="title"/>
          </p:nvPr>
        </p:nvSpPr>
        <p:spPr>
          <a:xfrm>
            <a:off x="457200" y="430213"/>
            <a:ext cx="8229600" cy="719137"/>
          </a:xfrm>
        </p:spPr>
        <p:txBody>
          <a:bodyPr/>
          <a:lstStyle/>
          <a:p>
            <a:r>
              <a:rPr lang="en-GB" altLang="bg-BG" sz="3200" b="1" dirty="0"/>
              <a:t> </a:t>
            </a:r>
            <a:r>
              <a:rPr lang="en-GB" altLang="bg-BG" sz="3200" b="1" dirty="0">
                <a:solidFill>
                  <a:srgbClr val="FF0000"/>
                </a:solidFill>
              </a:rPr>
              <a:t>DESCRIBING A DISTRIBUTION</a:t>
            </a:r>
          </a:p>
        </p:txBody>
      </p:sp>
      <p:sp>
        <p:nvSpPr>
          <p:cNvPr id="134147" name="Rectangle 3"/>
          <p:cNvSpPr>
            <a:spLocks noGrp="1" noChangeArrowheads="1"/>
          </p:cNvSpPr>
          <p:nvPr>
            <p:ph type="body" idx="1"/>
          </p:nvPr>
        </p:nvSpPr>
        <p:spPr>
          <a:xfrm>
            <a:off x="395288" y="1268413"/>
            <a:ext cx="8569325" cy="4752975"/>
          </a:xfrm>
        </p:spPr>
        <p:txBody>
          <a:bodyPr/>
          <a:lstStyle/>
          <a:p>
            <a:pPr marL="609600" indent="-609600">
              <a:buFontTx/>
              <a:buNone/>
            </a:pPr>
            <a:r>
              <a:rPr lang="en-GB" altLang="bg-BG" sz="2800" dirty="0"/>
              <a:t>When the graphical presentation of the shape of a distribution is done it should be described. The shape itself depends on the number and features of the place of highest density (peak).</a:t>
            </a:r>
          </a:p>
          <a:p>
            <a:pPr marL="609600" indent="-609600">
              <a:buFontTx/>
              <a:buNone/>
            </a:pPr>
            <a:r>
              <a:rPr lang="en-GB" altLang="bg-BG" sz="2800" b="1" i="1" dirty="0">
                <a:solidFill>
                  <a:srgbClr val="FF0000"/>
                </a:solidFill>
              </a:rPr>
              <a:t>Regarding the number of peaks:</a:t>
            </a:r>
          </a:p>
          <a:p>
            <a:pPr marL="609600" indent="-609600">
              <a:lnSpc>
                <a:spcPct val="120000"/>
              </a:lnSpc>
            </a:pPr>
            <a:r>
              <a:rPr lang="en-GB" altLang="bg-BG" sz="2800" b="1" i="1" dirty="0">
                <a:solidFill>
                  <a:srgbClr val="FF0000"/>
                </a:solidFill>
              </a:rPr>
              <a:t>unimodal </a:t>
            </a:r>
            <a:r>
              <a:rPr lang="en-GB" altLang="bg-BG" sz="2800" b="1" i="1" dirty="0"/>
              <a:t>– </a:t>
            </a:r>
            <a:r>
              <a:rPr lang="en-GB" altLang="bg-BG" sz="2800" dirty="0"/>
              <a:t>distributions with a single peak,</a:t>
            </a:r>
          </a:p>
          <a:p>
            <a:pPr marL="609600" indent="-609600">
              <a:lnSpc>
                <a:spcPct val="120000"/>
              </a:lnSpc>
            </a:pPr>
            <a:r>
              <a:rPr lang="en-GB" altLang="bg-BG" sz="2800" b="1" i="1" dirty="0">
                <a:solidFill>
                  <a:srgbClr val="FF0000"/>
                </a:solidFill>
              </a:rPr>
              <a:t>bimodal </a:t>
            </a:r>
            <a:r>
              <a:rPr lang="en-GB" altLang="bg-BG" sz="2800" b="1" i="1" dirty="0"/>
              <a:t>– </a:t>
            </a:r>
            <a:r>
              <a:rPr lang="en-GB" altLang="bg-BG" sz="2800" dirty="0"/>
              <a:t>distributions with two peaks,</a:t>
            </a:r>
          </a:p>
          <a:p>
            <a:pPr marL="609600" indent="-609600">
              <a:lnSpc>
                <a:spcPct val="120000"/>
              </a:lnSpc>
            </a:pPr>
            <a:r>
              <a:rPr lang="en-GB" altLang="bg-BG" sz="2800" b="1" i="1" dirty="0" err="1">
                <a:solidFill>
                  <a:srgbClr val="FF0000"/>
                </a:solidFill>
              </a:rPr>
              <a:t>polymodal</a:t>
            </a:r>
            <a:r>
              <a:rPr lang="en-GB" altLang="bg-BG" sz="2800" b="1" i="1" dirty="0"/>
              <a:t> </a:t>
            </a:r>
            <a:r>
              <a:rPr lang="en-GB" altLang="bg-BG" sz="2800" dirty="0"/>
              <a:t>–</a:t>
            </a:r>
            <a:r>
              <a:rPr lang="en-GB" altLang="bg-BG" sz="2800" b="1" i="1" dirty="0"/>
              <a:t> </a:t>
            </a:r>
            <a:r>
              <a:rPr lang="en-GB" altLang="bg-BG" sz="2800" dirty="0"/>
              <a:t>distributions with more than two peaks.</a:t>
            </a:r>
            <a:r>
              <a:rPr lang="en-GB" altLang="bg-BG" sz="2800" b="1" i="1" dirty="0"/>
              <a:t> </a:t>
            </a:r>
          </a:p>
        </p:txBody>
      </p:sp>
      <p:sp>
        <p:nvSpPr>
          <p:cNvPr id="2" name="Date Placeholder 1"/>
          <p:cNvSpPr>
            <a:spLocks noGrp="1"/>
          </p:cNvSpPr>
          <p:nvPr>
            <p:ph type="dt" sz="half" idx="10"/>
          </p:nvPr>
        </p:nvSpPr>
        <p:spPr/>
        <p:txBody>
          <a:bodyPr/>
          <a:lstStyle/>
          <a:p>
            <a:fld id="{1B61C046-4331-4E65-995E-959F7B9B82DE}" type="datetime1">
              <a:rPr lang="bg-BG" altLang="bg-BG" smtClean="0"/>
              <a:t>31.10.2019 г.</a:t>
            </a:fld>
            <a:endParaRPr lang="bg-BG" altLang="bg-BG"/>
          </a:p>
        </p:txBody>
      </p:sp>
    </p:spTree>
    <p:extLst>
      <p:ext uri="{BB962C8B-B14F-4D97-AF65-F5344CB8AC3E}">
        <p14:creationId xmlns:p14="http://schemas.microsoft.com/office/powerpoint/2010/main" val="841799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002A1A-8817-48DF-93D2-24414605A8D8}"/>
              </a:ext>
            </a:extLst>
          </p:cNvPr>
          <p:cNvSpPr>
            <a:spLocks noGrp="1"/>
          </p:cNvSpPr>
          <p:nvPr>
            <p:ph type="dt" sz="half" idx="10"/>
          </p:nvPr>
        </p:nvSpPr>
        <p:spPr/>
        <p:txBody>
          <a:bodyPr/>
          <a:lstStyle/>
          <a:p>
            <a:fld id="{B1A243F1-E9D0-47FB-9972-68CAC4B0166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00415A86-7E82-4B35-95E9-5FC7014ACB8F}"/>
              </a:ext>
            </a:extLst>
          </p:cNvPr>
          <p:cNvSpPr>
            <a:spLocks noGrp="1"/>
          </p:cNvSpPr>
          <p:nvPr>
            <p:ph type="sldNum" sz="quarter" idx="12"/>
          </p:nvPr>
        </p:nvSpPr>
        <p:spPr/>
        <p:txBody>
          <a:bodyPr/>
          <a:lstStyle/>
          <a:p>
            <a:fld id="{20E618AE-4321-4BEC-A150-3640766F3025}" type="slidenum">
              <a:rPr lang="bg-BG" altLang="bg-BG" smtClean="0"/>
              <a:pPr/>
              <a:t>33</a:t>
            </a:fld>
            <a:endParaRPr lang="bg-BG" altLang="bg-BG"/>
          </a:p>
        </p:txBody>
      </p:sp>
      <p:pic>
        <p:nvPicPr>
          <p:cNvPr id="4" name="Picture 2" descr="Image result for wHY normal distribution IS CALLED gAUSSIAN">
            <a:extLst>
              <a:ext uri="{FF2B5EF4-FFF2-40B4-BE49-F238E27FC236}">
                <a16:creationId xmlns:a16="http://schemas.microsoft.com/office/drawing/2014/main" id="{156A58CC-50A9-4B71-A4B2-76E6C6830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20688"/>
            <a:ext cx="7584843" cy="56886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9EEF672-D92D-4229-80B6-23ABBE268A5A}"/>
              </a:ext>
            </a:extLst>
          </p:cNvPr>
          <p:cNvSpPr txBox="1"/>
          <p:nvPr/>
        </p:nvSpPr>
        <p:spPr>
          <a:xfrm>
            <a:off x="755576" y="116632"/>
            <a:ext cx="7200800" cy="461665"/>
          </a:xfrm>
          <a:prstGeom prst="rect">
            <a:avLst/>
          </a:prstGeom>
          <a:noFill/>
        </p:spPr>
        <p:txBody>
          <a:bodyPr wrap="square" rtlCol="0">
            <a:spAutoFit/>
          </a:bodyPr>
          <a:lstStyle/>
          <a:p>
            <a:pPr algn="ctr"/>
            <a:r>
              <a:rPr lang="en-US" sz="2400" b="1" dirty="0"/>
              <a:t>Example of bimodal distribution</a:t>
            </a:r>
          </a:p>
        </p:txBody>
      </p:sp>
    </p:spTree>
    <p:extLst>
      <p:ext uri="{BB962C8B-B14F-4D97-AF65-F5344CB8AC3E}">
        <p14:creationId xmlns:p14="http://schemas.microsoft.com/office/powerpoint/2010/main" val="2802529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DA05A29-5077-4D87-A497-C8013C83CED9}" type="slidenum">
              <a:rPr lang="bg-BG" altLang="bg-BG"/>
              <a:pPr/>
              <a:t>34</a:t>
            </a:fld>
            <a:endParaRPr lang="bg-BG" altLang="bg-BG"/>
          </a:p>
        </p:txBody>
      </p:sp>
      <p:sp>
        <p:nvSpPr>
          <p:cNvPr id="135170" name="Rectangle 2"/>
          <p:cNvSpPr>
            <a:spLocks noGrp="1" noChangeArrowheads="1"/>
          </p:cNvSpPr>
          <p:nvPr>
            <p:ph type="title"/>
          </p:nvPr>
        </p:nvSpPr>
        <p:spPr>
          <a:xfrm>
            <a:off x="467544" y="260648"/>
            <a:ext cx="8229600" cy="719137"/>
          </a:xfrm>
        </p:spPr>
        <p:txBody>
          <a:bodyPr/>
          <a:lstStyle/>
          <a:p>
            <a:r>
              <a:rPr lang="en-GB" altLang="bg-BG" sz="3200" b="1" dirty="0">
                <a:solidFill>
                  <a:srgbClr val="FF0000"/>
                </a:solidFill>
              </a:rPr>
              <a:t>DESCRIBING A DISTRIBUTION</a:t>
            </a:r>
          </a:p>
        </p:txBody>
      </p:sp>
      <p:sp>
        <p:nvSpPr>
          <p:cNvPr id="135171" name="Rectangle 3"/>
          <p:cNvSpPr>
            <a:spLocks noGrp="1" noChangeArrowheads="1"/>
          </p:cNvSpPr>
          <p:nvPr>
            <p:ph type="body" idx="1"/>
          </p:nvPr>
        </p:nvSpPr>
        <p:spPr>
          <a:xfrm>
            <a:off x="251520" y="980728"/>
            <a:ext cx="8569325" cy="4968899"/>
          </a:xfrm>
        </p:spPr>
        <p:txBody>
          <a:bodyPr/>
          <a:lstStyle/>
          <a:p>
            <a:pPr>
              <a:buFontTx/>
              <a:buNone/>
            </a:pPr>
            <a:r>
              <a:rPr lang="en-GB" altLang="bg-BG" sz="3000" b="1" dirty="0">
                <a:solidFill>
                  <a:srgbClr val="FF0000"/>
                </a:solidFill>
              </a:rPr>
              <a:t>Regarding the shape of the peak:</a:t>
            </a:r>
          </a:p>
          <a:p>
            <a:pPr>
              <a:lnSpc>
                <a:spcPct val="40000"/>
              </a:lnSpc>
              <a:buFontTx/>
              <a:buNone/>
            </a:pPr>
            <a:r>
              <a:rPr lang="en-GB" altLang="bg-BG" sz="3000" b="1" i="1" dirty="0"/>
              <a:t> </a:t>
            </a:r>
          </a:p>
          <a:p>
            <a:r>
              <a:rPr lang="en-GB" altLang="bg-BG" sz="3000" b="1" i="1" dirty="0">
                <a:solidFill>
                  <a:srgbClr val="FF0000"/>
                </a:solidFill>
              </a:rPr>
              <a:t>bell shaped </a:t>
            </a:r>
            <a:r>
              <a:rPr lang="en-GB" altLang="bg-BG" sz="3000" b="1" i="1" dirty="0"/>
              <a:t>– </a:t>
            </a:r>
            <a:r>
              <a:rPr lang="en-GB" altLang="bg-BG" sz="3000" dirty="0"/>
              <a:t>distributions in which extreme values tend to be less likely than values in the middle of the ordered series,</a:t>
            </a:r>
          </a:p>
          <a:p>
            <a:pPr>
              <a:lnSpc>
                <a:spcPct val="70000"/>
              </a:lnSpc>
            </a:pPr>
            <a:endParaRPr lang="en-GB" altLang="bg-BG" sz="3000" dirty="0"/>
          </a:p>
          <a:p>
            <a:r>
              <a:rPr lang="en-GB" altLang="bg-BG" sz="3000" b="1" i="1" dirty="0">
                <a:solidFill>
                  <a:srgbClr val="FF0000"/>
                </a:solidFill>
              </a:rPr>
              <a:t>uniform</a:t>
            </a:r>
            <a:r>
              <a:rPr lang="en-GB" altLang="bg-BG" sz="3000" b="1" i="1" dirty="0"/>
              <a:t> – </a:t>
            </a:r>
            <a:r>
              <a:rPr lang="en-US" sz="3000" dirty="0"/>
              <a:t>sometimes also known as a </a:t>
            </a:r>
            <a:r>
              <a:rPr lang="en-US" sz="3000" b="1" dirty="0"/>
              <a:t>rectangular</a:t>
            </a:r>
            <a:r>
              <a:rPr lang="en-US" sz="3000" dirty="0"/>
              <a:t> </a:t>
            </a:r>
            <a:r>
              <a:rPr lang="en-US" sz="3000" b="1" dirty="0"/>
              <a:t>distribution</a:t>
            </a:r>
            <a:r>
              <a:rPr lang="en-US" sz="3000" dirty="0"/>
              <a:t>, is a </a:t>
            </a:r>
            <a:r>
              <a:rPr lang="en-US" sz="3000" b="1" dirty="0"/>
              <a:t>distribution</a:t>
            </a:r>
            <a:r>
              <a:rPr lang="en-US" sz="3000" dirty="0"/>
              <a:t> that has constant probability, e.g. </a:t>
            </a:r>
            <a:r>
              <a:rPr lang="en-GB" altLang="bg-BG" sz="3000" dirty="0"/>
              <a:t>in which all values have the same frequency. </a:t>
            </a:r>
          </a:p>
          <a:p>
            <a:pPr>
              <a:lnSpc>
                <a:spcPct val="120000"/>
              </a:lnSpc>
              <a:buFontTx/>
              <a:buNone/>
            </a:pPr>
            <a:endParaRPr lang="en-GB" altLang="bg-BG" b="1" i="1" dirty="0"/>
          </a:p>
        </p:txBody>
      </p:sp>
      <p:sp>
        <p:nvSpPr>
          <p:cNvPr id="2" name="Date Placeholder 1"/>
          <p:cNvSpPr>
            <a:spLocks noGrp="1"/>
          </p:cNvSpPr>
          <p:nvPr>
            <p:ph type="dt" sz="half" idx="10"/>
          </p:nvPr>
        </p:nvSpPr>
        <p:spPr/>
        <p:txBody>
          <a:bodyPr/>
          <a:lstStyle/>
          <a:p>
            <a:fld id="{538B0F28-6084-4D66-BB94-30D920967E12}" type="datetime1">
              <a:rPr lang="bg-BG" altLang="bg-BG" smtClean="0"/>
              <a:t>31.10.2019 г.</a:t>
            </a:fld>
            <a:endParaRPr lang="bg-BG" altLang="bg-BG"/>
          </a:p>
        </p:txBody>
      </p:sp>
    </p:spTree>
    <p:extLst>
      <p:ext uri="{BB962C8B-B14F-4D97-AF65-F5344CB8AC3E}">
        <p14:creationId xmlns:p14="http://schemas.microsoft.com/office/powerpoint/2010/main" val="1780931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9E3B529-F1C7-4FAC-BA64-FC5CD5F8F34A}" type="slidenum">
              <a:rPr lang="bg-BG" altLang="bg-BG"/>
              <a:pPr/>
              <a:t>35</a:t>
            </a:fld>
            <a:endParaRPr lang="bg-BG" altLang="bg-BG"/>
          </a:p>
        </p:txBody>
      </p:sp>
      <p:sp>
        <p:nvSpPr>
          <p:cNvPr id="136194" name="Rectangle 2"/>
          <p:cNvSpPr>
            <a:spLocks noGrp="1" noChangeArrowheads="1"/>
          </p:cNvSpPr>
          <p:nvPr>
            <p:ph type="title"/>
          </p:nvPr>
        </p:nvSpPr>
        <p:spPr>
          <a:xfrm>
            <a:off x="457200" y="430213"/>
            <a:ext cx="8229600" cy="719137"/>
          </a:xfrm>
        </p:spPr>
        <p:txBody>
          <a:bodyPr/>
          <a:lstStyle/>
          <a:p>
            <a:r>
              <a:rPr lang="en-GB" altLang="bg-BG" sz="3200" b="1" dirty="0">
                <a:solidFill>
                  <a:srgbClr val="FF0000"/>
                </a:solidFill>
              </a:rPr>
              <a:t>DESCRIBING A DISTRIBUTION</a:t>
            </a:r>
          </a:p>
        </p:txBody>
      </p:sp>
      <p:sp>
        <p:nvSpPr>
          <p:cNvPr id="136195" name="Rectangle 3"/>
          <p:cNvSpPr>
            <a:spLocks noGrp="1" noChangeArrowheads="1"/>
          </p:cNvSpPr>
          <p:nvPr>
            <p:ph type="body" idx="1"/>
          </p:nvPr>
        </p:nvSpPr>
        <p:spPr>
          <a:xfrm>
            <a:off x="574675" y="1268413"/>
            <a:ext cx="8569325" cy="4752975"/>
          </a:xfrm>
        </p:spPr>
        <p:txBody>
          <a:bodyPr/>
          <a:lstStyle/>
          <a:p>
            <a:r>
              <a:rPr lang="en-GB" altLang="bg-BG" b="1" dirty="0">
                <a:solidFill>
                  <a:srgbClr val="FF0000"/>
                </a:solidFill>
              </a:rPr>
              <a:t>Regarding the symmetry:</a:t>
            </a:r>
          </a:p>
          <a:p>
            <a:pPr>
              <a:buFontTx/>
              <a:buNone/>
            </a:pPr>
            <a:endParaRPr lang="en-GB" altLang="bg-BG" dirty="0"/>
          </a:p>
          <a:p>
            <a:r>
              <a:rPr lang="en-GB" altLang="bg-BG" b="1" dirty="0">
                <a:solidFill>
                  <a:srgbClr val="FF3300"/>
                </a:solidFill>
              </a:rPr>
              <a:t>Normal distribution</a:t>
            </a:r>
            <a:r>
              <a:rPr lang="en-GB" altLang="bg-BG" b="1" dirty="0"/>
              <a:t> (symmetrical, bell-shaped, Gaussian) - the mean, median, and mode coincide in the centre</a:t>
            </a:r>
          </a:p>
          <a:p>
            <a:endParaRPr lang="en-GB" altLang="bg-BG" b="1" dirty="0"/>
          </a:p>
          <a:p>
            <a:r>
              <a:rPr lang="en-GB" altLang="bg-BG" b="1" dirty="0">
                <a:solidFill>
                  <a:srgbClr val="FF3300"/>
                </a:solidFill>
                <a:effectLst>
                  <a:outerShdw blurRad="38100" dist="38100" dir="2700000" algn="tl">
                    <a:srgbClr val="C0C0C0"/>
                  </a:outerShdw>
                </a:effectLst>
              </a:rPr>
              <a:t>Non-normal distributions (asymmetrical, skewed) </a:t>
            </a:r>
          </a:p>
        </p:txBody>
      </p:sp>
      <p:sp>
        <p:nvSpPr>
          <p:cNvPr id="2" name="Date Placeholder 1"/>
          <p:cNvSpPr>
            <a:spLocks noGrp="1"/>
          </p:cNvSpPr>
          <p:nvPr>
            <p:ph type="dt" sz="half" idx="10"/>
          </p:nvPr>
        </p:nvSpPr>
        <p:spPr/>
        <p:txBody>
          <a:bodyPr/>
          <a:lstStyle/>
          <a:p>
            <a:fld id="{3CDF5B25-E099-4EDE-B65E-F7E72376DEC7}" type="datetime1">
              <a:rPr lang="bg-BG" altLang="bg-BG" smtClean="0"/>
              <a:t>31.10.2019 г.</a:t>
            </a:fld>
            <a:endParaRPr lang="bg-BG" altLang="bg-BG"/>
          </a:p>
        </p:txBody>
      </p:sp>
    </p:spTree>
    <p:extLst>
      <p:ext uri="{BB962C8B-B14F-4D97-AF65-F5344CB8AC3E}">
        <p14:creationId xmlns:p14="http://schemas.microsoft.com/office/powerpoint/2010/main" val="2044730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9A0122-043C-4E2B-983E-3E3F6D1B95DD}"/>
              </a:ext>
            </a:extLst>
          </p:cNvPr>
          <p:cNvSpPr>
            <a:spLocks noGrp="1"/>
          </p:cNvSpPr>
          <p:nvPr>
            <p:ph type="dt" sz="half" idx="10"/>
          </p:nvPr>
        </p:nvSpPr>
        <p:spPr/>
        <p:txBody>
          <a:bodyPr/>
          <a:lstStyle/>
          <a:p>
            <a:fld id="{B1A243F1-E9D0-47FB-9972-68CAC4B0166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757B0965-97E7-4403-92D1-966D9A5EA84C}"/>
              </a:ext>
            </a:extLst>
          </p:cNvPr>
          <p:cNvSpPr>
            <a:spLocks noGrp="1"/>
          </p:cNvSpPr>
          <p:nvPr>
            <p:ph type="sldNum" sz="quarter" idx="12"/>
          </p:nvPr>
        </p:nvSpPr>
        <p:spPr/>
        <p:txBody>
          <a:bodyPr/>
          <a:lstStyle/>
          <a:p>
            <a:fld id="{20E618AE-4321-4BEC-A150-3640766F3025}" type="slidenum">
              <a:rPr lang="bg-BG" altLang="bg-BG" smtClean="0"/>
              <a:pPr/>
              <a:t>36</a:t>
            </a:fld>
            <a:endParaRPr lang="bg-BG" altLang="bg-BG"/>
          </a:p>
        </p:txBody>
      </p:sp>
      <p:pic>
        <p:nvPicPr>
          <p:cNvPr id="5122" name="Picture 2" descr="Image result for uniform distribution">
            <a:extLst>
              <a:ext uri="{FF2B5EF4-FFF2-40B4-BE49-F238E27FC236}">
                <a16:creationId xmlns:a16="http://schemas.microsoft.com/office/drawing/2014/main" id="{9A49DCFA-0B67-4D25-8F3E-ADAEC6895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21639"/>
            <a:ext cx="6336704" cy="588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806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дата 3"/>
          <p:cNvSpPr>
            <a:spLocks noGrp="1"/>
          </p:cNvSpPr>
          <p:nvPr>
            <p:ph type="dt" sz="half" idx="10"/>
          </p:nvPr>
        </p:nvSpPr>
        <p:spPr/>
        <p:txBody>
          <a:bodyPr/>
          <a:lstStyle/>
          <a:p>
            <a:fld id="{E41D9D85-22DC-484A-974D-C1D78815ECFB}" type="datetime1">
              <a:rPr lang="bg-BG" smtClean="0"/>
              <a:t>31.10.2019 г.</a:t>
            </a:fld>
            <a:endParaRPr lang="bg-BG"/>
          </a:p>
        </p:txBody>
      </p:sp>
      <p:sp>
        <p:nvSpPr>
          <p:cNvPr id="5" name="Контейнер за номер на слайда 4"/>
          <p:cNvSpPr>
            <a:spLocks noGrp="1"/>
          </p:cNvSpPr>
          <p:nvPr>
            <p:ph type="sldNum" sz="quarter" idx="12"/>
          </p:nvPr>
        </p:nvSpPr>
        <p:spPr/>
        <p:txBody>
          <a:bodyPr/>
          <a:lstStyle/>
          <a:p>
            <a:fld id="{353F3F3C-A60D-426C-8F94-912700854F7B}" type="slidenum">
              <a:rPr lang="bg-BG" smtClean="0"/>
              <a:t>37</a:t>
            </a:fld>
            <a:endParaRPr lang="bg-BG"/>
          </a:p>
        </p:txBody>
      </p:sp>
      <p:pic>
        <p:nvPicPr>
          <p:cNvPr id="7" name="Picture 4" descr="Fig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71" y="1556792"/>
            <a:ext cx="8064896" cy="3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A145EB3-EACE-4E98-836A-DB3C5F8EF375}"/>
              </a:ext>
            </a:extLst>
          </p:cNvPr>
          <p:cNvSpPr txBox="1"/>
          <p:nvPr/>
        </p:nvSpPr>
        <p:spPr>
          <a:xfrm>
            <a:off x="611560" y="5661248"/>
            <a:ext cx="7416824" cy="400110"/>
          </a:xfrm>
          <a:prstGeom prst="rect">
            <a:avLst/>
          </a:prstGeom>
          <a:noFill/>
        </p:spPr>
        <p:txBody>
          <a:bodyPr wrap="square" rtlCol="0">
            <a:spAutoFit/>
          </a:bodyPr>
          <a:lstStyle/>
          <a:p>
            <a:pPr algn="ctr"/>
            <a:r>
              <a:rPr lang="en-US" sz="2000" b="1" dirty="0"/>
              <a:t>Normal, bell-shaped, symmetrical or Gaussian  distribution</a:t>
            </a:r>
          </a:p>
        </p:txBody>
      </p:sp>
    </p:spTree>
    <p:extLst>
      <p:ext uri="{BB962C8B-B14F-4D97-AF65-F5344CB8AC3E}">
        <p14:creationId xmlns:p14="http://schemas.microsoft.com/office/powerpoint/2010/main" val="4189146711"/>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F549BB-30AC-4ADA-B042-CE5C68E0A2C8}" type="slidenum">
              <a:rPr lang="bg-BG" altLang="bg-BG"/>
              <a:pPr/>
              <a:t>38</a:t>
            </a:fld>
            <a:endParaRPr lang="bg-BG" altLang="bg-BG"/>
          </a:p>
        </p:txBody>
      </p:sp>
      <p:sp>
        <p:nvSpPr>
          <p:cNvPr id="138242" name="Rectangle 2"/>
          <p:cNvSpPr>
            <a:spLocks noGrp="1" noChangeArrowheads="1"/>
          </p:cNvSpPr>
          <p:nvPr>
            <p:ph type="title"/>
          </p:nvPr>
        </p:nvSpPr>
        <p:spPr>
          <a:xfrm>
            <a:off x="457200" y="274638"/>
            <a:ext cx="8229600" cy="562074"/>
          </a:xfrm>
        </p:spPr>
        <p:txBody>
          <a:bodyPr/>
          <a:lstStyle/>
          <a:p>
            <a:r>
              <a:rPr lang="en-GB" altLang="bg-BG" sz="3200" b="1" dirty="0">
                <a:solidFill>
                  <a:srgbClr val="FF0000"/>
                </a:solidFill>
              </a:rPr>
              <a:t>STANDARD SCORES</a:t>
            </a:r>
            <a:endParaRPr lang="en-GB" altLang="bg-BG" sz="3200" dirty="0">
              <a:solidFill>
                <a:srgbClr val="FF0000"/>
              </a:solidFill>
            </a:endParaRPr>
          </a:p>
        </p:txBody>
      </p:sp>
      <p:sp>
        <p:nvSpPr>
          <p:cNvPr id="138243" name="Rectangle 3"/>
          <p:cNvSpPr>
            <a:spLocks noGrp="1" noChangeArrowheads="1"/>
          </p:cNvSpPr>
          <p:nvPr>
            <p:ph type="body" idx="1"/>
          </p:nvPr>
        </p:nvSpPr>
        <p:spPr>
          <a:xfrm>
            <a:off x="395536" y="1052736"/>
            <a:ext cx="8229600" cy="5040560"/>
          </a:xfrm>
        </p:spPr>
        <p:txBody>
          <a:bodyPr/>
          <a:lstStyle/>
          <a:p>
            <a:pPr>
              <a:spcAft>
                <a:spcPts val="1200"/>
              </a:spcAft>
            </a:pPr>
            <a:r>
              <a:rPr lang="en-GB" altLang="bg-BG" sz="3600" b="1" dirty="0">
                <a:solidFill>
                  <a:srgbClr val="FF0000"/>
                </a:solidFill>
                <a:latin typeface="+mj-lt"/>
              </a:rPr>
              <a:t>Standard scores</a:t>
            </a:r>
            <a:r>
              <a:rPr lang="en-GB" altLang="bg-BG" sz="2800" dirty="0">
                <a:solidFill>
                  <a:srgbClr val="FF0000"/>
                </a:solidFill>
                <a:latin typeface="+mj-lt"/>
              </a:rPr>
              <a:t> </a:t>
            </a:r>
            <a:r>
              <a:rPr lang="en-GB" altLang="bg-BG" sz="2800" b="1" dirty="0">
                <a:latin typeface="+mj-lt"/>
              </a:rPr>
              <a:t>are a way of expressing a score in terms of its relative distance from the mean. Such “transformed” scores are called </a:t>
            </a:r>
            <a:r>
              <a:rPr lang="en-GB" altLang="bg-BG" sz="2800" b="1" dirty="0">
                <a:solidFill>
                  <a:srgbClr val="3333CC"/>
                </a:solidFill>
                <a:latin typeface="+mj-lt"/>
              </a:rPr>
              <a:t>z</a:t>
            </a:r>
            <a:r>
              <a:rPr lang="en-GB" altLang="bg-BG" sz="2800" b="1" dirty="0">
                <a:latin typeface="+mj-lt"/>
              </a:rPr>
              <a:t> </a:t>
            </a:r>
            <a:r>
              <a:rPr lang="en-GB" altLang="bg-BG" sz="2800" b="1" dirty="0">
                <a:solidFill>
                  <a:srgbClr val="3333CC"/>
                </a:solidFill>
                <a:latin typeface="+mj-lt"/>
              </a:rPr>
              <a:t>scores</a:t>
            </a:r>
            <a:r>
              <a:rPr lang="en-GB" altLang="bg-BG" sz="2800" b="1" dirty="0">
                <a:latin typeface="+mj-lt"/>
              </a:rPr>
              <a:t> or </a:t>
            </a:r>
            <a:r>
              <a:rPr lang="en-GB" altLang="bg-BG" sz="2800" b="1" dirty="0">
                <a:solidFill>
                  <a:srgbClr val="3333CC"/>
                </a:solidFill>
                <a:latin typeface="+mj-lt"/>
              </a:rPr>
              <a:t>standard scores</a:t>
            </a:r>
            <a:r>
              <a:rPr lang="en-GB" altLang="bg-BG" sz="2800" b="1" dirty="0">
                <a:latin typeface="+mj-lt"/>
              </a:rPr>
              <a:t>.</a:t>
            </a:r>
          </a:p>
          <a:p>
            <a:pPr>
              <a:spcAft>
                <a:spcPts val="1200"/>
              </a:spcAft>
            </a:pPr>
            <a:endParaRPr lang="en-GB" altLang="bg-BG" sz="2800" b="1" dirty="0">
              <a:latin typeface="+mj-lt"/>
            </a:endParaRPr>
          </a:p>
          <a:p>
            <a:pPr>
              <a:lnSpc>
                <a:spcPct val="50000"/>
              </a:lnSpc>
              <a:buFontTx/>
              <a:buNone/>
            </a:pPr>
            <a:r>
              <a:rPr lang="en-GB" altLang="bg-BG" sz="2800" dirty="0">
                <a:latin typeface="+mj-lt"/>
              </a:rPr>
              <a:t>              </a:t>
            </a:r>
            <a:r>
              <a:rPr lang="en-GB" altLang="bg-BG" sz="2800" b="1" dirty="0">
                <a:solidFill>
                  <a:srgbClr val="FF3300"/>
                </a:solidFill>
                <a:latin typeface="+mj-lt"/>
              </a:rPr>
              <a:t>x - X</a:t>
            </a:r>
          </a:p>
          <a:p>
            <a:pPr>
              <a:lnSpc>
                <a:spcPct val="40000"/>
              </a:lnSpc>
            </a:pPr>
            <a:r>
              <a:rPr lang="en-GB" altLang="bg-BG" sz="2800" b="1" dirty="0">
                <a:solidFill>
                  <a:srgbClr val="FF3300"/>
                </a:solidFill>
                <a:latin typeface="+mj-lt"/>
              </a:rPr>
              <a:t>Z = --------------</a:t>
            </a:r>
          </a:p>
          <a:p>
            <a:pPr lvl="1">
              <a:lnSpc>
                <a:spcPct val="50000"/>
              </a:lnSpc>
              <a:buFontTx/>
              <a:buNone/>
            </a:pPr>
            <a:r>
              <a:rPr lang="en-GB" altLang="bg-BG" b="1" dirty="0">
                <a:solidFill>
                  <a:srgbClr val="FF3300"/>
                </a:solidFill>
                <a:latin typeface="+mj-lt"/>
              </a:rPr>
              <a:t>		     s</a:t>
            </a:r>
          </a:p>
          <a:p>
            <a:pPr lvl="1">
              <a:buFontTx/>
              <a:buNone/>
            </a:pPr>
            <a:r>
              <a:rPr lang="en-GB" altLang="bg-BG" b="1" dirty="0">
                <a:latin typeface="+mj-lt"/>
              </a:rPr>
              <a:t>Z score represents how many standard deviations a given raw score is above or below the mean.</a:t>
            </a:r>
          </a:p>
          <a:p>
            <a:pPr lvl="1">
              <a:buFontTx/>
              <a:buNone/>
            </a:pPr>
            <a:endParaRPr lang="en-GB" altLang="bg-BG" dirty="0">
              <a:latin typeface="Times New Roman" pitchFamily="18" charset="0"/>
            </a:endParaRPr>
          </a:p>
        </p:txBody>
      </p:sp>
      <p:cxnSp>
        <p:nvCxnSpPr>
          <p:cNvPr id="7" name="Straight Connector 6"/>
          <p:cNvCxnSpPr/>
          <p:nvPr/>
        </p:nvCxnSpPr>
        <p:spPr bwMode="auto">
          <a:xfrm>
            <a:off x="2339752" y="3645024"/>
            <a:ext cx="288032" cy="0"/>
          </a:xfrm>
          <a:prstGeom prst="line">
            <a:avLst/>
          </a:prstGeom>
          <a:solidFill>
            <a:schemeClr val="accent1"/>
          </a:solidFill>
          <a:ln w="12700" cap="sq"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Date Placeholder 1"/>
          <p:cNvSpPr>
            <a:spLocks noGrp="1"/>
          </p:cNvSpPr>
          <p:nvPr>
            <p:ph type="dt" sz="half" idx="10"/>
          </p:nvPr>
        </p:nvSpPr>
        <p:spPr/>
        <p:txBody>
          <a:bodyPr/>
          <a:lstStyle/>
          <a:p>
            <a:fld id="{5BF796D9-F5FB-43C0-B7CE-4628144ADC63}" type="datetime1">
              <a:rPr lang="bg-BG" altLang="bg-BG" smtClean="0"/>
              <a:t>31.10.2019 г.</a:t>
            </a:fld>
            <a:endParaRPr lang="bg-BG" altLang="bg-BG"/>
          </a:p>
        </p:txBody>
      </p:sp>
    </p:spTree>
    <p:extLst>
      <p:ext uri="{BB962C8B-B14F-4D97-AF65-F5344CB8AC3E}">
        <p14:creationId xmlns:p14="http://schemas.microsoft.com/office/powerpoint/2010/main" val="2891240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24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8243">
                                            <p:txEl>
                                              <p:pRg st="0" end="0"/>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REMINDER.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8243">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REMIND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8243">
                                            <p:txEl>
                                              <p:pRg st="3" end="3"/>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REMINDER.WAV"/>
                                        </p:tgtEl>
                                      </p:cMediaNode>
                                    </p:audio>
                                  </p:subTnLst>
                                </p:cTn>
                              </p:par>
                              <p:par>
                                <p:cTn id="19" presetID="1" presetClass="entr" presetSubtype="0" fill="hold" grpId="0" nodeType="withEffect">
                                  <p:stCondLst>
                                    <p:cond delay="0"/>
                                  </p:stCondLst>
                                  <p:childTnLst>
                                    <p:set>
                                      <p:cBhvr>
                                        <p:cTn id="20" dur="1" fill="hold">
                                          <p:stCondLst>
                                            <p:cond delay="499"/>
                                          </p:stCondLst>
                                        </p:cTn>
                                        <p:tgtEl>
                                          <p:spTgt spid="138243">
                                            <p:txEl>
                                              <p:pRg st="4" end="4"/>
                                            </p:txEl>
                                          </p:spTgt>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REMINDER.WAV"/>
                                        </p:tgtEl>
                                      </p:cMediaNode>
                                    </p:audio>
                                  </p:subTnLst>
                                </p:cTn>
                              </p:par>
                              <p:par>
                                <p:cTn id="21" presetID="1" presetClass="entr" presetSubtype="0" fill="hold" grpId="0" nodeType="withEffect">
                                  <p:stCondLst>
                                    <p:cond delay="0"/>
                                  </p:stCondLst>
                                  <p:childTnLst>
                                    <p:set>
                                      <p:cBhvr>
                                        <p:cTn id="22" dur="1" fill="hold">
                                          <p:stCondLst>
                                            <p:cond delay="499"/>
                                          </p:stCondLst>
                                        </p:cTn>
                                        <p:tgtEl>
                                          <p:spTgt spid="138243">
                                            <p:txEl>
                                              <p:pRg st="5" end="5"/>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REMIND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utoUpdateAnimBg="0"/>
      <p:bldP spid="13824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Контейнер за съдържание 2"/>
              <p:cNvSpPr>
                <a:spLocks noGrp="1"/>
              </p:cNvSpPr>
              <p:nvPr>
                <p:ph sz="quarter" idx="1"/>
              </p:nvPr>
            </p:nvSpPr>
            <p:spPr>
              <a:xfrm>
                <a:off x="251520" y="975827"/>
                <a:ext cx="7992887" cy="2597189"/>
              </a:xfrm>
            </p:spPr>
            <p:txBody>
              <a:bodyPr anchor="ctr">
                <a:noAutofit/>
              </a:bodyPr>
              <a:lstStyle/>
              <a:p>
                <a:pPr marL="365760" lvl="1" indent="0" algn="just">
                  <a:buNone/>
                </a:pPr>
                <a:r>
                  <a:rPr lang="en-US" sz="2400" dirty="0">
                    <a:solidFill>
                      <a:srgbClr val="FF0000"/>
                    </a:solidFill>
                  </a:rPr>
                  <a:t>Example: </a:t>
                </a:r>
                <a:r>
                  <a:rPr lang="en-US" sz="2400" dirty="0"/>
                  <a:t>As a simple application, what portion of a normal distribution with a mean of 50 and a standard deviation of 10 is below 26? Applying the formula, we obtain the following result:</a:t>
                </a:r>
              </a:p>
              <a:p>
                <a:pPr marL="365760" lvl="1" indent="0" algn="just">
                  <a:buNone/>
                </a:pPr>
                <a:endParaRPr lang="en-US" sz="2400" dirty="0"/>
              </a:p>
              <a:p>
                <a:pPr marL="365760" lvl="1" indent="0" algn="just">
                  <a:buNone/>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a:rPr>
                        <m:t>𝑍</m:t>
                      </m:r>
                      <m:r>
                        <a:rPr lang="en-US" sz="2400" i="1">
                          <a:solidFill>
                            <a:srgbClr val="FF0000"/>
                          </a:solidFill>
                          <a:latin typeface="Cambria Math"/>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a:rPr>
                            <m:t>𝑥</m:t>
                          </m:r>
                          <m:r>
                            <a:rPr lang="en-US" sz="2400" i="1">
                              <a:solidFill>
                                <a:srgbClr val="FF0000"/>
                              </a:solidFill>
                              <a:latin typeface="Cambria Math"/>
                            </a:rPr>
                            <m:t>−</m:t>
                          </m:r>
                          <m:acc>
                            <m:accPr>
                              <m:chr m:val="̅"/>
                              <m:ctrlPr>
                                <a:rPr lang="en-US" sz="2400" i="1">
                                  <a:solidFill>
                                    <a:srgbClr val="FF0000"/>
                                  </a:solidFill>
                                  <a:latin typeface="Cambria Math" panose="02040503050406030204" pitchFamily="18" charset="0"/>
                                </a:rPr>
                              </m:ctrlPr>
                            </m:accPr>
                            <m:e>
                              <m:r>
                                <a:rPr lang="en-US" sz="2400" i="1">
                                  <a:solidFill>
                                    <a:srgbClr val="FF0000"/>
                                  </a:solidFill>
                                  <a:latin typeface="Cambria Math"/>
                                </a:rPr>
                                <m:t>𝑋</m:t>
                              </m:r>
                            </m:e>
                          </m:acc>
                        </m:num>
                        <m:den>
                          <m:r>
                            <a:rPr lang="en-US" sz="2400" i="1">
                              <a:solidFill>
                                <a:srgbClr val="FF0000"/>
                              </a:solidFill>
                              <a:latin typeface="Cambria Math"/>
                            </a:rPr>
                            <m:t>𝑠</m:t>
                          </m:r>
                        </m:den>
                      </m:f>
                      <m:r>
                        <a:rPr lang="en-US" sz="2400" i="1">
                          <a:solidFill>
                            <a:srgbClr val="FF0000"/>
                          </a:solidFill>
                          <a:latin typeface="Cambria Math"/>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a:rPr>
                            <m:t>26−50</m:t>
                          </m:r>
                        </m:num>
                        <m:den>
                          <m:r>
                            <a:rPr lang="en-US" sz="2400" i="1">
                              <a:solidFill>
                                <a:srgbClr val="FF0000"/>
                              </a:solidFill>
                              <a:latin typeface="Cambria Math"/>
                            </a:rPr>
                            <m:t>10</m:t>
                          </m:r>
                        </m:den>
                      </m:f>
                      <m:r>
                        <a:rPr lang="en-US" sz="2400" i="1">
                          <a:solidFill>
                            <a:srgbClr val="FF0000"/>
                          </a:solidFill>
                          <a:latin typeface="Cambria Math"/>
                        </a:rPr>
                        <m:t>=−2,4</m:t>
                      </m:r>
                    </m:oMath>
                  </m:oMathPara>
                </a14:m>
                <a:endParaRPr lang="en-US" sz="2400" dirty="0"/>
              </a:p>
            </p:txBody>
          </p:sp>
        </mc:Choice>
        <mc:Fallback xmlns="">
          <p:sp>
            <p:nvSpPr>
              <p:cNvPr id="3" name="Контейнер за съдържание 2"/>
              <p:cNvSpPr>
                <a:spLocks noGrp="1" noRot="1" noChangeAspect="1" noMove="1" noResize="1" noEditPoints="1" noAdjustHandles="1" noChangeArrowheads="1" noChangeShapeType="1" noTextEdit="1"/>
              </p:cNvSpPr>
              <p:nvPr>
                <p:ph sz="quarter" idx="1"/>
              </p:nvPr>
            </p:nvSpPr>
            <p:spPr>
              <a:xfrm>
                <a:off x="251520" y="975827"/>
                <a:ext cx="7992887" cy="2597189"/>
              </a:xfrm>
              <a:blipFill>
                <a:blip r:embed="rId3"/>
                <a:stretch>
                  <a:fillRect t="-4460" r="-1220" b="-704"/>
                </a:stretch>
              </a:blipFill>
            </p:spPr>
            <p:txBody>
              <a:bodyPr/>
              <a:lstStyle/>
              <a:p>
                <a:r>
                  <a:rPr lang="en-US">
                    <a:noFill/>
                  </a:rPr>
                  <a:t> </a:t>
                </a:r>
              </a:p>
            </p:txBody>
          </p:sp>
        </mc:Fallback>
      </mc:AlternateContent>
      <p:sp>
        <p:nvSpPr>
          <p:cNvPr id="4" name="Контейнер за дата 3"/>
          <p:cNvSpPr>
            <a:spLocks noGrp="1"/>
          </p:cNvSpPr>
          <p:nvPr>
            <p:ph type="dt" sz="half" idx="14"/>
          </p:nvPr>
        </p:nvSpPr>
        <p:spPr/>
        <p:txBody>
          <a:bodyPr/>
          <a:lstStyle/>
          <a:p>
            <a:pPr fontAlgn="auto">
              <a:spcBef>
                <a:spcPts val="0"/>
              </a:spcBef>
              <a:spcAft>
                <a:spcPts val="0"/>
              </a:spcAft>
            </a:pPr>
            <a:fld id="{E41D9D85-22DC-484A-974D-C1D78815ECFB}" type="datetime1">
              <a:rPr lang="bg-BG" i="1">
                <a:solidFill>
                  <a:srgbClr val="564B3C"/>
                </a:solidFill>
                <a:latin typeface="Times New Roman"/>
              </a:rPr>
              <a:pPr fontAlgn="auto">
                <a:spcBef>
                  <a:spcPts val="0"/>
                </a:spcBef>
                <a:spcAft>
                  <a:spcPts val="0"/>
                </a:spcAft>
              </a:pPr>
              <a:t>31.10.2019 г.</a:t>
            </a:fld>
            <a:endParaRPr lang="bg-BG" i="1" dirty="0">
              <a:solidFill>
                <a:srgbClr val="564B3C"/>
              </a:solidFill>
              <a:latin typeface="Times New Roman"/>
            </a:endParaRPr>
          </a:p>
        </p:txBody>
      </p:sp>
      <p:sp>
        <p:nvSpPr>
          <p:cNvPr id="5" name="Контейнер за номер на слайда 4"/>
          <p:cNvSpPr>
            <a:spLocks noGrp="1"/>
          </p:cNvSpPr>
          <p:nvPr>
            <p:ph type="sldNum" sz="quarter" idx="15"/>
          </p:nvPr>
        </p:nvSpPr>
        <p:spPr/>
        <p:txBody>
          <a:bodyPr/>
          <a:lstStyle/>
          <a:p>
            <a:pPr fontAlgn="auto">
              <a:spcBef>
                <a:spcPts val="0"/>
              </a:spcBef>
              <a:spcAft>
                <a:spcPts val="0"/>
              </a:spcAft>
            </a:pPr>
            <a:fld id="{353F3F3C-A60D-426C-8F94-912700854F7B}" type="slidenum">
              <a:rPr lang="bg-BG">
                <a:latin typeface="Times New Roman"/>
              </a:rPr>
              <a:pPr fontAlgn="auto">
                <a:spcBef>
                  <a:spcPts val="0"/>
                </a:spcBef>
                <a:spcAft>
                  <a:spcPts val="0"/>
                </a:spcAft>
              </a:pPr>
              <a:t>39</a:t>
            </a:fld>
            <a:endParaRPr lang="bg-BG">
              <a:latin typeface="Times New Roman"/>
            </a:endParaRPr>
          </a:p>
        </p:txBody>
      </p:sp>
      <p:cxnSp>
        <p:nvCxnSpPr>
          <p:cNvPr id="10" name="Съединител &quot;права стрелка&quot; 9"/>
          <p:cNvCxnSpPr/>
          <p:nvPr/>
        </p:nvCxnSpPr>
        <p:spPr>
          <a:xfrm flipV="1">
            <a:off x="1043608" y="3789040"/>
            <a:ext cx="0" cy="1872208"/>
          </a:xfrm>
          <a:prstGeom prst="straightConnector1">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Съединител &quot;права стрелка&quot; 10"/>
          <p:cNvCxnSpPr/>
          <p:nvPr/>
        </p:nvCxnSpPr>
        <p:spPr>
          <a:xfrm flipV="1">
            <a:off x="1043608" y="5642932"/>
            <a:ext cx="5832648" cy="36582"/>
          </a:xfrm>
          <a:prstGeom prst="straightConnector1">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Свободна форма 21"/>
          <p:cNvSpPr/>
          <p:nvPr/>
        </p:nvSpPr>
        <p:spPr>
          <a:xfrm>
            <a:off x="1143000" y="3997012"/>
            <a:ext cx="5373216" cy="1645920"/>
          </a:xfrm>
          <a:custGeom>
            <a:avLst/>
            <a:gdLst>
              <a:gd name="connsiteX0" fmla="*/ 0 w 4926330"/>
              <a:gd name="connsiteY0" fmla="*/ 1894102 h 1894102"/>
              <a:gd name="connsiteX1" fmla="*/ 891540 w 4926330"/>
              <a:gd name="connsiteY1" fmla="*/ 1859812 h 1894102"/>
              <a:gd name="connsiteX2" fmla="*/ 1485900 w 4926330"/>
              <a:gd name="connsiteY2" fmla="*/ 1528342 h 1894102"/>
              <a:gd name="connsiteX3" fmla="*/ 1908810 w 4926330"/>
              <a:gd name="connsiteY3" fmla="*/ 922552 h 1894102"/>
              <a:gd name="connsiteX4" fmla="*/ 2240280 w 4926330"/>
              <a:gd name="connsiteY4" fmla="*/ 396772 h 1894102"/>
              <a:gd name="connsiteX5" fmla="*/ 2503170 w 4926330"/>
              <a:gd name="connsiteY5" fmla="*/ 88162 h 1894102"/>
              <a:gd name="connsiteX6" fmla="*/ 2868930 w 4926330"/>
              <a:gd name="connsiteY6" fmla="*/ 8152 h 1894102"/>
              <a:gd name="connsiteX7" fmla="*/ 3154680 w 4926330"/>
              <a:gd name="connsiteY7" fmla="*/ 248182 h 1894102"/>
              <a:gd name="connsiteX8" fmla="*/ 3429000 w 4926330"/>
              <a:gd name="connsiteY8" fmla="*/ 819682 h 1894102"/>
              <a:gd name="connsiteX9" fmla="*/ 3589020 w 4926330"/>
              <a:gd name="connsiteY9" fmla="*/ 1185442 h 1894102"/>
              <a:gd name="connsiteX10" fmla="*/ 3749040 w 4926330"/>
              <a:gd name="connsiteY10" fmla="*/ 1516912 h 1894102"/>
              <a:gd name="connsiteX11" fmla="*/ 3943350 w 4926330"/>
              <a:gd name="connsiteY11" fmla="*/ 1734082 h 1894102"/>
              <a:gd name="connsiteX12" fmla="*/ 4217670 w 4926330"/>
              <a:gd name="connsiteY12" fmla="*/ 1848382 h 1894102"/>
              <a:gd name="connsiteX13" fmla="*/ 4926330 w 4926330"/>
              <a:gd name="connsiteY13" fmla="*/ 1882672 h 1894102"/>
              <a:gd name="connsiteX14" fmla="*/ 4926330 w 4926330"/>
              <a:gd name="connsiteY14" fmla="*/ 1882672 h 189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26330" h="1894102">
                <a:moveTo>
                  <a:pt x="0" y="1894102"/>
                </a:moveTo>
                <a:lnTo>
                  <a:pt x="891540" y="1859812"/>
                </a:lnTo>
                <a:cubicBezTo>
                  <a:pt x="1139190" y="1798852"/>
                  <a:pt x="1316355" y="1684552"/>
                  <a:pt x="1485900" y="1528342"/>
                </a:cubicBezTo>
                <a:cubicBezTo>
                  <a:pt x="1655445" y="1372132"/>
                  <a:pt x="1783080" y="1111147"/>
                  <a:pt x="1908810" y="922552"/>
                </a:cubicBezTo>
                <a:cubicBezTo>
                  <a:pt x="2034540" y="733957"/>
                  <a:pt x="2141220" y="535837"/>
                  <a:pt x="2240280" y="396772"/>
                </a:cubicBezTo>
                <a:cubicBezTo>
                  <a:pt x="2339340" y="257707"/>
                  <a:pt x="2398395" y="152932"/>
                  <a:pt x="2503170" y="88162"/>
                </a:cubicBezTo>
                <a:cubicBezTo>
                  <a:pt x="2607945" y="23392"/>
                  <a:pt x="2760345" y="-18518"/>
                  <a:pt x="2868930" y="8152"/>
                </a:cubicBezTo>
                <a:cubicBezTo>
                  <a:pt x="2977515" y="34822"/>
                  <a:pt x="3061335" y="112927"/>
                  <a:pt x="3154680" y="248182"/>
                </a:cubicBezTo>
                <a:cubicBezTo>
                  <a:pt x="3248025" y="383437"/>
                  <a:pt x="3356610" y="663472"/>
                  <a:pt x="3429000" y="819682"/>
                </a:cubicBezTo>
                <a:cubicBezTo>
                  <a:pt x="3501390" y="975892"/>
                  <a:pt x="3535680" y="1069237"/>
                  <a:pt x="3589020" y="1185442"/>
                </a:cubicBezTo>
                <a:cubicBezTo>
                  <a:pt x="3642360" y="1301647"/>
                  <a:pt x="3689985" y="1425472"/>
                  <a:pt x="3749040" y="1516912"/>
                </a:cubicBezTo>
                <a:cubicBezTo>
                  <a:pt x="3808095" y="1608352"/>
                  <a:pt x="3865245" y="1678837"/>
                  <a:pt x="3943350" y="1734082"/>
                </a:cubicBezTo>
                <a:cubicBezTo>
                  <a:pt x="4021455" y="1789327"/>
                  <a:pt x="4053840" y="1823617"/>
                  <a:pt x="4217670" y="1848382"/>
                </a:cubicBezTo>
                <a:cubicBezTo>
                  <a:pt x="4381500" y="1873147"/>
                  <a:pt x="4926330" y="1882672"/>
                  <a:pt x="4926330" y="1882672"/>
                </a:cubicBezTo>
                <a:lnTo>
                  <a:pt x="4926330" y="1882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bg-BG">
              <a:solidFill>
                <a:prstClr val="white"/>
              </a:solidFill>
              <a:latin typeface="Times New Roman"/>
            </a:endParaRPr>
          </a:p>
        </p:txBody>
      </p:sp>
      <p:cxnSp>
        <p:nvCxnSpPr>
          <p:cNvPr id="24" name="Право съединение 23"/>
          <p:cNvCxnSpPr/>
          <p:nvPr/>
        </p:nvCxnSpPr>
        <p:spPr>
          <a:xfrm>
            <a:off x="4139952" y="3997013"/>
            <a:ext cx="0" cy="1711899"/>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Текстово поле 26"/>
              <p:cNvSpPr txBox="1"/>
              <p:nvPr/>
            </p:nvSpPr>
            <p:spPr>
              <a:xfrm>
                <a:off x="3765047" y="5814030"/>
                <a:ext cx="605795" cy="307777"/>
              </a:xfrm>
              <a:prstGeom prst="rect">
                <a:avLst/>
              </a:prstGeom>
              <a:noFill/>
            </p:spPr>
            <p:txBody>
              <a:bodyPr wrap="square" rtlCol="0">
                <a:spAutoFit/>
              </a:bodyPr>
              <a:lstStyle/>
              <a:p>
                <a:pPr fontAlgn="auto">
                  <a:spcBef>
                    <a:spcPts val="0"/>
                  </a:spcBef>
                  <a:spcAft>
                    <a:spcPts val="0"/>
                  </a:spcAft>
                </a:pPr>
                <a14:m>
                  <m:oMath xmlns:m="http://schemas.openxmlformats.org/officeDocument/2006/math">
                    <m:acc>
                      <m:accPr>
                        <m:chr m:val="̅"/>
                        <m:ctrlPr>
                          <a:rPr lang="en-US" sz="1400" i="1">
                            <a:solidFill>
                              <a:prstClr val="black"/>
                            </a:solidFill>
                            <a:latin typeface="Cambria Math" panose="02040503050406030204" pitchFamily="18" charset="0"/>
                          </a:rPr>
                        </m:ctrlPr>
                      </m:accPr>
                      <m:e>
                        <m:r>
                          <a:rPr lang="en-US" sz="1400" i="1">
                            <a:solidFill>
                              <a:prstClr val="black"/>
                            </a:solidFill>
                            <a:latin typeface="Cambria Math"/>
                          </a:rPr>
                          <m:t>𝑋</m:t>
                        </m:r>
                      </m:e>
                    </m:acc>
                  </m:oMath>
                </a14:m>
                <a:r>
                  <a:rPr lang="en-US" sz="1400" dirty="0">
                    <a:solidFill>
                      <a:prstClr val="black"/>
                    </a:solidFill>
                    <a:latin typeface="Times New Roman"/>
                  </a:rPr>
                  <a:t>=50</a:t>
                </a:r>
                <a:endParaRPr lang="bg-BG" sz="1400" dirty="0">
                  <a:solidFill>
                    <a:prstClr val="black"/>
                  </a:solidFill>
                  <a:latin typeface="Times New Roman"/>
                </a:endParaRPr>
              </a:p>
            </p:txBody>
          </p:sp>
        </mc:Choice>
        <mc:Fallback xmlns="">
          <p:sp>
            <p:nvSpPr>
              <p:cNvPr id="27" name="Текстово поле 26"/>
              <p:cNvSpPr txBox="1">
                <a:spLocks noRot="1" noChangeAspect="1" noMove="1" noResize="1" noEditPoints="1" noAdjustHandles="1" noChangeArrowheads="1" noChangeShapeType="1" noTextEdit="1"/>
              </p:cNvSpPr>
              <p:nvPr/>
            </p:nvSpPr>
            <p:spPr>
              <a:xfrm>
                <a:off x="3765047" y="5814030"/>
                <a:ext cx="605795" cy="307777"/>
              </a:xfrm>
              <a:prstGeom prst="rect">
                <a:avLst/>
              </a:prstGeom>
              <a:blipFill>
                <a:blip r:embed="rId4"/>
                <a:stretch>
                  <a:fillRect t="-4000" b="-20000"/>
                </a:stretch>
              </a:blipFill>
            </p:spPr>
            <p:txBody>
              <a:bodyPr/>
              <a:lstStyle/>
              <a:p>
                <a:r>
                  <a:rPr lang="bg-BG">
                    <a:noFill/>
                  </a:rPr>
                  <a:t> </a:t>
                </a:r>
              </a:p>
            </p:txBody>
          </p:sp>
        </mc:Fallback>
      </mc:AlternateContent>
      <p:cxnSp>
        <p:nvCxnSpPr>
          <p:cNvPr id="28" name="Право съединение 27"/>
          <p:cNvCxnSpPr/>
          <p:nvPr/>
        </p:nvCxnSpPr>
        <p:spPr>
          <a:xfrm>
            <a:off x="3638426" y="4341796"/>
            <a:ext cx="0" cy="1337719"/>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2" name="Право съединение 31"/>
          <p:cNvCxnSpPr>
            <a:stCxn id="22" idx="7"/>
          </p:cNvCxnSpPr>
          <p:nvPr/>
        </p:nvCxnSpPr>
        <p:spPr>
          <a:xfrm>
            <a:off x="4583854" y="4212675"/>
            <a:ext cx="33869" cy="1474836"/>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43" name="Право съединение 42"/>
          <p:cNvCxnSpPr>
            <a:stCxn id="22" idx="3"/>
          </p:cNvCxnSpPr>
          <p:nvPr/>
        </p:nvCxnSpPr>
        <p:spPr>
          <a:xfrm>
            <a:off x="3224965" y="4798684"/>
            <a:ext cx="0" cy="844249"/>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49" name="Право съединение 48"/>
          <p:cNvCxnSpPr/>
          <p:nvPr/>
        </p:nvCxnSpPr>
        <p:spPr>
          <a:xfrm>
            <a:off x="5004048" y="4950094"/>
            <a:ext cx="0" cy="69341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Текстово поле 60"/>
              <p:cNvSpPr txBox="1"/>
              <p:nvPr/>
            </p:nvSpPr>
            <p:spPr>
              <a:xfrm>
                <a:off x="2654123" y="5875687"/>
                <a:ext cx="605795" cy="307777"/>
              </a:xfrm>
              <a:prstGeom prst="rect">
                <a:avLst/>
              </a:prstGeom>
              <a:noFill/>
            </p:spPr>
            <p:txBody>
              <a:bodyPr wrap="square" rtlCol="0">
                <a:spAutoFit/>
              </a:bodyPr>
              <a:lstStyle/>
              <a:p>
                <a:pPr fontAlgn="auto">
                  <a:spcBef>
                    <a:spcPts val="0"/>
                  </a:spcBef>
                  <a:spcAft>
                    <a:spcPts val="0"/>
                  </a:spcAft>
                </a:pPr>
                <a14:m>
                  <m:oMath xmlns:m="http://schemas.openxmlformats.org/officeDocument/2006/math">
                    <m:r>
                      <a:rPr lang="en-US" sz="1400" i="1">
                        <a:solidFill>
                          <a:srgbClr val="FF0000"/>
                        </a:solidFill>
                        <a:latin typeface="Cambria Math"/>
                      </a:rPr>
                      <m:t>𝑥</m:t>
                    </m:r>
                  </m:oMath>
                </a14:m>
                <a:r>
                  <a:rPr lang="en-US" sz="1400" dirty="0">
                    <a:solidFill>
                      <a:srgbClr val="FF0000"/>
                    </a:solidFill>
                    <a:latin typeface="Times New Roman"/>
                  </a:rPr>
                  <a:t>=26</a:t>
                </a:r>
                <a:endParaRPr lang="bg-BG" sz="1400" dirty="0">
                  <a:solidFill>
                    <a:srgbClr val="FF0000"/>
                  </a:solidFill>
                  <a:latin typeface="Times New Roman"/>
                </a:endParaRPr>
              </a:p>
            </p:txBody>
          </p:sp>
        </mc:Choice>
        <mc:Fallback xmlns="">
          <p:sp>
            <p:nvSpPr>
              <p:cNvPr id="61" name="Текстово поле 60"/>
              <p:cNvSpPr txBox="1">
                <a:spLocks noRot="1" noChangeAspect="1" noMove="1" noResize="1" noEditPoints="1" noAdjustHandles="1" noChangeArrowheads="1" noChangeShapeType="1" noTextEdit="1"/>
              </p:cNvSpPr>
              <p:nvPr/>
            </p:nvSpPr>
            <p:spPr>
              <a:xfrm>
                <a:off x="2654123" y="5875687"/>
                <a:ext cx="605795" cy="307777"/>
              </a:xfrm>
              <a:prstGeom prst="rect">
                <a:avLst/>
              </a:prstGeom>
              <a:blipFill>
                <a:blip r:embed="rId5"/>
                <a:stretch>
                  <a:fillRect t="-4000" b="-20000"/>
                </a:stretch>
              </a:blipFill>
            </p:spPr>
            <p:txBody>
              <a:bodyPr/>
              <a:lstStyle/>
              <a:p>
                <a:r>
                  <a:rPr lang="bg-BG">
                    <a:noFill/>
                  </a:rPr>
                  <a:t> </a:t>
                </a:r>
              </a:p>
            </p:txBody>
          </p:sp>
        </mc:Fallback>
      </mc:AlternateContent>
      <p:cxnSp>
        <p:nvCxnSpPr>
          <p:cNvPr id="62" name="Право съединение 61"/>
          <p:cNvCxnSpPr>
            <a:stCxn id="22" idx="2"/>
          </p:cNvCxnSpPr>
          <p:nvPr/>
        </p:nvCxnSpPr>
        <p:spPr>
          <a:xfrm>
            <a:off x="2763692" y="5325098"/>
            <a:ext cx="0" cy="35441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64" name="Право съединение 63"/>
          <p:cNvCxnSpPr/>
          <p:nvPr/>
        </p:nvCxnSpPr>
        <p:spPr>
          <a:xfrm>
            <a:off x="5292080" y="5399414"/>
            <a:ext cx="0" cy="26183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83" name="Право съединение 82"/>
          <p:cNvCxnSpPr/>
          <p:nvPr/>
        </p:nvCxnSpPr>
        <p:spPr>
          <a:xfrm>
            <a:off x="2915816" y="5586883"/>
            <a:ext cx="0" cy="1220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0" name="Текстово поле 89"/>
          <p:cNvSpPr txBox="1"/>
          <p:nvPr/>
        </p:nvSpPr>
        <p:spPr>
          <a:xfrm>
            <a:off x="2454639" y="5687512"/>
            <a:ext cx="504056" cy="307777"/>
          </a:xfrm>
          <a:prstGeom prst="rect">
            <a:avLst/>
          </a:prstGeom>
          <a:noFill/>
        </p:spPr>
        <p:txBody>
          <a:bodyPr wrap="square" rtlCol="0">
            <a:spAutoFit/>
          </a:bodyPr>
          <a:lstStyle/>
          <a:p>
            <a:pPr fontAlgn="auto">
              <a:spcBef>
                <a:spcPts val="0"/>
              </a:spcBef>
              <a:spcAft>
                <a:spcPts val="0"/>
              </a:spcAft>
            </a:pPr>
            <a:r>
              <a:rPr lang="en-US" sz="1400" dirty="0">
                <a:solidFill>
                  <a:prstClr val="black"/>
                </a:solidFill>
                <a:latin typeface="Times New Roman"/>
              </a:rPr>
              <a:t>-3z</a:t>
            </a:r>
            <a:endParaRPr lang="bg-BG" sz="1400" dirty="0">
              <a:solidFill>
                <a:prstClr val="black"/>
              </a:solidFill>
              <a:latin typeface="Times New Roman"/>
            </a:endParaRPr>
          </a:p>
        </p:txBody>
      </p:sp>
      <p:sp>
        <p:nvSpPr>
          <p:cNvPr id="91" name="Текстово поле 90"/>
          <p:cNvSpPr txBox="1"/>
          <p:nvPr/>
        </p:nvSpPr>
        <p:spPr>
          <a:xfrm>
            <a:off x="3007889" y="5708912"/>
            <a:ext cx="504056" cy="307777"/>
          </a:xfrm>
          <a:prstGeom prst="rect">
            <a:avLst/>
          </a:prstGeom>
          <a:noFill/>
        </p:spPr>
        <p:txBody>
          <a:bodyPr wrap="square" rtlCol="0">
            <a:spAutoFit/>
          </a:bodyPr>
          <a:lstStyle/>
          <a:p>
            <a:pPr fontAlgn="auto">
              <a:spcBef>
                <a:spcPts val="0"/>
              </a:spcBef>
              <a:spcAft>
                <a:spcPts val="0"/>
              </a:spcAft>
            </a:pPr>
            <a:r>
              <a:rPr lang="en-US" sz="1400" dirty="0">
                <a:solidFill>
                  <a:prstClr val="black"/>
                </a:solidFill>
                <a:latin typeface="Times New Roman"/>
              </a:rPr>
              <a:t>-2z</a:t>
            </a:r>
            <a:endParaRPr lang="bg-BG" sz="1400" dirty="0">
              <a:solidFill>
                <a:prstClr val="black"/>
              </a:solidFill>
              <a:latin typeface="Times New Roman"/>
            </a:endParaRPr>
          </a:p>
        </p:txBody>
      </p:sp>
      <p:sp>
        <p:nvSpPr>
          <p:cNvPr id="23" name="Rectangle 2">
            <a:extLst>
              <a:ext uri="{FF2B5EF4-FFF2-40B4-BE49-F238E27FC236}">
                <a16:creationId xmlns:a16="http://schemas.microsoft.com/office/drawing/2014/main" id="{7DCA85AB-8A05-4ABB-A921-D0F7974226BF}"/>
              </a:ext>
            </a:extLst>
          </p:cNvPr>
          <p:cNvSpPr>
            <a:spLocks noGrp="1" noChangeArrowheads="1"/>
          </p:cNvSpPr>
          <p:nvPr>
            <p:ph type="title"/>
          </p:nvPr>
        </p:nvSpPr>
        <p:spPr>
          <a:xfrm>
            <a:off x="457200" y="274638"/>
            <a:ext cx="7467600" cy="566673"/>
          </a:xfrm>
        </p:spPr>
        <p:txBody>
          <a:bodyPr>
            <a:normAutofit fontScale="90000"/>
          </a:bodyPr>
          <a:lstStyle/>
          <a:p>
            <a:pPr algn="ctr"/>
            <a:r>
              <a:rPr lang="en-GB" altLang="bg-BG" sz="3200" b="1" dirty="0">
                <a:solidFill>
                  <a:srgbClr val="FF0000"/>
                </a:solidFill>
              </a:rPr>
              <a:t>STANDARD SCORES</a:t>
            </a:r>
          </a:p>
        </p:txBody>
      </p:sp>
    </p:spTree>
    <p:extLst>
      <p:ext uri="{BB962C8B-B14F-4D97-AF65-F5344CB8AC3E}">
        <p14:creationId xmlns:p14="http://schemas.microsoft.com/office/powerpoint/2010/main" val="1556580567"/>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8721301-4E30-421B-921D-B6491111354A}" type="slidenum">
              <a:rPr lang="bg-BG" altLang="bg-BG"/>
              <a:pPr/>
              <a:t>4</a:t>
            </a:fld>
            <a:endParaRPr lang="bg-BG" altLang="bg-BG"/>
          </a:p>
        </p:txBody>
      </p:sp>
      <p:sp>
        <p:nvSpPr>
          <p:cNvPr id="130050" name="Rectangle 2"/>
          <p:cNvSpPr>
            <a:spLocks noGrp="1" noChangeArrowheads="1"/>
          </p:cNvSpPr>
          <p:nvPr>
            <p:ph type="title"/>
          </p:nvPr>
        </p:nvSpPr>
        <p:spPr>
          <a:xfrm>
            <a:off x="468313" y="188913"/>
            <a:ext cx="8229600" cy="863823"/>
          </a:xfrm>
        </p:spPr>
        <p:txBody>
          <a:bodyPr/>
          <a:lstStyle/>
          <a:p>
            <a:r>
              <a:rPr lang="en-GB" altLang="bg-BG" sz="4000" b="1" dirty="0">
                <a:solidFill>
                  <a:srgbClr val="FF0000"/>
                </a:solidFill>
              </a:rPr>
              <a:t>VARIABLE  DISTRIBUTION</a:t>
            </a:r>
            <a:endParaRPr lang="en-GB" altLang="bg-BG" sz="4000" dirty="0">
              <a:solidFill>
                <a:srgbClr val="FF0000"/>
              </a:solidFill>
            </a:endParaRPr>
          </a:p>
        </p:txBody>
      </p:sp>
      <p:sp>
        <p:nvSpPr>
          <p:cNvPr id="130051" name="Rectangle 3"/>
          <p:cNvSpPr>
            <a:spLocks noGrp="1" noChangeArrowheads="1"/>
          </p:cNvSpPr>
          <p:nvPr>
            <p:ph type="body" idx="1"/>
          </p:nvPr>
        </p:nvSpPr>
        <p:spPr>
          <a:xfrm>
            <a:off x="323529" y="1340768"/>
            <a:ext cx="8424936" cy="4464719"/>
          </a:xfrm>
        </p:spPr>
        <p:txBody>
          <a:bodyPr/>
          <a:lstStyle/>
          <a:p>
            <a:r>
              <a:rPr lang="en-GB" altLang="bg-BG" sz="4000" dirty="0"/>
              <a:t>Some of variable values are more frequent than the others. </a:t>
            </a:r>
          </a:p>
          <a:p>
            <a:endParaRPr lang="en-GB" altLang="bg-BG" sz="4000" dirty="0"/>
          </a:p>
          <a:p>
            <a:r>
              <a:rPr lang="en-GB" altLang="bg-BG" sz="4000" dirty="0"/>
              <a:t>The way how frequent the values of a particular variable are is called </a:t>
            </a:r>
            <a:r>
              <a:rPr lang="en-GB" altLang="bg-BG" sz="4000" b="1" i="1" dirty="0">
                <a:solidFill>
                  <a:srgbClr val="FF0000"/>
                </a:solidFill>
                <a:effectLst>
                  <a:outerShdw blurRad="38100" dist="38100" dir="2700000" algn="tl">
                    <a:srgbClr val="C0C0C0"/>
                  </a:outerShdw>
                </a:effectLst>
              </a:rPr>
              <a:t>probability distributions or frequency distributions.</a:t>
            </a:r>
            <a:r>
              <a:rPr lang="en-GB" altLang="bg-BG" sz="4000" dirty="0">
                <a:solidFill>
                  <a:srgbClr val="FF0000"/>
                </a:solidFill>
              </a:rPr>
              <a:t> </a:t>
            </a:r>
          </a:p>
        </p:txBody>
      </p:sp>
      <p:sp>
        <p:nvSpPr>
          <p:cNvPr id="2" name="Date Placeholder 1"/>
          <p:cNvSpPr>
            <a:spLocks noGrp="1"/>
          </p:cNvSpPr>
          <p:nvPr>
            <p:ph type="dt" sz="half" idx="10"/>
          </p:nvPr>
        </p:nvSpPr>
        <p:spPr/>
        <p:txBody>
          <a:bodyPr/>
          <a:lstStyle/>
          <a:p>
            <a:fld id="{B48E7F7B-BA0C-4A7C-9DDA-C854754509A9}" type="datetime1">
              <a:rPr lang="bg-BG" altLang="bg-BG" smtClean="0"/>
              <a:t>31.10.2019 г.</a:t>
            </a:fld>
            <a:endParaRPr lang="bg-BG" altLang="bg-BG"/>
          </a:p>
        </p:txBody>
      </p:sp>
    </p:spTree>
    <p:extLst>
      <p:ext uri="{BB962C8B-B14F-4D97-AF65-F5344CB8AC3E}">
        <p14:creationId xmlns:p14="http://schemas.microsoft.com/office/powerpoint/2010/main" val="509738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BD5977-B469-4A3B-8508-DD8741F61A3A}" type="slidenum">
              <a:rPr lang="bg-BG" altLang="bg-BG"/>
              <a:pPr/>
              <a:t>40</a:t>
            </a:fld>
            <a:endParaRPr lang="bg-BG" altLang="bg-BG"/>
          </a:p>
        </p:txBody>
      </p:sp>
      <p:sp>
        <p:nvSpPr>
          <p:cNvPr id="139266" name="Rectangle 2"/>
          <p:cNvSpPr>
            <a:spLocks noGrp="1" noChangeArrowheads="1"/>
          </p:cNvSpPr>
          <p:nvPr>
            <p:ph type="title"/>
          </p:nvPr>
        </p:nvSpPr>
        <p:spPr>
          <a:xfrm>
            <a:off x="467544" y="188640"/>
            <a:ext cx="8229600" cy="634082"/>
          </a:xfrm>
        </p:spPr>
        <p:txBody>
          <a:bodyPr/>
          <a:lstStyle/>
          <a:p>
            <a:r>
              <a:rPr lang="en-GB" altLang="bg-BG" sz="3200" b="1" dirty="0">
                <a:solidFill>
                  <a:srgbClr val="FF0000"/>
                </a:solidFill>
              </a:rPr>
              <a:t>STANDARD SCORES</a:t>
            </a:r>
          </a:p>
        </p:txBody>
      </p:sp>
      <p:sp>
        <p:nvSpPr>
          <p:cNvPr id="139267" name="Rectangle 3"/>
          <p:cNvSpPr>
            <a:spLocks noGrp="1" noChangeArrowheads="1"/>
          </p:cNvSpPr>
          <p:nvPr>
            <p:ph type="body" idx="1"/>
          </p:nvPr>
        </p:nvSpPr>
        <p:spPr>
          <a:xfrm>
            <a:off x="251520" y="836712"/>
            <a:ext cx="8640960" cy="5256584"/>
          </a:xfrm>
        </p:spPr>
        <p:txBody>
          <a:bodyPr/>
          <a:lstStyle/>
          <a:p>
            <a:pPr lvl="1">
              <a:buFontTx/>
              <a:buNone/>
            </a:pPr>
            <a:r>
              <a:rPr lang="en-GB" altLang="bg-BG" b="1" i="1" dirty="0">
                <a:latin typeface="+mj-lt"/>
              </a:rPr>
              <a:t>Example</a:t>
            </a:r>
            <a:r>
              <a:rPr lang="en-GB" altLang="bg-BG" b="1" dirty="0">
                <a:latin typeface="+mj-lt"/>
              </a:rPr>
              <a:t>: Infant A walked unaided at the age of 40 weeks, while infant B is 65 weeks old but still cannot walk. What sense can we make of these measurements?</a:t>
            </a:r>
          </a:p>
          <a:p>
            <a:r>
              <a:rPr lang="en-GB" altLang="bg-BG" sz="2800" b="1" dirty="0">
                <a:latin typeface="+mj-lt"/>
              </a:rPr>
              <a:t>We need additional information to compare these data with norms for other children. Suppose that X=50 weeks and s=5 weeks; </a:t>
            </a:r>
          </a:p>
          <a:p>
            <a:pPr>
              <a:buClr>
                <a:srgbClr val="FF3300"/>
              </a:buClr>
              <a:buFont typeface="Wingdings" panose="05000000000000000000" pitchFamily="2" charset="2"/>
              <a:buChar char="§"/>
            </a:pPr>
            <a:r>
              <a:rPr lang="en-GB" altLang="bg-BG" sz="2800" b="1" dirty="0"/>
              <a:t>Infant’s A score is 2s below the mean </a:t>
            </a:r>
          </a:p>
          <a:p>
            <a:pPr lvl="1">
              <a:buClr>
                <a:srgbClr val="FF3300"/>
              </a:buClr>
              <a:buFont typeface="Wingdings" panose="05000000000000000000" pitchFamily="2" charset="2"/>
              <a:buChar char="§"/>
            </a:pPr>
            <a:r>
              <a:rPr lang="en-GB" altLang="bg-BG" sz="2400" b="1" dirty="0"/>
              <a:t>(40-50) : 5 = - 2,  e.g. z = - 2</a:t>
            </a:r>
          </a:p>
          <a:p>
            <a:pPr>
              <a:buClr>
                <a:srgbClr val="FF3300"/>
              </a:buClr>
              <a:buFont typeface="Wingdings" panose="05000000000000000000" pitchFamily="2" charset="2"/>
              <a:buChar char="§"/>
            </a:pPr>
            <a:r>
              <a:rPr lang="en-GB" altLang="bg-BG" sz="2800" b="1" dirty="0">
                <a:latin typeface="+mj-lt"/>
              </a:rPr>
              <a:t>Infant’s B score is 3s above the mean </a:t>
            </a:r>
          </a:p>
          <a:p>
            <a:pPr lvl="1">
              <a:buClr>
                <a:srgbClr val="FF3300"/>
              </a:buClr>
              <a:buFont typeface="Wingdings" panose="05000000000000000000" pitchFamily="2" charset="2"/>
              <a:buChar char="§"/>
            </a:pPr>
            <a:r>
              <a:rPr lang="en-GB" altLang="bg-BG" sz="2400" b="1" dirty="0">
                <a:latin typeface="+mj-lt"/>
              </a:rPr>
              <a:t>(65-50) : 5 = 3,  e.g. z = 3</a:t>
            </a:r>
          </a:p>
          <a:p>
            <a:endParaRPr lang="en-GB" altLang="bg-BG" sz="2800" dirty="0"/>
          </a:p>
        </p:txBody>
      </p:sp>
      <p:cxnSp>
        <p:nvCxnSpPr>
          <p:cNvPr id="3" name="Straight Connector 2"/>
          <p:cNvCxnSpPr/>
          <p:nvPr/>
        </p:nvCxnSpPr>
        <p:spPr bwMode="auto">
          <a:xfrm>
            <a:off x="3059832" y="3573016"/>
            <a:ext cx="216024" cy="0"/>
          </a:xfrm>
          <a:prstGeom prst="lin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Date Placeholder 1"/>
          <p:cNvSpPr>
            <a:spLocks noGrp="1"/>
          </p:cNvSpPr>
          <p:nvPr>
            <p:ph type="dt" sz="half" idx="10"/>
          </p:nvPr>
        </p:nvSpPr>
        <p:spPr/>
        <p:txBody>
          <a:bodyPr/>
          <a:lstStyle/>
          <a:p>
            <a:fld id="{2160F258-0A1C-4922-83F8-1691DBD06885}" type="datetime1">
              <a:rPr lang="bg-BG" altLang="bg-BG" smtClean="0"/>
              <a:t>31.10.2019 г.</a:t>
            </a:fld>
            <a:endParaRPr lang="bg-BG" altLang="bg-BG"/>
          </a:p>
        </p:txBody>
      </p:sp>
    </p:spTree>
    <p:extLst>
      <p:ext uri="{BB962C8B-B14F-4D97-AF65-F5344CB8AC3E}">
        <p14:creationId xmlns:p14="http://schemas.microsoft.com/office/powerpoint/2010/main" val="2123747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926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9267">
                                            <p:txEl>
                                              <p:pRg st="0" end="0"/>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REMINDER.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9267">
                                            <p:txEl>
                                              <p:pRg st="1" end="1"/>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REMIND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9267">
                                            <p:txEl>
                                              <p:pRg st="2" end="2"/>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REMINDER.WAV"/>
                                        </p:tgtEl>
                                      </p:cMediaNode>
                                    </p:audio>
                                  </p:subTnLst>
                                </p:cTn>
                              </p:par>
                              <p:par>
                                <p:cTn id="19" presetID="1" presetClass="entr" presetSubtype="0" fill="hold" grpId="0" nodeType="withEffect">
                                  <p:stCondLst>
                                    <p:cond delay="0"/>
                                  </p:stCondLst>
                                  <p:childTnLst>
                                    <p:set>
                                      <p:cBhvr>
                                        <p:cTn id="20" dur="1" fill="hold">
                                          <p:stCondLst>
                                            <p:cond delay="499"/>
                                          </p:stCondLst>
                                        </p:cTn>
                                        <p:tgtEl>
                                          <p:spTgt spid="139267">
                                            <p:txEl>
                                              <p:pRg st="3" end="3"/>
                                            </p:txEl>
                                          </p:spTgt>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REMINDER.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39267">
                                            <p:txEl>
                                              <p:pRg st="4" end="4"/>
                                            </p:txEl>
                                          </p:spTgt>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REMINDER.WAV"/>
                                        </p:tgtEl>
                                      </p:cMediaNode>
                                    </p:audio>
                                  </p:subTnLst>
                                </p:cTn>
                              </p:par>
                              <p:par>
                                <p:cTn id="25" presetID="1" presetClass="entr" presetSubtype="0" fill="hold" grpId="0" nodeType="withEffect">
                                  <p:stCondLst>
                                    <p:cond delay="0"/>
                                  </p:stCondLst>
                                  <p:childTnLst>
                                    <p:set>
                                      <p:cBhvr>
                                        <p:cTn id="26" dur="1" fill="hold">
                                          <p:stCondLst>
                                            <p:cond delay="499"/>
                                          </p:stCondLst>
                                        </p:cTn>
                                        <p:tgtEl>
                                          <p:spTgt spid="139267">
                                            <p:txEl>
                                              <p:pRg st="5" end="5"/>
                                            </p:txEl>
                                          </p:spTgt>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REMIND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autoUpdateAnimBg="0"/>
      <p:bldP spid="13926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55883BC-17AA-409F-83BC-1801F19B7ADC}" type="slidenum">
              <a:rPr lang="bg-BG" altLang="bg-BG"/>
              <a:pPr/>
              <a:t>41</a:t>
            </a:fld>
            <a:endParaRPr lang="bg-BG" altLang="bg-BG"/>
          </a:p>
        </p:txBody>
      </p:sp>
      <p:pic>
        <p:nvPicPr>
          <p:cNvPr id="161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569913"/>
            <a:ext cx="7632700"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38FAEAE6-3B03-4AD2-9FEE-175582B0688C}" type="datetime1">
              <a:rPr lang="bg-BG" altLang="bg-BG" smtClean="0"/>
              <a:t>31.10.2019 г.</a:t>
            </a:fld>
            <a:endParaRPr lang="bg-BG" altLang="bg-BG"/>
          </a:p>
        </p:txBody>
      </p:sp>
    </p:spTree>
    <p:extLst>
      <p:ext uri="{BB962C8B-B14F-4D97-AF65-F5344CB8AC3E}">
        <p14:creationId xmlns:p14="http://schemas.microsoft.com/office/powerpoint/2010/main" val="3465895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B8B1227-A5B7-4291-8555-CF2E0D222292}" type="slidenum">
              <a:rPr lang="bg-BG" altLang="bg-BG"/>
              <a:pPr/>
              <a:t>42</a:t>
            </a:fld>
            <a:endParaRPr lang="bg-BG" altLang="bg-BG"/>
          </a:p>
        </p:txBody>
      </p:sp>
      <p:sp>
        <p:nvSpPr>
          <p:cNvPr id="137218" name="Rectangle 2"/>
          <p:cNvSpPr>
            <a:spLocks noGrp="1" noChangeArrowheads="1"/>
          </p:cNvSpPr>
          <p:nvPr>
            <p:ph type="title"/>
          </p:nvPr>
        </p:nvSpPr>
        <p:spPr>
          <a:xfrm>
            <a:off x="457200" y="274638"/>
            <a:ext cx="8229600" cy="706090"/>
          </a:xfrm>
        </p:spPr>
        <p:txBody>
          <a:bodyPr/>
          <a:lstStyle/>
          <a:p>
            <a:r>
              <a:rPr lang="en-GB" altLang="bg-BG" sz="3200" b="1" dirty="0">
                <a:solidFill>
                  <a:srgbClr val="660066"/>
                </a:solidFill>
                <a:effectLst>
                  <a:outerShdw blurRad="38100" dist="38100" dir="2700000" algn="tl">
                    <a:srgbClr val="C0C0C0"/>
                  </a:outerShdw>
                </a:effectLst>
                <a:latin typeface="Arial" panose="020B0604020202020204" pitchFamily="34" charset="0"/>
                <a:cs typeface="Arial" panose="020B0604020202020204" pitchFamily="34" charset="0"/>
              </a:rPr>
              <a:t>THE NORMAL CURVE</a:t>
            </a:r>
            <a:endParaRPr lang="en-GB" altLang="bg-BG" sz="3200" b="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37219" name="Rectangle 3"/>
          <p:cNvSpPr>
            <a:spLocks noGrp="1" noChangeArrowheads="1"/>
          </p:cNvSpPr>
          <p:nvPr>
            <p:ph type="body" idx="1"/>
          </p:nvPr>
        </p:nvSpPr>
        <p:spPr>
          <a:xfrm>
            <a:off x="467544" y="1052736"/>
            <a:ext cx="8229600" cy="4525963"/>
          </a:xfrm>
        </p:spPr>
        <p:txBody>
          <a:bodyPr/>
          <a:lstStyle/>
          <a:p>
            <a:r>
              <a:rPr lang="en-GB" altLang="bg-BG" sz="2800" b="1" dirty="0">
                <a:solidFill>
                  <a:srgbClr val="FF0000"/>
                </a:solidFill>
                <a:latin typeface="Arial" panose="020B0604020202020204" pitchFamily="34" charset="0"/>
                <a:cs typeface="Arial" panose="020B0604020202020204" pitchFamily="34" charset="0"/>
              </a:rPr>
              <a:t>Normal curve </a:t>
            </a:r>
            <a:r>
              <a:rPr lang="en-GB" altLang="bg-BG" sz="2800" b="1" dirty="0">
                <a:latin typeface="Arial" panose="020B0604020202020204" pitchFamily="34" charset="0"/>
                <a:cs typeface="Arial" panose="020B0604020202020204" pitchFamily="34" charset="0"/>
              </a:rPr>
              <a:t>- it is a theoretically perfect frequency polygon in which the mean, median, and mode all coincide and which takes the form of a symmetrical bell-shaped curve.</a:t>
            </a:r>
            <a:endParaRPr lang="en-GB" altLang="bg-BG" sz="2800" dirty="0">
              <a:latin typeface="Arial" panose="020B0604020202020204" pitchFamily="34" charset="0"/>
              <a:cs typeface="Arial" panose="020B0604020202020204" pitchFamily="34" charset="0"/>
            </a:endParaRPr>
          </a:p>
          <a:p>
            <a:r>
              <a:rPr lang="en-GB" altLang="bg-BG" sz="2800" b="1" dirty="0">
                <a:solidFill>
                  <a:srgbClr val="FF0000"/>
                </a:solidFill>
                <a:latin typeface="Arial" panose="020B0604020202020204" pitchFamily="34" charset="0"/>
                <a:cs typeface="Arial" panose="020B0604020202020204" pitchFamily="34" charset="0"/>
              </a:rPr>
              <a:t>Characteristics of the normal curve</a:t>
            </a:r>
            <a:r>
              <a:rPr lang="en-GB" altLang="bg-BG" sz="2800" dirty="0">
                <a:solidFill>
                  <a:srgbClr val="FF0000"/>
                </a:solidFill>
                <a:latin typeface="Arial" panose="020B0604020202020204" pitchFamily="34" charset="0"/>
                <a:cs typeface="Arial" panose="020B0604020202020204" pitchFamily="34" charset="0"/>
              </a:rPr>
              <a:t>:</a:t>
            </a:r>
          </a:p>
          <a:p>
            <a:r>
              <a:rPr lang="en-GB" altLang="bg-BG" sz="2800" b="1" dirty="0">
                <a:latin typeface="Arial" panose="020B0604020202020204" pitchFamily="34" charset="0"/>
                <a:cs typeface="Arial" panose="020B0604020202020204" pitchFamily="34" charset="0"/>
              </a:rPr>
              <a:t>1. Most of the cases fall close to the mean;</a:t>
            </a:r>
          </a:p>
          <a:p>
            <a:r>
              <a:rPr lang="en-GB" altLang="bg-BG" sz="2800" b="1" dirty="0">
                <a:latin typeface="Arial" panose="020B0604020202020204" pitchFamily="34" charset="0"/>
                <a:cs typeface="Arial" panose="020B0604020202020204" pitchFamily="34" charset="0"/>
              </a:rPr>
              <a:t>2. Relatively few cases fall into the high or low values of x.</a:t>
            </a:r>
          </a:p>
        </p:txBody>
      </p:sp>
      <p:sp>
        <p:nvSpPr>
          <p:cNvPr id="2" name="Date Placeholder 1"/>
          <p:cNvSpPr>
            <a:spLocks noGrp="1"/>
          </p:cNvSpPr>
          <p:nvPr>
            <p:ph type="dt" sz="half" idx="10"/>
          </p:nvPr>
        </p:nvSpPr>
        <p:spPr/>
        <p:txBody>
          <a:bodyPr/>
          <a:lstStyle/>
          <a:p>
            <a:fld id="{70367DE4-807E-4DBE-B8F0-3A203CEA21A9}" type="datetime1">
              <a:rPr lang="bg-BG" altLang="bg-BG" smtClean="0"/>
              <a:t>31.10.2019 г.</a:t>
            </a:fld>
            <a:endParaRPr lang="bg-BG" altLang="bg-BG"/>
          </a:p>
        </p:txBody>
      </p:sp>
    </p:spTree>
    <p:extLst>
      <p:ext uri="{BB962C8B-B14F-4D97-AF65-F5344CB8AC3E}">
        <p14:creationId xmlns:p14="http://schemas.microsoft.com/office/powerpoint/2010/main" val="1768784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721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7219">
                                            <p:txEl>
                                              <p:pRg st="0" end="0"/>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REMINDER.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7219">
                                            <p:txEl>
                                              <p:pRg st="1" end="1"/>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REMIND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7219">
                                            <p:txEl>
                                              <p:pRg st="2" end="2"/>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REMINDER.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7219">
                                            <p:txEl>
                                              <p:pRg st="3" end="3"/>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REMIND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autoUpdateAnimBg="0"/>
      <p:bldP spid="13721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5A6CBDA-CF17-43DA-BFA2-61FD53E2BEA2}" type="slidenum">
              <a:rPr lang="bg-BG" altLang="bg-BG"/>
              <a:pPr/>
              <a:t>43</a:t>
            </a:fld>
            <a:endParaRPr lang="bg-BG" altLang="bg-BG"/>
          </a:p>
        </p:txBody>
      </p:sp>
      <p:sp>
        <p:nvSpPr>
          <p:cNvPr id="141314" name="Rectangle 2"/>
          <p:cNvSpPr>
            <a:spLocks noGrp="1" noChangeArrowheads="1"/>
          </p:cNvSpPr>
          <p:nvPr>
            <p:ph type="title"/>
          </p:nvPr>
        </p:nvSpPr>
        <p:spPr/>
        <p:txBody>
          <a:bodyPr/>
          <a:lstStyle/>
          <a:p>
            <a:r>
              <a:rPr lang="en-GB" altLang="bg-BG" sz="3600" b="1" dirty="0">
                <a:solidFill>
                  <a:srgbClr val="FF0000"/>
                </a:solidFill>
                <a:effectLst>
                  <a:outerShdw blurRad="38100" dist="38100" dir="2700000" algn="tl">
                    <a:srgbClr val="C0C0C0"/>
                  </a:outerShdw>
                </a:effectLst>
              </a:rPr>
              <a:t>STANDARD NORMAL CURVE</a:t>
            </a:r>
          </a:p>
        </p:txBody>
      </p:sp>
      <p:sp>
        <p:nvSpPr>
          <p:cNvPr id="141315" name="Rectangle 3"/>
          <p:cNvSpPr>
            <a:spLocks noGrp="1" noChangeArrowheads="1"/>
          </p:cNvSpPr>
          <p:nvPr>
            <p:ph type="body" idx="1"/>
          </p:nvPr>
        </p:nvSpPr>
        <p:spPr>
          <a:xfrm>
            <a:off x="467544" y="1268760"/>
            <a:ext cx="8229600" cy="4968552"/>
          </a:xfrm>
        </p:spPr>
        <p:txBody>
          <a:bodyPr/>
          <a:lstStyle/>
          <a:p>
            <a:r>
              <a:rPr lang="en-GB" altLang="bg-BG" sz="2800" b="1" dirty="0">
                <a:solidFill>
                  <a:srgbClr val="3333CC"/>
                </a:solidFill>
                <a:latin typeface="+mj-lt"/>
              </a:rPr>
              <a:t>3. We can use appropriate tables to estimate the area under the standard normal curve for any given z scores.</a:t>
            </a:r>
            <a:endParaRPr lang="en-GB" altLang="bg-BG" sz="2800" b="1" dirty="0">
              <a:latin typeface="+mj-lt"/>
            </a:endParaRPr>
          </a:p>
          <a:p>
            <a:r>
              <a:rPr lang="en-GB" altLang="bg-BG" sz="2800" b="1" dirty="0">
                <a:solidFill>
                  <a:srgbClr val="FF3300"/>
                </a:solidFill>
                <a:latin typeface="+mj-lt"/>
              </a:rPr>
              <a:t>4. The area under the curve between any two points is directly proportional to the percentage of cases falling between those two points.</a:t>
            </a:r>
          </a:p>
          <a:p>
            <a:r>
              <a:rPr lang="en-GB" altLang="bg-BG" sz="2800" b="1" dirty="0">
                <a:latin typeface="+mj-lt"/>
              </a:rPr>
              <a:t>All these properties underlie the calculations of the limits for ‘norms’ and is used in clinical practice to determine the so called “normative groups”</a:t>
            </a:r>
            <a:r>
              <a:rPr lang="en-GB" altLang="bg-BG" b="1" dirty="0">
                <a:latin typeface="+mj-lt"/>
              </a:rPr>
              <a:t>.</a:t>
            </a:r>
            <a:endParaRPr lang="en-GB" altLang="bg-BG" sz="2800" b="1" dirty="0">
              <a:latin typeface="+mj-lt"/>
            </a:endParaRPr>
          </a:p>
        </p:txBody>
      </p:sp>
      <p:sp>
        <p:nvSpPr>
          <p:cNvPr id="2" name="Date Placeholder 1"/>
          <p:cNvSpPr>
            <a:spLocks noGrp="1"/>
          </p:cNvSpPr>
          <p:nvPr>
            <p:ph type="dt" sz="half" idx="10"/>
          </p:nvPr>
        </p:nvSpPr>
        <p:spPr/>
        <p:txBody>
          <a:bodyPr/>
          <a:lstStyle/>
          <a:p>
            <a:fld id="{702C9524-83B5-42F1-B087-0EFB35FF11E5}" type="datetime1">
              <a:rPr lang="bg-BG" altLang="bg-BG" smtClean="0"/>
              <a:t>31.10.2019 г.</a:t>
            </a:fld>
            <a:endParaRPr lang="bg-BG" altLang="bg-BG"/>
          </a:p>
        </p:txBody>
      </p:sp>
    </p:spTree>
    <p:extLst>
      <p:ext uri="{BB962C8B-B14F-4D97-AF65-F5344CB8AC3E}">
        <p14:creationId xmlns:p14="http://schemas.microsoft.com/office/powerpoint/2010/main" val="4238821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31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315">
                                            <p:txEl>
                                              <p:pRg st="0" end="0"/>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REMINDER.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1315">
                                            <p:txEl>
                                              <p:pRg st="1" end="1"/>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REMIND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1315">
                                            <p:txEl>
                                              <p:pRg st="2" end="2"/>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REMIND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autoUpdateAnimBg="0"/>
      <p:bldP spid="14131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3305C2-E0CD-41B2-8FE5-54F08F46D5E9}"/>
              </a:ext>
            </a:extLst>
          </p:cNvPr>
          <p:cNvSpPr>
            <a:spLocks noGrp="1"/>
          </p:cNvSpPr>
          <p:nvPr>
            <p:ph type="dt" sz="half" idx="10"/>
          </p:nvPr>
        </p:nvSpPr>
        <p:spPr/>
        <p:txBody>
          <a:bodyPr/>
          <a:lstStyle/>
          <a:p>
            <a:fld id="{B1A243F1-E9D0-47FB-9972-68CAC4B0166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84D546A1-49EC-4BF6-8581-7DFCBC6D3A50}"/>
              </a:ext>
            </a:extLst>
          </p:cNvPr>
          <p:cNvSpPr>
            <a:spLocks noGrp="1"/>
          </p:cNvSpPr>
          <p:nvPr>
            <p:ph type="sldNum" sz="quarter" idx="12"/>
          </p:nvPr>
        </p:nvSpPr>
        <p:spPr/>
        <p:txBody>
          <a:bodyPr/>
          <a:lstStyle/>
          <a:p>
            <a:fld id="{20E618AE-4321-4BEC-A150-3640766F3025}" type="slidenum">
              <a:rPr lang="bg-BG" altLang="bg-BG" smtClean="0"/>
              <a:pPr/>
              <a:t>44</a:t>
            </a:fld>
            <a:endParaRPr lang="bg-BG" altLang="bg-BG"/>
          </a:p>
        </p:txBody>
      </p:sp>
      <p:pic>
        <p:nvPicPr>
          <p:cNvPr id="4" name="Picture 3">
            <a:extLst>
              <a:ext uri="{FF2B5EF4-FFF2-40B4-BE49-F238E27FC236}">
                <a16:creationId xmlns:a16="http://schemas.microsoft.com/office/drawing/2014/main" id="{6AF9F248-EA60-456A-8869-D46A0A23B03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51720" y="0"/>
            <a:ext cx="5400640" cy="6721475"/>
          </a:xfrm>
          <a:prstGeom prst="rect">
            <a:avLst/>
          </a:prstGeom>
          <a:noFill/>
          <a:ln>
            <a:noFill/>
          </a:ln>
        </p:spPr>
      </p:pic>
    </p:spTree>
    <p:extLst>
      <p:ext uri="{BB962C8B-B14F-4D97-AF65-F5344CB8AC3E}">
        <p14:creationId xmlns:p14="http://schemas.microsoft.com/office/powerpoint/2010/main" val="3119778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490066"/>
          </a:xfrm>
        </p:spPr>
        <p:txBody>
          <a:bodyPr>
            <a:noAutofit/>
          </a:bodyPr>
          <a:lstStyle/>
          <a:p>
            <a:r>
              <a:rPr lang="en-US" sz="3600" dirty="0">
                <a:solidFill>
                  <a:srgbClr val="FF0000"/>
                </a:solidFill>
              </a:rPr>
              <a:t>Normal Distribution</a:t>
            </a:r>
          </a:p>
        </p:txBody>
      </p:sp>
      <p:sp>
        <p:nvSpPr>
          <p:cNvPr id="3" name="Контейнер за съдържание 2"/>
          <p:cNvSpPr>
            <a:spLocks noGrp="1"/>
          </p:cNvSpPr>
          <p:nvPr>
            <p:ph sz="quarter" idx="1"/>
          </p:nvPr>
        </p:nvSpPr>
        <p:spPr>
          <a:xfrm>
            <a:off x="399684" y="815978"/>
            <a:ext cx="7844724" cy="5349325"/>
          </a:xfrm>
        </p:spPr>
        <p:txBody>
          <a:bodyPr anchor="ctr">
            <a:normAutofit fontScale="70000" lnSpcReduction="20000"/>
          </a:bodyPr>
          <a:lstStyle/>
          <a:p>
            <a:pPr marL="0" indent="0" algn="just">
              <a:lnSpc>
                <a:spcPct val="134000"/>
              </a:lnSpc>
              <a:buNone/>
            </a:pPr>
            <a:r>
              <a:rPr lang="en-US" dirty="0"/>
              <a:t>The normal distribution is a continuous probability distribution which is very important in many fields of science, and especially in medicine. </a:t>
            </a:r>
          </a:p>
          <a:p>
            <a:pPr marL="0" indent="0" algn="just">
              <a:lnSpc>
                <a:spcPct val="134000"/>
              </a:lnSpc>
              <a:buNone/>
            </a:pPr>
            <a:r>
              <a:rPr lang="en-US" dirty="0"/>
              <a:t>It is also called </a:t>
            </a:r>
            <a:r>
              <a:rPr lang="en-US" b="1" dirty="0"/>
              <a:t>Gaussian distribution </a:t>
            </a:r>
            <a:r>
              <a:rPr lang="en-US" dirty="0"/>
              <a:t>because it was discovered by Carl Friedrich Gauss.</a:t>
            </a:r>
          </a:p>
          <a:p>
            <a:pPr marL="0" indent="0" algn="just">
              <a:lnSpc>
                <a:spcPct val="134000"/>
              </a:lnSpc>
              <a:buNone/>
            </a:pPr>
            <a:endParaRPr lang="en-US" dirty="0"/>
          </a:p>
          <a:p>
            <a:pPr marL="0" indent="0" algn="just">
              <a:lnSpc>
                <a:spcPct val="134000"/>
              </a:lnSpc>
              <a:buNone/>
            </a:pPr>
            <a:r>
              <a:rPr lang="en-US" b="1" dirty="0"/>
              <a:t>Normal distributions are a family of distributions of the same general form. </a:t>
            </a:r>
            <a:r>
              <a:rPr lang="en-US" dirty="0"/>
              <a:t>They may differ in their location and scale: the mean ("average") of the distribution defines its location, and the standard deviation ("variability") defines the scale as it can be seen in the next slide.</a:t>
            </a:r>
            <a:endParaRPr lang="bg-BG" sz="3400" dirty="0">
              <a:solidFill>
                <a:srgbClr val="FF0000"/>
              </a:solidFill>
            </a:endParaRPr>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1D9D85-22DC-484A-974D-C1D78815ECFB}" type="datetime1">
              <a:rPr lang="bg-BG" smtClean="0"/>
              <a:pPr/>
              <a:t>31.10.2019 г.</a:t>
            </a:fld>
            <a:endParaRPr lang="bg-BG" i="1" dirty="0"/>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45</a:t>
            </a:fld>
            <a:endParaRPr lang="bg-BG" dirty="0"/>
          </a:p>
        </p:txBody>
      </p:sp>
    </p:spTree>
    <p:extLst>
      <p:ext uri="{BB962C8B-B14F-4D97-AF65-F5344CB8AC3E}">
        <p14:creationId xmlns:p14="http://schemas.microsoft.com/office/powerpoint/2010/main" val="2426712336"/>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дата 3"/>
          <p:cNvSpPr>
            <a:spLocks noGrp="1"/>
          </p:cNvSpPr>
          <p:nvPr>
            <p:ph type="dt" sz="half" idx="10"/>
          </p:nvPr>
        </p:nvSpPr>
        <p:spPr/>
        <p:txBody>
          <a:bodyPr/>
          <a:lstStyle/>
          <a:p>
            <a:fld id="{E41D9D85-22DC-484A-974D-C1D78815ECFB}" type="datetime1">
              <a:rPr lang="bg-BG" smtClean="0"/>
              <a:t>31.10.2019 г.</a:t>
            </a:fld>
            <a:endParaRPr lang="bg-BG"/>
          </a:p>
        </p:txBody>
      </p:sp>
      <p:sp>
        <p:nvSpPr>
          <p:cNvPr id="5" name="Контейнер за номер на слайда 4"/>
          <p:cNvSpPr>
            <a:spLocks noGrp="1"/>
          </p:cNvSpPr>
          <p:nvPr>
            <p:ph type="sldNum" sz="quarter" idx="12"/>
          </p:nvPr>
        </p:nvSpPr>
        <p:spPr/>
        <p:txBody>
          <a:bodyPr/>
          <a:lstStyle/>
          <a:p>
            <a:fld id="{353F3F3C-A60D-426C-8F94-912700854F7B}" type="slidenum">
              <a:rPr lang="bg-BG" smtClean="0"/>
              <a:t>46</a:t>
            </a:fld>
            <a:endParaRPr lang="bg-BG"/>
          </a:p>
        </p:txBody>
      </p:sp>
      <p:pic>
        <p:nvPicPr>
          <p:cNvPr id="7" name="Picture 4" descr="Fig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71" y="1556792"/>
            <a:ext cx="8064896" cy="3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665735"/>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188640"/>
            <a:ext cx="8229600" cy="504056"/>
          </a:xfrm>
        </p:spPr>
        <p:txBody>
          <a:bodyPr>
            <a:noAutofit/>
          </a:bodyPr>
          <a:lstStyle/>
          <a:p>
            <a:r>
              <a:rPr lang="en-US" sz="3600" dirty="0">
                <a:solidFill>
                  <a:srgbClr val="FF0000"/>
                </a:solidFill>
              </a:rPr>
              <a:t>Normal Distribution</a:t>
            </a:r>
          </a:p>
        </p:txBody>
      </p:sp>
      <p:sp>
        <p:nvSpPr>
          <p:cNvPr id="4" name="Контейнер за дата 3"/>
          <p:cNvSpPr>
            <a:spLocks noGrp="1"/>
          </p:cNvSpPr>
          <p:nvPr>
            <p:ph type="dt" sz="half" idx="10"/>
          </p:nvPr>
        </p:nvSpPr>
        <p:spPr/>
        <p:txBody>
          <a:bodyPr/>
          <a:lstStyle/>
          <a:p>
            <a:fld id="{E41D9D85-22DC-484A-974D-C1D78815ECFB}" type="datetime1">
              <a:rPr lang="bg-BG" i="1" smtClean="0"/>
              <a:t>31.10.2019 г.</a:t>
            </a:fld>
            <a:endParaRPr lang="bg-BG" i="1" dirty="0"/>
          </a:p>
        </p:txBody>
      </p:sp>
      <p:sp>
        <p:nvSpPr>
          <p:cNvPr id="5" name="Контейнер за номер на слайда 4"/>
          <p:cNvSpPr>
            <a:spLocks noGrp="1"/>
          </p:cNvSpPr>
          <p:nvPr>
            <p:ph type="sldNum" sz="quarter" idx="12"/>
          </p:nvPr>
        </p:nvSpPr>
        <p:spPr/>
        <p:txBody>
          <a:bodyPr/>
          <a:lstStyle/>
          <a:p>
            <a:fld id="{353F3F3C-A60D-426C-8F94-912700854F7B}" type="slidenum">
              <a:rPr lang="bg-BG" smtClean="0"/>
              <a:t>47</a:t>
            </a:fld>
            <a:endParaRPr lang="bg-BG" dirty="0"/>
          </a:p>
        </p:txBody>
      </p:sp>
      <p:sp>
        <p:nvSpPr>
          <p:cNvPr id="3" name="Контейнер за съдържание 2"/>
          <p:cNvSpPr>
            <a:spLocks noGrp="1"/>
          </p:cNvSpPr>
          <p:nvPr>
            <p:ph sz="quarter" idx="1"/>
          </p:nvPr>
        </p:nvSpPr>
        <p:spPr>
          <a:xfrm>
            <a:off x="457200" y="836712"/>
            <a:ext cx="4038600" cy="5289451"/>
          </a:xfrm>
        </p:spPr>
        <p:txBody>
          <a:bodyPr anchor="ctr">
            <a:noAutofit/>
          </a:bodyPr>
          <a:lstStyle/>
          <a:p>
            <a:pPr marL="0" indent="0" algn="just">
              <a:spcBef>
                <a:spcPts val="0"/>
              </a:spcBef>
              <a:buNone/>
            </a:pPr>
            <a:r>
              <a:rPr lang="en-US" sz="2000" dirty="0"/>
              <a:t>Normal distributions can differ in their means and in their standard deviations. The diagram shows three normal distributions. The green (left-most) distribution has a mean of -3 and a standard deviation of 0.5, the distribution in red (the middle distribution) has a mean of 0 and a standard deviation of 1, and the distribution in black (right-most) has a mean of 2 and a standard deviation of 3. These as well as all other normal distributions are symmetric with relatively more values at the center of the distribution and relatively few in the tails</a:t>
            </a:r>
            <a:r>
              <a:rPr lang="en-US" sz="1600" dirty="0"/>
              <a:t>.</a:t>
            </a:r>
            <a:endParaRPr lang="bg-BG" sz="1600" dirty="0"/>
          </a:p>
        </p:txBody>
      </p:sp>
      <p:sp>
        <p:nvSpPr>
          <p:cNvPr id="8" name="Текстово поле 7"/>
          <p:cNvSpPr txBox="1"/>
          <p:nvPr/>
        </p:nvSpPr>
        <p:spPr>
          <a:xfrm>
            <a:off x="4860032" y="5301208"/>
            <a:ext cx="3456384" cy="923330"/>
          </a:xfrm>
          <a:prstGeom prst="rect">
            <a:avLst/>
          </a:prstGeom>
          <a:noFill/>
        </p:spPr>
        <p:txBody>
          <a:bodyPr wrap="square" rtlCol="0">
            <a:spAutoFit/>
          </a:bodyPr>
          <a:lstStyle/>
          <a:p>
            <a:pPr algn="ctr"/>
            <a:r>
              <a:rPr lang="en-US" b="1" i="1" dirty="0"/>
              <a:t>Normal distributions differing in their means and standard deviations</a:t>
            </a:r>
            <a:endParaRPr lang="bg-BG" b="1" i="1" dirty="0"/>
          </a:p>
        </p:txBody>
      </p:sp>
      <p:pic>
        <p:nvPicPr>
          <p:cNvPr id="9" name="Content Placeholder 8">
            <a:extLst>
              <a:ext uri="{FF2B5EF4-FFF2-40B4-BE49-F238E27FC236}">
                <a16:creationId xmlns:a16="http://schemas.microsoft.com/office/drawing/2014/main" id="{99646526-596A-4C17-81D3-E5BADC4FBBFE}"/>
              </a:ext>
            </a:extLst>
          </p:cNvPr>
          <p:cNvPicPr>
            <a:picLocks noGrp="1" noChangeAspect="1"/>
          </p:cNvPicPr>
          <p:nvPr>
            <p:ph sz="half" idx="2"/>
          </p:nvPr>
        </p:nvPicPr>
        <p:blipFill>
          <a:blip r:embed="rId2"/>
          <a:stretch>
            <a:fillRect/>
          </a:stretch>
        </p:blipFill>
        <p:spPr>
          <a:xfrm>
            <a:off x="4716016" y="1052736"/>
            <a:ext cx="3924306" cy="4104456"/>
          </a:xfrm>
          <a:prstGeom prst="rect">
            <a:avLst/>
          </a:prstGeom>
          <a:solidFill>
            <a:schemeClr val="accent1"/>
          </a:solidFill>
          <a:ln>
            <a:solidFill>
              <a:schemeClr val="tx1"/>
            </a:solidFill>
          </a:ln>
        </p:spPr>
      </p:pic>
    </p:spTree>
    <p:extLst>
      <p:ext uri="{BB962C8B-B14F-4D97-AF65-F5344CB8AC3E}">
        <p14:creationId xmlns:p14="http://schemas.microsoft.com/office/powerpoint/2010/main" val="2818281054"/>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B527D-5371-4EF2-9F1E-DE2E4971858F}"/>
              </a:ext>
            </a:extLst>
          </p:cNvPr>
          <p:cNvSpPr>
            <a:spLocks noGrp="1"/>
          </p:cNvSpPr>
          <p:nvPr>
            <p:ph type="dt" sz="half" idx="10"/>
          </p:nvPr>
        </p:nvSpPr>
        <p:spPr/>
        <p:txBody>
          <a:bodyPr/>
          <a:lstStyle/>
          <a:p>
            <a:fld id="{B1A243F1-E9D0-47FB-9972-68CAC4B0166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E47B9AD1-DA37-4EEF-A7AF-4DE89DB15E8C}"/>
              </a:ext>
            </a:extLst>
          </p:cNvPr>
          <p:cNvSpPr>
            <a:spLocks noGrp="1"/>
          </p:cNvSpPr>
          <p:nvPr>
            <p:ph type="sldNum" sz="quarter" idx="12"/>
          </p:nvPr>
        </p:nvSpPr>
        <p:spPr/>
        <p:txBody>
          <a:bodyPr/>
          <a:lstStyle/>
          <a:p>
            <a:fld id="{20E618AE-4321-4BEC-A150-3640766F3025}" type="slidenum">
              <a:rPr lang="bg-BG" altLang="bg-BG" smtClean="0"/>
              <a:pPr/>
              <a:t>48</a:t>
            </a:fld>
            <a:endParaRPr lang="bg-BG" altLang="bg-BG"/>
          </a:p>
        </p:txBody>
      </p:sp>
      <p:sp>
        <p:nvSpPr>
          <p:cNvPr id="5" name="Rectangle 4">
            <a:extLst>
              <a:ext uri="{FF2B5EF4-FFF2-40B4-BE49-F238E27FC236}">
                <a16:creationId xmlns:a16="http://schemas.microsoft.com/office/drawing/2014/main" id="{91984055-C050-43C4-9509-1CB82CC168CE}"/>
              </a:ext>
            </a:extLst>
          </p:cNvPr>
          <p:cNvSpPr/>
          <p:nvPr/>
        </p:nvSpPr>
        <p:spPr>
          <a:xfrm>
            <a:off x="467544" y="1196752"/>
            <a:ext cx="8136904" cy="5201424"/>
          </a:xfrm>
          <a:prstGeom prst="rect">
            <a:avLst/>
          </a:prstGeom>
        </p:spPr>
        <p:txBody>
          <a:bodyPr wrap="square">
            <a:spAutoFit/>
          </a:bodyPr>
          <a:lstStyle/>
          <a:p>
            <a:pPr marL="0" indent="0" algn="just">
              <a:buNone/>
            </a:pPr>
            <a:r>
              <a:rPr lang="en-US" sz="2800" dirty="0"/>
              <a:t>The mean and the standard deviation in the normal distribution can be used in interpreting individual scores within a distribution. </a:t>
            </a:r>
          </a:p>
          <a:p>
            <a:pPr algn="just"/>
            <a:endParaRPr lang="en-US" sz="2800" dirty="0"/>
          </a:p>
          <a:p>
            <a:pPr algn="just"/>
            <a:r>
              <a:rPr lang="en-US" sz="2800" b="1" dirty="0"/>
              <a:t>Using the basic principle of normal distribution</a:t>
            </a:r>
            <a:r>
              <a:rPr lang="en-US" sz="2800" dirty="0"/>
              <a:t>, we can determine exactly where a particular score is situated and what percentages constitute the area under the normal curve from the mean and this score. Based on this principle </a:t>
            </a:r>
            <a:r>
              <a:rPr lang="en-US" sz="2800" dirty="0">
                <a:solidFill>
                  <a:srgbClr val="FF0000"/>
                </a:solidFill>
              </a:rPr>
              <a:t>the limits of different groups of normality can be determined (see the next slide). </a:t>
            </a:r>
            <a:endParaRPr lang="bg-BG" sz="2800" dirty="0">
              <a:solidFill>
                <a:srgbClr val="FF0000"/>
              </a:solidFill>
            </a:endParaRPr>
          </a:p>
          <a:p>
            <a:pPr marL="0" indent="0" algn="just">
              <a:buNone/>
            </a:pPr>
            <a:endParaRPr lang="en-US" sz="2400" dirty="0"/>
          </a:p>
        </p:txBody>
      </p:sp>
      <p:sp>
        <p:nvSpPr>
          <p:cNvPr id="6" name="Rectangle 5">
            <a:extLst>
              <a:ext uri="{FF2B5EF4-FFF2-40B4-BE49-F238E27FC236}">
                <a16:creationId xmlns:a16="http://schemas.microsoft.com/office/drawing/2014/main" id="{58B645E6-8667-4507-BCDB-218C31355CE4}"/>
              </a:ext>
            </a:extLst>
          </p:cNvPr>
          <p:cNvSpPr/>
          <p:nvPr/>
        </p:nvSpPr>
        <p:spPr>
          <a:xfrm>
            <a:off x="1907704" y="476672"/>
            <a:ext cx="4752528" cy="646331"/>
          </a:xfrm>
          <a:prstGeom prst="rect">
            <a:avLst/>
          </a:prstGeom>
        </p:spPr>
        <p:txBody>
          <a:bodyPr wrap="square">
            <a:spAutoFit/>
          </a:bodyPr>
          <a:lstStyle/>
          <a:p>
            <a:pPr algn="ctr"/>
            <a:r>
              <a:rPr lang="en-US" sz="3600" dirty="0">
                <a:solidFill>
                  <a:srgbClr val="FF0000"/>
                </a:solidFill>
              </a:rPr>
              <a:t>Normal Distribution</a:t>
            </a:r>
            <a:endParaRPr lang="en-US" sz="3600" dirty="0"/>
          </a:p>
        </p:txBody>
      </p:sp>
    </p:spTree>
    <p:extLst>
      <p:ext uri="{BB962C8B-B14F-4D97-AF65-F5344CB8AC3E}">
        <p14:creationId xmlns:p14="http://schemas.microsoft.com/office/powerpoint/2010/main" val="1066503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normal distribution"/>
          <p:cNvPicPr>
            <a:picLocks noChangeAspect="1" noChangeArrowheads="1"/>
          </p:cNvPicPr>
          <p:nvPr/>
        </p:nvPicPr>
        <p:blipFill>
          <a:blip r:embed="rId2" cstate="print">
            <a:lum bright="-20000" contrast="60000"/>
            <a:extLst>
              <a:ext uri="{28A0092B-C50C-407E-A947-70E740481C1C}">
                <a14:useLocalDpi xmlns:a14="http://schemas.microsoft.com/office/drawing/2010/main" val="0"/>
              </a:ext>
            </a:extLst>
          </a:blip>
          <a:srcRect t="2513" b="-80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2BCDF930-E3CD-4B2F-8135-78F4AE9C27FD}" type="datetime1">
              <a:rPr lang="bg-BG" altLang="bg-BG" smtClean="0"/>
              <a:t>31.10.2019 г.</a:t>
            </a:fld>
            <a:endParaRPr lang="bg-BG" altLang="bg-BG"/>
          </a:p>
        </p:txBody>
      </p:sp>
      <p:sp>
        <p:nvSpPr>
          <p:cNvPr id="3" name="Slide Number Placeholder 2"/>
          <p:cNvSpPr>
            <a:spLocks noGrp="1"/>
          </p:cNvSpPr>
          <p:nvPr>
            <p:ph type="sldNum" sz="quarter" idx="12"/>
          </p:nvPr>
        </p:nvSpPr>
        <p:spPr/>
        <p:txBody>
          <a:bodyPr/>
          <a:lstStyle/>
          <a:p>
            <a:fld id="{7B922D07-9FAE-4467-B086-27446274F6CB}" type="slidenum">
              <a:rPr lang="bg-BG" altLang="bg-BG" smtClean="0"/>
              <a:pPr/>
              <a:t>49</a:t>
            </a:fld>
            <a:endParaRPr lang="bg-BG" altLang="bg-BG"/>
          </a:p>
        </p:txBody>
      </p:sp>
    </p:spTree>
    <p:extLst>
      <p:ext uri="{BB962C8B-B14F-4D97-AF65-F5344CB8AC3E}">
        <p14:creationId xmlns:p14="http://schemas.microsoft.com/office/powerpoint/2010/main" val="71045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923B618-BD69-4FBE-B441-34236817E4B1}" type="slidenum">
              <a:rPr lang="bg-BG" altLang="bg-BG"/>
              <a:pPr/>
              <a:t>5</a:t>
            </a:fld>
            <a:endParaRPr lang="bg-BG" altLang="bg-BG"/>
          </a:p>
        </p:txBody>
      </p:sp>
      <p:sp>
        <p:nvSpPr>
          <p:cNvPr id="131074" name="Rectangle 2"/>
          <p:cNvSpPr>
            <a:spLocks noGrp="1" noChangeArrowheads="1"/>
          </p:cNvSpPr>
          <p:nvPr>
            <p:ph type="title"/>
          </p:nvPr>
        </p:nvSpPr>
        <p:spPr>
          <a:xfrm>
            <a:off x="457200" y="430213"/>
            <a:ext cx="8229600" cy="719137"/>
          </a:xfrm>
        </p:spPr>
        <p:txBody>
          <a:bodyPr/>
          <a:lstStyle/>
          <a:p>
            <a:r>
              <a:rPr lang="en-GB" altLang="bg-BG" sz="3200" b="1" dirty="0">
                <a:solidFill>
                  <a:srgbClr val="FF0000"/>
                </a:solidFill>
              </a:rPr>
              <a:t>FREQUENCY  DISTRIBUTIONS</a:t>
            </a:r>
            <a:r>
              <a:rPr lang="en-GB" altLang="bg-BG" sz="3200" b="1" dirty="0"/>
              <a:t> </a:t>
            </a:r>
          </a:p>
        </p:txBody>
      </p:sp>
      <p:sp>
        <p:nvSpPr>
          <p:cNvPr id="131075" name="Rectangle 3"/>
          <p:cNvSpPr>
            <a:spLocks noGrp="1" noChangeArrowheads="1"/>
          </p:cNvSpPr>
          <p:nvPr>
            <p:ph type="body" idx="1"/>
          </p:nvPr>
        </p:nvSpPr>
        <p:spPr>
          <a:xfrm>
            <a:off x="395288" y="1628775"/>
            <a:ext cx="8569325" cy="4608513"/>
          </a:xfrm>
        </p:spPr>
        <p:txBody>
          <a:bodyPr/>
          <a:lstStyle/>
          <a:p>
            <a:pPr marL="457200" indent="-457200">
              <a:lnSpc>
                <a:spcPct val="90000"/>
              </a:lnSpc>
              <a:buFontTx/>
              <a:buNone/>
            </a:pPr>
            <a:r>
              <a:rPr lang="en-GB" altLang="bg-BG" dirty="0"/>
              <a:t>We could roughly classify the distributions into two groups: </a:t>
            </a:r>
          </a:p>
          <a:p>
            <a:pPr marL="457200" indent="-457200">
              <a:lnSpc>
                <a:spcPct val="30000"/>
              </a:lnSpc>
            </a:pPr>
            <a:endParaRPr lang="en-GB" altLang="bg-BG" dirty="0"/>
          </a:p>
          <a:p>
            <a:pPr marL="457200" indent="-457200">
              <a:lnSpc>
                <a:spcPct val="90000"/>
              </a:lnSpc>
            </a:pPr>
            <a:r>
              <a:rPr lang="en-GB" altLang="bg-BG" b="1" i="1" dirty="0">
                <a:solidFill>
                  <a:srgbClr val="FF0000"/>
                </a:solidFill>
              </a:rPr>
              <a:t>Empirical probability distributions</a:t>
            </a:r>
            <a:r>
              <a:rPr lang="en-GB" altLang="bg-BG" b="1" i="1" dirty="0"/>
              <a:t> – distributions observed in real situation;</a:t>
            </a:r>
          </a:p>
          <a:p>
            <a:pPr marL="457200" indent="-457200">
              <a:lnSpc>
                <a:spcPct val="40000"/>
              </a:lnSpc>
            </a:pPr>
            <a:endParaRPr lang="en-GB" altLang="bg-BG" b="1" i="1" dirty="0"/>
          </a:p>
          <a:p>
            <a:pPr marL="457200" indent="-457200">
              <a:lnSpc>
                <a:spcPct val="90000"/>
              </a:lnSpc>
            </a:pPr>
            <a:r>
              <a:rPr lang="en-GB" altLang="bg-BG" b="1" i="1" dirty="0">
                <a:solidFill>
                  <a:srgbClr val="FF0000"/>
                </a:solidFill>
              </a:rPr>
              <a:t>Theoretical (mathematical) probability distributions</a:t>
            </a:r>
            <a:r>
              <a:rPr lang="en-GB" altLang="bg-BG" b="1" i="1" dirty="0"/>
              <a:t> – mathematical idealization of distributions observed in real situations.</a:t>
            </a:r>
            <a:r>
              <a:rPr lang="en-GB" altLang="bg-BG" dirty="0"/>
              <a:t> </a:t>
            </a:r>
          </a:p>
        </p:txBody>
      </p:sp>
      <p:sp>
        <p:nvSpPr>
          <p:cNvPr id="2" name="Date Placeholder 1"/>
          <p:cNvSpPr>
            <a:spLocks noGrp="1"/>
          </p:cNvSpPr>
          <p:nvPr>
            <p:ph type="dt" sz="half" idx="10"/>
          </p:nvPr>
        </p:nvSpPr>
        <p:spPr/>
        <p:txBody>
          <a:bodyPr/>
          <a:lstStyle/>
          <a:p>
            <a:fld id="{79793A92-7DD8-4D04-895E-7C1DB883A2E3}" type="datetime1">
              <a:rPr lang="bg-BG" altLang="bg-BG" smtClean="0"/>
              <a:t>31.10.2019 г.</a:t>
            </a:fld>
            <a:endParaRPr lang="bg-BG" altLang="bg-BG"/>
          </a:p>
        </p:txBody>
      </p:sp>
    </p:spTree>
    <p:extLst>
      <p:ext uri="{BB962C8B-B14F-4D97-AF65-F5344CB8AC3E}">
        <p14:creationId xmlns:p14="http://schemas.microsoft.com/office/powerpoint/2010/main" val="416114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634082"/>
          </a:xfrm>
        </p:spPr>
        <p:txBody>
          <a:bodyPr>
            <a:noAutofit/>
          </a:bodyPr>
          <a:lstStyle/>
          <a:p>
            <a:r>
              <a:rPr lang="en-US" sz="3600" dirty="0">
                <a:solidFill>
                  <a:srgbClr val="FF0000"/>
                </a:solidFill>
              </a:rPr>
              <a:t>Normal Distribution</a:t>
            </a:r>
          </a:p>
        </p:txBody>
      </p:sp>
      <mc:AlternateContent xmlns:mc="http://schemas.openxmlformats.org/markup-compatibility/2006" xmlns:a14="http://schemas.microsoft.com/office/drawing/2010/main">
        <mc:Choice Requires="a14">
          <p:sp>
            <p:nvSpPr>
              <p:cNvPr id="3" name="Контейнер за съдържание 2"/>
              <p:cNvSpPr>
                <a:spLocks noGrp="1"/>
              </p:cNvSpPr>
              <p:nvPr>
                <p:ph sz="quarter" idx="1"/>
              </p:nvPr>
            </p:nvSpPr>
            <p:spPr>
              <a:xfrm>
                <a:off x="539552" y="908720"/>
                <a:ext cx="8229600" cy="5328592"/>
              </a:xfrm>
            </p:spPr>
            <p:txBody>
              <a:bodyPr anchor="ctr">
                <a:noAutofit/>
              </a:bodyPr>
              <a:lstStyle/>
              <a:p>
                <a:pPr marL="0" indent="0" algn="just">
                  <a:buNone/>
                </a:pPr>
                <a:r>
                  <a:rPr lang="en-US" sz="2000" dirty="0"/>
                  <a:t>Basic features of the normal distributions:</a:t>
                </a:r>
              </a:p>
              <a:p>
                <a:pPr marL="0" indent="0" algn="just">
                  <a:buNone/>
                </a:pPr>
                <a:r>
                  <a:rPr lang="en-US" sz="2000" dirty="0"/>
                  <a:t>1. Normal distributions are symmetric around their mean </a:t>
                </a:r>
              </a:p>
              <a:p>
                <a:pPr marL="0" indent="0" algn="just">
                  <a:buNone/>
                </a:pPr>
                <a:r>
                  <a:rPr lang="en-US" sz="2000" dirty="0"/>
                  <a:t>2. The mean, median, and mode of normal distribution are equal</a:t>
                </a:r>
              </a:p>
              <a:p>
                <a:pPr marL="0" indent="0" algn="just">
                  <a:buNone/>
                </a:pPr>
                <a:r>
                  <a:rPr lang="en-US" sz="2000" dirty="0"/>
                  <a:t>3. The area under the normal curve is equal to 1.0</a:t>
                </a:r>
              </a:p>
              <a:p>
                <a:pPr marL="0" indent="0" algn="just">
                  <a:buNone/>
                </a:pPr>
                <a:r>
                  <a:rPr lang="en-US" sz="2000" dirty="0"/>
                  <a:t>4. Normal distributions are denser in the center and less dense in the tails</a:t>
                </a:r>
              </a:p>
              <a:p>
                <a:pPr marL="0" indent="0" algn="just">
                  <a:buNone/>
                </a:pPr>
                <a:r>
                  <a:rPr lang="en-US" sz="2000" dirty="0"/>
                  <a:t>5. Normal distributions are defined by two parameters, the mean </a:t>
                </a:r>
                <a14:m>
                  <m:oMath xmlns:m="http://schemas.openxmlformats.org/officeDocument/2006/math">
                    <m:acc>
                      <m:accPr>
                        <m:chr m:val="̅"/>
                        <m:ctrlPr>
                          <a:rPr lang="en-US" sz="2800" i="1">
                            <a:latin typeface="Cambria Math" panose="02040503050406030204" pitchFamily="18" charset="0"/>
                          </a:rPr>
                        </m:ctrlPr>
                      </m:accPr>
                      <m:e>
                        <m:r>
                          <a:rPr lang="en-US" sz="2800" b="1" i="1">
                            <a:latin typeface="Cambria Math"/>
                          </a:rPr>
                          <m:t>𝒙</m:t>
                        </m:r>
                      </m:e>
                    </m:acc>
                  </m:oMath>
                </a14:m>
                <a:endParaRPr lang="en-US" sz="2800" dirty="0"/>
              </a:p>
              <a:p>
                <a:pPr marL="0" indent="0" algn="just">
                  <a:buNone/>
                </a:pPr>
                <a:r>
                  <a:rPr lang="en-US" sz="2000" dirty="0"/>
                  <a:t>and the standard deviation </a:t>
                </a:r>
                <a:r>
                  <a:rPr lang="en-US" sz="2400" b="1" dirty="0"/>
                  <a:t>s.</a:t>
                </a:r>
              </a:p>
              <a:p>
                <a:pPr marL="0" indent="0" algn="just">
                  <a:buNone/>
                </a:pPr>
                <a:r>
                  <a:rPr lang="en-US" sz="2000" dirty="0"/>
                  <a:t>6. 68% of the area of a normal distribution is within one standard deviation of the mean</a:t>
                </a:r>
              </a:p>
              <a:p>
                <a:pPr marL="0" indent="0" algn="just">
                  <a:buNone/>
                </a:pPr>
                <a:r>
                  <a:rPr lang="en-US" sz="2000" dirty="0"/>
                  <a:t>7. Approximately 95% of the area of a normal distribution is within two standard deviations of the mean.</a:t>
                </a:r>
              </a:p>
              <a:p>
                <a:pPr marL="0" indent="0" algn="just">
                  <a:buNone/>
                </a:pPr>
                <a:r>
                  <a:rPr lang="en-US" sz="2000" dirty="0"/>
                  <a:t>8. Approximately 99,7% of the area of a normal distribution is within three standard deviations of the mean.</a:t>
                </a:r>
              </a:p>
              <a:p>
                <a:pPr marL="0" indent="0" algn="just">
                  <a:buNone/>
                </a:pPr>
                <a:endParaRPr lang="bg-BG" sz="2000" dirty="0"/>
              </a:p>
            </p:txBody>
          </p:sp>
        </mc:Choice>
        <mc:Fallback xmlns="">
          <p:sp>
            <p:nvSpPr>
              <p:cNvPr id="3" name="Контейнер за съдържание 2"/>
              <p:cNvSpPr>
                <a:spLocks noGrp="1" noRot="1" noChangeAspect="1" noMove="1" noResize="1" noEditPoints="1" noAdjustHandles="1" noChangeArrowheads="1" noChangeShapeType="1" noTextEdit="1"/>
              </p:cNvSpPr>
              <p:nvPr>
                <p:ph sz="quarter" idx="1"/>
              </p:nvPr>
            </p:nvSpPr>
            <p:spPr>
              <a:xfrm>
                <a:off x="539552" y="908720"/>
                <a:ext cx="8229600" cy="5328592"/>
              </a:xfrm>
              <a:blipFill>
                <a:blip r:embed="rId2"/>
                <a:stretch>
                  <a:fillRect l="-815" t="-2059" r="-741"/>
                </a:stretch>
              </a:blipFill>
            </p:spPr>
            <p:txBody>
              <a:bodyPr/>
              <a:lstStyle/>
              <a:p>
                <a:r>
                  <a:rPr lang="en-US">
                    <a:noFill/>
                  </a:rPr>
                  <a:t> </a:t>
                </a:r>
              </a:p>
            </p:txBody>
          </p:sp>
        </mc:Fallback>
      </mc:AlternateContent>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1D9D85-22DC-484A-974D-C1D78815ECFB}" type="datetime1">
              <a:rPr lang="bg-BG" smtClean="0"/>
              <a:pPr/>
              <a:t>31.10.2019 г.</a:t>
            </a:fld>
            <a:endParaRPr lang="bg-BG" i="1"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84FA27B-CE6D-43F5-B199-95D1A0A6566A}"/>
                  </a:ext>
                </a:extLst>
              </p:cNvPr>
              <p:cNvSpPr/>
              <p:nvPr/>
            </p:nvSpPr>
            <p:spPr>
              <a:xfrm>
                <a:off x="4381082" y="3244334"/>
                <a:ext cx="38183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b="1" i="1">
                              <a:latin typeface="Cambria Math"/>
                            </a:rPr>
                            <m:t>𝒙</m:t>
                          </m:r>
                        </m:e>
                      </m:acc>
                    </m:oMath>
                  </m:oMathPara>
                </a14:m>
                <a:endParaRPr lang="en-US" dirty="0"/>
              </a:p>
            </p:txBody>
          </p:sp>
        </mc:Choice>
        <mc:Fallback xmlns="">
          <p:sp>
            <p:nvSpPr>
              <p:cNvPr id="7" name="Rectangle 6">
                <a:extLst>
                  <a:ext uri="{FF2B5EF4-FFF2-40B4-BE49-F238E27FC236}">
                    <a16:creationId xmlns:a16="http://schemas.microsoft.com/office/drawing/2014/main" id="{884FA27B-CE6D-43F5-B199-95D1A0A6566A}"/>
                  </a:ext>
                </a:extLst>
              </p:cNvPr>
              <p:cNvSpPr>
                <a:spLocks noRot="1" noChangeAspect="1" noMove="1" noResize="1" noEditPoints="1" noAdjustHandles="1" noChangeArrowheads="1" noChangeShapeType="1" noTextEdit="1"/>
              </p:cNvSpPr>
              <p:nvPr/>
            </p:nvSpPr>
            <p:spPr>
              <a:xfrm>
                <a:off x="4381082" y="3244334"/>
                <a:ext cx="381836" cy="36933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70709409"/>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55204">
              <a:srgbClr val="A7B4B5"/>
            </a:gs>
            <a:gs pos="100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634082"/>
          </a:xfrm>
        </p:spPr>
        <p:txBody>
          <a:bodyPr>
            <a:noAutofit/>
          </a:bodyPr>
          <a:lstStyle/>
          <a:p>
            <a:r>
              <a:rPr lang="en-US" sz="3600" b="1" dirty="0">
                <a:solidFill>
                  <a:schemeClr val="bg1"/>
                </a:solidFill>
              </a:rPr>
              <a:t>Normal Distribution</a:t>
            </a:r>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1D9D85-22DC-484A-974D-C1D78815ECFB}" type="datetime1">
              <a:rPr lang="bg-BG" smtClean="0"/>
              <a:pPr/>
              <a:t>31.10.2019 г.</a:t>
            </a:fld>
            <a:endParaRPr lang="bg-BG" i="1" dirty="0"/>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51</a:t>
            </a:fld>
            <a:endParaRPr lang="bg-BG" dirty="0"/>
          </a:p>
        </p:txBody>
      </p:sp>
      <p:sp>
        <p:nvSpPr>
          <p:cNvPr id="3" name="Текстово поле 2"/>
          <p:cNvSpPr txBox="1"/>
          <p:nvPr/>
        </p:nvSpPr>
        <p:spPr>
          <a:xfrm>
            <a:off x="539552" y="1124744"/>
            <a:ext cx="7128792" cy="461665"/>
          </a:xfrm>
          <a:prstGeom prst="rect">
            <a:avLst/>
          </a:prstGeom>
          <a:noFill/>
        </p:spPr>
        <p:txBody>
          <a:bodyPr wrap="square" rtlCol="0">
            <a:spAutoFit/>
          </a:bodyPr>
          <a:lstStyle/>
          <a:p>
            <a:pPr algn="ctr"/>
            <a:r>
              <a:rPr lang="en-US" sz="2400" b="1" dirty="0">
                <a:solidFill>
                  <a:schemeClr val="bg1"/>
                </a:solidFill>
              </a:rPr>
              <a:t>Basic principle of a normal distribution</a:t>
            </a:r>
            <a:endParaRPr lang="bg-BG" sz="2400" b="1" dirty="0">
              <a:solidFill>
                <a:schemeClr val="bg1"/>
              </a:solidFill>
            </a:endParaRPr>
          </a:p>
        </p:txBody>
      </p:sp>
      <mc:AlternateContent xmlns:mc="http://schemas.openxmlformats.org/markup-compatibility/2006" xmlns:a14="http://schemas.microsoft.com/office/drawing/2010/main">
        <mc:Choice Requires="a14">
          <p:graphicFrame>
            <p:nvGraphicFramePr>
              <p:cNvPr id="6" name="Таблица 5"/>
              <p:cNvGraphicFramePr>
                <a:graphicFrameLocks noGrp="1"/>
              </p:cNvGraphicFramePr>
              <p:nvPr>
                <p:extLst>
                  <p:ext uri="{D42A27DB-BD31-4B8C-83A1-F6EECF244321}">
                    <p14:modId xmlns:p14="http://schemas.microsoft.com/office/powerpoint/2010/main" val="205375128"/>
                  </p:ext>
                </p:extLst>
              </p:nvPr>
            </p:nvGraphicFramePr>
            <p:xfrm>
              <a:off x="755576" y="1700808"/>
              <a:ext cx="7416825" cy="4608510"/>
            </p:xfrm>
            <a:graphic>
              <a:graphicData uri="http://schemas.openxmlformats.org/drawingml/2006/table">
                <a:tbl>
                  <a:tblPr firstRow="1" bandRow="1">
                    <a:tableStyleId>{5C22544A-7EE6-4342-B048-85BDC9FD1C3A}</a:tableStyleId>
                  </a:tblPr>
                  <a:tblGrid>
                    <a:gridCol w="2472275">
                      <a:extLst>
                        <a:ext uri="{9D8B030D-6E8A-4147-A177-3AD203B41FA5}">
                          <a16:colId xmlns:a16="http://schemas.microsoft.com/office/drawing/2014/main" val="20000"/>
                        </a:ext>
                      </a:extLst>
                    </a:gridCol>
                    <a:gridCol w="2472275">
                      <a:extLst>
                        <a:ext uri="{9D8B030D-6E8A-4147-A177-3AD203B41FA5}">
                          <a16:colId xmlns:a16="http://schemas.microsoft.com/office/drawing/2014/main" val="20001"/>
                        </a:ext>
                      </a:extLst>
                    </a:gridCol>
                    <a:gridCol w="2472275">
                      <a:extLst>
                        <a:ext uri="{9D8B030D-6E8A-4147-A177-3AD203B41FA5}">
                          <a16:colId xmlns:a16="http://schemas.microsoft.com/office/drawing/2014/main" val="20002"/>
                        </a:ext>
                      </a:extLst>
                    </a:gridCol>
                  </a:tblGrid>
                  <a:tr h="1395294">
                    <a:tc>
                      <a:txBody>
                        <a:bodyPr/>
                        <a:lstStyle/>
                        <a:p>
                          <a:pPr algn="ctr"/>
                          <a:r>
                            <a:rPr lang="en-US" i="1" dirty="0">
                              <a:solidFill>
                                <a:schemeClr val="tx1"/>
                              </a:solidFill>
                            </a:rPr>
                            <a:t>Number of standard deviations (z or t) from the mean</a:t>
                          </a:r>
                          <a:endParaRPr lang="bg-BG" i="1" dirty="0">
                            <a:solidFill>
                              <a:schemeClr val="tx1"/>
                            </a:solidFill>
                          </a:endParaRPr>
                        </a:p>
                      </a:txBody>
                      <a:tcPr anchor="ctr"/>
                    </a:tc>
                    <a:tc>
                      <a:txBody>
                        <a:bodyPr/>
                        <a:lstStyle/>
                        <a:p>
                          <a:pPr algn="ctr"/>
                          <a:r>
                            <a:rPr lang="en-US" i="1" dirty="0">
                              <a:solidFill>
                                <a:schemeClr val="tx1"/>
                              </a:solidFill>
                            </a:rPr>
                            <a:t>% of results lying inside </a:t>
                          </a:r>
                          <a14:m>
                            <m:oMath xmlns:m="http://schemas.openxmlformats.org/officeDocument/2006/math">
                              <m:acc>
                                <m:accPr>
                                  <m:chr m:val="̅"/>
                                  <m:ctrlPr>
                                    <a:rPr lang="en-US" i="1" smtClean="0">
                                      <a:solidFill>
                                        <a:schemeClr val="tx1"/>
                                      </a:solidFill>
                                      <a:latin typeface="Cambria Math" panose="02040503050406030204" pitchFamily="18" charset="0"/>
                                    </a:rPr>
                                  </m:ctrlPr>
                                </m:accPr>
                                <m:e>
                                  <m:r>
                                    <a:rPr lang="en-US" b="1" i="1" smtClean="0">
                                      <a:solidFill>
                                        <a:schemeClr val="tx1"/>
                                      </a:solidFill>
                                      <a:latin typeface="Cambria Math"/>
                                    </a:rPr>
                                    <m:t>𝒙</m:t>
                                  </m:r>
                                </m:e>
                              </m:acc>
                              <m:r>
                                <a:rPr lang="en-US" i="1" smtClean="0">
                                  <a:solidFill>
                                    <a:schemeClr val="tx1"/>
                                  </a:solidFill>
                                  <a:latin typeface="Cambria Math"/>
                                  <a:ea typeface="Cambria Math"/>
                                </a:rPr>
                                <m:t>±</m:t>
                              </m:r>
                              <m:r>
                                <a:rPr lang="en-US" b="1" i="1" smtClean="0">
                                  <a:solidFill>
                                    <a:schemeClr val="tx1"/>
                                  </a:solidFill>
                                  <a:latin typeface="Cambria Math"/>
                                  <a:ea typeface="Cambria Math"/>
                                </a:rPr>
                                <m:t>𝒔</m:t>
                              </m:r>
                            </m:oMath>
                          </a14:m>
                          <a:endParaRPr lang="bg-BG" i="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a:solidFill>
                                <a:schemeClr val="tx1"/>
                              </a:solidFill>
                            </a:rPr>
                            <a:t>% of results lying outside </a:t>
                          </a:r>
                          <a14:m>
                            <m:oMath xmlns:m="http://schemas.openxmlformats.org/officeDocument/2006/math">
                              <m:acc>
                                <m:accPr>
                                  <m:chr m:val="̅"/>
                                  <m:ctrlPr>
                                    <a:rPr lang="en-US" i="1" smtClean="0">
                                      <a:solidFill>
                                        <a:schemeClr val="tx1"/>
                                      </a:solidFill>
                                      <a:latin typeface="Cambria Math" panose="02040503050406030204" pitchFamily="18" charset="0"/>
                                    </a:rPr>
                                  </m:ctrlPr>
                                </m:accPr>
                                <m:e>
                                  <m:r>
                                    <a:rPr lang="en-US" b="1" i="1" smtClean="0">
                                      <a:solidFill>
                                        <a:schemeClr val="tx1"/>
                                      </a:solidFill>
                                      <a:latin typeface="Cambria Math"/>
                                    </a:rPr>
                                    <m:t>𝒙</m:t>
                                  </m:r>
                                </m:e>
                              </m:acc>
                              <m:r>
                                <a:rPr lang="en-US" i="1" smtClean="0">
                                  <a:solidFill>
                                    <a:schemeClr val="tx1"/>
                                  </a:solidFill>
                                  <a:latin typeface="Cambria Math"/>
                                  <a:ea typeface="Cambria Math"/>
                                </a:rPr>
                                <m:t>±</m:t>
                              </m:r>
                              <m:r>
                                <a:rPr lang="en-US" b="1" i="1" smtClean="0">
                                  <a:solidFill>
                                    <a:schemeClr val="tx1"/>
                                  </a:solidFill>
                                  <a:latin typeface="Cambria Math"/>
                                  <a:ea typeface="Cambria Math"/>
                                </a:rPr>
                                <m:t>𝒔</m:t>
                              </m:r>
                            </m:oMath>
                          </a14:m>
                          <a:endParaRPr lang="bg-BG" i="1" dirty="0">
                            <a:solidFill>
                              <a:schemeClr val="tx1"/>
                            </a:solidFill>
                          </a:endParaRPr>
                        </a:p>
                        <a:p>
                          <a:pPr algn="ctr"/>
                          <a:endParaRPr lang="bg-BG" i="1" dirty="0">
                            <a:solidFill>
                              <a:schemeClr val="tx1"/>
                            </a:solidFill>
                          </a:endParaRPr>
                        </a:p>
                      </a:txBody>
                      <a:tcPr anchor="ctr"/>
                    </a:tc>
                    <a:extLst>
                      <a:ext uri="{0D108BD9-81ED-4DB2-BD59-A6C34878D82A}">
                        <a16:rowId xmlns:a16="http://schemas.microsoft.com/office/drawing/2014/main" val="10000"/>
                      </a:ext>
                    </a:extLst>
                  </a:tr>
                  <a:tr h="535536">
                    <a:tc>
                      <a:txBody>
                        <a:bodyPr/>
                        <a:lstStyle/>
                        <a:p>
                          <a:pPr algn="ctr"/>
                          <a:r>
                            <a:rPr lang="en-US" sz="2400" b="1" dirty="0">
                              <a:solidFill>
                                <a:srgbClr val="FF0000"/>
                              </a:solidFill>
                            </a:rPr>
                            <a:t>0,5</a:t>
                          </a:r>
                        </a:p>
                      </a:txBody>
                      <a:tcPr anchor="ctr"/>
                    </a:tc>
                    <a:tc>
                      <a:txBody>
                        <a:bodyPr/>
                        <a:lstStyle/>
                        <a:p>
                          <a:pPr algn="ctr"/>
                          <a:r>
                            <a:rPr lang="en-US" sz="2400" b="1" dirty="0">
                              <a:solidFill>
                                <a:srgbClr val="FF0000"/>
                              </a:solidFill>
                            </a:rPr>
                            <a:t>38,2</a:t>
                          </a:r>
                        </a:p>
                      </a:txBody>
                      <a:tcPr anchor="ctr"/>
                    </a:tc>
                    <a:tc>
                      <a:txBody>
                        <a:bodyPr/>
                        <a:lstStyle/>
                        <a:p>
                          <a:pPr algn="ctr"/>
                          <a:r>
                            <a:rPr lang="en-US" sz="2400" b="1" dirty="0">
                              <a:solidFill>
                                <a:srgbClr val="FF0000"/>
                              </a:solidFill>
                            </a:rPr>
                            <a:t>61,4</a:t>
                          </a:r>
                          <a:endParaRPr lang="bg-BG" sz="2400" b="1" dirty="0">
                            <a:solidFill>
                              <a:srgbClr val="FF0000"/>
                            </a:solidFill>
                          </a:endParaRPr>
                        </a:p>
                      </a:txBody>
                      <a:tcPr anchor="ctr"/>
                    </a:tc>
                    <a:extLst>
                      <a:ext uri="{0D108BD9-81ED-4DB2-BD59-A6C34878D82A}">
                        <a16:rowId xmlns:a16="http://schemas.microsoft.com/office/drawing/2014/main" val="10001"/>
                      </a:ext>
                    </a:extLst>
                  </a:tr>
                  <a:tr h="535536">
                    <a:tc>
                      <a:txBody>
                        <a:bodyPr/>
                        <a:lstStyle/>
                        <a:p>
                          <a:pPr algn="ctr"/>
                          <a:r>
                            <a:rPr lang="en-US" sz="2400" b="1" dirty="0">
                              <a:solidFill>
                                <a:srgbClr val="FF0000"/>
                              </a:solidFill>
                            </a:rPr>
                            <a:t>1</a:t>
                          </a:r>
                          <a:endParaRPr lang="bg-BG" sz="2400" b="1" dirty="0">
                            <a:solidFill>
                              <a:srgbClr val="FF0000"/>
                            </a:solidFill>
                          </a:endParaRPr>
                        </a:p>
                      </a:txBody>
                      <a:tcPr anchor="ctr"/>
                    </a:tc>
                    <a:tc>
                      <a:txBody>
                        <a:bodyPr/>
                        <a:lstStyle/>
                        <a:p>
                          <a:pPr algn="ctr"/>
                          <a:r>
                            <a:rPr lang="en-US" sz="2400" b="1" dirty="0">
                              <a:solidFill>
                                <a:srgbClr val="FF0000"/>
                              </a:solidFill>
                            </a:rPr>
                            <a:t>68,2</a:t>
                          </a:r>
                          <a:endParaRPr lang="bg-BG" sz="2400" b="1" dirty="0">
                            <a:solidFill>
                              <a:srgbClr val="FF0000"/>
                            </a:solidFill>
                          </a:endParaRPr>
                        </a:p>
                      </a:txBody>
                      <a:tcPr anchor="ctr"/>
                    </a:tc>
                    <a:tc>
                      <a:txBody>
                        <a:bodyPr/>
                        <a:lstStyle/>
                        <a:p>
                          <a:pPr algn="ctr"/>
                          <a:r>
                            <a:rPr lang="en-US" sz="2400" b="1" dirty="0">
                              <a:solidFill>
                                <a:srgbClr val="FF0000"/>
                              </a:solidFill>
                            </a:rPr>
                            <a:t>31,8</a:t>
                          </a:r>
                          <a:endParaRPr lang="bg-BG" sz="2400" b="1" dirty="0">
                            <a:solidFill>
                              <a:srgbClr val="FF0000"/>
                            </a:solidFill>
                          </a:endParaRPr>
                        </a:p>
                      </a:txBody>
                      <a:tcPr anchor="ctr"/>
                    </a:tc>
                    <a:extLst>
                      <a:ext uri="{0D108BD9-81ED-4DB2-BD59-A6C34878D82A}">
                        <a16:rowId xmlns:a16="http://schemas.microsoft.com/office/drawing/2014/main" val="10002"/>
                      </a:ext>
                    </a:extLst>
                  </a:tr>
                  <a:tr h="535536">
                    <a:tc>
                      <a:txBody>
                        <a:bodyPr/>
                        <a:lstStyle/>
                        <a:p>
                          <a:pPr algn="ctr"/>
                          <a:r>
                            <a:rPr lang="en-US" sz="2400" b="1" dirty="0">
                              <a:solidFill>
                                <a:srgbClr val="FF0000"/>
                              </a:solidFill>
                            </a:rPr>
                            <a:t>1,96</a:t>
                          </a:r>
                          <a:endParaRPr lang="bg-BG" sz="2400" b="1" dirty="0">
                            <a:solidFill>
                              <a:srgbClr val="FF0000"/>
                            </a:solidFill>
                          </a:endParaRPr>
                        </a:p>
                      </a:txBody>
                      <a:tcPr anchor="ctr"/>
                    </a:tc>
                    <a:tc>
                      <a:txBody>
                        <a:bodyPr/>
                        <a:lstStyle/>
                        <a:p>
                          <a:pPr algn="ctr"/>
                          <a:r>
                            <a:rPr lang="en-US" sz="2400" b="1" dirty="0">
                              <a:solidFill>
                                <a:srgbClr val="FF0000"/>
                              </a:solidFill>
                            </a:rPr>
                            <a:t>95</a:t>
                          </a:r>
                          <a:endParaRPr lang="bg-BG" sz="2400" b="1" dirty="0">
                            <a:solidFill>
                              <a:srgbClr val="FF0000"/>
                            </a:solidFill>
                          </a:endParaRPr>
                        </a:p>
                      </a:txBody>
                      <a:tcPr anchor="ctr"/>
                    </a:tc>
                    <a:tc>
                      <a:txBody>
                        <a:bodyPr/>
                        <a:lstStyle/>
                        <a:p>
                          <a:pPr algn="ctr"/>
                          <a:r>
                            <a:rPr lang="en-US" sz="2400" b="1" dirty="0">
                              <a:solidFill>
                                <a:srgbClr val="FF0000"/>
                              </a:solidFill>
                            </a:rPr>
                            <a:t>5</a:t>
                          </a:r>
                          <a:endParaRPr lang="bg-BG" sz="2400" b="1" dirty="0">
                            <a:solidFill>
                              <a:srgbClr val="FF0000"/>
                            </a:solidFill>
                          </a:endParaRPr>
                        </a:p>
                      </a:txBody>
                      <a:tcPr anchor="ctr"/>
                    </a:tc>
                    <a:extLst>
                      <a:ext uri="{0D108BD9-81ED-4DB2-BD59-A6C34878D82A}">
                        <a16:rowId xmlns:a16="http://schemas.microsoft.com/office/drawing/2014/main" val="10003"/>
                      </a:ext>
                    </a:extLst>
                  </a:tr>
                  <a:tr h="535536">
                    <a:tc>
                      <a:txBody>
                        <a:bodyPr/>
                        <a:lstStyle/>
                        <a:p>
                          <a:pPr algn="ctr"/>
                          <a:r>
                            <a:rPr lang="en-US" sz="2400" b="1" dirty="0">
                              <a:solidFill>
                                <a:srgbClr val="FF0000"/>
                              </a:solidFill>
                            </a:rPr>
                            <a:t>2,58</a:t>
                          </a:r>
                          <a:endParaRPr lang="bg-BG" sz="2400" b="1" dirty="0">
                            <a:solidFill>
                              <a:srgbClr val="FF0000"/>
                            </a:solidFill>
                          </a:endParaRPr>
                        </a:p>
                      </a:txBody>
                      <a:tcPr anchor="ctr"/>
                    </a:tc>
                    <a:tc>
                      <a:txBody>
                        <a:bodyPr/>
                        <a:lstStyle/>
                        <a:p>
                          <a:pPr algn="ctr"/>
                          <a:r>
                            <a:rPr lang="en-US" sz="2400" b="1" dirty="0">
                              <a:solidFill>
                                <a:srgbClr val="FF0000"/>
                              </a:solidFill>
                            </a:rPr>
                            <a:t>99</a:t>
                          </a:r>
                          <a:endParaRPr lang="bg-BG" sz="2400" b="1" dirty="0">
                            <a:solidFill>
                              <a:srgbClr val="FF0000"/>
                            </a:solidFill>
                          </a:endParaRPr>
                        </a:p>
                      </a:txBody>
                      <a:tcPr anchor="ctr"/>
                    </a:tc>
                    <a:tc>
                      <a:txBody>
                        <a:bodyPr/>
                        <a:lstStyle/>
                        <a:p>
                          <a:pPr algn="ctr"/>
                          <a:r>
                            <a:rPr lang="en-US" sz="2400" b="1" dirty="0">
                              <a:solidFill>
                                <a:srgbClr val="FF0000"/>
                              </a:solidFill>
                            </a:rPr>
                            <a:t>1</a:t>
                          </a:r>
                          <a:endParaRPr lang="bg-BG" sz="2400" b="1" dirty="0">
                            <a:solidFill>
                              <a:srgbClr val="FF0000"/>
                            </a:solidFill>
                          </a:endParaRPr>
                        </a:p>
                      </a:txBody>
                      <a:tcPr anchor="ctr"/>
                    </a:tc>
                    <a:extLst>
                      <a:ext uri="{0D108BD9-81ED-4DB2-BD59-A6C34878D82A}">
                        <a16:rowId xmlns:a16="http://schemas.microsoft.com/office/drawing/2014/main" val="10004"/>
                      </a:ext>
                    </a:extLst>
                  </a:tr>
                  <a:tr h="535536">
                    <a:tc>
                      <a:txBody>
                        <a:bodyPr/>
                        <a:lstStyle/>
                        <a:p>
                          <a:pPr algn="ctr"/>
                          <a:r>
                            <a:rPr lang="en-US" sz="2400" b="1" dirty="0">
                              <a:solidFill>
                                <a:srgbClr val="FF0000"/>
                              </a:solidFill>
                            </a:rPr>
                            <a:t>3,00</a:t>
                          </a:r>
                          <a:endParaRPr lang="bg-BG" sz="2400" b="1" dirty="0">
                            <a:solidFill>
                              <a:srgbClr val="FF0000"/>
                            </a:solidFill>
                          </a:endParaRPr>
                        </a:p>
                      </a:txBody>
                      <a:tcPr anchor="ctr"/>
                    </a:tc>
                    <a:tc>
                      <a:txBody>
                        <a:bodyPr/>
                        <a:lstStyle/>
                        <a:p>
                          <a:pPr algn="ctr"/>
                          <a:r>
                            <a:rPr lang="en-US" sz="2400" b="1" dirty="0">
                              <a:solidFill>
                                <a:srgbClr val="FF0000"/>
                              </a:solidFill>
                            </a:rPr>
                            <a:t>99,7</a:t>
                          </a:r>
                          <a:endParaRPr lang="bg-BG" sz="2400" b="1" dirty="0">
                            <a:solidFill>
                              <a:srgbClr val="FF0000"/>
                            </a:solidFill>
                          </a:endParaRPr>
                        </a:p>
                      </a:txBody>
                      <a:tcPr anchor="ctr"/>
                    </a:tc>
                    <a:tc>
                      <a:txBody>
                        <a:bodyPr/>
                        <a:lstStyle/>
                        <a:p>
                          <a:pPr algn="ctr"/>
                          <a:r>
                            <a:rPr lang="en-US" sz="2400" b="1" dirty="0">
                              <a:solidFill>
                                <a:srgbClr val="FF0000"/>
                              </a:solidFill>
                            </a:rPr>
                            <a:t>0,3</a:t>
                          </a:r>
                          <a:endParaRPr lang="bg-BG" sz="2400" b="1" dirty="0">
                            <a:solidFill>
                              <a:srgbClr val="FF0000"/>
                            </a:solidFill>
                          </a:endParaRPr>
                        </a:p>
                      </a:txBody>
                      <a:tcPr anchor="ctr"/>
                    </a:tc>
                    <a:extLst>
                      <a:ext uri="{0D108BD9-81ED-4DB2-BD59-A6C34878D82A}">
                        <a16:rowId xmlns:a16="http://schemas.microsoft.com/office/drawing/2014/main" val="10005"/>
                      </a:ext>
                    </a:extLst>
                  </a:tr>
                  <a:tr h="535536">
                    <a:tc>
                      <a:txBody>
                        <a:bodyPr/>
                        <a:lstStyle/>
                        <a:p>
                          <a:pPr algn="ctr"/>
                          <a:r>
                            <a:rPr lang="en-US" sz="2400" b="1" dirty="0">
                              <a:solidFill>
                                <a:srgbClr val="FF0000"/>
                              </a:solidFill>
                            </a:rPr>
                            <a:t>3,29</a:t>
                          </a:r>
                          <a:endParaRPr lang="bg-BG" sz="2400" b="1" dirty="0">
                            <a:solidFill>
                              <a:srgbClr val="FF0000"/>
                            </a:solidFill>
                          </a:endParaRPr>
                        </a:p>
                      </a:txBody>
                      <a:tcPr anchor="ctr"/>
                    </a:tc>
                    <a:tc>
                      <a:txBody>
                        <a:bodyPr/>
                        <a:lstStyle/>
                        <a:p>
                          <a:pPr algn="ctr"/>
                          <a:r>
                            <a:rPr lang="en-US" sz="2400" b="1" dirty="0">
                              <a:solidFill>
                                <a:srgbClr val="FF0000"/>
                              </a:solidFill>
                            </a:rPr>
                            <a:t>99,9</a:t>
                          </a:r>
                          <a:endParaRPr lang="bg-BG" sz="2400" b="1" dirty="0">
                            <a:solidFill>
                              <a:srgbClr val="FF0000"/>
                            </a:solidFill>
                          </a:endParaRPr>
                        </a:p>
                      </a:txBody>
                      <a:tcPr anchor="ctr"/>
                    </a:tc>
                    <a:tc>
                      <a:txBody>
                        <a:bodyPr/>
                        <a:lstStyle/>
                        <a:p>
                          <a:pPr algn="ctr"/>
                          <a:r>
                            <a:rPr lang="en-US" sz="2400" b="1" dirty="0">
                              <a:solidFill>
                                <a:srgbClr val="FF0000"/>
                              </a:solidFill>
                            </a:rPr>
                            <a:t>0,1</a:t>
                          </a:r>
                          <a:endParaRPr lang="bg-BG" sz="2400" b="1" dirty="0">
                            <a:solidFill>
                              <a:srgbClr val="FF0000"/>
                            </a:solidFill>
                          </a:endParaRPr>
                        </a:p>
                      </a:txBody>
                      <a:tcPr anchor="ctr"/>
                    </a:tc>
                    <a:extLst>
                      <a:ext uri="{0D108BD9-81ED-4DB2-BD59-A6C34878D82A}">
                        <a16:rowId xmlns:a16="http://schemas.microsoft.com/office/drawing/2014/main" val="10006"/>
                      </a:ext>
                    </a:extLst>
                  </a:tr>
                </a:tbl>
              </a:graphicData>
            </a:graphic>
          </p:graphicFrame>
        </mc:Choice>
        <mc:Fallback xmlns="">
          <p:graphicFrame>
            <p:nvGraphicFramePr>
              <p:cNvPr id="6" name="Таблица 5"/>
              <p:cNvGraphicFramePr>
                <a:graphicFrameLocks noGrp="1"/>
              </p:cNvGraphicFramePr>
              <p:nvPr>
                <p:extLst>
                  <p:ext uri="{D42A27DB-BD31-4B8C-83A1-F6EECF244321}">
                    <p14:modId xmlns:p14="http://schemas.microsoft.com/office/powerpoint/2010/main" val="205375128"/>
                  </p:ext>
                </p:extLst>
              </p:nvPr>
            </p:nvGraphicFramePr>
            <p:xfrm>
              <a:off x="755576" y="1700808"/>
              <a:ext cx="7416825" cy="4608510"/>
            </p:xfrm>
            <a:graphic>
              <a:graphicData uri="http://schemas.openxmlformats.org/drawingml/2006/table">
                <a:tbl>
                  <a:tblPr firstRow="1" bandRow="1">
                    <a:tableStyleId>{5C22544A-7EE6-4342-B048-85BDC9FD1C3A}</a:tableStyleId>
                  </a:tblPr>
                  <a:tblGrid>
                    <a:gridCol w="2472275">
                      <a:extLst>
                        <a:ext uri="{9D8B030D-6E8A-4147-A177-3AD203B41FA5}">
                          <a16:colId xmlns:a16="http://schemas.microsoft.com/office/drawing/2014/main" val="20000"/>
                        </a:ext>
                      </a:extLst>
                    </a:gridCol>
                    <a:gridCol w="2472275">
                      <a:extLst>
                        <a:ext uri="{9D8B030D-6E8A-4147-A177-3AD203B41FA5}">
                          <a16:colId xmlns:a16="http://schemas.microsoft.com/office/drawing/2014/main" val="20001"/>
                        </a:ext>
                      </a:extLst>
                    </a:gridCol>
                    <a:gridCol w="2472275">
                      <a:extLst>
                        <a:ext uri="{9D8B030D-6E8A-4147-A177-3AD203B41FA5}">
                          <a16:colId xmlns:a16="http://schemas.microsoft.com/office/drawing/2014/main" val="20002"/>
                        </a:ext>
                      </a:extLst>
                    </a:gridCol>
                  </a:tblGrid>
                  <a:tr h="1395294">
                    <a:tc>
                      <a:txBody>
                        <a:bodyPr/>
                        <a:lstStyle/>
                        <a:p>
                          <a:pPr algn="ctr"/>
                          <a:r>
                            <a:rPr lang="en-US" i="1" dirty="0">
                              <a:solidFill>
                                <a:schemeClr val="tx1"/>
                              </a:solidFill>
                            </a:rPr>
                            <a:t>Number of standard deviations (z or t) from the mean</a:t>
                          </a:r>
                          <a:endParaRPr lang="bg-BG" i="1" dirty="0">
                            <a:solidFill>
                              <a:schemeClr val="tx1"/>
                            </a:solidFill>
                          </a:endParaRPr>
                        </a:p>
                      </a:txBody>
                      <a:tcPr anchor="ctr"/>
                    </a:tc>
                    <a:tc>
                      <a:txBody>
                        <a:bodyPr/>
                        <a:lstStyle/>
                        <a:p>
                          <a:endParaRPr lang="en-US"/>
                        </a:p>
                      </a:txBody>
                      <a:tcPr anchor="ctr">
                        <a:blipFill>
                          <a:blip r:embed="rId2"/>
                          <a:stretch>
                            <a:fillRect l="-100246" t="-873" r="-100985" b="-237991"/>
                          </a:stretch>
                        </a:blipFill>
                      </a:tcPr>
                    </a:tc>
                    <a:tc>
                      <a:txBody>
                        <a:bodyPr/>
                        <a:lstStyle/>
                        <a:p>
                          <a:endParaRPr lang="en-US"/>
                        </a:p>
                      </a:txBody>
                      <a:tcPr anchor="ctr">
                        <a:blipFill>
                          <a:blip r:embed="rId2"/>
                          <a:stretch>
                            <a:fillRect l="-200246" t="-873" r="-985" b="-237991"/>
                          </a:stretch>
                        </a:blipFill>
                      </a:tcPr>
                    </a:tc>
                    <a:extLst>
                      <a:ext uri="{0D108BD9-81ED-4DB2-BD59-A6C34878D82A}">
                        <a16:rowId xmlns:a16="http://schemas.microsoft.com/office/drawing/2014/main" val="10000"/>
                      </a:ext>
                    </a:extLst>
                  </a:tr>
                  <a:tr h="535536">
                    <a:tc>
                      <a:txBody>
                        <a:bodyPr/>
                        <a:lstStyle/>
                        <a:p>
                          <a:pPr algn="ctr"/>
                          <a:r>
                            <a:rPr lang="en-US" sz="2400" b="1" dirty="0">
                              <a:solidFill>
                                <a:srgbClr val="FF0000"/>
                              </a:solidFill>
                            </a:rPr>
                            <a:t>0,5</a:t>
                          </a:r>
                        </a:p>
                      </a:txBody>
                      <a:tcPr anchor="ctr"/>
                    </a:tc>
                    <a:tc>
                      <a:txBody>
                        <a:bodyPr/>
                        <a:lstStyle/>
                        <a:p>
                          <a:pPr algn="ctr"/>
                          <a:r>
                            <a:rPr lang="en-US" sz="2400" b="1" dirty="0">
                              <a:solidFill>
                                <a:srgbClr val="FF0000"/>
                              </a:solidFill>
                            </a:rPr>
                            <a:t>38,2</a:t>
                          </a:r>
                        </a:p>
                      </a:txBody>
                      <a:tcPr anchor="ctr"/>
                    </a:tc>
                    <a:tc>
                      <a:txBody>
                        <a:bodyPr/>
                        <a:lstStyle/>
                        <a:p>
                          <a:pPr algn="ctr"/>
                          <a:r>
                            <a:rPr lang="en-US" sz="2400" b="1" dirty="0">
                              <a:solidFill>
                                <a:srgbClr val="FF0000"/>
                              </a:solidFill>
                            </a:rPr>
                            <a:t>61,4</a:t>
                          </a:r>
                          <a:endParaRPr lang="bg-BG" sz="2400" b="1" dirty="0">
                            <a:solidFill>
                              <a:srgbClr val="FF0000"/>
                            </a:solidFill>
                          </a:endParaRPr>
                        </a:p>
                      </a:txBody>
                      <a:tcPr anchor="ctr"/>
                    </a:tc>
                    <a:extLst>
                      <a:ext uri="{0D108BD9-81ED-4DB2-BD59-A6C34878D82A}">
                        <a16:rowId xmlns:a16="http://schemas.microsoft.com/office/drawing/2014/main" val="10001"/>
                      </a:ext>
                    </a:extLst>
                  </a:tr>
                  <a:tr h="535536">
                    <a:tc>
                      <a:txBody>
                        <a:bodyPr/>
                        <a:lstStyle/>
                        <a:p>
                          <a:pPr algn="ctr"/>
                          <a:r>
                            <a:rPr lang="en-US" sz="2400" b="1" dirty="0">
                              <a:solidFill>
                                <a:srgbClr val="FF0000"/>
                              </a:solidFill>
                            </a:rPr>
                            <a:t>1</a:t>
                          </a:r>
                          <a:endParaRPr lang="bg-BG" sz="2400" b="1" dirty="0">
                            <a:solidFill>
                              <a:srgbClr val="FF0000"/>
                            </a:solidFill>
                          </a:endParaRPr>
                        </a:p>
                      </a:txBody>
                      <a:tcPr anchor="ctr"/>
                    </a:tc>
                    <a:tc>
                      <a:txBody>
                        <a:bodyPr/>
                        <a:lstStyle/>
                        <a:p>
                          <a:pPr algn="ctr"/>
                          <a:r>
                            <a:rPr lang="en-US" sz="2400" b="1" dirty="0">
                              <a:solidFill>
                                <a:srgbClr val="FF0000"/>
                              </a:solidFill>
                            </a:rPr>
                            <a:t>68,2</a:t>
                          </a:r>
                          <a:endParaRPr lang="bg-BG" sz="2400" b="1" dirty="0">
                            <a:solidFill>
                              <a:srgbClr val="FF0000"/>
                            </a:solidFill>
                          </a:endParaRPr>
                        </a:p>
                      </a:txBody>
                      <a:tcPr anchor="ctr"/>
                    </a:tc>
                    <a:tc>
                      <a:txBody>
                        <a:bodyPr/>
                        <a:lstStyle/>
                        <a:p>
                          <a:pPr algn="ctr"/>
                          <a:r>
                            <a:rPr lang="en-US" sz="2400" b="1" dirty="0">
                              <a:solidFill>
                                <a:srgbClr val="FF0000"/>
                              </a:solidFill>
                            </a:rPr>
                            <a:t>31,8</a:t>
                          </a:r>
                          <a:endParaRPr lang="bg-BG" sz="2400" b="1" dirty="0">
                            <a:solidFill>
                              <a:srgbClr val="FF0000"/>
                            </a:solidFill>
                          </a:endParaRPr>
                        </a:p>
                      </a:txBody>
                      <a:tcPr anchor="ctr"/>
                    </a:tc>
                    <a:extLst>
                      <a:ext uri="{0D108BD9-81ED-4DB2-BD59-A6C34878D82A}">
                        <a16:rowId xmlns:a16="http://schemas.microsoft.com/office/drawing/2014/main" val="10002"/>
                      </a:ext>
                    </a:extLst>
                  </a:tr>
                  <a:tr h="535536">
                    <a:tc>
                      <a:txBody>
                        <a:bodyPr/>
                        <a:lstStyle/>
                        <a:p>
                          <a:pPr algn="ctr"/>
                          <a:r>
                            <a:rPr lang="en-US" sz="2400" b="1" dirty="0">
                              <a:solidFill>
                                <a:srgbClr val="FF0000"/>
                              </a:solidFill>
                            </a:rPr>
                            <a:t>1,96</a:t>
                          </a:r>
                          <a:endParaRPr lang="bg-BG" sz="2400" b="1" dirty="0">
                            <a:solidFill>
                              <a:srgbClr val="FF0000"/>
                            </a:solidFill>
                          </a:endParaRPr>
                        </a:p>
                      </a:txBody>
                      <a:tcPr anchor="ctr"/>
                    </a:tc>
                    <a:tc>
                      <a:txBody>
                        <a:bodyPr/>
                        <a:lstStyle/>
                        <a:p>
                          <a:pPr algn="ctr"/>
                          <a:r>
                            <a:rPr lang="en-US" sz="2400" b="1" dirty="0">
                              <a:solidFill>
                                <a:srgbClr val="FF0000"/>
                              </a:solidFill>
                            </a:rPr>
                            <a:t>95</a:t>
                          </a:r>
                          <a:endParaRPr lang="bg-BG" sz="2400" b="1" dirty="0">
                            <a:solidFill>
                              <a:srgbClr val="FF0000"/>
                            </a:solidFill>
                          </a:endParaRPr>
                        </a:p>
                      </a:txBody>
                      <a:tcPr anchor="ctr"/>
                    </a:tc>
                    <a:tc>
                      <a:txBody>
                        <a:bodyPr/>
                        <a:lstStyle/>
                        <a:p>
                          <a:pPr algn="ctr"/>
                          <a:r>
                            <a:rPr lang="en-US" sz="2400" b="1" dirty="0">
                              <a:solidFill>
                                <a:srgbClr val="FF0000"/>
                              </a:solidFill>
                            </a:rPr>
                            <a:t>5</a:t>
                          </a:r>
                          <a:endParaRPr lang="bg-BG" sz="2400" b="1" dirty="0">
                            <a:solidFill>
                              <a:srgbClr val="FF0000"/>
                            </a:solidFill>
                          </a:endParaRPr>
                        </a:p>
                      </a:txBody>
                      <a:tcPr anchor="ctr"/>
                    </a:tc>
                    <a:extLst>
                      <a:ext uri="{0D108BD9-81ED-4DB2-BD59-A6C34878D82A}">
                        <a16:rowId xmlns:a16="http://schemas.microsoft.com/office/drawing/2014/main" val="10003"/>
                      </a:ext>
                    </a:extLst>
                  </a:tr>
                  <a:tr h="535536">
                    <a:tc>
                      <a:txBody>
                        <a:bodyPr/>
                        <a:lstStyle/>
                        <a:p>
                          <a:pPr algn="ctr"/>
                          <a:r>
                            <a:rPr lang="en-US" sz="2400" b="1" dirty="0">
                              <a:solidFill>
                                <a:srgbClr val="FF0000"/>
                              </a:solidFill>
                            </a:rPr>
                            <a:t>2,58</a:t>
                          </a:r>
                          <a:endParaRPr lang="bg-BG" sz="2400" b="1" dirty="0">
                            <a:solidFill>
                              <a:srgbClr val="FF0000"/>
                            </a:solidFill>
                          </a:endParaRPr>
                        </a:p>
                      </a:txBody>
                      <a:tcPr anchor="ctr"/>
                    </a:tc>
                    <a:tc>
                      <a:txBody>
                        <a:bodyPr/>
                        <a:lstStyle/>
                        <a:p>
                          <a:pPr algn="ctr"/>
                          <a:r>
                            <a:rPr lang="en-US" sz="2400" b="1" dirty="0">
                              <a:solidFill>
                                <a:srgbClr val="FF0000"/>
                              </a:solidFill>
                            </a:rPr>
                            <a:t>99</a:t>
                          </a:r>
                          <a:endParaRPr lang="bg-BG" sz="2400" b="1" dirty="0">
                            <a:solidFill>
                              <a:srgbClr val="FF0000"/>
                            </a:solidFill>
                          </a:endParaRPr>
                        </a:p>
                      </a:txBody>
                      <a:tcPr anchor="ctr"/>
                    </a:tc>
                    <a:tc>
                      <a:txBody>
                        <a:bodyPr/>
                        <a:lstStyle/>
                        <a:p>
                          <a:pPr algn="ctr"/>
                          <a:r>
                            <a:rPr lang="en-US" sz="2400" b="1" dirty="0">
                              <a:solidFill>
                                <a:srgbClr val="FF0000"/>
                              </a:solidFill>
                            </a:rPr>
                            <a:t>1</a:t>
                          </a:r>
                          <a:endParaRPr lang="bg-BG" sz="2400" b="1" dirty="0">
                            <a:solidFill>
                              <a:srgbClr val="FF0000"/>
                            </a:solidFill>
                          </a:endParaRPr>
                        </a:p>
                      </a:txBody>
                      <a:tcPr anchor="ctr"/>
                    </a:tc>
                    <a:extLst>
                      <a:ext uri="{0D108BD9-81ED-4DB2-BD59-A6C34878D82A}">
                        <a16:rowId xmlns:a16="http://schemas.microsoft.com/office/drawing/2014/main" val="10004"/>
                      </a:ext>
                    </a:extLst>
                  </a:tr>
                  <a:tr h="535536">
                    <a:tc>
                      <a:txBody>
                        <a:bodyPr/>
                        <a:lstStyle/>
                        <a:p>
                          <a:pPr algn="ctr"/>
                          <a:r>
                            <a:rPr lang="en-US" sz="2400" b="1" dirty="0">
                              <a:solidFill>
                                <a:srgbClr val="FF0000"/>
                              </a:solidFill>
                            </a:rPr>
                            <a:t>3,00</a:t>
                          </a:r>
                          <a:endParaRPr lang="bg-BG" sz="2400" b="1" dirty="0">
                            <a:solidFill>
                              <a:srgbClr val="FF0000"/>
                            </a:solidFill>
                          </a:endParaRPr>
                        </a:p>
                      </a:txBody>
                      <a:tcPr anchor="ctr"/>
                    </a:tc>
                    <a:tc>
                      <a:txBody>
                        <a:bodyPr/>
                        <a:lstStyle/>
                        <a:p>
                          <a:pPr algn="ctr"/>
                          <a:r>
                            <a:rPr lang="en-US" sz="2400" b="1" dirty="0">
                              <a:solidFill>
                                <a:srgbClr val="FF0000"/>
                              </a:solidFill>
                            </a:rPr>
                            <a:t>99,7</a:t>
                          </a:r>
                          <a:endParaRPr lang="bg-BG" sz="2400" b="1" dirty="0">
                            <a:solidFill>
                              <a:srgbClr val="FF0000"/>
                            </a:solidFill>
                          </a:endParaRPr>
                        </a:p>
                      </a:txBody>
                      <a:tcPr anchor="ctr"/>
                    </a:tc>
                    <a:tc>
                      <a:txBody>
                        <a:bodyPr/>
                        <a:lstStyle/>
                        <a:p>
                          <a:pPr algn="ctr"/>
                          <a:r>
                            <a:rPr lang="en-US" sz="2400" b="1" dirty="0">
                              <a:solidFill>
                                <a:srgbClr val="FF0000"/>
                              </a:solidFill>
                            </a:rPr>
                            <a:t>0,3</a:t>
                          </a:r>
                          <a:endParaRPr lang="bg-BG" sz="2400" b="1" dirty="0">
                            <a:solidFill>
                              <a:srgbClr val="FF0000"/>
                            </a:solidFill>
                          </a:endParaRPr>
                        </a:p>
                      </a:txBody>
                      <a:tcPr anchor="ctr"/>
                    </a:tc>
                    <a:extLst>
                      <a:ext uri="{0D108BD9-81ED-4DB2-BD59-A6C34878D82A}">
                        <a16:rowId xmlns:a16="http://schemas.microsoft.com/office/drawing/2014/main" val="10005"/>
                      </a:ext>
                    </a:extLst>
                  </a:tr>
                  <a:tr h="535536">
                    <a:tc>
                      <a:txBody>
                        <a:bodyPr/>
                        <a:lstStyle/>
                        <a:p>
                          <a:pPr algn="ctr"/>
                          <a:r>
                            <a:rPr lang="en-US" sz="2400" b="1" dirty="0">
                              <a:solidFill>
                                <a:srgbClr val="FF0000"/>
                              </a:solidFill>
                            </a:rPr>
                            <a:t>3,29</a:t>
                          </a:r>
                          <a:endParaRPr lang="bg-BG" sz="2400" b="1" dirty="0">
                            <a:solidFill>
                              <a:srgbClr val="FF0000"/>
                            </a:solidFill>
                          </a:endParaRPr>
                        </a:p>
                      </a:txBody>
                      <a:tcPr anchor="ctr"/>
                    </a:tc>
                    <a:tc>
                      <a:txBody>
                        <a:bodyPr/>
                        <a:lstStyle/>
                        <a:p>
                          <a:pPr algn="ctr"/>
                          <a:r>
                            <a:rPr lang="en-US" sz="2400" b="1" dirty="0">
                              <a:solidFill>
                                <a:srgbClr val="FF0000"/>
                              </a:solidFill>
                            </a:rPr>
                            <a:t>99,9</a:t>
                          </a:r>
                          <a:endParaRPr lang="bg-BG" sz="2400" b="1" dirty="0">
                            <a:solidFill>
                              <a:srgbClr val="FF0000"/>
                            </a:solidFill>
                          </a:endParaRPr>
                        </a:p>
                      </a:txBody>
                      <a:tcPr anchor="ctr"/>
                    </a:tc>
                    <a:tc>
                      <a:txBody>
                        <a:bodyPr/>
                        <a:lstStyle/>
                        <a:p>
                          <a:pPr algn="ctr"/>
                          <a:r>
                            <a:rPr lang="en-US" sz="2400" b="1" dirty="0">
                              <a:solidFill>
                                <a:srgbClr val="FF0000"/>
                              </a:solidFill>
                            </a:rPr>
                            <a:t>0,1</a:t>
                          </a:r>
                          <a:endParaRPr lang="bg-BG" sz="2400" b="1" dirty="0">
                            <a:solidFill>
                              <a:srgbClr val="FF0000"/>
                            </a:solidFill>
                          </a:endParaRPr>
                        </a:p>
                      </a:txBody>
                      <a:tcPr anchor="ct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3040297094"/>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B527D-5371-4EF2-9F1E-DE2E4971858F}"/>
              </a:ext>
            </a:extLst>
          </p:cNvPr>
          <p:cNvSpPr>
            <a:spLocks noGrp="1"/>
          </p:cNvSpPr>
          <p:nvPr>
            <p:ph type="dt" sz="half" idx="10"/>
          </p:nvPr>
        </p:nvSpPr>
        <p:spPr/>
        <p:txBody>
          <a:bodyPr/>
          <a:lstStyle/>
          <a:p>
            <a:fld id="{B1A243F1-E9D0-47FB-9972-68CAC4B0166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E47B9AD1-DA37-4EEF-A7AF-4DE89DB15E8C}"/>
              </a:ext>
            </a:extLst>
          </p:cNvPr>
          <p:cNvSpPr>
            <a:spLocks noGrp="1"/>
          </p:cNvSpPr>
          <p:nvPr>
            <p:ph type="sldNum" sz="quarter" idx="12"/>
          </p:nvPr>
        </p:nvSpPr>
        <p:spPr/>
        <p:txBody>
          <a:bodyPr/>
          <a:lstStyle/>
          <a:p>
            <a:fld id="{20E618AE-4321-4BEC-A150-3640766F3025}" type="slidenum">
              <a:rPr lang="bg-BG" altLang="bg-BG" smtClean="0"/>
              <a:pPr/>
              <a:t>52</a:t>
            </a:fld>
            <a:endParaRPr lang="bg-BG" altLang="bg-BG"/>
          </a:p>
        </p:txBody>
      </p:sp>
      <p:pic>
        <p:nvPicPr>
          <p:cNvPr id="2050" name="Picture 2" descr="Image result for wHY normal distribution IS CALLED gAUSSIAN">
            <a:extLst>
              <a:ext uri="{FF2B5EF4-FFF2-40B4-BE49-F238E27FC236}">
                <a16:creationId xmlns:a16="http://schemas.microsoft.com/office/drawing/2014/main" id="{92D991F2-B7DA-431F-89E3-9EFC6194E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906547" cy="37444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8B645E6-8667-4507-BCDB-218C31355CE4}"/>
              </a:ext>
            </a:extLst>
          </p:cNvPr>
          <p:cNvSpPr/>
          <p:nvPr/>
        </p:nvSpPr>
        <p:spPr>
          <a:xfrm>
            <a:off x="1907704" y="476672"/>
            <a:ext cx="4752528" cy="646331"/>
          </a:xfrm>
          <a:prstGeom prst="rect">
            <a:avLst/>
          </a:prstGeom>
        </p:spPr>
        <p:txBody>
          <a:bodyPr wrap="square">
            <a:spAutoFit/>
          </a:bodyPr>
          <a:lstStyle/>
          <a:p>
            <a:pPr algn="ctr"/>
            <a:r>
              <a:rPr lang="en-US" sz="3600" dirty="0">
                <a:solidFill>
                  <a:srgbClr val="FF0000"/>
                </a:solidFill>
              </a:rPr>
              <a:t>Normal Distribution</a:t>
            </a:r>
            <a:endParaRPr lang="en-US" sz="3600" dirty="0"/>
          </a:p>
        </p:txBody>
      </p:sp>
    </p:spTree>
    <p:extLst>
      <p:ext uri="{BB962C8B-B14F-4D97-AF65-F5344CB8AC3E}">
        <p14:creationId xmlns:p14="http://schemas.microsoft.com/office/powerpoint/2010/main" val="656827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92B88A7-14C3-40D6-85F9-2A11C0B0EB53}" type="slidenum">
              <a:rPr lang="bg-BG" altLang="bg-BG"/>
              <a:pPr/>
              <a:t>53</a:t>
            </a:fld>
            <a:endParaRPr lang="bg-BG" altLang="bg-BG"/>
          </a:p>
        </p:txBody>
      </p:sp>
      <p:sp>
        <p:nvSpPr>
          <p:cNvPr id="102402" name="Rectangle 2"/>
          <p:cNvSpPr>
            <a:spLocks noGrp="1" noChangeArrowheads="1"/>
          </p:cNvSpPr>
          <p:nvPr>
            <p:ph type="title"/>
          </p:nvPr>
        </p:nvSpPr>
        <p:spPr>
          <a:xfrm>
            <a:off x="468313" y="260350"/>
            <a:ext cx="8229600" cy="5760938"/>
          </a:xfrm>
        </p:spPr>
        <p:txBody>
          <a:bodyPr/>
          <a:lstStyle/>
          <a:p>
            <a:r>
              <a:rPr lang="en-GB" altLang="bg-BG" sz="3600" b="1" dirty="0">
                <a:solidFill>
                  <a:srgbClr val="FF3300"/>
                </a:solidFill>
                <a:latin typeface="Arial" panose="020B0604020202020204" pitchFamily="34" charset="0"/>
                <a:cs typeface="Arial" panose="020B0604020202020204" pitchFamily="34" charset="0"/>
              </a:rPr>
              <a:t>ASYMETRIC </a:t>
            </a:r>
            <a:r>
              <a:rPr lang="en-GB" altLang="bg-BG" sz="3600" b="1" dirty="0">
                <a:solidFill>
                  <a:srgbClr val="FF0000"/>
                </a:solidFill>
              </a:rPr>
              <a:t>DISTRIBUTIONS </a:t>
            </a:r>
            <a:endParaRPr lang="en-GB" altLang="bg-BG" sz="3600" dirty="0">
              <a:solidFill>
                <a:srgbClr val="FF0000"/>
              </a:solidFill>
            </a:endParaRPr>
          </a:p>
        </p:txBody>
      </p:sp>
      <p:sp>
        <p:nvSpPr>
          <p:cNvPr id="102403" name="Rectangle 3"/>
          <p:cNvSpPr>
            <a:spLocks noGrp="1" noChangeArrowheads="1"/>
          </p:cNvSpPr>
          <p:nvPr>
            <p:ph type="body" idx="1"/>
          </p:nvPr>
        </p:nvSpPr>
        <p:spPr>
          <a:xfrm>
            <a:off x="457200" y="548680"/>
            <a:ext cx="8229600" cy="5577483"/>
          </a:xfrm>
        </p:spPr>
        <p:txBody>
          <a:bodyPr/>
          <a:lstStyle/>
          <a:p>
            <a:endParaRPr lang="en-GB" altLang="bg-BG" b="1" dirty="0">
              <a:solidFill>
                <a:srgbClr val="FF3300"/>
              </a:solidFill>
              <a:effectLst>
                <a:outerShdw blurRad="38100" dist="38100" dir="2700000" algn="tl">
                  <a:srgbClr val="C0C0C0"/>
                </a:outerShdw>
              </a:effectLst>
              <a:latin typeface="Times New Roman" pitchFamily="18" charset="0"/>
            </a:endParaRPr>
          </a:p>
          <a:p>
            <a:pPr algn="ctr">
              <a:lnSpc>
                <a:spcPct val="140000"/>
              </a:lnSpc>
              <a:buFontTx/>
              <a:buNone/>
            </a:pPr>
            <a:r>
              <a:rPr lang="en-GB" altLang="bg-BG" b="1" dirty="0">
                <a:latin typeface="Times New Roman" pitchFamily="18" charset="0"/>
              </a:rPr>
              <a:t>	</a:t>
            </a:r>
          </a:p>
        </p:txBody>
      </p:sp>
      <p:sp>
        <p:nvSpPr>
          <p:cNvPr id="2" name="Date Placeholder 1"/>
          <p:cNvSpPr>
            <a:spLocks noGrp="1"/>
          </p:cNvSpPr>
          <p:nvPr>
            <p:ph type="dt" sz="half" idx="10"/>
          </p:nvPr>
        </p:nvSpPr>
        <p:spPr/>
        <p:txBody>
          <a:bodyPr/>
          <a:lstStyle/>
          <a:p>
            <a:fld id="{565C21F0-F1D5-444C-AF34-D2271E0D9A28}" type="datetime1">
              <a:rPr lang="bg-BG" altLang="bg-BG" smtClean="0"/>
              <a:t>31.10.2019 г.</a:t>
            </a:fld>
            <a:endParaRPr lang="bg-BG" altLang="bg-BG"/>
          </a:p>
        </p:txBody>
      </p:sp>
    </p:spTree>
    <p:extLst>
      <p:ext uri="{BB962C8B-B14F-4D97-AF65-F5344CB8AC3E}">
        <p14:creationId xmlns:p14="http://schemas.microsoft.com/office/powerpoint/2010/main" val="4248394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03">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REMIND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P spid="10240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5A7BB1F-84FB-489B-A9F0-AE8B291F6F1B}" type="slidenum">
              <a:rPr lang="bg-BG" altLang="bg-BG"/>
              <a:pPr/>
              <a:t>54</a:t>
            </a:fld>
            <a:endParaRPr lang="bg-BG" altLang="bg-BG"/>
          </a:p>
        </p:txBody>
      </p:sp>
      <p:sp>
        <p:nvSpPr>
          <p:cNvPr id="153604" name="Rectangle 4"/>
          <p:cNvSpPr>
            <a:spLocks noGrp="1" noChangeArrowheads="1"/>
          </p:cNvSpPr>
          <p:nvPr>
            <p:ph type="title"/>
          </p:nvPr>
        </p:nvSpPr>
        <p:spPr>
          <a:xfrm>
            <a:off x="457200" y="274638"/>
            <a:ext cx="8229600" cy="5746750"/>
          </a:xfrm>
        </p:spPr>
        <p:txBody>
          <a:bodyPr/>
          <a:lstStyle/>
          <a:p>
            <a:pPr algn="l"/>
            <a:r>
              <a:rPr lang="en-GB" altLang="bg-BG" sz="4000" dirty="0"/>
              <a:t>Regarding the inclination of the peak or skewness:</a:t>
            </a:r>
            <a:br>
              <a:rPr lang="en-GB" altLang="bg-BG" sz="4000" dirty="0"/>
            </a:br>
            <a:r>
              <a:rPr lang="en-GB" altLang="bg-BG" sz="4000" dirty="0"/>
              <a:t>- </a:t>
            </a:r>
            <a:r>
              <a:rPr lang="en-GB" altLang="bg-BG" sz="4000" b="1" i="1" dirty="0">
                <a:solidFill>
                  <a:srgbClr val="FF0000"/>
                </a:solidFill>
                <a:effectLst>
                  <a:outerShdw blurRad="38100" dist="38100" dir="2700000" algn="tl">
                    <a:srgbClr val="C0C0C0"/>
                  </a:outerShdw>
                </a:effectLst>
              </a:rPr>
              <a:t>positive skewness</a:t>
            </a:r>
            <a:r>
              <a:rPr lang="en-GB" altLang="bg-BG" sz="4000" b="1" i="1" dirty="0"/>
              <a:t> – </a:t>
            </a:r>
            <a:r>
              <a:rPr lang="en-GB" altLang="bg-BG" sz="4000" dirty="0"/>
              <a:t>distributions with an extended right hand tail (lower values more likely);</a:t>
            </a:r>
            <a:br>
              <a:rPr lang="en-GB" altLang="bg-BG" sz="4000" dirty="0"/>
            </a:br>
            <a:r>
              <a:rPr lang="en-GB" altLang="bg-BG" sz="4000" dirty="0"/>
              <a:t>- </a:t>
            </a:r>
            <a:r>
              <a:rPr lang="en-GB" altLang="bg-BG" sz="4000" b="1" i="1" dirty="0">
                <a:solidFill>
                  <a:srgbClr val="FF0000"/>
                </a:solidFill>
                <a:effectLst>
                  <a:outerShdw blurRad="38100" dist="38100" dir="2700000" algn="tl">
                    <a:srgbClr val="C0C0C0"/>
                  </a:outerShdw>
                </a:effectLst>
              </a:rPr>
              <a:t>negative skewness</a:t>
            </a:r>
            <a:r>
              <a:rPr lang="en-GB" altLang="bg-BG" sz="4000" b="1" i="1" dirty="0"/>
              <a:t> – </a:t>
            </a:r>
            <a:r>
              <a:rPr lang="en-GB" altLang="bg-BG" sz="4000" dirty="0"/>
              <a:t>distributions with an extended left hand tail (higher values more likely).</a:t>
            </a:r>
            <a:endParaRPr lang="bg-BG" altLang="bg-BG" sz="4000" dirty="0"/>
          </a:p>
        </p:txBody>
      </p:sp>
      <p:sp>
        <p:nvSpPr>
          <p:cNvPr id="2" name="Date Placeholder 1"/>
          <p:cNvSpPr>
            <a:spLocks noGrp="1"/>
          </p:cNvSpPr>
          <p:nvPr>
            <p:ph type="dt" sz="half" idx="10"/>
          </p:nvPr>
        </p:nvSpPr>
        <p:spPr/>
        <p:txBody>
          <a:bodyPr/>
          <a:lstStyle/>
          <a:p>
            <a:fld id="{D54D4E12-F6F7-46C8-9607-81355D586FE9}" type="datetime1">
              <a:rPr lang="bg-BG" altLang="bg-BG" smtClean="0"/>
              <a:t>31.10.2019 г.</a:t>
            </a:fld>
            <a:endParaRPr lang="bg-BG" altLang="bg-BG"/>
          </a:p>
        </p:txBody>
      </p:sp>
    </p:spTree>
    <p:extLst>
      <p:ext uri="{BB962C8B-B14F-4D97-AF65-F5344CB8AC3E}">
        <p14:creationId xmlns:p14="http://schemas.microsoft.com/office/powerpoint/2010/main" val="37025000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D8960E-01E8-43EE-B3A6-8440A2365A87}" type="slidenum">
              <a:rPr lang="bg-BG" altLang="bg-BG"/>
              <a:pPr/>
              <a:t>55</a:t>
            </a:fld>
            <a:endParaRPr lang="bg-BG" altLang="bg-BG"/>
          </a:p>
        </p:txBody>
      </p:sp>
      <p:sp>
        <p:nvSpPr>
          <p:cNvPr id="103427" name="Rectangle 3"/>
          <p:cNvSpPr>
            <a:spLocks noGrp="1" noChangeArrowheads="1"/>
          </p:cNvSpPr>
          <p:nvPr>
            <p:ph type="body" idx="1"/>
          </p:nvPr>
        </p:nvSpPr>
        <p:spPr>
          <a:xfrm>
            <a:off x="467544" y="548680"/>
            <a:ext cx="8229600" cy="4824412"/>
          </a:xfrm>
        </p:spPr>
        <p:txBody>
          <a:bodyPr/>
          <a:lstStyle/>
          <a:p>
            <a:r>
              <a:rPr lang="en-GB" altLang="bg-BG" sz="3600" b="1" dirty="0">
                <a:solidFill>
                  <a:srgbClr val="FF3300"/>
                </a:solidFill>
                <a:effectLst>
                  <a:outerShdw blurRad="38100" dist="38100" dir="2700000" algn="tl">
                    <a:srgbClr val="C0C0C0"/>
                  </a:outerShdw>
                </a:effectLst>
                <a:latin typeface="Arial" panose="020B0604020202020204" pitchFamily="34" charset="0"/>
                <a:cs typeface="Arial" panose="020B0604020202020204" pitchFamily="34" charset="0"/>
              </a:rPr>
              <a:t>POSITIVELY SKEWED </a:t>
            </a:r>
            <a:r>
              <a:rPr lang="en-GB" altLang="bg-BG" sz="3600" b="1" dirty="0">
                <a:latin typeface="Arial" panose="020B0604020202020204" pitchFamily="34" charset="0"/>
                <a:cs typeface="Arial" panose="020B0604020202020204" pitchFamily="34" charset="0"/>
              </a:rPr>
              <a:t>- with most of the scores being low, but with some scores spreading out towards the upper end of the distribution; the tail is directed to the right or to the positive side of the distribution </a:t>
            </a:r>
          </a:p>
          <a:p>
            <a:r>
              <a:rPr lang="en-GB" altLang="bg-BG" sz="3600" b="1" dirty="0">
                <a:solidFill>
                  <a:srgbClr val="FF0000"/>
                </a:solidFill>
                <a:latin typeface="Arial" panose="020B0604020202020204" pitchFamily="34" charset="0"/>
                <a:cs typeface="Arial" panose="020B0604020202020204" pitchFamily="34" charset="0"/>
              </a:rPr>
              <a:t>mode&lt;median&lt;mean</a:t>
            </a:r>
          </a:p>
        </p:txBody>
      </p:sp>
      <p:sp>
        <p:nvSpPr>
          <p:cNvPr id="2" name="Date Placeholder 1"/>
          <p:cNvSpPr>
            <a:spLocks noGrp="1"/>
          </p:cNvSpPr>
          <p:nvPr>
            <p:ph type="dt" sz="half" idx="10"/>
          </p:nvPr>
        </p:nvSpPr>
        <p:spPr/>
        <p:txBody>
          <a:bodyPr/>
          <a:lstStyle/>
          <a:p>
            <a:fld id="{187FFB73-79FA-4034-9788-2A3C597453D5}" type="datetime1">
              <a:rPr lang="bg-BG" altLang="bg-BG" smtClean="0"/>
              <a:t>31.10.2019 г.</a:t>
            </a:fld>
            <a:endParaRPr lang="bg-BG" altLang="bg-BG"/>
          </a:p>
        </p:txBody>
      </p:sp>
    </p:spTree>
    <p:extLst>
      <p:ext uri="{BB962C8B-B14F-4D97-AF65-F5344CB8AC3E}">
        <p14:creationId xmlns:p14="http://schemas.microsoft.com/office/powerpoint/2010/main" val="2558326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27">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REMINDER.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427">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REMIND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24BC360C-0A8D-43A4-84E9-D53004072BCE}" type="slidenum">
              <a:rPr lang="bg-BG" altLang="bg-BG"/>
              <a:pPr/>
              <a:t>56</a:t>
            </a:fld>
            <a:endParaRPr lang="bg-BG" altLang="bg-BG"/>
          </a:p>
        </p:txBody>
      </p:sp>
      <p:pic>
        <p:nvPicPr>
          <p:cNvPr id="126978" name="Picture 2" descr="GRANCHAROVA FIG1"/>
          <p:cNvPicPr>
            <a:picLocks noChangeAspect="1" noChangeArrowheads="1"/>
          </p:cNvPicPr>
          <p:nvPr/>
        </p:nvPicPr>
        <p:blipFill>
          <a:blip r:embed="rId2">
            <a:extLst>
              <a:ext uri="{28A0092B-C50C-407E-A947-70E740481C1C}">
                <a14:useLocalDpi xmlns:a14="http://schemas.microsoft.com/office/drawing/2010/main" val="0"/>
              </a:ext>
            </a:extLst>
          </a:blip>
          <a:srcRect t="4855" b="17409"/>
          <a:stretch>
            <a:fillRect/>
          </a:stretch>
        </p:blipFill>
        <p:spPr bwMode="auto">
          <a:xfrm>
            <a:off x="0" y="692150"/>
            <a:ext cx="9144000"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18C992E4-A2EF-471C-9004-E4320E98637C}" type="datetime1">
              <a:rPr lang="bg-BG" altLang="bg-BG" smtClean="0"/>
              <a:t>31.10.2019 г.</a:t>
            </a:fld>
            <a:endParaRPr lang="bg-BG" altLang="bg-BG"/>
          </a:p>
        </p:txBody>
      </p:sp>
    </p:spTree>
    <p:extLst>
      <p:ext uri="{BB962C8B-B14F-4D97-AF65-F5344CB8AC3E}">
        <p14:creationId xmlns:p14="http://schemas.microsoft.com/office/powerpoint/2010/main" val="222730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17A5F59-4E38-4168-AFD3-80FC14E3B208}" type="slidenum">
              <a:rPr lang="bg-BG" altLang="bg-BG"/>
              <a:pPr/>
              <a:t>57</a:t>
            </a:fld>
            <a:endParaRPr lang="bg-BG" altLang="bg-BG"/>
          </a:p>
        </p:txBody>
      </p:sp>
      <p:sp>
        <p:nvSpPr>
          <p:cNvPr id="124931" name="Rectangle 3"/>
          <p:cNvSpPr>
            <a:spLocks noGrp="1" noChangeArrowheads="1"/>
          </p:cNvSpPr>
          <p:nvPr>
            <p:ph type="body" idx="1"/>
          </p:nvPr>
        </p:nvSpPr>
        <p:spPr>
          <a:xfrm>
            <a:off x="467544" y="620688"/>
            <a:ext cx="8229600" cy="4525963"/>
          </a:xfrm>
        </p:spPr>
        <p:txBody>
          <a:bodyPr/>
          <a:lstStyle/>
          <a:p>
            <a:r>
              <a:rPr lang="en-GB" altLang="bg-BG" sz="3600" b="1" dirty="0">
                <a:solidFill>
                  <a:srgbClr val="FF3300"/>
                </a:solidFill>
                <a:effectLst>
                  <a:outerShdw blurRad="38100" dist="38100" dir="2700000" algn="tl">
                    <a:srgbClr val="C0C0C0"/>
                  </a:outerShdw>
                </a:effectLst>
                <a:latin typeface="Arial" panose="020B0604020202020204" pitchFamily="34" charset="0"/>
                <a:cs typeface="Arial" panose="020B0604020202020204" pitchFamily="34" charset="0"/>
              </a:rPr>
              <a:t>NEGATIVELY SKEWED</a:t>
            </a:r>
            <a:r>
              <a:rPr lang="en-GB" altLang="bg-BG" sz="3600" b="1" dirty="0">
                <a:latin typeface="Arial" panose="020B0604020202020204" pitchFamily="34" charset="0"/>
                <a:cs typeface="Arial" panose="020B0604020202020204" pitchFamily="34" charset="0"/>
              </a:rPr>
              <a:t> - with most of the scores being high, but with some scores spreading out towards the lower end of the distribution; the tail is directed to the left or negative side of the</a:t>
            </a:r>
            <a:r>
              <a:rPr lang="en-GB" altLang="bg-BG" sz="3600" dirty="0">
                <a:latin typeface="Arial" panose="020B0604020202020204" pitchFamily="34" charset="0"/>
                <a:cs typeface="Arial" panose="020B0604020202020204" pitchFamily="34" charset="0"/>
              </a:rPr>
              <a:t> </a:t>
            </a:r>
            <a:r>
              <a:rPr lang="en-GB" altLang="bg-BG" sz="3600" b="1" dirty="0">
                <a:latin typeface="Arial" panose="020B0604020202020204" pitchFamily="34" charset="0"/>
                <a:cs typeface="Arial" panose="020B0604020202020204" pitchFamily="34" charset="0"/>
              </a:rPr>
              <a:t>distribution; </a:t>
            </a:r>
          </a:p>
          <a:p>
            <a:r>
              <a:rPr lang="en-GB" altLang="bg-BG" sz="3600" b="1" dirty="0">
                <a:solidFill>
                  <a:srgbClr val="FF3300"/>
                </a:solidFill>
                <a:latin typeface="Arial" panose="020B0604020202020204" pitchFamily="34" charset="0"/>
                <a:cs typeface="Arial" panose="020B0604020202020204" pitchFamily="34" charset="0"/>
              </a:rPr>
              <a:t>mean&lt;median&lt;mode</a:t>
            </a:r>
            <a:endParaRPr lang="en-GB" altLang="bg-BG" sz="36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12E49C81-CB4C-4A98-B84E-06F2F5027488}" type="datetime1">
              <a:rPr lang="bg-BG" altLang="bg-BG" smtClean="0"/>
              <a:t>31.10.2019 г.</a:t>
            </a:fld>
            <a:endParaRPr lang="bg-BG" altLang="bg-BG"/>
          </a:p>
        </p:txBody>
      </p:sp>
    </p:spTree>
    <p:extLst>
      <p:ext uri="{BB962C8B-B14F-4D97-AF65-F5344CB8AC3E}">
        <p14:creationId xmlns:p14="http://schemas.microsoft.com/office/powerpoint/2010/main" val="1816306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931">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REMINDER.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4931">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REMIND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45C9FA05-6874-4331-AA51-9CCAAA435988}" type="slidenum">
              <a:rPr lang="bg-BG" altLang="bg-BG"/>
              <a:pPr/>
              <a:t>58</a:t>
            </a:fld>
            <a:endParaRPr lang="bg-BG" altLang="bg-BG"/>
          </a:p>
        </p:txBody>
      </p:sp>
      <p:pic>
        <p:nvPicPr>
          <p:cNvPr id="129026" name="Picture 2" descr="GRANCHAROVA FIG2"/>
          <p:cNvPicPr>
            <a:picLocks noChangeAspect="1" noChangeArrowheads="1"/>
          </p:cNvPicPr>
          <p:nvPr/>
        </p:nvPicPr>
        <p:blipFill>
          <a:blip r:embed="rId2">
            <a:extLst>
              <a:ext uri="{28A0092B-C50C-407E-A947-70E740481C1C}">
                <a14:useLocalDpi xmlns:a14="http://schemas.microsoft.com/office/drawing/2010/main" val="0"/>
              </a:ext>
            </a:extLst>
          </a:blip>
          <a:srcRect t="10347" b="16832"/>
          <a:stretch>
            <a:fillRect/>
          </a:stretch>
        </p:blipFill>
        <p:spPr bwMode="auto">
          <a:xfrm>
            <a:off x="0" y="981075"/>
            <a:ext cx="9144000" cy="50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656A3E13-2CE8-41DF-BA1D-DFFB1C56C5D7}" type="datetime1">
              <a:rPr lang="bg-BG" altLang="bg-BG" smtClean="0"/>
              <a:t>31.10.2019 г.</a:t>
            </a:fld>
            <a:endParaRPr lang="bg-BG" altLang="bg-BG"/>
          </a:p>
        </p:txBody>
      </p:sp>
    </p:spTree>
    <p:extLst>
      <p:ext uri="{BB962C8B-B14F-4D97-AF65-F5344CB8AC3E}">
        <p14:creationId xmlns:p14="http://schemas.microsoft.com/office/powerpoint/2010/main" val="639990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FCA7F31-1578-4510-AD2A-AD203D35FE4B}" type="slidenum">
              <a:rPr lang="bg-BG" altLang="bg-BG"/>
              <a:pPr/>
              <a:t>59</a:t>
            </a:fld>
            <a:endParaRPr lang="bg-BG" altLang="bg-BG"/>
          </a:p>
        </p:txBody>
      </p:sp>
      <p:sp>
        <p:nvSpPr>
          <p:cNvPr id="147460" name="Rectangle 4"/>
          <p:cNvSpPr>
            <a:spLocks noGrp="1" noChangeArrowheads="1"/>
          </p:cNvSpPr>
          <p:nvPr>
            <p:ph type="title"/>
          </p:nvPr>
        </p:nvSpPr>
        <p:spPr>
          <a:xfrm>
            <a:off x="457200" y="274638"/>
            <a:ext cx="8229600" cy="5818187"/>
          </a:xfrm>
        </p:spPr>
        <p:txBody>
          <a:bodyPr/>
          <a:lstStyle/>
          <a:p>
            <a:r>
              <a:rPr lang="en-GB" altLang="bg-BG" sz="6000" b="1" dirty="0">
                <a:solidFill>
                  <a:srgbClr val="FF3300"/>
                </a:solidFill>
                <a:effectLst>
                  <a:outerShdw blurRad="38100" dist="38100" dir="2700000" algn="tl">
                    <a:srgbClr val="C0C0C0"/>
                  </a:outerShdw>
                </a:effectLst>
                <a:latin typeface="Arial" panose="020B0604020202020204" pitchFamily="34" charset="0"/>
                <a:cs typeface="Arial" panose="020B0604020202020204" pitchFamily="34" charset="0"/>
              </a:rPr>
              <a:t>Important:</a:t>
            </a:r>
            <a:br>
              <a:rPr lang="en-GB" altLang="bg-BG" sz="6000" b="1" dirty="0">
                <a:solidFill>
                  <a:srgbClr val="FF3300"/>
                </a:solidFill>
                <a:effectLst>
                  <a:outerShdw blurRad="38100" dist="38100" dir="2700000" algn="tl">
                    <a:srgbClr val="C0C0C0"/>
                  </a:outerShdw>
                </a:effectLst>
                <a:latin typeface="Arial" panose="020B0604020202020204" pitchFamily="34" charset="0"/>
                <a:cs typeface="Arial" panose="020B0604020202020204" pitchFamily="34" charset="0"/>
              </a:rPr>
            </a:br>
            <a:r>
              <a:rPr lang="en-GB" altLang="bg-BG" sz="6000" b="1" dirty="0">
                <a:solidFill>
                  <a:srgbClr val="FF3300"/>
                </a:solidFill>
                <a:effectLst>
                  <a:outerShdw blurRad="38100" dist="38100" dir="2700000" algn="tl">
                    <a:srgbClr val="C0C0C0"/>
                  </a:outerShdw>
                </a:effectLst>
                <a:latin typeface="Arial" panose="020B0604020202020204" pitchFamily="34" charset="0"/>
                <a:cs typeface="Arial" panose="020B0604020202020204" pitchFamily="34" charset="0"/>
              </a:rPr>
              <a:t/>
            </a:r>
            <a:br>
              <a:rPr lang="en-GB" altLang="bg-BG" sz="6000" b="1" dirty="0">
                <a:solidFill>
                  <a:srgbClr val="FF3300"/>
                </a:solidFill>
                <a:effectLst>
                  <a:outerShdw blurRad="38100" dist="38100" dir="2700000" algn="tl">
                    <a:srgbClr val="C0C0C0"/>
                  </a:outerShdw>
                </a:effectLst>
                <a:latin typeface="Arial" panose="020B0604020202020204" pitchFamily="34" charset="0"/>
                <a:cs typeface="Arial" panose="020B0604020202020204" pitchFamily="34" charset="0"/>
              </a:rPr>
            </a:br>
            <a:r>
              <a:rPr lang="en-GB" altLang="bg-BG" sz="4800" b="1" dirty="0">
                <a:solidFill>
                  <a:srgbClr val="FF3300"/>
                </a:solidFill>
                <a:effectLst>
                  <a:outerShdw blurRad="38100" dist="38100" dir="2700000" algn="tl">
                    <a:srgbClr val="C0C0C0"/>
                  </a:outerShdw>
                </a:effectLst>
                <a:latin typeface="Arial" panose="020B0604020202020204" pitchFamily="34" charset="0"/>
                <a:cs typeface="Arial" panose="020B0604020202020204" pitchFamily="34" charset="0"/>
              </a:rPr>
              <a:t>The type of the distribution determines the statistical tests to be used for descriptive or inferential statistics.</a:t>
            </a:r>
            <a:r>
              <a:rPr lang="en-GB" altLang="bg-BG" sz="6000" b="1" dirty="0">
                <a:latin typeface="Arial" panose="020B0604020202020204" pitchFamily="34" charset="0"/>
                <a:cs typeface="Arial" panose="020B0604020202020204" pitchFamily="34" charset="0"/>
              </a:rPr>
              <a:t/>
            </a:r>
            <a:br>
              <a:rPr lang="en-GB" altLang="bg-BG" sz="6000" b="1" dirty="0">
                <a:latin typeface="Arial" panose="020B0604020202020204" pitchFamily="34" charset="0"/>
                <a:cs typeface="Arial" panose="020B0604020202020204" pitchFamily="34" charset="0"/>
              </a:rPr>
            </a:br>
            <a:endParaRPr lang="bg-BG" altLang="bg-BG" sz="60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3A6B5897-CD27-4B21-8F70-850495D578EB}" type="datetime1">
              <a:rPr lang="bg-BG" altLang="bg-BG" smtClean="0"/>
              <a:t>31.10.2019 г.</a:t>
            </a:fld>
            <a:endParaRPr lang="bg-BG" altLang="bg-BG"/>
          </a:p>
        </p:txBody>
      </p:sp>
    </p:spTree>
    <p:extLst>
      <p:ext uri="{BB962C8B-B14F-4D97-AF65-F5344CB8AC3E}">
        <p14:creationId xmlns:p14="http://schemas.microsoft.com/office/powerpoint/2010/main" val="3764041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6F668CF-A7BD-491D-877D-7BB478B76848}" type="slidenum">
              <a:rPr lang="bg-BG" altLang="bg-BG"/>
              <a:pPr/>
              <a:t>6</a:t>
            </a:fld>
            <a:endParaRPr lang="bg-BG" altLang="bg-BG"/>
          </a:p>
        </p:txBody>
      </p:sp>
      <p:sp>
        <p:nvSpPr>
          <p:cNvPr id="133122" name="Rectangle 2"/>
          <p:cNvSpPr>
            <a:spLocks noGrp="1" noChangeArrowheads="1"/>
          </p:cNvSpPr>
          <p:nvPr>
            <p:ph type="title"/>
          </p:nvPr>
        </p:nvSpPr>
        <p:spPr>
          <a:xfrm>
            <a:off x="457200" y="430213"/>
            <a:ext cx="8229600" cy="719137"/>
          </a:xfrm>
        </p:spPr>
        <p:txBody>
          <a:bodyPr/>
          <a:lstStyle/>
          <a:p>
            <a:r>
              <a:rPr lang="en-GB" altLang="bg-BG" sz="3600" b="1" dirty="0">
                <a:solidFill>
                  <a:srgbClr val="FF0000"/>
                </a:solidFill>
              </a:rPr>
              <a:t>FREQUENCY DISTRIBUTIONS</a:t>
            </a:r>
            <a:endParaRPr lang="en-GB" altLang="bg-BG" sz="3600" dirty="0">
              <a:solidFill>
                <a:srgbClr val="FF0000"/>
              </a:solidFill>
            </a:endParaRPr>
          </a:p>
        </p:txBody>
      </p:sp>
      <p:sp>
        <p:nvSpPr>
          <p:cNvPr id="133123" name="Rectangle 3"/>
          <p:cNvSpPr>
            <a:spLocks noGrp="1" noChangeArrowheads="1"/>
          </p:cNvSpPr>
          <p:nvPr>
            <p:ph type="body" idx="1"/>
          </p:nvPr>
        </p:nvSpPr>
        <p:spPr>
          <a:xfrm>
            <a:off x="395288" y="1268413"/>
            <a:ext cx="8569325" cy="4752975"/>
          </a:xfrm>
        </p:spPr>
        <p:txBody>
          <a:bodyPr/>
          <a:lstStyle/>
          <a:p>
            <a:pPr>
              <a:lnSpc>
                <a:spcPct val="120000"/>
              </a:lnSpc>
              <a:buFontTx/>
              <a:buNone/>
            </a:pPr>
            <a:r>
              <a:rPr lang="en-GB" altLang="bg-BG" sz="2800" dirty="0"/>
              <a:t>The most important theoretical probability distribution is known as</a:t>
            </a:r>
            <a:r>
              <a:rPr lang="en-GB" altLang="bg-BG" sz="2800" b="1" i="1" dirty="0"/>
              <a:t> </a:t>
            </a:r>
            <a:r>
              <a:rPr lang="en-GB" altLang="bg-BG" sz="2800" b="1" i="1" dirty="0">
                <a:solidFill>
                  <a:srgbClr val="FF0000"/>
                </a:solidFill>
              </a:rPr>
              <a:t>Normal or Gaussian distribution.</a:t>
            </a:r>
          </a:p>
          <a:p>
            <a:pPr>
              <a:lnSpc>
                <a:spcPct val="120000"/>
              </a:lnSpc>
              <a:buFontTx/>
              <a:buNone/>
            </a:pPr>
            <a:r>
              <a:rPr lang="en-GB" altLang="bg-BG" sz="2800" dirty="0"/>
              <a:t>Other important theoretical distributions are:</a:t>
            </a:r>
            <a:endParaRPr lang="en-GB" altLang="bg-BG" sz="2800" b="1" i="1" dirty="0"/>
          </a:p>
          <a:p>
            <a:pPr>
              <a:lnSpc>
                <a:spcPct val="120000"/>
              </a:lnSpc>
            </a:pPr>
            <a:r>
              <a:rPr lang="en-GB" altLang="bg-BG" sz="2800" b="1" i="1" dirty="0">
                <a:solidFill>
                  <a:srgbClr val="FF0000"/>
                </a:solidFill>
              </a:rPr>
              <a:t>Binomial distribution,</a:t>
            </a:r>
          </a:p>
          <a:p>
            <a:pPr>
              <a:lnSpc>
                <a:spcPct val="120000"/>
              </a:lnSpc>
            </a:pPr>
            <a:r>
              <a:rPr lang="en-GB" altLang="bg-BG" sz="2800" b="1" i="1" dirty="0">
                <a:solidFill>
                  <a:srgbClr val="FF0000"/>
                </a:solidFill>
              </a:rPr>
              <a:t>Chi square distribution,</a:t>
            </a:r>
          </a:p>
          <a:p>
            <a:pPr>
              <a:lnSpc>
                <a:spcPct val="120000"/>
              </a:lnSpc>
            </a:pPr>
            <a:r>
              <a:rPr lang="en-GB" altLang="bg-BG" sz="2800" b="1" i="1" dirty="0">
                <a:solidFill>
                  <a:srgbClr val="FF0000"/>
                </a:solidFill>
              </a:rPr>
              <a:t>Poisson distribution,</a:t>
            </a:r>
          </a:p>
          <a:p>
            <a:pPr>
              <a:lnSpc>
                <a:spcPct val="120000"/>
              </a:lnSpc>
            </a:pPr>
            <a:r>
              <a:rPr lang="en-GB" altLang="bg-BG" sz="2800" b="1" i="1" dirty="0">
                <a:solidFill>
                  <a:srgbClr val="FF0000"/>
                </a:solidFill>
              </a:rPr>
              <a:t>Fisher’s F distribution.</a:t>
            </a:r>
          </a:p>
        </p:txBody>
      </p:sp>
      <p:sp>
        <p:nvSpPr>
          <p:cNvPr id="2" name="Date Placeholder 1"/>
          <p:cNvSpPr>
            <a:spLocks noGrp="1"/>
          </p:cNvSpPr>
          <p:nvPr>
            <p:ph type="dt" sz="half" idx="10"/>
          </p:nvPr>
        </p:nvSpPr>
        <p:spPr/>
        <p:txBody>
          <a:bodyPr/>
          <a:lstStyle/>
          <a:p>
            <a:fld id="{8E700540-94CD-42A1-9A49-450E021F819A}" type="datetime1">
              <a:rPr lang="bg-BG" altLang="bg-BG" smtClean="0"/>
              <a:t>31.10.2019 г.</a:t>
            </a:fld>
            <a:endParaRPr lang="bg-BG" altLang="bg-BG"/>
          </a:p>
        </p:txBody>
      </p:sp>
    </p:spTree>
    <p:extLst>
      <p:ext uri="{BB962C8B-B14F-4D97-AF65-F5344CB8AC3E}">
        <p14:creationId xmlns:p14="http://schemas.microsoft.com/office/powerpoint/2010/main" val="40539757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38FE487-E3F6-43C1-A84A-38BEEED3426E}" type="slidenum">
              <a:rPr lang="bg-BG" altLang="bg-BG"/>
              <a:pPr/>
              <a:t>60</a:t>
            </a:fld>
            <a:endParaRPr lang="bg-BG" altLang="bg-BG"/>
          </a:p>
        </p:txBody>
      </p:sp>
      <p:sp>
        <p:nvSpPr>
          <p:cNvPr id="49154" name="Rectangle 2"/>
          <p:cNvSpPr>
            <a:spLocks noGrp="1" noChangeArrowheads="1"/>
          </p:cNvSpPr>
          <p:nvPr>
            <p:ph type="title"/>
          </p:nvPr>
        </p:nvSpPr>
        <p:spPr>
          <a:xfrm>
            <a:off x="683568" y="476672"/>
            <a:ext cx="7772400" cy="4896544"/>
          </a:xfrm>
        </p:spPr>
        <p:txBody>
          <a:bodyPr/>
          <a:lstStyle/>
          <a:p>
            <a:pPr>
              <a:lnSpc>
                <a:spcPct val="120000"/>
              </a:lnSpc>
            </a:pPr>
            <a:r>
              <a:rPr lang="en-GB" altLang="bg-BG" b="1" u="sng" dirty="0">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rPr>
              <a:t>Part 2</a:t>
            </a:r>
            <a:r>
              <a:rPr lang="en-GB" altLang="bg-BG"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r>
            <a:br>
              <a:rPr lang="en-GB" altLang="bg-BG"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br>
            <a:r>
              <a:rPr lang="en-GB" altLang="bg-BG"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r>
            <a:br>
              <a:rPr lang="en-GB" altLang="bg-BG"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br>
            <a:r>
              <a:rPr lang="en-GB" altLang="bg-BG"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SIPMLE DESCRIPTIVE</a:t>
            </a:r>
            <a:r>
              <a:rPr lang="en-GB" altLang="bg-BG" sz="4000" b="1" dirty="0">
                <a:solidFill>
                  <a:srgbClr val="FF0000"/>
                </a:solidFill>
                <a:latin typeface="Arial" panose="020B0604020202020204" pitchFamily="34" charset="0"/>
                <a:cs typeface="Arial" panose="020B0604020202020204" pitchFamily="34" charset="0"/>
              </a:rPr>
              <a:t> </a:t>
            </a:r>
            <a:r>
              <a:rPr lang="en-GB" altLang="bg-BG"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STATISTICS</a:t>
            </a:r>
            <a:br>
              <a:rPr lang="en-GB" altLang="bg-BG"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br>
            <a:r>
              <a:rPr lang="en-GB" altLang="bg-BG"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FOR QUALITATIVE (CATEGORICAL) DATA</a:t>
            </a:r>
            <a:endParaRPr lang="en-GB" altLang="bg-BG" sz="4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89BBC721-DEC0-440D-A325-E68A9EC01119}" type="datetime1">
              <a:rPr lang="bg-BG" altLang="bg-BG" smtClean="0"/>
              <a:t>31.10.2019 г.</a:t>
            </a:fld>
            <a:endParaRPr lang="bg-BG" altLang="bg-BG"/>
          </a:p>
        </p:txBody>
      </p:sp>
    </p:spTree>
    <p:extLst>
      <p:ext uri="{BB962C8B-B14F-4D97-AF65-F5344CB8AC3E}">
        <p14:creationId xmlns:p14="http://schemas.microsoft.com/office/powerpoint/2010/main" val="3557629670"/>
      </p:ext>
    </p:extLst>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0-#ppt_w/2"/>
                                          </p:val>
                                        </p:tav>
                                        <p:tav tm="100000">
                                          <p:val>
                                            <p:strVal val="#ppt_x"/>
                                          </p:val>
                                        </p:tav>
                                      </p:tavLst>
                                    </p:anim>
                                    <p:anim calcmode="lin" valueType="num">
                                      <p:cBhvr additive="base">
                                        <p:cTn id="8" dur="500" fill="hold"/>
                                        <p:tgtEl>
                                          <p:spTgt spid="491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REMIND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B28A082-353A-4A65-A5A7-C1F0FBB2857C}" type="slidenum">
              <a:rPr lang="bg-BG" altLang="bg-BG"/>
              <a:pPr/>
              <a:t>61</a:t>
            </a:fld>
            <a:endParaRPr lang="bg-BG" altLang="bg-BG"/>
          </a:p>
        </p:txBody>
      </p:sp>
      <p:sp>
        <p:nvSpPr>
          <p:cNvPr id="96258" name="Rectangle 2"/>
          <p:cNvSpPr>
            <a:spLocks noGrp="1" noChangeArrowheads="1"/>
          </p:cNvSpPr>
          <p:nvPr>
            <p:ph type="title"/>
          </p:nvPr>
        </p:nvSpPr>
        <p:spPr>
          <a:xfrm>
            <a:off x="468313" y="0"/>
            <a:ext cx="8229600" cy="1143000"/>
          </a:xfrm>
        </p:spPr>
        <p:txBody>
          <a:bodyPr/>
          <a:lstStyle/>
          <a:p>
            <a:r>
              <a:rPr lang="en-GB" altLang="bg-BG" sz="2800" b="1" dirty="0">
                <a:solidFill>
                  <a:srgbClr val="FF0000"/>
                </a:solidFill>
                <a:latin typeface="Arial" panose="020B0604020202020204" pitchFamily="34" charset="0"/>
                <a:cs typeface="Arial" panose="020B0604020202020204" pitchFamily="34" charset="0"/>
              </a:rPr>
              <a:t>SIMPLE DESCRIPTIVE STATISTICS</a:t>
            </a:r>
            <a:br>
              <a:rPr lang="en-GB" altLang="bg-BG" sz="2800" b="1" dirty="0">
                <a:solidFill>
                  <a:srgbClr val="FF0000"/>
                </a:solidFill>
                <a:latin typeface="Arial" panose="020B0604020202020204" pitchFamily="34" charset="0"/>
                <a:cs typeface="Arial" panose="020B0604020202020204" pitchFamily="34" charset="0"/>
              </a:rPr>
            </a:br>
            <a:r>
              <a:rPr lang="en-GB" altLang="bg-BG" sz="2800" b="1" dirty="0">
                <a:solidFill>
                  <a:srgbClr val="FF0000"/>
                </a:solidFill>
                <a:latin typeface="Arial" panose="020B0604020202020204" pitchFamily="34" charset="0"/>
                <a:cs typeface="Arial" panose="020B0604020202020204" pitchFamily="34" charset="0"/>
              </a:rPr>
              <a:t>FOR CATEGORICAL DATA</a:t>
            </a:r>
            <a:endParaRPr lang="en-GB" altLang="bg-BG" dirty="0">
              <a:solidFill>
                <a:srgbClr val="FF0000"/>
              </a:solidFill>
              <a:latin typeface="Arial" panose="020B0604020202020204" pitchFamily="34" charset="0"/>
              <a:cs typeface="Arial" panose="020B0604020202020204" pitchFamily="34" charset="0"/>
            </a:endParaRPr>
          </a:p>
        </p:txBody>
      </p:sp>
      <p:sp>
        <p:nvSpPr>
          <p:cNvPr id="96259" name="Rectangle 3"/>
          <p:cNvSpPr>
            <a:spLocks noGrp="1" noChangeArrowheads="1"/>
          </p:cNvSpPr>
          <p:nvPr>
            <p:ph type="body" idx="1"/>
          </p:nvPr>
        </p:nvSpPr>
        <p:spPr>
          <a:xfrm>
            <a:off x="468313" y="1125538"/>
            <a:ext cx="8229600" cy="4525962"/>
          </a:xfrm>
        </p:spPr>
        <p:txBody>
          <a:bodyPr/>
          <a:lstStyle/>
          <a:p>
            <a:pPr>
              <a:lnSpc>
                <a:spcPct val="80000"/>
              </a:lnSpc>
              <a:buFontTx/>
              <a:buNone/>
            </a:pPr>
            <a:r>
              <a:rPr lang="en-GB" altLang="bg-BG" sz="3600" b="1" i="1" dirty="0">
                <a:solidFill>
                  <a:srgbClr val="FF0000"/>
                </a:solidFill>
                <a:latin typeface="+mj-lt"/>
              </a:rPr>
              <a:t>1. </a:t>
            </a:r>
            <a:r>
              <a:rPr lang="en-GB" altLang="bg-BG" sz="3600" b="1" i="1" dirty="0">
                <a:solidFill>
                  <a:srgbClr val="FF0000"/>
                </a:solidFill>
                <a:latin typeface="+mj-lt"/>
                <a:cs typeface="Arial" panose="020B0604020202020204" pitchFamily="34" charset="0"/>
              </a:rPr>
              <a:t>Ratios</a:t>
            </a:r>
            <a:r>
              <a:rPr lang="en-GB" altLang="bg-BG" sz="3600" b="1" i="1" dirty="0">
                <a:latin typeface="+mj-lt"/>
                <a:cs typeface="Arial" panose="020B0604020202020204" pitchFamily="34" charset="0"/>
              </a:rPr>
              <a:t> </a:t>
            </a:r>
            <a:r>
              <a:rPr lang="en-GB" altLang="bg-BG" b="1" i="1" dirty="0">
                <a:latin typeface="Arial" panose="020B0604020202020204" pitchFamily="34" charset="0"/>
                <a:cs typeface="Arial" panose="020B0604020202020204" pitchFamily="34" charset="0"/>
              </a:rPr>
              <a:t>- </a:t>
            </a:r>
            <a:r>
              <a:rPr lang="en-GB" altLang="bg-BG" sz="2800" b="1" dirty="0">
                <a:latin typeface="Arial" panose="020B0604020202020204" pitchFamily="34" charset="0"/>
                <a:cs typeface="Arial" panose="020B0604020202020204" pitchFamily="34" charset="0"/>
              </a:rPr>
              <a:t>statistics which express the relative frequency of one set of frequencies, A, in relation to another, B.</a:t>
            </a:r>
          </a:p>
          <a:p>
            <a:pPr>
              <a:lnSpc>
                <a:spcPct val="80000"/>
              </a:lnSpc>
              <a:buFontTx/>
              <a:buNone/>
            </a:pPr>
            <a:r>
              <a:rPr lang="en-GB" altLang="bg-BG" b="1" dirty="0">
                <a:solidFill>
                  <a:srgbClr val="0070C0"/>
                </a:solidFill>
                <a:latin typeface="Arial" panose="020B0604020202020204" pitchFamily="34" charset="0"/>
                <a:cs typeface="Arial" panose="020B0604020202020204" pitchFamily="34" charset="0"/>
              </a:rPr>
              <a:t>              	A</a:t>
            </a:r>
          </a:p>
          <a:p>
            <a:pPr>
              <a:lnSpc>
                <a:spcPct val="80000"/>
              </a:lnSpc>
            </a:pPr>
            <a:r>
              <a:rPr lang="en-GB" altLang="bg-BG" b="1" dirty="0">
                <a:solidFill>
                  <a:srgbClr val="0070C0"/>
                </a:solidFill>
                <a:latin typeface="Arial" panose="020B0604020202020204" pitchFamily="34" charset="0"/>
                <a:cs typeface="Arial" panose="020B0604020202020204" pitchFamily="34" charset="0"/>
              </a:rPr>
              <a:t>Ratio = ---------    e.g. M/F=10/20=0.5</a:t>
            </a:r>
          </a:p>
          <a:p>
            <a:pPr>
              <a:lnSpc>
                <a:spcPct val="80000"/>
              </a:lnSpc>
              <a:buFontTx/>
              <a:buNone/>
            </a:pPr>
            <a:r>
              <a:rPr lang="en-GB" altLang="bg-BG" b="1" dirty="0">
                <a:solidFill>
                  <a:srgbClr val="0070C0"/>
                </a:solidFill>
                <a:latin typeface="Arial" panose="020B0604020202020204" pitchFamily="34" charset="0"/>
                <a:cs typeface="Arial" panose="020B0604020202020204" pitchFamily="34" charset="0"/>
              </a:rPr>
              <a:t>              	B</a:t>
            </a:r>
          </a:p>
          <a:p>
            <a:pPr algn="just">
              <a:lnSpc>
                <a:spcPct val="80000"/>
              </a:lnSpc>
              <a:buFontTx/>
              <a:buNone/>
            </a:pPr>
            <a:r>
              <a:rPr lang="en-GB" altLang="bg-BG" sz="2800" b="1" dirty="0">
                <a:latin typeface="Arial" panose="020B0604020202020204" pitchFamily="34" charset="0"/>
                <a:cs typeface="Arial" panose="020B0604020202020204" pitchFamily="34" charset="0"/>
              </a:rPr>
              <a:t>Ratios are useful in the health sciences when we are interested in the distribution of illnesses or symptoms or the categories of subjects requiring or benefiting from some treatment.</a:t>
            </a:r>
          </a:p>
          <a:p>
            <a:pPr>
              <a:lnSpc>
                <a:spcPct val="80000"/>
              </a:lnSpc>
              <a:buFontTx/>
              <a:buNone/>
            </a:pPr>
            <a:endParaRPr lang="en-GB" altLang="bg-BG" dirty="0"/>
          </a:p>
        </p:txBody>
      </p:sp>
      <p:sp>
        <p:nvSpPr>
          <p:cNvPr id="2" name="Date Placeholder 1"/>
          <p:cNvSpPr>
            <a:spLocks noGrp="1"/>
          </p:cNvSpPr>
          <p:nvPr>
            <p:ph type="dt" sz="half" idx="10"/>
          </p:nvPr>
        </p:nvSpPr>
        <p:spPr/>
        <p:txBody>
          <a:bodyPr/>
          <a:lstStyle/>
          <a:p>
            <a:fld id="{ED2389BA-4238-4239-8DEB-C3048EE67CB0}" type="datetime1">
              <a:rPr lang="bg-BG" altLang="bg-BG" smtClean="0"/>
              <a:t>31.10.2019 г.</a:t>
            </a:fld>
            <a:endParaRPr lang="bg-BG" altLang="bg-BG"/>
          </a:p>
        </p:txBody>
      </p:sp>
    </p:spTree>
    <p:extLst>
      <p:ext uri="{BB962C8B-B14F-4D97-AF65-F5344CB8AC3E}">
        <p14:creationId xmlns:p14="http://schemas.microsoft.com/office/powerpoint/2010/main" val="2444965485"/>
      </p:ext>
    </p:extLst>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additive="base">
                                        <p:cTn id="7" dur="500" fill="hold"/>
                                        <p:tgtEl>
                                          <p:spTgt spid="96258"/>
                                        </p:tgtEl>
                                        <p:attrNameLst>
                                          <p:attrName>ppt_x</p:attrName>
                                        </p:attrNameLst>
                                      </p:cBhvr>
                                      <p:tavLst>
                                        <p:tav tm="0">
                                          <p:val>
                                            <p:strVal val="0-#ppt_w/2"/>
                                          </p:val>
                                        </p:tav>
                                        <p:tav tm="100000">
                                          <p:val>
                                            <p:strVal val="#ppt_x"/>
                                          </p:val>
                                        </p:tav>
                                      </p:tavLst>
                                    </p:anim>
                                    <p:anim calcmode="lin" valueType="num">
                                      <p:cBhvr additive="base">
                                        <p:cTn id="8" dur="500" fill="hold"/>
                                        <p:tgtEl>
                                          <p:spTgt spid="962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REMIND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259">
                                            <p:txEl>
                                              <p:pRg st="0" end="0"/>
                                            </p:txEl>
                                          </p:spTgt>
                                        </p:tgtEl>
                                        <p:attrNameLst>
                                          <p:attrName>style.visibility</p:attrName>
                                        </p:attrNameLst>
                                      </p:cBhvr>
                                      <p:to>
                                        <p:strVal val="visible"/>
                                      </p:to>
                                    </p:set>
                                    <p:anim calcmode="lin" valueType="num">
                                      <p:cBhvr additive="base">
                                        <p:cTn id="13" dur="500" fill="hold"/>
                                        <p:tgtEl>
                                          <p:spTgt spid="962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62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6259">
                                            <p:txEl>
                                              <p:pRg st="1" end="1"/>
                                            </p:txEl>
                                          </p:spTgt>
                                        </p:tgtEl>
                                        <p:attrNameLst>
                                          <p:attrName>style.visibility</p:attrName>
                                        </p:attrNameLst>
                                      </p:cBhvr>
                                      <p:to>
                                        <p:strVal val="visible"/>
                                      </p:to>
                                    </p:set>
                                    <p:anim calcmode="lin" valueType="num">
                                      <p:cBhvr additive="base">
                                        <p:cTn id="19" dur="500" fill="hold"/>
                                        <p:tgtEl>
                                          <p:spTgt spid="962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62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6259">
                                            <p:txEl>
                                              <p:pRg st="2" end="2"/>
                                            </p:txEl>
                                          </p:spTgt>
                                        </p:tgtEl>
                                        <p:attrNameLst>
                                          <p:attrName>style.visibility</p:attrName>
                                        </p:attrNameLst>
                                      </p:cBhvr>
                                      <p:to>
                                        <p:strVal val="visible"/>
                                      </p:to>
                                    </p:set>
                                    <p:anim calcmode="lin" valueType="num">
                                      <p:cBhvr additive="base">
                                        <p:cTn id="25" dur="500" fill="hold"/>
                                        <p:tgtEl>
                                          <p:spTgt spid="9625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62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6259">
                                            <p:txEl>
                                              <p:pRg st="3" end="3"/>
                                            </p:txEl>
                                          </p:spTgt>
                                        </p:tgtEl>
                                        <p:attrNameLst>
                                          <p:attrName>style.visibility</p:attrName>
                                        </p:attrNameLst>
                                      </p:cBhvr>
                                      <p:to>
                                        <p:strVal val="visible"/>
                                      </p:to>
                                    </p:set>
                                    <p:anim calcmode="lin" valueType="num">
                                      <p:cBhvr additive="base">
                                        <p:cTn id="31" dur="500" fill="hold"/>
                                        <p:tgtEl>
                                          <p:spTgt spid="9625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62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6259">
                                            <p:txEl>
                                              <p:pRg st="4" end="4"/>
                                            </p:txEl>
                                          </p:spTgt>
                                        </p:tgtEl>
                                        <p:attrNameLst>
                                          <p:attrName>style.visibility</p:attrName>
                                        </p:attrNameLst>
                                      </p:cBhvr>
                                      <p:to>
                                        <p:strVal val="visible"/>
                                      </p:to>
                                    </p:set>
                                    <p:anim calcmode="lin" valueType="num">
                                      <p:cBhvr additive="base">
                                        <p:cTn id="37" dur="500" fill="hold"/>
                                        <p:tgtEl>
                                          <p:spTgt spid="9625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62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utoUpdateAnimBg="0"/>
      <p:bldP spid="96259"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0CAF1A-CDB3-4230-93AE-6A1154D245FF}" type="slidenum">
              <a:rPr lang="bg-BG" altLang="bg-BG"/>
              <a:pPr/>
              <a:t>62</a:t>
            </a:fld>
            <a:endParaRPr lang="bg-BG" altLang="bg-BG"/>
          </a:p>
        </p:txBody>
      </p:sp>
      <p:sp>
        <p:nvSpPr>
          <p:cNvPr id="50178" name="Rectangle 2"/>
          <p:cNvSpPr>
            <a:spLocks noGrp="1" noChangeArrowheads="1"/>
          </p:cNvSpPr>
          <p:nvPr>
            <p:ph type="title"/>
          </p:nvPr>
        </p:nvSpPr>
        <p:spPr/>
        <p:txBody>
          <a:bodyPr/>
          <a:lstStyle/>
          <a:p>
            <a:r>
              <a:rPr lang="en-GB" altLang="bg-BG" sz="2800" b="1" dirty="0">
                <a:solidFill>
                  <a:srgbClr val="FF0000"/>
                </a:solidFill>
                <a:latin typeface="Arial" panose="020B0604020202020204" pitchFamily="34" charset="0"/>
                <a:cs typeface="Arial" panose="020B0604020202020204" pitchFamily="34" charset="0"/>
              </a:rPr>
              <a:t>SIMPLE DESCRIPTIVE STATISTICS</a:t>
            </a:r>
            <a:br>
              <a:rPr lang="en-GB" altLang="bg-BG" sz="2800" b="1" dirty="0">
                <a:solidFill>
                  <a:srgbClr val="FF0000"/>
                </a:solidFill>
                <a:latin typeface="Arial" panose="020B0604020202020204" pitchFamily="34" charset="0"/>
                <a:cs typeface="Arial" panose="020B0604020202020204" pitchFamily="34" charset="0"/>
              </a:rPr>
            </a:br>
            <a:r>
              <a:rPr lang="en-GB" altLang="bg-BG" sz="2800" b="1" dirty="0">
                <a:solidFill>
                  <a:srgbClr val="FF0000"/>
                </a:solidFill>
                <a:latin typeface="Arial" panose="020B0604020202020204" pitchFamily="34" charset="0"/>
                <a:cs typeface="Arial" panose="020B0604020202020204" pitchFamily="34" charset="0"/>
              </a:rPr>
              <a:t>FOR CATEGORICAL DATA</a:t>
            </a:r>
          </a:p>
        </p:txBody>
      </p:sp>
      <p:sp>
        <p:nvSpPr>
          <p:cNvPr id="50179" name="Rectangle 3"/>
          <p:cNvSpPr>
            <a:spLocks noGrp="1" noChangeArrowheads="1"/>
          </p:cNvSpPr>
          <p:nvPr>
            <p:ph type="body" idx="1"/>
          </p:nvPr>
        </p:nvSpPr>
        <p:spPr/>
        <p:txBody>
          <a:bodyPr/>
          <a:lstStyle/>
          <a:p>
            <a:pPr>
              <a:lnSpc>
                <a:spcPct val="90000"/>
              </a:lnSpc>
              <a:buFontTx/>
              <a:buNone/>
            </a:pPr>
            <a:r>
              <a:rPr lang="en-GB" altLang="bg-BG" sz="3600" b="1" i="1" dirty="0">
                <a:solidFill>
                  <a:srgbClr val="FF0000"/>
                </a:solidFill>
                <a:latin typeface="Arial" panose="020B0604020202020204" pitchFamily="34" charset="0"/>
                <a:cs typeface="Arial" panose="020B0604020202020204" pitchFamily="34" charset="0"/>
              </a:rPr>
              <a:t>2. Proportions</a:t>
            </a:r>
            <a:r>
              <a:rPr lang="en-GB" altLang="bg-BG" sz="3600" dirty="0">
                <a:latin typeface="Arial" panose="020B0604020202020204" pitchFamily="34" charset="0"/>
                <a:cs typeface="Arial" panose="020B0604020202020204" pitchFamily="34" charset="0"/>
              </a:rPr>
              <a:t> </a:t>
            </a:r>
            <a:r>
              <a:rPr lang="en-GB" altLang="bg-BG" sz="2800" dirty="0">
                <a:latin typeface="Arial" panose="020B0604020202020204" pitchFamily="34" charset="0"/>
                <a:cs typeface="Arial" panose="020B0604020202020204" pitchFamily="34" charset="0"/>
              </a:rPr>
              <a:t>- </a:t>
            </a:r>
            <a:r>
              <a:rPr lang="en-GB" altLang="bg-BG" sz="2800" b="1" dirty="0">
                <a:latin typeface="Arial" panose="020B0604020202020204" pitchFamily="34" charset="0"/>
                <a:cs typeface="Arial" panose="020B0604020202020204" pitchFamily="34" charset="0"/>
              </a:rPr>
              <a:t>the frequency of one category over that of the total numbers in the sample or the population</a:t>
            </a:r>
          </a:p>
          <a:p>
            <a:pPr>
              <a:lnSpc>
                <a:spcPct val="90000"/>
              </a:lnSpc>
              <a:buFontTx/>
              <a:buNone/>
            </a:pPr>
            <a:r>
              <a:rPr lang="en-GB" altLang="bg-BG" sz="2800" dirty="0">
                <a:solidFill>
                  <a:srgbClr val="0070C0"/>
                </a:solidFill>
                <a:latin typeface="Arial" panose="020B0604020202020204" pitchFamily="34" charset="0"/>
                <a:cs typeface="Arial" panose="020B0604020202020204" pitchFamily="34" charset="0"/>
              </a:rPr>
              <a:t>                        		</a:t>
            </a:r>
            <a:r>
              <a:rPr lang="en-GB" altLang="bg-BG" sz="2800" b="1" dirty="0">
                <a:solidFill>
                  <a:srgbClr val="0070C0"/>
                </a:solidFill>
                <a:latin typeface="Arial" panose="020B0604020202020204" pitchFamily="34" charset="0"/>
                <a:cs typeface="Arial" panose="020B0604020202020204" pitchFamily="34" charset="0"/>
              </a:rPr>
              <a:t>A</a:t>
            </a:r>
            <a:endParaRPr lang="en-GB" altLang="bg-BG" sz="2800" dirty="0">
              <a:solidFill>
                <a:srgbClr val="0070C0"/>
              </a:solidFill>
              <a:latin typeface="Arial" panose="020B0604020202020204" pitchFamily="34" charset="0"/>
              <a:cs typeface="Arial" panose="020B0604020202020204" pitchFamily="34" charset="0"/>
            </a:endParaRPr>
          </a:p>
          <a:p>
            <a:pPr>
              <a:lnSpc>
                <a:spcPct val="90000"/>
              </a:lnSpc>
              <a:buFontTx/>
              <a:buNone/>
            </a:pPr>
            <a:r>
              <a:rPr lang="en-GB" altLang="bg-BG" sz="2800" b="1" dirty="0">
                <a:solidFill>
                  <a:srgbClr val="0070C0"/>
                </a:solidFill>
                <a:latin typeface="Arial" panose="020B0604020202020204" pitchFamily="34" charset="0"/>
                <a:cs typeface="Arial" panose="020B0604020202020204" pitchFamily="34" charset="0"/>
              </a:rPr>
              <a:t>Proportion of A = ----------------- =  M/M+F=0.33</a:t>
            </a:r>
          </a:p>
          <a:p>
            <a:pPr>
              <a:lnSpc>
                <a:spcPct val="90000"/>
              </a:lnSpc>
              <a:buFontTx/>
              <a:buNone/>
            </a:pPr>
            <a:r>
              <a:rPr lang="en-GB" altLang="bg-BG" sz="2800" b="1" dirty="0">
                <a:solidFill>
                  <a:srgbClr val="0070C0"/>
                </a:solidFill>
                <a:latin typeface="Arial" panose="020B0604020202020204" pitchFamily="34" charset="0"/>
                <a:cs typeface="Arial" panose="020B0604020202020204" pitchFamily="34" charset="0"/>
              </a:rPr>
              <a:t>                 			A + B</a:t>
            </a:r>
            <a:endParaRPr lang="en-GB" altLang="bg-BG" sz="2800" dirty="0">
              <a:solidFill>
                <a:srgbClr val="0070C0"/>
              </a:solidFill>
              <a:latin typeface="Arial" panose="020B0604020202020204" pitchFamily="34" charset="0"/>
              <a:cs typeface="Arial" panose="020B0604020202020204" pitchFamily="34" charset="0"/>
            </a:endParaRPr>
          </a:p>
          <a:p>
            <a:pPr>
              <a:lnSpc>
                <a:spcPct val="90000"/>
              </a:lnSpc>
              <a:buFontTx/>
              <a:buNone/>
            </a:pPr>
            <a:r>
              <a:rPr lang="en-GB" altLang="bg-BG" sz="3600" b="1" i="1" dirty="0">
                <a:solidFill>
                  <a:srgbClr val="FF0000"/>
                </a:solidFill>
                <a:latin typeface="Arial" panose="020B0604020202020204" pitchFamily="34" charset="0"/>
                <a:cs typeface="Arial" panose="020B0604020202020204" pitchFamily="34" charset="0"/>
              </a:rPr>
              <a:t>3. Percentages</a:t>
            </a:r>
            <a:r>
              <a:rPr lang="en-GB" altLang="bg-BG" sz="3600" dirty="0">
                <a:latin typeface="Arial" panose="020B0604020202020204" pitchFamily="34" charset="0"/>
                <a:cs typeface="Arial" panose="020B0604020202020204" pitchFamily="34" charset="0"/>
              </a:rPr>
              <a:t> </a:t>
            </a:r>
            <a:r>
              <a:rPr lang="en-GB" altLang="bg-BG" sz="2800" dirty="0">
                <a:latin typeface="Arial" panose="020B0604020202020204" pitchFamily="34" charset="0"/>
                <a:cs typeface="Arial" panose="020B0604020202020204" pitchFamily="34" charset="0"/>
              </a:rPr>
              <a:t>- </a:t>
            </a:r>
            <a:r>
              <a:rPr lang="en-GB" altLang="bg-BG" sz="2800" b="1" dirty="0">
                <a:latin typeface="Arial" panose="020B0604020202020204" pitchFamily="34" charset="0"/>
                <a:cs typeface="Arial" panose="020B0604020202020204" pitchFamily="34" charset="0"/>
              </a:rPr>
              <a:t>the same as the proportions but multiplied by 100; </a:t>
            </a:r>
            <a:r>
              <a:rPr lang="en-GB" altLang="bg-BG" sz="2800" b="1" dirty="0">
                <a:solidFill>
                  <a:srgbClr val="0070C0"/>
                </a:solidFill>
                <a:latin typeface="Arial" panose="020B0604020202020204" pitchFamily="34" charset="0"/>
                <a:cs typeface="Arial" panose="020B0604020202020204" pitchFamily="34" charset="0"/>
              </a:rPr>
              <a:t>in the above example - 33%</a:t>
            </a:r>
          </a:p>
        </p:txBody>
      </p:sp>
      <p:sp>
        <p:nvSpPr>
          <p:cNvPr id="2" name="Date Placeholder 1"/>
          <p:cNvSpPr>
            <a:spLocks noGrp="1"/>
          </p:cNvSpPr>
          <p:nvPr>
            <p:ph type="dt" sz="half" idx="10"/>
          </p:nvPr>
        </p:nvSpPr>
        <p:spPr/>
        <p:txBody>
          <a:bodyPr/>
          <a:lstStyle/>
          <a:p>
            <a:fld id="{3202ADCD-A540-4170-8ADB-E93AC221454A}" type="datetime1">
              <a:rPr lang="bg-BG" altLang="bg-BG" smtClean="0"/>
              <a:t>31.10.2019 г.</a:t>
            </a:fld>
            <a:endParaRPr lang="bg-BG" altLang="bg-BG"/>
          </a:p>
        </p:txBody>
      </p:sp>
    </p:spTree>
    <p:extLst>
      <p:ext uri="{BB962C8B-B14F-4D97-AF65-F5344CB8AC3E}">
        <p14:creationId xmlns:p14="http://schemas.microsoft.com/office/powerpoint/2010/main" val="2545678158"/>
      </p:ext>
    </p:extLst>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0-#ppt_w/2"/>
                                          </p:val>
                                        </p:tav>
                                        <p:tav tm="100000">
                                          <p:val>
                                            <p:strVal val="#ppt_x"/>
                                          </p:val>
                                        </p:tav>
                                      </p:tavLst>
                                    </p:anim>
                                    <p:anim calcmode="lin" valueType="num">
                                      <p:cBhvr additive="base">
                                        <p:cTn id="8" dur="500" fill="hold"/>
                                        <p:tgtEl>
                                          <p:spTgt spid="501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REMIND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 calcmode="lin" valueType="num">
                                      <p:cBhvr additive="base">
                                        <p:cTn id="13"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79">
                                            <p:txEl>
                                              <p:pRg st="1" end="1"/>
                                            </p:txEl>
                                          </p:spTgt>
                                        </p:tgtEl>
                                        <p:attrNameLst>
                                          <p:attrName>style.visibility</p:attrName>
                                        </p:attrNameLst>
                                      </p:cBhvr>
                                      <p:to>
                                        <p:strVal val="visible"/>
                                      </p:to>
                                    </p:set>
                                    <p:anim calcmode="lin" valueType="num">
                                      <p:cBhvr additive="base">
                                        <p:cTn id="19"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1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179">
                                            <p:txEl>
                                              <p:pRg st="2" end="2"/>
                                            </p:txEl>
                                          </p:spTgt>
                                        </p:tgtEl>
                                        <p:attrNameLst>
                                          <p:attrName>style.visibility</p:attrName>
                                        </p:attrNameLst>
                                      </p:cBhvr>
                                      <p:to>
                                        <p:strVal val="visible"/>
                                      </p:to>
                                    </p:set>
                                    <p:anim calcmode="lin" valueType="num">
                                      <p:cBhvr additive="base">
                                        <p:cTn id="25" dur="5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1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179">
                                            <p:txEl>
                                              <p:pRg st="3" end="3"/>
                                            </p:txEl>
                                          </p:spTgt>
                                        </p:tgtEl>
                                        <p:attrNameLst>
                                          <p:attrName>style.visibility</p:attrName>
                                        </p:attrNameLst>
                                      </p:cBhvr>
                                      <p:to>
                                        <p:strVal val="visible"/>
                                      </p:to>
                                    </p:set>
                                    <p:anim calcmode="lin" valueType="num">
                                      <p:cBhvr additive="base">
                                        <p:cTn id="31" dur="500" fill="hold"/>
                                        <p:tgtEl>
                                          <p:spTgt spid="5017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1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179">
                                            <p:txEl>
                                              <p:pRg st="4" end="4"/>
                                            </p:txEl>
                                          </p:spTgt>
                                        </p:tgtEl>
                                        <p:attrNameLst>
                                          <p:attrName>style.visibility</p:attrName>
                                        </p:attrNameLst>
                                      </p:cBhvr>
                                      <p:to>
                                        <p:strVal val="visible"/>
                                      </p:to>
                                    </p:set>
                                    <p:anim calcmode="lin" valueType="num">
                                      <p:cBhvr additive="base">
                                        <p:cTn id="37" dur="500" fill="hold"/>
                                        <p:tgtEl>
                                          <p:spTgt spid="5017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01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79"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52C1B46-535F-4CA9-9602-3BC2FB24DE6E}" type="slidenum">
              <a:rPr lang="bg-BG" altLang="bg-BG"/>
              <a:pPr/>
              <a:t>63</a:t>
            </a:fld>
            <a:endParaRPr lang="bg-BG" altLang="bg-BG"/>
          </a:p>
        </p:txBody>
      </p:sp>
      <p:sp>
        <p:nvSpPr>
          <p:cNvPr id="51202" name="Rectangle 2"/>
          <p:cNvSpPr>
            <a:spLocks noGrp="1" noChangeArrowheads="1"/>
          </p:cNvSpPr>
          <p:nvPr>
            <p:ph type="title"/>
          </p:nvPr>
        </p:nvSpPr>
        <p:spPr/>
        <p:txBody>
          <a:bodyPr/>
          <a:lstStyle/>
          <a:p>
            <a:r>
              <a:rPr lang="en-GB" altLang="bg-BG" sz="2800" b="1" dirty="0">
                <a:solidFill>
                  <a:srgbClr val="FF0000"/>
                </a:solidFill>
                <a:latin typeface="Arial" panose="020B0604020202020204" pitchFamily="34" charset="0"/>
                <a:cs typeface="Arial" panose="020B0604020202020204" pitchFamily="34" charset="0"/>
              </a:rPr>
              <a:t>SIMPLE DESCRIPTIVE STATISTICS</a:t>
            </a:r>
            <a:br>
              <a:rPr lang="en-GB" altLang="bg-BG" sz="2800" b="1" dirty="0">
                <a:solidFill>
                  <a:srgbClr val="FF0000"/>
                </a:solidFill>
                <a:latin typeface="Arial" panose="020B0604020202020204" pitchFamily="34" charset="0"/>
                <a:cs typeface="Arial" panose="020B0604020202020204" pitchFamily="34" charset="0"/>
              </a:rPr>
            </a:br>
            <a:r>
              <a:rPr lang="en-GB" altLang="bg-BG" sz="2800" b="1" dirty="0">
                <a:solidFill>
                  <a:srgbClr val="FF0000"/>
                </a:solidFill>
                <a:latin typeface="Arial" panose="020B0604020202020204" pitchFamily="34" charset="0"/>
                <a:cs typeface="Arial" panose="020B0604020202020204" pitchFamily="34" charset="0"/>
              </a:rPr>
              <a:t>FOR CATEGORICAL DATA</a:t>
            </a:r>
          </a:p>
        </p:txBody>
      </p:sp>
      <p:sp>
        <p:nvSpPr>
          <p:cNvPr id="51203" name="Rectangle 3"/>
          <p:cNvSpPr>
            <a:spLocks noGrp="1" noChangeArrowheads="1"/>
          </p:cNvSpPr>
          <p:nvPr>
            <p:ph type="body" idx="1"/>
          </p:nvPr>
        </p:nvSpPr>
        <p:spPr/>
        <p:txBody>
          <a:bodyPr/>
          <a:lstStyle/>
          <a:p>
            <a:pPr>
              <a:lnSpc>
                <a:spcPct val="90000"/>
              </a:lnSpc>
              <a:buFontTx/>
              <a:buNone/>
            </a:pPr>
            <a:r>
              <a:rPr lang="en-GB" altLang="bg-BG" sz="3600" b="1" i="1" dirty="0">
                <a:solidFill>
                  <a:srgbClr val="FF0000"/>
                </a:solidFill>
                <a:latin typeface="Arial" panose="020B0604020202020204" pitchFamily="34" charset="0"/>
                <a:cs typeface="Arial" panose="020B0604020202020204" pitchFamily="34" charset="0"/>
              </a:rPr>
              <a:t>4. Rates</a:t>
            </a:r>
            <a:r>
              <a:rPr lang="en-GB" altLang="bg-BG" sz="3600" dirty="0">
                <a:latin typeface="Arial" panose="020B0604020202020204" pitchFamily="34" charset="0"/>
                <a:cs typeface="Arial" panose="020B0604020202020204" pitchFamily="34" charset="0"/>
              </a:rPr>
              <a:t> </a:t>
            </a:r>
            <a:r>
              <a:rPr lang="en-GB" altLang="bg-BG" sz="2400" dirty="0">
                <a:latin typeface="Arial" panose="020B0604020202020204" pitchFamily="34" charset="0"/>
                <a:cs typeface="Arial" panose="020B0604020202020204" pitchFamily="34" charset="0"/>
              </a:rPr>
              <a:t>- they are used in epidemiology to represent the level at which a disorder is present in a given population.</a:t>
            </a:r>
          </a:p>
          <a:p>
            <a:pPr>
              <a:lnSpc>
                <a:spcPct val="30000"/>
              </a:lnSpc>
              <a:buFontTx/>
              <a:buNone/>
            </a:pPr>
            <a:endParaRPr lang="en-GB" altLang="bg-BG" sz="2400" b="1" i="1" dirty="0">
              <a:solidFill>
                <a:srgbClr val="FF3399"/>
              </a:solidFill>
              <a:latin typeface="Arial" panose="020B0604020202020204" pitchFamily="34" charset="0"/>
              <a:cs typeface="Arial" panose="020B0604020202020204" pitchFamily="34" charset="0"/>
            </a:endParaRPr>
          </a:p>
          <a:p>
            <a:pPr>
              <a:lnSpc>
                <a:spcPct val="90000"/>
              </a:lnSpc>
              <a:buFontTx/>
              <a:buNone/>
            </a:pPr>
            <a:r>
              <a:rPr lang="en-GB" altLang="bg-BG" b="1" i="1" dirty="0">
                <a:solidFill>
                  <a:srgbClr val="FF0000"/>
                </a:solidFill>
                <a:latin typeface="Arial" panose="020B0604020202020204" pitchFamily="34" charset="0"/>
                <a:cs typeface="Arial" panose="020B0604020202020204" pitchFamily="34" charset="0"/>
              </a:rPr>
              <a:t>Incidence rate</a:t>
            </a:r>
            <a:r>
              <a:rPr lang="en-GB" altLang="bg-BG" dirty="0">
                <a:latin typeface="Arial" panose="020B0604020202020204" pitchFamily="34" charset="0"/>
                <a:cs typeface="Arial" panose="020B0604020202020204" pitchFamily="34" charset="0"/>
              </a:rPr>
              <a:t> </a:t>
            </a:r>
            <a:r>
              <a:rPr lang="en-GB" altLang="bg-BG" sz="2400" dirty="0">
                <a:latin typeface="Arial" panose="020B0604020202020204" pitchFamily="34" charset="0"/>
                <a:cs typeface="Arial" panose="020B0604020202020204" pitchFamily="34" charset="0"/>
              </a:rPr>
              <a:t>- represents the number of new cases of a disorder reported within a time period.</a:t>
            </a:r>
          </a:p>
          <a:p>
            <a:pPr>
              <a:lnSpc>
                <a:spcPct val="90000"/>
              </a:lnSpc>
              <a:buFontTx/>
              <a:buNone/>
            </a:pPr>
            <a:endParaRPr lang="en-GB" altLang="bg-BG" sz="2400" b="1" dirty="0">
              <a:solidFill>
                <a:srgbClr val="FF00FF"/>
              </a:solidFill>
              <a:latin typeface="Arial" panose="020B0604020202020204" pitchFamily="34" charset="0"/>
              <a:cs typeface="Arial" panose="020B0604020202020204" pitchFamily="34" charset="0"/>
            </a:endParaRPr>
          </a:p>
          <a:p>
            <a:pPr>
              <a:lnSpc>
                <a:spcPct val="60000"/>
              </a:lnSpc>
              <a:buFontTx/>
              <a:buNone/>
            </a:pPr>
            <a:r>
              <a:rPr lang="en-GB" altLang="bg-BG" sz="2400" b="1" dirty="0">
                <a:solidFill>
                  <a:srgbClr val="FF00FF"/>
                </a:solidFill>
                <a:latin typeface="Arial" panose="020B0604020202020204" pitchFamily="34" charset="0"/>
                <a:cs typeface="Arial" panose="020B0604020202020204" pitchFamily="34" charset="0"/>
              </a:rPr>
              <a:t>	     </a:t>
            </a:r>
            <a:r>
              <a:rPr lang="en-GB" altLang="bg-BG" sz="2400" b="1" dirty="0">
                <a:solidFill>
                  <a:srgbClr val="0070C0"/>
                </a:solidFill>
                <a:latin typeface="Arial" panose="020B0604020202020204" pitchFamily="34" charset="0"/>
                <a:cs typeface="Arial" panose="020B0604020202020204" pitchFamily="34" charset="0"/>
              </a:rPr>
              <a:t>Number of new cases of a disorder</a:t>
            </a:r>
          </a:p>
          <a:p>
            <a:pPr>
              <a:lnSpc>
                <a:spcPct val="60000"/>
              </a:lnSpc>
              <a:buFontTx/>
              <a:buNone/>
            </a:pPr>
            <a:r>
              <a:rPr lang="en-GB" altLang="bg-BG" sz="2400" b="1" dirty="0">
                <a:solidFill>
                  <a:srgbClr val="0070C0"/>
                </a:solidFill>
                <a:latin typeface="Arial" panose="020B0604020202020204" pitchFamily="34" charset="0"/>
                <a:cs typeface="Arial" panose="020B0604020202020204" pitchFamily="34" charset="0"/>
              </a:rPr>
              <a:t>IR=  -------------------------------------------------------- x base</a:t>
            </a:r>
          </a:p>
          <a:p>
            <a:pPr>
              <a:lnSpc>
                <a:spcPct val="60000"/>
              </a:lnSpc>
              <a:buFontTx/>
              <a:buNone/>
            </a:pPr>
            <a:r>
              <a:rPr lang="en-GB" altLang="bg-BG" sz="2400" b="1" dirty="0">
                <a:solidFill>
                  <a:srgbClr val="0070C0"/>
                </a:solidFill>
                <a:latin typeface="Arial" panose="020B0604020202020204" pitchFamily="34" charset="0"/>
                <a:cs typeface="Arial" panose="020B0604020202020204" pitchFamily="34" charset="0"/>
              </a:rPr>
              <a:t>         total population at risk of the disorder</a:t>
            </a:r>
          </a:p>
          <a:p>
            <a:pPr>
              <a:lnSpc>
                <a:spcPct val="30000"/>
              </a:lnSpc>
              <a:buFontTx/>
              <a:buNone/>
            </a:pPr>
            <a:endParaRPr lang="en-GB" altLang="bg-BG" sz="2800" b="1" dirty="0">
              <a:solidFill>
                <a:srgbClr val="FF0000"/>
              </a:solidFill>
              <a:latin typeface="TimokU" pitchFamily="2" charset="0"/>
            </a:endParaRPr>
          </a:p>
        </p:txBody>
      </p:sp>
      <p:sp>
        <p:nvSpPr>
          <p:cNvPr id="2" name="Date Placeholder 1"/>
          <p:cNvSpPr>
            <a:spLocks noGrp="1"/>
          </p:cNvSpPr>
          <p:nvPr>
            <p:ph type="dt" sz="half" idx="10"/>
          </p:nvPr>
        </p:nvSpPr>
        <p:spPr/>
        <p:txBody>
          <a:bodyPr/>
          <a:lstStyle/>
          <a:p>
            <a:fld id="{D337F470-56EC-4FED-B7BA-AD89BE14CD95}" type="datetime1">
              <a:rPr lang="bg-BG" altLang="bg-BG" smtClean="0"/>
              <a:t>31.10.2019 г.</a:t>
            </a:fld>
            <a:endParaRPr lang="bg-BG" altLang="bg-BG"/>
          </a:p>
        </p:txBody>
      </p:sp>
    </p:spTree>
    <p:extLst>
      <p:ext uri="{BB962C8B-B14F-4D97-AF65-F5344CB8AC3E}">
        <p14:creationId xmlns:p14="http://schemas.microsoft.com/office/powerpoint/2010/main" val="3708858679"/>
      </p:ext>
    </p:extLst>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0-#ppt_w/2"/>
                                          </p:val>
                                        </p:tav>
                                        <p:tav tm="100000">
                                          <p:val>
                                            <p:strVal val="#ppt_x"/>
                                          </p:val>
                                        </p:tav>
                                      </p:tavLst>
                                    </p:anim>
                                    <p:anim calcmode="lin" valueType="num">
                                      <p:cBhvr additive="base">
                                        <p:cTn id="8" dur="500" fill="hold"/>
                                        <p:tgtEl>
                                          <p:spTgt spid="512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REMIND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 calcmode="lin" valueType="num">
                                      <p:cBhvr additive="base">
                                        <p:cTn id="13"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3">
                                            <p:txEl>
                                              <p:pRg st="4" end="4"/>
                                            </p:txEl>
                                          </p:spTgt>
                                        </p:tgtEl>
                                        <p:attrNameLst>
                                          <p:attrName>style.visibility</p:attrName>
                                        </p:attrNameLst>
                                      </p:cBhvr>
                                      <p:to>
                                        <p:strVal val="visible"/>
                                      </p:to>
                                    </p:set>
                                    <p:anim calcmode="lin" valueType="num">
                                      <p:cBhvr additive="base">
                                        <p:cTn id="25" dur="500" fill="hold"/>
                                        <p:tgtEl>
                                          <p:spTgt spid="5120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3">
                                            <p:txEl>
                                              <p:pRg st="5" end="5"/>
                                            </p:txEl>
                                          </p:spTgt>
                                        </p:tgtEl>
                                        <p:attrNameLst>
                                          <p:attrName>style.visibility</p:attrName>
                                        </p:attrNameLst>
                                      </p:cBhvr>
                                      <p:to>
                                        <p:strVal val="visible"/>
                                      </p:to>
                                    </p:set>
                                    <p:anim calcmode="lin" valueType="num">
                                      <p:cBhvr additive="base">
                                        <p:cTn id="31" dur="500" fill="hold"/>
                                        <p:tgtEl>
                                          <p:spTgt spid="5120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03">
                                            <p:txEl>
                                              <p:pRg st="6" end="6"/>
                                            </p:txEl>
                                          </p:spTgt>
                                        </p:tgtEl>
                                        <p:attrNameLst>
                                          <p:attrName>style.visibility</p:attrName>
                                        </p:attrNameLst>
                                      </p:cBhvr>
                                      <p:to>
                                        <p:strVal val="visible"/>
                                      </p:to>
                                    </p:set>
                                    <p:anim calcmode="lin" valueType="num">
                                      <p:cBhvr additive="base">
                                        <p:cTn id="37" dur="500" fill="hold"/>
                                        <p:tgtEl>
                                          <p:spTgt spid="5120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0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3"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1DA009-1FA5-4E79-AE2E-26014BD3BB0D}" type="slidenum">
              <a:rPr lang="bg-BG" altLang="bg-BG"/>
              <a:pPr/>
              <a:t>64</a:t>
            </a:fld>
            <a:endParaRPr lang="bg-BG" altLang="bg-BG"/>
          </a:p>
        </p:txBody>
      </p:sp>
      <p:sp>
        <p:nvSpPr>
          <p:cNvPr id="63490" name="Rectangle 2"/>
          <p:cNvSpPr>
            <a:spLocks noGrp="1" noChangeArrowheads="1"/>
          </p:cNvSpPr>
          <p:nvPr>
            <p:ph type="title"/>
          </p:nvPr>
        </p:nvSpPr>
        <p:spPr/>
        <p:txBody>
          <a:bodyPr/>
          <a:lstStyle/>
          <a:p>
            <a:r>
              <a:rPr lang="en-GB" altLang="bg-BG" sz="2800" b="1" dirty="0">
                <a:solidFill>
                  <a:srgbClr val="FF0000"/>
                </a:solidFill>
                <a:latin typeface="Arial" panose="020B0604020202020204" pitchFamily="34" charset="0"/>
                <a:cs typeface="Arial" panose="020B0604020202020204" pitchFamily="34" charset="0"/>
              </a:rPr>
              <a:t>SIMPLE DESCRIPTIVE STATISTICS</a:t>
            </a:r>
            <a:br>
              <a:rPr lang="en-GB" altLang="bg-BG" sz="2800" b="1" dirty="0">
                <a:solidFill>
                  <a:srgbClr val="FF0000"/>
                </a:solidFill>
                <a:latin typeface="Arial" panose="020B0604020202020204" pitchFamily="34" charset="0"/>
                <a:cs typeface="Arial" panose="020B0604020202020204" pitchFamily="34" charset="0"/>
              </a:rPr>
            </a:br>
            <a:r>
              <a:rPr lang="en-GB" altLang="bg-BG" sz="2800" b="1" dirty="0">
                <a:solidFill>
                  <a:srgbClr val="FF0000"/>
                </a:solidFill>
                <a:latin typeface="Arial" panose="020B0604020202020204" pitchFamily="34" charset="0"/>
                <a:cs typeface="Arial" panose="020B0604020202020204" pitchFamily="34" charset="0"/>
              </a:rPr>
              <a:t>FOR CATEGORICAL DATA</a:t>
            </a:r>
          </a:p>
        </p:txBody>
      </p:sp>
      <p:sp>
        <p:nvSpPr>
          <p:cNvPr id="63491" name="Rectangle 3"/>
          <p:cNvSpPr>
            <a:spLocks noGrp="1" noChangeArrowheads="1"/>
          </p:cNvSpPr>
          <p:nvPr>
            <p:ph type="body" idx="1"/>
          </p:nvPr>
        </p:nvSpPr>
        <p:spPr>
          <a:xfrm>
            <a:off x="457200" y="1341438"/>
            <a:ext cx="8507413" cy="4784725"/>
          </a:xfrm>
        </p:spPr>
        <p:txBody>
          <a:bodyPr/>
          <a:lstStyle/>
          <a:p>
            <a:pPr>
              <a:buFontTx/>
              <a:buNone/>
            </a:pPr>
            <a:r>
              <a:rPr lang="en-GB" altLang="bg-BG" b="1" i="1" dirty="0">
                <a:solidFill>
                  <a:srgbClr val="FF0000"/>
                </a:solidFill>
                <a:latin typeface="Arial" panose="020B0604020202020204" pitchFamily="34" charset="0"/>
                <a:cs typeface="Arial" panose="020B0604020202020204" pitchFamily="34" charset="0"/>
              </a:rPr>
              <a:t>Prevalence rate</a:t>
            </a:r>
            <a:r>
              <a:rPr lang="en-GB" altLang="bg-BG" sz="2800" dirty="0">
                <a:latin typeface="Arial" panose="020B0604020202020204" pitchFamily="34" charset="0"/>
                <a:cs typeface="Arial" panose="020B0604020202020204" pitchFamily="34" charset="0"/>
              </a:rPr>
              <a:t> - </a:t>
            </a:r>
            <a:r>
              <a:rPr lang="en-GB" altLang="bg-BG" sz="2400" dirty="0">
                <a:latin typeface="Arial" panose="020B0604020202020204" pitchFamily="34" charset="0"/>
                <a:cs typeface="Arial" panose="020B0604020202020204" pitchFamily="34" charset="0"/>
              </a:rPr>
              <a:t>represents the total number of cases suffering from a particular disorder.</a:t>
            </a:r>
          </a:p>
          <a:p>
            <a:pPr>
              <a:lnSpc>
                <a:spcPct val="70000"/>
              </a:lnSpc>
              <a:buFontTx/>
              <a:buNone/>
            </a:pPr>
            <a:r>
              <a:rPr lang="en-GB" altLang="bg-BG" sz="2400" dirty="0">
                <a:latin typeface="Arial" panose="020B0604020202020204" pitchFamily="34" charset="0"/>
                <a:cs typeface="Arial" panose="020B0604020202020204" pitchFamily="34" charset="0"/>
              </a:rPr>
              <a:t>        </a:t>
            </a:r>
          </a:p>
          <a:p>
            <a:pPr>
              <a:lnSpc>
                <a:spcPct val="60000"/>
              </a:lnSpc>
              <a:buFontTx/>
              <a:buNone/>
            </a:pPr>
            <a:r>
              <a:rPr lang="en-GB" altLang="bg-BG" sz="2400" dirty="0">
                <a:latin typeface="Arial" panose="020B0604020202020204" pitchFamily="34" charset="0"/>
                <a:cs typeface="Arial" panose="020B0604020202020204" pitchFamily="34" charset="0"/>
              </a:rPr>
              <a:t>       	</a:t>
            </a:r>
            <a:r>
              <a:rPr lang="en-GB" altLang="bg-BG" sz="2400" b="1" dirty="0">
                <a:solidFill>
                  <a:srgbClr val="0070C0"/>
                </a:solidFill>
                <a:latin typeface="Arial" panose="020B0604020202020204" pitchFamily="34" charset="0"/>
                <a:cs typeface="Arial" panose="020B0604020202020204" pitchFamily="34" charset="0"/>
              </a:rPr>
              <a:t>number of existing cases of a disorder</a:t>
            </a:r>
          </a:p>
          <a:p>
            <a:pPr>
              <a:lnSpc>
                <a:spcPct val="60000"/>
              </a:lnSpc>
              <a:buFontTx/>
              <a:buNone/>
            </a:pPr>
            <a:r>
              <a:rPr lang="en-GB" altLang="bg-BG" b="1" dirty="0">
                <a:solidFill>
                  <a:srgbClr val="0070C0"/>
                </a:solidFill>
                <a:latin typeface="Arial" panose="020B0604020202020204" pitchFamily="34" charset="0"/>
                <a:cs typeface="Arial" panose="020B0604020202020204" pitchFamily="34" charset="0"/>
              </a:rPr>
              <a:t>PR </a:t>
            </a:r>
            <a:r>
              <a:rPr lang="en-GB" altLang="bg-BG" sz="2400" b="1" dirty="0">
                <a:solidFill>
                  <a:srgbClr val="0070C0"/>
                </a:solidFill>
                <a:latin typeface="Arial" panose="020B0604020202020204" pitchFamily="34" charset="0"/>
                <a:cs typeface="Arial" panose="020B0604020202020204" pitchFamily="34" charset="0"/>
              </a:rPr>
              <a:t>= ------------------------------------------------------------ x base</a:t>
            </a:r>
          </a:p>
          <a:p>
            <a:pPr>
              <a:lnSpc>
                <a:spcPct val="60000"/>
              </a:lnSpc>
              <a:buFontTx/>
              <a:buNone/>
            </a:pPr>
            <a:r>
              <a:rPr lang="en-GB" altLang="bg-BG" sz="2400" b="1" dirty="0">
                <a:solidFill>
                  <a:srgbClr val="0070C0"/>
                </a:solidFill>
                <a:latin typeface="Arial" panose="020B0604020202020204" pitchFamily="34" charset="0"/>
                <a:cs typeface="Arial" panose="020B0604020202020204" pitchFamily="34" charset="0"/>
              </a:rPr>
              <a:t>     	total population at risk of the disorder</a:t>
            </a:r>
          </a:p>
          <a:p>
            <a:pPr>
              <a:lnSpc>
                <a:spcPct val="80000"/>
              </a:lnSpc>
              <a:buFontTx/>
              <a:buNone/>
            </a:pPr>
            <a:endParaRPr lang="en-GB" altLang="bg-BG" sz="2400" b="1" dirty="0">
              <a:solidFill>
                <a:srgbClr val="FF0000"/>
              </a:solidFill>
              <a:latin typeface="Arial" panose="020B0604020202020204" pitchFamily="34" charset="0"/>
              <a:cs typeface="Arial" panose="020B0604020202020204" pitchFamily="34" charset="0"/>
            </a:endParaRPr>
          </a:p>
          <a:p>
            <a:pPr>
              <a:buFontTx/>
              <a:buNone/>
            </a:pPr>
            <a:r>
              <a:rPr lang="en-GB" altLang="bg-BG" sz="2400" dirty="0">
                <a:latin typeface="Arial" panose="020B0604020202020204" pitchFamily="34" charset="0"/>
                <a:cs typeface="Arial" panose="020B0604020202020204" pitchFamily="34" charset="0"/>
              </a:rPr>
              <a:t>The base for transforming the rates depends on the magnitude of the rates, conventionally 1000, 10000, 100000.</a:t>
            </a:r>
          </a:p>
          <a:p>
            <a:pPr>
              <a:buFontTx/>
              <a:buNone/>
            </a:pPr>
            <a:r>
              <a:rPr lang="en-GB" altLang="bg-BG" sz="2400" dirty="0">
                <a:solidFill>
                  <a:srgbClr val="FF0000"/>
                </a:solidFill>
                <a:latin typeface="Arial" panose="020B0604020202020204" pitchFamily="34" charset="0"/>
                <a:cs typeface="Arial" panose="020B0604020202020204" pitchFamily="34" charset="0"/>
              </a:rPr>
              <a:t>Important rule:</a:t>
            </a:r>
            <a:r>
              <a:rPr lang="en-GB" altLang="bg-BG" sz="2800" dirty="0">
                <a:latin typeface="Arial" panose="020B0604020202020204" pitchFamily="34" charset="0"/>
                <a:cs typeface="Arial" panose="020B0604020202020204" pitchFamily="34" charset="0"/>
              </a:rPr>
              <a:t> </a:t>
            </a:r>
            <a:r>
              <a:rPr lang="en-GB" altLang="bg-BG" sz="2400" dirty="0">
                <a:latin typeface="Arial" panose="020B0604020202020204" pitchFamily="34" charset="0"/>
                <a:cs typeface="Arial" panose="020B0604020202020204" pitchFamily="34" charset="0"/>
              </a:rPr>
              <a:t>The rarer the event, the bigger multiplier is used.</a:t>
            </a:r>
          </a:p>
        </p:txBody>
      </p:sp>
      <p:sp>
        <p:nvSpPr>
          <p:cNvPr id="2" name="Date Placeholder 1"/>
          <p:cNvSpPr>
            <a:spLocks noGrp="1"/>
          </p:cNvSpPr>
          <p:nvPr>
            <p:ph type="dt" sz="half" idx="10"/>
          </p:nvPr>
        </p:nvSpPr>
        <p:spPr/>
        <p:txBody>
          <a:bodyPr/>
          <a:lstStyle/>
          <a:p>
            <a:fld id="{FA118CED-EBFF-44AA-8A4C-F69F08A16AE9}" type="datetime1">
              <a:rPr lang="bg-BG" altLang="bg-BG" smtClean="0"/>
              <a:t>31.10.2019 г.</a:t>
            </a:fld>
            <a:endParaRPr lang="bg-BG" altLang="bg-BG"/>
          </a:p>
        </p:txBody>
      </p:sp>
    </p:spTree>
    <p:extLst>
      <p:ext uri="{BB962C8B-B14F-4D97-AF65-F5344CB8AC3E}">
        <p14:creationId xmlns:p14="http://schemas.microsoft.com/office/powerpoint/2010/main" val="2813822782"/>
      </p:ext>
    </p:extLst>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0-#ppt_w/2"/>
                                          </p:val>
                                        </p:tav>
                                        <p:tav tm="100000">
                                          <p:val>
                                            <p:strVal val="#ppt_x"/>
                                          </p:val>
                                        </p:tav>
                                      </p:tavLst>
                                    </p:anim>
                                    <p:anim calcmode="lin" valueType="num">
                                      <p:cBhvr additive="base">
                                        <p:cTn id="8" dur="500" fill="hold"/>
                                        <p:tgtEl>
                                          <p:spTgt spid="6349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REMIND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491">
                                            <p:txEl>
                                              <p:pRg st="0" end="0"/>
                                            </p:txEl>
                                          </p:spTgt>
                                        </p:tgtEl>
                                        <p:attrNameLst>
                                          <p:attrName>style.visibility</p:attrName>
                                        </p:attrNameLst>
                                      </p:cBhvr>
                                      <p:to>
                                        <p:strVal val="visible"/>
                                      </p:to>
                                    </p:set>
                                    <p:anim calcmode="lin" valueType="num">
                                      <p:cBhvr additive="base">
                                        <p:cTn id="13" dur="500"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4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491">
                                            <p:txEl>
                                              <p:pRg st="1" end="1"/>
                                            </p:txEl>
                                          </p:spTgt>
                                        </p:tgtEl>
                                        <p:attrNameLst>
                                          <p:attrName>style.visibility</p:attrName>
                                        </p:attrNameLst>
                                      </p:cBhvr>
                                      <p:to>
                                        <p:strVal val="visible"/>
                                      </p:to>
                                    </p:set>
                                    <p:anim calcmode="lin" valueType="num">
                                      <p:cBhvr additive="base">
                                        <p:cTn id="19" dur="500" fill="hold"/>
                                        <p:tgtEl>
                                          <p:spTgt spid="634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4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3491">
                                            <p:txEl>
                                              <p:pRg st="2" end="2"/>
                                            </p:txEl>
                                          </p:spTgt>
                                        </p:tgtEl>
                                        <p:attrNameLst>
                                          <p:attrName>style.visibility</p:attrName>
                                        </p:attrNameLst>
                                      </p:cBhvr>
                                      <p:to>
                                        <p:strVal val="visible"/>
                                      </p:to>
                                    </p:set>
                                    <p:anim calcmode="lin" valueType="num">
                                      <p:cBhvr additive="base">
                                        <p:cTn id="25" dur="500" fill="hold"/>
                                        <p:tgtEl>
                                          <p:spTgt spid="6349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34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3491">
                                            <p:txEl>
                                              <p:pRg st="3" end="3"/>
                                            </p:txEl>
                                          </p:spTgt>
                                        </p:tgtEl>
                                        <p:attrNameLst>
                                          <p:attrName>style.visibility</p:attrName>
                                        </p:attrNameLst>
                                      </p:cBhvr>
                                      <p:to>
                                        <p:strVal val="visible"/>
                                      </p:to>
                                    </p:set>
                                    <p:anim calcmode="lin" valueType="num">
                                      <p:cBhvr additive="base">
                                        <p:cTn id="31" dur="500" fill="hold"/>
                                        <p:tgtEl>
                                          <p:spTgt spid="6349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34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3491">
                                            <p:txEl>
                                              <p:pRg st="4" end="4"/>
                                            </p:txEl>
                                          </p:spTgt>
                                        </p:tgtEl>
                                        <p:attrNameLst>
                                          <p:attrName>style.visibility</p:attrName>
                                        </p:attrNameLst>
                                      </p:cBhvr>
                                      <p:to>
                                        <p:strVal val="visible"/>
                                      </p:to>
                                    </p:set>
                                    <p:anim calcmode="lin" valueType="num">
                                      <p:cBhvr additive="base">
                                        <p:cTn id="37" dur="500" fill="hold"/>
                                        <p:tgtEl>
                                          <p:spTgt spid="6349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34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3491">
                                            <p:txEl>
                                              <p:pRg st="6" end="6"/>
                                            </p:txEl>
                                          </p:spTgt>
                                        </p:tgtEl>
                                        <p:attrNameLst>
                                          <p:attrName>style.visibility</p:attrName>
                                        </p:attrNameLst>
                                      </p:cBhvr>
                                      <p:to>
                                        <p:strVal val="visible"/>
                                      </p:to>
                                    </p:set>
                                    <p:anim calcmode="lin" valueType="num">
                                      <p:cBhvr additive="base">
                                        <p:cTn id="43" dur="500" fill="hold"/>
                                        <p:tgtEl>
                                          <p:spTgt spid="6349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349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TYP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3491">
                                            <p:txEl>
                                              <p:pRg st="7" end="7"/>
                                            </p:txEl>
                                          </p:spTgt>
                                        </p:tgtEl>
                                        <p:attrNameLst>
                                          <p:attrName>style.visibility</p:attrName>
                                        </p:attrNameLst>
                                      </p:cBhvr>
                                      <p:to>
                                        <p:strVal val="visible"/>
                                      </p:to>
                                    </p:set>
                                    <p:anim calcmode="lin" valueType="num">
                                      <p:cBhvr additive="base">
                                        <p:cTn id="49" dur="500" fill="hold"/>
                                        <p:tgtEl>
                                          <p:spTgt spid="6349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349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1"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251520" y="908720"/>
            <a:ext cx="8064896" cy="5057740"/>
          </a:xfrm>
        </p:spPr>
        <p:txBody>
          <a:bodyPr anchor="ctr">
            <a:noAutofit/>
          </a:bodyPr>
          <a:lstStyle/>
          <a:p>
            <a:pPr marL="0" indent="0" algn="ctr">
              <a:buNone/>
            </a:pPr>
            <a:r>
              <a:rPr lang="en-US" sz="5400" dirty="0">
                <a:solidFill>
                  <a:srgbClr val="FF0000"/>
                </a:solidFill>
              </a:rPr>
              <a:t>Test examples</a:t>
            </a:r>
            <a:endParaRPr lang="bg-BG" sz="5400" dirty="0">
              <a:solidFill>
                <a:srgbClr val="FF0000"/>
              </a:solidFill>
            </a:endParaRPr>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1D9D85-22DC-484A-974D-C1D78815ECFB}" type="datetime1">
              <a:rPr lang="bg-BG" smtClean="0">
                <a:solidFill>
                  <a:srgbClr val="564B3C"/>
                </a:solidFill>
              </a:rPr>
              <a:pPr/>
              <a:t>31.10.2019 г.</a:t>
            </a:fld>
            <a:endParaRPr lang="bg-BG" i="1" dirty="0">
              <a:solidFill>
                <a:srgbClr val="564B3C"/>
              </a:solidFill>
            </a:endParaRPr>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65</a:t>
            </a:fld>
            <a:endParaRPr lang="bg-BG"/>
          </a:p>
        </p:txBody>
      </p:sp>
    </p:spTree>
    <p:extLst>
      <p:ext uri="{BB962C8B-B14F-4D97-AF65-F5344CB8AC3E}">
        <p14:creationId xmlns:p14="http://schemas.microsoft.com/office/powerpoint/2010/main" val="911498395"/>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251520" y="332656"/>
            <a:ext cx="8064896" cy="6048672"/>
          </a:xfrm>
        </p:spPr>
        <p:txBody>
          <a:bodyPr anchor="ctr">
            <a:noAutofit/>
          </a:bodyPr>
          <a:lstStyle/>
          <a:p>
            <a:pPr marL="457200" indent="-457200" algn="just">
              <a:buFont typeface="+mj-lt"/>
              <a:buAutoNum type="arabicPeriod"/>
            </a:pPr>
            <a:r>
              <a:rPr lang="en-GB" sz="2200" b="1" i="1" dirty="0"/>
              <a:t>z scores express how many standard deviations a particular score is from the mean.</a:t>
            </a:r>
            <a:endParaRPr lang="bg-BG" sz="2200" b="1" i="1" dirty="0"/>
          </a:p>
          <a:p>
            <a:pPr marL="365760" lvl="1" indent="0" algn="just">
              <a:buNone/>
            </a:pPr>
            <a:r>
              <a:rPr lang="en-GB" sz="2200" b="1" dirty="0"/>
              <a:t>A. </a:t>
            </a:r>
            <a:r>
              <a:rPr lang="en-GB" sz="2200" dirty="0"/>
              <a:t>True		</a:t>
            </a:r>
            <a:r>
              <a:rPr lang="en-GB" sz="2200" b="1" dirty="0"/>
              <a:t>B. </a:t>
            </a:r>
            <a:r>
              <a:rPr lang="en-GB" sz="2200" dirty="0"/>
              <a:t>False</a:t>
            </a:r>
            <a:endParaRPr lang="bg-BG" sz="2200" dirty="0"/>
          </a:p>
          <a:p>
            <a:pPr marL="0" indent="0" algn="just">
              <a:buNone/>
            </a:pPr>
            <a:endParaRPr lang="bg-BG" sz="2200" dirty="0"/>
          </a:p>
          <a:p>
            <a:pPr marL="457200" indent="-457200" algn="just">
              <a:buFont typeface="+mj-lt"/>
              <a:buAutoNum type="arabicPeriod" startAt="2"/>
            </a:pPr>
            <a:r>
              <a:rPr lang="en-GB" sz="2200" b="1" i="1" dirty="0"/>
              <a:t>The total area under the standard normal curve is always 1.0.</a:t>
            </a:r>
            <a:endParaRPr lang="bg-BG" sz="2200" b="1" i="1" dirty="0"/>
          </a:p>
          <a:p>
            <a:pPr marL="365760" lvl="1" indent="0" algn="just">
              <a:buNone/>
            </a:pPr>
            <a:r>
              <a:rPr lang="en-GB" sz="2200" b="1" dirty="0"/>
              <a:t>A. </a:t>
            </a:r>
            <a:r>
              <a:rPr lang="en-GB" sz="2200" dirty="0"/>
              <a:t>True		</a:t>
            </a:r>
            <a:r>
              <a:rPr lang="en-GB" sz="2200" b="1" dirty="0"/>
              <a:t>B. </a:t>
            </a:r>
            <a:r>
              <a:rPr lang="en-GB" sz="2200" dirty="0"/>
              <a:t>False</a:t>
            </a:r>
            <a:endParaRPr lang="bg-BG" sz="2200" dirty="0"/>
          </a:p>
          <a:p>
            <a:pPr marL="0" indent="0" algn="just">
              <a:buNone/>
            </a:pPr>
            <a:endParaRPr lang="bg-BG" sz="2200" dirty="0"/>
          </a:p>
          <a:p>
            <a:pPr marL="457200" indent="-457200" algn="just">
              <a:buFont typeface="+mj-lt"/>
              <a:buAutoNum type="arabicPeriod" startAt="3"/>
            </a:pPr>
            <a:r>
              <a:rPr lang="en-GB" sz="2200" b="1" i="1" dirty="0"/>
              <a:t>The area of a normal curve between any two designated z scores expresses the proportion or percentage of cases falling between the two points.</a:t>
            </a:r>
            <a:endParaRPr lang="bg-BG" sz="2200" b="1" i="1" dirty="0"/>
          </a:p>
          <a:p>
            <a:pPr marL="365760" lvl="1" indent="0" algn="just">
              <a:buNone/>
            </a:pPr>
            <a:r>
              <a:rPr lang="en-GB" sz="2200" b="1" dirty="0"/>
              <a:t>A. </a:t>
            </a:r>
            <a:r>
              <a:rPr lang="en-GB" sz="2200" dirty="0"/>
              <a:t>True		</a:t>
            </a:r>
            <a:r>
              <a:rPr lang="en-GB" sz="2200" b="1" dirty="0"/>
              <a:t>B. </a:t>
            </a:r>
            <a:r>
              <a:rPr lang="en-GB" sz="2200" dirty="0"/>
              <a:t>False</a:t>
            </a:r>
            <a:endParaRPr lang="bg-BG" sz="2200" dirty="0"/>
          </a:p>
          <a:p>
            <a:pPr marL="0" indent="0" algn="just">
              <a:buNone/>
            </a:pPr>
            <a:endParaRPr lang="bg-BG" sz="2200" dirty="0"/>
          </a:p>
          <a:p>
            <a:pPr marL="457200" indent="-457200" algn="just">
              <a:buFont typeface="+mj-lt"/>
              <a:buAutoNum type="arabicPeriod" startAt="4"/>
            </a:pPr>
            <a:r>
              <a:rPr lang="en-GB" sz="2200" b="1" i="1" dirty="0"/>
              <a:t>About 10% of scores fall 3 standard deviations above the mean</a:t>
            </a:r>
            <a:r>
              <a:rPr lang="en-GB" sz="2200" dirty="0"/>
              <a:t>.</a:t>
            </a:r>
            <a:endParaRPr lang="bg-BG" sz="2200" dirty="0"/>
          </a:p>
          <a:p>
            <a:pPr marL="365760" lvl="1" indent="0" algn="just">
              <a:buNone/>
            </a:pPr>
            <a:r>
              <a:rPr lang="en-GB" sz="2200" b="1" dirty="0"/>
              <a:t>A. </a:t>
            </a:r>
            <a:r>
              <a:rPr lang="en-GB" sz="2200" dirty="0"/>
              <a:t>True		</a:t>
            </a:r>
            <a:r>
              <a:rPr lang="en-GB" sz="2200" b="1" dirty="0"/>
              <a:t>B. </a:t>
            </a:r>
            <a:r>
              <a:rPr lang="en-GB" sz="2200" dirty="0"/>
              <a:t>False</a:t>
            </a:r>
            <a:endParaRPr lang="bg-BG" sz="2200" dirty="0"/>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1D9D85-22DC-484A-974D-C1D78815ECFB}" type="datetime1">
              <a:rPr lang="bg-BG" smtClean="0">
                <a:solidFill>
                  <a:srgbClr val="564B3C"/>
                </a:solidFill>
              </a:rPr>
              <a:pPr/>
              <a:t>31.10.2019 г.</a:t>
            </a:fld>
            <a:endParaRPr lang="bg-BG" i="1" dirty="0">
              <a:solidFill>
                <a:srgbClr val="564B3C"/>
              </a:solidFill>
            </a:endParaRPr>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66</a:t>
            </a:fld>
            <a:endParaRPr lang="bg-BG"/>
          </a:p>
        </p:txBody>
      </p:sp>
    </p:spTree>
    <p:extLst>
      <p:ext uri="{BB962C8B-B14F-4D97-AF65-F5344CB8AC3E}">
        <p14:creationId xmlns:p14="http://schemas.microsoft.com/office/powerpoint/2010/main" val="4166557153"/>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251520" y="260648"/>
            <a:ext cx="8064896" cy="5904656"/>
          </a:xfrm>
        </p:spPr>
        <p:txBody>
          <a:bodyPr anchor="ctr">
            <a:normAutofit/>
          </a:bodyPr>
          <a:lstStyle/>
          <a:p>
            <a:pPr marL="457200" indent="-457200" algn="just">
              <a:buFont typeface="+mj-lt"/>
              <a:buAutoNum type="arabicPeriod" startAt="5"/>
            </a:pPr>
            <a:r>
              <a:rPr lang="en-GB" sz="2200" b="1" i="1" dirty="0"/>
              <a:t>50% of scores fall between z = 0.5 and z = - 0.5.</a:t>
            </a:r>
            <a:endParaRPr lang="bg-BG" sz="2200" b="1" i="1" dirty="0"/>
          </a:p>
          <a:p>
            <a:pPr marL="365760" lvl="1" indent="0" algn="just">
              <a:buNone/>
            </a:pPr>
            <a:r>
              <a:rPr lang="en-GB" sz="2200" b="1" dirty="0"/>
              <a:t>A. </a:t>
            </a:r>
            <a:r>
              <a:rPr lang="en-GB" sz="2200" dirty="0"/>
              <a:t>True		</a:t>
            </a:r>
            <a:r>
              <a:rPr lang="en-GB" sz="2200" b="1" dirty="0"/>
              <a:t>B. </a:t>
            </a:r>
            <a:r>
              <a:rPr lang="en-GB" sz="2200" dirty="0"/>
              <a:t>False</a:t>
            </a:r>
            <a:endParaRPr lang="bg-BG" sz="2200" dirty="0"/>
          </a:p>
          <a:p>
            <a:pPr marL="0" indent="0" algn="just">
              <a:buNone/>
            </a:pPr>
            <a:endParaRPr lang="bg-BG" sz="2200" dirty="0"/>
          </a:p>
          <a:p>
            <a:pPr marL="457200" indent="-457200" algn="just">
              <a:buFont typeface="+mj-lt"/>
              <a:buAutoNum type="arabicPeriod" startAt="6"/>
            </a:pPr>
            <a:r>
              <a:rPr lang="en-GB" sz="2200" b="1" i="1" dirty="0"/>
              <a:t>In a normal curve, approximately 34% of the scores fall between z = 0 and z = - 1.</a:t>
            </a:r>
            <a:endParaRPr lang="bg-BG" sz="2200" b="1" i="1" dirty="0"/>
          </a:p>
          <a:p>
            <a:pPr marL="365760" lvl="1" indent="0" algn="just">
              <a:buNone/>
            </a:pPr>
            <a:r>
              <a:rPr lang="en-GB" sz="2200" b="1" dirty="0"/>
              <a:t>A. </a:t>
            </a:r>
            <a:r>
              <a:rPr lang="en-GB" sz="2200" dirty="0"/>
              <a:t>True		</a:t>
            </a:r>
            <a:r>
              <a:rPr lang="en-GB" sz="2200" b="1" dirty="0"/>
              <a:t>B. </a:t>
            </a:r>
            <a:r>
              <a:rPr lang="en-GB" sz="2200" dirty="0"/>
              <a:t>False</a:t>
            </a:r>
            <a:endParaRPr lang="bg-BG" sz="2200" dirty="0"/>
          </a:p>
          <a:p>
            <a:pPr marL="0" indent="0" algn="just">
              <a:buNone/>
            </a:pPr>
            <a:endParaRPr lang="bg-BG" sz="2200" dirty="0"/>
          </a:p>
          <a:p>
            <a:pPr marL="457200" indent="-457200" algn="just">
              <a:buFont typeface="+mj-lt"/>
              <a:buAutoNum type="arabicPeriod" startAt="7"/>
            </a:pPr>
            <a:r>
              <a:rPr lang="en-GB" sz="2200" b="1" i="1" dirty="0"/>
              <a:t>Numerous human characteristics are distributed approximately as a normal curve.</a:t>
            </a:r>
            <a:endParaRPr lang="bg-BG" sz="2200" b="1" i="1" dirty="0"/>
          </a:p>
          <a:p>
            <a:pPr marL="365760" lvl="1" indent="0" algn="just">
              <a:buNone/>
            </a:pPr>
            <a:r>
              <a:rPr lang="en-GB" sz="2200" b="1" dirty="0"/>
              <a:t>A.</a:t>
            </a:r>
            <a:r>
              <a:rPr lang="en-GB" sz="2200" dirty="0"/>
              <a:t> True		</a:t>
            </a:r>
            <a:r>
              <a:rPr lang="en-GB" sz="2200" b="1" dirty="0"/>
              <a:t>B. </a:t>
            </a:r>
            <a:r>
              <a:rPr lang="en-GB" sz="2200" dirty="0"/>
              <a:t>False</a:t>
            </a:r>
          </a:p>
          <a:p>
            <a:pPr marL="880110" lvl="1" indent="-514350" algn="just">
              <a:buAutoNum type="alphaUcPeriod"/>
            </a:pPr>
            <a:endParaRPr lang="en-GB" sz="2200" dirty="0"/>
          </a:p>
          <a:p>
            <a:pPr marL="0" lvl="0" indent="0">
              <a:buNone/>
            </a:pPr>
            <a:r>
              <a:rPr lang="en-US" sz="2200" b="1" i="1" dirty="0"/>
              <a:t>8. The height of the rectangle in a histogram is proportional to class frequency and class width.</a:t>
            </a:r>
          </a:p>
          <a:p>
            <a:pPr marL="365760" lvl="1" indent="0" algn="just">
              <a:buNone/>
            </a:pPr>
            <a:r>
              <a:rPr lang="en-GB" sz="2200" b="1" dirty="0"/>
              <a:t>A.</a:t>
            </a:r>
            <a:r>
              <a:rPr lang="en-GB" sz="2200" dirty="0"/>
              <a:t> True		</a:t>
            </a:r>
            <a:r>
              <a:rPr lang="en-GB" sz="2200" b="1" dirty="0"/>
              <a:t>B. </a:t>
            </a:r>
            <a:r>
              <a:rPr lang="en-GB" sz="2200" dirty="0"/>
              <a:t>False</a:t>
            </a:r>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1D9D85-22DC-484A-974D-C1D78815ECFB}" type="datetime1">
              <a:rPr lang="bg-BG" smtClean="0">
                <a:solidFill>
                  <a:srgbClr val="564B3C"/>
                </a:solidFill>
              </a:rPr>
              <a:pPr/>
              <a:t>31.10.2019 г.</a:t>
            </a:fld>
            <a:endParaRPr lang="bg-BG" i="1" dirty="0">
              <a:solidFill>
                <a:srgbClr val="564B3C"/>
              </a:solidFill>
            </a:endParaRPr>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67</a:t>
            </a:fld>
            <a:endParaRPr lang="bg-BG"/>
          </a:p>
        </p:txBody>
      </p:sp>
    </p:spTree>
    <p:extLst>
      <p:ext uri="{BB962C8B-B14F-4D97-AF65-F5344CB8AC3E}">
        <p14:creationId xmlns:p14="http://schemas.microsoft.com/office/powerpoint/2010/main" val="453404791"/>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457200" y="908720"/>
            <a:ext cx="7715200" cy="5057740"/>
          </a:xfrm>
        </p:spPr>
        <p:txBody>
          <a:bodyPr anchor="ctr">
            <a:normAutofit fontScale="77500" lnSpcReduction="20000"/>
          </a:bodyPr>
          <a:lstStyle/>
          <a:p>
            <a:pPr marL="0" indent="0" algn="just">
              <a:buNone/>
            </a:pPr>
            <a:r>
              <a:rPr lang="en-GB" b="1" i="1" dirty="0"/>
              <a:t>9. Which of the following statements is true?</a:t>
            </a:r>
            <a:endParaRPr lang="bg-BG" b="1" i="1" dirty="0"/>
          </a:p>
          <a:p>
            <a:pPr marL="457200" indent="-457200" algn="just">
              <a:buFont typeface="+mj-lt"/>
              <a:buAutoNum type="alphaUcPeriod"/>
            </a:pPr>
            <a:r>
              <a:rPr lang="en-GB" dirty="0"/>
              <a:t>A z score indicates how many standard deviations a raw score is above or below the mean.</a:t>
            </a:r>
            <a:endParaRPr lang="bg-BG" dirty="0"/>
          </a:p>
          <a:p>
            <a:pPr marL="457200" indent="-457200" algn="just">
              <a:buFont typeface="+mj-lt"/>
              <a:buAutoNum type="alphaUcPeriod"/>
            </a:pPr>
            <a:r>
              <a:rPr lang="en-GB" dirty="0"/>
              <a:t>The mean of a standard normal distribution is always 0 (zero).</a:t>
            </a:r>
            <a:endParaRPr lang="bg-BG" dirty="0"/>
          </a:p>
          <a:p>
            <a:pPr marL="457200" indent="-457200" algn="just">
              <a:buFont typeface="+mj-lt"/>
              <a:buAutoNum type="alphaUcPeriod"/>
            </a:pPr>
            <a:r>
              <a:rPr lang="en-GB" dirty="0"/>
              <a:t>All the above statements are true.</a:t>
            </a:r>
            <a:endParaRPr lang="bg-BG" dirty="0"/>
          </a:p>
          <a:p>
            <a:pPr marL="0" indent="0" algn="just">
              <a:buNone/>
            </a:pPr>
            <a:endParaRPr lang="bg-BG" dirty="0"/>
          </a:p>
          <a:p>
            <a:pPr marL="0" indent="0" algn="just">
              <a:buNone/>
            </a:pPr>
            <a:r>
              <a:rPr lang="en-GB" b="1" i="1" dirty="0"/>
              <a:t>10. In an anatomy test, your result is equivalent to z score of - 0.2. What does this z score imply?</a:t>
            </a:r>
            <a:endParaRPr lang="bg-BG" b="1" i="1" dirty="0"/>
          </a:p>
          <a:p>
            <a:pPr marL="457200" indent="-457200" algn="just">
              <a:buFont typeface="+mj-lt"/>
              <a:buAutoNum type="alphaUcPeriod"/>
            </a:pPr>
            <a:r>
              <a:rPr lang="en-GB" dirty="0"/>
              <a:t>You performed very well when compared to others.</a:t>
            </a:r>
            <a:endParaRPr lang="bg-BG" dirty="0"/>
          </a:p>
          <a:p>
            <a:pPr marL="457200" indent="-457200" algn="just">
              <a:buFont typeface="+mj-lt"/>
              <a:buAutoNum type="alphaUcPeriod"/>
            </a:pPr>
            <a:r>
              <a:rPr lang="en-GB" dirty="0"/>
              <a:t>Your result was slightly above average.</a:t>
            </a:r>
            <a:endParaRPr lang="bg-BG" dirty="0"/>
          </a:p>
          <a:p>
            <a:pPr marL="457200" indent="-457200" algn="just">
              <a:buFont typeface="+mj-lt"/>
              <a:buAutoNum type="alphaUcPeriod"/>
            </a:pPr>
            <a:r>
              <a:rPr lang="en-GB" dirty="0"/>
              <a:t>Your result was slightly below average.</a:t>
            </a:r>
            <a:endParaRPr lang="bg-BG" dirty="0"/>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1D9D85-22DC-484A-974D-C1D78815ECFB}" type="datetime1">
              <a:rPr lang="bg-BG" smtClean="0">
                <a:solidFill>
                  <a:srgbClr val="564B3C"/>
                </a:solidFill>
              </a:rPr>
              <a:pPr/>
              <a:t>31.10.2019 г.</a:t>
            </a:fld>
            <a:endParaRPr lang="bg-BG" i="1" dirty="0">
              <a:solidFill>
                <a:srgbClr val="564B3C"/>
              </a:solidFill>
            </a:endParaRPr>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68</a:t>
            </a:fld>
            <a:endParaRPr lang="bg-BG"/>
          </a:p>
        </p:txBody>
      </p:sp>
    </p:spTree>
    <p:extLst>
      <p:ext uri="{BB962C8B-B14F-4D97-AF65-F5344CB8AC3E}">
        <p14:creationId xmlns:p14="http://schemas.microsoft.com/office/powerpoint/2010/main" val="2329135159"/>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457200" y="908720"/>
            <a:ext cx="7467600" cy="5057740"/>
          </a:xfrm>
        </p:spPr>
        <p:txBody>
          <a:bodyPr anchor="ctr">
            <a:normAutofit fontScale="70000" lnSpcReduction="20000"/>
          </a:bodyPr>
          <a:lstStyle/>
          <a:p>
            <a:pPr marL="0" indent="0" algn="just">
              <a:buNone/>
            </a:pPr>
            <a:r>
              <a:rPr lang="en-US" b="1" i="1" dirty="0"/>
              <a:t>11. State whether the data reflecting the age at death of individuals in the general population are likely to be skewed to the right, skewed to the left or symmetrical.</a:t>
            </a:r>
            <a:endParaRPr lang="bg-BG" b="1" i="1" dirty="0"/>
          </a:p>
          <a:p>
            <a:pPr marL="457200" indent="-457200" algn="just">
              <a:buFont typeface="+mj-lt"/>
              <a:buAutoNum type="alphaUcPeriod"/>
            </a:pPr>
            <a:r>
              <a:rPr lang="en-US" dirty="0"/>
              <a:t>Symmetrical.</a:t>
            </a:r>
            <a:endParaRPr lang="bg-BG" dirty="0"/>
          </a:p>
          <a:p>
            <a:pPr marL="457200" indent="-457200" algn="just">
              <a:buFont typeface="+mj-lt"/>
              <a:buAutoNum type="alphaUcPeriod"/>
            </a:pPr>
            <a:r>
              <a:rPr lang="en-US" dirty="0"/>
              <a:t>Skewed to the right (positively skewed)</a:t>
            </a:r>
            <a:endParaRPr lang="bg-BG" dirty="0"/>
          </a:p>
          <a:p>
            <a:pPr marL="457200" indent="-457200" algn="just">
              <a:buFont typeface="+mj-lt"/>
              <a:buAutoNum type="alphaUcPeriod"/>
            </a:pPr>
            <a:r>
              <a:rPr lang="en-US" dirty="0"/>
              <a:t>Skewed to the left (negatively skewed)</a:t>
            </a:r>
            <a:endParaRPr lang="bg-BG" dirty="0"/>
          </a:p>
          <a:p>
            <a:pPr marL="0" indent="0" algn="just">
              <a:buNone/>
            </a:pPr>
            <a:endParaRPr lang="bg-BG" b="1" cap="all" dirty="0"/>
          </a:p>
          <a:p>
            <a:pPr marL="0" indent="0" algn="just">
              <a:buNone/>
            </a:pPr>
            <a:r>
              <a:rPr lang="en-US" b="1" i="1" dirty="0"/>
              <a:t>12. Select the statement which you believe to be true. The Normal distribution: </a:t>
            </a:r>
            <a:endParaRPr lang="bg-BG" b="1" i="1" dirty="0"/>
          </a:p>
          <a:p>
            <a:pPr marL="457200" indent="-457200" algn="just">
              <a:buFont typeface="+mj-lt"/>
              <a:buAutoNum type="alphaUcPeriod"/>
            </a:pPr>
            <a:r>
              <a:rPr lang="en-US" dirty="0"/>
              <a:t>Is a family of distributions which can have a variety of means and standard deviations.</a:t>
            </a:r>
            <a:endParaRPr lang="bg-BG" dirty="0"/>
          </a:p>
          <a:p>
            <a:pPr marL="457200" indent="-457200" algn="just">
              <a:buFont typeface="+mj-lt"/>
              <a:buAutoNum type="alphaUcPeriod"/>
            </a:pPr>
            <a:r>
              <a:rPr lang="en-US" dirty="0"/>
              <a:t>Is the distribution of a variable measured on healthy individuals.</a:t>
            </a:r>
            <a:endParaRPr lang="bg-BG" dirty="0"/>
          </a:p>
          <a:p>
            <a:pPr marL="457200" indent="-457200" algn="just">
              <a:buFont typeface="+mj-lt"/>
              <a:buAutoNum type="alphaUcPeriod"/>
            </a:pPr>
            <a:r>
              <a:rPr lang="en-US" dirty="0"/>
              <a:t>Has a mean of zero and a standard deviation of one.</a:t>
            </a:r>
            <a:endParaRPr lang="bg-BG" dirty="0"/>
          </a:p>
          <a:p>
            <a:pPr marL="457200" indent="-457200" algn="just">
              <a:buFont typeface="+mj-lt"/>
              <a:buAutoNum type="alphaUcPeriod"/>
            </a:pPr>
            <a:r>
              <a:rPr lang="en-US" dirty="0"/>
              <a:t>Is skewed to the right.</a:t>
            </a:r>
            <a:endParaRPr lang="bg-BG" dirty="0"/>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1D9D85-22DC-484A-974D-C1D78815ECFB}" type="datetime1">
              <a:rPr lang="bg-BG" smtClean="0">
                <a:solidFill>
                  <a:srgbClr val="564B3C"/>
                </a:solidFill>
              </a:rPr>
              <a:pPr/>
              <a:t>31.10.2019 г.</a:t>
            </a:fld>
            <a:endParaRPr lang="bg-BG">
              <a:solidFill>
                <a:srgbClr val="564B3C"/>
              </a:solidFill>
            </a:endParaRPr>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69</a:t>
            </a:fld>
            <a:endParaRPr lang="bg-BG"/>
          </a:p>
        </p:txBody>
      </p:sp>
    </p:spTree>
    <p:extLst>
      <p:ext uri="{BB962C8B-B14F-4D97-AF65-F5344CB8AC3E}">
        <p14:creationId xmlns:p14="http://schemas.microsoft.com/office/powerpoint/2010/main" val="3584569356"/>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F3BEAF0-DEB1-4822-978B-2358EF950E56}" type="slidenum">
              <a:rPr lang="bg-BG" altLang="bg-BG"/>
              <a:pPr/>
              <a:t>7</a:t>
            </a:fld>
            <a:endParaRPr lang="bg-BG" altLang="bg-BG"/>
          </a:p>
        </p:txBody>
      </p:sp>
      <p:pic>
        <p:nvPicPr>
          <p:cNvPr id="162820" name="Picture 4" descr="Fig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91440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4CA0D8F0-12D8-4435-A635-D74F8335B8FB}" type="datetime1">
              <a:rPr lang="bg-BG" altLang="bg-BG" smtClean="0"/>
              <a:t>31.10.2019 г.</a:t>
            </a:fld>
            <a:endParaRPr lang="bg-BG" altLang="bg-BG"/>
          </a:p>
        </p:txBody>
      </p:sp>
      <p:sp>
        <p:nvSpPr>
          <p:cNvPr id="3" name="TextBox 2">
            <a:extLst>
              <a:ext uri="{FF2B5EF4-FFF2-40B4-BE49-F238E27FC236}">
                <a16:creationId xmlns:a16="http://schemas.microsoft.com/office/drawing/2014/main" id="{12D4C6DE-E363-444D-A094-C77FD4EC743D}"/>
              </a:ext>
            </a:extLst>
          </p:cNvPr>
          <p:cNvSpPr txBox="1"/>
          <p:nvPr/>
        </p:nvSpPr>
        <p:spPr>
          <a:xfrm>
            <a:off x="611560" y="5720560"/>
            <a:ext cx="7704856" cy="461665"/>
          </a:xfrm>
          <a:prstGeom prst="rect">
            <a:avLst/>
          </a:prstGeom>
          <a:noFill/>
        </p:spPr>
        <p:txBody>
          <a:bodyPr wrap="square" rtlCol="0">
            <a:spAutoFit/>
          </a:bodyPr>
          <a:lstStyle/>
          <a:p>
            <a:pPr algn="ctr"/>
            <a:r>
              <a:rPr lang="en-US" sz="2400" b="1" dirty="0"/>
              <a:t>Normal distribution and standard normal curve</a:t>
            </a:r>
            <a:endParaRPr lang="bg-BG" sz="2400" b="1" dirty="0"/>
          </a:p>
        </p:txBody>
      </p:sp>
    </p:spTree>
    <p:extLst>
      <p:ext uri="{BB962C8B-B14F-4D97-AF65-F5344CB8AC3E}">
        <p14:creationId xmlns:p14="http://schemas.microsoft.com/office/powerpoint/2010/main" val="32547234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467544" y="404664"/>
            <a:ext cx="7931224" cy="5976664"/>
          </a:xfrm>
        </p:spPr>
        <p:txBody>
          <a:bodyPr anchor="ctr">
            <a:normAutofit/>
          </a:bodyPr>
          <a:lstStyle/>
          <a:p>
            <a:pPr marL="0" lvl="0" indent="0">
              <a:buNone/>
            </a:pPr>
            <a:r>
              <a:rPr lang="en-US" sz="2200" b="1" i="1" dirty="0"/>
              <a:t>13. Frequency distribution is another expression for a bar chart.</a:t>
            </a:r>
          </a:p>
          <a:p>
            <a:pPr marL="857250" lvl="1" indent="-457200">
              <a:buAutoNum type="alphaUcPeriod"/>
            </a:pPr>
            <a:r>
              <a:rPr lang="en-US" sz="2200" dirty="0"/>
              <a:t>True		B. False</a:t>
            </a:r>
          </a:p>
          <a:p>
            <a:pPr marL="457200" lvl="0" indent="-457200">
              <a:buAutoNum type="alphaUcPeriod"/>
            </a:pPr>
            <a:endParaRPr lang="en-US" sz="2200" dirty="0"/>
          </a:p>
          <a:p>
            <a:pPr marL="0" lvl="0" indent="0">
              <a:buNone/>
            </a:pPr>
            <a:r>
              <a:rPr lang="en-US" sz="2200" b="1" i="1" dirty="0"/>
              <a:t>14. A histogram can be used instead of a pie chart to display categorical data. </a:t>
            </a:r>
          </a:p>
          <a:p>
            <a:pPr marL="857250" lvl="1" indent="-457200" algn="just">
              <a:buAutoNum type="alphaUcPeriod"/>
            </a:pPr>
            <a:r>
              <a:rPr lang="en-US" sz="2200" dirty="0"/>
              <a:t>True		B. False</a:t>
            </a:r>
          </a:p>
          <a:p>
            <a:pPr marL="457200" indent="-457200" algn="just">
              <a:buAutoNum type="alphaUcPeriod"/>
            </a:pPr>
            <a:endParaRPr lang="en-US" sz="2200" dirty="0"/>
          </a:p>
          <a:p>
            <a:pPr marL="0" indent="0" algn="just">
              <a:buNone/>
            </a:pPr>
            <a:r>
              <a:rPr lang="en-US" sz="2200" b="1" i="1" dirty="0"/>
              <a:t>15. A histogram Is similar to a bar chart but there are no gaps between the bars.</a:t>
            </a:r>
          </a:p>
          <a:p>
            <a:pPr marL="857250" lvl="1" indent="-457200" algn="just">
              <a:buAutoNum type="alphaUcPeriod"/>
            </a:pPr>
            <a:r>
              <a:rPr lang="en-US" sz="2200" dirty="0"/>
              <a:t>True		B. False</a:t>
            </a:r>
          </a:p>
          <a:p>
            <a:pPr marL="457200" indent="-457200" algn="just">
              <a:buAutoNum type="alphaUcPeriod"/>
            </a:pPr>
            <a:endParaRPr lang="en-US" sz="2200" dirty="0"/>
          </a:p>
          <a:p>
            <a:pPr marL="0" indent="0" algn="just">
              <a:buNone/>
            </a:pPr>
            <a:r>
              <a:rPr lang="en-US" sz="2200" b="1" i="1" dirty="0"/>
              <a:t>16. A histogram can be used to display either a frequency or a relative frequency distribution.</a:t>
            </a:r>
          </a:p>
          <a:p>
            <a:pPr marL="0" indent="0" algn="just">
              <a:buNone/>
            </a:pPr>
            <a:r>
              <a:rPr lang="en-US" sz="2200" dirty="0"/>
              <a:t>	A. True		B. False</a:t>
            </a:r>
            <a:endParaRPr lang="bg-BG" dirty="0"/>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1D9D85-22DC-484A-974D-C1D78815ECFB}" type="datetime1">
              <a:rPr lang="bg-BG" smtClean="0">
                <a:solidFill>
                  <a:srgbClr val="564B3C"/>
                </a:solidFill>
              </a:rPr>
              <a:pPr/>
              <a:t>31.10.2019 г.</a:t>
            </a:fld>
            <a:endParaRPr lang="bg-BG">
              <a:solidFill>
                <a:srgbClr val="564B3C"/>
              </a:solidFill>
            </a:endParaRPr>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70</a:t>
            </a:fld>
            <a:endParaRPr lang="bg-BG"/>
          </a:p>
        </p:txBody>
      </p:sp>
    </p:spTree>
    <p:extLst>
      <p:ext uri="{BB962C8B-B14F-4D97-AF65-F5344CB8AC3E}">
        <p14:creationId xmlns:p14="http://schemas.microsoft.com/office/powerpoint/2010/main" val="2776066335"/>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457200" y="476672"/>
            <a:ext cx="7931224" cy="5760640"/>
          </a:xfrm>
        </p:spPr>
        <p:txBody>
          <a:bodyPr anchor="ctr">
            <a:normAutofit lnSpcReduction="10000"/>
          </a:bodyPr>
          <a:lstStyle/>
          <a:p>
            <a:pPr marL="0" indent="0" algn="just">
              <a:buNone/>
            </a:pPr>
            <a:r>
              <a:rPr lang="en-US" sz="2200" b="1" i="1" dirty="0"/>
              <a:t>17. A histogram Is used to show the relationship between two variables.</a:t>
            </a:r>
          </a:p>
          <a:p>
            <a:pPr marL="0" indent="0" algn="just">
              <a:buNone/>
            </a:pPr>
            <a:r>
              <a:rPr lang="en-US" sz="2200" b="1" i="1" dirty="0"/>
              <a:t>	</a:t>
            </a:r>
            <a:r>
              <a:rPr lang="en-US" sz="2200" b="1" dirty="0"/>
              <a:t>A. </a:t>
            </a:r>
            <a:r>
              <a:rPr lang="en-US" sz="2200" dirty="0"/>
              <a:t>True</a:t>
            </a:r>
            <a:r>
              <a:rPr lang="en-US" sz="2200" b="1" dirty="0"/>
              <a:t>		B. </a:t>
            </a:r>
            <a:r>
              <a:rPr lang="en-US" sz="2200" dirty="0"/>
              <a:t>False</a:t>
            </a:r>
          </a:p>
          <a:p>
            <a:pPr marL="0" indent="0" algn="just">
              <a:buNone/>
            </a:pPr>
            <a:endParaRPr lang="en-US" sz="2200" dirty="0"/>
          </a:p>
          <a:p>
            <a:pPr marL="0" indent="0" algn="just">
              <a:buNone/>
            </a:pPr>
            <a:r>
              <a:rPr lang="en-US" sz="2200" b="1" i="1" dirty="0"/>
              <a:t>18. A bar chart Is used to display categorical data. </a:t>
            </a:r>
          </a:p>
          <a:p>
            <a:pPr marL="0" indent="0" algn="just">
              <a:buNone/>
            </a:pPr>
            <a:r>
              <a:rPr lang="en-US" sz="2200" b="1" dirty="0"/>
              <a:t>	A. </a:t>
            </a:r>
            <a:r>
              <a:rPr lang="en-US" sz="2200" dirty="0"/>
              <a:t>True</a:t>
            </a:r>
            <a:r>
              <a:rPr lang="en-US" sz="2200" b="1" dirty="0"/>
              <a:t>		B. </a:t>
            </a:r>
            <a:r>
              <a:rPr lang="en-US" sz="2200" dirty="0"/>
              <a:t>False</a:t>
            </a:r>
          </a:p>
          <a:p>
            <a:pPr marL="0" indent="0" algn="just">
              <a:buNone/>
            </a:pPr>
            <a:endParaRPr lang="en-US" sz="2200" b="1" i="1" dirty="0"/>
          </a:p>
          <a:p>
            <a:pPr marL="0" indent="0" algn="just">
              <a:buNone/>
            </a:pPr>
            <a:r>
              <a:rPr lang="en-US" sz="2200" b="1" i="1" dirty="0"/>
              <a:t>19. A bar chart can only be used to display data which have a symmetrical distribution.</a:t>
            </a:r>
          </a:p>
          <a:p>
            <a:pPr marL="0" indent="0" algn="just">
              <a:buNone/>
            </a:pPr>
            <a:r>
              <a:rPr lang="en-US" sz="2200" b="1" dirty="0"/>
              <a:t>	A. </a:t>
            </a:r>
            <a:r>
              <a:rPr lang="en-US" sz="2200" dirty="0"/>
              <a:t>True</a:t>
            </a:r>
            <a:r>
              <a:rPr lang="en-US" sz="2200" b="1" dirty="0"/>
              <a:t>		B. </a:t>
            </a:r>
            <a:r>
              <a:rPr lang="en-US" sz="2200" dirty="0"/>
              <a:t>False</a:t>
            </a:r>
          </a:p>
          <a:p>
            <a:pPr marL="0" indent="0" algn="just">
              <a:buNone/>
            </a:pPr>
            <a:endParaRPr lang="en-US" sz="2200" dirty="0"/>
          </a:p>
          <a:p>
            <a:pPr marL="0" indent="0" algn="just">
              <a:buNone/>
            </a:pPr>
            <a:r>
              <a:rPr lang="en-US" sz="2400" b="1" i="1" dirty="0"/>
              <a:t>20. A bar chart contains separate bars, with the length of each bar being proportional to the relevant frequency or relative frequency.</a:t>
            </a:r>
          </a:p>
          <a:p>
            <a:pPr marL="0" indent="0" algn="just">
              <a:buNone/>
            </a:pPr>
            <a:r>
              <a:rPr lang="en-US" sz="2200" b="1" dirty="0"/>
              <a:t>	A. </a:t>
            </a:r>
            <a:r>
              <a:rPr lang="en-US" sz="2200" dirty="0"/>
              <a:t>True</a:t>
            </a:r>
            <a:r>
              <a:rPr lang="en-US" sz="2200" b="1" dirty="0"/>
              <a:t>		B. </a:t>
            </a:r>
            <a:r>
              <a:rPr lang="en-US" sz="2200" dirty="0"/>
              <a:t>False</a:t>
            </a:r>
            <a:endParaRPr lang="bg-BG" sz="2200" b="1" i="1" dirty="0"/>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1D9D85-22DC-484A-974D-C1D78815ECFB}" type="datetime1">
              <a:rPr lang="bg-BG" smtClean="0">
                <a:solidFill>
                  <a:srgbClr val="564B3C"/>
                </a:solidFill>
              </a:rPr>
              <a:pPr/>
              <a:t>31.10.2019 г.</a:t>
            </a:fld>
            <a:endParaRPr lang="bg-BG">
              <a:solidFill>
                <a:srgbClr val="564B3C"/>
              </a:solidFill>
            </a:endParaRPr>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71</a:t>
            </a:fld>
            <a:endParaRPr lang="bg-BG"/>
          </a:p>
        </p:txBody>
      </p:sp>
    </p:spTree>
    <p:extLst>
      <p:ext uri="{BB962C8B-B14F-4D97-AF65-F5344CB8AC3E}">
        <p14:creationId xmlns:p14="http://schemas.microsoft.com/office/powerpoint/2010/main" val="1977257150"/>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457200" y="476672"/>
            <a:ext cx="7931224" cy="5760640"/>
          </a:xfrm>
        </p:spPr>
        <p:txBody>
          <a:bodyPr anchor="ctr">
            <a:normAutofit/>
          </a:bodyPr>
          <a:lstStyle/>
          <a:p>
            <a:pPr marL="0" indent="0" algn="just">
              <a:buNone/>
            </a:pPr>
            <a:r>
              <a:rPr lang="en-US" sz="2200" b="1" i="1" dirty="0"/>
              <a:t>21.</a:t>
            </a:r>
            <a:r>
              <a:rPr lang="en-US" sz="2200" dirty="0"/>
              <a:t> </a:t>
            </a:r>
            <a:r>
              <a:rPr lang="en-US" sz="2200" b="1" i="1" dirty="0"/>
              <a:t>Select all of the following type(s) of figures that would be appropriate for illustrating the distribution of heights of children in a class. </a:t>
            </a:r>
          </a:p>
          <a:p>
            <a:pPr marL="457200" indent="-457200" algn="just">
              <a:buAutoNum type="alphaUcPeriod"/>
            </a:pPr>
            <a:r>
              <a:rPr lang="en-US" sz="2200" dirty="0"/>
              <a:t>Histogram</a:t>
            </a:r>
          </a:p>
          <a:p>
            <a:pPr marL="457200" indent="-457200" algn="just">
              <a:buAutoNum type="alphaUcPeriod"/>
            </a:pPr>
            <a:r>
              <a:rPr lang="en-US" sz="2200" dirty="0"/>
              <a:t>Box-plot</a:t>
            </a:r>
          </a:p>
          <a:p>
            <a:pPr marL="457200" indent="-457200" algn="just">
              <a:buAutoNum type="alphaUcPeriod"/>
            </a:pPr>
            <a:r>
              <a:rPr lang="en-US" sz="2200" dirty="0"/>
              <a:t>Dot-plot</a:t>
            </a:r>
          </a:p>
          <a:p>
            <a:pPr marL="457200" indent="-457200" algn="just">
              <a:buAutoNum type="alphaUcPeriod"/>
            </a:pPr>
            <a:r>
              <a:rPr lang="en-US" sz="2200" dirty="0"/>
              <a:t>All listed types of figures are appropriate</a:t>
            </a:r>
          </a:p>
          <a:p>
            <a:pPr marL="457200" indent="-457200" algn="just">
              <a:buAutoNum type="alphaUcPeriod"/>
            </a:pPr>
            <a:endParaRPr lang="en-US" sz="2200" dirty="0"/>
          </a:p>
          <a:p>
            <a:pPr marL="0" indent="0" algn="just">
              <a:buNone/>
            </a:pPr>
            <a:r>
              <a:rPr lang="en-US" sz="2200" b="1" i="1" dirty="0"/>
              <a:t>22. Select all of the following type(s) of figures that would be appropriate for illustrating the distribution of blood groups in a sample of adults.</a:t>
            </a:r>
          </a:p>
          <a:p>
            <a:pPr marL="457200" indent="-457200" algn="just">
              <a:buAutoNum type="alphaUcPeriod"/>
            </a:pPr>
            <a:r>
              <a:rPr lang="en-US" sz="2200" dirty="0"/>
              <a:t>Bar chart</a:t>
            </a:r>
          </a:p>
          <a:p>
            <a:pPr marL="457200" indent="-457200" algn="just">
              <a:buAutoNum type="alphaUcPeriod"/>
            </a:pPr>
            <a:r>
              <a:rPr lang="en-US" sz="2200" dirty="0"/>
              <a:t>Pie chart</a:t>
            </a:r>
          </a:p>
          <a:p>
            <a:pPr marL="457200" indent="-457200" algn="just">
              <a:buAutoNum type="alphaUcPeriod"/>
            </a:pPr>
            <a:r>
              <a:rPr lang="en-US" sz="2200" dirty="0"/>
              <a:t>Both types are appropriate</a:t>
            </a:r>
          </a:p>
          <a:p>
            <a:pPr marL="0" indent="0" algn="just">
              <a:buNone/>
            </a:pPr>
            <a:endParaRPr lang="bg-BG" sz="2200" dirty="0"/>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1D9D85-22DC-484A-974D-C1D78815ECFB}" type="datetime1">
              <a:rPr lang="bg-BG" smtClean="0">
                <a:solidFill>
                  <a:srgbClr val="564B3C"/>
                </a:solidFill>
              </a:rPr>
              <a:pPr/>
              <a:t>31.10.2019 г.</a:t>
            </a:fld>
            <a:endParaRPr lang="bg-BG">
              <a:solidFill>
                <a:srgbClr val="564B3C"/>
              </a:solidFill>
            </a:endParaRPr>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72</a:t>
            </a:fld>
            <a:endParaRPr lang="bg-BG"/>
          </a:p>
        </p:txBody>
      </p:sp>
    </p:spTree>
    <p:extLst>
      <p:ext uri="{BB962C8B-B14F-4D97-AF65-F5344CB8AC3E}">
        <p14:creationId xmlns:p14="http://schemas.microsoft.com/office/powerpoint/2010/main" val="293178678"/>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467544" y="332656"/>
            <a:ext cx="7931224" cy="5976664"/>
          </a:xfrm>
        </p:spPr>
        <p:txBody>
          <a:bodyPr anchor="ctr">
            <a:normAutofit lnSpcReduction="10000"/>
          </a:bodyPr>
          <a:lstStyle/>
          <a:p>
            <a:pPr marL="0" indent="0" algn="just">
              <a:buNone/>
            </a:pPr>
            <a:r>
              <a:rPr lang="en-US" sz="2200" b="1" i="1" dirty="0"/>
              <a:t>23. Select all of the following type(s) of figures that would be appropriate for illustrating the number of fruit and vegetable portions consumed in a week by the 60 first year medical students in a medical school.</a:t>
            </a:r>
          </a:p>
          <a:p>
            <a:pPr marL="0" indent="0" algn="just">
              <a:buNone/>
            </a:pPr>
            <a:r>
              <a:rPr lang="en-US" sz="2200" dirty="0"/>
              <a:t>A. Bar</a:t>
            </a:r>
          </a:p>
          <a:p>
            <a:pPr marL="0" indent="0" algn="just">
              <a:buNone/>
            </a:pPr>
            <a:r>
              <a:rPr lang="en-US" sz="2200" dirty="0"/>
              <a:t>B. Pie</a:t>
            </a:r>
          </a:p>
          <a:p>
            <a:pPr marL="0" indent="0" algn="just">
              <a:buNone/>
            </a:pPr>
            <a:r>
              <a:rPr lang="en-US" sz="2200" dirty="0"/>
              <a:t>C. Box-plot</a:t>
            </a:r>
          </a:p>
          <a:p>
            <a:pPr marL="0" indent="0" algn="just">
              <a:buNone/>
            </a:pPr>
            <a:r>
              <a:rPr lang="en-US" sz="2200" dirty="0"/>
              <a:t>D. Dot-plot</a:t>
            </a:r>
          </a:p>
          <a:p>
            <a:pPr marL="0" indent="0" algn="just">
              <a:buNone/>
            </a:pPr>
            <a:r>
              <a:rPr lang="en-US" sz="2200" dirty="0"/>
              <a:t>E. All listed figures would be appropriate</a:t>
            </a:r>
          </a:p>
          <a:p>
            <a:pPr marL="0" indent="0" algn="just">
              <a:buNone/>
            </a:pPr>
            <a:endParaRPr lang="en-US" dirty="0"/>
          </a:p>
          <a:p>
            <a:pPr marL="0" indent="0" algn="just">
              <a:buNone/>
            </a:pPr>
            <a:r>
              <a:rPr lang="en-US" sz="2200" b="1" i="1" dirty="0"/>
              <a:t>24. State whether the data reflecting the salaries of all employees in an industrial company are likely to be skewed to the right, skewed to the left or symmetrical.</a:t>
            </a:r>
          </a:p>
          <a:p>
            <a:pPr marL="0" indent="0" algn="just">
              <a:buNone/>
            </a:pPr>
            <a:r>
              <a:rPr lang="en-US" sz="2200" dirty="0"/>
              <a:t>A.</a:t>
            </a:r>
            <a:r>
              <a:rPr lang="en-US" sz="2200" b="1" i="1" dirty="0"/>
              <a:t> </a:t>
            </a:r>
            <a:r>
              <a:rPr lang="en-US" sz="2200" dirty="0"/>
              <a:t>Skewed to the right</a:t>
            </a:r>
          </a:p>
          <a:p>
            <a:pPr marL="0" indent="0" algn="just">
              <a:buNone/>
            </a:pPr>
            <a:r>
              <a:rPr lang="en-US" sz="2200" dirty="0"/>
              <a:t>B. Skewed to the left</a:t>
            </a:r>
          </a:p>
          <a:p>
            <a:pPr marL="0" indent="0" algn="just">
              <a:buNone/>
            </a:pPr>
            <a:r>
              <a:rPr lang="en-US" sz="2200" dirty="0"/>
              <a:t>C. Symmetrical</a:t>
            </a:r>
            <a:endParaRPr lang="bg-BG" dirty="0"/>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1D9D85-22DC-484A-974D-C1D78815ECFB}" type="datetime1">
              <a:rPr lang="bg-BG" smtClean="0">
                <a:solidFill>
                  <a:srgbClr val="564B3C"/>
                </a:solidFill>
              </a:rPr>
              <a:pPr/>
              <a:t>31.10.2019 г.</a:t>
            </a:fld>
            <a:endParaRPr lang="bg-BG">
              <a:solidFill>
                <a:srgbClr val="564B3C"/>
              </a:solidFill>
            </a:endParaRPr>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73</a:t>
            </a:fld>
            <a:endParaRPr lang="bg-BG"/>
          </a:p>
        </p:txBody>
      </p:sp>
    </p:spTree>
    <p:extLst>
      <p:ext uri="{BB962C8B-B14F-4D97-AF65-F5344CB8AC3E}">
        <p14:creationId xmlns:p14="http://schemas.microsoft.com/office/powerpoint/2010/main" val="1542946027"/>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457200" y="476672"/>
            <a:ext cx="7931224" cy="5760640"/>
          </a:xfrm>
        </p:spPr>
        <p:txBody>
          <a:bodyPr anchor="ctr">
            <a:normAutofit lnSpcReduction="10000"/>
          </a:bodyPr>
          <a:lstStyle/>
          <a:p>
            <a:pPr marL="0" indent="0" algn="just">
              <a:buNone/>
            </a:pPr>
            <a:r>
              <a:rPr lang="en-US" sz="2200" b="1" i="1" dirty="0"/>
              <a:t>25. State whether the data reflecting the heights of individuals in the general population are likely to be skewed to the right, skewed to the left or symmetrical.</a:t>
            </a:r>
          </a:p>
          <a:p>
            <a:pPr marL="0" indent="0" algn="just">
              <a:buNone/>
            </a:pPr>
            <a:r>
              <a:rPr lang="en-US" sz="2400" dirty="0"/>
              <a:t>A.</a:t>
            </a:r>
            <a:r>
              <a:rPr lang="en-US" sz="2400" b="1" i="1" dirty="0"/>
              <a:t> </a:t>
            </a:r>
            <a:r>
              <a:rPr lang="en-US" sz="2400" dirty="0"/>
              <a:t>Skewed to the right</a:t>
            </a:r>
          </a:p>
          <a:p>
            <a:pPr marL="0" indent="0" algn="just">
              <a:buNone/>
            </a:pPr>
            <a:r>
              <a:rPr lang="en-US" sz="2400" dirty="0"/>
              <a:t>B. Skewed to the left</a:t>
            </a:r>
          </a:p>
          <a:p>
            <a:pPr marL="0" indent="0" algn="just">
              <a:buNone/>
            </a:pPr>
            <a:r>
              <a:rPr lang="en-US" sz="2400" dirty="0"/>
              <a:t>C. Symmetrical</a:t>
            </a:r>
          </a:p>
          <a:p>
            <a:pPr marL="0" indent="0" algn="just">
              <a:buNone/>
            </a:pPr>
            <a:endParaRPr lang="en-US" sz="2400" dirty="0"/>
          </a:p>
          <a:p>
            <a:pPr marL="0" indent="0" algn="just">
              <a:buNone/>
            </a:pPr>
            <a:r>
              <a:rPr lang="en-US" sz="2400" b="1" i="1" dirty="0"/>
              <a:t>26. State whether the data reflecting the degree of flexion in a knee joint, expressed as a percentage of the maximum possible flexion in the joint are likely to be skewed to the right, skewed to the left or symmetrical.</a:t>
            </a:r>
          </a:p>
          <a:p>
            <a:pPr marL="0" indent="0" algn="just">
              <a:buNone/>
            </a:pPr>
            <a:r>
              <a:rPr lang="en-US" sz="2400" dirty="0"/>
              <a:t>A.</a:t>
            </a:r>
            <a:r>
              <a:rPr lang="en-US" sz="2400" b="1" i="1" dirty="0"/>
              <a:t> </a:t>
            </a:r>
            <a:r>
              <a:rPr lang="en-US" sz="2400" dirty="0"/>
              <a:t>Skewed to the right</a:t>
            </a:r>
          </a:p>
          <a:p>
            <a:pPr marL="0" indent="0" algn="just">
              <a:buNone/>
            </a:pPr>
            <a:r>
              <a:rPr lang="en-US" sz="2400" dirty="0"/>
              <a:t>B. Skewed to the left</a:t>
            </a:r>
          </a:p>
          <a:p>
            <a:pPr marL="0" indent="0" algn="just">
              <a:buNone/>
            </a:pPr>
            <a:r>
              <a:rPr lang="en-US" sz="2400" dirty="0"/>
              <a:t>C. Symmetrical</a:t>
            </a:r>
            <a:endParaRPr lang="bg-BG" dirty="0"/>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1D9D85-22DC-484A-974D-C1D78815ECFB}" type="datetime1">
              <a:rPr lang="bg-BG" smtClean="0">
                <a:solidFill>
                  <a:srgbClr val="564B3C"/>
                </a:solidFill>
              </a:rPr>
              <a:pPr/>
              <a:t>31.10.2019 г.</a:t>
            </a:fld>
            <a:endParaRPr lang="bg-BG">
              <a:solidFill>
                <a:srgbClr val="564B3C"/>
              </a:solidFill>
            </a:endParaRPr>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74</a:t>
            </a:fld>
            <a:endParaRPr lang="bg-BG"/>
          </a:p>
        </p:txBody>
      </p:sp>
    </p:spTree>
    <p:extLst>
      <p:ext uri="{BB962C8B-B14F-4D97-AF65-F5344CB8AC3E}">
        <p14:creationId xmlns:p14="http://schemas.microsoft.com/office/powerpoint/2010/main" val="223815336"/>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457200" y="476672"/>
            <a:ext cx="7931224" cy="5760640"/>
          </a:xfrm>
        </p:spPr>
        <p:txBody>
          <a:bodyPr anchor="ctr">
            <a:normAutofit/>
          </a:bodyPr>
          <a:lstStyle/>
          <a:p>
            <a:pPr marL="0" indent="0" algn="just">
              <a:buNone/>
            </a:pPr>
            <a:r>
              <a:rPr lang="en-US" sz="2200" b="1" i="1" dirty="0"/>
              <a:t>27. State whether the data reflecting the number of visits to a GP made in a year by individuals living in one particular region are likely to be skewed to the right, skewed to the left or symmetrical.</a:t>
            </a:r>
          </a:p>
          <a:p>
            <a:pPr marL="0" indent="0" algn="just">
              <a:buNone/>
            </a:pPr>
            <a:r>
              <a:rPr lang="en-US" sz="2200" dirty="0"/>
              <a:t>A.</a:t>
            </a:r>
            <a:r>
              <a:rPr lang="en-US" sz="2200" b="1" i="1" dirty="0"/>
              <a:t> </a:t>
            </a:r>
            <a:r>
              <a:rPr lang="en-US" sz="2200" dirty="0"/>
              <a:t>Skewed to the right</a:t>
            </a:r>
          </a:p>
          <a:p>
            <a:pPr marL="0" indent="0" algn="just">
              <a:buNone/>
            </a:pPr>
            <a:r>
              <a:rPr lang="en-US" sz="2200" dirty="0"/>
              <a:t>B. Skewed to the left</a:t>
            </a:r>
          </a:p>
          <a:p>
            <a:pPr marL="0" indent="0" algn="just">
              <a:buNone/>
            </a:pPr>
            <a:r>
              <a:rPr lang="en-US" sz="2200" dirty="0"/>
              <a:t>C. Symmetrical</a:t>
            </a:r>
            <a:endParaRPr lang="bg-BG" sz="2200" dirty="0"/>
          </a:p>
          <a:p>
            <a:pPr marL="0" indent="0" algn="just">
              <a:buNone/>
            </a:pPr>
            <a:endParaRPr lang="en-US" dirty="0"/>
          </a:p>
          <a:p>
            <a:pPr marL="0" indent="0" algn="just">
              <a:buNone/>
            </a:pPr>
            <a:r>
              <a:rPr lang="en-US" sz="2400" b="1" i="1" dirty="0"/>
              <a:t>28. Select all of the following statements which you believe to be true. The Normal distribution: </a:t>
            </a:r>
          </a:p>
          <a:p>
            <a:pPr marL="0" indent="0">
              <a:buNone/>
            </a:pPr>
            <a:r>
              <a:rPr lang="en-US" sz="2400" dirty="0"/>
              <a:t>A. </a:t>
            </a:r>
            <a:r>
              <a:rPr lang="bg-BG" sz="2400" dirty="0" err="1"/>
              <a:t>Has</a:t>
            </a:r>
            <a:r>
              <a:rPr lang="bg-BG" sz="2400" dirty="0"/>
              <a:t> </a:t>
            </a:r>
            <a:r>
              <a:rPr lang="bg-BG" sz="2400" dirty="0" err="1"/>
              <a:t>its</a:t>
            </a:r>
            <a:r>
              <a:rPr lang="bg-BG" sz="2400" dirty="0"/>
              <a:t> </a:t>
            </a:r>
            <a:r>
              <a:rPr lang="bg-BG" sz="2400" dirty="0" err="1"/>
              <a:t>mean</a:t>
            </a:r>
            <a:r>
              <a:rPr lang="bg-BG" sz="2400" dirty="0"/>
              <a:t> </a:t>
            </a:r>
            <a:r>
              <a:rPr lang="bg-BG" sz="2400" dirty="0" err="1"/>
              <a:t>equal</a:t>
            </a:r>
            <a:r>
              <a:rPr lang="bg-BG" sz="2400" dirty="0"/>
              <a:t> </a:t>
            </a:r>
            <a:r>
              <a:rPr lang="bg-BG" sz="2400" dirty="0" err="1"/>
              <a:t>to</a:t>
            </a:r>
            <a:r>
              <a:rPr lang="bg-BG" sz="2400" dirty="0"/>
              <a:t> </a:t>
            </a:r>
            <a:r>
              <a:rPr lang="bg-BG" sz="2400" dirty="0" err="1"/>
              <a:t>its</a:t>
            </a:r>
            <a:r>
              <a:rPr lang="bg-BG" sz="2400" dirty="0"/>
              <a:t> </a:t>
            </a:r>
            <a:r>
              <a:rPr lang="bg-BG" sz="2400" dirty="0" err="1"/>
              <a:t>median</a:t>
            </a:r>
            <a:r>
              <a:rPr lang="bg-BG" sz="2400" dirty="0"/>
              <a:t>.</a:t>
            </a:r>
            <a:br>
              <a:rPr lang="bg-BG" sz="2400" dirty="0"/>
            </a:br>
            <a:r>
              <a:rPr lang="en-US" sz="2400" dirty="0"/>
              <a:t>B. </a:t>
            </a:r>
            <a:r>
              <a:rPr lang="bg-BG" sz="2400" dirty="0" err="1"/>
              <a:t>Is</a:t>
            </a:r>
            <a:r>
              <a:rPr lang="bg-BG" sz="2400" dirty="0"/>
              <a:t> a </a:t>
            </a:r>
            <a:r>
              <a:rPr lang="bg-BG" sz="2400" dirty="0" err="1"/>
              <a:t>continuous</a:t>
            </a:r>
            <a:r>
              <a:rPr lang="bg-BG" sz="2400" dirty="0"/>
              <a:t> </a:t>
            </a:r>
            <a:r>
              <a:rPr lang="bg-BG" sz="2400" dirty="0" err="1"/>
              <a:t>probability</a:t>
            </a:r>
            <a:r>
              <a:rPr lang="bg-BG" sz="2400" dirty="0"/>
              <a:t> </a:t>
            </a:r>
            <a:r>
              <a:rPr lang="bg-BG" sz="2400" dirty="0" err="1"/>
              <a:t>distribution</a:t>
            </a:r>
            <a:r>
              <a:rPr lang="bg-BG" sz="2400" dirty="0"/>
              <a:t>.</a:t>
            </a:r>
            <a:endParaRPr lang="en-US" sz="2400" dirty="0"/>
          </a:p>
          <a:p>
            <a:pPr marL="0" indent="0" algn="just">
              <a:buNone/>
            </a:pPr>
            <a:r>
              <a:rPr lang="en-US" sz="2400" dirty="0"/>
              <a:t>C. Both statements are true.</a:t>
            </a:r>
          </a:p>
          <a:p>
            <a:pPr marL="0" indent="0" algn="just">
              <a:buNone/>
            </a:pPr>
            <a:endParaRPr lang="bg-BG" dirty="0"/>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1D9D85-22DC-484A-974D-C1D78815ECFB}" type="datetime1">
              <a:rPr lang="bg-BG" smtClean="0">
                <a:solidFill>
                  <a:srgbClr val="564B3C"/>
                </a:solidFill>
              </a:rPr>
              <a:pPr/>
              <a:t>31.10.2019 г.</a:t>
            </a:fld>
            <a:endParaRPr lang="bg-BG">
              <a:solidFill>
                <a:srgbClr val="564B3C"/>
              </a:solidFill>
            </a:endParaRPr>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75</a:t>
            </a:fld>
            <a:endParaRPr lang="bg-BG"/>
          </a:p>
        </p:txBody>
      </p:sp>
    </p:spTree>
    <p:extLst>
      <p:ext uri="{BB962C8B-B14F-4D97-AF65-F5344CB8AC3E}">
        <p14:creationId xmlns:p14="http://schemas.microsoft.com/office/powerpoint/2010/main" val="3703188503"/>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472112" y="476672"/>
            <a:ext cx="7931224" cy="5760640"/>
          </a:xfrm>
        </p:spPr>
        <p:txBody>
          <a:bodyPr anchor="ctr">
            <a:normAutofit lnSpcReduction="10000"/>
          </a:bodyPr>
          <a:lstStyle/>
          <a:p>
            <a:pPr marL="0" indent="0">
              <a:buNone/>
            </a:pPr>
            <a:r>
              <a:rPr lang="en-US" sz="2200" b="1" i="1" dirty="0"/>
              <a:t>29. Select all of the following variables that are likely to follow a Normal distribution. </a:t>
            </a:r>
          </a:p>
          <a:p>
            <a:pPr marL="0" indent="0">
              <a:buNone/>
            </a:pPr>
            <a:r>
              <a:rPr lang="en-US" sz="2200" dirty="0"/>
              <a:t>A. </a:t>
            </a:r>
            <a:r>
              <a:rPr lang="bg-BG" sz="2200" dirty="0" err="1"/>
              <a:t>Heights</a:t>
            </a:r>
            <a:r>
              <a:rPr lang="bg-BG" sz="2200" dirty="0"/>
              <a:t> </a:t>
            </a:r>
            <a:r>
              <a:rPr lang="bg-BG" sz="2200" dirty="0" err="1"/>
              <a:t>of</a:t>
            </a:r>
            <a:r>
              <a:rPr lang="bg-BG" sz="2200" dirty="0"/>
              <a:t> </a:t>
            </a:r>
            <a:r>
              <a:rPr lang="bg-BG" sz="2200" dirty="0" err="1"/>
              <a:t>individuals</a:t>
            </a:r>
            <a:r>
              <a:rPr lang="bg-BG" sz="2200" dirty="0"/>
              <a:t> </a:t>
            </a:r>
            <a:r>
              <a:rPr lang="bg-BG" sz="2200" dirty="0" err="1"/>
              <a:t>in</a:t>
            </a:r>
            <a:r>
              <a:rPr lang="bg-BG" sz="2200" dirty="0"/>
              <a:t> </a:t>
            </a:r>
            <a:r>
              <a:rPr lang="bg-BG" sz="2200" dirty="0" err="1"/>
              <a:t>the</a:t>
            </a:r>
            <a:r>
              <a:rPr lang="bg-BG" sz="2200" dirty="0"/>
              <a:t> </a:t>
            </a:r>
            <a:r>
              <a:rPr lang="bg-BG" sz="2200" dirty="0" err="1"/>
              <a:t>population</a:t>
            </a:r>
            <a:r>
              <a:rPr lang="bg-BG" sz="2200" dirty="0"/>
              <a:t>.</a:t>
            </a:r>
            <a:endParaRPr lang="en-US" sz="2200" dirty="0"/>
          </a:p>
          <a:p>
            <a:pPr marL="0" indent="0">
              <a:buNone/>
            </a:pPr>
            <a:r>
              <a:rPr lang="en-US" sz="2200" dirty="0"/>
              <a:t>B.</a:t>
            </a:r>
            <a:r>
              <a:rPr lang="bg-BG" sz="2200" dirty="0"/>
              <a:t> </a:t>
            </a:r>
            <a:r>
              <a:rPr lang="bg-BG" sz="2200" dirty="0" err="1"/>
              <a:t>The</a:t>
            </a:r>
            <a:r>
              <a:rPr lang="bg-BG" sz="2200" dirty="0"/>
              <a:t> </a:t>
            </a:r>
            <a:r>
              <a:rPr lang="bg-BG" sz="2200" dirty="0" err="1"/>
              <a:t>number</a:t>
            </a:r>
            <a:r>
              <a:rPr lang="bg-BG" sz="2200" dirty="0"/>
              <a:t> </a:t>
            </a:r>
            <a:r>
              <a:rPr lang="bg-BG" sz="2200" dirty="0" err="1"/>
              <a:t>of</a:t>
            </a:r>
            <a:r>
              <a:rPr lang="bg-BG" sz="2200" dirty="0"/>
              <a:t> </a:t>
            </a:r>
            <a:r>
              <a:rPr lang="bg-BG" sz="2200" dirty="0" err="1"/>
              <a:t>hospital</a:t>
            </a:r>
            <a:r>
              <a:rPr lang="bg-BG" sz="2200" dirty="0"/>
              <a:t> </a:t>
            </a:r>
            <a:r>
              <a:rPr lang="bg-BG" sz="2200" dirty="0" err="1"/>
              <a:t>attendances</a:t>
            </a:r>
            <a:r>
              <a:rPr lang="bg-BG" sz="2200" dirty="0"/>
              <a:t> </a:t>
            </a:r>
            <a:r>
              <a:rPr lang="bg-BG" sz="2200" dirty="0" err="1"/>
              <a:t>in</a:t>
            </a:r>
            <a:r>
              <a:rPr lang="bg-BG" sz="2200" dirty="0"/>
              <a:t> a </a:t>
            </a:r>
            <a:r>
              <a:rPr lang="bg-BG" sz="2200" dirty="0" err="1"/>
              <a:t>year</a:t>
            </a:r>
            <a:r>
              <a:rPr lang="bg-BG" sz="2200" dirty="0"/>
              <a:t> </a:t>
            </a:r>
            <a:r>
              <a:rPr lang="bg-BG" sz="2200" dirty="0" err="1"/>
              <a:t>in</a:t>
            </a:r>
            <a:r>
              <a:rPr lang="bg-BG" sz="2200" dirty="0"/>
              <a:t> a </a:t>
            </a:r>
            <a:r>
              <a:rPr lang="bg-BG" sz="2200" dirty="0" err="1"/>
              <a:t>sample</a:t>
            </a:r>
            <a:r>
              <a:rPr lang="bg-BG" sz="2200" dirty="0"/>
              <a:t> </a:t>
            </a:r>
            <a:r>
              <a:rPr lang="bg-BG" sz="2200" dirty="0" err="1"/>
              <a:t>of</a:t>
            </a:r>
            <a:r>
              <a:rPr lang="bg-BG" sz="2200" dirty="0"/>
              <a:t> </a:t>
            </a:r>
            <a:r>
              <a:rPr lang="bg-BG" sz="2200" dirty="0" err="1"/>
              <a:t>adults</a:t>
            </a:r>
            <a:r>
              <a:rPr lang="bg-BG" sz="2200" dirty="0"/>
              <a:t> </a:t>
            </a:r>
            <a:r>
              <a:rPr lang="bg-BG" sz="2200" dirty="0" err="1"/>
              <a:t>from</a:t>
            </a:r>
            <a:r>
              <a:rPr lang="bg-BG" sz="2200" dirty="0"/>
              <a:t> </a:t>
            </a:r>
            <a:r>
              <a:rPr lang="bg-BG" sz="2200" dirty="0" err="1"/>
              <a:t>the</a:t>
            </a:r>
            <a:r>
              <a:rPr lang="bg-BG" sz="2200" dirty="0"/>
              <a:t> </a:t>
            </a:r>
            <a:r>
              <a:rPr lang="bg-BG" sz="2200" dirty="0" err="1"/>
              <a:t>general</a:t>
            </a:r>
            <a:r>
              <a:rPr lang="bg-BG" sz="2200" dirty="0"/>
              <a:t> </a:t>
            </a:r>
            <a:r>
              <a:rPr lang="bg-BG" sz="2200" dirty="0" err="1"/>
              <a:t>population</a:t>
            </a:r>
            <a:r>
              <a:rPr lang="bg-BG" sz="2200" dirty="0"/>
              <a:t>.</a:t>
            </a:r>
            <a:br>
              <a:rPr lang="bg-BG" sz="2200" dirty="0"/>
            </a:br>
            <a:r>
              <a:rPr lang="en-US" sz="2200" dirty="0"/>
              <a:t>C. </a:t>
            </a:r>
            <a:r>
              <a:rPr lang="bg-BG" sz="2200" dirty="0" err="1"/>
              <a:t>The</a:t>
            </a:r>
            <a:r>
              <a:rPr lang="bg-BG" sz="2200" dirty="0"/>
              <a:t> </a:t>
            </a:r>
            <a:r>
              <a:rPr lang="bg-BG" sz="2200" dirty="0" err="1"/>
              <a:t>ages</a:t>
            </a:r>
            <a:r>
              <a:rPr lang="bg-BG" sz="2200" dirty="0"/>
              <a:t> </a:t>
            </a:r>
            <a:r>
              <a:rPr lang="bg-BG" sz="2200" dirty="0" err="1"/>
              <a:t>of</a:t>
            </a:r>
            <a:r>
              <a:rPr lang="bg-BG" sz="2200" dirty="0"/>
              <a:t> </a:t>
            </a:r>
            <a:r>
              <a:rPr lang="bg-BG" sz="2200" dirty="0" err="1"/>
              <a:t>first</a:t>
            </a:r>
            <a:r>
              <a:rPr lang="bg-BG" sz="2200" dirty="0"/>
              <a:t> </a:t>
            </a:r>
            <a:r>
              <a:rPr lang="bg-BG" sz="2200" dirty="0" err="1"/>
              <a:t>year</a:t>
            </a:r>
            <a:r>
              <a:rPr lang="bg-BG" sz="2200" dirty="0"/>
              <a:t> </a:t>
            </a:r>
            <a:r>
              <a:rPr lang="bg-BG" sz="2200" dirty="0" err="1"/>
              <a:t>medical</a:t>
            </a:r>
            <a:r>
              <a:rPr lang="bg-BG" sz="2200" dirty="0"/>
              <a:t> </a:t>
            </a:r>
            <a:r>
              <a:rPr lang="bg-BG" sz="2200" dirty="0" err="1"/>
              <a:t>students</a:t>
            </a:r>
            <a:r>
              <a:rPr lang="bg-BG" dirty="0"/>
              <a:t>.</a:t>
            </a:r>
            <a:endParaRPr lang="en-US" dirty="0"/>
          </a:p>
          <a:p>
            <a:pPr marL="0" indent="0">
              <a:buNone/>
            </a:pPr>
            <a:endParaRPr lang="en-US" dirty="0"/>
          </a:p>
          <a:p>
            <a:pPr marL="0" indent="0">
              <a:buNone/>
            </a:pPr>
            <a:r>
              <a:rPr lang="en-US" sz="2400" b="1" i="1" dirty="0"/>
              <a:t>30. Which distribution is the proportion of individuals with a disease who are successfully treated with a new drug likely to follow?</a:t>
            </a:r>
          </a:p>
          <a:p>
            <a:pPr marL="0" indent="0">
              <a:buNone/>
            </a:pPr>
            <a:r>
              <a:rPr lang="en-US" sz="2400" dirty="0"/>
              <a:t>A. </a:t>
            </a:r>
            <a:r>
              <a:rPr lang="bg-BG" sz="2400" dirty="0" err="1"/>
              <a:t>Normal</a:t>
            </a:r>
            <a:r>
              <a:rPr lang="bg-BG" sz="2400" dirty="0"/>
              <a:t> </a:t>
            </a:r>
            <a:r>
              <a:rPr lang="bg-BG" sz="2400" dirty="0" err="1"/>
              <a:t>distribution</a:t>
            </a:r>
            <a:endParaRPr lang="en-US" sz="2400" dirty="0"/>
          </a:p>
          <a:p>
            <a:pPr marL="0" indent="0">
              <a:buNone/>
            </a:pPr>
            <a:r>
              <a:rPr lang="en-US" sz="2400" dirty="0"/>
              <a:t>B. Binominal distribution</a:t>
            </a:r>
          </a:p>
          <a:p>
            <a:pPr marL="0" indent="0">
              <a:buNone/>
            </a:pPr>
            <a:r>
              <a:rPr lang="en-US" sz="2400" dirty="0"/>
              <a:t>C. None of the two</a:t>
            </a:r>
            <a:r>
              <a:rPr lang="bg-BG" dirty="0"/>
              <a:t/>
            </a:r>
            <a:br>
              <a:rPr lang="bg-BG" dirty="0"/>
            </a:br>
            <a:endParaRPr lang="bg-BG" dirty="0"/>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1D9D85-22DC-484A-974D-C1D78815ECFB}" type="datetime1">
              <a:rPr lang="bg-BG" smtClean="0">
                <a:solidFill>
                  <a:srgbClr val="564B3C"/>
                </a:solidFill>
              </a:rPr>
              <a:pPr/>
              <a:t>31.10.2019 г.</a:t>
            </a:fld>
            <a:endParaRPr lang="bg-BG">
              <a:solidFill>
                <a:srgbClr val="564B3C"/>
              </a:solidFill>
            </a:endParaRPr>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76</a:t>
            </a:fld>
            <a:endParaRPr lang="bg-BG"/>
          </a:p>
        </p:txBody>
      </p:sp>
    </p:spTree>
    <p:extLst>
      <p:ext uri="{BB962C8B-B14F-4D97-AF65-F5344CB8AC3E}">
        <p14:creationId xmlns:p14="http://schemas.microsoft.com/office/powerpoint/2010/main" val="1631195235"/>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76F09-0A49-4378-88C4-5E5655A4DC39}"/>
              </a:ext>
            </a:extLst>
          </p:cNvPr>
          <p:cNvSpPr>
            <a:spLocks noGrp="1"/>
          </p:cNvSpPr>
          <p:nvPr>
            <p:ph type="title"/>
          </p:nvPr>
        </p:nvSpPr>
        <p:spPr>
          <a:xfrm>
            <a:off x="457200" y="274638"/>
            <a:ext cx="8229600" cy="5890666"/>
          </a:xfrm>
        </p:spPr>
        <p:txBody>
          <a:bodyPr/>
          <a:lstStyle/>
          <a:p>
            <a:pPr algn="l"/>
            <a:r>
              <a:rPr lang="en-US" dirty="0"/>
              <a:t> </a:t>
            </a:r>
            <a:r>
              <a:rPr lang="en-US" sz="3200" dirty="0"/>
              <a:t>Answers:</a:t>
            </a:r>
            <a:br>
              <a:rPr lang="en-US" sz="3200" dirty="0"/>
            </a:br>
            <a:r>
              <a:rPr lang="en-US" sz="3200" dirty="0"/>
              <a:t>1-A			11-C			21-C		</a:t>
            </a:r>
            <a:br>
              <a:rPr lang="en-US" sz="3200" dirty="0"/>
            </a:br>
            <a:r>
              <a:rPr lang="en-US" sz="3200" dirty="0"/>
              <a:t>2-A	 		12-A			22-C 	</a:t>
            </a:r>
            <a:br>
              <a:rPr lang="en-US" sz="3200" dirty="0"/>
            </a:br>
            <a:r>
              <a:rPr lang="en-US" sz="3200" dirty="0"/>
              <a:t>3-A			13-B			23-E	</a:t>
            </a:r>
            <a:br>
              <a:rPr lang="en-US" sz="3200" dirty="0"/>
            </a:br>
            <a:r>
              <a:rPr lang="en-US" sz="3200" dirty="0"/>
              <a:t>4-B	 		14-B			24-A 	</a:t>
            </a:r>
            <a:br>
              <a:rPr lang="en-US" sz="3200" dirty="0"/>
            </a:br>
            <a:r>
              <a:rPr lang="en-US" sz="3200" dirty="0"/>
              <a:t>5-B			15-A 		25-C  </a:t>
            </a:r>
            <a:br>
              <a:rPr lang="en-US" sz="3200" dirty="0"/>
            </a:br>
            <a:r>
              <a:rPr lang="en-US" sz="3200" dirty="0"/>
              <a:t>6-A			16-A			26-B	</a:t>
            </a:r>
            <a:br>
              <a:rPr lang="en-US" sz="3200" dirty="0"/>
            </a:br>
            <a:r>
              <a:rPr lang="en-US" sz="3200" dirty="0"/>
              <a:t>7-A			17-B			27-A</a:t>
            </a:r>
            <a:br>
              <a:rPr lang="en-US" sz="3200" dirty="0"/>
            </a:br>
            <a:r>
              <a:rPr lang="en-US" sz="3200" dirty="0"/>
              <a:t>8-A			18-A			28-C	</a:t>
            </a:r>
            <a:br>
              <a:rPr lang="en-US" sz="3200" dirty="0"/>
            </a:br>
            <a:r>
              <a:rPr lang="en-US" sz="3200" dirty="0"/>
              <a:t>9-C			19-B			29-A</a:t>
            </a:r>
            <a:br>
              <a:rPr lang="en-US" sz="3200" dirty="0"/>
            </a:br>
            <a:r>
              <a:rPr lang="en-US" sz="3200" dirty="0"/>
              <a:t>10-C			20-A			30-B		</a:t>
            </a:r>
            <a:br>
              <a:rPr lang="en-US" sz="3200" dirty="0"/>
            </a:br>
            <a:endParaRPr lang="en-US" sz="3200" dirty="0"/>
          </a:p>
        </p:txBody>
      </p:sp>
      <p:sp>
        <p:nvSpPr>
          <p:cNvPr id="3" name="Date Placeholder 2">
            <a:extLst>
              <a:ext uri="{FF2B5EF4-FFF2-40B4-BE49-F238E27FC236}">
                <a16:creationId xmlns:a16="http://schemas.microsoft.com/office/drawing/2014/main" id="{F571728A-8A95-469F-9763-46DBEDEEB469}"/>
              </a:ext>
            </a:extLst>
          </p:cNvPr>
          <p:cNvSpPr>
            <a:spLocks noGrp="1"/>
          </p:cNvSpPr>
          <p:nvPr>
            <p:ph type="dt" sz="half" idx="10"/>
          </p:nvPr>
        </p:nvSpPr>
        <p:spPr/>
        <p:txBody>
          <a:bodyPr/>
          <a:lstStyle/>
          <a:p>
            <a:fld id="{AFAC04A2-B48F-465C-AC1F-3735D3158938}"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953911D5-7039-4467-81E0-CE088A73BFA6}"/>
              </a:ext>
            </a:extLst>
          </p:cNvPr>
          <p:cNvSpPr>
            <a:spLocks noGrp="1"/>
          </p:cNvSpPr>
          <p:nvPr>
            <p:ph type="sldNum" sz="quarter" idx="12"/>
          </p:nvPr>
        </p:nvSpPr>
        <p:spPr/>
        <p:txBody>
          <a:bodyPr/>
          <a:lstStyle/>
          <a:p>
            <a:fld id="{A1CA7B12-C1FD-4F19-B627-BCE49F638D99}" type="slidenum">
              <a:rPr lang="bg-BG" altLang="bg-BG" smtClean="0"/>
              <a:pPr/>
              <a:t>77</a:t>
            </a:fld>
            <a:endParaRPr lang="bg-BG" altLang="bg-BG"/>
          </a:p>
        </p:txBody>
      </p:sp>
    </p:spTree>
    <p:extLst>
      <p:ext uri="{BB962C8B-B14F-4D97-AF65-F5344CB8AC3E}">
        <p14:creationId xmlns:p14="http://schemas.microsoft.com/office/powerpoint/2010/main" val="2390101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265118"/>
            <a:ext cx="2133600" cy="476250"/>
          </a:xfrm>
        </p:spPr>
        <p:txBody>
          <a:bodyPr/>
          <a:lstStyle/>
          <a:p>
            <a:fld id="{B5E0A0C4-2F23-42DF-B005-8F572ABB0976}" type="slidenum">
              <a:rPr lang="bg-BG" altLang="bg-BG"/>
              <a:pPr/>
              <a:t>8</a:t>
            </a:fld>
            <a:endParaRPr lang="bg-BG" altLang="bg-BG"/>
          </a:p>
        </p:txBody>
      </p:sp>
      <p:sp>
        <p:nvSpPr>
          <p:cNvPr id="132098" name="Rectangle 2"/>
          <p:cNvSpPr>
            <a:spLocks noGrp="1" noChangeArrowheads="1"/>
          </p:cNvSpPr>
          <p:nvPr>
            <p:ph type="title"/>
          </p:nvPr>
        </p:nvSpPr>
        <p:spPr>
          <a:xfrm>
            <a:off x="468313" y="188641"/>
            <a:ext cx="8229600" cy="576064"/>
          </a:xfrm>
        </p:spPr>
        <p:txBody>
          <a:bodyPr/>
          <a:lstStyle/>
          <a:p>
            <a:r>
              <a:rPr lang="en-GB" altLang="bg-BG" sz="3600" b="1" dirty="0">
                <a:solidFill>
                  <a:srgbClr val="FF0000"/>
                </a:solidFill>
              </a:rPr>
              <a:t>FREQUENCY DISTRIBUTIONS</a:t>
            </a:r>
            <a:endParaRPr lang="en-GB" altLang="bg-BG" sz="3600" dirty="0">
              <a:solidFill>
                <a:srgbClr val="FF0000"/>
              </a:solidFill>
            </a:endParaRPr>
          </a:p>
        </p:txBody>
      </p:sp>
      <p:sp>
        <p:nvSpPr>
          <p:cNvPr id="132099" name="Rectangle 3"/>
          <p:cNvSpPr>
            <a:spLocks noGrp="1" noChangeArrowheads="1"/>
          </p:cNvSpPr>
          <p:nvPr>
            <p:ph type="body" idx="1"/>
          </p:nvPr>
        </p:nvSpPr>
        <p:spPr>
          <a:xfrm>
            <a:off x="215106" y="770455"/>
            <a:ext cx="8713788" cy="5474770"/>
          </a:xfrm>
        </p:spPr>
        <p:txBody>
          <a:bodyPr/>
          <a:lstStyle/>
          <a:p>
            <a:r>
              <a:rPr lang="en-GB" altLang="bg-BG" sz="2800" b="1" i="1" dirty="0">
                <a:solidFill>
                  <a:srgbClr val="FF0000"/>
                </a:solidFill>
              </a:rPr>
              <a:t>Frequency distribution</a:t>
            </a:r>
            <a:r>
              <a:rPr lang="en-GB" altLang="bg-BG" sz="2800" dirty="0"/>
              <a:t> - the range of all values is divided into ordered classes, and the number of observations into each class is determined.</a:t>
            </a:r>
          </a:p>
          <a:p>
            <a:r>
              <a:rPr lang="en-GB" altLang="bg-BG" sz="2800" b="1" i="1" dirty="0">
                <a:solidFill>
                  <a:srgbClr val="FF0000"/>
                </a:solidFill>
              </a:rPr>
              <a:t>Absolute frequency (f) - </a:t>
            </a:r>
            <a:r>
              <a:rPr lang="en-GB" altLang="bg-BG" sz="2800" dirty="0"/>
              <a:t>the actual number of subjects with a certain score of whose score fall between a particular class interval. </a:t>
            </a:r>
          </a:p>
          <a:p>
            <a:r>
              <a:rPr lang="en-GB" altLang="bg-BG" sz="2800" b="1" i="1" dirty="0">
                <a:solidFill>
                  <a:srgbClr val="FF0000"/>
                </a:solidFill>
              </a:rPr>
              <a:t>Relative frequency</a:t>
            </a:r>
            <a:r>
              <a:rPr lang="en-GB" altLang="bg-BG" sz="2800" dirty="0">
                <a:solidFill>
                  <a:srgbClr val="FF0000"/>
                </a:solidFill>
              </a:rPr>
              <a:t> </a:t>
            </a:r>
            <a:r>
              <a:rPr lang="en-GB" altLang="bg-BG" sz="2800" b="1" i="1" dirty="0">
                <a:solidFill>
                  <a:srgbClr val="FF0000"/>
                </a:solidFill>
              </a:rPr>
              <a:t>distribution</a:t>
            </a:r>
            <a:r>
              <a:rPr lang="en-GB" altLang="bg-BG" sz="2800" dirty="0"/>
              <a:t> – it may be obtained by dividing the absolute frequencies by the total number of observations.</a:t>
            </a:r>
          </a:p>
          <a:p>
            <a:r>
              <a:rPr lang="en-GB" altLang="bg-BG" sz="2800" b="1" i="1" dirty="0">
                <a:solidFill>
                  <a:srgbClr val="FF0000"/>
                </a:solidFill>
              </a:rPr>
              <a:t>Percentage frequency</a:t>
            </a:r>
            <a:r>
              <a:rPr lang="en-GB" altLang="bg-BG" sz="2800" dirty="0">
                <a:solidFill>
                  <a:srgbClr val="FF0000"/>
                </a:solidFill>
              </a:rPr>
              <a:t> </a:t>
            </a:r>
            <a:r>
              <a:rPr lang="en-GB" altLang="bg-BG" sz="2800" b="1" i="1" dirty="0">
                <a:solidFill>
                  <a:srgbClr val="FF0000"/>
                </a:solidFill>
              </a:rPr>
              <a:t>distribution</a:t>
            </a:r>
            <a:r>
              <a:rPr lang="en-GB" altLang="bg-BG" sz="2800" dirty="0">
                <a:solidFill>
                  <a:srgbClr val="FF0000"/>
                </a:solidFill>
              </a:rPr>
              <a:t> </a:t>
            </a:r>
            <a:r>
              <a:rPr lang="en-GB" altLang="bg-BG" sz="2800" dirty="0"/>
              <a:t>– the same as a relative frequency distribution expressed in percentages. </a:t>
            </a:r>
          </a:p>
        </p:txBody>
      </p:sp>
      <p:sp>
        <p:nvSpPr>
          <p:cNvPr id="2" name="Date Placeholder 1"/>
          <p:cNvSpPr>
            <a:spLocks noGrp="1"/>
          </p:cNvSpPr>
          <p:nvPr>
            <p:ph type="dt" sz="half" idx="10"/>
          </p:nvPr>
        </p:nvSpPr>
        <p:spPr/>
        <p:txBody>
          <a:bodyPr/>
          <a:lstStyle/>
          <a:p>
            <a:fld id="{C8FC8FB6-6468-4D7A-B45C-0FA8A932ACFD}" type="datetime1">
              <a:rPr lang="bg-BG" altLang="bg-BG" smtClean="0"/>
              <a:t>31.10.2019 г.</a:t>
            </a:fld>
            <a:endParaRPr lang="bg-BG" altLang="bg-BG"/>
          </a:p>
        </p:txBody>
      </p:sp>
    </p:spTree>
    <p:extLst>
      <p:ext uri="{BB962C8B-B14F-4D97-AF65-F5344CB8AC3E}">
        <p14:creationId xmlns:p14="http://schemas.microsoft.com/office/powerpoint/2010/main" val="2601789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265118"/>
            <a:ext cx="2133600" cy="476250"/>
          </a:xfrm>
        </p:spPr>
        <p:txBody>
          <a:bodyPr/>
          <a:lstStyle/>
          <a:p>
            <a:fld id="{B5E0A0C4-2F23-42DF-B005-8F572ABB0976}" type="slidenum">
              <a:rPr lang="bg-BG" altLang="bg-BG"/>
              <a:pPr/>
              <a:t>9</a:t>
            </a:fld>
            <a:endParaRPr lang="bg-BG" altLang="bg-BG"/>
          </a:p>
        </p:txBody>
      </p:sp>
      <p:sp>
        <p:nvSpPr>
          <p:cNvPr id="132098" name="Rectangle 2"/>
          <p:cNvSpPr>
            <a:spLocks noGrp="1" noChangeArrowheads="1"/>
          </p:cNvSpPr>
          <p:nvPr>
            <p:ph type="title"/>
          </p:nvPr>
        </p:nvSpPr>
        <p:spPr>
          <a:xfrm>
            <a:off x="468313" y="188640"/>
            <a:ext cx="8229600" cy="719137"/>
          </a:xfrm>
        </p:spPr>
        <p:txBody>
          <a:bodyPr/>
          <a:lstStyle/>
          <a:p>
            <a:r>
              <a:rPr lang="en-GB" altLang="bg-BG" sz="3600" b="1" dirty="0">
                <a:solidFill>
                  <a:srgbClr val="FF0000"/>
                </a:solidFill>
              </a:rPr>
              <a:t>FREQUENCY DISTRIBUTIONS</a:t>
            </a:r>
            <a:endParaRPr lang="en-GB" altLang="bg-BG" sz="3600" dirty="0">
              <a:solidFill>
                <a:srgbClr val="FF0000"/>
              </a:solidFill>
            </a:endParaRPr>
          </a:p>
        </p:txBody>
      </p:sp>
      <p:sp>
        <p:nvSpPr>
          <p:cNvPr id="132099" name="Rectangle 3"/>
          <p:cNvSpPr>
            <a:spLocks noGrp="1" noChangeArrowheads="1"/>
          </p:cNvSpPr>
          <p:nvPr>
            <p:ph type="body" idx="1"/>
          </p:nvPr>
        </p:nvSpPr>
        <p:spPr>
          <a:xfrm>
            <a:off x="226219" y="942097"/>
            <a:ext cx="8713788" cy="5303128"/>
          </a:xfrm>
        </p:spPr>
        <p:txBody>
          <a:bodyPr/>
          <a:lstStyle/>
          <a:p>
            <a:pPr>
              <a:lnSpc>
                <a:spcPct val="114000"/>
              </a:lnSpc>
            </a:pPr>
            <a:r>
              <a:rPr lang="en-GB" altLang="bg-BG" sz="2400" b="1" i="1" dirty="0">
                <a:solidFill>
                  <a:srgbClr val="FF0000"/>
                </a:solidFill>
              </a:rPr>
              <a:t>Cumulative frequency distribution</a:t>
            </a:r>
            <a:r>
              <a:rPr lang="en-GB" altLang="bg-BG" sz="2400" dirty="0">
                <a:solidFill>
                  <a:srgbClr val="FF0000"/>
                </a:solidFill>
              </a:rPr>
              <a:t> </a:t>
            </a:r>
            <a:r>
              <a:rPr lang="en-GB" altLang="bg-BG" sz="2400" dirty="0"/>
              <a:t>– it results from adding up each successive percent in the relative frequency column. </a:t>
            </a:r>
          </a:p>
          <a:p>
            <a:pPr>
              <a:lnSpc>
                <a:spcPct val="114000"/>
              </a:lnSpc>
            </a:pPr>
            <a:r>
              <a:rPr lang="en-GB" altLang="bg-BG" sz="2400" b="1" i="1" dirty="0">
                <a:solidFill>
                  <a:srgbClr val="FF0000"/>
                </a:solidFill>
              </a:rPr>
              <a:t>Graphing: histogram and polygon</a:t>
            </a:r>
          </a:p>
          <a:p>
            <a:pPr>
              <a:lnSpc>
                <a:spcPct val="114000"/>
              </a:lnSpc>
            </a:pPr>
            <a:r>
              <a:rPr lang="en-GB" altLang="bg-BG" sz="2400" b="1" i="1" dirty="0">
                <a:solidFill>
                  <a:srgbClr val="FF0000"/>
                </a:solidFill>
              </a:rPr>
              <a:t>Histogram - </a:t>
            </a:r>
            <a:r>
              <a:rPr lang="en-GB" altLang="bg-BG" sz="2400" dirty="0"/>
              <a:t>a type of bar graph in which all bars are linked to each other. It is usually used with interval and ratio-type data. When the class intervals are equal in width, the columns (or bars) are all the same width. </a:t>
            </a:r>
          </a:p>
          <a:p>
            <a:pPr>
              <a:lnSpc>
                <a:spcPct val="114000"/>
              </a:lnSpc>
            </a:pPr>
            <a:r>
              <a:rPr lang="en-GB" altLang="bg-BG" sz="2400" b="1" i="1" dirty="0">
                <a:solidFill>
                  <a:srgbClr val="FF0000"/>
                </a:solidFill>
              </a:rPr>
              <a:t>Frequency polygon </a:t>
            </a:r>
            <a:r>
              <a:rPr lang="en-GB" altLang="bg-BG" sz="2400" dirty="0"/>
              <a:t>- a</a:t>
            </a:r>
            <a:r>
              <a:rPr lang="en-US" sz="2400" dirty="0"/>
              <a:t> line graph to represent quantitative data which is used to compare sets of data or to display a cumulative frequency distribution. It emphasizes the overall pattern in the data.</a:t>
            </a:r>
            <a:endParaRPr lang="en-GB" altLang="bg-BG" sz="2400" dirty="0"/>
          </a:p>
        </p:txBody>
      </p:sp>
      <p:sp>
        <p:nvSpPr>
          <p:cNvPr id="2" name="Date Placeholder 1"/>
          <p:cNvSpPr>
            <a:spLocks noGrp="1"/>
          </p:cNvSpPr>
          <p:nvPr>
            <p:ph type="dt" sz="half" idx="10"/>
          </p:nvPr>
        </p:nvSpPr>
        <p:spPr/>
        <p:txBody>
          <a:bodyPr/>
          <a:lstStyle/>
          <a:p>
            <a:fld id="{C8FC8FB6-6468-4D7A-B45C-0FA8A932ACFD}" type="datetime1">
              <a:rPr lang="bg-BG" altLang="bg-BG" smtClean="0"/>
              <a:t>31.10.2019 г.</a:t>
            </a:fld>
            <a:endParaRPr lang="bg-BG" altLang="bg-BG"/>
          </a:p>
        </p:txBody>
      </p:sp>
    </p:spTree>
    <p:extLst>
      <p:ext uri="{BB962C8B-B14F-4D97-AF65-F5344CB8AC3E}">
        <p14:creationId xmlns:p14="http://schemas.microsoft.com/office/powerpoint/2010/main" val="247857141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роект по подразбиране">
  <a:themeElements>
    <a:clrScheme name="Проект по подразбиран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Проект по подразбиране">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роект по подразбиран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Проект по подразбиран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Проект по подразбиран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Проект по подразбиран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Проект по подразбиран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Проект по подразбиран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Проект по подразбиран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Проект по подразбиран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Проект по подразбиран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Проект по подразбиран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Проект по подразбиран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Проект по подразбиран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Изискани">
  <a:themeElements>
    <a:clrScheme name="Медицински">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По избор 1">
      <a:majorFont>
        <a:latin typeface="Arial"/>
        <a:ea typeface=""/>
        <a:cs typeface=""/>
      </a:majorFont>
      <a:minorFont>
        <a:latin typeface="Times New Roman"/>
        <a:ea typeface=""/>
        <a:cs typeface=""/>
      </a:minorFont>
    </a:fontScheme>
    <a:fmtScheme name="Изискани">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2598</TotalTime>
  <Words>2872</Words>
  <Application>Microsoft Office PowerPoint</Application>
  <PresentationFormat>On-screen Show (4:3)</PresentationFormat>
  <Paragraphs>470</Paragraphs>
  <Slides>77</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77</vt:i4>
      </vt:variant>
    </vt:vector>
  </HeadingPairs>
  <TitlesOfParts>
    <vt:vector size="87" baseType="lpstr">
      <vt:lpstr>Arial</vt:lpstr>
      <vt:lpstr>Calibri</vt:lpstr>
      <vt:lpstr>Cambria Math</vt:lpstr>
      <vt:lpstr>Times New Roman</vt:lpstr>
      <vt:lpstr>TimokU</vt:lpstr>
      <vt:lpstr>Wingdings</vt:lpstr>
      <vt:lpstr>Wingdings 2</vt:lpstr>
      <vt:lpstr>Проект по подразбиране</vt:lpstr>
      <vt:lpstr>Изискани</vt:lpstr>
      <vt:lpstr>Presentation</vt:lpstr>
      <vt:lpstr>PowerPoint Presentation</vt:lpstr>
      <vt:lpstr>Plan of the lecture  Part 1. Distributions. Normal distribution. Standard scores and standard normal curve. Asymmetric distributions.   Part 2.Simple descriptive statistics for categorical data.  </vt:lpstr>
      <vt:lpstr>Part 1  DISTRIBUTIONS</vt:lpstr>
      <vt:lpstr>VARIABLE  DISTRIBUTION</vt:lpstr>
      <vt:lpstr>FREQUENCY  DISTRIBUTIONS </vt:lpstr>
      <vt:lpstr>FREQUENCY DISTRIBUTIONS</vt:lpstr>
      <vt:lpstr>PowerPoint Presentation</vt:lpstr>
      <vt:lpstr>FREQUENCY DISTRIBUTIONS</vt:lpstr>
      <vt:lpstr>FREQUENCY DISTRIBUTIONS</vt:lpstr>
      <vt:lpstr>PowerPoint Presentation</vt:lpstr>
      <vt:lpstr>PowerPoint Presentation</vt:lpstr>
      <vt:lpstr>PowerPoint Presentation</vt:lpstr>
      <vt:lpstr>Examples of frequency distributions for categorical variables </vt:lpstr>
      <vt:lpstr>PowerPoint Presentation</vt:lpstr>
      <vt:lpstr>The above examples of distributions are produced by IBM SPSS Statistics but it is not always to have at your hand such a powerful statistical package.   Summarizing categorical variables is straightforward, the main task being to count the number of observations in each category. These counts are called frequencies.   They are often also presented as relative frequencies; that is as proportions or percentages of the total number of individuals.</vt:lpstr>
      <vt:lpstr> Example: Frequency distribution of delivery of 600 babies born in a hospital by the method of delivery         The variable of interest is the method of delivery, a categorical variable with three categories: normal delivery, forceps delivery, and caesarean section.</vt:lpstr>
      <vt:lpstr>Frequencies and relative frequencies are commonly illustrated by a bar chart (also known as a bar diagram) or by a pie chart. In a bar chart the lengths of the bars are drawn proportional to the frequencies.            </vt:lpstr>
      <vt:lpstr>PowerPoint Presentation</vt:lpstr>
      <vt:lpstr>Examples of frequency distributions for  numerical variables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display a distribution of a numerical variable some other types of graphs can be used such as:  - Box-plot – it is a plot in which a rectangle is drawn to represent the second and third quartiles, usually with a vertical line inside to indicate the median value. The lower and upper quartiles are shown as horizontal lines either side of the rectangle.   - Dot-plot - also called a dot chart or strip plot, is a type of simple histogram-like chart used in statistics for relatively small data sets where values fall into a number of discrete bins (categories).</vt:lpstr>
      <vt:lpstr>PowerPoint Presentation</vt:lpstr>
      <vt:lpstr>PowerPoint Presentation</vt:lpstr>
      <vt:lpstr> DESCRIBING A DISTRIBUTION</vt:lpstr>
      <vt:lpstr>PowerPoint Presentation</vt:lpstr>
      <vt:lpstr>DESCRIBING A DISTRIBUTION</vt:lpstr>
      <vt:lpstr>DESCRIBING A DISTRIBUTION</vt:lpstr>
      <vt:lpstr>PowerPoint Presentation</vt:lpstr>
      <vt:lpstr>PowerPoint Presentation</vt:lpstr>
      <vt:lpstr>STANDARD SCORES</vt:lpstr>
      <vt:lpstr>STANDARD SCORES</vt:lpstr>
      <vt:lpstr>STANDARD SCORES</vt:lpstr>
      <vt:lpstr>PowerPoint Presentation</vt:lpstr>
      <vt:lpstr>THE NORMAL CURVE</vt:lpstr>
      <vt:lpstr>STANDARD NORMAL CURVE</vt:lpstr>
      <vt:lpstr>PowerPoint Presentation</vt:lpstr>
      <vt:lpstr>Normal Distribution</vt:lpstr>
      <vt:lpstr>PowerPoint Presentation</vt:lpstr>
      <vt:lpstr>Normal Distribution</vt:lpstr>
      <vt:lpstr>PowerPoint Presentation</vt:lpstr>
      <vt:lpstr>PowerPoint Presentation</vt:lpstr>
      <vt:lpstr>Normal Distribution</vt:lpstr>
      <vt:lpstr>Normal Distribution</vt:lpstr>
      <vt:lpstr>PowerPoint Presentation</vt:lpstr>
      <vt:lpstr>ASYMETRIC DISTRIBUTIONS </vt:lpstr>
      <vt:lpstr>Regarding the inclination of the peak or skewness: - positive skewness – distributions with an extended right hand tail (lower values more likely); - negative skewness – distributions with an extended left hand tail (higher values more likely).</vt:lpstr>
      <vt:lpstr>PowerPoint Presentation</vt:lpstr>
      <vt:lpstr>PowerPoint Presentation</vt:lpstr>
      <vt:lpstr>PowerPoint Presentation</vt:lpstr>
      <vt:lpstr>PowerPoint Presentation</vt:lpstr>
      <vt:lpstr>Important:  The type of the distribution determines the statistical tests to be used for descriptive or inferential statistics. </vt:lpstr>
      <vt:lpstr>Part 2  SIPMLE DESCRIPTIVE STATISTICS FOR QUALITATIVE (CATEGORICAL) DATA</vt:lpstr>
      <vt:lpstr>SIMPLE DESCRIPTIVE STATISTICS FOR CATEGORICAL DATA</vt:lpstr>
      <vt:lpstr>SIMPLE DESCRIPTIVE STATISTICS FOR CATEGORICAL DATA</vt:lpstr>
      <vt:lpstr>SIMPLE DESCRIPTIVE STATISTICS FOR CATEGORICAL DATA</vt:lpstr>
      <vt:lpstr>SIMPLE DESCRIPTIVE STATISTICS FOR CATEGORICAL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Answers: 1-A   11-C   21-C   2-A    12-A   22-C   3-A   13-B   23-E  4-B    14-B   24-A   5-B   15-A   25-C   6-A   16-A   26-B  7-A   17-B   27-A 8-A   18-A   28-C  9-C   19-B   29-A 10-C   20-A   30-B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PC</dc:creator>
  <cp:lastModifiedBy>Tzanev-Home</cp:lastModifiedBy>
  <cp:revision>136</cp:revision>
  <dcterms:created xsi:type="dcterms:W3CDTF">2009-10-03T04:23:06Z</dcterms:created>
  <dcterms:modified xsi:type="dcterms:W3CDTF">2019-10-31T15:04:02Z</dcterms:modified>
</cp:coreProperties>
</file>