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pptx" ContentType="application/vnd.openxmlformats-officedocument.presentationml.presentation"/>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83"/>
  </p:notesMasterIdLst>
  <p:handoutMasterIdLst>
    <p:handoutMasterId r:id="rId84"/>
  </p:handoutMasterIdLst>
  <p:sldIdLst>
    <p:sldId id="535" r:id="rId2"/>
    <p:sldId id="372" r:id="rId3"/>
    <p:sldId id="368" r:id="rId4"/>
    <p:sldId id="369" r:id="rId5"/>
    <p:sldId id="257" r:id="rId6"/>
    <p:sldId id="370" r:id="rId7"/>
    <p:sldId id="371" r:id="rId8"/>
    <p:sldId id="262" r:id="rId9"/>
    <p:sldId id="263" r:id="rId10"/>
    <p:sldId id="264" r:id="rId11"/>
    <p:sldId id="265" r:id="rId12"/>
    <p:sldId id="266" r:id="rId13"/>
    <p:sldId id="321" r:id="rId14"/>
    <p:sldId id="267" r:id="rId15"/>
    <p:sldId id="363" r:id="rId16"/>
    <p:sldId id="362" r:id="rId17"/>
    <p:sldId id="364" r:id="rId18"/>
    <p:sldId id="270" r:id="rId19"/>
    <p:sldId id="271" r:id="rId20"/>
    <p:sldId id="272" r:id="rId21"/>
    <p:sldId id="273" r:id="rId22"/>
    <p:sldId id="275" r:id="rId23"/>
    <p:sldId id="276" r:id="rId24"/>
    <p:sldId id="277" r:id="rId25"/>
    <p:sldId id="279" r:id="rId26"/>
    <p:sldId id="280" r:id="rId27"/>
    <p:sldId id="282" r:id="rId28"/>
    <p:sldId id="283" r:id="rId29"/>
    <p:sldId id="523" r:id="rId30"/>
    <p:sldId id="284" r:id="rId31"/>
    <p:sldId id="285" r:id="rId32"/>
    <p:sldId id="286" r:id="rId33"/>
    <p:sldId id="287" r:id="rId34"/>
    <p:sldId id="288" r:id="rId35"/>
    <p:sldId id="289" r:id="rId36"/>
    <p:sldId id="290" r:id="rId37"/>
    <p:sldId id="296" r:id="rId38"/>
    <p:sldId id="305" r:id="rId39"/>
    <p:sldId id="292" r:id="rId40"/>
    <p:sldId id="307" r:id="rId41"/>
    <p:sldId id="309" r:id="rId42"/>
    <p:sldId id="310" r:id="rId43"/>
    <p:sldId id="312" r:id="rId44"/>
    <p:sldId id="315" r:id="rId45"/>
    <p:sldId id="318" r:id="rId46"/>
    <p:sldId id="319" r:id="rId47"/>
    <p:sldId id="313" r:id="rId48"/>
    <p:sldId id="316" r:id="rId49"/>
    <p:sldId id="314" r:id="rId50"/>
    <p:sldId id="317" r:id="rId51"/>
    <p:sldId id="340" r:id="rId52"/>
    <p:sldId id="341" r:id="rId53"/>
    <p:sldId id="342" r:id="rId54"/>
    <p:sldId id="343" r:id="rId55"/>
    <p:sldId id="344" r:id="rId56"/>
    <p:sldId id="345" r:id="rId57"/>
    <p:sldId id="349" r:id="rId58"/>
    <p:sldId id="350" r:id="rId59"/>
    <p:sldId id="351" r:id="rId60"/>
    <p:sldId id="352" r:id="rId61"/>
    <p:sldId id="361" r:id="rId62"/>
    <p:sldId id="359" r:id="rId63"/>
    <p:sldId id="353" r:id="rId64"/>
    <p:sldId id="354" r:id="rId65"/>
    <p:sldId id="355" r:id="rId66"/>
    <p:sldId id="356" r:id="rId67"/>
    <p:sldId id="357" r:id="rId68"/>
    <p:sldId id="360" r:id="rId69"/>
    <p:sldId id="536" r:id="rId70"/>
    <p:sldId id="520" r:id="rId71"/>
    <p:sldId id="510" r:id="rId72"/>
    <p:sldId id="515" r:id="rId73"/>
    <p:sldId id="511" r:id="rId74"/>
    <p:sldId id="513" r:id="rId75"/>
    <p:sldId id="516" r:id="rId76"/>
    <p:sldId id="517" r:id="rId77"/>
    <p:sldId id="519" r:id="rId78"/>
    <p:sldId id="518" r:id="rId79"/>
    <p:sldId id="522" r:id="rId80"/>
    <p:sldId id="524" r:id="rId81"/>
    <p:sldId id="525" r:id="rId82"/>
  </p:sldIdLst>
  <p:sldSz cx="9144000" cy="6858000" type="screen4x3"/>
  <p:notesSz cx="6669088" cy="9928225"/>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24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bg-BG" altLang="bg-BG"/>
          </a:p>
        </p:txBody>
      </p:sp>
      <p:sp>
        <p:nvSpPr>
          <p:cNvPr id="93187" name="Rectangle 3"/>
          <p:cNvSpPr>
            <a:spLocks noGrp="1" noChangeArrowheads="1"/>
          </p:cNvSpPr>
          <p:nvPr>
            <p:ph type="dt" sz="quarter" idx="1"/>
          </p:nvPr>
        </p:nvSpPr>
        <p:spPr bwMode="auto">
          <a:xfrm>
            <a:off x="377825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bg-BG" altLang="bg-BG"/>
          </a:p>
        </p:txBody>
      </p:sp>
      <p:sp>
        <p:nvSpPr>
          <p:cNvPr id="93188" name="Rectangle 4"/>
          <p:cNvSpPr>
            <a:spLocks noGrp="1" noChangeArrowheads="1"/>
          </p:cNvSpPr>
          <p:nvPr>
            <p:ph type="ftr" sz="quarter" idx="2"/>
          </p:nvPr>
        </p:nvSpPr>
        <p:spPr bwMode="auto">
          <a:xfrm>
            <a:off x="0" y="942975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bg-BG" altLang="bg-BG"/>
          </a:p>
        </p:txBody>
      </p:sp>
      <p:sp>
        <p:nvSpPr>
          <p:cNvPr id="93189" name="Rectangle 5"/>
          <p:cNvSpPr>
            <a:spLocks noGrp="1" noChangeArrowheads="1"/>
          </p:cNvSpPr>
          <p:nvPr>
            <p:ph type="sldNum" sz="quarter" idx="3"/>
          </p:nvPr>
        </p:nvSpPr>
        <p:spPr bwMode="auto">
          <a:xfrm>
            <a:off x="3778250" y="942975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EFB407C-668C-4433-9AC3-F4A941AA772B}" type="slidenum">
              <a:rPr lang="bg-BG" altLang="bg-BG"/>
              <a:pPr/>
              <a:t>‹#›</a:t>
            </a:fld>
            <a:endParaRPr lang="bg-BG" altLang="bg-BG"/>
          </a:p>
        </p:txBody>
      </p:sp>
    </p:spTree>
    <p:extLst>
      <p:ext uri="{BB962C8B-B14F-4D97-AF65-F5344CB8AC3E}">
        <p14:creationId xmlns:p14="http://schemas.microsoft.com/office/powerpoint/2010/main" val="1999952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DAD9755A-6168-4052-889F-AE3275B8BCD2}" type="datetimeFigureOut">
              <a:rPr lang="bg-BG" smtClean="0"/>
              <a:t>31.10.2019 г.</a:t>
            </a:fld>
            <a:endParaRPr lang="bg-BG"/>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5CF7EEE1-AE9E-40AF-A448-09EB3BD43D5B}" type="slidenum">
              <a:rPr lang="bg-BG" smtClean="0"/>
              <a:t>‹#›</a:t>
            </a:fld>
            <a:endParaRPr lang="bg-BG"/>
          </a:p>
        </p:txBody>
      </p:sp>
    </p:spTree>
    <p:extLst>
      <p:ext uri="{BB962C8B-B14F-4D97-AF65-F5344CB8AC3E}">
        <p14:creationId xmlns:p14="http://schemas.microsoft.com/office/powerpoint/2010/main" val="17457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F7EEE1-AE9E-40AF-A448-09EB3BD43D5B}" type="slidenum">
              <a:rPr lang="bg-BG" smtClean="0"/>
              <a:t>63</a:t>
            </a:fld>
            <a:endParaRPr lang="bg-BG"/>
          </a:p>
        </p:txBody>
      </p:sp>
    </p:spTree>
    <p:extLst>
      <p:ext uri="{BB962C8B-B14F-4D97-AF65-F5344CB8AC3E}">
        <p14:creationId xmlns:p14="http://schemas.microsoft.com/office/powerpoint/2010/main" val="716580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Date Placeholder 3"/>
          <p:cNvSpPr>
            <a:spLocks noGrp="1"/>
          </p:cNvSpPr>
          <p:nvPr>
            <p:ph type="dt" sz="half" idx="10"/>
          </p:nvPr>
        </p:nvSpPr>
        <p:spPr/>
        <p:txBody>
          <a:bodyPr/>
          <a:lstStyle>
            <a:lvl1pPr>
              <a:defRPr/>
            </a:lvl1pPr>
          </a:lstStyle>
          <a:p>
            <a:fld id="{3ACFD398-F5D2-49C0-8498-944F7C9549BD}"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C8718AAC-628C-4FDF-B9EE-E195AE1AD27E}" type="slidenum">
              <a:rPr lang="bg-BG" altLang="bg-BG"/>
              <a:pPr/>
              <a:t>‹#›</a:t>
            </a:fld>
            <a:endParaRPr lang="bg-BG" altLang="bg-BG"/>
          </a:p>
        </p:txBody>
      </p:sp>
    </p:spTree>
    <p:extLst>
      <p:ext uri="{BB962C8B-B14F-4D97-AF65-F5344CB8AC3E}">
        <p14:creationId xmlns:p14="http://schemas.microsoft.com/office/powerpoint/2010/main" val="3040474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66CEFA79-EDB7-444B-BE5D-66328B8CB9A0}"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3F991599-EB14-40B8-9436-14EFC6ECAD56}" type="slidenum">
              <a:rPr lang="bg-BG" altLang="bg-BG"/>
              <a:pPr/>
              <a:t>‹#›</a:t>
            </a:fld>
            <a:endParaRPr lang="bg-BG" altLang="bg-BG"/>
          </a:p>
        </p:txBody>
      </p:sp>
    </p:spTree>
    <p:extLst>
      <p:ext uri="{BB962C8B-B14F-4D97-AF65-F5344CB8AC3E}">
        <p14:creationId xmlns:p14="http://schemas.microsoft.com/office/powerpoint/2010/main" val="224105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6DA36092-AB76-40A0-AFA1-BD0C82CC68B6}"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8165378B-0A4A-49AE-892D-BA189D491933}" type="slidenum">
              <a:rPr lang="bg-BG" altLang="bg-BG"/>
              <a:pPr/>
              <a:t>‹#›</a:t>
            </a:fld>
            <a:endParaRPr lang="bg-BG" altLang="bg-BG"/>
          </a:p>
        </p:txBody>
      </p:sp>
    </p:spTree>
    <p:extLst>
      <p:ext uri="{BB962C8B-B14F-4D97-AF65-F5344CB8AC3E}">
        <p14:creationId xmlns:p14="http://schemas.microsoft.com/office/powerpoint/2010/main" val="188525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Date Placeholder 3"/>
          <p:cNvSpPr>
            <a:spLocks noGrp="1"/>
          </p:cNvSpPr>
          <p:nvPr>
            <p:ph type="dt" sz="half" idx="10"/>
          </p:nvPr>
        </p:nvSpPr>
        <p:spPr/>
        <p:txBody>
          <a:bodyPr/>
          <a:lstStyle>
            <a:lvl1pPr>
              <a:defRPr/>
            </a:lvl1pPr>
          </a:lstStyle>
          <a:p>
            <a:fld id="{49FE9677-5B69-4B16-BCE6-C915B9565B6B}"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0748E53C-389E-412E-9E67-1E8C185C7000}" type="slidenum">
              <a:rPr lang="bg-BG" altLang="bg-BG"/>
              <a:pPr/>
              <a:t>‹#›</a:t>
            </a:fld>
            <a:endParaRPr lang="bg-BG" altLang="bg-BG"/>
          </a:p>
        </p:txBody>
      </p:sp>
    </p:spTree>
    <p:extLst>
      <p:ext uri="{BB962C8B-B14F-4D97-AF65-F5344CB8AC3E}">
        <p14:creationId xmlns:p14="http://schemas.microsoft.com/office/powerpoint/2010/main" val="354008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DF81F7B-02C7-4BE9-AC3F-203B26FDA3EE}" type="datetime1">
              <a:rPr lang="bg-BG" altLang="bg-BG" smtClean="0"/>
              <a:t>31.10.2019 г.</a:t>
            </a:fld>
            <a:endParaRPr lang="bg-BG" altLang="bg-BG"/>
          </a:p>
        </p:txBody>
      </p:sp>
      <p:sp>
        <p:nvSpPr>
          <p:cNvPr id="5" name="Footer Placeholder 4"/>
          <p:cNvSpPr>
            <a:spLocks noGrp="1"/>
          </p:cNvSpPr>
          <p:nvPr>
            <p:ph type="ftr" sz="quarter" idx="11"/>
          </p:nvPr>
        </p:nvSpPr>
        <p:spPr/>
        <p:txBody>
          <a:bodyPr/>
          <a:lstStyle>
            <a:lvl1pPr>
              <a:defRPr/>
            </a:lvl1pPr>
          </a:lstStyle>
          <a:p>
            <a:endParaRPr lang="bg-BG" altLang="bg-BG"/>
          </a:p>
        </p:txBody>
      </p:sp>
      <p:sp>
        <p:nvSpPr>
          <p:cNvPr id="6" name="Slide Number Placeholder 5"/>
          <p:cNvSpPr>
            <a:spLocks noGrp="1"/>
          </p:cNvSpPr>
          <p:nvPr>
            <p:ph type="sldNum" sz="quarter" idx="12"/>
          </p:nvPr>
        </p:nvSpPr>
        <p:spPr/>
        <p:txBody>
          <a:bodyPr/>
          <a:lstStyle>
            <a:lvl1pPr>
              <a:defRPr/>
            </a:lvl1pPr>
          </a:lstStyle>
          <a:p>
            <a:fld id="{BDB1A710-3840-4B43-A53B-7FD5A004AA1D}" type="slidenum">
              <a:rPr lang="bg-BG" altLang="bg-BG"/>
              <a:pPr/>
              <a:t>‹#›</a:t>
            </a:fld>
            <a:endParaRPr lang="bg-BG" altLang="bg-BG"/>
          </a:p>
        </p:txBody>
      </p:sp>
    </p:spTree>
    <p:extLst>
      <p:ext uri="{BB962C8B-B14F-4D97-AF65-F5344CB8AC3E}">
        <p14:creationId xmlns:p14="http://schemas.microsoft.com/office/powerpoint/2010/main" val="935881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Date Placeholder 4"/>
          <p:cNvSpPr>
            <a:spLocks noGrp="1"/>
          </p:cNvSpPr>
          <p:nvPr>
            <p:ph type="dt" sz="half" idx="10"/>
          </p:nvPr>
        </p:nvSpPr>
        <p:spPr/>
        <p:txBody>
          <a:bodyPr/>
          <a:lstStyle>
            <a:lvl1pPr>
              <a:defRPr/>
            </a:lvl1pPr>
          </a:lstStyle>
          <a:p>
            <a:fld id="{85161A4D-AF6F-4017-A7B1-4050A814E641}"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9130AD54-C2EE-4423-B9FF-5D3BDDFDDFF6}" type="slidenum">
              <a:rPr lang="bg-BG" altLang="bg-BG"/>
              <a:pPr/>
              <a:t>‹#›</a:t>
            </a:fld>
            <a:endParaRPr lang="bg-BG" altLang="bg-BG"/>
          </a:p>
        </p:txBody>
      </p:sp>
    </p:spTree>
    <p:extLst>
      <p:ext uri="{BB962C8B-B14F-4D97-AF65-F5344CB8AC3E}">
        <p14:creationId xmlns:p14="http://schemas.microsoft.com/office/powerpoint/2010/main" val="35421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Date Placeholder 6"/>
          <p:cNvSpPr>
            <a:spLocks noGrp="1"/>
          </p:cNvSpPr>
          <p:nvPr>
            <p:ph type="dt" sz="half" idx="10"/>
          </p:nvPr>
        </p:nvSpPr>
        <p:spPr/>
        <p:txBody>
          <a:bodyPr/>
          <a:lstStyle>
            <a:lvl1pPr>
              <a:defRPr/>
            </a:lvl1pPr>
          </a:lstStyle>
          <a:p>
            <a:fld id="{7D9BCFD2-686A-4AF0-B46A-F5C560829D66}" type="datetime1">
              <a:rPr lang="bg-BG" altLang="bg-BG" smtClean="0"/>
              <a:t>31.10.2019 г.</a:t>
            </a:fld>
            <a:endParaRPr lang="bg-BG" altLang="bg-BG"/>
          </a:p>
        </p:txBody>
      </p:sp>
      <p:sp>
        <p:nvSpPr>
          <p:cNvPr id="8" name="Footer Placeholder 7"/>
          <p:cNvSpPr>
            <a:spLocks noGrp="1"/>
          </p:cNvSpPr>
          <p:nvPr>
            <p:ph type="ftr" sz="quarter" idx="11"/>
          </p:nvPr>
        </p:nvSpPr>
        <p:spPr/>
        <p:txBody>
          <a:bodyPr/>
          <a:lstStyle>
            <a:lvl1pPr>
              <a:defRPr/>
            </a:lvl1pPr>
          </a:lstStyle>
          <a:p>
            <a:endParaRPr lang="bg-BG" altLang="bg-BG"/>
          </a:p>
        </p:txBody>
      </p:sp>
      <p:sp>
        <p:nvSpPr>
          <p:cNvPr id="9" name="Slide Number Placeholder 8"/>
          <p:cNvSpPr>
            <a:spLocks noGrp="1"/>
          </p:cNvSpPr>
          <p:nvPr>
            <p:ph type="sldNum" sz="quarter" idx="12"/>
          </p:nvPr>
        </p:nvSpPr>
        <p:spPr/>
        <p:txBody>
          <a:bodyPr/>
          <a:lstStyle>
            <a:lvl1pPr>
              <a:defRPr/>
            </a:lvl1pPr>
          </a:lstStyle>
          <a:p>
            <a:fld id="{1D336B30-3D73-4B9E-B317-323F1527D14B}" type="slidenum">
              <a:rPr lang="bg-BG" altLang="bg-BG"/>
              <a:pPr/>
              <a:t>‹#›</a:t>
            </a:fld>
            <a:endParaRPr lang="bg-BG" altLang="bg-BG"/>
          </a:p>
        </p:txBody>
      </p:sp>
    </p:spTree>
    <p:extLst>
      <p:ext uri="{BB962C8B-B14F-4D97-AF65-F5344CB8AC3E}">
        <p14:creationId xmlns:p14="http://schemas.microsoft.com/office/powerpoint/2010/main" val="197999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Date Placeholder 2"/>
          <p:cNvSpPr>
            <a:spLocks noGrp="1"/>
          </p:cNvSpPr>
          <p:nvPr>
            <p:ph type="dt" sz="half" idx="10"/>
          </p:nvPr>
        </p:nvSpPr>
        <p:spPr/>
        <p:txBody>
          <a:bodyPr/>
          <a:lstStyle>
            <a:lvl1pPr>
              <a:defRPr/>
            </a:lvl1pPr>
          </a:lstStyle>
          <a:p>
            <a:fld id="{AFAC04A2-B48F-465C-AC1F-3735D3158938}" type="datetime1">
              <a:rPr lang="bg-BG" altLang="bg-BG" smtClean="0"/>
              <a:t>31.10.2019 г.</a:t>
            </a:fld>
            <a:endParaRPr lang="bg-BG" altLang="bg-BG"/>
          </a:p>
        </p:txBody>
      </p:sp>
      <p:sp>
        <p:nvSpPr>
          <p:cNvPr id="4" name="Footer Placeholder 3"/>
          <p:cNvSpPr>
            <a:spLocks noGrp="1"/>
          </p:cNvSpPr>
          <p:nvPr>
            <p:ph type="ftr" sz="quarter" idx="11"/>
          </p:nvPr>
        </p:nvSpPr>
        <p:spPr/>
        <p:txBody>
          <a:bodyPr/>
          <a:lstStyle>
            <a:lvl1pPr>
              <a:defRPr/>
            </a:lvl1pPr>
          </a:lstStyle>
          <a:p>
            <a:endParaRPr lang="bg-BG" altLang="bg-BG"/>
          </a:p>
        </p:txBody>
      </p:sp>
      <p:sp>
        <p:nvSpPr>
          <p:cNvPr id="5" name="Slide Number Placeholder 4"/>
          <p:cNvSpPr>
            <a:spLocks noGrp="1"/>
          </p:cNvSpPr>
          <p:nvPr>
            <p:ph type="sldNum" sz="quarter" idx="12"/>
          </p:nvPr>
        </p:nvSpPr>
        <p:spPr/>
        <p:txBody>
          <a:bodyPr/>
          <a:lstStyle>
            <a:lvl1pPr>
              <a:defRPr/>
            </a:lvl1pPr>
          </a:lstStyle>
          <a:p>
            <a:fld id="{A1CA7B12-C1FD-4F19-B627-BCE49F638D99}" type="slidenum">
              <a:rPr lang="bg-BG" altLang="bg-BG"/>
              <a:pPr/>
              <a:t>‹#›</a:t>
            </a:fld>
            <a:endParaRPr lang="bg-BG" altLang="bg-BG"/>
          </a:p>
        </p:txBody>
      </p:sp>
    </p:spTree>
    <p:extLst>
      <p:ext uri="{BB962C8B-B14F-4D97-AF65-F5344CB8AC3E}">
        <p14:creationId xmlns:p14="http://schemas.microsoft.com/office/powerpoint/2010/main" val="16480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1A243F1-E9D0-47FB-9972-68CAC4B01662}" type="datetime1">
              <a:rPr lang="bg-BG" altLang="bg-BG" smtClean="0"/>
              <a:t>31.10.2019 г.</a:t>
            </a:fld>
            <a:endParaRPr lang="bg-BG" altLang="bg-BG"/>
          </a:p>
        </p:txBody>
      </p:sp>
      <p:sp>
        <p:nvSpPr>
          <p:cNvPr id="3" name="Footer Placeholder 2"/>
          <p:cNvSpPr>
            <a:spLocks noGrp="1"/>
          </p:cNvSpPr>
          <p:nvPr>
            <p:ph type="ftr" sz="quarter" idx="11"/>
          </p:nvPr>
        </p:nvSpPr>
        <p:spPr/>
        <p:txBody>
          <a:bodyPr/>
          <a:lstStyle>
            <a:lvl1pPr>
              <a:defRPr/>
            </a:lvl1pPr>
          </a:lstStyle>
          <a:p>
            <a:endParaRPr lang="bg-BG" altLang="bg-BG"/>
          </a:p>
        </p:txBody>
      </p:sp>
      <p:sp>
        <p:nvSpPr>
          <p:cNvPr id="4" name="Slide Number Placeholder 3"/>
          <p:cNvSpPr>
            <a:spLocks noGrp="1"/>
          </p:cNvSpPr>
          <p:nvPr>
            <p:ph type="sldNum" sz="quarter" idx="12"/>
          </p:nvPr>
        </p:nvSpPr>
        <p:spPr/>
        <p:txBody>
          <a:bodyPr/>
          <a:lstStyle>
            <a:lvl1pPr>
              <a:defRPr/>
            </a:lvl1pPr>
          </a:lstStyle>
          <a:p>
            <a:fld id="{20E618AE-4321-4BEC-A150-3640766F3025}" type="slidenum">
              <a:rPr lang="bg-BG" altLang="bg-BG"/>
              <a:pPr/>
              <a:t>‹#›</a:t>
            </a:fld>
            <a:endParaRPr lang="bg-BG" altLang="bg-BG"/>
          </a:p>
        </p:txBody>
      </p:sp>
    </p:spTree>
    <p:extLst>
      <p:ext uri="{BB962C8B-B14F-4D97-AF65-F5344CB8AC3E}">
        <p14:creationId xmlns:p14="http://schemas.microsoft.com/office/powerpoint/2010/main" val="203534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6F608399-B4D9-44D5-89A8-F3D57C5582BA}"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23159711-39F7-4BAC-BB15-4D9344AA3F0C}" type="slidenum">
              <a:rPr lang="bg-BG" altLang="bg-BG"/>
              <a:pPr/>
              <a:t>‹#›</a:t>
            </a:fld>
            <a:endParaRPr lang="bg-BG" altLang="bg-BG"/>
          </a:p>
        </p:txBody>
      </p:sp>
    </p:spTree>
    <p:extLst>
      <p:ext uri="{BB962C8B-B14F-4D97-AF65-F5344CB8AC3E}">
        <p14:creationId xmlns:p14="http://schemas.microsoft.com/office/powerpoint/2010/main" val="2872105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B1575FD-8BD6-4DC0-96AB-DB50698BB2E2}" type="datetime1">
              <a:rPr lang="bg-BG" altLang="bg-BG" smtClean="0"/>
              <a:t>31.10.2019 г.</a:t>
            </a:fld>
            <a:endParaRPr lang="bg-BG" altLang="bg-BG"/>
          </a:p>
        </p:txBody>
      </p:sp>
      <p:sp>
        <p:nvSpPr>
          <p:cNvPr id="6" name="Footer Placeholder 5"/>
          <p:cNvSpPr>
            <a:spLocks noGrp="1"/>
          </p:cNvSpPr>
          <p:nvPr>
            <p:ph type="ftr" sz="quarter" idx="11"/>
          </p:nvPr>
        </p:nvSpPr>
        <p:spPr/>
        <p:txBody>
          <a:bodyPr/>
          <a:lstStyle>
            <a:lvl1pPr>
              <a:defRPr/>
            </a:lvl1pPr>
          </a:lstStyle>
          <a:p>
            <a:endParaRPr lang="bg-BG" altLang="bg-BG"/>
          </a:p>
        </p:txBody>
      </p:sp>
      <p:sp>
        <p:nvSpPr>
          <p:cNvPr id="7" name="Slide Number Placeholder 6"/>
          <p:cNvSpPr>
            <a:spLocks noGrp="1"/>
          </p:cNvSpPr>
          <p:nvPr>
            <p:ph type="sldNum" sz="quarter" idx="12"/>
          </p:nvPr>
        </p:nvSpPr>
        <p:spPr/>
        <p:txBody>
          <a:bodyPr/>
          <a:lstStyle>
            <a:lvl1pPr>
              <a:defRPr/>
            </a:lvl1pPr>
          </a:lstStyle>
          <a:p>
            <a:fld id="{0A4AB1EC-1812-4C21-8B8B-0F86DEDC9DFF}" type="slidenum">
              <a:rPr lang="bg-BG" altLang="bg-BG"/>
              <a:pPr/>
              <a:t>‹#›</a:t>
            </a:fld>
            <a:endParaRPr lang="bg-BG" altLang="bg-BG"/>
          </a:p>
        </p:txBody>
      </p:sp>
    </p:spTree>
    <p:extLst>
      <p:ext uri="{BB962C8B-B14F-4D97-AF65-F5344CB8AC3E}">
        <p14:creationId xmlns:p14="http://schemas.microsoft.com/office/powerpoint/2010/main" val="75502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bg-BG"/>
              <a:t>Щракнете, за да редактирате стила на заглавието в образеца</a:t>
            </a:r>
          </a:p>
        </p:txBody>
      </p:sp>
      <p:sp>
        <p:nvSpPr>
          <p:cNvPr id="860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bg-BG"/>
              <a:t>Щракнете, за да редактирате стиловете на текста в образеца</a:t>
            </a:r>
          </a:p>
          <a:p>
            <a:pPr lvl="1"/>
            <a:r>
              <a:rPr lang="bg-BG" altLang="bg-BG"/>
              <a:t>Второ ниво</a:t>
            </a:r>
          </a:p>
          <a:p>
            <a:pPr lvl="2"/>
            <a:r>
              <a:rPr lang="bg-BG" altLang="bg-BG"/>
              <a:t>Трето ниво</a:t>
            </a:r>
          </a:p>
          <a:p>
            <a:pPr lvl="3"/>
            <a:r>
              <a:rPr lang="bg-BG" altLang="bg-BG"/>
              <a:t>Четвърто ниво</a:t>
            </a:r>
          </a:p>
          <a:p>
            <a:pPr lvl="4"/>
            <a:r>
              <a:rPr lang="bg-BG" altLang="bg-BG"/>
              <a:t>Пето ниво</a:t>
            </a:r>
          </a:p>
        </p:txBody>
      </p:sp>
      <p:sp>
        <p:nvSpPr>
          <p:cNvPr id="8602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5675558D-0226-4D01-8A4D-60973EF85967}" type="datetime1">
              <a:rPr lang="bg-BG" altLang="bg-BG" smtClean="0"/>
              <a:t>31.10.2019 г.</a:t>
            </a:fld>
            <a:endParaRPr lang="bg-BG" altLang="bg-BG"/>
          </a:p>
        </p:txBody>
      </p:sp>
      <p:sp>
        <p:nvSpPr>
          <p:cNvPr id="8602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bg-BG" altLang="bg-BG"/>
          </a:p>
        </p:txBody>
      </p:sp>
      <p:sp>
        <p:nvSpPr>
          <p:cNvPr id="8602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77EF3D-21B4-4E8A-A81B-FDE920B2BBD9}" type="slidenum">
              <a:rPr lang="bg-BG" altLang="bg-BG"/>
              <a:pPr/>
              <a:t>‹#›</a:t>
            </a:fld>
            <a:endParaRPr lang="bg-BG" altLang="bg-BG"/>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PowerPoint_Presentation.ppt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oleObject" Target="../embeddings/oleObject1.bin"/><Relationship Id="rId7" Type="http://schemas.openxmlformats.org/officeDocument/2006/relationships/image" Target="../media/image3.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2.wmf"/><Relationship Id="rId9"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6.bin"/><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image" Target="../media/image4.wmf"/><Relationship Id="rId5" Type="http://schemas.openxmlformats.org/officeDocument/2006/relationships/oleObject" Target="../embeddings/oleObject7.bin"/><Relationship Id="rId10" Type="http://schemas.openxmlformats.org/officeDocument/2006/relationships/oleObject" Target="../embeddings/oleObject11.bin"/><Relationship Id="rId4" Type="http://schemas.openxmlformats.org/officeDocument/2006/relationships/image" Target="../media/image2.wmf"/><Relationship Id="rId9"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AC4D66-DECE-498C-8F66-9D3FC67E62D5}"/>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C12FE62-36FC-454E-892D-4306FA6B007E}" type="datetime1">
              <a:rPr kumimoji="0" lang="bg-BG" altLang="bg-BG"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31.10.2019 г.</a:t>
            </a:fld>
            <a:endParaRPr kumimoji="0" lang="bg-BG" altLang="bg-BG"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 name="Slide Number Placeholder 2">
            <a:extLst>
              <a:ext uri="{FF2B5EF4-FFF2-40B4-BE49-F238E27FC236}">
                <a16:creationId xmlns:a16="http://schemas.microsoft.com/office/drawing/2014/main" id="{86009F07-8EC3-4FDD-B037-E36FA0C77E44}"/>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B563EE2-3BA9-40BD-8186-5C97D36E9348}" type="slidenum">
              <a:rPr kumimoji="0" lang="bg-BG" altLang="bg-BG"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bg-BG" altLang="bg-BG" sz="1400" b="0" i="0" u="none" strike="noStrike" kern="1200" cap="none" spc="0" normalizeH="0" baseline="0" noProof="0">
              <a:ln>
                <a:noFill/>
              </a:ln>
              <a:solidFill>
                <a:srgbClr val="000000"/>
              </a:solidFill>
              <a:effectLst/>
              <a:uLnTx/>
              <a:uFillTx/>
              <a:latin typeface="Arial" charset="0"/>
              <a:ea typeface="+mn-ea"/>
              <a:cs typeface="+mn-cs"/>
            </a:endParaRPr>
          </a:p>
        </p:txBody>
      </p:sp>
      <p:graphicFrame>
        <p:nvGraphicFramePr>
          <p:cNvPr id="4" name="Object 3">
            <a:hlinkClick r:id="" action="ppaction://ole?verb=0"/>
            <a:extLst>
              <a:ext uri="{FF2B5EF4-FFF2-40B4-BE49-F238E27FC236}">
                <a16:creationId xmlns:a16="http://schemas.microsoft.com/office/drawing/2014/main" id="{FF2C533E-8BEF-4CFD-85CB-51F8A49BC5CD}"/>
              </a:ext>
            </a:extLst>
          </p:cNvPr>
          <p:cNvGraphicFramePr>
            <a:graphicFrameLocks noChangeAspect="1"/>
          </p:cNvGraphicFramePr>
          <p:nvPr>
            <p:extLst>
              <p:ext uri="{D42A27DB-BD31-4B8C-83A1-F6EECF244321}">
                <p14:modId xmlns:p14="http://schemas.microsoft.com/office/powerpoint/2010/main" val="1689881365"/>
              </p:ext>
            </p:extLst>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90127" name="Presentation" r:id="rId3" imgW="2398927" imgH="1798420" progId="PowerPoint.Show.12">
                  <p:embed/>
                </p:oleObj>
              </mc:Choice>
              <mc:Fallback>
                <p:oleObj name="Presentation" r:id="rId3" imgW="2398927" imgH="1798420" progId="PowerPoint.Show.12">
                  <p:embed/>
                  <p:pic>
                    <p:nvPicPr>
                      <p:cNvPr id="4" name="Object 3">
                        <a:hlinkClick r:id="" action="ppaction://ole?verb=0"/>
                        <a:extLst>
                          <a:ext uri="{FF2B5EF4-FFF2-40B4-BE49-F238E27FC236}">
                            <a16:creationId xmlns:a16="http://schemas.microsoft.com/office/drawing/2014/main" id="{FF2C533E-8BEF-4CFD-85CB-51F8A49BC5CD}"/>
                          </a:ext>
                        </a:extLst>
                      </p:cNvPr>
                      <p:cNvPicPr/>
                      <p:nvPr/>
                    </p:nvPicPr>
                    <p:blipFill>
                      <a:blip r:embed="rId4"/>
                      <a:stretch>
                        <a:fillRect/>
                      </a:stretch>
                    </p:blipFill>
                    <p:spPr>
                      <a:xfrm>
                        <a:off x="0" y="0"/>
                        <a:ext cx="9144000" cy="6858000"/>
                      </a:xfrm>
                      <a:prstGeom prst="rect">
                        <a:avLst/>
                      </a:prstGeom>
                    </p:spPr>
                  </p:pic>
                </p:oleObj>
              </mc:Fallback>
            </mc:AlternateContent>
          </a:graphicData>
        </a:graphic>
      </p:graphicFrame>
    </p:spTree>
    <p:extLst>
      <p:ext uri="{BB962C8B-B14F-4D97-AF65-F5344CB8AC3E}">
        <p14:creationId xmlns:p14="http://schemas.microsoft.com/office/powerpoint/2010/main" val="784479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6178550"/>
          </a:xfrm>
        </p:spPr>
        <p:txBody>
          <a:bodyPr/>
          <a:lstStyle/>
          <a:p>
            <a:r>
              <a:rPr lang="en-GB" altLang="bg-BG" sz="3200" b="1" dirty="0">
                <a:solidFill>
                  <a:srgbClr val="CC3300"/>
                </a:solidFill>
              </a:rPr>
              <a:t>Each array (a distribution) has the following basic components: </a:t>
            </a:r>
            <a:br>
              <a:rPr lang="en-GB" altLang="bg-BG" sz="3200" i="1" dirty="0">
                <a:solidFill>
                  <a:srgbClr val="CC3300"/>
                </a:solidFill>
              </a:rPr>
            </a:br>
            <a:r>
              <a:rPr lang="en-GB" altLang="bg-BG" sz="3200" b="1" i="1" dirty="0">
                <a:solidFill>
                  <a:srgbClr val="FF0000"/>
                </a:solidFill>
              </a:rPr>
              <a:t>x</a:t>
            </a:r>
            <a:r>
              <a:rPr lang="en-GB" altLang="bg-BG" sz="3200" i="1" dirty="0">
                <a:solidFill>
                  <a:schemeClr val="hlink"/>
                </a:solidFill>
              </a:rPr>
              <a:t> </a:t>
            </a:r>
            <a:r>
              <a:rPr lang="en-GB" altLang="bg-BG" sz="3200" dirty="0"/>
              <a:t>- each individual raw score in a sample or in a population;</a:t>
            </a:r>
            <a:br>
              <a:rPr lang="en-GB" altLang="bg-BG" sz="3200" i="1" dirty="0"/>
            </a:br>
            <a:r>
              <a:rPr lang="en-GB" altLang="bg-BG" sz="3200" b="1" i="1" dirty="0">
                <a:solidFill>
                  <a:srgbClr val="FF0000"/>
                </a:solidFill>
              </a:rPr>
              <a:t>n</a:t>
            </a:r>
            <a:r>
              <a:rPr lang="en-GB" altLang="bg-BG" sz="3200" i="1" dirty="0"/>
              <a:t> </a:t>
            </a:r>
            <a:r>
              <a:rPr lang="en-GB" altLang="bg-BG" sz="3200" dirty="0"/>
              <a:t>- the number of cases in a sample;</a:t>
            </a:r>
            <a:br>
              <a:rPr lang="en-GB" altLang="bg-BG" sz="3200" i="1" dirty="0"/>
            </a:br>
            <a:r>
              <a:rPr lang="en-GB" altLang="bg-BG" sz="3200" b="1" i="1" dirty="0">
                <a:solidFill>
                  <a:srgbClr val="FF0000"/>
                </a:solidFill>
              </a:rPr>
              <a:t>N</a:t>
            </a:r>
            <a:r>
              <a:rPr lang="en-GB" altLang="bg-BG" sz="3200" dirty="0">
                <a:solidFill>
                  <a:schemeClr val="hlink"/>
                </a:solidFill>
              </a:rPr>
              <a:t> </a:t>
            </a:r>
            <a:r>
              <a:rPr lang="en-GB" altLang="bg-BG" sz="3200" dirty="0"/>
              <a:t>- the number of cases in a population;</a:t>
            </a:r>
            <a:br>
              <a:rPr lang="en-GB" altLang="bg-BG" sz="3200" i="1" dirty="0"/>
            </a:br>
            <a:r>
              <a:rPr lang="en-GB" altLang="bg-BG" sz="3200" b="1" i="1" dirty="0">
                <a:solidFill>
                  <a:srgbClr val="FF0000"/>
                </a:solidFill>
              </a:rPr>
              <a:t>f</a:t>
            </a:r>
            <a:r>
              <a:rPr lang="en-GB" altLang="bg-BG" sz="3200" dirty="0">
                <a:solidFill>
                  <a:schemeClr val="hlink"/>
                </a:solidFill>
              </a:rPr>
              <a:t> </a:t>
            </a:r>
            <a:r>
              <a:rPr lang="en-GB" altLang="bg-BG" sz="3200" dirty="0"/>
              <a:t>- frequency (the number of observations with the same value);</a:t>
            </a:r>
            <a:br>
              <a:rPr lang="en-GB" altLang="bg-BG" sz="3200" dirty="0"/>
            </a:br>
            <a:r>
              <a:rPr lang="en-GB" altLang="bg-BG" sz="3200" b="1" dirty="0">
                <a:solidFill>
                  <a:srgbClr val="FF0000"/>
                </a:solidFill>
              </a:rPr>
              <a:t>range</a:t>
            </a:r>
            <a:r>
              <a:rPr lang="en-GB" altLang="bg-BG" sz="3200" dirty="0">
                <a:solidFill>
                  <a:srgbClr val="CC3300"/>
                </a:solidFill>
              </a:rPr>
              <a:t> </a:t>
            </a:r>
            <a:r>
              <a:rPr lang="en-GB" altLang="bg-BG" sz="3200" dirty="0"/>
              <a:t>- the difference between the largest and the smallest value in an array;</a:t>
            </a:r>
            <a:br>
              <a:rPr lang="en-GB" altLang="bg-BG" sz="3200" i="1" dirty="0">
                <a:sym typeface="Symbol" pitchFamily="18" charset="2"/>
              </a:rPr>
            </a:br>
            <a:r>
              <a:rPr lang="en-GB" altLang="bg-BG" sz="3200" b="1" i="1" dirty="0">
                <a:solidFill>
                  <a:srgbClr val="FF0000"/>
                </a:solidFill>
                <a:sym typeface="Symbol" pitchFamily="18" charset="2"/>
              </a:rPr>
              <a:t></a:t>
            </a:r>
            <a:r>
              <a:rPr lang="en-GB" altLang="bg-BG" sz="3200" b="1" i="1" dirty="0">
                <a:solidFill>
                  <a:srgbClr val="FF0000"/>
                </a:solidFill>
              </a:rPr>
              <a:t>x</a:t>
            </a:r>
            <a:r>
              <a:rPr lang="en-GB" altLang="bg-BG" sz="3200" dirty="0"/>
              <a:t> - the sum of all values in a sample or in a population</a:t>
            </a:r>
            <a:endParaRPr lang="bg-BG" altLang="bg-BG" sz="3200" dirty="0"/>
          </a:p>
        </p:txBody>
      </p:sp>
      <p:sp>
        <p:nvSpPr>
          <p:cNvPr id="2" name="Date Placeholder 1"/>
          <p:cNvSpPr>
            <a:spLocks noGrp="1"/>
          </p:cNvSpPr>
          <p:nvPr>
            <p:ph type="dt" sz="half" idx="10"/>
          </p:nvPr>
        </p:nvSpPr>
        <p:spPr/>
        <p:txBody>
          <a:bodyPr/>
          <a:lstStyle/>
          <a:p>
            <a:fld id="{EA9AC870-7D04-47EE-8F63-ECDE4BAE85BD}"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10</a:t>
            </a:fld>
            <a:endParaRPr lang="bg-BG" altLang="bg-B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6178550"/>
          </a:xfrm>
        </p:spPr>
        <p:txBody>
          <a:bodyPr/>
          <a:lstStyle/>
          <a:p>
            <a:r>
              <a:rPr lang="en-GB" altLang="bg-BG" dirty="0"/>
              <a:t>Before presenting the specific measures of central tendency, it is important to know </a:t>
            </a:r>
            <a:r>
              <a:rPr lang="en-GB" altLang="bg-BG" b="1" dirty="0">
                <a:solidFill>
                  <a:srgbClr val="FF0000"/>
                </a:solidFill>
              </a:rPr>
              <a:t>the shape of the distribution </a:t>
            </a:r>
            <a:r>
              <a:rPr lang="en-GB" altLang="bg-BG" dirty="0"/>
              <a:t>and the dispersion of the scores in order to interpret the data correctly. </a:t>
            </a:r>
            <a:endParaRPr lang="bg-BG" altLang="bg-BG" dirty="0"/>
          </a:p>
        </p:txBody>
      </p:sp>
      <p:sp>
        <p:nvSpPr>
          <p:cNvPr id="2" name="Date Placeholder 1"/>
          <p:cNvSpPr>
            <a:spLocks noGrp="1"/>
          </p:cNvSpPr>
          <p:nvPr>
            <p:ph type="dt" sz="half" idx="10"/>
          </p:nvPr>
        </p:nvSpPr>
        <p:spPr/>
        <p:txBody>
          <a:bodyPr/>
          <a:lstStyle/>
          <a:p>
            <a:fld id="{E4DCDEA9-432D-47CE-926A-0F06190A5EF9}"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11</a:t>
            </a:fld>
            <a:endParaRPr lang="bg-BG" altLang="bg-BG"/>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6178550"/>
          </a:xfrm>
        </p:spPr>
        <p:txBody>
          <a:bodyPr/>
          <a:lstStyle/>
          <a:p>
            <a:pPr>
              <a:lnSpc>
                <a:spcPct val="80000"/>
              </a:lnSpc>
            </a:pPr>
            <a:r>
              <a:rPr lang="en-GB" altLang="bg-BG" dirty="0"/>
              <a:t>The three most commonly used measures of central tendency are:</a:t>
            </a:r>
            <a:br>
              <a:rPr lang="en-GB" altLang="bg-BG" dirty="0"/>
            </a:br>
            <a:r>
              <a:rPr lang="en-GB" altLang="bg-BG" dirty="0"/>
              <a:t> </a:t>
            </a:r>
            <a:br>
              <a:rPr lang="en-GB" altLang="bg-BG" dirty="0"/>
            </a:br>
            <a:r>
              <a:rPr lang="en-GB" altLang="bg-BG" sz="4800" b="1" dirty="0">
                <a:solidFill>
                  <a:srgbClr val="FF0000"/>
                </a:solidFill>
              </a:rPr>
              <a:t>the arithmetic mean,</a:t>
            </a:r>
            <a:br>
              <a:rPr lang="en-GB" altLang="bg-BG" sz="4800" b="1" dirty="0">
                <a:solidFill>
                  <a:srgbClr val="FF0000"/>
                </a:solidFill>
              </a:rPr>
            </a:br>
            <a:r>
              <a:rPr lang="en-GB" altLang="bg-BG" sz="4800" b="1" dirty="0">
                <a:solidFill>
                  <a:srgbClr val="FF0000"/>
                </a:solidFill>
              </a:rPr>
              <a:t> </a:t>
            </a:r>
            <a:br>
              <a:rPr lang="en-GB" altLang="bg-BG" sz="4800" b="1" dirty="0">
                <a:solidFill>
                  <a:srgbClr val="FF0000"/>
                </a:solidFill>
              </a:rPr>
            </a:br>
            <a:r>
              <a:rPr lang="en-GB" altLang="bg-BG" sz="4800" b="1" dirty="0">
                <a:solidFill>
                  <a:srgbClr val="FF0000"/>
                </a:solidFill>
              </a:rPr>
              <a:t>the median, and</a:t>
            </a:r>
            <a:br>
              <a:rPr lang="en-GB" altLang="bg-BG" sz="4800" b="1" dirty="0">
                <a:solidFill>
                  <a:srgbClr val="FF0000"/>
                </a:solidFill>
              </a:rPr>
            </a:br>
            <a:r>
              <a:rPr lang="en-GB" altLang="bg-BG" sz="4800" b="1" dirty="0">
                <a:solidFill>
                  <a:srgbClr val="FF0000"/>
                </a:solidFill>
              </a:rPr>
              <a:t> </a:t>
            </a:r>
            <a:br>
              <a:rPr lang="en-GB" altLang="bg-BG" sz="4800" b="1" dirty="0">
                <a:solidFill>
                  <a:srgbClr val="FF0000"/>
                </a:solidFill>
              </a:rPr>
            </a:br>
            <a:r>
              <a:rPr lang="en-GB" altLang="bg-BG" sz="4800" b="1" dirty="0">
                <a:solidFill>
                  <a:srgbClr val="FF0000"/>
                </a:solidFill>
              </a:rPr>
              <a:t>the mode. </a:t>
            </a:r>
            <a:endParaRPr lang="bg-BG" altLang="bg-BG" sz="4800" b="1" dirty="0">
              <a:solidFill>
                <a:srgbClr val="FF0000"/>
              </a:solidFill>
            </a:endParaRPr>
          </a:p>
        </p:txBody>
      </p:sp>
      <p:sp>
        <p:nvSpPr>
          <p:cNvPr id="2" name="Date Placeholder 1"/>
          <p:cNvSpPr>
            <a:spLocks noGrp="1"/>
          </p:cNvSpPr>
          <p:nvPr>
            <p:ph type="dt" sz="half" idx="10"/>
          </p:nvPr>
        </p:nvSpPr>
        <p:spPr/>
        <p:txBody>
          <a:bodyPr/>
          <a:lstStyle/>
          <a:p>
            <a:fld id="{9FDA2945-CB1A-41A9-AF9F-B08394B32E1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12</a:t>
            </a:fld>
            <a:endParaRPr lang="bg-BG" altLang="bg-B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68313" y="260350"/>
            <a:ext cx="8229600" cy="6121400"/>
          </a:xfrm>
        </p:spPr>
        <p:txBody>
          <a:bodyPr/>
          <a:lstStyle/>
          <a:p>
            <a:r>
              <a:rPr lang="en-GB" altLang="bg-BG" sz="4000" b="1" dirty="0">
                <a:solidFill>
                  <a:srgbClr val="FF0000"/>
                </a:solidFill>
              </a:rPr>
              <a:t>Arithmetic mean </a:t>
            </a:r>
            <a:br>
              <a:rPr lang="en-GB" altLang="bg-BG" sz="4000" b="1" dirty="0">
                <a:solidFill>
                  <a:srgbClr val="CC3300"/>
                </a:solidFill>
              </a:rPr>
            </a:br>
            <a:r>
              <a:rPr lang="en-GB" altLang="bg-BG" sz="4000" dirty="0">
                <a:solidFill>
                  <a:schemeClr val="tx1"/>
                </a:solidFill>
              </a:rPr>
              <a:t>It</a:t>
            </a:r>
            <a:r>
              <a:rPr lang="en-GB" altLang="bg-BG" sz="4000" b="1" dirty="0">
                <a:solidFill>
                  <a:srgbClr val="CC3300"/>
                </a:solidFill>
              </a:rPr>
              <a:t> </a:t>
            </a:r>
            <a:r>
              <a:rPr lang="en-GB" altLang="bg-BG" sz="4000" dirty="0"/>
              <a:t>is denoted by:</a:t>
            </a:r>
            <a:br>
              <a:rPr lang="en-GB" altLang="bg-BG" sz="4000" dirty="0"/>
            </a:br>
            <a:r>
              <a:rPr lang="en-GB" altLang="bg-BG" sz="4000" dirty="0">
                <a:solidFill>
                  <a:srgbClr val="FF0000"/>
                </a:solidFill>
              </a:rPr>
              <a:t> </a:t>
            </a:r>
            <a:r>
              <a:rPr lang="en-GB" altLang="bg-BG" sz="4000" b="1" dirty="0">
                <a:solidFill>
                  <a:srgbClr val="FF0000"/>
                </a:solidFill>
                <a:cs typeface="Arial" charset="0"/>
              </a:rPr>
              <a:t>x</a:t>
            </a:r>
            <a:r>
              <a:rPr lang="en-GB" altLang="bg-BG" sz="4000" dirty="0">
                <a:solidFill>
                  <a:srgbClr val="FF0000"/>
                </a:solidFill>
              </a:rPr>
              <a:t> </a:t>
            </a:r>
            <a:r>
              <a:rPr lang="en-GB" altLang="bg-BG" sz="4000" dirty="0"/>
              <a:t>– for a sample and by</a:t>
            </a:r>
            <a:br>
              <a:rPr lang="en-GB" altLang="bg-BG" sz="4000" dirty="0"/>
            </a:br>
            <a:r>
              <a:rPr lang="en-US" altLang="bg-BG" sz="4000" dirty="0">
                <a:solidFill>
                  <a:srgbClr val="FF0000"/>
                </a:solidFill>
                <a:cs typeface="Times New Roman" pitchFamily="18" charset="0"/>
              </a:rPr>
              <a:t>µ</a:t>
            </a:r>
            <a:r>
              <a:rPr lang="en-US" altLang="bg-BG" sz="4000" dirty="0">
                <a:solidFill>
                  <a:srgbClr val="CC3300"/>
                </a:solidFill>
                <a:cs typeface="Times New Roman" pitchFamily="18" charset="0"/>
              </a:rPr>
              <a:t> </a:t>
            </a:r>
            <a:r>
              <a:rPr lang="en-US" altLang="bg-BG" sz="4000" dirty="0">
                <a:solidFill>
                  <a:schemeClr val="tx1"/>
                </a:solidFill>
                <a:cs typeface="Times New Roman" pitchFamily="18" charset="0"/>
              </a:rPr>
              <a:t>- for a population</a:t>
            </a:r>
            <a:r>
              <a:rPr lang="en-GB" altLang="bg-BG" sz="4000" dirty="0">
                <a:solidFill>
                  <a:schemeClr val="tx1"/>
                </a:solidFill>
              </a:rPr>
              <a:t>.</a:t>
            </a:r>
            <a:br>
              <a:rPr lang="en-GB" altLang="bg-BG" sz="4000" dirty="0">
                <a:solidFill>
                  <a:schemeClr val="tx1"/>
                </a:solidFill>
              </a:rPr>
            </a:br>
            <a:r>
              <a:rPr lang="en-GB" altLang="bg-BG" sz="4000" dirty="0"/>
              <a:t> </a:t>
            </a:r>
            <a:br>
              <a:rPr lang="en-GB" altLang="bg-BG" sz="4000" dirty="0"/>
            </a:br>
            <a:r>
              <a:rPr lang="en-GB" altLang="bg-BG" sz="4000" dirty="0"/>
              <a:t>How to compute the arithmetic mean depends on the way on which the initial data are presented (raw or grouped data), and on the number of cases (statistical units).</a:t>
            </a:r>
            <a:endParaRPr lang="bg-BG" altLang="bg-BG" sz="4000" dirty="0"/>
          </a:p>
        </p:txBody>
      </p:sp>
      <p:sp>
        <p:nvSpPr>
          <p:cNvPr id="89091"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89092" name="Object 4"/>
          <p:cNvGraphicFramePr>
            <a:graphicFrameLocks noChangeAspect="1"/>
          </p:cNvGraphicFramePr>
          <p:nvPr/>
        </p:nvGraphicFramePr>
        <p:xfrm>
          <a:off x="0" y="0"/>
          <a:ext cx="104775" cy="152400"/>
        </p:xfrm>
        <a:graphic>
          <a:graphicData uri="http://schemas.openxmlformats.org/presentationml/2006/ole">
            <mc:AlternateContent xmlns:mc="http://schemas.openxmlformats.org/markup-compatibility/2006">
              <mc:Choice xmlns:v="urn:schemas-microsoft-com:vml" Requires="v">
                <p:oleObj spid="_x0000_s89402" name="Equation" r:id="rId3" imgW="114151" imgH="152202" progId="Equation.3">
                  <p:embed/>
                </p:oleObj>
              </mc:Choice>
              <mc:Fallback>
                <p:oleObj name="Equation" r:id="rId3" imgW="114151" imgH="152202"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09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89094" name="Object 6"/>
          <p:cNvGraphicFramePr>
            <a:graphicFrameLocks noChangeAspect="1"/>
          </p:cNvGraphicFramePr>
          <p:nvPr/>
        </p:nvGraphicFramePr>
        <p:xfrm>
          <a:off x="0" y="0"/>
          <a:ext cx="104775" cy="152400"/>
        </p:xfrm>
        <a:graphic>
          <a:graphicData uri="http://schemas.openxmlformats.org/presentationml/2006/ole">
            <mc:AlternateContent xmlns:mc="http://schemas.openxmlformats.org/markup-compatibility/2006">
              <mc:Choice xmlns:v="urn:schemas-microsoft-com:vml" Requires="v">
                <p:oleObj spid="_x0000_s89403" name="Equation" r:id="rId5" imgW="114151" imgH="152202" progId="Equation.3">
                  <p:embed/>
                </p:oleObj>
              </mc:Choice>
              <mc:Fallback>
                <p:oleObj name="Equation" r:id="rId5" imgW="114151" imgH="152202"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095"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89096" name="Object 8"/>
          <p:cNvGraphicFramePr>
            <a:graphicFrameLocks noChangeAspect="1"/>
          </p:cNvGraphicFramePr>
          <p:nvPr/>
        </p:nvGraphicFramePr>
        <p:xfrm>
          <a:off x="0" y="0"/>
          <a:ext cx="133350" cy="152400"/>
        </p:xfrm>
        <a:graphic>
          <a:graphicData uri="http://schemas.openxmlformats.org/presentationml/2006/ole">
            <mc:AlternateContent xmlns:mc="http://schemas.openxmlformats.org/markup-compatibility/2006">
              <mc:Choice xmlns:v="urn:schemas-microsoft-com:vml" Requires="v">
                <p:oleObj spid="_x0000_s89404" name="Equation" r:id="rId6" imgW="139639" imgH="152334" progId="Equation.3">
                  <p:embed/>
                </p:oleObj>
              </mc:Choice>
              <mc:Fallback>
                <p:oleObj name="Equation" r:id="rId6" imgW="139639" imgH="152334"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335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097"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89098" name="Object 10"/>
          <p:cNvGraphicFramePr>
            <a:graphicFrameLocks noChangeAspect="1"/>
          </p:cNvGraphicFramePr>
          <p:nvPr/>
        </p:nvGraphicFramePr>
        <p:xfrm>
          <a:off x="0" y="0"/>
          <a:ext cx="133350" cy="152400"/>
        </p:xfrm>
        <a:graphic>
          <a:graphicData uri="http://schemas.openxmlformats.org/presentationml/2006/ole">
            <mc:AlternateContent xmlns:mc="http://schemas.openxmlformats.org/markup-compatibility/2006">
              <mc:Choice xmlns:v="urn:schemas-microsoft-com:vml" Requires="v">
                <p:oleObj spid="_x0000_s89405" name="Equation" r:id="rId8" imgW="139639" imgH="152334" progId="Equation.3">
                  <p:embed/>
                </p:oleObj>
              </mc:Choice>
              <mc:Fallback>
                <p:oleObj name="Equation" r:id="rId8" imgW="139639" imgH="152334"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335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9099"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89100" name="Object 12"/>
          <p:cNvGraphicFramePr>
            <a:graphicFrameLocks noChangeAspect="1"/>
          </p:cNvGraphicFramePr>
          <p:nvPr/>
        </p:nvGraphicFramePr>
        <p:xfrm>
          <a:off x="0" y="0"/>
          <a:ext cx="133350" cy="152400"/>
        </p:xfrm>
        <a:graphic>
          <a:graphicData uri="http://schemas.openxmlformats.org/presentationml/2006/ole">
            <mc:AlternateContent xmlns:mc="http://schemas.openxmlformats.org/markup-compatibility/2006">
              <mc:Choice xmlns:v="urn:schemas-microsoft-com:vml" Requires="v">
                <p:oleObj spid="_x0000_s89406" name="Equation" r:id="rId9" imgW="139639" imgH="152334" progId="Equation.3">
                  <p:embed/>
                </p:oleObj>
              </mc:Choice>
              <mc:Fallback>
                <p:oleObj name="Equation" r:id="rId9" imgW="139639" imgH="152334"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335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Date Placeholder 1"/>
          <p:cNvSpPr>
            <a:spLocks noGrp="1"/>
          </p:cNvSpPr>
          <p:nvPr>
            <p:ph type="dt" sz="half" idx="10"/>
          </p:nvPr>
        </p:nvSpPr>
        <p:spPr/>
        <p:txBody>
          <a:bodyPr/>
          <a:lstStyle/>
          <a:p>
            <a:fld id="{6C0E1027-DE19-47C8-811B-152F41E82B4B}"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13</a:t>
            </a:fld>
            <a:endParaRPr lang="bg-BG" altLang="bg-BG"/>
          </a:p>
        </p:txBody>
      </p:sp>
      <p:cxnSp>
        <p:nvCxnSpPr>
          <p:cNvPr id="25" name="Straight Connector 24"/>
          <p:cNvCxnSpPr/>
          <p:nvPr/>
        </p:nvCxnSpPr>
        <p:spPr>
          <a:xfrm>
            <a:off x="5715000" y="4411980"/>
            <a:ext cx="13716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a:off x="5867400" y="4564380"/>
            <a:ext cx="1371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16554" y="1628800"/>
            <a:ext cx="28956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404813"/>
            <a:ext cx="8218487" cy="5616475"/>
          </a:xfrm>
        </p:spPr>
        <p:txBody>
          <a:bodyPr/>
          <a:lstStyle/>
          <a:p>
            <a:r>
              <a:rPr lang="en-GB" altLang="bg-BG" sz="4000" b="1" dirty="0">
                <a:solidFill>
                  <a:srgbClr val="FF0000"/>
                </a:solidFill>
              </a:rPr>
              <a:t>Arithmetic mean</a:t>
            </a:r>
            <a:br>
              <a:rPr lang="en-GB" altLang="bg-BG" sz="4000" b="1" dirty="0">
                <a:solidFill>
                  <a:srgbClr val="FF0000"/>
                </a:solidFill>
              </a:rPr>
            </a:br>
            <a:r>
              <a:rPr lang="en-GB" altLang="bg-BG" sz="3200" b="1" dirty="0">
                <a:solidFill>
                  <a:srgbClr val="FF0000"/>
                </a:solidFill>
              </a:rPr>
              <a:t>In ungrouped data</a:t>
            </a:r>
            <a:r>
              <a:rPr lang="en-GB" altLang="bg-BG" sz="3200" dirty="0">
                <a:solidFill>
                  <a:srgbClr val="FF0000"/>
                </a:solidFill>
              </a:rPr>
              <a:t> </a:t>
            </a:r>
            <a:r>
              <a:rPr lang="en-GB" altLang="bg-BG" sz="3200" dirty="0">
                <a:solidFill>
                  <a:schemeClr val="tx1"/>
                </a:solidFill>
              </a:rPr>
              <a:t>–</a:t>
            </a:r>
            <a:r>
              <a:rPr lang="en-GB" altLang="bg-BG" sz="3200" dirty="0">
                <a:solidFill>
                  <a:srgbClr val="C00000"/>
                </a:solidFill>
              </a:rPr>
              <a:t> </a:t>
            </a:r>
            <a:r>
              <a:rPr lang="en-GB" altLang="bg-BG" sz="3200" dirty="0">
                <a:solidFill>
                  <a:schemeClr val="tx1"/>
                </a:solidFill>
              </a:rPr>
              <a:t>small number of observations ( n&lt;30)</a:t>
            </a:r>
            <a:br>
              <a:rPr lang="en-GB" altLang="bg-BG" sz="3200" dirty="0">
                <a:solidFill>
                  <a:schemeClr val="tx1"/>
                </a:solidFill>
              </a:rPr>
            </a:br>
            <a:br>
              <a:rPr lang="en-GB" altLang="bg-BG" sz="4000" dirty="0">
                <a:solidFill>
                  <a:schemeClr val="tx1"/>
                </a:solidFill>
              </a:rPr>
            </a:br>
            <a:br>
              <a:rPr lang="en-GB" altLang="bg-BG" sz="4000" dirty="0">
                <a:solidFill>
                  <a:schemeClr val="tx1"/>
                </a:solidFill>
              </a:rPr>
            </a:br>
            <a:br>
              <a:rPr lang="en-GB" altLang="bg-BG" sz="4000" dirty="0">
                <a:solidFill>
                  <a:schemeClr val="tx1"/>
                </a:solidFill>
              </a:rPr>
            </a:br>
            <a:r>
              <a:rPr lang="en-GB" altLang="bg-BG" sz="2800" dirty="0">
                <a:solidFill>
                  <a:schemeClr val="tx1"/>
                </a:solidFill>
              </a:rPr>
              <a:t>Example: The age of 10 </a:t>
            </a:r>
            <a:r>
              <a:rPr lang="en-GB" altLang="bg-BG" sz="2800" dirty="0" err="1">
                <a:solidFill>
                  <a:schemeClr val="tx1"/>
                </a:solidFill>
              </a:rPr>
              <a:t>primi</a:t>
            </a:r>
            <a:r>
              <a:rPr lang="en-GB" altLang="bg-BG" sz="2800" dirty="0">
                <a:solidFill>
                  <a:schemeClr val="tx1"/>
                </a:solidFill>
              </a:rPr>
              <a:t>-birth women is:</a:t>
            </a:r>
            <a:br>
              <a:rPr lang="en-GB" altLang="bg-BG" sz="2800" dirty="0">
                <a:solidFill>
                  <a:schemeClr val="tx1"/>
                </a:solidFill>
              </a:rPr>
            </a:br>
            <a:r>
              <a:rPr lang="bg-BG" sz="2800" dirty="0"/>
              <a:t>18, 21, 23, </a:t>
            </a:r>
            <a:r>
              <a:rPr lang="bg-BG" sz="2800" dirty="0" err="1"/>
              <a:t>23</a:t>
            </a:r>
            <a:r>
              <a:rPr lang="bg-BG" sz="2800" dirty="0"/>
              <a:t>, 25, 27, </a:t>
            </a:r>
            <a:r>
              <a:rPr lang="bg-BG" sz="2800" dirty="0" err="1"/>
              <a:t>27</a:t>
            </a:r>
            <a:r>
              <a:rPr lang="bg-BG" sz="2800" dirty="0"/>
              <a:t>, 28, 30, 33. </a:t>
            </a:r>
            <a:br>
              <a:rPr lang="en-US" sz="2800" dirty="0"/>
            </a:br>
            <a:r>
              <a:rPr lang="en-GB" altLang="bg-BG" sz="2800" dirty="0"/>
              <a:t> </a:t>
            </a:r>
            <a:br>
              <a:rPr lang="en-GB" altLang="bg-BG" sz="2800" dirty="0"/>
            </a:br>
            <a:r>
              <a:rPr lang="en-GB" altLang="bg-BG" sz="2800" dirty="0"/>
              <a:t> </a:t>
            </a:r>
            <a:r>
              <a:rPr lang="en-GB" altLang="bg-BG" sz="3200" b="1" dirty="0">
                <a:solidFill>
                  <a:schemeClr val="tx1"/>
                </a:solidFill>
                <a:cs typeface="Arial" charset="0"/>
              </a:rPr>
              <a:t>x</a:t>
            </a:r>
            <a:r>
              <a:rPr lang="en-GB" altLang="bg-BG" sz="2800" b="1" dirty="0">
                <a:solidFill>
                  <a:schemeClr val="tx1"/>
                </a:solidFill>
                <a:cs typeface="Arial" charset="0"/>
              </a:rPr>
              <a:t> </a:t>
            </a:r>
            <a:r>
              <a:rPr lang="en-GB" altLang="bg-BG" sz="2800" dirty="0">
                <a:solidFill>
                  <a:schemeClr val="tx1"/>
                </a:solidFill>
                <a:cs typeface="Arial" charset="0"/>
              </a:rPr>
              <a:t>= 255/10 = 25.5</a:t>
            </a:r>
            <a:br>
              <a:rPr lang="en-GB" altLang="bg-BG" sz="2800" b="1" dirty="0">
                <a:solidFill>
                  <a:schemeClr val="tx1"/>
                </a:solidFill>
                <a:cs typeface="Arial" charset="0"/>
              </a:rPr>
            </a:br>
            <a:endParaRPr lang="bg-BG" altLang="bg-BG" sz="2800" dirty="0"/>
          </a:p>
        </p:txBody>
      </p:sp>
      <p:sp>
        <p:nvSpPr>
          <p:cNvPr id="27652"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27651" name="Object 3"/>
          <p:cNvGraphicFramePr>
            <a:graphicFrameLocks noChangeAspect="1"/>
          </p:cNvGraphicFramePr>
          <p:nvPr/>
        </p:nvGraphicFramePr>
        <p:xfrm>
          <a:off x="0" y="0"/>
          <a:ext cx="104775" cy="152400"/>
        </p:xfrm>
        <a:graphic>
          <a:graphicData uri="http://schemas.openxmlformats.org/presentationml/2006/ole">
            <mc:AlternateContent xmlns:mc="http://schemas.openxmlformats.org/markup-compatibility/2006">
              <mc:Choice xmlns:v="urn:schemas-microsoft-com:vml" Requires="v">
                <p:oleObj spid="_x0000_s28026" name="Equation" r:id="rId3" imgW="114151" imgH="152202" progId="Equation.3">
                  <p:embed/>
                </p:oleObj>
              </mc:Choice>
              <mc:Fallback>
                <p:oleObj name="Equation" r:id="rId3" imgW="114151" imgH="152202"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27653" name="Object 5"/>
          <p:cNvGraphicFramePr>
            <a:graphicFrameLocks noChangeAspect="1"/>
          </p:cNvGraphicFramePr>
          <p:nvPr/>
        </p:nvGraphicFramePr>
        <p:xfrm>
          <a:off x="0" y="0"/>
          <a:ext cx="104775" cy="152400"/>
        </p:xfrm>
        <a:graphic>
          <a:graphicData uri="http://schemas.openxmlformats.org/presentationml/2006/ole">
            <mc:AlternateContent xmlns:mc="http://schemas.openxmlformats.org/markup-compatibility/2006">
              <mc:Choice xmlns:v="urn:schemas-microsoft-com:vml" Requires="v">
                <p:oleObj spid="_x0000_s28027" name="Equation" r:id="rId5" imgW="114151" imgH="152202" progId="Equation.3">
                  <p:embed/>
                </p:oleObj>
              </mc:Choice>
              <mc:Fallback>
                <p:oleObj name="Equation" r:id="rId5" imgW="114151" imgH="152202"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04775"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27655" name="Object 7"/>
          <p:cNvGraphicFramePr>
            <a:graphicFrameLocks noChangeAspect="1"/>
          </p:cNvGraphicFramePr>
          <p:nvPr/>
        </p:nvGraphicFramePr>
        <p:xfrm>
          <a:off x="0" y="0"/>
          <a:ext cx="133350" cy="152400"/>
        </p:xfrm>
        <a:graphic>
          <a:graphicData uri="http://schemas.openxmlformats.org/presentationml/2006/ole">
            <mc:AlternateContent xmlns:mc="http://schemas.openxmlformats.org/markup-compatibility/2006">
              <mc:Choice xmlns:v="urn:schemas-microsoft-com:vml" Requires="v">
                <p:oleObj spid="_x0000_s28028" name="Equation" r:id="rId6" imgW="139639" imgH="152334" progId="Equation.3">
                  <p:embed/>
                </p:oleObj>
              </mc:Choice>
              <mc:Fallback>
                <p:oleObj name="Equation" r:id="rId6" imgW="139639" imgH="152334"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335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59"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27658" name="Object 10"/>
          <p:cNvGraphicFramePr>
            <a:graphicFrameLocks noChangeAspect="1"/>
          </p:cNvGraphicFramePr>
          <p:nvPr/>
        </p:nvGraphicFramePr>
        <p:xfrm>
          <a:off x="0" y="0"/>
          <a:ext cx="133350" cy="152400"/>
        </p:xfrm>
        <a:graphic>
          <a:graphicData uri="http://schemas.openxmlformats.org/presentationml/2006/ole">
            <mc:AlternateContent xmlns:mc="http://schemas.openxmlformats.org/markup-compatibility/2006">
              <mc:Choice xmlns:v="urn:schemas-microsoft-com:vml" Requires="v">
                <p:oleObj spid="_x0000_s28029" name="Equation" r:id="rId8" imgW="139639" imgH="152334" progId="Equation.3">
                  <p:embed/>
                </p:oleObj>
              </mc:Choice>
              <mc:Fallback>
                <p:oleObj name="Equation" r:id="rId8" imgW="139639" imgH="152334"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335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661"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bg-BG"/>
          </a:p>
        </p:txBody>
      </p:sp>
      <p:graphicFrame>
        <p:nvGraphicFramePr>
          <p:cNvPr id="27660" name="Object 12"/>
          <p:cNvGraphicFramePr>
            <a:graphicFrameLocks noChangeAspect="1"/>
          </p:cNvGraphicFramePr>
          <p:nvPr/>
        </p:nvGraphicFramePr>
        <p:xfrm>
          <a:off x="0" y="0"/>
          <a:ext cx="133350" cy="152400"/>
        </p:xfrm>
        <a:graphic>
          <a:graphicData uri="http://schemas.openxmlformats.org/presentationml/2006/ole">
            <mc:AlternateContent xmlns:mc="http://schemas.openxmlformats.org/markup-compatibility/2006">
              <mc:Choice xmlns:v="urn:schemas-microsoft-com:vml" Requires="v">
                <p:oleObj spid="_x0000_s28030" name="Equation" r:id="rId9" imgW="139639" imgH="152334" progId="Equation.3">
                  <p:embed/>
                </p:oleObj>
              </mc:Choice>
              <mc:Fallback>
                <p:oleObj name="Equation" r:id="rId9" imgW="139639" imgH="152334" progId="Equation.3">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3350" cy="15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62" name="Object 14"/>
          <p:cNvGraphicFramePr>
            <a:graphicFrameLocks noGrp="1" noChangeAspect="1"/>
          </p:cNvGraphicFramePr>
          <p:nvPr>
            <p:ph idx="1"/>
            <p:extLst>
              <p:ext uri="{D42A27DB-BD31-4B8C-83A1-F6EECF244321}">
                <p14:modId xmlns:p14="http://schemas.microsoft.com/office/powerpoint/2010/main" val="287757627"/>
              </p:ext>
            </p:extLst>
          </p:nvPr>
        </p:nvGraphicFramePr>
        <p:xfrm>
          <a:off x="1619250" y="2492896"/>
          <a:ext cx="5616575" cy="1367904"/>
        </p:xfrm>
        <a:graphic>
          <a:graphicData uri="http://schemas.openxmlformats.org/presentationml/2006/ole">
            <mc:AlternateContent xmlns:mc="http://schemas.openxmlformats.org/markup-compatibility/2006">
              <mc:Choice xmlns:v="urn:schemas-microsoft-com:vml" Requires="v">
                <p:oleObj spid="_x0000_s28031" name="Уравнение" r:id="rId10" imgW="1676160" imgH="431640" progId="Equation.3">
                  <p:embed/>
                </p:oleObj>
              </mc:Choice>
              <mc:Fallback>
                <p:oleObj name="Уравнение" r:id="rId10" imgW="1676160" imgH="431640" progId="Equation.3">
                  <p:embed/>
                  <p:pic>
                    <p:nvPicPr>
                      <p:cNvPr id="0" name="Object 14"/>
                      <p:cNvPicPr>
                        <a:picLocks noChangeAspect="1" noChangeArrowheads="1"/>
                      </p:cNvPicPr>
                      <p:nvPr/>
                    </p:nvPicPr>
                    <p:blipFill>
                      <a:blip r:embed="rId11"/>
                      <a:srcRect/>
                      <a:stretch>
                        <a:fillRect/>
                      </a:stretch>
                    </p:blipFill>
                    <p:spPr bwMode="auto">
                      <a:xfrm>
                        <a:off x="1619250" y="2492896"/>
                        <a:ext cx="5616575" cy="1367904"/>
                      </a:xfrm>
                      <a:prstGeom prst="rect">
                        <a:avLst/>
                      </a:prstGeom>
                      <a:noFill/>
                      <a:ln>
                        <a:noFill/>
                      </a:ln>
                      <a:effectLst/>
                    </p:spPr>
                  </p:pic>
                </p:oleObj>
              </mc:Fallback>
            </mc:AlternateContent>
          </a:graphicData>
        </a:graphic>
      </p:graphicFrame>
      <p:sp>
        <p:nvSpPr>
          <p:cNvPr id="2" name="Date Placeholder 1"/>
          <p:cNvSpPr>
            <a:spLocks noGrp="1"/>
          </p:cNvSpPr>
          <p:nvPr>
            <p:ph type="dt" sz="half" idx="10"/>
          </p:nvPr>
        </p:nvSpPr>
        <p:spPr/>
        <p:txBody>
          <a:bodyPr/>
          <a:lstStyle/>
          <a:p>
            <a:fld id="{C20759DF-0845-4E7C-9B19-66572C2EF09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0748E53C-389E-412E-9E67-1E8C185C7000}" type="slidenum">
              <a:rPr lang="bg-BG" altLang="bg-BG" smtClean="0"/>
              <a:pPr/>
              <a:t>14</a:t>
            </a:fld>
            <a:endParaRPr lang="bg-BG" altLang="bg-BG"/>
          </a:p>
        </p:txBody>
      </p:sp>
      <p:cxnSp>
        <p:nvCxnSpPr>
          <p:cNvPr id="17" name="Straight Connector 16"/>
          <p:cNvCxnSpPr/>
          <p:nvPr/>
        </p:nvCxnSpPr>
        <p:spPr>
          <a:xfrm>
            <a:off x="3131840" y="5229200"/>
            <a:ext cx="296238"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4427984" y="5301208"/>
            <a:ext cx="770384" cy="914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243F1-E9D0-47FB-9972-68CAC4B0166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15</a:t>
            </a:fld>
            <a:endParaRPr lang="bg-BG" altLang="bg-BG"/>
          </a:p>
        </p:txBody>
      </p:sp>
      <p:pic>
        <p:nvPicPr>
          <p:cNvPr id="901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4488"/>
            <a:ext cx="8136904" cy="63855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20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243F1-E9D0-47FB-9972-68CAC4B0166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16</a:t>
            </a:fld>
            <a:endParaRPr lang="bg-BG" altLang="bg-BG"/>
          </a:p>
        </p:txBody>
      </p:sp>
      <p:pic>
        <p:nvPicPr>
          <p:cNvPr id="911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65340"/>
            <a:ext cx="8039707" cy="4911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7432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243F1-E9D0-47FB-9972-68CAC4B0166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17</a:t>
            </a:fld>
            <a:endParaRPr lang="bg-BG" altLang="bg-BG"/>
          </a:p>
        </p:txBody>
      </p:sp>
      <p:pic>
        <p:nvPicPr>
          <p:cNvPr id="921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1412777"/>
            <a:ext cx="8596031" cy="38441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855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6178550"/>
          </a:xfrm>
        </p:spPr>
        <p:txBody>
          <a:bodyPr/>
          <a:lstStyle/>
          <a:p>
            <a:pPr algn="l"/>
            <a:r>
              <a:rPr lang="en-GB" altLang="bg-BG" sz="4000" b="1" dirty="0">
                <a:solidFill>
                  <a:srgbClr val="FF0000"/>
                </a:solidFill>
              </a:rPr>
              <a:t>Characteristics of the mean</a:t>
            </a:r>
            <a:br>
              <a:rPr lang="en-GB" altLang="bg-BG" sz="4000" dirty="0"/>
            </a:br>
            <a:br>
              <a:rPr lang="en-GB" altLang="bg-BG" sz="4000" dirty="0"/>
            </a:br>
            <a:r>
              <a:rPr lang="en-GB" altLang="bg-BG" sz="4000" dirty="0"/>
              <a:t>1. It is the most widely used measure of central tendency. It substitutes by one single number all the individual values of a given variable and describe its typical level in a data set. </a:t>
            </a:r>
            <a:endParaRPr lang="bg-BG" altLang="bg-BG" sz="4000" dirty="0"/>
          </a:p>
        </p:txBody>
      </p:sp>
      <p:sp>
        <p:nvSpPr>
          <p:cNvPr id="2" name="Date Placeholder 1"/>
          <p:cNvSpPr>
            <a:spLocks noGrp="1"/>
          </p:cNvSpPr>
          <p:nvPr>
            <p:ph type="dt" sz="half" idx="10"/>
          </p:nvPr>
        </p:nvSpPr>
        <p:spPr/>
        <p:txBody>
          <a:bodyPr/>
          <a:lstStyle/>
          <a:p>
            <a:fld id="{E3D6577B-D288-474A-888A-721681B57128}"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18</a:t>
            </a:fld>
            <a:endParaRPr lang="bg-BG" altLang="bg-BG"/>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6178550"/>
          </a:xfrm>
        </p:spPr>
        <p:txBody>
          <a:bodyPr/>
          <a:lstStyle/>
          <a:p>
            <a:pPr algn="l">
              <a:lnSpc>
                <a:spcPct val="125000"/>
              </a:lnSpc>
            </a:pPr>
            <a:r>
              <a:rPr lang="en-GB" altLang="bg-BG" sz="3200" dirty="0">
                <a:solidFill>
                  <a:schemeClr val="tx1"/>
                </a:solidFill>
              </a:rPr>
              <a:t>2. For</a:t>
            </a:r>
            <a:r>
              <a:rPr lang="en-GB" altLang="bg-BG" sz="3200" dirty="0">
                <a:solidFill>
                  <a:srgbClr val="C00000"/>
                </a:solidFill>
              </a:rPr>
              <a:t> </a:t>
            </a:r>
            <a:r>
              <a:rPr lang="en-GB" altLang="bg-BG" sz="3200" b="1" dirty="0">
                <a:solidFill>
                  <a:srgbClr val="FF0000"/>
                </a:solidFill>
              </a:rPr>
              <a:t>normal or roughly symmetric distributions the mean is the best measure of central tendency. </a:t>
            </a:r>
            <a:br>
              <a:rPr lang="en-GB" altLang="bg-BG" sz="3200" b="1" dirty="0">
                <a:solidFill>
                  <a:srgbClr val="FF0000"/>
                </a:solidFill>
              </a:rPr>
            </a:br>
            <a:br>
              <a:rPr lang="en-GB" altLang="bg-BG" sz="3200" dirty="0">
                <a:solidFill>
                  <a:schemeClr val="tx1"/>
                </a:solidFill>
              </a:rPr>
            </a:br>
            <a:r>
              <a:rPr lang="en-GB" altLang="bg-BG" sz="3200" dirty="0">
                <a:solidFill>
                  <a:schemeClr val="tx1"/>
                </a:solidFill>
              </a:rPr>
              <a:t>3. </a:t>
            </a:r>
            <a:r>
              <a:rPr lang="en-GB" altLang="bg-BG" sz="3200" b="1" dirty="0">
                <a:solidFill>
                  <a:srgbClr val="FF0000"/>
                </a:solidFill>
              </a:rPr>
              <a:t>In skewed distributions</a:t>
            </a:r>
            <a:r>
              <a:rPr lang="en-GB" altLang="bg-BG" sz="3200" dirty="0">
                <a:solidFill>
                  <a:schemeClr val="tx1"/>
                </a:solidFill>
              </a:rPr>
              <a:t>, the mean can be misleading since it can be greatly influenced by scores in the tail. In such cases </a:t>
            </a:r>
            <a:r>
              <a:rPr lang="en-GB" altLang="bg-BG" sz="3200" b="1" dirty="0">
                <a:solidFill>
                  <a:srgbClr val="FF0000"/>
                </a:solidFill>
              </a:rPr>
              <a:t>the median is more informative. </a:t>
            </a:r>
            <a:endParaRPr lang="bg-BG" altLang="bg-BG" sz="3200" b="1" dirty="0">
              <a:solidFill>
                <a:srgbClr val="FF0000"/>
              </a:solidFill>
            </a:endParaRPr>
          </a:p>
        </p:txBody>
      </p:sp>
      <p:sp>
        <p:nvSpPr>
          <p:cNvPr id="2" name="Date Placeholder 1"/>
          <p:cNvSpPr>
            <a:spLocks noGrp="1"/>
          </p:cNvSpPr>
          <p:nvPr>
            <p:ph type="dt" sz="half" idx="10"/>
          </p:nvPr>
        </p:nvSpPr>
        <p:spPr/>
        <p:txBody>
          <a:bodyPr/>
          <a:lstStyle/>
          <a:p>
            <a:fld id="{DFB192DB-E353-40BC-9341-E1C2F71F2B8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19</a:t>
            </a:fld>
            <a:endParaRPr lang="bg-BG" altLang="bg-BG"/>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lstStyle/>
          <a:p>
            <a:pPr algn="l"/>
            <a:r>
              <a:rPr lang="en-US" b="1" dirty="0">
                <a:solidFill>
                  <a:srgbClr val="FF0000"/>
                </a:solidFill>
              </a:rPr>
              <a:t>Plan of the lecture</a:t>
            </a:r>
            <a:br>
              <a:rPr lang="en-US" b="1" dirty="0">
                <a:solidFill>
                  <a:srgbClr val="FF0000"/>
                </a:solidFill>
              </a:rPr>
            </a:br>
            <a:br>
              <a:rPr lang="en-US" b="1" dirty="0">
                <a:solidFill>
                  <a:srgbClr val="FF0000"/>
                </a:solidFill>
              </a:rPr>
            </a:br>
            <a:r>
              <a:rPr lang="en-US" b="1" dirty="0">
                <a:solidFill>
                  <a:srgbClr val="FF0000"/>
                </a:solidFill>
              </a:rPr>
              <a:t>Part 1.</a:t>
            </a:r>
            <a:r>
              <a:rPr lang="en-US" dirty="0">
                <a:solidFill>
                  <a:schemeClr val="tx1"/>
                </a:solidFill>
              </a:rPr>
              <a:t> Introduction</a:t>
            </a:r>
            <a:br>
              <a:rPr lang="en-US" dirty="0">
                <a:solidFill>
                  <a:schemeClr val="tx1"/>
                </a:solidFill>
              </a:rPr>
            </a:br>
            <a:br>
              <a:rPr lang="en-US" dirty="0">
                <a:solidFill>
                  <a:schemeClr val="tx1"/>
                </a:solidFill>
              </a:rPr>
            </a:br>
            <a:r>
              <a:rPr lang="en-US" b="1" dirty="0">
                <a:solidFill>
                  <a:srgbClr val="FF0000"/>
                </a:solidFill>
              </a:rPr>
              <a:t>Part 2.</a:t>
            </a:r>
            <a:r>
              <a:rPr lang="en-US" dirty="0">
                <a:solidFill>
                  <a:schemeClr val="tx1"/>
                </a:solidFill>
              </a:rPr>
              <a:t>Measures of central tendency.</a:t>
            </a:r>
            <a:br>
              <a:rPr lang="en-US" dirty="0">
                <a:solidFill>
                  <a:schemeClr val="tx1"/>
                </a:solidFill>
              </a:rPr>
            </a:br>
            <a:br>
              <a:rPr lang="en-US" dirty="0">
                <a:solidFill>
                  <a:schemeClr val="tx1"/>
                </a:solidFill>
              </a:rPr>
            </a:br>
            <a:r>
              <a:rPr lang="en-US" b="1" dirty="0">
                <a:solidFill>
                  <a:srgbClr val="FF0000"/>
                </a:solidFill>
              </a:rPr>
              <a:t>Part 3.</a:t>
            </a:r>
            <a:r>
              <a:rPr lang="en-US" dirty="0">
                <a:solidFill>
                  <a:schemeClr val="tx1"/>
                </a:solidFill>
              </a:rPr>
              <a:t> </a:t>
            </a:r>
            <a:r>
              <a:rPr lang="en-GB" altLang="bg-BG" dirty="0">
                <a:solidFill>
                  <a:schemeClr val="tx1"/>
                </a:solidFill>
              </a:rPr>
              <a:t>Measures of location: quantiles</a:t>
            </a:r>
            <a:r>
              <a:rPr lang="bg-BG" altLang="bg-BG" dirty="0">
                <a:solidFill>
                  <a:schemeClr val="tx1"/>
                </a:solidFill>
              </a:rPr>
              <a:t> </a:t>
            </a:r>
            <a:r>
              <a:rPr lang="en-US" altLang="bg-BG" dirty="0">
                <a:solidFill>
                  <a:schemeClr val="tx1"/>
                </a:solidFill>
              </a:rPr>
              <a:t>and percentiles</a:t>
            </a:r>
            <a:endParaRPr lang="bg-BG" dirty="0"/>
          </a:p>
        </p:txBody>
      </p:sp>
      <p:sp>
        <p:nvSpPr>
          <p:cNvPr id="3" name="Date Placeholder 2"/>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p:cNvSpPr>
            <a:spLocks noGrp="1"/>
          </p:cNvSpPr>
          <p:nvPr>
            <p:ph type="sldNum" sz="quarter" idx="12"/>
          </p:nvPr>
        </p:nvSpPr>
        <p:spPr/>
        <p:txBody>
          <a:bodyPr/>
          <a:lstStyle/>
          <a:p>
            <a:fld id="{A1CA7B12-C1FD-4F19-B627-BCE49F638D99}" type="slidenum">
              <a:rPr lang="bg-BG" altLang="bg-BG" smtClean="0"/>
              <a:pPr/>
              <a:t>2</a:t>
            </a:fld>
            <a:endParaRPr lang="bg-BG" altLang="bg-BG"/>
          </a:p>
        </p:txBody>
      </p:sp>
    </p:spTree>
    <p:extLst>
      <p:ext uri="{BB962C8B-B14F-4D97-AF65-F5344CB8AC3E}">
        <p14:creationId xmlns:p14="http://schemas.microsoft.com/office/powerpoint/2010/main" val="4116379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6178550"/>
          </a:xfrm>
        </p:spPr>
        <p:txBody>
          <a:bodyPr/>
          <a:lstStyle/>
          <a:p>
            <a:pPr indent="-838200" algn="l"/>
            <a:r>
              <a:rPr lang="en-GB" altLang="bg-BG" sz="2800" dirty="0"/>
              <a:t>4. </a:t>
            </a:r>
            <a:r>
              <a:rPr lang="en-GB" altLang="bg-BG" sz="2600" dirty="0"/>
              <a:t>The mean can be affected by the presence of a small number of </a:t>
            </a:r>
            <a:r>
              <a:rPr lang="en-GB" altLang="bg-BG" sz="2600" b="1" dirty="0">
                <a:solidFill>
                  <a:srgbClr val="FF0000"/>
                </a:solidFill>
              </a:rPr>
              <a:t>outliers </a:t>
            </a:r>
            <a:r>
              <a:rPr lang="en-GB" altLang="bg-BG" sz="2600" dirty="0"/>
              <a:t>(e.g. values that are different from the rest units) that can distort the mean. We can eliminate such extreme values and compute a new mean, which will be more typical. </a:t>
            </a:r>
            <a:br>
              <a:rPr lang="en-GB" altLang="bg-BG" sz="2600" dirty="0"/>
            </a:br>
            <a:br>
              <a:rPr lang="en-GB" altLang="bg-BG" sz="2600" dirty="0"/>
            </a:br>
            <a:r>
              <a:rPr lang="en-GB" altLang="bg-BG" sz="2600" dirty="0"/>
              <a:t>Such method is based on the </a:t>
            </a:r>
            <a:r>
              <a:rPr lang="en-GB" altLang="bg-BG" sz="2600" b="1" dirty="0">
                <a:solidFill>
                  <a:srgbClr val="FF0000"/>
                </a:solidFill>
              </a:rPr>
              <a:t>criterion U - the ratio of the difference between the outlier and the mean and the standard deviation s. </a:t>
            </a:r>
            <a:br>
              <a:rPr lang="en-GB" altLang="bg-BG" sz="2600" b="1" dirty="0">
                <a:solidFill>
                  <a:srgbClr val="FF0000"/>
                </a:solidFill>
              </a:rPr>
            </a:br>
            <a:br>
              <a:rPr lang="en-GB" altLang="bg-BG" sz="2600" b="1" dirty="0">
                <a:solidFill>
                  <a:srgbClr val="FF0000"/>
                </a:solidFill>
              </a:rPr>
            </a:br>
            <a:r>
              <a:rPr lang="en-GB" altLang="bg-BG" sz="2600" dirty="0"/>
              <a:t>The computed criterion U is then compared with the table of critical values of </a:t>
            </a:r>
            <a:r>
              <a:rPr lang="en-GB" altLang="bg-BG" sz="2600" dirty="0" err="1"/>
              <a:t>u</a:t>
            </a:r>
            <a:r>
              <a:rPr lang="en-GB" altLang="bg-BG" sz="2600" baseline="-25000" dirty="0" err="1"/>
              <a:t>t</a:t>
            </a:r>
            <a:r>
              <a:rPr lang="en-GB" altLang="bg-BG" sz="2600" dirty="0"/>
              <a:t> and if </a:t>
            </a:r>
            <a:r>
              <a:rPr lang="en-GB" altLang="bg-BG" sz="2600" dirty="0" err="1"/>
              <a:t>u</a:t>
            </a:r>
            <a:r>
              <a:rPr lang="en-GB" altLang="bg-BG" sz="2600" dirty="0" err="1">
                <a:sym typeface="Symbol" pitchFamily="18" charset="2"/>
              </a:rPr>
              <a:t></a:t>
            </a:r>
            <a:r>
              <a:rPr lang="en-GB" altLang="bg-BG" sz="2600" dirty="0" err="1"/>
              <a:t>u</a:t>
            </a:r>
            <a:r>
              <a:rPr lang="en-GB" altLang="bg-BG" sz="2600" baseline="-25000" dirty="0" err="1"/>
              <a:t>t</a:t>
            </a:r>
            <a:r>
              <a:rPr lang="en-GB" altLang="bg-BG" sz="2600" dirty="0"/>
              <a:t>, the extreme value x</a:t>
            </a:r>
            <a:r>
              <a:rPr lang="en-GB" altLang="bg-BG" sz="2600" baseline="-25000" dirty="0"/>
              <a:t>i</a:t>
            </a:r>
            <a:r>
              <a:rPr lang="en-GB" altLang="bg-BG" sz="2600" dirty="0"/>
              <a:t> is discarded as unusual. </a:t>
            </a:r>
            <a:br>
              <a:rPr lang="en-GB" altLang="bg-BG" sz="2600" dirty="0"/>
            </a:br>
            <a:br>
              <a:rPr lang="en-GB" altLang="bg-BG" sz="2600" dirty="0"/>
            </a:br>
            <a:r>
              <a:rPr lang="en-GB" altLang="bg-BG" sz="2600" dirty="0"/>
              <a:t>The mean is calculated without the discarded outlier.</a:t>
            </a:r>
            <a:endParaRPr lang="bg-BG" altLang="bg-BG" sz="2600" dirty="0"/>
          </a:p>
        </p:txBody>
      </p:sp>
      <p:sp>
        <p:nvSpPr>
          <p:cNvPr id="2" name="Date Placeholder 1"/>
          <p:cNvSpPr>
            <a:spLocks noGrp="1"/>
          </p:cNvSpPr>
          <p:nvPr>
            <p:ph type="dt" sz="half" idx="10"/>
          </p:nvPr>
        </p:nvSpPr>
        <p:spPr/>
        <p:txBody>
          <a:bodyPr/>
          <a:lstStyle/>
          <a:p>
            <a:fld id="{885C9D3D-2D35-4CC3-A196-73796F12B934}"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20</a:t>
            </a:fld>
            <a:endParaRPr lang="bg-BG" altLang="bg-BG"/>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4638"/>
            <a:ext cx="8229600" cy="6178550"/>
          </a:xfrm>
        </p:spPr>
        <p:txBody>
          <a:bodyPr/>
          <a:lstStyle/>
          <a:p>
            <a:pPr indent="-838200" algn="l">
              <a:lnSpc>
                <a:spcPct val="114000"/>
              </a:lnSpc>
            </a:pPr>
            <a:r>
              <a:rPr lang="en-GB" altLang="bg-BG" sz="4000" dirty="0"/>
              <a:t>5. </a:t>
            </a:r>
            <a:r>
              <a:rPr lang="en-GB" altLang="bg-BG" sz="4000" dirty="0">
                <a:solidFill>
                  <a:srgbClr val="FF0000"/>
                </a:solidFill>
              </a:rPr>
              <a:t>The sum of the deviations of the scores in the distribution from the mean always is equal to zero </a:t>
            </a:r>
            <a:r>
              <a:rPr lang="en-GB" altLang="bg-BG" sz="4000" dirty="0"/>
              <a:t>because half of the distribution is above and half is below the mean.</a:t>
            </a:r>
            <a:endParaRPr lang="bg-BG" altLang="bg-BG" sz="4000" dirty="0"/>
          </a:p>
        </p:txBody>
      </p:sp>
      <p:sp>
        <p:nvSpPr>
          <p:cNvPr id="2" name="Date Placeholder 1"/>
          <p:cNvSpPr>
            <a:spLocks noGrp="1"/>
          </p:cNvSpPr>
          <p:nvPr>
            <p:ph type="dt" sz="half" idx="10"/>
          </p:nvPr>
        </p:nvSpPr>
        <p:spPr/>
        <p:txBody>
          <a:bodyPr/>
          <a:lstStyle/>
          <a:p>
            <a:fld id="{7881859A-31A3-4DF6-B1F3-39CEFC8406D5}"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21</a:t>
            </a:fld>
            <a:endParaRPr lang="bg-BG" altLang="bg-BG"/>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6178550"/>
          </a:xfrm>
        </p:spPr>
        <p:txBody>
          <a:bodyPr/>
          <a:lstStyle/>
          <a:p>
            <a:pPr indent="-838200" algn="l"/>
            <a:r>
              <a:rPr lang="en-GB" altLang="bg-BG" dirty="0"/>
              <a:t>6. </a:t>
            </a:r>
            <a:r>
              <a:rPr lang="en-GB" altLang="bg-BG" dirty="0">
                <a:solidFill>
                  <a:srgbClr val="FF0000"/>
                </a:solidFill>
              </a:rPr>
              <a:t>If to each value of the frequency distribution the same number is added or subtracted, then the mean is increasing or decreasing by the same number.</a:t>
            </a:r>
            <a:endParaRPr lang="bg-BG" altLang="bg-BG" dirty="0">
              <a:solidFill>
                <a:srgbClr val="FF0000"/>
              </a:solidFill>
            </a:endParaRPr>
          </a:p>
        </p:txBody>
      </p:sp>
      <p:sp>
        <p:nvSpPr>
          <p:cNvPr id="2" name="Date Placeholder 1"/>
          <p:cNvSpPr>
            <a:spLocks noGrp="1"/>
          </p:cNvSpPr>
          <p:nvPr>
            <p:ph type="dt" sz="half" idx="10"/>
          </p:nvPr>
        </p:nvSpPr>
        <p:spPr/>
        <p:txBody>
          <a:bodyPr/>
          <a:lstStyle/>
          <a:p>
            <a:fld id="{615A5363-FB14-4EF9-9E5C-12C11C7E8F6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22</a:t>
            </a:fld>
            <a:endParaRPr lang="bg-BG" altLang="bg-BG"/>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6178550"/>
          </a:xfrm>
        </p:spPr>
        <p:txBody>
          <a:bodyPr/>
          <a:lstStyle/>
          <a:p>
            <a:pPr indent="-838200" algn="l"/>
            <a:r>
              <a:rPr lang="en-GB" altLang="bg-BG" dirty="0"/>
              <a:t>7. The mean is not a “real” value and this makes the acceptance and interpretation of the data sometimes more difficult – e.g., a mean number of children in a sample might be 2.4, or an average number of limbs in a sample is 3.997.</a:t>
            </a:r>
            <a:endParaRPr lang="bg-BG" altLang="bg-BG" dirty="0"/>
          </a:p>
        </p:txBody>
      </p:sp>
      <p:sp>
        <p:nvSpPr>
          <p:cNvPr id="2" name="Date Placeholder 1"/>
          <p:cNvSpPr>
            <a:spLocks noGrp="1"/>
          </p:cNvSpPr>
          <p:nvPr>
            <p:ph type="dt" sz="half" idx="10"/>
          </p:nvPr>
        </p:nvSpPr>
        <p:spPr/>
        <p:txBody>
          <a:bodyPr/>
          <a:lstStyle/>
          <a:p>
            <a:fld id="{E88DAFBF-76FC-488D-8EE9-5ECB7AE3A834}"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23</a:t>
            </a:fld>
            <a:endParaRPr lang="bg-BG" altLang="bg-BG"/>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6178550"/>
          </a:xfrm>
        </p:spPr>
        <p:txBody>
          <a:bodyPr/>
          <a:lstStyle/>
          <a:p>
            <a:pPr>
              <a:lnSpc>
                <a:spcPct val="110000"/>
              </a:lnSpc>
            </a:pPr>
            <a:r>
              <a:rPr lang="en-GB" altLang="bg-BG" b="1" i="1" dirty="0">
                <a:solidFill>
                  <a:srgbClr val="CC3300"/>
                </a:solidFill>
              </a:rPr>
              <a:t>Median</a:t>
            </a:r>
            <a:br>
              <a:rPr lang="en-GB" altLang="bg-BG" b="1" dirty="0">
                <a:solidFill>
                  <a:schemeClr val="hlink"/>
                </a:solidFill>
              </a:rPr>
            </a:br>
            <a:r>
              <a:rPr lang="en-GB" altLang="bg-BG" sz="4000" dirty="0"/>
              <a:t>The median (</a:t>
            </a:r>
            <a:r>
              <a:rPr lang="en-GB" altLang="bg-BG" sz="4000" dirty="0">
                <a:solidFill>
                  <a:srgbClr val="CC3300"/>
                </a:solidFill>
              </a:rPr>
              <a:t>M</a:t>
            </a:r>
            <a:r>
              <a:rPr lang="en-GB" altLang="bg-BG" sz="4000" baseline="-25000" dirty="0">
                <a:solidFill>
                  <a:srgbClr val="CC3300"/>
                </a:solidFill>
              </a:rPr>
              <a:t>e</a:t>
            </a:r>
            <a:r>
              <a:rPr lang="en-GB" altLang="bg-BG" sz="4000" dirty="0"/>
              <a:t>) is the measure of central tendency which can be identified or determined by an inspection. </a:t>
            </a:r>
            <a:br>
              <a:rPr lang="en-GB" altLang="bg-BG" sz="4000" dirty="0"/>
            </a:br>
            <a:r>
              <a:rPr lang="en-GB" altLang="bg-BG" sz="4000" dirty="0"/>
              <a:t>It is a value that divides the array of observation in two equal part, e.g. it is the middle value.</a:t>
            </a:r>
            <a:endParaRPr lang="bg-BG" altLang="bg-BG" sz="4000" dirty="0"/>
          </a:p>
        </p:txBody>
      </p:sp>
      <p:sp>
        <p:nvSpPr>
          <p:cNvPr id="2" name="Date Placeholder 1"/>
          <p:cNvSpPr>
            <a:spLocks noGrp="1"/>
          </p:cNvSpPr>
          <p:nvPr>
            <p:ph type="dt" sz="half" idx="10"/>
          </p:nvPr>
        </p:nvSpPr>
        <p:spPr/>
        <p:txBody>
          <a:bodyPr/>
          <a:lstStyle/>
          <a:p>
            <a:fld id="{1538500D-9723-41AE-908E-11E501A7E56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24</a:t>
            </a:fld>
            <a:endParaRPr lang="bg-BG" altLang="bg-BG"/>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6178550"/>
          </a:xfrm>
        </p:spPr>
        <p:txBody>
          <a:bodyPr/>
          <a:lstStyle/>
          <a:p>
            <a:pPr algn="l"/>
            <a:r>
              <a:rPr lang="en-GB" altLang="bg-BG" dirty="0"/>
              <a:t>The procedure to identify the median is to:</a:t>
            </a:r>
            <a:br>
              <a:rPr lang="en-GB" altLang="bg-BG" dirty="0"/>
            </a:br>
            <a:r>
              <a:rPr lang="en-GB" altLang="bg-BG" dirty="0">
                <a:solidFill>
                  <a:srgbClr val="FF0000"/>
                </a:solidFill>
              </a:rPr>
              <a:t>1. rearrange all observations from the smallest to the largest in an ordered series </a:t>
            </a:r>
            <a:r>
              <a:rPr lang="en-GB" altLang="bg-BG" sz="3600" dirty="0"/>
              <a:t>(all data values should be listed even though some values may repeat more than once);</a:t>
            </a:r>
            <a:endParaRPr lang="bg-BG" altLang="bg-BG" sz="3600" dirty="0"/>
          </a:p>
        </p:txBody>
      </p:sp>
      <p:sp>
        <p:nvSpPr>
          <p:cNvPr id="2" name="Date Placeholder 1"/>
          <p:cNvSpPr>
            <a:spLocks noGrp="1"/>
          </p:cNvSpPr>
          <p:nvPr>
            <p:ph type="dt" sz="half" idx="10"/>
          </p:nvPr>
        </p:nvSpPr>
        <p:spPr/>
        <p:txBody>
          <a:bodyPr/>
          <a:lstStyle/>
          <a:p>
            <a:fld id="{C3E63882-2A9A-417D-8883-00F265ECA75B}"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25</a:t>
            </a:fld>
            <a:endParaRPr lang="bg-BG" altLang="bg-BG"/>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4638"/>
            <a:ext cx="8229600" cy="6178550"/>
          </a:xfrm>
        </p:spPr>
        <p:txBody>
          <a:bodyPr/>
          <a:lstStyle/>
          <a:p>
            <a:pPr algn="l"/>
            <a:r>
              <a:rPr lang="en-GB" altLang="bg-BG" dirty="0"/>
              <a:t>2. </a:t>
            </a:r>
            <a:r>
              <a:rPr lang="en-GB" altLang="bg-BG" dirty="0">
                <a:solidFill>
                  <a:srgbClr val="FF0000"/>
                </a:solidFill>
              </a:rPr>
              <a:t>Then we must determine whether the number of cases is odd or even; </a:t>
            </a:r>
            <a:br>
              <a:rPr lang="en-GB" altLang="bg-BG" dirty="0"/>
            </a:br>
            <a:r>
              <a:rPr lang="en-GB" altLang="bg-BG" dirty="0"/>
              <a:t>- </a:t>
            </a:r>
            <a:r>
              <a:rPr lang="en-GB" altLang="bg-BG" dirty="0">
                <a:solidFill>
                  <a:srgbClr val="C00000"/>
                </a:solidFill>
              </a:rPr>
              <a:t>when it is odd</a:t>
            </a:r>
            <a:r>
              <a:rPr lang="en-GB" altLang="bg-BG" dirty="0"/>
              <a:t>, the median is the value in the middle;</a:t>
            </a:r>
            <a:br>
              <a:rPr lang="en-GB" altLang="bg-BG" dirty="0"/>
            </a:br>
            <a:r>
              <a:rPr lang="en-GB" altLang="bg-BG" dirty="0"/>
              <a:t>- </a:t>
            </a:r>
            <a:r>
              <a:rPr lang="en-GB" altLang="bg-BG" dirty="0">
                <a:solidFill>
                  <a:srgbClr val="C00000"/>
                </a:solidFill>
              </a:rPr>
              <a:t>when it is even</a:t>
            </a:r>
            <a:r>
              <a:rPr lang="en-GB" altLang="bg-BG" dirty="0"/>
              <a:t>, the median is just a halfway of values of the two middle observations. </a:t>
            </a:r>
            <a:endParaRPr lang="bg-BG" altLang="bg-BG" dirty="0"/>
          </a:p>
        </p:txBody>
      </p:sp>
      <p:sp>
        <p:nvSpPr>
          <p:cNvPr id="2" name="Date Placeholder 1"/>
          <p:cNvSpPr>
            <a:spLocks noGrp="1"/>
          </p:cNvSpPr>
          <p:nvPr>
            <p:ph type="dt" sz="half" idx="10"/>
          </p:nvPr>
        </p:nvSpPr>
        <p:spPr/>
        <p:txBody>
          <a:bodyPr/>
          <a:lstStyle/>
          <a:p>
            <a:fld id="{8D6E2DEE-57C6-4104-A533-110575BC135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26</a:t>
            </a:fld>
            <a:endParaRPr lang="bg-BG" altLang="bg-BG"/>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6178550"/>
          </a:xfrm>
        </p:spPr>
        <p:txBody>
          <a:bodyPr/>
          <a:lstStyle/>
          <a:p>
            <a:pPr algn="l"/>
            <a:r>
              <a:rPr lang="en-GB" altLang="bg-BG" b="1" dirty="0">
                <a:solidFill>
                  <a:srgbClr val="CC3300"/>
                </a:solidFill>
              </a:rPr>
              <a:t>Characteristics of the median</a:t>
            </a:r>
            <a:br>
              <a:rPr lang="en-GB" altLang="bg-BG" dirty="0">
                <a:solidFill>
                  <a:schemeClr val="hlink"/>
                </a:solidFill>
              </a:rPr>
            </a:br>
            <a:br>
              <a:rPr lang="en-GB" altLang="bg-BG" dirty="0"/>
            </a:br>
            <a:r>
              <a:rPr lang="en-GB" altLang="bg-BG" dirty="0"/>
              <a:t>1. </a:t>
            </a:r>
            <a:r>
              <a:rPr lang="en-GB" altLang="bg-BG" dirty="0">
                <a:solidFill>
                  <a:srgbClr val="FF0000"/>
                </a:solidFill>
              </a:rPr>
              <a:t>The median is usually a realistic value</a:t>
            </a:r>
            <a:r>
              <a:rPr lang="en-GB" altLang="bg-BG" dirty="0"/>
              <a:t>, or measured in half-units (when the number of observations is even). </a:t>
            </a:r>
            <a:endParaRPr lang="bg-BG" altLang="bg-BG" dirty="0"/>
          </a:p>
        </p:txBody>
      </p:sp>
      <p:sp>
        <p:nvSpPr>
          <p:cNvPr id="2" name="Date Placeholder 1"/>
          <p:cNvSpPr>
            <a:spLocks noGrp="1"/>
          </p:cNvSpPr>
          <p:nvPr>
            <p:ph type="dt" sz="half" idx="10"/>
          </p:nvPr>
        </p:nvSpPr>
        <p:spPr/>
        <p:txBody>
          <a:bodyPr/>
          <a:lstStyle/>
          <a:p>
            <a:fld id="{E9B5EC70-57C7-4C45-82DB-6741BB9B7EAA}"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27</a:t>
            </a:fld>
            <a:endParaRPr lang="bg-BG" altLang="bg-BG"/>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4638"/>
            <a:ext cx="8229600" cy="6178550"/>
          </a:xfrm>
        </p:spPr>
        <p:txBody>
          <a:bodyPr/>
          <a:lstStyle/>
          <a:p>
            <a:pPr indent="-838200" algn="l"/>
            <a:r>
              <a:rPr lang="en-GB" altLang="bg-BG" sz="4000" dirty="0"/>
              <a:t>2. </a:t>
            </a:r>
            <a:r>
              <a:rPr lang="en-GB" altLang="bg-BG" sz="4000" dirty="0">
                <a:solidFill>
                  <a:srgbClr val="FF0000"/>
                </a:solidFill>
              </a:rPr>
              <a:t>The median is more robust towards outliers </a:t>
            </a:r>
            <a:r>
              <a:rPr lang="en-GB" altLang="bg-BG" sz="4000" dirty="0"/>
              <a:t>(extreme scores). This makes the median a better measure than the mean for highly skewed</a:t>
            </a:r>
            <a:r>
              <a:rPr lang="en-GB" altLang="bg-BG" sz="4000" dirty="0">
                <a:solidFill>
                  <a:srgbClr val="CC3300"/>
                </a:solidFill>
              </a:rPr>
              <a:t> </a:t>
            </a:r>
            <a:r>
              <a:rPr lang="en-GB" altLang="bg-BG" sz="4000" dirty="0"/>
              <a:t>distributions. </a:t>
            </a:r>
            <a:endParaRPr lang="bg-BG" altLang="bg-BG" sz="4000" dirty="0"/>
          </a:p>
        </p:txBody>
      </p:sp>
      <p:sp>
        <p:nvSpPr>
          <p:cNvPr id="2" name="Date Placeholder 1"/>
          <p:cNvSpPr>
            <a:spLocks noGrp="1"/>
          </p:cNvSpPr>
          <p:nvPr>
            <p:ph type="dt" sz="half" idx="10"/>
          </p:nvPr>
        </p:nvSpPr>
        <p:spPr/>
        <p:txBody>
          <a:bodyPr/>
          <a:lstStyle/>
          <a:p>
            <a:fld id="{AB9355D3-8C24-46E9-BB39-BECB20941305}"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28</a:t>
            </a:fld>
            <a:endParaRPr lang="bg-BG" altLang="bg-BG"/>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BB3DD-B762-46BE-A748-163228490382}"/>
              </a:ext>
            </a:extLst>
          </p:cNvPr>
          <p:cNvSpPr>
            <a:spLocks noGrp="1"/>
          </p:cNvSpPr>
          <p:nvPr>
            <p:ph type="title"/>
          </p:nvPr>
        </p:nvSpPr>
        <p:spPr>
          <a:xfrm>
            <a:off x="323528" y="116632"/>
            <a:ext cx="8568952" cy="6120680"/>
          </a:xfrm>
        </p:spPr>
        <p:txBody>
          <a:bodyPr/>
          <a:lstStyle/>
          <a:p>
            <a:pPr algn="l"/>
            <a:r>
              <a:rPr lang="en-US" sz="2400" b="1" dirty="0">
                <a:solidFill>
                  <a:srgbClr val="FF0000"/>
                </a:solidFill>
              </a:rPr>
              <a:t>Example for outliers: </a:t>
            </a:r>
            <a:r>
              <a:rPr lang="en-US" sz="2400" b="1" dirty="0">
                <a:solidFill>
                  <a:schemeClr val="tx1"/>
                </a:solidFill>
              </a:rPr>
              <a:t>10 individuals who have been tested HIV positive reported the following number of sexual contacts in a 6-month period:</a:t>
            </a:r>
            <a:br>
              <a:rPr lang="en-US" sz="2400" b="1" dirty="0">
                <a:solidFill>
                  <a:schemeClr val="tx1"/>
                </a:solidFill>
              </a:rPr>
            </a:br>
            <a:r>
              <a:rPr lang="en-US" sz="2400" b="1" dirty="0">
                <a:solidFill>
                  <a:schemeClr val="tx1"/>
                </a:solidFill>
              </a:rPr>
              <a:t>        </a:t>
            </a:r>
            <a:br>
              <a:rPr lang="en-US" sz="2400" b="1" dirty="0">
                <a:solidFill>
                  <a:schemeClr val="tx1"/>
                </a:solidFill>
              </a:rPr>
            </a:br>
            <a:r>
              <a:rPr lang="en-US" sz="2400" b="1" dirty="0">
                <a:solidFill>
                  <a:srgbClr val="FF0000"/>
                </a:solidFill>
              </a:rPr>
              <a:t>2    4    4    6    7    8    10    12    15    93</a:t>
            </a:r>
            <a:br>
              <a:rPr lang="en-US" sz="2400" b="1" dirty="0">
                <a:solidFill>
                  <a:srgbClr val="FF0000"/>
                </a:solidFill>
              </a:rPr>
            </a:br>
            <a:br>
              <a:rPr lang="en-US" sz="2400" b="1" dirty="0">
                <a:solidFill>
                  <a:srgbClr val="FF0000"/>
                </a:solidFill>
              </a:rPr>
            </a:br>
            <a:r>
              <a:rPr lang="en-US" sz="2400" b="1" dirty="0">
                <a:solidFill>
                  <a:schemeClr val="tx1"/>
                </a:solidFill>
              </a:rPr>
              <a:t>The mean value of 16.1 (</a:t>
            </a:r>
            <a:r>
              <a:rPr lang="el-GR" sz="2400" b="1" dirty="0">
                <a:solidFill>
                  <a:schemeClr val="tx1"/>
                </a:solidFill>
              </a:rPr>
              <a:t>Σ</a:t>
            </a:r>
            <a:r>
              <a:rPr lang="en-US" sz="2400" b="1" dirty="0">
                <a:solidFill>
                  <a:schemeClr val="tx1"/>
                </a:solidFill>
              </a:rPr>
              <a:t>x=161) is higher than that reported by 9 of the 10 individuals and yet far below that reported by the 10</a:t>
            </a:r>
            <a:r>
              <a:rPr lang="en-US" sz="2400" b="1" baseline="30000" dirty="0">
                <a:solidFill>
                  <a:schemeClr val="tx1"/>
                </a:solidFill>
              </a:rPr>
              <a:t>th</a:t>
            </a:r>
            <a:r>
              <a:rPr lang="en-US" sz="2400" b="1" dirty="0">
                <a:solidFill>
                  <a:schemeClr val="tx1"/>
                </a:solidFill>
              </a:rPr>
              <a:t> individual. Such a mean in not, in any sense, typical or representative of any one in the study group. </a:t>
            </a:r>
            <a:br>
              <a:rPr lang="en-US" sz="2400" b="1" dirty="0">
                <a:solidFill>
                  <a:schemeClr val="tx1"/>
                </a:solidFill>
              </a:rPr>
            </a:br>
            <a:br>
              <a:rPr lang="en-US" sz="2400" b="1" dirty="0">
                <a:solidFill>
                  <a:schemeClr val="tx1"/>
                </a:solidFill>
              </a:rPr>
            </a:br>
            <a:r>
              <a:rPr lang="en-US" sz="2400" b="1" dirty="0">
                <a:solidFill>
                  <a:schemeClr val="tx1"/>
                </a:solidFill>
              </a:rPr>
              <a:t>In a situation like this, </a:t>
            </a:r>
            <a:r>
              <a:rPr lang="en-US" sz="2400" b="1" dirty="0">
                <a:solidFill>
                  <a:srgbClr val="FF0000"/>
                </a:solidFill>
              </a:rPr>
              <a:t>the median </a:t>
            </a:r>
            <a:r>
              <a:rPr lang="en-US" sz="2400" b="1" dirty="0">
                <a:solidFill>
                  <a:schemeClr val="tx1"/>
                </a:solidFill>
              </a:rPr>
              <a:t>value may well be more informative. </a:t>
            </a:r>
            <a:br>
              <a:rPr lang="en-US" sz="2400" b="1" dirty="0">
                <a:solidFill>
                  <a:schemeClr val="tx1"/>
                </a:solidFill>
              </a:rPr>
            </a:br>
            <a:br>
              <a:rPr lang="en-US" sz="2400" b="1" dirty="0">
                <a:solidFill>
                  <a:schemeClr val="tx1"/>
                </a:solidFill>
              </a:rPr>
            </a:br>
            <a:r>
              <a:rPr lang="en-US" sz="2400" i="1" dirty="0">
                <a:solidFill>
                  <a:schemeClr val="tx1"/>
                </a:solidFill>
              </a:rPr>
              <a:t>Source: Thomas H. </a:t>
            </a:r>
            <a:r>
              <a:rPr lang="en-US" sz="2400" i="1" dirty="0" err="1">
                <a:solidFill>
                  <a:schemeClr val="tx1"/>
                </a:solidFill>
              </a:rPr>
              <a:t>Hassard</a:t>
            </a:r>
            <a:r>
              <a:rPr lang="en-US" sz="2400" i="1" dirty="0">
                <a:solidFill>
                  <a:schemeClr val="tx1"/>
                </a:solidFill>
              </a:rPr>
              <a:t>. </a:t>
            </a:r>
            <a:r>
              <a:rPr lang="en-US" sz="2400" i="1" dirty="0" err="1">
                <a:solidFill>
                  <a:schemeClr val="tx1"/>
                </a:solidFill>
              </a:rPr>
              <a:t>Undetstandung</a:t>
            </a:r>
            <a:r>
              <a:rPr lang="en-US" sz="2400" i="1" dirty="0">
                <a:solidFill>
                  <a:schemeClr val="tx1"/>
                </a:solidFill>
              </a:rPr>
              <a:t> biostatistics, Mosby Year Book, 1991, p.6</a:t>
            </a:r>
          </a:p>
        </p:txBody>
      </p:sp>
      <p:sp>
        <p:nvSpPr>
          <p:cNvPr id="3" name="Date Placeholder 2">
            <a:extLst>
              <a:ext uri="{FF2B5EF4-FFF2-40B4-BE49-F238E27FC236}">
                <a16:creationId xmlns:a16="http://schemas.microsoft.com/office/drawing/2014/main" id="{8B6CA668-BF10-4EBC-8C19-F353664D5418}"/>
              </a:ext>
            </a:extLst>
          </p:cNvPr>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B198D302-F115-4793-8D4F-83104DA02911}"/>
              </a:ext>
            </a:extLst>
          </p:cNvPr>
          <p:cNvSpPr>
            <a:spLocks noGrp="1"/>
          </p:cNvSpPr>
          <p:nvPr>
            <p:ph type="sldNum" sz="quarter" idx="12"/>
          </p:nvPr>
        </p:nvSpPr>
        <p:spPr/>
        <p:txBody>
          <a:bodyPr/>
          <a:lstStyle/>
          <a:p>
            <a:fld id="{A1CA7B12-C1FD-4F19-B627-BCE49F638D99}" type="slidenum">
              <a:rPr lang="bg-BG" altLang="bg-BG" smtClean="0"/>
              <a:pPr/>
              <a:t>29</a:t>
            </a:fld>
            <a:endParaRPr lang="bg-BG" altLang="bg-BG"/>
          </a:p>
        </p:txBody>
      </p:sp>
    </p:spTree>
    <p:extLst>
      <p:ext uri="{BB962C8B-B14F-4D97-AF65-F5344CB8AC3E}">
        <p14:creationId xmlns:p14="http://schemas.microsoft.com/office/powerpoint/2010/main" val="35856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6178550"/>
          </a:xfrm>
        </p:spPr>
        <p:txBody>
          <a:bodyPr/>
          <a:lstStyle/>
          <a:p>
            <a:r>
              <a:rPr lang="en-GB" altLang="bg-BG" b="1" dirty="0">
                <a:solidFill>
                  <a:srgbClr val="002060"/>
                </a:solidFill>
              </a:rPr>
              <a:t>Part 1.</a:t>
            </a:r>
            <a:r>
              <a:rPr lang="en-GB" altLang="bg-BG" b="1" dirty="0">
                <a:solidFill>
                  <a:srgbClr val="FF0000"/>
                </a:solidFill>
              </a:rPr>
              <a:t> Introduction</a:t>
            </a:r>
            <a:br>
              <a:rPr lang="en-GB" altLang="bg-BG" dirty="0"/>
            </a:br>
            <a:br>
              <a:rPr lang="en-GB" altLang="bg-BG" dirty="0"/>
            </a:br>
            <a:r>
              <a:rPr lang="en-GB" altLang="bg-BG" dirty="0"/>
              <a:t>There are two basic methods of summarization: </a:t>
            </a:r>
            <a:br>
              <a:rPr lang="en-GB" altLang="bg-BG" dirty="0"/>
            </a:br>
            <a:r>
              <a:rPr lang="en-GB" altLang="bg-BG" b="1" dirty="0">
                <a:solidFill>
                  <a:srgbClr val="CC3300"/>
                </a:solidFill>
              </a:rPr>
              <a:t>numerical and </a:t>
            </a:r>
            <a:br>
              <a:rPr lang="en-GB" altLang="bg-BG" b="1" dirty="0">
                <a:solidFill>
                  <a:srgbClr val="CC3300"/>
                </a:solidFill>
              </a:rPr>
            </a:br>
            <a:r>
              <a:rPr lang="en-GB" altLang="bg-BG" b="1" dirty="0">
                <a:solidFill>
                  <a:srgbClr val="CC3300"/>
                </a:solidFill>
              </a:rPr>
              <a:t>graphical.</a:t>
            </a:r>
            <a:r>
              <a:rPr lang="en-GB" altLang="bg-BG" dirty="0"/>
              <a:t> </a:t>
            </a:r>
            <a:endParaRPr lang="bg-BG" altLang="bg-BG" dirty="0"/>
          </a:p>
        </p:txBody>
      </p:sp>
      <p:sp>
        <p:nvSpPr>
          <p:cNvPr id="2" name="Date Placeholder 1"/>
          <p:cNvSpPr>
            <a:spLocks noGrp="1"/>
          </p:cNvSpPr>
          <p:nvPr>
            <p:ph type="dt" sz="half" idx="10"/>
          </p:nvPr>
        </p:nvSpPr>
        <p:spPr/>
        <p:txBody>
          <a:bodyPr/>
          <a:lstStyle/>
          <a:p>
            <a:fld id="{1448196E-762E-421A-90C6-10DC3C15829F}"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a:t>
            </a:fld>
            <a:endParaRPr lang="bg-BG" altLang="bg-BG"/>
          </a:p>
        </p:txBody>
      </p:sp>
    </p:spTree>
    <p:extLst>
      <p:ext uri="{BB962C8B-B14F-4D97-AF65-F5344CB8AC3E}">
        <p14:creationId xmlns:p14="http://schemas.microsoft.com/office/powerpoint/2010/main" val="173859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6178550"/>
          </a:xfrm>
        </p:spPr>
        <p:txBody>
          <a:bodyPr/>
          <a:lstStyle/>
          <a:p>
            <a:pPr algn="l"/>
            <a:r>
              <a:rPr lang="en-GB" altLang="bg-BG" dirty="0"/>
              <a:t>3. The median does not include all the individual values of a variable. So, it reflects only one value in odd number of cases or two values in even number of cases. </a:t>
            </a:r>
            <a:endParaRPr lang="bg-BG" altLang="bg-BG" dirty="0"/>
          </a:p>
        </p:txBody>
      </p:sp>
      <p:sp>
        <p:nvSpPr>
          <p:cNvPr id="2" name="Date Placeholder 1"/>
          <p:cNvSpPr>
            <a:spLocks noGrp="1"/>
          </p:cNvSpPr>
          <p:nvPr>
            <p:ph type="dt" sz="half" idx="10"/>
          </p:nvPr>
        </p:nvSpPr>
        <p:spPr/>
        <p:txBody>
          <a:bodyPr/>
          <a:lstStyle/>
          <a:p>
            <a:fld id="{FF5B450E-1A99-40B8-8C89-1BE49F2E62C5}"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30</a:t>
            </a:fld>
            <a:endParaRPr lang="bg-BG" altLang="bg-BG"/>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6178550"/>
          </a:xfrm>
        </p:spPr>
        <p:txBody>
          <a:bodyPr/>
          <a:lstStyle/>
          <a:p>
            <a:pPr algn="l"/>
            <a:r>
              <a:rPr lang="en-GB" altLang="bg-BG" sz="3600" dirty="0"/>
              <a:t>4. </a:t>
            </a:r>
            <a:r>
              <a:rPr lang="en-GB" altLang="bg-BG" sz="3600" dirty="0">
                <a:solidFill>
                  <a:srgbClr val="FF0000"/>
                </a:solidFill>
              </a:rPr>
              <a:t>The median is preferred measure of central tendency when: </a:t>
            </a:r>
            <a:br>
              <a:rPr lang="en-GB" altLang="bg-BG" sz="3600" dirty="0"/>
            </a:br>
            <a:r>
              <a:rPr lang="en-GB" altLang="bg-BG" sz="3600" dirty="0"/>
              <a:t>- the lowest and highest values of a quantitative variable are far off of the rest values;</a:t>
            </a:r>
            <a:br>
              <a:rPr lang="en-GB" altLang="bg-BG" sz="3600" dirty="0"/>
            </a:br>
            <a:r>
              <a:rPr lang="en-GB" altLang="bg-BG" sz="3600" dirty="0"/>
              <a:t>- there is uncertainty in some values;</a:t>
            </a:r>
            <a:br>
              <a:rPr lang="en-GB" altLang="bg-BG" sz="3600" dirty="0"/>
            </a:br>
            <a:r>
              <a:rPr lang="en-GB" altLang="bg-BG" sz="3600" dirty="0"/>
              <a:t>- it is not possible to determine the exact shape of the distribution or when the distribution is highly skewed;</a:t>
            </a:r>
            <a:br>
              <a:rPr lang="en-GB" altLang="bg-BG" sz="3600" dirty="0"/>
            </a:br>
            <a:r>
              <a:rPr lang="en-GB" altLang="bg-BG" sz="3600" dirty="0"/>
              <a:t>- when the number of cases is small.</a:t>
            </a:r>
            <a:endParaRPr lang="bg-BG" altLang="bg-BG" sz="3600" dirty="0"/>
          </a:p>
        </p:txBody>
      </p:sp>
      <p:sp>
        <p:nvSpPr>
          <p:cNvPr id="2" name="Date Placeholder 1"/>
          <p:cNvSpPr>
            <a:spLocks noGrp="1"/>
          </p:cNvSpPr>
          <p:nvPr>
            <p:ph type="dt" sz="half" idx="10"/>
          </p:nvPr>
        </p:nvSpPr>
        <p:spPr/>
        <p:txBody>
          <a:bodyPr/>
          <a:lstStyle/>
          <a:p>
            <a:fld id="{59016C92-BD9F-4725-A5F8-CEF053688A3D}"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31</a:t>
            </a:fld>
            <a:endParaRPr lang="bg-BG" altLang="bg-BG"/>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6178550"/>
          </a:xfrm>
        </p:spPr>
        <p:txBody>
          <a:bodyPr/>
          <a:lstStyle/>
          <a:p>
            <a:pPr>
              <a:lnSpc>
                <a:spcPct val="110000"/>
              </a:lnSpc>
            </a:pPr>
            <a:r>
              <a:rPr lang="en-GB" altLang="bg-BG" b="1" i="1" dirty="0">
                <a:solidFill>
                  <a:srgbClr val="CC3300"/>
                </a:solidFill>
              </a:rPr>
              <a:t>MODE</a:t>
            </a:r>
            <a:br>
              <a:rPr lang="en-GB" altLang="bg-BG" b="1" dirty="0">
                <a:solidFill>
                  <a:srgbClr val="CC3300"/>
                </a:solidFill>
              </a:rPr>
            </a:br>
            <a:r>
              <a:rPr lang="en-GB" altLang="bg-BG" dirty="0"/>
              <a:t>The mode (</a:t>
            </a:r>
            <a:r>
              <a:rPr lang="en-GB" altLang="bg-BG" dirty="0">
                <a:solidFill>
                  <a:srgbClr val="CC3300"/>
                </a:solidFill>
              </a:rPr>
              <a:t>M</a:t>
            </a:r>
            <a:r>
              <a:rPr lang="en-GB" altLang="bg-BG" baseline="-25000" dirty="0">
                <a:solidFill>
                  <a:srgbClr val="CC3300"/>
                </a:solidFill>
              </a:rPr>
              <a:t>o</a:t>
            </a:r>
            <a:r>
              <a:rPr lang="en-GB" altLang="bg-BG" dirty="0"/>
              <a:t>) is the observation in an array with the highest frequency of occurrence. Its meaning is obvious and it is determined by an inspection of a frequency distribution. </a:t>
            </a:r>
            <a:endParaRPr lang="bg-BG" altLang="bg-BG" dirty="0"/>
          </a:p>
        </p:txBody>
      </p:sp>
      <p:sp>
        <p:nvSpPr>
          <p:cNvPr id="2" name="Date Placeholder 1"/>
          <p:cNvSpPr>
            <a:spLocks noGrp="1"/>
          </p:cNvSpPr>
          <p:nvPr>
            <p:ph type="dt" sz="half" idx="10"/>
          </p:nvPr>
        </p:nvSpPr>
        <p:spPr/>
        <p:txBody>
          <a:bodyPr/>
          <a:lstStyle/>
          <a:p>
            <a:fld id="{908A703E-289B-4B25-99A8-EAFFF8420653}"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32</a:t>
            </a:fld>
            <a:endParaRPr lang="bg-BG" altLang="bg-BG"/>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4638"/>
            <a:ext cx="8229600" cy="6178550"/>
          </a:xfrm>
        </p:spPr>
        <p:txBody>
          <a:bodyPr/>
          <a:lstStyle/>
          <a:p>
            <a:r>
              <a:rPr lang="en-GB" altLang="bg-BG" sz="4000" dirty="0"/>
              <a:t>Although it is common for most distributions to contain exactly one mode (as in a normal distribution and large homogeneous samples), it is possible for more than one mode to exist. </a:t>
            </a:r>
            <a:br>
              <a:rPr lang="en-GB" altLang="bg-BG" sz="4000" dirty="0"/>
            </a:br>
            <a:r>
              <a:rPr lang="en-GB" altLang="bg-BG" sz="4000" dirty="0"/>
              <a:t>A distribution having one mode is called </a:t>
            </a:r>
            <a:r>
              <a:rPr lang="en-GB" altLang="bg-BG" sz="4000" dirty="0">
                <a:solidFill>
                  <a:srgbClr val="CC3300"/>
                </a:solidFill>
              </a:rPr>
              <a:t>unimodal.</a:t>
            </a:r>
            <a:r>
              <a:rPr lang="en-GB" altLang="bg-BG" sz="4000" dirty="0"/>
              <a:t> </a:t>
            </a:r>
            <a:br>
              <a:rPr lang="en-GB" altLang="bg-BG" sz="4000" dirty="0"/>
            </a:br>
            <a:r>
              <a:rPr lang="en-GB" altLang="bg-BG" sz="4000" dirty="0"/>
              <a:t>A distribution having two modes is called </a:t>
            </a:r>
            <a:r>
              <a:rPr lang="en-GB" altLang="bg-BG" sz="4000" dirty="0">
                <a:solidFill>
                  <a:srgbClr val="CC3300"/>
                </a:solidFill>
              </a:rPr>
              <a:t>bimodal.</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1EFCC33F-CB01-4A00-A342-3ED65444E095}"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33</a:t>
            </a:fld>
            <a:endParaRPr lang="bg-BG" altLang="bg-BG"/>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4638"/>
            <a:ext cx="8229600" cy="6178550"/>
          </a:xfrm>
        </p:spPr>
        <p:txBody>
          <a:bodyPr/>
          <a:lstStyle/>
          <a:p>
            <a:r>
              <a:rPr lang="en-GB" altLang="bg-BG" b="1" dirty="0">
                <a:solidFill>
                  <a:srgbClr val="CC3300"/>
                </a:solidFill>
              </a:rPr>
              <a:t>CHARACTERISTICS OF THE MODE</a:t>
            </a:r>
            <a:br>
              <a:rPr lang="bg-BG" altLang="bg-BG" b="1" dirty="0">
                <a:solidFill>
                  <a:srgbClr val="CC3300"/>
                </a:solidFill>
              </a:rPr>
            </a:br>
            <a:endParaRPr lang="bg-BG" altLang="bg-BG" b="1" dirty="0">
              <a:solidFill>
                <a:srgbClr val="CC3300"/>
              </a:solidFill>
            </a:endParaRPr>
          </a:p>
        </p:txBody>
      </p:sp>
      <p:sp>
        <p:nvSpPr>
          <p:cNvPr id="2" name="Date Placeholder 1"/>
          <p:cNvSpPr>
            <a:spLocks noGrp="1"/>
          </p:cNvSpPr>
          <p:nvPr>
            <p:ph type="dt" sz="half" idx="10"/>
          </p:nvPr>
        </p:nvSpPr>
        <p:spPr/>
        <p:txBody>
          <a:bodyPr/>
          <a:lstStyle/>
          <a:p>
            <a:fld id="{599BDB3A-D4F1-4F1E-808A-E1023A5C0CF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34</a:t>
            </a:fld>
            <a:endParaRPr lang="bg-BG" altLang="bg-BG"/>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4638"/>
            <a:ext cx="8229600" cy="6178550"/>
          </a:xfrm>
        </p:spPr>
        <p:txBody>
          <a:bodyPr/>
          <a:lstStyle/>
          <a:p>
            <a:pPr marL="838200" indent="-838200" algn="l"/>
            <a:r>
              <a:rPr lang="bg-BG" altLang="bg-BG" dirty="0"/>
              <a:t>	1. </a:t>
            </a:r>
            <a:r>
              <a:rPr lang="en-GB" altLang="bg-BG" dirty="0"/>
              <a:t>The mode is a quick and easy method of determining the most popular score at a glance.</a:t>
            </a:r>
            <a:br>
              <a:rPr lang="bg-BG" altLang="bg-BG" dirty="0"/>
            </a:br>
            <a:br>
              <a:rPr lang="bg-BG" altLang="bg-BG" dirty="0"/>
            </a:br>
            <a:r>
              <a:rPr lang="bg-BG" altLang="bg-BG" dirty="0"/>
              <a:t>2. </a:t>
            </a:r>
            <a:r>
              <a:rPr lang="en-US" altLang="bg-BG" dirty="0">
                <a:solidFill>
                  <a:srgbClr val="FF0000"/>
                </a:solidFill>
              </a:rPr>
              <a:t>The mode </a:t>
            </a:r>
            <a:r>
              <a:rPr lang="en-GB" altLang="bg-BG" dirty="0">
                <a:solidFill>
                  <a:srgbClr val="FF0000"/>
                </a:solidFill>
              </a:rPr>
              <a:t>is the only measure of central tendency that can be used with </a:t>
            </a:r>
            <a:r>
              <a:rPr lang="en-US" altLang="bg-BG" dirty="0">
                <a:solidFill>
                  <a:srgbClr val="FF0000"/>
                </a:solidFill>
              </a:rPr>
              <a:t>nominal </a:t>
            </a:r>
            <a:r>
              <a:rPr lang="en-GB" altLang="bg-BG" dirty="0">
                <a:solidFill>
                  <a:srgbClr val="FF0000"/>
                </a:solidFill>
              </a:rPr>
              <a:t>data.</a:t>
            </a:r>
            <a:endParaRPr lang="bg-BG" altLang="bg-BG" dirty="0">
              <a:solidFill>
                <a:srgbClr val="FF0000"/>
              </a:solidFill>
            </a:endParaRPr>
          </a:p>
        </p:txBody>
      </p:sp>
      <p:sp>
        <p:nvSpPr>
          <p:cNvPr id="2" name="Date Placeholder 1"/>
          <p:cNvSpPr>
            <a:spLocks noGrp="1"/>
          </p:cNvSpPr>
          <p:nvPr>
            <p:ph type="dt" sz="half" idx="10"/>
          </p:nvPr>
        </p:nvSpPr>
        <p:spPr/>
        <p:txBody>
          <a:bodyPr/>
          <a:lstStyle/>
          <a:p>
            <a:fld id="{CDE6F38A-22E1-4016-9F34-5D8E4AE606C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35</a:t>
            </a:fld>
            <a:endParaRPr lang="bg-BG" altLang="bg-BG"/>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6178550"/>
          </a:xfrm>
        </p:spPr>
        <p:txBody>
          <a:bodyPr/>
          <a:lstStyle/>
          <a:p>
            <a:pPr indent="-838200" algn="l"/>
            <a:r>
              <a:rPr lang="en-GB" altLang="bg-BG" sz="4000" dirty="0"/>
              <a:t>3. The mode is the weakest measure of central tendency as compared to the mean and median. This is true because, in some cases, the mode may be the lowest or the highest value in the distribution.</a:t>
            </a:r>
            <a:endParaRPr lang="bg-BG" altLang="bg-BG" sz="4000" dirty="0"/>
          </a:p>
        </p:txBody>
      </p:sp>
      <p:sp>
        <p:nvSpPr>
          <p:cNvPr id="2" name="Date Placeholder 1"/>
          <p:cNvSpPr>
            <a:spLocks noGrp="1"/>
          </p:cNvSpPr>
          <p:nvPr>
            <p:ph type="dt" sz="half" idx="10"/>
          </p:nvPr>
        </p:nvSpPr>
        <p:spPr/>
        <p:txBody>
          <a:bodyPr/>
          <a:lstStyle/>
          <a:p>
            <a:fld id="{68835C09-31FC-46F1-AF5A-F50E9CB3066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36</a:t>
            </a:fld>
            <a:endParaRPr lang="bg-BG" altLang="bg-BG"/>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95288" y="260648"/>
            <a:ext cx="8291512" cy="5904656"/>
          </a:xfrm>
        </p:spPr>
        <p:txBody>
          <a:bodyPr/>
          <a:lstStyle/>
          <a:p>
            <a:pPr indent="-838200" algn="l"/>
            <a:r>
              <a:rPr lang="en-GB" altLang="bg-BG" sz="3200" dirty="0"/>
              <a:t>4. Many distributions have more than one mode and they are called multimodal.</a:t>
            </a:r>
            <a:br>
              <a:rPr lang="en-GB" altLang="bg-BG" sz="3200" dirty="0"/>
            </a:br>
            <a:br>
              <a:rPr lang="en-GB" altLang="bg-BG" sz="3200" dirty="0"/>
            </a:br>
            <a:r>
              <a:rPr lang="en-GB" altLang="bg-BG" sz="3200" dirty="0"/>
              <a:t>5. The mode has a true meaning and this is very important in medicine and public health. For example, it is more important to determine which group has higher risk for some disease, e.g. to determine the mode in the age distribution instead of calculating the mean age of persons with the disease.</a:t>
            </a:r>
            <a:br>
              <a:rPr lang="en-GB" altLang="bg-BG" sz="3200" dirty="0"/>
            </a:b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BCE2F384-884D-4D7F-BDA9-63D4C6C1FFF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37</a:t>
            </a:fld>
            <a:endParaRPr lang="bg-BG" altLang="bg-BG"/>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74638"/>
            <a:ext cx="8229600" cy="6178550"/>
          </a:xfrm>
        </p:spPr>
        <p:txBody>
          <a:bodyPr/>
          <a:lstStyle/>
          <a:p>
            <a:r>
              <a:rPr lang="en-GB" altLang="bg-BG" b="1" dirty="0">
                <a:solidFill>
                  <a:srgbClr val="CC3300"/>
                </a:solidFill>
              </a:rPr>
              <a:t>Comparison of measures of central tendency</a:t>
            </a:r>
            <a:endParaRPr lang="bg-BG" altLang="bg-BG" b="1" dirty="0">
              <a:solidFill>
                <a:srgbClr val="CC3300"/>
              </a:solidFill>
            </a:endParaRPr>
          </a:p>
        </p:txBody>
      </p:sp>
      <p:sp>
        <p:nvSpPr>
          <p:cNvPr id="2" name="Date Placeholder 1"/>
          <p:cNvSpPr>
            <a:spLocks noGrp="1"/>
          </p:cNvSpPr>
          <p:nvPr>
            <p:ph type="dt" sz="half" idx="10"/>
          </p:nvPr>
        </p:nvSpPr>
        <p:spPr/>
        <p:txBody>
          <a:bodyPr/>
          <a:lstStyle/>
          <a:p>
            <a:fld id="{4D7BAB93-2886-4C53-8B92-9D0856CA6B1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38</a:t>
            </a:fld>
            <a:endParaRPr lang="bg-BG" altLang="bg-BG"/>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6178550"/>
          </a:xfrm>
        </p:spPr>
        <p:txBody>
          <a:bodyPr/>
          <a:lstStyle/>
          <a:p>
            <a:pPr algn="l"/>
            <a:r>
              <a:rPr lang="en-GB" altLang="bg-BG" sz="4000" dirty="0">
                <a:solidFill>
                  <a:srgbClr val="C00000"/>
                </a:solidFill>
              </a:rPr>
              <a:t>The mean is the most stable. </a:t>
            </a:r>
            <a:r>
              <a:rPr lang="en-GB" altLang="bg-BG" sz="4000" dirty="0"/>
              <a:t>If repeated samples were drawn from a given population, the means would vary o</a:t>
            </a:r>
            <a:r>
              <a:rPr lang="en-US" altLang="bg-BG" sz="4000" dirty="0"/>
              <a:t>r</a:t>
            </a:r>
            <a:r>
              <a:rPr lang="en-GB" altLang="bg-BG" sz="4000" dirty="0"/>
              <a:t> fluctuate less than the modes or medians. Because of its stability, the mean is the most reliable estimate of the central tendency of the population.</a:t>
            </a:r>
            <a:endParaRPr lang="bg-BG" altLang="bg-BG" sz="4000" dirty="0"/>
          </a:p>
        </p:txBody>
      </p:sp>
      <p:sp>
        <p:nvSpPr>
          <p:cNvPr id="2" name="Date Placeholder 1"/>
          <p:cNvSpPr>
            <a:spLocks noGrp="1"/>
          </p:cNvSpPr>
          <p:nvPr>
            <p:ph type="dt" sz="half" idx="10"/>
          </p:nvPr>
        </p:nvSpPr>
        <p:spPr/>
        <p:txBody>
          <a:bodyPr/>
          <a:lstStyle/>
          <a:p>
            <a:fld id="{3BCE7884-458C-4715-84B1-E7F632A022C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39</a:t>
            </a:fld>
            <a:endParaRPr lang="bg-BG" altLang="bg-BG"/>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6178550"/>
          </a:xfrm>
        </p:spPr>
        <p:txBody>
          <a:bodyPr/>
          <a:lstStyle/>
          <a:p>
            <a:r>
              <a:rPr lang="en-GB" altLang="bg-BG" sz="4000" b="1" dirty="0">
                <a:solidFill>
                  <a:srgbClr val="FF0000"/>
                </a:solidFill>
              </a:rPr>
              <a:t>The objective of the numerical approach </a:t>
            </a:r>
            <a:r>
              <a:rPr lang="en-GB" altLang="bg-BG" sz="4000" dirty="0"/>
              <a:t>is to convert masses of numbers (raw data) into meaningful </a:t>
            </a:r>
            <a:r>
              <a:rPr lang="en-GB" altLang="bg-BG" sz="4000" b="1" dirty="0">
                <a:solidFill>
                  <a:srgbClr val="FF0000"/>
                </a:solidFill>
              </a:rPr>
              <a:t>summary statistics </a:t>
            </a:r>
            <a:r>
              <a:rPr lang="en-GB" altLang="bg-BG" sz="4000" dirty="0"/>
              <a:t>(indices), reduced to a single number, that convey information about the average (typical) degree of a given variable and the degree to which observations differ </a:t>
            </a:r>
            <a:r>
              <a:rPr lang="en-GB" altLang="bg-BG" sz="4000" dirty="0">
                <a:solidFill>
                  <a:schemeClr val="tx1"/>
                </a:solidFill>
              </a:rPr>
              <a:t>(the degree of dispersion or spread).</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7DAEE855-B915-416C-A73F-43B63FD5F85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4</a:t>
            </a:fld>
            <a:endParaRPr lang="bg-BG" altLang="bg-BG"/>
          </a:p>
        </p:txBody>
      </p:sp>
    </p:spTree>
    <p:extLst>
      <p:ext uri="{BB962C8B-B14F-4D97-AF65-F5344CB8AC3E}">
        <p14:creationId xmlns:p14="http://schemas.microsoft.com/office/powerpoint/2010/main" val="1261599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74638"/>
            <a:ext cx="8229600" cy="5674642"/>
          </a:xfrm>
        </p:spPr>
        <p:txBody>
          <a:bodyPr/>
          <a:lstStyle/>
          <a:p>
            <a:pPr algn="l"/>
            <a:r>
              <a:rPr lang="en-GB" altLang="bg-BG" sz="4000" dirty="0">
                <a:solidFill>
                  <a:srgbClr val="C00000"/>
                </a:solidFill>
              </a:rPr>
              <a:t>The mean </a:t>
            </a:r>
            <a:r>
              <a:rPr lang="en-GB" altLang="bg-BG" sz="4000" dirty="0">
                <a:solidFill>
                  <a:schemeClr val="tx1"/>
                </a:solidFill>
              </a:rPr>
              <a:t>is the most widely used because it takes every score into account.</a:t>
            </a:r>
            <a:br>
              <a:rPr lang="en-GB" altLang="bg-BG" sz="4000" dirty="0">
                <a:solidFill>
                  <a:schemeClr val="tx1"/>
                </a:solidFill>
              </a:rPr>
            </a:br>
            <a:br>
              <a:rPr lang="en-GB" altLang="bg-BG" sz="4000" dirty="0">
                <a:solidFill>
                  <a:schemeClr val="tx1"/>
                </a:solidFill>
              </a:rPr>
            </a:br>
            <a:r>
              <a:rPr lang="en-GB" altLang="bg-BG" sz="4000" dirty="0">
                <a:solidFill>
                  <a:srgbClr val="C00000"/>
                </a:solidFill>
              </a:rPr>
              <a:t>The mean </a:t>
            </a:r>
            <a:r>
              <a:rPr lang="en-GB" altLang="bg-BG" sz="4000" dirty="0">
                <a:solidFill>
                  <a:schemeClr val="tx1"/>
                </a:solidFill>
              </a:rPr>
              <a:t>is the most efficient measure of central tendency for normal distributions and it is not </a:t>
            </a:r>
            <a:r>
              <a:rPr lang="en-GB" altLang="bg-BG" sz="4000" dirty="0"/>
              <a:t>appropriate for highly skewed distributions</a:t>
            </a:r>
            <a:r>
              <a:rPr lang="en-GB" altLang="bg-BG" sz="4000" dirty="0">
                <a:solidFill>
                  <a:schemeClr val="tx1"/>
                </a:solidFill>
              </a:rPr>
              <a:t>.</a:t>
            </a:r>
            <a:r>
              <a:rPr lang="en-GB" altLang="bg-BG" sz="4000" dirty="0"/>
              <a:t> </a:t>
            </a:r>
            <a:endParaRPr lang="bg-BG" altLang="bg-BG" sz="4000" dirty="0"/>
          </a:p>
        </p:txBody>
      </p:sp>
      <p:sp>
        <p:nvSpPr>
          <p:cNvPr id="2" name="Date Placeholder 1"/>
          <p:cNvSpPr>
            <a:spLocks noGrp="1"/>
          </p:cNvSpPr>
          <p:nvPr>
            <p:ph type="dt" sz="half" idx="10"/>
          </p:nvPr>
        </p:nvSpPr>
        <p:spPr/>
        <p:txBody>
          <a:bodyPr/>
          <a:lstStyle/>
          <a:p>
            <a:fld id="{519BE906-58B1-4BC5-84F4-131FB808978F}"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40</a:t>
            </a:fld>
            <a:endParaRPr lang="bg-BG" altLang="bg-BG"/>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4638"/>
            <a:ext cx="8229600" cy="6178550"/>
          </a:xfrm>
        </p:spPr>
        <p:txBody>
          <a:bodyPr/>
          <a:lstStyle/>
          <a:p>
            <a:pPr algn="l"/>
            <a:r>
              <a:rPr lang="en-GB" altLang="bg-BG" dirty="0">
                <a:solidFill>
                  <a:srgbClr val="C00000"/>
                </a:solidFill>
              </a:rPr>
              <a:t>The median </a:t>
            </a:r>
            <a:r>
              <a:rPr lang="en-GB" altLang="bg-BG" dirty="0"/>
              <a:t>is useful because its meaning is clear and it is more efficient than the mean in highly-skewed distributions. However, it ignores many scores and is generally less efficient than the mean, the </a:t>
            </a:r>
            <a:r>
              <a:rPr lang="en-GB" altLang="bg-BG" dirty="0" err="1"/>
              <a:t>trimean</a:t>
            </a:r>
            <a:r>
              <a:rPr lang="en-GB" altLang="bg-BG" dirty="0"/>
              <a:t>, and trimmed means. </a:t>
            </a:r>
            <a:endParaRPr lang="bg-BG" altLang="bg-BG" dirty="0"/>
          </a:p>
        </p:txBody>
      </p:sp>
      <p:sp>
        <p:nvSpPr>
          <p:cNvPr id="2" name="Date Placeholder 1"/>
          <p:cNvSpPr>
            <a:spLocks noGrp="1"/>
          </p:cNvSpPr>
          <p:nvPr>
            <p:ph type="dt" sz="half" idx="10"/>
          </p:nvPr>
        </p:nvSpPr>
        <p:spPr/>
        <p:txBody>
          <a:bodyPr/>
          <a:lstStyle/>
          <a:p>
            <a:fld id="{660D2E14-9633-47A9-AD8F-C094ED2C825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41</a:t>
            </a:fld>
            <a:endParaRPr lang="bg-BG" altLang="bg-BG"/>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74638"/>
            <a:ext cx="8229600" cy="6178550"/>
          </a:xfrm>
        </p:spPr>
        <p:txBody>
          <a:bodyPr/>
          <a:lstStyle/>
          <a:p>
            <a:pPr algn="l"/>
            <a:r>
              <a:rPr lang="en-GB" altLang="bg-BG" dirty="0">
                <a:solidFill>
                  <a:srgbClr val="C00000"/>
                </a:solidFill>
              </a:rPr>
              <a:t>The mode </a:t>
            </a:r>
            <a:r>
              <a:rPr lang="en-GB" altLang="bg-BG" dirty="0"/>
              <a:t>can be informative but should almost never be used as the only measure of central tendency since it is highly susceptible to sampling fluctuations.</a:t>
            </a:r>
            <a:endParaRPr lang="bg-BG" altLang="bg-BG" dirty="0"/>
          </a:p>
        </p:txBody>
      </p:sp>
      <p:sp>
        <p:nvSpPr>
          <p:cNvPr id="2" name="Date Placeholder 1"/>
          <p:cNvSpPr>
            <a:spLocks noGrp="1"/>
          </p:cNvSpPr>
          <p:nvPr>
            <p:ph type="dt" sz="half" idx="10"/>
          </p:nvPr>
        </p:nvSpPr>
        <p:spPr/>
        <p:txBody>
          <a:bodyPr/>
          <a:lstStyle/>
          <a:p>
            <a:fld id="{924B984B-A5A5-4207-BAD1-643B79CF8E9F}"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42</a:t>
            </a:fld>
            <a:endParaRPr lang="bg-BG" altLang="bg-BG"/>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274638"/>
            <a:ext cx="8229600" cy="6178550"/>
          </a:xfrm>
        </p:spPr>
        <p:txBody>
          <a:bodyPr/>
          <a:lstStyle/>
          <a:p>
            <a:pPr algn="l"/>
            <a:r>
              <a:rPr lang="en-GB" altLang="bg-BG" sz="4000" dirty="0"/>
              <a:t>The level of measurement is very important to determine the appropriate index of central tendency: </a:t>
            </a:r>
            <a:br>
              <a:rPr lang="en-GB" altLang="bg-BG" sz="4000" dirty="0"/>
            </a:br>
            <a:r>
              <a:rPr lang="en-GB" altLang="bg-BG" sz="4000" dirty="0"/>
              <a:t>- </a:t>
            </a:r>
            <a:r>
              <a:rPr lang="en-GB" altLang="bg-BG" sz="4000" dirty="0">
                <a:solidFill>
                  <a:srgbClr val="C00000"/>
                </a:solidFill>
              </a:rPr>
              <a:t>the mode is appropriate for nominal scales; </a:t>
            </a:r>
            <a:br>
              <a:rPr lang="en-GB" altLang="bg-BG" sz="4000" dirty="0">
                <a:solidFill>
                  <a:srgbClr val="C00000"/>
                </a:solidFill>
              </a:rPr>
            </a:br>
            <a:r>
              <a:rPr lang="en-GB" altLang="bg-BG" sz="4000" dirty="0"/>
              <a:t>- </a:t>
            </a:r>
            <a:r>
              <a:rPr lang="en-GB" altLang="bg-BG" sz="4000" dirty="0">
                <a:solidFill>
                  <a:srgbClr val="0070C0"/>
                </a:solidFill>
              </a:rPr>
              <a:t>the median is appropriate for ordinal scales; </a:t>
            </a:r>
            <a:br>
              <a:rPr lang="en-GB" altLang="bg-BG" sz="4000" dirty="0">
                <a:solidFill>
                  <a:srgbClr val="0070C0"/>
                </a:solidFill>
              </a:rPr>
            </a:br>
            <a:r>
              <a:rPr lang="en-GB" altLang="bg-BG" sz="4000" dirty="0"/>
              <a:t>- </a:t>
            </a:r>
            <a:r>
              <a:rPr lang="en-GB" altLang="bg-BG" sz="4000" dirty="0">
                <a:solidFill>
                  <a:srgbClr val="C00000"/>
                </a:solidFill>
              </a:rPr>
              <a:t>the mean is appropriate for interval and ratio scales. </a:t>
            </a:r>
            <a:endParaRPr lang="bg-BG" altLang="bg-BG" sz="4000" dirty="0">
              <a:solidFill>
                <a:srgbClr val="C00000"/>
              </a:solidFill>
            </a:endParaRPr>
          </a:p>
        </p:txBody>
      </p:sp>
      <p:sp>
        <p:nvSpPr>
          <p:cNvPr id="2" name="Date Placeholder 1"/>
          <p:cNvSpPr>
            <a:spLocks noGrp="1"/>
          </p:cNvSpPr>
          <p:nvPr>
            <p:ph type="dt" sz="half" idx="10"/>
          </p:nvPr>
        </p:nvSpPr>
        <p:spPr/>
        <p:txBody>
          <a:bodyPr/>
          <a:lstStyle/>
          <a:p>
            <a:fld id="{B5539D06-8785-4365-9217-BC2D6C84BCF9}"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43</a:t>
            </a:fld>
            <a:endParaRPr lang="bg-BG" altLang="bg-BG"/>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274638"/>
            <a:ext cx="8229600" cy="6178550"/>
          </a:xfrm>
        </p:spPr>
        <p:txBody>
          <a:bodyPr/>
          <a:lstStyle/>
          <a:p>
            <a:r>
              <a:rPr lang="en-GB" altLang="bg-BG" dirty="0">
                <a:solidFill>
                  <a:srgbClr val="0070C0"/>
                </a:solidFill>
              </a:rPr>
              <a:t>When a </a:t>
            </a:r>
            <a:r>
              <a:rPr lang="en-GB" altLang="bg-BG" b="1" dirty="0">
                <a:solidFill>
                  <a:srgbClr val="0070C0"/>
                </a:solidFill>
              </a:rPr>
              <a:t>distribution is symmetric and unimodal</a:t>
            </a:r>
            <a:r>
              <a:rPr lang="en-GB" altLang="bg-BG" b="1" dirty="0">
                <a:solidFill>
                  <a:srgbClr val="FF0000"/>
                </a:solidFill>
              </a:rPr>
              <a:t>,</a:t>
            </a:r>
            <a:r>
              <a:rPr lang="en-GB" altLang="bg-BG" dirty="0"/>
              <a:t> </a:t>
            </a:r>
            <a:r>
              <a:rPr lang="en-GB" altLang="bg-BG" b="1" dirty="0">
                <a:solidFill>
                  <a:srgbClr val="FF0000"/>
                </a:solidFill>
              </a:rPr>
              <a:t>the mean, the median and the mode – coincide</a:t>
            </a:r>
            <a:r>
              <a:rPr lang="en-GB" altLang="bg-BG" dirty="0"/>
              <a:t>.</a:t>
            </a:r>
            <a:endParaRPr lang="bg-BG" altLang="bg-BG" dirty="0"/>
          </a:p>
        </p:txBody>
      </p:sp>
      <p:sp>
        <p:nvSpPr>
          <p:cNvPr id="2" name="Date Placeholder 1"/>
          <p:cNvSpPr>
            <a:spLocks noGrp="1"/>
          </p:cNvSpPr>
          <p:nvPr>
            <p:ph type="dt" sz="half" idx="10"/>
          </p:nvPr>
        </p:nvSpPr>
        <p:spPr/>
        <p:txBody>
          <a:bodyPr/>
          <a:lstStyle/>
          <a:p>
            <a:fld id="{95DD75C8-060C-4347-A303-4DBB86A8AD36}"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44</a:t>
            </a:fld>
            <a:endParaRPr lang="bg-BG" altLang="bg-BG"/>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5" name="Picture 9" descr="f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57338"/>
            <a:ext cx="9144000" cy="359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4B80800A-8A18-41BB-809B-0F734E8AF053}"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45</a:t>
            </a:fld>
            <a:endParaRPr lang="bg-BG" altLang="bg-BG"/>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3" descr="Fig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84313"/>
            <a:ext cx="9144000"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C797E51A-0DD2-44CA-9531-0AA02BCCB09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46</a:t>
            </a:fld>
            <a:endParaRPr lang="bg-BG" altLang="bg-BG"/>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23528" y="274638"/>
            <a:ext cx="8496944" cy="6178550"/>
          </a:xfrm>
        </p:spPr>
        <p:txBody>
          <a:bodyPr/>
          <a:lstStyle/>
          <a:p>
            <a:pPr algn="l"/>
            <a:r>
              <a:rPr lang="en-GB" altLang="bg-BG" sz="3600" b="1" dirty="0">
                <a:solidFill>
                  <a:srgbClr val="FF0000"/>
                </a:solidFill>
              </a:rPr>
              <a:t>In skewed distributions, the values of the mode, median, and mean differ.</a:t>
            </a:r>
            <a:br>
              <a:rPr lang="en-GB" altLang="bg-BG" sz="3600" b="1" dirty="0">
                <a:solidFill>
                  <a:srgbClr val="FF0000"/>
                </a:solidFill>
              </a:rPr>
            </a:br>
            <a:r>
              <a:rPr lang="en-GB" altLang="bg-BG" sz="3600" b="1" dirty="0">
                <a:solidFill>
                  <a:srgbClr val="FF0000"/>
                </a:solidFill>
              </a:rPr>
              <a:t> </a:t>
            </a:r>
            <a:br>
              <a:rPr lang="en-GB" altLang="bg-BG" sz="3600" b="1" dirty="0">
                <a:solidFill>
                  <a:srgbClr val="FF0000"/>
                </a:solidFill>
              </a:rPr>
            </a:br>
            <a:r>
              <a:rPr lang="en-GB" altLang="bg-BG" sz="3600" dirty="0"/>
              <a:t>The mean is always pulled in the direction of the long tail and it is higher than the median and mode. </a:t>
            </a:r>
            <a:br>
              <a:rPr lang="en-GB" altLang="bg-BG" sz="3600" dirty="0"/>
            </a:br>
            <a:br>
              <a:rPr lang="en-GB" altLang="bg-BG" sz="3600" dirty="0"/>
            </a:br>
            <a:r>
              <a:rPr lang="en-GB" altLang="bg-BG" sz="3600" dirty="0"/>
              <a:t>Thus, </a:t>
            </a:r>
            <a:r>
              <a:rPr lang="en-GB" altLang="bg-BG" sz="3600" b="1" dirty="0">
                <a:solidFill>
                  <a:srgbClr val="FF0000"/>
                </a:solidFill>
              </a:rPr>
              <a:t>in</a:t>
            </a:r>
            <a:r>
              <a:rPr lang="en-GB" altLang="bg-BG" sz="3600" dirty="0">
                <a:solidFill>
                  <a:srgbClr val="FF0000"/>
                </a:solidFill>
              </a:rPr>
              <a:t> </a:t>
            </a:r>
            <a:r>
              <a:rPr lang="en-GB" altLang="bg-BG" sz="3600" b="1" dirty="0">
                <a:solidFill>
                  <a:srgbClr val="FF0000"/>
                </a:solidFill>
              </a:rPr>
              <a:t>positively skewed distributions </a:t>
            </a:r>
            <a:br>
              <a:rPr lang="en-GB" altLang="bg-BG" sz="3600" b="1" dirty="0">
                <a:solidFill>
                  <a:srgbClr val="FF0000"/>
                </a:solidFill>
              </a:rPr>
            </a:br>
            <a:r>
              <a:rPr lang="en-GB" altLang="bg-BG" sz="4000" b="1" u="sng" dirty="0">
                <a:solidFill>
                  <a:srgbClr val="FF0000"/>
                </a:solidFill>
              </a:rPr>
              <a:t>m</a:t>
            </a:r>
            <a:r>
              <a:rPr lang="en-GB" altLang="bg-BG" sz="4000" b="1" u="sng" dirty="0">
                <a:solidFill>
                  <a:srgbClr val="FF0000"/>
                </a:solidFill>
                <a:latin typeface="Arial" panose="020B0604020202020204" pitchFamily="34" charset="0"/>
                <a:cs typeface="Arial" panose="020B0604020202020204" pitchFamily="34" charset="0"/>
              </a:rPr>
              <a:t>ode&lt;median&lt;mean</a:t>
            </a:r>
            <a:br>
              <a:rPr lang="en-GB" altLang="bg-BG" sz="3600" b="1" dirty="0">
                <a:solidFill>
                  <a:srgbClr val="FF0000"/>
                </a:solidFill>
                <a:latin typeface="Arial" panose="020B0604020202020204" pitchFamily="34" charset="0"/>
                <a:cs typeface="Arial" panose="020B0604020202020204" pitchFamily="34" charset="0"/>
              </a:rPr>
            </a:br>
            <a:r>
              <a:rPr lang="en-GB" altLang="bg-BG" sz="4000" b="1" dirty="0">
                <a:solidFill>
                  <a:srgbClr val="C00000"/>
                </a:solidFill>
              </a:rPr>
              <a:t> </a:t>
            </a:r>
            <a:endParaRPr lang="bg-BG" altLang="bg-BG" sz="4000" b="1" dirty="0">
              <a:solidFill>
                <a:srgbClr val="C00000"/>
              </a:solidFill>
            </a:endParaRPr>
          </a:p>
        </p:txBody>
      </p:sp>
      <p:sp>
        <p:nvSpPr>
          <p:cNvPr id="2" name="Date Placeholder 1"/>
          <p:cNvSpPr>
            <a:spLocks noGrp="1"/>
          </p:cNvSpPr>
          <p:nvPr>
            <p:ph type="dt" sz="half" idx="10"/>
          </p:nvPr>
        </p:nvSpPr>
        <p:spPr/>
        <p:txBody>
          <a:bodyPr/>
          <a:lstStyle/>
          <a:p>
            <a:fld id="{DBC678EB-FD81-448D-B118-2703A1356296}" type="datetime1">
              <a:rPr lang="bg-BG" altLang="bg-BG" smtClean="0"/>
              <a:t>31.10.2019 г.</a:t>
            </a:fld>
            <a:endParaRPr lang="bg-BG" altLang="bg-BG"/>
          </a:p>
        </p:txBody>
      </p:sp>
      <p:sp>
        <p:nvSpPr>
          <p:cNvPr id="4" name="Slide Number Placeholder 3"/>
          <p:cNvSpPr>
            <a:spLocks noGrp="1"/>
          </p:cNvSpPr>
          <p:nvPr>
            <p:ph type="sldNum" sz="quarter" idx="12"/>
          </p:nvPr>
        </p:nvSpPr>
        <p:spPr/>
        <p:txBody>
          <a:bodyPr/>
          <a:lstStyle/>
          <a:p>
            <a:fld id="{A1CA7B12-C1FD-4F19-B627-BCE49F638D99}" type="slidenum">
              <a:rPr lang="bg-BG" altLang="bg-BG" smtClean="0"/>
              <a:pPr/>
              <a:t>47</a:t>
            </a:fld>
            <a:endParaRPr lang="bg-BG" altLang="bg-BG"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2" name="Picture 4" descr="GRANCHAROVA FIG1"/>
          <p:cNvPicPr>
            <a:picLocks noChangeAspect="1" noChangeArrowheads="1"/>
          </p:cNvPicPr>
          <p:nvPr/>
        </p:nvPicPr>
        <p:blipFill>
          <a:blip r:embed="rId2">
            <a:extLst>
              <a:ext uri="{28A0092B-C50C-407E-A947-70E740481C1C}">
                <a14:useLocalDpi xmlns:a14="http://schemas.microsoft.com/office/drawing/2010/main" val="0"/>
              </a:ext>
            </a:extLst>
          </a:blip>
          <a:srcRect t="4855" b="17409"/>
          <a:stretch>
            <a:fillRect/>
          </a:stretch>
        </p:blipFill>
        <p:spPr bwMode="auto">
          <a:xfrm>
            <a:off x="0" y="692150"/>
            <a:ext cx="9144000" cy="533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BEB28F6F-86D1-4335-A6F3-AF57FF7938D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48</a:t>
            </a:fld>
            <a:endParaRPr lang="bg-BG" altLang="bg-BG"/>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4638"/>
            <a:ext cx="8229600" cy="6178550"/>
          </a:xfrm>
        </p:spPr>
        <p:txBody>
          <a:bodyPr/>
          <a:lstStyle/>
          <a:p>
            <a:r>
              <a:rPr lang="en-GB" altLang="bg-BG" sz="3600" b="1" dirty="0">
                <a:solidFill>
                  <a:srgbClr val="FF0000"/>
                </a:solidFill>
              </a:rPr>
              <a:t>In negatively skewed distributions </a:t>
            </a:r>
            <a:r>
              <a:rPr lang="en-GB" altLang="bg-BG" sz="3600" b="1" dirty="0">
                <a:latin typeface="Arial" panose="020B0604020202020204" pitchFamily="34" charset="0"/>
                <a:cs typeface="Arial" panose="020B0604020202020204" pitchFamily="34" charset="0"/>
              </a:rPr>
              <a:t>with most of the scores being high and with some scores spreading out towards the lower end of the distribution, e.g. the tail is directed to the left or negative side of the</a:t>
            </a:r>
            <a:r>
              <a:rPr lang="en-GB" altLang="bg-BG" sz="3600" dirty="0">
                <a:latin typeface="Arial" panose="020B0604020202020204" pitchFamily="34" charset="0"/>
                <a:cs typeface="Arial" panose="020B0604020202020204" pitchFamily="34" charset="0"/>
              </a:rPr>
              <a:t> </a:t>
            </a:r>
            <a:r>
              <a:rPr lang="en-GB" altLang="bg-BG" sz="3600" b="1" dirty="0">
                <a:latin typeface="Arial" panose="020B0604020202020204" pitchFamily="34" charset="0"/>
                <a:cs typeface="Arial" panose="020B0604020202020204" pitchFamily="34" charset="0"/>
              </a:rPr>
              <a:t>distribution</a:t>
            </a:r>
            <a:r>
              <a:rPr lang="en-GB" altLang="bg-BG" sz="3600" b="1" dirty="0">
                <a:solidFill>
                  <a:schemeClr val="tx1"/>
                </a:solidFill>
              </a:rPr>
              <a:t> </a:t>
            </a:r>
            <a:r>
              <a:rPr lang="en-GB" altLang="bg-BG" sz="3600" b="1" dirty="0">
                <a:solidFill>
                  <a:srgbClr val="FF0000"/>
                </a:solidFill>
              </a:rPr>
              <a:t>the mean is lower than the median and mode – </a:t>
            </a:r>
            <a:br>
              <a:rPr lang="en-GB" altLang="bg-BG" sz="3600" b="1" dirty="0">
                <a:solidFill>
                  <a:srgbClr val="FF0000"/>
                </a:solidFill>
              </a:rPr>
            </a:br>
            <a:r>
              <a:rPr lang="en-GB" altLang="bg-BG" sz="4000" b="1" u="sng" dirty="0">
                <a:solidFill>
                  <a:srgbClr val="FF3300"/>
                </a:solidFill>
                <a:latin typeface="Arial" panose="020B0604020202020204" pitchFamily="34" charset="0"/>
                <a:cs typeface="Arial" panose="020B0604020202020204" pitchFamily="34" charset="0"/>
              </a:rPr>
              <a:t>mean&lt;median&lt;mode</a:t>
            </a:r>
            <a:br>
              <a:rPr lang="en-GB" altLang="bg-BG" b="1" dirty="0">
                <a:latin typeface="Arial" panose="020B0604020202020204" pitchFamily="34" charset="0"/>
                <a:cs typeface="Arial" panose="020B0604020202020204" pitchFamily="34" charset="0"/>
              </a:rPr>
            </a:br>
            <a:endParaRPr lang="bg-BG" altLang="bg-BG" dirty="0">
              <a:solidFill>
                <a:srgbClr val="C00000"/>
              </a:solidFill>
            </a:endParaRPr>
          </a:p>
        </p:txBody>
      </p:sp>
      <p:sp>
        <p:nvSpPr>
          <p:cNvPr id="2" name="Date Placeholder 1"/>
          <p:cNvSpPr>
            <a:spLocks noGrp="1"/>
          </p:cNvSpPr>
          <p:nvPr>
            <p:ph type="dt" sz="half" idx="10"/>
          </p:nvPr>
        </p:nvSpPr>
        <p:spPr/>
        <p:txBody>
          <a:bodyPr/>
          <a:lstStyle/>
          <a:p>
            <a:fld id="{65671DEB-2283-4AC4-94D3-F712879EC54C}" type="datetime1">
              <a:rPr lang="bg-BG" altLang="bg-BG" smtClean="0"/>
              <a:t>31.10.2019 г.</a:t>
            </a:fld>
            <a:endParaRPr lang="bg-BG" altLang="bg-BG"/>
          </a:p>
        </p:txBody>
      </p:sp>
      <p:sp>
        <p:nvSpPr>
          <p:cNvPr id="4" name="Slide Number Placeholder 3"/>
          <p:cNvSpPr>
            <a:spLocks noGrp="1"/>
          </p:cNvSpPr>
          <p:nvPr>
            <p:ph type="sldNum" sz="quarter" idx="12"/>
          </p:nvPr>
        </p:nvSpPr>
        <p:spPr/>
        <p:txBody>
          <a:bodyPr/>
          <a:lstStyle/>
          <a:p>
            <a:fld id="{A1CA7B12-C1FD-4F19-B627-BCE49F638D99}" type="slidenum">
              <a:rPr lang="bg-BG" altLang="bg-BG" smtClean="0"/>
              <a:pPr/>
              <a:t>49</a:t>
            </a:fld>
            <a:endParaRPr lang="bg-BG" altLang="bg-BG"/>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Grp="1" noChangeArrowheads="1"/>
          </p:cNvSpPr>
          <p:nvPr>
            <p:ph type="title"/>
          </p:nvPr>
        </p:nvSpPr>
        <p:spPr>
          <a:xfrm>
            <a:off x="395536" y="274638"/>
            <a:ext cx="8496944" cy="6178550"/>
          </a:xfrm>
        </p:spPr>
        <p:txBody>
          <a:bodyPr/>
          <a:lstStyle/>
          <a:p>
            <a:r>
              <a:rPr lang="en-GB" altLang="bg-BG" sz="3200" dirty="0"/>
              <a:t>After the collection of raw data they should be organized and presented in a meaningful way. </a:t>
            </a:r>
            <a:br>
              <a:rPr lang="en-GB" altLang="bg-BG" sz="3200" dirty="0"/>
            </a:br>
            <a:br>
              <a:rPr lang="en-GB" altLang="bg-BG" sz="3200" dirty="0"/>
            </a:br>
            <a:r>
              <a:rPr lang="en-GB" altLang="bg-BG" sz="3200" b="1" dirty="0">
                <a:solidFill>
                  <a:srgbClr val="FF0000"/>
                </a:solidFill>
              </a:rPr>
              <a:t>Frequency distributions </a:t>
            </a:r>
            <a:r>
              <a:rPr lang="en-GB" altLang="bg-BG" sz="3200" dirty="0"/>
              <a:t>give a  general picture of the pattern of the observations but sets of measurements cannot be adequately described only by the values of all individual measurements. </a:t>
            </a:r>
            <a:br>
              <a:rPr lang="en-GB" altLang="bg-BG" sz="3200" dirty="0"/>
            </a:br>
            <a:br>
              <a:rPr lang="en-GB" altLang="bg-BG" sz="3200" dirty="0"/>
            </a:br>
            <a:r>
              <a:rPr lang="en-GB" altLang="bg-BG" sz="3200" dirty="0"/>
              <a:t>For many purposes, the overall summary of a group's characteristics is of utmost importance. </a:t>
            </a:r>
            <a:endParaRPr lang="bg-BG" altLang="bg-BG" sz="3200" dirty="0"/>
          </a:p>
        </p:txBody>
      </p:sp>
      <p:sp>
        <p:nvSpPr>
          <p:cNvPr id="2" name="Date Placeholder 1"/>
          <p:cNvSpPr>
            <a:spLocks noGrp="1"/>
          </p:cNvSpPr>
          <p:nvPr>
            <p:ph type="dt" sz="half" idx="10"/>
          </p:nvPr>
        </p:nvSpPr>
        <p:spPr/>
        <p:txBody>
          <a:bodyPr/>
          <a:lstStyle/>
          <a:p>
            <a:fld id="{3092D106-2910-4454-B22F-2FC19A5E1FC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a:t>
            </a:fld>
            <a:endParaRPr lang="bg-BG" altLang="bg-BG"/>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7" name="Picture 5" descr="GRANCHAROVA FIG2"/>
          <p:cNvPicPr>
            <a:picLocks noChangeAspect="1" noChangeArrowheads="1"/>
          </p:cNvPicPr>
          <p:nvPr/>
        </p:nvPicPr>
        <p:blipFill>
          <a:blip r:embed="rId2">
            <a:extLst>
              <a:ext uri="{28A0092B-C50C-407E-A947-70E740481C1C}">
                <a14:useLocalDpi xmlns:a14="http://schemas.microsoft.com/office/drawing/2010/main" val="0"/>
              </a:ext>
            </a:extLst>
          </a:blip>
          <a:srcRect t="10347" b="16832"/>
          <a:stretch>
            <a:fillRect/>
          </a:stretch>
        </p:blipFill>
        <p:spPr bwMode="auto">
          <a:xfrm>
            <a:off x="0" y="981075"/>
            <a:ext cx="9144000" cy="500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665703AC-9BFD-4181-80A7-E3E8D5E7E3FB}"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50</a:t>
            </a:fld>
            <a:endParaRPr lang="bg-BG" altLang="bg-BG"/>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77813"/>
            <a:ext cx="8229600" cy="6175375"/>
          </a:xfrm>
        </p:spPr>
        <p:txBody>
          <a:bodyPr/>
          <a:lstStyle/>
          <a:p>
            <a:pPr>
              <a:lnSpc>
                <a:spcPct val="130000"/>
              </a:lnSpc>
            </a:pPr>
            <a:r>
              <a:rPr lang="en-GB" altLang="bg-BG" b="1" dirty="0">
                <a:solidFill>
                  <a:srgbClr val="0070C0"/>
                </a:solidFill>
              </a:rPr>
              <a:t>Part 3</a:t>
            </a:r>
            <a:br>
              <a:rPr lang="en-GB" altLang="bg-BG" b="1" dirty="0">
                <a:solidFill>
                  <a:srgbClr val="FF0000"/>
                </a:solidFill>
              </a:rPr>
            </a:br>
            <a:r>
              <a:rPr lang="en-GB" altLang="bg-BG" sz="4000" b="1" dirty="0">
                <a:solidFill>
                  <a:srgbClr val="FF0000"/>
                </a:solidFill>
              </a:rPr>
              <a:t>MEASURES OF LOCATION: QUANTILES</a:t>
            </a:r>
            <a:r>
              <a:rPr lang="bg-BG" altLang="bg-BG" sz="4000" b="1" dirty="0">
                <a:solidFill>
                  <a:srgbClr val="FF0000"/>
                </a:solidFill>
              </a:rPr>
              <a:t> </a:t>
            </a:r>
            <a:r>
              <a:rPr lang="en-US" altLang="bg-BG" sz="4000" b="1" dirty="0">
                <a:solidFill>
                  <a:srgbClr val="FF0000"/>
                </a:solidFill>
              </a:rPr>
              <a:t>AND PERCENTILES</a:t>
            </a:r>
            <a:br>
              <a:rPr lang="en-US" altLang="bg-BG" sz="4000" b="1" dirty="0">
                <a:solidFill>
                  <a:srgbClr val="FF0000"/>
                </a:solidFill>
              </a:rPr>
            </a:br>
            <a:endParaRPr lang="bg-BG" altLang="bg-BG" sz="4000" b="1" dirty="0">
              <a:solidFill>
                <a:srgbClr val="FF0000"/>
              </a:solidFill>
            </a:endParaRPr>
          </a:p>
        </p:txBody>
      </p:sp>
      <p:sp>
        <p:nvSpPr>
          <p:cNvPr id="2" name="Date Placeholder 1"/>
          <p:cNvSpPr>
            <a:spLocks noGrp="1"/>
          </p:cNvSpPr>
          <p:nvPr>
            <p:ph type="dt" sz="half" idx="10"/>
          </p:nvPr>
        </p:nvSpPr>
        <p:spPr/>
        <p:txBody>
          <a:bodyPr/>
          <a:lstStyle/>
          <a:p>
            <a:fld id="{120AC925-5EFC-4219-8262-3ADDB8529AB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51</a:t>
            </a:fld>
            <a:endParaRPr lang="bg-BG" altLang="bg-BG"/>
          </a:p>
        </p:txBody>
      </p:sp>
    </p:spTree>
    <p:extLst>
      <p:ext uri="{BB962C8B-B14F-4D97-AF65-F5344CB8AC3E}">
        <p14:creationId xmlns:p14="http://schemas.microsoft.com/office/powerpoint/2010/main" val="41462512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7813"/>
            <a:ext cx="8229600" cy="6103937"/>
          </a:xfrm>
        </p:spPr>
        <p:txBody>
          <a:bodyPr/>
          <a:lstStyle/>
          <a:p>
            <a:pPr algn="l"/>
            <a:r>
              <a:rPr lang="en-GB" altLang="bg-BG" sz="4000" b="1" dirty="0">
                <a:solidFill>
                  <a:srgbClr val="FF0000"/>
                </a:solidFill>
              </a:rPr>
              <a:t>Quantiles (Q)</a:t>
            </a:r>
            <a:br>
              <a:rPr lang="en-US" altLang="bg-BG" sz="4000" dirty="0">
                <a:solidFill>
                  <a:srgbClr val="FF0000"/>
                </a:solidFill>
              </a:rPr>
            </a:br>
            <a:r>
              <a:rPr lang="en-US" altLang="bg-BG" sz="3600" dirty="0"/>
              <a:t>Quantiles are special measures of location - points that divide the ordered series of data (from the lowest to the highest value) into subgroups of equal size. </a:t>
            </a:r>
            <a:br>
              <a:rPr lang="en-US" altLang="bg-BG" sz="3600" dirty="0"/>
            </a:br>
            <a:r>
              <a:rPr lang="en-US" altLang="bg-BG" sz="3600" dirty="0"/>
              <a:t>They mark the boundaries between consecutive subgroups in ordered series of data (an array).</a:t>
            </a:r>
            <a:endParaRPr lang="bg-BG" altLang="bg-BG" sz="3600" dirty="0"/>
          </a:p>
        </p:txBody>
      </p:sp>
      <p:sp>
        <p:nvSpPr>
          <p:cNvPr id="2" name="Date Placeholder 1"/>
          <p:cNvSpPr>
            <a:spLocks noGrp="1"/>
          </p:cNvSpPr>
          <p:nvPr>
            <p:ph type="dt" sz="half" idx="10"/>
          </p:nvPr>
        </p:nvSpPr>
        <p:spPr/>
        <p:txBody>
          <a:bodyPr/>
          <a:lstStyle/>
          <a:p>
            <a:fld id="{8D21986B-FC7D-4237-BBA7-EFC672F93F6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52</a:t>
            </a:fld>
            <a:endParaRPr lang="bg-BG" altLang="bg-BG"/>
          </a:p>
        </p:txBody>
      </p:sp>
    </p:spTree>
    <p:extLst>
      <p:ext uri="{BB962C8B-B14F-4D97-AF65-F5344CB8AC3E}">
        <p14:creationId xmlns:p14="http://schemas.microsoft.com/office/powerpoint/2010/main" val="282462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277813"/>
            <a:ext cx="8642350" cy="6391275"/>
          </a:xfrm>
        </p:spPr>
        <p:txBody>
          <a:bodyPr/>
          <a:lstStyle/>
          <a:p>
            <a:pPr algn="l"/>
            <a:r>
              <a:rPr lang="en-GB" altLang="bg-BG" sz="3600" b="1" dirty="0">
                <a:solidFill>
                  <a:srgbClr val="FF0000"/>
                </a:solidFill>
              </a:rPr>
              <a:t>Types of quantiles</a:t>
            </a:r>
            <a:r>
              <a:rPr lang="en-GB" altLang="bg-BG" sz="3600" b="1" dirty="0">
                <a:solidFill>
                  <a:srgbClr val="FF6600"/>
                </a:solidFill>
              </a:rPr>
              <a:t> </a:t>
            </a:r>
            <a:r>
              <a:rPr lang="en-US" altLang="bg-BG" sz="3600" dirty="0"/>
              <a:t>(Q)</a:t>
            </a:r>
            <a:br>
              <a:rPr lang="en-US" altLang="bg-BG" sz="3600" dirty="0"/>
            </a:br>
            <a:r>
              <a:rPr lang="en-US" altLang="bg-BG" sz="3600" dirty="0"/>
              <a:t> </a:t>
            </a:r>
            <a:br>
              <a:rPr lang="en-US" altLang="bg-BG" sz="3600" dirty="0"/>
            </a:br>
            <a:r>
              <a:rPr lang="en-US" altLang="bg-BG" sz="3600" dirty="0"/>
              <a:t>There are several types of quantiles: </a:t>
            </a:r>
            <a:br>
              <a:rPr lang="en-US" altLang="bg-BG" sz="3600" dirty="0"/>
            </a:br>
            <a:r>
              <a:rPr lang="en-US" altLang="bg-BG" sz="3600" dirty="0"/>
              <a:t>- </a:t>
            </a:r>
            <a:r>
              <a:rPr lang="en-US" altLang="bg-BG" sz="3600" b="1" dirty="0">
                <a:solidFill>
                  <a:srgbClr val="C00000"/>
                </a:solidFill>
              </a:rPr>
              <a:t>terciles</a:t>
            </a:r>
            <a:r>
              <a:rPr lang="en-US" altLang="bg-BG" sz="3600" dirty="0">
                <a:solidFill>
                  <a:srgbClr val="FF6600"/>
                </a:solidFill>
              </a:rPr>
              <a:t> </a:t>
            </a:r>
            <a:r>
              <a:rPr lang="en-US" altLang="bg-BG" sz="3600" dirty="0"/>
              <a:t>divide the distribution into three equal subgroups (called thirds); </a:t>
            </a:r>
            <a:br>
              <a:rPr lang="en-US" altLang="bg-BG" sz="3600" dirty="0"/>
            </a:br>
            <a:r>
              <a:rPr lang="en-US" altLang="bg-BG" sz="3600" dirty="0"/>
              <a:t>- </a:t>
            </a:r>
            <a:r>
              <a:rPr lang="en-US" altLang="bg-BG" sz="3600" b="1" dirty="0">
                <a:solidFill>
                  <a:srgbClr val="FF0000"/>
                </a:solidFill>
              </a:rPr>
              <a:t>quartiles</a:t>
            </a:r>
            <a:r>
              <a:rPr lang="en-US" altLang="bg-BG" sz="3600" dirty="0"/>
              <a:t> - into 4 subgroups (quarters);</a:t>
            </a:r>
            <a:br>
              <a:rPr lang="en-US" altLang="bg-BG" sz="3600" dirty="0"/>
            </a:br>
            <a:r>
              <a:rPr lang="en-US" altLang="bg-BG" sz="3600" dirty="0"/>
              <a:t>- </a:t>
            </a:r>
            <a:r>
              <a:rPr lang="en-US" altLang="bg-BG" sz="3600" b="1" dirty="0">
                <a:solidFill>
                  <a:srgbClr val="FF0000"/>
                </a:solidFill>
              </a:rPr>
              <a:t>quintiles</a:t>
            </a:r>
            <a:r>
              <a:rPr lang="en-US" altLang="bg-BG" sz="3600" dirty="0"/>
              <a:t> -into 5 subgroups (fifths); </a:t>
            </a:r>
            <a:br>
              <a:rPr lang="en-US" altLang="bg-BG" sz="3600" dirty="0"/>
            </a:br>
            <a:r>
              <a:rPr lang="en-US" altLang="bg-BG" sz="3600" dirty="0"/>
              <a:t>- </a:t>
            </a:r>
            <a:r>
              <a:rPr lang="en-US" altLang="bg-BG" sz="3600" b="1" dirty="0">
                <a:solidFill>
                  <a:srgbClr val="FF0000"/>
                </a:solidFill>
              </a:rPr>
              <a:t>deciles</a:t>
            </a:r>
            <a:r>
              <a:rPr lang="en-US" altLang="bg-BG" sz="3600" b="1" dirty="0"/>
              <a:t> </a:t>
            </a:r>
            <a:r>
              <a:rPr lang="en-US" altLang="bg-BG" sz="3600" dirty="0"/>
              <a:t>- into 10 subgroups (tenths);</a:t>
            </a:r>
            <a:br>
              <a:rPr lang="en-US" altLang="bg-BG" sz="3600" dirty="0"/>
            </a:br>
            <a:r>
              <a:rPr lang="en-US" altLang="bg-BG" sz="3600" dirty="0"/>
              <a:t>- </a:t>
            </a:r>
            <a:r>
              <a:rPr lang="en-US" altLang="bg-BG" sz="3600" b="1" dirty="0">
                <a:solidFill>
                  <a:srgbClr val="FF0000"/>
                </a:solidFill>
              </a:rPr>
              <a:t>centiles</a:t>
            </a:r>
            <a:r>
              <a:rPr lang="en-US" altLang="bg-BG" sz="3600" dirty="0"/>
              <a:t> – into 100 parts (hundredths)</a:t>
            </a:r>
            <a:r>
              <a:rPr lang="en-US" altLang="bg-BG" sz="4000" dirty="0"/>
              <a:t> </a:t>
            </a:r>
            <a:endParaRPr lang="bg-BG" altLang="bg-BG" sz="4000" dirty="0"/>
          </a:p>
        </p:txBody>
      </p:sp>
      <p:sp>
        <p:nvSpPr>
          <p:cNvPr id="2" name="Date Placeholder 1"/>
          <p:cNvSpPr>
            <a:spLocks noGrp="1"/>
          </p:cNvSpPr>
          <p:nvPr>
            <p:ph type="dt" sz="half" idx="10"/>
          </p:nvPr>
        </p:nvSpPr>
        <p:spPr/>
        <p:txBody>
          <a:bodyPr/>
          <a:lstStyle/>
          <a:p>
            <a:fld id="{FE8E19A0-0087-4063-876C-6448A314890E}"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53</a:t>
            </a:fld>
            <a:endParaRPr lang="bg-BG" altLang="bg-BG"/>
          </a:p>
        </p:txBody>
      </p:sp>
    </p:spTree>
    <p:extLst>
      <p:ext uri="{BB962C8B-B14F-4D97-AF65-F5344CB8AC3E}">
        <p14:creationId xmlns:p14="http://schemas.microsoft.com/office/powerpoint/2010/main" val="11289958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61" name="Group 89"/>
          <p:cNvGraphicFramePr>
            <a:graphicFrameLocks noGrp="1"/>
          </p:cNvGraphicFramePr>
          <p:nvPr/>
        </p:nvGraphicFramePr>
        <p:xfrm>
          <a:off x="395288" y="333375"/>
          <a:ext cx="8424862" cy="5703890"/>
        </p:xfrm>
        <a:graphic>
          <a:graphicData uri="http://schemas.openxmlformats.org/drawingml/2006/table">
            <a:tbl>
              <a:tblPr/>
              <a:tblGrid>
                <a:gridCol w="2808287">
                  <a:extLst>
                    <a:ext uri="{9D8B030D-6E8A-4147-A177-3AD203B41FA5}">
                      <a16:colId xmlns:a16="http://schemas.microsoft.com/office/drawing/2014/main" val="20000"/>
                    </a:ext>
                  </a:extLst>
                </a:gridCol>
                <a:gridCol w="2808288">
                  <a:extLst>
                    <a:ext uri="{9D8B030D-6E8A-4147-A177-3AD203B41FA5}">
                      <a16:colId xmlns:a16="http://schemas.microsoft.com/office/drawing/2014/main" val="20001"/>
                    </a:ext>
                  </a:extLst>
                </a:gridCol>
                <a:gridCol w="2808287">
                  <a:extLst>
                    <a:ext uri="{9D8B030D-6E8A-4147-A177-3AD203B41FA5}">
                      <a16:colId xmlns:a16="http://schemas.microsoft.com/office/drawing/2014/main" val="20002"/>
                    </a:ext>
                  </a:extLst>
                </a:gridCol>
              </a:tblGrid>
              <a:tr h="157956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altLang="bg-BG" sz="2800" b="1" i="0" u="none" strike="noStrike" cap="none" normalizeH="0" baseline="0" dirty="0">
                          <a:ln>
                            <a:noFill/>
                          </a:ln>
                          <a:solidFill>
                            <a:schemeClr val="tx1"/>
                          </a:solidFill>
                          <a:effectLst/>
                          <a:latin typeface="Arial" charset="0"/>
                          <a:cs typeface="Times New Roman" pitchFamily="18" charset="0"/>
                        </a:rPr>
                        <a:t>Quantile/s</a:t>
                      </a:r>
                      <a:endParaRPr kumimoji="0" lang="sl-SI" altLang="bg-BG"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2800" b="1" i="0" u="none" strike="noStrike" cap="none" normalizeH="0" baseline="0">
                          <a:ln>
                            <a:noFill/>
                          </a:ln>
                          <a:solidFill>
                            <a:schemeClr val="tx1"/>
                          </a:solidFill>
                          <a:effectLst/>
                          <a:latin typeface="Arial" charset="0"/>
                          <a:cs typeface="Times New Roman" pitchFamily="18" charset="0"/>
                        </a:rPr>
                        <a:t>Number of equal parts of a distribution</a:t>
                      </a:r>
                      <a:endParaRPr kumimoji="0" lang="sl-SI" altLang="bg-BG"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2800" b="1" i="0" u="none" strike="noStrike" cap="none" normalizeH="0" baseline="0">
                          <a:ln>
                            <a:noFill/>
                          </a:ln>
                          <a:solidFill>
                            <a:schemeClr val="tx1"/>
                          </a:solidFill>
                          <a:effectLst/>
                          <a:latin typeface="Arial" charset="0"/>
                          <a:cs typeface="Times New Roman" pitchFamily="18" charset="0"/>
                        </a:rPr>
                        <a:t>Number of quantiles of this type</a:t>
                      </a:r>
                      <a:endParaRPr kumimoji="0" lang="sl-SI" altLang="bg-BG"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02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dirty="0">
                          <a:ln>
                            <a:noFill/>
                          </a:ln>
                          <a:solidFill>
                            <a:schemeClr val="tx1"/>
                          </a:solidFill>
                          <a:effectLst/>
                          <a:latin typeface="Arial" charset="0"/>
                          <a:cs typeface="Times New Roman" pitchFamily="18" charset="0"/>
                        </a:rPr>
                        <a:t>Median</a:t>
                      </a:r>
                      <a:endParaRPr kumimoji="0" lang="sl-SI" altLang="bg-BG" sz="32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2</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1</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2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Quartiles</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4</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dirty="0">
                          <a:ln>
                            <a:noFill/>
                          </a:ln>
                          <a:solidFill>
                            <a:schemeClr val="tx1"/>
                          </a:solidFill>
                          <a:effectLst/>
                          <a:latin typeface="Arial" charset="0"/>
                          <a:cs typeface="Times New Roman" pitchFamily="18" charset="0"/>
                        </a:rPr>
                        <a:t>3</a:t>
                      </a:r>
                      <a:endParaRPr kumimoji="0" lang="sl-SI" altLang="bg-BG" sz="32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346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Deciles</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10</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9</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3028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Percentiles</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a:ln>
                            <a:noFill/>
                          </a:ln>
                          <a:solidFill>
                            <a:schemeClr val="tx1"/>
                          </a:solidFill>
                          <a:effectLst/>
                          <a:latin typeface="Arial" charset="0"/>
                          <a:cs typeface="Times New Roman" pitchFamily="18" charset="0"/>
                        </a:rPr>
                        <a:t>100</a:t>
                      </a:r>
                      <a:endParaRPr kumimoji="0" lang="sl-SI" altLang="bg-BG" sz="32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l-SI" altLang="bg-BG" sz="3200" b="1" i="0" u="none" strike="noStrike" cap="none" normalizeH="0" baseline="0" dirty="0">
                          <a:ln>
                            <a:noFill/>
                          </a:ln>
                          <a:solidFill>
                            <a:schemeClr val="tx1"/>
                          </a:solidFill>
                          <a:effectLst/>
                          <a:latin typeface="Arial" charset="0"/>
                          <a:cs typeface="Times New Roman" pitchFamily="18" charset="0"/>
                        </a:rPr>
                        <a:t>99</a:t>
                      </a:r>
                      <a:endParaRPr kumimoji="0" lang="sl-SI" altLang="bg-BG" sz="3200" b="1"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fld id="{F22601A4-9B38-4DF2-B94D-F34A3F1F0B48}"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20E618AE-4321-4BEC-A150-3640766F3025}" type="slidenum">
              <a:rPr lang="bg-BG" altLang="bg-BG" smtClean="0"/>
              <a:pPr/>
              <a:t>54</a:t>
            </a:fld>
            <a:endParaRPr lang="bg-BG" altLang="bg-BG"/>
          </a:p>
        </p:txBody>
      </p:sp>
    </p:spTree>
    <p:extLst>
      <p:ext uri="{BB962C8B-B14F-4D97-AF65-F5344CB8AC3E}">
        <p14:creationId xmlns:p14="http://schemas.microsoft.com/office/powerpoint/2010/main" val="15402876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6103937"/>
          </a:xfrm>
        </p:spPr>
        <p:txBody>
          <a:bodyPr/>
          <a:lstStyle/>
          <a:p>
            <a:pPr algn="l">
              <a:lnSpc>
                <a:spcPct val="90000"/>
              </a:lnSpc>
            </a:pPr>
            <a:r>
              <a:rPr lang="en-GB" altLang="bg-BG" b="1" dirty="0">
                <a:solidFill>
                  <a:srgbClr val="FF0000"/>
                </a:solidFill>
              </a:rPr>
              <a:t>Estimation of quantiles</a:t>
            </a:r>
            <a:br>
              <a:rPr lang="en-GB" altLang="bg-BG" dirty="0">
                <a:solidFill>
                  <a:srgbClr val="FF0000"/>
                </a:solidFill>
              </a:rPr>
            </a:br>
            <a:br>
              <a:rPr lang="en-GB" altLang="bg-BG" dirty="0">
                <a:solidFill>
                  <a:srgbClr val="FF0000"/>
                </a:solidFill>
              </a:rPr>
            </a:br>
            <a:r>
              <a:rPr lang="en-GB" altLang="bg-BG" dirty="0" err="1"/>
              <a:t>Quantiles</a:t>
            </a:r>
            <a:r>
              <a:rPr lang="en-GB" altLang="bg-BG" dirty="0"/>
              <a:t> are usually identified or determined.</a:t>
            </a:r>
            <a:br>
              <a:rPr lang="en-GB" altLang="bg-BG" dirty="0"/>
            </a:br>
            <a:r>
              <a:rPr lang="en-GB" altLang="bg-BG" dirty="0"/>
              <a:t> </a:t>
            </a:r>
            <a:br>
              <a:rPr lang="en-GB" altLang="bg-BG" dirty="0"/>
            </a:br>
            <a:r>
              <a:rPr lang="en-GB" altLang="bg-BG" dirty="0"/>
              <a:t>The procedure of identifying quantiles is as follows:</a:t>
            </a:r>
            <a:endParaRPr lang="bg-BG" altLang="bg-BG" dirty="0"/>
          </a:p>
        </p:txBody>
      </p:sp>
      <p:sp>
        <p:nvSpPr>
          <p:cNvPr id="2" name="Date Placeholder 1"/>
          <p:cNvSpPr>
            <a:spLocks noGrp="1"/>
          </p:cNvSpPr>
          <p:nvPr>
            <p:ph type="dt" sz="half" idx="10"/>
          </p:nvPr>
        </p:nvSpPr>
        <p:spPr/>
        <p:txBody>
          <a:bodyPr/>
          <a:lstStyle/>
          <a:p>
            <a:fld id="{D4DC511B-D333-4FD4-985A-CE0B9A9EBEB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55</a:t>
            </a:fld>
            <a:endParaRPr lang="bg-BG" altLang="bg-BG"/>
          </a:p>
        </p:txBody>
      </p:sp>
    </p:spTree>
    <p:extLst>
      <p:ext uri="{BB962C8B-B14F-4D97-AF65-F5344CB8AC3E}">
        <p14:creationId xmlns:p14="http://schemas.microsoft.com/office/powerpoint/2010/main" val="33201390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435975" cy="6103937"/>
          </a:xfrm>
        </p:spPr>
        <p:txBody>
          <a:bodyPr/>
          <a:lstStyle/>
          <a:p>
            <a:pPr algn="l"/>
            <a:r>
              <a:rPr lang="en-GB" altLang="bg-BG" sz="4000" dirty="0">
                <a:solidFill>
                  <a:srgbClr val="FF0000"/>
                </a:solidFill>
              </a:rPr>
              <a:t>First,</a:t>
            </a:r>
            <a:r>
              <a:rPr lang="en-GB" altLang="bg-BG" sz="4000" dirty="0"/>
              <a:t> we need to rearrange all observations in an ordered series  from the lowest to the highest value. </a:t>
            </a:r>
            <a:br>
              <a:rPr lang="en-GB" altLang="bg-BG" sz="4000" dirty="0"/>
            </a:br>
            <a:br>
              <a:rPr lang="en-GB" altLang="bg-BG" sz="4000" dirty="0"/>
            </a:br>
            <a:r>
              <a:rPr lang="en-GB" altLang="bg-BG" sz="4000" dirty="0">
                <a:solidFill>
                  <a:srgbClr val="FF0000"/>
                </a:solidFill>
              </a:rPr>
              <a:t>Second,</a:t>
            </a:r>
            <a:r>
              <a:rPr lang="en-GB" altLang="bg-BG" sz="4000" dirty="0"/>
              <a:t> we must determine whether the number of cases is odd or even.</a:t>
            </a:r>
            <a:br>
              <a:rPr lang="en-GB" altLang="bg-BG" sz="4000" dirty="0"/>
            </a:br>
            <a:endParaRPr lang="bg-BG" altLang="bg-BG" sz="4000" dirty="0"/>
          </a:p>
        </p:txBody>
      </p:sp>
      <p:sp>
        <p:nvSpPr>
          <p:cNvPr id="2" name="Date Placeholder 1"/>
          <p:cNvSpPr>
            <a:spLocks noGrp="1"/>
          </p:cNvSpPr>
          <p:nvPr>
            <p:ph type="dt" sz="half" idx="10"/>
          </p:nvPr>
        </p:nvSpPr>
        <p:spPr/>
        <p:txBody>
          <a:bodyPr/>
          <a:lstStyle/>
          <a:p>
            <a:fld id="{4BA133D7-F1DB-4A2A-8687-4BEBC706961D}"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56</a:t>
            </a:fld>
            <a:endParaRPr lang="bg-BG" altLang="bg-BG"/>
          </a:p>
        </p:txBody>
      </p:sp>
    </p:spTree>
    <p:extLst>
      <p:ext uri="{BB962C8B-B14F-4D97-AF65-F5344CB8AC3E}">
        <p14:creationId xmlns:p14="http://schemas.microsoft.com/office/powerpoint/2010/main" val="41398092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457200" y="274638"/>
            <a:ext cx="8229600" cy="6034087"/>
          </a:xfrm>
        </p:spPr>
        <p:txBody>
          <a:bodyPr/>
          <a:lstStyle/>
          <a:p>
            <a:pPr algn="l">
              <a:lnSpc>
                <a:spcPct val="90000"/>
              </a:lnSpc>
            </a:pPr>
            <a:r>
              <a:rPr lang="en-US" altLang="bg-BG" sz="2400" dirty="0">
                <a:solidFill>
                  <a:srgbClr val="FF0000"/>
                </a:solidFill>
              </a:rPr>
              <a:t>Example:</a:t>
            </a:r>
            <a:br>
              <a:rPr lang="en-US" altLang="bg-BG" sz="2400" dirty="0">
                <a:solidFill>
                  <a:srgbClr val="FF0000"/>
                </a:solidFill>
              </a:rPr>
            </a:br>
            <a:br>
              <a:rPr lang="en-US" altLang="bg-BG" sz="2400" dirty="0">
                <a:solidFill>
                  <a:srgbClr val="FF0000"/>
                </a:solidFill>
              </a:rPr>
            </a:br>
            <a:r>
              <a:rPr lang="en-US" altLang="bg-BG" sz="2400" dirty="0"/>
              <a:t>Let’s have an observation on the age at first birth for a sample of 10 mothers:</a:t>
            </a:r>
            <a:br>
              <a:rPr lang="en-US" altLang="bg-BG" sz="2400" dirty="0"/>
            </a:br>
            <a:br>
              <a:rPr lang="en-US" altLang="bg-BG" sz="2400" dirty="0"/>
            </a:br>
            <a:r>
              <a:rPr lang="en-US" altLang="bg-BG" sz="2400" dirty="0"/>
              <a:t>1. Raw data on the array are as follows:</a:t>
            </a:r>
            <a:br>
              <a:rPr lang="en-US" altLang="bg-BG" sz="2400" dirty="0"/>
            </a:br>
            <a:r>
              <a:rPr lang="en-US" altLang="bg-BG" sz="2400" dirty="0">
                <a:solidFill>
                  <a:srgbClr val="FF0000"/>
                </a:solidFill>
              </a:rPr>
              <a:t>21, 23, 27, 30, 18, 23, 33, 23, 27, 28</a:t>
            </a:r>
            <a:br>
              <a:rPr lang="en-US" altLang="bg-BG" sz="2400" dirty="0">
                <a:solidFill>
                  <a:srgbClr val="FF0000"/>
                </a:solidFill>
              </a:rPr>
            </a:br>
            <a:br>
              <a:rPr lang="en-US" altLang="bg-BG" sz="2400" dirty="0">
                <a:solidFill>
                  <a:srgbClr val="FF0000"/>
                </a:solidFill>
              </a:rPr>
            </a:br>
            <a:r>
              <a:rPr lang="en-US" altLang="bg-BG" sz="2400" dirty="0"/>
              <a:t>2. Now let’s rearrange </a:t>
            </a:r>
            <a:r>
              <a:rPr lang="en-GB" altLang="bg-BG" sz="2400" dirty="0"/>
              <a:t>all observations according to the magnitude of a value of a variable we are observing in an ordered series of data from the lowest to the highest value:</a:t>
            </a:r>
            <a:br>
              <a:rPr lang="en-GB" altLang="bg-BG" sz="2400" dirty="0"/>
            </a:br>
            <a:r>
              <a:rPr lang="en-GB" altLang="bg-BG" sz="2400" dirty="0">
                <a:solidFill>
                  <a:srgbClr val="FF0000"/>
                </a:solidFill>
              </a:rPr>
              <a:t>18, 21, 23, 23, 25, 27, 27, 28, 30, 33</a:t>
            </a:r>
            <a:br>
              <a:rPr lang="en-GB" altLang="bg-BG" sz="2400" dirty="0">
                <a:solidFill>
                  <a:srgbClr val="FF0000"/>
                </a:solidFill>
              </a:rPr>
            </a:br>
            <a:r>
              <a:rPr lang="en-US" altLang="bg-BG" sz="2400" dirty="0"/>
              <a:t> </a:t>
            </a:r>
            <a:br>
              <a:rPr lang="en-US" altLang="bg-BG" sz="2400" dirty="0"/>
            </a:br>
            <a:r>
              <a:rPr lang="en-US" altLang="bg-BG" sz="2400" dirty="0"/>
              <a:t>3. We need to determine if the number of cases is odd or even.</a:t>
            </a:r>
            <a:br>
              <a:rPr lang="en-US" altLang="bg-BG" sz="2400" dirty="0"/>
            </a:br>
            <a:r>
              <a:rPr lang="en-US" altLang="bg-BG" sz="2400" dirty="0">
                <a:solidFill>
                  <a:srgbClr val="FF0000"/>
                </a:solidFill>
              </a:rPr>
              <a:t>In this example the number of cases is even.</a:t>
            </a:r>
            <a:br>
              <a:rPr lang="en-US" altLang="bg-BG" sz="2400" dirty="0">
                <a:solidFill>
                  <a:srgbClr val="FF0000"/>
                </a:solidFill>
              </a:rPr>
            </a:br>
            <a:endParaRPr lang="bg-BG" altLang="bg-BG" sz="2400" dirty="0">
              <a:solidFill>
                <a:srgbClr val="FF0000"/>
              </a:solidFill>
            </a:endParaRPr>
          </a:p>
        </p:txBody>
      </p:sp>
      <p:sp>
        <p:nvSpPr>
          <p:cNvPr id="2" name="Date Placeholder 1"/>
          <p:cNvSpPr>
            <a:spLocks noGrp="1"/>
          </p:cNvSpPr>
          <p:nvPr>
            <p:ph type="dt" sz="half" idx="10"/>
          </p:nvPr>
        </p:nvSpPr>
        <p:spPr/>
        <p:txBody>
          <a:bodyPr/>
          <a:lstStyle/>
          <a:p>
            <a:fld id="{F648B917-7F6E-4D95-AA4F-BD4E53CDB0F2}"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57</a:t>
            </a:fld>
            <a:endParaRPr lang="bg-BG" altLang="bg-BG"/>
          </a:p>
        </p:txBody>
      </p:sp>
    </p:spTree>
    <p:extLst>
      <p:ext uri="{BB962C8B-B14F-4D97-AF65-F5344CB8AC3E}">
        <p14:creationId xmlns:p14="http://schemas.microsoft.com/office/powerpoint/2010/main" val="18568516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457200" y="274638"/>
            <a:ext cx="8229600" cy="6034087"/>
          </a:xfrm>
        </p:spPr>
        <p:txBody>
          <a:bodyPr/>
          <a:lstStyle/>
          <a:p>
            <a:pPr algn="l"/>
            <a:r>
              <a:rPr lang="en-GB" altLang="bg-BG" sz="3600" dirty="0"/>
              <a:t>4. We locate the central two observations (5</a:t>
            </a:r>
            <a:r>
              <a:rPr lang="en-GB" altLang="bg-BG" sz="3600" baseline="30000" dirty="0"/>
              <a:t>th</a:t>
            </a:r>
            <a:r>
              <a:rPr lang="en-GB" altLang="bg-BG" sz="3600" dirty="0"/>
              <a:t> = 25 and 6</a:t>
            </a:r>
            <a:r>
              <a:rPr lang="en-GB" altLang="bg-BG" sz="3600" baseline="30000" dirty="0"/>
              <a:t>th </a:t>
            </a:r>
            <a:r>
              <a:rPr lang="en-GB" altLang="bg-BG" sz="3600" dirty="0"/>
              <a:t> = 27)</a:t>
            </a:r>
            <a:r>
              <a:rPr lang="en-GB" altLang="bg-BG" sz="4000" dirty="0"/>
              <a:t> </a:t>
            </a:r>
            <a:br>
              <a:rPr lang="en-GB" altLang="bg-BG" sz="4000" dirty="0"/>
            </a:br>
            <a:r>
              <a:rPr lang="en-GB" altLang="bg-BG" sz="3600" dirty="0">
                <a:solidFill>
                  <a:srgbClr val="FF0000"/>
                </a:solidFill>
              </a:rPr>
              <a:t>18, 21, 23, 23, </a:t>
            </a:r>
            <a:r>
              <a:rPr lang="en-GB" altLang="bg-BG" sz="3600" dirty="0">
                <a:solidFill>
                  <a:srgbClr val="0000FF"/>
                </a:solidFill>
              </a:rPr>
              <a:t>25, 27</a:t>
            </a:r>
            <a:r>
              <a:rPr lang="en-GB" altLang="bg-BG" sz="3600" dirty="0">
                <a:solidFill>
                  <a:srgbClr val="FF0000"/>
                </a:solidFill>
              </a:rPr>
              <a:t>, 27, 28, 30, 33</a:t>
            </a:r>
            <a:br>
              <a:rPr lang="en-GB" altLang="bg-BG" sz="3200" dirty="0">
                <a:solidFill>
                  <a:srgbClr val="FF0000"/>
                </a:solidFill>
              </a:rPr>
            </a:br>
            <a:r>
              <a:rPr lang="en-GB" altLang="bg-BG" sz="4000" dirty="0"/>
              <a:t> </a:t>
            </a:r>
            <a:r>
              <a:rPr lang="en-GB" altLang="bg-BG" sz="3600" dirty="0"/>
              <a:t>Afterwards we sum the values of these two units and divide the sum by 2.</a:t>
            </a:r>
            <a:br>
              <a:rPr lang="en-GB" altLang="bg-BG" sz="4000" dirty="0"/>
            </a:br>
            <a:r>
              <a:rPr lang="en-GB" altLang="bg-BG" sz="4000" dirty="0">
                <a:solidFill>
                  <a:srgbClr val="0000FF"/>
                </a:solidFill>
              </a:rPr>
              <a:t>25+27/2 = 26</a:t>
            </a:r>
            <a:br>
              <a:rPr lang="en-GB" altLang="bg-BG" sz="4000" dirty="0">
                <a:solidFill>
                  <a:srgbClr val="FF0000"/>
                </a:solidFill>
              </a:rPr>
            </a:br>
            <a:r>
              <a:rPr lang="en-GB" altLang="bg-BG" sz="4000" dirty="0"/>
              <a:t> </a:t>
            </a:r>
            <a:r>
              <a:rPr lang="en-GB" altLang="bg-BG" sz="3600" dirty="0"/>
              <a:t>So, the median is just a halfway of values of the two middle observations.</a:t>
            </a:r>
            <a:br>
              <a:rPr lang="en-GB" altLang="bg-BG" sz="3600" dirty="0"/>
            </a:br>
            <a:br>
              <a:rPr lang="en-GB" altLang="bg-BG" sz="3600" dirty="0">
                <a:solidFill>
                  <a:srgbClr val="FF0000"/>
                </a:solidFill>
              </a:rPr>
            </a:br>
            <a:endParaRPr lang="bg-BG" altLang="bg-BG" sz="3600" dirty="0">
              <a:solidFill>
                <a:srgbClr val="FF0000"/>
              </a:solidFill>
            </a:endParaRPr>
          </a:p>
        </p:txBody>
      </p:sp>
      <p:sp>
        <p:nvSpPr>
          <p:cNvPr id="2" name="Date Placeholder 1"/>
          <p:cNvSpPr>
            <a:spLocks noGrp="1"/>
          </p:cNvSpPr>
          <p:nvPr>
            <p:ph type="dt" sz="half" idx="10"/>
          </p:nvPr>
        </p:nvSpPr>
        <p:spPr/>
        <p:txBody>
          <a:bodyPr/>
          <a:lstStyle/>
          <a:p>
            <a:fld id="{D7516379-7DCC-46A7-A495-84B06C79F725}"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58</a:t>
            </a:fld>
            <a:endParaRPr lang="bg-BG" altLang="bg-BG"/>
          </a:p>
        </p:txBody>
      </p:sp>
    </p:spTree>
    <p:extLst>
      <p:ext uri="{BB962C8B-B14F-4D97-AF65-F5344CB8AC3E}">
        <p14:creationId xmlns:p14="http://schemas.microsoft.com/office/powerpoint/2010/main" val="18542592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7813"/>
            <a:ext cx="8229600" cy="6103937"/>
          </a:xfrm>
        </p:spPr>
        <p:txBody>
          <a:bodyPr/>
          <a:lstStyle/>
          <a:p>
            <a:pPr algn="l"/>
            <a:r>
              <a:rPr lang="en-GB" altLang="bg-BG" sz="3600" dirty="0"/>
              <a:t>5. Then we can repeat exactly the same procedure in the lower half and in the upper half of the ordered series to locate the quantiles dividing the ordered series in four equal parts (quartiles). </a:t>
            </a:r>
            <a:br>
              <a:rPr lang="en-GB" altLang="bg-BG" sz="3600" dirty="0"/>
            </a:br>
            <a:r>
              <a:rPr lang="en-GB" altLang="bg-BG" sz="3600" dirty="0"/>
              <a:t>Numbers in green represent the other two quartiles,</a:t>
            </a:r>
            <a:br>
              <a:rPr lang="en-GB" altLang="bg-BG" sz="3600" dirty="0"/>
            </a:br>
            <a:r>
              <a:rPr lang="en-GB" altLang="bg-BG" sz="3600" dirty="0"/>
              <a:t> </a:t>
            </a:r>
            <a:br>
              <a:rPr lang="en-GB" altLang="bg-BG" sz="3600" dirty="0"/>
            </a:br>
            <a:r>
              <a:rPr lang="en-GB" altLang="bg-BG" sz="3600" dirty="0">
                <a:solidFill>
                  <a:srgbClr val="FF0000"/>
                </a:solidFill>
              </a:rPr>
              <a:t>18, 21, </a:t>
            </a:r>
            <a:r>
              <a:rPr lang="en-GB" altLang="bg-BG" sz="3600" b="1" dirty="0">
                <a:solidFill>
                  <a:srgbClr val="33CC33"/>
                </a:solidFill>
              </a:rPr>
              <a:t>23</a:t>
            </a:r>
            <a:r>
              <a:rPr lang="en-GB" altLang="bg-BG" sz="3600" dirty="0">
                <a:solidFill>
                  <a:srgbClr val="FF0000"/>
                </a:solidFill>
              </a:rPr>
              <a:t>, 23, 25</a:t>
            </a:r>
            <a:r>
              <a:rPr lang="en-GB" altLang="bg-BG" sz="3600" dirty="0">
                <a:solidFill>
                  <a:srgbClr val="0000FF"/>
                </a:solidFill>
              </a:rPr>
              <a:t>, 27, 27, </a:t>
            </a:r>
            <a:r>
              <a:rPr lang="en-GB" altLang="bg-BG" sz="3600" b="1" dirty="0">
                <a:solidFill>
                  <a:srgbClr val="33CC33"/>
                </a:solidFill>
              </a:rPr>
              <a:t>28</a:t>
            </a:r>
            <a:r>
              <a:rPr lang="en-GB" altLang="bg-BG" sz="3600" dirty="0">
                <a:solidFill>
                  <a:srgbClr val="0000FF"/>
                </a:solidFill>
              </a:rPr>
              <a:t>, 30, 33</a:t>
            </a:r>
            <a:endParaRPr lang="bg-BG" altLang="bg-BG" sz="3600" dirty="0">
              <a:solidFill>
                <a:srgbClr val="0000FF"/>
              </a:solidFill>
            </a:endParaRPr>
          </a:p>
        </p:txBody>
      </p:sp>
      <p:sp>
        <p:nvSpPr>
          <p:cNvPr id="2" name="Date Placeholder 1"/>
          <p:cNvSpPr>
            <a:spLocks noGrp="1"/>
          </p:cNvSpPr>
          <p:nvPr>
            <p:ph type="dt" sz="half" idx="10"/>
          </p:nvPr>
        </p:nvSpPr>
        <p:spPr/>
        <p:txBody>
          <a:bodyPr/>
          <a:lstStyle/>
          <a:p>
            <a:fld id="{ABB19D10-2352-4463-B378-0ADEA0BBF178}"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59</a:t>
            </a:fld>
            <a:endParaRPr lang="bg-BG" altLang="bg-BG"/>
          </a:p>
        </p:txBody>
      </p:sp>
    </p:spTree>
    <p:extLst>
      <p:ext uri="{BB962C8B-B14F-4D97-AF65-F5344CB8AC3E}">
        <p14:creationId xmlns:p14="http://schemas.microsoft.com/office/powerpoint/2010/main" val="236153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6178550"/>
          </a:xfrm>
        </p:spPr>
        <p:txBody>
          <a:bodyPr/>
          <a:lstStyle/>
          <a:p>
            <a:r>
              <a:rPr lang="en-GB" altLang="bg-BG" sz="2800" dirty="0"/>
              <a:t>The process of summarization is based on </a:t>
            </a:r>
            <a:r>
              <a:rPr lang="en-GB" altLang="bg-BG" sz="2800" b="1" dirty="0">
                <a:solidFill>
                  <a:srgbClr val="CC3300"/>
                </a:solidFill>
              </a:rPr>
              <a:t>two main characteristics of quantitative data:</a:t>
            </a:r>
            <a:br>
              <a:rPr lang="en-GB" altLang="bg-BG" sz="2800" dirty="0">
                <a:solidFill>
                  <a:srgbClr val="CC3300"/>
                </a:solidFill>
              </a:rPr>
            </a:br>
            <a:r>
              <a:rPr lang="en-GB" altLang="bg-BG" sz="2800" dirty="0"/>
              <a:t> </a:t>
            </a:r>
            <a:br>
              <a:rPr lang="en-GB" altLang="bg-BG" sz="2800" dirty="0"/>
            </a:br>
            <a:r>
              <a:rPr lang="en-GB" altLang="bg-BG" sz="2800" dirty="0"/>
              <a:t>1. </a:t>
            </a:r>
            <a:r>
              <a:rPr lang="en-GB" altLang="bg-BG" sz="2800" b="1" dirty="0">
                <a:solidFill>
                  <a:srgbClr val="CC3300"/>
                </a:solidFill>
              </a:rPr>
              <a:t>Firstly,</a:t>
            </a:r>
            <a:r>
              <a:rPr lang="en-GB" altLang="bg-BG" sz="2800" dirty="0"/>
              <a:t> this is the individual variability of observations in any set of measurements.</a:t>
            </a:r>
            <a:br>
              <a:rPr lang="en-GB" altLang="bg-BG" sz="2800" dirty="0"/>
            </a:br>
            <a:r>
              <a:rPr lang="en-GB" altLang="bg-BG" sz="2800" dirty="0"/>
              <a:t> </a:t>
            </a:r>
            <a:br>
              <a:rPr lang="en-GB" altLang="bg-BG" sz="2800" dirty="0"/>
            </a:br>
            <a:r>
              <a:rPr lang="en-GB" altLang="bg-BG" sz="2800" dirty="0"/>
              <a:t>2. </a:t>
            </a:r>
            <a:r>
              <a:rPr lang="en-GB" altLang="bg-BG" sz="2800" b="1" dirty="0">
                <a:solidFill>
                  <a:srgbClr val="CC3300"/>
                </a:solidFill>
              </a:rPr>
              <a:t>Secondly,</a:t>
            </a:r>
            <a:r>
              <a:rPr lang="en-GB" altLang="bg-BG" sz="2800" dirty="0"/>
              <a:t> despite the individual fluctuations, the values of the most quantitative variables tend to some </a:t>
            </a:r>
            <a:r>
              <a:rPr lang="en-GB" altLang="bg-BG" sz="2800" b="1" dirty="0">
                <a:solidFill>
                  <a:srgbClr val="FF0000"/>
                </a:solidFill>
              </a:rPr>
              <a:t>typical “middle” level </a:t>
            </a:r>
            <a:r>
              <a:rPr lang="en-GB" altLang="bg-BG" sz="2800" dirty="0"/>
              <a:t>(central point or the most characteristic value) around which all the values are distributed. Measures of such distribution  are referred to as </a:t>
            </a:r>
            <a:r>
              <a:rPr lang="en-GB" altLang="bg-BG" sz="2800" b="1" dirty="0">
                <a:solidFill>
                  <a:srgbClr val="CC3300"/>
                </a:solidFill>
              </a:rPr>
              <a:t>measures of central tendency.</a:t>
            </a:r>
            <a:r>
              <a:rPr lang="en-GB" altLang="bg-BG" sz="2400" dirty="0"/>
              <a:t> </a:t>
            </a:r>
            <a:endParaRPr lang="bg-BG" altLang="bg-BG" sz="2400" dirty="0"/>
          </a:p>
        </p:txBody>
      </p:sp>
      <p:sp>
        <p:nvSpPr>
          <p:cNvPr id="2" name="Date Placeholder 1"/>
          <p:cNvSpPr>
            <a:spLocks noGrp="1"/>
          </p:cNvSpPr>
          <p:nvPr>
            <p:ph type="dt" sz="half" idx="10"/>
          </p:nvPr>
        </p:nvSpPr>
        <p:spPr/>
        <p:txBody>
          <a:bodyPr/>
          <a:lstStyle/>
          <a:p>
            <a:fld id="{62FD3060-060D-4B31-A683-67861BBEA94A}"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a:t>
            </a:fld>
            <a:endParaRPr lang="bg-BG" altLang="bg-BG"/>
          </a:p>
        </p:txBody>
      </p:sp>
    </p:spTree>
    <p:extLst>
      <p:ext uri="{BB962C8B-B14F-4D97-AF65-F5344CB8AC3E}">
        <p14:creationId xmlns:p14="http://schemas.microsoft.com/office/powerpoint/2010/main" val="39839558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6103937"/>
          </a:xfrm>
        </p:spPr>
        <p:txBody>
          <a:bodyPr/>
          <a:lstStyle/>
          <a:p>
            <a:r>
              <a:rPr lang="en-GB" altLang="bg-BG" dirty="0"/>
              <a:t>6. We can repeat the procedure until we divide the distribution in wanted number of equal parts. </a:t>
            </a:r>
            <a:br>
              <a:rPr lang="en-GB" altLang="bg-BG" dirty="0"/>
            </a:br>
            <a:br>
              <a:rPr lang="en-GB" altLang="bg-BG" dirty="0"/>
            </a:br>
            <a:endParaRPr lang="bg-BG" altLang="bg-BG" dirty="0"/>
          </a:p>
        </p:txBody>
      </p:sp>
      <p:sp>
        <p:nvSpPr>
          <p:cNvPr id="2" name="Date Placeholder 1"/>
          <p:cNvSpPr>
            <a:spLocks noGrp="1"/>
          </p:cNvSpPr>
          <p:nvPr>
            <p:ph type="dt" sz="half" idx="10"/>
          </p:nvPr>
        </p:nvSpPr>
        <p:spPr/>
        <p:txBody>
          <a:bodyPr/>
          <a:lstStyle/>
          <a:p>
            <a:fld id="{7C64361A-C525-4DEF-B0AB-C7E1EB3B615A}"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60</a:t>
            </a:fld>
            <a:endParaRPr lang="bg-BG" altLang="bg-BG"/>
          </a:p>
        </p:txBody>
      </p:sp>
    </p:spTree>
    <p:extLst>
      <p:ext uri="{BB962C8B-B14F-4D97-AF65-F5344CB8AC3E}">
        <p14:creationId xmlns:p14="http://schemas.microsoft.com/office/powerpoint/2010/main" val="846688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7813"/>
            <a:ext cx="8229600" cy="6103937"/>
          </a:xfrm>
        </p:spPr>
        <p:txBody>
          <a:bodyPr/>
          <a:lstStyle/>
          <a:p>
            <a:pPr algn="l"/>
            <a:r>
              <a:rPr lang="en-GB" altLang="bg-BG" sz="3600" b="1" dirty="0">
                <a:solidFill>
                  <a:srgbClr val="FF0000"/>
                </a:solidFill>
              </a:rPr>
              <a:t>Use of quantiles</a:t>
            </a:r>
            <a:br>
              <a:rPr lang="en-GB" altLang="bg-BG" sz="3600" b="1" dirty="0">
                <a:solidFill>
                  <a:srgbClr val="FF0000"/>
                </a:solidFill>
              </a:rPr>
            </a:br>
            <a:r>
              <a:rPr lang="en-US" altLang="bg-BG" sz="3600" b="1" dirty="0">
                <a:solidFill>
                  <a:srgbClr val="FF0000"/>
                </a:solidFill>
              </a:rPr>
              <a:t>Quantiles </a:t>
            </a:r>
            <a:r>
              <a:rPr lang="en-GB" altLang="bg-BG" sz="3200" dirty="0"/>
              <a:t>are used in description of both - </a:t>
            </a:r>
            <a:r>
              <a:rPr lang="en-GB" altLang="bg-BG" sz="3200" dirty="0">
                <a:solidFill>
                  <a:srgbClr val="FF0000"/>
                </a:solidFill>
              </a:rPr>
              <a:t>the central tendency and the dispersion </a:t>
            </a:r>
            <a:r>
              <a:rPr lang="en-GB" altLang="bg-BG" sz="3200" dirty="0"/>
              <a:t>of a distribution they are describing. </a:t>
            </a:r>
            <a:br>
              <a:rPr lang="en-GB" altLang="bg-BG" sz="3200" dirty="0"/>
            </a:br>
            <a:br>
              <a:rPr lang="en-GB" altLang="bg-BG" sz="3200" dirty="0"/>
            </a:br>
            <a:r>
              <a:rPr lang="en-GB" altLang="bg-BG" sz="3200" b="1" dirty="0">
                <a:solidFill>
                  <a:srgbClr val="FF0000"/>
                </a:solidFill>
              </a:rPr>
              <a:t>Median</a:t>
            </a:r>
            <a:r>
              <a:rPr lang="en-GB" altLang="bg-BG" sz="3200" dirty="0"/>
              <a:t> (the quantile diving raw data in 2 equal parts) is used as a measure of central tendency in skewed distributions. </a:t>
            </a:r>
            <a:br>
              <a:rPr lang="en-GB" altLang="bg-BG" sz="3200" dirty="0"/>
            </a:br>
            <a:br>
              <a:rPr lang="en-GB" altLang="bg-BG" sz="3200" dirty="0"/>
            </a:br>
            <a:r>
              <a:rPr lang="en-GB" altLang="bg-BG" sz="3200" b="1" dirty="0">
                <a:solidFill>
                  <a:srgbClr val="FF0000"/>
                </a:solidFill>
              </a:rPr>
              <a:t>Quartiles</a:t>
            </a:r>
            <a:r>
              <a:rPr lang="en-GB" altLang="bg-BG" sz="3200" dirty="0"/>
              <a:t> are used for quick estimation of the degree of dispersion in an array.</a:t>
            </a:r>
            <a:endParaRPr lang="bg-BG" altLang="bg-BG" sz="3200" dirty="0"/>
          </a:p>
        </p:txBody>
      </p:sp>
      <p:sp>
        <p:nvSpPr>
          <p:cNvPr id="2" name="Date Placeholder 1"/>
          <p:cNvSpPr>
            <a:spLocks noGrp="1"/>
          </p:cNvSpPr>
          <p:nvPr>
            <p:ph type="dt" sz="half" idx="10"/>
          </p:nvPr>
        </p:nvSpPr>
        <p:spPr/>
        <p:txBody>
          <a:bodyPr/>
          <a:lstStyle/>
          <a:p>
            <a:fld id="{6318EF3B-D8F8-48AA-AB25-67993A03E38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61</a:t>
            </a:fld>
            <a:endParaRPr lang="bg-BG" altLang="bg-BG"/>
          </a:p>
        </p:txBody>
      </p:sp>
    </p:spTree>
    <p:extLst>
      <p:ext uri="{BB962C8B-B14F-4D97-AF65-F5344CB8AC3E}">
        <p14:creationId xmlns:p14="http://schemas.microsoft.com/office/powerpoint/2010/main" val="37420396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7813"/>
            <a:ext cx="8229600" cy="6103937"/>
          </a:xfrm>
        </p:spPr>
        <p:txBody>
          <a:bodyPr/>
          <a:lstStyle/>
          <a:p>
            <a:pPr algn="l"/>
            <a:r>
              <a:rPr lang="en-GB" altLang="bg-BG" sz="4000" b="1" dirty="0">
                <a:solidFill>
                  <a:srgbClr val="FF0000"/>
                </a:solidFill>
              </a:rPr>
              <a:t>Quartiles - </a:t>
            </a:r>
            <a:r>
              <a:rPr lang="en-GB" altLang="bg-BG" sz="3200" dirty="0"/>
              <a:t>observations that divide the distribution into four equal parts. There are 3 quartiles - </a:t>
            </a:r>
            <a:r>
              <a:rPr lang="en-GB" altLang="bg-BG" sz="3200" b="1" dirty="0">
                <a:solidFill>
                  <a:srgbClr val="FF0000"/>
                </a:solidFill>
              </a:rPr>
              <a:t>Q</a:t>
            </a:r>
            <a:r>
              <a:rPr lang="en-GB" altLang="bg-BG" sz="3200" b="1" baseline="-25000" dirty="0">
                <a:solidFill>
                  <a:srgbClr val="FF0000"/>
                </a:solidFill>
              </a:rPr>
              <a:t>1</a:t>
            </a:r>
            <a:r>
              <a:rPr lang="en-GB" altLang="bg-BG" sz="3200" b="1" dirty="0">
                <a:solidFill>
                  <a:srgbClr val="FF0000"/>
                </a:solidFill>
              </a:rPr>
              <a:t>, Q</a:t>
            </a:r>
            <a:r>
              <a:rPr lang="en-GB" altLang="bg-BG" sz="3200" b="1" baseline="-25000" dirty="0">
                <a:solidFill>
                  <a:srgbClr val="FF0000"/>
                </a:solidFill>
              </a:rPr>
              <a:t>2</a:t>
            </a:r>
            <a:r>
              <a:rPr lang="en-GB" altLang="bg-BG" sz="3200" b="1" dirty="0">
                <a:solidFill>
                  <a:srgbClr val="FF0000"/>
                </a:solidFill>
              </a:rPr>
              <a:t> and Q</a:t>
            </a:r>
            <a:r>
              <a:rPr lang="en-GB" altLang="bg-BG" sz="3200" b="1" baseline="-25000" dirty="0">
                <a:solidFill>
                  <a:srgbClr val="FF0000"/>
                </a:solidFill>
              </a:rPr>
              <a:t>3</a:t>
            </a:r>
            <a:r>
              <a:rPr lang="en-GB" altLang="bg-BG" sz="3200" b="1" dirty="0">
                <a:solidFill>
                  <a:srgbClr val="FF0000"/>
                </a:solidFill>
              </a:rPr>
              <a:t>. </a:t>
            </a:r>
            <a:br>
              <a:rPr lang="en-GB" altLang="bg-BG" sz="3200" dirty="0">
                <a:solidFill>
                  <a:srgbClr val="FF0000"/>
                </a:solidFill>
              </a:rPr>
            </a:br>
            <a:br>
              <a:rPr lang="en-GB" altLang="bg-BG" sz="3200" dirty="0">
                <a:solidFill>
                  <a:srgbClr val="FF0000"/>
                </a:solidFill>
              </a:rPr>
            </a:br>
            <a:r>
              <a:rPr lang="en-GB" altLang="bg-BG" sz="3200" dirty="0">
                <a:solidFill>
                  <a:srgbClr val="FF0000"/>
                </a:solidFill>
              </a:rPr>
              <a:t>Example: </a:t>
            </a:r>
            <a:r>
              <a:rPr lang="en-GB" altLang="bg-BG" sz="3200" dirty="0"/>
              <a:t>If we have an array of 23 cases:</a:t>
            </a:r>
            <a:br>
              <a:rPr lang="en-GB" altLang="bg-BG" sz="3200" dirty="0"/>
            </a:br>
            <a:r>
              <a:rPr lang="en-GB" altLang="bg-BG" sz="3200" dirty="0"/>
              <a:t>the first quartile Q</a:t>
            </a:r>
            <a:r>
              <a:rPr lang="en-GB" altLang="bg-BG" sz="3200" baseline="-25000" dirty="0"/>
              <a:t>1</a:t>
            </a:r>
            <a:r>
              <a:rPr lang="en-GB" altLang="bg-BG" sz="3200" dirty="0"/>
              <a:t> is the 6</a:t>
            </a:r>
            <a:r>
              <a:rPr lang="en-GB" altLang="bg-BG" sz="3200" baseline="30000" dirty="0"/>
              <a:t>th</a:t>
            </a:r>
            <a:r>
              <a:rPr lang="en-GB" altLang="bg-BG" sz="3200" dirty="0"/>
              <a:t> observation; Q</a:t>
            </a:r>
            <a:r>
              <a:rPr lang="en-GB" altLang="bg-BG" sz="3200" baseline="-25000" dirty="0"/>
              <a:t>2</a:t>
            </a:r>
            <a:r>
              <a:rPr lang="en-GB" altLang="bg-BG" sz="3200" dirty="0"/>
              <a:t> is the 12</a:t>
            </a:r>
            <a:r>
              <a:rPr lang="en-GB" altLang="bg-BG" sz="3200" baseline="30000" dirty="0"/>
              <a:t>th</a:t>
            </a:r>
            <a:r>
              <a:rPr lang="en-GB" altLang="bg-BG" sz="3200" dirty="0"/>
              <a:t> observation, and Q</a:t>
            </a:r>
            <a:r>
              <a:rPr lang="en-GB" altLang="bg-BG" sz="3200" baseline="-25000" dirty="0"/>
              <a:t>3</a:t>
            </a:r>
            <a:r>
              <a:rPr lang="en-GB" altLang="bg-BG" sz="3200" dirty="0"/>
              <a:t> is equal to the 18</a:t>
            </a:r>
            <a:r>
              <a:rPr lang="en-GB" altLang="bg-BG" sz="3200" baseline="30000" dirty="0"/>
              <a:t>th</a:t>
            </a:r>
            <a:r>
              <a:rPr lang="en-GB" altLang="bg-BG" sz="3200" dirty="0"/>
              <a:t> observation.</a:t>
            </a:r>
            <a:endParaRPr lang="bg-BG" altLang="bg-BG" sz="3200" dirty="0"/>
          </a:p>
        </p:txBody>
      </p:sp>
      <p:sp>
        <p:nvSpPr>
          <p:cNvPr id="2" name="Date Placeholder 1"/>
          <p:cNvSpPr>
            <a:spLocks noGrp="1"/>
          </p:cNvSpPr>
          <p:nvPr>
            <p:ph type="dt" sz="half" idx="10"/>
          </p:nvPr>
        </p:nvSpPr>
        <p:spPr/>
        <p:txBody>
          <a:bodyPr/>
          <a:lstStyle/>
          <a:p>
            <a:fld id="{AA0C7D37-6720-45FF-8E62-F4F38A7A486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62</a:t>
            </a:fld>
            <a:endParaRPr lang="bg-BG" altLang="bg-BG"/>
          </a:p>
        </p:txBody>
      </p:sp>
    </p:spTree>
    <p:extLst>
      <p:ext uri="{BB962C8B-B14F-4D97-AF65-F5344CB8AC3E}">
        <p14:creationId xmlns:p14="http://schemas.microsoft.com/office/powerpoint/2010/main" val="34357369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229600" cy="6103937"/>
          </a:xfrm>
        </p:spPr>
        <p:txBody>
          <a:bodyPr/>
          <a:lstStyle/>
          <a:p>
            <a:r>
              <a:rPr lang="en-GB" altLang="bg-BG" sz="4800" b="1" dirty="0">
                <a:solidFill>
                  <a:srgbClr val="FF0000"/>
                </a:solidFill>
              </a:rPr>
              <a:t>Percentiles</a:t>
            </a:r>
            <a:br>
              <a:rPr lang="en-GB" altLang="bg-BG" dirty="0">
                <a:solidFill>
                  <a:srgbClr val="FF0000"/>
                </a:solidFill>
              </a:rPr>
            </a:br>
            <a:br>
              <a:rPr lang="en-GB" altLang="bg-BG" dirty="0">
                <a:solidFill>
                  <a:srgbClr val="FF6600"/>
                </a:solidFill>
              </a:rPr>
            </a:br>
            <a:r>
              <a:rPr lang="en-GB" altLang="bg-BG" b="1" dirty="0" err="1">
                <a:solidFill>
                  <a:srgbClr val="FF0000"/>
                </a:solidFill>
              </a:rPr>
              <a:t>Percentiles</a:t>
            </a:r>
            <a:r>
              <a:rPr lang="en-GB" altLang="bg-BG" dirty="0"/>
              <a:t> (also called centiles) - points that divide an array into 100 equal parts. There are 99 percentiles, denoted as Р</a:t>
            </a:r>
            <a:r>
              <a:rPr lang="en-GB" altLang="bg-BG" baseline="-25000" dirty="0"/>
              <a:t>1</a:t>
            </a:r>
            <a:r>
              <a:rPr lang="en-GB" altLang="bg-BG" dirty="0"/>
              <a:t>, Р</a:t>
            </a:r>
            <a:r>
              <a:rPr lang="en-GB" altLang="bg-BG" baseline="-25000" dirty="0"/>
              <a:t>2</a:t>
            </a:r>
            <a:r>
              <a:rPr lang="en-GB" altLang="bg-BG" dirty="0"/>
              <a:t>, ... Р</a:t>
            </a:r>
            <a:r>
              <a:rPr lang="en-GB" altLang="bg-BG" baseline="-25000" dirty="0"/>
              <a:t>25</a:t>
            </a:r>
            <a:r>
              <a:rPr lang="en-GB" altLang="bg-BG" dirty="0"/>
              <a:t>,...Р</a:t>
            </a:r>
            <a:r>
              <a:rPr lang="en-GB" altLang="bg-BG" baseline="-25000" dirty="0"/>
              <a:t>50</a:t>
            </a:r>
            <a:r>
              <a:rPr lang="en-GB" altLang="bg-BG" dirty="0"/>
              <a:t>,...., Р</a:t>
            </a:r>
            <a:r>
              <a:rPr lang="en-GB" altLang="bg-BG" baseline="-25000" dirty="0"/>
              <a:t>75</a:t>
            </a:r>
            <a:r>
              <a:rPr lang="en-GB" altLang="bg-BG" dirty="0"/>
              <a:t>, ....Р</a:t>
            </a:r>
            <a:r>
              <a:rPr lang="en-GB" altLang="bg-BG" baseline="-25000" dirty="0"/>
              <a:t>99</a:t>
            </a:r>
            <a:r>
              <a:rPr lang="en-GB" altLang="bg-BG" dirty="0"/>
              <a:t>. </a:t>
            </a:r>
            <a:endParaRPr lang="bg-BG" altLang="bg-BG" dirty="0"/>
          </a:p>
        </p:txBody>
      </p:sp>
      <p:sp>
        <p:nvSpPr>
          <p:cNvPr id="2" name="Date Placeholder 1"/>
          <p:cNvSpPr>
            <a:spLocks noGrp="1"/>
          </p:cNvSpPr>
          <p:nvPr>
            <p:ph type="dt" sz="half" idx="10"/>
          </p:nvPr>
        </p:nvSpPr>
        <p:spPr/>
        <p:txBody>
          <a:bodyPr/>
          <a:lstStyle/>
          <a:p>
            <a:fld id="{9A1348CA-B51A-4611-9BA7-245CC6C009A4}"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63</a:t>
            </a:fld>
            <a:endParaRPr lang="bg-BG" altLang="bg-BG"/>
          </a:p>
        </p:txBody>
      </p:sp>
    </p:spTree>
    <p:extLst>
      <p:ext uri="{BB962C8B-B14F-4D97-AF65-F5344CB8AC3E}">
        <p14:creationId xmlns:p14="http://schemas.microsoft.com/office/powerpoint/2010/main" val="2111751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50825" y="277813"/>
            <a:ext cx="8435975" cy="6103937"/>
          </a:xfrm>
        </p:spPr>
        <p:txBody>
          <a:bodyPr/>
          <a:lstStyle/>
          <a:p>
            <a:pPr algn="l"/>
            <a:r>
              <a:rPr lang="en-GB" altLang="bg-BG" b="1" dirty="0">
                <a:solidFill>
                  <a:srgbClr val="FF0000"/>
                </a:solidFill>
              </a:rPr>
              <a:t>Characteristics of percentiles</a:t>
            </a:r>
            <a:br>
              <a:rPr lang="en-GB" altLang="bg-BG" b="1" dirty="0">
                <a:solidFill>
                  <a:srgbClr val="FF6600"/>
                </a:solidFill>
              </a:rPr>
            </a:br>
            <a:r>
              <a:rPr lang="en-GB" altLang="bg-BG" sz="4000" dirty="0"/>
              <a:t>1</a:t>
            </a:r>
            <a:r>
              <a:rPr lang="en-GB" altLang="bg-BG" sz="3600" dirty="0"/>
              <a:t>. A percentile tells us the relative position of a given observation.</a:t>
            </a:r>
            <a:br>
              <a:rPr lang="en-GB" altLang="bg-BG" sz="3600" dirty="0"/>
            </a:br>
            <a:br>
              <a:rPr lang="en-GB" altLang="bg-BG" sz="3600" dirty="0"/>
            </a:br>
            <a:r>
              <a:rPr lang="en-GB" altLang="bg-BG" sz="3600" dirty="0"/>
              <a:t>2. It allows us to compare scores on tests that have different means and standard deviations (e.g., the 10</a:t>
            </a:r>
            <a:r>
              <a:rPr lang="en-GB" altLang="bg-BG" sz="3600" baseline="30000" dirty="0"/>
              <a:t>th</a:t>
            </a:r>
            <a:r>
              <a:rPr lang="en-GB" altLang="bg-BG" sz="3600" dirty="0"/>
              <a:t> percentile exceeds 10% and is exceeded by 90% of the observations, the 75</a:t>
            </a:r>
            <a:r>
              <a:rPr lang="en-GB" altLang="bg-BG" sz="3600" baseline="30000" dirty="0"/>
              <a:t>th</a:t>
            </a:r>
            <a:r>
              <a:rPr lang="en-GB" altLang="bg-BG" sz="3600" dirty="0"/>
              <a:t> percentile exceeds 75% of the data, etc.)</a:t>
            </a:r>
            <a:endParaRPr lang="bg-BG" altLang="bg-BG" sz="3600" dirty="0"/>
          </a:p>
        </p:txBody>
      </p:sp>
      <p:sp>
        <p:nvSpPr>
          <p:cNvPr id="2" name="Date Placeholder 1"/>
          <p:cNvSpPr>
            <a:spLocks noGrp="1"/>
          </p:cNvSpPr>
          <p:nvPr>
            <p:ph type="dt" sz="half" idx="10"/>
          </p:nvPr>
        </p:nvSpPr>
        <p:spPr/>
        <p:txBody>
          <a:bodyPr/>
          <a:lstStyle/>
          <a:p>
            <a:fld id="{AB7E85AF-519A-4B42-8276-2D62D3F213B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64</a:t>
            </a:fld>
            <a:endParaRPr lang="bg-BG" altLang="bg-BG"/>
          </a:p>
        </p:txBody>
      </p:sp>
    </p:spTree>
    <p:extLst>
      <p:ext uri="{BB962C8B-B14F-4D97-AF65-F5344CB8AC3E}">
        <p14:creationId xmlns:p14="http://schemas.microsoft.com/office/powerpoint/2010/main" val="37008911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6103937"/>
          </a:xfrm>
        </p:spPr>
        <p:txBody>
          <a:bodyPr/>
          <a:lstStyle/>
          <a:p>
            <a:pPr algn="l">
              <a:lnSpc>
                <a:spcPct val="90000"/>
              </a:lnSpc>
            </a:pPr>
            <a:r>
              <a:rPr lang="en-GB" altLang="bg-BG" sz="4000" b="1" dirty="0">
                <a:solidFill>
                  <a:srgbClr val="FF0000"/>
                </a:solidFill>
              </a:rPr>
              <a:t>Use of percentiles</a:t>
            </a:r>
            <a:br>
              <a:rPr lang="en-GB" altLang="bg-BG" sz="4000" b="1" dirty="0">
                <a:solidFill>
                  <a:srgbClr val="FF6600"/>
                </a:solidFill>
              </a:rPr>
            </a:br>
            <a:br>
              <a:rPr lang="en-GB" altLang="bg-BG" sz="4000" dirty="0"/>
            </a:br>
            <a:r>
              <a:rPr lang="en-GB" altLang="bg-BG" sz="3200" dirty="0" err="1"/>
              <a:t>Percentiles</a:t>
            </a:r>
            <a:r>
              <a:rPr lang="en-GB" altLang="bg-BG" sz="3200" dirty="0"/>
              <a:t> are used </a:t>
            </a:r>
            <a:r>
              <a:rPr lang="en-GB" altLang="bg-BG" sz="3200" b="1" dirty="0">
                <a:solidFill>
                  <a:srgbClr val="C00000"/>
                </a:solidFill>
              </a:rPr>
              <a:t>to establish the reference limits of normality </a:t>
            </a:r>
            <a:r>
              <a:rPr lang="en-GB" altLang="bg-BG" sz="3200" dirty="0"/>
              <a:t>in clinical and other areas of investigation. </a:t>
            </a:r>
            <a:br>
              <a:rPr lang="en-GB" altLang="bg-BG" sz="3200" dirty="0"/>
            </a:br>
            <a:br>
              <a:rPr lang="en-GB" altLang="bg-BG" sz="3200" dirty="0"/>
            </a:br>
            <a:r>
              <a:rPr lang="en-GB" altLang="bg-BG" sz="3200" dirty="0"/>
              <a:t>T</a:t>
            </a:r>
            <a:r>
              <a:rPr lang="en-US" altLang="bg-BG" sz="3200" dirty="0"/>
              <a:t>he establishment of “normal ranges” of values for health data permits the selection of appropriate action in medical practice or allows for accurate estimate of many clinical and laboratory indicators. </a:t>
            </a:r>
            <a:endParaRPr lang="bg-BG" altLang="bg-BG" sz="3200" dirty="0"/>
          </a:p>
        </p:txBody>
      </p:sp>
      <p:sp>
        <p:nvSpPr>
          <p:cNvPr id="2" name="Date Placeholder 1"/>
          <p:cNvSpPr>
            <a:spLocks noGrp="1"/>
          </p:cNvSpPr>
          <p:nvPr>
            <p:ph type="dt" sz="half" idx="10"/>
          </p:nvPr>
        </p:nvSpPr>
        <p:spPr/>
        <p:txBody>
          <a:bodyPr/>
          <a:lstStyle/>
          <a:p>
            <a:fld id="{709CA7FA-0653-4BF0-B6B0-FFC02D50C22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65</a:t>
            </a:fld>
            <a:endParaRPr lang="bg-BG" altLang="bg-BG"/>
          </a:p>
        </p:txBody>
      </p:sp>
    </p:spTree>
    <p:extLst>
      <p:ext uri="{BB962C8B-B14F-4D97-AF65-F5344CB8AC3E}">
        <p14:creationId xmlns:p14="http://schemas.microsoft.com/office/powerpoint/2010/main" val="889146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6103937"/>
          </a:xfrm>
        </p:spPr>
        <p:txBody>
          <a:bodyPr/>
          <a:lstStyle/>
          <a:p>
            <a:pPr>
              <a:lnSpc>
                <a:spcPct val="110000"/>
              </a:lnSpc>
            </a:pPr>
            <a:r>
              <a:rPr lang="en-GB" altLang="bg-BG" dirty="0"/>
              <a:t>For this purpose usually seven main percentiles are used:</a:t>
            </a:r>
            <a:br>
              <a:rPr lang="en-GB" altLang="bg-BG" dirty="0"/>
            </a:br>
            <a:r>
              <a:rPr lang="en-GB" altLang="bg-BG" sz="4000" b="1" dirty="0">
                <a:solidFill>
                  <a:srgbClr val="FF0000"/>
                </a:solidFill>
              </a:rPr>
              <a:t>P</a:t>
            </a:r>
            <a:r>
              <a:rPr lang="en-GB" altLang="bg-BG" sz="4000" b="1" baseline="-25000" dirty="0">
                <a:solidFill>
                  <a:srgbClr val="FF0000"/>
                </a:solidFill>
              </a:rPr>
              <a:t>3</a:t>
            </a:r>
            <a:r>
              <a:rPr lang="en-GB" altLang="bg-BG" sz="4000" b="1" dirty="0">
                <a:solidFill>
                  <a:srgbClr val="FF0000"/>
                </a:solidFill>
              </a:rPr>
              <a:t>, P</a:t>
            </a:r>
            <a:r>
              <a:rPr lang="en-GB" altLang="bg-BG" sz="4000" b="1" baseline="-25000" dirty="0">
                <a:solidFill>
                  <a:srgbClr val="FF0000"/>
                </a:solidFill>
              </a:rPr>
              <a:t>10</a:t>
            </a:r>
            <a:r>
              <a:rPr lang="en-GB" altLang="bg-BG" sz="4000" b="1" dirty="0">
                <a:solidFill>
                  <a:srgbClr val="FF0000"/>
                </a:solidFill>
              </a:rPr>
              <a:t>, Р</a:t>
            </a:r>
            <a:r>
              <a:rPr lang="en-GB" altLang="bg-BG" sz="4000" b="1" baseline="-25000" dirty="0">
                <a:solidFill>
                  <a:srgbClr val="FF0000"/>
                </a:solidFill>
              </a:rPr>
              <a:t>25</a:t>
            </a:r>
            <a:r>
              <a:rPr lang="en-GB" altLang="bg-BG" sz="4000" b="1" dirty="0">
                <a:solidFill>
                  <a:srgbClr val="FF0000"/>
                </a:solidFill>
              </a:rPr>
              <a:t>, Р</a:t>
            </a:r>
            <a:r>
              <a:rPr lang="en-GB" altLang="bg-BG" sz="4000" b="1" baseline="-25000" dirty="0">
                <a:solidFill>
                  <a:srgbClr val="FF0000"/>
                </a:solidFill>
              </a:rPr>
              <a:t>50</a:t>
            </a:r>
            <a:r>
              <a:rPr lang="en-GB" altLang="bg-BG" sz="4000" b="1" dirty="0">
                <a:solidFill>
                  <a:srgbClr val="FF0000"/>
                </a:solidFill>
              </a:rPr>
              <a:t>, Р</a:t>
            </a:r>
            <a:r>
              <a:rPr lang="en-GB" altLang="bg-BG" sz="4000" b="1" baseline="-25000" dirty="0">
                <a:solidFill>
                  <a:srgbClr val="FF0000"/>
                </a:solidFill>
              </a:rPr>
              <a:t>75</a:t>
            </a:r>
            <a:r>
              <a:rPr lang="en-GB" altLang="bg-BG" sz="4000" b="1" dirty="0">
                <a:solidFill>
                  <a:srgbClr val="FF0000"/>
                </a:solidFill>
              </a:rPr>
              <a:t>, Р</a:t>
            </a:r>
            <a:r>
              <a:rPr lang="en-GB" altLang="bg-BG" sz="4000" b="1" baseline="-25000" dirty="0">
                <a:solidFill>
                  <a:srgbClr val="FF0000"/>
                </a:solidFill>
              </a:rPr>
              <a:t>90</a:t>
            </a:r>
            <a:r>
              <a:rPr lang="en-GB" altLang="bg-BG" sz="4000" b="1" dirty="0">
                <a:solidFill>
                  <a:srgbClr val="FF0000"/>
                </a:solidFill>
              </a:rPr>
              <a:t> and Р</a:t>
            </a:r>
            <a:r>
              <a:rPr lang="en-GB" altLang="bg-BG" sz="4000" b="1" baseline="-25000" dirty="0">
                <a:solidFill>
                  <a:srgbClr val="FF0000"/>
                </a:solidFill>
              </a:rPr>
              <a:t>97</a:t>
            </a:r>
            <a:r>
              <a:rPr lang="en-GB" altLang="bg-BG" sz="4000" b="1" dirty="0">
                <a:solidFill>
                  <a:srgbClr val="FF0000"/>
                </a:solidFill>
              </a:rPr>
              <a:t> – </a:t>
            </a:r>
            <a:br>
              <a:rPr lang="en-GB" altLang="bg-BG" sz="4000" b="1" dirty="0">
                <a:solidFill>
                  <a:srgbClr val="FF0000"/>
                </a:solidFill>
              </a:rPr>
            </a:br>
            <a:r>
              <a:rPr lang="en-GB" altLang="bg-BG" dirty="0"/>
              <a:t>to form the upper and lower limits of </a:t>
            </a:r>
            <a:r>
              <a:rPr lang="en-US" altLang="bg-BG" dirty="0"/>
              <a:t>seven reference groups</a:t>
            </a:r>
            <a:r>
              <a:rPr lang="en-GB" altLang="bg-BG" dirty="0"/>
              <a:t> of population.</a:t>
            </a:r>
            <a:endParaRPr lang="bg-BG" altLang="bg-BG" dirty="0"/>
          </a:p>
        </p:txBody>
      </p:sp>
      <p:sp>
        <p:nvSpPr>
          <p:cNvPr id="2" name="Date Placeholder 1"/>
          <p:cNvSpPr>
            <a:spLocks noGrp="1"/>
          </p:cNvSpPr>
          <p:nvPr>
            <p:ph type="dt" sz="half" idx="10"/>
          </p:nvPr>
        </p:nvSpPr>
        <p:spPr/>
        <p:txBody>
          <a:bodyPr/>
          <a:lstStyle/>
          <a:p>
            <a:fld id="{8B73DCD4-068C-4F04-B20B-445A2853135C}"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66</a:t>
            </a:fld>
            <a:endParaRPr lang="bg-BG" altLang="bg-BG"/>
          </a:p>
        </p:txBody>
      </p:sp>
    </p:spTree>
    <p:extLst>
      <p:ext uri="{BB962C8B-B14F-4D97-AF65-F5344CB8AC3E}">
        <p14:creationId xmlns:p14="http://schemas.microsoft.com/office/powerpoint/2010/main" val="18724788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6103937"/>
          </a:xfrm>
        </p:spPr>
        <p:txBody>
          <a:bodyPr/>
          <a:lstStyle/>
          <a:p>
            <a:r>
              <a:rPr lang="en-US" altLang="bg-BG" b="1" dirty="0">
                <a:solidFill>
                  <a:srgbClr val="FF0000"/>
                </a:solidFill>
              </a:rPr>
              <a:t>Percentiles </a:t>
            </a:r>
            <a:r>
              <a:rPr lang="en-US" altLang="bg-BG" dirty="0"/>
              <a:t>have an advantage as compared to the other methods of determining “normal” values as </a:t>
            </a:r>
            <a:r>
              <a:rPr lang="en-US" altLang="bg-BG" dirty="0">
                <a:solidFill>
                  <a:schemeClr val="tx1"/>
                </a:solidFill>
              </a:rPr>
              <a:t>they </a:t>
            </a:r>
            <a:r>
              <a:rPr lang="en-US" altLang="bg-BG" b="1" dirty="0">
                <a:solidFill>
                  <a:srgbClr val="C00000"/>
                </a:solidFill>
              </a:rPr>
              <a:t>are applicable to any form of distribution </a:t>
            </a:r>
            <a:r>
              <a:rPr lang="en-US" altLang="bg-BG" dirty="0"/>
              <a:t>(not only to normal distribution). </a:t>
            </a:r>
            <a:endParaRPr lang="bg-BG" altLang="bg-BG" dirty="0"/>
          </a:p>
        </p:txBody>
      </p:sp>
      <p:sp>
        <p:nvSpPr>
          <p:cNvPr id="2" name="Date Placeholder 1"/>
          <p:cNvSpPr>
            <a:spLocks noGrp="1"/>
          </p:cNvSpPr>
          <p:nvPr>
            <p:ph type="dt" sz="half" idx="10"/>
          </p:nvPr>
        </p:nvSpPr>
        <p:spPr/>
        <p:txBody>
          <a:bodyPr/>
          <a:lstStyle/>
          <a:p>
            <a:fld id="{7B027AD3-063B-46B7-AA77-181EBDAF7840}"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67</a:t>
            </a:fld>
            <a:endParaRPr lang="bg-BG" altLang="bg-BG"/>
          </a:p>
        </p:txBody>
      </p:sp>
    </p:spTree>
    <p:extLst>
      <p:ext uri="{BB962C8B-B14F-4D97-AF65-F5344CB8AC3E}">
        <p14:creationId xmlns:p14="http://schemas.microsoft.com/office/powerpoint/2010/main" val="13197125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6103937"/>
          </a:xfrm>
        </p:spPr>
        <p:txBody>
          <a:bodyPr/>
          <a:lstStyle/>
          <a:p>
            <a:pPr algn="l">
              <a:lnSpc>
                <a:spcPct val="130000"/>
              </a:lnSpc>
            </a:pPr>
            <a:r>
              <a:rPr lang="en-GB" altLang="bg-BG" sz="3200" b="1" dirty="0">
                <a:solidFill>
                  <a:srgbClr val="FF0000"/>
                </a:solidFill>
              </a:rPr>
              <a:t>Comparison between different types of quantiles</a:t>
            </a:r>
            <a:br>
              <a:rPr lang="en-GB" altLang="bg-BG" sz="3200" dirty="0">
                <a:solidFill>
                  <a:srgbClr val="FF0000"/>
                </a:solidFill>
              </a:rPr>
            </a:br>
            <a:r>
              <a:rPr lang="en-GB" altLang="bg-BG" sz="2800" dirty="0"/>
              <a:t>Р</a:t>
            </a:r>
            <a:r>
              <a:rPr lang="en-GB" altLang="bg-BG" sz="2800" baseline="-25000" dirty="0"/>
              <a:t>25</a:t>
            </a:r>
            <a:r>
              <a:rPr lang="en-GB" altLang="bg-BG" sz="2800" dirty="0"/>
              <a:t> corresponds to Q</a:t>
            </a:r>
            <a:r>
              <a:rPr lang="en-GB" altLang="bg-BG" sz="2800" baseline="-25000" dirty="0"/>
              <a:t>1</a:t>
            </a:r>
            <a:br>
              <a:rPr lang="en-GB" altLang="bg-BG" sz="2800" dirty="0"/>
            </a:br>
            <a:r>
              <a:rPr lang="en-GB" altLang="bg-BG" sz="2800" dirty="0"/>
              <a:t>Р</a:t>
            </a:r>
            <a:r>
              <a:rPr lang="en-GB" altLang="bg-BG" sz="2800" baseline="-25000" dirty="0"/>
              <a:t>50</a:t>
            </a:r>
            <a:r>
              <a:rPr lang="en-GB" altLang="bg-BG" sz="2800" dirty="0"/>
              <a:t> corresponds to Q</a:t>
            </a:r>
            <a:r>
              <a:rPr lang="en-GB" altLang="bg-BG" sz="2800" baseline="-25000" dirty="0"/>
              <a:t>2</a:t>
            </a:r>
            <a:r>
              <a:rPr lang="en-GB" altLang="bg-BG" sz="2800" dirty="0"/>
              <a:t> and to the median </a:t>
            </a:r>
            <a:br>
              <a:rPr lang="en-GB" altLang="bg-BG" sz="2800" dirty="0"/>
            </a:br>
            <a:r>
              <a:rPr lang="en-GB" altLang="bg-BG" sz="2800" dirty="0"/>
              <a:t>Р</a:t>
            </a:r>
            <a:r>
              <a:rPr lang="en-GB" altLang="bg-BG" sz="2800" baseline="-25000" dirty="0"/>
              <a:t>75</a:t>
            </a:r>
            <a:r>
              <a:rPr lang="en-GB" altLang="bg-BG" sz="2800" dirty="0"/>
              <a:t> is equal to Q</a:t>
            </a:r>
            <a:r>
              <a:rPr lang="en-GB" altLang="bg-BG" sz="2800" baseline="-25000" dirty="0"/>
              <a:t>3</a:t>
            </a:r>
            <a:br>
              <a:rPr lang="en-GB" altLang="bg-BG" sz="2800" dirty="0"/>
            </a:br>
            <a:r>
              <a:rPr lang="en-GB" altLang="bg-BG" sz="2800" dirty="0"/>
              <a:t>Taking into account that the median (M</a:t>
            </a:r>
            <a:r>
              <a:rPr lang="en-GB" altLang="bg-BG" sz="2800" baseline="-25000" dirty="0"/>
              <a:t>e</a:t>
            </a:r>
            <a:r>
              <a:rPr lang="en-GB" altLang="bg-BG" sz="2800" dirty="0"/>
              <a:t>) is the second quartile (Q</a:t>
            </a:r>
            <a:r>
              <a:rPr lang="en-GB" altLang="bg-BG" sz="2800" baseline="-25000" dirty="0"/>
              <a:t>2</a:t>
            </a:r>
            <a:r>
              <a:rPr lang="en-GB" altLang="bg-BG" sz="2800" dirty="0"/>
              <a:t>),</a:t>
            </a:r>
            <a:r>
              <a:rPr lang="en-GB" altLang="bg-BG" sz="2800" b="1" dirty="0"/>
              <a:t> </a:t>
            </a:r>
            <a:r>
              <a:rPr lang="en-GB" altLang="bg-BG" sz="2800" dirty="0"/>
              <a:t>then the median of the lower half of the data gives the first quartile (Q</a:t>
            </a:r>
            <a:r>
              <a:rPr lang="en-GB" altLang="bg-BG" sz="2800" baseline="-25000" dirty="0"/>
              <a:t>1</a:t>
            </a:r>
            <a:r>
              <a:rPr lang="en-GB" altLang="bg-BG" sz="2800" dirty="0"/>
              <a:t>),</a:t>
            </a:r>
            <a:r>
              <a:rPr lang="en-GB" altLang="bg-BG" sz="2800" b="1" dirty="0"/>
              <a:t> </a:t>
            </a:r>
            <a:r>
              <a:rPr lang="en-GB" altLang="bg-BG" sz="2800" dirty="0"/>
              <a:t>and similarly, the median of the upper half of the data gives</a:t>
            </a:r>
            <a:r>
              <a:rPr lang="en-GB" altLang="bg-BG" sz="2800" b="1" dirty="0"/>
              <a:t> </a:t>
            </a:r>
            <a:r>
              <a:rPr lang="en-GB" altLang="bg-BG" sz="2800" dirty="0"/>
              <a:t>the third quartile (Q</a:t>
            </a:r>
            <a:r>
              <a:rPr lang="en-GB" altLang="bg-BG" sz="2800" baseline="-25000" dirty="0"/>
              <a:t>3</a:t>
            </a:r>
            <a:r>
              <a:rPr lang="en-GB" altLang="bg-BG" sz="2800" dirty="0"/>
              <a:t>).</a:t>
            </a:r>
            <a:endParaRPr lang="bg-BG" altLang="bg-BG" sz="2800" dirty="0"/>
          </a:p>
        </p:txBody>
      </p:sp>
      <p:sp>
        <p:nvSpPr>
          <p:cNvPr id="2" name="Date Placeholder 1"/>
          <p:cNvSpPr>
            <a:spLocks noGrp="1"/>
          </p:cNvSpPr>
          <p:nvPr>
            <p:ph type="dt" sz="half" idx="10"/>
          </p:nvPr>
        </p:nvSpPr>
        <p:spPr/>
        <p:txBody>
          <a:bodyPr/>
          <a:lstStyle/>
          <a:p>
            <a:fld id="{5B32CD05-553C-4F3F-9C9D-98717B5B6987}"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68</a:t>
            </a:fld>
            <a:endParaRPr lang="bg-BG" altLang="bg-BG"/>
          </a:p>
        </p:txBody>
      </p:sp>
    </p:spTree>
    <p:extLst>
      <p:ext uri="{BB962C8B-B14F-4D97-AF65-F5344CB8AC3E}">
        <p14:creationId xmlns:p14="http://schemas.microsoft.com/office/powerpoint/2010/main" val="7488605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48ACD-C96C-45BB-8088-427C863FD494}"/>
              </a:ext>
            </a:extLst>
          </p:cNvPr>
          <p:cNvSpPr>
            <a:spLocks noGrp="1"/>
          </p:cNvSpPr>
          <p:nvPr>
            <p:ph type="title"/>
          </p:nvPr>
        </p:nvSpPr>
        <p:spPr>
          <a:xfrm>
            <a:off x="457200" y="274638"/>
            <a:ext cx="8229600" cy="5386610"/>
          </a:xfrm>
        </p:spPr>
        <p:txBody>
          <a:bodyPr/>
          <a:lstStyle/>
          <a:p>
            <a:r>
              <a:rPr lang="en-US" b="1" dirty="0">
                <a:solidFill>
                  <a:srgbClr val="FF0000"/>
                </a:solidFill>
              </a:rPr>
              <a:t>Important!</a:t>
            </a:r>
            <a:br>
              <a:rPr lang="en-US" dirty="0">
                <a:solidFill>
                  <a:srgbClr val="FF0000"/>
                </a:solidFill>
              </a:rPr>
            </a:br>
            <a:br>
              <a:rPr lang="en-US" dirty="0">
                <a:solidFill>
                  <a:srgbClr val="FF0000"/>
                </a:solidFill>
              </a:rPr>
            </a:br>
            <a:r>
              <a:rPr lang="en-US" sz="4800" b="1" dirty="0">
                <a:solidFill>
                  <a:srgbClr val="0070C0"/>
                </a:solidFill>
              </a:rPr>
              <a:t>I am asking very kindly the representatives from groups </a:t>
            </a:r>
            <a:r>
              <a:rPr lang="en-US" sz="4800" b="1" dirty="0">
                <a:solidFill>
                  <a:srgbClr val="FF0000"/>
                </a:solidFill>
              </a:rPr>
              <a:t>7, 8, 10, 4 and 13 </a:t>
            </a:r>
            <a:br>
              <a:rPr lang="en-US" sz="4800" b="1" dirty="0">
                <a:solidFill>
                  <a:srgbClr val="0070C0"/>
                </a:solidFill>
              </a:rPr>
            </a:br>
            <a:r>
              <a:rPr lang="en-US" sz="4800" b="1" dirty="0">
                <a:solidFill>
                  <a:srgbClr val="0070C0"/>
                </a:solidFill>
              </a:rPr>
              <a:t>to come to me after the lecture.</a:t>
            </a:r>
            <a:endParaRPr lang="bg-BG" sz="4800" b="1" dirty="0">
              <a:solidFill>
                <a:srgbClr val="0070C0"/>
              </a:solidFill>
            </a:endParaRPr>
          </a:p>
        </p:txBody>
      </p:sp>
      <p:sp>
        <p:nvSpPr>
          <p:cNvPr id="3" name="Date Placeholder 2">
            <a:extLst>
              <a:ext uri="{FF2B5EF4-FFF2-40B4-BE49-F238E27FC236}">
                <a16:creationId xmlns:a16="http://schemas.microsoft.com/office/drawing/2014/main" id="{78CD0686-F135-4FFB-9E2A-07F2E1152915}"/>
              </a:ext>
            </a:extLst>
          </p:cNvPr>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7AD36540-2955-4F62-9B34-404E2307194D}"/>
              </a:ext>
            </a:extLst>
          </p:cNvPr>
          <p:cNvSpPr>
            <a:spLocks noGrp="1"/>
          </p:cNvSpPr>
          <p:nvPr>
            <p:ph type="sldNum" sz="quarter" idx="12"/>
          </p:nvPr>
        </p:nvSpPr>
        <p:spPr/>
        <p:txBody>
          <a:bodyPr/>
          <a:lstStyle/>
          <a:p>
            <a:fld id="{A1CA7B12-C1FD-4F19-B627-BCE49F638D99}" type="slidenum">
              <a:rPr lang="bg-BG" altLang="bg-BG" smtClean="0"/>
              <a:pPr/>
              <a:t>69</a:t>
            </a:fld>
            <a:endParaRPr lang="bg-BG" altLang="bg-BG"/>
          </a:p>
        </p:txBody>
      </p:sp>
    </p:spTree>
    <p:extLst>
      <p:ext uri="{BB962C8B-B14F-4D97-AF65-F5344CB8AC3E}">
        <p14:creationId xmlns:p14="http://schemas.microsoft.com/office/powerpoint/2010/main" val="2676995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6178550"/>
          </a:xfrm>
        </p:spPr>
        <p:txBody>
          <a:bodyPr/>
          <a:lstStyle/>
          <a:p>
            <a:r>
              <a:rPr lang="en-GB" altLang="bg-BG" b="1" dirty="0">
                <a:solidFill>
                  <a:srgbClr val="FF0000"/>
                </a:solidFill>
              </a:rPr>
              <a:t>The central tendency </a:t>
            </a:r>
            <a:r>
              <a:rPr lang="en-GB" altLang="bg-BG" dirty="0"/>
              <a:t>is due to determining factors and causes inherent in all cases of a given sample or population while the variability or dispersion is due to specific factors which may occur in some cases but may be absent in others. </a:t>
            </a:r>
            <a:endParaRPr lang="bg-BG" altLang="bg-BG" dirty="0"/>
          </a:p>
        </p:txBody>
      </p:sp>
      <p:sp>
        <p:nvSpPr>
          <p:cNvPr id="2" name="Date Placeholder 1"/>
          <p:cNvSpPr>
            <a:spLocks noGrp="1"/>
          </p:cNvSpPr>
          <p:nvPr>
            <p:ph type="dt" sz="half" idx="10"/>
          </p:nvPr>
        </p:nvSpPr>
        <p:spPr/>
        <p:txBody>
          <a:bodyPr/>
          <a:lstStyle/>
          <a:p>
            <a:fld id="{C7C8931E-410F-4469-9682-3DC3C1145FF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7</a:t>
            </a:fld>
            <a:endParaRPr lang="bg-BG" altLang="bg-BG"/>
          </a:p>
        </p:txBody>
      </p:sp>
    </p:spTree>
    <p:extLst>
      <p:ext uri="{BB962C8B-B14F-4D97-AF65-F5344CB8AC3E}">
        <p14:creationId xmlns:p14="http://schemas.microsoft.com/office/powerpoint/2010/main" val="41776796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D8D4B-45AF-4A76-A073-D6E9FAF90D00}"/>
              </a:ext>
            </a:extLst>
          </p:cNvPr>
          <p:cNvSpPr>
            <a:spLocks noGrp="1"/>
          </p:cNvSpPr>
          <p:nvPr>
            <p:ph type="title"/>
          </p:nvPr>
        </p:nvSpPr>
        <p:spPr>
          <a:xfrm>
            <a:off x="457200" y="274638"/>
            <a:ext cx="8229600" cy="5458618"/>
          </a:xfrm>
        </p:spPr>
        <p:txBody>
          <a:bodyPr/>
          <a:lstStyle/>
          <a:p>
            <a:r>
              <a:rPr lang="en-US" sz="5400" dirty="0">
                <a:solidFill>
                  <a:srgbClr val="FF0000"/>
                </a:solidFill>
              </a:rPr>
              <a:t>Test examples</a:t>
            </a:r>
          </a:p>
        </p:txBody>
      </p:sp>
      <p:sp>
        <p:nvSpPr>
          <p:cNvPr id="3" name="Date Placeholder 2">
            <a:extLst>
              <a:ext uri="{FF2B5EF4-FFF2-40B4-BE49-F238E27FC236}">
                <a16:creationId xmlns:a16="http://schemas.microsoft.com/office/drawing/2014/main" id="{0005D5B9-DF8C-40E9-AFE2-D7F178957C57}"/>
              </a:ext>
            </a:extLst>
          </p:cNvPr>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DB13715F-E040-46C8-9802-09C2F44E4C2C}"/>
              </a:ext>
            </a:extLst>
          </p:cNvPr>
          <p:cNvSpPr>
            <a:spLocks noGrp="1"/>
          </p:cNvSpPr>
          <p:nvPr>
            <p:ph type="sldNum" sz="quarter" idx="12"/>
          </p:nvPr>
        </p:nvSpPr>
        <p:spPr/>
        <p:txBody>
          <a:bodyPr/>
          <a:lstStyle/>
          <a:p>
            <a:fld id="{A1CA7B12-C1FD-4F19-B627-BCE49F638D99}" type="slidenum">
              <a:rPr lang="bg-BG" altLang="bg-BG" smtClean="0"/>
              <a:pPr/>
              <a:t>70</a:t>
            </a:fld>
            <a:endParaRPr lang="bg-BG" altLang="bg-BG"/>
          </a:p>
        </p:txBody>
      </p:sp>
    </p:spTree>
    <p:extLst>
      <p:ext uri="{BB962C8B-B14F-4D97-AF65-F5344CB8AC3E}">
        <p14:creationId xmlns:p14="http://schemas.microsoft.com/office/powerpoint/2010/main" val="2585648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71</a:t>
            </a:fld>
            <a:endParaRPr lang="bg-BG"/>
          </a:p>
        </p:txBody>
      </p:sp>
      <p:sp>
        <p:nvSpPr>
          <p:cNvPr id="6" name="Rectangle 2"/>
          <p:cNvSpPr>
            <a:spLocks noGrp="1" noChangeArrowheads="1"/>
          </p:cNvSpPr>
          <p:nvPr>
            <p:ph sz="quarter" idx="1"/>
          </p:nvPr>
        </p:nvSpPr>
        <p:spPr>
          <a:xfrm>
            <a:off x="323851" y="836713"/>
            <a:ext cx="7343775" cy="5256112"/>
          </a:xfrm>
        </p:spPr>
        <p:txBody>
          <a:bodyPr anchor="ctr">
            <a:normAutofit fontScale="97500"/>
          </a:bodyPr>
          <a:lstStyle/>
          <a:p>
            <a:pPr marL="0" indent="0" algn="just">
              <a:buNone/>
            </a:pPr>
            <a:r>
              <a:rPr lang="en-US" sz="2100" b="1" dirty="0"/>
              <a:t>1. </a:t>
            </a:r>
            <a:r>
              <a:rPr lang="bg-BG" sz="2100" b="1" i="1" dirty="0"/>
              <a:t>In case there are too many outliers in the data set, the most representative average value is</a:t>
            </a:r>
          </a:p>
          <a:p>
            <a:pPr marL="0" indent="0" algn="just">
              <a:buNone/>
            </a:pPr>
            <a:r>
              <a:rPr lang="en-US" sz="2100" b="1" dirty="0"/>
              <a:t>A.</a:t>
            </a:r>
            <a:r>
              <a:rPr lang="bg-BG" sz="2100" b="1" dirty="0"/>
              <a:t> </a:t>
            </a:r>
            <a:r>
              <a:rPr lang="bg-BG" sz="2100" dirty="0"/>
              <a:t>Mean </a:t>
            </a:r>
          </a:p>
          <a:p>
            <a:pPr marL="0" indent="0" algn="just">
              <a:buNone/>
            </a:pPr>
            <a:r>
              <a:rPr lang="en-US" sz="2100" b="1" dirty="0"/>
              <a:t>B. </a:t>
            </a:r>
            <a:r>
              <a:rPr lang="bg-BG" sz="2100" dirty="0"/>
              <a:t>Mode </a:t>
            </a:r>
          </a:p>
          <a:p>
            <a:pPr marL="0" indent="0" algn="just">
              <a:buNone/>
            </a:pPr>
            <a:r>
              <a:rPr lang="en-US" sz="2100" b="1" dirty="0"/>
              <a:t>C. </a:t>
            </a:r>
            <a:r>
              <a:rPr lang="bg-BG" sz="2100" dirty="0" err="1"/>
              <a:t>Median</a:t>
            </a:r>
            <a:r>
              <a:rPr lang="bg-BG" sz="2100" dirty="0"/>
              <a:t> </a:t>
            </a:r>
            <a:endParaRPr lang="en-US" sz="2100" dirty="0"/>
          </a:p>
          <a:p>
            <a:pPr marL="0" indent="0" algn="just">
              <a:buNone/>
            </a:pPr>
            <a:endParaRPr lang="en-US" sz="2100" dirty="0"/>
          </a:p>
          <a:p>
            <a:pPr marL="0" indent="0" algn="just">
              <a:buNone/>
            </a:pPr>
            <a:r>
              <a:rPr lang="en-GB" sz="2100" b="1" dirty="0"/>
              <a:t>2. </a:t>
            </a:r>
            <a:r>
              <a:rPr lang="en-GB" sz="2100" b="1" i="1" dirty="0"/>
              <a:t>Given a set of nominally scaled scores, the most appropriate measure of central tendency is the:</a:t>
            </a:r>
            <a:endParaRPr lang="bg-BG" sz="2100" b="1" i="1" dirty="0"/>
          </a:p>
          <a:p>
            <a:pPr marL="0" indent="0" algn="just">
              <a:buNone/>
            </a:pPr>
            <a:r>
              <a:rPr lang="en-GB" sz="2100" b="1" dirty="0"/>
              <a:t>A. </a:t>
            </a:r>
            <a:r>
              <a:rPr lang="en-GB" sz="2100" dirty="0"/>
              <a:t>mean</a:t>
            </a:r>
            <a:endParaRPr lang="bg-BG" sz="2100" dirty="0"/>
          </a:p>
          <a:p>
            <a:pPr marL="0" indent="0" algn="just">
              <a:buNone/>
            </a:pPr>
            <a:r>
              <a:rPr lang="en-GB" sz="2100" b="1" dirty="0"/>
              <a:t>B. </a:t>
            </a:r>
            <a:r>
              <a:rPr lang="en-GB" sz="2100" dirty="0"/>
              <a:t>mode</a:t>
            </a:r>
            <a:endParaRPr lang="bg-BG" sz="2100" dirty="0"/>
          </a:p>
          <a:p>
            <a:pPr marL="0" indent="0" algn="just">
              <a:buNone/>
            </a:pPr>
            <a:r>
              <a:rPr lang="en-GB" sz="2100" b="1" dirty="0"/>
              <a:t>C. </a:t>
            </a:r>
            <a:r>
              <a:rPr lang="en-GB" sz="2100" dirty="0"/>
              <a:t>standard deviation</a:t>
            </a:r>
            <a:endParaRPr lang="bg-BG" sz="2100" dirty="0"/>
          </a:p>
          <a:p>
            <a:pPr marL="0" indent="0" algn="just">
              <a:buNone/>
            </a:pPr>
            <a:r>
              <a:rPr lang="en-GB" sz="2100" b="1" dirty="0"/>
              <a:t>D. </a:t>
            </a:r>
            <a:r>
              <a:rPr lang="en-GB" sz="2100" dirty="0"/>
              <a:t>range</a:t>
            </a:r>
            <a:endParaRPr lang="bg-BG" sz="2100" dirty="0"/>
          </a:p>
        </p:txBody>
      </p:sp>
    </p:spTree>
    <p:extLst>
      <p:ext uri="{BB962C8B-B14F-4D97-AF65-F5344CB8AC3E}">
        <p14:creationId xmlns:p14="http://schemas.microsoft.com/office/powerpoint/2010/main" val="361806588"/>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72</a:t>
            </a:fld>
            <a:endParaRPr lang="bg-BG"/>
          </a:p>
        </p:txBody>
      </p:sp>
      <p:sp>
        <p:nvSpPr>
          <p:cNvPr id="6" name="Rectangle 2"/>
          <p:cNvSpPr>
            <a:spLocks noGrp="1" noChangeArrowheads="1"/>
          </p:cNvSpPr>
          <p:nvPr>
            <p:ph sz="quarter" idx="1"/>
          </p:nvPr>
        </p:nvSpPr>
        <p:spPr>
          <a:xfrm>
            <a:off x="323851" y="836713"/>
            <a:ext cx="7343775" cy="5256112"/>
          </a:xfrm>
        </p:spPr>
        <p:txBody>
          <a:bodyPr anchor="ctr">
            <a:noAutofit/>
          </a:bodyPr>
          <a:lstStyle/>
          <a:p>
            <a:pPr marL="0" indent="0" algn="just">
              <a:buNone/>
            </a:pPr>
            <a:endParaRPr lang="en-US" sz="2200" dirty="0"/>
          </a:p>
          <a:p>
            <a:pPr marL="0" indent="0" algn="just">
              <a:buNone/>
            </a:pPr>
            <a:r>
              <a:rPr lang="en-GB" sz="1800" b="1" dirty="0"/>
              <a:t>3. </a:t>
            </a:r>
            <a:r>
              <a:rPr lang="en-GB" sz="1800" b="1" i="1" dirty="0"/>
              <a:t>Which of the following statements is true?</a:t>
            </a:r>
            <a:endParaRPr lang="bg-BG" sz="1800" b="1" i="1" dirty="0"/>
          </a:p>
          <a:p>
            <a:pPr marL="0" indent="0" algn="just">
              <a:buNone/>
            </a:pPr>
            <a:r>
              <a:rPr lang="en-GB" sz="1800" b="1" dirty="0"/>
              <a:t>A. </a:t>
            </a:r>
            <a:r>
              <a:rPr lang="en-GB" sz="1800" dirty="0"/>
              <a:t>The mode is the most useful measure of central tendency.</a:t>
            </a:r>
            <a:endParaRPr lang="bg-BG" sz="1800" dirty="0"/>
          </a:p>
          <a:p>
            <a:pPr marL="0" indent="0" algn="just">
              <a:buNone/>
            </a:pPr>
            <a:r>
              <a:rPr lang="en-GB" sz="1800" b="1" dirty="0"/>
              <a:t>B. </a:t>
            </a:r>
            <a:r>
              <a:rPr lang="en-GB" sz="1800" dirty="0"/>
              <a:t>The variance is the square root of the standard deviation.</a:t>
            </a:r>
            <a:endParaRPr lang="bg-BG" sz="1800" dirty="0"/>
          </a:p>
          <a:p>
            <a:pPr marL="0" indent="0" algn="just">
              <a:buNone/>
            </a:pPr>
            <a:r>
              <a:rPr lang="en-GB" sz="1800" b="1" dirty="0"/>
              <a:t>C. </a:t>
            </a:r>
            <a:r>
              <a:rPr lang="en-GB" sz="1800" dirty="0"/>
              <a:t>The median and the 50</a:t>
            </a:r>
            <a:r>
              <a:rPr lang="en-GB" sz="1800" baseline="30000" dirty="0"/>
              <a:t>th</a:t>
            </a:r>
            <a:r>
              <a:rPr lang="en-GB" sz="1800" dirty="0"/>
              <a:t> percentile rank have different values.</a:t>
            </a:r>
            <a:endParaRPr lang="bg-BG" sz="1800" dirty="0"/>
          </a:p>
          <a:p>
            <a:pPr marL="0" indent="0" algn="just">
              <a:buNone/>
            </a:pPr>
            <a:r>
              <a:rPr lang="en-GB" sz="1800" b="1" dirty="0"/>
              <a:t>D. </a:t>
            </a:r>
            <a:r>
              <a:rPr lang="en-GB" sz="1800" dirty="0"/>
              <a:t>The mean is more affected by extreme scores than the median.</a:t>
            </a:r>
          </a:p>
          <a:p>
            <a:pPr marL="0" indent="0" algn="just">
              <a:buNone/>
            </a:pPr>
            <a:endParaRPr lang="en-GB" sz="1800" dirty="0"/>
          </a:p>
          <a:p>
            <a:pPr marL="0" indent="0" algn="just">
              <a:buNone/>
            </a:pPr>
            <a:r>
              <a:rPr lang="en-GB" sz="1800" b="1" dirty="0"/>
              <a:t>4. </a:t>
            </a:r>
            <a:r>
              <a:rPr lang="en-GB" sz="1800" b="1" i="1" dirty="0"/>
              <a:t>Given the group of scores 1, 4, 4, 4, 7, it can be said of the mean, the median, and the mode that:</a:t>
            </a:r>
            <a:endParaRPr lang="bg-BG" sz="1800" b="1" i="1" dirty="0"/>
          </a:p>
          <a:p>
            <a:pPr marL="0" indent="0" algn="just">
              <a:buNone/>
            </a:pPr>
            <a:r>
              <a:rPr lang="en-GB" sz="1800" b="1" dirty="0"/>
              <a:t>A. </a:t>
            </a:r>
            <a:r>
              <a:rPr lang="en-GB" sz="1800" dirty="0"/>
              <a:t>the mean is larger than either the median or the mode</a:t>
            </a:r>
            <a:endParaRPr lang="bg-BG" sz="1800" dirty="0"/>
          </a:p>
          <a:p>
            <a:pPr marL="0" indent="0" algn="just">
              <a:buNone/>
            </a:pPr>
            <a:r>
              <a:rPr lang="en-GB" sz="1800" b="1" dirty="0"/>
              <a:t>B. </a:t>
            </a:r>
            <a:r>
              <a:rPr lang="en-GB" sz="1800" dirty="0"/>
              <a:t>all are the same</a:t>
            </a:r>
            <a:endParaRPr lang="bg-BG" sz="1800" dirty="0"/>
          </a:p>
          <a:p>
            <a:pPr marL="0" indent="0" algn="just">
              <a:buNone/>
            </a:pPr>
            <a:r>
              <a:rPr lang="en-GB" sz="1800" b="1" dirty="0"/>
              <a:t>C. </a:t>
            </a:r>
            <a:r>
              <a:rPr lang="en-GB" sz="1800" dirty="0"/>
              <a:t>the median is larger than either the mean or the mode</a:t>
            </a:r>
            <a:endParaRPr lang="bg-BG" sz="1800" dirty="0"/>
          </a:p>
          <a:p>
            <a:pPr marL="0" indent="0" algn="just">
              <a:buNone/>
            </a:pPr>
            <a:r>
              <a:rPr lang="en-GB" sz="1800" b="1" dirty="0"/>
              <a:t>D. </a:t>
            </a:r>
            <a:r>
              <a:rPr lang="en-GB" sz="1800" dirty="0"/>
              <a:t>all are different</a:t>
            </a:r>
            <a:endParaRPr lang="bg-BG" sz="1800" dirty="0"/>
          </a:p>
          <a:p>
            <a:pPr marL="0" indent="0" algn="just">
              <a:buNone/>
            </a:pPr>
            <a:r>
              <a:rPr lang="en-GB" sz="1800" b="1" dirty="0"/>
              <a:t>E. </a:t>
            </a:r>
            <a:r>
              <a:rPr lang="en-GB" sz="1800" dirty="0"/>
              <a:t>the mode is larger than either the median or the mode</a:t>
            </a:r>
          </a:p>
        </p:txBody>
      </p:sp>
    </p:spTree>
    <p:extLst>
      <p:ext uri="{BB962C8B-B14F-4D97-AF65-F5344CB8AC3E}">
        <p14:creationId xmlns:p14="http://schemas.microsoft.com/office/powerpoint/2010/main" val="975919894"/>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73</a:t>
            </a:fld>
            <a:endParaRPr lang="bg-BG"/>
          </a:p>
        </p:txBody>
      </p:sp>
      <p:sp>
        <p:nvSpPr>
          <p:cNvPr id="6" name="Rectangle 2"/>
          <p:cNvSpPr>
            <a:spLocks noGrp="1" noChangeArrowheads="1"/>
          </p:cNvSpPr>
          <p:nvPr>
            <p:ph sz="quarter" idx="1"/>
          </p:nvPr>
        </p:nvSpPr>
        <p:spPr>
          <a:xfrm>
            <a:off x="323851" y="836713"/>
            <a:ext cx="7343775" cy="5256112"/>
          </a:xfrm>
        </p:spPr>
        <p:txBody>
          <a:bodyPr anchor="ctr">
            <a:normAutofit fontScale="97500"/>
          </a:bodyPr>
          <a:lstStyle/>
          <a:p>
            <a:pPr marL="0" indent="0" algn="just">
              <a:buNone/>
            </a:pPr>
            <a:r>
              <a:rPr lang="en-GB" sz="2100" b="1" dirty="0"/>
              <a:t>5. </a:t>
            </a:r>
            <a:r>
              <a:rPr lang="en-GB" sz="2100" b="1" i="1" dirty="0"/>
              <a:t>Inferential statistics are used to describe specific characteristics of the data.</a:t>
            </a:r>
            <a:endParaRPr lang="bg-BG" sz="2100" b="1" i="1" dirty="0"/>
          </a:p>
          <a:p>
            <a:pPr marL="0" indent="0" algn="just">
              <a:buNone/>
            </a:pPr>
            <a:r>
              <a:rPr lang="en-GB" sz="2100" b="1" dirty="0"/>
              <a:t>A. </a:t>
            </a:r>
            <a:r>
              <a:rPr lang="en-GB" sz="2100" dirty="0"/>
              <a:t>True		</a:t>
            </a:r>
            <a:r>
              <a:rPr lang="en-GB" sz="2100" b="1" dirty="0"/>
              <a:t>B. </a:t>
            </a:r>
            <a:r>
              <a:rPr lang="en-GB" sz="2100" dirty="0"/>
              <a:t>False</a:t>
            </a:r>
          </a:p>
          <a:p>
            <a:pPr marL="0" indent="0" algn="just">
              <a:buNone/>
            </a:pPr>
            <a:endParaRPr lang="en-US" sz="2100" dirty="0"/>
          </a:p>
          <a:p>
            <a:pPr marL="0" indent="0" algn="just">
              <a:buNone/>
            </a:pPr>
            <a:r>
              <a:rPr lang="en-GB" sz="2100" b="1" dirty="0"/>
              <a:t>6. </a:t>
            </a:r>
            <a:r>
              <a:rPr lang="en-US" sz="2100" b="1" i="1" dirty="0"/>
              <a:t>Select the statement which you believe to be true. The arithmetic mean of a set of values: </a:t>
            </a:r>
            <a:endParaRPr lang="bg-BG" sz="2100" b="1" i="1" dirty="0"/>
          </a:p>
          <a:p>
            <a:pPr marL="0" indent="0" algn="just">
              <a:buNone/>
            </a:pPr>
            <a:r>
              <a:rPr lang="en-US" sz="2100" b="1" dirty="0"/>
              <a:t>A. </a:t>
            </a:r>
            <a:r>
              <a:rPr lang="en-US" sz="2100" dirty="0"/>
              <a:t>Is a useful summary measure of central tendency (of location) if the data are symmetrical.</a:t>
            </a:r>
            <a:endParaRPr lang="bg-BG" sz="2100" dirty="0"/>
          </a:p>
          <a:p>
            <a:pPr marL="0" indent="0" algn="just">
              <a:buNone/>
            </a:pPr>
            <a:r>
              <a:rPr lang="en-US" sz="2100" b="1" dirty="0"/>
              <a:t>B. </a:t>
            </a:r>
            <a:r>
              <a:rPr lang="en-US" sz="2100" dirty="0"/>
              <a:t>Is always greater than the median </a:t>
            </a:r>
            <a:endParaRPr lang="bg-BG" sz="2100" dirty="0"/>
          </a:p>
          <a:p>
            <a:pPr marL="0" indent="0" algn="just">
              <a:buNone/>
            </a:pPr>
            <a:r>
              <a:rPr lang="en-US" sz="2100" b="1" dirty="0"/>
              <a:t>C. </a:t>
            </a:r>
            <a:r>
              <a:rPr lang="en-US" sz="2100" dirty="0"/>
              <a:t>Cannot be calculated if the data set contains both positive and negative values.</a:t>
            </a:r>
            <a:endParaRPr lang="bg-BG" sz="2100" dirty="0"/>
          </a:p>
        </p:txBody>
      </p:sp>
    </p:spTree>
    <p:extLst>
      <p:ext uri="{BB962C8B-B14F-4D97-AF65-F5344CB8AC3E}">
        <p14:creationId xmlns:p14="http://schemas.microsoft.com/office/powerpoint/2010/main" val="745266969"/>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74</a:t>
            </a:fld>
            <a:endParaRPr lang="bg-BG"/>
          </a:p>
        </p:txBody>
      </p:sp>
      <p:sp>
        <p:nvSpPr>
          <p:cNvPr id="6" name="Rectangle 2"/>
          <p:cNvSpPr>
            <a:spLocks noGrp="1" noChangeArrowheads="1"/>
          </p:cNvSpPr>
          <p:nvPr>
            <p:ph sz="quarter" idx="1"/>
          </p:nvPr>
        </p:nvSpPr>
        <p:spPr>
          <a:xfrm>
            <a:off x="324570" y="2747388"/>
            <a:ext cx="7343775" cy="3433564"/>
          </a:xfrm>
        </p:spPr>
        <p:txBody>
          <a:bodyPr numCol="2" anchor="b">
            <a:normAutofit fontScale="25000" lnSpcReduction="20000"/>
          </a:bodyPr>
          <a:lstStyle/>
          <a:p>
            <a:pPr marL="0" indent="0">
              <a:buNone/>
            </a:pPr>
            <a:r>
              <a:rPr lang="en-US" sz="7200" b="1" dirty="0"/>
              <a:t>8. </a:t>
            </a:r>
            <a:r>
              <a:rPr lang="en-US" sz="7200" b="1" i="1" dirty="0"/>
              <a:t>The mode for this distribution is:</a:t>
            </a:r>
            <a:endParaRPr lang="bg-BG" sz="7200" i="1" dirty="0"/>
          </a:p>
          <a:p>
            <a:pPr marL="0" indent="0">
              <a:buNone/>
            </a:pPr>
            <a:r>
              <a:rPr lang="en-US" sz="7200" b="1" dirty="0"/>
              <a:t>A</a:t>
            </a:r>
            <a:r>
              <a:rPr lang="en-US" sz="7200" dirty="0"/>
              <a:t>. 2</a:t>
            </a:r>
            <a:endParaRPr lang="bg-BG" sz="7200" dirty="0"/>
          </a:p>
          <a:p>
            <a:pPr marL="0" indent="0">
              <a:buNone/>
            </a:pPr>
            <a:r>
              <a:rPr lang="en-US" sz="7200" b="1" dirty="0"/>
              <a:t>B. </a:t>
            </a:r>
            <a:r>
              <a:rPr lang="en-US" sz="7200" dirty="0"/>
              <a:t>3</a:t>
            </a:r>
            <a:endParaRPr lang="bg-BG" sz="7200" dirty="0"/>
          </a:p>
          <a:p>
            <a:pPr marL="0" indent="0">
              <a:buNone/>
            </a:pPr>
            <a:r>
              <a:rPr lang="en-US" sz="7200" b="1" dirty="0"/>
              <a:t>C.</a:t>
            </a:r>
            <a:r>
              <a:rPr lang="en-US" sz="7200" dirty="0"/>
              <a:t> 8</a:t>
            </a:r>
            <a:endParaRPr lang="bg-BG" sz="7200" dirty="0"/>
          </a:p>
          <a:p>
            <a:pPr marL="0" indent="0">
              <a:buNone/>
            </a:pPr>
            <a:r>
              <a:rPr lang="en-US" sz="7200" b="1" dirty="0"/>
              <a:t>D. </a:t>
            </a:r>
            <a:r>
              <a:rPr lang="en-US" sz="7200" dirty="0"/>
              <a:t>there is no mode </a:t>
            </a:r>
            <a:endParaRPr lang="bg-BG" sz="7200" dirty="0"/>
          </a:p>
          <a:p>
            <a:pPr marL="0" indent="0">
              <a:buNone/>
            </a:pPr>
            <a:r>
              <a:rPr lang="en-US" sz="7200" b="1" dirty="0"/>
              <a:t> </a:t>
            </a:r>
            <a:endParaRPr lang="bg-BG" sz="7200" dirty="0"/>
          </a:p>
          <a:p>
            <a:pPr marL="0" indent="0">
              <a:buNone/>
            </a:pPr>
            <a:r>
              <a:rPr lang="en-US" sz="7200" b="1" dirty="0"/>
              <a:t>9. </a:t>
            </a:r>
            <a:r>
              <a:rPr lang="en-US" sz="7200" b="1" i="1" dirty="0"/>
              <a:t>The median is:</a:t>
            </a:r>
            <a:endParaRPr lang="bg-BG" sz="7200" b="1" i="1" dirty="0"/>
          </a:p>
          <a:p>
            <a:pPr marL="0" indent="0">
              <a:buNone/>
            </a:pPr>
            <a:r>
              <a:rPr lang="en-US" sz="7200" b="1" dirty="0"/>
              <a:t>A</a:t>
            </a:r>
            <a:r>
              <a:rPr lang="en-US" sz="7200" dirty="0"/>
              <a:t>. 2.00</a:t>
            </a:r>
            <a:endParaRPr lang="bg-BG" sz="7200" dirty="0"/>
          </a:p>
          <a:p>
            <a:pPr marL="0" indent="0">
              <a:buNone/>
            </a:pPr>
            <a:r>
              <a:rPr lang="en-US" sz="7200" b="1" dirty="0"/>
              <a:t>B. </a:t>
            </a:r>
            <a:r>
              <a:rPr lang="en-US" sz="7200" dirty="0"/>
              <a:t>3.50 </a:t>
            </a:r>
            <a:endParaRPr lang="bg-BG" sz="7200" dirty="0"/>
          </a:p>
          <a:p>
            <a:pPr marL="0" indent="0">
              <a:buNone/>
            </a:pPr>
            <a:r>
              <a:rPr lang="en-US" sz="7200" b="1" dirty="0"/>
              <a:t>C. </a:t>
            </a:r>
            <a:r>
              <a:rPr lang="en-US" sz="7200" dirty="0"/>
              <a:t>3.00  </a:t>
            </a:r>
            <a:endParaRPr lang="bg-BG" sz="7200" dirty="0"/>
          </a:p>
          <a:p>
            <a:pPr marL="0" indent="0">
              <a:buNone/>
            </a:pPr>
            <a:r>
              <a:rPr lang="en-US" sz="7200" b="1" dirty="0"/>
              <a:t>D. </a:t>
            </a:r>
            <a:r>
              <a:rPr lang="en-US" sz="7200" dirty="0"/>
              <a:t>3.25 </a:t>
            </a:r>
            <a:endParaRPr lang="en-US" sz="7200" b="1" dirty="0"/>
          </a:p>
          <a:p>
            <a:pPr marL="0" indent="0">
              <a:buNone/>
            </a:pPr>
            <a:r>
              <a:rPr lang="en-US" sz="7200" b="1" dirty="0"/>
              <a:t>          10. </a:t>
            </a:r>
            <a:r>
              <a:rPr lang="en-US" sz="7200" b="1" i="1" dirty="0"/>
              <a:t>The mean is:</a:t>
            </a:r>
            <a:endParaRPr lang="bg-BG" sz="7200" i="1" dirty="0"/>
          </a:p>
          <a:p>
            <a:pPr marL="0" indent="0">
              <a:buNone/>
            </a:pPr>
            <a:r>
              <a:rPr lang="en-US" sz="7200" b="1" dirty="0"/>
              <a:t>           A. </a:t>
            </a:r>
            <a:r>
              <a:rPr lang="en-US" sz="7200" dirty="0"/>
              <a:t>3.52</a:t>
            </a:r>
            <a:endParaRPr lang="bg-BG" sz="7200" dirty="0"/>
          </a:p>
          <a:p>
            <a:pPr marL="0" indent="0">
              <a:buNone/>
            </a:pPr>
            <a:r>
              <a:rPr lang="en-US" sz="7200" b="1" dirty="0"/>
              <a:t>           B. </a:t>
            </a:r>
            <a:r>
              <a:rPr lang="en-US" sz="7200" dirty="0"/>
              <a:t>5.43</a:t>
            </a:r>
            <a:endParaRPr lang="bg-BG" sz="7200" dirty="0"/>
          </a:p>
          <a:p>
            <a:pPr marL="0" indent="0">
              <a:buNone/>
            </a:pPr>
            <a:r>
              <a:rPr lang="en-US" sz="7200" b="1" dirty="0"/>
              <a:t>           C. </a:t>
            </a:r>
            <a:r>
              <a:rPr lang="en-US" sz="7200" dirty="0"/>
              <a:t>4.75</a:t>
            </a:r>
            <a:endParaRPr lang="bg-BG" sz="7200" dirty="0"/>
          </a:p>
          <a:p>
            <a:pPr marL="0" indent="0">
              <a:buNone/>
            </a:pPr>
            <a:r>
              <a:rPr lang="en-US" sz="7200" b="1" dirty="0"/>
              <a:t>           D. </a:t>
            </a:r>
            <a:r>
              <a:rPr lang="en-US" sz="7200" dirty="0"/>
              <a:t>4.15</a:t>
            </a:r>
            <a:endParaRPr lang="bg-BG" sz="7200" dirty="0"/>
          </a:p>
          <a:p>
            <a:pPr marL="0" indent="0">
              <a:buNone/>
            </a:pPr>
            <a:r>
              <a:rPr lang="en-US" sz="7200" b="1" dirty="0"/>
              <a:t> </a:t>
            </a:r>
            <a:endParaRPr lang="bg-BG" sz="7200" dirty="0"/>
          </a:p>
          <a:p>
            <a:pPr marL="0" indent="0">
              <a:buNone/>
            </a:pPr>
            <a:r>
              <a:rPr lang="en-US" sz="7200" b="1" dirty="0"/>
              <a:t>          11. </a:t>
            </a:r>
            <a:r>
              <a:rPr lang="en-US" sz="7200" b="1" i="1" dirty="0"/>
              <a:t>The range is:</a:t>
            </a:r>
            <a:endParaRPr lang="bg-BG" sz="7200" i="1" dirty="0"/>
          </a:p>
          <a:p>
            <a:pPr marL="0" indent="0">
              <a:buNone/>
            </a:pPr>
            <a:r>
              <a:rPr lang="en-US" sz="7200" b="1" dirty="0"/>
              <a:t>           A. </a:t>
            </a:r>
            <a:r>
              <a:rPr lang="en-US" sz="7200" dirty="0"/>
              <a:t>9</a:t>
            </a:r>
            <a:endParaRPr lang="bg-BG" sz="7200" dirty="0"/>
          </a:p>
          <a:p>
            <a:pPr marL="0" indent="0">
              <a:buNone/>
            </a:pPr>
            <a:r>
              <a:rPr lang="en-US" sz="7200" b="1" dirty="0"/>
              <a:t>           B. </a:t>
            </a:r>
            <a:r>
              <a:rPr lang="en-US" sz="7200" dirty="0"/>
              <a:t>10</a:t>
            </a:r>
            <a:endParaRPr lang="bg-BG" sz="7200" dirty="0"/>
          </a:p>
          <a:p>
            <a:pPr marL="0" indent="0">
              <a:buNone/>
            </a:pPr>
            <a:r>
              <a:rPr lang="en-US" sz="7200" b="1" dirty="0"/>
              <a:t>           C. </a:t>
            </a:r>
            <a:r>
              <a:rPr lang="en-US" sz="7200" dirty="0"/>
              <a:t>12</a:t>
            </a:r>
            <a:endParaRPr lang="bg-BG" sz="7200" dirty="0"/>
          </a:p>
          <a:p>
            <a:pPr marL="0" indent="0">
              <a:buNone/>
            </a:pPr>
            <a:r>
              <a:rPr lang="en-US" sz="7200" b="1" dirty="0"/>
              <a:t>           D. </a:t>
            </a:r>
            <a:r>
              <a:rPr lang="en-US" sz="7200" dirty="0"/>
              <a:t>2</a:t>
            </a:r>
            <a:endParaRPr lang="bg-BG" sz="7200" dirty="0"/>
          </a:p>
        </p:txBody>
      </p:sp>
      <p:sp>
        <p:nvSpPr>
          <p:cNvPr id="2" name="Текстово поле 1"/>
          <p:cNvSpPr txBox="1"/>
          <p:nvPr/>
        </p:nvSpPr>
        <p:spPr>
          <a:xfrm>
            <a:off x="265242" y="1534386"/>
            <a:ext cx="7416824" cy="1200329"/>
          </a:xfrm>
          <a:prstGeom prst="rect">
            <a:avLst/>
          </a:prstGeom>
          <a:noFill/>
        </p:spPr>
        <p:txBody>
          <a:bodyPr wrap="square" rtlCol="0" anchor="ctr">
            <a:spAutoFit/>
          </a:bodyPr>
          <a:lstStyle/>
          <a:p>
            <a:pPr algn="just"/>
            <a:r>
              <a:rPr lang="en-US" b="1" dirty="0"/>
              <a:t>Example</a:t>
            </a:r>
            <a:r>
              <a:rPr lang="en-US" dirty="0"/>
              <a:t>: </a:t>
            </a:r>
            <a:r>
              <a:rPr lang="en-US" i="1" dirty="0"/>
              <a:t>A nurse recorded the number of analgesic preparations taken by patients in a surgical ward. The resulting data were: 5, 2, 8, 2, 3, 2, 4, 12.</a:t>
            </a:r>
            <a:endParaRPr lang="bg-BG" i="1" dirty="0"/>
          </a:p>
          <a:p>
            <a:pPr algn="just"/>
            <a:r>
              <a:rPr lang="en-US" b="1" dirty="0"/>
              <a:t>Questions 8-11 refer to this data.</a:t>
            </a:r>
            <a:endParaRPr lang="en-US" dirty="0"/>
          </a:p>
        </p:txBody>
      </p:sp>
      <p:sp>
        <p:nvSpPr>
          <p:cNvPr id="3" name="Текстово поле 2"/>
          <p:cNvSpPr txBox="1"/>
          <p:nvPr/>
        </p:nvSpPr>
        <p:spPr>
          <a:xfrm>
            <a:off x="251520" y="764704"/>
            <a:ext cx="7416824" cy="646331"/>
          </a:xfrm>
          <a:prstGeom prst="rect">
            <a:avLst/>
          </a:prstGeom>
          <a:noFill/>
        </p:spPr>
        <p:txBody>
          <a:bodyPr wrap="square" rtlCol="0">
            <a:spAutoFit/>
          </a:bodyPr>
          <a:lstStyle/>
          <a:p>
            <a:pPr lvl="0"/>
            <a:r>
              <a:rPr lang="en-GB" b="1" dirty="0"/>
              <a:t>7. </a:t>
            </a:r>
            <a:r>
              <a:rPr lang="en-GB" b="1" i="1" dirty="0"/>
              <a:t>Central tendency describes the ‘typical’ value of a set of scores.</a:t>
            </a:r>
            <a:endParaRPr lang="bg-BG" b="1" i="1" dirty="0"/>
          </a:p>
          <a:p>
            <a:r>
              <a:rPr lang="en-GB" b="1" dirty="0"/>
              <a:t>A. </a:t>
            </a:r>
            <a:r>
              <a:rPr lang="en-GB" dirty="0"/>
              <a:t>True		</a:t>
            </a:r>
            <a:r>
              <a:rPr lang="en-GB" b="1" dirty="0"/>
              <a:t>B. </a:t>
            </a:r>
            <a:r>
              <a:rPr lang="en-GB" dirty="0"/>
              <a:t>False</a:t>
            </a:r>
            <a:endParaRPr lang="bg-BG" dirty="0"/>
          </a:p>
        </p:txBody>
      </p:sp>
    </p:spTree>
    <p:extLst>
      <p:ext uri="{BB962C8B-B14F-4D97-AF65-F5344CB8AC3E}">
        <p14:creationId xmlns:p14="http://schemas.microsoft.com/office/powerpoint/2010/main" val="869828281"/>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251520" y="836712"/>
            <a:ext cx="8136904" cy="5129748"/>
          </a:xfrm>
        </p:spPr>
        <p:txBody>
          <a:bodyPr anchor="ctr">
            <a:noAutofit/>
          </a:bodyPr>
          <a:lstStyle/>
          <a:p>
            <a:pPr marL="0" indent="0" algn="just">
              <a:buNone/>
            </a:pPr>
            <a:r>
              <a:rPr lang="en-GB" sz="2200" b="1" dirty="0"/>
              <a:t>12. </a:t>
            </a:r>
            <a:r>
              <a:rPr lang="en-GB" sz="2200" b="1" i="1" dirty="0"/>
              <a:t>Descriptive statistics are used to describe specific characteristics of the data.</a:t>
            </a:r>
            <a:endParaRPr lang="bg-BG" sz="2200" b="1" i="1" dirty="0"/>
          </a:p>
          <a:p>
            <a:pPr marL="0" indent="0" algn="just">
              <a:buNone/>
            </a:pPr>
            <a:r>
              <a:rPr lang="en-GB" sz="2200" b="1" dirty="0"/>
              <a:t>A. </a:t>
            </a:r>
            <a:r>
              <a:rPr lang="en-GB" sz="2200" dirty="0"/>
              <a:t>True		</a:t>
            </a:r>
            <a:r>
              <a:rPr lang="en-GB" sz="2200" b="1" dirty="0"/>
              <a:t>B. </a:t>
            </a:r>
            <a:r>
              <a:rPr lang="en-GB" sz="2200" dirty="0"/>
              <a:t>False</a:t>
            </a:r>
            <a:endParaRPr lang="bg-BG" sz="2200" dirty="0"/>
          </a:p>
          <a:p>
            <a:pPr marL="0" indent="0" algn="just">
              <a:buNone/>
            </a:pPr>
            <a:endParaRPr lang="en-GB" sz="1000" dirty="0"/>
          </a:p>
          <a:p>
            <a:pPr marL="0" indent="0" algn="just">
              <a:buNone/>
            </a:pPr>
            <a:r>
              <a:rPr lang="en-GB" sz="2200" b="1" dirty="0"/>
              <a:t>13. </a:t>
            </a:r>
            <a:r>
              <a:rPr lang="en-GB" sz="2200" b="1" i="1" dirty="0"/>
              <a:t>With nominal data, the mean should be used as a measure of central tendency.</a:t>
            </a:r>
            <a:endParaRPr lang="bg-BG" sz="2200" b="1" i="1" dirty="0"/>
          </a:p>
          <a:p>
            <a:pPr marL="0" indent="0" algn="just">
              <a:buNone/>
            </a:pPr>
            <a:r>
              <a:rPr lang="en-GB" sz="2200" b="1" dirty="0"/>
              <a:t>A. </a:t>
            </a:r>
            <a:r>
              <a:rPr lang="en-GB" sz="2200" dirty="0"/>
              <a:t>True		</a:t>
            </a:r>
            <a:r>
              <a:rPr lang="en-GB" sz="2200" b="1" dirty="0"/>
              <a:t>B. </a:t>
            </a:r>
            <a:r>
              <a:rPr lang="en-GB" sz="2200" dirty="0"/>
              <a:t>False</a:t>
            </a:r>
            <a:endParaRPr lang="bg-BG" sz="2200" dirty="0"/>
          </a:p>
          <a:p>
            <a:pPr marL="0" indent="0" algn="just">
              <a:buNone/>
            </a:pPr>
            <a:endParaRPr lang="bg-BG" sz="1000" dirty="0"/>
          </a:p>
          <a:p>
            <a:pPr marL="0" indent="0" algn="just">
              <a:buNone/>
            </a:pPr>
            <a:r>
              <a:rPr lang="en-GB" sz="2200" b="1" dirty="0"/>
              <a:t>14. </a:t>
            </a:r>
            <a:r>
              <a:rPr lang="en-GB" sz="2200" b="1" i="1" dirty="0"/>
              <a:t>The mode represents the most frequently occurring score in a distribution. </a:t>
            </a:r>
            <a:endParaRPr lang="bg-BG" sz="2200" b="1" i="1" dirty="0"/>
          </a:p>
          <a:p>
            <a:pPr marL="0" indent="0" algn="just">
              <a:buNone/>
            </a:pPr>
            <a:r>
              <a:rPr lang="en-GB" sz="2200" b="1" dirty="0"/>
              <a:t>A. </a:t>
            </a:r>
            <a:r>
              <a:rPr lang="en-GB" sz="2200" dirty="0"/>
              <a:t>True	</a:t>
            </a:r>
            <a:r>
              <a:rPr lang="en-GB" sz="2200" b="1" dirty="0"/>
              <a:t>B. </a:t>
            </a:r>
            <a:r>
              <a:rPr lang="en-GB" sz="2200" dirty="0"/>
              <a:t>False</a:t>
            </a:r>
          </a:p>
          <a:p>
            <a:pPr marL="0" indent="0" algn="just">
              <a:buNone/>
            </a:pPr>
            <a:endParaRPr lang="en-GB" sz="1000" b="1" dirty="0"/>
          </a:p>
          <a:p>
            <a:pPr marL="0" indent="0" algn="just">
              <a:buNone/>
            </a:pPr>
            <a:r>
              <a:rPr lang="en-GB" sz="2200" b="1" dirty="0"/>
              <a:t>15. </a:t>
            </a:r>
            <a:r>
              <a:rPr lang="en-GB" sz="2200" b="1" i="1" dirty="0"/>
              <a:t>With ordinal data we can use both the mode and the mean as a measure of central tendency.</a:t>
            </a:r>
            <a:endParaRPr lang="bg-BG" sz="2200" b="1" i="1" dirty="0"/>
          </a:p>
          <a:p>
            <a:pPr marL="0" indent="0" algn="just">
              <a:buNone/>
            </a:pPr>
            <a:r>
              <a:rPr lang="en-GB" sz="2200" b="1" dirty="0"/>
              <a:t>A. </a:t>
            </a:r>
            <a:r>
              <a:rPr lang="en-GB" sz="2200" dirty="0"/>
              <a:t>True		</a:t>
            </a:r>
            <a:r>
              <a:rPr lang="en-GB" sz="2200" b="1" dirty="0"/>
              <a:t>B. </a:t>
            </a:r>
            <a:r>
              <a:rPr lang="en-GB" sz="2200" dirty="0"/>
              <a:t>False</a:t>
            </a:r>
            <a:endParaRPr lang="bg-BG" sz="2200"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75</a:t>
            </a:fld>
            <a:endParaRPr lang="bg-BG"/>
          </a:p>
        </p:txBody>
      </p:sp>
    </p:spTree>
    <p:extLst>
      <p:ext uri="{BB962C8B-B14F-4D97-AF65-F5344CB8AC3E}">
        <p14:creationId xmlns:p14="http://schemas.microsoft.com/office/powerpoint/2010/main" val="1510366020"/>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251520" y="836712"/>
            <a:ext cx="7673280" cy="5129748"/>
          </a:xfrm>
        </p:spPr>
        <p:txBody>
          <a:bodyPr anchor="ctr">
            <a:normAutofit lnSpcReduction="10000"/>
          </a:bodyPr>
          <a:lstStyle/>
          <a:p>
            <a:pPr marL="0" indent="0" algn="just">
              <a:buNone/>
            </a:pPr>
            <a:r>
              <a:rPr lang="en-GB" sz="2000" b="1" dirty="0"/>
              <a:t>16. </a:t>
            </a:r>
            <a:r>
              <a:rPr lang="en-GB" sz="2000" b="1" i="1" dirty="0"/>
              <a:t>When the data are interval or ratio, we can use the mean as a measure of central tendency.</a:t>
            </a:r>
            <a:endParaRPr lang="bg-BG" sz="2000" b="1" i="1" dirty="0"/>
          </a:p>
          <a:p>
            <a:pPr marL="0" indent="0" algn="just">
              <a:buNone/>
            </a:pPr>
            <a:r>
              <a:rPr lang="en-GB" sz="2000" b="1" dirty="0"/>
              <a:t>A. </a:t>
            </a:r>
            <a:r>
              <a:rPr lang="en-GB" sz="2000" dirty="0"/>
              <a:t>True		</a:t>
            </a:r>
            <a:r>
              <a:rPr lang="en-GB" sz="2000" b="1" dirty="0"/>
              <a:t>B. </a:t>
            </a:r>
            <a:r>
              <a:rPr lang="en-GB" sz="2000" dirty="0"/>
              <a:t>False</a:t>
            </a:r>
            <a:endParaRPr lang="bg-BG" sz="2000" dirty="0"/>
          </a:p>
          <a:p>
            <a:pPr algn="just"/>
            <a:endParaRPr lang="bg-BG" sz="2000" b="1" i="1" dirty="0"/>
          </a:p>
          <a:p>
            <a:pPr marL="0" indent="0" algn="just">
              <a:buNone/>
            </a:pPr>
            <a:r>
              <a:rPr lang="en-GB" sz="2000" b="1" dirty="0"/>
              <a:t>17. </a:t>
            </a:r>
            <a:r>
              <a:rPr lang="en-GB" sz="2000" b="1" i="1" dirty="0"/>
              <a:t>If a continuous distribution is highly skewed, the median might be the appropriate measure of central tendency.</a:t>
            </a:r>
            <a:endParaRPr lang="bg-BG" sz="2000" b="1" i="1" dirty="0"/>
          </a:p>
          <a:p>
            <a:pPr marL="0" indent="0" algn="just">
              <a:buNone/>
            </a:pPr>
            <a:r>
              <a:rPr lang="en-GB" sz="2000" b="1" dirty="0"/>
              <a:t>A. </a:t>
            </a:r>
            <a:r>
              <a:rPr lang="en-GB" sz="2000" dirty="0"/>
              <a:t>True		</a:t>
            </a:r>
            <a:r>
              <a:rPr lang="en-GB" sz="2000" b="1" dirty="0"/>
              <a:t>B. </a:t>
            </a:r>
            <a:r>
              <a:rPr lang="en-GB" sz="2000" dirty="0"/>
              <a:t>False</a:t>
            </a:r>
            <a:endParaRPr lang="bg-BG" sz="2000" dirty="0"/>
          </a:p>
          <a:p>
            <a:pPr marL="0" indent="0" algn="just">
              <a:buNone/>
            </a:pPr>
            <a:endParaRPr lang="bg-BG" sz="2000" dirty="0"/>
          </a:p>
          <a:p>
            <a:pPr marL="0" indent="0" algn="just">
              <a:buNone/>
            </a:pPr>
            <a:r>
              <a:rPr lang="en-GB" sz="2000" b="1" dirty="0"/>
              <a:t>18. </a:t>
            </a:r>
            <a:r>
              <a:rPr lang="en-GB" sz="2000" b="1" i="1" dirty="0"/>
              <a:t>When a frequency distribution is positively skewed, the mean is greater than the median or the mode.</a:t>
            </a:r>
            <a:endParaRPr lang="bg-BG" sz="2000" b="1" i="1" dirty="0"/>
          </a:p>
          <a:p>
            <a:pPr marL="0" indent="0" algn="just">
              <a:buNone/>
            </a:pPr>
            <a:r>
              <a:rPr lang="en-GB" sz="2000" b="1" dirty="0"/>
              <a:t>A. </a:t>
            </a:r>
            <a:r>
              <a:rPr lang="en-GB" sz="2000" dirty="0"/>
              <a:t>True		</a:t>
            </a:r>
            <a:r>
              <a:rPr lang="en-GB" sz="2000" b="1" dirty="0"/>
              <a:t>B. </a:t>
            </a:r>
            <a:r>
              <a:rPr lang="en-GB" sz="2000" dirty="0"/>
              <a:t>False</a:t>
            </a:r>
            <a:endParaRPr lang="bg-BG" sz="2000" dirty="0"/>
          </a:p>
          <a:p>
            <a:pPr marL="0" indent="0" algn="just">
              <a:buNone/>
            </a:pPr>
            <a:r>
              <a:rPr lang="en-GB" sz="2000" dirty="0"/>
              <a:t> </a:t>
            </a:r>
            <a:endParaRPr lang="bg-BG" sz="2000" dirty="0"/>
          </a:p>
          <a:p>
            <a:pPr marL="0" indent="0" algn="just">
              <a:buNone/>
            </a:pPr>
            <a:r>
              <a:rPr lang="en-GB" sz="2000" b="1" dirty="0"/>
              <a:t>19. </a:t>
            </a:r>
            <a:r>
              <a:rPr lang="en-GB" sz="2000" b="1" i="1" dirty="0"/>
              <a:t>Given a normal distribution, the three measures of central tendency are equivalent.</a:t>
            </a:r>
            <a:endParaRPr lang="bg-BG" sz="2000" b="1" i="1" dirty="0"/>
          </a:p>
          <a:p>
            <a:pPr marL="0" indent="0" algn="just">
              <a:buNone/>
            </a:pPr>
            <a:r>
              <a:rPr lang="en-GB" sz="2000" b="1" dirty="0"/>
              <a:t>A. </a:t>
            </a:r>
            <a:r>
              <a:rPr lang="en-GB" sz="2000" dirty="0"/>
              <a:t>True		</a:t>
            </a:r>
            <a:r>
              <a:rPr lang="en-GB" sz="2000" b="1" dirty="0"/>
              <a:t>B. </a:t>
            </a:r>
            <a:r>
              <a:rPr lang="en-GB" sz="2000" dirty="0"/>
              <a:t>False</a:t>
            </a:r>
            <a:endParaRPr lang="bg-BG" sz="2000"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76</a:t>
            </a:fld>
            <a:endParaRPr lang="bg-BG"/>
          </a:p>
        </p:txBody>
      </p:sp>
    </p:spTree>
    <p:extLst>
      <p:ext uri="{BB962C8B-B14F-4D97-AF65-F5344CB8AC3E}">
        <p14:creationId xmlns:p14="http://schemas.microsoft.com/office/powerpoint/2010/main" val="1997972861"/>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251520" y="836712"/>
            <a:ext cx="7673280" cy="5129748"/>
          </a:xfrm>
        </p:spPr>
        <p:txBody>
          <a:bodyPr anchor="ctr">
            <a:normAutofit/>
          </a:bodyPr>
          <a:lstStyle/>
          <a:p>
            <a:pPr marL="0" indent="0" algn="just">
              <a:buNone/>
            </a:pPr>
            <a:r>
              <a:rPr lang="en-GB" sz="2000" b="1" dirty="0"/>
              <a:t>20. </a:t>
            </a:r>
            <a:r>
              <a:rPr lang="en-GB" sz="2000" b="1" i="1" dirty="0"/>
              <a:t>If we subtract the value of the mean from every score in a set of scores the sum of the remaining values will be:</a:t>
            </a:r>
            <a:endParaRPr lang="bg-BG" sz="2000" b="1" i="1" dirty="0"/>
          </a:p>
          <a:p>
            <a:pPr marL="0" indent="0" algn="just">
              <a:buNone/>
            </a:pPr>
            <a:r>
              <a:rPr lang="en-GB" sz="2000" b="1" dirty="0"/>
              <a:t>A. </a:t>
            </a:r>
            <a:r>
              <a:rPr lang="en-GB" sz="2000" dirty="0"/>
              <a:t>impossible to determine</a:t>
            </a:r>
            <a:endParaRPr lang="bg-BG" sz="2000" dirty="0"/>
          </a:p>
          <a:p>
            <a:pPr marL="0" indent="0" algn="just">
              <a:buNone/>
            </a:pPr>
            <a:r>
              <a:rPr lang="en-GB" sz="2000" b="1" dirty="0"/>
              <a:t>B. </a:t>
            </a:r>
            <a:r>
              <a:rPr lang="en-GB" sz="2000" dirty="0"/>
              <a:t>equal to the mean</a:t>
            </a:r>
            <a:endParaRPr lang="bg-BG" sz="2000" dirty="0"/>
          </a:p>
          <a:p>
            <a:pPr marL="0" indent="0" algn="just">
              <a:buNone/>
            </a:pPr>
            <a:r>
              <a:rPr lang="en-GB" sz="2000" b="1" dirty="0"/>
              <a:t>C. </a:t>
            </a:r>
            <a:r>
              <a:rPr lang="en-GB" sz="2000" dirty="0"/>
              <a:t>a measure of the dispersion around the mean</a:t>
            </a:r>
            <a:endParaRPr lang="bg-BG" sz="2000" dirty="0"/>
          </a:p>
          <a:p>
            <a:pPr marL="0" indent="0" algn="just">
              <a:buNone/>
            </a:pPr>
            <a:r>
              <a:rPr lang="en-GB" sz="2000" b="1" dirty="0"/>
              <a:t>D. </a:t>
            </a:r>
            <a:r>
              <a:rPr lang="en-GB" sz="2000" dirty="0"/>
              <a:t>zero</a:t>
            </a:r>
            <a:endParaRPr lang="bg-BG" sz="2000" dirty="0"/>
          </a:p>
          <a:p>
            <a:pPr marL="0" indent="0" algn="just">
              <a:buNone/>
            </a:pPr>
            <a:r>
              <a:rPr lang="en-GB" sz="2000" dirty="0"/>
              <a:t> </a:t>
            </a:r>
            <a:endParaRPr lang="bg-BG" sz="2000" dirty="0"/>
          </a:p>
          <a:p>
            <a:pPr marL="0" indent="0" algn="just">
              <a:buNone/>
            </a:pPr>
            <a:r>
              <a:rPr lang="en-GB" sz="2000" b="1" dirty="0"/>
              <a:t>21. </a:t>
            </a:r>
            <a:r>
              <a:rPr lang="en-GB" sz="2000" b="1" i="1" dirty="0"/>
              <a:t>Given a normally distributed continuous variable the best measure of central tendency is the:</a:t>
            </a:r>
            <a:endParaRPr lang="bg-BG" sz="2000" b="1" i="1" dirty="0"/>
          </a:p>
          <a:p>
            <a:pPr marL="0" indent="0" algn="just">
              <a:buNone/>
            </a:pPr>
            <a:r>
              <a:rPr lang="en-GB" sz="2000" b="1" dirty="0"/>
              <a:t>A. </a:t>
            </a:r>
            <a:r>
              <a:rPr lang="en-GB" sz="2000" dirty="0"/>
              <a:t>mode</a:t>
            </a:r>
            <a:endParaRPr lang="bg-BG" sz="2000" dirty="0"/>
          </a:p>
          <a:p>
            <a:pPr marL="0" indent="0" algn="just">
              <a:buNone/>
            </a:pPr>
            <a:r>
              <a:rPr lang="en-GB" sz="2000" b="1" dirty="0"/>
              <a:t>B. </a:t>
            </a:r>
            <a:r>
              <a:rPr lang="en-GB" sz="2000" dirty="0"/>
              <a:t>median</a:t>
            </a:r>
            <a:endParaRPr lang="bg-BG" sz="2000" dirty="0"/>
          </a:p>
          <a:p>
            <a:pPr marL="0" indent="0" algn="just">
              <a:buNone/>
            </a:pPr>
            <a:r>
              <a:rPr lang="en-GB" sz="2000" b="1" dirty="0"/>
              <a:t>C. </a:t>
            </a:r>
            <a:r>
              <a:rPr lang="en-GB" sz="2000" dirty="0"/>
              <a:t>mean</a:t>
            </a:r>
            <a:endParaRPr lang="bg-BG" sz="2000" dirty="0"/>
          </a:p>
          <a:p>
            <a:pPr marL="0" indent="0" algn="just">
              <a:buNone/>
            </a:pPr>
            <a:r>
              <a:rPr lang="en-GB" sz="2000" b="1" dirty="0"/>
              <a:t>D. </a:t>
            </a:r>
            <a:r>
              <a:rPr lang="en-GB" sz="2000" dirty="0"/>
              <a:t>standard deviation</a:t>
            </a:r>
            <a:endParaRPr lang="bg-BG" sz="2000"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77</a:t>
            </a:fld>
            <a:endParaRPr lang="bg-BG"/>
          </a:p>
        </p:txBody>
      </p:sp>
    </p:spTree>
    <p:extLst>
      <p:ext uri="{BB962C8B-B14F-4D97-AF65-F5344CB8AC3E}">
        <p14:creationId xmlns:p14="http://schemas.microsoft.com/office/powerpoint/2010/main" val="1262965683"/>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sz="quarter" idx="1"/>
          </p:nvPr>
        </p:nvSpPr>
        <p:spPr>
          <a:xfrm>
            <a:off x="251520" y="836712"/>
            <a:ext cx="7673280" cy="5129748"/>
          </a:xfrm>
        </p:spPr>
        <p:txBody>
          <a:bodyPr anchor="ctr">
            <a:normAutofit/>
          </a:bodyPr>
          <a:lstStyle/>
          <a:p>
            <a:pPr marL="0" indent="0">
              <a:buNone/>
            </a:pPr>
            <a:r>
              <a:rPr lang="en-GB" sz="2000" b="1" dirty="0"/>
              <a:t>22. </a:t>
            </a:r>
            <a:r>
              <a:rPr lang="en-US" sz="2000" i="1" dirty="0"/>
              <a:t>Select the statement which you believe to be true. </a:t>
            </a:r>
            <a:r>
              <a:rPr lang="en-US" sz="2000" b="1" i="1" dirty="0"/>
              <a:t>The arithmetic mean of a set of values: </a:t>
            </a:r>
            <a:endParaRPr lang="bg-BG" sz="2000" i="1" dirty="0"/>
          </a:p>
          <a:p>
            <a:pPr marL="0" indent="0">
              <a:buNone/>
            </a:pPr>
            <a:r>
              <a:rPr lang="en-US" sz="2000" b="1" dirty="0"/>
              <a:t>A. </a:t>
            </a:r>
            <a:r>
              <a:rPr lang="en-US" sz="2000" dirty="0"/>
              <a:t>Cannot be calculated if the data set contains both positive and negative values.</a:t>
            </a:r>
            <a:endParaRPr lang="bg-BG" sz="2000" dirty="0"/>
          </a:p>
          <a:p>
            <a:pPr marL="0" indent="0">
              <a:buNone/>
            </a:pPr>
            <a:r>
              <a:rPr lang="en-US" sz="2000" b="1" dirty="0"/>
              <a:t>B. </a:t>
            </a:r>
            <a:r>
              <a:rPr lang="en-US" sz="2000" dirty="0"/>
              <a:t>Is always greater than the median.</a:t>
            </a:r>
            <a:endParaRPr lang="bg-BG" sz="2000" dirty="0"/>
          </a:p>
          <a:p>
            <a:pPr marL="0" indent="0">
              <a:buNone/>
            </a:pPr>
            <a:r>
              <a:rPr lang="en-US" sz="2000" b="1" dirty="0"/>
              <a:t>C. </a:t>
            </a:r>
            <a:r>
              <a:rPr lang="en-US" sz="2000" dirty="0"/>
              <a:t>Coincides with the median if the distribution of the data is symmetrical. </a:t>
            </a:r>
            <a:endParaRPr lang="bg-BG" sz="2000" dirty="0"/>
          </a:p>
          <a:p>
            <a:pPr marL="0" indent="0">
              <a:buNone/>
            </a:pPr>
            <a:endParaRPr lang="bg-BG" sz="2000" i="1" dirty="0"/>
          </a:p>
          <a:p>
            <a:pPr marL="0" indent="0">
              <a:buNone/>
            </a:pPr>
            <a:r>
              <a:rPr lang="en-US" sz="2000" b="1" dirty="0"/>
              <a:t>23. </a:t>
            </a:r>
            <a:r>
              <a:rPr lang="en-US" sz="2000" i="1" dirty="0"/>
              <a:t>Select the statement which you believe to be true. </a:t>
            </a:r>
            <a:r>
              <a:rPr lang="en-US" sz="2000" b="1" i="1" dirty="0"/>
              <a:t>The median:</a:t>
            </a:r>
            <a:r>
              <a:rPr lang="en-US" sz="2000" i="1" dirty="0"/>
              <a:t> </a:t>
            </a:r>
            <a:endParaRPr lang="bg-BG" sz="2000" i="1" dirty="0"/>
          </a:p>
          <a:p>
            <a:pPr marL="0" indent="0">
              <a:buNone/>
            </a:pPr>
            <a:r>
              <a:rPr lang="en-US" sz="2000" b="1" dirty="0"/>
              <a:t>A. </a:t>
            </a:r>
            <a:r>
              <a:rPr lang="en-US" sz="2000" dirty="0"/>
              <a:t>Is a measure of the spread of the data.</a:t>
            </a:r>
            <a:endParaRPr lang="bg-BG" sz="2000" dirty="0"/>
          </a:p>
          <a:p>
            <a:pPr marL="0" indent="0">
              <a:buNone/>
            </a:pPr>
            <a:r>
              <a:rPr lang="en-US" sz="2000" b="1" dirty="0"/>
              <a:t>B. </a:t>
            </a:r>
            <a:r>
              <a:rPr lang="en-US" sz="2000" dirty="0"/>
              <a:t>Is greater than the arithmetic mean when the data are skewed to the left.</a:t>
            </a:r>
            <a:endParaRPr lang="bg-BG" sz="2000" dirty="0"/>
          </a:p>
          <a:p>
            <a:pPr marL="0" indent="0">
              <a:buNone/>
            </a:pPr>
            <a:r>
              <a:rPr lang="en-US" sz="2000" b="1" dirty="0"/>
              <a:t>C. </a:t>
            </a:r>
            <a:r>
              <a:rPr lang="en-US" sz="2000" dirty="0"/>
              <a:t>Can be distorted by outliers.</a:t>
            </a:r>
            <a:endParaRPr lang="bg-BG" sz="2000" dirty="0"/>
          </a:p>
        </p:txBody>
      </p:sp>
      <p:sp>
        <p:nvSpPr>
          <p:cNvPr id="4" name="Контейнер за дата 3"/>
          <p:cNvSpPr>
            <a:spLocks noGrp="1"/>
          </p:cNvSpPr>
          <p:nvPr>
            <p:ph type="dt" sz="half" idx="14"/>
          </p:nvPr>
        </p:nvSpPr>
        <p:spPr>
          <a:xfrm rot="5400000">
            <a:off x="7757160" y="869539"/>
            <a:ext cx="1676400" cy="384048"/>
          </a:xfrm>
          <a:prstGeom prst="rect">
            <a:avLst/>
          </a:prstGeom>
        </p:spPr>
        <p:txBody>
          <a:bodyPr vert="horz" rtlCol="0" anchor="ctr" anchorCtr="0"/>
          <a:lstStyle>
            <a:defPPr>
              <a:defRPr lang="bg-BG"/>
            </a:defPPr>
            <a:lvl1pPr marL="0" algn="r" defTabSz="914400" rtl="0" eaLnBrk="1" latinLnBrk="0" hangingPunct="1">
              <a:defRPr kumimoji="0"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58CC17-5EB3-4957-89DA-995762EC6CC4}" type="datetime1">
              <a:rPr lang="bg-BG" smtClean="0"/>
              <a:pPr/>
              <a:t>31.10.2019 г.</a:t>
            </a:fld>
            <a:endParaRPr lang="bg-BG" i="1" dirty="0"/>
          </a:p>
        </p:txBody>
      </p:sp>
      <p:sp>
        <p:nvSpPr>
          <p:cNvPr id="5" name="Контейнер за номер на слайда 4"/>
          <p:cNvSpPr>
            <a:spLocks noGrp="1"/>
          </p:cNvSpPr>
          <p:nvPr>
            <p:ph type="sldNum" sz="quarter" idx="15"/>
          </p:nvPr>
        </p:nvSpPr>
        <p:spPr>
          <a:xfrm>
            <a:off x="8129016" y="4778375"/>
            <a:ext cx="609600" cy="434340"/>
          </a:xfrm>
          <a:prstGeom prst="rect">
            <a:avLst/>
          </a:prstGeom>
        </p:spPr>
        <p:txBody>
          <a:bodyPr vert="horz" rtlCol="0" anchor="ctr"/>
          <a:lstStyle>
            <a:defPPr>
              <a:defRPr lang="bg-BG"/>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53F3F3C-A60D-426C-8F94-912700854F7B}" type="slidenum">
              <a:rPr lang="bg-BG" smtClean="0"/>
              <a:pPr/>
              <a:t>78</a:t>
            </a:fld>
            <a:endParaRPr lang="bg-BG"/>
          </a:p>
        </p:txBody>
      </p:sp>
    </p:spTree>
    <p:extLst>
      <p:ext uri="{BB962C8B-B14F-4D97-AF65-F5344CB8AC3E}">
        <p14:creationId xmlns:p14="http://schemas.microsoft.com/office/powerpoint/2010/main" val="3819449610"/>
      </p:ext>
    </p:extLst>
  </p:cSld>
  <p:clrMapOvr>
    <a:masterClrMapping/>
  </p:clrMapOvr>
  <mc:AlternateContent xmlns:mc="http://schemas.openxmlformats.org/markup-compatibility/2006" xmlns:p14="http://schemas.microsoft.com/office/powerpoint/2010/main">
    <mc:Choice Requires="p14">
      <p:transition spd="slow" p14:dur="1250">
        <p14:prism isContent="1" isInverted="1"/>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03BD-26FD-47F7-9040-CB116A72D60F}"/>
              </a:ext>
            </a:extLst>
          </p:cNvPr>
          <p:cNvSpPr>
            <a:spLocks noGrp="1"/>
          </p:cNvSpPr>
          <p:nvPr>
            <p:ph type="title"/>
          </p:nvPr>
        </p:nvSpPr>
        <p:spPr>
          <a:xfrm>
            <a:off x="457200" y="274638"/>
            <a:ext cx="8229600" cy="6034682"/>
          </a:xfrm>
        </p:spPr>
        <p:txBody>
          <a:bodyPr/>
          <a:lstStyle/>
          <a:p>
            <a:pPr algn="l"/>
            <a:r>
              <a:rPr lang="en-GB" sz="2200" b="1" i="1" dirty="0"/>
              <a:t>24. </a:t>
            </a:r>
            <a:r>
              <a:rPr lang="en-US" sz="2200" b="1" i="1" dirty="0"/>
              <a:t>In case there are too many outliers in the data set, the most representative average value is</a:t>
            </a:r>
            <a:br>
              <a:rPr lang="en-US" sz="2200" dirty="0"/>
            </a:br>
            <a:r>
              <a:rPr lang="en-US" sz="2200" dirty="0"/>
              <a:t>	A. Mean </a:t>
            </a:r>
            <a:br>
              <a:rPr lang="en-US" sz="2200" dirty="0"/>
            </a:br>
            <a:r>
              <a:rPr lang="en-US" sz="2200" dirty="0"/>
              <a:t>	B. Mode </a:t>
            </a:r>
            <a:br>
              <a:rPr lang="en-US" sz="2200" dirty="0"/>
            </a:br>
            <a:r>
              <a:rPr lang="en-US" sz="2200" dirty="0"/>
              <a:t>	C. Median </a:t>
            </a:r>
            <a:br>
              <a:rPr lang="en-US" sz="2200" dirty="0"/>
            </a:br>
            <a:br>
              <a:rPr lang="en-US" sz="2200" dirty="0"/>
            </a:br>
            <a:r>
              <a:rPr lang="en-US" sz="2200" b="1" i="1" dirty="0"/>
              <a:t>25.</a:t>
            </a:r>
            <a:r>
              <a:rPr lang="en-US" sz="2200" dirty="0"/>
              <a:t> </a:t>
            </a:r>
            <a:r>
              <a:rPr lang="bg-BG" sz="2400" b="1" i="1" dirty="0" err="1"/>
              <a:t>One</a:t>
            </a:r>
            <a:r>
              <a:rPr lang="bg-BG" sz="2400" b="1" i="1" dirty="0"/>
              <a:t> </a:t>
            </a:r>
            <a:r>
              <a:rPr lang="bg-BG" sz="2400" b="1" i="1" dirty="0" err="1"/>
              <a:t>way</a:t>
            </a:r>
            <a:r>
              <a:rPr lang="bg-BG" sz="2400" b="1" i="1" dirty="0"/>
              <a:t> </a:t>
            </a:r>
            <a:r>
              <a:rPr lang="bg-BG" sz="2400" b="1" i="1" dirty="0" err="1"/>
              <a:t>to</a:t>
            </a:r>
            <a:r>
              <a:rPr lang="bg-BG" sz="2400" b="1" i="1" dirty="0"/>
              <a:t> </a:t>
            </a:r>
            <a:r>
              <a:rPr lang="bg-BG" sz="2400" b="1" i="1" dirty="0" err="1"/>
              <a:t>measure</a:t>
            </a:r>
            <a:r>
              <a:rPr lang="bg-BG" sz="2400" b="1" i="1" dirty="0"/>
              <a:t> </a:t>
            </a:r>
            <a:r>
              <a:rPr lang="bg-BG" sz="2400" b="1" i="1" dirty="0" err="1"/>
              <a:t>the</a:t>
            </a:r>
            <a:r>
              <a:rPr lang="bg-BG" sz="2400" b="1" i="1" dirty="0"/>
              <a:t> </a:t>
            </a:r>
            <a:r>
              <a:rPr lang="bg-BG" sz="2400" b="1" i="1" dirty="0" err="1"/>
              <a:t>spread</a:t>
            </a:r>
            <a:r>
              <a:rPr lang="bg-BG" sz="2400" b="1" i="1" dirty="0"/>
              <a:t> </a:t>
            </a:r>
            <a:r>
              <a:rPr lang="bg-BG" sz="2400" b="1" i="1" dirty="0" err="1"/>
              <a:t>is</a:t>
            </a:r>
            <a:r>
              <a:rPr lang="bg-BG" sz="2400" b="1" i="1" dirty="0"/>
              <a:t> </a:t>
            </a:r>
            <a:r>
              <a:rPr lang="bg-BG" sz="2400" b="1" i="1" dirty="0" err="1"/>
              <a:t>to</a:t>
            </a:r>
            <a:r>
              <a:rPr lang="bg-BG" sz="2400" b="1" i="1" dirty="0"/>
              <a:t> </a:t>
            </a:r>
            <a:r>
              <a:rPr lang="bg-BG" sz="2400" b="1" i="1" dirty="0" err="1"/>
              <a:t>calculate</a:t>
            </a:r>
            <a:r>
              <a:rPr lang="bg-BG" sz="2400" b="1" i="1" dirty="0"/>
              <a:t> </a:t>
            </a:r>
            <a:r>
              <a:rPr lang="bg-BG" sz="2400" b="1" i="1" dirty="0" err="1"/>
              <a:t>the</a:t>
            </a:r>
            <a:r>
              <a:rPr lang="bg-BG" sz="2400" b="1" i="1" dirty="0"/>
              <a:t> </a:t>
            </a:r>
            <a:r>
              <a:rPr lang="bg-BG" sz="2400" b="1" i="1" dirty="0" err="1"/>
              <a:t>difference</a:t>
            </a:r>
            <a:r>
              <a:rPr lang="bg-BG" sz="2400" b="1" i="1" dirty="0"/>
              <a:t> </a:t>
            </a:r>
            <a:r>
              <a:rPr lang="bg-BG" sz="2400" b="1" i="1" dirty="0" err="1"/>
              <a:t>between</a:t>
            </a:r>
            <a:r>
              <a:rPr lang="bg-BG" sz="2400" b="1" i="1" dirty="0"/>
              <a:t> </a:t>
            </a:r>
            <a:r>
              <a:rPr lang="bg-BG" sz="2400" b="1" i="1" dirty="0" err="1"/>
              <a:t>the</a:t>
            </a:r>
            <a:r>
              <a:rPr lang="bg-BG" sz="2400" b="1" i="1" dirty="0"/>
              <a:t> </a:t>
            </a:r>
            <a:r>
              <a:rPr lang="bg-BG" sz="2400" b="1" i="1" dirty="0" err="1"/>
              <a:t>third</a:t>
            </a:r>
            <a:r>
              <a:rPr lang="bg-BG" sz="2400" b="1" i="1" dirty="0"/>
              <a:t> </a:t>
            </a:r>
            <a:r>
              <a:rPr lang="bg-BG" sz="2400" b="1" i="1" dirty="0" err="1"/>
              <a:t>and</a:t>
            </a:r>
            <a:r>
              <a:rPr lang="bg-BG" sz="2400" b="1" i="1" dirty="0"/>
              <a:t> </a:t>
            </a:r>
            <a:r>
              <a:rPr lang="bg-BG" sz="2400" b="1" i="1" dirty="0" err="1"/>
              <a:t>first</a:t>
            </a:r>
            <a:r>
              <a:rPr lang="bg-BG" sz="2400" b="1" i="1" dirty="0"/>
              <a:t> </a:t>
            </a:r>
            <a:r>
              <a:rPr lang="bg-BG" sz="2400" b="1" i="1" dirty="0" err="1"/>
              <a:t>quartile</a:t>
            </a:r>
            <a:r>
              <a:rPr lang="bg-BG" sz="2400" b="1" i="1" dirty="0"/>
              <a:t>. </a:t>
            </a:r>
            <a:r>
              <a:rPr lang="bg-BG" sz="2400" b="1" i="1" dirty="0" err="1"/>
              <a:t>This</a:t>
            </a:r>
            <a:r>
              <a:rPr lang="bg-BG" sz="2400" b="1" i="1" dirty="0"/>
              <a:t> </a:t>
            </a:r>
            <a:r>
              <a:rPr lang="bg-BG" sz="2400" b="1" i="1" dirty="0" err="1"/>
              <a:t>measure</a:t>
            </a:r>
            <a:r>
              <a:rPr lang="bg-BG" sz="2400" b="1" i="1" dirty="0"/>
              <a:t> </a:t>
            </a:r>
            <a:r>
              <a:rPr lang="bg-BG" sz="2400" b="1" i="1" dirty="0" err="1"/>
              <a:t>is</a:t>
            </a:r>
            <a:r>
              <a:rPr lang="bg-BG" sz="2400" b="1" i="1" dirty="0"/>
              <a:t> </a:t>
            </a:r>
            <a:r>
              <a:rPr lang="bg-BG" sz="2400" b="1" i="1" dirty="0" err="1"/>
              <a:t>called</a:t>
            </a:r>
            <a:br>
              <a:rPr lang="bg-BG" sz="2400" b="1" i="1" dirty="0"/>
            </a:br>
            <a:r>
              <a:rPr lang="en-US" sz="2400" b="1" i="1" dirty="0"/>
              <a:t>	</a:t>
            </a:r>
            <a:r>
              <a:rPr lang="en-US" sz="2400" dirty="0"/>
              <a:t>A.</a:t>
            </a:r>
            <a:r>
              <a:rPr lang="en-US" sz="2400" b="1" i="1" dirty="0"/>
              <a:t> </a:t>
            </a:r>
            <a:r>
              <a:rPr lang="bg-BG" sz="2400" dirty="0" err="1"/>
              <a:t>The</a:t>
            </a:r>
            <a:r>
              <a:rPr lang="bg-BG" sz="2400" dirty="0"/>
              <a:t> </a:t>
            </a:r>
            <a:r>
              <a:rPr lang="bg-BG" sz="2400" dirty="0" err="1"/>
              <a:t>interquartile</a:t>
            </a:r>
            <a:r>
              <a:rPr lang="bg-BG" sz="2400" dirty="0"/>
              <a:t> </a:t>
            </a:r>
            <a:r>
              <a:rPr lang="bg-BG" sz="2400" dirty="0" err="1"/>
              <a:t>range</a:t>
            </a:r>
            <a:br>
              <a:rPr lang="en-US" sz="2400" dirty="0"/>
            </a:br>
            <a:r>
              <a:rPr lang="en-US" sz="2400" dirty="0"/>
              <a:t>	B. </a:t>
            </a:r>
            <a:r>
              <a:rPr lang="bg-BG" sz="2400" dirty="0" err="1"/>
              <a:t>The</a:t>
            </a:r>
            <a:r>
              <a:rPr lang="bg-BG" sz="2400" dirty="0"/>
              <a:t> </a:t>
            </a:r>
            <a:r>
              <a:rPr lang="bg-BG" sz="2400" dirty="0" err="1"/>
              <a:t>mid</a:t>
            </a:r>
            <a:r>
              <a:rPr lang="bg-BG" sz="2400" dirty="0"/>
              <a:t> </a:t>
            </a:r>
            <a:r>
              <a:rPr lang="bg-BG" sz="2400" dirty="0" err="1"/>
              <a:t>quartile</a:t>
            </a:r>
            <a:r>
              <a:rPr lang="bg-BG" sz="2400" dirty="0"/>
              <a:t> </a:t>
            </a:r>
            <a:br>
              <a:rPr lang="en-US" sz="2400" dirty="0"/>
            </a:br>
            <a:r>
              <a:rPr lang="en-US" sz="2400" dirty="0"/>
              <a:t>	C. </a:t>
            </a:r>
            <a:r>
              <a:rPr lang="bg-BG" sz="2400" dirty="0" err="1"/>
              <a:t>The</a:t>
            </a:r>
            <a:r>
              <a:rPr lang="bg-BG" sz="2400" dirty="0"/>
              <a:t> </a:t>
            </a:r>
            <a:r>
              <a:rPr lang="bg-BG" sz="2400" dirty="0" err="1"/>
              <a:t>differential</a:t>
            </a:r>
            <a:r>
              <a:rPr lang="bg-BG" sz="2400" dirty="0"/>
              <a:t> </a:t>
            </a:r>
            <a:r>
              <a:rPr lang="bg-BG" sz="2400" dirty="0" err="1"/>
              <a:t>quartile</a:t>
            </a:r>
            <a:br>
              <a:rPr lang="en-US" sz="2400" dirty="0"/>
            </a:br>
            <a:br>
              <a:rPr lang="en-US" sz="2400" dirty="0"/>
            </a:br>
            <a:r>
              <a:rPr lang="en-US" sz="2400" b="1" i="1" dirty="0"/>
              <a:t>26. </a:t>
            </a:r>
            <a:r>
              <a:rPr lang="en-US" sz="2200" b="1" i="1" dirty="0"/>
              <a:t>Since mode is the most frequently occurring score, it can be determined directly from a frequency distribution or a histogram</a:t>
            </a:r>
            <a:br>
              <a:rPr lang="en-US" sz="2200" dirty="0"/>
            </a:br>
            <a:r>
              <a:rPr lang="en-US" sz="2200" dirty="0"/>
              <a:t>	A. True 	B.</a:t>
            </a:r>
            <a:r>
              <a:rPr lang="en-US" sz="2200" b="1" dirty="0"/>
              <a:t> </a:t>
            </a:r>
            <a:r>
              <a:rPr lang="en-US" sz="2200" dirty="0"/>
              <a:t>False </a:t>
            </a:r>
          </a:p>
        </p:txBody>
      </p:sp>
      <p:sp>
        <p:nvSpPr>
          <p:cNvPr id="3" name="Date Placeholder 2">
            <a:extLst>
              <a:ext uri="{FF2B5EF4-FFF2-40B4-BE49-F238E27FC236}">
                <a16:creationId xmlns:a16="http://schemas.microsoft.com/office/drawing/2014/main" id="{3663676D-E6B2-4C9A-B906-BC5762930626}"/>
              </a:ext>
            </a:extLst>
          </p:cNvPr>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F6266996-63BA-4BCA-B558-1E18E6D67FEE}"/>
              </a:ext>
            </a:extLst>
          </p:cNvPr>
          <p:cNvSpPr>
            <a:spLocks noGrp="1"/>
          </p:cNvSpPr>
          <p:nvPr>
            <p:ph type="sldNum" sz="quarter" idx="12"/>
          </p:nvPr>
        </p:nvSpPr>
        <p:spPr/>
        <p:txBody>
          <a:bodyPr/>
          <a:lstStyle/>
          <a:p>
            <a:fld id="{A1CA7B12-C1FD-4F19-B627-BCE49F638D99}" type="slidenum">
              <a:rPr lang="bg-BG" altLang="bg-BG" smtClean="0"/>
              <a:pPr/>
              <a:t>79</a:t>
            </a:fld>
            <a:endParaRPr lang="bg-BG" altLang="bg-BG"/>
          </a:p>
        </p:txBody>
      </p:sp>
    </p:spTree>
    <p:extLst>
      <p:ext uri="{BB962C8B-B14F-4D97-AF65-F5344CB8AC3E}">
        <p14:creationId xmlns:p14="http://schemas.microsoft.com/office/powerpoint/2010/main" val="124527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4638"/>
            <a:ext cx="8229600" cy="6178550"/>
          </a:xfrm>
        </p:spPr>
        <p:txBody>
          <a:bodyPr/>
          <a:lstStyle/>
          <a:p>
            <a:r>
              <a:rPr lang="en-GB" altLang="bg-BG" b="1" u="sng" dirty="0">
                <a:solidFill>
                  <a:srgbClr val="002060"/>
                </a:solidFill>
              </a:rPr>
              <a:t>Part 2</a:t>
            </a:r>
            <a:br>
              <a:rPr lang="en-GB" altLang="bg-BG" b="1" dirty="0">
                <a:solidFill>
                  <a:srgbClr val="CC3300"/>
                </a:solidFill>
              </a:rPr>
            </a:br>
            <a:br>
              <a:rPr lang="en-GB" altLang="bg-BG" b="1" dirty="0">
                <a:solidFill>
                  <a:srgbClr val="CC3300"/>
                </a:solidFill>
              </a:rPr>
            </a:br>
            <a:r>
              <a:rPr lang="en-GB" altLang="bg-BG" b="1" dirty="0">
                <a:solidFill>
                  <a:srgbClr val="CC3300"/>
                </a:solidFill>
              </a:rPr>
              <a:t>MEASURES OF CENTRAL TENDENCY</a:t>
            </a:r>
            <a:endParaRPr lang="bg-BG" altLang="bg-BG" b="1" dirty="0">
              <a:solidFill>
                <a:srgbClr val="CC3300"/>
              </a:solidFill>
            </a:endParaRPr>
          </a:p>
        </p:txBody>
      </p:sp>
      <p:sp>
        <p:nvSpPr>
          <p:cNvPr id="2" name="Date Placeholder 1"/>
          <p:cNvSpPr>
            <a:spLocks noGrp="1"/>
          </p:cNvSpPr>
          <p:nvPr>
            <p:ph type="dt" sz="half" idx="10"/>
          </p:nvPr>
        </p:nvSpPr>
        <p:spPr/>
        <p:txBody>
          <a:bodyPr/>
          <a:lstStyle/>
          <a:p>
            <a:fld id="{B6DBEB73-2904-4DCC-89BA-667F01B1DC61}"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8</a:t>
            </a:fld>
            <a:endParaRPr lang="bg-BG" altLang="bg-BG"/>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F3FA-858A-42DC-8744-7AC9B841C918}"/>
              </a:ext>
            </a:extLst>
          </p:cNvPr>
          <p:cNvSpPr>
            <a:spLocks noGrp="1"/>
          </p:cNvSpPr>
          <p:nvPr>
            <p:ph type="title"/>
          </p:nvPr>
        </p:nvSpPr>
        <p:spPr>
          <a:xfrm>
            <a:off x="457200" y="274638"/>
            <a:ext cx="8229600" cy="5530626"/>
          </a:xfrm>
        </p:spPr>
        <p:txBody>
          <a:bodyPr/>
          <a:lstStyle/>
          <a:p>
            <a:pPr algn="l"/>
            <a:r>
              <a:rPr lang="en-US" sz="2200" b="1" i="1" dirty="0"/>
              <a:t>27. The 50th percentile score and the median will always be the same value. </a:t>
            </a:r>
            <a:br>
              <a:rPr lang="en-US" sz="2200" dirty="0"/>
            </a:br>
            <a:r>
              <a:rPr lang="en-US" sz="2200" dirty="0"/>
              <a:t>	A. True	B. False</a:t>
            </a:r>
            <a:br>
              <a:rPr lang="en-US" sz="2200" dirty="0"/>
            </a:br>
            <a:r>
              <a:rPr lang="en-US" sz="2200" dirty="0"/>
              <a:t> </a:t>
            </a:r>
            <a:br>
              <a:rPr lang="en-US" sz="2200" dirty="0"/>
            </a:br>
            <a:r>
              <a:rPr lang="en-US" sz="2200" b="1" i="1" dirty="0"/>
              <a:t>28. Twenty five percent (25%) of the scores fall between Q1 and the median. </a:t>
            </a:r>
            <a:br>
              <a:rPr lang="en-US" sz="2200" dirty="0"/>
            </a:br>
            <a:r>
              <a:rPr lang="en-US" sz="2200" dirty="0"/>
              <a:t>	A. True	B. False</a:t>
            </a:r>
            <a:br>
              <a:rPr lang="en-US" sz="2200" dirty="0"/>
            </a:br>
            <a:br>
              <a:rPr lang="en-US" sz="2200" dirty="0"/>
            </a:br>
            <a:r>
              <a:rPr lang="en-US" sz="2200" b="1" i="1" dirty="0"/>
              <a:t>29. </a:t>
            </a:r>
            <a:r>
              <a:rPr lang="en-US" sz="2400" b="1" i="1" dirty="0"/>
              <a:t>When the data are interval or ratio, we can use the mean as a measure of central tendency. </a:t>
            </a:r>
            <a:br>
              <a:rPr lang="en-US" sz="2400" dirty="0"/>
            </a:br>
            <a:r>
              <a:rPr lang="en-US" sz="2400" dirty="0"/>
              <a:t>	</a:t>
            </a:r>
            <a:r>
              <a:rPr lang="en-US" sz="2200" dirty="0"/>
              <a:t>A. True	B. False</a:t>
            </a:r>
            <a:br>
              <a:rPr lang="en-US" sz="2200" dirty="0"/>
            </a:br>
            <a:br>
              <a:rPr lang="en-US" sz="2200" dirty="0"/>
            </a:br>
            <a:r>
              <a:rPr lang="en-US" sz="2200" b="1" i="1" dirty="0"/>
              <a:t>30. </a:t>
            </a:r>
            <a:r>
              <a:rPr lang="en-US" sz="2400" b="1" i="1" dirty="0"/>
              <a:t>With nominal data, the mean should be used as a measure of central tendency. </a:t>
            </a:r>
            <a:br>
              <a:rPr lang="en-US" sz="2400" dirty="0"/>
            </a:br>
            <a:r>
              <a:rPr lang="en-US" sz="2400" dirty="0"/>
              <a:t>	</a:t>
            </a:r>
            <a:r>
              <a:rPr lang="en-US" sz="2200" dirty="0"/>
              <a:t>A. True	B. False</a:t>
            </a:r>
          </a:p>
        </p:txBody>
      </p:sp>
      <p:sp>
        <p:nvSpPr>
          <p:cNvPr id="3" name="Date Placeholder 2">
            <a:extLst>
              <a:ext uri="{FF2B5EF4-FFF2-40B4-BE49-F238E27FC236}">
                <a16:creationId xmlns:a16="http://schemas.microsoft.com/office/drawing/2014/main" id="{94D2FD3F-CC8C-4339-8A3C-560AE00454DE}"/>
              </a:ext>
            </a:extLst>
          </p:cNvPr>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273CFD62-C07F-4E5A-9220-00DC2FA06A0E}"/>
              </a:ext>
            </a:extLst>
          </p:cNvPr>
          <p:cNvSpPr>
            <a:spLocks noGrp="1"/>
          </p:cNvSpPr>
          <p:nvPr>
            <p:ph type="sldNum" sz="quarter" idx="12"/>
          </p:nvPr>
        </p:nvSpPr>
        <p:spPr/>
        <p:txBody>
          <a:bodyPr/>
          <a:lstStyle/>
          <a:p>
            <a:fld id="{A1CA7B12-C1FD-4F19-B627-BCE49F638D99}" type="slidenum">
              <a:rPr lang="bg-BG" altLang="bg-BG" smtClean="0"/>
              <a:pPr/>
              <a:t>80</a:t>
            </a:fld>
            <a:endParaRPr lang="bg-BG" altLang="bg-BG"/>
          </a:p>
        </p:txBody>
      </p:sp>
    </p:spTree>
    <p:extLst>
      <p:ext uri="{BB962C8B-B14F-4D97-AF65-F5344CB8AC3E}">
        <p14:creationId xmlns:p14="http://schemas.microsoft.com/office/powerpoint/2010/main" val="24828541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F3FA-858A-42DC-8744-7AC9B841C918}"/>
              </a:ext>
            </a:extLst>
          </p:cNvPr>
          <p:cNvSpPr>
            <a:spLocks noGrp="1"/>
          </p:cNvSpPr>
          <p:nvPr>
            <p:ph type="title"/>
          </p:nvPr>
        </p:nvSpPr>
        <p:spPr>
          <a:xfrm>
            <a:off x="457200" y="274638"/>
            <a:ext cx="8229600" cy="5530626"/>
          </a:xfrm>
        </p:spPr>
        <p:txBody>
          <a:bodyPr/>
          <a:lstStyle/>
          <a:p>
            <a:pPr algn="l"/>
            <a:r>
              <a:rPr lang="en-US" sz="3200" dirty="0"/>
              <a:t>Answers</a:t>
            </a:r>
            <a:br>
              <a:rPr lang="en-US" sz="3200" dirty="0"/>
            </a:br>
            <a:r>
              <a:rPr lang="en-US" sz="3200" dirty="0"/>
              <a:t>1-C		</a:t>
            </a:r>
            <a:r>
              <a:rPr lang="en-US" sz="3200"/>
              <a:t>	11-B			21-C</a:t>
            </a:r>
            <a:br>
              <a:rPr lang="en-US" sz="3200" dirty="0"/>
            </a:br>
            <a:r>
              <a:rPr lang="en-US" sz="3200" dirty="0"/>
              <a:t>2-B		</a:t>
            </a:r>
            <a:r>
              <a:rPr lang="en-US" sz="3200"/>
              <a:t>	12-A			22-C</a:t>
            </a:r>
            <a:br>
              <a:rPr lang="en-US" sz="3200" dirty="0"/>
            </a:br>
            <a:r>
              <a:rPr lang="en-US" sz="3200" dirty="0"/>
              <a:t>3-D		</a:t>
            </a:r>
            <a:r>
              <a:rPr lang="en-US" sz="3200"/>
              <a:t>	13-B			23-B</a:t>
            </a:r>
            <a:br>
              <a:rPr lang="en-US" sz="3200" dirty="0"/>
            </a:br>
            <a:r>
              <a:rPr lang="en-US" sz="3200" dirty="0"/>
              <a:t>4-B		</a:t>
            </a:r>
            <a:r>
              <a:rPr lang="en-US" sz="3200"/>
              <a:t>	14-A			24-C</a:t>
            </a:r>
            <a:br>
              <a:rPr lang="en-US" sz="3200" dirty="0"/>
            </a:br>
            <a:r>
              <a:rPr lang="en-US" sz="3200" dirty="0"/>
              <a:t>5-B		</a:t>
            </a:r>
            <a:r>
              <a:rPr lang="en-US" sz="3200"/>
              <a:t>	15-B			25-A</a:t>
            </a:r>
            <a:br>
              <a:rPr lang="en-US" sz="3200" dirty="0"/>
            </a:br>
            <a:r>
              <a:rPr lang="en-US" sz="3200" dirty="0"/>
              <a:t>6-A		</a:t>
            </a:r>
            <a:r>
              <a:rPr lang="en-US" sz="3200"/>
              <a:t>	16-A			26-A</a:t>
            </a:r>
            <a:br>
              <a:rPr lang="en-US" sz="3200" dirty="0"/>
            </a:br>
            <a:r>
              <a:rPr lang="en-US" sz="3200" dirty="0"/>
              <a:t>7-A		</a:t>
            </a:r>
            <a:r>
              <a:rPr lang="en-US" sz="3200"/>
              <a:t>	17-A			27-A</a:t>
            </a:r>
            <a:br>
              <a:rPr lang="en-US" sz="3200" dirty="0"/>
            </a:br>
            <a:r>
              <a:rPr lang="en-US" sz="3200" dirty="0"/>
              <a:t>8-A		</a:t>
            </a:r>
            <a:r>
              <a:rPr lang="en-US" sz="3200"/>
              <a:t>	18-A			28-A</a:t>
            </a:r>
            <a:br>
              <a:rPr lang="en-US" sz="3200" dirty="0"/>
            </a:br>
            <a:r>
              <a:rPr lang="en-US" sz="3200" dirty="0"/>
              <a:t>9-B		</a:t>
            </a:r>
            <a:r>
              <a:rPr lang="en-US" sz="3200"/>
              <a:t>	19-A			29-A</a:t>
            </a:r>
            <a:br>
              <a:rPr lang="en-US" sz="3200" dirty="0"/>
            </a:br>
            <a:r>
              <a:rPr lang="en-US" sz="3200" dirty="0"/>
              <a:t>10-C		</a:t>
            </a:r>
            <a:r>
              <a:rPr lang="en-US" sz="3200"/>
              <a:t>	20-D			30-B</a:t>
            </a:r>
            <a:endParaRPr lang="en-US" dirty="0"/>
          </a:p>
        </p:txBody>
      </p:sp>
      <p:sp>
        <p:nvSpPr>
          <p:cNvPr id="3" name="Date Placeholder 2">
            <a:extLst>
              <a:ext uri="{FF2B5EF4-FFF2-40B4-BE49-F238E27FC236}">
                <a16:creationId xmlns:a16="http://schemas.microsoft.com/office/drawing/2014/main" id="{94D2FD3F-CC8C-4339-8A3C-560AE00454DE}"/>
              </a:ext>
            </a:extLst>
          </p:cNvPr>
          <p:cNvSpPr>
            <a:spLocks noGrp="1"/>
          </p:cNvSpPr>
          <p:nvPr>
            <p:ph type="dt" sz="half" idx="10"/>
          </p:nvPr>
        </p:nvSpPr>
        <p:spPr/>
        <p:txBody>
          <a:bodyPr/>
          <a:lstStyle/>
          <a:p>
            <a:fld id="{AFAC04A2-B48F-465C-AC1F-3735D3158938}" type="datetime1">
              <a:rPr lang="bg-BG" altLang="bg-BG" smtClean="0"/>
              <a:t>31.10.2019 г.</a:t>
            </a:fld>
            <a:endParaRPr lang="bg-BG" altLang="bg-BG"/>
          </a:p>
        </p:txBody>
      </p:sp>
      <p:sp>
        <p:nvSpPr>
          <p:cNvPr id="4" name="Slide Number Placeholder 3">
            <a:extLst>
              <a:ext uri="{FF2B5EF4-FFF2-40B4-BE49-F238E27FC236}">
                <a16:creationId xmlns:a16="http://schemas.microsoft.com/office/drawing/2014/main" id="{273CFD62-C07F-4E5A-9220-00DC2FA06A0E}"/>
              </a:ext>
            </a:extLst>
          </p:cNvPr>
          <p:cNvSpPr>
            <a:spLocks noGrp="1"/>
          </p:cNvSpPr>
          <p:nvPr>
            <p:ph type="sldNum" sz="quarter" idx="12"/>
          </p:nvPr>
        </p:nvSpPr>
        <p:spPr/>
        <p:txBody>
          <a:bodyPr/>
          <a:lstStyle/>
          <a:p>
            <a:fld id="{A1CA7B12-C1FD-4F19-B627-BCE49F638D99}" type="slidenum">
              <a:rPr lang="bg-BG" altLang="bg-BG" smtClean="0"/>
              <a:pPr/>
              <a:t>81</a:t>
            </a:fld>
            <a:endParaRPr lang="bg-BG" altLang="bg-BG"/>
          </a:p>
        </p:txBody>
      </p:sp>
    </p:spTree>
    <p:extLst>
      <p:ext uri="{BB962C8B-B14F-4D97-AF65-F5344CB8AC3E}">
        <p14:creationId xmlns:p14="http://schemas.microsoft.com/office/powerpoint/2010/main" val="2159321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6178550"/>
          </a:xfrm>
        </p:spPr>
        <p:txBody>
          <a:bodyPr/>
          <a:lstStyle/>
          <a:p>
            <a:r>
              <a:rPr lang="en-GB" altLang="bg-BG" b="1" dirty="0">
                <a:solidFill>
                  <a:srgbClr val="CC3300"/>
                </a:solidFill>
              </a:rPr>
              <a:t>BASIC TERMS:</a:t>
            </a:r>
            <a:br>
              <a:rPr lang="en-GB" altLang="bg-BG" b="1" dirty="0">
                <a:solidFill>
                  <a:srgbClr val="CC3300"/>
                </a:solidFill>
              </a:rPr>
            </a:br>
            <a:br>
              <a:rPr lang="en-GB" altLang="bg-BG" b="1" dirty="0">
                <a:solidFill>
                  <a:schemeClr val="hlink"/>
                </a:solidFill>
              </a:rPr>
            </a:br>
            <a:r>
              <a:rPr lang="en-GB" altLang="bg-BG" b="1" dirty="0">
                <a:solidFill>
                  <a:srgbClr val="CC3300"/>
                </a:solidFill>
              </a:rPr>
              <a:t>An array</a:t>
            </a:r>
            <a:r>
              <a:rPr lang="en-GB" altLang="bg-BG" dirty="0"/>
              <a:t> </a:t>
            </a:r>
            <a:r>
              <a:rPr lang="en-GB" altLang="bg-BG" b="1" dirty="0">
                <a:solidFill>
                  <a:srgbClr val="FF0000"/>
                </a:solidFill>
              </a:rPr>
              <a:t>(a distribution) </a:t>
            </a:r>
            <a:r>
              <a:rPr lang="en-GB" altLang="bg-BG" dirty="0"/>
              <a:t>of a set of numbers is simply those numbers in ordered sequence from the lowest to the highest. </a:t>
            </a:r>
            <a:endParaRPr lang="bg-BG" altLang="bg-BG" dirty="0"/>
          </a:p>
        </p:txBody>
      </p:sp>
      <p:sp>
        <p:nvSpPr>
          <p:cNvPr id="2" name="Date Placeholder 1"/>
          <p:cNvSpPr>
            <a:spLocks noGrp="1"/>
          </p:cNvSpPr>
          <p:nvPr>
            <p:ph type="dt" sz="half" idx="10"/>
          </p:nvPr>
        </p:nvSpPr>
        <p:spPr/>
        <p:txBody>
          <a:bodyPr/>
          <a:lstStyle/>
          <a:p>
            <a:fld id="{7C9FB39F-0A9A-4296-A2CD-B9B749C63EC8}" type="datetime1">
              <a:rPr lang="bg-BG" altLang="bg-BG" smtClean="0"/>
              <a:t>31.10.2019 г.</a:t>
            </a:fld>
            <a:endParaRPr lang="bg-BG" altLang="bg-BG"/>
          </a:p>
        </p:txBody>
      </p:sp>
      <p:sp>
        <p:nvSpPr>
          <p:cNvPr id="3" name="Slide Number Placeholder 2"/>
          <p:cNvSpPr>
            <a:spLocks noGrp="1"/>
          </p:cNvSpPr>
          <p:nvPr>
            <p:ph type="sldNum" sz="quarter" idx="12"/>
          </p:nvPr>
        </p:nvSpPr>
        <p:spPr/>
        <p:txBody>
          <a:bodyPr/>
          <a:lstStyle/>
          <a:p>
            <a:fld id="{A1CA7B12-C1FD-4F19-B627-BCE49F638D99}" type="slidenum">
              <a:rPr lang="bg-BG" altLang="bg-BG" smtClean="0"/>
              <a:pPr/>
              <a:t>9</a:t>
            </a:fld>
            <a:endParaRPr lang="bg-BG" altLang="bg-BG"/>
          </a:p>
        </p:txBody>
      </p:sp>
    </p:spTree>
  </p:cSld>
  <p:clrMapOvr>
    <a:masterClrMapping/>
  </p:clrMapOvr>
</p:sld>
</file>

<file path=ppt/theme/theme1.xml><?xml version="1.0" encoding="utf-8"?>
<a:theme xmlns:a="http://schemas.openxmlformats.org/drawingml/2006/main" name="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1153</TotalTime>
  <Words>1814</Words>
  <Application>Microsoft Office PowerPoint</Application>
  <PresentationFormat>On-screen Show (4:3)</PresentationFormat>
  <Paragraphs>340</Paragraphs>
  <Slides>81</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3</vt:i4>
      </vt:variant>
      <vt:variant>
        <vt:lpstr>Slide Titles</vt:lpstr>
      </vt:variant>
      <vt:variant>
        <vt:i4>81</vt:i4>
      </vt:variant>
    </vt:vector>
  </HeadingPairs>
  <TitlesOfParts>
    <vt:vector size="87" baseType="lpstr">
      <vt:lpstr>Arial</vt:lpstr>
      <vt:lpstr>Calibri</vt:lpstr>
      <vt:lpstr>Проект по подразбиране</vt:lpstr>
      <vt:lpstr>Presentation</vt:lpstr>
      <vt:lpstr>Equation</vt:lpstr>
      <vt:lpstr>Уравнение</vt:lpstr>
      <vt:lpstr>PowerPoint Presentation</vt:lpstr>
      <vt:lpstr>Plan of the lecture  Part 1. Introduction  Part 2.Measures of central tendency.  Part 3. Measures of location: quantiles and percentiles</vt:lpstr>
      <vt:lpstr>Part 1. Introduction  There are two basic methods of summarization:  numerical and  graphical. </vt:lpstr>
      <vt:lpstr>The objective of the numerical approach is to convert masses of numbers (raw data) into meaningful summary statistics (indices), reduced to a single number, that convey information about the average (typical) degree of a given variable and the degree to which observations differ (the degree of dispersion or spread). </vt:lpstr>
      <vt:lpstr>After the collection of raw data they should be organized and presented in a meaningful way.   Frequency distributions give a  general picture of the pattern of the observations but sets of measurements cannot be adequately described only by the values of all individual measurements.   For many purposes, the overall summary of a group's characteristics is of utmost importance. </vt:lpstr>
      <vt:lpstr>The process of summarization is based on two main characteristics of quantitative data:   1. Firstly, this is the individual variability of observations in any set of measurements.   2. Secondly, despite the individual fluctuations, the values of the most quantitative variables tend to some typical “middle” level (central point or the most characteristic value) around which all the values are distributed. Measures of such distribution  are referred to as measures of central tendency. </vt:lpstr>
      <vt:lpstr>The central tendency is due to determining factors and causes inherent in all cases of a given sample or population while the variability or dispersion is due to specific factors which may occur in some cases but may be absent in others. </vt:lpstr>
      <vt:lpstr>Part 2  MEASURES OF CENTRAL TENDENCY</vt:lpstr>
      <vt:lpstr>BASIC TERMS:  An array (a distribution) of a set of numbers is simply those numbers in ordered sequence from the lowest to the highest. </vt:lpstr>
      <vt:lpstr>Each array (a distribution) has the following basic components:  x - each individual raw score in a sample or in a population; n - the number of cases in a sample; N - the number of cases in a population; f - frequency (the number of observations with the same value); range - the difference between the largest and the smallest value in an array; x - the sum of all values in a sample or in a population</vt:lpstr>
      <vt:lpstr>Before presenting the specific measures of central tendency, it is important to know the shape of the distribution and the dispersion of the scores in order to interpret the data correctly. </vt:lpstr>
      <vt:lpstr>The three most commonly used measures of central tendency are:   the arithmetic mean,   the median, and   the mode. </vt:lpstr>
      <vt:lpstr>Arithmetic mean  It is denoted by:  x – for a sample and by µ - for a population.   How to compute the arithmetic mean depends on the way on which the initial data are presented (raw or grouped data), and on the number of cases (statistical units).</vt:lpstr>
      <vt:lpstr>Arithmetic mean In ungrouped data – small number of observations ( n&lt;30)    Example: The age of 10 primi-birth women is: 18, 21, 23, 23, 25, 27, 27, 28, 30, 33.     x = 255/10 = 25.5 </vt:lpstr>
      <vt:lpstr>PowerPoint Presentation</vt:lpstr>
      <vt:lpstr>PowerPoint Presentation</vt:lpstr>
      <vt:lpstr>PowerPoint Presentation</vt:lpstr>
      <vt:lpstr>Characteristics of the mean  1. It is the most widely used measure of central tendency. It substitutes by one single number all the individual values of a given variable and describe its typical level in a data set. </vt:lpstr>
      <vt:lpstr>2. For normal or roughly symmetric distributions the mean is the best measure of central tendency.   3. In skewed distributions, the mean can be misleading since it can be greatly influenced by scores in the tail. In such cases the median is more informative. </vt:lpstr>
      <vt:lpstr>4. The mean can be affected by the presence of a small number of outliers (e.g. values that are different from the rest units) that can distort the mean. We can eliminate such extreme values and compute a new mean, which will be more typical.   Such method is based on the criterion U - the ratio of the difference between the outlier and the mean and the standard deviation s.   The computed criterion U is then compared with the table of critical values of ut and if uut, the extreme value xi is discarded as unusual.   The mean is calculated without the discarded outlier.</vt:lpstr>
      <vt:lpstr>5. The sum of the deviations of the scores in the distribution from the mean always is equal to zero because half of the distribution is above and half is below the mean.</vt:lpstr>
      <vt:lpstr>6. If to each value of the frequency distribution the same number is added or subtracted, then the mean is increasing or decreasing by the same number.</vt:lpstr>
      <vt:lpstr>7. The mean is not a “real” value and this makes the acceptance and interpretation of the data sometimes more difficult – e.g., a mean number of children in a sample might be 2.4, or an average number of limbs in a sample is 3.997.</vt:lpstr>
      <vt:lpstr>Median The median (Me) is the measure of central tendency which can be identified or determined by an inspection.  It is a value that divides the array of observation in two equal part, e.g. it is the middle value.</vt:lpstr>
      <vt:lpstr>The procedure to identify the median is to: 1. rearrange all observations from the smallest to the largest in an ordered series (all data values should be listed even though some values may repeat more than once);</vt:lpstr>
      <vt:lpstr>2. Then we must determine whether the number of cases is odd or even;  - when it is odd, the median is the value in the middle; - when it is even, the median is just a halfway of values of the two middle observations. </vt:lpstr>
      <vt:lpstr>Characteristics of the median  1. The median is usually a realistic value, or measured in half-units (when the number of observations is even). </vt:lpstr>
      <vt:lpstr>2. The median is more robust towards outliers (extreme scores). This makes the median a better measure than the mean for highly skewed distributions. </vt:lpstr>
      <vt:lpstr>Example for outliers: 10 individuals who have been tested HIV positive reported the following number of sexual contacts in a 6-month period:          2    4    4    6    7    8    10    12    15    93  The mean value of 16.1 (Σx=161) is higher than that reported by 9 of the 10 individuals and yet far below that reported by the 10th individual. Such a mean in not, in any sense, typical or representative of any one in the study group.   In a situation like this, the median value may well be more informative.   Source: Thomas H. Hassard. Undetstandung biostatistics, Mosby Year Book, 1991, p.6</vt:lpstr>
      <vt:lpstr>3. The median does not include all the individual values of a variable. So, it reflects only one value in odd number of cases or two values in even number of cases. </vt:lpstr>
      <vt:lpstr>4. The median is preferred measure of central tendency when:  - the lowest and highest values of a quantitative variable are far off of the rest values; - there is uncertainty in some values; - it is not possible to determine the exact shape of the distribution or when the distribution is highly skewed; - when the number of cases is small.</vt:lpstr>
      <vt:lpstr>MODE The mode (Mo) is the observation in an array with the highest frequency of occurrence. Its meaning is obvious and it is determined by an inspection of a frequency distribution. </vt:lpstr>
      <vt:lpstr>Although it is common for most distributions to contain exactly one mode (as in a normal distribution and large homogeneous samples), it is possible for more than one mode to exist.  A distribution having one mode is called unimodal.  A distribution having two modes is called bimodal. </vt:lpstr>
      <vt:lpstr>CHARACTERISTICS OF THE MODE </vt:lpstr>
      <vt:lpstr> 1. The mode is a quick and easy method of determining the most popular score at a glance.  2. The mode is the only measure of central tendency that can be used with nominal data.</vt:lpstr>
      <vt:lpstr>3. The mode is the weakest measure of central tendency as compared to the mean and median. This is true because, in some cases, the mode may be the lowest or the highest value in the distribution.</vt:lpstr>
      <vt:lpstr>4. Many distributions have more than one mode and they are called multimodal.  5. The mode has a true meaning and this is very important in medicine and public health. For example, it is more important to determine which group has higher risk for some disease, e.g. to determine the mode in the age distribution instead of calculating the mean age of persons with the disease.  </vt:lpstr>
      <vt:lpstr>Comparison of measures of central tendency</vt:lpstr>
      <vt:lpstr>The mean is the most stable. If repeated samples were drawn from a given population, the means would vary or fluctuate less than the modes or medians. Because of its stability, the mean is the most reliable estimate of the central tendency of the population.</vt:lpstr>
      <vt:lpstr>The mean is the most widely used because it takes every score into account.  The mean is the most efficient measure of central tendency for normal distributions and it is not appropriate for highly skewed distributions. </vt:lpstr>
      <vt:lpstr>The median is useful because its meaning is clear and it is more efficient than the mean in highly-skewed distributions. However, it ignores many scores and is generally less efficient than the mean, the trimean, and trimmed means. </vt:lpstr>
      <vt:lpstr>The mode can be informative but should almost never be used as the only measure of central tendency since it is highly susceptible to sampling fluctuations.</vt:lpstr>
      <vt:lpstr>The level of measurement is very important to determine the appropriate index of central tendency:  - the mode is appropriate for nominal scales;  - the median is appropriate for ordinal scales;  - the mean is appropriate for interval and ratio scales. </vt:lpstr>
      <vt:lpstr>When a distribution is symmetric and unimodal, the mean, the median and the mode – coincide.</vt:lpstr>
      <vt:lpstr>PowerPoint Presentation</vt:lpstr>
      <vt:lpstr>PowerPoint Presentation</vt:lpstr>
      <vt:lpstr>In skewed distributions, the values of the mode, median, and mean differ.   The mean is always pulled in the direction of the long tail and it is higher than the median and mode.   Thus, in positively skewed distributions  mode&lt;median&lt;mean  </vt:lpstr>
      <vt:lpstr>PowerPoint Presentation</vt:lpstr>
      <vt:lpstr>In negatively skewed distributions with most of the scores being high and with some scores spreading out towards the lower end of the distribution, e.g. the tail is directed to the left or negative side of the distribution the mean is lower than the median and mode –  mean&lt;median&lt;mode </vt:lpstr>
      <vt:lpstr>PowerPoint Presentation</vt:lpstr>
      <vt:lpstr>Part 3 MEASURES OF LOCATION: QUANTILES AND PERCENTILES </vt:lpstr>
      <vt:lpstr>Quantiles (Q) Quantiles are special measures of location - points that divide the ordered series of data (from the lowest to the highest value) into subgroups of equal size.  They mark the boundaries between consecutive subgroups in ordered series of data (an array).</vt:lpstr>
      <vt:lpstr>Types of quantiles (Q)   There are several types of quantiles:  - terciles divide the distribution into three equal subgroups (called thirds);  - quartiles - into 4 subgroups (quarters); - quintiles -into 5 subgroups (fifths);  - deciles - into 10 subgroups (tenths); - centiles – into 100 parts (hundredths) </vt:lpstr>
      <vt:lpstr>PowerPoint Presentation</vt:lpstr>
      <vt:lpstr>Estimation of quantiles  Quantiles are usually identified or determined.   The procedure of identifying quantiles is as follows:</vt:lpstr>
      <vt:lpstr>First, we need to rearrange all observations in an ordered series  from the lowest to the highest value.   Second, we must determine whether the number of cases is odd or even. </vt:lpstr>
      <vt:lpstr>Example:  Let’s have an observation on the age at first birth for a sample of 10 mothers:  1. Raw data on the array are as follows: 21, 23, 27, 30, 18, 23, 33, 23, 27, 28  2. Now let’s rearrange all observations according to the magnitude of a value of a variable we are observing in an ordered series of data from the lowest to the highest value: 18, 21, 23, 23, 25, 27, 27, 28, 30, 33   3. We need to determine if the number of cases is odd or even. In this example the number of cases is even. </vt:lpstr>
      <vt:lpstr>4. We locate the central two observations (5th = 25 and 6th  = 27)  18, 21, 23, 23, 25, 27, 27, 28, 30, 33  Afterwards we sum the values of these two units and divide the sum by 2. 25+27/2 = 26  So, the median is just a halfway of values of the two middle observations.  </vt:lpstr>
      <vt:lpstr>5. Then we can repeat exactly the same procedure in the lower half and in the upper half of the ordered series to locate the quantiles dividing the ordered series in four equal parts (quartiles).  Numbers in green represent the other two quartiles,   18, 21, 23, 23, 25, 27, 27, 28, 30, 33</vt:lpstr>
      <vt:lpstr>6. We can repeat the procedure until we divide the distribution in wanted number of equal parts.   </vt:lpstr>
      <vt:lpstr>Use of quantiles Quantiles are used in description of both - the central tendency and the dispersion of a distribution they are describing.   Median (the quantile diving raw data in 2 equal parts) is used as a measure of central tendency in skewed distributions.   Quartiles are used for quick estimation of the degree of dispersion in an array.</vt:lpstr>
      <vt:lpstr>Quartiles - observations that divide the distribution into four equal parts. There are 3 quartiles - Q1, Q2 and Q3.   Example: If we have an array of 23 cases: the first quartile Q1 is the 6th observation; Q2 is the 12th observation, and Q3 is equal to the 18th observation.</vt:lpstr>
      <vt:lpstr>Percentiles  Percentiles (also called centiles) - points that divide an array into 100 equal parts. There are 99 percentiles, denoted as Р1, Р2, ... Р25,...Р50,...., Р75, ....Р99. </vt:lpstr>
      <vt:lpstr>Characteristics of percentiles 1. A percentile tells us the relative position of a given observation.  2. It allows us to compare scores on tests that have different means and standard deviations (e.g., the 10th percentile exceeds 10% and is exceeded by 90% of the observations, the 75th percentile exceeds 75% of the data, etc.)</vt:lpstr>
      <vt:lpstr>Use of percentiles  Percentiles are used to establish the reference limits of normality in clinical and other areas of investigation.   The establishment of “normal ranges” of values for health data permits the selection of appropriate action in medical practice or allows for accurate estimate of many clinical and laboratory indicators. </vt:lpstr>
      <vt:lpstr>For this purpose usually seven main percentiles are used: P3, P10, Р25, Р50, Р75, Р90 and Р97 –  to form the upper and lower limits of seven reference groups of population.</vt:lpstr>
      <vt:lpstr>Percentiles have an advantage as compared to the other methods of determining “normal” values as they are applicable to any form of distribution (not only to normal distribution). </vt:lpstr>
      <vt:lpstr>Comparison between different types of quantiles Р25 corresponds to Q1 Р50 corresponds to Q2 and to the median  Р75 is equal to Q3 Taking into account that the median (Me) is the second quartile (Q2), then the median of the lower half of the data gives the first quartile (Q1), and similarly, the median of the upper half of the data gives the third quartile (Q3).</vt:lpstr>
      <vt:lpstr>Important!  I am asking very kindly the representatives from groups 7, 8, 10, 4 and 13  to come to me after the lecture.</vt:lpstr>
      <vt:lpstr>Test examples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24. In case there are too many outliers in the data set, the most representative average value is  A. Mean   B. Mode   C. Median   25. One way to measure the spread is to calculate the difference between the third and first quartile. This measure is called  A. The interquartile range  B. The mid quartile   C. The differential quartile  26. Since mode is the most frequently occurring score, it can be determined directly from a frequency distribution or a histogram  A. True  B. False </vt:lpstr>
      <vt:lpstr>27. The 50th percentile score and the median will always be the same value.   A. True B. False   28. Twenty five percent (25%) of the scores fall between Q1 and the median.   A. True B. False  29. When the data are interval or ratio, we can use the mean as a measure of central tendency.   A. True B. False  30. With nominal data, the mean should be used as a measure of central tendency.   A. True B. False</vt:lpstr>
      <vt:lpstr>Answers 1-C   11-B   21-C 2-B   12-A   22-C 3-D   13-B   23-B 4-B   14-A   24-C 5-B   15-B   25-A 6-A   16-A   26-A 7-A   17-A   27-A 8-A   18-A   28-A 9-B   19-A   29-A 10-C   20-D   30-B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PC</dc:creator>
  <cp:lastModifiedBy>Windows User</cp:lastModifiedBy>
  <cp:revision>98</cp:revision>
  <dcterms:created xsi:type="dcterms:W3CDTF">2009-10-03T04:23:06Z</dcterms:created>
  <dcterms:modified xsi:type="dcterms:W3CDTF">2019-10-31T08:02:47Z</dcterms:modified>
</cp:coreProperties>
</file>