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0" r:id="rId2"/>
  </p:sldMasterIdLst>
  <p:notesMasterIdLst>
    <p:notesMasterId r:id="rId72"/>
  </p:notesMasterIdLst>
  <p:handoutMasterIdLst>
    <p:handoutMasterId r:id="rId73"/>
  </p:handoutMasterIdLst>
  <p:sldIdLst>
    <p:sldId id="536" r:id="rId3"/>
    <p:sldId id="256" r:id="rId4"/>
    <p:sldId id="312" r:id="rId5"/>
    <p:sldId id="257" r:id="rId6"/>
    <p:sldId id="258" r:id="rId7"/>
    <p:sldId id="299" r:id="rId8"/>
    <p:sldId id="259" r:id="rId9"/>
    <p:sldId id="260" r:id="rId10"/>
    <p:sldId id="261" r:id="rId11"/>
    <p:sldId id="262" r:id="rId12"/>
    <p:sldId id="263" r:id="rId13"/>
    <p:sldId id="264" r:id="rId14"/>
    <p:sldId id="265" r:id="rId15"/>
    <p:sldId id="266" r:id="rId16"/>
    <p:sldId id="268" r:id="rId17"/>
    <p:sldId id="269" r:id="rId18"/>
    <p:sldId id="270" r:id="rId19"/>
    <p:sldId id="271" r:id="rId20"/>
    <p:sldId id="272" r:id="rId21"/>
    <p:sldId id="409" r:id="rId22"/>
    <p:sldId id="273" r:id="rId23"/>
    <p:sldId id="410" r:id="rId24"/>
    <p:sldId id="278" r:id="rId25"/>
    <p:sldId id="310" r:id="rId26"/>
    <p:sldId id="279" r:id="rId27"/>
    <p:sldId id="280" r:id="rId28"/>
    <p:sldId id="281" r:id="rId29"/>
    <p:sldId id="282" r:id="rId30"/>
    <p:sldId id="283" r:id="rId31"/>
    <p:sldId id="284" r:id="rId32"/>
    <p:sldId id="300" r:id="rId33"/>
    <p:sldId id="285" r:id="rId34"/>
    <p:sldId id="286" r:id="rId35"/>
    <p:sldId id="287" r:id="rId36"/>
    <p:sldId id="325" r:id="rId37"/>
    <p:sldId id="326" r:id="rId38"/>
    <p:sldId id="327" r:id="rId39"/>
    <p:sldId id="538" r:id="rId40"/>
    <p:sldId id="320" r:id="rId41"/>
    <p:sldId id="314" r:id="rId42"/>
    <p:sldId id="318" r:id="rId43"/>
    <p:sldId id="316" r:id="rId44"/>
    <p:sldId id="322" r:id="rId45"/>
    <p:sldId id="311" r:id="rId46"/>
    <p:sldId id="385" r:id="rId47"/>
    <p:sldId id="540" r:id="rId48"/>
    <p:sldId id="539" r:id="rId49"/>
    <p:sldId id="315" r:id="rId50"/>
    <p:sldId id="324" r:id="rId51"/>
    <p:sldId id="328" r:id="rId52"/>
    <p:sldId id="329" r:id="rId53"/>
    <p:sldId id="330" r:id="rId54"/>
    <p:sldId id="331" r:id="rId55"/>
    <p:sldId id="332" r:id="rId56"/>
    <p:sldId id="333" r:id="rId57"/>
    <p:sldId id="313" r:id="rId58"/>
    <p:sldId id="399" r:id="rId59"/>
    <p:sldId id="400" r:id="rId60"/>
    <p:sldId id="401" r:id="rId61"/>
    <p:sldId id="402" r:id="rId62"/>
    <p:sldId id="408" r:id="rId63"/>
    <p:sldId id="407" r:id="rId64"/>
    <p:sldId id="406" r:id="rId65"/>
    <p:sldId id="405" r:id="rId66"/>
    <p:sldId id="412" r:id="rId67"/>
    <p:sldId id="411" r:id="rId68"/>
    <p:sldId id="404" r:id="rId69"/>
    <p:sldId id="413" r:id="rId70"/>
    <p:sldId id="414" r:id="rId71"/>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99CCFF"/>
    <a:srgbClr val="66FFFF"/>
    <a:srgbClr val="66CCFF"/>
    <a:srgbClr val="FFCC66"/>
    <a:srgbClr val="FF3300"/>
    <a:srgbClr val="FF6600"/>
    <a:srgbClr val="0000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2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bg-BG" altLang="bg-BG"/>
          </a:p>
        </p:txBody>
      </p:sp>
      <p:sp>
        <p:nvSpPr>
          <p:cNvPr id="7475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bg-BG" altLang="bg-BG"/>
          </a:p>
        </p:txBody>
      </p:sp>
      <p:sp>
        <p:nvSpPr>
          <p:cNvPr id="7475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bg-BG" altLang="bg-BG"/>
          </a:p>
        </p:txBody>
      </p:sp>
      <p:sp>
        <p:nvSpPr>
          <p:cNvPr id="7475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4E7DDA-7401-4212-8C22-872CA846CA81}" type="slidenum">
              <a:rPr lang="bg-BG" altLang="bg-BG"/>
              <a:pPr/>
              <a:t>‹#›</a:t>
            </a:fld>
            <a:endParaRPr lang="bg-BG" altLang="bg-BG"/>
          </a:p>
        </p:txBody>
      </p:sp>
    </p:spTree>
    <p:extLst>
      <p:ext uri="{BB962C8B-B14F-4D97-AF65-F5344CB8AC3E}">
        <p14:creationId xmlns:p14="http://schemas.microsoft.com/office/powerpoint/2010/main" val="1360636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F480EA-008F-4DC8-B104-D70A69105D6B}" type="datetimeFigureOut">
              <a:rPr lang="bg-BG" smtClean="0"/>
              <a:t>31.10.2019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2DFA7F-B8E0-408E-A208-08134B166B60}" type="slidenum">
              <a:rPr lang="bg-BG" smtClean="0"/>
              <a:t>‹#›</a:t>
            </a:fld>
            <a:endParaRPr lang="bg-BG"/>
          </a:p>
        </p:txBody>
      </p:sp>
    </p:spTree>
    <p:extLst>
      <p:ext uri="{BB962C8B-B14F-4D97-AF65-F5344CB8AC3E}">
        <p14:creationId xmlns:p14="http://schemas.microsoft.com/office/powerpoint/2010/main" val="123433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572DFA7F-B8E0-408E-A208-08134B166B60}" type="slidenum">
              <a:rPr lang="bg-BG" smtClean="0"/>
              <a:t>45</a:t>
            </a:fld>
            <a:endParaRPr lang="bg-BG"/>
          </a:p>
        </p:txBody>
      </p:sp>
    </p:spTree>
    <p:extLst>
      <p:ext uri="{BB962C8B-B14F-4D97-AF65-F5344CB8AC3E}">
        <p14:creationId xmlns:p14="http://schemas.microsoft.com/office/powerpoint/2010/main" val="77940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88DECED8-3764-4084-B1DA-A56DE9768DC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A4450338-A660-4415-801B-12A16F249EDF}" type="slidenum">
              <a:rPr lang="bg-BG" altLang="bg-BG"/>
              <a:pPr/>
              <a:t>‹#›</a:t>
            </a:fld>
            <a:endParaRPr lang="bg-BG" altLang="bg-BG"/>
          </a:p>
        </p:txBody>
      </p:sp>
    </p:spTree>
    <p:extLst>
      <p:ext uri="{BB962C8B-B14F-4D97-AF65-F5344CB8AC3E}">
        <p14:creationId xmlns:p14="http://schemas.microsoft.com/office/powerpoint/2010/main" val="424876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EABA9F83-AAF6-428A-9167-D1A79A4695AE}"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29A86536-A9B1-4C81-A947-13FD2D73DAFF}" type="slidenum">
              <a:rPr lang="bg-BG" altLang="bg-BG"/>
              <a:pPr/>
              <a:t>‹#›</a:t>
            </a:fld>
            <a:endParaRPr lang="bg-BG" altLang="bg-BG"/>
          </a:p>
        </p:txBody>
      </p:sp>
    </p:spTree>
    <p:extLst>
      <p:ext uri="{BB962C8B-B14F-4D97-AF65-F5344CB8AC3E}">
        <p14:creationId xmlns:p14="http://schemas.microsoft.com/office/powerpoint/2010/main" val="408244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DC7AD15E-CDEB-4E7B-BB4B-83FBE26EB340}"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6C67E528-165C-46FA-95DE-F7CAF5F02A8D}" type="slidenum">
              <a:rPr lang="bg-BG" altLang="bg-BG"/>
              <a:pPr/>
              <a:t>‹#›</a:t>
            </a:fld>
            <a:endParaRPr lang="bg-BG" altLang="bg-BG"/>
          </a:p>
        </p:txBody>
      </p:sp>
    </p:spTree>
    <p:extLst>
      <p:ext uri="{BB962C8B-B14F-4D97-AF65-F5344CB8AC3E}">
        <p14:creationId xmlns:p14="http://schemas.microsoft.com/office/powerpoint/2010/main" val="3276119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bg-BG"/>
          </a:p>
        </p:txBody>
      </p:sp>
      <p:sp>
        <p:nvSpPr>
          <p:cNvPr id="3" name="Table Placeholder 2"/>
          <p:cNvSpPr>
            <a:spLocks noGrp="1"/>
          </p:cNvSpPr>
          <p:nvPr>
            <p:ph type="tbl" idx="1"/>
          </p:nvPr>
        </p:nvSpPr>
        <p:spPr>
          <a:xfrm>
            <a:off x="457200" y="1600200"/>
            <a:ext cx="8229600" cy="4525963"/>
          </a:xfrm>
        </p:spPr>
        <p:txBody>
          <a:bodyPr/>
          <a:lstStyle/>
          <a:p>
            <a:endParaRPr lang="bg-BG"/>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766D1BE8-B1D5-485A-985B-060F4287B94E}" type="datetime1">
              <a:rPr lang="bg-BG" altLang="bg-BG" smtClean="0"/>
              <a:t>31.10.2019 г.</a:t>
            </a:fld>
            <a:endParaRPr lang="bg-BG" altLang="bg-BG"/>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bg-BG" altLang="bg-BG"/>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18F6573F-E6A7-48E9-8A54-D9E4AEEA4A8B}" type="slidenum">
              <a:rPr lang="bg-BG" altLang="bg-BG"/>
              <a:pPr/>
              <a:t>‹#›</a:t>
            </a:fld>
            <a:endParaRPr lang="bg-BG" altLang="bg-BG"/>
          </a:p>
        </p:txBody>
      </p:sp>
    </p:spTree>
    <p:extLst>
      <p:ext uri="{BB962C8B-B14F-4D97-AF65-F5344CB8AC3E}">
        <p14:creationId xmlns:p14="http://schemas.microsoft.com/office/powerpoint/2010/main" val="4082145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F253E057-5317-4C1A-8C3C-3429CCE05CA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65C2EE2D-0A57-4D2D-9FA0-13F3369AC0DA}" type="slidenum">
              <a:rPr lang="bg-BG" altLang="bg-BG"/>
              <a:pPr/>
              <a:t>‹#›</a:t>
            </a:fld>
            <a:endParaRPr lang="bg-BG" altLang="bg-BG"/>
          </a:p>
        </p:txBody>
      </p:sp>
    </p:spTree>
    <p:extLst>
      <p:ext uri="{BB962C8B-B14F-4D97-AF65-F5344CB8AC3E}">
        <p14:creationId xmlns:p14="http://schemas.microsoft.com/office/powerpoint/2010/main" val="2311760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5860FA90-8A16-464B-A5B9-F5974BC8618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CCB19C60-CE9D-4D50-BFB4-316706C8AD86}" type="slidenum">
              <a:rPr lang="bg-BG" altLang="bg-BG"/>
              <a:pPr/>
              <a:t>‹#›</a:t>
            </a:fld>
            <a:endParaRPr lang="bg-BG" altLang="bg-BG"/>
          </a:p>
        </p:txBody>
      </p:sp>
    </p:spTree>
    <p:extLst>
      <p:ext uri="{BB962C8B-B14F-4D97-AF65-F5344CB8AC3E}">
        <p14:creationId xmlns:p14="http://schemas.microsoft.com/office/powerpoint/2010/main" val="2751492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2F813CC3-39CE-4FF7-ADF9-3F60788F8232}"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B8BBBC63-0B7F-4A5E-B040-C6E375609C96}" type="slidenum">
              <a:rPr lang="bg-BG" altLang="bg-BG"/>
              <a:pPr/>
              <a:t>‹#›</a:t>
            </a:fld>
            <a:endParaRPr lang="bg-BG" altLang="bg-BG"/>
          </a:p>
        </p:txBody>
      </p:sp>
    </p:spTree>
    <p:extLst>
      <p:ext uri="{BB962C8B-B14F-4D97-AF65-F5344CB8AC3E}">
        <p14:creationId xmlns:p14="http://schemas.microsoft.com/office/powerpoint/2010/main" val="82307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D7B8C217-6F42-425A-A218-EDE11E1AB728}"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21FC48A9-3ECC-4746-896F-9D538C71FD9A}" type="slidenum">
              <a:rPr lang="bg-BG" altLang="bg-BG"/>
              <a:pPr/>
              <a:t>‹#›</a:t>
            </a:fld>
            <a:endParaRPr lang="bg-BG" altLang="bg-BG"/>
          </a:p>
        </p:txBody>
      </p:sp>
    </p:spTree>
    <p:extLst>
      <p:ext uri="{BB962C8B-B14F-4D97-AF65-F5344CB8AC3E}">
        <p14:creationId xmlns:p14="http://schemas.microsoft.com/office/powerpoint/2010/main" val="1852805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7D622F7D-FB98-4F9F-AD97-A17856D587CB}" type="datetime1">
              <a:rPr lang="bg-BG" altLang="bg-BG" smtClean="0"/>
              <a:t>31.10.2019 г.</a:t>
            </a:fld>
            <a:endParaRPr lang="bg-BG" altLang="bg-BG"/>
          </a:p>
        </p:txBody>
      </p:sp>
      <p:sp>
        <p:nvSpPr>
          <p:cNvPr id="8" name="Footer Placeholder 7"/>
          <p:cNvSpPr>
            <a:spLocks noGrp="1"/>
          </p:cNvSpPr>
          <p:nvPr>
            <p:ph type="ftr" sz="quarter" idx="11"/>
          </p:nvPr>
        </p:nvSpPr>
        <p:spPr/>
        <p:txBody>
          <a:bodyPr/>
          <a:lstStyle>
            <a:lvl1pPr>
              <a:defRPr/>
            </a:lvl1pPr>
          </a:lstStyle>
          <a:p>
            <a:endParaRPr lang="bg-BG" altLang="bg-BG"/>
          </a:p>
        </p:txBody>
      </p:sp>
      <p:sp>
        <p:nvSpPr>
          <p:cNvPr id="9" name="Slide Number Placeholder 8"/>
          <p:cNvSpPr>
            <a:spLocks noGrp="1"/>
          </p:cNvSpPr>
          <p:nvPr>
            <p:ph type="sldNum" sz="quarter" idx="12"/>
          </p:nvPr>
        </p:nvSpPr>
        <p:spPr/>
        <p:txBody>
          <a:bodyPr/>
          <a:lstStyle>
            <a:lvl1pPr>
              <a:defRPr/>
            </a:lvl1pPr>
          </a:lstStyle>
          <a:p>
            <a:fld id="{516600D0-A02F-457B-9C83-BEDBC93D81B7}" type="slidenum">
              <a:rPr lang="bg-BG" altLang="bg-BG"/>
              <a:pPr/>
              <a:t>‹#›</a:t>
            </a:fld>
            <a:endParaRPr lang="bg-BG" altLang="bg-BG"/>
          </a:p>
        </p:txBody>
      </p:sp>
    </p:spTree>
    <p:extLst>
      <p:ext uri="{BB962C8B-B14F-4D97-AF65-F5344CB8AC3E}">
        <p14:creationId xmlns:p14="http://schemas.microsoft.com/office/powerpoint/2010/main" val="2335556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AF401520-65EC-415A-A657-D4F751C22466}" type="datetime1">
              <a:rPr lang="bg-BG" altLang="bg-BG" smtClean="0"/>
              <a:t>31.10.2019 г.</a:t>
            </a:fld>
            <a:endParaRPr lang="bg-BG" altLang="bg-BG"/>
          </a:p>
        </p:txBody>
      </p:sp>
      <p:sp>
        <p:nvSpPr>
          <p:cNvPr id="4" name="Footer Placeholder 3"/>
          <p:cNvSpPr>
            <a:spLocks noGrp="1"/>
          </p:cNvSpPr>
          <p:nvPr>
            <p:ph type="ftr" sz="quarter" idx="11"/>
          </p:nvPr>
        </p:nvSpPr>
        <p:spPr/>
        <p:txBody>
          <a:bodyPr/>
          <a:lstStyle>
            <a:lvl1pPr>
              <a:defRPr/>
            </a:lvl1pPr>
          </a:lstStyle>
          <a:p>
            <a:endParaRPr lang="bg-BG" altLang="bg-BG"/>
          </a:p>
        </p:txBody>
      </p:sp>
      <p:sp>
        <p:nvSpPr>
          <p:cNvPr id="5" name="Slide Number Placeholder 4"/>
          <p:cNvSpPr>
            <a:spLocks noGrp="1"/>
          </p:cNvSpPr>
          <p:nvPr>
            <p:ph type="sldNum" sz="quarter" idx="12"/>
          </p:nvPr>
        </p:nvSpPr>
        <p:spPr/>
        <p:txBody>
          <a:bodyPr/>
          <a:lstStyle>
            <a:lvl1pPr>
              <a:defRPr/>
            </a:lvl1pPr>
          </a:lstStyle>
          <a:p>
            <a:fld id="{D49A9BBA-89FD-48D0-B870-59C9B59A5A5D}" type="slidenum">
              <a:rPr lang="bg-BG" altLang="bg-BG"/>
              <a:pPr/>
              <a:t>‹#›</a:t>
            </a:fld>
            <a:endParaRPr lang="bg-BG" altLang="bg-BG"/>
          </a:p>
        </p:txBody>
      </p:sp>
    </p:spTree>
    <p:extLst>
      <p:ext uri="{BB962C8B-B14F-4D97-AF65-F5344CB8AC3E}">
        <p14:creationId xmlns:p14="http://schemas.microsoft.com/office/powerpoint/2010/main" val="3932354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C12FE62-36FC-454E-892D-4306FA6B007E}" type="datetime1">
              <a:rPr lang="bg-BG" altLang="bg-BG" smtClean="0"/>
              <a:t>31.10.2019 г.</a:t>
            </a:fld>
            <a:endParaRPr lang="bg-BG" altLang="bg-BG"/>
          </a:p>
        </p:txBody>
      </p:sp>
      <p:sp>
        <p:nvSpPr>
          <p:cNvPr id="3" name="Footer Placeholder 2"/>
          <p:cNvSpPr>
            <a:spLocks noGrp="1"/>
          </p:cNvSpPr>
          <p:nvPr>
            <p:ph type="ftr" sz="quarter" idx="11"/>
          </p:nvPr>
        </p:nvSpPr>
        <p:spPr/>
        <p:txBody>
          <a:bodyPr/>
          <a:lstStyle>
            <a:lvl1pPr>
              <a:defRPr/>
            </a:lvl1pPr>
          </a:lstStyle>
          <a:p>
            <a:endParaRPr lang="bg-BG" altLang="bg-BG"/>
          </a:p>
        </p:txBody>
      </p:sp>
      <p:sp>
        <p:nvSpPr>
          <p:cNvPr id="4" name="Slide Number Placeholder 3"/>
          <p:cNvSpPr>
            <a:spLocks noGrp="1"/>
          </p:cNvSpPr>
          <p:nvPr>
            <p:ph type="sldNum" sz="quarter" idx="12"/>
          </p:nvPr>
        </p:nvSpPr>
        <p:spPr/>
        <p:txBody>
          <a:bodyPr/>
          <a:lstStyle>
            <a:lvl1pPr>
              <a:defRPr/>
            </a:lvl1pPr>
          </a:lstStyle>
          <a:p>
            <a:fld id="{3B563EE2-3BA9-40BD-8186-5C97D36E9348}" type="slidenum">
              <a:rPr lang="bg-BG" altLang="bg-BG"/>
              <a:pPr/>
              <a:t>‹#›</a:t>
            </a:fld>
            <a:endParaRPr lang="bg-BG" altLang="bg-BG"/>
          </a:p>
        </p:txBody>
      </p:sp>
    </p:spTree>
    <p:extLst>
      <p:ext uri="{BB962C8B-B14F-4D97-AF65-F5344CB8AC3E}">
        <p14:creationId xmlns:p14="http://schemas.microsoft.com/office/powerpoint/2010/main" val="4075194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6BF15240-D1E8-43C8-AA7D-F6186132D95D}"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225A3F2A-275E-4A07-B13F-C65F0A4941D7}" type="slidenum">
              <a:rPr lang="bg-BG" altLang="bg-BG"/>
              <a:pPr/>
              <a:t>‹#›</a:t>
            </a:fld>
            <a:endParaRPr lang="bg-BG" altLang="bg-BG"/>
          </a:p>
        </p:txBody>
      </p:sp>
    </p:spTree>
    <p:extLst>
      <p:ext uri="{BB962C8B-B14F-4D97-AF65-F5344CB8AC3E}">
        <p14:creationId xmlns:p14="http://schemas.microsoft.com/office/powerpoint/2010/main" val="1525038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C368338-E732-4FE5-97E5-630285C51E27}"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FCBDFF53-46D1-492A-B7B4-70A36E3EA275}" type="slidenum">
              <a:rPr lang="bg-BG" altLang="bg-BG"/>
              <a:pPr/>
              <a:t>‹#›</a:t>
            </a:fld>
            <a:endParaRPr lang="bg-BG" altLang="bg-BG"/>
          </a:p>
        </p:txBody>
      </p:sp>
    </p:spTree>
    <p:extLst>
      <p:ext uri="{BB962C8B-B14F-4D97-AF65-F5344CB8AC3E}">
        <p14:creationId xmlns:p14="http://schemas.microsoft.com/office/powerpoint/2010/main" val="1448940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A12A254-732E-4D31-AE1D-5593254AA7DE}"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D22811A6-2DF2-420D-BF10-38AD70EAF01D}" type="slidenum">
              <a:rPr lang="bg-BG" altLang="bg-BG"/>
              <a:pPr/>
              <a:t>‹#›</a:t>
            </a:fld>
            <a:endParaRPr lang="bg-BG" altLang="bg-BG"/>
          </a:p>
        </p:txBody>
      </p:sp>
    </p:spTree>
    <p:extLst>
      <p:ext uri="{BB962C8B-B14F-4D97-AF65-F5344CB8AC3E}">
        <p14:creationId xmlns:p14="http://schemas.microsoft.com/office/powerpoint/2010/main" val="15743200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3501E2D7-CF9C-48EE-AB56-78A926AF6D8D}"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4CAB0984-DF47-419B-9CDA-59EEEAFBF9D0}" type="slidenum">
              <a:rPr lang="bg-BG" altLang="bg-BG"/>
              <a:pPr/>
              <a:t>‹#›</a:t>
            </a:fld>
            <a:endParaRPr lang="bg-BG" altLang="bg-BG"/>
          </a:p>
        </p:txBody>
      </p:sp>
    </p:spTree>
    <p:extLst>
      <p:ext uri="{BB962C8B-B14F-4D97-AF65-F5344CB8AC3E}">
        <p14:creationId xmlns:p14="http://schemas.microsoft.com/office/powerpoint/2010/main" val="4145023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1997D811-4345-4BA3-A2D2-AC6545414D6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0375B134-6DA8-4CD4-89A8-8CA4FFA2A332}" type="slidenum">
              <a:rPr lang="bg-BG" altLang="bg-BG"/>
              <a:pPr/>
              <a:t>‹#›</a:t>
            </a:fld>
            <a:endParaRPr lang="bg-BG" altLang="bg-BG"/>
          </a:p>
        </p:txBody>
      </p:sp>
    </p:spTree>
    <p:extLst>
      <p:ext uri="{BB962C8B-B14F-4D97-AF65-F5344CB8AC3E}">
        <p14:creationId xmlns:p14="http://schemas.microsoft.com/office/powerpoint/2010/main" val="296326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94B18C6-0CE4-461B-8C2E-D4A1B9A000E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257CD6B6-B97D-4E7B-A3F3-6142CC69EB3D}" type="slidenum">
              <a:rPr lang="bg-BG" altLang="bg-BG"/>
              <a:pPr/>
              <a:t>‹#›</a:t>
            </a:fld>
            <a:endParaRPr lang="bg-BG" altLang="bg-BG"/>
          </a:p>
        </p:txBody>
      </p:sp>
    </p:spTree>
    <p:extLst>
      <p:ext uri="{BB962C8B-B14F-4D97-AF65-F5344CB8AC3E}">
        <p14:creationId xmlns:p14="http://schemas.microsoft.com/office/powerpoint/2010/main" val="268604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EFA9B846-1B0A-4559-95E6-1789207813F3}"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656006C5-AA5C-4151-B516-E08CB6764EA2}" type="slidenum">
              <a:rPr lang="bg-BG" altLang="bg-BG"/>
              <a:pPr/>
              <a:t>‹#›</a:t>
            </a:fld>
            <a:endParaRPr lang="bg-BG" altLang="bg-BG"/>
          </a:p>
        </p:txBody>
      </p:sp>
    </p:spTree>
    <p:extLst>
      <p:ext uri="{BB962C8B-B14F-4D97-AF65-F5344CB8AC3E}">
        <p14:creationId xmlns:p14="http://schemas.microsoft.com/office/powerpoint/2010/main" val="1766207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9A397123-50F7-45E4-B0A3-8A683C592293}" type="datetime1">
              <a:rPr lang="bg-BG" altLang="bg-BG" smtClean="0"/>
              <a:t>31.10.2019 г.</a:t>
            </a:fld>
            <a:endParaRPr lang="bg-BG" altLang="bg-BG"/>
          </a:p>
        </p:txBody>
      </p:sp>
      <p:sp>
        <p:nvSpPr>
          <p:cNvPr id="8" name="Footer Placeholder 7"/>
          <p:cNvSpPr>
            <a:spLocks noGrp="1"/>
          </p:cNvSpPr>
          <p:nvPr>
            <p:ph type="ftr" sz="quarter" idx="11"/>
          </p:nvPr>
        </p:nvSpPr>
        <p:spPr/>
        <p:txBody>
          <a:bodyPr/>
          <a:lstStyle>
            <a:lvl1pPr>
              <a:defRPr/>
            </a:lvl1pPr>
          </a:lstStyle>
          <a:p>
            <a:endParaRPr lang="bg-BG" altLang="bg-BG"/>
          </a:p>
        </p:txBody>
      </p:sp>
      <p:sp>
        <p:nvSpPr>
          <p:cNvPr id="9" name="Slide Number Placeholder 8"/>
          <p:cNvSpPr>
            <a:spLocks noGrp="1"/>
          </p:cNvSpPr>
          <p:nvPr>
            <p:ph type="sldNum" sz="quarter" idx="12"/>
          </p:nvPr>
        </p:nvSpPr>
        <p:spPr/>
        <p:txBody>
          <a:bodyPr/>
          <a:lstStyle>
            <a:lvl1pPr>
              <a:defRPr/>
            </a:lvl1pPr>
          </a:lstStyle>
          <a:p>
            <a:fld id="{42C364D6-21E7-4E4F-80EC-5439A8A3655A}" type="slidenum">
              <a:rPr lang="bg-BG" altLang="bg-BG"/>
              <a:pPr/>
              <a:t>‹#›</a:t>
            </a:fld>
            <a:endParaRPr lang="bg-BG" altLang="bg-BG"/>
          </a:p>
        </p:txBody>
      </p:sp>
    </p:spTree>
    <p:extLst>
      <p:ext uri="{BB962C8B-B14F-4D97-AF65-F5344CB8AC3E}">
        <p14:creationId xmlns:p14="http://schemas.microsoft.com/office/powerpoint/2010/main" val="6340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A5D5152D-4774-4D6E-8255-60096A989092}" type="datetime1">
              <a:rPr lang="bg-BG" altLang="bg-BG" smtClean="0"/>
              <a:t>31.10.2019 г.</a:t>
            </a:fld>
            <a:endParaRPr lang="bg-BG" altLang="bg-BG"/>
          </a:p>
        </p:txBody>
      </p:sp>
      <p:sp>
        <p:nvSpPr>
          <p:cNvPr id="4" name="Footer Placeholder 3"/>
          <p:cNvSpPr>
            <a:spLocks noGrp="1"/>
          </p:cNvSpPr>
          <p:nvPr>
            <p:ph type="ftr" sz="quarter" idx="11"/>
          </p:nvPr>
        </p:nvSpPr>
        <p:spPr/>
        <p:txBody>
          <a:bodyPr/>
          <a:lstStyle>
            <a:lvl1pPr>
              <a:defRPr/>
            </a:lvl1pPr>
          </a:lstStyle>
          <a:p>
            <a:endParaRPr lang="bg-BG" altLang="bg-BG"/>
          </a:p>
        </p:txBody>
      </p:sp>
      <p:sp>
        <p:nvSpPr>
          <p:cNvPr id="5" name="Slide Number Placeholder 4"/>
          <p:cNvSpPr>
            <a:spLocks noGrp="1"/>
          </p:cNvSpPr>
          <p:nvPr>
            <p:ph type="sldNum" sz="quarter" idx="12"/>
          </p:nvPr>
        </p:nvSpPr>
        <p:spPr/>
        <p:txBody>
          <a:bodyPr/>
          <a:lstStyle>
            <a:lvl1pPr>
              <a:defRPr/>
            </a:lvl1pPr>
          </a:lstStyle>
          <a:p>
            <a:fld id="{0EABC445-0CA0-47C3-926E-76BDA356F46E}" type="slidenum">
              <a:rPr lang="bg-BG" altLang="bg-BG"/>
              <a:pPr/>
              <a:t>‹#›</a:t>
            </a:fld>
            <a:endParaRPr lang="bg-BG" altLang="bg-BG"/>
          </a:p>
        </p:txBody>
      </p:sp>
    </p:spTree>
    <p:extLst>
      <p:ext uri="{BB962C8B-B14F-4D97-AF65-F5344CB8AC3E}">
        <p14:creationId xmlns:p14="http://schemas.microsoft.com/office/powerpoint/2010/main" val="395933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B290B74-E08B-44B9-ACD5-69D01A1871FC}" type="datetime1">
              <a:rPr lang="bg-BG" altLang="bg-BG" smtClean="0"/>
              <a:t>31.10.2019 г.</a:t>
            </a:fld>
            <a:endParaRPr lang="bg-BG" altLang="bg-BG"/>
          </a:p>
        </p:txBody>
      </p:sp>
      <p:sp>
        <p:nvSpPr>
          <p:cNvPr id="3" name="Footer Placeholder 2"/>
          <p:cNvSpPr>
            <a:spLocks noGrp="1"/>
          </p:cNvSpPr>
          <p:nvPr>
            <p:ph type="ftr" sz="quarter" idx="11"/>
          </p:nvPr>
        </p:nvSpPr>
        <p:spPr/>
        <p:txBody>
          <a:bodyPr/>
          <a:lstStyle>
            <a:lvl1pPr>
              <a:defRPr/>
            </a:lvl1pPr>
          </a:lstStyle>
          <a:p>
            <a:endParaRPr lang="bg-BG" altLang="bg-BG"/>
          </a:p>
        </p:txBody>
      </p:sp>
      <p:sp>
        <p:nvSpPr>
          <p:cNvPr id="4" name="Slide Number Placeholder 3"/>
          <p:cNvSpPr>
            <a:spLocks noGrp="1"/>
          </p:cNvSpPr>
          <p:nvPr>
            <p:ph type="sldNum" sz="quarter" idx="12"/>
          </p:nvPr>
        </p:nvSpPr>
        <p:spPr/>
        <p:txBody>
          <a:bodyPr/>
          <a:lstStyle>
            <a:lvl1pPr>
              <a:defRPr/>
            </a:lvl1pPr>
          </a:lstStyle>
          <a:p>
            <a:fld id="{7B922D07-9FAE-4467-B086-27446274F6CB}" type="slidenum">
              <a:rPr lang="bg-BG" altLang="bg-BG"/>
              <a:pPr/>
              <a:t>‹#›</a:t>
            </a:fld>
            <a:endParaRPr lang="bg-BG" altLang="bg-BG"/>
          </a:p>
        </p:txBody>
      </p:sp>
    </p:spTree>
    <p:extLst>
      <p:ext uri="{BB962C8B-B14F-4D97-AF65-F5344CB8AC3E}">
        <p14:creationId xmlns:p14="http://schemas.microsoft.com/office/powerpoint/2010/main" val="92116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472A47A-E398-40DA-B546-E234B17F7E90}"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3FC51D46-3F1D-49DB-936E-D0B05FAA9225}" type="slidenum">
              <a:rPr lang="bg-BG" altLang="bg-BG"/>
              <a:pPr/>
              <a:t>‹#›</a:t>
            </a:fld>
            <a:endParaRPr lang="bg-BG" altLang="bg-BG"/>
          </a:p>
        </p:txBody>
      </p:sp>
    </p:spTree>
    <p:extLst>
      <p:ext uri="{BB962C8B-B14F-4D97-AF65-F5344CB8AC3E}">
        <p14:creationId xmlns:p14="http://schemas.microsoft.com/office/powerpoint/2010/main" val="428926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003DA55-7B6D-4498-BA2B-D2F88B4E1350}"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54C89928-7562-42EE-A982-D56E455F2B73}" type="slidenum">
              <a:rPr lang="bg-BG" altLang="bg-BG"/>
              <a:pPr/>
              <a:t>‹#›</a:t>
            </a:fld>
            <a:endParaRPr lang="bg-BG" altLang="bg-BG"/>
          </a:p>
        </p:txBody>
      </p:sp>
    </p:spTree>
    <p:extLst>
      <p:ext uri="{BB962C8B-B14F-4D97-AF65-F5344CB8AC3E}">
        <p14:creationId xmlns:p14="http://schemas.microsoft.com/office/powerpoint/2010/main" val="516824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a:t>Щракнете, за да редактирате стила на заглавието в образеца</a:t>
            </a:r>
          </a:p>
        </p:txBody>
      </p:sp>
      <p:sp>
        <p:nvSpPr>
          <p:cNvPr id="6963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Щракнете, за да редактирате стиловете на текста в образеца</a:t>
            </a:r>
          </a:p>
          <a:p>
            <a:pPr lvl="1"/>
            <a:r>
              <a:rPr lang="bg-BG" altLang="bg-BG"/>
              <a:t>Второ ниво</a:t>
            </a:r>
          </a:p>
          <a:p>
            <a:pPr lvl="2"/>
            <a:r>
              <a:rPr lang="bg-BG" altLang="bg-BG"/>
              <a:t>Трето ниво</a:t>
            </a:r>
          </a:p>
          <a:p>
            <a:pPr lvl="3"/>
            <a:r>
              <a:rPr lang="bg-BG" altLang="bg-BG"/>
              <a:t>Четвърто ниво</a:t>
            </a:r>
          </a:p>
          <a:p>
            <a:pPr lvl="4"/>
            <a:r>
              <a:rPr lang="bg-BG" altLang="bg-BG"/>
              <a:t>Пето ниво</a:t>
            </a:r>
          </a:p>
        </p:txBody>
      </p:sp>
      <p:sp>
        <p:nvSpPr>
          <p:cNvPr id="696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8D7C49D-17BE-43F9-A48B-076A1BE785E4}" type="datetime1">
              <a:rPr lang="bg-BG" altLang="bg-BG" smtClean="0"/>
              <a:t>31.10.2019 г.</a:t>
            </a:fld>
            <a:endParaRPr lang="bg-BG" altLang="bg-BG"/>
          </a:p>
        </p:txBody>
      </p:sp>
      <p:sp>
        <p:nvSpPr>
          <p:cNvPr id="696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bg-BG" altLang="bg-BG"/>
          </a:p>
        </p:txBody>
      </p:sp>
      <p:sp>
        <p:nvSpPr>
          <p:cNvPr id="6963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6575C72-3BFA-4EF5-AC6B-DF7F501AB37B}" type="slidenum">
              <a:rPr lang="bg-BG" altLang="bg-BG"/>
              <a:pPr/>
              <a:t>‹#›</a:t>
            </a:fld>
            <a:endParaRPr lang="bg-BG" altLang="bg-BG"/>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a:t>Щракнете, за да редактирате стила на заглавието в образеца</a:t>
            </a:r>
          </a:p>
        </p:txBody>
      </p:sp>
      <p:sp>
        <p:nvSpPr>
          <p:cNvPr id="9421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Щракнете, за да редактирате стиловете на текста в образеца</a:t>
            </a:r>
          </a:p>
          <a:p>
            <a:pPr lvl="1"/>
            <a:r>
              <a:rPr lang="bg-BG" altLang="bg-BG"/>
              <a:t>Второ ниво</a:t>
            </a:r>
          </a:p>
          <a:p>
            <a:pPr lvl="2"/>
            <a:r>
              <a:rPr lang="bg-BG" altLang="bg-BG"/>
              <a:t>Трето ниво</a:t>
            </a:r>
          </a:p>
          <a:p>
            <a:pPr lvl="3"/>
            <a:r>
              <a:rPr lang="bg-BG" altLang="bg-BG"/>
              <a:t>Четвърто ниво</a:t>
            </a:r>
          </a:p>
          <a:p>
            <a:pPr lvl="4"/>
            <a:r>
              <a:rPr lang="bg-BG" altLang="bg-BG"/>
              <a:t>Пето ниво</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535C582-4408-43D7-87D3-D2B5B42D5CC0}" type="datetime1">
              <a:rPr lang="bg-BG" altLang="bg-BG" smtClean="0"/>
              <a:t>31.10.2019 г.</a:t>
            </a:fld>
            <a:endParaRPr lang="bg-BG" altLang="bg-BG"/>
          </a:p>
        </p:txBody>
      </p:sp>
      <p:sp>
        <p:nvSpPr>
          <p:cNvPr id="942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bg-BG" altLang="bg-BG"/>
          </a:p>
        </p:txBody>
      </p:sp>
      <p:sp>
        <p:nvSpPr>
          <p:cNvPr id="942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D8F1C96-E71F-4C1E-B710-1669AC0A09A5}" type="slidenum">
              <a:rPr lang="bg-BG" altLang="bg-BG"/>
              <a:pPr/>
              <a:t>‹#›</a:t>
            </a:fld>
            <a:endParaRPr lang="bg-BG" altLang="bg-BG"/>
          </a:p>
        </p:txBody>
      </p:sp>
    </p:spTree>
    <p:extLst>
      <p:ext uri="{BB962C8B-B14F-4D97-AF65-F5344CB8AC3E}">
        <p14:creationId xmlns:p14="http://schemas.microsoft.com/office/powerpoint/2010/main" val="26859912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audio" Target="../media/audio2.wav"/></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645034"/>
            <a:ext cx="9144000" cy="1740682"/>
          </a:xfrm>
          <a:gradFill flip="none" rotWithShape="1">
            <a:gsLst>
              <a:gs pos="0">
                <a:srgbClr val="820000">
                  <a:tint val="66000"/>
                  <a:satMod val="160000"/>
                </a:srgbClr>
              </a:gs>
              <a:gs pos="50000">
                <a:srgbClr val="820000">
                  <a:tint val="44500"/>
                  <a:satMod val="160000"/>
                </a:srgbClr>
              </a:gs>
              <a:gs pos="100000">
                <a:srgbClr val="820000">
                  <a:tint val="23500"/>
                  <a:satMod val="160000"/>
                </a:srgbClr>
              </a:gs>
            </a:gsLst>
            <a:lin ang="13500000" scaled="1"/>
            <a:tileRect/>
          </a:gradFill>
        </p:spPr>
        <p:txBody>
          <a:bodyPr/>
          <a:lstStyle/>
          <a:p>
            <a:pPr eaLnBrk="1" hangingPunct="1">
              <a:defRPr/>
            </a:pPr>
            <a:r>
              <a:rPr lang="en-GB" altLang="bg-BG" sz="3600" b="1" dirty="0">
                <a:solidFill>
                  <a:schemeClr val="tx1"/>
                </a:solidFill>
                <a:effectLst>
                  <a:outerShdw blurRad="38100" dist="38100" dir="2700000" algn="tl">
                    <a:srgbClr val="000000">
                      <a:alpha val="43137"/>
                    </a:srgbClr>
                  </a:outerShdw>
                </a:effectLst>
              </a:rPr>
              <a:t>DESCRIPTIVE STATISTICS FOR QUANTITATIVE DATA. MEASURES OF SPREAD </a:t>
            </a:r>
            <a:endParaRPr lang="bg-BG" sz="3600" b="1" dirty="0">
              <a:solidFill>
                <a:schemeClr val="tx1"/>
              </a:solidFill>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0" y="90850"/>
            <a:ext cx="1492636" cy="1470021"/>
          </a:xfrm>
          <a:prstGeom prst="rect">
            <a:avLst/>
          </a:prstGeom>
        </p:spPr>
      </p:pic>
      <p:sp>
        <p:nvSpPr>
          <p:cNvPr id="4" name="Rectangle 3"/>
          <p:cNvSpPr/>
          <p:nvPr/>
        </p:nvSpPr>
        <p:spPr>
          <a:xfrm>
            <a:off x="1763688" y="87987"/>
            <a:ext cx="6112571" cy="892552"/>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MEDICAL UNIVERSITY – PLEVEN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FACULTY OF PUBLIC HEALTH</a:t>
            </a:r>
          </a:p>
        </p:txBody>
      </p:sp>
      <p:sp>
        <p:nvSpPr>
          <p:cNvPr id="5" name="Rectangle 4"/>
          <p:cNvSpPr/>
          <p:nvPr/>
        </p:nvSpPr>
        <p:spPr>
          <a:xfrm>
            <a:off x="1425302" y="1100713"/>
            <a:ext cx="7012689" cy="830997"/>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Department of Public Health Sciences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Centre for distant learning</a:t>
            </a:r>
          </a:p>
        </p:txBody>
      </p:sp>
      <p:cxnSp>
        <p:nvCxnSpPr>
          <p:cNvPr id="6" name="Straight Connector 5"/>
          <p:cNvCxnSpPr/>
          <p:nvPr/>
        </p:nvCxnSpPr>
        <p:spPr>
          <a:xfrm>
            <a:off x="1481416" y="1015438"/>
            <a:ext cx="7304762"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66619" y="2649185"/>
            <a:ext cx="3010761" cy="584775"/>
          </a:xfrm>
          <a:prstGeom prst="rect">
            <a:avLst/>
          </a:prstGeom>
          <a:noFill/>
        </p:spPr>
        <p:style>
          <a:lnRef idx="2">
            <a:schemeClr val="accent5"/>
          </a:lnRef>
          <a:fillRef idx="1">
            <a:schemeClr val="lt1"/>
          </a:fillRef>
          <a:effectRef idx="0">
            <a:schemeClr val="accent5"/>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w="11430">
                  <a:solidFill>
                    <a:srgbClr val="C00000"/>
                  </a:solidFill>
                </a:ln>
                <a:solidFill>
                  <a:srgbClr val="990000"/>
                </a:solidFill>
                <a:effectLst>
                  <a:outerShdw blurRad="80000" dist="40000" dir="5040000" algn="tl">
                    <a:srgbClr val="000000">
                      <a:alpha val="30000"/>
                    </a:srgbClr>
                  </a:outerShdw>
                </a:effectLst>
                <a:uLnTx/>
                <a:uFillTx/>
                <a:latin typeface="Arial"/>
                <a:ea typeface="+mn-ea"/>
                <a:cs typeface="+mn-cs"/>
              </a:rPr>
              <a:t>LECTURE</a:t>
            </a:r>
            <a:r>
              <a:rPr kumimoji="0" lang="en-US" sz="3200" b="1" i="0" u="none" strike="noStrike" kern="1200" cap="none" spc="0" normalizeH="0" baseline="0" noProof="0" dirty="0">
                <a:ln w="11430"/>
                <a:solidFill>
                  <a:srgbClr val="990000"/>
                </a:solidFill>
                <a:effectLst>
                  <a:outerShdw blurRad="80000" dist="40000" dir="5040000" algn="tl">
                    <a:srgbClr val="000000">
                      <a:alpha val="30000"/>
                    </a:srgbClr>
                  </a:outerShdw>
                </a:effectLst>
                <a:uLnTx/>
                <a:uFillTx/>
                <a:latin typeface="Arial"/>
                <a:ea typeface="+mn-ea"/>
                <a:cs typeface="+mn-cs"/>
              </a:rPr>
              <a:t> No4</a:t>
            </a:r>
          </a:p>
        </p:txBody>
      </p:sp>
      <p:cxnSp>
        <p:nvCxnSpPr>
          <p:cNvPr id="9" name="Straight Connector 8"/>
          <p:cNvCxnSpPr/>
          <p:nvPr/>
        </p:nvCxnSpPr>
        <p:spPr>
          <a:xfrm>
            <a:off x="1475657" y="5757287"/>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75657" y="5902624"/>
            <a:ext cx="6768752"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Assoc. Prof. Gena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Grancharova</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MD, PhD</a:t>
            </a:r>
            <a:endParaRPr kumimoji="0" lang="bg-BG"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75795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750" y="457200"/>
            <a:ext cx="8147050" cy="5636096"/>
          </a:xfrm>
        </p:spPr>
        <p:txBody>
          <a:bodyPr/>
          <a:lstStyle/>
          <a:p>
            <a:r>
              <a:rPr lang="en-GB" altLang="bg-BG" b="1" i="1" dirty="0">
                <a:solidFill>
                  <a:srgbClr val="FF3300"/>
                </a:solidFill>
              </a:rPr>
              <a:t>Range</a:t>
            </a:r>
            <a:br>
              <a:rPr lang="en-GB" altLang="bg-BG" b="1" dirty="0">
                <a:solidFill>
                  <a:srgbClr val="FF3300"/>
                </a:solidFill>
              </a:rPr>
            </a:br>
            <a:br>
              <a:rPr lang="en-GB" altLang="bg-BG" b="1" dirty="0">
                <a:solidFill>
                  <a:srgbClr val="FF6600"/>
                </a:solidFill>
              </a:rPr>
            </a:br>
            <a:r>
              <a:rPr lang="en-GB" altLang="bg-BG" b="1" dirty="0"/>
              <a:t>The range is simply </a:t>
            </a:r>
            <a:r>
              <a:rPr lang="en-GB" altLang="bg-BG" b="1" dirty="0">
                <a:solidFill>
                  <a:srgbClr val="3333FF"/>
                </a:solidFill>
              </a:rPr>
              <a:t>the difference between the highest and the lowest  values in an array </a:t>
            </a:r>
            <a:r>
              <a:rPr lang="en-GB" altLang="bg-BG" b="1" dirty="0">
                <a:solidFill>
                  <a:schemeClr val="tx1"/>
                </a:solidFill>
              </a:rPr>
              <a:t>of</a:t>
            </a:r>
            <a:r>
              <a:rPr lang="en-GB" altLang="bg-BG" b="1" dirty="0">
                <a:solidFill>
                  <a:srgbClr val="3333FF"/>
                </a:solidFill>
              </a:rPr>
              <a:t> </a:t>
            </a:r>
            <a:r>
              <a:rPr lang="en-GB" altLang="bg-BG" b="1" dirty="0"/>
              <a:t>the variable in a given empiric distribution.</a:t>
            </a:r>
            <a:r>
              <a:rPr lang="en-GB" altLang="bg-BG" dirty="0"/>
              <a:t> </a:t>
            </a:r>
            <a:endParaRPr lang="bg-BG" altLang="bg-BG" dirty="0"/>
          </a:p>
        </p:txBody>
      </p:sp>
      <p:sp>
        <p:nvSpPr>
          <p:cNvPr id="2" name="Date Placeholder 1"/>
          <p:cNvSpPr>
            <a:spLocks noGrp="1"/>
          </p:cNvSpPr>
          <p:nvPr>
            <p:ph type="dt" sz="half" idx="10"/>
          </p:nvPr>
        </p:nvSpPr>
        <p:spPr/>
        <p:txBody>
          <a:bodyPr/>
          <a:lstStyle/>
          <a:p>
            <a:fld id="{4153EA73-0D9C-4F99-8996-33BC81640328}"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10</a:t>
            </a:fld>
            <a:endParaRPr lang="bg-BG" alt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750" y="457200"/>
            <a:ext cx="8147050" cy="5995988"/>
          </a:xfrm>
        </p:spPr>
        <p:txBody>
          <a:bodyPr/>
          <a:lstStyle/>
          <a:p>
            <a:pPr>
              <a:lnSpc>
                <a:spcPct val="90000"/>
              </a:lnSpc>
            </a:pPr>
            <a:r>
              <a:rPr lang="en-GB" altLang="bg-BG" sz="4000" b="1" dirty="0"/>
              <a:t>The range can be easily computed but a single outlier may have a large impact on the range.</a:t>
            </a:r>
            <a:br>
              <a:rPr lang="en-GB" altLang="bg-BG" sz="4000" b="1" dirty="0"/>
            </a:br>
            <a:r>
              <a:rPr lang="en-GB" altLang="bg-BG" sz="4000" b="1" dirty="0"/>
              <a:t> </a:t>
            </a:r>
            <a:br>
              <a:rPr lang="en-GB" altLang="bg-BG" sz="4000" b="1" dirty="0"/>
            </a:br>
            <a:r>
              <a:rPr lang="en-GB" altLang="bg-BG" sz="4000" b="1" dirty="0"/>
              <a:t>Another disadvantage is that it ignores completely the variations in scores between the  highest and the lowest values, as it takes into account just the two extreme values.</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8C01FA8D-D075-4367-A396-D5287F9EF42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11</a:t>
            </a:fld>
            <a:endParaRPr lang="bg-BG" alt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750" y="457200"/>
            <a:ext cx="8147050" cy="5995988"/>
          </a:xfrm>
        </p:spPr>
        <p:txBody>
          <a:bodyPr/>
          <a:lstStyle/>
          <a:p>
            <a:r>
              <a:rPr lang="en-GB" altLang="bg-BG" b="1" dirty="0"/>
              <a:t>For these reasons, the range is used only as a gross descriptive index and is typically reported in conjunction with other measures of variability.</a:t>
            </a:r>
            <a:r>
              <a:rPr lang="en-GB" altLang="bg-BG" dirty="0"/>
              <a:t> </a:t>
            </a:r>
            <a:endParaRPr lang="bg-BG" altLang="bg-BG" dirty="0"/>
          </a:p>
        </p:txBody>
      </p:sp>
      <p:sp>
        <p:nvSpPr>
          <p:cNvPr id="2" name="Date Placeholder 1"/>
          <p:cNvSpPr>
            <a:spLocks noGrp="1"/>
          </p:cNvSpPr>
          <p:nvPr>
            <p:ph type="dt" sz="half" idx="10"/>
          </p:nvPr>
        </p:nvSpPr>
        <p:spPr/>
        <p:txBody>
          <a:bodyPr/>
          <a:lstStyle/>
          <a:p>
            <a:fld id="{F2459D9C-D702-4D1E-8670-3D057CEDDB1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12</a:t>
            </a:fld>
            <a:endParaRPr lang="bg-BG" alt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9750" y="457200"/>
            <a:ext cx="8147050" cy="5708104"/>
          </a:xfrm>
        </p:spPr>
        <p:txBody>
          <a:bodyPr/>
          <a:lstStyle/>
          <a:p>
            <a:r>
              <a:rPr lang="en-GB" altLang="bg-BG" b="1" dirty="0">
                <a:solidFill>
                  <a:srgbClr val="FF3300"/>
                </a:solidFill>
              </a:rPr>
              <a:t>Standard deviation and variance</a:t>
            </a:r>
            <a:br>
              <a:rPr lang="en-GB" altLang="bg-BG" sz="4000" b="1" dirty="0">
                <a:solidFill>
                  <a:srgbClr val="FF6600"/>
                </a:solidFill>
              </a:rPr>
            </a:br>
            <a:br>
              <a:rPr lang="en-GB" altLang="bg-BG" sz="4000" b="1" dirty="0">
                <a:solidFill>
                  <a:srgbClr val="FF6600"/>
                </a:solidFill>
              </a:rPr>
            </a:br>
            <a:r>
              <a:rPr lang="en-GB" altLang="bg-BG" sz="4000" b="1" dirty="0"/>
              <a:t>The standard deviation (denoted by </a:t>
            </a:r>
            <a:r>
              <a:rPr lang="en-GB" altLang="bg-BG" sz="4000" b="1" dirty="0">
                <a:solidFill>
                  <a:srgbClr val="FF3300"/>
                </a:solidFill>
              </a:rPr>
              <a:t>SD</a:t>
            </a:r>
            <a:r>
              <a:rPr lang="en-GB" altLang="bg-BG" sz="4000" b="1" dirty="0"/>
              <a:t> or </a:t>
            </a:r>
            <a:r>
              <a:rPr lang="en-GB" altLang="bg-BG" sz="4000" b="1" dirty="0">
                <a:solidFill>
                  <a:srgbClr val="FF3300"/>
                </a:solidFill>
              </a:rPr>
              <a:t>s</a:t>
            </a:r>
            <a:r>
              <a:rPr lang="en-GB" altLang="bg-BG" sz="4000" b="1" dirty="0"/>
              <a:t> for a sample and </a:t>
            </a:r>
            <a:r>
              <a:rPr lang="en-GB" altLang="bg-BG" sz="4000" b="1" dirty="0">
                <a:solidFill>
                  <a:srgbClr val="FF3300"/>
                </a:solidFill>
                <a:sym typeface="Symbol" pitchFamily="18" charset="2"/>
              </a:rPr>
              <a:t></a:t>
            </a:r>
            <a:r>
              <a:rPr lang="en-GB" altLang="bg-BG" sz="4000" b="1" dirty="0"/>
              <a:t> for a population) is the most commonly reported measure of variability, especially with </a:t>
            </a:r>
            <a:r>
              <a:rPr lang="en-GB" altLang="bg-BG" sz="4000" b="1" dirty="0">
                <a:solidFill>
                  <a:srgbClr val="3333FF"/>
                </a:solidFill>
              </a:rPr>
              <a:t>interval or ratio data.</a:t>
            </a:r>
            <a:r>
              <a:rPr lang="en-GB" altLang="bg-BG" sz="4000" dirty="0">
                <a:solidFill>
                  <a:srgbClr val="3333FF"/>
                </a:solidFill>
              </a:rPr>
              <a:t> </a:t>
            </a:r>
            <a:endParaRPr lang="bg-BG" altLang="bg-BG" sz="4000" dirty="0">
              <a:solidFill>
                <a:srgbClr val="3333FF"/>
              </a:solidFill>
            </a:endParaRPr>
          </a:p>
        </p:txBody>
      </p:sp>
      <p:sp>
        <p:nvSpPr>
          <p:cNvPr id="2" name="Date Placeholder 1"/>
          <p:cNvSpPr>
            <a:spLocks noGrp="1"/>
          </p:cNvSpPr>
          <p:nvPr>
            <p:ph type="dt" sz="half" idx="10"/>
          </p:nvPr>
        </p:nvSpPr>
        <p:spPr/>
        <p:txBody>
          <a:bodyPr/>
          <a:lstStyle/>
          <a:p>
            <a:fld id="{59B9D252-5BA3-4AB6-B0D0-F5708813806F}"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13</a:t>
            </a:fld>
            <a:endParaRPr lang="bg-BG" alt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536" y="260648"/>
            <a:ext cx="8496944" cy="5995988"/>
          </a:xfrm>
        </p:spPr>
        <p:txBody>
          <a:bodyPr/>
          <a:lstStyle/>
          <a:p>
            <a:pPr algn="l">
              <a:spcBef>
                <a:spcPts val="600"/>
              </a:spcBef>
              <a:spcAft>
                <a:spcPts val="600"/>
              </a:spcAft>
            </a:pPr>
            <a:r>
              <a:rPr lang="en-GB" altLang="bg-BG" sz="3600" b="1" dirty="0">
                <a:solidFill>
                  <a:srgbClr val="FF0000"/>
                </a:solidFill>
              </a:rPr>
              <a:t>Standard deviation </a:t>
            </a:r>
            <a:r>
              <a:rPr lang="en-GB" altLang="bg-BG" sz="3600" b="1" dirty="0"/>
              <a:t>describes the degree of variation among the individual observations in the sample around the  mean, and like the mean it considers every score in a given distribution.</a:t>
            </a:r>
            <a:br>
              <a:rPr lang="en-GB" altLang="bg-BG" sz="3600" b="1" dirty="0"/>
            </a:br>
            <a:r>
              <a:rPr lang="en-GB" altLang="bg-BG" sz="3600" b="1" dirty="0"/>
              <a:t> </a:t>
            </a:r>
            <a:br>
              <a:rPr lang="en-GB" altLang="bg-BG" sz="3600" b="1" dirty="0"/>
            </a:br>
            <a:r>
              <a:rPr lang="en-GB" altLang="bg-BG" sz="3600" b="1" dirty="0"/>
              <a:t>For this reason, means and standard deviations are generally reported together in the text or in tables.</a:t>
            </a:r>
            <a:r>
              <a:rPr lang="en-GB" altLang="bg-BG" sz="3600" dirty="0"/>
              <a:t> </a:t>
            </a:r>
            <a:endParaRPr lang="bg-BG" altLang="bg-BG" sz="3600" dirty="0"/>
          </a:p>
        </p:txBody>
      </p:sp>
      <p:sp>
        <p:nvSpPr>
          <p:cNvPr id="2" name="Date Placeholder 1"/>
          <p:cNvSpPr>
            <a:spLocks noGrp="1"/>
          </p:cNvSpPr>
          <p:nvPr>
            <p:ph type="dt" sz="half" idx="10"/>
          </p:nvPr>
        </p:nvSpPr>
        <p:spPr/>
        <p:txBody>
          <a:bodyPr/>
          <a:lstStyle/>
          <a:p>
            <a:fld id="{D42EEB3C-21C6-42F4-A49E-86AF323A3B0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14</a:t>
            </a:fld>
            <a:endParaRPr lang="bg-BG" alt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750" y="457200"/>
            <a:ext cx="8147050" cy="5995988"/>
          </a:xfrm>
        </p:spPr>
        <p:txBody>
          <a:bodyPr/>
          <a:lstStyle/>
          <a:p>
            <a:r>
              <a:rPr lang="en-GB" altLang="bg-BG" b="1" dirty="0"/>
              <a:t>The calculation of SD includes the following steps:</a:t>
            </a:r>
            <a:br>
              <a:rPr lang="en-GB" altLang="bg-BG" b="1" dirty="0"/>
            </a:br>
            <a:br>
              <a:rPr lang="en-GB" altLang="bg-BG" b="1" dirty="0"/>
            </a:br>
            <a:r>
              <a:rPr lang="en-GB" altLang="bg-BG" b="1" dirty="0">
                <a:solidFill>
                  <a:srgbClr val="3333FF"/>
                </a:solidFill>
              </a:rPr>
              <a:t>1. Firstly, </a:t>
            </a:r>
            <a:r>
              <a:rPr lang="en-GB" altLang="bg-BG" b="1" dirty="0"/>
              <a:t>we calculate how much each individual varies from the mean by subtracting the mean from each individual value (</a:t>
            </a:r>
            <a:r>
              <a:rPr lang="en-GB" altLang="bg-BG" b="1" dirty="0">
                <a:solidFill>
                  <a:schemeClr val="tx1"/>
                </a:solidFill>
                <a:cs typeface="Arial" charset="0"/>
              </a:rPr>
              <a:t>x – x).</a:t>
            </a:r>
            <a:endParaRPr lang="bg-BG" altLang="bg-BG" b="1" dirty="0"/>
          </a:p>
        </p:txBody>
      </p:sp>
      <p:sp>
        <p:nvSpPr>
          <p:cNvPr id="2" name="Date Placeholder 1"/>
          <p:cNvSpPr>
            <a:spLocks noGrp="1"/>
          </p:cNvSpPr>
          <p:nvPr>
            <p:ph type="dt" sz="half" idx="10"/>
          </p:nvPr>
        </p:nvSpPr>
        <p:spPr/>
        <p:txBody>
          <a:bodyPr/>
          <a:lstStyle/>
          <a:p>
            <a:fld id="{BD33A07F-1B28-4E6D-9592-4B124D4BBD5E}"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15</a:t>
            </a:fld>
            <a:endParaRPr lang="bg-BG" altLang="bg-BG"/>
          </a:p>
        </p:txBody>
      </p:sp>
      <p:cxnSp>
        <p:nvCxnSpPr>
          <p:cNvPr id="12" name="Straight Connector 11"/>
          <p:cNvCxnSpPr/>
          <p:nvPr/>
        </p:nvCxnSpPr>
        <p:spPr>
          <a:xfrm>
            <a:off x="7020272" y="5661248"/>
            <a:ext cx="28956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457200"/>
            <a:ext cx="8147050" cy="5995988"/>
          </a:xfrm>
        </p:spPr>
        <p:txBody>
          <a:bodyPr/>
          <a:lstStyle/>
          <a:p>
            <a:r>
              <a:rPr lang="en-GB" altLang="bg-BG" b="1" dirty="0">
                <a:solidFill>
                  <a:srgbClr val="3333FF"/>
                </a:solidFill>
              </a:rPr>
              <a:t>2. Secondly, </a:t>
            </a:r>
            <a:r>
              <a:rPr lang="en-GB" altLang="bg-BG" b="1" dirty="0"/>
              <a:t>we add the individual variations together. </a:t>
            </a:r>
            <a:br>
              <a:rPr lang="en-GB" altLang="bg-BG" b="1" dirty="0"/>
            </a:br>
            <a:r>
              <a:rPr lang="en-GB" altLang="bg-BG" b="1" dirty="0">
                <a:solidFill>
                  <a:schemeClr val="tx1"/>
                </a:solidFill>
                <a:cs typeface="Arial" charset="0"/>
              </a:rPr>
              <a:t>∑</a:t>
            </a:r>
            <a:r>
              <a:rPr lang="en-GB" altLang="bg-BG" b="1" dirty="0"/>
              <a:t>(</a:t>
            </a:r>
            <a:r>
              <a:rPr lang="en-GB" altLang="bg-BG" b="1" dirty="0">
                <a:solidFill>
                  <a:schemeClr val="tx1"/>
                </a:solidFill>
                <a:cs typeface="Arial" charset="0"/>
              </a:rPr>
              <a:t>x – x).</a:t>
            </a:r>
            <a:br>
              <a:rPr lang="en-GB" altLang="bg-BG" b="1" dirty="0"/>
            </a:br>
            <a:r>
              <a:rPr lang="en-GB" altLang="bg-BG" b="1" dirty="0"/>
              <a:t>To calculate the average deviation, the sum should be divided by the number of scores - </a:t>
            </a:r>
            <a:r>
              <a:rPr lang="en-GB" altLang="bg-BG" b="1" dirty="0">
                <a:solidFill>
                  <a:schemeClr val="tx1"/>
                </a:solidFill>
                <a:cs typeface="Arial" charset="0"/>
              </a:rPr>
              <a:t>∑</a:t>
            </a:r>
            <a:r>
              <a:rPr lang="en-GB" altLang="bg-BG" b="1" dirty="0"/>
              <a:t>(</a:t>
            </a:r>
            <a:r>
              <a:rPr lang="en-GB" altLang="bg-BG" b="1" dirty="0">
                <a:solidFill>
                  <a:schemeClr val="tx1"/>
                </a:solidFill>
                <a:cs typeface="Arial" charset="0"/>
              </a:rPr>
              <a:t>x – x)</a:t>
            </a:r>
            <a:r>
              <a:rPr lang="en-GB" altLang="bg-BG" dirty="0"/>
              <a:t> </a:t>
            </a:r>
            <a:br>
              <a:rPr lang="en-GB" altLang="bg-BG" dirty="0"/>
            </a:br>
            <a:r>
              <a:rPr lang="en-GB" altLang="bg-BG" dirty="0"/>
              <a:t>			n</a:t>
            </a:r>
            <a:br>
              <a:rPr lang="en-GB" altLang="bg-BG" dirty="0"/>
            </a:br>
            <a:endParaRPr lang="bg-BG" altLang="bg-BG" dirty="0"/>
          </a:p>
        </p:txBody>
      </p:sp>
      <p:sp>
        <p:nvSpPr>
          <p:cNvPr id="2" name="Date Placeholder 1"/>
          <p:cNvSpPr>
            <a:spLocks noGrp="1"/>
          </p:cNvSpPr>
          <p:nvPr>
            <p:ph type="dt" sz="half" idx="10"/>
          </p:nvPr>
        </p:nvSpPr>
        <p:spPr/>
        <p:txBody>
          <a:bodyPr/>
          <a:lstStyle/>
          <a:p>
            <a:fld id="{58F7759D-EE2B-4635-885C-248A1E94CCF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16</a:t>
            </a:fld>
            <a:endParaRPr lang="bg-BG" altLang="bg-BG"/>
          </a:p>
        </p:txBody>
      </p:sp>
      <p:cxnSp>
        <p:nvCxnSpPr>
          <p:cNvPr id="5" name="Straight Connector 4">
            <a:extLst>
              <a:ext uri="{FF2B5EF4-FFF2-40B4-BE49-F238E27FC236}">
                <a16:creationId xmlns:a16="http://schemas.microsoft.com/office/drawing/2014/main" id="{29EB68A0-44FE-432A-9031-A18537B87652}"/>
              </a:ext>
            </a:extLst>
          </p:cNvPr>
          <p:cNvCxnSpPr/>
          <p:nvPr/>
        </p:nvCxnSpPr>
        <p:spPr>
          <a:xfrm>
            <a:off x="5076056" y="1916832"/>
            <a:ext cx="2160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295CFE1-FAA9-40B2-87C0-362339F64F3C}"/>
              </a:ext>
            </a:extLst>
          </p:cNvPr>
          <p:cNvCxnSpPr>
            <a:cxnSpLocks/>
          </p:cNvCxnSpPr>
          <p:nvPr/>
        </p:nvCxnSpPr>
        <p:spPr>
          <a:xfrm>
            <a:off x="6300192" y="4581128"/>
            <a:ext cx="25300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21FA052-46CF-4156-A4B6-42B86783BE2A}"/>
              </a:ext>
            </a:extLst>
          </p:cNvPr>
          <p:cNvCxnSpPr/>
          <p:nvPr/>
        </p:nvCxnSpPr>
        <p:spPr>
          <a:xfrm flipV="1">
            <a:off x="4716016" y="5157192"/>
            <a:ext cx="2232248" cy="7200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9750" y="457200"/>
            <a:ext cx="8147050" cy="5995988"/>
          </a:xfrm>
        </p:spPr>
        <p:txBody>
          <a:bodyPr/>
          <a:lstStyle/>
          <a:p>
            <a:r>
              <a:rPr lang="en-GB" altLang="bg-BG" sz="4000" b="1" dirty="0"/>
              <a:t>Unfortunately, summing the differences of deviations will always lead us to </a:t>
            </a:r>
            <a:r>
              <a:rPr lang="en-GB" altLang="bg-BG" sz="4000" b="1" dirty="0">
                <a:solidFill>
                  <a:srgbClr val="FF0000"/>
                </a:solidFill>
              </a:rPr>
              <a:t>zero. </a:t>
            </a:r>
            <a:br>
              <a:rPr lang="en-GB" altLang="bg-BG" sz="4000" b="1" dirty="0"/>
            </a:br>
            <a:br>
              <a:rPr lang="en-GB" altLang="bg-BG" sz="4000" b="1" dirty="0"/>
            </a:br>
            <a:r>
              <a:rPr lang="en-GB" altLang="bg-BG" sz="4000" b="1" dirty="0"/>
              <a:t>The reason is that those individuals who have values larger than the mean will simply cancel out those that have values below the mean. </a:t>
            </a:r>
            <a:endParaRPr lang="bg-BG" altLang="bg-BG" sz="4000" b="1" dirty="0"/>
          </a:p>
        </p:txBody>
      </p:sp>
      <p:sp>
        <p:nvSpPr>
          <p:cNvPr id="2" name="Date Placeholder 1"/>
          <p:cNvSpPr>
            <a:spLocks noGrp="1"/>
          </p:cNvSpPr>
          <p:nvPr>
            <p:ph type="dt" sz="half" idx="10"/>
          </p:nvPr>
        </p:nvSpPr>
        <p:spPr/>
        <p:txBody>
          <a:bodyPr/>
          <a:lstStyle/>
          <a:p>
            <a:fld id="{5C205B72-6002-4C8C-95B0-AF830C11F18B}"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17</a:t>
            </a:fld>
            <a:endParaRPr lang="bg-BG" altLang="bg-B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9750" y="457200"/>
            <a:ext cx="8147050" cy="5995988"/>
          </a:xfrm>
        </p:spPr>
        <p:txBody>
          <a:bodyPr/>
          <a:lstStyle/>
          <a:p>
            <a:r>
              <a:rPr lang="en-GB" altLang="bg-BG" b="1" dirty="0">
                <a:solidFill>
                  <a:srgbClr val="3333FF"/>
                </a:solidFill>
              </a:rPr>
              <a:t>3. Third, </a:t>
            </a:r>
            <a:r>
              <a:rPr lang="en-GB" altLang="bg-BG" b="1" dirty="0"/>
              <a:t>to overcome this problem, we can square each difference and calculate the sum of squared deviations around the mean.</a:t>
            </a:r>
            <a:br>
              <a:rPr lang="en-GB" altLang="bg-BG" b="1" dirty="0"/>
            </a:br>
            <a:r>
              <a:rPr lang="en-GB" altLang="bg-BG" b="1" dirty="0">
                <a:solidFill>
                  <a:srgbClr val="FF0000"/>
                </a:solidFill>
                <a:cs typeface="Arial" charset="0"/>
              </a:rPr>
              <a:t>∑</a:t>
            </a:r>
            <a:r>
              <a:rPr lang="en-GB" altLang="bg-BG" b="1" dirty="0">
                <a:solidFill>
                  <a:srgbClr val="FF0000"/>
                </a:solidFill>
              </a:rPr>
              <a:t>(</a:t>
            </a:r>
            <a:r>
              <a:rPr lang="en-GB" altLang="bg-BG" b="1" dirty="0">
                <a:solidFill>
                  <a:srgbClr val="FF0000"/>
                </a:solidFill>
                <a:cs typeface="Arial" charset="0"/>
              </a:rPr>
              <a:t>x – x)</a:t>
            </a:r>
            <a:r>
              <a:rPr lang="en-GB" altLang="bg-BG" b="1" baseline="30000" dirty="0">
                <a:solidFill>
                  <a:srgbClr val="FF0000"/>
                </a:solidFill>
              </a:rPr>
              <a:t>2</a:t>
            </a:r>
            <a:r>
              <a:rPr lang="en-GB" altLang="bg-BG" dirty="0">
                <a:solidFill>
                  <a:srgbClr val="FF0000"/>
                </a:solidFill>
              </a:rPr>
              <a:t> </a:t>
            </a:r>
            <a:br>
              <a:rPr lang="en-GB" altLang="bg-BG" dirty="0"/>
            </a:br>
            <a:r>
              <a:rPr lang="en-GB" altLang="bg-BG" dirty="0"/>
              <a:t>			</a:t>
            </a:r>
            <a:br>
              <a:rPr lang="en-GB" altLang="bg-BG" dirty="0"/>
            </a:br>
            <a:endParaRPr lang="bg-BG" altLang="bg-BG" b="1" dirty="0"/>
          </a:p>
        </p:txBody>
      </p:sp>
      <p:sp>
        <p:nvSpPr>
          <p:cNvPr id="2" name="Date Placeholder 1"/>
          <p:cNvSpPr>
            <a:spLocks noGrp="1"/>
          </p:cNvSpPr>
          <p:nvPr>
            <p:ph type="dt" sz="half" idx="10"/>
          </p:nvPr>
        </p:nvSpPr>
        <p:spPr/>
        <p:txBody>
          <a:bodyPr/>
          <a:lstStyle/>
          <a:p>
            <a:fld id="{679F082A-5F02-40EC-949C-CF0EF59F238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18</a:t>
            </a:fld>
            <a:endParaRPr lang="bg-BG" altLang="bg-BG"/>
          </a:p>
        </p:txBody>
      </p:sp>
      <p:cxnSp>
        <p:nvCxnSpPr>
          <p:cNvPr id="5" name="Straight Connector 4">
            <a:extLst>
              <a:ext uri="{FF2B5EF4-FFF2-40B4-BE49-F238E27FC236}">
                <a16:creationId xmlns:a16="http://schemas.microsoft.com/office/drawing/2014/main" id="{8084222D-BDB3-47A7-A71F-A52B665CE60A}"/>
              </a:ext>
            </a:extLst>
          </p:cNvPr>
          <p:cNvCxnSpPr/>
          <p:nvPr/>
        </p:nvCxnSpPr>
        <p:spPr>
          <a:xfrm>
            <a:off x="5076056" y="4293096"/>
            <a:ext cx="2160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750" y="457200"/>
            <a:ext cx="8147050" cy="5780112"/>
          </a:xfrm>
        </p:spPr>
        <p:txBody>
          <a:bodyPr/>
          <a:lstStyle/>
          <a:p>
            <a:r>
              <a:rPr lang="en-GB" altLang="bg-BG" sz="4000" b="1" dirty="0">
                <a:solidFill>
                  <a:srgbClr val="3333FF"/>
                </a:solidFill>
              </a:rPr>
              <a:t>4. Fourth, </a:t>
            </a:r>
            <a:r>
              <a:rPr lang="en-GB" altLang="bg-BG" sz="4000" b="1" dirty="0"/>
              <a:t>the sum of squares has to be related to the number of results under study. </a:t>
            </a:r>
            <a:br>
              <a:rPr lang="en-GB" altLang="bg-BG" sz="4000" b="1" dirty="0"/>
            </a:br>
            <a:r>
              <a:rPr lang="en-GB" altLang="bg-BG" sz="4000" b="1" dirty="0"/>
              <a:t>So, to allow fair comparisons between studies of different sizes, we should take the study size into account by calculating an “average” variation, called </a:t>
            </a:r>
            <a:r>
              <a:rPr lang="en-GB" altLang="bg-BG" b="1" dirty="0">
                <a:solidFill>
                  <a:srgbClr val="FF3300"/>
                </a:solidFill>
              </a:rPr>
              <a:t>variance – s</a:t>
            </a:r>
            <a:r>
              <a:rPr lang="en-GB" altLang="bg-BG" b="1" baseline="30000" dirty="0">
                <a:solidFill>
                  <a:srgbClr val="FF3300"/>
                </a:solidFill>
              </a:rPr>
              <a:t>2</a:t>
            </a:r>
            <a:r>
              <a:rPr lang="en-GB" altLang="bg-BG" sz="4000" b="1" dirty="0"/>
              <a:t>.</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C27CCEB8-4E2C-4DF3-AE8C-67900DE12A0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19</a:t>
            </a:fld>
            <a:endParaRPr lang="bg-BG"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539750" y="457200"/>
            <a:ext cx="8147050" cy="5348064"/>
          </a:xfrm>
        </p:spPr>
        <p:txBody>
          <a:bodyPr/>
          <a:lstStyle/>
          <a:p>
            <a:pPr algn="l">
              <a:lnSpc>
                <a:spcPct val="130000"/>
              </a:lnSpc>
            </a:pPr>
            <a:r>
              <a:rPr lang="en-GB" altLang="bg-BG" sz="4000" b="1" dirty="0">
                <a:solidFill>
                  <a:srgbClr val="FF0000"/>
                </a:solidFill>
                <a:effectLst>
                  <a:outerShdw blurRad="38100" dist="38100" dir="2700000" algn="tl">
                    <a:srgbClr val="C0C0C0"/>
                  </a:outerShdw>
                </a:effectLst>
              </a:rPr>
              <a:t>Plan of the lecture</a:t>
            </a:r>
            <a:br>
              <a:rPr lang="en-GB" altLang="bg-BG" sz="4000" b="1" dirty="0">
                <a:solidFill>
                  <a:srgbClr val="FF0000"/>
                </a:solidFill>
                <a:effectLst>
                  <a:outerShdw blurRad="38100" dist="38100" dir="2700000" algn="tl">
                    <a:srgbClr val="C0C0C0"/>
                  </a:outerShdw>
                </a:effectLst>
              </a:rPr>
            </a:br>
            <a:br>
              <a:rPr lang="en-GB" altLang="bg-BG" sz="4000" b="1" dirty="0">
                <a:solidFill>
                  <a:srgbClr val="FF0000"/>
                </a:solidFill>
                <a:effectLst>
                  <a:outerShdw blurRad="38100" dist="38100" dir="2700000" algn="tl">
                    <a:srgbClr val="C0C0C0"/>
                  </a:outerShdw>
                </a:effectLst>
              </a:rPr>
            </a:br>
            <a:r>
              <a:rPr lang="en-GB" altLang="bg-BG" sz="4000" b="1" u="sng" dirty="0">
                <a:solidFill>
                  <a:srgbClr val="0070C0"/>
                </a:solidFill>
                <a:effectLst>
                  <a:outerShdw blurRad="38100" dist="38100" dir="2700000" algn="tl">
                    <a:srgbClr val="C0C0C0"/>
                  </a:outerShdw>
                </a:effectLst>
              </a:rPr>
              <a:t>Part 1.</a:t>
            </a:r>
            <a:r>
              <a:rPr lang="en-GB" altLang="bg-BG" sz="4000" b="1" dirty="0">
                <a:solidFill>
                  <a:srgbClr val="FF3300"/>
                </a:solidFill>
                <a:effectLst>
                  <a:outerShdw blurRad="38100" dist="38100" dir="2700000" algn="tl">
                    <a:srgbClr val="C0C0C0"/>
                  </a:outerShdw>
                </a:effectLst>
              </a:rPr>
              <a:t> </a:t>
            </a:r>
            <a:r>
              <a:rPr lang="en-GB" altLang="bg-BG" sz="4000" b="1" dirty="0">
                <a:solidFill>
                  <a:srgbClr val="FF0000"/>
                </a:solidFill>
                <a:effectLst>
                  <a:outerShdw blurRad="38100" dist="38100" dir="2700000" algn="tl">
                    <a:srgbClr val="C0C0C0"/>
                  </a:outerShdw>
                </a:effectLst>
              </a:rPr>
              <a:t>MEASURES OF SPREAD</a:t>
            </a:r>
            <a:br>
              <a:rPr lang="en-GB" altLang="bg-BG" sz="4000" b="1" dirty="0">
                <a:solidFill>
                  <a:srgbClr val="FF3300"/>
                </a:solidFill>
                <a:effectLst>
                  <a:outerShdw blurRad="38100" dist="38100" dir="2700000" algn="tl">
                    <a:srgbClr val="C0C0C0"/>
                  </a:outerShdw>
                </a:effectLst>
              </a:rPr>
            </a:br>
            <a:r>
              <a:rPr lang="en-GB" altLang="bg-BG" sz="4000" b="1" dirty="0">
                <a:solidFill>
                  <a:srgbClr val="FF3300"/>
                </a:solidFill>
                <a:effectLst>
                  <a:outerShdw blurRad="38100" dist="38100" dir="2700000" algn="tl">
                    <a:srgbClr val="C0C0C0"/>
                  </a:outerShdw>
                </a:effectLst>
              </a:rPr>
              <a:t> </a:t>
            </a:r>
            <a:br>
              <a:rPr lang="en-GB" altLang="bg-BG" sz="4000" b="1" dirty="0">
                <a:solidFill>
                  <a:srgbClr val="FF3300"/>
                </a:solidFill>
                <a:effectLst>
                  <a:outerShdw blurRad="38100" dist="38100" dir="2700000" algn="tl">
                    <a:srgbClr val="C0C0C0"/>
                  </a:outerShdw>
                </a:effectLst>
              </a:rPr>
            </a:br>
            <a:r>
              <a:rPr lang="en-GB" altLang="bg-BG" sz="4000" b="1" u="sng" dirty="0">
                <a:solidFill>
                  <a:srgbClr val="0070C0"/>
                </a:solidFill>
                <a:effectLst>
                  <a:outerShdw blurRad="38100" dist="38100" dir="2700000" algn="tl">
                    <a:srgbClr val="C0C0C0"/>
                  </a:outerShdw>
                </a:effectLst>
              </a:rPr>
              <a:t>Part 2.</a:t>
            </a:r>
            <a:r>
              <a:rPr lang="en-GB" altLang="bg-BG" sz="4000" b="1" dirty="0">
                <a:solidFill>
                  <a:srgbClr val="FF3300"/>
                </a:solidFill>
                <a:effectLst>
                  <a:outerShdw blurRad="38100" dist="38100" dir="2700000" algn="tl">
                    <a:srgbClr val="C0C0C0"/>
                  </a:outerShdw>
                </a:effectLst>
              </a:rPr>
              <a:t> </a:t>
            </a:r>
            <a:r>
              <a:rPr lang="en-GB" altLang="bg-BG" sz="4000" b="1" dirty="0">
                <a:solidFill>
                  <a:srgbClr val="FF0000"/>
                </a:solidFill>
                <a:effectLst>
                  <a:outerShdw blurRad="38100" dist="38100" dir="2700000" algn="tl">
                    <a:srgbClr val="C0C0C0"/>
                  </a:outerShdw>
                </a:effectLst>
              </a:rPr>
              <a:t>THE CONCEPT OF NORMS AND NORMAL GROUPS’ LIMITS</a:t>
            </a:r>
            <a:endParaRPr lang="bg-BG" altLang="bg-BG" sz="4000" b="1" dirty="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297DAF6-8139-448F-9CF5-92013E6736E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a:t>
            </a:fld>
            <a:endParaRPr lang="bg-BG" altLang="bg-B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8AFA3-F1B1-4EA4-9680-5A0AC46FDA62}"/>
              </a:ext>
            </a:extLst>
          </p:cNvPr>
          <p:cNvSpPr>
            <a:spLocks noGrp="1"/>
          </p:cNvSpPr>
          <p:nvPr>
            <p:ph type="dt" sz="half" idx="10"/>
          </p:nvPr>
        </p:nvSpPr>
        <p:spPr/>
        <p:txBody>
          <a:bodyPr/>
          <a:lstStyle/>
          <a:p>
            <a:fld id="{2B290B74-E08B-44B9-ACD5-69D01A1871FC}" type="datetime1">
              <a:rPr lang="bg-BG" altLang="bg-BG" smtClean="0"/>
              <a:t>31.10.2019 г.</a:t>
            </a:fld>
            <a:endParaRPr lang="bg-BG" altLang="bg-BG"/>
          </a:p>
        </p:txBody>
      </p:sp>
      <p:sp>
        <p:nvSpPr>
          <p:cNvPr id="3" name="Slide Number Placeholder 2">
            <a:extLst>
              <a:ext uri="{FF2B5EF4-FFF2-40B4-BE49-F238E27FC236}">
                <a16:creationId xmlns:a16="http://schemas.microsoft.com/office/drawing/2014/main" id="{46F8C878-B252-4E35-BAC0-EEBA9E5847DC}"/>
              </a:ext>
            </a:extLst>
          </p:cNvPr>
          <p:cNvSpPr>
            <a:spLocks noGrp="1"/>
          </p:cNvSpPr>
          <p:nvPr>
            <p:ph type="sldNum" sz="quarter" idx="12"/>
          </p:nvPr>
        </p:nvSpPr>
        <p:spPr/>
        <p:txBody>
          <a:bodyPr/>
          <a:lstStyle/>
          <a:p>
            <a:fld id="{7B922D07-9FAE-4467-B086-27446274F6CB}" type="slidenum">
              <a:rPr lang="bg-BG" altLang="bg-BG" smtClean="0"/>
              <a:pPr/>
              <a:t>20</a:t>
            </a:fld>
            <a:endParaRPr lang="bg-BG" altLang="bg-BG"/>
          </a:p>
        </p:txBody>
      </p:sp>
      <p:pic>
        <p:nvPicPr>
          <p:cNvPr id="4" name="Picture 3">
            <a:extLst>
              <a:ext uri="{FF2B5EF4-FFF2-40B4-BE49-F238E27FC236}">
                <a16:creationId xmlns:a16="http://schemas.microsoft.com/office/drawing/2014/main" id="{F48BCD94-8427-4A8B-A54D-431B67144A4D}"/>
              </a:ext>
            </a:extLst>
          </p:cNvPr>
          <p:cNvPicPr>
            <a:picLocks noChangeAspect="1"/>
          </p:cNvPicPr>
          <p:nvPr/>
        </p:nvPicPr>
        <p:blipFill>
          <a:blip r:embed="rId2"/>
          <a:stretch>
            <a:fillRect/>
          </a:stretch>
        </p:blipFill>
        <p:spPr>
          <a:xfrm>
            <a:off x="323528" y="692696"/>
            <a:ext cx="8562743" cy="4104455"/>
          </a:xfrm>
          <a:prstGeom prst="rect">
            <a:avLst/>
          </a:prstGeom>
        </p:spPr>
      </p:pic>
      <p:sp>
        <p:nvSpPr>
          <p:cNvPr id="5" name="TextBox 4">
            <a:extLst>
              <a:ext uri="{FF2B5EF4-FFF2-40B4-BE49-F238E27FC236}">
                <a16:creationId xmlns:a16="http://schemas.microsoft.com/office/drawing/2014/main" id="{2B59CA6B-E1A4-445D-A8A3-8DECBB2E40E1}"/>
              </a:ext>
            </a:extLst>
          </p:cNvPr>
          <p:cNvSpPr txBox="1"/>
          <p:nvPr/>
        </p:nvSpPr>
        <p:spPr>
          <a:xfrm>
            <a:off x="899592" y="5229200"/>
            <a:ext cx="6984776" cy="523220"/>
          </a:xfrm>
          <a:prstGeom prst="rect">
            <a:avLst/>
          </a:prstGeom>
          <a:noFill/>
        </p:spPr>
        <p:txBody>
          <a:bodyPr wrap="square" rtlCol="0">
            <a:spAutoFit/>
          </a:bodyPr>
          <a:lstStyle/>
          <a:p>
            <a:pPr algn="ctr"/>
            <a:r>
              <a:rPr lang="en-US" sz="2800" b="1" dirty="0"/>
              <a:t>Calculation of variance</a:t>
            </a:r>
          </a:p>
        </p:txBody>
      </p:sp>
    </p:spTree>
    <p:extLst>
      <p:ext uri="{BB962C8B-B14F-4D97-AF65-F5344CB8AC3E}">
        <p14:creationId xmlns:p14="http://schemas.microsoft.com/office/powerpoint/2010/main" val="2811960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9750" y="457200"/>
            <a:ext cx="8147050" cy="5995988"/>
          </a:xfrm>
        </p:spPr>
        <p:txBody>
          <a:bodyPr/>
          <a:lstStyle/>
          <a:p>
            <a:r>
              <a:rPr lang="en-GB" altLang="bg-BG" sz="3600" b="1" dirty="0">
                <a:solidFill>
                  <a:srgbClr val="3333FF"/>
                </a:solidFill>
              </a:rPr>
              <a:t>5. Fifth, </a:t>
            </a:r>
            <a:r>
              <a:rPr lang="en-GB" altLang="bg-BG" sz="3600" b="1" dirty="0"/>
              <a:t>t</a:t>
            </a:r>
            <a:r>
              <a:rPr lang="en-GB" altLang="bg-BG" sz="4000" b="1" dirty="0"/>
              <a:t>he variance measures variation in squared units which is not convenient. To solve this problem, we take the square root of the variance and we finally come to the most meaningful and most widely used measure of variability - the standard deviation – </a:t>
            </a:r>
            <a:r>
              <a:rPr lang="en-GB" altLang="bg-BG" sz="4000" b="1" dirty="0">
                <a:solidFill>
                  <a:srgbClr val="FF3300"/>
                </a:solidFill>
              </a:rPr>
              <a:t>s </a:t>
            </a:r>
            <a:r>
              <a:rPr lang="en-GB" altLang="bg-BG" sz="4000" b="1" dirty="0">
                <a:solidFill>
                  <a:schemeClr val="tx1"/>
                </a:solidFill>
              </a:rPr>
              <a:t>or</a:t>
            </a:r>
            <a:r>
              <a:rPr lang="en-GB" altLang="bg-BG" sz="4000" b="1" dirty="0">
                <a:solidFill>
                  <a:srgbClr val="FF3300"/>
                </a:solidFill>
              </a:rPr>
              <a:t> SD</a:t>
            </a:r>
            <a:r>
              <a:rPr lang="en-GB" altLang="bg-BG" sz="4000" b="1" dirty="0"/>
              <a:t>.</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0FC5B40A-A8CE-4186-BCFA-686A9C3BF77B}"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21</a:t>
            </a:fld>
            <a:endParaRPr lang="bg-BG" altLang="bg-B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DBB2F6-A9C0-4F00-9FC7-62536D917839}"/>
              </a:ext>
            </a:extLst>
          </p:cNvPr>
          <p:cNvSpPr>
            <a:spLocks noGrp="1"/>
          </p:cNvSpPr>
          <p:nvPr>
            <p:ph type="dt" sz="half" idx="10"/>
          </p:nvPr>
        </p:nvSpPr>
        <p:spPr/>
        <p:txBody>
          <a:bodyPr/>
          <a:lstStyle/>
          <a:p>
            <a:fld id="{2B290B74-E08B-44B9-ACD5-69D01A1871FC}" type="datetime1">
              <a:rPr lang="bg-BG" altLang="bg-BG" smtClean="0"/>
              <a:t>31.10.2019 г.</a:t>
            </a:fld>
            <a:endParaRPr lang="bg-BG" altLang="bg-BG"/>
          </a:p>
        </p:txBody>
      </p:sp>
      <p:sp>
        <p:nvSpPr>
          <p:cNvPr id="3" name="Slide Number Placeholder 2">
            <a:extLst>
              <a:ext uri="{FF2B5EF4-FFF2-40B4-BE49-F238E27FC236}">
                <a16:creationId xmlns:a16="http://schemas.microsoft.com/office/drawing/2014/main" id="{6CCA408F-B6E1-4969-9B9B-913038AD5488}"/>
              </a:ext>
            </a:extLst>
          </p:cNvPr>
          <p:cNvSpPr>
            <a:spLocks noGrp="1"/>
          </p:cNvSpPr>
          <p:nvPr>
            <p:ph type="sldNum" sz="quarter" idx="12"/>
          </p:nvPr>
        </p:nvSpPr>
        <p:spPr/>
        <p:txBody>
          <a:bodyPr/>
          <a:lstStyle/>
          <a:p>
            <a:fld id="{7B922D07-9FAE-4467-B086-27446274F6CB}" type="slidenum">
              <a:rPr lang="bg-BG" altLang="bg-BG" smtClean="0"/>
              <a:pPr/>
              <a:t>22</a:t>
            </a:fld>
            <a:endParaRPr lang="bg-BG" altLang="bg-BG"/>
          </a:p>
        </p:txBody>
      </p:sp>
      <p:pic>
        <p:nvPicPr>
          <p:cNvPr id="4" name="Picture 3">
            <a:extLst>
              <a:ext uri="{FF2B5EF4-FFF2-40B4-BE49-F238E27FC236}">
                <a16:creationId xmlns:a16="http://schemas.microsoft.com/office/drawing/2014/main" id="{CE74B8DB-ECCC-4F24-A57E-F1BAE7E16B4B}"/>
              </a:ext>
            </a:extLst>
          </p:cNvPr>
          <p:cNvPicPr>
            <a:picLocks noChangeAspect="1"/>
          </p:cNvPicPr>
          <p:nvPr/>
        </p:nvPicPr>
        <p:blipFill>
          <a:blip r:embed="rId2"/>
          <a:stretch>
            <a:fillRect/>
          </a:stretch>
        </p:blipFill>
        <p:spPr>
          <a:xfrm>
            <a:off x="611560" y="692696"/>
            <a:ext cx="7865559" cy="3919124"/>
          </a:xfrm>
          <a:prstGeom prst="rect">
            <a:avLst/>
          </a:prstGeom>
        </p:spPr>
      </p:pic>
      <p:sp>
        <p:nvSpPr>
          <p:cNvPr id="6" name="TextBox 5">
            <a:extLst>
              <a:ext uri="{FF2B5EF4-FFF2-40B4-BE49-F238E27FC236}">
                <a16:creationId xmlns:a16="http://schemas.microsoft.com/office/drawing/2014/main" id="{DDD0F402-8E5D-46D8-8FAE-0AB5009DA7CC}"/>
              </a:ext>
            </a:extLst>
          </p:cNvPr>
          <p:cNvSpPr txBox="1"/>
          <p:nvPr/>
        </p:nvSpPr>
        <p:spPr>
          <a:xfrm>
            <a:off x="1259632" y="5085184"/>
            <a:ext cx="6192688" cy="523220"/>
          </a:xfrm>
          <a:prstGeom prst="rect">
            <a:avLst/>
          </a:prstGeom>
          <a:noFill/>
        </p:spPr>
        <p:txBody>
          <a:bodyPr wrap="square" rtlCol="0">
            <a:spAutoFit/>
          </a:bodyPr>
          <a:lstStyle/>
          <a:p>
            <a:pPr algn="ctr"/>
            <a:r>
              <a:rPr lang="en-US" sz="2800" b="1" dirty="0"/>
              <a:t>Calculation of standard deviation</a:t>
            </a:r>
          </a:p>
        </p:txBody>
      </p:sp>
    </p:spTree>
    <p:extLst>
      <p:ext uri="{BB962C8B-B14F-4D97-AF65-F5344CB8AC3E}">
        <p14:creationId xmlns:p14="http://schemas.microsoft.com/office/powerpoint/2010/main" val="3351678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23850" y="260350"/>
            <a:ext cx="8569325" cy="6192838"/>
          </a:xfrm>
        </p:spPr>
        <p:txBody>
          <a:bodyPr/>
          <a:lstStyle/>
          <a:p>
            <a:r>
              <a:rPr lang="en-GB" altLang="bg-BG" sz="4000" b="1" dirty="0">
                <a:solidFill>
                  <a:schemeClr val="tx1"/>
                </a:solidFill>
              </a:rPr>
              <a:t>In summary,</a:t>
            </a:r>
            <a:r>
              <a:rPr lang="en-GB" altLang="bg-BG" sz="4000" b="1" dirty="0"/>
              <a:t> </a:t>
            </a:r>
            <a:r>
              <a:rPr lang="en-GB" altLang="bg-BG" sz="4000" b="1" dirty="0">
                <a:solidFill>
                  <a:srgbClr val="FF3300"/>
                </a:solidFill>
              </a:rPr>
              <a:t>the standard deviation</a:t>
            </a:r>
            <a:r>
              <a:rPr lang="en-GB" altLang="bg-BG" sz="4000" b="1" dirty="0"/>
              <a:t> is a useful index of variability and also can be used to interpret the score of the performance of an individual in relation to others in the sample. It is a stable estimate and is also used in more advanced statistical procedures. </a:t>
            </a:r>
            <a:endParaRPr lang="bg-BG" altLang="bg-BG" sz="4000" dirty="0"/>
          </a:p>
        </p:txBody>
      </p:sp>
      <p:sp>
        <p:nvSpPr>
          <p:cNvPr id="2" name="Date Placeholder 1"/>
          <p:cNvSpPr>
            <a:spLocks noGrp="1"/>
          </p:cNvSpPr>
          <p:nvPr>
            <p:ph type="dt" sz="half" idx="10"/>
          </p:nvPr>
        </p:nvSpPr>
        <p:spPr/>
        <p:txBody>
          <a:bodyPr/>
          <a:lstStyle/>
          <a:p>
            <a:fld id="{B59BCF19-9306-45DA-93AA-8C3E7FF689DE}"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23</a:t>
            </a:fld>
            <a:endParaRPr lang="bg-BG" alt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23850" y="260350"/>
            <a:ext cx="8569325" cy="6192838"/>
          </a:xfrm>
        </p:spPr>
        <p:txBody>
          <a:bodyPr/>
          <a:lstStyle/>
          <a:p>
            <a:r>
              <a:rPr lang="en-GB" altLang="bg-BG" sz="4000" b="1" dirty="0">
                <a:solidFill>
                  <a:srgbClr val="FF0000"/>
                </a:solidFill>
              </a:rPr>
              <a:t>The standard deviation </a:t>
            </a:r>
            <a:r>
              <a:rPr lang="en-GB" altLang="bg-BG" sz="4000" b="1" dirty="0"/>
              <a:t>is the preferred measure of distribution’s variability but it </a:t>
            </a:r>
            <a:r>
              <a:rPr lang="en-GB" altLang="bg-BG" sz="4000" b="1" dirty="0">
                <a:solidFill>
                  <a:srgbClr val="FF0000"/>
                </a:solidFill>
              </a:rPr>
              <a:t>is appropriate only for varia</a:t>
            </a:r>
            <a:r>
              <a:rPr lang="en-GB" altLang="bg-BG" sz="4000" b="1" dirty="0">
                <a:solidFill>
                  <a:srgbClr val="FF3300"/>
                </a:solidFill>
              </a:rPr>
              <a:t>bles measured on interval or ratio scale</a:t>
            </a:r>
            <a:r>
              <a:rPr lang="bg-BG" altLang="bg-BG" sz="4000" b="1" dirty="0">
                <a:solidFill>
                  <a:srgbClr val="FF3300"/>
                </a:solidFill>
              </a:rPr>
              <a:t>.</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B59BCF19-9306-45DA-93AA-8C3E7FF689DE}"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24</a:t>
            </a:fld>
            <a:endParaRPr lang="bg-BG" altLang="bg-BG"/>
          </a:p>
        </p:txBody>
      </p:sp>
    </p:spTree>
    <p:extLst>
      <p:ext uri="{BB962C8B-B14F-4D97-AF65-F5344CB8AC3E}">
        <p14:creationId xmlns:p14="http://schemas.microsoft.com/office/powerpoint/2010/main" val="1752081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95288" y="457200"/>
            <a:ext cx="8497887" cy="5564088"/>
          </a:xfrm>
        </p:spPr>
        <p:txBody>
          <a:bodyPr/>
          <a:lstStyle/>
          <a:p>
            <a:r>
              <a:rPr lang="en-GB" altLang="bg-BG" b="1" dirty="0">
                <a:solidFill>
                  <a:srgbClr val="FF3300"/>
                </a:solidFill>
              </a:rPr>
              <a:t>Interquartile range</a:t>
            </a:r>
            <a:br>
              <a:rPr lang="bg-BG" altLang="bg-BG" sz="4000" b="1" dirty="0">
                <a:solidFill>
                  <a:srgbClr val="FF6600"/>
                </a:solidFill>
              </a:rPr>
            </a:br>
            <a:br>
              <a:rPr lang="bg-BG" altLang="bg-BG" sz="4000" b="1" dirty="0">
                <a:solidFill>
                  <a:srgbClr val="FF6600"/>
                </a:solidFill>
              </a:rPr>
            </a:br>
            <a:r>
              <a:rPr lang="en-GB" altLang="bg-BG" sz="4000" b="1" dirty="0"/>
              <a:t>The interquartile range (IQR) is the difference between the third </a:t>
            </a:r>
            <a:r>
              <a:rPr lang="en-GB" altLang="bg-BG" sz="4000" b="1" dirty="0">
                <a:solidFill>
                  <a:srgbClr val="FF3300"/>
                </a:solidFill>
              </a:rPr>
              <a:t>(Q</a:t>
            </a:r>
            <a:r>
              <a:rPr lang="en-GB" altLang="bg-BG" sz="4000" b="1" baseline="-25000" dirty="0">
                <a:solidFill>
                  <a:srgbClr val="FF3300"/>
                </a:solidFill>
              </a:rPr>
              <a:t>3</a:t>
            </a:r>
            <a:r>
              <a:rPr lang="en-GB" altLang="bg-BG" sz="4000" b="1" dirty="0">
                <a:solidFill>
                  <a:srgbClr val="FF3300"/>
                </a:solidFill>
              </a:rPr>
              <a:t>)</a:t>
            </a:r>
            <a:r>
              <a:rPr lang="en-GB" altLang="bg-BG" sz="4000" b="1" dirty="0"/>
              <a:t> and the first </a:t>
            </a:r>
            <a:r>
              <a:rPr lang="en-GB" altLang="bg-BG" sz="4000" b="1" dirty="0">
                <a:solidFill>
                  <a:srgbClr val="FF3300"/>
                </a:solidFill>
              </a:rPr>
              <a:t>(Q</a:t>
            </a:r>
            <a:r>
              <a:rPr lang="en-GB" altLang="bg-BG" sz="4000" b="1" baseline="-25000" dirty="0">
                <a:solidFill>
                  <a:srgbClr val="FF3300"/>
                </a:solidFill>
              </a:rPr>
              <a:t>1</a:t>
            </a:r>
            <a:r>
              <a:rPr lang="en-GB" altLang="bg-BG" sz="4000" b="1" dirty="0">
                <a:solidFill>
                  <a:srgbClr val="FF3300"/>
                </a:solidFill>
              </a:rPr>
              <a:t>)</a:t>
            </a:r>
            <a:r>
              <a:rPr lang="en-GB" altLang="bg-BG" sz="4000" b="1" dirty="0"/>
              <a:t> quartiles in a dataset (where quartiles are the values that divide the data into four equal sized parts).</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01E3AF6F-D0EB-465B-B692-0AD05FB9E62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25</a:t>
            </a:fld>
            <a:endParaRPr lang="bg-BG"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9750" y="457200"/>
            <a:ext cx="8147050" cy="5995988"/>
          </a:xfrm>
        </p:spPr>
        <p:txBody>
          <a:bodyPr/>
          <a:lstStyle/>
          <a:p>
            <a:r>
              <a:rPr lang="en-GB" altLang="bg-BG" sz="4000" b="1" dirty="0">
                <a:solidFill>
                  <a:srgbClr val="FF0000"/>
                </a:solidFill>
              </a:rPr>
              <a:t>Characteristics of IQR</a:t>
            </a:r>
            <a:br>
              <a:rPr lang="bg-BG" altLang="bg-BG" sz="4000" b="1" dirty="0">
                <a:solidFill>
                  <a:srgbClr val="FF0000"/>
                </a:solidFill>
              </a:rPr>
            </a:br>
            <a:br>
              <a:rPr lang="en-GB" altLang="bg-BG" sz="4000" b="1" dirty="0"/>
            </a:br>
            <a:r>
              <a:rPr lang="bg-BG" altLang="bg-BG" sz="4000" b="1" dirty="0"/>
              <a:t>1. Т</a:t>
            </a:r>
            <a:r>
              <a:rPr lang="en-GB" altLang="bg-BG" sz="4000" b="1" dirty="0"/>
              <a:t>he advantage of the IQR over the range is that it is quite robust to outliers</a:t>
            </a:r>
            <a:r>
              <a:rPr lang="bg-BG" altLang="bg-BG" sz="4000" b="1" dirty="0"/>
              <a:t>.</a:t>
            </a:r>
            <a:br>
              <a:rPr lang="bg-BG" altLang="bg-BG" sz="4000" b="1" dirty="0"/>
            </a:br>
            <a:br>
              <a:rPr lang="en-GB" altLang="bg-BG" sz="4000" b="1" dirty="0"/>
            </a:br>
            <a:r>
              <a:rPr lang="bg-BG" altLang="bg-BG" sz="4000" b="1" dirty="0"/>
              <a:t>2. Т</a:t>
            </a:r>
            <a:r>
              <a:rPr lang="en-GB" altLang="bg-BG" sz="4000" b="1" dirty="0"/>
              <a:t>he IQR is commonly quoted in conjunction with the sample median.</a:t>
            </a:r>
            <a:endParaRPr lang="bg-BG" altLang="bg-BG" sz="4000" b="1" dirty="0"/>
          </a:p>
        </p:txBody>
      </p:sp>
      <p:sp>
        <p:nvSpPr>
          <p:cNvPr id="2" name="Date Placeholder 1"/>
          <p:cNvSpPr>
            <a:spLocks noGrp="1"/>
          </p:cNvSpPr>
          <p:nvPr>
            <p:ph type="dt" sz="half" idx="10"/>
          </p:nvPr>
        </p:nvSpPr>
        <p:spPr/>
        <p:txBody>
          <a:bodyPr/>
          <a:lstStyle/>
          <a:p>
            <a:fld id="{0C18E800-C16A-4F4C-8987-14B3AAE3EFB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26</a:t>
            </a:fld>
            <a:endParaRPr lang="bg-BG" altLang="bg-B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9750" y="457200"/>
            <a:ext cx="8147050" cy="5995988"/>
          </a:xfrm>
        </p:spPr>
        <p:txBody>
          <a:bodyPr/>
          <a:lstStyle/>
          <a:p>
            <a:r>
              <a:rPr lang="en-GB" altLang="bg-BG" sz="4800" b="1" dirty="0">
                <a:solidFill>
                  <a:srgbClr val="FF0000"/>
                </a:solidFill>
              </a:rPr>
              <a:t>The </a:t>
            </a:r>
            <a:r>
              <a:rPr lang="en-GB" altLang="bg-BG" sz="4800" b="1" dirty="0" err="1">
                <a:solidFill>
                  <a:srgbClr val="FF0000"/>
                </a:solidFill>
              </a:rPr>
              <a:t>semiquartile</a:t>
            </a:r>
            <a:r>
              <a:rPr lang="en-GB" altLang="bg-BG" sz="4800" b="1" dirty="0">
                <a:solidFill>
                  <a:srgbClr val="FF0000"/>
                </a:solidFill>
              </a:rPr>
              <a:t> range</a:t>
            </a:r>
            <a:br>
              <a:rPr lang="bg-BG" altLang="bg-BG" sz="4800" b="1" dirty="0">
                <a:solidFill>
                  <a:srgbClr val="FF6600"/>
                </a:solidFill>
              </a:rPr>
            </a:br>
            <a:br>
              <a:rPr lang="en-GB" altLang="bg-BG" b="1" dirty="0"/>
            </a:br>
            <a:r>
              <a:rPr lang="en-GB" altLang="bg-BG" b="1" dirty="0">
                <a:solidFill>
                  <a:srgbClr val="FF0000"/>
                </a:solidFill>
              </a:rPr>
              <a:t>The </a:t>
            </a:r>
            <a:r>
              <a:rPr lang="en-GB" altLang="bg-BG" b="1" dirty="0" err="1">
                <a:solidFill>
                  <a:srgbClr val="FF0000"/>
                </a:solidFill>
              </a:rPr>
              <a:t>semiquartile</a:t>
            </a:r>
            <a:r>
              <a:rPr lang="en-GB" altLang="bg-BG" b="1" dirty="0">
                <a:solidFill>
                  <a:srgbClr val="FF0000"/>
                </a:solidFill>
              </a:rPr>
              <a:t> range (SQR), </a:t>
            </a:r>
            <a:r>
              <a:rPr lang="en-GB" altLang="bg-BG" b="1" dirty="0"/>
              <a:t>used as a term in many statistical texts instead of IQR, is </a:t>
            </a:r>
            <a:r>
              <a:rPr lang="en-GB" altLang="bg-BG" b="1" dirty="0">
                <a:solidFill>
                  <a:srgbClr val="FF3300"/>
                </a:solidFill>
              </a:rPr>
              <a:t>half of the distance between Q</a:t>
            </a:r>
            <a:r>
              <a:rPr lang="en-GB" altLang="bg-BG" b="1" baseline="-25000" dirty="0">
                <a:solidFill>
                  <a:srgbClr val="FF3300"/>
                </a:solidFill>
              </a:rPr>
              <a:t>1</a:t>
            </a:r>
            <a:r>
              <a:rPr lang="en-GB" altLang="bg-BG" b="1" dirty="0">
                <a:solidFill>
                  <a:srgbClr val="FF3300"/>
                </a:solidFill>
              </a:rPr>
              <a:t> and Q</a:t>
            </a:r>
            <a:r>
              <a:rPr lang="en-GB" altLang="bg-BG" b="1" baseline="-25000" dirty="0">
                <a:solidFill>
                  <a:srgbClr val="FF3300"/>
                </a:solidFill>
              </a:rPr>
              <a:t>3</a:t>
            </a:r>
            <a:r>
              <a:rPr lang="en-GB" altLang="bg-BG" b="1" dirty="0">
                <a:solidFill>
                  <a:srgbClr val="FF3300"/>
                </a:solidFill>
              </a:rPr>
              <a:t>.</a:t>
            </a:r>
            <a:endParaRPr lang="bg-BG" altLang="bg-BG" b="1" dirty="0">
              <a:solidFill>
                <a:srgbClr val="FF3300"/>
              </a:solidFill>
            </a:endParaRPr>
          </a:p>
        </p:txBody>
      </p:sp>
      <p:sp>
        <p:nvSpPr>
          <p:cNvPr id="2" name="Date Placeholder 1"/>
          <p:cNvSpPr>
            <a:spLocks noGrp="1"/>
          </p:cNvSpPr>
          <p:nvPr>
            <p:ph type="dt" sz="half" idx="10"/>
          </p:nvPr>
        </p:nvSpPr>
        <p:spPr/>
        <p:txBody>
          <a:bodyPr/>
          <a:lstStyle/>
          <a:p>
            <a:fld id="{DA370620-8B5E-4B16-971D-570B62311AE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27</a:t>
            </a:fld>
            <a:endParaRPr lang="bg-BG" altLang="bg-BG"/>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9750" y="457200"/>
            <a:ext cx="8147050" cy="5995988"/>
          </a:xfrm>
        </p:spPr>
        <p:txBody>
          <a:bodyPr/>
          <a:lstStyle/>
          <a:p>
            <a:r>
              <a:rPr lang="en-GB" altLang="bg-BG" b="1" dirty="0"/>
              <a:t>Because these two measures of variability are based on middle cases rather than on extreme scores, they are considerably more stable than the range</a:t>
            </a:r>
            <a:r>
              <a:rPr lang="bg-BG" altLang="bg-BG" dirty="0"/>
              <a:t>.</a:t>
            </a:r>
          </a:p>
        </p:txBody>
      </p:sp>
      <p:sp>
        <p:nvSpPr>
          <p:cNvPr id="2" name="Date Placeholder 1"/>
          <p:cNvSpPr>
            <a:spLocks noGrp="1"/>
          </p:cNvSpPr>
          <p:nvPr>
            <p:ph type="dt" sz="half" idx="10"/>
          </p:nvPr>
        </p:nvSpPr>
        <p:spPr/>
        <p:txBody>
          <a:bodyPr/>
          <a:lstStyle/>
          <a:p>
            <a:fld id="{D9D23488-4D55-4154-BAF0-427760A5C6A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28</a:t>
            </a:fld>
            <a:endParaRPr lang="bg-BG" altLang="bg-B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9552" y="260648"/>
            <a:ext cx="8147050" cy="5636096"/>
          </a:xfrm>
        </p:spPr>
        <p:txBody>
          <a:bodyPr/>
          <a:lstStyle/>
          <a:p>
            <a:r>
              <a:rPr lang="en-GB" altLang="bg-BG" b="1" dirty="0">
                <a:solidFill>
                  <a:srgbClr val="FF3300"/>
                </a:solidFill>
              </a:rPr>
              <a:t>Coefficient of variation</a:t>
            </a:r>
            <a:br>
              <a:rPr lang="en-GB" altLang="bg-BG" sz="4000" b="1" dirty="0">
                <a:solidFill>
                  <a:srgbClr val="FF6600"/>
                </a:solidFill>
              </a:rPr>
            </a:br>
            <a:br>
              <a:rPr lang="bg-BG" altLang="bg-BG" sz="3200" b="1" dirty="0">
                <a:solidFill>
                  <a:srgbClr val="FF6600"/>
                </a:solidFill>
              </a:rPr>
            </a:br>
            <a:r>
              <a:rPr lang="en-GB" altLang="bg-BG" sz="3200" b="1" dirty="0"/>
              <a:t>The standard deviation </a:t>
            </a:r>
            <a:r>
              <a:rPr lang="en-GB" altLang="bg-BG" sz="3600" b="1" i="1" dirty="0">
                <a:solidFill>
                  <a:srgbClr val="FF0000"/>
                </a:solidFill>
              </a:rPr>
              <a:t>s</a:t>
            </a:r>
            <a:r>
              <a:rPr lang="en-GB" altLang="bg-BG" sz="3200" b="1" dirty="0"/>
              <a:t> and the variance </a:t>
            </a:r>
            <a:r>
              <a:rPr lang="en-GB" altLang="bg-BG" sz="3600" b="1" i="1" dirty="0">
                <a:solidFill>
                  <a:srgbClr val="FF0000"/>
                </a:solidFill>
              </a:rPr>
              <a:t>s</a:t>
            </a:r>
            <a:r>
              <a:rPr lang="en-GB" altLang="bg-BG" sz="3600" b="1" i="1" baseline="30000" dirty="0">
                <a:solidFill>
                  <a:srgbClr val="FF0000"/>
                </a:solidFill>
              </a:rPr>
              <a:t>2</a:t>
            </a:r>
            <a:r>
              <a:rPr lang="en-GB" altLang="bg-BG" sz="3600" b="1" dirty="0">
                <a:solidFill>
                  <a:srgbClr val="FF0000"/>
                </a:solidFill>
              </a:rPr>
              <a:t> </a:t>
            </a:r>
            <a:r>
              <a:rPr lang="en-GB" altLang="bg-BG" sz="3200" b="1" dirty="0"/>
              <a:t>have the same measurement units as the mean and because of this they are not appropriate</a:t>
            </a:r>
            <a:r>
              <a:rPr lang="en-GB" altLang="bg-BG" sz="3200" b="1" i="1" dirty="0"/>
              <a:t> </a:t>
            </a:r>
            <a:r>
              <a:rPr lang="en-GB" altLang="bg-BG" sz="3200" b="1" dirty="0"/>
              <a:t>for comparing the relative variability of different distributions where the variables are measured in different units (height in cm, weight in kg, blood pressure in mm mercury, etc.)</a:t>
            </a:r>
            <a:r>
              <a:rPr lang="bg-BG" altLang="bg-BG" sz="3200" b="1" dirty="0"/>
              <a:t>.</a:t>
            </a:r>
            <a:r>
              <a:rPr lang="en-GB" altLang="bg-BG" sz="2400" b="1" dirty="0"/>
              <a:t> </a:t>
            </a:r>
            <a:endParaRPr lang="bg-BG" altLang="bg-BG" sz="2400" dirty="0"/>
          </a:p>
        </p:txBody>
      </p:sp>
      <p:sp>
        <p:nvSpPr>
          <p:cNvPr id="2" name="Date Placeholder 1"/>
          <p:cNvSpPr>
            <a:spLocks noGrp="1"/>
          </p:cNvSpPr>
          <p:nvPr>
            <p:ph type="dt" sz="half" idx="10"/>
          </p:nvPr>
        </p:nvSpPr>
        <p:spPr/>
        <p:txBody>
          <a:bodyPr/>
          <a:lstStyle/>
          <a:p>
            <a:fld id="{37422184-D4A2-4F3B-B729-FD4948FC0EC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29</a:t>
            </a:fld>
            <a:endParaRPr lang="bg-BG" altLang="bg-B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lstStyle/>
          <a:p>
            <a:r>
              <a:rPr lang="en-GB" altLang="bg-BG" b="1" u="sng" dirty="0">
                <a:solidFill>
                  <a:srgbClr val="0070C0"/>
                </a:solidFill>
                <a:effectLst>
                  <a:outerShdw blurRad="38100" dist="38100" dir="2700000" algn="tl">
                    <a:srgbClr val="C0C0C0"/>
                  </a:outerShdw>
                </a:effectLst>
              </a:rPr>
              <a:t>Part 1</a:t>
            </a:r>
            <a:br>
              <a:rPr lang="en-GB" altLang="bg-BG" b="1" u="sng" dirty="0">
                <a:solidFill>
                  <a:srgbClr val="0070C0"/>
                </a:solidFill>
                <a:effectLst>
                  <a:outerShdw blurRad="38100" dist="38100" dir="2700000" algn="tl">
                    <a:srgbClr val="C0C0C0"/>
                  </a:outerShdw>
                </a:effectLst>
              </a:rPr>
            </a:br>
            <a:br>
              <a:rPr lang="en-GB" altLang="bg-BG" b="1" dirty="0">
                <a:solidFill>
                  <a:srgbClr val="FF3300"/>
                </a:solidFill>
                <a:effectLst>
                  <a:outerShdw blurRad="38100" dist="38100" dir="2700000" algn="tl">
                    <a:srgbClr val="C0C0C0"/>
                  </a:outerShdw>
                </a:effectLst>
              </a:rPr>
            </a:br>
            <a:r>
              <a:rPr lang="en-GB" altLang="bg-BG" b="1" dirty="0">
                <a:solidFill>
                  <a:srgbClr val="FF3300"/>
                </a:solidFill>
                <a:effectLst>
                  <a:outerShdw blurRad="38100" dist="38100" dir="2700000" algn="tl">
                    <a:srgbClr val="C0C0C0"/>
                  </a:outerShdw>
                </a:effectLst>
              </a:rPr>
              <a:t>MEASURES OF SPREAD (DISPERSION, VARIABILITY)</a:t>
            </a:r>
            <a:endParaRPr lang="en-US" dirty="0"/>
          </a:p>
        </p:txBody>
      </p:sp>
      <p:sp>
        <p:nvSpPr>
          <p:cNvPr id="3" name="Date Placeholder 2"/>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0EABC445-0CA0-47C3-926E-76BDA356F46E}" type="slidenum">
              <a:rPr lang="bg-BG" altLang="bg-BG" smtClean="0"/>
              <a:pPr/>
              <a:t>3</a:t>
            </a:fld>
            <a:endParaRPr lang="bg-BG" altLang="bg-BG"/>
          </a:p>
        </p:txBody>
      </p:sp>
    </p:spTree>
    <p:extLst>
      <p:ext uri="{BB962C8B-B14F-4D97-AF65-F5344CB8AC3E}">
        <p14:creationId xmlns:p14="http://schemas.microsoft.com/office/powerpoint/2010/main" val="1808440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9750" y="457200"/>
            <a:ext cx="8147050" cy="5995988"/>
          </a:xfrm>
        </p:spPr>
        <p:txBody>
          <a:bodyPr/>
          <a:lstStyle/>
          <a:p>
            <a:pPr>
              <a:lnSpc>
                <a:spcPct val="150000"/>
              </a:lnSpc>
            </a:pPr>
            <a:r>
              <a:rPr lang="en-GB" altLang="bg-BG" sz="4000" b="1" dirty="0"/>
              <a:t>This problem can be overcome by calculating another measure of variation called </a:t>
            </a:r>
            <a:r>
              <a:rPr lang="en-GB" altLang="bg-BG" sz="4000" b="1" dirty="0">
                <a:solidFill>
                  <a:srgbClr val="FF3300"/>
                </a:solidFill>
              </a:rPr>
              <a:t>the coefficient of variation</a:t>
            </a:r>
            <a:r>
              <a:rPr lang="en-GB" altLang="bg-BG" sz="4000" b="1" dirty="0"/>
              <a:t> (denoted by </a:t>
            </a:r>
            <a:r>
              <a:rPr lang="en-GB" altLang="bg-BG" sz="4000" b="1" dirty="0">
                <a:solidFill>
                  <a:srgbClr val="FF3300"/>
                </a:solidFill>
              </a:rPr>
              <a:t>C</a:t>
            </a:r>
            <a:r>
              <a:rPr lang="en-GB" altLang="bg-BG" sz="4000" b="1" baseline="-25000" dirty="0">
                <a:solidFill>
                  <a:srgbClr val="FF3300"/>
                </a:solidFill>
              </a:rPr>
              <a:t>V</a:t>
            </a:r>
            <a:r>
              <a:rPr lang="en-GB" altLang="bg-BG" sz="4000" b="1" dirty="0"/>
              <a:t>), also known as </a:t>
            </a:r>
            <a:r>
              <a:rPr lang="en-GB" altLang="bg-BG" sz="4000" b="1" dirty="0">
                <a:solidFill>
                  <a:srgbClr val="FF3300"/>
                </a:solidFill>
              </a:rPr>
              <a:t>relative variability.</a:t>
            </a:r>
            <a:r>
              <a:rPr lang="en-GB" altLang="bg-BG" sz="4000" b="1" dirty="0"/>
              <a:t> </a:t>
            </a:r>
            <a:br>
              <a:rPr lang="bg-BG" altLang="bg-BG" sz="4000" b="1" dirty="0"/>
            </a:br>
            <a:br>
              <a:rPr lang="bg-BG" altLang="bg-BG" sz="4000" b="1" dirty="0"/>
            </a:br>
            <a:endParaRPr lang="bg-BG" altLang="bg-BG" sz="4000" b="1" dirty="0"/>
          </a:p>
        </p:txBody>
      </p:sp>
      <p:sp>
        <p:nvSpPr>
          <p:cNvPr id="2" name="Date Placeholder 1"/>
          <p:cNvSpPr>
            <a:spLocks noGrp="1"/>
          </p:cNvSpPr>
          <p:nvPr>
            <p:ph type="dt" sz="half" idx="10"/>
          </p:nvPr>
        </p:nvSpPr>
        <p:spPr/>
        <p:txBody>
          <a:bodyPr/>
          <a:lstStyle/>
          <a:p>
            <a:fld id="{A7DE3942-3D90-49B0-BA9B-3FD3233B26A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30</a:t>
            </a:fld>
            <a:endParaRPr lang="bg-BG" altLang="bg-BG"/>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a:xfrm>
            <a:off x="457200" y="274638"/>
            <a:ext cx="8229600" cy="5602287"/>
          </a:xfrm>
        </p:spPr>
        <p:txBody>
          <a:bodyPr/>
          <a:lstStyle/>
          <a:p>
            <a:r>
              <a:rPr lang="en-GB" altLang="bg-BG" sz="4000" b="1" dirty="0"/>
              <a:t>It expresses the sample standard deviation as a proportion or percentage of the mean value and can be calculated very easily by the following formula:</a:t>
            </a:r>
            <a:br>
              <a:rPr lang="en-GB" altLang="bg-BG" sz="4000" b="1" dirty="0"/>
            </a:br>
            <a:r>
              <a:rPr lang="en-GB" altLang="bg-BG" sz="4000" b="1" dirty="0">
                <a:solidFill>
                  <a:srgbClr val="FF3300"/>
                </a:solidFill>
              </a:rPr>
              <a:t>s</a:t>
            </a:r>
            <a:br>
              <a:rPr lang="en-GB" altLang="bg-BG" sz="4000" b="1" dirty="0">
                <a:solidFill>
                  <a:srgbClr val="FF3300"/>
                </a:solidFill>
              </a:rPr>
            </a:br>
            <a:r>
              <a:rPr lang="en-GB" altLang="bg-BG" sz="4000" b="1" dirty="0"/>
              <a:t> </a:t>
            </a:r>
            <a:r>
              <a:rPr lang="en-GB" altLang="bg-BG" sz="4000" b="1" dirty="0">
                <a:solidFill>
                  <a:srgbClr val="FF3300"/>
                </a:solidFill>
              </a:rPr>
              <a:t>C</a:t>
            </a:r>
            <a:r>
              <a:rPr lang="en-GB" altLang="bg-BG" sz="4000" b="1" baseline="-25000" dirty="0">
                <a:solidFill>
                  <a:srgbClr val="FF3300"/>
                </a:solidFill>
              </a:rPr>
              <a:t>V  </a:t>
            </a:r>
            <a:r>
              <a:rPr lang="en-GB" altLang="bg-BG" sz="4000" b="1" dirty="0">
                <a:solidFill>
                  <a:srgbClr val="FF3300"/>
                </a:solidFill>
              </a:rPr>
              <a:t>= ----------- x 100</a:t>
            </a:r>
            <a:br>
              <a:rPr lang="en-GB" altLang="bg-BG" sz="4000" b="1" dirty="0">
                <a:solidFill>
                  <a:srgbClr val="FF3300"/>
                </a:solidFill>
              </a:rPr>
            </a:br>
            <a:r>
              <a:rPr lang="en-GB" altLang="bg-BG" sz="4000" b="1" dirty="0">
                <a:solidFill>
                  <a:srgbClr val="FF3300"/>
                </a:solidFill>
              </a:rPr>
              <a:t>  X</a:t>
            </a:r>
            <a:endParaRPr lang="bg-BG" altLang="bg-BG" sz="4000" b="1" dirty="0">
              <a:solidFill>
                <a:srgbClr val="FF3300"/>
              </a:solidFill>
            </a:endParaRPr>
          </a:p>
        </p:txBody>
      </p:sp>
      <p:cxnSp>
        <p:nvCxnSpPr>
          <p:cNvPr id="3" name="Straight Connector 2"/>
          <p:cNvCxnSpPr/>
          <p:nvPr/>
        </p:nvCxnSpPr>
        <p:spPr>
          <a:xfrm>
            <a:off x="4499992" y="4653136"/>
            <a:ext cx="3600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9CD64479-E6FC-435E-AA6B-CBD71ED5CDC8}"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0EABC445-0CA0-47C3-926E-76BDA356F46E}" type="slidenum">
              <a:rPr lang="bg-BG" altLang="bg-BG" smtClean="0"/>
              <a:pPr/>
              <a:t>31</a:t>
            </a:fld>
            <a:endParaRPr lang="bg-BG" altLang="bg-BG"/>
          </a:p>
        </p:txBody>
      </p:sp>
      <p:cxnSp>
        <p:nvCxnSpPr>
          <p:cNvPr id="6" name="Straight Connector 5">
            <a:extLst>
              <a:ext uri="{FF2B5EF4-FFF2-40B4-BE49-F238E27FC236}">
                <a16:creationId xmlns:a16="http://schemas.microsoft.com/office/drawing/2014/main" id="{75AC5258-98E2-4675-9C97-A311D9420BA4}"/>
              </a:ext>
            </a:extLst>
          </p:cNvPr>
          <p:cNvCxnSpPr/>
          <p:nvPr/>
        </p:nvCxnSpPr>
        <p:spPr>
          <a:xfrm>
            <a:off x="4499992" y="4941168"/>
            <a:ext cx="432048" cy="0"/>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9750" y="457200"/>
            <a:ext cx="8147050" cy="5780112"/>
          </a:xfrm>
        </p:spPr>
        <p:txBody>
          <a:bodyPr/>
          <a:lstStyle/>
          <a:p>
            <a:r>
              <a:rPr lang="en-GB" altLang="bg-BG" b="1" dirty="0"/>
              <a:t>The main </a:t>
            </a:r>
            <a:r>
              <a:rPr lang="en-GB" altLang="bg-BG" b="1" dirty="0">
                <a:solidFill>
                  <a:srgbClr val="FF3300"/>
                </a:solidFill>
              </a:rPr>
              <a:t>advantage of the coefficient of variation</a:t>
            </a:r>
            <a:r>
              <a:rPr lang="en-GB" altLang="bg-BG" b="1" dirty="0"/>
              <a:t> is its independence of any unit of measurement, and thus</a:t>
            </a:r>
            <a:r>
              <a:rPr lang="bg-BG" altLang="bg-BG" b="1" dirty="0"/>
              <a:t>, </a:t>
            </a:r>
            <a:r>
              <a:rPr lang="en-US" altLang="bg-BG" b="1" dirty="0"/>
              <a:t>it is</a:t>
            </a:r>
            <a:r>
              <a:rPr lang="bg-BG" altLang="bg-BG" b="1" dirty="0"/>
              <a:t> </a:t>
            </a:r>
            <a:r>
              <a:rPr lang="en-GB" altLang="bg-BG" b="1" dirty="0"/>
              <a:t> useful for comparison of variability in two or more distributions having variables expressed in different units.</a:t>
            </a:r>
            <a:r>
              <a:rPr lang="en-GB" altLang="bg-BG" dirty="0"/>
              <a:t> </a:t>
            </a:r>
            <a:endParaRPr lang="bg-BG" altLang="bg-BG" dirty="0"/>
          </a:p>
        </p:txBody>
      </p:sp>
      <p:sp>
        <p:nvSpPr>
          <p:cNvPr id="2" name="Date Placeholder 1"/>
          <p:cNvSpPr>
            <a:spLocks noGrp="1"/>
          </p:cNvSpPr>
          <p:nvPr>
            <p:ph type="dt" sz="half" idx="10"/>
          </p:nvPr>
        </p:nvSpPr>
        <p:spPr/>
        <p:txBody>
          <a:bodyPr/>
          <a:lstStyle/>
          <a:p>
            <a:fld id="{D93C1543-BA99-4124-9D60-A6F50A14ED44}"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32</a:t>
            </a:fld>
            <a:endParaRPr lang="bg-BG" altLang="bg-BG"/>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9750" y="457200"/>
            <a:ext cx="8147050" cy="5995988"/>
          </a:xfrm>
        </p:spPr>
        <p:txBody>
          <a:bodyPr/>
          <a:lstStyle/>
          <a:p>
            <a:r>
              <a:rPr lang="en-GB" altLang="bg-BG" sz="4000" b="1" dirty="0"/>
              <a:t>For example, if we measure height and weight in a sample, it is not possible to say which variable varies greatly because these two variables have different measurement units. Using the coefficient of variation we can transform the standard variations in comparable units, expressed in percent.</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3B02AA55-BFDE-4575-9264-8E856FD4F35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33</a:t>
            </a:fld>
            <a:endParaRPr lang="bg-BG" altLang="bg-BG"/>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23850" y="188913"/>
            <a:ext cx="8569325" cy="6264275"/>
          </a:xfrm>
        </p:spPr>
        <p:txBody>
          <a:bodyPr/>
          <a:lstStyle/>
          <a:p>
            <a:pPr algn="l">
              <a:lnSpc>
                <a:spcPct val="90000"/>
              </a:lnSpc>
            </a:pPr>
            <a:r>
              <a:rPr lang="en-GB" altLang="bg-BG" sz="4000" b="1" dirty="0">
                <a:solidFill>
                  <a:srgbClr val="FF0000"/>
                </a:solidFill>
              </a:rPr>
              <a:t>Interpretation of C</a:t>
            </a:r>
            <a:r>
              <a:rPr lang="en-GB" altLang="bg-BG" sz="4000" b="1" baseline="-25000" dirty="0">
                <a:solidFill>
                  <a:srgbClr val="FF0000"/>
                </a:solidFill>
              </a:rPr>
              <a:t>V</a:t>
            </a:r>
            <a:r>
              <a:rPr lang="en-GB" altLang="bg-BG" sz="4000" b="1" dirty="0">
                <a:solidFill>
                  <a:srgbClr val="FF0000"/>
                </a:solidFill>
              </a:rPr>
              <a:t>:</a:t>
            </a:r>
            <a:br>
              <a:rPr lang="en-GB" altLang="bg-BG" sz="4000" b="1" dirty="0">
                <a:solidFill>
                  <a:srgbClr val="FF0000"/>
                </a:solidFill>
              </a:rPr>
            </a:br>
            <a:br>
              <a:rPr lang="en-GB" altLang="bg-BG" sz="3200" b="1" dirty="0">
                <a:solidFill>
                  <a:srgbClr val="FF6600"/>
                </a:solidFill>
              </a:rPr>
            </a:br>
            <a:r>
              <a:rPr lang="en-GB" altLang="bg-BG" sz="3200" b="1" dirty="0">
                <a:solidFill>
                  <a:schemeClr val="tx1"/>
                </a:solidFill>
              </a:rPr>
              <a:t>1.</a:t>
            </a:r>
            <a:r>
              <a:rPr lang="en-GB" altLang="bg-BG" sz="3200" b="1" dirty="0">
                <a:solidFill>
                  <a:srgbClr val="FF6600"/>
                </a:solidFill>
              </a:rPr>
              <a:t> </a:t>
            </a:r>
            <a:r>
              <a:rPr lang="en-GB" altLang="bg-BG" sz="3200" b="1" dirty="0"/>
              <a:t>When the value of </a:t>
            </a:r>
            <a:r>
              <a:rPr lang="en-GB" altLang="bg-BG" sz="3200" b="1" dirty="0">
                <a:solidFill>
                  <a:srgbClr val="FF0000"/>
                </a:solidFill>
              </a:rPr>
              <a:t>C</a:t>
            </a:r>
            <a:r>
              <a:rPr lang="en-GB" altLang="bg-BG" sz="3200" b="1" baseline="-25000" dirty="0">
                <a:solidFill>
                  <a:srgbClr val="FF0000"/>
                </a:solidFill>
              </a:rPr>
              <a:t>V</a:t>
            </a:r>
            <a:r>
              <a:rPr lang="en-GB" altLang="bg-BG" sz="3200" b="1" dirty="0">
                <a:solidFill>
                  <a:srgbClr val="FF0000"/>
                </a:solidFill>
              </a:rPr>
              <a:t> is less than 10%, </a:t>
            </a:r>
            <a:r>
              <a:rPr lang="en-GB" altLang="bg-BG" sz="3200" b="1" dirty="0"/>
              <a:t>it means that </a:t>
            </a:r>
            <a:r>
              <a:rPr lang="en-GB" altLang="bg-BG" sz="3200" b="1" dirty="0">
                <a:solidFill>
                  <a:srgbClr val="FF0000"/>
                </a:solidFill>
              </a:rPr>
              <a:t>the degree of variation is l</a:t>
            </a:r>
            <a:r>
              <a:rPr lang="en-GB" altLang="bg-BG" sz="3200" b="1" dirty="0">
                <a:solidFill>
                  <a:srgbClr val="FF3300"/>
                </a:solidFill>
              </a:rPr>
              <a:t>ow</a:t>
            </a:r>
            <a:r>
              <a:rPr lang="en-GB" altLang="bg-BG" sz="3200" b="1" dirty="0"/>
              <a:t> and the sample is quite homogeneous.</a:t>
            </a:r>
            <a:br>
              <a:rPr lang="en-GB" altLang="bg-BG" sz="3200" b="1" dirty="0"/>
            </a:br>
            <a:br>
              <a:rPr lang="en-GB" altLang="bg-BG" sz="3200" b="1" dirty="0"/>
            </a:br>
            <a:r>
              <a:rPr lang="en-GB" altLang="bg-BG" sz="3200" b="1" dirty="0"/>
              <a:t>2. In a situation when </a:t>
            </a:r>
            <a:r>
              <a:rPr lang="en-GB" altLang="bg-BG" sz="3200" b="1" dirty="0">
                <a:solidFill>
                  <a:srgbClr val="FF0000"/>
                </a:solidFill>
              </a:rPr>
              <a:t>10%&lt; C</a:t>
            </a:r>
            <a:r>
              <a:rPr lang="en-GB" altLang="bg-BG" sz="3200" b="1" baseline="-25000" dirty="0">
                <a:solidFill>
                  <a:srgbClr val="FF0000"/>
                </a:solidFill>
              </a:rPr>
              <a:t>V</a:t>
            </a:r>
            <a:r>
              <a:rPr lang="en-GB" altLang="bg-BG" sz="3200" b="1" dirty="0">
                <a:solidFill>
                  <a:srgbClr val="FF0000"/>
                </a:solidFill>
              </a:rPr>
              <a:t> &lt;30% - the variation is moderate.</a:t>
            </a:r>
            <a:br>
              <a:rPr lang="en-GB" altLang="bg-BG" sz="3200" b="1" dirty="0">
                <a:solidFill>
                  <a:srgbClr val="FF3300"/>
                </a:solidFill>
              </a:rPr>
            </a:br>
            <a:br>
              <a:rPr lang="en-GB" altLang="bg-BG" sz="3200" b="1" dirty="0"/>
            </a:br>
            <a:r>
              <a:rPr lang="en-GB" altLang="bg-BG" sz="3200" b="1" dirty="0"/>
              <a:t>3. When </a:t>
            </a:r>
            <a:r>
              <a:rPr lang="en-GB" altLang="bg-BG" sz="3200" b="1" dirty="0">
                <a:solidFill>
                  <a:srgbClr val="FF0000"/>
                </a:solidFill>
              </a:rPr>
              <a:t>C</a:t>
            </a:r>
            <a:r>
              <a:rPr lang="en-GB" altLang="bg-BG" sz="3200" b="1" baseline="-25000" dirty="0">
                <a:solidFill>
                  <a:srgbClr val="FF0000"/>
                </a:solidFill>
              </a:rPr>
              <a:t>V</a:t>
            </a:r>
            <a:r>
              <a:rPr lang="en-GB" altLang="bg-BG" sz="3200" b="1" dirty="0">
                <a:solidFill>
                  <a:srgbClr val="FF0000"/>
                </a:solidFill>
              </a:rPr>
              <a:t> &gt;30% the variation is considerable, </a:t>
            </a:r>
            <a:r>
              <a:rPr lang="en-GB" altLang="bg-BG" sz="3200" b="1" dirty="0"/>
              <a:t>and this is a clear evidence of heterogeneity of the</a:t>
            </a:r>
            <a:r>
              <a:rPr lang="en-GB" altLang="bg-BG" sz="3600" b="1" dirty="0"/>
              <a:t> </a:t>
            </a:r>
            <a:r>
              <a:rPr lang="en-GB" altLang="bg-BG" sz="3200" b="1" dirty="0"/>
              <a:t>sample or population under study.</a:t>
            </a:r>
            <a:endParaRPr lang="bg-BG" altLang="bg-BG" sz="3200" b="1" dirty="0"/>
          </a:p>
        </p:txBody>
      </p:sp>
      <p:sp>
        <p:nvSpPr>
          <p:cNvPr id="2" name="Date Placeholder 1"/>
          <p:cNvSpPr>
            <a:spLocks noGrp="1"/>
          </p:cNvSpPr>
          <p:nvPr>
            <p:ph type="dt" sz="half" idx="10"/>
          </p:nvPr>
        </p:nvSpPr>
        <p:spPr/>
        <p:txBody>
          <a:bodyPr/>
          <a:lstStyle/>
          <a:p>
            <a:fld id="{B50021AE-D6AE-41D7-8CAB-B316B86A79EE}"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34</a:t>
            </a:fld>
            <a:endParaRPr lang="bg-BG" altLang="bg-BG"/>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9750" y="457200"/>
            <a:ext cx="8147050" cy="5995988"/>
          </a:xfrm>
        </p:spPr>
        <p:txBody>
          <a:bodyPr/>
          <a:lstStyle/>
          <a:p>
            <a:r>
              <a:rPr lang="en-GB" altLang="bg-BG" sz="4000" b="1" dirty="0">
                <a:solidFill>
                  <a:srgbClr val="FF0000"/>
                </a:solidFill>
              </a:rPr>
              <a:t>SUMMARY</a:t>
            </a:r>
            <a:br>
              <a:rPr lang="en-GB" altLang="bg-BG" sz="4000" b="1" dirty="0">
                <a:solidFill>
                  <a:srgbClr val="FF6600"/>
                </a:solidFill>
              </a:rPr>
            </a:br>
            <a:br>
              <a:rPr lang="en-GB" altLang="bg-BG" sz="4000" b="1" dirty="0">
                <a:solidFill>
                  <a:srgbClr val="FF6600"/>
                </a:solidFill>
              </a:rPr>
            </a:br>
            <a:r>
              <a:rPr lang="en-GB" altLang="bg-BG" sz="4000" b="1" dirty="0"/>
              <a:t> Measures of central tendency and variability are the</a:t>
            </a:r>
            <a:r>
              <a:rPr lang="en-GB" altLang="bg-BG" sz="4000" dirty="0"/>
              <a:t> </a:t>
            </a:r>
            <a:r>
              <a:rPr lang="en-GB" altLang="bg-BG" sz="4000" b="1" dirty="0"/>
              <a:t>two essential measures of location for describing and representing frequency distributions.</a:t>
            </a:r>
            <a:r>
              <a:rPr lang="en-GB" altLang="bg-BG" dirty="0"/>
              <a:t> </a:t>
            </a:r>
            <a:endParaRPr lang="bg-BG" altLang="bg-BG" dirty="0"/>
          </a:p>
        </p:txBody>
      </p:sp>
      <p:sp>
        <p:nvSpPr>
          <p:cNvPr id="2" name="Date Placeholder 1"/>
          <p:cNvSpPr>
            <a:spLocks noGrp="1"/>
          </p:cNvSpPr>
          <p:nvPr>
            <p:ph type="dt" sz="half" idx="10"/>
          </p:nvPr>
        </p:nvSpPr>
        <p:spPr/>
        <p:txBody>
          <a:bodyPr/>
          <a:lstStyle/>
          <a:p>
            <a:fld id="{AA473D9C-824A-401D-A948-17726F790CC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35</a:t>
            </a:fld>
            <a:endParaRPr lang="bg-BG" altLang="bg-BG"/>
          </a:p>
        </p:txBody>
      </p:sp>
    </p:spTree>
    <p:extLst>
      <p:ext uri="{BB962C8B-B14F-4D97-AF65-F5344CB8AC3E}">
        <p14:creationId xmlns:p14="http://schemas.microsoft.com/office/powerpoint/2010/main" val="2633881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457200"/>
            <a:ext cx="8147050" cy="5995988"/>
          </a:xfrm>
        </p:spPr>
        <p:txBody>
          <a:bodyPr/>
          <a:lstStyle/>
          <a:p>
            <a:r>
              <a:rPr lang="en-GB" altLang="bg-BG" sz="3600" b="1" dirty="0"/>
              <a:t>The mode and the median are used as measures of central tendency for discrete data, and the mean for continuous data.</a:t>
            </a:r>
            <a:br>
              <a:rPr lang="en-GB" altLang="bg-BG" sz="3600" b="1" dirty="0"/>
            </a:br>
            <a:r>
              <a:rPr lang="en-GB" altLang="bg-BG" sz="3600" b="1" dirty="0"/>
              <a:t> </a:t>
            </a:r>
            <a:br>
              <a:rPr lang="en-GB" altLang="bg-BG" sz="3600" b="1" dirty="0"/>
            </a:br>
            <a:r>
              <a:rPr lang="en-GB" altLang="bg-BG" sz="3600" b="1" dirty="0"/>
              <a:t>The range, the variance, the standard deviation, the inter- and </a:t>
            </a:r>
            <a:r>
              <a:rPr lang="en-GB" altLang="bg-BG" sz="3600" b="1" dirty="0" err="1"/>
              <a:t>semiquartile</a:t>
            </a:r>
            <a:r>
              <a:rPr lang="en-GB" altLang="bg-BG" sz="3600" b="1" dirty="0"/>
              <a:t> range, and the coefficient of variation are measures of variability.</a:t>
            </a:r>
            <a:endParaRPr lang="bg-BG" altLang="bg-BG" sz="3600" dirty="0"/>
          </a:p>
        </p:txBody>
      </p:sp>
      <p:sp>
        <p:nvSpPr>
          <p:cNvPr id="2" name="Date Placeholder 1"/>
          <p:cNvSpPr>
            <a:spLocks noGrp="1"/>
          </p:cNvSpPr>
          <p:nvPr>
            <p:ph type="dt" sz="half" idx="10"/>
          </p:nvPr>
        </p:nvSpPr>
        <p:spPr/>
        <p:txBody>
          <a:bodyPr/>
          <a:lstStyle/>
          <a:p>
            <a:fld id="{AD2DC6B4-8390-4756-9EFB-8F21AC69411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36</a:t>
            </a:fld>
            <a:endParaRPr lang="bg-BG" altLang="bg-BG"/>
          </a:p>
        </p:txBody>
      </p:sp>
    </p:spTree>
    <p:extLst>
      <p:ext uri="{BB962C8B-B14F-4D97-AF65-F5344CB8AC3E}">
        <p14:creationId xmlns:p14="http://schemas.microsoft.com/office/powerpoint/2010/main" val="775090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51520" y="260648"/>
            <a:ext cx="8507090" cy="5995988"/>
          </a:xfrm>
        </p:spPr>
        <p:txBody>
          <a:bodyPr/>
          <a:lstStyle/>
          <a:p>
            <a:r>
              <a:rPr lang="en-GB" altLang="bg-BG" sz="3600" b="1" dirty="0"/>
              <a:t>The mean and the standard deviation are the most appropriate for interval or ratio data when the distribution is normal or nearly normal.</a:t>
            </a:r>
            <a:br>
              <a:rPr lang="en-GB" altLang="bg-BG" sz="3600" b="1" dirty="0"/>
            </a:br>
            <a:br>
              <a:rPr lang="en-GB" altLang="bg-BG" sz="3600" b="1" dirty="0"/>
            </a:br>
            <a:r>
              <a:rPr lang="en-GB" altLang="bg-BG" sz="3600" b="1" dirty="0"/>
              <a:t>The median and the inter- or semi-quartile range are used when the data was measured on an ordinal scale, or when interval or ratio data has a highly skewed distribution.</a:t>
            </a:r>
            <a:endParaRPr lang="bg-BG" altLang="bg-BG" sz="3600" dirty="0"/>
          </a:p>
        </p:txBody>
      </p:sp>
      <p:sp>
        <p:nvSpPr>
          <p:cNvPr id="2" name="Date Placeholder 1"/>
          <p:cNvSpPr>
            <a:spLocks noGrp="1"/>
          </p:cNvSpPr>
          <p:nvPr>
            <p:ph type="dt" sz="half" idx="10"/>
          </p:nvPr>
        </p:nvSpPr>
        <p:spPr/>
        <p:txBody>
          <a:bodyPr/>
          <a:lstStyle/>
          <a:p>
            <a:fld id="{4020BDC0-BB88-4A17-9D11-3FA202B6364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37</a:t>
            </a:fld>
            <a:endParaRPr lang="bg-BG" altLang="bg-BG"/>
          </a:p>
        </p:txBody>
      </p:sp>
    </p:spTree>
    <p:extLst>
      <p:ext uri="{BB962C8B-B14F-4D97-AF65-F5344CB8AC3E}">
        <p14:creationId xmlns:p14="http://schemas.microsoft.com/office/powerpoint/2010/main" val="10542156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ED38-EC37-4348-BE34-1D7BA68F861D}"/>
              </a:ext>
            </a:extLst>
          </p:cNvPr>
          <p:cNvSpPr>
            <a:spLocks noGrp="1"/>
          </p:cNvSpPr>
          <p:nvPr>
            <p:ph type="title"/>
          </p:nvPr>
        </p:nvSpPr>
        <p:spPr>
          <a:xfrm>
            <a:off x="265411" y="136526"/>
            <a:ext cx="8699077" cy="762000"/>
          </a:xfrm>
        </p:spPr>
        <p:txBody>
          <a:bodyPr/>
          <a:lstStyle/>
          <a:p>
            <a:r>
              <a:rPr lang="en-US" sz="2400" b="1" dirty="0"/>
              <a:t>Practical assignment </a:t>
            </a:r>
            <a:br>
              <a:rPr lang="en-US" sz="2400" b="1" dirty="0"/>
            </a:br>
            <a:r>
              <a:rPr lang="en-US" sz="2400" b="1" dirty="0"/>
              <a:t>Determine the measures of central tendency and spread  </a:t>
            </a:r>
            <a:endParaRPr lang="bg-BG" sz="2400" b="1" dirty="0"/>
          </a:p>
        </p:txBody>
      </p:sp>
      <p:sp>
        <p:nvSpPr>
          <p:cNvPr id="3" name="Text Placeholder 2">
            <a:extLst>
              <a:ext uri="{FF2B5EF4-FFF2-40B4-BE49-F238E27FC236}">
                <a16:creationId xmlns:a16="http://schemas.microsoft.com/office/drawing/2014/main" id="{2C0A1948-5AC0-490D-9A30-B221AE8F3280}"/>
              </a:ext>
            </a:extLst>
          </p:cNvPr>
          <p:cNvSpPr>
            <a:spLocks noGrp="1"/>
          </p:cNvSpPr>
          <p:nvPr>
            <p:ph type="body" idx="1"/>
          </p:nvPr>
        </p:nvSpPr>
        <p:spPr>
          <a:xfrm>
            <a:off x="443309" y="920726"/>
            <a:ext cx="4040188" cy="348034"/>
          </a:xfrm>
        </p:spPr>
        <p:txBody>
          <a:bodyPr/>
          <a:lstStyle/>
          <a:p>
            <a:r>
              <a:rPr lang="en-US" sz="2000" dirty="0"/>
              <a:t>Data set 1</a:t>
            </a:r>
            <a:endParaRPr lang="bg-BG" sz="200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AFCFFC75-B2E6-4E37-9E1B-5278AF5C0D16}"/>
                  </a:ext>
                </a:extLst>
              </p:cNvPr>
              <p:cNvSpPr>
                <a:spLocks noGrp="1"/>
              </p:cNvSpPr>
              <p:nvPr>
                <p:ph sz="half" idx="2"/>
              </p:nvPr>
            </p:nvSpPr>
            <p:spPr>
              <a:xfrm>
                <a:off x="431586" y="1291631"/>
                <a:ext cx="4040188" cy="4367096"/>
              </a:xfrm>
              <a:ln>
                <a:solidFill>
                  <a:schemeClr val="tx1"/>
                </a:solidFill>
              </a:ln>
            </p:spPr>
            <p:txBody>
              <a:bodyPr/>
              <a:lstStyle/>
              <a:p>
                <a:pPr marL="0" indent="0">
                  <a:buNone/>
                </a:pPr>
                <a:r>
                  <a:rPr lang="en-US" altLang="bg-BG" sz="2000" b="1" dirty="0">
                    <a:solidFill>
                      <a:srgbClr val="FF0000"/>
                    </a:solidFill>
                    <a:cs typeface="Arial" charset="0"/>
                  </a:rPr>
                  <a:t>X        </a:t>
                </a:r>
                <a:r>
                  <a:rPr lang="en-US" altLang="bg-BG" sz="2000" b="1" dirty="0" err="1">
                    <a:solidFill>
                      <a:srgbClr val="3333FF"/>
                    </a:solidFill>
                    <a:cs typeface="Arial" charset="0"/>
                  </a:rPr>
                  <a:t>x</a:t>
                </a:r>
                <a:r>
                  <a:rPr lang="en-US" altLang="bg-BG" sz="2000" b="1" dirty="0">
                    <a:solidFill>
                      <a:srgbClr val="3333FF"/>
                    </a:solidFill>
                    <a:cs typeface="Arial" charset="0"/>
                  </a:rPr>
                  <a:t> -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𝑥</m:t>
                        </m:r>
                        <m:r>
                          <a:rPr lang="en-US" sz="2000" b="0" i="1" smtClean="0">
                            <a:latin typeface="Cambria Math" panose="02040503050406030204" pitchFamily="18" charset="0"/>
                          </a:rPr>
                          <m:t> </m:t>
                        </m:r>
                      </m:e>
                    </m:acc>
                    <m:r>
                      <m:rPr>
                        <m:nor/>
                      </m:rPr>
                      <a:rPr lang="en-US" sz="2000" b="0" i="0" smtClean="0">
                        <a:latin typeface="Cambria Math" panose="02040503050406030204" pitchFamily="18" charset="0"/>
                      </a:rPr>
                      <m:t>     </m:t>
                    </m:r>
                    <m:r>
                      <m:rPr>
                        <m:nor/>
                      </m:rPr>
                      <a:rPr lang="en-US" altLang="bg-BG" sz="2000" dirty="0">
                        <a:solidFill>
                          <a:srgbClr val="FF0000"/>
                        </a:solidFill>
                      </a:rPr>
                      <m:t>(</m:t>
                    </m:r>
                    <m:r>
                      <m:rPr>
                        <m:nor/>
                      </m:rPr>
                      <a:rPr lang="en-US" altLang="bg-BG" sz="2000" dirty="0">
                        <a:solidFill>
                          <a:srgbClr val="FF0000"/>
                        </a:solidFill>
                      </a:rPr>
                      <m:t>x</m:t>
                    </m:r>
                    <m:r>
                      <m:rPr>
                        <m:nor/>
                      </m:rPr>
                      <a:rPr lang="en-US" altLang="bg-BG" sz="2000" dirty="0">
                        <a:solidFill>
                          <a:srgbClr val="FF0000"/>
                        </a:solidFill>
                      </a:rPr>
                      <m:t>−</m:t>
                    </m:r>
                    <m:r>
                      <m:rPr>
                        <m:nor/>
                      </m:rPr>
                      <a:rPr lang="en-US" altLang="bg-BG" sz="2000" b="1" dirty="0">
                        <a:solidFill>
                          <a:srgbClr val="3333FF"/>
                        </a:solidFill>
                        <a:cs typeface="Arial" charset="0"/>
                      </a:rPr>
                      <m:t> </m:t>
                    </m:r>
                    <m:acc>
                      <m:accPr>
                        <m:chr m:val="̅"/>
                        <m:ctrlPr>
                          <a:rPr lang="en-US" sz="2000" i="1">
                            <a:latin typeface="Cambria Math" panose="02040503050406030204" pitchFamily="18" charset="0"/>
                          </a:rPr>
                        </m:ctrlPr>
                      </m:accPr>
                      <m:e>
                        <m:r>
                          <a:rPr lang="en-US" sz="2000" i="1">
                            <a:latin typeface="Cambria Math"/>
                          </a:rPr>
                          <m:t>𝑥</m:t>
                        </m:r>
                      </m:e>
                    </m:acc>
                    <m:r>
                      <a:rPr lang="en-US" sz="2000" i="1">
                        <a:latin typeface="Cambria Math" panose="02040503050406030204" pitchFamily="18" charset="0"/>
                      </a:rPr>
                      <m:t>)2</m:t>
                    </m:r>
                  </m:oMath>
                </a14:m>
                <a:br>
                  <a:rPr lang="en-US" altLang="bg-BG" sz="2000" dirty="0">
                    <a:solidFill>
                      <a:srgbClr val="FF0000"/>
                    </a:solidFill>
                  </a:rPr>
                </a:br>
                <a:r>
                  <a:rPr lang="en-US" altLang="bg-BG" sz="2000" b="1" dirty="0">
                    <a:solidFill>
                      <a:srgbClr val="FF0000"/>
                    </a:solidFill>
                    <a:cs typeface="Arial" charset="0"/>
                  </a:rPr>
                  <a:t>18        </a:t>
                </a:r>
              </a:p>
              <a:p>
                <a:pPr marL="0" indent="0">
                  <a:buNone/>
                </a:pPr>
                <a:r>
                  <a:rPr lang="en-US" altLang="bg-BG" sz="2000" b="1" dirty="0">
                    <a:solidFill>
                      <a:srgbClr val="FF0000"/>
                    </a:solidFill>
                    <a:cs typeface="Arial" charset="0"/>
                  </a:rPr>
                  <a:t>21 </a:t>
                </a:r>
              </a:p>
              <a:p>
                <a:pPr marL="0" indent="0">
                  <a:buNone/>
                </a:pPr>
                <a:r>
                  <a:rPr lang="en-US" altLang="bg-BG" sz="2000" b="1" dirty="0">
                    <a:solidFill>
                      <a:srgbClr val="FF0000"/>
                    </a:solidFill>
                    <a:cs typeface="Arial" charset="0"/>
                  </a:rPr>
                  <a:t>23 </a:t>
                </a:r>
              </a:p>
              <a:p>
                <a:pPr marL="0" indent="0">
                  <a:buNone/>
                </a:pPr>
                <a:r>
                  <a:rPr lang="en-US" altLang="bg-BG" sz="2000" b="1" dirty="0">
                    <a:solidFill>
                      <a:srgbClr val="FF0000"/>
                    </a:solidFill>
                    <a:cs typeface="Arial" charset="0"/>
                  </a:rPr>
                  <a:t>23 </a:t>
                </a:r>
              </a:p>
              <a:p>
                <a:pPr marL="0" indent="0">
                  <a:buNone/>
                </a:pPr>
                <a:r>
                  <a:rPr lang="en-US" altLang="bg-BG" sz="2000" b="1" dirty="0">
                    <a:solidFill>
                      <a:srgbClr val="FF0000"/>
                    </a:solidFill>
                    <a:cs typeface="Arial" charset="0"/>
                  </a:rPr>
                  <a:t>25 </a:t>
                </a:r>
              </a:p>
              <a:p>
                <a:pPr marL="0" indent="0">
                  <a:buNone/>
                </a:pPr>
                <a:r>
                  <a:rPr lang="en-US" altLang="bg-BG" sz="2000" b="1" dirty="0">
                    <a:solidFill>
                      <a:srgbClr val="FF0000"/>
                    </a:solidFill>
                    <a:cs typeface="Arial" charset="0"/>
                  </a:rPr>
                  <a:t>27 </a:t>
                </a:r>
              </a:p>
              <a:p>
                <a:pPr marL="0" indent="0">
                  <a:buNone/>
                </a:pPr>
                <a:r>
                  <a:rPr lang="en-US" altLang="bg-BG" sz="2000" b="1" dirty="0">
                    <a:solidFill>
                      <a:srgbClr val="FF0000"/>
                    </a:solidFill>
                    <a:cs typeface="Arial" charset="0"/>
                  </a:rPr>
                  <a:t>27 </a:t>
                </a:r>
              </a:p>
              <a:p>
                <a:pPr marL="0" indent="0">
                  <a:buNone/>
                </a:pPr>
                <a:r>
                  <a:rPr lang="en-US" altLang="bg-BG" sz="2000" b="1" dirty="0">
                    <a:solidFill>
                      <a:srgbClr val="FF0000"/>
                    </a:solidFill>
                    <a:cs typeface="Arial" charset="0"/>
                  </a:rPr>
                  <a:t>28 </a:t>
                </a:r>
              </a:p>
              <a:p>
                <a:pPr marL="0" indent="0">
                  <a:buNone/>
                </a:pPr>
                <a:r>
                  <a:rPr lang="en-US" altLang="bg-BG" sz="2000" b="1" dirty="0">
                    <a:solidFill>
                      <a:srgbClr val="FF0000"/>
                    </a:solidFill>
                    <a:cs typeface="Arial" charset="0"/>
                  </a:rPr>
                  <a:t>30 </a:t>
                </a:r>
              </a:p>
              <a:p>
                <a:pPr marL="0" indent="0">
                  <a:buNone/>
                </a:pPr>
                <a:r>
                  <a:rPr lang="en-US" altLang="bg-BG" sz="2000" b="1" dirty="0">
                    <a:solidFill>
                      <a:srgbClr val="FF0000"/>
                    </a:solidFill>
                    <a:cs typeface="Arial" charset="0"/>
                  </a:rPr>
                  <a:t>33</a:t>
                </a:r>
              </a:p>
              <a:p>
                <a:pPr marL="0" indent="0">
                  <a:buNone/>
                </a:pPr>
                <a:r>
                  <a:rPr lang="en-US" altLang="bg-BG" sz="2000" b="1" dirty="0">
                    <a:solidFill>
                      <a:srgbClr val="FF0000"/>
                    </a:solidFill>
                  </a:rPr>
                  <a:t>∑ x</a:t>
                </a:r>
                <a:r>
                  <a:rPr lang="en-US" altLang="bg-BG" sz="2000" dirty="0">
                    <a:solidFill>
                      <a:srgbClr val="FF0000"/>
                    </a:solidFill>
                  </a:rPr>
                  <a:t>   </a:t>
                </a:r>
                <a14:m>
                  <m:oMath xmlns:m="http://schemas.openxmlformats.org/officeDocument/2006/math">
                    <m:r>
                      <a:rPr lang="en-US" sz="2000" i="1">
                        <a:latin typeface="Cambria Math" panose="02040503050406030204" pitchFamily="18" charset="0"/>
                      </a:rPr>
                      <m:t>∑ </m:t>
                    </m:r>
                  </m:oMath>
                </a14:m>
                <a:r>
                  <a:rPr lang="en-US" altLang="bg-BG" sz="2000" dirty="0">
                    <a:solidFill>
                      <a:srgbClr val="FF0000"/>
                    </a:solidFill>
                  </a:rPr>
                  <a:t>(x-</a:t>
                </a:r>
                <a:r>
                  <a:rPr lang="en-US" altLang="bg-BG" sz="2000" b="1" dirty="0">
                    <a:solidFill>
                      <a:srgbClr val="3333FF"/>
                    </a:solidFill>
                    <a:cs typeface="Arial" charset="0"/>
                  </a:rPr>
                  <a:t>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𝑥</m:t>
                        </m:r>
                      </m:e>
                    </m:acc>
                    <m:r>
                      <a:rPr lang="en-US" sz="2000" b="0" i="1" smtClean="0">
                        <a:latin typeface="Cambria Math" panose="02040503050406030204" pitchFamily="18" charset="0"/>
                      </a:rPr>
                      <m:t>)        </m:t>
                    </m:r>
                    <m:r>
                      <a:rPr lang="en-US" sz="2000" i="1">
                        <a:latin typeface="Cambria Math" panose="02040503050406030204" pitchFamily="18" charset="0"/>
                      </a:rPr>
                      <m:t>∑ </m:t>
                    </m:r>
                    <m:r>
                      <m:rPr>
                        <m:nor/>
                      </m:rPr>
                      <a:rPr lang="en-US" altLang="bg-BG" sz="2000" dirty="0">
                        <a:solidFill>
                          <a:srgbClr val="FF0000"/>
                        </a:solidFill>
                      </a:rPr>
                      <m:t>(</m:t>
                    </m:r>
                    <m:r>
                      <m:rPr>
                        <m:nor/>
                      </m:rPr>
                      <a:rPr lang="en-US" altLang="bg-BG" sz="2000" dirty="0">
                        <a:solidFill>
                          <a:srgbClr val="FF0000"/>
                        </a:solidFill>
                      </a:rPr>
                      <m:t>x</m:t>
                    </m:r>
                    <m:r>
                      <m:rPr>
                        <m:nor/>
                      </m:rPr>
                      <a:rPr lang="en-US" altLang="bg-BG" sz="2000" dirty="0">
                        <a:solidFill>
                          <a:srgbClr val="FF0000"/>
                        </a:solidFill>
                      </a:rPr>
                      <m:t>−</m:t>
                    </m:r>
                    <m:r>
                      <m:rPr>
                        <m:nor/>
                      </m:rPr>
                      <a:rPr lang="en-US" altLang="bg-BG" sz="2000" b="1" dirty="0">
                        <a:solidFill>
                          <a:srgbClr val="3333FF"/>
                        </a:solidFill>
                        <a:cs typeface="Arial" charset="0"/>
                      </a:rPr>
                      <m:t> </m:t>
                    </m:r>
                    <m:acc>
                      <m:accPr>
                        <m:chr m:val="̅"/>
                        <m:ctrlPr>
                          <a:rPr lang="en-US" sz="2000" i="1">
                            <a:latin typeface="Cambria Math" panose="02040503050406030204" pitchFamily="18" charset="0"/>
                          </a:rPr>
                        </m:ctrlPr>
                      </m:accPr>
                      <m:e>
                        <m:r>
                          <a:rPr lang="en-US" sz="2000" i="1">
                            <a:latin typeface="Cambria Math"/>
                          </a:rPr>
                          <m:t>𝑥</m:t>
                        </m:r>
                      </m:e>
                    </m:acc>
                    <m:r>
                      <a:rPr lang="en-US" sz="2000" i="1">
                        <a:latin typeface="Cambria Math" panose="02040503050406030204" pitchFamily="18" charset="0"/>
                      </a:rPr>
                      <m:t>)</m:t>
                    </m:r>
                    <m:r>
                      <a:rPr lang="en-US" sz="2000" b="0" i="1" smtClean="0">
                        <a:latin typeface="Cambria Math" panose="02040503050406030204" pitchFamily="18" charset="0"/>
                      </a:rPr>
                      <m:t>2</m:t>
                    </m:r>
                  </m:oMath>
                </a14:m>
                <a:br>
                  <a:rPr lang="en-US" altLang="bg-BG" sz="2000" dirty="0">
                    <a:solidFill>
                      <a:srgbClr val="FF0000"/>
                    </a:solidFill>
                  </a:rPr>
                </a:br>
                <a:br>
                  <a:rPr lang="en-US" altLang="bg-BG" dirty="0">
                    <a:solidFill>
                      <a:srgbClr val="FF0000"/>
                    </a:solidFill>
                  </a:rPr>
                </a:br>
                <a:endParaRPr lang="bg-BG" dirty="0"/>
              </a:p>
            </p:txBody>
          </p:sp>
        </mc:Choice>
        <mc:Fallback xmlns="">
          <p:sp>
            <p:nvSpPr>
              <p:cNvPr id="4" name="Content Placeholder 3">
                <a:extLst>
                  <a:ext uri="{FF2B5EF4-FFF2-40B4-BE49-F238E27FC236}">
                    <a16:creationId xmlns:a16="http://schemas.microsoft.com/office/drawing/2014/main" id="{AFCFFC75-B2E6-4E37-9E1B-5278AF5C0D16}"/>
                  </a:ext>
                </a:extLst>
              </p:cNvPr>
              <p:cNvSpPr>
                <a:spLocks noGrp="1" noRot="1" noChangeAspect="1" noMove="1" noResize="1" noEditPoints="1" noAdjustHandles="1" noChangeArrowheads="1" noChangeShapeType="1" noTextEdit="1"/>
              </p:cNvSpPr>
              <p:nvPr>
                <p:ph sz="half" idx="2"/>
              </p:nvPr>
            </p:nvSpPr>
            <p:spPr>
              <a:xfrm>
                <a:off x="431586" y="1291631"/>
                <a:ext cx="4040188" cy="4367096"/>
              </a:xfrm>
              <a:blipFill>
                <a:blip r:embed="rId2"/>
                <a:stretch>
                  <a:fillRect l="-1504" t="-557" b="-2368"/>
                </a:stretch>
              </a:blipFill>
              <a:ln>
                <a:solidFill>
                  <a:schemeClr val="tx1"/>
                </a:solidFill>
              </a:ln>
            </p:spPr>
            <p:txBody>
              <a:bodyPr/>
              <a:lstStyle/>
              <a:p>
                <a:r>
                  <a:rPr lang="bg-BG">
                    <a:noFill/>
                  </a:rPr>
                  <a:t> </a:t>
                </a:r>
              </a:p>
            </p:txBody>
          </p:sp>
        </mc:Fallback>
      </mc:AlternateContent>
      <p:sp>
        <p:nvSpPr>
          <p:cNvPr id="5" name="Text Placeholder 4">
            <a:extLst>
              <a:ext uri="{FF2B5EF4-FFF2-40B4-BE49-F238E27FC236}">
                <a16:creationId xmlns:a16="http://schemas.microsoft.com/office/drawing/2014/main" id="{7A6BBFA8-2DAD-47E3-9B57-9827B57C1F5C}"/>
              </a:ext>
            </a:extLst>
          </p:cNvPr>
          <p:cNvSpPr>
            <a:spLocks noGrp="1"/>
          </p:cNvSpPr>
          <p:nvPr>
            <p:ph type="body" sz="quarter" idx="3"/>
          </p:nvPr>
        </p:nvSpPr>
        <p:spPr>
          <a:xfrm>
            <a:off x="4658916" y="1017589"/>
            <a:ext cx="4041775" cy="251171"/>
          </a:xfrm>
        </p:spPr>
        <p:txBody>
          <a:bodyPr/>
          <a:lstStyle/>
          <a:p>
            <a:r>
              <a:rPr lang="en-US" sz="2000" dirty="0"/>
              <a:t>Data set 2</a:t>
            </a:r>
            <a:endParaRPr lang="bg-BG" sz="2000" dirty="0"/>
          </a:p>
        </p:txBody>
      </p:sp>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B8CF0EF4-4B4B-4613-A074-294A1243AAAA}"/>
                  </a:ext>
                </a:extLst>
              </p:cNvPr>
              <p:cNvSpPr>
                <a:spLocks noGrp="1"/>
              </p:cNvSpPr>
              <p:nvPr>
                <p:ph sz="quarter" idx="4"/>
              </p:nvPr>
            </p:nvSpPr>
            <p:spPr>
              <a:xfrm>
                <a:off x="4411219" y="1268760"/>
                <a:ext cx="4409253" cy="4367096"/>
              </a:xfrm>
              <a:ln>
                <a:solidFill>
                  <a:schemeClr val="dk1">
                    <a:shade val="95000"/>
                    <a:satMod val="105000"/>
                  </a:schemeClr>
                </a:solidFill>
              </a:ln>
            </p:spPr>
            <p:txBody>
              <a:bodyPr/>
              <a:lstStyle/>
              <a:p>
                <a:pPr marL="0" indent="0">
                  <a:buNone/>
                </a:pPr>
                <a:r>
                  <a:rPr lang="en-US" altLang="bg-BG" sz="2000" b="1" dirty="0">
                    <a:solidFill>
                      <a:srgbClr val="3333FF"/>
                    </a:solidFill>
                    <a:cs typeface="Arial" charset="0"/>
                  </a:rPr>
                  <a:t>X	 x -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𝑥</m:t>
                        </m:r>
                        <m:r>
                          <a:rPr lang="en-US" sz="2000" i="1">
                            <a:latin typeface="Cambria Math" panose="02040503050406030204" pitchFamily="18" charset="0"/>
                          </a:rPr>
                          <m:t> </m:t>
                        </m:r>
                      </m:e>
                    </m:acc>
                    <m:r>
                      <m:rPr>
                        <m:nor/>
                      </m:rPr>
                      <a:rPr lang="en-US" sz="2000">
                        <a:latin typeface="Cambria Math" panose="02040503050406030204" pitchFamily="18" charset="0"/>
                      </a:rPr>
                      <m:t>   </m:t>
                    </m:r>
                    <m:r>
                      <m:rPr>
                        <m:nor/>
                      </m:rPr>
                      <a:rPr lang="en-US" sz="2000" b="0" i="0" smtClean="0">
                        <a:latin typeface="Cambria Math" panose="02040503050406030204" pitchFamily="18" charset="0"/>
                      </a:rPr>
                      <m:t>   </m:t>
                    </m:r>
                    <m:r>
                      <m:rPr>
                        <m:nor/>
                      </m:rPr>
                      <a:rPr lang="en-US" altLang="bg-BG" sz="2000" dirty="0">
                        <a:solidFill>
                          <a:srgbClr val="FF0000"/>
                        </a:solidFill>
                      </a:rPr>
                      <m:t>(</m:t>
                    </m:r>
                    <m:r>
                      <m:rPr>
                        <m:nor/>
                      </m:rPr>
                      <a:rPr lang="en-US" altLang="bg-BG" sz="2000" dirty="0">
                        <a:solidFill>
                          <a:srgbClr val="FF0000"/>
                        </a:solidFill>
                      </a:rPr>
                      <m:t>x</m:t>
                    </m:r>
                    <m:r>
                      <m:rPr>
                        <m:nor/>
                      </m:rPr>
                      <a:rPr lang="en-US" altLang="bg-BG" sz="2000" dirty="0">
                        <a:solidFill>
                          <a:srgbClr val="FF0000"/>
                        </a:solidFill>
                      </a:rPr>
                      <m:t>−</m:t>
                    </m:r>
                    <m:r>
                      <m:rPr>
                        <m:nor/>
                      </m:rPr>
                      <a:rPr lang="en-US" altLang="bg-BG" sz="2000" b="1" dirty="0">
                        <a:solidFill>
                          <a:srgbClr val="3333FF"/>
                        </a:solidFill>
                        <a:cs typeface="Arial" charset="0"/>
                      </a:rPr>
                      <m:t> </m:t>
                    </m:r>
                    <m:acc>
                      <m:accPr>
                        <m:chr m:val="̅"/>
                        <m:ctrlPr>
                          <a:rPr lang="en-US" sz="2000" i="1">
                            <a:latin typeface="Cambria Math" panose="02040503050406030204" pitchFamily="18" charset="0"/>
                          </a:rPr>
                        </m:ctrlPr>
                      </m:accPr>
                      <m:e>
                        <m:r>
                          <a:rPr lang="en-US" sz="2000" i="1">
                            <a:latin typeface="Cambria Math"/>
                          </a:rPr>
                          <m:t>𝑥</m:t>
                        </m:r>
                      </m:e>
                    </m:acc>
                    <m:r>
                      <a:rPr lang="en-US" sz="2000" i="1">
                        <a:latin typeface="Cambria Math" panose="02040503050406030204" pitchFamily="18" charset="0"/>
                      </a:rPr>
                      <m:t>)2</m:t>
                    </m:r>
                  </m:oMath>
                </a14:m>
                <a:br>
                  <a:rPr lang="en-US" altLang="bg-BG" sz="2000" dirty="0">
                    <a:solidFill>
                      <a:srgbClr val="FF0000"/>
                    </a:solidFill>
                  </a:rPr>
                </a:br>
                <a:r>
                  <a:rPr lang="en-US" altLang="bg-BG" sz="2000" b="1" dirty="0">
                    <a:solidFill>
                      <a:srgbClr val="3333FF"/>
                    </a:solidFill>
                    <a:cs typeface="Arial" charset="0"/>
                  </a:rPr>
                  <a:t>23</a:t>
                </a:r>
              </a:p>
              <a:p>
                <a:pPr marL="0" indent="0">
                  <a:buNone/>
                </a:pPr>
                <a:r>
                  <a:rPr lang="en-US" altLang="bg-BG" sz="2000" b="1" dirty="0">
                    <a:solidFill>
                      <a:srgbClr val="3333FF"/>
                    </a:solidFill>
                    <a:cs typeface="Arial" charset="0"/>
                  </a:rPr>
                  <a:t>23</a:t>
                </a:r>
              </a:p>
              <a:p>
                <a:pPr marL="0" indent="0">
                  <a:buNone/>
                </a:pPr>
                <a:r>
                  <a:rPr lang="en-US" altLang="bg-BG" sz="2000" b="1" dirty="0">
                    <a:solidFill>
                      <a:srgbClr val="3333FF"/>
                    </a:solidFill>
                    <a:cs typeface="Arial" charset="0"/>
                  </a:rPr>
                  <a:t>24</a:t>
                </a:r>
              </a:p>
              <a:p>
                <a:pPr marL="0" indent="0">
                  <a:buNone/>
                </a:pPr>
                <a:r>
                  <a:rPr lang="en-US" altLang="bg-BG" sz="2000" b="1" dirty="0">
                    <a:solidFill>
                      <a:srgbClr val="3333FF"/>
                    </a:solidFill>
                    <a:cs typeface="Arial" charset="0"/>
                  </a:rPr>
                  <a:t>25</a:t>
                </a:r>
              </a:p>
              <a:p>
                <a:pPr marL="0" indent="0">
                  <a:buNone/>
                </a:pPr>
                <a:r>
                  <a:rPr lang="en-US" altLang="bg-BG" sz="2000" b="1" dirty="0">
                    <a:solidFill>
                      <a:srgbClr val="3333FF"/>
                    </a:solidFill>
                    <a:cs typeface="Arial" charset="0"/>
                  </a:rPr>
                  <a:t>26</a:t>
                </a:r>
              </a:p>
              <a:p>
                <a:pPr marL="0" indent="0">
                  <a:buNone/>
                </a:pPr>
                <a:r>
                  <a:rPr lang="en-US" altLang="bg-BG" sz="2000" b="1" dirty="0">
                    <a:solidFill>
                      <a:srgbClr val="3333FF"/>
                    </a:solidFill>
                    <a:cs typeface="Arial" charset="0"/>
                  </a:rPr>
                  <a:t>26</a:t>
                </a:r>
              </a:p>
              <a:p>
                <a:pPr marL="0" indent="0">
                  <a:buNone/>
                </a:pPr>
                <a:r>
                  <a:rPr lang="en-US" altLang="bg-BG" sz="2000" b="1" dirty="0">
                    <a:solidFill>
                      <a:srgbClr val="3333FF"/>
                    </a:solidFill>
                    <a:cs typeface="Arial" charset="0"/>
                  </a:rPr>
                  <a:t>27</a:t>
                </a:r>
              </a:p>
              <a:p>
                <a:pPr marL="0" indent="0">
                  <a:buNone/>
                </a:pPr>
                <a:r>
                  <a:rPr lang="en-US" altLang="bg-BG" sz="2000" b="1" dirty="0">
                    <a:solidFill>
                      <a:srgbClr val="3333FF"/>
                    </a:solidFill>
                    <a:cs typeface="Arial" charset="0"/>
                  </a:rPr>
                  <a:t>27</a:t>
                </a:r>
              </a:p>
              <a:p>
                <a:pPr marL="0" indent="0">
                  <a:buNone/>
                </a:pPr>
                <a:r>
                  <a:rPr lang="en-US" altLang="bg-BG" sz="2000" b="1" dirty="0">
                    <a:solidFill>
                      <a:srgbClr val="3333FF"/>
                    </a:solidFill>
                    <a:cs typeface="Arial" charset="0"/>
                  </a:rPr>
                  <a:t>27</a:t>
                </a:r>
              </a:p>
              <a:p>
                <a:pPr marL="0" indent="0">
                  <a:buNone/>
                </a:pPr>
                <a:r>
                  <a:rPr lang="en-US" altLang="bg-BG" sz="2000" b="1" dirty="0">
                    <a:solidFill>
                      <a:srgbClr val="3333FF"/>
                    </a:solidFill>
                    <a:cs typeface="Arial" charset="0"/>
                  </a:rPr>
                  <a:t>27</a:t>
                </a:r>
                <a:br>
                  <a:rPr lang="en-US" altLang="bg-BG" sz="2000" b="1" dirty="0">
                    <a:solidFill>
                      <a:srgbClr val="3333FF"/>
                    </a:solidFill>
                    <a:cs typeface="Arial" charset="0"/>
                  </a:rPr>
                </a:br>
                <a:r>
                  <a:rPr lang="en-US" altLang="bg-BG" sz="2000" b="1" dirty="0">
                    <a:solidFill>
                      <a:srgbClr val="FF0000"/>
                    </a:solidFill>
                  </a:rPr>
                  <a:t>∑ x</a:t>
                </a:r>
                <a:r>
                  <a:rPr lang="en-US" altLang="bg-BG" sz="2000" b="1" dirty="0">
                    <a:solidFill>
                      <a:srgbClr val="3333FF"/>
                    </a:solidFill>
                    <a:cs typeface="Arial" charset="0"/>
                  </a:rPr>
                  <a:t>     </a:t>
                </a:r>
                <a14:m>
                  <m:oMath xmlns:m="http://schemas.openxmlformats.org/officeDocument/2006/math">
                    <m:r>
                      <a:rPr lang="en-US" sz="2000" i="1">
                        <a:latin typeface="Cambria Math" panose="02040503050406030204" pitchFamily="18" charset="0"/>
                      </a:rPr>
                      <m:t>∑</m:t>
                    </m:r>
                  </m:oMath>
                </a14:m>
                <a:r>
                  <a:rPr lang="en-US" altLang="bg-BG" sz="2000" b="1" dirty="0">
                    <a:solidFill>
                      <a:srgbClr val="3333FF"/>
                    </a:solidFill>
                    <a:cs typeface="Arial" charset="0"/>
                  </a:rPr>
                  <a:t>(x -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𝑥</m:t>
                        </m:r>
                      </m:e>
                    </m:acc>
                  </m:oMath>
                </a14:m>
                <a:r>
                  <a:rPr lang="en-US" sz="2000" dirty="0"/>
                  <a:t>)	 </a:t>
                </a:r>
                <a14:m>
                  <m:oMath xmlns:m="http://schemas.openxmlformats.org/officeDocument/2006/math">
                    <m:r>
                      <a:rPr lang="en-US" sz="2000" b="0" i="0" smtClean="0">
                        <a:latin typeface="Cambria Math" panose="02040503050406030204" pitchFamily="18" charset="0"/>
                      </a:rPr>
                      <m:t>     </m:t>
                    </m:r>
                    <m:r>
                      <a:rPr lang="en-US" sz="2000" i="1">
                        <a:latin typeface="Cambria Math" panose="02040503050406030204" pitchFamily="18" charset="0"/>
                      </a:rPr>
                      <m:t>∑</m:t>
                    </m:r>
                  </m:oMath>
                </a14:m>
                <a:r>
                  <a:rPr lang="en-US" altLang="bg-BG" sz="2000" b="1" dirty="0">
                    <a:solidFill>
                      <a:srgbClr val="3333FF"/>
                    </a:solidFill>
                    <a:cs typeface="Arial" charset="0"/>
                  </a:rPr>
                  <a:t>(x - </a:t>
                </a:r>
                <a14:m>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𝑥</m:t>
                        </m:r>
                      </m:e>
                    </m:acc>
                  </m:oMath>
                </a14:m>
                <a:r>
                  <a:rPr lang="en-US" sz="2000" dirty="0"/>
                  <a:t>)2</a:t>
                </a:r>
                <a:r>
                  <a:rPr lang="en-US" dirty="0"/>
                  <a:t> 	</a:t>
                </a:r>
                <a:endParaRPr lang="bg-BG" dirty="0"/>
              </a:p>
            </p:txBody>
          </p:sp>
        </mc:Choice>
        <mc:Fallback xmlns="">
          <p:sp>
            <p:nvSpPr>
              <p:cNvPr id="6" name="Content Placeholder 5">
                <a:extLst>
                  <a:ext uri="{FF2B5EF4-FFF2-40B4-BE49-F238E27FC236}">
                    <a16:creationId xmlns:a16="http://schemas.microsoft.com/office/drawing/2014/main" id="{B8CF0EF4-4B4B-4613-A074-294A1243AAAA}"/>
                  </a:ext>
                </a:extLst>
              </p:cNvPr>
              <p:cNvSpPr>
                <a:spLocks noGrp="1" noRot="1" noChangeAspect="1" noMove="1" noResize="1" noEditPoints="1" noAdjustHandles="1" noChangeArrowheads="1" noChangeShapeType="1" noTextEdit="1"/>
              </p:cNvSpPr>
              <p:nvPr>
                <p:ph sz="quarter" idx="4"/>
              </p:nvPr>
            </p:nvSpPr>
            <p:spPr>
              <a:xfrm>
                <a:off x="4411219" y="1268760"/>
                <a:ext cx="4409253" cy="4367096"/>
              </a:xfrm>
              <a:blipFill>
                <a:blip r:embed="rId3"/>
                <a:stretch>
                  <a:fillRect l="-1379" t="-417" b="-1947"/>
                </a:stretch>
              </a:blipFill>
              <a:ln>
                <a:solidFill>
                  <a:schemeClr val="dk1">
                    <a:shade val="95000"/>
                    <a:satMod val="105000"/>
                  </a:schemeClr>
                </a:solidFill>
              </a:ln>
            </p:spPr>
            <p:txBody>
              <a:bodyPr/>
              <a:lstStyle/>
              <a:p>
                <a:r>
                  <a:rPr lang="bg-BG">
                    <a:noFill/>
                  </a:rPr>
                  <a:t> </a:t>
                </a:r>
              </a:p>
            </p:txBody>
          </p:sp>
        </mc:Fallback>
      </mc:AlternateContent>
      <p:sp>
        <p:nvSpPr>
          <p:cNvPr id="8" name="Slide Number Placeholder 7">
            <a:extLst>
              <a:ext uri="{FF2B5EF4-FFF2-40B4-BE49-F238E27FC236}">
                <a16:creationId xmlns:a16="http://schemas.microsoft.com/office/drawing/2014/main" id="{82991EAE-A819-4ECA-8806-5758FF3D9BFE}"/>
              </a:ext>
            </a:extLst>
          </p:cNvPr>
          <p:cNvSpPr>
            <a:spLocks noGrp="1"/>
          </p:cNvSpPr>
          <p:nvPr>
            <p:ph type="sldNum" sz="quarter" idx="12"/>
          </p:nvPr>
        </p:nvSpPr>
        <p:spPr/>
        <p:txBody>
          <a:bodyPr/>
          <a:lstStyle/>
          <a:p>
            <a:fld id="{42C364D6-21E7-4E4F-80EC-5439A8A3655A}" type="slidenum">
              <a:rPr lang="bg-BG" altLang="bg-BG" smtClean="0"/>
              <a:pPr/>
              <a:t>38</a:t>
            </a:fld>
            <a:endParaRPr lang="bg-BG" altLang="bg-BG"/>
          </a:p>
        </p:txBody>
      </p:sp>
      <p:cxnSp>
        <p:nvCxnSpPr>
          <p:cNvPr id="9" name="Straight Connector 8">
            <a:extLst>
              <a:ext uri="{FF2B5EF4-FFF2-40B4-BE49-F238E27FC236}">
                <a16:creationId xmlns:a16="http://schemas.microsoft.com/office/drawing/2014/main" id="{FC62F76B-522D-420B-9C61-386119BE700D}"/>
              </a:ext>
            </a:extLst>
          </p:cNvPr>
          <p:cNvCxnSpPr/>
          <p:nvPr/>
        </p:nvCxnSpPr>
        <p:spPr>
          <a:xfrm flipH="1">
            <a:off x="443309" y="5301208"/>
            <a:ext cx="138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5096BDC-EB50-4971-BF6F-EDEA0D62FC73}"/>
              </a:ext>
            </a:extLst>
          </p:cNvPr>
          <p:cNvCxnSpPr/>
          <p:nvPr/>
        </p:nvCxnSpPr>
        <p:spPr>
          <a:xfrm>
            <a:off x="971600" y="1340768"/>
            <a:ext cx="0" cy="4248472"/>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F1705FDB-6045-4BFC-A8D3-B199D8C548B4}"/>
              </a:ext>
            </a:extLst>
          </p:cNvPr>
          <p:cNvCxnSpPr>
            <a:cxnSpLocks/>
          </p:cNvCxnSpPr>
          <p:nvPr/>
        </p:nvCxnSpPr>
        <p:spPr>
          <a:xfrm>
            <a:off x="443309" y="1628799"/>
            <a:ext cx="8377163"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C8E906A5-9AAB-4839-B190-74D1C9D23FD0}"/>
              </a:ext>
            </a:extLst>
          </p:cNvPr>
          <p:cNvCxnSpPr/>
          <p:nvPr/>
        </p:nvCxnSpPr>
        <p:spPr>
          <a:xfrm>
            <a:off x="1979712" y="1290960"/>
            <a:ext cx="72008" cy="429828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AB4DD50D-E54E-4F12-90D3-E8B8ACA18CBA}"/>
              </a:ext>
            </a:extLst>
          </p:cNvPr>
          <p:cNvCxnSpPr>
            <a:cxnSpLocks/>
          </p:cNvCxnSpPr>
          <p:nvPr/>
        </p:nvCxnSpPr>
        <p:spPr>
          <a:xfrm>
            <a:off x="3563889" y="1290960"/>
            <a:ext cx="55242" cy="4390638"/>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247E016E-E18B-4416-9AFF-C0E894F8F300}"/>
              </a:ext>
            </a:extLst>
          </p:cNvPr>
          <p:cNvCxnSpPr>
            <a:cxnSpLocks/>
          </p:cNvCxnSpPr>
          <p:nvPr/>
        </p:nvCxnSpPr>
        <p:spPr>
          <a:xfrm flipH="1">
            <a:off x="5148064" y="1340768"/>
            <a:ext cx="1" cy="4248472"/>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FDE30EA0-5AC4-4A6A-BB2F-501D76F85F53}"/>
              </a:ext>
            </a:extLst>
          </p:cNvPr>
          <p:cNvCxnSpPr>
            <a:cxnSpLocks/>
          </p:cNvCxnSpPr>
          <p:nvPr/>
        </p:nvCxnSpPr>
        <p:spPr>
          <a:xfrm>
            <a:off x="6319763" y="1245889"/>
            <a:ext cx="79460" cy="4389967"/>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172F8557-6B90-46E3-AA93-25F89C44BED0}"/>
              </a:ext>
            </a:extLst>
          </p:cNvPr>
          <p:cNvCxnSpPr>
            <a:cxnSpLocks/>
          </p:cNvCxnSpPr>
          <p:nvPr/>
        </p:nvCxnSpPr>
        <p:spPr>
          <a:xfrm>
            <a:off x="7911392" y="1290960"/>
            <a:ext cx="0" cy="43253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97657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r>
              <a:rPr lang="en-GB" altLang="bg-BG" b="1" u="sng" dirty="0">
                <a:solidFill>
                  <a:srgbClr val="0070C0"/>
                </a:solidFill>
                <a:effectLst>
                  <a:outerShdw blurRad="38100" dist="38100" dir="2700000" algn="tl">
                    <a:srgbClr val="C0C0C0"/>
                  </a:outerShdw>
                </a:effectLst>
              </a:rPr>
              <a:t>Part 2.</a:t>
            </a:r>
            <a:r>
              <a:rPr lang="en-GB" altLang="bg-BG" b="1" dirty="0">
                <a:solidFill>
                  <a:srgbClr val="FF3300"/>
                </a:solidFill>
                <a:effectLst>
                  <a:outerShdw blurRad="38100" dist="38100" dir="2700000" algn="tl">
                    <a:srgbClr val="C0C0C0"/>
                  </a:outerShdw>
                </a:effectLst>
              </a:rPr>
              <a:t> </a:t>
            </a:r>
            <a:br>
              <a:rPr lang="en-GB" altLang="bg-BG" b="1" dirty="0">
                <a:solidFill>
                  <a:srgbClr val="FF3300"/>
                </a:solidFill>
                <a:effectLst>
                  <a:outerShdw blurRad="38100" dist="38100" dir="2700000" algn="tl">
                    <a:srgbClr val="C0C0C0"/>
                  </a:outerShdw>
                </a:effectLst>
              </a:rPr>
            </a:br>
            <a:br>
              <a:rPr lang="en-GB" altLang="bg-BG" b="1" dirty="0">
                <a:solidFill>
                  <a:srgbClr val="FF3300"/>
                </a:solidFill>
                <a:effectLst>
                  <a:outerShdw blurRad="38100" dist="38100" dir="2700000" algn="tl">
                    <a:srgbClr val="C0C0C0"/>
                  </a:outerShdw>
                </a:effectLst>
              </a:rPr>
            </a:br>
            <a:r>
              <a:rPr lang="en-GB" altLang="bg-BG" b="1" dirty="0">
                <a:solidFill>
                  <a:srgbClr val="FF3300"/>
                </a:solidFill>
                <a:effectLst>
                  <a:outerShdw blurRad="38100" dist="38100" dir="2700000" algn="tl">
                    <a:srgbClr val="C0C0C0"/>
                  </a:outerShdw>
                </a:effectLst>
              </a:rPr>
              <a:t>THE CONCEPT OF NORMS AND NORMAL GROUPS’ LIMITS</a:t>
            </a:r>
            <a:endParaRPr lang="en-US" dirty="0"/>
          </a:p>
        </p:txBody>
      </p:sp>
      <p:sp>
        <p:nvSpPr>
          <p:cNvPr id="3" name="Date Placeholder 2"/>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0EABC445-0CA0-47C3-926E-76BDA356F46E}" type="slidenum">
              <a:rPr lang="bg-BG" altLang="bg-BG" smtClean="0"/>
              <a:pPr/>
              <a:t>39</a:t>
            </a:fld>
            <a:endParaRPr lang="bg-BG" altLang="bg-BG"/>
          </a:p>
        </p:txBody>
      </p:sp>
    </p:spTree>
    <p:extLst>
      <p:ext uri="{BB962C8B-B14F-4D97-AF65-F5344CB8AC3E}">
        <p14:creationId xmlns:p14="http://schemas.microsoft.com/office/powerpoint/2010/main" val="193247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750" y="457200"/>
            <a:ext cx="8147050" cy="5636096"/>
          </a:xfrm>
        </p:spPr>
        <p:txBody>
          <a:bodyPr/>
          <a:lstStyle/>
          <a:p>
            <a:pPr algn="l">
              <a:lnSpc>
                <a:spcPct val="130000"/>
              </a:lnSpc>
            </a:pPr>
            <a:r>
              <a:rPr lang="en-GB" altLang="bg-BG" b="1" dirty="0">
                <a:solidFill>
                  <a:srgbClr val="FF0000"/>
                </a:solidFill>
              </a:rPr>
              <a:t>Why we need measures of dispersion?</a:t>
            </a:r>
            <a:br>
              <a:rPr lang="en-GB" altLang="bg-BG" b="1" dirty="0">
                <a:solidFill>
                  <a:srgbClr val="FF0000"/>
                </a:solidFill>
              </a:rPr>
            </a:br>
            <a:br>
              <a:rPr lang="en-GB" altLang="bg-BG" b="1" dirty="0">
                <a:solidFill>
                  <a:srgbClr val="FF0000"/>
                </a:solidFill>
              </a:rPr>
            </a:br>
            <a:r>
              <a:rPr lang="en-GB" altLang="bg-BG" b="1" dirty="0">
                <a:solidFill>
                  <a:srgbClr val="002060"/>
                </a:solidFill>
              </a:rPr>
              <a:t>Measures of central tendency do not give a total picture of a distribution.</a:t>
            </a:r>
            <a:r>
              <a:rPr lang="en-GB" altLang="bg-BG" dirty="0">
                <a:solidFill>
                  <a:srgbClr val="002060"/>
                </a:solidFill>
              </a:rPr>
              <a:t> </a:t>
            </a:r>
            <a:br>
              <a:rPr lang="en-GB" altLang="bg-BG" dirty="0">
                <a:solidFill>
                  <a:srgbClr val="002060"/>
                </a:solidFill>
              </a:rPr>
            </a:br>
            <a:endParaRPr lang="bg-BG" altLang="bg-BG" dirty="0">
              <a:solidFill>
                <a:srgbClr val="002060"/>
              </a:solidFill>
            </a:endParaRPr>
          </a:p>
        </p:txBody>
      </p:sp>
      <p:sp>
        <p:nvSpPr>
          <p:cNvPr id="2" name="Date Placeholder 1"/>
          <p:cNvSpPr>
            <a:spLocks noGrp="1"/>
          </p:cNvSpPr>
          <p:nvPr>
            <p:ph type="dt" sz="half" idx="10"/>
          </p:nvPr>
        </p:nvSpPr>
        <p:spPr/>
        <p:txBody>
          <a:bodyPr/>
          <a:lstStyle/>
          <a:p>
            <a:fld id="{91214236-C4F8-463C-96D3-2C6A90BCF61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4</a:t>
            </a:fld>
            <a:endParaRPr lang="bg-BG" altLang="bg-BG"/>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9552" y="332656"/>
            <a:ext cx="8147050" cy="5636096"/>
          </a:xfrm>
        </p:spPr>
        <p:txBody>
          <a:bodyPr/>
          <a:lstStyle/>
          <a:p>
            <a:pPr>
              <a:lnSpc>
                <a:spcPct val="120000"/>
              </a:lnSpc>
            </a:pPr>
            <a:br>
              <a:rPr lang="en-GB" altLang="bg-BG" sz="4000" b="1" dirty="0">
                <a:solidFill>
                  <a:srgbClr val="FF0000"/>
                </a:solidFill>
              </a:rPr>
            </a:br>
            <a:r>
              <a:rPr lang="en-GB" altLang="bg-BG" sz="4000" b="1" dirty="0">
                <a:solidFill>
                  <a:srgbClr val="FF0000"/>
                </a:solidFill>
              </a:rPr>
              <a:t>Basic principle of a normal distribution</a:t>
            </a:r>
            <a:br>
              <a:rPr lang="en-GB" altLang="bg-BG" sz="4000" b="1" dirty="0">
                <a:solidFill>
                  <a:srgbClr val="FF0000"/>
                </a:solidFill>
              </a:rPr>
            </a:br>
            <a:br>
              <a:rPr lang="en-GB" altLang="bg-BG" sz="4000" b="1" dirty="0"/>
            </a:br>
            <a:r>
              <a:rPr lang="en-GB" altLang="bg-BG" sz="4000" b="1" dirty="0"/>
              <a:t>In a normal or nearly normal distribution there are fixed percentages of cases that fall within certain distances from the mean.</a:t>
            </a:r>
            <a:br>
              <a:rPr lang="en-GB" altLang="bg-BG" sz="4000" b="1" dirty="0"/>
            </a:br>
            <a:r>
              <a:rPr lang="en-GB" altLang="bg-BG" sz="4000" b="1" dirty="0"/>
              <a:t> </a:t>
            </a:r>
            <a:r>
              <a:rPr lang="en-GB" altLang="bg-BG" dirty="0"/>
              <a:t> </a:t>
            </a:r>
            <a:endParaRPr lang="bg-BG" altLang="bg-BG" dirty="0"/>
          </a:p>
        </p:txBody>
      </p:sp>
      <p:sp>
        <p:nvSpPr>
          <p:cNvPr id="2" name="Date Placeholder 1"/>
          <p:cNvSpPr>
            <a:spLocks noGrp="1"/>
          </p:cNvSpPr>
          <p:nvPr>
            <p:ph type="dt" sz="half" idx="10"/>
          </p:nvPr>
        </p:nvSpPr>
        <p:spPr/>
        <p:txBody>
          <a:bodyPr/>
          <a:lstStyle/>
          <a:p>
            <a:fld id="{4815E94F-5A0A-409E-B9CA-BF38052B713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40</a:t>
            </a:fld>
            <a:endParaRPr lang="bg-BG" altLang="bg-BG"/>
          </a:p>
        </p:txBody>
      </p:sp>
    </p:spTree>
    <p:extLst>
      <p:ext uri="{BB962C8B-B14F-4D97-AF65-F5344CB8AC3E}">
        <p14:creationId xmlns:p14="http://schemas.microsoft.com/office/powerpoint/2010/main" val="1647480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13B6DE-1FE9-4B19-AACE-CDB37F98EB1F}" type="slidenum">
              <a:rPr lang="bg-BG" altLang="bg-BG"/>
              <a:pPr/>
              <a:t>41</a:t>
            </a:fld>
            <a:endParaRPr lang="bg-BG" altLang="bg-BG"/>
          </a:p>
        </p:txBody>
      </p:sp>
      <p:sp>
        <p:nvSpPr>
          <p:cNvPr id="142338" name="Rectangle 2"/>
          <p:cNvSpPr>
            <a:spLocks noGrp="1" noChangeArrowheads="1"/>
          </p:cNvSpPr>
          <p:nvPr>
            <p:ph type="title"/>
          </p:nvPr>
        </p:nvSpPr>
        <p:spPr>
          <a:xfrm>
            <a:off x="467544" y="12239"/>
            <a:ext cx="8229600" cy="896481"/>
          </a:xfrm>
        </p:spPr>
        <p:txBody>
          <a:bodyPr/>
          <a:lstStyle/>
          <a:p>
            <a:r>
              <a:rPr lang="en-GB" altLang="bg-BG" sz="3600" b="1" dirty="0">
                <a:solidFill>
                  <a:srgbClr val="FF0000"/>
                </a:solidFill>
              </a:rPr>
              <a:t>NORMAL DISTRIBUTION</a:t>
            </a:r>
            <a:endParaRPr lang="en-GB" altLang="bg-BG" dirty="0">
              <a:solidFill>
                <a:srgbClr val="FF0000"/>
              </a:solidFill>
            </a:endParaRPr>
          </a:p>
        </p:txBody>
      </p:sp>
      <p:graphicFrame>
        <p:nvGraphicFramePr>
          <p:cNvPr id="142339" name="Object 3"/>
          <p:cNvGraphicFramePr>
            <a:graphicFrameLocks noGrp="1" noChangeAspect="1"/>
          </p:cNvGraphicFramePr>
          <p:nvPr>
            <p:ph type="tbl" idx="1"/>
            <p:extLst>
              <p:ext uri="{D42A27DB-BD31-4B8C-83A1-F6EECF244321}">
                <p14:modId xmlns:p14="http://schemas.microsoft.com/office/powerpoint/2010/main" val="3443729669"/>
              </p:ext>
            </p:extLst>
          </p:nvPr>
        </p:nvGraphicFramePr>
        <p:xfrm>
          <a:off x="835025" y="1147911"/>
          <a:ext cx="7537450" cy="5305425"/>
        </p:xfrm>
        <a:graphic>
          <a:graphicData uri="http://schemas.openxmlformats.org/presentationml/2006/ole">
            <mc:AlternateContent xmlns:mc="http://schemas.openxmlformats.org/markup-compatibility/2006">
              <mc:Choice xmlns:v="urn:schemas-microsoft-com:vml" Requires="v">
                <p:oleObj spid="_x0000_s1059" name="Document" r:id="rId5" imgW="7764844" imgH="5465785" progId="Word.Document.8">
                  <p:embed/>
                </p:oleObj>
              </mc:Choice>
              <mc:Fallback>
                <p:oleObj name="Document" r:id="rId5" imgW="7764844" imgH="5465785" progId="Word.Document.8">
                  <p:embed/>
                  <p:pic>
                    <p:nvPicPr>
                      <p:cNvPr id="0" name=""/>
                      <p:cNvPicPr>
                        <a:picLocks noChangeAspect="1" noChangeArrowheads="1"/>
                      </p:cNvPicPr>
                      <p:nvPr/>
                    </p:nvPicPr>
                    <p:blipFill>
                      <a:blip r:embed="rId6"/>
                      <a:srcRect/>
                      <a:stretch>
                        <a:fillRect/>
                      </a:stretch>
                    </p:blipFill>
                    <p:spPr bwMode="auto">
                      <a:xfrm>
                        <a:off x="835025" y="1147911"/>
                        <a:ext cx="7537450" cy="5305425"/>
                      </a:xfrm>
                      <a:prstGeom prst="rect">
                        <a:avLst/>
                      </a:prstGeom>
                    </p:spPr>
                  </p:pic>
                </p:oleObj>
              </mc:Fallback>
            </mc:AlternateContent>
          </a:graphicData>
        </a:graphic>
      </p:graphicFrame>
      <p:sp>
        <p:nvSpPr>
          <p:cNvPr id="2" name="Date Placeholder 1"/>
          <p:cNvSpPr>
            <a:spLocks noGrp="1"/>
          </p:cNvSpPr>
          <p:nvPr>
            <p:ph type="dt" sz="half" idx="10"/>
          </p:nvPr>
        </p:nvSpPr>
        <p:spPr/>
        <p:txBody>
          <a:bodyPr/>
          <a:lstStyle/>
          <a:p>
            <a:fld id="{D9B7140A-D53F-4C6C-9DB1-B578313BD9A4}" type="datetime1">
              <a:rPr lang="bg-BG" altLang="bg-BG" smtClean="0"/>
              <a:t>31.10.2019 г.</a:t>
            </a:fld>
            <a:endParaRPr lang="bg-BG" altLang="bg-BG"/>
          </a:p>
        </p:txBody>
      </p:sp>
    </p:spTree>
    <p:extLst>
      <p:ext uri="{BB962C8B-B14F-4D97-AF65-F5344CB8AC3E}">
        <p14:creationId xmlns:p14="http://schemas.microsoft.com/office/powerpoint/2010/main" val="12918285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2338"/>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42339"/>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4" name="REMIND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9750" y="457200"/>
            <a:ext cx="8147050" cy="5995988"/>
          </a:xfrm>
        </p:spPr>
        <p:txBody>
          <a:bodyPr/>
          <a:lstStyle/>
          <a:p>
            <a:r>
              <a:rPr lang="en-GB" altLang="bg-BG" sz="4000" b="1" dirty="0"/>
              <a:t>Using this principle, we can easily create </a:t>
            </a:r>
            <a:r>
              <a:rPr lang="en-GB" altLang="bg-BG" sz="4000" b="1" dirty="0">
                <a:solidFill>
                  <a:srgbClr val="FF3300"/>
                </a:solidFill>
              </a:rPr>
              <a:t>“normal limits”</a:t>
            </a:r>
            <a:r>
              <a:rPr lang="en-GB" altLang="bg-BG" sz="4000" b="1" dirty="0"/>
              <a:t> and interpret individual scores for  clinical and laboratory tests.</a:t>
            </a:r>
            <a:br>
              <a:rPr lang="en-GB" altLang="bg-BG" sz="4000" b="1" dirty="0"/>
            </a:br>
            <a:br>
              <a:rPr lang="en-GB" altLang="bg-BG" sz="4000" b="1" dirty="0"/>
            </a:br>
            <a:r>
              <a:rPr lang="en-GB" altLang="bg-BG" sz="4000" b="1" dirty="0"/>
              <a:t>Using the basic principle of normal distribution, we can determine </a:t>
            </a:r>
            <a:r>
              <a:rPr lang="en-GB" altLang="bg-BG" sz="4000" b="1" dirty="0">
                <a:solidFill>
                  <a:srgbClr val="FF0000"/>
                </a:solidFill>
              </a:rPr>
              <a:t>the limits of different groups of normality</a:t>
            </a:r>
            <a:r>
              <a:rPr lang="en-GB" altLang="bg-BG" sz="4000" b="1" dirty="0"/>
              <a:t>.</a:t>
            </a:r>
            <a:r>
              <a:rPr lang="en-GB" altLang="bg-BG" sz="4000" dirty="0"/>
              <a:t> </a:t>
            </a:r>
            <a:br>
              <a:rPr lang="en-GB" altLang="bg-BG" sz="4000" b="1" dirty="0"/>
            </a:br>
            <a:endParaRPr lang="bg-BG" altLang="bg-BG" sz="4000" dirty="0"/>
          </a:p>
        </p:txBody>
      </p:sp>
      <p:sp>
        <p:nvSpPr>
          <p:cNvPr id="2" name="Date Placeholder 1"/>
          <p:cNvSpPr>
            <a:spLocks noGrp="1"/>
          </p:cNvSpPr>
          <p:nvPr>
            <p:ph type="dt" sz="half" idx="10"/>
          </p:nvPr>
        </p:nvSpPr>
        <p:spPr/>
        <p:txBody>
          <a:bodyPr/>
          <a:lstStyle/>
          <a:p>
            <a:fld id="{BBFCDF2E-3E4A-44C2-A8B3-F9046490887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42</a:t>
            </a:fld>
            <a:endParaRPr lang="bg-BG" altLang="bg-BG"/>
          </a:p>
        </p:txBody>
      </p:sp>
    </p:spTree>
    <p:extLst>
      <p:ext uri="{BB962C8B-B14F-4D97-AF65-F5344CB8AC3E}">
        <p14:creationId xmlns:p14="http://schemas.microsoft.com/office/powerpoint/2010/main" val="3607601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3" descr="Fig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313"/>
            <a:ext cx="9144000"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C797E51A-0DD2-44CA-9531-0AA02BCCB09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43</a:t>
            </a:fld>
            <a:endParaRPr lang="bg-BG" altLang="bg-BG"/>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AB7A85C-220B-498A-A76B-BE1206C0B322}"/>
                  </a:ext>
                </a:extLst>
              </p:cNvPr>
              <p:cNvSpPr txBox="1"/>
              <p:nvPr/>
            </p:nvSpPr>
            <p:spPr>
              <a:xfrm>
                <a:off x="539552" y="332656"/>
                <a:ext cx="8064896" cy="1200329"/>
              </a:xfrm>
              <a:prstGeom prst="rect">
                <a:avLst/>
              </a:prstGeom>
              <a:noFill/>
            </p:spPr>
            <p:txBody>
              <a:bodyPr wrap="square" rtlCol="0">
                <a:spAutoFit/>
              </a:bodyPr>
              <a:lstStyle/>
              <a:p>
                <a:pPr algn="ctr"/>
                <a:r>
                  <a:rPr lang="en-US" sz="2400" b="1" dirty="0"/>
                  <a:t>In case of </a:t>
                </a:r>
                <a:r>
                  <a:rPr lang="en-US" sz="2400" b="1" dirty="0">
                    <a:solidFill>
                      <a:srgbClr val="FF0000"/>
                    </a:solidFill>
                  </a:rPr>
                  <a:t>three groups of normality</a:t>
                </a:r>
                <a:r>
                  <a:rPr lang="en-US" sz="2400" b="1" dirty="0"/>
                  <a:t>: </a:t>
                </a:r>
              </a:p>
              <a:p>
                <a:pPr algn="ctr"/>
                <a:r>
                  <a:rPr lang="en-US" sz="2400" b="1" dirty="0"/>
                  <a:t>normal, above the norm and below the norm</a:t>
                </a:r>
              </a:p>
              <a:p>
                <a:pPr algn="ctr"/>
                <a:r>
                  <a:rPr lang="en-US" sz="2400" b="1" dirty="0"/>
                  <a:t>Mean </a:t>
                </a:r>
                <a14:m>
                  <m:oMath xmlns:m="http://schemas.openxmlformats.org/officeDocument/2006/math">
                    <m:r>
                      <a:rPr lang="en-US" sz="2400" b="1" i="1" smtClean="0">
                        <a:latin typeface="Cambria Math" panose="02040503050406030204" pitchFamily="18" charset="0"/>
                        <a:ea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𝟏</m:t>
                    </m:r>
                    <m:r>
                      <a:rPr lang="en-US" sz="2400" b="1" i="1" smtClean="0">
                        <a:latin typeface="Cambria Math" panose="02040503050406030204" pitchFamily="18" charset="0"/>
                        <a:ea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𝒔</m:t>
                    </m:r>
                    <m:r>
                      <a:rPr lang="en-US" sz="2400" b="1" i="1" smtClean="0">
                        <a:latin typeface="Cambria Math" panose="02040503050406030204" pitchFamily="18" charset="0"/>
                        <a:ea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𝑺𝑫</m:t>
                    </m:r>
                    <m:r>
                      <a:rPr lang="en-US" sz="2400" b="1" i="1" smtClean="0">
                        <a:latin typeface="Cambria Math" panose="02040503050406030204" pitchFamily="18" charset="0"/>
                        <a:ea typeface="Cambria Math" panose="02040503050406030204" pitchFamily="18" charset="0"/>
                      </a:rPr>
                      <m:t>)</m:t>
                    </m:r>
                  </m:oMath>
                </a14:m>
                <a:endParaRPr lang="en-US" dirty="0"/>
              </a:p>
            </p:txBody>
          </p:sp>
        </mc:Choice>
        <mc:Fallback xmlns="">
          <p:sp>
            <p:nvSpPr>
              <p:cNvPr id="4" name="TextBox 3">
                <a:extLst>
                  <a:ext uri="{FF2B5EF4-FFF2-40B4-BE49-F238E27FC236}">
                    <a16:creationId xmlns:a16="http://schemas.microsoft.com/office/drawing/2014/main" id="{5AB7A85C-220B-498A-A76B-BE1206C0B322}"/>
                  </a:ext>
                </a:extLst>
              </p:cNvPr>
              <p:cNvSpPr txBox="1">
                <a:spLocks noRot="1" noChangeAspect="1" noMove="1" noResize="1" noEditPoints="1" noAdjustHandles="1" noChangeArrowheads="1" noChangeShapeType="1" noTextEdit="1"/>
              </p:cNvSpPr>
              <p:nvPr/>
            </p:nvSpPr>
            <p:spPr>
              <a:xfrm>
                <a:off x="539552" y="332656"/>
                <a:ext cx="8064896" cy="1200329"/>
              </a:xfrm>
              <a:prstGeom prst="rect">
                <a:avLst/>
              </a:prstGeom>
              <a:blipFill>
                <a:blip r:embed="rId3"/>
                <a:stretch>
                  <a:fillRect t="-3571" b="-11735"/>
                </a:stretch>
              </a:blipFill>
            </p:spPr>
            <p:txBody>
              <a:bodyPr/>
              <a:lstStyle/>
              <a:p>
                <a:r>
                  <a:rPr lang="en-US">
                    <a:noFill/>
                  </a:rPr>
                  <a:t> </a:t>
                </a:r>
              </a:p>
            </p:txBody>
          </p:sp>
        </mc:Fallback>
      </mc:AlternateContent>
    </p:spTree>
    <p:extLst>
      <p:ext uri="{BB962C8B-B14F-4D97-AF65-F5344CB8AC3E}">
        <p14:creationId xmlns:p14="http://schemas.microsoft.com/office/powerpoint/2010/main" val="32617791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онтейнер за дата 3"/>
          <p:cNvSpPr>
            <a:spLocks noGrp="1"/>
          </p:cNvSpPr>
          <p:nvPr>
            <p:ph type="dt" sz="half" idx="10"/>
          </p:nvPr>
        </p:nvSpPr>
        <p:spPr/>
        <p:txBody>
          <a:bodyPr/>
          <a:lstStyle/>
          <a:p>
            <a:fld id="{E41D9D85-22DC-484A-974D-C1D78815ECFB}" type="datetime1">
              <a:rPr lang="bg-BG" smtClean="0"/>
              <a:t>31.10.2019 г.</a:t>
            </a:fld>
            <a:endParaRPr lang="bg-BG"/>
          </a:p>
        </p:txBody>
      </p:sp>
      <p:sp>
        <p:nvSpPr>
          <p:cNvPr id="5" name="Контейнер за номер на слайда 4"/>
          <p:cNvSpPr>
            <a:spLocks noGrp="1"/>
          </p:cNvSpPr>
          <p:nvPr>
            <p:ph type="sldNum" sz="quarter" idx="12"/>
          </p:nvPr>
        </p:nvSpPr>
        <p:spPr/>
        <p:txBody>
          <a:bodyPr/>
          <a:lstStyle/>
          <a:p>
            <a:fld id="{353F3F3C-A60D-426C-8F94-912700854F7B}" type="slidenum">
              <a:rPr lang="bg-BG" smtClean="0"/>
              <a:t>44</a:t>
            </a:fld>
            <a:endParaRPr lang="bg-BG"/>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20700"/>
            <a:ext cx="7632700" cy="572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47B5E689-A0AF-463D-96F8-DB5CAAF25703}"/>
              </a:ext>
            </a:extLst>
          </p:cNvPr>
          <p:cNvSpPr txBox="1"/>
          <p:nvPr/>
        </p:nvSpPr>
        <p:spPr>
          <a:xfrm>
            <a:off x="1331640" y="1268760"/>
            <a:ext cx="6192688" cy="461665"/>
          </a:xfrm>
          <a:prstGeom prst="rect">
            <a:avLst/>
          </a:prstGeom>
          <a:noFill/>
        </p:spPr>
        <p:txBody>
          <a:bodyPr wrap="square" rtlCol="0">
            <a:spAutoFit/>
          </a:bodyPr>
          <a:lstStyle/>
          <a:p>
            <a:pPr algn="r"/>
            <a:r>
              <a:rPr lang="en-US" sz="2400" b="1" dirty="0"/>
              <a:t>In case of five normative groups</a:t>
            </a:r>
            <a:endParaRPr lang="bg-BG" sz="2400" b="1" dirty="0"/>
          </a:p>
        </p:txBody>
      </p:sp>
    </p:spTree>
    <p:extLst>
      <p:ext uri="{BB962C8B-B14F-4D97-AF65-F5344CB8AC3E}">
        <p14:creationId xmlns:p14="http://schemas.microsoft.com/office/powerpoint/2010/main" val="3121738905"/>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descr="normal distribution"/>
          <p:cNvPicPr>
            <a:picLocks noChangeAspect="1" noChangeArrowheads="1"/>
          </p:cNvPicPr>
          <p:nvPr/>
        </p:nvPicPr>
        <p:blipFill>
          <a:blip r:embed="rId3" cstate="print">
            <a:lum bright="-20000" contrast="60000"/>
            <a:extLst>
              <a:ext uri="{28A0092B-C50C-407E-A947-70E740481C1C}">
                <a14:useLocalDpi xmlns:a14="http://schemas.microsoft.com/office/drawing/2010/main" val="0"/>
              </a:ext>
            </a:extLst>
          </a:blip>
          <a:srcRect t="2513" b="-8035"/>
          <a:stretch>
            <a:fillRect/>
          </a:stretch>
        </p:blipFill>
        <p:spPr bwMode="auto">
          <a:xfrm>
            <a:off x="0" y="47667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2BCDF930-E3CD-4B2F-8135-78F4AE9C27F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7B922D07-9FAE-4467-B086-27446274F6CB}" type="slidenum">
              <a:rPr lang="bg-BG" altLang="bg-BG" smtClean="0"/>
              <a:pPr/>
              <a:t>45</a:t>
            </a:fld>
            <a:endParaRPr lang="bg-BG" altLang="bg-BG"/>
          </a:p>
        </p:txBody>
      </p:sp>
      <p:cxnSp>
        <p:nvCxnSpPr>
          <p:cNvPr id="5" name="Straight Connector 4">
            <a:extLst>
              <a:ext uri="{FF2B5EF4-FFF2-40B4-BE49-F238E27FC236}">
                <a16:creationId xmlns:a16="http://schemas.microsoft.com/office/drawing/2014/main" id="{9ACC2B48-37FA-43DD-B197-0C23D864BA05}"/>
              </a:ext>
            </a:extLst>
          </p:cNvPr>
          <p:cNvCxnSpPr>
            <a:cxnSpLocks/>
          </p:cNvCxnSpPr>
          <p:nvPr/>
        </p:nvCxnSpPr>
        <p:spPr>
          <a:xfrm flipH="1" flipV="1">
            <a:off x="4067945" y="1700808"/>
            <a:ext cx="1" cy="4320480"/>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D6FF513A-2474-4541-B94D-F1C731AAF148}"/>
              </a:ext>
            </a:extLst>
          </p:cNvPr>
          <p:cNvCxnSpPr>
            <a:cxnSpLocks/>
          </p:cNvCxnSpPr>
          <p:nvPr/>
        </p:nvCxnSpPr>
        <p:spPr>
          <a:xfrm flipV="1">
            <a:off x="5076056" y="1700808"/>
            <a:ext cx="0" cy="424847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F72659B-AF1C-4296-A43F-A56F2095EA10}"/>
              </a:ext>
            </a:extLst>
          </p:cNvPr>
          <p:cNvSpPr txBox="1"/>
          <p:nvPr/>
        </p:nvSpPr>
        <p:spPr>
          <a:xfrm>
            <a:off x="3868688" y="5765775"/>
            <a:ext cx="576064" cy="615553"/>
          </a:xfrm>
          <a:prstGeom prst="rect">
            <a:avLst/>
          </a:prstGeom>
          <a:noFill/>
        </p:spPr>
        <p:txBody>
          <a:bodyPr wrap="square" rtlCol="0">
            <a:spAutoFit/>
          </a:bodyPr>
          <a:lstStyle/>
          <a:p>
            <a:r>
              <a:rPr lang="en-US" dirty="0"/>
              <a:t>-</a:t>
            </a:r>
            <a:r>
              <a:rPr lang="en-US" sz="1600" b="1" dirty="0"/>
              <a:t>0.5 SD</a:t>
            </a:r>
          </a:p>
        </p:txBody>
      </p:sp>
      <p:sp>
        <p:nvSpPr>
          <p:cNvPr id="14" name="TextBox 13">
            <a:extLst>
              <a:ext uri="{FF2B5EF4-FFF2-40B4-BE49-F238E27FC236}">
                <a16:creationId xmlns:a16="http://schemas.microsoft.com/office/drawing/2014/main" id="{A57CD4E6-813A-468B-9447-8D0E9149A07B}"/>
              </a:ext>
            </a:extLst>
          </p:cNvPr>
          <p:cNvSpPr txBox="1"/>
          <p:nvPr/>
        </p:nvSpPr>
        <p:spPr>
          <a:xfrm>
            <a:off x="4788023" y="5765775"/>
            <a:ext cx="663133" cy="584775"/>
          </a:xfrm>
          <a:prstGeom prst="rect">
            <a:avLst/>
          </a:prstGeom>
          <a:noFill/>
        </p:spPr>
        <p:txBody>
          <a:bodyPr wrap="square" rtlCol="0">
            <a:spAutoFit/>
          </a:bodyPr>
          <a:lstStyle/>
          <a:p>
            <a:r>
              <a:rPr lang="en-US" sz="1600" b="1" dirty="0"/>
              <a:t>+0.5 SD</a:t>
            </a:r>
          </a:p>
        </p:txBody>
      </p:sp>
      <p:sp>
        <p:nvSpPr>
          <p:cNvPr id="21" name="TextBox 20">
            <a:extLst>
              <a:ext uri="{FF2B5EF4-FFF2-40B4-BE49-F238E27FC236}">
                <a16:creationId xmlns:a16="http://schemas.microsoft.com/office/drawing/2014/main" id="{888BC5D5-5276-42E9-BF13-36797928F11C}"/>
              </a:ext>
            </a:extLst>
          </p:cNvPr>
          <p:cNvSpPr txBox="1"/>
          <p:nvPr/>
        </p:nvSpPr>
        <p:spPr>
          <a:xfrm>
            <a:off x="5436096" y="692696"/>
            <a:ext cx="3240359" cy="830997"/>
          </a:xfrm>
          <a:prstGeom prst="rect">
            <a:avLst/>
          </a:prstGeom>
          <a:noFill/>
        </p:spPr>
        <p:txBody>
          <a:bodyPr wrap="square" rtlCol="0">
            <a:spAutoFit/>
          </a:bodyPr>
          <a:lstStyle/>
          <a:p>
            <a:pPr algn="ctr"/>
            <a:r>
              <a:rPr lang="en-US" sz="2400" b="1" dirty="0"/>
              <a:t>In case of seven normative groups</a:t>
            </a:r>
          </a:p>
        </p:txBody>
      </p:sp>
    </p:spTree>
    <p:extLst>
      <p:ext uri="{BB962C8B-B14F-4D97-AF65-F5344CB8AC3E}">
        <p14:creationId xmlns:p14="http://schemas.microsoft.com/office/powerpoint/2010/main" val="71045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0F3E8-6480-400B-8DAF-37CE343FEB6B}"/>
              </a:ext>
            </a:extLst>
          </p:cNvPr>
          <p:cNvSpPr>
            <a:spLocks noGrp="1"/>
          </p:cNvSpPr>
          <p:nvPr>
            <p:ph type="title"/>
          </p:nvPr>
        </p:nvSpPr>
        <p:spPr>
          <a:xfrm>
            <a:off x="457200" y="274638"/>
            <a:ext cx="8229600" cy="6106690"/>
          </a:xfrm>
        </p:spPr>
        <p:txBody>
          <a:bodyPr/>
          <a:lstStyle/>
          <a:p>
            <a:r>
              <a:rPr lang="en-US" sz="3200" b="1" dirty="0"/>
              <a:t>Practical assignment</a:t>
            </a:r>
            <a:br>
              <a:rPr lang="en-US" sz="3200" b="1" dirty="0"/>
            </a:br>
            <a:br>
              <a:rPr lang="en-US" dirty="0"/>
            </a:br>
            <a:r>
              <a:rPr lang="en-US" sz="3600" dirty="0"/>
              <a:t>Using the basic principles of the normal distribution, determine the limits of 7 normative groups for a variable “weight” for males based on a sample of 1000 males aged 60-69 years with </a:t>
            </a:r>
            <a:br>
              <a:rPr lang="en-US" sz="3600" dirty="0"/>
            </a:br>
            <a:br>
              <a:rPr lang="en-US" sz="3600" dirty="0"/>
            </a:br>
            <a:r>
              <a:rPr lang="en-US" sz="3600" b="1" dirty="0">
                <a:solidFill>
                  <a:srgbClr val="FF0000"/>
                </a:solidFill>
              </a:rPr>
              <a:t>a mean =80 kg and a standard deviation=8 kg</a:t>
            </a:r>
            <a:endParaRPr lang="bg-BG" sz="3600" b="1" dirty="0">
              <a:solidFill>
                <a:srgbClr val="FF0000"/>
              </a:solidFill>
            </a:endParaRPr>
          </a:p>
        </p:txBody>
      </p:sp>
      <p:sp>
        <p:nvSpPr>
          <p:cNvPr id="3" name="Date Placeholder 2">
            <a:extLst>
              <a:ext uri="{FF2B5EF4-FFF2-40B4-BE49-F238E27FC236}">
                <a16:creationId xmlns:a16="http://schemas.microsoft.com/office/drawing/2014/main" id="{5C190DFD-B522-4662-86F3-906E4B579990}"/>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A93EAE2C-A327-4755-AEBA-08C2BA79044C}"/>
              </a:ext>
            </a:extLst>
          </p:cNvPr>
          <p:cNvSpPr>
            <a:spLocks noGrp="1"/>
          </p:cNvSpPr>
          <p:nvPr>
            <p:ph type="sldNum" sz="quarter" idx="12"/>
          </p:nvPr>
        </p:nvSpPr>
        <p:spPr/>
        <p:txBody>
          <a:bodyPr/>
          <a:lstStyle/>
          <a:p>
            <a:fld id="{0EABC445-0CA0-47C3-926E-76BDA356F46E}" type="slidenum">
              <a:rPr lang="bg-BG" altLang="bg-BG" smtClean="0"/>
              <a:pPr/>
              <a:t>46</a:t>
            </a:fld>
            <a:endParaRPr lang="bg-BG" altLang="bg-BG"/>
          </a:p>
        </p:txBody>
      </p:sp>
    </p:spTree>
    <p:extLst>
      <p:ext uri="{BB962C8B-B14F-4D97-AF65-F5344CB8AC3E}">
        <p14:creationId xmlns:p14="http://schemas.microsoft.com/office/powerpoint/2010/main" val="5375081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7544" y="908720"/>
            <a:ext cx="7467600" cy="952500"/>
          </a:xfrm>
        </p:spPr>
        <p:txBody>
          <a:bodyPr>
            <a:noAutofit/>
          </a:bodyPr>
          <a:lstStyle/>
          <a:p>
            <a:pPr lvl="0" algn="ctr"/>
            <a:r>
              <a:rPr lang="en-US" sz="3200" dirty="0">
                <a:solidFill>
                  <a:srgbClr val="FF0000"/>
                </a:solidFill>
              </a:rPr>
              <a:t>The Concept of “Norms” or “Normal Limits”</a:t>
            </a:r>
          </a:p>
        </p:txBody>
      </p:sp>
      <p:sp>
        <p:nvSpPr>
          <p:cNvPr id="4" name="Контейнер за дата 3"/>
          <p:cNvSpPr>
            <a:spLocks noGrp="1"/>
          </p:cNvSpPr>
          <p:nvPr>
            <p:ph type="dt" sz="half" idx="14"/>
          </p:nvPr>
        </p:nvSpPr>
        <p:spPr>
          <a:xfrm rot="5400000">
            <a:off x="8133678" y="1192946"/>
            <a:ext cx="1676400" cy="384048"/>
          </a:xfrm>
          <a:prstGeom prst="rect">
            <a:avLst/>
          </a:prstGeom>
          <a:ln>
            <a:solidFill>
              <a:schemeClr val="tx1"/>
            </a:solidFill>
          </a:ln>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1D9D85-22DC-484A-974D-C1D78815ECFB}"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47</a:t>
            </a:fld>
            <a:endParaRPr lang="bg-BG" dirty="0"/>
          </a:p>
        </p:txBody>
      </p:sp>
      <mc:AlternateContent xmlns:mc="http://schemas.openxmlformats.org/markup-compatibility/2006" xmlns:a14="http://schemas.microsoft.com/office/drawing/2010/main">
        <mc:Choice Requires="a14">
          <p:graphicFrame>
            <p:nvGraphicFramePr>
              <p:cNvPr id="6" name="Таблица 5"/>
              <p:cNvGraphicFramePr>
                <a:graphicFrameLocks noGrp="1"/>
              </p:cNvGraphicFramePr>
              <p:nvPr>
                <p:extLst>
                  <p:ext uri="{D42A27DB-BD31-4B8C-83A1-F6EECF244321}">
                    <p14:modId xmlns:p14="http://schemas.microsoft.com/office/powerpoint/2010/main" val="2711723243"/>
                  </p:ext>
                </p:extLst>
              </p:nvPr>
            </p:nvGraphicFramePr>
            <p:xfrm>
              <a:off x="555335" y="1899763"/>
              <a:ext cx="8183269" cy="3923997"/>
            </p:xfrm>
            <a:graphic>
              <a:graphicData uri="http://schemas.openxmlformats.org/drawingml/2006/table">
                <a:tbl>
                  <a:tblPr firstRow="1" bandRow="1">
                    <a:tableStyleId>{5C22544A-7EE6-4342-B048-85BDC9FD1C3A}</a:tableStyleId>
                  </a:tblPr>
                  <a:tblGrid>
                    <a:gridCol w="2720521">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582428">
                      <a:extLst>
                        <a:ext uri="{9D8B030D-6E8A-4147-A177-3AD203B41FA5}">
                          <a16:colId xmlns:a16="http://schemas.microsoft.com/office/drawing/2014/main" val="20002"/>
                        </a:ext>
                      </a:extLst>
                    </a:gridCol>
                  </a:tblGrid>
                  <a:tr h="847343">
                    <a:tc>
                      <a:txBody>
                        <a:bodyPr/>
                        <a:lstStyle/>
                        <a:p>
                          <a:pPr algn="ctr"/>
                          <a:r>
                            <a:rPr lang="en-US" i="1" dirty="0">
                              <a:solidFill>
                                <a:schemeClr val="tx1"/>
                              </a:solidFill>
                            </a:rPr>
                            <a:t>Groups</a:t>
                          </a:r>
                          <a:endParaRPr lang="bg-BG" i="1" dirty="0">
                            <a:solidFill>
                              <a:schemeClr val="tx1"/>
                            </a:solidFill>
                          </a:endParaRPr>
                        </a:p>
                      </a:txBody>
                      <a:tcPr anchor="ctr"/>
                    </a:tc>
                    <a:tc>
                      <a:txBody>
                        <a:bodyPr/>
                        <a:lstStyle/>
                        <a:p>
                          <a:pPr algn="ctr"/>
                          <a:r>
                            <a:rPr lang="en-US" i="1" dirty="0">
                              <a:solidFill>
                                <a:schemeClr val="tx1"/>
                              </a:solidFill>
                            </a:rPr>
                            <a:t>Limits</a:t>
                          </a:r>
                          <a:endParaRPr lang="bg-BG" i="1" dirty="0">
                            <a:solidFill>
                              <a:schemeClr val="tx1"/>
                            </a:solidFill>
                          </a:endParaRPr>
                        </a:p>
                      </a:txBody>
                      <a:tcPr anchor="ctr">
                        <a:solidFill>
                          <a:schemeClr val="accent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i="1" dirty="0">
                              <a:solidFill>
                                <a:schemeClr val="tx1"/>
                              </a:solidFill>
                            </a:rPr>
                            <a:t>%  of </a:t>
                          </a:r>
                        </a:p>
                        <a:p>
                          <a:pPr marL="0" marR="0" indent="0" algn="r" defTabSz="914400" rtl="0" eaLnBrk="1" fontAlgn="auto" latinLnBrk="0" hangingPunct="1">
                            <a:lnSpc>
                              <a:spcPct val="100000"/>
                            </a:lnSpc>
                            <a:spcBef>
                              <a:spcPts val="0"/>
                            </a:spcBef>
                            <a:spcAft>
                              <a:spcPts val="0"/>
                            </a:spcAft>
                            <a:buClrTx/>
                            <a:buSzTx/>
                            <a:buFontTx/>
                            <a:buNone/>
                            <a:tabLst/>
                            <a:defRPr/>
                          </a:pPr>
                          <a:r>
                            <a:rPr lang="en-US" i="1" dirty="0">
                              <a:solidFill>
                                <a:schemeClr val="tx1"/>
                              </a:solidFill>
                            </a:rPr>
                            <a:t>cases</a:t>
                          </a:r>
                          <a:endParaRPr lang="bg-BG" i="1" dirty="0">
                            <a:solidFill>
                              <a:schemeClr val="tx1"/>
                            </a:solidFill>
                          </a:endParaRPr>
                        </a:p>
                      </a:txBody>
                      <a:tcPr anchor="ctr">
                        <a:solidFill>
                          <a:schemeClr val="accent1"/>
                        </a:solidFill>
                      </a:tcPr>
                    </a:tc>
                    <a:extLst>
                      <a:ext uri="{0D108BD9-81ED-4DB2-BD59-A6C34878D82A}">
                        <a16:rowId xmlns:a16="http://schemas.microsoft.com/office/drawing/2014/main" val="10000"/>
                      </a:ext>
                    </a:extLst>
                  </a:tr>
                  <a:tr h="439522">
                    <a:tc>
                      <a:txBody>
                        <a:bodyPr/>
                        <a:lstStyle/>
                        <a:p>
                          <a:pPr algn="l"/>
                          <a:r>
                            <a:rPr lang="en-US" dirty="0"/>
                            <a:t>Strongly below the norm</a:t>
                          </a:r>
                        </a:p>
                      </a:txBody>
                      <a:tcPr anchor="ctr"/>
                    </a:tc>
                    <a:tc>
                      <a:txBody>
                        <a:bodyPr/>
                        <a:lstStyle/>
                        <a:p>
                          <a:pPr algn="ctr"/>
                          <a:r>
                            <a:rPr lang="en-US" dirty="0"/>
                            <a:t>Below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2</m:t>
                              </m:r>
                              <m:r>
                                <a:rPr lang="en-US" b="0" i="1" smtClean="0">
                                  <a:latin typeface="Cambria Math"/>
                                  <a:ea typeface="Cambria Math"/>
                                </a:rPr>
                                <m:t>𝑠</m:t>
                              </m:r>
                            </m:oMath>
                          </a14:m>
                          <a:endParaRPr lang="en-US" dirty="0"/>
                        </a:p>
                      </a:txBody>
                      <a:tcPr anchor="ctr"/>
                    </a:tc>
                    <a:tc>
                      <a:txBody>
                        <a:bodyPr/>
                        <a:lstStyle/>
                        <a:p>
                          <a:pPr algn="r"/>
                          <a:r>
                            <a:rPr lang="en-US" dirty="0"/>
                            <a:t>2,3</a:t>
                          </a:r>
                          <a:endParaRPr lang="bg-BG" dirty="0"/>
                        </a:p>
                      </a:txBody>
                      <a:tcPr anchor="ctr"/>
                    </a:tc>
                    <a:extLst>
                      <a:ext uri="{0D108BD9-81ED-4DB2-BD59-A6C34878D82A}">
                        <a16:rowId xmlns:a16="http://schemas.microsoft.com/office/drawing/2014/main" val="10001"/>
                      </a:ext>
                    </a:extLst>
                  </a:tr>
                  <a:tr h="439522">
                    <a:tc>
                      <a:txBody>
                        <a:bodyPr/>
                        <a:lstStyle/>
                        <a:p>
                          <a:pPr algn="l"/>
                          <a:r>
                            <a:rPr lang="en-US" dirty="0"/>
                            <a:t>Average</a:t>
                          </a:r>
                          <a:r>
                            <a:rPr lang="en-US" baseline="0" dirty="0"/>
                            <a:t> below the norm</a:t>
                          </a:r>
                          <a:endParaRPr lang="bg-BG"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From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1</m:t>
                              </m:r>
                              <m:r>
                                <a:rPr lang="en-US" b="0" i="1" smtClean="0">
                                  <a:latin typeface="Cambria Math"/>
                                  <a:ea typeface="Cambria Math"/>
                                </a:rPr>
                                <m:t>𝑠</m:t>
                              </m:r>
                            </m:oMath>
                          </a14:m>
                          <a:r>
                            <a:rPr lang="en-US" dirty="0"/>
                            <a:t> to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2</m:t>
                              </m:r>
                              <m:r>
                                <a:rPr lang="en-US" b="0" i="1" smtClean="0">
                                  <a:latin typeface="Cambria Math"/>
                                  <a:ea typeface="Cambria Math"/>
                                </a:rPr>
                                <m:t>𝑠</m:t>
                              </m:r>
                            </m:oMath>
                          </a14:m>
                          <a:endParaRPr lang="en-US" dirty="0"/>
                        </a:p>
                      </a:txBody>
                      <a:tcPr anchor="ctr"/>
                    </a:tc>
                    <a:tc>
                      <a:txBody>
                        <a:bodyPr/>
                        <a:lstStyle/>
                        <a:p>
                          <a:pPr algn="r"/>
                          <a:r>
                            <a:rPr lang="en-US" dirty="0"/>
                            <a:t>13,6</a:t>
                          </a:r>
                          <a:endParaRPr lang="bg-BG" dirty="0"/>
                        </a:p>
                      </a:txBody>
                      <a:tcPr anchor="ctr"/>
                    </a:tc>
                    <a:extLst>
                      <a:ext uri="{0D108BD9-81ED-4DB2-BD59-A6C34878D82A}">
                        <a16:rowId xmlns:a16="http://schemas.microsoft.com/office/drawing/2014/main" val="10002"/>
                      </a:ext>
                    </a:extLst>
                  </a:tr>
                  <a:tr h="439522">
                    <a:tc>
                      <a:txBody>
                        <a:bodyPr/>
                        <a:lstStyle/>
                        <a:p>
                          <a:pPr algn="l"/>
                          <a:r>
                            <a:rPr lang="en-US" dirty="0"/>
                            <a:t>Slightly</a:t>
                          </a:r>
                          <a:r>
                            <a:rPr lang="en-US" baseline="0" dirty="0"/>
                            <a:t> below the norm</a:t>
                          </a:r>
                          <a:endParaRPr lang="bg-BG"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From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0,5</m:t>
                              </m:r>
                              <m:r>
                                <a:rPr lang="en-US" b="0" i="1" smtClean="0">
                                  <a:latin typeface="Cambria Math"/>
                                  <a:ea typeface="Cambria Math"/>
                                </a:rPr>
                                <m:t>𝑠</m:t>
                              </m:r>
                            </m:oMath>
                          </a14:m>
                          <a:r>
                            <a:rPr lang="en-US" dirty="0"/>
                            <a:t> to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1</m:t>
                              </m:r>
                              <m:r>
                                <a:rPr lang="en-US" b="0" i="1" smtClean="0">
                                  <a:latin typeface="Cambria Math"/>
                                  <a:ea typeface="Cambria Math"/>
                                </a:rPr>
                                <m:t>𝑠</m:t>
                              </m:r>
                            </m:oMath>
                          </a14:m>
                          <a:endParaRPr lang="en-US" dirty="0"/>
                        </a:p>
                      </a:txBody>
                      <a:tcPr anchor="ctr"/>
                    </a:tc>
                    <a:tc>
                      <a:txBody>
                        <a:bodyPr/>
                        <a:lstStyle/>
                        <a:p>
                          <a:pPr algn="r"/>
                          <a:r>
                            <a:rPr lang="en-US" dirty="0"/>
                            <a:t>15,0</a:t>
                          </a:r>
                          <a:endParaRPr lang="bg-BG" dirty="0"/>
                        </a:p>
                      </a:txBody>
                      <a:tcPr anchor="ctr"/>
                    </a:tc>
                    <a:extLst>
                      <a:ext uri="{0D108BD9-81ED-4DB2-BD59-A6C34878D82A}">
                        <a16:rowId xmlns:a16="http://schemas.microsoft.com/office/drawing/2014/main" val="10003"/>
                      </a:ext>
                    </a:extLst>
                  </a:tr>
                  <a:tr h="439522">
                    <a:tc>
                      <a:txBody>
                        <a:bodyPr/>
                        <a:lstStyle/>
                        <a:p>
                          <a:pPr algn="l"/>
                          <a:r>
                            <a:rPr lang="en-US" dirty="0"/>
                            <a:t>Normal</a:t>
                          </a:r>
                          <a:endParaRPr lang="bg-BG"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From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i="1" smtClean="0">
                                  <a:latin typeface="Cambria Math"/>
                                  <a:ea typeface="Cambria Math"/>
                                </a:rPr>
                                <m:t>−</m:t>
                              </m:r>
                              <m:r>
                                <a:rPr lang="en-US" b="0" i="1" smtClean="0">
                                  <a:latin typeface="Cambria Math"/>
                                  <a:ea typeface="Cambria Math"/>
                                </a:rPr>
                                <m:t>0,5</m:t>
                              </m:r>
                              <m:r>
                                <a:rPr lang="en-US" b="0" i="1" smtClean="0">
                                  <a:latin typeface="Cambria Math"/>
                                  <a:ea typeface="Cambria Math"/>
                                </a:rPr>
                                <m:t>𝑠</m:t>
                              </m:r>
                            </m:oMath>
                          </a14:m>
                          <a:r>
                            <a:rPr lang="en-US" dirty="0"/>
                            <a:t> to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+0,5</m:t>
                              </m:r>
                              <m:r>
                                <a:rPr lang="en-US" b="0" i="1" smtClean="0">
                                  <a:latin typeface="Cambria Math"/>
                                  <a:ea typeface="Cambria Math"/>
                                </a:rPr>
                                <m:t>𝑠</m:t>
                              </m:r>
                            </m:oMath>
                          </a14:m>
                          <a:endParaRPr lang="en-US" dirty="0"/>
                        </a:p>
                      </a:txBody>
                      <a:tcPr anchor="ctr"/>
                    </a:tc>
                    <a:tc>
                      <a:txBody>
                        <a:bodyPr/>
                        <a:lstStyle/>
                        <a:p>
                          <a:pPr algn="r"/>
                          <a:r>
                            <a:rPr lang="en-US" dirty="0"/>
                            <a:t>38,2</a:t>
                          </a:r>
                          <a:endParaRPr lang="bg-BG" dirty="0"/>
                        </a:p>
                      </a:txBody>
                      <a:tcPr anchor="ctr"/>
                    </a:tc>
                    <a:extLst>
                      <a:ext uri="{0D108BD9-81ED-4DB2-BD59-A6C34878D82A}">
                        <a16:rowId xmlns:a16="http://schemas.microsoft.com/office/drawing/2014/main" val="10004"/>
                      </a:ext>
                    </a:extLst>
                  </a:tr>
                  <a:tr h="439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Slightly</a:t>
                          </a:r>
                          <a:r>
                            <a:rPr lang="en-US" baseline="0" dirty="0"/>
                            <a:t> above the norm</a:t>
                          </a:r>
                          <a:endParaRPr lang="bg-BG"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From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m:t>
                              </m:r>
                              <m:r>
                                <a:rPr lang="en-US" b="0" i="1" smtClean="0">
                                  <a:latin typeface="Cambria Math"/>
                                  <a:ea typeface="Cambria Math"/>
                                </a:rPr>
                                <m:t>0,5</m:t>
                              </m:r>
                              <m:r>
                                <a:rPr lang="en-US" b="0" i="1" smtClean="0">
                                  <a:latin typeface="Cambria Math"/>
                                  <a:ea typeface="Cambria Math"/>
                                </a:rPr>
                                <m:t>𝑠</m:t>
                              </m:r>
                            </m:oMath>
                          </a14:m>
                          <a:r>
                            <a:rPr lang="en-US" dirty="0"/>
                            <a:t> to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+1</m:t>
                              </m:r>
                              <m:r>
                                <a:rPr lang="en-US" b="0" i="1" smtClean="0">
                                  <a:latin typeface="Cambria Math"/>
                                  <a:ea typeface="Cambria Math"/>
                                </a:rPr>
                                <m:t>𝑠</m:t>
                              </m:r>
                            </m:oMath>
                          </a14:m>
                          <a:endParaRPr lang="en-US" dirty="0"/>
                        </a:p>
                      </a:txBody>
                      <a:tcPr anchor="ctr"/>
                    </a:tc>
                    <a:tc>
                      <a:txBody>
                        <a:bodyPr/>
                        <a:lstStyle/>
                        <a:p>
                          <a:pPr algn="r"/>
                          <a:r>
                            <a:rPr lang="en-US" dirty="0"/>
                            <a:t>15,0</a:t>
                          </a:r>
                          <a:endParaRPr lang="bg-BG" dirty="0"/>
                        </a:p>
                      </a:txBody>
                      <a:tcPr anchor="ctr"/>
                    </a:tc>
                    <a:extLst>
                      <a:ext uri="{0D108BD9-81ED-4DB2-BD59-A6C34878D82A}">
                        <a16:rowId xmlns:a16="http://schemas.microsoft.com/office/drawing/2014/main" val="10005"/>
                      </a:ext>
                    </a:extLst>
                  </a:tr>
                  <a:tr h="439522">
                    <a:tc>
                      <a:txBody>
                        <a:bodyPr/>
                        <a:lstStyle/>
                        <a:p>
                          <a:pPr algn="l"/>
                          <a:r>
                            <a:rPr lang="en-US" dirty="0"/>
                            <a:t>Average</a:t>
                          </a:r>
                          <a:r>
                            <a:rPr lang="en-US" baseline="0" dirty="0"/>
                            <a:t> above the norm</a:t>
                          </a:r>
                          <a:endParaRPr lang="bg-BG"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From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+1</m:t>
                              </m:r>
                              <m:r>
                                <a:rPr lang="en-US" b="0" i="1" smtClean="0">
                                  <a:latin typeface="Cambria Math"/>
                                  <a:ea typeface="Cambria Math"/>
                                </a:rPr>
                                <m:t>𝑠</m:t>
                              </m:r>
                            </m:oMath>
                          </a14:m>
                          <a:r>
                            <a:rPr lang="en-US" dirty="0"/>
                            <a:t> to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+2</m:t>
                              </m:r>
                              <m:r>
                                <a:rPr lang="en-US" b="0" i="1" smtClean="0">
                                  <a:latin typeface="Cambria Math"/>
                                  <a:ea typeface="Cambria Math"/>
                                </a:rPr>
                                <m:t>𝑠</m:t>
                              </m:r>
                            </m:oMath>
                          </a14:m>
                          <a:endParaRPr lang="en-US" dirty="0"/>
                        </a:p>
                      </a:txBody>
                      <a:tcPr anchor="ctr"/>
                    </a:tc>
                    <a:tc>
                      <a:txBody>
                        <a:bodyPr/>
                        <a:lstStyle/>
                        <a:p>
                          <a:pPr algn="r"/>
                          <a:r>
                            <a:rPr lang="en-US" dirty="0"/>
                            <a:t>13,6</a:t>
                          </a:r>
                          <a:endParaRPr lang="bg-BG" dirty="0"/>
                        </a:p>
                      </a:txBody>
                      <a:tcPr anchor="ctr"/>
                    </a:tc>
                    <a:extLst>
                      <a:ext uri="{0D108BD9-81ED-4DB2-BD59-A6C34878D82A}">
                        <a16:rowId xmlns:a16="http://schemas.microsoft.com/office/drawing/2014/main" val="10006"/>
                      </a:ext>
                    </a:extLst>
                  </a:tr>
                  <a:tr h="439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Strongly above the norm</a:t>
                          </a:r>
                        </a:p>
                      </a:txBody>
                      <a:tcPr anchor="ctr"/>
                    </a:tc>
                    <a:tc>
                      <a:txBody>
                        <a:bodyPr/>
                        <a:lstStyle/>
                        <a:p>
                          <a:pPr algn="ctr"/>
                          <a:r>
                            <a:rPr lang="en-US" dirty="0"/>
                            <a:t>Over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a:rPr>
                                    <m:t>𝑥</m:t>
                                  </m:r>
                                </m:e>
                              </m:acc>
                              <m:r>
                                <a:rPr lang="en-US" b="0" i="1" smtClean="0">
                                  <a:latin typeface="Cambria Math"/>
                                </a:rPr>
                                <m:t>+</m:t>
                              </m:r>
                              <m:r>
                                <a:rPr lang="en-US" b="0" i="1" smtClean="0">
                                  <a:latin typeface="Cambria Math"/>
                                  <a:ea typeface="Cambria Math"/>
                                </a:rPr>
                                <m:t>2</m:t>
                              </m:r>
                              <m:r>
                                <a:rPr lang="en-US" b="0" i="1" smtClean="0">
                                  <a:latin typeface="Cambria Math"/>
                                  <a:ea typeface="Cambria Math"/>
                                </a:rPr>
                                <m:t>𝑠</m:t>
                              </m:r>
                            </m:oMath>
                          </a14:m>
                          <a:endParaRPr lang="bg-BG" dirty="0"/>
                        </a:p>
                      </a:txBody>
                      <a:tcPr anchor="ctr"/>
                    </a:tc>
                    <a:tc>
                      <a:txBody>
                        <a:bodyPr/>
                        <a:lstStyle/>
                        <a:p>
                          <a:pPr algn="r"/>
                          <a:r>
                            <a:rPr lang="en-US" dirty="0"/>
                            <a:t>2,3</a:t>
                          </a:r>
                          <a:endParaRPr lang="bg-BG" dirty="0"/>
                        </a:p>
                      </a:txBody>
                      <a:tcPr anchor="ctr"/>
                    </a:tc>
                    <a:extLst>
                      <a:ext uri="{0D108BD9-81ED-4DB2-BD59-A6C34878D82A}">
                        <a16:rowId xmlns:a16="http://schemas.microsoft.com/office/drawing/2014/main" val="10007"/>
                      </a:ext>
                    </a:extLst>
                  </a:tr>
                </a:tbl>
              </a:graphicData>
            </a:graphic>
          </p:graphicFrame>
        </mc:Choice>
        <mc:Fallback xmlns="">
          <p:graphicFrame>
            <p:nvGraphicFramePr>
              <p:cNvPr id="6" name="Таблица 5"/>
              <p:cNvGraphicFramePr>
                <a:graphicFrameLocks noGrp="1"/>
              </p:cNvGraphicFramePr>
              <p:nvPr>
                <p:extLst>
                  <p:ext uri="{D42A27DB-BD31-4B8C-83A1-F6EECF244321}">
                    <p14:modId xmlns:p14="http://schemas.microsoft.com/office/powerpoint/2010/main" val="2711723243"/>
                  </p:ext>
                </p:extLst>
              </p:nvPr>
            </p:nvGraphicFramePr>
            <p:xfrm>
              <a:off x="555335" y="1899763"/>
              <a:ext cx="8183269" cy="3923997"/>
            </p:xfrm>
            <a:graphic>
              <a:graphicData uri="http://schemas.openxmlformats.org/drawingml/2006/table">
                <a:tbl>
                  <a:tblPr firstRow="1" bandRow="1">
                    <a:tableStyleId>{5C22544A-7EE6-4342-B048-85BDC9FD1C3A}</a:tableStyleId>
                  </a:tblPr>
                  <a:tblGrid>
                    <a:gridCol w="2720521">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582428">
                      <a:extLst>
                        <a:ext uri="{9D8B030D-6E8A-4147-A177-3AD203B41FA5}">
                          <a16:colId xmlns:a16="http://schemas.microsoft.com/office/drawing/2014/main" val="20002"/>
                        </a:ext>
                      </a:extLst>
                    </a:gridCol>
                  </a:tblGrid>
                  <a:tr h="847343">
                    <a:tc>
                      <a:txBody>
                        <a:bodyPr/>
                        <a:lstStyle/>
                        <a:p>
                          <a:pPr algn="ctr"/>
                          <a:r>
                            <a:rPr lang="en-US" i="1" dirty="0">
                              <a:solidFill>
                                <a:schemeClr val="tx1"/>
                              </a:solidFill>
                            </a:rPr>
                            <a:t>Groups</a:t>
                          </a:r>
                          <a:endParaRPr lang="bg-BG" i="1" dirty="0">
                            <a:solidFill>
                              <a:schemeClr val="tx1"/>
                            </a:solidFill>
                          </a:endParaRPr>
                        </a:p>
                      </a:txBody>
                      <a:tcPr anchor="ctr"/>
                    </a:tc>
                    <a:tc>
                      <a:txBody>
                        <a:bodyPr/>
                        <a:lstStyle/>
                        <a:p>
                          <a:pPr algn="ctr"/>
                          <a:r>
                            <a:rPr lang="en-US" i="1" dirty="0">
                              <a:solidFill>
                                <a:schemeClr val="tx1"/>
                              </a:solidFill>
                            </a:rPr>
                            <a:t>Limits</a:t>
                          </a:r>
                          <a:endParaRPr lang="bg-BG" i="1" dirty="0">
                            <a:solidFill>
                              <a:schemeClr val="tx1"/>
                            </a:solidFill>
                          </a:endParaRPr>
                        </a:p>
                      </a:txBody>
                      <a:tcPr anchor="ctr">
                        <a:solidFill>
                          <a:schemeClr val="accent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i="1" dirty="0">
                              <a:solidFill>
                                <a:schemeClr val="tx1"/>
                              </a:solidFill>
                            </a:rPr>
                            <a:t>%  of </a:t>
                          </a:r>
                        </a:p>
                        <a:p>
                          <a:pPr marL="0" marR="0" indent="0" algn="r" defTabSz="914400" rtl="0" eaLnBrk="1" fontAlgn="auto" latinLnBrk="0" hangingPunct="1">
                            <a:lnSpc>
                              <a:spcPct val="100000"/>
                            </a:lnSpc>
                            <a:spcBef>
                              <a:spcPts val="0"/>
                            </a:spcBef>
                            <a:spcAft>
                              <a:spcPts val="0"/>
                            </a:spcAft>
                            <a:buClrTx/>
                            <a:buSzTx/>
                            <a:buFontTx/>
                            <a:buNone/>
                            <a:tabLst/>
                            <a:defRPr/>
                          </a:pPr>
                          <a:r>
                            <a:rPr lang="en-US" i="1" dirty="0">
                              <a:solidFill>
                                <a:schemeClr val="tx1"/>
                              </a:solidFill>
                            </a:rPr>
                            <a:t>cases</a:t>
                          </a:r>
                          <a:endParaRPr lang="bg-BG" i="1" dirty="0">
                            <a:solidFill>
                              <a:schemeClr val="tx1"/>
                            </a:solidFill>
                          </a:endParaRPr>
                        </a:p>
                      </a:txBody>
                      <a:tcPr anchor="ctr">
                        <a:solidFill>
                          <a:schemeClr val="accent1"/>
                        </a:solidFill>
                      </a:tcPr>
                    </a:tc>
                    <a:extLst>
                      <a:ext uri="{0D108BD9-81ED-4DB2-BD59-A6C34878D82A}">
                        <a16:rowId xmlns:a16="http://schemas.microsoft.com/office/drawing/2014/main" val="10000"/>
                      </a:ext>
                    </a:extLst>
                  </a:tr>
                  <a:tr h="439522">
                    <a:tc>
                      <a:txBody>
                        <a:bodyPr/>
                        <a:lstStyle/>
                        <a:p>
                          <a:pPr algn="l"/>
                          <a:r>
                            <a:rPr lang="en-US" dirty="0"/>
                            <a:t>Strongly below the norm</a:t>
                          </a:r>
                        </a:p>
                      </a:txBody>
                      <a:tcPr anchor="ctr"/>
                    </a:tc>
                    <a:tc>
                      <a:txBody>
                        <a:bodyPr/>
                        <a:lstStyle/>
                        <a:p>
                          <a:endParaRPr lang="bg-BG"/>
                        </a:p>
                      </a:txBody>
                      <a:tcPr anchor="ctr">
                        <a:blipFill>
                          <a:blip r:embed="rId2"/>
                          <a:stretch>
                            <a:fillRect l="-94503" t="-191781" r="-90486" b="-605479"/>
                          </a:stretch>
                        </a:blipFill>
                      </a:tcPr>
                    </a:tc>
                    <a:tc>
                      <a:txBody>
                        <a:bodyPr/>
                        <a:lstStyle/>
                        <a:p>
                          <a:pPr algn="r"/>
                          <a:r>
                            <a:rPr lang="en-US" dirty="0"/>
                            <a:t>2,3</a:t>
                          </a:r>
                          <a:endParaRPr lang="bg-BG" dirty="0"/>
                        </a:p>
                      </a:txBody>
                      <a:tcPr anchor="ctr"/>
                    </a:tc>
                    <a:extLst>
                      <a:ext uri="{0D108BD9-81ED-4DB2-BD59-A6C34878D82A}">
                        <a16:rowId xmlns:a16="http://schemas.microsoft.com/office/drawing/2014/main" val="10001"/>
                      </a:ext>
                    </a:extLst>
                  </a:tr>
                  <a:tr h="439522">
                    <a:tc>
                      <a:txBody>
                        <a:bodyPr/>
                        <a:lstStyle/>
                        <a:p>
                          <a:pPr algn="l"/>
                          <a:r>
                            <a:rPr lang="en-US" dirty="0"/>
                            <a:t>Average</a:t>
                          </a:r>
                          <a:r>
                            <a:rPr lang="en-US" baseline="0" dirty="0"/>
                            <a:t> below the norm</a:t>
                          </a:r>
                          <a:endParaRPr lang="bg-BG" dirty="0"/>
                        </a:p>
                      </a:txBody>
                      <a:tcPr anchor="ctr"/>
                    </a:tc>
                    <a:tc>
                      <a:txBody>
                        <a:bodyPr/>
                        <a:lstStyle/>
                        <a:p>
                          <a:endParaRPr lang="bg-BG"/>
                        </a:p>
                      </a:txBody>
                      <a:tcPr anchor="ctr">
                        <a:blipFill>
                          <a:blip r:embed="rId2"/>
                          <a:stretch>
                            <a:fillRect l="-94503" t="-295833" r="-90486" b="-513889"/>
                          </a:stretch>
                        </a:blipFill>
                      </a:tcPr>
                    </a:tc>
                    <a:tc>
                      <a:txBody>
                        <a:bodyPr/>
                        <a:lstStyle/>
                        <a:p>
                          <a:pPr algn="r"/>
                          <a:r>
                            <a:rPr lang="en-US" dirty="0"/>
                            <a:t>13,6</a:t>
                          </a:r>
                          <a:endParaRPr lang="bg-BG" dirty="0"/>
                        </a:p>
                      </a:txBody>
                      <a:tcPr anchor="ctr"/>
                    </a:tc>
                    <a:extLst>
                      <a:ext uri="{0D108BD9-81ED-4DB2-BD59-A6C34878D82A}">
                        <a16:rowId xmlns:a16="http://schemas.microsoft.com/office/drawing/2014/main" val="10002"/>
                      </a:ext>
                    </a:extLst>
                  </a:tr>
                  <a:tr h="439522">
                    <a:tc>
                      <a:txBody>
                        <a:bodyPr/>
                        <a:lstStyle/>
                        <a:p>
                          <a:pPr algn="l"/>
                          <a:r>
                            <a:rPr lang="en-US" dirty="0"/>
                            <a:t>Slightly</a:t>
                          </a:r>
                          <a:r>
                            <a:rPr lang="en-US" baseline="0" dirty="0"/>
                            <a:t> below the norm</a:t>
                          </a:r>
                          <a:endParaRPr lang="bg-BG" dirty="0"/>
                        </a:p>
                      </a:txBody>
                      <a:tcPr anchor="ctr"/>
                    </a:tc>
                    <a:tc>
                      <a:txBody>
                        <a:bodyPr/>
                        <a:lstStyle/>
                        <a:p>
                          <a:endParaRPr lang="bg-BG"/>
                        </a:p>
                      </a:txBody>
                      <a:tcPr anchor="ctr">
                        <a:blipFill>
                          <a:blip r:embed="rId2"/>
                          <a:stretch>
                            <a:fillRect l="-94503" t="-395833" r="-90486" b="-413889"/>
                          </a:stretch>
                        </a:blipFill>
                      </a:tcPr>
                    </a:tc>
                    <a:tc>
                      <a:txBody>
                        <a:bodyPr/>
                        <a:lstStyle/>
                        <a:p>
                          <a:pPr algn="r"/>
                          <a:r>
                            <a:rPr lang="en-US" dirty="0"/>
                            <a:t>15,0</a:t>
                          </a:r>
                          <a:endParaRPr lang="bg-BG" dirty="0"/>
                        </a:p>
                      </a:txBody>
                      <a:tcPr anchor="ctr"/>
                    </a:tc>
                    <a:extLst>
                      <a:ext uri="{0D108BD9-81ED-4DB2-BD59-A6C34878D82A}">
                        <a16:rowId xmlns:a16="http://schemas.microsoft.com/office/drawing/2014/main" val="10003"/>
                      </a:ext>
                    </a:extLst>
                  </a:tr>
                  <a:tr h="439522">
                    <a:tc>
                      <a:txBody>
                        <a:bodyPr/>
                        <a:lstStyle/>
                        <a:p>
                          <a:pPr algn="l"/>
                          <a:r>
                            <a:rPr lang="en-US" dirty="0"/>
                            <a:t>Normal</a:t>
                          </a:r>
                          <a:endParaRPr lang="bg-BG" dirty="0"/>
                        </a:p>
                      </a:txBody>
                      <a:tcPr anchor="ctr"/>
                    </a:tc>
                    <a:tc>
                      <a:txBody>
                        <a:bodyPr/>
                        <a:lstStyle/>
                        <a:p>
                          <a:endParaRPr lang="bg-BG"/>
                        </a:p>
                      </a:txBody>
                      <a:tcPr anchor="ctr">
                        <a:blipFill>
                          <a:blip r:embed="rId2"/>
                          <a:stretch>
                            <a:fillRect l="-94503" t="-495833" r="-90486" b="-313889"/>
                          </a:stretch>
                        </a:blipFill>
                      </a:tcPr>
                    </a:tc>
                    <a:tc>
                      <a:txBody>
                        <a:bodyPr/>
                        <a:lstStyle/>
                        <a:p>
                          <a:pPr algn="r"/>
                          <a:r>
                            <a:rPr lang="en-US" dirty="0"/>
                            <a:t>38,2</a:t>
                          </a:r>
                          <a:endParaRPr lang="bg-BG" dirty="0"/>
                        </a:p>
                      </a:txBody>
                      <a:tcPr anchor="ctr"/>
                    </a:tc>
                    <a:extLst>
                      <a:ext uri="{0D108BD9-81ED-4DB2-BD59-A6C34878D82A}">
                        <a16:rowId xmlns:a16="http://schemas.microsoft.com/office/drawing/2014/main" val="10004"/>
                      </a:ext>
                    </a:extLst>
                  </a:tr>
                  <a:tr h="439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Slightly</a:t>
                          </a:r>
                          <a:r>
                            <a:rPr lang="en-US" baseline="0" dirty="0"/>
                            <a:t> above the norm</a:t>
                          </a:r>
                          <a:endParaRPr lang="bg-BG" dirty="0"/>
                        </a:p>
                      </a:txBody>
                      <a:tcPr anchor="ctr"/>
                    </a:tc>
                    <a:tc>
                      <a:txBody>
                        <a:bodyPr/>
                        <a:lstStyle/>
                        <a:p>
                          <a:endParaRPr lang="bg-BG"/>
                        </a:p>
                      </a:txBody>
                      <a:tcPr anchor="ctr">
                        <a:blipFill>
                          <a:blip r:embed="rId2"/>
                          <a:stretch>
                            <a:fillRect l="-94503" t="-587671" r="-90486" b="-209589"/>
                          </a:stretch>
                        </a:blipFill>
                      </a:tcPr>
                    </a:tc>
                    <a:tc>
                      <a:txBody>
                        <a:bodyPr/>
                        <a:lstStyle/>
                        <a:p>
                          <a:pPr algn="r"/>
                          <a:r>
                            <a:rPr lang="en-US" dirty="0"/>
                            <a:t>15,0</a:t>
                          </a:r>
                          <a:endParaRPr lang="bg-BG" dirty="0"/>
                        </a:p>
                      </a:txBody>
                      <a:tcPr anchor="ctr"/>
                    </a:tc>
                    <a:extLst>
                      <a:ext uri="{0D108BD9-81ED-4DB2-BD59-A6C34878D82A}">
                        <a16:rowId xmlns:a16="http://schemas.microsoft.com/office/drawing/2014/main" val="10005"/>
                      </a:ext>
                    </a:extLst>
                  </a:tr>
                  <a:tr h="439522">
                    <a:tc>
                      <a:txBody>
                        <a:bodyPr/>
                        <a:lstStyle/>
                        <a:p>
                          <a:pPr algn="l"/>
                          <a:r>
                            <a:rPr lang="en-US" dirty="0"/>
                            <a:t>Average</a:t>
                          </a:r>
                          <a:r>
                            <a:rPr lang="en-US" baseline="0" dirty="0"/>
                            <a:t> above the norm</a:t>
                          </a:r>
                          <a:endParaRPr lang="bg-BG" dirty="0"/>
                        </a:p>
                      </a:txBody>
                      <a:tcPr anchor="ctr"/>
                    </a:tc>
                    <a:tc>
                      <a:txBody>
                        <a:bodyPr/>
                        <a:lstStyle/>
                        <a:p>
                          <a:endParaRPr lang="bg-BG"/>
                        </a:p>
                      </a:txBody>
                      <a:tcPr anchor="ctr">
                        <a:blipFill>
                          <a:blip r:embed="rId2"/>
                          <a:stretch>
                            <a:fillRect l="-94503" t="-697222" r="-90486" b="-112500"/>
                          </a:stretch>
                        </a:blipFill>
                      </a:tcPr>
                    </a:tc>
                    <a:tc>
                      <a:txBody>
                        <a:bodyPr/>
                        <a:lstStyle/>
                        <a:p>
                          <a:pPr algn="r"/>
                          <a:r>
                            <a:rPr lang="en-US" dirty="0"/>
                            <a:t>13,6</a:t>
                          </a:r>
                          <a:endParaRPr lang="bg-BG" dirty="0"/>
                        </a:p>
                      </a:txBody>
                      <a:tcPr anchor="ctr"/>
                    </a:tc>
                    <a:extLst>
                      <a:ext uri="{0D108BD9-81ED-4DB2-BD59-A6C34878D82A}">
                        <a16:rowId xmlns:a16="http://schemas.microsoft.com/office/drawing/2014/main" val="10006"/>
                      </a:ext>
                    </a:extLst>
                  </a:tr>
                  <a:tr h="439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Strongly above the norm</a:t>
                          </a:r>
                        </a:p>
                      </a:txBody>
                      <a:tcPr anchor="ctr"/>
                    </a:tc>
                    <a:tc>
                      <a:txBody>
                        <a:bodyPr/>
                        <a:lstStyle/>
                        <a:p>
                          <a:endParaRPr lang="bg-BG"/>
                        </a:p>
                      </a:txBody>
                      <a:tcPr anchor="ctr">
                        <a:blipFill>
                          <a:blip r:embed="rId2"/>
                          <a:stretch>
                            <a:fillRect l="-94503" t="-797222" r="-90486" b="-12500"/>
                          </a:stretch>
                        </a:blipFill>
                      </a:tcPr>
                    </a:tc>
                    <a:tc>
                      <a:txBody>
                        <a:bodyPr/>
                        <a:lstStyle/>
                        <a:p>
                          <a:pPr algn="r"/>
                          <a:r>
                            <a:rPr lang="en-US" dirty="0"/>
                            <a:t>2,3</a:t>
                          </a:r>
                          <a:endParaRPr lang="bg-BG" dirty="0"/>
                        </a:p>
                      </a:txBody>
                      <a:tcPr anchor="ctr"/>
                    </a:tc>
                    <a:extLst>
                      <a:ext uri="{0D108BD9-81ED-4DB2-BD59-A6C34878D82A}">
                        <a16:rowId xmlns:a16="http://schemas.microsoft.com/office/drawing/2014/main" val="10007"/>
                      </a:ext>
                    </a:extLst>
                  </a:tr>
                </a:tbl>
              </a:graphicData>
            </a:graphic>
          </p:graphicFrame>
        </mc:Fallback>
      </mc:AlternateContent>
      <p:cxnSp>
        <p:nvCxnSpPr>
          <p:cNvPr id="7" name="Straight Connector 6">
            <a:extLst>
              <a:ext uri="{FF2B5EF4-FFF2-40B4-BE49-F238E27FC236}">
                <a16:creationId xmlns:a16="http://schemas.microsoft.com/office/drawing/2014/main" id="{75A55605-CDDD-409F-BA00-C93D8C6D8290}"/>
              </a:ext>
            </a:extLst>
          </p:cNvPr>
          <p:cNvCxnSpPr/>
          <p:nvPr/>
        </p:nvCxnSpPr>
        <p:spPr>
          <a:xfrm>
            <a:off x="3275856" y="1861220"/>
            <a:ext cx="0" cy="39440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1834EC4-FB7C-4FAA-947C-B21A4D8D2A24}"/>
              </a:ext>
            </a:extLst>
          </p:cNvPr>
          <p:cNvCxnSpPr>
            <a:cxnSpLocks/>
          </p:cNvCxnSpPr>
          <p:nvPr/>
        </p:nvCxnSpPr>
        <p:spPr>
          <a:xfrm>
            <a:off x="6156176" y="1899763"/>
            <a:ext cx="0" cy="3944044"/>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FF67A406-4900-4BE2-BC08-0D22DE716811}"/>
              </a:ext>
            </a:extLst>
          </p:cNvPr>
          <p:cNvCxnSpPr/>
          <p:nvPr/>
        </p:nvCxnSpPr>
        <p:spPr>
          <a:xfrm>
            <a:off x="7452320" y="1899763"/>
            <a:ext cx="0" cy="1610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A461F23-1FAC-4631-8395-A42D5ABD1445}"/>
              </a:ext>
            </a:extLst>
          </p:cNvPr>
          <p:cNvCxnSpPr/>
          <p:nvPr/>
        </p:nvCxnSpPr>
        <p:spPr>
          <a:xfrm>
            <a:off x="7740352" y="1899763"/>
            <a:ext cx="0" cy="392399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41208732"/>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536" y="260648"/>
            <a:ext cx="8291066" cy="5995988"/>
          </a:xfrm>
        </p:spPr>
        <p:txBody>
          <a:bodyPr/>
          <a:lstStyle/>
          <a:p>
            <a:pPr algn="l"/>
            <a:r>
              <a:rPr lang="en-GB" altLang="bg-BG" sz="3200" b="1" dirty="0">
                <a:solidFill>
                  <a:srgbClr val="FF0000"/>
                </a:solidFill>
              </a:rPr>
              <a:t>In other words,</a:t>
            </a:r>
            <a:br>
              <a:rPr lang="en-GB" altLang="bg-BG" sz="3200" b="1" dirty="0">
                <a:solidFill>
                  <a:srgbClr val="FF0000"/>
                </a:solidFill>
              </a:rPr>
            </a:br>
            <a:r>
              <a:rPr lang="en-GB" altLang="bg-BG" sz="4000" b="1" dirty="0"/>
              <a:t>- </a:t>
            </a:r>
            <a:r>
              <a:rPr lang="bg-BG" altLang="bg-BG" sz="2800" b="1" dirty="0"/>
              <a:t>3</a:t>
            </a:r>
            <a:r>
              <a:rPr lang="en-US" altLang="bg-BG" sz="2800" b="1" dirty="0"/>
              <a:t>8</a:t>
            </a:r>
            <a:r>
              <a:rPr lang="bg-BG" altLang="bg-BG" sz="2800" b="1" dirty="0"/>
              <a:t>,2</a:t>
            </a:r>
            <a:r>
              <a:rPr lang="en-GB" altLang="bg-BG" sz="2800" b="1" dirty="0"/>
              <a:t>%</a:t>
            </a:r>
            <a:r>
              <a:rPr lang="bg-BG" altLang="bg-BG" sz="2800" b="1" dirty="0"/>
              <a:t> </a:t>
            </a:r>
            <a:r>
              <a:rPr lang="en-GB" altLang="bg-BG" sz="2800" b="1" dirty="0"/>
              <a:t>percent of all cases fall within </a:t>
            </a:r>
            <a:r>
              <a:rPr lang="bg-BG" altLang="bg-BG" sz="2800" b="1" dirty="0"/>
              <a:t>0.5 </a:t>
            </a:r>
            <a:r>
              <a:rPr lang="en-US" altLang="bg-BG" sz="2800" b="1" dirty="0"/>
              <a:t>SD</a:t>
            </a:r>
            <a:r>
              <a:rPr lang="en-GB" altLang="bg-BG" sz="2800" b="1" dirty="0"/>
              <a:t> of the mean;</a:t>
            </a:r>
            <a:br>
              <a:rPr lang="en-GB" altLang="bg-BG" sz="2800" b="1" dirty="0"/>
            </a:br>
            <a:br>
              <a:rPr lang="en-GB" altLang="bg-BG" sz="2800" b="1" dirty="0"/>
            </a:br>
            <a:r>
              <a:rPr lang="en-GB" altLang="bg-BG" sz="2800" b="1" dirty="0"/>
              <a:t>68</a:t>
            </a:r>
            <a:r>
              <a:rPr lang="bg-BG" altLang="bg-BG" sz="2800" b="1" dirty="0"/>
              <a:t>,2</a:t>
            </a:r>
            <a:r>
              <a:rPr lang="en-GB" altLang="bg-BG" sz="2800" b="1" dirty="0"/>
              <a:t>% percent of all cases fall within 1 SD of the mean;</a:t>
            </a:r>
            <a:br>
              <a:rPr lang="en-GB" altLang="bg-BG" sz="2800" b="1" dirty="0"/>
            </a:br>
            <a:br>
              <a:rPr lang="en-GB" altLang="bg-BG" sz="2800" b="1" dirty="0"/>
            </a:br>
            <a:r>
              <a:rPr lang="en-GB" altLang="bg-BG" sz="2800" b="1" dirty="0"/>
              <a:t>- 95% of the scores fall within 2 SDs from the mean</a:t>
            </a:r>
            <a:r>
              <a:rPr lang="bg-BG" altLang="bg-BG" sz="2800" b="1" dirty="0"/>
              <a:t> (</a:t>
            </a:r>
            <a:r>
              <a:rPr lang="en-US" altLang="bg-BG" sz="2800" b="1" dirty="0"/>
              <a:t>exactly 1.96 SD)</a:t>
            </a:r>
            <a:r>
              <a:rPr lang="en-GB" altLang="bg-BG" sz="2800" b="1" dirty="0"/>
              <a:t>;</a:t>
            </a:r>
            <a:br>
              <a:rPr lang="en-GB" altLang="bg-BG" sz="2800" b="1" dirty="0"/>
            </a:br>
            <a:br>
              <a:rPr lang="en-GB" altLang="bg-BG" sz="2800" b="1" dirty="0"/>
            </a:br>
            <a:r>
              <a:rPr lang="en-GB" altLang="bg-BG" sz="2800" b="1" dirty="0"/>
              <a:t>- only a handful of cases – about 2% at each extreme.</a:t>
            </a:r>
            <a:endParaRPr lang="bg-BG" altLang="bg-BG" sz="2800" b="1" dirty="0"/>
          </a:p>
        </p:txBody>
      </p:sp>
      <p:sp>
        <p:nvSpPr>
          <p:cNvPr id="2" name="Date Placeholder 1"/>
          <p:cNvSpPr>
            <a:spLocks noGrp="1"/>
          </p:cNvSpPr>
          <p:nvPr>
            <p:ph type="dt" sz="half" idx="10"/>
          </p:nvPr>
        </p:nvSpPr>
        <p:spPr/>
        <p:txBody>
          <a:bodyPr/>
          <a:lstStyle/>
          <a:p>
            <a:fld id="{5A5ADE98-828A-4637-A39C-88735234796A}"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48</a:t>
            </a:fld>
            <a:endParaRPr lang="bg-BG" altLang="bg-BG"/>
          </a:p>
        </p:txBody>
      </p:sp>
    </p:spTree>
    <p:extLst>
      <p:ext uri="{BB962C8B-B14F-4D97-AF65-F5344CB8AC3E}">
        <p14:creationId xmlns:p14="http://schemas.microsoft.com/office/powerpoint/2010/main" val="29828755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9750" y="457200"/>
            <a:ext cx="8147050" cy="5995988"/>
          </a:xfrm>
        </p:spPr>
        <p:txBody>
          <a:bodyPr/>
          <a:lstStyle/>
          <a:p>
            <a:r>
              <a:rPr lang="en-GB" altLang="bg-BG" sz="4000" b="1" dirty="0">
                <a:solidFill>
                  <a:srgbClr val="3333FF"/>
                </a:solidFill>
              </a:rPr>
              <a:t>What can be done when the shape of a distribution is skewed to the left or right</a:t>
            </a:r>
            <a:r>
              <a:rPr lang="bg-BG" altLang="bg-BG" sz="4000" b="1" dirty="0">
                <a:solidFill>
                  <a:srgbClr val="3333FF"/>
                </a:solidFill>
              </a:rPr>
              <a:t>?</a:t>
            </a:r>
            <a:br>
              <a:rPr lang="en-GB" altLang="bg-BG" sz="4000" b="1" dirty="0">
                <a:solidFill>
                  <a:srgbClr val="3333FF"/>
                </a:solidFill>
              </a:rPr>
            </a:br>
            <a:br>
              <a:rPr lang="en-GB" altLang="bg-BG" sz="4000" b="1" dirty="0"/>
            </a:br>
            <a:r>
              <a:rPr lang="en-GB" altLang="bg-BG" sz="4000" b="1" dirty="0"/>
              <a:t>In such situations it is recommended to use percentiles to determine </a:t>
            </a:r>
            <a:r>
              <a:rPr lang="en-GB" altLang="bg-BG" sz="4000" b="1" dirty="0">
                <a:solidFill>
                  <a:srgbClr val="FF0000"/>
                </a:solidFill>
              </a:rPr>
              <a:t>the limits of different groups of normality</a:t>
            </a:r>
            <a:r>
              <a:rPr lang="en-GB" altLang="bg-BG" sz="4000" b="1" dirty="0"/>
              <a:t>.</a:t>
            </a:r>
            <a:r>
              <a:rPr lang="en-GB" altLang="bg-BG" sz="4000" dirty="0"/>
              <a:t> </a:t>
            </a:r>
            <a:br>
              <a:rPr lang="en-GB" altLang="bg-BG" sz="4000" b="1" dirty="0"/>
            </a:br>
            <a:endParaRPr lang="bg-BG" altLang="bg-BG" sz="4000" dirty="0"/>
          </a:p>
        </p:txBody>
      </p:sp>
      <p:sp>
        <p:nvSpPr>
          <p:cNvPr id="2" name="Date Placeholder 1"/>
          <p:cNvSpPr>
            <a:spLocks noGrp="1"/>
          </p:cNvSpPr>
          <p:nvPr>
            <p:ph type="dt" sz="half" idx="10"/>
          </p:nvPr>
        </p:nvSpPr>
        <p:spPr/>
        <p:txBody>
          <a:bodyPr/>
          <a:lstStyle/>
          <a:p>
            <a:fld id="{9A2F54AC-438F-4057-B066-56CFB80E0AA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49</a:t>
            </a:fld>
            <a:endParaRPr lang="bg-BG" altLang="bg-BG"/>
          </a:p>
        </p:txBody>
      </p:sp>
    </p:spTree>
    <p:extLst>
      <p:ext uri="{BB962C8B-B14F-4D97-AF65-F5344CB8AC3E}">
        <p14:creationId xmlns:p14="http://schemas.microsoft.com/office/powerpoint/2010/main" val="111567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529" y="457200"/>
            <a:ext cx="8424936" cy="5636096"/>
          </a:xfrm>
        </p:spPr>
        <p:txBody>
          <a:bodyPr/>
          <a:lstStyle/>
          <a:p>
            <a:pPr algn="l"/>
            <a:r>
              <a:rPr lang="en-GB" altLang="bg-BG" sz="3100" b="1" dirty="0">
                <a:solidFill>
                  <a:srgbClr val="FF0000"/>
                </a:solidFill>
              </a:rPr>
              <a:t>1. Two sets of data with identical means could be very different from one another.</a:t>
            </a:r>
            <a:br>
              <a:rPr lang="en-GB" altLang="bg-BG" sz="3100" b="1" dirty="0">
                <a:solidFill>
                  <a:srgbClr val="FF0000"/>
                </a:solidFill>
              </a:rPr>
            </a:br>
            <a:r>
              <a:rPr lang="en-GB" altLang="bg-BG" sz="3100" b="1" dirty="0"/>
              <a:t> </a:t>
            </a:r>
            <a:br>
              <a:rPr lang="en-GB" altLang="bg-BG" sz="3100" b="1" dirty="0"/>
            </a:br>
            <a:r>
              <a:rPr lang="en-GB" altLang="bg-BG" sz="3100" b="1" dirty="0">
                <a:solidFill>
                  <a:srgbClr val="002060"/>
                </a:solidFill>
              </a:rPr>
              <a:t>2. Two distributions with the same means could be very different in shape - they could be skewed in opposite directions.</a:t>
            </a:r>
            <a:br>
              <a:rPr lang="en-GB" altLang="bg-BG" sz="3100" b="1" dirty="0">
                <a:solidFill>
                  <a:srgbClr val="002060"/>
                </a:solidFill>
              </a:rPr>
            </a:br>
            <a:r>
              <a:rPr lang="en-GB" altLang="bg-BG" sz="3100" b="1" dirty="0"/>
              <a:t> </a:t>
            </a:r>
            <a:br>
              <a:rPr lang="en-GB" altLang="bg-BG" sz="3100" b="1" dirty="0"/>
            </a:br>
            <a:r>
              <a:rPr lang="en-GB" altLang="bg-BG" sz="3100" b="1" dirty="0">
                <a:solidFill>
                  <a:srgbClr val="FF0000"/>
                </a:solidFill>
              </a:rPr>
              <a:t>3. Even when two sets of data have equal means, medians, modes, and the same form of distribution, they could be different from one another.</a:t>
            </a:r>
            <a:r>
              <a:rPr lang="en-GB" altLang="bg-BG" sz="4000" dirty="0">
                <a:solidFill>
                  <a:srgbClr val="FF0000"/>
                </a:solidFill>
              </a:rPr>
              <a:t> </a:t>
            </a:r>
            <a:endParaRPr lang="bg-BG" altLang="bg-BG" sz="4000" dirty="0">
              <a:solidFill>
                <a:srgbClr val="FF0000"/>
              </a:solidFill>
            </a:endParaRPr>
          </a:p>
        </p:txBody>
      </p:sp>
      <p:sp>
        <p:nvSpPr>
          <p:cNvPr id="2" name="Date Placeholder 1"/>
          <p:cNvSpPr>
            <a:spLocks noGrp="1"/>
          </p:cNvSpPr>
          <p:nvPr>
            <p:ph type="dt" sz="half" idx="10"/>
          </p:nvPr>
        </p:nvSpPr>
        <p:spPr/>
        <p:txBody>
          <a:bodyPr/>
          <a:lstStyle/>
          <a:p>
            <a:fld id="{47C215D8-F066-4466-B31E-2DF99C3E385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5</a:t>
            </a:fld>
            <a:endParaRPr lang="bg-BG" altLang="bg-BG"/>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6103937"/>
          </a:xfrm>
        </p:spPr>
        <p:txBody>
          <a:bodyPr/>
          <a:lstStyle/>
          <a:p>
            <a:r>
              <a:rPr lang="en-GB" altLang="bg-BG" sz="4800" b="1" dirty="0">
                <a:solidFill>
                  <a:srgbClr val="FF0000"/>
                </a:solidFill>
              </a:rPr>
              <a:t>Percentiles</a:t>
            </a:r>
            <a:br>
              <a:rPr lang="en-GB" altLang="bg-BG" dirty="0">
                <a:solidFill>
                  <a:srgbClr val="FF0000"/>
                </a:solidFill>
              </a:rPr>
            </a:br>
            <a:r>
              <a:rPr lang="en-GB" altLang="bg-BG" b="1" dirty="0" err="1">
                <a:solidFill>
                  <a:srgbClr val="FF0000"/>
                </a:solidFill>
              </a:rPr>
              <a:t>Percentiles</a:t>
            </a:r>
            <a:r>
              <a:rPr lang="en-GB" altLang="bg-BG" dirty="0"/>
              <a:t> (also called centiles) - points that divide an array into 100 equal parts. There are 99 percentiles, denoted as Р</a:t>
            </a:r>
            <a:r>
              <a:rPr lang="en-GB" altLang="bg-BG" baseline="-25000" dirty="0"/>
              <a:t>1</a:t>
            </a:r>
            <a:r>
              <a:rPr lang="en-GB" altLang="bg-BG" dirty="0"/>
              <a:t>, Р</a:t>
            </a:r>
            <a:r>
              <a:rPr lang="en-GB" altLang="bg-BG" baseline="-25000" dirty="0"/>
              <a:t>2</a:t>
            </a:r>
            <a:r>
              <a:rPr lang="en-GB" altLang="bg-BG" dirty="0"/>
              <a:t>, ... Р</a:t>
            </a:r>
            <a:r>
              <a:rPr lang="en-GB" altLang="bg-BG" baseline="-25000" dirty="0"/>
              <a:t>25</a:t>
            </a:r>
            <a:r>
              <a:rPr lang="en-GB" altLang="bg-BG" dirty="0"/>
              <a:t>,...Р</a:t>
            </a:r>
            <a:r>
              <a:rPr lang="en-GB" altLang="bg-BG" baseline="-25000" dirty="0"/>
              <a:t>50</a:t>
            </a:r>
            <a:r>
              <a:rPr lang="en-GB" altLang="bg-BG" dirty="0"/>
              <a:t>,...., Р</a:t>
            </a:r>
            <a:r>
              <a:rPr lang="en-GB" altLang="bg-BG" baseline="-25000" dirty="0"/>
              <a:t>75</a:t>
            </a:r>
            <a:r>
              <a:rPr lang="en-GB" altLang="bg-BG" dirty="0"/>
              <a:t>, ....Р</a:t>
            </a:r>
            <a:r>
              <a:rPr lang="en-GB" altLang="bg-BG" baseline="-25000" dirty="0"/>
              <a:t>99</a:t>
            </a:r>
            <a:r>
              <a:rPr lang="en-GB" altLang="bg-BG" dirty="0"/>
              <a:t>. </a:t>
            </a:r>
            <a:endParaRPr lang="bg-BG" altLang="bg-BG" dirty="0"/>
          </a:p>
        </p:txBody>
      </p:sp>
      <p:sp>
        <p:nvSpPr>
          <p:cNvPr id="2" name="Date Placeholder 1"/>
          <p:cNvSpPr>
            <a:spLocks noGrp="1"/>
          </p:cNvSpPr>
          <p:nvPr>
            <p:ph type="dt" sz="half" idx="10"/>
          </p:nvPr>
        </p:nvSpPr>
        <p:spPr/>
        <p:txBody>
          <a:bodyPr/>
          <a:lstStyle/>
          <a:p>
            <a:fld id="{9A1348CA-B51A-4611-9BA7-245CC6C009A4}"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50</a:t>
            </a:fld>
            <a:endParaRPr lang="bg-BG" altLang="bg-BG"/>
          </a:p>
        </p:txBody>
      </p:sp>
    </p:spTree>
    <p:extLst>
      <p:ext uri="{BB962C8B-B14F-4D97-AF65-F5344CB8AC3E}">
        <p14:creationId xmlns:p14="http://schemas.microsoft.com/office/powerpoint/2010/main" val="7971760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0825" y="277813"/>
            <a:ext cx="8435975" cy="6103937"/>
          </a:xfrm>
        </p:spPr>
        <p:txBody>
          <a:bodyPr/>
          <a:lstStyle/>
          <a:p>
            <a:pPr algn="l">
              <a:lnSpc>
                <a:spcPct val="80000"/>
              </a:lnSpc>
            </a:pPr>
            <a:r>
              <a:rPr lang="en-GB" altLang="bg-BG" b="1" dirty="0">
                <a:solidFill>
                  <a:srgbClr val="FF0000"/>
                </a:solidFill>
              </a:rPr>
              <a:t>Characteristics of percentiles</a:t>
            </a:r>
            <a:br>
              <a:rPr lang="en-GB" altLang="bg-BG" b="1" dirty="0">
                <a:solidFill>
                  <a:srgbClr val="FF6600"/>
                </a:solidFill>
              </a:rPr>
            </a:br>
            <a:r>
              <a:rPr lang="en-GB" altLang="bg-BG" dirty="0"/>
              <a:t>	</a:t>
            </a:r>
            <a:br>
              <a:rPr lang="en-GB" altLang="bg-BG" dirty="0"/>
            </a:br>
            <a:r>
              <a:rPr lang="en-GB" altLang="bg-BG" sz="4000" dirty="0"/>
              <a:t>1</a:t>
            </a:r>
            <a:r>
              <a:rPr lang="en-GB" altLang="bg-BG" sz="3600" dirty="0"/>
              <a:t>. A percentile tells us the relative position of a given observation.</a:t>
            </a:r>
            <a:br>
              <a:rPr lang="en-GB" altLang="bg-BG" sz="3600" dirty="0"/>
            </a:br>
            <a:br>
              <a:rPr lang="en-GB" altLang="bg-BG" sz="3600" dirty="0"/>
            </a:br>
            <a:r>
              <a:rPr lang="en-GB" altLang="bg-BG" sz="3600" dirty="0"/>
              <a:t>2. It allows us to compare scores on tests that have different means and standard deviations (e.g., the 10</a:t>
            </a:r>
            <a:r>
              <a:rPr lang="en-GB" altLang="bg-BG" sz="3600" baseline="30000" dirty="0"/>
              <a:t>th</a:t>
            </a:r>
            <a:r>
              <a:rPr lang="en-GB" altLang="bg-BG" sz="3600" dirty="0"/>
              <a:t> percentile exceeds 10% and is exceeded by 90% of the observations, the 75</a:t>
            </a:r>
            <a:r>
              <a:rPr lang="en-GB" altLang="bg-BG" sz="3600" baseline="30000" dirty="0"/>
              <a:t>th</a:t>
            </a:r>
            <a:r>
              <a:rPr lang="en-GB" altLang="bg-BG" sz="3600" dirty="0"/>
              <a:t> percentile exceeds 75% of the data, etc.)</a:t>
            </a:r>
            <a:endParaRPr lang="bg-BG" altLang="bg-BG" sz="3600" dirty="0"/>
          </a:p>
        </p:txBody>
      </p:sp>
      <p:sp>
        <p:nvSpPr>
          <p:cNvPr id="2" name="Date Placeholder 1"/>
          <p:cNvSpPr>
            <a:spLocks noGrp="1"/>
          </p:cNvSpPr>
          <p:nvPr>
            <p:ph type="dt" sz="half" idx="10"/>
          </p:nvPr>
        </p:nvSpPr>
        <p:spPr/>
        <p:txBody>
          <a:bodyPr/>
          <a:lstStyle/>
          <a:p>
            <a:fld id="{AB7E85AF-519A-4B42-8276-2D62D3F213B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51</a:t>
            </a:fld>
            <a:endParaRPr lang="bg-BG" altLang="bg-BG"/>
          </a:p>
        </p:txBody>
      </p:sp>
    </p:spTree>
    <p:extLst>
      <p:ext uri="{BB962C8B-B14F-4D97-AF65-F5344CB8AC3E}">
        <p14:creationId xmlns:p14="http://schemas.microsoft.com/office/powerpoint/2010/main" val="4469338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6103937"/>
          </a:xfrm>
        </p:spPr>
        <p:txBody>
          <a:bodyPr/>
          <a:lstStyle/>
          <a:p>
            <a:pPr algn="l">
              <a:lnSpc>
                <a:spcPct val="90000"/>
              </a:lnSpc>
            </a:pPr>
            <a:r>
              <a:rPr lang="en-GB" altLang="bg-BG" sz="4000" b="1" dirty="0">
                <a:solidFill>
                  <a:srgbClr val="FF0000"/>
                </a:solidFill>
              </a:rPr>
              <a:t>Use of percentiles</a:t>
            </a:r>
            <a:br>
              <a:rPr lang="en-GB" altLang="bg-BG" sz="4000" b="1" dirty="0">
                <a:solidFill>
                  <a:srgbClr val="FF6600"/>
                </a:solidFill>
              </a:rPr>
            </a:br>
            <a:br>
              <a:rPr lang="en-GB" altLang="bg-BG" sz="4000" dirty="0"/>
            </a:br>
            <a:r>
              <a:rPr lang="en-GB" altLang="bg-BG" sz="3600" dirty="0" err="1"/>
              <a:t>Percentiles</a:t>
            </a:r>
            <a:r>
              <a:rPr lang="en-GB" altLang="bg-BG" sz="3600" dirty="0"/>
              <a:t> are used </a:t>
            </a:r>
            <a:r>
              <a:rPr lang="en-GB" altLang="bg-BG" sz="3600" b="1" dirty="0">
                <a:solidFill>
                  <a:srgbClr val="FF0000"/>
                </a:solidFill>
              </a:rPr>
              <a:t>to establish the reference limits of normality </a:t>
            </a:r>
            <a:r>
              <a:rPr lang="en-GB" altLang="bg-BG" sz="3600" dirty="0"/>
              <a:t>in clinical and other areas of investigation. </a:t>
            </a:r>
            <a:br>
              <a:rPr lang="en-GB" altLang="bg-BG" sz="3600" dirty="0"/>
            </a:br>
            <a:r>
              <a:rPr lang="en-GB" altLang="bg-BG" sz="3600" dirty="0"/>
              <a:t>T</a:t>
            </a:r>
            <a:r>
              <a:rPr lang="en-US" altLang="bg-BG" sz="3600" dirty="0"/>
              <a:t>he establishment of “normal ranges” of values for health data permits the selection of appropriate action in medical practice or allows for accurate estimate of many clinical and laboratory indicators.</a:t>
            </a:r>
            <a:r>
              <a:rPr lang="en-US" altLang="bg-BG" sz="4000" dirty="0"/>
              <a:t> </a:t>
            </a:r>
            <a:endParaRPr lang="bg-BG" altLang="bg-BG" sz="4000" dirty="0"/>
          </a:p>
        </p:txBody>
      </p:sp>
      <p:sp>
        <p:nvSpPr>
          <p:cNvPr id="2" name="Date Placeholder 1"/>
          <p:cNvSpPr>
            <a:spLocks noGrp="1"/>
          </p:cNvSpPr>
          <p:nvPr>
            <p:ph type="dt" sz="half" idx="10"/>
          </p:nvPr>
        </p:nvSpPr>
        <p:spPr/>
        <p:txBody>
          <a:bodyPr/>
          <a:lstStyle/>
          <a:p>
            <a:fld id="{709CA7FA-0653-4BF0-B6B0-FFC02D50C22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52</a:t>
            </a:fld>
            <a:endParaRPr lang="bg-BG" altLang="bg-BG"/>
          </a:p>
        </p:txBody>
      </p:sp>
    </p:spTree>
    <p:extLst>
      <p:ext uri="{BB962C8B-B14F-4D97-AF65-F5344CB8AC3E}">
        <p14:creationId xmlns:p14="http://schemas.microsoft.com/office/powerpoint/2010/main" val="10588811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6103937"/>
          </a:xfrm>
        </p:spPr>
        <p:txBody>
          <a:bodyPr/>
          <a:lstStyle/>
          <a:p>
            <a:pPr>
              <a:lnSpc>
                <a:spcPct val="110000"/>
              </a:lnSpc>
            </a:pPr>
            <a:r>
              <a:rPr lang="en-GB" altLang="bg-BG" dirty="0"/>
              <a:t>For this purpose usually seven main percentiles are used:</a:t>
            </a:r>
            <a:br>
              <a:rPr lang="en-GB" altLang="bg-BG" dirty="0"/>
            </a:br>
            <a:r>
              <a:rPr lang="en-GB" altLang="bg-BG" sz="4000" b="1" dirty="0">
                <a:solidFill>
                  <a:srgbClr val="FF0000"/>
                </a:solidFill>
              </a:rPr>
              <a:t>P</a:t>
            </a:r>
            <a:r>
              <a:rPr lang="en-GB" altLang="bg-BG" sz="4000" b="1" baseline="-25000" dirty="0">
                <a:solidFill>
                  <a:srgbClr val="FF0000"/>
                </a:solidFill>
              </a:rPr>
              <a:t>3</a:t>
            </a:r>
            <a:r>
              <a:rPr lang="en-GB" altLang="bg-BG" sz="4000" b="1" dirty="0">
                <a:solidFill>
                  <a:srgbClr val="FF0000"/>
                </a:solidFill>
              </a:rPr>
              <a:t>, P</a:t>
            </a:r>
            <a:r>
              <a:rPr lang="en-GB" altLang="bg-BG" sz="4000" b="1" baseline="-25000" dirty="0">
                <a:solidFill>
                  <a:srgbClr val="FF0000"/>
                </a:solidFill>
              </a:rPr>
              <a:t>10</a:t>
            </a:r>
            <a:r>
              <a:rPr lang="en-GB" altLang="bg-BG" sz="4000" b="1" dirty="0">
                <a:solidFill>
                  <a:srgbClr val="FF0000"/>
                </a:solidFill>
              </a:rPr>
              <a:t>, Р</a:t>
            </a:r>
            <a:r>
              <a:rPr lang="en-GB" altLang="bg-BG" sz="4000" b="1" baseline="-25000" dirty="0">
                <a:solidFill>
                  <a:srgbClr val="FF0000"/>
                </a:solidFill>
              </a:rPr>
              <a:t>25</a:t>
            </a:r>
            <a:r>
              <a:rPr lang="en-GB" altLang="bg-BG" sz="4000" b="1" dirty="0">
                <a:solidFill>
                  <a:srgbClr val="FF0000"/>
                </a:solidFill>
              </a:rPr>
              <a:t>, Р</a:t>
            </a:r>
            <a:r>
              <a:rPr lang="en-GB" altLang="bg-BG" sz="4000" b="1" baseline="-25000" dirty="0">
                <a:solidFill>
                  <a:srgbClr val="FF0000"/>
                </a:solidFill>
              </a:rPr>
              <a:t>50</a:t>
            </a:r>
            <a:r>
              <a:rPr lang="en-GB" altLang="bg-BG" sz="4000" b="1" dirty="0">
                <a:solidFill>
                  <a:srgbClr val="FF0000"/>
                </a:solidFill>
              </a:rPr>
              <a:t>, Р</a:t>
            </a:r>
            <a:r>
              <a:rPr lang="en-GB" altLang="bg-BG" sz="4000" b="1" baseline="-25000" dirty="0">
                <a:solidFill>
                  <a:srgbClr val="FF0000"/>
                </a:solidFill>
              </a:rPr>
              <a:t>75</a:t>
            </a:r>
            <a:r>
              <a:rPr lang="en-GB" altLang="bg-BG" sz="4000" b="1" dirty="0">
                <a:solidFill>
                  <a:srgbClr val="FF0000"/>
                </a:solidFill>
              </a:rPr>
              <a:t>, Р</a:t>
            </a:r>
            <a:r>
              <a:rPr lang="en-GB" altLang="bg-BG" sz="4000" b="1" baseline="-25000" dirty="0">
                <a:solidFill>
                  <a:srgbClr val="FF0000"/>
                </a:solidFill>
              </a:rPr>
              <a:t>90</a:t>
            </a:r>
            <a:r>
              <a:rPr lang="en-GB" altLang="bg-BG" sz="4000" b="1" dirty="0">
                <a:solidFill>
                  <a:srgbClr val="FF0000"/>
                </a:solidFill>
              </a:rPr>
              <a:t> and Р</a:t>
            </a:r>
            <a:r>
              <a:rPr lang="en-GB" altLang="bg-BG" sz="4000" b="1" baseline="-25000" dirty="0">
                <a:solidFill>
                  <a:srgbClr val="FF0000"/>
                </a:solidFill>
              </a:rPr>
              <a:t>97</a:t>
            </a:r>
            <a:r>
              <a:rPr lang="en-GB" altLang="bg-BG" sz="4000" b="1" dirty="0">
                <a:solidFill>
                  <a:srgbClr val="FF0000"/>
                </a:solidFill>
              </a:rPr>
              <a:t> – </a:t>
            </a:r>
            <a:br>
              <a:rPr lang="en-GB" altLang="bg-BG" sz="4000" b="1" dirty="0">
                <a:solidFill>
                  <a:srgbClr val="FF0000"/>
                </a:solidFill>
              </a:rPr>
            </a:br>
            <a:r>
              <a:rPr lang="en-GB" altLang="bg-BG" dirty="0"/>
              <a:t>to form the upper and lower limits of </a:t>
            </a:r>
            <a:r>
              <a:rPr lang="en-US" altLang="bg-BG" dirty="0"/>
              <a:t>seven reference groups</a:t>
            </a:r>
            <a:r>
              <a:rPr lang="en-GB" altLang="bg-BG" dirty="0"/>
              <a:t> of population.</a:t>
            </a:r>
            <a:endParaRPr lang="bg-BG" altLang="bg-BG" dirty="0"/>
          </a:p>
        </p:txBody>
      </p:sp>
      <p:sp>
        <p:nvSpPr>
          <p:cNvPr id="2" name="Date Placeholder 1"/>
          <p:cNvSpPr>
            <a:spLocks noGrp="1"/>
          </p:cNvSpPr>
          <p:nvPr>
            <p:ph type="dt" sz="half" idx="10"/>
          </p:nvPr>
        </p:nvSpPr>
        <p:spPr/>
        <p:txBody>
          <a:bodyPr/>
          <a:lstStyle/>
          <a:p>
            <a:fld id="{8B73DCD4-068C-4F04-B20B-445A2853135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53</a:t>
            </a:fld>
            <a:endParaRPr lang="bg-BG" altLang="bg-BG"/>
          </a:p>
        </p:txBody>
      </p:sp>
    </p:spTree>
    <p:extLst>
      <p:ext uri="{BB962C8B-B14F-4D97-AF65-F5344CB8AC3E}">
        <p14:creationId xmlns:p14="http://schemas.microsoft.com/office/powerpoint/2010/main" val="10354085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6103937"/>
          </a:xfrm>
        </p:spPr>
        <p:txBody>
          <a:bodyPr/>
          <a:lstStyle/>
          <a:p>
            <a:r>
              <a:rPr lang="en-US" altLang="bg-BG" dirty="0"/>
              <a:t>Percentiles have an advantage as compared to the other methods of determining “normal” values as </a:t>
            </a:r>
            <a:r>
              <a:rPr lang="en-US" altLang="bg-BG" dirty="0">
                <a:solidFill>
                  <a:srgbClr val="FF0000"/>
                </a:solidFill>
              </a:rPr>
              <a:t>they are applicable to any form of distribution </a:t>
            </a:r>
            <a:r>
              <a:rPr lang="en-US" altLang="bg-BG" dirty="0"/>
              <a:t>(not only to normal distribution). </a:t>
            </a:r>
            <a:endParaRPr lang="bg-BG" altLang="bg-BG" dirty="0"/>
          </a:p>
        </p:txBody>
      </p:sp>
      <p:sp>
        <p:nvSpPr>
          <p:cNvPr id="2" name="Date Placeholder 1"/>
          <p:cNvSpPr>
            <a:spLocks noGrp="1"/>
          </p:cNvSpPr>
          <p:nvPr>
            <p:ph type="dt" sz="half" idx="10"/>
          </p:nvPr>
        </p:nvSpPr>
        <p:spPr/>
        <p:txBody>
          <a:bodyPr/>
          <a:lstStyle/>
          <a:p>
            <a:fld id="{7B027AD3-063B-46B7-AA77-181EBDAF784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54</a:t>
            </a:fld>
            <a:endParaRPr lang="bg-BG" altLang="bg-BG"/>
          </a:p>
        </p:txBody>
      </p:sp>
    </p:spTree>
    <p:extLst>
      <p:ext uri="{BB962C8B-B14F-4D97-AF65-F5344CB8AC3E}">
        <p14:creationId xmlns:p14="http://schemas.microsoft.com/office/powerpoint/2010/main" val="3921350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6103937"/>
          </a:xfrm>
        </p:spPr>
        <p:txBody>
          <a:bodyPr/>
          <a:lstStyle/>
          <a:p>
            <a:pPr>
              <a:lnSpc>
                <a:spcPct val="110000"/>
              </a:lnSpc>
            </a:pPr>
            <a:r>
              <a:rPr lang="en-US" altLang="bg-BG" dirty="0"/>
              <a:t>When the investigator prefers to use seven reference groups </a:t>
            </a:r>
            <a:r>
              <a:rPr lang="en-US" altLang="bg-BG" dirty="0">
                <a:solidFill>
                  <a:srgbClr val="FF0000"/>
                </a:solidFill>
              </a:rPr>
              <a:t>the limits of “normal” values are determined by Р</a:t>
            </a:r>
            <a:r>
              <a:rPr lang="en-US" altLang="bg-BG" baseline="-25000" dirty="0">
                <a:solidFill>
                  <a:srgbClr val="FF0000"/>
                </a:solidFill>
              </a:rPr>
              <a:t>25</a:t>
            </a:r>
            <a:r>
              <a:rPr lang="en-US" altLang="bg-BG" dirty="0">
                <a:solidFill>
                  <a:srgbClr val="FF0000"/>
                </a:solidFill>
              </a:rPr>
              <a:t> and Р</a:t>
            </a:r>
            <a:r>
              <a:rPr lang="en-US" altLang="bg-BG" baseline="-25000" dirty="0">
                <a:solidFill>
                  <a:srgbClr val="FF0000"/>
                </a:solidFill>
              </a:rPr>
              <a:t>75</a:t>
            </a:r>
            <a:r>
              <a:rPr lang="en-US" altLang="bg-BG" dirty="0">
                <a:solidFill>
                  <a:srgbClr val="FF0000"/>
                </a:solidFill>
              </a:rPr>
              <a:t> </a:t>
            </a:r>
            <a:r>
              <a:rPr lang="en-US" altLang="bg-BG" dirty="0"/>
              <a:t>whereas Р</a:t>
            </a:r>
            <a:r>
              <a:rPr lang="en-US" altLang="bg-BG" baseline="-25000" dirty="0"/>
              <a:t>50</a:t>
            </a:r>
            <a:r>
              <a:rPr lang="en-US" altLang="bg-BG" dirty="0"/>
              <a:t> corresponds to the mean.</a:t>
            </a:r>
            <a:endParaRPr lang="bg-BG" altLang="bg-BG" dirty="0"/>
          </a:p>
        </p:txBody>
      </p:sp>
      <p:sp>
        <p:nvSpPr>
          <p:cNvPr id="2" name="Date Placeholder 1"/>
          <p:cNvSpPr>
            <a:spLocks noGrp="1"/>
          </p:cNvSpPr>
          <p:nvPr>
            <p:ph type="dt" sz="half" idx="10"/>
          </p:nvPr>
        </p:nvSpPr>
        <p:spPr/>
        <p:txBody>
          <a:bodyPr/>
          <a:lstStyle/>
          <a:p>
            <a:fld id="{7ED769B6-3230-42D8-B155-B868F480AF8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55</a:t>
            </a:fld>
            <a:endParaRPr lang="bg-BG" altLang="bg-BG"/>
          </a:p>
        </p:txBody>
      </p:sp>
    </p:spTree>
    <p:extLst>
      <p:ext uri="{BB962C8B-B14F-4D97-AF65-F5344CB8AC3E}">
        <p14:creationId xmlns:p14="http://schemas.microsoft.com/office/powerpoint/2010/main" val="303930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59A84-AB13-431B-B8E0-1894F929977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48A71E59-B4AA-42F1-8C38-E81997988D71}" type="slidenum">
              <a:rPr lang="bg-BG" altLang="bg-BG" smtClean="0"/>
              <a:pPr/>
              <a:t>56</a:t>
            </a:fld>
            <a:endParaRPr lang="bg-BG" altLang="bg-BG"/>
          </a:p>
        </p:txBody>
      </p:sp>
      <p:pic>
        <p:nvPicPr>
          <p:cNvPr id="145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20688"/>
            <a:ext cx="8220183" cy="5371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14481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457200" y="908720"/>
            <a:ext cx="7467600" cy="5057740"/>
          </a:xfrm>
        </p:spPr>
        <p:txBody>
          <a:bodyPr anchor="ctr">
            <a:normAutofit fontScale="70000" lnSpcReduction="20000"/>
          </a:bodyPr>
          <a:lstStyle/>
          <a:p>
            <a:pPr marL="0" indent="0" algn="just">
              <a:buNone/>
            </a:pPr>
            <a:r>
              <a:rPr lang="en-GB" b="1" i="1" dirty="0"/>
              <a:t>1. If a distribution is negatively skewed, then:</a:t>
            </a:r>
            <a:endParaRPr lang="bg-BG" b="1" i="1" dirty="0"/>
          </a:p>
          <a:p>
            <a:pPr marL="457200" indent="-457200" algn="just">
              <a:buFont typeface="+mj-lt"/>
              <a:buAutoNum type="alphaUcPeriod"/>
            </a:pPr>
            <a:r>
              <a:rPr lang="en-GB" dirty="0"/>
              <a:t>the median is greater than the mean</a:t>
            </a:r>
            <a:endParaRPr lang="en-US" dirty="0"/>
          </a:p>
          <a:p>
            <a:pPr marL="457200" indent="-457200" algn="just">
              <a:buFont typeface="+mj-lt"/>
              <a:buAutoNum type="alphaUcPeriod"/>
            </a:pPr>
            <a:r>
              <a:rPr lang="en-GB" dirty="0"/>
              <a:t>the mode is greater than the median</a:t>
            </a:r>
            <a:endParaRPr lang="en-US" dirty="0"/>
          </a:p>
          <a:p>
            <a:pPr marL="457200" indent="-457200" algn="just">
              <a:buFont typeface="+mj-lt"/>
              <a:buAutoNum type="alphaUcPeriod"/>
            </a:pPr>
            <a:r>
              <a:rPr lang="en-GB" dirty="0"/>
              <a:t>the mean is greater than the median</a:t>
            </a:r>
            <a:endParaRPr lang="en-US" dirty="0"/>
          </a:p>
          <a:p>
            <a:pPr marL="457200" indent="-457200" algn="just">
              <a:buFont typeface="+mj-lt"/>
              <a:buAutoNum type="alphaUcPeriod"/>
            </a:pPr>
            <a:r>
              <a:rPr lang="en-GB" dirty="0"/>
              <a:t>both A and B are true</a:t>
            </a:r>
            <a:endParaRPr lang="en-US" dirty="0"/>
          </a:p>
          <a:p>
            <a:pPr marL="457200" indent="-457200" algn="just">
              <a:buFont typeface="+mj-lt"/>
              <a:buAutoNum type="alphaUcPeriod"/>
            </a:pPr>
            <a:r>
              <a:rPr lang="en-GB" dirty="0"/>
              <a:t>none of the above are true</a:t>
            </a:r>
            <a:endParaRPr lang="bg-BG" dirty="0"/>
          </a:p>
          <a:p>
            <a:pPr marL="0" indent="0" algn="just">
              <a:buNone/>
            </a:pPr>
            <a:endParaRPr lang="en-US" dirty="0"/>
          </a:p>
          <a:p>
            <a:pPr marL="0" indent="0" algn="just">
              <a:buNone/>
            </a:pPr>
            <a:r>
              <a:rPr lang="en-GB" b="1" i="1" dirty="0"/>
              <a:t>2. In a normal distribution, the mean, the median and the mode:</a:t>
            </a:r>
            <a:endParaRPr lang="bg-BG" b="1" i="1" dirty="0"/>
          </a:p>
          <a:p>
            <a:pPr marL="457200" indent="-457200" algn="just">
              <a:buFont typeface="+mj-lt"/>
              <a:buAutoNum type="alphaUcPeriod"/>
            </a:pPr>
            <a:r>
              <a:rPr lang="en-GB" dirty="0"/>
              <a:t>always have the same value</a:t>
            </a:r>
            <a:endParaRPr lang="en-US" dirty="0"/>
          </a:p>
          <a:p>
            <a:pPr marL="457200" indent="-457200" algn="just">
              <a:buFont typeface="+mj-lt"/>
              <a:buAutoNum type="alphaUcPeriod"/>
            </a:pPr>
            <a:r>
              <a:rPr lang="en-GB" dirty="0"/>
              <a:t>the mean has the higher value</a:t>
            </a:r>
            <a:endParaRPr lang="en-US" dirty="0"/>
          </a:p>
          <a:p>
            <a:pPr marL="457200" indent="-457200" algn="just">
              <a:buFont typeface="+mj-lt"/>
              <a:buAutoNum type="alphaUcPeriod"/>
            </a:pPr>
            <a:r>
              <a:rPr lang="en-GB" dirty="0"/>
              <a:t>the mean has the lower value</a:t>
            </a:r>
            <a:endParaRPr lang="en-US" dirty="0"/>
          </a:p>
          <a:p>
            <a:pPr marL="457200" indent="-457200" algn="just">
              <a:buFont typeface="+mj-lt"/>
              <a:buAutoNum type="alphaUcPeriod"/>
            </a:pPr>
            <a:r>
              <a:rPr lang="en-GB" dirty="0"/>
              <a:t>have no particular relationship</a:t>
            </a:r>
            <a:endParaRPr lang="en-US" dirty="0"/>
          </a:p>
          <a:p>
            <a:pPr marL="457200" indent="-457200" algn="just">
              <a:buFont typeface="+mj-lt"/>
              <a:buAutoNum type="alphaUcPeriod"/>
            </a:pPr>
            <a:r>
              <a:rPr lang="en-GB" dirty="0"/>
              <a:t>cannot take the same value</a:t>
            </a:r>
            <a:endParaRPr lang="bg-BG"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1D9D85-22DC-484A-974D-C1D78815ECFB}" type="datetime1">
              <a:rPr lang="bg-BG" smtClean="0">
                <a:solidFill>
                  <a:srgbClr val="564B3C"/>
                </a:solidFill>
              </a:rPr>
              <a:pPr/>
              <a:t>31.10.2019 г.</a:t>
            </a:fld>
            <a:endParaRPr lang="bg-BG" i="1" dirty="0">
              <a:solidFill>
                <a:srgbClr val="564B3C"/>
              </a:solidFill>
            </a:endParaRPr>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57</a:t>
            </a:fld>
            <a:endParaRPr lang="bg-BG"/>
          </a:p>
        </p:txBody>
      </p:sp>
    </p:spTree>
    <p:extLst>
      <p:ext uri="{BB962C8B-B14F-4D97-AF65-F5344CB8AC3E}">
        <p14:creationId xmlns:p14="http://schemas.microsoft.com/office/powerpoint/2010/main" val="2885347136"/>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457200" y="908720"/>
            <a:ext cx="7467600" cy="5057740"/>
          </a:xfrm>
        </p:spPr>
        <p:txBody>
          <a:bodyPr anchor="ctr">
            <a:normAutofit fontScale="70000" lnSpcReduction="20000"/>
          </a:bodyPr>
          <a:lstStyle/>
          <a:p>
            <a:pPr algn="just"/>
            <a:endParaRPr lang="en-US" dirty="0"/>
          </a:p>
          <a:p>
            <a:pPr marL="0" indent="0" algn="just">
              <a:buNone/>
            </a:pPr>
            <a:r>
              <a:rPr lang="en-US" b="1" i="1" dirty="0"/>
              <a:t>3. </a:t>
            </a:r>
            <a:r>
              <a:rPr lang="bg-BG" b="1" i="1" dirty="0" err="1"/>
              <a:t>One</a:t>
            </a:r>
            <a:r>
              <a:rPr lang="bg-BG" b="1" i="1" dirty="0"/>
              <a:t> way to measure the spread is to calculate the difference between the third and first quartile. This measure is called</a:t>
            </a:r>
          </a:p>
          <a:p>
            <a:pPr marL="457200" indent="-457200" algn="just">
              <a:buFont typeface="+mj-lt"/>
              <a:buAutoNum type="alphaUcPeriod"/>
            </a:pPr>
            <a:r>
              <a:rPr lang="bg-BG" dirty="0"/>
              <a:t>The inter quartile range</a:t>
            </a:r>
            <a:endParaRPr lang="en-US" dirty="0"/>
          </a:p>
          <a:p>
            <a:pPr marL="457200" indent="-457200" algn="just">
              <a:buFont typeface="+mj-lt"/>
              <a:buAutoNum type="alphaUcPeriod"/>
            </a:pPr>
            <a:r>
              <a:rPr lang="bg-BG" dirty="0"/>
              <a:t>The mid quartile </a:t>
            </a:r>
            <a:endParaRPr lang="en-US" dirty="0"/>
          </a:p>
          <a:p>
            <a:pPr marL="457200" indent="-457200" algn="just">
              <a:buFont typeface="+mj-lt"/>
              <a:buAutoNum type="alphaUcPeriod"/>
            </a:pPr>
            <a:r>
              <a:rPr lang="bg-BG" dirty="0"/>
              <a:t>The differential quartile</a:t>
            </a:r>
            <a:endParaRPr lang="en-US" dirty="0"/>
          </a:p>
          <a:p>
            <a:pPr marL="0" indent="0" algn="just">
              <a:buNone/>
            </a:pPr>
            <a:endParaRPr lang="en-US" dirty="0"/>
          </a:p>
          <a:p>
            <a:pPr marL="0" indent="0" algn="just">
              <a:buNone/>
            </a:pPr>
            <a:r>
              <a:rPr lang="en-GB" b="1" i="1" dirty="0"/>
              <a:t>4. A group of females aged 30-39 years has a mean weight of 60 kg and a standard deviation of s = 5 kg. What are the </a:t>
            </a:r>
            <a:r>
              <a:rPr lang="en-US" b="1" i="1" dirty="0"/>
              <a:t>limits of a “norm’ </a:t>
            </a:r>
            <a:r>
              <a:rPr lang="en-GB" b="1" i="1" dirty="0"/>
              <a:t>in case of seven normative groups?</a:t>
            </a:r>
            <a:endParaRPr lang="bg-BG" b="1" i="1" dirty="0"/>
          </a:p>
          <a:p>
            <a:pPr marL="457200" indent="-457200" algn="just">
              <a:buFont typeface="+mj-lt"/>
              <a:buAutoNum type="alphaUcPeriod"/>
            </a:pPr>
            <a:r>
              <a:rPr lang="en-US" dirty="0"/>
              <a:t>65 ÷ 70 kg	</a:t>
            </a:r>
          </a:p>
          <a:p>
            <a:pPr marL="457200" indent="-457200" algn="just">
              <a:buFont typeface="+mj-lt"/>
              <a:buAutoNum type="alphaUcPeriod"/>
            </a:pPr>
            <a:r>
              <a:rPr lang="en-US" dirty="0"/>
              <a:t>57.5 ÷ 62.5 kg	 </a:t>
            </a:r>
          </a:p>
          <a:p>
            <a:pPr marL="457200" indent="-457200" algn="just">
              <a:buFont typeface="+mj-lt"/>
              <a:buAutoNum type="alphaUcPeriod"/>
            </a:pPr>
            <a:r>
              <a:rPr lang="en-US" dirty="0"/>
              <a:t>50 ÷ 70 kg	</a:t>
            </a:r>
            <a:endParaRPr lang="bg-BG" dirty="0"/>
          </a:p>
          <a:p>
            <a:pPr marL="0" indent="0" algn="just">
              <a:buNone/>
            </a:pPr>
            <a:endParaRPr lang="bg-BG" dirty="0"/>
          </a:p>
          <a:p>
            <a:pPr marL="0" indent="0">
              <a:buNone/>
            </a:pPr>
            <a:endParaRPr lang="bg-BG"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1D9D85-22DC-484A-974D-C1D78815ECFB}" type="datetime1">
              <a:rPr lang="bg-BG" smtClean="0">
                <a:solidFill>
                  <a:srgbClr val="564B3C"/>
                </a:solidFill>
              </a:rPr>
              <a:pPr/>
              <a:t>31.10.2019 г.</a:t>
            </a:fld>
            <a:endParaRPr lang="bg-BG">
              <a:solidFill>
                <a:srgbClr val="564B3C"/>
              </a:solidFill>
            </a:endParaRPr>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58</a:t>
            </a:fld>
            <a:endParaRPr lang="bg-BG"/>
          </a:p>
        </p:txBody>
      </p:sp>
    </p:spTree>
    <p:extLst>
      <p:ext uri="{BB962C8B-B14F-4D97-AF65-F5344CB8AC3E}">
        <p14:creationId xmlns:p14="http://schemas.microsoft.com/office/powerpoint/2010/main" val="934728179"/>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908720"/>
            <a:ext cx="8151816" cy="5112568"/>
          </a:xfrm>
        </p:spPr>
        <p:txBody>
          <a:bodyPr anchor="ctr">
            <a:noAutofit/>
          </a:bodyPr>
          <a:lstStyle/>
          <a:p>
            <a:pPr marL="0" indent="0" algn="just">
              <a:buNone/>
            </a:pPr>
            <a:r>
              <a:rPr lang="en-GB" sz="2000" b="1" i="1" dirty="0"/>
              <a:t>5. </a:t>
            </a:r>
            <a:r>
              <a:rPr lang="en-GB" sz="2000" i="1" dirty="0"/>
              <a:t>Select the statement which you believe to be true. </a:t>
            </a:r>
            <a:r>
              <a:rPr lang="en-GB" sz="2000" b="1" i="1" dirty="0"/>
              <a:t>The standard deviation: </a:t>
            </a:r>
            <a:endParaRPr lang="bg-BG" sz="2000" i="1" dirty="0"/>
          </a:p>
          <a:p>
            <a:pPr marL="0" indent="0" algn="just">
              <a:buNone/>
            </a:pPr>
            <a:r>
              <a:rPr lang="en-GB" sz="2000" b="1" dirty="0"/>
              <a:t>A. </a:t>
            </a:r>
            <a:r>
              <a:rPr lang="en-GB" sz="2000" dirty="0"/>
              <a:t>Is a measure of central tendency (of location).</a:t>
            </a:r>
            <a:endParaRPr lang="bg-BG" sz="2000" dirty="0"/>
          </a:p>
          <a:p>
            <a:pPr marL="0" indent="0" algn="just">
              <a:buNone/>
            </a:pPr>
            <a:r>
              <a:rPr lang="en-GB" sz="2000" b="1" dirty="0"/>
              <a:t>B. </a:t>
            </a:r>
            <a:r>
              <a:rPr lang="en-GB" sz="2000" dirty="0"/>
              <a:t>Is a measure of spread which is equal to the range.</a:t>
            </a:r>
            <a:endParaRPr lang="bg-BG" sz="2000" dirty="0"/>
          </a:p>
          <a:p>
            <a:pPr marL="0" indent="0" algn="just">
              <a:buNone/>
            </a:pPr>
            <a:r>
              <a:rPr lang="en-GB" sz="2000" b="1" dirty="0"/>
              <a:t>C. </a:t>
            </a:r>
            <a:r>
              <a:rPr lang="en-GB" sz="2000" dirty="0"/>
              <a:t>Is unaffected by outliers.</a:t>
            </a:r>
            <a:endParaRPr lang="bg-BG" sz="2000" dirty="0"/>
          </a:p>
          <a:p>
            <a:pPr marL="0" indent="0" algn="just">
              <a:buNone/>
            </a:pPr>
            <a:r>
              <a:rPr lang="en-GB" sz="2000" b="1" dirty="0"/>
              <a:t>D. </a:t>
            </a:r>
            <a:r>
              <a:rPr lang="en-GB" sz="2000" dirty="0"/>
              <a:t>Is an inappropriate measure of spread for skewed data.</a:t>
            </a:r>
          </a:p>
          <a:p>
            <a:pPr marL="0" indent="0" algn="just">
              <a:buNone/>
            </a:pPr>
            <a:endParaRPr lang="en-GB" sz="1000" dirty="0"/>
          </a:p>
          <a:p>
            <a:pPr marL="0" indent="0" algn="just">
              <a:buNone/>
            </a:pPr>
            <a:r>
              <a:rPr lang="en-GB" sz="2000" b="1" i="1" dirty="0"/>
              <a:t>6. The square root of the variance is called the standard deviation.</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a:p>
            <a:pPr marL="0" indent="0" algn="just">
              <a:buNone/>
            </a:pPr>
            <a:endParaRPr lang="bg-BG" sz="1000" dirty="0"/>
          </a:p>
          <a:p>
            <a:pPr marL="0" indent="0" algn="just">
              <a:buNone/>
            </a:pPr>
            <a:r>
              <a:rPr lang="en-GB" sz="2000" b="1" i="1" dirty="0"/>
              <a:t>7. Standard deviation indicates the extent to which scores are distributed about the mean. </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a:p>
            <a:pPr marL="0" indent="0" algn="just">
              <a:buNone/>
            </a:pPr>
            <a:endParaRPr lang="bg-BG" sz="1000" b="1" i="1" dirty="0"/>
          </a:p>
          <a:p>
            <a:pPr marL="0" indent="0" algn="just">
              <a:buNone/>
            </a:pPr>
            <a:r>
              <a:rPr lang="en-GB" sz="2000" b="1" i="1" dirty="0"/>
              <a:t>8. When a distribution consists of very different scores, standard deviation will be relatively large.</a:t>
            </a:r>
            <a:endParaRPr lang="bg-BG" sz="2000" b="1" i="1" dirty="0"/>
          </a:p>
          <a:p>
            <a:pPr marL="0" indent="0" algn="just">
              <a:buNone/>
            </a:pPr>
            <a:r>
              <a:rPr lang="en-GB" sz="2000" b="1" dirty="0"/>
              <a:t>A</a:t>
            </a:r>
            <a:r>
              <a:rPr lang="en-GB" sz="2000" dirty="0"/>
              <a:t>. True		</a:t>
            </a:r>
            <a:r>
              <a:rPr lang="en-GB" sz="2000" b="1" dirty="0"/>
              <a:t>B. </a:t>
            </a:r>
            <a:r>
              <a:rPr lang="en-GB" sz="2000" dirty="0"/>
              <a:t>False</a:t>
            </a:r>
            <a:endParaRPr lang="bg-BG" sz="20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1D9D85-22DC-484A-974D-C1D78815ECFB}" type="datetime1">
              <a:rPr lang="bg-BG" smtClean="0"/>
              <a:pPr/>
              <a:t>31.10.2019 г.</a:t>
            </a:fld>
            <a:endParaRPr lang="bg-BG"/>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59</a:t>
            </a:fld>
            <a:endParaRPr lang="bg-BG"/>
          </a:p>
        </p:txBody>
      </p:sp>
    </p:spTree>
    <p:extLst>
      <p:ext uri="{BB962C8B-B14F-4D97-AF65-F5344CB8AC3E}">
        <p14:creationId xmlns:p14="http://schemas.microsoft.com/office/powerpoint/2010/main" val="1693468922"/>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Grp="1" noChangeArrowheads="1"/>
          </p:cNvSpPr>
          <p:nvPr>
            <p:ph type="title"/>
          </p:nvPr>
        </p:nvSpPr>
        <p:spPr>
          <a:xfrm>
            <a:off x="457200" y="274638"/>
            <a:ext cx="8229600" cy="6034087"/>
          </a:xfrm>
        </p:spPr>
        <p:txBody>
          <a:bodyPr/>
          <a:lstStyle/>
          <a:p>
            <a:pPr algn="l"/>
            <a:r>
              <a:rPr lang="en-US" altLang="bg-BG" sz="3600" dirty="0">
                <a:solidFill>
                  <a:srgbClr val="3333FF"/>
                </a:solidFill>
              </a:rPr>
              <a:t>Consider the following two sets of data:</a:t>
            </a:r>
            <a:br>
              <a:rPr lang="en-US" altLang="bg-BG" sz="3600" dirty="0">
                <a:solidFill>
                  <a:srgbClr val="3333FF"/>
                </a:solidFill>
              </a:rPr>
            </a:br>
            <a:r>
              <a:rPr lang="en-US" altLang="bg-BG" sz="3200" dirty="0">
                <a:solidFill>
                  <a:srgbClr val="FF0000"/>
                </a:solidFill>
              </a:rPr>
              <a:t>S</a:t>
            </a:r>
            <a:r>
              <a:rPr lang="en-US" altLang="bg-BG" sz="2800" b="1" dirty="0">
                <a:solidFill>
                  <a:srgbClr val="FF0000"/>
                </a:solidFill>
              </a:rPr>
              <a:t>et </a:t>
            </a:r>
            <a:r>
              <a:rPr lang="en-US" altLang="bg-BG" sz="2800" b="1" dirty="0">
                <a:solidFill>
                  <a:srgbClr val="FF0000"/>
                </a:solidFill>
                <a:cs typeface="Arial" charset="0"/>
              </a:rPr>
              <a:t>№1: 18, 21, 23, 23, 25, 27, 27, 28, 30, 33</a:t>
            </a:r>
            <a:r>
              <a:rPr lang="en-US" altLang="bg-BG" dirty="0">
                <a:solidFill>
                  <a:srgbClr val="FF0000"/>
                </a:solidFill>
              </a:rPr>
              <a:t> </a:t>
            </a:r>
            <a:br>
              <a:rPr lang="en-US" altLang="bg-BG" dirty="0">
                <a:solidFill>
                  <a:srgbClr val="FF0000"/>
                </a:solidFill>
              </a:rPr>
            </a:br>
            <a:r>
              <a:rPr lang="en-US" altLang="bg-BG" sz="2800" b="1" dirty="0">
                <a:solidFill>
                  <a:srgbClr val="3333FF"/>
                </a:solidFill>
              </a:rPr>
              <a:t>Set</a:t>
            </a:r>
            <a:r>
              <a:rPr lang="en-US" altLang="bg-BG" b="1" dirty="0">
                <a:solidFill>
                  <a:srgbClr val="3333FF"/>
                </a:solidFill>
              </a:rPr>
              <a:t> </a:t>
            </a:r>
            <a:r>
              <a:rPr lang="en-US" altLang="bg-BG" sz="2800" b="1" dirty="0">
                <a:solidFill>
                  <a:srgbClr val="3333FF"/>
                </a:solidFill>
                <a:cs typeface="Arial" charset="0"/>
              </a:rPr>
              <a:t>№2: 23, 23, 24, 25, 26, 26, 27, 27, 27, 27</a:t>
            </a:r>
            <a:br>
              <a:rPr lang="en-US" altLang="bg-BG" sz="2800" b="1" dirty="0">
                <a:solidFill>
                  <a:srgbClr val="3333FF"/>
                </a:solidFill>
                <a:cs typeface="Arial" charset="0"/>
              </a:rPr>
            </a:br>
            <a:br>
              <a:rPr lang="en-US" altLang="bg-BG" sz="2800" b="1" dirty="0">
                <a:solidFill>
                  <a:srgbClr val="FF0000"/>
                </a:solidFill>
                <a:cs typeface="Arial" charset="0"/>
              </a:rPr>
            </a:br>
            <a:r>
              <a:rPr lang="en-US" altLang="bg-BG" sz="2800" b="1" dirty="0">
                <a:solidFill>
                  <a:schemeClr val="tx1"/>
                </a:solidFill>
                <a:cs typeface="Arial" charset="0"/>
              </a:rPr>
              <a:t>The means for the two samples = 25.5</a:t>
            </a:r>
            <a:br>
              <a:rPr lang="en-US" altLang="bg-BG" sz="2800" b="1" dirty="0">
                <a:solidFill>
                  <a:schemeClr val="tx1"/>
                </a:solidFill>
                <a:cs typeface="Arial" charset="0"/>
              </a:rPr>
            </a:br>
            <a:r>
              <a:rPr lang="en-US" altLang="bg-BG" sz="2800" b="1" dirty="0">
                <a:solidFill>
                  <a:schemeClr val="tx1"/>
                </a:solidFill>
                <a:cs typeface="Arial" charset="0"/>
              </a:rPr>
              <a:t>The medians = 26</a:t>
            </a:r>
            <a:br>
              <a:rPr lang="en-US" altLang="bg-BG" sz="2800" b="1" dirty="0">
                <a:solidFill>
                  <a:schemeClr val="tx1"/>
                </a:solidFill>
                <a:cs typeface="Arial" charset="0"/>
              </a:rPr>
            </a:br>
            <a:r>
              <a:rPr lang="en-US" altLang="bg-BG" sz="2800" b="1" dirty="0">
                <a:solidFill>
                  <a:schemeClr val="tx1"/>
                </a:solidFill>
                <a:cs typeface="Arial" charset="0"/>
              </a:rPr>
              <a:t>The modes = 27</a:t>
            </a:r>
            <a:br>
              <a:rPr lang="en-US" altLang="bg-BG" sz="2800" b="1" dirty="0">
                <a:solidFill>
                  <a:schemeClr val="tx1"/>
                </a:solidFill>
                <a:cs typeface="Arial" charset="0"/>
              </a:rPr>
            </a:br>
            <a:br>
              <a:rPr lang="en-US" altLang="bg-BG" sz="2800" b="1" dirty="0">
                <a:solidFill>
                  <a:schemeClr val="tx1"/>
                </a:solidFill>
                <a:cs typeface="Arial" charset="0"/>
              </a:rPr>
            </a:br>
            <a:r>
              <a:rPr lang="en-US" altLang="bg-BG" sz="2800" b="1" dirty="0">
                <a:solidFill>
                  <a:schemeClr val="tx1"/>
                </a:solidFill>
                <a:cs typeface="Arial" charset="0"/>
              </a:rPr>
              <a:t>But the two sets are very different:</a:t>
            </a:r>
            <a:br>
              <a:rPr lang="en-US" altLang="bg-BG" sz="2800" b="1" dirty="0">
                <a:solidFill>
                  <a:schemeClr val="tx1"/>
                </a:solidFill>
                <a:cs typeface="Arial" charset="0"/>
              </a:rPr>
            </a:br>
            <a:r>
              <a:rPr lang="en-US" altLang="bg-BG" sz="2800" b="1" dirty="0">
                <a:solidFill>
                  <a:srgbClr val="FF0000"/>
                </a:solidFill>
                <a:cs typeface="Arial" charset="0"/>
              </a:rPr>
              <a:t>the range for set №1 is 33 – 18 = 15</a:t>
            </a:r>
            <a:br>
              <a:rPr lang="en-US" altLang="bg-BG" sz="2800" b="1" dirty="0">
                <a:solidFill>
                  <a:srgbClr val="FF0000"/>
                </a:solidFill>
                <a:cs typeface="Arial" charset="0"/>
              </a:rPr>
            </a:br>
            <a:r>
              <a:rPr lang="en-US" altLang="bg-BG" sz="2800" b="1" dirty="0">
                <a:solidFill>
                  <a:srgbClr val="3333FF"/>
                </a:solidFill>
                <a:cs typeface="Arial" charset="0"/>
              </a:rPr>
              <a:t>the range for set №2 is 27 – 23 = 4  </a:t>
            </a:r>
            <a:endParaRPr lang="bg-BG" altLang="bg-BG" sz="2800" b="1" dirty="0">
              <a:solidFill>
                <a:srgbClr val="3333FF"/>
              </a:solidFill>
              <a:cs typeface="Arial" charset="0"/>
            </a:endParaRPr>
          </a:p>
        </p:txBody>
      </p:sp>
      <p:sp>
        <p:nvSpPr>
          <p:cNvPr id="2" name="Date Placeholder 1"/>
          <p:cNvSpPr>
            <a:spLocks noGrp="1"/>
          </p:cNvSpPr>
          <p:nvPr>
            <p:ph type="dt" sz="half" idx="10"/>
          </p:nvPr>
        </p:nvSpPr>
        <p:spPr/>
        <p:txBody>
          <a:bodyPr/>
          <a:lstStyle/>
          <a:p>
            <a:fld id="{167B2197-662E-4FA0-9F44-9BDD0CEC435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6</a:t>
            </a:fld>
            <a:endParaRPr lang="bg-BG" altLang="bg-BG"/>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836712"/>
            <a:ext cx="7673280" cy="5129748"/>
          </a:xfrm>
        </p:spPr>
        <p:txBody>
          <a:bodyPr anchor="ctr">
            <a:normAutofit/>
          </a:bodyPr>
          <a:lstStyle/>
          <a:p>
            <a:pPr marL="0" indent="0" algn="just">
              <a:buNone/>
            </a:pPr>
            <a:r>
              <a:rPr lang="en-GB" sz="2000" b="1" dirty="0"/>
              <a:t>9. </a:t>
            </a:r>
            <a:r>
              <a:rPr lang="en-US" sz="2000" i="1" dirty="0"/>
              <a:t>Select the statement which you believe to be true. </a:t>
            </a:r>
            <a:r>
              <a:rPr lang="en-US" sz="2000" b="1" i="1" dirty="0"/>
              <a:t>The standard deviation of a set of observations: </a:t>
            </a:r>
            <a:endParaRPr lang="bg-BG" sz="2000" i="1" dirty="0"/>
          </a:p>
          <a:p>
            <a:pPr marL="0" indent="0" algn="just">
              <a:buNone/>
            </a:pPr>
            <a:r>
              <a:rPr lang="en-US" sz="2000" b="1" dirty="0"/>
              <a:t>A. </a:t>
            </a:r>
            <a:r>
              <a:rPr lang="en-US" sz="2000" dirty="0"/>
              <a:t>Is a measure of central tendency (of location).</a:t>
            </a:r>
            <a:endParaRPr lang="bg-BG" sz="2000" dirty="0"/>
          </a:p>
          <a:p>
            <a:pPr marL="0" indent="0" algn="just">
              <a:buNone/>
            </a:pPr>
            <a:r>
              <a:rPr lang="en-US" sz="2000" b="1" dirty="0"/>
              <a:t>B. </a:t>
            </a:r>
            <a:r>
              <a:rPr lang="en-US" sz="2000" dirty="0"/>
              <a:t>Is the square root of the variance.</a:t>
            </a:r>
            <a:endParaRPr lang="bg-BG" sz="2000" dirty="0"/>
          </a:p>
          <a:p>
            <a:pPr marL="0" indent="0" algn="just">
              <a:buNone/>
            </a:pPr>
            <a:r>
              <a:rPr lang="en-US" sz="2000" b="1" dirty="0"/>
              <a:t>C. </a:t>
            </a:r>
            <a:r>
              <a:rPr lang="en-US" sz="2000" dirty="0"/>
              <a:t>Is a measure of spread which is equal to the range.</a:t>
            </a:r>
            <a:endParaRPr lang="bg-BG" sz="2000" dirty="0"/>
          </a:p>
          <a:p>
            <a:pPr marL="0" indent="0" algn="just">
              <a:buNone/>
            </a:pPr>
            <a:r>
              <a:rPr lang="en-US" sz="2000" b="1" dirty="0"/>
              <a:t>D. </a:t>
            </a:r>
            <a:r>
              <a:rPr lang="en-US" sz="2000" dirty="0"/>
              <a:t>Is unaffected by outliers.</a:t>
            </a:r>
          </a:p>
          <a:p>
            <a:pPr marL="0" indent="0" algn="just">
              <a:buNone/>
            </a:pPr>
            <a:endParaRPr lang="bg-BG" sz="2000" dirty="0"/>
          </a:p>
          <a:p>
            <a:pPr marL="0" indent="0" algn="just">
              <a:buNone/>
            </a:pPr>
            <a:r>
              <a:rPr lang="en-GB" sz="2000" b="1" dirty="0"/>
              <a:t>10. </a:t>
            </a:r>
            <a:r>
              <a:rPr lang="en-US" sz="2000" i="1" dirty="0"/>
              <a:t>Select the statement which you believe to be true. </a:t>
            </a:r>
            <a:r>
              <a:rPr lang="en-US" sz="2000" b="1" i="1" dirty="0"/>
              <a:t>The standard deviation of a set of observations: </a:t>
            </a:r>
            <a:endParaRPr lang="bg-BG" sz="2000" i="1" dirty="0"/>
          </a:p>
          <a:p>
            <a:pPr marL="0" indent="0" algn="just">
              <a:buNone/>
            </a:pPr>
            <a:r>
              <a:rPr lang="en-US" sz="2000" b="1" dirty="0"/>
              <a:t>A. </a:t>
            </a:r>
            <a:r>
              <a:rPr lang="en-US" sz="2000" dirty="0"/>
              <a:t>Is a measure of central tendency (of location).</a:t>
            </a:r>
            <a:endParaRPr lang="bg-BG" sz="2000" dirty="0"/>
          </a:p>
          <a:p>
            <a:pPr marL="0" indent="0" algn="just">
              <a:buNone/>
            </a:pPr>
            <a:r>
              <a:rPr lang="en-US" sz="2000" b="1" dirty="0"/>
              <a:t>B. </a:t>
            </a:r>
            <a:r>
              <a:rPr lang="en-US" sz="2000" dirty="0"/>
              <a:t>Has the same units of measurement as the raw data.</a:t>
            </a:r>
            <a:endParaRPr lang="bg-BG" sz="2000" dirty="0"/>
          </a:p>
          <a:p>
            <a:pPr marL="0" indent="0" algn="just">
              <a:buNone/>
            </a:pPr>
            <a:r>
              <a:rPr lang="en-US" sz="2000" b="1" dirty="0"/>
              <a:t>C. </a:t>
            </a:r>
            <a:r>
              <a:rPr lang="en-US" sz="2000" dirty="0"/>
              <a:t>Is a measure of spread which is equal to the range.</a:t>
            </a:r>
            <a:endParaRPr lang="bg-BG" sz="2000" dirty="0"/>
          </a:p>
          <a:p>
            <a:pPr marL="0" indent="0" algn="just">
              <a:buNone/>
            </a:pPr>
            <a:r>
              <a:rPr lang="en-US" sz="2000" b="1" dirty="0"/>
              <a:t>D. </a:t>
            </a:r>
            <a:r>
              <a:rPr lang="en-US" sz="2000" dirty="0"/>
              <a:t>Is unaffected by outliers.</a:t>
            </a:r>
            <a:endParaRPr lang="bg-BG" sz="20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41D9D85-22DC-484A-974D-C1D78815ECFB}"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60</a:t>
            </a:fld>
            <a:endParaRPr lang="bg-BG"/>
          </a:p>
        </p:txBody>
      </p:sp>
    </p:spTree>
    <p:extLst>
      <p:ext uri="{BB962C8B-B14F-4D97-AF65-F5344CB8AC3E}">
        <p14:creationId xmlns:p14="http://schemas.microsoft.com/office/powerpoint/2010/main" val="442918161"/>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530626"/>
          </a:xfrm>
        </p:spPr>
        <p:txBody>
          <a:bodyPr/>
          <a:lstStyle/>
          <a:p>
            <a:pPr algn="l"/>
            <a:r>
              <a:rPr lang="en-US" sz="2200" b="1" i="1" dirty="0"/>
              <a:t>11. The smaller the variance the less spread of the data around the mean.</a:t>
            </a:r>
            <a:br>
              <a:rPr lang="en-US" sz="2200" dirty="0"/>
            </a:br>
            <a:r>
              <a:rPr lang="en-US" sz="2200" b="1" dirty="0"/>
              <a:t>	A. </a:t>
            </a:r>
            <a:r>
              <a:rPr lang="en-US" sz="2200" dirty="0"/>
              <a:t>True 		B. </a:t>
            </a:r>
            <a:r>
              <a:rPr lang="en-US" sz="2200" b="1" dirty="0"/>
              <a:t> </a:t>
            </a:r>
            <a:r>
              <a:rPr lang="en-US" sz="2200" dirty="0"/>
              <a:t>False </a:t>
            </a:r>
            <a:br>
              <a:rPr lang="en-US" sz="2200" dirty="0"/>
            </a:br>
            <a:br>
              <a:rPr lang="en-US" sz="2200" dirty="0"/>
            </a:br>
            <a:r>
              <a:rPr lang="en-US" sz="2200" b="1" i="1" dirty="0"/>
              <a:t>12. Since mode is the most frequently occurring score, it can be determined directly from a frequency distribution or a histogram.</a:t>
            </a:r>
            <a:br>
              <a:rPr lang="en-US" sz="2200" b="1" i="1" dirty="0"/>
            </a:br>
            <a:r>
              <a:rPr lang="en-US" sz="2200" dirty="0"/>
              <a:t>	A, True		B. False</a:t>
            </a:r>
            <a:br>
              <a:rPr lang="en-US" sz="2200" dirty="0"/>
            </a:br>
            <a:br>
              <a:rPr lang="en-US" sz="2200" dirty="0"/>
            </a:br>
            <a:r>
              <a:rPr lang="en-US" sz="2200" b="1" i="1" dirty="0"/>
              <a:t>13. The mean of the sample means is</a:t>
            </a:r>
            <a:br>
              <a:rPr lang="en-US" sz="2200" dirty="0"/>
            </a:br>
            <a:r>
              <a:rPr lang="en-US" sz="2200" b="1" dirty="0"/>
              <a:t>	</a:t>
            </a:r>
            <a:r>
              <a:rPr lang="en-US" sz="2200" dirty="0"/>
              <a:t>A</a:t>
            </a:r>
            <a:r>
              <a:rPr lang="en-US" sz="2200" b="1" dirty="0"/>
              <a:t>. </a:t>
            </a:r>
            <a:r>
              <a:rPr lang="en-US" sz="2200" dirty="0"/>
              <a:t>A biased estimator of the population </a:t>
            </a:r>
            <a:br>
              <a:rPr lang="en-US" sz="2200" dirty="0"/>
            </a:br>
            <a:r>
              <a:rPr lang="en-US" sz="2200" dirty="0"/>
              <a:t>	B. An unbiased estimator of the population mean </a:t>
            </a:r>
            <a:br>
              <a:rPr lang="en-US" sz="2200" dirty="0"/>
            </a:br>
            <a:r>
              <a:rPr lang="en-US" sz="2200" dirty="0"/>
              <a:t>	C. Neither biased nor unbiased </a:t>
            </a:r>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61</a:t>
            </a:fld>
            <a:endParaRPr lang="bg-BG" altLang="bg-BG"/>
          </a:p>
        </p:txBody>
      </p:sp>
    </p:spTree>
    <p:extLst>
      <p:ext uri="{BB962C8B-B14F-4D97-AF65-F5344CB8AC3E}">
        <p14:creationId xmlns:p14="http://schemas.microsoft.com/office/powerpoint/2010/main" val="27842159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602634"/>
          </a:xfrm>
        </p:spPr>
        <p:txBody>
          <a:bodyPr/>
          <a:lstStyle/>
          <a:p>
            <a:pPr algn="l"/>
            <a:r>
              <a:rPr lang="en-US" sz="2200" b="1" i="1" dirty="0"/>
              <a:t>14. Select all of the following statements which you believe to be true. The arithmetic mean of a set of values:</a:t>
            </a:r>
            <a:br>
              <a:rPr lang="en-US" sz="2200" b="1" i="1" dirty="0"/>
            </a:br>
            <a:r>
              <a:rPr lang="en-US" sz="2200" dirty="0"/>
              <a:t>A. </a:t>
            </a:r>
            <a:r>
              <a:rPr lang="bg-BG" sz="2200" dirty="0" err="1"/>
              <a:t>Is</a:t>
            </a:r>
            <a:r>
              <a:rPr lang="bg-BG" sz="2200" dirty="0"/>
              <a:t> a </a:t>
            </a:r>
            <a:r>
              <a:rPr lang="bg-BG" sz="2200" dirty="0" err="1"/>
              <a:t>particular</a:t>
            </a:r>
            <a:r>
              <a:rPr lang="bg-BG" sz="2200" dirty="0"/>
              <a:t> </a:t>
            </a:r>
            <a:r>
              <a:rPr lang="bg-BG" sz="2200" dirty="0" err="1"/>
              <a:t>type</a:t>
            </a:r>
            <a:r>
              <a:rPr lang="bg-BG" sz="2200" dirty="0"/>
              <a:t> </a:t>
            </a:r>
            <a:r>
              <a:rPr lang="bg-BG" sz="2200" dirty="0" err="1"/>
              <a:t>of</a:t>
            </a:r>
            <a:r>
              <a:rPr lang="bg-BG" sz="2200" dirty="0"/>
              <a:t> </a:t>
            </a:r>
            <a:r>
              <a:rPr lang="bg-BG" sz="2200" dirty="0" err="1"/>
              <a:t>average</a:t>
            </a:r>
            <a:r>
              <a:rPr lang="bg-BG" sz="2200" dirty="0"/>
              <a:t>.</a:t>
            </a:r>
            <a:br>
              <a:rPr lang="bg-BG" sz="2200" dirty="0"/>
            </a:br>
            <a:r>
              <a:rPr lang="en-US" sz="2200" dirty="0"/>
              <a:t>B. </a:t>
            </a:r>
            <a:r>
              <a:rPr lang="bg-BG" sz="2200" dirty="0" err="1"/>
              <a:t>Is</a:t>
            </a:r>
            <a:r>
              <a:rPr lang="bg-BG" sz="2200" dirty="0"/>
              <a:t> a </a:t>
            </a:r>
            <a:r>
              <a:rPr lang="bg-BG" sz="2200" dirty="0" err="1"/>
              <a:t>useful</a:t>
            </a:r>
            <a:r>
              <a:rPr lang="bg-BG" sz="2200" dirty="0"/>
              <a:t> </a:t>
            </a:r>
            <a:r>
              <a:rPr lang="bg-BG" sz="2200" dirty="0" err="1"/>
              <a:t>summary</a:t>
            </a:r>
            <a:r>
              <a:rPr lang="bg-BG" sz="2200" dirty="0"/>
              <a:t> </a:t>
            </a:r>
            <a:r>
              <a:rPr lang="bg-BG" sz="2200" dirty="0" err="1"/>
              <a:t>measure</a:t>
            </a:r>
            <a:r>
              <a:rPr lang="bg-BG" sz="2200" dirty="0"/>
              <a:t> </a:t>
            </a:r>
            <a:r>
              <a:rPr lang="bg-BG" sz="2200" dirty="0" err="1"/>
              <a:t>of</a:t>
            </a:r>
            <a:r>
              <a:rPr lang="bg-BG" sz="2200" dirty="0"/>
              <a:t> </a:t>
            </a:r>
            <a:r>
              <a:rPr lang="bg-BG" sz="2200" dirty="0" err="1"/>
              <a:t>location</a:t>
            </a:r>
            <a:r>
              <a:rPr lang="bg-BG" sz="2200" dirty="0"/>
              <a:t> </a:t>
            </a:r>
            <a:r>
              <a:rPr lang="bg-BG" sz="2200" dirty="0" err="1"/>
              <a:t>if</a:t>
            </a:r>
            <a:r>
              <a:rPr lang="bg-BG" sz="2200" dirty="0"/>
              <a:t> </a:t>
            </a:r>
            <a:r>
              <a:rPr lang="bg-BG" sz="2200" dirty="0" err="1"/>
              <a:t>the</a:t>
            </a:r>
            <a:r>
              <a:rPr lang="bg-BG" sz="2200" dirty="0"/>
              <a:t> </a:t>
            </a:r>
            <a:r>
              <a:rPr lang="bg-BG" sz="2200" dirty="0" err="1"/>
              <a:t>data</a:t>
            </a:r>
            <a:r>
              <a:rPr lang="bg-BG" sz="2200" dirty="0"/>
              <a:t> </a:t>
            </a:r>
            <a:r>
              <a:rPr lang="bg-BG" sz="2200" dirty="0" err="1"/>
              <a:t>are</a:t>
            </a:r>
            <a:r>
              <a:rPr lang="bg-BG" sz="2200" dirty="0"/>
              <a:t> </a:t>
            </a:r>
            <a:r>
              <a:rPr lang="bg-BG" sz="2200" dirty="0" err="1"/>
              <a:t>skewed</a:t>
            </a:r>
            <a:r>
              <a:rPr lang="bg-BG" sz="2200" dirty="0"/>
              <a:t> </a:t>
            </a:r>
            <a:r>
              <a:rPr lang="bg-BG" sz="2200" dirty="0" err="1"/>
              <a:t>to</a:t>
            </a:r>
            <a:r>
              <a:rPr lang="bg-BG" sz="2200" dirty="0"/>
              <a:t> </a:t>
            </a:r>
            <a:r>
              <a:rPr lang="bg-BG" sz="2200" dirty="0" err="1"/>
              <a:t>the</a:t>
            </a:r>
            <a:r>
              <a:rPr lang="bg-BG" sz="2200" dirty="0"/>
              <a:t> </a:t>
            </a:r>
            <a:r>
              <a:rPr lang="bg-BG" sz="2200" dirty="0" err="1"/>
              <a:t>right</a:t>
            </a:r>
            <a:r>
              <a:rPr lang="bg-BG" sz="2200" dirty="0"/>
              <a:t>.</a:t>
            </a:r>
            <a:br>
              <a:rPr lang="en-US" sz="2200" dirty="0"/>
            </a:br>
            <a:r>
              <a:rPr lang="en-US" sz="2200" dirty="0"/>
              <a:t>C. </a:t>
            </a:r>
            <a:r>
              <a:rPr lang="bg-BG" sz="2200" dirty="0" err="1"/>
              <a:t>Is</a:t>
            </a:r>
            <a:r>
              <a:rPr lang="bg-BG" sz="2200" dirty="0"/>
              <a:t> </a:t>
            </a:r>
            <a:r>
              <a:rPr lang="bg-BG" sz="2200" dirty="0" err="1"/>
              <a:t>always</a:t>
            </a:r>
            <a:r>
              <a:rPr lang="bg-BG" sz="2200" dirty="0"/>
              <a:t> </a:t>
            </a:r>
            <a:r>
              <a:rPr lang="bg-BG" sz="2200" dirty="0" err="1"/>
              <a:t>greater</a:t>
            </a:r>
            <a:r>
              <a:rPr lang="bg-BG" sz="2200" dirty="0"/>
              <a:t> </a:t>
            </a:r>
            <a:r>
              <a:rPr lang="bg-BG" sz="2200" dirty="0" err="1"/>
              <a:t>than</a:t>
            </a:r>
            <a:r>
              <a:rPr lang="bg-BG" sz="2200" dirty="0"/>
              <a:t> </a:t>
            </a:r>
            <a:r>
              <a:rPr lang="bg-BG" sz="2200" dirty="0" err="1"/>
              <a:t>the</a:t>
            </a:r>
            <a:r>
              <a:rPr lang="bg-BG" sz="2200" dirty="0"/>
              <a:t> </a:t>
            </a:r>
            <a:r>
              <a:rPr lang="bg-BG" sz="2200" dirty="0" err="1"/>
              <a:t>median</a:t>
            </a:r>
            <a:r>
              <a:rPr lang="bg-BG" sz="2200" dirty="0"/>
              <a:t>.</a:t>
            </a:r>
            <a:br>
              <a:rPr lang="en-US" sz="2200" dirty="0"/>
            </a:br>
            <a:br>
              <a:rPr lang="en-US" sz="2200" dirty="0"/>
            </a:br>
            <a:r>
              <a:rPr lang="en-US" sz="2200" b="1" i="1" dirty="0"/>
              <a:t>15. Select all of the following statements which you believe to be true. The arithmetic mean of a set of values:</a:t>
            </a:r>
            <a:br>
              <a:rPr lang="en-US" sz="2200" b="1" i="1" dirty="0"/>
            </a:br>
            <a:r>
              <a:rPr lang="en-US" sz="2200" dirty="0"/>
              <a:t>A. </a:t>
            </a:r>
            <a:r>
              <a:rPr lang="bg-BG" sz="2200" dirty="0" err="1"/>
              <a:t>Cannot</a:t>
            </a:r>
            <a:r>
              <a:rPr lang="bg-BG" sz="2200" dirty="0"/>
              <a:t> </a:t>
            </a:r>
            <a:r>
              <a:rPr lang="bg-BG" sz="2200" dirty="0" err="1"/>
              <a:t>be</a:t>
            </a:r>
            <a:r>
              <a:rPr lang="bg-BG" sz="2200" dirty="0"/>
              <a:t> </a:t>
            </a:r>
            <a:r>
              <a:rPr lang="bg-BG" sz="2200" dirty="0" err="1"/>
              <a:t>calculated</a:t>
            </a:r>
            <a:r>
              <a:rPr lang="bg-BG" sz="2200" dirty="0"/>
              <a:t> </a:t>
            </a:r>
            <a:r>
              <a:rPr lang="bg-BG" sz="2200" dirty="0" err="1"/>
              <a:t>if</a:t>
            </a:r>
            <a:r>
              <a:rPr lang="bg-BG" sz="2200" dirty="0"/>
              <a:t> </a:t>
            </a:r>
            <a:r>
              <a:rPr lang="bg-BG" sz="2200" dirty="0" err="1"/>
              <a:t>the</a:t>
            </a:r>
            <a:r>
              <a:rPr lang="bg-BG" sz="2200" dirty="0"/>
              <a:t> </a:t>
            </a:r>
            <a:r>
              <a:rPr lang="bg-BG" sz="2200" dirty="0" err="1"/>
              <a:t>data</a:t>
            </a:r>
            <a:r>
              <a:rPr lang="bg-BG" sz="2200" dirty="0"/>
              <a:t> </a:t>
            </a:r>
            <a:r>
              <a:rPr lang="bg-BG" sz="2200" dirty="0" err="1"/>
              <a:t>set</a:t>
            </a:r>
            <a:r>
              <a:rPr lang="bg-BG" sz="2200" dirty="0"/>
              <a:t> </a:t>
            </a:r>
            <a:r>
              <a:rPr lang="bg-BG" sz="2200" dirty="0" err="1"/>
              <a:t>contains</a:t>
            </a:r>
            <a:r>
              <a:rPr lang="bg-BG" sz="2200" dirty="0"/>
              <a:t> </a:t>
            </a:r>
            <a:r>
              <a:rPr lang="bg-BG" sz="2200" dirty="0" err="1"/>
              <a:t>both</a:t>
            </a:r>
            <a:r>
              <a:rPr lang="bg-BG" sz="2200" dirty="0"/>
              <a:t> </a:t>
            </a:r>
            <a:r>
              <a:rPr lang="bg-BG" sz="2200" dirty="0" err="1"/>
              <a:t>positive</a:t>
            </a:r>
            <a:r>
              <a:rPr lang="bg-BG" sz="2200" dirty="0"/>
              <a:t> </a:t>
            </a:r>
            <a:r>
              <a:rPr lang="bg-BG" sz="2200" dirty="0" err="1"/>
              <a:t>and</a:t>
            </a:r>
            <a:r>
              <a:rPr lang="bg-BG" sz="2200" dirty="0"/>
              <a:t> </a:t>
            </a:r>
            <a:r>
              <a:rPr lang="bg-BG" sz="2200" dirty="0" err="1"/>
              <a:t>negative</a:t>
            </a:r>
            <a:r>
              <a:rPr lang="bg-BG" sz="2200" dirty="0"/>
              <a:t> </a:t>
            </a:r>
            <a:r>
              <a:rPr lang="bg-BG" sz="2200" dirty="0" err="1"/>
              <a:t>values</a:t>
            </a:r>
            <a:r>
              <a:rPr lang="bg-BG" sz="2200" dirty="0"/>
              <a:t>.</a:t>
            </a:r>
            <a:br>
              <a:rPr lang="bg-BG" sz="2200" dirty="0"/>
            </a:br>
            <a:r>
              <a:rPr lang="en-US" sz="2200" dirty="0"/>
              <a:t>B. </a:t>
            </a:r>
            <a:r>
              <a:rPr lang="bg-BG" sz="2200" dirty="0" err="1"/>
              <a:t>Is</a:t>
            </a:r>
            <a:r>
              <a:rPr lang="bg-BG" sz="2200" dirty="0"/>
              <a:t> </a:t>
            </a:r>
            <a:r>
              <a:rPr lang="bg-BG" sz="2200" dirty="0" err="1"/>
              <a:t>always</a:t>
            </a:r>
            <a:r>
              <a:rPr lang="bg-BG" sz="2200" dirty="0"/>
              <a:t> </a:t>
            </a:r>
            <a:r>
              <a:rPr lang="bg-BG" sz="2200" dirty="0" err="1"/>
              <a:t>greater</a:t>
            </a:r>
            <a:r>
              <a:rPr lang="bg-BG" sz="2200" dirty="0"/>
              <a:t> </a:t>
            </a:r>
            <a:r>
              <a:rPr lang="bg-BG" sz="2200" dirty="0" err="1"/>
              <a:t>than</a:t>
            </a:r>
            <a:r>
              <a:rPr lang="bg-BG" sz="2200" dirty="0"/>
              <a:t> </a:t>
            </a:r>
            <a:r>
              <a:rPr lang="bg-BG" sz="2200" dirty="0" err="1"/>
              <a:t>the</a:t>
            </a:r>
            <a:r>
              <a:rPr lang="bg-BG" sz="2200" dirty="0"/>
              <a:t> </a:t>
            </a:r>
            <a:r>
              <a:rPr lang="bg-BG" sz="2200" dirty="0" err="1"/>
              <a:t>median</a:t>
            </a:r>
            <a:r>
              <a:rPr lang="bg-BG" sz="2200" dirty="0"/>
              <a:t>.</a:t>
            </a:r>
            <a:br>
              <a:rPr lang="bg-BG" sz="2200" dirty="0"/>
            </a:br>
            <a:r>
              <a:rPr lang="en-US" sz="2200" dirty="0"/>
              <a:t>C. </a:t>
            </a:r>
            <a:r>
              <a:rPr lang="bg-BG" sz="2200" dirty="0" err="1"/>
              <a:t>Coincides</a:t>
            </a:r>
            <a:r>
              <a:rPr lang="bg-BG" sz="2200" dirty="0"/>
              <a:t> </a:t>
            </a:r>
            <a:r>
              <a:rPr lang="bg-BG" sz="2200" dirty="0" err="1"/>
              <a:t>with</a:t>
            </a:r>
            <a:r>
              <a:rPr lang="bg-BG" sz="2200" dirty="0"/>
              <a:t> </a:t>
            </a:r>
            <a:r>
              <a:rPr lang="bg-BG" sz="2200" dirty="0" err="1"/>
              <a:t>the</a:t>
            </a:r>
            <a:r>
              <a:rPr lang="bg-BG" sz="2200" dirty="0"/>
              <a:t> </a:t>
            </a:r>
            <a:r>
              <a:rPr lang="bg-BG" sz="2200" dirty="0" err="1"/>
              <a:t>median</a:t>
            </a:r>
            <a:r>
              <a:rPr lang="bg-BG" sz="2200" dirty="0"/>
              <a:t> </a:t>
            </a:r>
            <a:r>
              <a:rPr lang="bg-BG" sz="2200" dirty="0" err="1"/>
              <a:t>if</a:t>
            </a:r>
            <a:r>
              <a:rPr lang="bg-BG" sz="2200" dirty="0"/>
              <a:t> </a:t>
            </a:r>
            <a:r>
              <a:rPr lang="bg-BG" sz="2200" dirty="0" err="1"/>
              <a:t>the</a:t>
            </a:r>
            <a:r>
              <a:rPr lang="bg-BG" sz="2200" dirty="0"/>
              <a:t> </a:t>
            </a:r>
            <a:r>
              <a:rPr lang="bg-BG" sz="2200" dirty="0" err="1"/>
              <a:t>distribution</a:t>
            </a:r>
            <a:r>
              <a:rPr lang="bg-BG" sz="2200" dirty="0"/>
              <a:t> </a:t>
            </a:r>
            <a:r>
              <a:rPr lang="bg-BG" sz="2200" dirty="0" err="1"/>
              <a:t>of</a:t>
            </a:r>
            <a:r>
              <a:rPr lang="bg-BG" sz="2200" dirty="0"/>
              <a:t> </a:t>
            </a:r>
            <a:r>
              <a:rPr lang="bg-BG" sz="2200" dirty="0" err="1"/>
              <a:t>the</a:t>
            </a:r>
            <a:r>
              <a:rPr lang="bg-BG" sz="2200" dirty="0"/>
              <a:t> </a:t>
            </a:r>
            <a:r>
              <a:rPr lang="bg-BG" sz="2200" dirty="0" err="1"/>
              <a:t>data</a:t>
            </a:r>
            <a:r>
              <a:rPr lang="bg-BG" sz="2200" dirty="0"/>
              <a:t> </a:t>
            </a:r>
            <a:r>
              <a:rPr lang="bg-BG" sz="2200" dirty="0" err="1"/>
              <a:t>is</a:t>
            </a:r>
            <a:r>
              <a:rPr lang="bg-BG" sz="2200" dirty="0"/>
              <a:t> </a:t>
            </a:r>
            <a:r>
              <a:rPr lang="bg-BG" sz="2200" dirty="0" err="1"/>
              <a:t>symmetrical</a:t>
            </a:r>
            <a:r>
              <a:rPr lang="bg-BG" sz="2200" dirty="0"/>
              <a:t>.</a:t>
            </a: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62</a:t>
            </a:fld>
            <a:endParaRPr lang="bg-BG" altLang="bg-BG"/>
          </a:p>
        </p:txBody>
      </p:sp>
    </p:spTree>
    <p:extLst>
      <p:ext uri="{BB962C8B-B14F-4D97-AF65-F5344CB8AC3E}">
        <p14:creationId xmlns:p14="http://schemas.microsoft.com/office/powerpoint/2010/main" val="22512987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746650"/>
          </a:xfrm>
        </p:spPr>
        <p:txBody>
          <a:bodyPr/>
          <a:lstStyle/>
          <a:p>
            <a:pPr algn="l"/>
            <a:r>
              <a:rPr lang="en-US" sz="2200" b="1" i="1" dirty="0"/>
              <a:t>16. Select all of the following statements which you believe to be true. The median: </a:t>
            </a:r>
            <a:br>
              <a:rPr lang="en-US" sz="2200" dirty="0"/>
            </a:br>
            <a:r>
              <a:rPr lang="en-US" sz="2200" dirty="0"/>
              <a:t>A. </a:t>
            </a:r>
            <a:r>
              <a:rPr lang="bg-BG" sz="2200" dirty="0" err="1"/>
              <a:t>Is</a:t>
            </a:r>
            <a:r>
              <a:rPr lang="bg-BG" sz="2200" dirty="0"/>
              <a:t> a </a:t>
            </a:r>
            <a:r>
              <a:rPr lang="bg-BG" sz="2200" dirty="0" err="1"/>
              <a:t>measure</a:t>
            </a:r>
            <a:r>
              <a:rPr lang="bg-BG" sz="2200" dirty="0"/>
              <a:t> </a:t>
            </a:r>
            <a:r>
              <a:rPr lang="bg-BG" sz="2200" dirty="0" err="1"/>
              <a:t>of</a:t>
            </a:r>
            <a:r>
              <a:rPr lang="bg-BG" sz="2200" dirty="0"/>
              <a:t> </a:t>
            </a:r>
            <a:r>
              <a:rPr lang="bg-BG" sz="2200" dirty="0" err="1"/>
              <a:t>the</a:t>
            </a:r>
            <a:r>
              <a:rPr lang="bg-BG" sz="2200" dirty="0"/>
              <a:t> </a:t>
            </a:r>
            <a:r>
              <a:rPr lang="bg-BG" sz="2200" dirty="0" err="1"/>
              <a:t>spread</a:t>
            </a:r>
            <a:r>
              <a:rPr lang="bg-BG" sz="2200" dirty="0"/>
              <a:t> </a:t>
            </a:r>
            <a:r>
              <a:rPr lang="bg-BG" sz="2200" dirty="0" err="1"/>
              <a:t>of</a:t>
            </a:r>
            <a:r>
              <a:rPr lang="bg-BG" sz="2200" dirty="0"/>
              <a:t> </a:t>
            </a:r>
            <a:r>
              <a:rPr lang="bg-BG" sz="2200" dirty="0" err="1"/>
              <a:t>the</a:t>
            </a:r>
            <a:r>
              <a:rPr lang="bg-BG" sz="2200" dirty="0"/>
              <a:t> </a:t>
            </a:r>
            <a:r>
              <a:rPr lang="bg-BG" sz="2200" dirty="0" err="1"/>
              <a:t>data</a:t>
            </a:r>
            <a:r>
              <a:rPr lang="bg-BG" sz="2200" dirty="0"/>
              <a:t>.</a:t>
            </a:r>
            <a:br>
              <a:rPr lang="bg-BG" sz="2200" dirty="0"/>
            </a:br>
            <a:r>
              <a:rPr lang="en-US" sz="2200" dirty="0"/>
              <a:t>B. </a:t>
            </a:r>
            <a:r>
              <a:rPr lang="bg-BG" sz="2200" dirty="0" err="1"/>
              <a:t>Is</a:t>
            </a:r>
            <a:r>
              <a:rPr lang="bg-BG" sz="2200" dirty="0"/>
              <a:t> a </a:t>
            </a:r>
            <a:r>
              <a:rPr lang="bg-BG" sz="2200" dirty="0" err="1"/>
              <a:t>useful</a:t>
            </a:r>
            <a:r>
              <a:rPr lang="bg-BG" sz="2200" dirty="0"/>
              <a:t> </a:t>
            </a:r>
            <a:r>
              <a:rPr lang="bg-BG" sz="2200" dirty="0" err="1"/>
              <a:t>summary</a:t>
            </a:r>
            <a:r>
              <a:rPr lang="bg-BG" sz="2200" dirty="0"/>
              <a:t> </a:t>
            </a:r>
            <a:r>
              <a:rPr lang="bg-BG" sz="2200" dirty="0" err="1"/>
              <a:t>measure</a:t>
            </a:r>
            <a:r>
              <a:rPr lang="bg-BG" sz="2200" dirty="0"/>
              <a:t> </a:t>
            </a:r>
            <a:r>
              <a:rPr lang="bg-BG" sz="2200" dirty="0" err="1"/>
              <a:t>when</a:t>
            </a:r>
            <a:r>
              <a:rPr lang="bg-BG" sz="2200" dirty="0"/>
              <a:t> </a:t>
            </a:r>
            <a:r>
              <a:rPr lang="bg-BG" sz="2200" dirty="0" err="1"/>
              <a:t>the</a:t>
            </a:r>
            <a:r>
              <a:rPr lang="bg-BG" sz="2200" dirty="0"/>
              <a:t> </a:t>
            </a:r>
            <a:r>
              <a:rPr lang="bg-BG" sz="2200" dirty="0" err="1"/>
              <a:t>data</a:t>
            </a:r>
            <a:r>
              <a:rPr lang="bg-BG" sz="2200" dirty="0"/>
              <a:t> </a:t>
            </a:r>
            <a:r>
              <a:rPr lang="bg-BG" sz="2200" dirty="0" err="1"/>
              <a:t>are</a:t>
            </a:r>
            <a:r>
              <a:rPr lang="bg-BG" sz="2200" dirty="0"/>
              <a:t> </a:t>
            </a:r>
            <a:r>
              <a:rPr lang="bg-BG" sz="2200" dirty="0" err="1"/>
              <a:t>skewed</a:t>
            </a:r>
            <a:r>
              <a:rPr lang="bg-BG" sz="2200" dirty="0"/>
              <a:t> </a:t>
            </a:r>
            <a:r>
              <a:rPr lang="bg-BG" sz="2200" dirty="0" err="1"/>
              <a:t>to</a:t>
            </a:r>
            <a:r>
              <a:rPr lang="bg-BG" sz="2200" dirty="0"/>
              <a:t> </a:t>
            </a:r>
            <a:r>
              <a:rPr lang="bg-BG" sz="2200" dirty="0" err="1"/>
              <a:t>the</a:t>
            </a:r>
            <a:r>
              <a:rPr lang="bg-BG" sz="2200" dirty="0"/>
              <a:t> </a:t>
            </a:r>
            <a:r>
              <a:rPr lang="bg-BG" sz="2200" dirty="0" err="1"/>
              <a:t>right</a:t>
            </a:r>
            <a:r>
              <a:rPr lang="bg-BG" sz="2200" dirty="0"/>
              <a:t>.</a:t>
            </a:r>
            <a:br>
              <a:rPr lang="bg-BG" sz="2200" dirty="0"/>
            </a:br>
            <a:r>
              <a:rPr lang="en-US" sz="2200" dirty="0"/>
              <a:t>C. </a:t>
            </a:r>
            <a:r>
              <a:rPr lang="bg-BG" sz="2200" dirty="0" err="1"/>
              <a:t>Is</a:t>
            </a:r>
            <a:r>
              <a:rPr lang="bg-BG" sz="2200" dirty="0"/>
              <a:t> </a:t>
            </a:r>
            <a:r>
              <a:rPr lang="bg-BG" sz="2200" dirty="0" err="1"/>
              <a:t>greater</a:t>
            </a:r>
            <a:r>
              <a:rPr lang="bg-BG" sz="2200" dirty="0"/>
              <a:t> </a:t>
            </a:r>
            <a:r>
              <a:rPr lang="bg-BG" sz="2200" dirty="0" err="1"/>
              <a:t>than</a:t>
            </a:r>
            <a:r>
              <a:rPr lang="bg-BG" sz="2200" dirty="0"/>
              <a:t> </a:t>
            </a:r>
            <a:r>
              <a:rPr lang="bg-BG" sz="2200" dirty="0" err="1"/>
              <a:t>the</a:t>
            </a:r>
            <a:r>
              <a:rPr lang="bg-BG" sz="2200" dirty="0"/>
              <a:t> </a:t>
            </a:r>
            <a:r>
              <a:rPr lang="bg-BG" sz="2200" dirty="0" err="1"/>
              <a:t>arithmetic</a:t>
            </a:r>
            <a:r>
              <a:rPr lang="bg-BG" sz="2200" dirty="0"/>
              <a:t> </a:t>
            </a:r>
            <a:r>
              <a:rPr lang="bg-BG" sz="2200" dirty="0" err="1"/>
              <a:t>mean</a:t>
            </a:r>
            <a:r>
              <a:rPr lang="bg-BG" sz="2200" dirty="0"/>
              <a:t> </a:t>
            </a:r>
            <a:r>
              <a:rPr lang="bg-BG" sz="2200" dirty="0" err="1"/>
              <a:t>when</a:t>
            </a:r>
            <a:r>
              <a:rPr lang="bg-BG" sz="2200" dirty="0"/>
              <a:t> </a:t>
            </a:r>
            <a:r>
              <a:rPr lang="bg-BG" sz="2200" dirty="0" err="1"/>
              <a:t>the</a:t>
            </a:r>
            <a:r>
              <a:rPr lang="bg-BG" sz="2200" dirty="0"/>
              <a:t> </a:t>
            </a:r>
            <a:r>
              <a:rPr lang="bg-BG" sz="2200" dirty="0" err="1"/>
              <a:t>data</a:t>
            </a:r>
            <a:r>
              <a:rPr lang="bg-BG" sz="2200" dirty="0"/>
              <a:t> </a:t>
            </a:r>
            <a:r>
              <a:rPr lang="bg-BG" sz="2200" dirty="0" err="1"/>
              <a:t>are</a:t>
            </a:r>
            <a:r>
              <a:rPr lang="bg-BG" sz="2200" dirty="0"/>
              <a:t> </a:t>
            </a:r>
            <a:r>
              <a:rPr lang="bg-BG" sz="2200" dirty="0" err="1"/>
              <a:t>skewed</a:t>
            </a:r>
            <a:r>
              <a:rPr lang="bg-BG" sz="2200" dirty="0"/>
              <a:t> </a:t>
            </a:r>
            <a:r>
              <a:rPr lang="bg-BG" sz="2200" dirty="0" err="1"/>
              <a:t>to</a:t>
            </a:r>
            <a:r>
              <a:rPr lang="bg-BG" sz="2200" dirty="0"/>
              <a:t> </a:t>
            </a:r>
            <a:r>
              <a:rPr lang="bg-BG" sz="2200" dirty="0" err="1"/>
              <a:t>the</a:t>
            </a:r>
            <a:r>
              <a:rPr lang="bg-BG" sz="2200" dirty="0"/>
              <a:t> </a:t>
            </a:r>
            <a:r>
              <a:rPr lang="bg-BG" sz="2200" dirty="0" err="1"/>
              <a:t>right</a:t>
            </a:r>
            <a:r>
              <a:rPr lang="bg-BG" sz="2200" dirty="0"/>
              <a:t>.</a:t>
            </a:r>
            <a:br>
              <a:rPr lang="en-US" sz="2200" dirty="0"/>
            </a:br>
            <a:br>
              <a:rPr lang="en-US" sz="2200" dirty="0"/>
            </a:br>
            <a:r>
              <a:rPr lang="en-US" sz="2200" dirty="0"/>
              <a:t>17</a:t>
            </a:r>
            <a:r>
              <a:rPr lang="en-US" sz="2200" b="1" i="1" dirty="0"/>
              <a:t>. Select all of the following statements which you believe to be true. </a:t>
            </a:r>
            <a:br>
              <a:rPr lang="en-US" sz="2200" dirty="0"/>
            </a:br>
            <a:r>
              <a:rPr lang="en-US" sz="2200" dirty="0"/>
              <a:t>A. </a:t>
            </a:r>
            <a:r>
              <a:rPr lang="bg-BG" sz="2200" dirty="0" err="1"/>
              <a:t>The</a:t>
            </a:r>
            <a:r>
              <a:rPr lang="bg-BG" sz="2200" dirty="0"/>
              <a:t> </a:t>
            </a:r>
            <a:r>
              <a:rPr lang="bg-BG" sz="2200" dirty="0" err="1"/>
              <a:t>first</a:t>
            </a:r>
            <a:r>
              <a:rPr lang="bg-BG" sz="2200" dirty="0"/>
              <a:t> </a:t>
            </a:r>
            <a:r>
              <a:rPr lang="bg-BG" sz="2200" dirty="0" err="1"/>
              <a:t>percentile</a:t>
            </a:r>
            <a:r>
              <a:rPr lang="bg-BG" sz="2200" dirty="0"/>
              <a:t> </a:t>
            </a:r>
            <a:r>
              <a:rPr lang="bg-BG" sz="2200" dirty="0" err="1"/>
              <a:t>has</a:t>
            </a:r>
            <a:r>
              <a:rPr lang="bg-BG" sz="2200" dirty="0"/>
              <a:t> 99% </a:t>
            </a:r>
            <a:r>
              <a:rPr lang="bg-BG" sz="2200" dirty="0" err="1"/>
              <a:t>of</a:t>
            </a:r>
            <a:r>
              <a:rPr lang="bg-BG" sz="2200" dirty="0"/>
              <a:t> </a:t>
            </a:r>
            <a:r>
              <a:rPr lang="bg-BG" sz="2200" dirty="0" err="1"/>
              <a:t>the</a:t>
            </a:r>
            <a:r>
              <a:rPr lang="bg-BG" sz="2200" dirty="0"/>
              <a:t> </a:t>
            </a:r>
            <a:r>
              <a:rPr lang="bg-BG" sz="2200" dirty="0" err="1"/>
              <a:t>observations</a:t>
            </a:r>
            <a:r>
              <a:rPr lang="bg-BG" sz="2200" dirty="0"/>
              <a:t> </a:t>
            </a:r>
            <a:r>
              <a:rPr lang="bg-BG" sz="2200" dirty="0" err="1"/>
              <a:t>in</a:t>
            </a:r>
            <a:r>
              <a:rPr lang="bg-BG" sz="2200" dirty="0"/>
              <a:t> </a:t>
            </a:r>
            <a:r>
              <a:rPr lang="bg-BG" sz="2200" dirty="0" err="1"/>
              <a:t>the</a:t>
            </a:r>
            <a:r>
              <a:rPr lang="bg-BG" sz="2200" dirty="0"/>
              <a:t> </a:t>
            </a:r>
            <a:r>
              <a:rPr lang="bg-BG" sz="2200" dirty="0" err="1"/>
              <a:t>ordered</a:t>
            </a:r>
            <a:r>
              <a:rPr lang="bg-BG" sz="2200" dirty="0"/>
              <a:t> </a:t>
            </a:r>
            <a:r>
              <a:rPr lang="bg-BG" sz="2200" dirty="0" err="1"/>
              <a:t>set</a:t>
            </a:r>
            <a:r>
              <a:rPr lang="bg-BG" sz="2200" dirty="0"/>
              <a:t> </a:t>
            </a:r>
            <a:r>
              <a:rPr lang="bg-BG" sz="2200" dirty="0" err="1"/>
              <a:t>below</a:t>
            </a:r>
            <a:r>
              <a:rPr lang="bg-BG" sz="2200" dirty="0"/>
              <a:t> </a:t>
            </a:r>
            <a:r>
              <a:rPr lang="bg-BG" sz="2200" dirty="0" err="1"/>
              <a:t>it</a:t>
            </a:r>
            <a:r>
              <a:rPr lang="bg-BG" sz="2200" dirty="0"/>
              <a:t>.</a:t>
            </a:r>
            <a:br>
              <a:rPr lang="bg-BG" sz="2200" dirty="0"/>
            </a:br>
            <a:r>
              <a:rPr lang="en-US" sz="2200" dirty="0"/>
              <a:t>B. </a:t>
            </a:r>
            <a:r>
              <a:rPr lang="bg-BG" sz="2200" dirty="0" err="1"/>
              <a:t>The</a:t>
            </a:r>
            <a:r>
              <a:rPr lang="bg-BG" sz="2200" dirty="0"/>
              <a:t> </a:t>
            </a:r>
            <a:r>
              <a:rPr lang="bg-BG" sz="2200" dirty="0" err="1"/>
              <a:t>first</a:t>
            </a:r>
            <a:r>
              <a:rPr lang="bg-BG" sz="2200" dirty="0"/>
              <a:t> </a:t>
            </a:r>
            <a:r>
              <a:rPr lang="bg-BG" sz="2200" dirty="0" err="1"/>
              <a:t>decile</a:t>
            </a:r>
            <a:r>
              <a:rPr lang="bg-BG" sz="2200" dirty="0"/>
              <a:t> </a:t>
            </a:r>
            <a:r>
              <a:rPr lang="bg-BG" sz="2200" dirty="0" err="1"/>
              <a:t>is</a:t>
            </a:r>
            <a:r>
              <a:rPr lang="bg-BG" sz="2200" dirty="0"/>
              <a:t> </a:t>
            </a:r>
            <a:r>
              <a:rPr lang="bg-BG" sz="2200" dirty="0" err="1"/>
              <a:t>equal</a:t>
            </a:r>
            <a:r>
              <a:rPr lang="bg-BG" sz="2200" dirty="0"/>
              <a:t> </a:t>
            </a:r>
            <a:r>
              <a:rPr lang="bg-BG" sz="2200" dirty="0" err="1"/>
              <a:t>to</a:t>
            </a:r>
            <a:r>
              <a:rPr lang="bg-BG" sz="2200" dirty="0"/>
              <a:t> </a:t>
            </a:r>
            <a:r>
              <a:rPr lang="bg-BG" sz="2200" dirty="0" err="1"/>
              <a:t>the</a:t>
            </a:r>
            <a:r>
              <a:rPr lang="bg-BG" sz="2200" dirty="0"/>
              <a:t> 90th </a:t>
            </a:r>
            <a:r>
              <a:rPr lang="bg-BG" sz="2200" dirty="0" err="1"/>
              <a:t>percentile</a:t>
            </a:r>
            <a:r>
              <a:rPr lang="bg-BG" sz="2200" dirty="0"/>
              <a:t> </a:t>
            </a:r>
            <a:r>
              <a:rPr lang="bg-BG" sz="2200" dirty="0" err="1"/>
              <a:t>and</a:t>
            </a:r>
            <a:r>
              <a:rPr lang="bg-BG" sz="2200" dirty="0"/>
              <a:t> </a:t>
            </a:r>
            <a:r>
              <a:rPr lang="bg-BG" sz="2200" dirty="0" err="1"/>
              <a:t>has</a:t>
            </a:r>
            <a:r>
              <a:rPr lang="bg-BG" sz="2200" dirty="0"/>
              <a:t> 10% </a:t>
            </a:r>
            <a:r>
              <a:rPr lang="bg-BG" sz="2200" dirty="0" err="1"/>
              <a:t>of</a:t>
            </a:r>
            <a:r>
              <a:rPr lang="bg-BG" sz="2200" dirty="0"/>
              <a:t> </a:t>
            </a:r>
            <a:r>
              <a:rPr lang="bg-BG" sz="2200" dirty="0" err="1"/>
              <a:t>the</a:t>
            </a:r>
            <a:r>
              <a:rPr lang="bg-BG" sz="2200" dirty="0"/>
              <a:t> </a:t>
            </a:r>
            <a:r>
              <a:rPr lang="bg-BG" sz="2200" dirty="0" err="1"/>
              <a:t>observations</a:t>
            </a:r>
            <a:r>
              <a:rPr lang="bg-BG" sz="2200" dirty="0"/>
              <a:t> </a:t>
            </a:r>
            <a:r>
              <a:rPr lang="bg-BG" sz="2200" dirty="0" err="1"/>
              <a:t>in</a:t>
            </a:r>
            <a:r>
              <a:rPr lang="bg-BG" sz="2200" dirty="0"/>
              <a:t> </a:t>
            </a:r>
            <a:r>
              <a:rPr lang="bg-BG" sz="2200" dirty="0" err="1"/>
              <a:t>the</a:t>
            </a:r>
            <a:r>
              <a:rPr lang="bg-BG" sz="2200" dirty="0"/>
              <a:t> </a:t>
            </a:r>
            <a:r>
              <a:rPr lang="bg-BG" sz="2200" dirty="0" err="1"/>
              <a:t>ordered</a:t>
            </a:r>
            <a:r>
              <a:rPr lang="bg-BG" sz="2200" dirty="0"/>
              <a:t> </a:t>
            </a:r>
            <a:r>
              <a:rPr lang="bg-BG" sz="2200" dirty="0" err="1"/>
              <a:t>set</a:t>
            </a:r>
            <a:r>
              <a:rPr lang="bg-BG" sz="2200" dirty="0"/>
              <a:t> </a:t>
            </a:r>
            <a:r>
              <a:rPr lang="bg-BG" sz="2200" dirty="0" err="1"/>
              <a:t>below</a:t>
            </a:r>
            <a:r>
              <a:rPr lang="bg-BG" sz="2200" dirty="0"/>
              <a:t> </a:t>
            </a:r>
            <a:r>
              <a:rPr lang="bg-BG" sz="2200" dirty="0" err="1"/>
              <a:t>it</a:t>
            </a:r>
            <a:r>
              <a:rPr lang="bg-BG" sz="2200" dirty="0"/>
              <a:t>.</a:t>
            </a:r>
            <a:br>
              <a:rPr lang="bg-BG" sz="2200" dirty="0"/>
            </a:br>
            <a:r>
              <a:rPr lang="en-US" sz="2200" dirty="0"/>
              <a:t>C. </a:t>
            </a:r>
            <a:r>
              <a:rPr lang="bg-BG" sz="2200" dirty="0" err="1"/>
              <a:t>The</a:t>
            </a:r>
            <a:r>
              <a:rPr lang="bg-BG" sz="2200" dirty="0"/>
              <a:t> </a:t>
            </a:r>
            <a:r>
              <a:rPr lang="bg-BG" sz="2200" dirty="0" err="1"/>
              <a:t>median</a:t>
            </a:r>
            <a:r>
              <a:rPr lang="bg-BG" sz="2200" dirty="0"/>
              <a:t> </a:t>
            </a:r>
            <a:r>
              <a:rPr lang="bg-BG" sz="2200" dirty="0" err="1"/>
              <a:t>is</a:t>
            </a:r>
            <a:r>
              <a:rPr lang="bg-BG" sz="2200" dirty="0"/>
              <a:t> </a:t>
            </a:r>
            <a:r>
              <a:rPr lang="bg-BG" sz="2200" dirty="0" err="1"/>
              <a:t>equal</a:t>
            </a:r>
            <a:r>
              <a:rPr lang="bg-BG" sz="2200" dirty="0"/>
              <a:t> </a:t>
            </a:r>
            <a:r>
              <a:rPr lang="bg-BG" sz="2200" dirty="0" err="1"/>
              <a:t>to</a:t>
            </a:r>
            <a:r>
              <a:rPr lang="bg-BG" sz="2200" dirty="0"/>
              <a:t> </a:t>
            </a:r>
            <a:r>
              <a:rPr lang="bg-BG" sz="2200" dirty="0" err="1"/>
              <a:t>the</a:t>
            </a:r>
            <a:r>
              <a:rPr lang="bg-BG" sz="2200" dirty="0"/>
              <a:t> 50th </a:t>
            </a:r>
            <a:r>
              <a:rPr lang="bg-BG" sz="2200" dirty="0" err="1"/>
              <a:t>percentile</a:t>
            </a:r>
            <a:r>
              <a:rPr lang="bg-BG" sz="2200" dirty="0"/>
              <a:t>.</a:t>
            </a:r>
            <a:br>
              <a:rPr lang="bg-BG" sz="2200" dirty="0"/>
            </a:b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63</a:t>
            </a:fld>
            <a:endParaRPr lang="bg-BG" altLang="bg-BG"/>
          </a:p>
        </p:txBody>
      </p:sp>
    </p:spTree>
    <p:extLst>
      <p:ext uri="{BB962C8B-B14F-4D97-AF65-F5344CB8AC3E}">
        <p14:creationId xmlns:p14="http://schemas.microsoft.com/office/powerpoint/2010/main" val="25339262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818658"/>
          </a:xfrm>
        </p:spPr>
        <p:txBody>
          <a:bodyPr/>
          <a:lstStyle/>
          <a:p>
            <a:pPr algn="l"/>
            <a:r>
              <a:rPr lang="en-US" sz="2200" b="1" i="1" dirty="0"/>
              <a:t>18. Select all of the following statements which you believe to be true. </a:t>
            </a:r>
            <a:br>
              <a:rPr lang="en-US" sz="2200" dirty="0"/>
            </a:br>
            <a:r>
              <a:rPr lang="en-US" sz="2200" dirty="0"/>
              <a:t>A. </a:t>
            </a:r>
            <a:r>
              <a:rPr lang="bg-BG" sz="2200" dirty="0" err="1"/>
              <a:t>The</a:t>
            </a:r>
            <a:r>
              <a:rPr lang="bg-BG" sz="2200" dirty="0"/>
              <a:t> </a:t>
            </a:r>
            <a:r>
              <a:rPr lang="bg-BG" sz="2200" dirty="0" err="1"/>
              <a:t>median</a:t>
            </a:r>
            <a:r>
              <a:rPr lang="bg-BG" sz="2200" dirty="0"/>
              <a:t> </a:t>
            </a:r>
            <a:r>
              <a:rPr lang="bg-BG" sz="2200" dirty="0" err="1"/>
              <a:t>is</a:t>
            </a:r>
            <a:r>
              <a:rPr lang="bg-BG" sz="2200" dirty="0"/>
              <a:t> </a:t>
            </a:r>
            <a:r>
              <a:rPr lang="bg-BG" sz="2200" dirty="0" err="1"/>
              <a:t>equal</a:t>
            </a:r>
            <a:r>
              <a:rPr lang="bg-BG" sz="2200" dirty="0"/>
              <a:t> </a:t>
            </a:r>
            <a:r>
              <a:rPr lang="bg-BG" sz="2200" dirty="0" err="1"/>
              <a:t>to</a:t>
            </a:r>
            <a:r>
              <a:rPr lang="bg-BG" sz="2200" dirty="0"/>
              <a:t> </a:t>
            </a:r>
            <a:r>
              <a:rPr lang="bg-BG" sz="2200" dirty="0" err="1"/>
              <a:t>the</a:t>
            </a:r>
            <a:r>
              <a:rPr lang="bg-BG" sz="2200" dirty="0"/>
              <a:t> 50</a:t>
            </a:r>
            <a:r>
              <a:rPr lang="en-US" sz="2200" baseline="30000" dirty="0" err="1"/>
              <a:t>th</a:t>
            </a:r>
            <a:r>
              <a:rPr lang="en-US" sz="2200" dirty="0"/>
              <a:t> </a:t>
            </a:r>
            <a:r>
              <a:rPr lang="bg-BG" sz="2200" dirty="0" err="1"/>
              <a:t>percentile</a:t>
            </a:r>
            <a:r>
              <a:rPr lang="bg-BG" sz="2200" dirty="0"/>
              <a:t>.</a:t>
            </a:r>
            <a:br>
              <a:rPr lang="bg-BG" sz="2200" dirty="0"/>
            </a:br>
            <a:r>
              <a:rPr lang="en-US" sz="2200" dirty="0"/>
              <a:t>B. </a:t>
            </a:r>
            <a:r>
              <a:rPr lang="bg-BG" sz="2200" dirty="0" err="1"/>
              <a:t>The</a:t>
            </a:r>
            <a:r>
              <a:rPr lang="bg-BG" sz="2200" dirty="0"/>
              <a:t> </a:t>
            </a:r>
            <a:r>
              <a:rPr lang="bg-BG" sz="2200" dirty="0" err="1"/>
              <a:t>first</a:t>
            </a:r>
            <a:r>
              <a:rPr lang="bg-BG" sz="2200" dirty="0"/>
              <a:t> </a:t>
            </a:r>
            <a:r>
              <a:rPr lang="bg-BG" sz="2200" dirty="0" err="1"/>
              <a:t>percentile</a:t>
            </a:r>
            <a:r>
              <a:rPr lang="bg-BG" sz="2200" dirty="0"/>
              <a:t> </a:t>
            </a:r>
            <a:r>
              <a:rPr lang="bg-BG" sz="2200" dirty="0" err="1"/>
              <a:t>has</a:t>
            </a:r>
            <a:r>
              <a:rPr lang="bg-BG" sz="2200" dirty="0"/>
              <a:t> 99% </a:t>
            </a:r>
            <a:r>
              <a:rPr lang="bg-BG" sz="2200" dirty="0" err="1"/>
              <a:t>of</a:t>
            </a:r>
            <a:r>
              <a:rPr lang="bg-BG" sz="2200" dirty="0"/>
              <a:t> </a:t>
            </a:r>
            <a:r>
              <a:rPr lang="bg-BG" sz="2200" dirty="0" err="1"/>
              <a:t>the</a:t>
            </a:r>
            <a:r>
              <a:rPr lang="bg-BG" sz="2200" dirty="0"/>
              <a:t> </a:t>
            </a:r>
            <a:r>
              <a:rPr lang="bg-BG" sz="2200" dirty="0" err="1"/>
              <a:t>observations</a:t>
            </a:r>
            <a:r>
              <a:rPr lang="bg-BG" sz="2200" dirty="0"/>
              <a:t> </a:t>
            </a:r>
            <a:r>
              <a:rPr lang="bg-BG" sz="2200" dirty="0" err="1"/>
              <a:t>in</a:t>
            </a:r>
            <a:r>
              <a:rPr lang="bg-BG" sz="2200" dirty="0"/>
              <a:t> </a:t>
            </a:r>
            <a:r>
              <a:rPr lang="bg-BG" sz="2200" dirty="0" err="1"/>
              <a:t>the</a:t>
            </a:r>
            <a:r>
              <a:rPr lang="bg-BG" sz="2200" dirty="0"/>
              <a:t> </a:t>
            </a:r>
            <a:r>
              <a:rPr lang="bg-BG" sz="2200" dirty="0" err="1"/>
              <a:t>ordered</a:t>
            </a:r>
            <a:r>
              <a:rPr lang="bg-BG" sz="2200" dirty="0"/>
              <a:t> </a:t>
            </a:r>
            <a:r>
              <a:rPr lang="bg-BG" sz="2200" dirty="0" err="1"/>
              <a:t>set</a:t>
            </a:r>
            <a:r>
              <a:rPr lang="bg-BG" sz="2200" dirty="0"/>
              <a:t> </a:t>
            </a:r>
            <a:r>
              <a:rPr lang="bg-BG" sz="2200" dirty="0" err="1"/>
              <a:t>below</a:t>
            </a:r>
            <a:r>
              <a:rPr lang="bg-BG" sz="2200" dirty="0"/>
              <a:t> </a:t>
            </a:r>
            <a:r>
              <a:rPr lang="bg-BG" sz="2200" dirty="0" err="1"/>
              <a:t>it</a:t>
            </a:r>
            <a:r>
              <a:rPr lang="bg-BG" sz="2200" dirty="0"/>
              <a:t>.</a:t>
            </a:r>
            <a:br>
              <a:rPr lang="bg-BG" sz="2200" dirty="0"/>
            </a:br>
            <a:r>
              <a:rPr lang="en-US" sz="2200" dirty="0"/>
              <a:t>C. </a:t>
            </a:r>
            <a:r>
              <a:rPr lang="bg-BG" sz="2200" dirty="0" err="1"/>
              <a:t>The</a:t>
            </a:r>
            <a:r>
              <a:rPr lang="bg-BG" sz="2200" dirty="0"/>
              <a:t> </a:t>
            </a:r>
            <a:r>
              <a:rPr lang="bg-BG" sz="2200" dirty="0" err="1"/>
              <a:t>first</a:t>
            </a:r>
            <a:r>
              <a:rPr lang="bg-BG" sz="2200" dirty="0"/>
              <a:t> </a:t>
            </a:r>
            <a:r>
              <a:rPr lang="bg-BG" sz="2200" dirty="0" err="1"/>
              <a:t>decile</a:t>
            </a:r>
            <a:r>
              <a:rPr lang="bg-BG" sz="2200" dirty="0"/>
              <a:t> </a:t>
            </a:r>
            <a:r>
              <a:rPr lang="bg-BG" sz="2200" dirty="0" err="1"/>
              <a:t>is</a:t>
            </a:r>
            <a:r>
              <a:rPr lang="bg-BG" sz="2200" dirty="0"/>
              <a:t> </a:t>
            </a:r>
            <a:r>
              <a:rPr lang="bg-BG" sz="2200" dirty="0" err="1"/>
              <a:t>equal</a:t>
            </a:r>
            <a:r>
              <a:rPr lang="bg-BG" sz="2200" dirty="0"/>
              <a:t> </a:t>
            </a:r>
            <a:r>
              <a:rPr lang="bg-BG" sz="2200" dirty="0" err="1"/>
              <a:t>to</a:t>
            </a:r>
            <a:r>
              <a:rPr lang="bg-BG" sz="2200" dirty="0"/>
              <a:t> </a:t>
            </a:r>
            <a:r>
              <a:rPr lang="bg-BG" sz="2200" dirty="0" err="1"/>
              <a:t>the</a:t>
            </a:r>
            <a:r>
              <a:rPr lang="bg-BG" sz="2200" dirty="0"/>
              <a:t> 90</a:t>
            </a:r>
            <a:r>
              <a:rPr lang="en-US" sz="2200" baseline="30000" dirty="0" err="1"/>
              <a:t>th</a:t>
            </a:r>
            <a:r>
              <a:rPr lang="en-US" sz="2200" dirty="0"/>
              <a:t> </a:t>
            </a:r>
            <a:r>
              <a:rPr lang="bg-BG" sz="2200" dirty="0" err="1"/>
              <a:t>percentile</a:t>
            </a:r>
            <a:r>
              <a:rPr lang="bg-BG" sz="2200" dirty="0"/>
              <a:t> </a:t>
            </a:r>
            <a:r>
              <a:rPr lang="bg-BG" sz="2200" dirty="0" err="1"/>
              <a:t>and</a:t>
            </a:r>
            <a:r>
              <a:rPr lang="bg-BG" sz="2200" dirty="0"/>
              <a:t> </a:t>
            </a:r>
            <a:r>
              <a:rPr lang="bg-BG" sz="2200" dirty="0" err="1"/>
              <a:t>has</a:t>
            </a:r>
            <a:r>
              <a:rPr lang="bg-BG" sz="2200" dirty="0"/>
              <a:t> 10% </a:t>
            </a:r>
            <a:r>
              <a:rPr lang="bg-BG" sz="2200" dirty="0" err="1"/>
              <a:t>of</a:t>
            </a:r>
            <a:r>
              <a:rPr lang="bg-BG" sz="2200" dirty="0"/>
              <a:t> </a:t>
            </a:r>
            <a:r>
              <a:rPr lang="bg-BG" sz="2200" dirty="0" err="1"/>
              <a:t>the</a:t>
            </a:r>
            <a:r>
              <a:rPr lang="bg-BG" sz="2200" dirty="0"/>
              <a:t> </a:t>
            </a:r>
            <a:r>
              <a:rPr lang="bg-BG" sz="2200" dirty="0" err="1"/>
              <a:t>observations</a:t>
            </a:r>
            <a:r>
              <a:rPr lang="bg-BG" sz="2200" dirty="0"/>
              <a:t> </a:t>
            </a:r>
            <a:r>
              <a:rPr lang="bg-BG" sz="2200" dirty="0" err="1"/>
              <a:t>in</a:t>
            </a:r>
            <a:r>
              <a:rPr lang="bg-BG" sz="2200" dirty="0"/>
              <a:t> </a:t>
            </a:r>
            <a:r>
              <a:rPr lang="bg-BG" sz="2200" dirty="0" err="1"/>
              <a:t>the</a:t>
            </a:r>
            <a:r>
              <a:rPr lang="bg-BG" sz="2200" dirty="0"/>
              <a:t> </a:t>
            </a:r>
            <a:r>
              <a:rPr lang="bg-BG" sz="2200" dirty="0" err="1"/>
              <a:t>ordered</a:t>
            </a:r>
            <a:r>
              <a:rPr lang="bg-BG" sz="2200" dirty="0"/>
              <a:t> </a:t>
            </a:r>
            <a:r>
              <a:rPr lang="bg-BG" sz="2200" dirty="0" err="1"/>
              <a:t>set</a:t>
            </a:r>
            <a:r>
              <a:rPr lang="bg-BG" sz="2200" dirty="0"/>
              <a:t> </a:t>
            </a:r>
            <a:r>
              <a:rPr lang="bg-BG" sz="2200" dirty="0" err="1"/>
              <a:t>below</a:t>
            </a:r>
            <a:r>
              <a:rPr lang="bg-BG" sz="2200" dirty="0"/>
              <a:t> </a:t>
            </a:r>
            <a:r>
              <a:rPr lang="bg-BG" sz="2200" dirty="0" err="1"/>
              <a:t>it</a:t>
            </a:r>
            <a:r>
              <a:rPr lang="bg-BG" sz="2200" dirty="0"/>
              <a:t>.</a:t>
            </a:r>
            <a:br>
              <a:rPr lang="en-US" sz="2200" dirty="0"/>
            </a:br>
            <a:br>
              <a:rPr lang="en-US" sz="2200" dirty="0"/>
            </a:br>
            <a:r>
              <a:rPr lang="en-US" sz="2200" b="1" i="1" dirty="0"/>
              <a:t>19. Select all of the following statements which you believe to be true. </a:t>
            </a:r>
            <a:br>
              <a:rPr lang="en-US" sz="2200" dirty="0"/>
            </a:br>
            <a:r>
              <a:rPr lang="en-US" sz="2200" dirty="0"/>
              <a:t>A. </a:t>
            </a:r>
            <a:r>
              <a:rPr lang="bg-BG" sz="2200" dirty="0" err="1"/>
              <a:t>The</a:t>
            </a:r>
            <a:r>
              <a:rPr lang="bg-BG" sz="2200" dirty="0"/>
              <a:t> </a:t>
            </a:r>
            <a:r>
              <a:rPr lang="bg-BG" sz="2200" dirty="0" err="1"/>
              <a:t>range</a:t>
            </a:r>
            <a:r>
              <a:rPr lang="bg-BG" sz="2200" dirty="0"/>
              <a:t> </a:t>
            </a:r>
            <a:r>
              <a:rPr lang="bg-BG" sz="2200" dirty="0" err="1"/>
              <a:t>is</a:t>
            </a:r>
            <a:r>
              <a:rPr lang="bg-BG" sz="2200" dirty="0"/>
              <a:t> </a:t>
            </a:r>
            <a:r>
              <a:rPr lang="bg-BG" sz="2200" dirty="0" err="1"/>
              <a:t>the</a:t>
            </a:r>
            <a:r>
              <a:rPr lang="bg-BG" sz="2200" dirty="0"/>
              <a:t> </a:t>
            </a:r>
            <a:r>
              <a:rPr lang="bg-BG" sz="2200" dirty="0" err="1"/>
              <a:t>difference</a:t>
            </a:r>
            <a:r>
              <a:rPr lang="bg-BG" sz="2200" dirty="0"/>
              <a:t> </a:t>
            </a:r>
            <a:r>
              <a:rPr lang="bg-BG" sz="2200" dirty="0" err="1"/>
              <a:t>between</a:t>
            </a:r>
            <a:r>
              <a:rPr lang="bg-BG" sz="2200" dirty="0"/>
              <a:t> </a:t>
            </a:r>
            <a:r>
              <a:rPr lang="bg-BG" sz="2200" dirty="0" err="1"/>
              <a:t>the</a:t>
            </a:r>
            <a:r>
              <a:rPr lang="bg-BG" sz="2200" dirty="0"/>
              <a:t> 1st </a:t>
            </a:r>
            <a:r>
              <a:rPr lang="bg-BG" sz="2200" dirty="0" err="1"/>
              <a:t>and</a:t>
            </a:r>
            <a:r>
              <a:rPr lang="bg-BG" sz="2200" dirty="0"/>
              <a:t> 99th </a:t>
            </a:r>
            <a:r>
              <a:rPr lang="bg-BG" sz="2200" dirty="0" err="1"/>
              <a:t>percentiles</a:t>
            </a:r>
            <a:r>
              <a:rPr lang="bg-BG" sz="2200" dirty="0"/>
              <a:t>.</a:t>
            </a:r>
            <a:br>
              <a:rPr lang="en-US" sz="2200" dirty="0"/>
            </a:br>
            <a:r>
              <a:rPr lang="en-US" sz="2200" dirty="0"/>
              <a:t>B. </a:t>
            </a:r>
            <a:r>
              <a:rPr lang="bg-BG" sz="2200" dirty="0" err="1"/>
              <a:t>The</a:t>
            </a:r>
            <a:r>
              <a:rPr lang="bg-BG" sz="2200" dirty="0"/>
              <a:t> </a:t>
            </a:r>
            <a:r>
              <a:rPr lang="bg-BG" sz="2200" dirty="0" err="1"/>
              <a:t>interquartile</a:t>
            </a:r>
            <a:r>
              <a:rPr lang="bg-BG" sz="2200" dirty="0"/>
              <a:t> </a:t>
            </a:r>
            <a:r>
              <a:rPr lang="bg-BG" sz="2200" dirty="0" err="1"/>
              <a:t>range</a:t>
            </a:r>
            <a:r>
              <a:rPr lang="bg-BG" sz="2200" dirty="0"/>
              <a:t> </a:t>
            </a:r>
            <a:r>
              <a:rPr lang="bg-BG" sz="2200" dirty="0" err="1"/>
              <a:t>lies</a:t>
            </a:r>
            <a:r>
              <a:rPr lang="bg-BG" sz="2200" dirty="0"/>
              <a:t> </a:t>
            </a:r>
            <a:r>
              <a:rPr lang="bg-BG" sz="2200" dirty="0" err="1"/>
              <a:t>between</a:t>
            </a:r>
            <a:r>
              <a:rPr lang="bg-BG" sz="2200" dirty="0"/>
              <a:t> </a:t>
            </a:r>
            <a:r>
              <a:rPr lang="bg-BG" sz="2200" dirty="0" err="1"/>
              <a:t>the</a:t>
            </a:r>
            <a:r>
              <a:rPr lang="bg-BG" sz="2200" dirty="0"/>
              <a:t> 1st </a:t>
            </a:r>
            <a:r>
              <a:rPr lang="bg-BG" sz="2200" dirty="0" err="1"/>
              <a:t>and</a:t>
            </a:r>
            <a:r>
              <a:rPr lang="bg-BG" sz="2200" dirty="0"/>
              <a:t> 3rd </a:t>
            </a:r>
            <a:r>
              <a:rPr lang="bg-BG" sz="2200" dirty="0" err="1"/>
              <a:t>quartiles</a:t>
            </a:r>
            <a:r>
              <a:rPr lang="bg-BG" sz="2200" dirty="0"/>
              <a:t>.</a:t>
            </a:r>
            <a:br>
              <a:rPr lang="bg-BG" sz="2200" dirty="0"/>
            </a:br>
            <a:r>
              <a:rPr lang="en-US" sz="2200" dirty="0"/>
              <a:t>C. </a:t>
            </a:r>
            <a:r>
              <a:rPr lang="bg-BG" sz="2200" dirty="0" err="1"/>
              <a:t>Quartiles</a:t>
            </a:r>
            <a:r>
              <a:rPr lang="bg-BG" sz="2200" dirty="0"/>
              <a:t> </a:t>
            </a:r>
            <a:r>
              <a:rPr lang="bg-BG" sz="2200" dirty="0" err="1"/>
              <a:t>divide</a:t>
            </a:r>
            <a:r>
              <a:rPr lang="bg-BG" sz="2200" dirty="0"/>
              <a:t> </a:t>
            </a:r>
            <a:r>
              <a:rPr lang="bg-BG" sz="2200" dirty="0" err="1"/>
              <a:t>the</a:t>
            </a:r>
            <a:r>
              <a:rPr lang="bg-BG" sz="2200" dirty="0"/>
              <a:t> </a:t>
            </a:r>
            <a:r>
              <a:rPr lang="bg-BG" sz="2200" dirty="0" err="1"/>
              <a:t>data</a:t>
            </a:r>
            <a:r>
              <a:rPr lang="bg-BG" sz="2200" dirty="0"/>
              <a:t> </a:t>
            </a:r>
            <a:r>
              <a:rPr lang="bg-BG" sz="2200" dirty="0" err="1"/>
              <a:t>set</a:t>
            </a:r>
            <a:r>
              <a:rPr lang="bg-BG" sz="2200" dirty="0"/>
              <a:t> </a:t>
            </a:r>
            <a:r>
              <a:rPr lang="bg-BG" sz="2200" dirty="0" err="1"/>
              <a:t>into</a:t>
            </a:r>
            <a:r>
              <a:rPr lang="bg-BG" sz="2200" dirty="0"/>
              <a:t> 100 </a:t>
            </a:r>
            <a:r>
              <a:rPr lang="bg-BG" sz="2200" dirty="0" err="1"/>
              <a:t>equally</a:t>
            </a:r>
            <a:r>
              <a:rPr lang="bg-BG" sz="2200" dirty="0"/>
              <a:t> </a:t>
            </a:r>
            <a:r>
              <a:rPr lang="bg-BG" sz="2200" dirty="0" err="1"/>
              <a:t>sized</a:t>
            </a:r>
            <a:r>
              <a:rPr lang="bg-BG" sz="2200" dirty="0"/>
              <a:t> </a:t>
            </a:r>
            <a:r>
              <a:rPr lang="bg-BG" sz="2200" dirty="0" err="1"/>
              <a:t>groups</a:t>
            </a:r>
            <a:br>
              <a:rPr lang="bg-BG" sz="2200" dirty="0"/>
            </a:b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64</a:t>
            </a:fld>
            <a:endParaRPr lang="bg-BG" altLang="bg-BG"/>
          </a:p>
        </p:txBody>
      </p:sp>
    </p:spTree>
    <p:extLst>
      <p:ext uri="{BB962C8B-B14F-4D97-AF65-F5344CB8AC3E}">
        <p14:creationId xmlns:p14="http://schemas.microsoft.com/office/powerpoint/2010/main" val="13396152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746650"/>
          </a:xfrm>
        </p:spPr>
        <p:txBody>
          <a:bodyPr/>
          <a:lstStyle/>
          <a:p>
            <a:pPr algn="l"/>
            <a:r>
              <a:rPr lang="en-US" sz="2200" b="1" i="1" dirty="0"/>
              <a:t>20. The more dispersed, or spread out, a set of scores is: </a:t>
            </a:r>
            <a:br>
              <a:rPr lang="en-US" sz="2200" b="1" i="1" dirty="0"/>
            </a:br>
            <a:r>
              <a:rPr lang="en-US" sz="2200" dirty="0"/>
              <a:t>A. The greater the difference between the mean and the median</a:t>
            </a:r>
            <a:br>
              <a:rPr lang="en-US" sz="2200" dirty="0"/>
            </a:br>
            <a:r>
              <a:rPr lang="en-US" sz="2200" dirty="0"/>
              <a:t>B. The greater the value of the mode </a:t>
            </a:r>
            <a:br>
              <a:rPr lang="en-US" sz="2200" dirty="0"/>
            </a:br>
            <a:r>
              <a:rPr lang="en-US" sz="2200" dirty="0"/>
              <a:t>C. The greater the standard deviation </a:t>
            </a:r>
            <a:br>
              <a:rPr lang="en-US" sz="2200" dirty="0"/>
            </a:br>
            <a:r>
              <a:rPr lang="en-US" sz="2200" dirty="0"/>
              <a:t>D. The smaller the interquartile range</a:t>
            </a:r>
            <a:br>
              <a:rPr lang="en-US" sz="2200" dirty="0"/>
            </a:br>
            <a:br>
              <a:rPr lang="en-US" sz="2200" dirty="0"/>
            </a:br>
            <a:r>
              <a:rPr lang="en-US" sz="2200" b="1" i="1" dirty="0"/>
              <a:t>21. Select all of the following statements which you believe to be true. The standard deviation of a set of observations:</a:t>
            </a:r>
            <a:br>
              <a:rPr lang="bg-BG" sz="2200" dirty="0"/>
            </a:br>
            <a:r>
              <a:rPr lang="en-US" sz="2200" dirty="0"/>
              <a:t>A. </a:t>
            </a:r>
            <a:r>
              <a:rPr lang="bg-BG" sz="2200" dirty="0" err="1"/>
              <a:t>Is</a:t>
            </a:r>
            <a:r>
              <a:rPr lang="bg-BG" sz="2200" dirty="0"/>
              <a:t> </a:t>
            </a:r>
            <a:r>
              <a:rPr lang="bg-BG" sz="2200" dirty="0" err="1"/>
              <a:t>unaffected</a:t>
            </a:r>
            <a:r>
              <a:rPr lang="bg-BG" sz="2200" dirty="0"/>
              <a:t> </a:t>
            </a:r>
            <a:r>
              <a:rPr lang="bg-BG" sz="2200" dirty="0" err="1"/>
              <a:t>by</a:t>
            </a:r>
            <a:r>
              <a:rPr lang="bg-BG" sz="2200" dirty="0"/>
              <a:t> </a:t>
            </a:r>
            <a:r>
              <a:rPr lang="bg-BG" sz="2200" dirty="0" err="1"/>
              <a:t>outliers</a:t>
            </a:r>
            <a:r>
              <a:rPr lang="bg-BG" sz="2200" dirty="0"/>
              <a:t>.</a:t>
            </a:r>
            <a:br>
              <a:rPr lang="en-US" sz="2200" dirty="0"/>
            </a:br>
            <a:r>
              <a:rPr lang="en-US" sz="2200" dirty="0"/>
              <a:t>B. </a:t>
            </a:r>
            <a:r>
              <a:rPr lang="bg-BG" sz="2200" dirty="0" err="1"/>
              <a:t>Has</a:t>
            </a:r>
            <a:r>
              <a:rPr lang="bg-BG" sz="2200" dirty="0"/>
              <a:t> </a:t>
            </a:r>
            <a:r>
              <a:rPr lang="bg-BG" sz="2200" dirty="0" err="1"/>
              <a:t>the</a:t>
            </a:r>
            <a:r>
              <a:rPr lang="bg-BG" sz="2200" dirty="0"/>
              <a:t> </a:t>
            </a:r>
            <a:r>
              <a:rPr lang="bg-BG" sz="2200" dirty="0" err="1"/>
              <a:t>same</a:t>
            </a:r>
            <a:r>
              <a:rPr lang="bg-BG" sz="2200" dirty="0"/>
              <a:t> </a:t>
            </a:r>
            <a:r>
              <a:rPr lang="bg-BG" sz="2200" dirty="0" err="1"/>
              <a:t>units</a:t>
            </a:r>
            <a:r>
              <a:rPr lang="bg-BG" sz="2200" dirty="0"/>
              <a:t> </a:t>
            </a:r>
            <a:r>
              <a:rPr lang="bg-BG" sz="2200" dirty="0" err="1"/>
              <a:t>of</a:t>
            </a:r>
            <a:r>
              <a:rPr lang="bg-BG" sz="2200" dirty="0"/>
              <a:t> </a:t>
            </a:r>
            <a:r>
              <a:rPr lang="bg-BG" sz="2200" dirty="0" err="1"/>
              <a:t>measurement</a:t>
            </a:r>
            <a:r>
              <a:rPr lang="bg-BG" sz="2200" dirty="0"/>
              <a:t> </a:t>
            </a:r>
            <a:r>
              <a:rPr lang="bg-BG" sz="2200" dirty="0" err="1"/>
              <a:t>as</a:t>
            </a:r>
            <a:r>
              <a:rPr lang="bg-BG" sz="2200" dirty="0"/>
              <a:t> </a:t>
            </a:r>
            <a:r>
              <a:rPr lang="bg-BG" sz="2200" dirty="0" err="1"/>
              <a:t>the</a:t>
            </a:r>
            <a:r>
              <a:rPr lang="bg-BG" sz="2200" dirty="0"/>
              <a:t> </a:t>
            </a:r>
            <a:r>
              <a:rPr lang="en-US" sz="2200" dirty="0"/>
              <a:t>mean</a:t>
            </a:r>
            <a:r>
              <a:rPr lang="bg-BG" sz="2200" dirty="0"/>
              <a:t>.</a:t>
            </a:r>
            <a:br>
              <a:rPr lang="en-US" sz="2200" dirty="0"/>
            </a:br>
            <a:r>
              <a:rPr lang="en-US" sz="2200" dirty="0"/>
              <a:t>C. </a:t>
            </a:r>
            <a:r>
              <a:rPr lang="bg-BG" sz="2200" dirty="0" err="1"/>
              <a:t>Is</a:t>
            </a:r>
            <a:r>
              <a:rPr lang="bg-BG" sz="2200" dirty="0"/>
              <a:t> a </a:t>
            </a:r>
            <a:r>
              <a:rPr lang="bg-BG" sz="2200" dirty="0" err="1"/>
              <a:t>measure</a:t>
            </a:r>
            <a:r>
              <a:rPr lang="bg-BG" sz="2200" dirty="0"/>
              <a:t> </a:t>
            </a:r>
            <a:r>
              <a:rPr lang="bg-BG" sz="2200" dirty="0" err="1"/>
              <a:t>of</a:t>
            </a:r>
            <a:r>
              <a:rPr lang="bg-BG" sz="2200" dirty="0"/>
              <a:t> </a:t>
            </a:r>
            <a:r>
              <a:rPr lang="bg-BG" sz="2200" dirty="0" err="1"/>
              <a:t>spread</a:t>
            </a:r>
            <a:r>
              <a:rPr lang="bg-BG" sz="2200" dirty="0"/>
              <a:t> </a:t>
            </a:r>
            <a:r>
              <a:rPr lang="bg-BG" sz="2200" dirty="0" err="1"/>
              <a:t>which</a:t>
            </a:r>
            <a:r>
              <a:rPr lang="bg-BG" sz="2200" dirty="0"/>
              <a:t> </a:t>
            </a:r>
            <a:r>
              <a:rPr lang="bg-BG" sz="2200" dirty="0" err="1"/>
              <a:t>is</a:t>
            </a:r>
            <a:r>
              <a:rPr lang="bg-BG" sz="2200" dirty="0"/>
              <a:t> </a:t>
            </a:r>
            <a:r>
              <a:rPr lang="bg-BG" sz="2200" dirty="0" err="1"/>
              <a:t>equal</a:t>
            </a:r>
            <a:r>
              <a:rPr lang="bg-BG" sz="2200" dirty="0"/>
              <a:t> </a:t>
            </a:r>
            <a:r>
              <a:rPr lang="bg-BG" sz="2200" dirty="0" err="1"/>
              <a:t>to</a:t>
            </a:r>
            <a:r>
              <a:rPr lang="bg-BG" sz="2200" dirty="0"/>
              <a:t> </a:t>
            </a:r>
            <a:r>
              <a:rPr lang="bg-BG" sz="2200" dirty="0" err="1"/>
              <a:t>the</a:t>
            </a:r>
            <a:r>
              <a:rPr lang="bg-BG" sz="2200" dirty="0"/>
              <a:t> </a:t>
            </a:r>
            <a:r>
              <a:rPr lang="bg-BG" sz="2200" dirty="0" err="1"/>
              <a:t>range</a:t>
            </a:r>
            <a:r>
              <a:rPr lang="bg-BG" sz="2200" dirty="0"/>
              <a:t>.</a:t>
            </a:r>
            <a:br>
              <a:rPr lang="en-US" sz="2200" dirty="0"/>
            </a:br>
            <a:br>
              <a:rPr lang="en-US" sz="2200" dirty="0"/>
            </a:br>
            <a:r>
              <a:rPr lang="en-US" sz="2200" b="1" i="1" dirty="0"/>
              <a:t>22. </a:t>
            </a:r>
            <a:r>
              <a:rPr lang="en-US" sz="2400" b="1" i="1" dirty="0"/>
              <a:t>The range is calculated by adding the lowest score to the highest score in a distribution. </a:t>
            </a:r>
            <a:br>
              <a:rPr lang="en-US" sz="2400" dirty="0"/>
            </a:br>
            <a:r>
              <a:rPr lang="en-US" sz="2400" dirty="0"/>
              <a:t>	A. True		B. False</a:t>
            </a: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65</a:t>
            </a:fld>
            <a:endParaRPr lang="bg-BG" altLang="bg-BG"/>
          </a:p>
        </p:txBody>
      </p:sp>
    </p:spTree>
    <p:extLst>
      <p:ext uri="{BB962C8B-B14F-4D97-AF65-F5344CB8AC3E}">
        <p14:creationId xmlns:p14="http://schemas.microsoft.com/office/powerpoint/2010/main" val="446142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746650"/>
          </a:xfrm>
        </p:spPr>
        <p:txBody>
          <a:bodyPr/>
          <a:lstStyle/>
          <a:p>
            <a:pPr algn="l"/>
            <a:r>
              <a:rPr lang="en-US" sz="2200" dirty="0"/>
              <a:t>23. Standard deviation indicates the extent to which scores are distributed around the mean. </a:t>
            </a:r>
            <a:br>
              <a:rPr lang="en-US" sz="2200" dirty="0"/>
            </a:br>
            <a:r>
              <a:rPr lang="en-US" sz="2200" dirty="0"/>
              <a:t>	A. True		B. False</a:t>
            </a:r>
            <a:br>
              <a:rPr lang="en-US" sz="2200" dirty="0"/>
            </a:br>
            <a:br>
              <a:rPr lang="en-US" sz="2200" dirty="0"/>
            </a:br>
            <a:r>
              <a:rPr lang="en-US" sz="2200" dirty="0"/>
              <a:t>24. </a:t>
            </a:r>
            <a:r>
              <a:rPr lang="en-US" sz="2400" dirty="0"/>
              <a:t>The mean must have a value equal to one of the scores in the distribution. </a:t>
            </a:r>
            <a:br>
              <a:rPr lang="en-US" sz="2400" dirty="0"/>
            </a:br>
            <a:r>
              <a:rPr lang="en-US" sz="2400" dirty="0"/>
              <a:t>	</a:t>
            </a:r>
            <a:r>
              <a:rPr lang="en-US" sz="2200" dirty="0"/>
              <a:t>A. True		B. False</a:t>
            </a:r>
            <a:br>
              <a:rPr lang="en-US" sz="2200" dirty="0"/>
            </a:br>
            <a:br>
              <a:rPr lang="en-US" sz="2200" dirty="0"/>
            </a:br>
            <a:r>
              <a:rPr lang="en-US" sz="2200" dirty="0"/>
              <a:t>25. </a:t>
            </a:r>
            <a:r>
              <a:rPr lang="en-US" sz="2400" dirty="0"/>
              <a:t>When a distribution consists of very similar scores, standard deviation will be relatively low. </a:t>
            </a:r>
            <a:br>
              <a:rPr lang="en-US" sz="2400" dirty="0"/>
            </a:br>
            <a:r>
              <a:rPr lang="en-US" sz="2400" dirty="0"/>
              <a:t>	</a:t>
            </a:r>
            <a:r>
              <a:rPr lang="en-US" sz="2200" dirty="0"/>
              <a:t>A. True		B. False</a:t>
            </a:r>
            <a:br>
              <a:rPr lang="en-US" sz="2200" dirty="0"/>
            </a:br>
            <a:br>
              <a:rPr lang="en-US" sz="2200" dirty="0"/>
            </a:br>
            <a:r>
              <a:rPr lang="en-US" sz="2200" dirty="0"/>
              <a:t>26. </a:t>
            </a:r>
            <a:r>
              <a:rPr lang="en-US" sz="2400" dirty="0"/>
              <a:t>The range is the simplest indicator of variability.</a:t>
            </a:r>
            <a:br>
              <a:rPr lang="en-US" sz="2400" dirty="0"/>
            </a:br>
            <a:r>
              <a:rPr lang="en-US" sz="2400" dirty="0"/>
              <a:t>	A. True		B. False </a:t>
            </a: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66</a:t>
            </a:fld>
            <a:endParaRPr lang="bg-BG" altLang="bg-BG"/>
          </a:p>
        </p:txBody>
      </p:sp>
    </p:spTree>
    <p:extLst>
      <p:ext uri="{BB962C8B-B14F-4D97-AF65-F5344CB8AC3E}">
        <p14:creationId xmlns:p14="http://schemas.microsoft.com/office/powerpoint/2010/main" val="4645880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1043608" y="555675"/>
            <a:ext cx="8229600" cy="5746650"/>
          </a:xfrm>
        </p:spPr>
        <p:txBody>
          <a:bodyPr/>
          <a:lstStyle/>
          <a:p>
            <a:pPr algn="l"/>
            <a:r>
              <a:rPr lang="en-US" sz="2200" b="1" i="1" dirty="0"/>
              <a:t>27. Which of the following statements is true? </a:t>
            </a:r>
            <a:br>
              <a:rPr lang="en-US" sz="2200" b="1" i="1" dirty="0"/>
            </a:br>
            <a:r>
              <a:rPr lang="en-US" sz="2200" dirty="0"/>
              <a:t>A. The mode is the most useful measure of central tendency. </a:t>
            </a:r>
            <a:br>
              <a:rPr lang="en-US" sz="2200" dirty="0"/>
            </a:br>
            <a:r>
              <a:rPr lang="en-US" sz="2200" dirty="0"/>
              <a:t>B. The variance is the square root of the standard deviation. </a:t>
            </a:r>
            <a:br>
              <a:rPr lang="en-US" sz="2200" dirty="0"/>
            </a:br>
            <a:r>
              <a:rPr lang="en-US" sz="2200" dirty="0"/>
              <a:t>C. The median and the 50th percentile rank have different values. </a:t>
            </a:r>
            <a:br>
              <a:rPr lang="en-US" sz="2200" dirty="0"/>
            </a:br>
            <a:r>
              <a:rPr lang="en-US" sz="2200" dirty="0"/>
              <a:t>D. The mean is more affected by extreme scores than the median. </a:t>
            </a:r>
            <a:br>
              <a:rPr lang="en-US" sz="2200" dirty="0"/>
            </a:br>
            <a:br>
              <a:rPr lang="en-US" sz="2200" dirty="0"/>
            </a:br>
            <a:r>
              <a:rPr lang="en-US" sz="2200" b="1" i="1" dirty="0"/>
              <a:t>28. </a:t>
            </a:r>
            <a:r>
              <a:rPr lang="en-US" sz="2400" b="1" i="1" dirty="0"/>
              <a:t>The mean height of a student group is 167 cm. Assuming that height is normally distributed this enables us to deduce that: </a:t>
            </a:r>
            <a:br>
              <a:rPr lang="en-US" sz="2400" b="1" i="1" dirty="0"/>
            </a:br>
            <a:r>
              <a:rPr lang="en-US" sz="2400" dirty="0"/>
              <a:t>A. Approximately half of all students are taller than 167 cm B. Approximately half of all students are shorter than 167 cm </a:t>
            </a:r>
            <a:br>
              <a:rPr lang="en-US" sz="2400" dirty="0"/>
            </a:br>
            <a:r>
              <a:rPr lang="en-US" sz="2400" dirty="0"/>
              <a:t>C. Both statements are true </a:t>
            </a:r>
            <a:endParaRPr lang="en-US" sz="2200" dirty="0"/>
          </a:p>
        </p:txBody>
      </p:sp>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67</a:t>
            </a:fld>
            <a:endParaRPr lang="bg-BG" altLang="bg-BG"/>
          </a:p>
        </p:txBody>
      </p:sp>
    </p:spTree>
    <p:extLst>
      <p:ext uri="{BB962C8B-B14F-4D97-AF65-F5344CB8AC3E}">
        <p14:creationId xmlns:p14="http://schemas.microsoft.com/office/powerpoint/2010/main" val="15827660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633C36D1-96D5-4724-8212-374C79861B9A}"/>
                  </a:ext>
                </a:extLst>
              </p:cNvPr>
              <p:cNvSpPr>
                <a:spLocks noGrp="1"/>
              </p:cNvSpPr>
              <p:nvPr>
                <p:ph type="title"/>
              </p:nvPr>
            </p:nvSpPr>
            <p:spPr>
              <a:xfrm>
                <a:off x="457200" y="274638"/>
                <a:ext cx="8229600" cy="5746650"/>
              </a:xfrm>
            </p:spPr>
            <p:txBody>
              <a:bodyPr/>
              <a:lstStyle/>
              <a:p>
                <a:pPr algn="l"/>
                <a:r>
                  <a:rPr lang="en-US" sz="2200" b="1" i="1" dirty="0"/>
                  <a:t>29. The interquartile range of the following set of data </a:t>
                </a:r>
                <a:br>
                  <a:rPr lang="en-US" sz="2200" b="1" i="1" dirty="0"/>
                </a:br>
                <a:r>
                  <a:rPr lang="en-US" sz="2200" b="1" dirty="0"/>
                  <a:t>3   3   4   5   6   7   8   9   9   10 </a:t>
                </a:r>
                <a:br>
                  <a:rPr lang="en-US" sz="2200" b="1" dirty="0"/>
                </a:br>
                <a:r>
                  <a:rPr lang="en-US" sz="2200" b="1" i="1" dirty="0"/>
                  <a:t>is equal to: </a:t>
                </a:r>
                <a:br>
                  <a:rPr lang="en-US" sz="2200" dirty="0"/>
                </a:br>
                <a:r>
                  <a:rPr lang="en-US" sz="2200" dirty="0"/>
                  <a:t>A. 5.0* </a:t>
                </a:r>
                <a:br>
                  <a:rPr lang="en-US" sz="2200" dirty="0"/>
                </a:br>
                <a:r>
                  <a:rPr lang="en-US" sz="2200" dirty="0"/>
                  <a:t>B. 4.5 </a:t>
                </a:r>
                <a:br>
                  <a:rPr lang="en-US" sz="2200" dirty="0"/>
                </a:br>
                <a:r>
                  <a:rPr lang="en-US" sz="2200" dirty="0"/>
                  <a:t>C. 6.0 </a:t>
                </a:r>
                <a:br>
                  <a:rPr lang="en-US" sz="2200" dirty="0"/>
                </a:br>
                <a:r>
                  <a:rPr lang="en-US" sz="2200" dirty="0"/>
                  <a:t>D. 9.0  </a:t>
                </a:r>
                <a:br>
                  <a:rPr lang="en-US" sz="2200" dirty="0"/>
                </a:br>
                <a:br>
                  <a:rPr lang="en-US" sz="2200" dirty="0"/>
                </a:br>
                <a:r>
                  <a:rPr lang="en-US" sz="2200" b="1" i="1" dirty="0"/>
                  <a:t>30. In a normal distribution the percentage of cases falling between the mean </a:t>
                </a:r>
                <a14:m>
                  <m:oMath xmlns:m="http://schemas.openxmlformats.org/officeDocument/2006/math">
                    <m:r>
                      <a:rPr lang="en-US" sz="2200" b="1" i="1" smtClean="0">
                        <a:latin typeface="Cambria Math" panose="02040503050406030204" pitchFamily="18" charset="0"/>
                        <a:ea typeface="Cambria Math" panose="02040503050406030204" pitchFamily="18" charset="0"/>
                      </a:rPr>
                      <m:t>±</m:t>
                    </m:r>
                  </m:oMath>
                </a14:m>
                <a:r>
                  <a:rPr lang="en-US" sz="2200" b="1" i="1" dirty="0"/>
                  <a:t> 1 SD is: </a:t>
                </a:r>
                <a:br>
                  <a:rPr lang="en-US" sz="2200" b="1" i="1" dirty="0"/>
                </a:br>
                <a:r>
                  <a:rPr lang="en-US" sz="2200" dirty="0"/>
                  <a:t>A. 16.8% </a:t>
                </a:r>
                <a:br>
                  <a:rPr lang="en-US" sz="2200" dirty="0"/>
                </a:br>
                <a:r>
                  <a:rPr lang="en-US" sz="2200" dirty="0"/>
                  <a:t>B. 33.6% </a:t>
                </a:r>
                <a:br>
                  <a:rPr lang="en-US" sz="2200" dirty="0"/>
                </a:br>
                <a:r>
                  <a:rPr lang="en-US" sz="2200" dirty="0"/>
                  <a:t>C. 34.1% </a:t>
                </a:r>
                <a:br>
                  <a:rPr lang="en-US" sz="2200" dirty="0"/>
                </a:br>
                <a:r>
                  <a:rPr lang="en-US" sz="2200" dirty="0"/>
                  <a:t>D. 68.3%*</a:t>
                </a:r>
              </a:p>
            </p:txBody>
          </p:sp>
        </mc:Choice>
        <mc:Fallback xmlns="">
          <p:sp>
            <p:nvSpPr>
              <p:cNvPr id="2" name="Title 1">
                <a:extLst>
                  <a:ext uri="{FF2B5EF4-FFF2-40B4-BE49-F238E27FC236}">
                    <a16:creationId xmlns:a16="http://schemas.microsoft.com/office/drawing/2014/main" id="{633C36D1-96D5-4724-8212-374C79861B9A}"/>
                  </a:ext>
                </a:extLst>
              </p:cNvPr>
              <p:cNvSpPr>
                <a:spLocks noGrp="1" noRot="1" noChangeAspect="1" noMove="1" noResize="1" noEditPoints="1" noAdjustHandles="1" noChangeArrowheads="1" noChangeShapeType="1" noTextEdit="1"/>
              </p:cNvSpPr>
              <p:nvPr>
                <p:ph type="title"/>
              </p:nvPr>
            </p:nvSpPr>
            <p:spPr>
              <a:xfrm>
                <a:off x="457200" y="274638"/>
                <a:ext cx="8229600" cy="5746650"/>
              </a:xfrm>
              <a:blipFill>
                <a:blip r:embed="rId2"/>
                <a:stretch>
                  <a:fillRect l="-963"/>
                </a:stretch>
              </a:blipFill>
            </p:spPr>
            <p:txBody>
              <a:bodyPr/>
              <a:lstStyle/>
              <a:p>
                <a:r>
                  <a:rPr lang="bg-BG">
                    <a:noFill/>
                  </a:rPr>
                  <a:t> </a:t>
                </a:r>
              </a:p>
            </p:txBody>
          </p:sp>
        </mc:Fallback>
      </mc:AlternateContent>
      <p:sp>
        <p:nvSpPr>
          <p:cNvPr id="3" name="Date Placeholder 2">
            <a:extLst>
              <a:ext uri="{FF2B5EF4-FFF2-40B4-BE49-F238E27FC236}">
                <a16:creationId xmlns:a16="http://schemas.microsoft.com/office/drawing/2014/main" id="{B972C0C2-A8BC-4F9D-BFF4-8DA323E0A9C2}"/>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EBADA32D-2E25-4FB6-A4BF-6B7CFA5BC7FC}"/>
              </a:ext>
            </a:extLst>
          </p:cNvPr>
          <p:cNvSpPr>
            <a:spLocks noGrp="1"/>
          </p:cNvSpPr>
          <p:nvPr>
            <p:ph type="sldNum" sz="quarter" idx="12"/>
          </p:nvPr>
        </p:nvSpPr>
        <p:spPr/>
        <p:txBody>
          <a:bodyPr/>
          <a:lstStyle/>
          <a:p>
            <a:fld id="{0EABC445-0CA0-47C3-926E-76BDA356F46E}" type="slidenum">
              <a:rPr lang="bg-BG" altLang="bg-BG" smtClean="0"/>
              <a:pPr/>
              <a:t>68</a:t>
            </a:fld>
            <a:endParaRPr lang="bg-BG" altLang="bg-BG"/>
          </a:p>
        </p:txBody>
      </p:sp>
    </p:spTree>
    <p:extLst>
      <p:ext uri="{BB962C8B-B14F-4D97-AF65-F5344CB8AC3E}">
        <p14:creationId xmlns:p14="http://schemas.microsoft.com/office/powerpoint/2010/main" val="4268253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B0059-B1DF-4575-99F8-A70C65B1FA2D}"/>
              </a:ext>
            </a:extLst>
          </p:cNvPr>
          <p:cNvSpPr>
            <a:spLocks noGrp="1"/>
          </p:cNvSpPr>
          <p:nvPr>
            <p:ph type="title"/>
          </p:nvPr>
        </p:nvSpPr>
        <p:spPr>
          <a:xfrm>
            <a:off x="457200" y="274638"/>
            <a:ext cx="8229600" cy="5674642"/>
          </a:xfrm>
        </p:spPr>
        <p:txBody>
          <a:bodyPr/>
          <a:lstStyle/>
          <a:p>
            <a:pPr algn="l"/>
            <a:r>
              <a:rPr lang="en-US" sz="2800"/>
              <a:t>Answers:</a:t>
            </a:r>
            <a:br>
              <a:rPr lang="en-US" sz="2800"/>
            </a:br>
            <a:br>
              <a:rPr lang="en-US" sz="2800"/>
            </a:br>
            <a:r>
              <a:rPr lang="en-US" sz="2800"/>
              <a:t>	1-C			11-A			21-B		2-A			12-A			22-B</a:t>
            </a:r>
            <a:br>
              <a:rPr lang="en-US" sz="2800"/>
            </a:br>
            <a:r>
              <a:rPr lang="en-US" sz="2800"/>
              <a:t>	3-A			13-B			23-A</a:t>
            </a:r>
            <a:br>
              <a:rPr lang="en-US" sz="2800"/>
            </a:br>
            <a:r>
              <a:rPr lang="en-US" sz="2800"/>
              <a:t>	4-B			14-A			24-B</a:t>
            </a:r>
            <a:br>
              <a:rPr lang="en-US" sz="2800"/>
            </a:br>
            <a:r>
              <a:rPr lang="en-US" sz="2800"/>
              <a:t>	5-D			15-C			25-A</a:t>
            </a:r>
            <a:br>
              <a:rPr lang="en-US" sz="2800"/>
            </a:br>
            <a:r>
              <a:rPr lang="en-US" sz="2800"/>
              <a:t>	6-A			16-B			26-A</a:t>
            </a:r>
            <a:br>
              <a:rPr lang="en-US" sz="2800"/>
            </a:br>
            <a:r>
              <a:rPr lang="en-US" sz="2800"/>
              <a:t>	7-A			17-C			27-D</a:t>
            </a:r>
            <a:br>
              <a:rPr lang="en-US" sz="2800"/>
            </a:br>
            <a:r>
              <a:rPr lang="en-US" sz="2800"/>
              <a:t>	8-A			18-A			28-C</a:t>
            </a:r>
            <a:br>
              <a:rPr lang="en-US" sz="2800"/>
            </a:br>
            <a:r>
              <a:rPr lang="en-US" sz="2800"/>
              <a:t>	9-B			19-B			29-A</a:t>
            </a:r>
            <a:br>
              <a:rPr lang="en-US" sz="2800"/>
            </a:br>
            <a:r>
              <a:rPr lang="en-US" sz="2800"/>
              <a:t>	10-B			20-C			30-D</a:t>
            </a:r>
            <a:br>
              <a:rPr lang="en-US" sz="2800" dirty="0"/>
            </a:br>
            <a:endParaRPr lang="en-US" sz="2800" dirty="0"/>
          </a:p>
        </p:txBody>
      </p:sp>
      <p:sp>
        <p:nvSpPr>
          <p:cNvPr id="3" name="Date Placeholder 2">
            <a:extLst>
              <a:ext uri="{FF2B5EF4-FFF2-40B4-BE49-F238E27FC236}">
                <a16:creationId xmlns:a16="http://schemas.microsoft.com/office/drawing/2014/main" id="{7F5D2C20-291D-416E-8885-76BA650CE84E}"/>
              </a:ext>
            </a:extLst>
          </p:cNvPr>
          <p:cNvSpPr>
            <a:spLocks noGrp="1"/>
          </p:cNvSpPr>
          <p:nvPr>
            <p:ph type="dt" sz="half" idx="10"/>
          </p:nvPr>
        </p:nvSpPr>
        <p:spPr/>
        <p:txBody>
          <a:bodyPr/>
          <a:lstStyle/>
          <a:p>
            <a:fld id="{A5D5152D-4774-4D6E-8255-60096A989092}"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86E336A6-EDDB-43A3-8AD2-8A876B745A65}"/>
              </a:ext>
            </a:extLst>
          </p:cNvPr>
          <p:cNvSpPr>
            <a:spLocks noGrp="1"/>
          </p:cNvSpPr>
          <p:nvPr>
            <p:ph type="sldNum" sz="quarter" idx="12"/>
          </p:nvPr>
        </p:nvSpPr>
        <p:spPr/>
        <p:txBody>
          <a:bodyPr/>
          <a:lstStyle/>
          <a:p>
            <a:fld id="{0EABC445-0CA0-47C3-926E-76BDA356F46E}" type="slidenum">
              <a:rPr lang="bg-BG" altLang="bg-BG" smtClean="0"/>
              <a:pPr/>
              <a:t>69</a:t>
            </a:fld>
            <a:endParaRPr lang="bg-BG" altLang="bg-BG"/>
          </a:p>
        </p:txBody>
      </p:sp>
    </p:spTree>
    <p:extLst>
      <p:ext uri="{BB962C8B-B14F-4D97-AF65-F5344CB8AC3E}">
        <p14:creationId xmlns:p14="http://schemas.microsoft.com/office/powerpoint/2010/main" val="59471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750" y="457200"/>
            <a:ext cx="8147050" cy="5636096"/>
          </a:xfrm>
        </p:spPr>
        <p:txBody>
          <a:bodyPr/>
          <a:lstStyle/>
          <a:p>
            <a:pPr algn="l"/>
            <a:r>
              <a:rPr lang="en-GB" altLang="bg-BG" sz="4000" b="1" dirty="0"/>
              <a:t>So, the knowledge of summary measures, describing the central tendency in a sample or in a population is not enough without a measure of the </a:t>
            </a:r>
            <a:r>
              <a:rPr lang="en-GB" altLang="bg-BG" sz="4000" b="1" dirty="0">
                <a:solidFill>
                  <a:srgbClr val="FF3300"/>
                </a:solidFill>
              </a:rPr>
              <a:t>extent of variability or spread</a:t>
            </a:r>
            <a:r>
              <a:rPr lang="en-GB" altLang="bg-BG" sz="4000" b="1" dirty="0"/>
              <a:t> of the measurements around these summary indices. </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D17D0D5D-B289-4495-B174-2C9AD8BEDF3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7</a:t>
            </a:fld>
            <a:endParaRPr lang="bg-BG" alt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750" y="457200"/>
            <a:ext cx="8147050" cy="5995988"/>
          </a:xfrm>
        </p:spPr>
        <p:txBody>
          <a:bodyPr/>
          <a:lstStyle/>
          <a:p>
            <a:pPr>
              <a:lnSpc>
                <a:spcPct val="130000"/>
              </a:lnSpc>
            </a:pPr>
            <a:r>
              <a:rPr lang="en-GB" altLang="bg-BG" b="1" dirty="0"/>
              <a:t>This means that no description of any health data by summary measures is complete without the measures of variability.</a:t>
            </a:r>
            <a:r>
              <a:rPr lang="en-GB" altLang="bg-BG" dirty="0"/>
              <a:t> </a:t>
            </a:r>
            <a:endParaRPr lang="bg-BG" altLang="bg-BG" dirty="0"/>
          </a:p>
        </p:txBody>
      </p:sp>
      <p:sp>
        <p:nvSpPr>
          <p:cNvPr id="2" name="Date Placeholder 1"/>
          <p:cNvSpPr>
            <a:spLocks noGrp="1"/>
          </p:cNvSpPr>
          <p:nvPr>
            <p:ph type="dt" sz="half" idx="10"/>
          </p:nvPr>
        </p:nvSpPr>
        <p:spPr/>
        <p:txBody>
          <a:bodyPr/>
          <a:lstStyle/>
          <a:p>
            <a:fld id="{10088A8C-0222-42DF-AEC6-F71BDBBB78D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8</a:t>
            </a:fld>
            <a:endParaRPr lang="bg-BG" alt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536" y="260648"/>
            <a:ext cx="8424936" cy="5780112"/>
          </a:xfrm>
        </p:spPr>
        <p:txBody>
          <a:bodyPr/>
          <a:lstStyle/>
          <a:p>
            <a:pPr algn="l"/>
            <a:r>
              <a:rPr lang="en-GB" altLang="bg-BG" sz="3600" b="1" dirty="0"/>
              <a:t>The most common measures of variability or spread include the following:</a:t>
            </a:r>
            <a:br>
              <a:rPr lang="en-GB" altLang="bg-BG" sz="3600" b="1" dirty="0"/>
            </a:br>
            <a:r>
              <a:rPr lang="en-GB" altLang="bg-BG" b="1" dirty="0">
                <a:solidFill>
                  <a:srgbClr val="FF0000"/>
                </a:solidFill>
              </a:rPr>
              <a:t>-</a:t>
            </a:r>
            <a:r>
              <a:rPr lang="en-GB" altLang="bg-BG" b="1" dirty="0"/>
              <a:t> </a:t>
            </a:r>
            <a:r>
              <a:rPr lang="en-GB" altLang="bg-BG" b="1" dirty="0">
                <a:solidFill>
                  <a:srgbClr val="FF3300"/>
                </a:solidFill>
              </a:rPr>
              <a:t>the range </a:t>
            </a:r>
            <a:br>
              <a:rPr lang="en-GB" altLang="bg-BG" b="1" dirty="0">
                <a:solidFill>
                  <a:srgbClr val="FF3300"/>
                </a:solidFill>
              </a:rPr>
            </a:br>
            <a:r>
              <a:rPr lang="en-GB" altLang="bg-BG" b="1" dirty="0">
                <a:solidFill>
                  <a:srgbClr val="FF3300"/>
                </a:solidFill>
              </a:rPr>
              <a:t>- the standard deviation </a:t>
            </a:r>
            <a:br>
              <a:rPr lang="en-GB" altLang="bg-BG" b="1" dirty="0">
                <a:solidFill>
                  <a:srgbClr val="FF3300"/>
                </a:solidFill>
              </a:rPr>
            </a:br>
            <a:r>
              <a:rPr lang="en-GB" altLang="bg-BG" b="1" dirty="0">
                <a:solidFill>
                  <a:srgbClr val="FF3300"/>
                </a:solidFill>
              </a:rPr>
              <a:t>- the variance </a:t>
            </a:r>
            <a:br>
              <a:rPr lang="en-GB" altLang="bg-BG" b="1" dirty="0">
                <a:solidFill>
                  <a:srgbClr val="FF3300"/>
                </a:solidFill>
              </a:rPr>
            </a:br>
            <a:r>
              <a:rPr lang="en-GB" altLang="bg-BG" b="1" dirty="0">
                <a:solidFill>
                  <a:srgbClr val="FF3300"/>
                </a:solidFill>
              </a:rPr>
              <a:t>- the inter- and </a:t>
            </a:r>
            <a:r>
              <a:rPr lang="en-GB" altLang="bg-BG" b="1" dirty="0" err="1">
                <a:solidFill>
                  <a:srgbClr val="FF3300"/>
                </a:solidFill>
              </a:rPr>
              <a:t>semiquartile</a:t>
            </a:r>
            <a:r>
              <a:rPr lang="en-GB" altLang="bg-BG" b="1" dirty="0">
                <a:solidFill>
                  <a:srgbClr val="FF3300"/>
                </a:solidFill>
              </a:rPr>
              <a:t> range</a:t>
            </a:r>
            <a:br>
              <a:rPr lang="en-GB" altLang="bg-BG" b="1" dirty="0">
                <a:solidFill>
                  <a:srgbClr val="FF3300"/>
                </a:solidFill>
              </a:rPr>
            </a:br>
            <a:r>
              <a:rPr lang="en-GB" altLang="bg-BG" b="1" dirty="0">
                <a:solidFill>
                  <a:srgbClr val="FF3300"/>
                </a:solidFill>
              </a:rPr>
              <a:t>- the coefficient of variation.</a:t>
            </a:r>
            <a:r>
              <a:rPr lang="en-GB" altLang="bg-BG" dirty="0"/>
              <a:t> </a:t>
            </a:r>
            <a:endParaRPr lang="bg-BG" altLang="bg-BG" dirty="0"/>
          </a:p>
        </p:txBody>
      </p:sp>
      <p:sp>
        <p:nvSpPr>
          <p:cNvPr id="2" name="Date Placeholder 1"/>
          <p:cNvSpPr>
            <a:spLocks noGrp="1"/>
          </p:cNvSpPr>
          <p:nvPr>
            <p:ph type="dt" sz="half" idx="10"/>
          </p:nvPr>
        </p:nvSpPr>
        <p:spPr/>
        <p:txBody>
          <a:bodyPr/>
          <a:lstStyle/>
          <a:p>
            <a:fld id="{970E5911-0A81-478C-A1EB-9608A3D7926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EABC445-0CA0-47C3-926E-76BDA356F46E}" type="slidenum">
              <a:rPr lang="bg-BG" altLang="bg-BG" smtClean="0"/>
              <a:pPr/>
              <a:t>9</a:t>
            </a:fld>
            <a:endParaRPr lang="bg-BG" altLang="bg-BG"/>
          </a:p>
        </p:txBody>
      </p:sp>
    </p:spTree>
  </p:cSld>
  <p:clrMapOvr>
    <a:masterClrMapping/>
  </p:clrMapOvr>
</p:sld>
</file>

<file path=ppt/theme/theme1.xml><?xml version="1.0" encoding="utf-8"?>
<a:theme xmlns:a="http://schemas.openxmlformats.org/drawingml/2006/main" name="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bg-BG"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bg-BG" sz="1800" b="0" i="0" u="none" strike="noStrike" cap="none" normalizeH="0" baseline="0" smtClean="0">
            <a:ln>
              <a:noFill/>
            </a:ln>
            <a:solidFill>
              <a:schemeClr val="tx1"/>
            </a:solidFill>
            <a:effectLst/>
            <a:latin typeface="Arial" charset="0"/>
          </a:defRPr>
        </a:defPPr>
      </a:lstStyle>
    </a:lnDef>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1900</TotalTime>
  <Words>1611</Words>
  <Application>Microsoft Office PowerPoint</Application>
  <PresentationFormat>On-screen Show (4:3)</PresentationFormat>
  <Paragraphs>306</Paragraphs>
  <Slides>69</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Cambria Math</vt:lpstr>
      <vt:lpstr>Tahoma</vt:lpstr>
      <vt:lpstr>Times New Roman</vt:lpstr>
      <vt:lpstr>Проект по подразбиране</vt:lpstr>
      <vt:lpstr>1_Проект по подразбиране</vt:lpstr>
      <vt:lpstr>Document</vt:lpstr>
      <vt:lpstr>DESCRIPTIVE STATISTICS FOR QUANTITATIVE DATA. MEASURES OF SPREAD </vt:lpstr>
      <vt:lpstr>Plan of the lecture  Part 1. MEASURES OF SPREAD   Part 2. THE CONCEPT OF NORMS AND NORMAL GROUPS’ LIMITS</vt:lpstr>
      <vt:lpstr>Part 1  MEASURES OF SPREAD (DISPERSION, VARIABILITY)</vt:lpstr>
      <vt:lpstr>Why we need measures of dispersion?  Measures of central tendency do not give a total picture of a distribution.  </vt:lpstr>
      <vt:lpstr>1. Two sets of data with identical means could be very different from one another.   2. Two distributions with the same means could be very different in shape - they could be skewed in opposite directions.   3. Even when two sets of data have equal means, medians, modes, and the same form of distribution, they could be different from one another. </vt:lpstr>
      <vt:lpstr>Consider the following two sets of data: Set №1: 18, 21, 23, 23, 25, 27, 27, 28, 30, 33  Set №2: 23, 23, 24, 25, 26, 26, 27, 27, 27, 27  The means for the two samples = 25.5 The medians = 26 The modes = 27  But the two sets are very different: the range for set №1 is 33 – 18 = 15 the range for set №2 is 27 – 23 = 4  </vt:lpstr>
      <vt:lpstr>So, the knowledge of summary measures, describing the central tendency in a sample or in a population is not enough without a measure of the extent of variability or spread of the measurements around these summary indices.  </vt:lpstr>
      <vt:lpstr>This means that no description of any health data by summary measures is complete without the measures of variability. </vt:lpstr>
      <vt:lpstr>The most common measures of variability or spread include the following: - the range  - the standard deviation  - the variance  - the inter- and semiquartile range - the coefficient of variation. </vt:lpstr>
      <vt:lpstr>Range  The range is simply the difference between the highest and the lowest  values in an array of the variable in a given empiric distribution. </vt:lpstr>
      <vt:lpstr>The range can be easily computed but a single outlier may have a large impact on the range.   Another disadvantage is that it ignores completely the variations in scores between the  highest and the lowest values, as it takes into account just the two extreme values. </vt:lpstr>
      <vt:lpstr>For these reasons, the range is used only as a gross descriptive index and is typically reported in conjunction with other measures of variability. </vt:lpstr>
      <vt:lpstr>Standard deviation and variance  The standard deviation (denoted by SD or s for a sample and  for a population) is the most commonly reported measure of variability, especially with interval or ratio data. </vt:lpstr>
      <vt:lpstr>Standard deviation describes the degree of variation among the individual observations in the sample around the  mean, and like the mean it considers every score in a given distribution.   For this reason, means and standard deviations are generally reported together in the text or in tables. </vt:lpstr>
      <vt:lpstr>The calculation of SD includes the following steps:  1. Firstly, we calculate how much each individual varies from the mean by subtracting the mean from each individual value (x – x).</vt:lpstr>
      <vt:lpstr>2. Secondly, we add the individual variations together.  ∑(x – x). To calculate the average deviation, the sum should be divided by the number of scores - ∑(x – x)     n </vt:lpstr>
      <vt:lpstr>Unfortunately, summing the differences of deviations will always lead us to zero.   The reason is that those individuals who have values larger than the mean will simply cancel out those that have values below the mean. </vt:lpstr>
      <vt:lpstr>3. Third, to overcome this problem, we can square each difference and calculate the sum of squared deviations around the mean. ∑(x – x)2      </vt:lpstr>
      <vt:lpstr>4. Fourth, the sum of squares has to be related to the number of results under study.  So, to allow fair comparisons between studies of different sizes, we should take the study size into account by calculating an “average” variation, called variance – s2. </vt:lpstr>
      <vt:lpstr>PowerPoint Presentation</vt:lpstr>
      <vt:lpstr>5. Fifth, the variance measures variation in squared units which is not convenient. To solve this problem, we take the square root of the variance and we finally come to the most meaningful and most widely used measure of variability - the standard deviation – s or SD. </vt:lpstr>
      <vt:lpstr>PowerPoint Presentation</vt:lpstr>
      <vt:lpstr>In summary, the standard deviation is a useful index of variability and also can be used to interpret the score of the performance of an individual in relation to others in the sample. It is a stable estimate and is also used in more advanced statistical procedures. </vt:lpstr>
      <vt:lpstr>The standard deviation is the preferred measure of distribution’s variability but it is appropriate only for variables measured on interval or ratio scale. </vt:lpstr>
      <vt:lpstr>Interquartile range  The interquartile range (IQR) is the difference between the third (Q3) and the first (Q1) quartiles in a dataset (where quartiles are the values that divide the data into four equal sized parts). </vt:lpstr>
      <vt:lpstr>Characteristics of IQR  1. Тhe advantage of the IQR over the range is that it is quite robust to outliers.  2. Тhe IQR is commonly quoted in conjunction with the sample median.</vt:lpstr>
      <vt:lpstr>The semiquartile range  The semiquartile range (SQR), used as a term in many statistical texts instead of IQR, is half of the distance between Q1 and Q3.</vt:lpstr>
      <vt:lpstr>Because these two measures of variability are based on middle cases rather than on extreme scores, they are considerably more stable than the range.</vt:lpstr>
      <vt:lpstr>Coefficient of variation  The standard deviation s and the variance s2 have the same measurement units as the mean and because of this they are not appropriate for comparing the relative variability of different distributions where the variables are measured in different units (height in cm, weight in kg, blood pressure in mm mercury, etc.). </vt:lpstr>
      <vt:lpstr>This problem can be overcome by calculating another measure of variation called the coefficient of variation (denoted by CV), also known as relative variability.   </vt:lpstr>
      <vt:lpstr>It expresses the sample standard deviation as a proportion or percentage of the mean value and can be calculated very easily by the following formula: s  CV  = ----------- x 100   X</vt:lpstr>
      <vt:lpstr>The main advantage of the coefficient of variation is its independence of any unit of measurement, and thus, it is  useful for comparison of variability in two or more distributions having variables expressed in different units. </vt:lpstr>
      <vt:lpstr>For example, if we measure height and weight in a sample, it is not possible to say which variable varies greatly because these two variables have different measurement units. Using the coefficient of variation we can transform the standard variations in comparable units, expressed in percent. </vt:lpstr>
      <vt:lpstr>Interpretation of CV:  1. When the value of CV is less than 10%, it means that the degree of variation is low and the sample is quite homogeneous.  2. In a situation when 10%&lt; CV &lt;30% - the variation is moderate.  3. When CV &gt;30% the variation is considerable, and this is a clear evidence of heterogeneity of the sample or population under study.</vt:lpstr>
      <vt:lpstr>SUMMARY   Measures of central tendency and variability are the two essential measures of location for describing and representing frequency distributions. </vt:lpstr>
      <vt:lpstr>The mode and the median are used as measures of central tendency for discrete data, and the mean for continuous data.   The range, the variance, the standard deviation, the inter- and semiquartile range, and the coefficient of variation are measures of variability.</vt:lpstr>
      <vt:lpstr>The mean and the standard deviation are the most appropriate for interval or ratio data when the distribution is normal or nearly normal.  The median and the inter- or semi-quartile range are used when the data was measured on an ordinal scale, or when interval or ratio data has a highly skewed distribution.</vt:lpstr>
      <vt:lpstr>Practical assignment  Determine the measures of central tendency and spread  </vt:lpstr>
      <vt:lpstr>Part 2.   THE CONCEPT OF NORMS AND NORMAL GROUPS’ LIMITS</vt:lpstr>
      <vt:lpstr> Basic principle of a normal distribution  In a normal or nearly normal distribution there are fixed percentages of cases that fall within certain distances from the mean.   </vt:lpstr>
      <vt:lpstr>NORMAL DISTRIBUTION</vt:lpstr>
      <vt:lpstr>Using this principle, we can easily create “normal limits” and interpret individual scores for  clinical and laboratory tests.  Using the basic principle of normal distribution, we can determine the limits of different groups of normality.  </vt:lpstr>
      <vt:lpstr>PowerPoint Presentation</vt:lpstr>
      <vt:lpstr>PowerPoint Presentation</vt:lpstr>
      <vt:lpstr>PowerPoint Presentation</vt:lpstr>
      <vt:lpstr>Practical assignment  Using the basic principles of the normal distribution, determine the limits of 7 normative groups for a variable “weight” for males based on a sample of 1000 males aged 60-69 years with   a mean =80 kg and a standard deviation=8 kg</vt:lpstr>
      <vt:lpstr>The Concept of “Norms” or “Normal Limits”</vt:lpstr>
      <vt:lpstr>In other words, - 38,2% percent of all cases fall within 0.5 SD of the mean;  68,2% percent of all cases fall within 1 SD of the mean;  - 95% of the scores fall within 2 SDs from the mean (exactly 1.96 SD);  - only a handful of cases – about 2% at each extreme.</vt:lpstr>
      <vt:lpstr>What can be done when the shape of a distribution is skewed to the left or right?  In such situations it is recommended to use percentiles to determine the limits of different groups of normality.  </vt:lpstr>
      <vt:lpstr>Percentiles Percentiles (also called centiles) - points that divide an array into 100 equal parts. There are 99 percentiles, denoted as Р1, Р2, ... Р25,...Р50,...., Р75, ....Р99. </vt:lpstr>
      <vt:lpstr>Characteristics of percentiles   1. A percentile tells us the relative position of a given observation.  2. It allows us to compare scores on tests that have different means and standard deviations (e.g., the 10th percentile exceeds 10% and is exceeded by 90% of the observations, the 75th percentile exceeds 75% of the data, etc.)</vt:lpstr>
      <vt:lpstr>Use of percentiles  Percentiles are used to establish the reference limits of normality in clinical and other areas of investigation.  The establishment of “normal ranges” of values for health data permits the selection of appropriate action in medical practice or allows for accurate estimate of many clinical and laboratory indicators. </vt:lpstr>
      <vt:lpstr>For this purpose usually seven main percentiles are used: P3, P10, Р25, Р50, Р75, Р90 and Р97 –  to form the upper and lower limits of seven reference groups of population.</vt:lpstr>
      <vt:lpstr>Percentiles have an advantage as compared to the other methods of determining “normal” values as they are applicable to any form of distribution (not only to normal distribution). </vt:lpstr>
      <vt:lpstr>When the investigator prefers to use seven reference groups the limits of “normal” values are determined by Р25 and Р75 whereas Р50 corresponds to the mean.</vt:lpstr>
      <vt:lpstr>PowerPoint Presentation</vt:lpstr>
      <vt:lpstr>PowerPoint Presentation</vt:lpstr>
      <vt:lpstr>PowerPoint Presentation</vt:lpstr>
      <vt:lpstr>PowerPoint Presentation</vt:lpstr>
      <vt:lpstr>PowerPoint Presentation</vt:lpstr>
      <vt:lpstr>11. The smaller the variance the less spread of the data around the mean.  A. True   B.  False   12. Since mode is the most frequently occurring score, it can be determined directly from a frequency distribution or a histogram.  A, True  B. False  13. The mean of the sample means is  A. A biased estimator of the population   B. An unbiased estimator of the population mean   C. Neither biased nor unbiased </vt:lpstr>
      <vt:lpstr>14. Select all of the following statements which you believe to be true. The arithmetic mean of a set of values: A. Is a particular type of average. B. Is a useful summary measure of location if the data are skewed to the right. C. Is always greater than the median.  15. Select all of the following statements which you believe to be true. The arithmetic mean of a set of values: A. Cannot be calculated if the data set contains both positive and negative values. B. Is always greater than the median. C. Coincides with the median if the distribution of the data is symmetrical.</vt:lpstr>
      <vt:lpstr>16. Select all of the following statements which you believe to be true. The median:  A. Is a measure of the spread of the data. B. Is a useful summary measure when the data are skewed to the right. C. Is greater than the arithmetic mean when the data are skewed to the right.  17. Select all of the following statements which you believe to be true.  A. The first percentile has 99% of the observations in the ordered set below it. B. The first decile is equal to the 90th percentile and has 10% of the observations in the ordered set below it. C. The median is equal to the 50th percentile. </vt:lpstr>
      <vt:lpstr>18. Select all of the following statements which you believe to be true.  A. The median is equal to the 50th percentile. B. The first percentile has 99% of the observations in the ordered set below it. C. The first decile is equal to the 90th percentile and has 10% of the observations in the ordered set below it.  19. Select all of the following statements which you believe to be true.  A. The range is the difference between the 1st and 99th percentiles. B. The interquartile range lies between the 1st and 3rd quartiles. C. Quartiles divide the data set into 100 equally sized groups </vt:lpstr>
      <vt:lpstr>20. The more dispersed, or spread out, a set of scores is:  A. The greater the difference between the mean and the median B. The greater the value of the mode  C. The greater the standard deviation  D. The smaller the interquartile range  21. Select all of the following statements which you believe to be true. The standard deviation of a set of observations: A. Is unaffected by outliers. B. Has the same units of measurement as the mean. C. Is a measure of spread which is equal to the range.  22. The range is calculated by adding the lowest score to the highest score in a distribution.   A. True  B. False</vt:lpstr>
      <vt:lpstr>23. Standard deviation indicates the extent to which scores are distributed around the mean.   A. True  B. False  24. The mean must have a value equal to one of the scores in the distribution.   A. True  B. False  25. When a distribution consists of very similar scores, standard deviation will be relatively low.   A. True  B. False  26. The range is the simplest indicator of variability.  A. True  B. False </vt:lpstr>
      <vt:lpstr>27. Which of the following statements is true?  A. The mode is the most useful measure of central tendency.  B. The variance is the square root of the standard deviation.  C. The median and the 50th percentile rank have different values.  D. The mean is more affected by extreme scores than the median.   28. The mean height of a student group is 167 cm. Assuming that height is normally distributed this enables us to deduce that:  A. Approximately half of all students are taller than 167 cm B. Approximately half of all students are shorter than 167 cm  C. Both statements are true </vt:lpstr>
      <vt:lpstr>29. The interquartile range of the following set of data  3   3   4   5   6   7   8   9   9   10  is equal to:  A. 5.0*  B. 4.5  C. 6.0  D. 9.0    30. In a normal distribution the percentage of cases falling between the mean ± 1 SD is:  A. 16.8%  B. 33.6%  C. 34.1%  D. 68.3%*</vt:lpstr>
      <vt:lpstr>Answers:   1-C   11-A   21-B  2-A   12-A   22-B  3-A   13-B   23-A  4-B   14-A   24-B  5-D   15-C   25-A  6-A   16-B   26-A  7-A   17-C   27-D  8-A   18-A   28-C  9-B   19-B   29-A  10-B   20-C   30-D </vt:lpstr>
    </vt:vector>
  </TitlesOfParts>
  <Company>MU-Pleven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Windows User</cp:lastModifiedBy>
  <cp:revision>106</cp:revision>
  <dcterms:created xsi:type="dcterms:W3CDTF">2009-10-05T09:12:16Z</dcterms:created>
  <dcterms:modified xsi:type="dcterms:W3CDTF">2019-10-31T14:32:45Z</dcterms:modified>
</cp:coreProperties>
</file>