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 id="2147483679" r:id="rId2"/>
  </p:sldMasterIdLst>
  <p:notesMasterIdLst>
    <p:notesMasterId r:id="rId51"/>
  </p:notesMasterIdLst>
  <p:handoutMasterIdLst>
    <p:handoutMasterId r:id="rId52"/>
  </p:handoutMasterIdLst>
  <p:sldIdLst>
    <p:sldId id="536" r:id="rId3"/>
    <p:sldId id="306" r:id="rId4"/>
    <p:sldId id="256" r:id="rId5"/>
    <p:sldId id="257" r:id="rId6"/>
    <p:sldId id="258" r:id="rId7"/>
    <p:sldId id="275" r:id="rId8"/>
    <p:sldId id="282" r:id="rId9"/>
    <p:sldId id="307" r:id="rId10"/>
    <p:sldId id="540" r:id="rId11"/>
    <p:sldId id="309" r:id="rId12"/>
    <p:sldId id="310" r:id="rId13"/>
    <p:sldId id="311" r:id="rId14"/>
    <p:sldId id="259" r:id="rId15"/>
    <p:sldId id="277" r:id="rId16"/>
    <p:sldId id="279" r:id="rId17"/>
    <p:sldId id="537" r:id="rId18"/>
    <p:sldId id="304" r:id="rId19"/>
    <p:sldId id="287" r:id="rId20"/>
    <p:sldId id="264" r:id="rId21"/>
    <p:sldId id="267" r:id="rId22"/>
    <p:sldId id="262" r:id="rId23"/>
    <p:sldId id="286" r:id="rId24"/>
    <p:sldId id="285" r:id="rId25"/>
    <p:sldId id="312" r:id="rId26"/>
    <p:sldId id="263" r:id="rId27"/>
    <p:sldId id="544" r:id="rId28"/>
    <p:sldId id="545" r:id="rId29"/>
    <p:sldId id="270" r:id="rId30"/>
    <p:sldId id="301" r:id="rId31"/>
    <p:sldId id="271" r:id="rId32"/>
    <p:sldId id="302" r:id="rId33"/>
    <p:sldId id="272" r:id="rId34"/>
    <p:sldId id="546" r:id="rId35"/>
    <p:sldId id="273" r:id="rId36"/>
    <p:sldId id="274" r:id="rId37"/>
    <p:sldId id="431" r:id="rId38"/>
    <p:sldId id="548" r:id="rId39"/>
    <p:sldId id="549" r:id="rId40"/>
    <p:sldId id="550" r:id="rId41"/>
    <p:sldId id="551" r:id="rId42"/>
    <p:sldId id="552" r:id="rId43"/>
    <p:sldId id="553" r:id="rId44"/>
    <p:sldId id="554" r:id="rId45"/>
    <p:sldId id="555" r:id="rId46"/>
    <p:sldId id="556" r:id="rId47"/>
    <p:sldId id="557" r:id="rId48"/>
    <p:sldId id="558" r:id="rId49"/>
    <p:sldId id="561" r:id="rId5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66FFFF"/>
    <a:srgbClr val="6600FF"/>
    <a:srgbClr val="66CCFF"/>
    <a:srgbClr val="663300"/>
    <a:srgbClr val="008000"/>
    <a:srgbClr val="800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41" d="100"/>
          <a:sy n="41" d="100"/>
        </p:scale>
        <p:origin x="702"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notesMaster" Target="notesMasters/notesMaster1.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smtClean="0">
                <a:latin typeface="Times New Roman" pitchFamily="18" charset="0"/>
              </a:defRPr>
            </a:lvl1pPr>
          </a:lstStyle>
          <a:p>
            <a:pPr>
              <a:defRPr/>
            </a:pPr>
            <a:endParaRPr lang="bg-BG" altLang="en-US"/>
          </a:p>
        </p:txBody>
      </p:sp>
      <p:sp>
        <p:nvSpPr>
          <p:cNvPr id="71683"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smtClean="0">
                <a:latin typeface="Times New Roman" pitchFamily="18" charset="0"/>
              </a:defRPr>
            </a:lvl1pPr>
          </a:lstStyle>
          <a:p>
            <a:pPr>
              <a:defRPr/>
            </a:pPr>
            <a:endParaRPr lang="bg-BG" altLang="en-US"/>
          </a:p>
        </p:txBody>
      </p:sp>
      <p:sp>
        <p:nvSpPr>
          <p:cNvPr id="71684"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smtClean="0">
                <a:latin typeface="Times New Roman" pitchFamily="18" charset="0"/>
              </a:defRPr>
            </a:lvl1pPr>
          </a:lstStyle>
          <a:p>
            <a:pPr>
              <a:defRPr/>
            </a:pPr>
            <a:endParaRPr lang="bg-BG" altLang="en-US"/>
          </a:p>
        </p:txBody>
      </p:sp>
      <p:sp>
        <p:nvSpPr>
          <p:cNvPr id="71685"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smtClean="0">
                <a:latin typeface="Times New Roman" pitchFamily="18" charset="0"/>
              </a:defRPr>
            </a:lvl1pPr>
          </a:lstStyle>
          <a:p>
            <a:pPr>
              <a:defRPr/>
            </a:pPr>
            <a:fld id="{686D270B-F151-40AE-8E31-3E79E762DA90}" type="slidenum">
              <a:rPr lang="bg-BG" altLang="en-US"/>
              <a:pPr>
                <a:defRPr/>
              </a:pPr>
              <a:t>‹#›</a:t>
            </a:fld>
            <a:endParaRPr lang="bg-BG" altLang="en-US"/>
          </a:p>
        </p:txBody>
      </p:sp>
    </p:spTree>
    <p:extLst>
      <p:ext uri="{BB962C8B-B14F-4D97-AF65-F5344CB8AC3E}">
        <p14:creationId xmlns:p14="http://schemas.microsoft.com/office/powerpoint/2010/main" val="29438655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smtClean="0">
                <a:latin typeface="Times New Roman" pitchFamily="18" charset="0"/>
              </a:defRPr>
            </a:lvl1pPr>
          </a:lstStyle>
          <a:p>
            <a:pPr>
              <a:defRPr/>
            </a:pPr>
            <a:endParaRPr lang="bg-BG" altLang="en-US"/>
          </a:p>
        </p:txBody>
      </p:sp>
      <p:sp>
        <p:nvSpPr>
          <p:cNvPr id="6553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smtClean="0">
                <a:latin typeface="Times New Roman" pitchFamily="18" charset="0"/>
              </a:defRPr>
            </a:lvl1pPr>
          </a:lstStyle>
          <a:p>
            <a:pPr>
              <a:defRPr/>
            </a:pPr>
            <a:endParaRPr lang="bg-BG" altLang="en-US"/>
          </a:p>
        </p:txBody>
      </p:sp>
      <p:sp>
        <p:nvSpPr>
          <p:cNvPr id="450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554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bg-BG" altLang="en-US" noProof="0"/>
              <a:t>Щракнете, за да редактирате стиловете на текста в образеца</a:t>
            </a:r>
          </a:p>
          <a:p>
            <a:pPr lvl="1"/>
            <a:r>
              <a:rPr lang="bg-BG" altLang="en-US" noProof="0"/>
              <a:t>Второ ниво</a:t>
            </a:r>
          </a:p>
          <a:p>
            <a:pPr lvl="2"/>
            <a:r>
              <a:rPr lang="bg-BG" altLang="en-US" noProof="0"/>
              <a:t>Трето ниво</a:t>
            </a:r>
          </a:p>
          <a:p>
            <a:pPr lvl="3"/>
            <a:r>
              <a:rPr lang="bg-BG" altLang="en-US" noProof="0"/>
              <a:t>Четвърто ниво</a:t>
            </a:r>
          </a:p>
          <a:p>
            <a:pPr lvl="4"/>
            <a:r>
              <a:rPr lang="bg-BG" altLang="en-US" noProof="0"/>
              <a:t>Пето ниво</a:t>
            </a:r>
          </a:p>
        </p:txBody>
      </p:sp>
      <p:sp>
        <p:nvSpPr>
          <p:cNvPr id="6554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smtClean="0">
                <a:latin typeface="Times New Roman" pitchFamily="18" charset="0"/>
              </a:defRPr>
            </a:lvl1pPr>
          </a:lstStyle>
          <a:p>
            <a:pPr>
              <a:defRPr/>
            </a:pPr>
            <a:endParaRPr lang="bg-BG" altLang="en-US"/>
          </a:p>
        </p:txBody>
      </p:sp>
      <p:sp>
        <p:nvSpPr>
          <p:cNvPr id="6554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smtClean="0">
                <a:latin typeface="Times New Roman" pitchFamily="18" charset="0"/>
              </a:defRPr>
            </a:lvl1pPr>
          </a:lstStyle>
          <a:p>
            <a:pPr>
              <a:defRPr/>
            </a:pPr>
            <a:fld id="{04544A6D-7874-40FB-BE52-CDD5EE2D4EB9}" type="slidenum">
              <a:rPr lang="bg-BG" altLang="en-US"/>
              <a:pPr>
                <a:defRPr/>
              </a:pPr>
              <a:t>‹#›</a:t>
            </a:fld>
            <a:endParaRPr lang="bg-BG" altLang="en-US"/>
          </a:p>
        </p:txBody>
      </p:sp>
    </p:spTree>
    <p:extLst>
      <p:ext uri="{BB962C8B-B14F-4D97-AF65-F5344CB8AC3E}">
        <p14:creationId xmlns:p14="http://schemas.microsoft.com/office/powerpoint/2010/main" val="77389178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bg-BG" altLang="en-US" sz="2400">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en-US" sz="2400">
                <a:latin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en-US" sz="2400">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en-US" sz="2400">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en-US" sz="2400">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en-US" sz="2400">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en-US" sz="2400">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en-US" sz="2400">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en-US" sz="2400">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en-US" sz="2400">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en-US" sz="2400">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en-US" sz="2400">
                  <a:latin typeface="Times New Roman" pitchFamily="18" charset="0"/>
                </a:endParaRPr>
              </a:p>
            </p:txBody>
          </p:sp>
        </p:grpSp>
      </p:grpSp>
      <p:sp>
        <p:nvSpPr>
          <p:cNvPr id="57363"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pPr lvl="0"/>
            <a:r>
              <a:rPr lang="bg-BG" altLang="en-US" noProof="0"/>
              <a:t>Щракнете, за да редактирате стила на заглавието в образеца</a:t>
            </a:r>
          </a:p>
        </p:txBody>
      </p:sp>
      <p:sp>
        <p:nvSpPr>
          <p:cNvPr id="57364"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pPr lvl="0"/>
            <a:r>
              <a:rPr lang="bg-BG" altLang="en-US" noProof="0"/>
              <a:t>Щракнете, за да редактирате стила на подзаглавията в образеца</a:t>
            </a:r>
          </a:p>
        </p:txBody>
      </p:sp>
      <p:sp>
        <p:nvSpPr>
          <p:cNvPr id="18" name="Rectangle 16"/>
          <p:cNvSpPr>
            <a:spLocks noGrp="1" noChangeArrowheads="1"/>
          </p:cNvSpPr>
          <p:nvPr>
            <p:ph type="dt" sz="half" idx="10"/>
          </p:nvPr>
        </p:nvSpPr>
        <p:spPr>
          <a:xfrm>
            <a:off x="457200" y="6248400"/>
            <a:ext cx="2133600" cy="457200"/>
          </a:xfrm>
        </p:spPr>
        <p:txBody>
          <a:bodyPr/>
          <a:lstStyle>
            <a:lvl1pPr>
              <a:defRPr/>
            </a:lvl1pPr>
          </a:lstStyle>
          <a:p>
            <a:fld id="{05E2D1E9-149B-4327-A4C6-D7766C011C54}" type="datetime1">
              <a:rPr lang="bg-BG" altLang="bg-BG" smtClean="0"/>
              <a:t>3.12.2019 г.</a:t>
            </a:fld>
            <a:endParaRPr lang="bg-BG" altLang="en-US"/>
          </a:p>
        </p:txBody>
      </p:sp>
      <p:sp>
        <p:nvSpPr>
          <p:cNvPr id="19" name="Rectangle 17"/>
          <p:cNvSpPr>
            <a:spLocks noGrp="1" noChangeArrowheads="1"/>
          </p:cNvSpPr>
          <p:nvPr>
            <p:ph type="ftr" sz="quarter" idx="11"/>
          </p:nvPr>
        </p:nvSpPr>
        <p:spPr/>
        <p:txBody>
          <a:bodyPr/>
          <a:lstStyle>
            <a:lvl1pPr>
              <a:defRPr/>
            </a:lvl1pPr>
          </a:lstStyle>
          <a:p>
            <a:endParaRPr lang="bg-BG" altLang="en-US"/>
          </a:p>
        </p:txBody>
      </p:sp>
      <p:sp>
        <p:nvSpPr>
          <p:cNvPr id="20" name="Rectangle 18"/>
          <p:cNvSpPr>
            <a:spLocks noGrp="1" noChangeArrowheads="1"/>
          </p:cNvSpPr>
          <p:nvPr>
            <p:ph type="sldNum" sz="quarter" idx="12"/>
          </p:nvPr>
        </p:nvSpPr>
        <p:spPr/>
        <p:txBody>
          <a:bodyPr/>
          <a:lstStyle>
            <a:lvl1pPr>
              <a:defRPr smtClean="0"/>
            </a:lvl1pPr>
          </a:lstStyle>
          <a:p>
            <a:pPr>
              <a:defRPr/>
            </a:pPr>
            <a:fld id="{4272380C-B09D-4FCA-8318-47125E50B05E}" type="slidenum">
              <a:rPr lang="bg-BG" altLang="en-US"/>
              <a:pPr>
                <a:defRPr/>
              </a:pPr>
              <a:t>‹#›</a:t>
            </a:fld>
            <a:endParaRPr lang="bg-BG" altLang="en-US"/>
          </a:p>
        </p:txBody>
      </p:sp>
    </p:spTree>
    <p:extLst>
      <p:ext uri="{BB962C8B-B14F-4D97-AF65-F5344CB8AC3E}">
        <p14:creationId xmlns:p14="http://schemas.microsoft.com/office/powerpoint/2010/main" val="1288335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ln/>
        </p:spPr>
        <p:txBody>
          <a:bodyPr/>
          <a:lstStyle>
            <a:lvl1pPr>
              <a:defRPr/>
            </a:lvl1pPr>
          </a:lstStyle>
          <a:p>
            <a:endParaRPr lang="bg-BG" altLang="en-US"/>
          </a:p>
        </p:txBody>
      </p:sp>
      <p:sp>
        <p:nvSpPr>
          <p:cNvPr id="5" name="Rectangle 3"/>
          <p:cNvSpPr>
            <a:spLocks noGrp="1" noChangeArrowheads="1"/>
          </p:cNvSpPr>
          <p:nvPr>
            <p:ph type="sldNum" sz="quarter" idx="11"/>
          </p:nvPr>
        </p:nvSpPr>
        <p:spPr>
          <a:ln/>
        </p:spPr>
        <p:txBody>
          <a:bodyPr/>
          <a:lstStyle>
            <a:lvl1pPr>
              <a:defRPr/>
            </a:lvl1pPr>
          </a:lstStyle>
          <a:p>
            <a:pPr>
              <a:defRPr/>
            </a:pPr>
            <a:fld id="{EE86828C-2714-4408-B83A-FE4F76C126D3}" type="slidenum">
              <a:rPr lang="bg-BG" altLang="en-US"/>
              <a:pPr>
                <a:defRPr/>
              </a:pPr>
              <a:t>‹#›</a:t>
            </a:fld>
            <a:endParaRPr lang="bg-BG" altLang="en-US"/>
          </a:p>
        </p:txBody>
      </p:sp>
      <p:sp>
        <p:nvSpPr>
          <p:cNvPr id="6" name="Rectangle 16"/>
          <p:cNvSpPr>
            <a:spLocks noGrp="1" noChangeArrowheads="1"/>
          </p:cNvSpPr>
          <p:nvPr>
            <p:ph type="dt" sz="half" idx="12"/>
          </p:nvPr>
        </p:nvSpPr>
        <p:spPr>
          <a:ln/>
        </p:spPr>
        <p:txBody>
          <a:bodyPr/>
          <a:lstStyle>
            <a:lvl1pPr>
              <a:defRPr/>
            </a:lvl1pPr>
          </a:lstStyle>
          <a:p>
            <a:fld id="{63CB2DB6-5EE0-44F2-8B51-7ED0BF68B07F}" type="datetime1">
              <a:rPr lang="bg-BG" altLang="bg-BG" smtClean="0"/>
              <a:t>3.12.2019 г.</a:t>
            </a:fld>
            <a:endParaRPr lang="bg-BG" altLang="en-US"/>
          </a:p>
        </p:txBody>
      </p:sp>
    </p:spTree>
    <p:extLst>
      <p:ext uri="{BB962C8B-B14F-4D97-AF65-F5344CB8AC3E}">
        <p14:creationId xmlns:p14="http://schemas.microsoft.com/office/powerpoint/2010/main" val="2841011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ln/>
        </p:spPr>
        <p:txBody>
          <a:bodyPr/>
          <a:lstStyle>
            <a:lvl1pPr>
              <a:defRPr/>
            </a:lvl1pPr>
          </a:lstStyle>
          <a:p>
            <a:endParaRPr lang="bg-BG" altLang="en-US"/>
          </a:p>
        </p:txBody>
      </p:sp>
      <p:sp>
        <p:nvSpPr>
          <p:cNvPr id="5" name="Rectangle 3"/>
          <p:cNvSpPr>
            <a:spLocks noGrp="1" noChangeArrowheads="1"/>
          </p:cNvSpPr>
          <p:nvPr>
            <p:ph type="sldNum" sz="quarter" idx="11"/>
          </p:nvPr>
        </p:nvSpPr>
        <p:spPr>
          <a:ln/>
        </p:spPr>
        <p:txBody>
          <a:bodyPr/>
          <a:lstStyle>
            <a:lvl1pPr>
              <a:defRPr/>
            </a:lvl1pPr>
          </a:lstStyle>
          <a:p>
            <a:pPr>
              <a:defRPr/>
            </a:pPr>
            <a:fld id="{A723091E-080F-4A21-82A7-50043061A378}" type="slidenum">
              <a:rPr lang="bg-BG" altLang="en-US"/>
              <a:pPr>
                <a:defRPr/>
              </a:pPr>
              <a:t>‹#›</a:t>
            </a:fld>
            <a:endParaRPr lang="bg-BG" altLang="en-US"/>
          </a:p>
        </p:txBody>
      </p:sp>
      <p:sp>
        <p:nvSpPr>
          <p:cNvPr id="6" name="Rectangle 16"/>
          <p:cNvSpPr>
            <a:spLocks noGrp="1" noChangeArrowheads="1"/>
          </p:cNvSpPr>
          <p:nvPr>
            <p:ph type="dt" sz="half" idx="12"/>
          </p:nvPr>
        </p:nvSpPr>
        <p:spPr>
          <a:ln/>
        </p:spPr>
        <p:txBody>
          <a:bodyPr/>
          <a:lstStyle>
            <a:lvl1pPr>
              <a:defRPr/>
            </a:lvl1pPr>
          </a:lstStyle>
          <a:p>
            <a:fld id="{81974737-25FB-4A0F-8F05-31763B81B6FD}" type="datetime1">
              <a:rPr lang="bg-BG" altLang="bg-BG" smtClean="0"/>
              <a:t>3.12.2019 г.</a:t>
            </a:fld>
            <a:endParaRPr lang="bg-BG" altLang="en-US"/>
          </a:p>
        </p:txBody>
      </p:sp>
    </p:spTree>
    <p:extLst>
      <p:ext uri="{BB962C8B-B14F-4D97-AF65-F5344CB8AC3E}">
        <p14:creationId xmlns:p14="http://schemas.microsoft.com/office/powerpoint/2010/main" val="4394730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Table Placeholder 2"/>
          <p:cNvSpPr>
            <a:spLocks noGrp="1"/>
          </p:cNvSpPr>
          <p:nvPr>
            <p:ph type="tbl" idx="1"/>
          </p:nvPr>
        </p:nvSpPr>
        <p:spPr>
          <a:xfrm>
            <a:off x="457200" y="1981200"/>
            <a:ext cx="8229600" cy="3886200"/>
          </a:xfrm>
        </p:spPr>
        <p:txBody>
          <a:bodyPr/>
          <a:lstStyle/>
          <a:p>
            <a:pPr lvl="0"/>
            <a:endParaRPr lang="en-US" noProof="0"/>
          </a:p>
        </p:txBody>
      </p:sp>
      <p:sp>
        <p:nvSpPr>
          <p:cNvPr id="4" name="Rectangle 2"/>
          <p:cNvSpPr>
            <a:spLocks noGrp="1" noChangeArrowheads="1"/>
          </p:cNvSpPr>
          <p:nvPr>
            <p:ph type="ftr" sz="quarter" idx="10"/>
          </p:nvPr>
        </p:nvSpPr>
        <p:spPr>
          <a:ln/>
        </p:spPr>
        <p:txBody>
          <a:bodyPr/>
          <a:lstStyle>
            <a:lvl1pPr>
              <a:defRPr/>
            </a:lvl1pPr>
          </a:lstStyle>
          <a:p>
            <a:endParaRPr lang="bg-BG" altLang="en-US"/>
          </a:p>
        </p:txBody>
      </p:sp>
      <p:sp>
        <p:nvSpPr>
          <p:cNvPr id="5" name="Rectangle 3"/>
          <p:cNvSpPr>
            <a:spLocks noGrp="1" noChangeArrowheads="1"/>
          </p:cNvSpPr>
          <p:nvPr>
            <p:ph type="sldNum" sz="quarter" idx="11"/>
          </p:nvPr>
        </p:nvSpPr>
        <p:spPr>
          <a:ln/>
        </p:spPr>
        <p:txBody>
          <a:bodyPr/>
          <a:lstStyle>
            <a:lvl1pPr>
              <a:defRPr/>
            </a:lvl1pPr>
          </a:lstStyle>
          <a:p>
            <a:pPr>
              <a:defRPr/>
            </a:pPr>
            <a:fld id="{BF8C43C3-EE62-4AF5-B294-85B4A7556429}" type="slidenum">
              <a:rPr lang="bg-BG" altLang="en-US"/>
              <a:pPr>
                <a:defRPr/>
              </a:pPr>
              <a:t>‹#›</a:t>
            </a:fld>
            <a:endParaRPr lang="bg-BG" altLang="en-US"/>
          </a:p>
        </p:txBody>
      </p:sp>
      <p:sp>
        <p:nvSpPr>
          <p:cNvPr id="6" name="Rectangle 16"/>
          <p:cNvSpPr>
            <a:spLocks noGrp="1" noChangeArrowheads="1"/>
          </p:cNvSpPr>
          <p:nvPr>
            <p:ph type="dt" sz="half" idx="12"/>
          </p:nvPr>
        </p:nvSpPr>
        <p:spPr>
          <a:ln/>
        </p:spPr>
        <p:txBody>
          <a:bodyPr/>
          <a:lstStyle>
            <a:lvl1pPr>
              <a:defRPr/>
            </a:lvl1pPr>
          </a:lstStyle>
          <a:p>
            <a:fld id="{8AB2DC69-9731-4306-9B74-FC1C1A32EDA9}" type="datetime1">
              <a:rPr lang="bg-BG" altLang="bg-BG" smtClean="0"/>
              <a:t>3.12.2019 г.</a:t>
            </a:fld>
            <a:endParaRPr lang="bg-BG" altLang="en-US"/>
          </a:p>
        </p:txBody>
      </p:sp>
    </p:spTree>
    <p:extLst>
      <p:ext uri="{BB962C8B-B14F-4D97-AF65-F5344CB8AC3E}">
        <p14:creationId xmlns:p14="http://schemas.microsoft.com/office/powerpoint/2010/main" val="35169547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Text Placeholder 2"/>
          <p:cNvSpPr>
            <a:spLocks noGrp="1"/>
          </p:cNvSpPr>
          <p:nvPr>
            <p:ph type="body"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ln/>
        </p:spPr>
        <p:txBody>
          <a:bodyPr/>
          <a:lstStyle>
            <a:lvl1pPr>
              <a:defRPr/>
            </a:lvl1pPr>
          </a:lstStyle>
          <a:p>
            <a:endParaRPr lang="bg-BG" altLang="en-US"/>
          </a:p>
        </p:txBody>
      </p:sp>
      <p:sp>
        <p:nvSpPr>
          <p:cNvPr id="6" name="Rectangle 3"/>
          <p:cNvSpPr>
            <a:spLocks noGrp="1" noChangeArrowheads="1"/>
          </p:cNvSpPr>
          <p:nvPr>
            <p:ph type="sldNum" sz="quarter" idx="11"/>
          </p:nvPr>
        </p:nvSpPr>
        <p:spPr>
          <a:ln/>
        </p:spPr>
        <p:txBody>
          <a:bodyPr/>
          <a:lstStyle>
            <a:lvl1pPr>
              <a:defRPr/>
            </a:lvl1pPr>
          </a:lstStyle>
          <a:p>
            <a:pPr>
              <a:defRPr/>
            </a:pPr>
            <a:fld id="{F7470904-3055-46D7-A825-ACF91539C142}" type="slidenum">
              <a:rPr lang="bg-BG" altLang="en-US"/>
              <a:pPr>
                <a:defRPr/>
              </a:pPr>
              <a:t>‹#›</a:t>
            </a:fld>
            <a:endParaRPr lang="bg-BG" altLang="en-US"/>
          </a:p>
        </p:txBody>
      </p:sp>
      <p:sp>
        <p:nvSpPr>
          <p:cNvPr id="7" name="Rectangle 16"/>
          <p:cNvSpPr>
            <a:spLocks noGrp="1" noChangeArrowheads="1"/>
          </p:cNvSpPr>
          <p:nvPr>
            <p:ph type="dt" sz="half" idx="12"/>
          </p:nvPr>
        </p:nvSpPr>
        <p:spPr>
          <a:ln/>
        </p:spPr>
        <p:txBody>
          <a:bodyPr/>
          <a:lstStyle>
            <a:lvl1pPr>
              <a:defRPr/>
            </a:lvl1pPr>
          </a:lstStyle>
          <a:p>
            <a:fld id="{D0021FBF-7BA4-4724-BB91-148649787709}" type="datetime1">
              <a:rPr lang="bg-BG" altLang="bg-BG" smtClean="0"/>
              <a:t>3.12.2019 г.</a:t>
            </a:fld>
            <a:endParaRPr lang="bg-BG" altLang="en-US"/>
          </a:p>
        </p:txBody>
      </p:sp>
    </p:spTree>
    <p:extLst>
      <p:ext uri="{BB962C8B-B14F-4D97-AF65-F5344CB8AC3E}">
        <p14:creationId xmlns:p14="http://schemas.microsoft.com/office/powerpoint/2010/main" val="25089145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bg-BG"/>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bg-BG"/>
          </a:p>
        </p:txBody>
      </p:sp>
      <p:sp>
        <p:nvSpPr>
          <p:cNvPr id="4" name="Date Placeholder 3"/>
          <p:cNvSpPr>
            <a:spLocks noGrp="1"/>
          </p:cNvSpPr>
          <p:nvPr>
            <p:ph type="dt" sz="half" idx="10"/>
          </p:nvPr>
        </p:nvSpPr>
        <p:spPr/>
        <p:txBody>
          <a:bodyPr/>
          <a:lstStyle>
            <a:lvl1pPr>
              <a:defRPr/>
            </a:lvl1pPr>
          </a:lstStyle>
          <a:p>
            <a:fld id="{F253E057-5317-4C1A-8C3C-3429CCE05CAB}" type="datetime1">
              <a:rPr lang="bg-BG" altLang="bg-BG" smtClean="0"/>
              <a:t>3.12.2019 г.</a:t>
            </a:fld>
            <a:endParaRPr lang="bg-BG" altLang="bg-BG"/>
          </a:p>
        </p:txBody>
      </p:sp>
      <p:sp>
        <p:nvSpPr>
          <p:cNvPr id="5" name="Footer Placeholder 4"/>
          <p:cNvSpPr>
            <a:spLocks noGrp="1"/>
          </p:cNvSpPr>
          <p:nvPr>
            <p:ph type="ftr" sz="quarter" idx="11"/>
          </p:nvPr>
        </p:nvSpPr>
        <p:spPr/>
        <p:txBody>
          <a:bodyPr/>
          <a:lstStyle>
            <a:lvl1pPr>
              <a:defRPr/>
            </a:lvl1pPr>
          </a:lstStyle>
          <a:p>
            <a:endParaRPr lang="bg-BG" altLang="bg-BG"/>
          </a:p>
        </p:txBody>
      </p:sp>
      <p:sp>
        <p:nvSpPr>
          <p:cNvPr id="6" name="Slide Number Placeholder 5"/>
          <p:cNvSpPr>
            <a:spLocks noGrp="1"/>
          </p:cNvSpPr>
          <p:nvPr>
            <p:ph type="sldNum" sz="quarter" idx="12"/>
          </p:nvPr>
        </p:nvSpPr>
        <p:spPr/>
        <p:txBody>
          <a:bodyPr/>
          <a:lstStyle>
            <a:lvl1pPr>
              <a:defRPr/>
            </a:lvl1pPr>
          </a:lstStyle>
          <a:p>
            <a:fld id="{65C2EE2D-0A57-4D2D-9FA0-13F3369AC0DA}" type="slidenum">
              <a:rPr lang="bg-BG" altLang="bg-BG"/>
              <a:pPr/>
              <a:t>‹#›</a:t>
            </a:fld>
            <a:endParaRPr lang="bg-BG" altLang="bg-BG"/>
          </a:p>
        </p:txBody>
      </p:sp>
    </p:spTree>
    <p:extLst>
      <p:ext uri="{BB962C8B-B14F-4D97-AF65-F5344CB8AC3E}">
        <p14:creationId xmlns:p14="http://schemas.microsoft.com/office/powerpoint/2010/main" val="17568154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Date Placeholder 3"/>
          <p:cNvSpPr>
            <a:spLocks noGrp="1"/>
          </p:cNvSpPr>
          <p:nvPr>
            <p:ph type="dt" sz="half" idx="10"/>
          </p:nvPr>
        </p:nvSpPr>
        <p:spPr/>
        <p:txBody>
          <a:bodyPr/>
          <a:lstStyle>
            <a:lvl1pPr>
              <a:defRPr/>
            </a:lvl1pPr>
          </a:lstStyle>
          <a:p>
            <a:fld id="{5860FA90-8A16-464B-A5B9-F5974BC8618B}" type="datetime1">
              <a:rPr lang="bg-BG" altLang="bg-BG" smtClean="0"/>
              <a:t>3.12.2019 г.</a:t>
            </a:fld>
            <a:endParaRPr lang="bg-BG" altLang="bg-BG"/>
          </a:p>
        </p:txBody>
      </p:sp>
      <p:sp>
        <p:nvSpPr>
          <p:cNvPr id="5" name="Footer Placeholder 4"/>
          <p:cNvSpPr>
            <a:spLocks noGrp="1"/>
          </p:cNvSpPr>
          <p:nvPr>
            <p:ph type="ftr" sz="quarter" idx="11"/>
          </p:nvPr>
        </p:nvSpPr>
        <p:spPr/>
        <p:txBody>
          <a:bodyPr/>
          <a:lstStyle>
            <a:lvl1pPr>
              <a:defRPr/>
            </a:lvl1pPr>
          </a:lstStyle>
          <a:p>
            <a:endParaRPr lang="bg-BG" altLang="bg-BG"/>
          </a:p>
        </p:txBody>
      </p:sp>
      <p:sp>
        <p:nvSpPr>
          <p:cNvPr id="6" name="Slide Number Placeholder 5"/>
          <p:cNvSpPr>
            <a:spLocks noGrp="1"/>
          </p:cNvSpPr>
          <p:nvPr>
            <p:ph type="sldNum" sz="quarter" idx="12"/>
          </p:nvPr>
        </p:nvSpPr>
        <p:spPr/>
        <p:txBody>
          <a:bodyPr/>
          <a:lstStyle>
            <a:lvl1pPr>
              <a:defRPr/>
            </a:lvl1pPr>
          </a:lstStyle>
          <a:p>
            <a:fld id="{CCB19C60-CE9D-4D50-BFB4-316706C8AD86}" type="slidenum">
              <a:rPr lang="bg-BG" altLang="bg-BG"/>
              <a:pPr/>
              <a:t>‹#›</a:t>
            </a:fld>
            <a:endParaRPr lang="bg-BG" altLang="bg-BG"/>
          </a:p>
        </p:txBody>
      </p:sp>
    </p:spTree>
    <p:extLst>
      <p:ext uri="{BB962C8B-B14F-4D97-AF65-F5344CB8AC3E}">
        <p14:creationId xmlns:p14="http://schemas.microsoft.com/office/powerpoint/2010/main" val="27075779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bg-B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2F813CC3-39CE-4FF7-ADF9-3F60788F8232}" type="datetime1">
              <a:rPr lang="bg-BG" altLang="bg-BG" smtClean="0"/>
              <a:t>3.12.2019 г.</a:t>
            </a:fld>
            <a:endParaRPr lang="bg-BG" altLang="bg-BG"/>
          </a:p>
        </p:txBody>
      </p:sp>
      <p:sp>
        <p:nvSpPr>
          <p:cNvPr id="5" name="Footer Placeholder 4"/>
          <p:cNvSpPr>
            <a:spLocks noGrp="1"/>
          </p:cNvSpPr>
          <p:nvPr>
            <p:ph type="ftr" sz="quarter" idx="11"/>
          </p:nvPr>
        </p:nvSpPr>
        <p:spPr/>
        <p:txBody>
          <a:bodyPr/>
          <a:lstStyle>
            <a:lvl1pPr>
              <a:defRPr/>
            </a:lvl1pPr>
          </a:lstStyle>
          <a:p>
            <a:endParaRPr lang="bg-BG" altLang="bg-BG"/>
          </a:p>
        </p:txBody>
      </p:sp>
      <p:sp>
        <p:nvSpPr>
          <p:cNvPr id="6" name="Slide Number Placeholder 5"/>
          <p:cNvSpPr>
            <a:spLocks noGrp="1"/>
          </p:cNvSpPr>
          <p:nvPr>
            <p:ph type="sldNum" sz="quarter" idx="12"/>
          </p:nvPr>
        </p:nvSpPr>
        <p:spPr/>
        <p:txBody>
          <a:bodyPr/>
          <a:lstStyle>
            <a:lvl1pPr>
              <a:defRPr/>
            </a:lvl1pPr>
          </a:lstStyle>
          <a:p>
            <a:fld id="{B8BBBC63-0B7F-4A5E-B040-C6E375609C96}" type="slidenum">
              <a:rPr lang="bg-BG" altLang="bg-BG"/>
              <a:pPr/>
              <a:t>‹#›</a:t>
            </a:fld>
            <a:endParaRPr lang="bg-BG" altLang="bg-BG"/>
          </a:p>
        </p:txBody>
      </p:sp>
    </p:spTree>
    <p:extLst>
      <p:ext uri="{BB962C8B-B14F-4D97-AF65-F5344CB8AC3E}">
        <p14:creationId xmlns:p14="http://schemas.microsoft.com/office/powerpoint/2010/main" val="27817079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5" name="Date Placeholder 4"/>
          <p:cNvSpPr>
            <a:spLocks noGrp="1"/>
          </p:cNvSpPr>
          <p:nvPr>
            <p:ph type="dt" sz="half" idx="10"/>
          </p:nvPr>
        </p:nvSpPr>
        <p:spPr/>
        <p:txBody>
          <a:bodyPr/>
          <a:lstStyle>
            <a:lvl1pPr>
              <a:defRPr/>
            </a:lvl1pPr>
          </a:lstStyle>
          <a:p>
            <a:fld id="{D7B8C217-6F42-425A-A218-EDE11E1AB728}" type="datetime1">
              <a:rPr lang="bg-BG" altLang="bg-BG" smtClean="0"/>
              <a:t>3.12.2019 г.</a:t>
            </a:fld>
            <a:endParaRPr lang="bg-BG" altLang="bg-BG"/>
          </a:p>
        </p:txBody>
      </p:sp>
      <p:sp>
        <p:nvSpPr>
          <p:cNvPr id="6" name="Footer Placeholder 5"/>
          <p:cNvSpPr>
            <a:spLocks noGrp="1"/>
          </p:cNvSpPr>
          <p:nvPr>
            <p:ph type="ftr" sz="quarter" idx="11"/>
          </p:nvPr>
        </p:nvSpPr>
        <p:spPr/>
        <p:txBody>
          <a:bodyPr/>
          <a:lstStyle>
            <a:lvl1pPr>
              <a:defRPr/>
            </a:lvl1pPr>
          </a:lstStyle>
          <a:p>
            <a:endParaRPr lang="bg-BG" altLang="bg-BG"/>
          </a:p>
        </p:txBody>
      </p:sp>
      <p:sp>
        <p:nvSpPr>
          <p:cNvPr id="7" name="Slide Number Placeholder 6"/>
          <p:cNvSpPr>
            <a:spLocks noGrp="1"/>
          </p:cNvSpPr>
          <p:nvPr>
            <p:ph type="sldNum" sz="quarter" idx="12"/>
          </p:nvPr>
        </p:nvSpPr>
        <p:spPr/>
        <p:txBody>
          <a:bodyPr/>
          <a:lstStyle>
            <a:lvl1pPr>
              <a:defRPr/>
            </a:lvl1pPr>
          </a:lstStyle>
          <a:p>
            <a:fld id="{21FC48A9-3ECC-4746-896F-9D538C71FD9A}" type="slidenum">
              <a:rPr lang="bg-BG" altLang="bg-BG"/>
              <a:pPr/>
              <a:t>‹#›</a:t>
            </a:fld>
            <a:endParaRPr lang="bg-BG" altLang="bg-BG"/>
          </a:p>
        </p:txBody>
      </p:sp>
    </p:spTree>
    <p:extLst>
      <p:ext uri="{BB962C8B-B14F-4D97-AF65-F5344CB8AC3E}">
        <p14:creationId xmlns:p14="http://schemas.microsoft.com/office/powerpoint/2010/main" val="35432285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bg-B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7" name="Date Placeholder 6"/>
          <p:cNvSpPr>
            <a:spLocks noGrp="1"/>
          </p:cNvSpPr>
          <p:nvPr>
            <p:ph type="dt" sz="half" idx="10"/>
          </p:nvPr>
        </p:nvSpPr>
        <p:spPr/>
        <p:txBody>
          <a:bodyPr/>
          <a:lstStyle>
            <a:lvl1pPr>
              <a:defRPr/>
            </a:lvl1pPr>
          </a:lstStyle>
          <a:p>
            <a:fld id="{7D622F7D-FB98-4F9F-AD97-A17856D587CB}" type="datetime1">
              <a:rPr lang="bg-BG" altLang="bg-BG" smtClean="0"/>
              <a:t>3.12.2019 г.</a:t>
            </a:fld>
            <a:endParaRPr lang="bg-BG" altLang="bg-BG"/>
          </a:p>
        </p:txBody>
      </p:sp>
      <p:sp>
        <p:nvSpPr>
          <p:cNvPr id="8" name="Footer Placeholder 7"/>
          <p:cNvSpPr>
            <a:spLocks noGrp="1"/>
          </p:cNvSpPr>
          <p:nvPr>
            <p:ph type="ftr" sz="quarter" idx="11"/>
          </p:nvPr>
        </p:nvSpPr>
        <p:spPr/>
        <p:txBody>
          <a:bodyPr/>
          <a:lstStyle>
            <a:lvl1pPr>
              <a:defRPr/>
            </a:lvl1pPr>
          </a:lstStyle>
          <a:p>
            <a:endParaRPr lang="bg-BG" altLang="bg-BG"/>
          </a:p>
        </p:txBody>
      </p:sp>
      <p:sp>
        <p:nvSpPr>
          <p:cNvPr id="9" name="Slide Number Placeholder 8"/>
          <p:cNvSpPr>
            <a:spLocks noGrp="1"/>
          </p:cNvSpPr>
          <p:nvPr>
            <p:ph type="sldNum" sz="quarter" idx="12"/>
          </p:nvPr>
        </p:nvSpPr>
        <p:spPr/>
        <p:txBody>
          <a:bodyPr/>
          <a:lstStyle>
            <a:lvl1pPr>
              <a:defRPr/>
            </a:lvl1pPr>
          </a:lstStyle>
          <a:p>
            <a:fld id="{516600D0-A02F-457B-9C83-BEDBC93D81B7}" type="slidenum">
              <a:rPr lang="bg-BG" altLang="bg-BG"/>
              <a:pPr/>
              <a:t>‹#›</a:t>
            </a:fld>
            <a:endParaRPr lang="bg-BG" altLang="bg-BG"/>
          </a:p>
        </p:txBody>
      </p:sp>
    </p:spTree>
    <p:extLst>
      <p:ext uri="{BB962C8B-B14F-4D97-AF65-F5344CB8AC3E}">
        <p14:creationId xmlns:p14="http://schemas.microsoft.com/office/powerpoint/2010/main" val="3576156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Date Placeholder 2"/>
          <p:cNvSpPr>
            <a:spLocks noGrp="1"/>
          </p:cNvSpPr>
          <p:nvPr>
            <p:ph type="dt" sz="half" idx="10"/>
          </p:nvPr>
        </p:nvSpPr>
        <p:spPr/>
        <p:txBody>
          <a:bodyPr/>
          <a:lstStyle>
            <a:lvl1pPr>
              <a:defRPr/>
            </a:lvl1pPr>
          </a:lstStyle>
          <a:p>
            <a:fld id="{AF401520-65EC-415A-A657-D4F751C22466}" type="datetime1">
              <a:rPr lang="bg-BG" altLang="bg-BG" smtClean="0"/>
              <a:t>3.12.2019 г.</a:t>
            </a:fld>
            <a:endParaRPr lang="bg-BG" altLang="bg-BG"/>
          </a:p>
        </p:txBody>
      </p:sp>
      <p:sp>
        <p:nvSpPr>
          <p:cNvPr id="4" name="Footer Placeholder 3"/>
          <p:cNvSpPr>
            <a:spLocks noGrp="1"/>
          </p:cNvSpPr>
          <p:nvPr>
            <p:ph type="ftr" sz="quarter" idx="11"/>
          </p:nvPr>
        </p:nvSpPr>
        <p:spPr/>
        <p:txBody>
          <a:bodyPr/>
          <a:lstStyle>
            <a:lvl1pPr>
              <a:defRPr/>
            </a:lvl1pPr>
          </a:lstStyle>
          <a:p>
            <a:endParaRPr lang="bg-BG" altLang="bg-BG"/>
          </a:p>
        </p:txBody>
      </p:sp>
      <p:sp>
        <p:nvSpPr>
          <p:cNvPr id="5" name="Slide Number Placeholder 4"/>
          <p:cNvSpPr>
            <a:spLocks noGrp="1"/>
          </p:cNvSpPr>
          <p:nvPr>
            <p:ph type="sldNum" sz="quarter" idx="12"/>
          </p:nvPr>
        </p:nvSpPr>
        <p:spPr/>
        <p:txBody>
          <a:bodyPr/>
          <a:lstStyle>
            <a:lvl1pPr>
              <a:defRPr/>
            </a:lvl1pPr>
          </a:lstStyle>
          <a:p>
            <a:fld id="{D49A9BBA-89FD-48D0-B870-59C9B59A5A5D}" type="slidenum">
              <a:rPr lang="bg-BG" altLang="bg-BG"/>
              <a:pPr/>
              <a:t>‹#›</a:t>
            </a:fld>
            <a:endParaRPr lang="bg-BG" altLang="bg-BG"/>
          </a:p>
        </p:txBody>
      </p:sp>
    </p:spTree>
    <p:extLst>
      <p:ext uri="{BB962C8B-B14F-4D97-AF65-F5344CB8AC3E}">
        <p14:creationId xmlns:p14="http://schemas.microsoft.com/office/powerpoint/2010/main" val="1102992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ln/>
        </p:spPr>
        <p:txBody>
          <a:bodyPr/>
          <a:lstStyle>
            <a:lvl1pPr>
              <a:defRPr/>
            </a:lvl1pPr>
          </a:lstStyle>
          <a:p>
            <a:endParaRPr lang="bg-BG" altLang="en-US"/>
          </a:p>
        </p:txBody>
      </p:sp>
      <p:sp>
        <p:nvSpPr>
          <p:cNvPr id="5" name="Rectangle 3"/>
          <p:cNvSpPr>
            <a:spLocks noGrp="1" noChangeArrowheads="1"/>
          </p:cNvSpPr>
          <p:nvPr>
            <p:ph type="sldNum" sz="quarter" idx="11"/>
          </p:nvPr>
        </p:nvSpPr>
        <p:spPr>
          <a:ln/>
        </p:spPr>
        <p:txBody>
          <a:bodyPr/>
          <a:lstStyle>
            <a:lvl1pPr>
              <a:defRPr/>
            </a:lvl1pPr>
          </a:lstStyle>
          <a:p>
            <a:pPr>
              <a:defRPr/>
            </a:pPr>
            <a:fld id="{95923C91-2BDE-46F8-9747-A8303EDFE0E2}" type="slidenum">
              <a:rPr lang="bg-BG" altLang="en-US"/>
              <a:pPr>
                <a:defRPr/>
              </a:pPr>
              <a:t>‹#›</a:t>
            </a:fld>
            <a:endParaRPr lang="bg-BG" altLang="en-US"/>
          </a:p>
        </p:txBody>
      </p:sp>
      <p:sp>
        <p:nvSpPr>
          <p:cNvPr id="6" name="Rectangle 16"/>
          <p:cNvSpPr>
            <a:spLocks noGrp="1" noChangeArrowheads="1"/>
          </p:cNvSpPr>
          <p:nvPr>
            <p:ph type="dt" sz="half" idx="12"/>
          </p:nvPr>
        </p:nvSpPr>
        <p:spPr>
          <a:ln/>
        </p:spPr>
        <p:txBody>
          <a:bodyPr/>
          <a:lstStyle>
            <a:lvl1pPr>
              <a:defRPr/>
            </a:lvl1pPr>
          </a:lstStyle>
          <a:p>
            <a:fld id="{65A2B179-1D74-4EA3-AFD2-4B82F6ED8680}" type="datetime1">
              <a:rPr lang="bg-BG" altLang="bg-BG" smtClean="0"/>
              <a:t>3.12.2019 г.</a:t>
            </a:fld>
            <a:endParaRPr lang="bg-BG" altLang="en-US"/>
          </a:p>
        </p:txBody>
      </p:sp>
    </p:spTree>
    <p:extLst>
      <p:ext uri="{BB962C8B-B14F-4D97-AF65-F5344CB8AC3E}">
        <p14:creationId xmlns:p14="http://schemas.microsoft.com/office/powerpoint/2010/main" val="39953241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5C12FE62-36FC-454E-892D-4306FA6B007E}" type="datetime1">
              <a:rPr lang="bg-BG" altLang="bg-BG" smtClean="0"/>
              <a:t>3.12.2019 г.</a:t>
            </a:fld>
            <a:endParaRPr lang="bg-BG" altLang="bg-BG"/>
          </a:p>
        </p:txBody>
      </p:sp>
      <p:sp>
        <p:nvSpPr>
          <p:cNvPr id="3" name="Footer Placeholder 2"/>
          <p:cNvSpPr>
            <a:spLocks noGrp="1"/>
          </p:cNvSpPr>
          <p:nvPr>
            <p:ph type="ftr" sz="quarter" idx="11"/>
          </p:nvPr>
        </p:nvSpPr>
        <p:spPr/>
        <p:txBody>
          <a:bodyPr/>
          <a:lstStyle>
            <a:lvl1pPr>
              <a:defRPr/>
            </a:lvl1pPr>
          </a:lstStyle>
          <a:p>
            <a:endParaRPr lang="bg-BG" altLang="bg-BG"/>
          </a:p>
        </p:txBody>
      </p:sp>
      <p:sp>
        <p:nvSpPr>
          <p:cNvPr id="4" name="Slide Number Placeholder 3"/>
          <p:cNvSpPr>
            <a:spLocks noGrp="1"/>
          </p:cNvSpPr>
          <p:nvPr>
            <p:ph type="sldNum" sz="quarter" idx="12"/>
          </p:nvPr>
        </p:nvSpPr>
        <p:spPr/>
        <p:txBody>
          <a:bodyPr/>
          <a:lstStyle>
            <a:lvl1pPr>
              <a:defRPr/>
            </a:lvl1pPr>
          </a:lstStyle>
          <a:p>
            <a:fld id="{3B563EE2-3BA9-40BD-8186-5C97D36E9348}" type="slidenum">
              <a:rPr lang="bg-BG" altLang="bg-BG"/>
              <a:pPr/>
              <a:t>‹#›</a:t>
            </a:fld>
            <a:endParaRPr lang="bg-BG" altLang="bg-BG"/>
          </a:p>
        </p:txBody>
      </p:sp>
    </p:spTree>
    <p:extLst>
      <p:ext uri="{BB962C8B-B14F-4D97-AF65-F5344CB8AC3E}">
        <p14:creationId xmlns:p14="http://schemas.microsoft.com/office/powerpoint/2010/main" val="2109210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bg-B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FC368338-E732-4FE5-97E5-630285C51E27}" type="datetime1">
              <a:rPr lang="bg-BG" altLang="bg-BG" smtClean="0"/>
              <a:t>3.12.2019 г.</a:t>
            </a:fld>
            <a:endParaRPr lang="bg-BG" altLang="bg-BG"/>
          </a:p>
        </p:txBody>
      </p:sp>
      <p:sp>
        <p:nvSpPr>
          <p:cNvPr id="6" name="Footer Placeholder 5"/>
          <p:cNvSpPr>
            <a:spLocks noGrp="1"/>
          </p:cNvSpPr>
          <p:nvPr>
            <p:ph type="ftr" sz="quarter" idx="11"/>
          </p:nvPr>
        </p:nvSpPr>
        <p:spPr/>
        <p:txBody>
          <a:bodyPr/>
          <a:lstStyle>
            <a:lvl1pPr>
              <a:defRPr/>
            </a:lvl1pPr>
          </a:lstStyle>
          <a:p>
            <a:endParaRPr lang="bg-BG" altLang="bg-BG"/>
          </a:p>
        </p:txBody>
      </p:sp>
      <p:sp>
        <p:nvSpPr>
          <p:cNvPr id="7" name="Slide Number Placeholder 6"/>
          <p:cNvSpPr>
            <a:spLocks noGrp="1"/>
          </p:cNvSpPr>
          <p:nvPr>
            <p:ph type="sldNum" sz="quarter" idx="12"/>
          </p:nvPr>
        </p:nvSpPr>
        <p:spPr/>
        <p:txBody>
          <a:bodyPr/>
          <a:lstStyle>
            <a:lvl1pPr>
              <a:defRPr/>
            </a:lvl1pPr>
          </a:lstStyle>
          <a:p>
            <a:fld id="{FCBDFF53-46D1-492A-B7B4-70A36E3EA275}" type="slidenum">
              <a:rPr lang="bg-BG" altLang="bg-BG"/>
              <a:pPr/>
              <a:t>‹#›</a:t>
            </a:fld>
            <a:endParaRPr lang="bg-BG" altLang="bg-BG"/>
          </a:p>
        </p:txBody>
      </p:sp>
    </p:spTree>
    <p:extLst>
      <p:ext uri="{BB962C8B-B14F-4D97-AF65-F5344CB8AC3E}">
        <p14:creationId xmlns:p14="http://schemas.microsoft.com/office/powerpoint/2010/main" val="33887842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bg-B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bg-B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BA12A254-732E-4D31-AE1D-5593254AA7DE}" type="datetime1">
              <a:rPr lang="bg-BG" altLang="bg-BG" smtClean="0"/>
              <a:t>3.12.2019 г.</a:t>
            </a:fld>
            <a:endParaRPr lang="bg-BG" altLang="bg-BG"/>
          </a:p>
        </p:txBody>
      </p:sp>
      <p:sp>
        <p:nvSpPr>
          <p:cNvPr id="6" name="Footer Placeholder 5"/>
          <p:cNvSpPr>
            <a:spLocks noGrp="1"/>
          </p:cNvSpPr>
          <p:nvPr>
            <p:ph type="ftr" sz="quarter" idx="11"/>
          </p:nvPr>
        </p:nvSpPr>
        <p:spPr/>
        <p:txBody>
          <a:bodyPr/>
          <a:lstStyle>
            <a:lvl1pPr>
              <a:defRPr/>
            </a:lvl1pPr>
          </a:lstStyle>
          <a:p>
            <a:endParaRPr lang="bg-BG" altLang="bg-BG"/>
          </a:p>
        </p:txBody>
      </p:sp>
      <p:sp>
        <p:nvSpPr>
          <p:cNvPr id="7" name="Slide Number Placeholder 6"/>
          <p:cNvSpPr>
            <a:spLocks noGrp="1"/>
          </p:cNvSpPr>
          <p:nvPr>
            <p:ph type="sldNum" sz="quarter" idx="12"/>
          </p:nvPr>
        </p:nvSpPr>
        <p:spPr/>
        <p:txBody>
          <a:bodyPr/>
          <a:lstStyle>
            <a:lvl1pPr>
              <a:defRPr/>
            </a:lvl1pPr>
          </a:lstStyle>
          <a:p>
            <a:fld id="{D22811A6-2DF2-420D-BF10-38AD70EAF01D}" type="slidenum">
              <a:rPr lang="bg-BG" altLang="bg-BG"/>
              <a:pPr/>
              <a:t>‹#›</a:t>
            </a:fld>
            <a:endParaRPr lang="bg-BG" altLang="bg-BG"/>
          </a:p>
        </p:txBody>
      </p:sp>
    </p:spTree>
    <p:extLst>
      <p:ext uri="{BB962C8B-B14F-4D97-AF65-F5344CB8AC3E}">
        <p14:creationId xmlns:p14="http://schemas.microsoft.com/office/powerpoint/2010/main" val="18227637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Date Placeholder 3"/>
          <p:cNvSpPr>
            <a:spLocks noGrp="1"/>
          </p:cNvSpPr>
          <p:nvPr>
            <p:ph type="dt" sz="half" idx="10"/>
          </p:nvPr>
        </p:nvSpPr>
        <p:spPr/>
        <p:txBody>
          <a:bodyPr/>
          <a:lstStyle>
            <a:lvl1pPr>
              <a:defRPr/>
            </a:lvl1pPr>
          </a:lstStyle>
          <a:p>
            <a:fld id="{3501E2D7-CF9C-48EE-AB56-78A926AF6D8D}" type="datetime1">
              <a:rPr lang="bg-BG" altLang="bg-BG" smtClean="0"/>
              <a:t>3.12.2019 г.</a:t>
            </a:fld>
            <a:endParaRPr lang="bg-BG" altLang="bg-BG"/>
          </a:p>
        </p:txBody>
      </p:sp>
      <p:sp>
        <p:nvSpPr>
          <p:cNvPr id="5" name="Footer Placeholder 4"/>
          <p:cNvSpPr>
            <a:spLocks noGrp="1"/>
          </p:cNvSpPr>
          <p:nvPr>
            <p:ph type="ftr" sz="quarter" idx="11"/>
          </p:nvPr>
        </p:nvSpPr>
        <p:spPr/>
        <p:txBody>
          <a:bodyPr/>
          <a:lstStyle>
            <a:lvl1pPr>
              <a:defRPr/>
            </a:lvl1pPr>
          </a:lstStyle>
          <a:p>
            <a:endParaRPr lang="bg-BG" altLang="bg-BG"/>
          </a:p>
        </p:txBody>
      </p:sp>
      <p:sp>
        <p:nvSpPr>
          <p:cNvPr id="6" name="Slide Number Placeholder 5"/>
          <p:cNvSpPr>
            <a:spLocks noGrp="1"/>
          </p:cNvSpPr>
          <p:nvPr>
            <p:ph type="sldNum" sz="quarter" idx="12"/>
          </p:nvPr>
        </p:nvSpPr>
        <p:spPr/>
        <p:txBody>
          <a:bodyPr/>
          <a:lstStyle>
            <a:lvl1pPr>
              <a:defRPr/>
            </a:lvl1pPr>
          </a:lstStyle>
          <a:p>
            <a:fld id="{4CAB0984-DF47-419B-9CDA-59EEEAFBF9D0}" type="slidenum">
              <a:rPr lang="bg-BG" altLang="bg-BG"/>
              <a:pPr/>
              <a:t>‹#›</a:t>
            </a:fld>
            <a:endParaRPr lang="bg-BG" altLang="bg-BG"/>
          </a:p>
        </p:txBody>
      </p:sp>
    </p:spTree>
    <p:extLst>
      <p:ext uri="{BB962C8B-B14F-4D97-AF65-F5344CB8AC3E}">
        <p14:creationId xmlns:p14="http://schemas.microsoft.com/office/powerpoint/2010/main" val="32982224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bg-B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Date Placeholder 3"/>
          <p:cNvSpPr>
            <a:spLocks noGrp="1"/>
          </p:cNvSpPr>
          <p:nvPr>
            <p:ph type="dt" sz="half" idx="10"/>
          </p:nvPr>
        </p:nvSpPr>
        <p:spPr/>
        <p:txBody>
          <a:bodyPr/>
          <a:lstStyle>
            <a:lvl1pPr>
              <a:defRPr/>
            </a:lvl1pPr>
          </a:lstStyle>
          <a:p>
            <a:fld id="{1997D811-4345-4BA3-A2D2-AC6545414D6B}" type="datetime1">
              <a:rPr lang="bg-BG" altLang="bg-BG" smtClean="0"/>
              <a:t>3.12.2019 г.</a:t>
            </a:fld>
            <a:endParaRPr lang="bg-BG" altLang="bg-BG"/>
          </a:p>
        </p:txBody>
      </p:sp>
      <p:sp>
        <p:nvSpPr>
          <p:cNvPr id="5" name="Footer Placeholder 4"/>
          <p:cNvSpPr>
            <a:spLocks noGrp="1"/>
          </p:cNvSpPr>
          <p:nvPr>
            <p:ph type="ftr" sz="quarter" idx="11"/>
          </p:nvPr>
        </p:nvSpPr>
        <p:spPr/>
        <p:txBody>
          <a:bodyPr/>
          <a:lstStyle>
            <a:lvl1pPr>
              <a:defRPr/>
            </a:lvl1pPr>
          </a:lstStyle>
          <a:p>
            <a:endParaRPr lang="bg-BG" altLang="bg-BG"/>
          </a:p>
        </p:txBody>
      </p:sp>
      <p:sp>
        <p:nvSpPr>
          <p:cNvPr id="6" name="Slide Number Placeholder 5"/>
          <p:cNvSpPr>
            <a:spLocks noGrp="1"/>
          </p:cNvSpPr>
          <p:nvPr>
            <p:ph type="sldNum" sz="quarter" idx="12"/>
          </p:nvPr>
        </p:nvSpPr>
        <p:spPr/>
        <p:txBody>
          <a:bodyPr/>
          <a:lstStyle>
            <a:lvl1pPr>
              <a:defRPr/>
            </a:lvl1pPr>
          </a:lstStyle>
          <a:p>
            <a:fld id="{0375B134-6DA8-4CD4-89A8-8CA4FFA2A332}" type="slidenum">
              <a:rPr lang="bg-BG" altLang="bg-BG"/>
              <a:pPr/>
              <a:t>‹#›</a:t>
            </a:fld>
            <a:endParaRPr lang="bg-BG" altLang="bg-BG"/>
          </a:p>
        </p:txBody>
      </p:sp>
    </p:spTree>
    <p:extLst>
      <p:ext uri="{BB962C8B-B14F-4D97-AF65-F5344CB8AC3E}">
        <p14:creationId xmlns:p14="http://schemas.microsoft.com/office/powerpoint/2010/main" val="4013794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p:cNvSpPr>
            <a:spLocks noGrp="1" noChangeArrowheads="1"/>
          </p:cNvSpPr>
          <p:nvPr>
            <p:ph type="ftr" sz="quarter" idx="10"/>
          </p:nvPr>
        </p:nvSpPr>
        <p:spPr>
          <a:ln/>
        </p:spPr>
        <p:txBody>
          <a:bodyPr/>
          <a:lstStyle>
            <a:lvl1pPr>
              <a:defRPr/>
            </a:lvl1pPr>
          </a:lstStyle>
          <a:p>
            <a:endParaRPr lang="bg-BG" altLang="en-US"/>
          </a:p>
        </p:txBody>
      </p:sp>
      <p:sp>
        <p:nvSpPr>
          <p:cNvPr id="5" name="Rectangle 3"/>
          <p:cNvSpPr>
            <a:spLocks noGrp="1" noChangeArrowheads="1"/>
          </p:cNvSpPr>
          <p:nvPr>
            <p:ph type="sldNum" sz="quarter" idx="11"/>
          </p:nvPr>
        </p:nvSpPr>
        <p:spPr>
          <a:ln/>
        </p:spPr>
        <p:txBody>
          <a:bodyPr/>
          <a:lstStyle>
            <a:lvl1pPr>
              <a:defRPr/>
            </a:lvl1pPr>
          </a:lstStyle>
          <a:p>
            <a:pPr>
              <a:defRPr/>
            </a:pPr>
            <a:fld id="{DFC19FA5-7BB5-4A9B-9251-5F2E8B496CE2}" type="slidenum">
              <a:rPr lang="bg-BG" altLang="en-US"/>
              <a:pPr>
                <a:defRPr/>
              </a:pPr>
              <a:t>‹#›</a:t>
            </a:fld>
            <a:endParaRPr lang="bg-BG" altLang="en-US"/>
          </a:p>
        </p:txBody>
      </p:sp>
      <p:sp>
        <p:nvSpPr>
          <p:cNvPr id="6" name="Rectangle 16"/>
          <p:cNvSpPr>
            <a:spLocks noGrp="1" noChangeArrowheads="1"/>
          </p:cNvSpPr>
          <p:nvPr>
            <p:ph type="dt" sz="half" idx="12"/>
          </p:nvPr>
        </p:nvSpPr>
        <p:spPr>
          <a:ln/>
        </p:spPr>
        <p:txBody>
          <a:bodyPr/>
          <a:lstStyle>
            <a:lvl1pPr>
              <a:defRPr/>
            </a:lvl1pPr>
          </a:lstStyle>
          <a:p>
            <a:fld id="{7A3E0513-4E98-4473-ACB5-A0D621D1DF69}" type="datetime1">
              <a:rPr lang="bg-BG" altLang="bg-BG" smtClean="0"/>
              <a:t>3.12.2019 г.</a:t>
            </a:fld>
            <a:endParaRPr lang="bg-BG" altLang="en-US"/>
          </a:p>
        </p:txBody>
      </p:sp>
    </p:spTree>
    <p:extLst>
      <p:ext uri="{BB962C8B-B14F-4D97-AF65-F5344CB8AC3E}">
        <p14:creationId xmlns:p14="http://schemas.microsoft.com/office/powerpoint/2010/main" val="711411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ln/>
        </p:spPr>
        <p:txBody>
          <a:bodyPr/>
          <a:lstStyle>
            <a:lvl1pPr>
              <a:defRPr/>
            </a:lvl1pPr>
          </a:lstStyle>
          <a:p>
            <a:endParaRPr lang="bg-BG" altLang="en-US"/>
          </a:p>
        </p:txBody>
      </p:sp>
      <p:sp>
        <p:nvSpPr>
          <p:cNvPr id="6" name="Rectangle 3"/>
          <p:cNvSpPr>
            <a:spLocks noGrp="1" noChangeArrowheads="1"/>
          </p:cNvSpPr>
          <p:nvPr>
            <p:ph type="sldNum" sz="quarter" idx="11"/>
          </p:nvPr>
        </p:nvSpPr>
        <p:spPr>
          <a:ln/>
        </p:spPr>
        <p:txBody>
          <a:bodyPr/>
          <a:lstStyle>
            <a:lvl1pPr>
              <a:defRPr/>
            </a:lvl1pPr>
          </a:lstStyle>
          <a:p>
            <a:pPr>
              <a:defRPr/>
            </a:pPr>
            <a:fld id="{FB980A8A-BFC9-4452-BF7A-7E6029645365}" type="slidenum">
              <a:rPr lang="bg-BG" altLang="en-US"/>
              <a:pPr>
                <a:defRPr/>
              </a:pPr>
              <a:t>‹#›</a:t>
            </a:fld>
            <a:endParaRPr lang="bg-BG" altLang="en-US"/>
          </a:p>
        </p:txBody>
      </p:sp>
      <p:sp>
        <p:nvSpPr>
          <p:cNvPr id="7" name="Rectangle 16"/>
          <p:cNvSpPr>
            <a:spLocks noGrp="1" noChangeArrowheads="1"/>
          </p:cNvSpPr>
          <p:nvPr>
            <p:ph type="dt" sz="half" idx="12"/>
          </p:nvPr>
        </p:nvSpPr>
        <p:spPr>
          <a:ln/>
        </p:spPr>
        <p:txBody>
          <a:bodyPr/>
          <a:lstStyle>
            <a:lvl1pPr>
              <a:defRPr/>
            </a:lvl1pPr>
          </a:lstStyle>
          <a:p>
            <a:fld id="{2A8E238E-C417-46E6-B049-5178F230963A}" type="datetime1">
              <a:rPr lang="bg-BG" altLang="bg-BG" smtClean="0"/>
              <a:t>3.12.2019 г.</a:t>
            </a:fld>
            <a:endParaRPr lang="bg-BG" altLang="en-US"/>
          </a:p>
        </p:txBody>
      </p:sp>
    </p:spTree>
    <p:extLst>
      <p:ext uri="{BB962C8B-B14F-4D97-AF65-F5344CB8AC3E}">
        <p14:creationId xmlns:p14="http://schemas.microsoft.com/office/powerpoint/2010/main" val="381511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p:cNvSpPr>
            <a:spLocks noGrp="1" noChangeArrowheads="1"/>
          </p:cNvSpPr>
          <p:nvPr>
            <p:ph type="ftr" sz="quarter" idx="10"/>
          </p:nvPr>
        </p:nvSpPr>
        <p:spPr>
          <a:ln/>
        </p:spPr>
        <p:txBody>
          <a:bodyPr/>
          <a:lstStyle>
            <a:lvl1pPr>
              <a:defRPr/>
            </a:lvl1pPr>
          </a:lstStyle>
          <a:p>
            <a:endParaRPr lang="bg-BG" altLang="en-US"/>
          </a:p>
        </p:txBody>
      </p:sp>
      <p:sp>
        <p:nvSpPr>
          <p:cNvPr id="8" name="Rectangle 3"/>
          <p:cNvSpPr>
            <a:spLocks noGrp="1" noChangeArrowheads="1"/>
          </p:cNvSpPr>
          <p:nvPr>
            <p:ph type="sldNum" sz="quarter" idx="11"/>
          </p:nvPr>
        </p:nvSpPr>
        <p:spPr>
          <a:ln/>
        </p:spPr>
        <p:txBody>
          <a:bodyPr/>
          <a:lstStyle>
            <a:lvl1pPr>
              <a:defRPr/>
            </a:lvl1pPr>
          </a:lstStyle>
          <a:p>
            <a:pPr>
              <a:defRPr/>
            </a:pPr>
            <a:fld id="{26950824-797C-4367-A05A-62F5E3AECBA6}" type="slidenum">
              <a:rPr lang="bg-BG" altLang="en-US"/>
              <a:pPr>
                <a:defRPr/>
              </a:pPr>
              <a:t>‹#›</a:t>
            </a:fld>
            <a:endParaRPr lang="bg-BG" altLang="en-US"/>
          </a:p>
        </p:txBody>
      </p:sp>
      <p:sp>
        <p:nvSpPr>
          <p:cNvPr id="9" name="Rectangle 16"/>
          <p:cNvSpPr>
            <a:spLocks noGrp="1" noChangeArrowheads="1"/>
          </p:cNvSpPr>
          <p:nvPr>
            <p:ph type="dt" sz="half" idx="12"/>
          </p:nvPr>
        </p:nvSpPr>
        <p:spPr>
          <a:ln/>
        </p:spPr>
        <p:txBody>
          <a:bodyPr/>
          <a:lstStyle>
            <a:lvl1pPr>
              <a:defRPr/>
            </a:lvl1pPr>
          </a:lstStyle>
          <a:p>
            <a:fld id="{B52D9D4D-BA52-4AFB-BF61-7962C36E8C26}" type="datetime1">
              <a:rPr lang="bg-BG" altLang="bg-BG" smtClean="0"/>
              <a:t>3.12.2019 г.</a:t>
            </a:fld>
            <a:endParaRPr lang="bg-BG" altLang="en-US"/>
          </a:p>
        </p:txBody>
      </p:sp>
    </p:spTree>
    <p:extLst>
      <p:ext uri="{BB962C8B-B14F-4D97-AF65-F5344CB8AC3E}">
        <p14:creationId xmlns:p14="http://schemas.microsoft.com/office/powerpoint/2010/main" val="4215757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p:cNvSpPr>
            <a:spLocks noGrp="1" noChangeArrowheads="1"/>
          </p:cNvSpPr>
          <p:nvPr>
            <p:ph type="ftr" sz="quarter" idx="10"/>
          </p:nvPr>
        </p:nvSpPr>
        <p:spPr>
          <a:ln/>
        </p:spPr>
        <p:txBody>
          <a:bodyPr/>
          <a:lstStyle>
            <a:lvl1pPr>
              <a:defRPr/>
            </a:lvl1pPr>
          </a:lstStyle>
          <a:p>
            <a:endParaRPr lang="bg-BG" altLang="en-US"/>
          </a:p>
        </p:txBody>
      </p:sp>
      <p:sp>
        <p:nvSpPr>
          <p:cNvPr id="4" name="Rectangle 3"/>
          <p:cNvSpPr>
            <a:spLocks noGrp="1" noChangeArrowheads="1"/>
          </p:cNvSpPr>
          <p:nvPr>
            <p:ph type="sldNum" sz="quarter" idx="11"/>
          </p:nvPr>
        </p:nvSpPr>
        <p:spPr>
          <a:ln/>
        </p:spPr>
        <p:txBody>
          <a:bodyPr/>
          <a:lstStyle>
            <a:lvl1pPr>
              <a:defRPr/>
            </a:lvl1pPr>
          </a:lstStyle>
          <a:p>
            <a:pPr>
              <a:defRPr/>
            </a:pPr>
            <a:fld id="{297562C1-72FB-4AE2-8A63-93C59AC75505}" type="slidenum">
              <a:rPr lang="bg-BG" altLang="en-US"/>
              <a:pPr>
                <a:defRPr/>
              </a:pPr>
              <a:t>‹#›</a:t>
            </a:fld>
            <a:endParaRPr lang="bg-BG" altLang="en-US"/>
          </a:p>
        </p:txBody>
      </p:sp>
      <p:sp>
        <p:nvSpPr>
          <p:cNvPr id="5" name="Rectangle 16"/>
          <p:cNvSpPr>
            <a:spLocks noGrp="1" noChangeArrowheads="1"/>
          </p:cNvSpPr>
          <p:nvPr>
            <p:ph type="dt" sz="half" idx="12"/>
          </p:nvPr>
        </p:nvSpPr>
        <p:spPr>
          <a:ln/>
        </p:spPr>
        <p:txBody>
          <a:bodyPr/>
          <a:lstStyle>
            <a:lvl1pPr>
              <a:defRPr/>
            </a:lvl1pPr>
          </a:lstStyle>
          <a:p>
            <a:fld id="{100A826C-5BA8-4A3E-B0AB-B6A78046F076}" type="datetime1">
              <a:rPr lang="bg-BG" altLang="bg-BG" smtClean="0"/>
              <a:t>3.12.2019 г.</a:t>
            </a:fld>
            <a:endParaRPr lang="bg-BG" altLang="en-US"/>
          </a:p>
        </p:txBody>
      </p:sp>
    </p:spTree>
    <p:extLst>
      <p:ext uri="{BB962C8B-B14F-4D97-AF65-F5344CB8AC3E}">
        <p14:creationId xmlns:p14="http://schemas.microsoft.com/office/powerpoint/2010/main" val="1657503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endParaRPr lang="bg-BG" altLang="en-US"/>
          </a:p>
        </p:txBody>
      </p:sp>
      <p:sp>
        <p:nvSpPr>
          <p:cNvPr id="3" name="Rectangle 3"/>
          <p:cNvSpPr>
            <a:spLocks noGrp="1" noChangeArrowheads="1"/>
          </p:cNvSpPr>
          <p:nvPr>
            <p:ph type="sldNum" sz="quarter" idx="11"/>
          </p:nvPr>
        </p:nvSpPr>
        <p:spPr>
          <a:ln/>
        </p:spPr>
        <p:txBody>
          <a:bodyPr/>
          <a:lstStyle>
            <a:lvl1pPr>
              <a:defRPr/>
            </a:lvl1pPr>
          </a:lstStyle>
          <a:p>
            <a:pPr>
              <a:defRPr/>
            </a:pPr>
            <a:fld id="{08D15EBD-6397-477F-A492-CFC188AD7013}" type="slidenum">
              <a:rPr lang="bg-BG" altLang="en-US"/>
              <a:pPr>
                <a:defRPr/>
              </a:pPr>
              <a:t>‹#›</a:t>
            </a:fld>
            <a:endParaRPr lang="bg-BG" altLang="en-US"/>
          </a:p>
        </p:txBody>
      </p:sp>
      <p:sp>
        <p:nvSpPr>
          <p:cNvPr id="4" name="Rectangle 16"/>
          <p:cNvSpPr>
            <a:spLocks noGrp="1" noChangeArrowheads="1"/>
          </p:cNvSpPr>
          <p:nvPr>
            <p:ph type="dt" sz="half" idx="12"/>
          </p:nvPr>
        </p:nvSpPr>
        <p:spPr>
          <a:ln/>
        </p:spPr>
        <p:txBody>
          <a:bodyPr/>
          <a:lstStyle>
            <a:lvl1pPr>
              <a:defRPr/>
            </a:lvl1pPr>
          </a:lstStyle>
          <a:p>
            <a:fld id="{0C2566F1-B8E8-443E-9287-202AE81C2D9E}" type="datetime1">
              <a:rPr lang="bg-BG" altLang="bg-BG" smtClean="0"/>
              <a:t>3.12.2019 г.</a:t>
            </a:fld>
            <a:endParaRPr lang="bg-BG" altLang="en-US"/>
          </a:p>
        </p:txBody>
      </p:sp>
    </p:spTree>
    <p:extLst>
      <p:ext uri="{BB962C8B-B14F-4D97-AF65-F5344CB8AC3E}">
        <p14:creationId xmlns:p14="http://schemas.microsoft.com/office/powerpoint/2010/main" val="1935555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ftr" sz="quarter" idx="10"/>
          </p:nvPr>
        </p:nvSpPr>
        <p:spPr>
          <a:ln/>
        </p:spPr>
        <p:txBody>
          <a:bodyPr/>
          <a:lstStyle>
            <a:lvl1pPr>
              <a:defRPr/>
            </a:lvl1pPr>
          </a:lstStyle>
          <a:p>
            <a:endParaRPr lang="bg-BG" altLang="en-US"/>
          </a:p>
        </p:txBody>
      </p:sp>
      <p:sp>
        <p:nvSpPr>
          <p:cNvPr id="6" name="Rectangle 3"/>
          <p:cNvSpPr>
            <a:spLocks noGrp="1" noChangeArrowheads="1"/>
          </p:cNvSpPr>
          <p:nvPr>
            <p:ph type="sldNum" sz="quarter" idx="11"/>
          </p:nvPr>
        </p:nvSpPr>
        <p:spPr>
          <a:ln/>
        </p:spPr>
        <p:txBody>
          <a:bodyPr/>
          <a:lstStyle>
            <a:lvl1pPr>
              <a:defRPr/>
            </a:lvl1pPr>
          </a:lstStyle>
          <a:p>
            <a:pPr>
              <a:defRPr/>
            </a:pPr>
            <a:fld id="{B18B92BE-73BA-4FB9-9221-B59CE238EAFB}" type="slidenum">
              <a:rPr lang="bg-BG" altLang="en-US"/>
              <a:pPr>
                <a:defRPr/>
              </a:pPr>
              <a:t>‹#›</a:t>
            </a:fld>
            <a:endParaRPr lang="bg-BG" altLang="en-US"/>
          </a:p>
        </p:txBody>
      </p:sp>
      <p:sp>
        <p:nvSpPr>
          <p:cNvPr id="7" name="Rectangle 16"/>
          <p:cNvSpPr>
            <a:spLocks noGrp="1" noChangeArrowheads="1"/>
          </p:cNvSpPr>
          <p:nvPr>
            <p:ph type="dt" sz="half" idx="12"/>
          </p:nvPr>
        </p:nvSpPr>
        <p:spPr>
          <a:ln/>
        </p:spPr>
        <p:txBody>
          <a:bodyPr/>
          <a:lstStyle>
            <a:lvl1pPr>
              <a:defRPr/>
            </a:lvl1pPr>
          </a:lstStyle>
          <a:p>
            <a:fld id="{A1276CB6-D486-4B21-A243-579BA8D6092E}" type="datetime1">
              <a:rPr lang="bg-BG" altLang="bg-BG" smtClean="0"/>
              <a:t>3.12.2019 г.</a:t>
            </a:fld>
            <a:endParaRPr lang="bg-BG" altLang="en-US"/>
          </a:p>
        </p:txBody>
      </p:sp>
    </p:spTree>
    <p:extLst>
      <p:ext uri="{BB962C8B-B14F-4D97-AF65-F5344CB8AC3E}">
        <p14:creationId xmlns:p14="http://schemas.microsoft.com/office/powerpoint/2010/main" val="3006757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ftr" sz="quarter" idx="10"/>
          </p:nvPr>
        </p:nvSpPr>
        <p:spPr>
          <a:ln/>
        </p:spPr>
        <p:txBody>
          <a:bodyPr/>
          <a:lstStyle>
            <a:lvl1pPr>
              <a:defRPr/>
            </a:lvl1pPr>
          </a:lstStyle>
          <a:p>
            <a:endParaRPr lang="bg-BG" altLang="en-US"/>
          </a:p>
        </p:txBody>
      </p:sp>
      <p:sp>
        <p:nvSpPr>
          <p:cNvPr id="6" name="Rectangle 3"/>
          <p:cNvSpPr>
            <a:spLocks noGrp="1" noChangeArrowheads="1"/>
          </p:cNvSpPr>
          <p:nvPr>
            <p:ph type="sldNum" sz="quarter" idx="11"/>
          </p:nvPr>
        </p:nvSpPr>
        <p:spPr>
          <a:ln/>
        </p:spPr>
        <p:txBody>
          <a:bodyPr/>
          <a:lstStyle>
            <a:lvl1pPr>
              <a:defRPr/>
            </a:lvl1pPr>
          </a:lstStyle>
          <a:p>
            <a:pPr>
              <a:defRPr/>
            </a:pPr>
            <a:fld id="{80CD9D38-F60D-4B1F-BE23-3D89C278CAE3}" type="slidenum">
              <a:rPr lang="bg-BG" altLang="en-US"/>
              <a:pPr>
                <a:defRPr/>
              </a:pPr>
              <a:t>‹#›</a:t>
            </a:fld>
            <a:endParaRPr lang="bg-BG" altLang="en-US"/>
          </a:p>
        </p:txBody>
      </p:sp>
      <p:sp>
        <p:nvSpPr>
          <p:cNvPr id="7" name="Rectangle 16"/>
          <p:cNvSpPr>
            <a:spLocks noGrp="1" noChangeArrowheads="1"/>
          </p:cNvSpPr>
          <p:nvPr>
            <p:ph type="dt" sz="half" idx="12"/>
          </p:nvPr>
        </p:nvSpPr>
        <p:spPr>
          <a:ln/>
        </p:spPr>
        <p:txBody>
          <a:bodyPr/>
          <a:lstStyle>
            <a:lvl1pPr>
              <a:defRPr/>
            </a:lvl1pPr>
          </a:lstStyle>
          <a:p>
            <a:fld id="{BA454C6D-DF9F-4BFB-976F-11BE4CB920FE}" type="datetime1">
              <a:rPr lang="bg-BG" altLang="bg-BG" smtClean="0"/>
              <a:t>3.12.2019 г.</a:t>
            </a:fld>
            <a:endParaRPr lang="bg-BG" altLang="en-US"/>
          </a:p>
        </p:txBody>
      </p:sp>
    </p:spTree>
    <p:extLst>
      <p:ext uri="{BB962C8B-B14F-4D97-AF65-F5344CB8AC3E}">
        <p14:creationId xmlns:p14="http://schemas.microsoft.com/office/powerpoint/2010/main" val="1041117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lvl1pPr>
          </a:lstStyle>
          <a:p>
            <a:endParaRPr lang="bg-BG" altLang="en-US"/>
          </a:p>
        </p:txBody>
      </p:sp>
      <p:sp>
        <p:nvSpPr>
          <p:cNvPr id="56323" name="Rectangle 3"/>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atin typeface="Arial Black" pitchFamily="34" charset="0"/>
              </a:defRPr>
            </a:lvl1pPr>
          </a:lstStyle>
          <a:p>
            <a:pPr>
              <a:defRPr/>
            </a:pPr>
            <a:fld id="{8263164E-F1C7-4CB2-A7C0-2C333F88C9FC}" type="slidenum">
              <a:rPr lang="bg-BG" altLang="en-US"/>
              <a:pPr>
                <a:defRPr/>
              </a:pPr>
              <a:t>‹#›</a:t>
            </a:fld>
            <a:endParaRPr lang="bg-BG" altLang="en-US"/>
          </a:p>
        </p:txBody>
      </p:sp>
      <p:grpSp>
        <p:nvGrpSpPr>
          <p:cNvPr id="1028" name="Group 4"/>
          <p:cNvGrpSpPr>
            <a:grpSpLocks/>
          </p:cNvGrpSpPr>
          <p:nvPr/>
        </p:nvGrpSpPr>
        <p:grpSpPr bwMode="auto">
          <a:xfrm>
            <a:off x="0" y="0"/>
            <a:ext cx="9144000" cy="546100"/>
            <a:chOff x="0" y="0"/>
            <a:chExt cx="5760" cy="344"/>
          </a:xfrm>
        </p:grpSpPr>
        <p:sp>
          <p:nvSpPr>
            <p:cNvPr id="1032"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bg-BG" altLang="en-US" sz="2400">
                <a:latin typeface="Times New Roman" pitchFamily="18" charset="0"/>
              </a:endParaRPr>
            </a:p>
          </p:txBody>
        </p:sp>
        <p:sp>
          <p:nvSpPr>
            <p:cNvPr id="1033"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en-US" sz="2400">
                <a:latin typeface="Times New Roman" pitchFamily="18" charset="0"/>
              </a:endParaRPr>
            </a:p>
          </p:txBody>
        </p:sp>
        <p:sp>
          <p:nvSpPr>
            <p:cNvPr id="1034" name="Rectangle 7"/>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en-US">
                <a:solidFill>
                  <a:schemeClr val="hlink"/>
                </a:solidFill>
              </a:endParaRPr>
            </a:p>
          </p:txBody>
        </p:sp>
        <p:sp>
          <p:nvSpPr>
            <p:cNvPr id="1035" name="Rectangle 8"/>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en-US">
                <a:solidFill>
                  <a:schemeClr val="hlink"/>
                </a:solidFill>
              </a:endParaRPr>
            </a:p>
          </p:txBody>
        </p:sp>
        <p:sp>
          <p:nvSpPr>
            <p:cNvPr id="1036" name="Rectangle 9"/>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en-US">
                <a:solidFill>
                  <a:schemeClr val="accent2"/>
                </a:solidFill>
              </a:endParaRPr>
            </a:p>
          </p:txBody>
        </p:sp>
        <p:sp>
          <p:nvSpPr>
            <p:cNvPr id="1037" name="Rectangle 10"/>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en-US">
                <a:solidFill>
                  <a:schemeClr val="hlink"/>
                </a:solidFill>
              </a:endParaRPr>
            </a:p>
          </p:txBody>
        </p:sp>
        <p:sp>
          <p:nvSpPr>
            <p:cNvPr id="1038" name="Rectangle 11"/>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en-US" sz="2400">
                <a:latin typeface="Times New Roman" pitchFamily="18" charset="0"/>
              </a:endParaRPr>
            </a:p>
          </p:txBody>
        </p:sp>
        <p:sp>
          <p:nvSpPr>
            <p:cNvPr id="1039" name="Rectangle 12"/>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en-US">
                <a:solidFill>
                  <a:schemeClr val="accent2"/>
                </a:solidFill>
              </a:endParaRPr>
            </a:p>
          </p:txBody>
        </p:sp>
        <p:sp>
          <p:nvSpPr>
            <p:cNvPr id="1040" name="Rectangle 13"/>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en-US">
                <a:solidFill>
                  <a:schemeClr val="accent2"/>
                </a:solidFill>
              </a:endParaRPr>
            </a:p>
          </p:txBody>
        </p:sp>
      </p:grpSp>
      <p:sp>
        <p:nvSpPr>
          <p:cNvPr id="1029" name="Rectangle 14"/>
          <p:cNvSpPr>
            <a:spLocks noGrp="1" noChangeArrowheads="1"/>
          </p:cNvSpPr>
          <p:nvPr>
            <p:ph type="title"/>
          </p:nvPr>
        </p:nvSpPr>
        <p:spPr bwMode="auto">
          <a:xfrm>
            <a:off x="457200" y="4572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bg-BG" altLang="en-US"/>
              <a:t>Щракнете, за да редактирате стила на заглавието в образеца</a:t>
            </a:r>
          </a:p>
        </p:txBody>
      </p:sp>
      <p:sp>
        <p:nvSpPr>
          <p:cNvPr id="1030" name="Rectangle 15"/>
          <p:cNvSpPr>
            <a:spLocks noGrp="1" noChangeArrowheads="1"/>
          </p:cNvSpPr>
          <p:nvPr>
            <p:ph type="body" idx="1"/>
          </p:nvPr>
        </p:nvSpPr>
        <p:spPr bwMode="auto">
          <a:xfrm>
            <a:off x="457200" y="1981200"/>
            <a:ext cx="82296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bg-BG" altLang="en-US"/>
              <a:t>Щракнете, за да редактирате стиловете на текста в образеца</a:t>
            </a:r>
          </a:p>
          <a:p>
            <a:pPr lvl="1"/>
            <a:r>
              <a:rPr lang="bg-BG" altLang="en-US"/>
              <a:t>Второ ниво</a:t>
            </a:r>
          </a:p>
          <a:p>
            <a:pPr lvl="2"/>
            <a:r>
              <a:rPr lang="bg-BG" altLang="en-US"/>
              <a:t>Трето ниво</a:t>
            </a:r>
          </a:p>
          <a:p>
            <a:pPr lvl="3"/>
            <a:r>
              <a:rPr lang="bg-BG" altLang="en-US"/>
              <a:t>Четвърто ниво</a:t>
            </a:r>
          </a:p>
          <a:p>
            <a:pPr lvl="4"/>
            <a:r>
              <a:rPr lang="bg-BG" altLang="en-US"/>
              <a:t>Пето ниво</a:t>
            </a:r>
          </a:p>
        </p:txBody>
      </p:sp>
      <p:sp>
        <p:nvSpPr>
          <p:cNvPr id="56336" name="Rectangle 16"/>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fld id="{8E5D7099-45AB-436D-8DC7-2EB111E80E7B}" type="datetime1">
              <a:rPr lang="bg-BG" altLang="bg-BG" smtClean="0"/>
              <a:t>3.12.2019 г.</a:t>
            </a:fld>
            <a:endParaRPr lang="bg-BG" altLang="en-US"/>
          </a:p>
        </p:txBody>
      </p:sp>
    </p:spTree>
  </p:cSld>
  <p:clrMap bg1="lt1" tx1="dk1" bg2="lt2" tx2="dk2" accent1="accent1" accent2="accent2" accent3="accent3" accent4="accent4" accent5="accent5" accent6="accent6" hlink="hlink" folHlink="folHlink"/>
  <p:sldLayoutIdLst>
    <p:sldLayoutId id="2147483678" r:id="rId1"/>
    <p:sldLayoutId id="2147483677" r:id="rId2"/>
    <p:sldLayoutId id="2147483676" r:id="rId3"/>
    <p:sldLayoutId id="2147483675" r:id="rId4"/>
    <p:sldLayoutId id="2147483674" r:id="rId5"/>
    <p:sldLayoutId id="2147483673" r:id="rId6"/>
    <p:sldLayoutId id="2147483672" r:id="rId7"/>
    <p:sldLayoutId id="2147483671" r:id="rId8"/>
    <p:sldLayoutId id="2147483670" r:id="rId9"/>
    <p:sldLayoutId id="2147483669" r:id="rId10"/>
    <p:sldLayoutId id="2147483668" r:id="rId11"/>
    <p:sldLayoutId id="2147483667" r:id="rId12"/>
    <p:sldLayoutId id="2147483666" r:id="rId13"/>
  </p:sldLayoutIdLst>
  <p:hf hdr="0" ftr="0"/>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bg-BG" altLang="bg-BG"/>
              <a:t>Щракнете, за да редактирате стила на заглавието в образеца</a:t>
            </a:r>
          </a:p>
        </p:txBody>
      </p:sp>
      <p:sp>
        <p:nvSpPr>
          <p:cNvPr id="94211"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bg-BG" altLang="bg-BG"/>
              <a:t>Щракнете, за да редактирате стиловете на текста в образеца</a:t>
            </a:r>
          </a:p>
          <a:p>
            <a:pPr lvl="1"/>
            <a:r>
              <a:rPr lang="bg-BG" altLang="bg-BG"/>
              <a:t>Второ ниво</a:t>
            </a:r>
          </a:p>
          <a:p>
            <a:pPr lvl="2"/>
            <a:r>
              <a:rPr lang="bg-BG" altLang="bg-BG"/>
              <a:t>Трето ниво</a:t>
            </a:r>
          </a:p>
          <a:p>
            <a:pPr lvl="3"/>
            <a:r>
              <a:rPr lang="bg-BG" altLang="bg-BG"/>
              <a:t>Четвърто ниво</a:t>
            </a:r>
          </a:p>
          <a:p>
            <a:pPr lvl="4"/>
            <a:r>
              <a:rPr lang="bg-BG" altLang="bg-BG"/>
              <a:t>Пето ниво</a:t>
            </a:r>
          </a:p>
        </p:txBody>
      </p:sp>
      <p:sp>
        <p:nvSpPr>
          <p:cNvPr id="9421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6535C582-4408-43D7-87D3-D2B5B42D5CC0}" type="datetime1">
              <a:rPr lang="bg-BG" altLang="bg-BG" smtClean="0"/>
              <a:t>3.12.2019 г.</a:t>
            </a:fld>
            <a:endParaRPr lang="bg-BG" altLang="bg-BG"/>
          </a:p>
        </p:txBody>
      </p:sp>
      <p:sp>
        <p:nvSpPr>
          <p:cNvPr id="9421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bg-BG" altLang="bg-BG"/>
          </a:p>
        </p:txBody>
      </p:sp>
      <p:sp>
        <p:nvSpPr>
          <p:cNvPr id="9421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CD8F1C96-E71F-4C1E-B710-1669AC0A09A5}" type="slidenum">
              <a:rPr lang="bg-BG" altLang="bg-BG"/>
              <a:pPr/>
              <a:t>‹#›</a:t>
            </a:fld>
            <a:endParaRPr lang="bg-BG" altLang="bg-BG"/>
          </a:p>
        </p:txBody>
      </p:sp>
    </p:spTree>
    <p:extLst>
      <p:ext uri="{BB962C8B-B14F-4D97-AF65-F5344CB8AC3E}">
        <p14:creationId xmlns:p14="http://schemas.microsoft.com/office/powerpoint/2010/main" val="1682887374"/>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Lst>
  <p:hf hdr="0" ftr="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456" y="3624041"/>
            <a:ext cx="9144000" cy="1704583"/>
          </a:xfrm>
          <a:gradFill flip="none" rotWithShape="1">
            <a:gsLst>
              <a:gs pos="0">
                <a:srgbClr val="820000">
                  <a:tint val="66000"/>
                  <a:satMod val="160000"/>
                </a:srgbClr>
              </a:gs>
              <a:gs pos="50000">
                <a:srgbClr val="820000">
                  <a:tint val="44500"/>
                  <a:satMod val="160000"/>
                </a:srgbClr>
              </a:gs>
              <a:gs pos="100000">
                <a:srgbClr val="820000">
                  <a:tint val="23500"/>
                  <a:satMod val="160000"/>
                </a:srgbClr>
              </a:gs>
            </a:gsLst>
            <a:lin ang="13500000" scaled="1"/>
            <a:tileRect/>
          </a:gradFill>
        </p:spPr>
        <p:txBody>
          <a:bodyPr/>
          <a:lstStyle/>
          <a:p>
            <a:pPr eaLnBrk="1" hangingPunct="1">
              <a:defRPr/>
            </a:pPr>
            <a:r>
              <a:rPr lang="en-GB" altLang="en-US" sz="3600" b="1" dirty="0">
                <a:solidFill>
                  <a:schemeClr val="tx1"/>
                </a:solidFill>
                <a:effectLst>
                  <a:outerShdw blurRad="38100" dist="38100" dir="2700000" algn="tl">
                    <a:srgbClr val="C0C0C0"/>
                  </a:outerShdw>
                </a:effectLst>
              </a:rPr>
              <a:t>CORRELATION. CORRELATION COEFFICIENTS FOR QUANTITATIVE AND QUALITATIVE DATA</a:t>
            </a:r>
            <a:endParaRPr lang="bg-BG" sz="3600" b="1" dirty="0">
              <a:solidFill>
                <a:schemeClr val="tx1"/>
              </a:solidFill>
              <a:effectLst>
                <a:outerShdw blurRad="38100" dist="38100" dir="2700000" algn="tl">
                  <a:srgbClr val="000000">
                    <a:alpha val="43137"/>
                  </a:srgbClr>
                </a:outerShdw>
              </a:effectLst>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20" y="90850"/>
            <a:ext cx="1492636" cy="1470021"/>
          </a:xfrm>
          <a:prstGeom prst="rect">
            <a:avLst/>
          </a:prstGeom>
        </p:spPr>
      </p:pic>
      <p:sp>
        <p:nvSpPr>
          <p:cNvPr id="4" name="Rectangle 3"/>
          <p:cNvSpPr/>
          <p:nvPr/>
        </p:nvSpPr>
        <p:spPr>
          <a:xfrm>
            <a:off x="1763688" y="87987"/>
            <a:ext cx="6112571" cy="892552"/>
          </a:xfrm>
          <a:prstGeom prst="rect">
            <a:avLst/>
          </a:prstGeom>
          <a:noFill/>
        </p:spPr>
        <p:txBody>
          <a:bodyPr wrap="none" lIns="91440" tIns="45720" rIns="91440" bIns="4572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CC3300"/>
                </a:solidFill>
                <a:effectLst>
                  <a:outerShdw blurRad="38100" dist="38100" dir="2700000" algn="tl">
                    <a:srgbClr val="000000">
                      <a:alpha val="43137"/>
                    </a:srgbClr>
                  </a:outerShdw>
                </a:effectLst>
                <a:uLnTx/>
                <a:uFillTx/>
                <a:latin typeface="Tahoma" pitchFamily="34" charset="0"/>
                <a:ea typeface="+mn-ea"/>
                <a:cs typeface="+mn-cs"/>
              </a:rPr>
              <a:t>MEDICAL UNIVERSITY – PLEVEN</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srgbClr val="CC3300"/>
                </a:solidFill>
                <a:effectLst>
                  <a:outerShdw blurRad="38100" dist="38100" dir="2700000" algn="tl">
                    <a:srgbClr val="000000">
                      <a:alpha val="43137"/>
                    </a:srgbClr>
                  </a:outerShdw>
                </a:effectLst>
                <a:uLnTx/>
                <a:uFillTx/>
                <a:latin typeface="Tahoma" pitchFamily="34" charset="0"/>
                <a:ea typeface="+mn-ea"/>
                <a:cs typeface="+mn-cs"/>
              </a:rPr>
              <a:t>FACULTY OF PUBLIC HEALTH</a:t>
            </a:r>
          </a:p>
        </p:txBody>
      </p:sp>
      <p:sp>
        <p:nvSpPr>
          <p:cNvPr id="5" name="Rectangle 4"/>
          <p:cNvSpPr/>
          <p:nvPr/>
        </p:nvSpPr>
        <p:spPr>
          <a:xfrm>
            <a:off x="1425302" y="1100713"/>
            <a:ext cx="7012689" cy="830997"/>
          </a:xfrm>
          <a:prstGeom prst="rect">
            <a:avLst/>
          </a:prstGeom>
          <a:noFill/>
        </p:spPr>
        <p:txBody>
          <a:bodyPr wrap="none" lIns="91440" tIns="45720" rIns="91440" bIns="4572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all" spc="0" normalizeH="0" baseline="0" noProof="0" dirty="0">
                <a:ln>
                  <a:noFill/>
                </a:ln>
                <a:solidFill>
                  <a:srgbClr val="C00000"/>
                </a:solidFill>
                <a:effectLst>
                  <a:outerShdw blurRad="38100" dist="38100" dir="2700000" algn="tl">
                    <a:srgbClr val="000000">
                      <a:alpha val="43137"/>
                    </a:srgbClr>
                  </a:outerShdw>
                </a:effectLst>
                <a:uLnTx/>
                <a:uFillTx/>
                <a:latin typeface="Arial" charset="0"/>
                <a:ea typeface="+mn-ea"/>
                <a:cs typeface="+mn-cs"/>
              </a:rPr>
              <a:t>Department of Public Health Sciences</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all" spc="0" normalizeH="0" baseline="0" noProof="0" dirty="0">
                <a:ln>
                  <a:noFill/>
                </a:ln>
                <a:solidFill>
                  <a:srgbClr val="C00000"/>
                </a:solidFill>
                <a:effectLst>
                  <a:outerShdw blurRad="38100" dist="38100" dir="2700000" algn="tl">
                    <a:srgbClr val="000000">
                      <a:alpha val="43137"/>
                    </a:srgbClr>
                  </a:outerShdw>
                </a:effectLst>
                <a:uLnTx/>
                <a:uFillTx/>
                <a:latin typeface="Arial" charset="0"/>
                <a:ea typeface="+mn-ea"/>
                <a:cs typeface="+mn-cs"/>
              </a:rPr>
              <a:t>Centre for distant learning</a:t>
            </a:r>
          </a:p>
        </p:txBody>
      </p:sp>
      <p:cxnSp>
        <p:nvCxnSpPr>
          <p:cNvPr id="6" name="Straight Connector 5"/>
          <p:cNvCxnSpPr/>
          <p:nvPr/>
        </p:nvCxnSpPr>
        <p:spPr>
          <a:xfrm>
            <a:off x="1481416" y="1015438"/>
            <a:ext cx="7304762" cy="0"/>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3066619" y="2649185"/>
            <a:ext cx="3010761" cy="584775"/>
          </a:xfrm>
          <a:prstGeom prst="rect">
            <a:avLst/>
          </a:prstGeom>
          <a:noFill/>
        </p:spPr>
        <p:style>
          <a:lnRef idx="2">
            <a:schemeClr val="accent5"/>
          </a:lnRef>
          <a:fillRef idx="1">
            <a:schemeClr val="lt1"/>
          </a:fillRef>
          <a:effectRef idx="0">
            <a:schemeClr val="accent5"/>
          </a:effectRef>
          <a:fontRef idx="minor">
            <a:schemeClr val="dk1"/>
          </a:fontRef>
        </p:style>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1200" cap="none" spc="0" normalizeH="0" baseline="0" noProof="0" dirty="0">
                <a:ln w="11430">
                  <a:solidFill>
                    <a:srgbClr val="C00000"/>
                  </a:solidFill>
                </a:ln>
                <a:solidFill>
                  <a:srgbClr val="990000"/>
                </a:solidFill>
                <a:effectLst>
                  <a:outerShdw blurRad="80000" dist="40000" dir="5040000" algn="tl">
                    <a:srgbClr val="000000">
                      <a:alpha val="30000"/>
                    </a:srgbClr>
                  </a:outerShdw>
                </a:effectLst>
                <a:uLnTx/>
                <a:uFillTx/>
                <a:latin typeface="Arial"/>
                <a:ea typeface="+mn-ea"/>
                <a:cs typeface="+mn-cs"/>
              </a:rPr>
              <a:t>LECTURE</a:t>
            </a:r>
            <a:r>
              <a:rPr kumimoji="0" lang="en-US" sz="3200" b="1" i="0" u="none" strike="noStrike" kern="1200" cap="none" spc="0" normalizeH="0" baseline="0" noProof="0" dirty="0">
                <a:ln w="11430"/>
                <a:solidFill>
                  <a:srgbClr val="990000"/>
                </a:solidFill>
                <a:effectLst>
                  <a:outerShdw blurRad="80000" dist="40000" dir="5040000" algn="tl">
                    <a:srgbClr val="000000">
                      <a:alpha val="30000"/>
                    </a:srgbClr>
                  </a:outerShdw>
                </a:effectLst>
                <a:uLnTx/>
                <a:uFillTx/>
                <a:latin typeface="Arial"/>
                <a:ea typeface="+mn-ea"/>
                <a:cs typeface="+mn-cs"/>
              </a:rPr>
              <a:t> No5</a:t>
            </a:r>
          </a:p>
        </p:txBody>
      </p:sp>
      <p:cxnSp>
        <p:nvCxnSpPr>
          <p:cNvPr id="9" name="Straight Connector 8"/>
          <p:cNvCxnSpPr/>
          <p:nvPr/>
        </p:nvCxnSpPr>
        <p:spPr>
          <a:xfrm>
            <a:off x="1475657" y="5757287"/>
            <a:ext cx="6768752" cy="732"/>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475657" y="5902624"/>
            <a:ext cx="6768752" cy="52322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ssoc</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Prof. Gena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Grancharova</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MD, PhD</a:t>
            </a:r>
            <a:endParaRPr kumimoji="0" lang="bg-BG"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5757955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sldNum" sz="quarter" idx="11"/>
          </p:nvPr>
        </p:nvSpPr>
        <p:spPr>
          <a:ln/>
        </p:spPr>
        <p:txBody>
          <a:bodyPr/>
          <a:lstStyle/>
          <a:p>
            <a:pPr>
              <a:defRPr/>
            </a:pPr>
            <a:fld id="{690596F9-34E9-4A12-81CB-09E55CE1CECA}" type="slidenum">
              <a:rPr lang="bg-BG" altLang="en-US"/>
              <a:pPr>
                <a:defRPr/>
              </a:pPr>
              <a:t>10</a:t>
            </a:fld>
            <a:endParaRPr lang="bg-BG" altLang="en-US"/>
          </a:p>
        </p:txBody>
      </p:sp>
      <p:sp>
        <p:nvSpPr>
          <p:cNvPr id="50181" name="Rectangle 5"/>
          <p:cNvSpPr>
            <a:spLocks noChangeArrowheads="1"/>
          </p:cNvSpPr>
          <p:nvPr/>
        </p:nvSpPr>
        <p:spPr bwMode="auto">
          <a:xfrm>
            <a:off x="684213" y="4292600"/>
            <a:ext cx="7993062"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lvl="1" eaLnBrk="0" hangingPunct="0"/>
            <a:r>
              <a:rPr kumimoji="1" lang="en-US" altLang="en-US" sz="2200" dirty="0"/>
              <a:t>The graph represents a </a:t>
            </a:r>
            <a:r>
              <a:rPr kumimoji="1" lang="en-US" altLang="en-US" sz="2200" b="1" dirty="0">
                <a:solidFill>
                  <a:srgbClr val="0033CC"/>
                </a:solidFill>
              </a:rPr>
              <a:t>negative correlation</a:t>
            </a:r>
            <a:r>
              <a:rPr kumimoji="1" lang="en-US" altLang="en-US" sz="2200" dirty="0"/>
              <a:t>, where high scores on x are associated with low scores on y. For instance, the correlation between the variables 'being overweight' and 'life expectancy' is negative, meaning that the more you are overweight, the lower your life expectancy.</a:t>
            </a:r>
          </a:p>
        </p:txBody>
      </p:sp>
      <p:sp>
        <p:nvSpPr>
          <p:cNvPr id="2" name="Date Placeholder 1"/>
          <p:cNvSpPr>
            <a:spLocks noGrp="1"/>
          </p:cNvSpPr>
          <p:nvPr>
            <p:ph type="dt" sz="half" idx="12"/>
          </p:nvPr>
        </p:nvSpPr>
        <p:spPr/>
        <p:txBody>
          <a:bodyPr/>
          <a:lstStyle/>
          <a:p>
            <a:fld id="{C4172E85-FEAC-4396-A915-9E3E2E21066F}" type="datetime1">
              <a:rPr lang="bg-BG" altLang="bg-BG" smtClean="0"/>
              <a:t>3.12.2019 г.</a:t>
            </a:fld>
            <a:endParaRPr lang="bg-BG" altLang="en-US"/>
          </a:p>
        </p:txBody>
      </p:sp>
      <p:pic>
        <p:nvPicPr>
          <p:cNvPr id="3" name="Picture 2">
            <a:extLst>
              <a:ext uri="{FF2B5EF4-FFF2-40B4-BE49-F238E27FC236}">
                <a16:creationId xmlns:a16="http://schemas.microsoft.com/office/drawing/2014/main" id="{6882CC7F-AA34-4E39-B70D-11744B9A71D7}"/>
              </a:ext>
            </a:extLst>
          </p:cNvPr>
          <p:cNvPicPr>
            <a:picLocks noChangeAspect="1"/>
          </p:cNvPicPr>
          <p:nvPr/>
        </p:nvPicPr>
        <p:blipFill>
          <a:blip r:embed="rId2"/>
          <a:stretch>
            <a:fillRect/>
          </a:stretch>
        </p:blipFill>
        <p:spPr>
          <a:xfrm>
            <a:off x="1259632" y="1124744"/>
            <a:ext cx="5999761" cy="2592288"/>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sldNum" sz="quarter" idx="11"/>
          </p:nvPr>
        </p:nvSpPr>
        <p:spPr>
          <a:ln/>
        </p:spPr>
        <p:txBody>
          <a:bodyPr/>
          <a:lstStyle/>
          <a:p>
            <a:pPr>
              <a:defRPr/>
            </a:pPr>
            <a:fld id="{771ADAA5-F8F4-4C02-BCC9-94C6CE5995E2}" type="slidenum">
              <a:rPr lang="bg-BG" altLang="en-US"/>
              <a:pPr>
                <a:defRPr/>
              </a:pPr>
              <a:t>11</a:t>
            </a:fld>
            <a:endParaRPr lang="bg-BG" altLang="en-US"/>
          </a:p>
        </p:txBody>
      </p:sp>
      <p:pic>
        <p:nvPicPr>
          <p:cNvPr id="5120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6375" y="476250"/>
            <a:ext cx="5616575" cy="492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1206" name="Text Box 6"/>
          <p:cNvSpPr txBox="1">
            <a:spLocks noChangeArrowheads="1"/>
          </p:cNvSpPr>
          <p:nvPr/>
        </p:nvSpPr>
        <p:spPr bwMode="auto">
          <a:xfrm>
            <a:off x="1547813" y="5445125"/>
            <a:ext cx="63214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bg-BG" sz="2400" b="1"/>
              <a:t>There is no correlation at all.</a:t>
            </a:r>
            <a:endParaRPr lang="bg-BG" altLang="bg-BG" sz="2400" b="1"/>
          </a:p>
        </p:txBody>
      </p:sp>
      <p:sp>
        <p:nvSpPr>
          <p:cNvPr id="2" name="Date Placeholder 1"/>
          <p:cNvSpPr>
            <a:spLocks noGrp="1"/>
          </p:cNvSpPr>
          <p:nvPr>
            <p:ph type="dt" sz="half" idx="12"/>
          </p:nvPr>
        </p:nvSpPr>
        <p:spPr/>
        <p:txBody>
          <a:bodyPr/>
          <a:lstStyle/>
          <a:p>
            <a:fld id="{8A80788F-FD14-4137-B70A-F71CA4E78977}" type="datetime1">
              <a:rPr lang="bg-BG" altLang="bg-BG" smtClean="0"/>
              <a:t>3.12.2019 г.</a:t>
            </a:fld>
            <a:endParaRPr lang="bg-BG"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sldNum" sz="quarter" idx="11"/>
          </p:nvPr>
        </p:nvSpPr>
        <p:spPr>
          <a:ln/>
        </p:spPr>
        <p:txBody>
          <a:bodyPr/>
          <a:lstStyle/>
          <a:p>
            <a:pPr>
              <a:defRPr/>
            </a:pPr>
            <a:fld id="{4F04E6DA-EA30-4097-A9BB-4A85CA9F3FD5}" type="slidenum">
              <a:rPr lang="bg-BG" altLang="en-US"/>
              <a:pPr>
                <a:defRPr/>
              </a:pPr>
              <a:t>12</a:t>
            </a:fld>
            <a:endParaRPr lang="bg-BG" altLang="en-US"/>
          </a:p>
        </p:txBody>
      </p:sp>
      <p:pic>
        <p:nvPicPr>
          <p:cNvPr id="522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613" y="476250"/>
            <a:ext cx="5327650" cy="4603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2229" name="Rectangle 5"/>
          <p:cNvSpPr>
            <a:spLocks noChangeArrowheads="1"/>
          </p:cNvSpPr>
          <p:nvPr/>
        </p:nvSpPr>
        <p:spPr bwMode="auto">
          <a:xfrm>
            <a:off x="395288" y="5084763"/>
            <a:ext cx="8424862"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lvl="1" eaLnBrk="0" hangingPunct="0"/>
            <a:r>
              <a:rPr kumimoji="1" lang="en-US" altLang="en-US" sz="2400" dirty="0"/>
              <a:t>The graph represents a </a:t>
            </a:r>
            <a:r>
              <a:rPr kumimoji="1" lang="en-US" altLang="en-US" sz="2400" b="1" dirty="0">
                <a:solidFill>
                  <a:srgbClr val="0033CC"/>
                </a:solidFill>
              </a:rPr>
              <a:t>non-linear correlation</a:t>
            </a:r>
            <a:r>
              <a:rPr kumimoji="1" lang="en-US" altLang="en-US" sz="2400" b="1" dirty="0"/>
              <a:t>,</a:t>
            </a:r>
            <a:r>
              <a:rPr kumimoji="1" lang="en-US" altLang="en-US" sz="2400" dirty="0"/>
              <a:t> where a curve best represents the relationship between x and y.</a:t>
            </a:r>
            <a:r>
              <a:rPr kumimoji="1" lang="bg-BG" altLang="en-US" dirty="0"/>
              <a:t> </a:t>
            </a:r>
            <a:endParaRPr kumimoji="1" lang="en-GB" altLang="en-US" dirty="0"/>
          </a:p>
        </p:txBody>
      </p:sp>
      <p:sp>
        <p:nvSpPr>
          <p:cNvPr id="2" name="Date Placeholder 1"/>
          <p:cNvSpPr>
            <a:spLocks noGrp="1"/>
          </p:cNvSpPr>
          <p:nvPr>
            <p:ph type="dt" sz="half" idx="12"/>
          </p:nvPr>
        </p:nvSpPr>
        <p:spPr/>
        <p:txBody>
          <a:bodyPr/>
          <a:lstStyle/>
          <a:p>
            <a:fld id="{09B66B88-FF26-46C5-B611-2FAA8700FD3F}" type="datetime1">
              <a:rPr lang="bg-BG" altLang="bg-BG" smtClean="0"/>
              <a:t>3.12.2019 г.</a:t>
            </a:fld>
            <a:endParaRPr lang="bg-BG"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sldNum" sz="quarter" idx="11"/>
          </p:nvPr>
        </p:nvSpPr>
        <p:spPr>
          <a:ln/>
        </p:spPr>
        <p:txBody>
          <a:bodyPr/>
          <a:lstStyle/>
          <a:p>
            <a:pPr>
              <a:defRPr/>
            </a:pPr>
            <a:fld id="{19D1CA56-C7B1-4912-B611-728243D296CE}" type="slidenum">
              <a:rPr lang="bg-BG" altLang="en-US"/>
              <a:pPr>
                <a:defRPr/>
              </a:pPr>
              <a:t>13</a:t>
            </a:fld>
            <a:endParaRPr lang="bg-BG" altLang="en-US"/>
          </a:p>
        </p:txBody>
      </p:sp>
      <p:sp>
        <p:nvSpPr>
          <p:cNvPr id="9218" name="Slide Number Placeholder 4"/>
          <p:cNvSpPr txBox="1">
            <a:spLocks noGrp="1"/>
          </p:cNvSpPr>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D8E5D0F2-1F2F-4981-8E51-EC751EDCFD41}" type="slidenum">
              <a:rPr lang="bg-BG" altLang="en-US" sz="1200">
                <a:latin typeface="Arial Black" pitchFamily="34" charset="0"/>
              </a:rPr>
              <a:pPr algn="r" eaLnBrk="1" hangingPunct="1"/>
              <a:t>13</a:t>
            </a:fld>
            <a:endParaRPr lang="bg-BG" altLang="en-US" sz="1200">
              <a:latin typeface="Arial Black" pitchFamily="34" charset="0"/>
            </a:endParaRPr>
          </a:p>
        </p:txBody>
      </p:sp>
      <p:sp>
        <p:nvSpPr>
          <p:cNvPr id="7170" name="Rectangle 2"/>
          <p:cNvSpPr>
            <a:spLocks noGrp="1" noChangeArrowheads="1"/>
          </p:cNvSpPr>
          <p:nvPr>
            <p:ph type="title"/>
          </p:nvPr>
        </p:nvSpPr>
        <p:spPr>
          <a:xfrm>
            <a:off x="467544" y="332656"/>
            <a:ext cx="8229600" cy="1080120"/>
          </a:xfrm>
        </p:spPr>
        <p:txBody>
          <a:bodyPr/>
          <a:lstStyle/>
          <a:p>
            <a:pPr algn="ctr" eaLnBrk="1" hangingPunct="1">
              <a:defRPr/>
            </a:pPr>
            <a:r>
              <a:rPr lang="en-GB" altLang="en-US" sz="3600" b="1" dirty="0">
                <a:solidFill>
                  <a:srgbClr val="800000"/>
                </a:solidFill>
                <a:effectLst>
                  <a:outerShdw blurRad="38100" dist="38100" dir="2700000" algn="tl">
                    <a:srgbClr val="C0C0C0"/>
                  </a:outerShdw>
                </a:effectLst>
              </a:rPr>
              <a:t>3. CORRELATION COEFFICIENT</a:t>
            </a:r>
            <a:endParaRPr lang="en-GB" altLang="en-US" b="1" dirty="0">
              <a:solidFill>
                <a:srgbClr val="800000"/>
              </a:solidFill>
              <a:effectLst>
                <a:outerShdw blurRad="38100" dist="38100" dir="2700000" algn="tl">
                  <a:srgbClr val="C0C0C0"/>
                </a:outerShdw>
              </a:effectLst>
            </a:endParaRPr>
          </a:p>
        </p:txBody>
      </p:sp>
      <p:sp>
        <p:nvSpPr>
          <p:cNvPr id="9220" name="Rectangle 3"/>
          <p:cNvSpPr>
            <a:spLocks noGrp="1" noChangeArrowheads="1"/>
          </p:cNvSpPr>
          <p:nvPr>
            <p:ph type="body" idx="1"/>
          </p:nvPr>
        </p:nvSpPr>
        <p:spPr>
          <a:xfrm>
            <a:off x="395536" y="1916832"/>
            <a:ext cx="8353425" cy="4114800"/>
          </a:xfrm>
        </p:spPr>
        <p:txBody>
          <a:bodyPr/>
          <a:lstStyle/>
          <a:p>
            <a:pPr eaLnBrk="1" hangingPunct="1"/>
            <a:r>
              <a:rPr lang="en-GB" altLang="en-US" sz="2800" b="1" dirty="0">
                <a:solidFill>
                  <a:srgbClr val="0033CC"/>
                </a:solidFill>
              </a:rPr>
              <a:t>A correlation coefficient</a:t>
            </a:r>
            <a:r>
              <a:rPr lang="en-GB" altLang="en-US" sz="2800" dirty="0"/>
              <a:t> is a descriptive statistic that expresses the degree or the magnitude of the association between the variables and the direction of the correlation.</a:t>
            </a:r>
          </a:p>
          <a:p>
            <a:pPr eaLnBrk="1" hangingPunct="1"/>
            <a:endParaRPr lang="en-GB" altLang="en-US" sz="2800" dirty="0"/>
          </a:p>
          <a:p>
            <a:pPr eaLnBrk="1" hangingPunct="1"/>
            <a:r>
              <a:rPr lang="en-US" altLang="en-US" sz="2800" dirty="0"/>
              <a:t>In order to demonstrate that two variables are correlated, we must obtain measures on both variables for the same set of subjects or events. </a:t>
            </a:r>
            <a:endParaRPr lang="en-GB" altLang="en-US" sz="2800" dirty="0"/>
          </a:p>
        </p:txBody>
      </p:sp>
      <p:sp>
        <p:nvSpPr>
          <p:cNvPr id="2" name="Date Placeholder 1"/>
          <p:cNvSpPr>
            <a:spLocks noGrp="1"/>
          </p:cNvSpPr>
          <p:nvPr>
            <p:ph type="dt" sz="half" idx="12"/>
          </p:nvPr>
        </p:nvSpPr>
        <p:spPr/>
        <p:txBody>
          <a:bodyPr/>
          <a:lstStyle/>
          <a:p>
            <a:fld id="{94DA4365-552C-467D-B554-26A690B41D2C}" type="datetime1">
              <a:rPr lang="bg-BG" altLang="bg-BG" smtClean="0"/>
              <a:t>3.12.2019 г.</a:t>
            </a:fld>
            <a:endParaRPr lang="bg-BG" altLang="en-US"/>
          </a:p>
        </p:txBody>
      </p:sp>
    </p:spTree>
    <p:extLst>
      <p:ext uri="{BB962C8B-B14F-4D97-AF65-F5344CB8AC3E}">
        <p14:creationId xmlns:p14="http://schemas.microsoft.com/office/powerpoint/2010/main" val="12766067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sldNum" sz="quarter" idx="11"/>
          </p:nvPr>
        </p:nvSpPr>
        <p:spPr>
          <a:ln/>
        </p:spPr>
        <p:txBody>
          <a:bodyPr/>
          <a:lstStyle/>
          <a:p>
            <a:pPr>
              <a:defRPr/>
            </a:pPr>
            <a:fld id="{1802423B-59AE-4CD3-BB18-AB1A93933A8D}" type="slidenum">
              <a:rPr lang="bg-BG" altLang="en-US"/>
              <a:pPr>
                <a:defRPr/>
              </a:pPr>
              <a:t>14</a:t>
            </a:fld>
            <a:endParaRPr lang="bg-BG" altLang="en-US"/>
          </a:p>
        </p:txBody>
      </p:sp>
      <p:sp>
        <p:nvSpPr>
          <p:cNvPr id="12290" name="Slide Number Placeholder 4"/>
          <p:cNvSpPr txBox="1">
            <a:spLocks noGrp="1"/>
          </p:cNvSpPr>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08BD93A4-106A-4B36-8543-D1E2048E5E10}" type="slidenum">
              <a:rPr lang="bg-BG" altLang="en-US" sz="1200">
                <a:latin typeface="Arial Black" pitchFamily="34" charset="0"/>
              </a:rPr>
              <a:pPr algn="r" eaLnBrk="1" hangingPunct="1"/>
              <a:t>14</a:t>
            </a:fld>
            <a:endParaRPr lang="bg-BG" altLang="en-US" sz="1200">
              <a:latin typeface="Arial Black" pitchFamily="34" charset="0"/>
            </a:endParaRPr>
          </a:p>
        </p:txBody>
      </p:sp>
      <p:sp>
        <p:nvSpPr>
          <p:cNvPr id="25602" name="Rectangle 2"/>
          <p:cNvSpPr>
            <a:spLocks noGrp="1" noChangeArrowheads="1"/>
          </p:cNvSpPr>
          <p:nvPr>
            <p:ph type="title"/>
          </p:nvPr>
        </p:nvSpPr>
        <p:spPr/>
        <p:txBody>
          <a:bodyPr/>
          <a:lstStyle/>
          <a:p>
            <a:pPr algn="ctr" eaLnBrk="1" hangingPunct="1">
              <a:defRPr/>
            </a:pPr>
            <a:r>
              <a:rPr lang="en-GB" altLang="en-US" sz="3600" b="1">
                <a:solidFill>
                  <a:srgbClr val="800000"/>
                </a:solidFill>
                <a:effectLst>
                  <a:outerShdw blurRad="38100" dist="38100" dir="2700000" algn="tl">
                    <a:srgbClr val="C0C0C0"/>
                  </a:outerShdw>
                </a:effectLst>
              </a:rPr>
              <a:t>CORRELATION COEFFICIENT</a:t>
            </a:r>
            <a:endParaRPr lang="en-GB" altLang="en-US" b="1">
              <a:solidFill>
                <a:srgbClr val="800000"/>
              </a:solidFill>
              <a:effectLst>
                <a:outerShdw blurRad="38100" dist="38100" dir="2700000" algn="tl">
                  <a:srgbClr val="C0C0C0"/>
                </a:outerShdw>
              </a:effectLst>
            </a:endParaRPr>
          </a:p>
        </p:txBody>
      </p:sp>
      <p:sp>
        <p:nvSpPr>
          <p:cNvPr id="12292" name="Rectangle 3"/>
          <p:cNvSpPr>
            <a:spLocks noGrp="1" noChangeArrowheads="1"/>
          </p:cNvSpPr>
          <p:nvPr>
            <p:ph type="body" idx="1"/>
          </p:nvPr>
        </p:nvSpPr>
        <p:spPr/>
        <p:txBody>
          <a:bodyPr/>
          <a:lstStyle/>
          <a:p>
            <a:pPr eaLnBrk="1" hangingPunct="1"/>
            <a:r>
              <a:rPr lang="en-GB" altLang="en-US" sz="2800" dirty="0"/>
              <a:t>For a visual representation of the relationship between </a:t>
            </a:r>
            <a:r>
              <a:rPr lang="en-US" altLang="en-US" sz="2800" dirty="0"/>
              <a:t>t</a:t>
            </a:r>
            <a:r>
              <a:rPr lang="en-GB" altLang="en-US" sz="2800" dirty="0"/>
              <a:t>wo variables, we can plot the data on a </a:t>
            </a:r>
            <a:r>
              <a:rPr lang="en-GB" altLang="en-US" sz="2800" b="1" dirty="0" err="1">
                <a:solidFill>
                  <a:srgbClr val="0033CC"/>
                </a:solidFill>
              </a:rPr>
              <a:t>scattergram</a:t>
            </a:r>
            <a:r>
              <a:rPr lang="en-GB" altLang="en-US" sz="2800" b="1" dirty="0">
                <a:solidFill>
                  <a:srgbClr val="0033CC"/>
                </a:solidFill>
              </a:rPr>
              <a:t>.</a:t>
            </a:r>
          </a:p>
          <a:p>
            <a:pPr eaLnBrk="1" hangingPunct="1">
              <a:buFont typeface="Wingdings" pitchFamily="2" charset="2"/>
              <a:buNone/>
            </a:pPr>
            <a:r>
              <a:rPr lang="en-GB" altLang="en-US" sz="2800" dirty="0"/>
              <a:t> </a:t>
            </a:r>
          </a:p>
          <a:p>
            <a:pPr eaLnBrk="1" hangingPunct="1"/>
            <a:r>
              <a:rPr lang="en-GB" altLang="en-US" sz="2800" b="1" dirty="0">
                <a:solidFill>
                  <a:srgbClr val="0033CC"/>
                </a:solidFill>
              </a:rPr>
              <a:t>A </a:t>
            </a:r>
            <a:r>
              <a:rPr lang="en-GB" altLang="en-US" sz="2800" b="1" dirty="0" err="1">
                <a:solidFill>
                  <a:srgbClr val="0033CC"/>
                </a:solidFill>
              </a:rPr>
              <a:t>scattergram</a:t>
            </a:r>
            <a:r>
              <a:rPr lang="en-GB" altLang="en-US" sz="2800" dirty="0"/>
              <a:t> is a graph of the paired scores for each subject on two variables, called by convention </a:t>
            </a:r>
            <a:r>
              <a:rPr lang="en-GB" altLang="en-US" sz="2800" b="1" dirty="0">
                <a:solidFill>
                  <a:srgbClr val="0033CC"/>
                </a:solidFill>
              </a:rPr>
              <a:t>x</a:t>
            </a:r>
            <a:r>
              <a:rPr lang="en-GB" altLang="en-US" sz="2800" dirty="0"/>
              <a:t> and </a:t>
            </a:r>
            <a:r>
              <a:rPr lang="en-GB" altLang="en-US" sz="2800" b="1" dirty="0">
                <a:solidFill>
                  <a:srgbClr val="0033CC"/>
                </a:solidFill>
              </a:rPr>
              <a:t>y</a:t>
            </a:r>
            <a:r>
              <a:rPr lang="en-GB" altLang="en-US" sz="2800" dirty="0"/>
              <a:t>.</a:t>
            </a:r>
          </a:p>
        </p:txBody>
      </p:sp>
      <p:sp>
        <p:nvSpPr>
          <p:cNvPr id="2" name="Date Placeholder 1"/>
          <p:cNvSpPr>
            <a:spLocks noGrp="1"/>
          </p:cNvSpPr>
          <p:nvPr>
            <p:ph type="dt" sz="half" idx="12"/>
          </p:nvPr>
        </p:nvSpPr>
        <p:spPr/>
        <p:txBody>
          <a:bodyPr/>
          <a:lstStyle/>
          <a:p>
            <a:fld id="{4EA1E124-5EAB-496C-B1DD-9F61E33ADFC4}" type="datetime1">
              <a:rPr lang="bg-BG" altLang="bg-BG" smtClean="0"/>
              <a:t>3.12.2019 г.</a:t>
            </a:fld>
            <a:endParaRPr lang="bg-BG" altLang="en-US"/>
          </a:p>
        </p:txBody>
      </p:sp>
    </p:spTree>
    <p:extLst>
      <p:ext uri="{BB962C8B-B14F-4D97-AF65-F5344CB8AC3E}">
        <p14:creationId xmlns:p14="http://schemas.microsoft.com/office/powerpoint/2010/main" val="6063276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sldNum" sz="quarter" idx="11"/>
          </p:nvPr>
        </p:nvSpPr>
        <p:spPr>
          <a:ln/>
        </p:spPr>
        <p:txBody>
          <a:bodyPr/>
          <a:lstStyle/>
          <a:p>
            <a:pPr>
              <a:defRPr/>
            </a:pPr>
            <a:fld id="{4CE99192-3B0B-4F47-AF6E-E5D3936F6423}" type="slidenum">
              <a:rPr lang="bg-BG" altLang="en-US"/>
              <a:pPr>
                <a:defRPr/>
              </a:pPr>
              <a:t>15</a:t>
            </a:fld>
            <a:endParaRPr lang="bg-BG" altLang="en-US"/>
          </a:p>
        </p:txBody>
      </p:sp>
      <p:sp>
        <p:nvSpPr>
          <p:cNvPr id="13314" name="Slide Number Placeholder 4"/>
          <p:cNvSpPr txBox="1">
            <a:spLocks noGrp="1"/>
          </p:cNvSpPr>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C6A8775A-67A5-4277-8BAE-E6E681737491}" type="slidenum">
              <a:rPr lang="bg-BG" altLang="en-US" sz="1200">
                <a:latin typeface="Arial Black" pitchFamily="34" charset="0"/>
              </a:rPr>
              <a:pPr algn="r" eaLnBrk="1" hangingPunct="1"/>
              <a:t>15</a:t>
            </a:fld>
            <a:endParaRPr lang="bg-BG" altLang="en-US" sz="1200">
              <a:latin typeface="Arial Black" pitchFamily="34" charset="0"/>
            </a:endParaRPr>
          </a:p>
        </p:txBody>
      </p:sp>
      <p:sp>
        <p:nvSpPr>
          <p:cNvPr id="29698" name="Rectangle 2"/>
          <p:cNvSpPr>
            <a:spLocks noGrp="1" noChangeArrowheads="1"/>
          </p:cNvSpPr>
          <p:nvPr>
            <p:ph type="title"/>
          </p:nvPr>
        </p:nvSpPr>
        <p:spPr>
          <a:xfrm>
            <a:off x="457200" y="457200"/>
            <a:ext cx="8229600" cy="1099592"/>
          </a:xfrm>
        </p:spPr>
        <p:txBody>
          <a:bodyPr/>
          <a:lstStyle/>
          <a:p>
            <a:pPr algn="ctr" eaLnBrk="1" hangingPunct="1">
              <a:defRPr/>
            </a:pPr>
            <a:r>
              <a:rPr lang="en-GB" altLang="en-US" sz="3600" b="1" dirty="0">
                <a:solidFill>
                  <a:srgbClr val="800000"/>
                </a:solidFill>
                <a:effectLst>
                  <a:outerShdw blurRad="38100" dist="38100" dir="2700000" algn="tl">
                    <a:srgbClr val="C0C0C0"/>
                  </a:outerShdw>
                </a:effectLst>
              </a:rPr>
              <a:t>CORRELATION COEFFICIENT</a:t>
            </a:r>
            <a:endParaRPr lang="en-GB" altLang="en-US" b="1" dirty="0">
              <a:solidFill>
                <a:srgbClr val="800000"/>
              </a:solidFill>
              <a:effectLst>
                <a:outerShdw blurRad="38100" dist="38100" dir="2700000" algn="tl">
                  <a:srgbClr val="C0C0C0"/>
                </a:outerShdw>
              </a:effectLst>
            </a:endParaRPr>
          </a:p>
        </p:txBody>
      </p:sp>
      <p:sp>
        <p:nvSpPr>
          <p:cNvPr id="13316" name="Rectangle 3"/>
          <p:cNvSpPr>
            <a:spLocks noGrp="1" noChangeArrowheads="1"/>
          </p:cNvSpPr>
          <p:nvPr>
            <p:ph type="body" idx="1"/>
          </p:nvPr>
        </p:nvSpPr>
        <p:spPr>
          <a:xfrm>
            <a:off x="457200" y="1700807"/>
            <a:ext cx="8229600" cy="4544417"/>
          </a:xfrm>
        </p:spPr>
        <p:txBody>
          <a:bodyPr/>
          <a:lstStyle/>
          <a:p>
            <a:pPr eaLnBrk="1" hangingPunct="1"/>
            <a:r>
              <a:rPr lang="en-US" altLang="en-US" dirty="0"/>
              <a:t>For example, we can plot </a:t>
            </a:r>
            <a:r>
              <a:rPr lang="en-US" altLang="en-US" b="1" dirty="0"/>
              <a:t>a </a:t>
            </a:r>
            <a:r>
              <a:rPr lang="en-US" altLang="en-US" b="1" dirty="0" err="1"/>
              <a:t>scattergram</a:t>
            </a:r>
            <a:r>
              <a:rPr lang="en-US" altLang="en-US" b="1" dirty="0"/>
              <a:t> </a:t>
            </a:r>
            <a:r>
              <a:rPr lang="en-US" altLang="en-US" dirty="0"/>
              <a:t>with the variables “height” and “weight” based on the results in the database that we created for 185 students. We will find out that there is a </a:t>
            </a:r>
            <a:r>
              <a:rPr lang="en-US" altLang="en-US" b="1" dirty="0">
                <a:solidFill>
                  <a:srgbClr val="0033CC"/>
                </a:solidFill>
              </a:rPr>
              <a:t>positive relationship</a:t>
            </a:r>
            <a:r>
              <a:rPr lang="en-US" altLang="en-US" dirty="0"/>
              <a:t> between the two variables. That means, students who have high scores for “height” (variable x) tend to have high scores for “weight” (variable y). </a:t>
            </a:r>
            <a:endParaRPr lang="en-GB" altLang="en-US" dirty="0"/>
          </a:p>
        </p:txBody>
      </p:sp>
      <p:sp>
        <p:nvSpPr>
          <p:cNvPr id="2" name="Date Placeholder 1"/>
          <p:cNvSpPr>
            <a:spLocks noGrp="1"/>
          </p:cNvSpPr>
          <p:nvPr>
            <p:ph type="dt" sz="half" idx="12"/>
          </p:nvPr>
        </p:nvSpPr>
        <p:spPr/>
        <p:txBody>
          <a:bodyPr/>
          <a:lstStyle/>
          <a:p>
            <a:fld id="{B991C5C7-8873-4C6A-B4EB-AA6CA8796049}" type="datetime1">
              <a:rPr lang="bg-BG" altLang="bg-BG" smtClean="0"/>
              <a:t>3.12.2019 г.</a:t>
            </a:fld>
            <a:endParaRPr lang="bg-BG" altLang="en-US"/>
          </a:p>
        </p:txBody>
      </p:sp>
    </p:spTree>
    <p:extLst>
      <p:ext uri="{BB962C8B-B14F-4D97-AF65-F5344CB8AC3E}">
        <p14:creationId xmlns:p14="http://schemas.microsoft.com/office/powerpoint/2010/main" val="3980396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96F9F98-5388-4A62-8029-B41FC2F88053}"/>
              </a:ext>
            </a:extLst>
          </p:cNvPr>
          <p:cNvSpPr>
            <a:spLocks noGrp="1"/>
          </p:cNvSpPr>
          <p:nvPr>
            <p:ph type="sldNum" sz="quarter" idx="11"/>
          </p:nvPr>
        </p:nvSpPr>
        <p:spPr/>
        <p:txBody>
          <a:bodyPr/>
          <a:lstStyle/>
          <a:p>
            <a:pPr>
              <a:defRPr/>
            </a:pPr>
            <a:fld id="{08D15EBD-6397-477F-A492-CFC188AD7013}" type="slidenum">
              <a:rPr lang="bg-BG" altLang="en-US" smtClean="0"/>
              <a:pPr>
                <a:defRPr/>
              </a:pPr>
              <a:t>16</a:t>
            </a:fld>
            <a:endParaRPr lang="bg-BG" altLang="en-US"/>
          </a:p>
        </p:txBody>
      </p:sp>
      <p:sp>
        <p:nvSpPr>
          <p:cNvPr id="3" name="Date Placeholder 2">
            <a:extLst>
              <a:ext uri="{FF2B5EF4-FFF2-40B4-BE49-F238E27FC236}">
                <a16:creationId xmlns:a16="http://schemas.microsoft.com/office/drawing/2014/main" id="{D5E51C98-EC85-414A-B9D2-5D0945B3A8FF}"/>
              </a:ext>
            </a:extLst>
          </p:cNvPr>
          <p:cNvSpPr>
            <a:spLocks noGrp="1"/>
          </p:cNvSpPr>
          <p:nvPr>
            <p:ph type="dt" sz="half" idx="12"/>
          </p:nvPr>
        </p:nvSpPr>
        <p:spPr/>
        <p:txBody>
          <a:bodyPr/>
          <a:lstStyle/>
          <a:p>
            <a:fld id="{0C2566F1-B8E8-443E-9287-202AE81C2D9E}" type="datetime1">
              <a:rPr lang="bg-BG" altLang="bg-BG" smtClean="0"/>
              <a:t>3.12.2019 г.</a:t>
            </a:fld>
            <a:endParaRPr lang="bg-BG" altLang="en-US"/>
          </a:p>
        </p:txBody>
      </p:sp>
      <p:pic>
        <p:nvPicPr>
          <p:cNvPr id="4" name="Picture 3">
            <a:extLst>
              <a:ext uri="{FF2B5EF4-FFF2-40B4-BE49-F238E27FC236}">
                <a16:creationId xmlns:a16="http://schemas.microsoft.com/office/drawing/2014/main" id="{D2E88293-51E5-47A5-9F8C-F65954C20E2A}"/>
              </a:ext>
            </a:extLst>
          </p:cNvPr>
          <p:cNvPicPr>
            <a:picLocks noChangeAspect="1"/>
          </p:cNvPicPr>
          <p:nvPr/>
        </p:nvPicPr>
        <p:blipFill>
          <a:blip r:embed="rId2"/>
          <a:stretch>
            <a:fillRect/>
          </a:stretch>
        </p:blipFill>
        <p:spPr>
          <a:xfrm>
            <a:off x="899592" y="729920"/>
            <a:ext cx="7488832" cy="4750252"/>
          </a:xfrm>
          <a:prstGeom prst="rect">
            <a:avLst/>
          </a:prstGeom>
          <a:ln>
            <a:solidFill>
              <a:schemeClr val="tx1"/>
            </a:solidFill>
          </a:ln>
        </p:spPr>
      </p:pic>
      <p:sp>
        <p:nvSpPr>
          <p:cNvPr id="5" name="TextBox 4">
            <a:extLst>
              <a:ext uri="{FF2B5EF4-FFF2-40B4-BE49-F238E27FC236}">
                <a16:creationId xmlns:a16="http://schemas.microsoft.com/office/drawing/2014/main" id="{C0F95403-C12F-4AA6-8861-C81CED62600B}"/>
              </a:ext>
            </a:extLst>
          </p:cNvPr>
          <p:cNvSpPr txBox="1"/>
          <p:nvPr/>
        </p:nvSpPr>
        <p:spPr>
          <a:xfrm>
            <a:off x="539552" y="5598894"/>
            <a:ext cx="8147248" cy="646331"/>
          </a:xfrm>
          <a:prstGeom prst="rect">
            <a:avLst/>
          </a:prstGeom>
          <a:noFill/>
        </p:spPr>
        <p:txBody>
          <a:bodyPr wrap="square" rtlCol="0">
            <a:spAutoFit/>
          </a:bodyPr>
          <a:lstStyle/>
          <a:p>
            <a:r>
              <a:rPr lang="en-US" b="1" dirty="0"/>
              <a:t>The </a:t>
            </a:r>
            <a:r>
              <a:rPr lang="en-US" b="1" dirty="0" err="1"/>
              <a:t>scattergram</a:t>
            </a:r>
            <a:r>
              <a:rPr lang="en-US" b="1" dirty="0"/>
              <a:t> represents </a:t>
            </a:r>
            <a:r>
              <a:rPr lang="en-US" b="1" dirty="0">
                <a:solidFill>
                  <a:schemeClr val="accent1">
                    <a:lumMod val="75000"/>
                  </a:schemeClr>
                </a:solidFill>
              </a:rPr>
              <a:t>a positive correlation </a:t>
            </a:r>
            <a:r>
              <a:rPr lang="en-US" b="1" dirty="0"/>
              <a:t>between height and weight for 185 students attending the course in Medical statistics</a:t>
            </a:r>
            <a:endParaRPr lang="bg-BG" b="1" dirty="0"/>
          </a:p>
        </p:txBody>
      </p:sp>
    </p:spTree>
    <p:extLst>
      <p:ext uri="{BB962C8B-B14F-4D97-AF65-F5344CB8AC3E}">
        <p14:creationId xmlns:p14="http://schemas.microsoft.com/office/powerpoint/2010/main" val="19912779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sldNum" sz="quarter" idx="11"/>
          </p:nvPr>
        </p:nvSpPr>
        <p:spPr>
          <a:ln/>
        </p:spPr>
        <p:txBody>
          <a:bodyPr/>
          <a:lstStyle/>
          <a:p>
            <a:pPr>
              <a:defRPr/>
            </a:pPr>
            <a:fld id="{4E79D9B9-0925-45A3-BC7E-49EA4D7DAC7E}" type="slidenum">
              <a:rPr lang="bg-BG" altLang="en-US"/>
              <a:pPr>
                <a:defRPr/>
              </a:pPr>
              <a:t>17</a:t>
            </a:fld>
            <a:endParaRPr lang="bg-BG" altLang="en-US"/>
          </a:p>
        </p:txBody>
      </p:sp>
      <p:sp>
        <p:nvSpPr>
          <p:cNvPr id="18434" name="Slide Number Placeholder 4"/>
          <p:cNvSpPr txBox="1">
            <a:spLocks noGrp="1"/>
          </p:cNvSpPr>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E3769213-E4F0-47BC-8493-409988F8B4D4}" type="slidenum">
              <a:rPr lang="bg-BG" altLang="en-US" sz="1200">
                <a:latin typeface="Arial Black" pitchFamily="34" charset="0"/>
              </a:rPr>
              <a:pPr algn="r" eaLnBrk="1" hangingPunct="1"/>
              <a:t>17</a:t>
            </a:fld>
            <a:endParaRPr lang="bg-BG" altLang="en-US" sz="1200">
              <a:latin typeface="Arial Black" pitchFamily="34" charset="0"/>
            </a:endParaRPr>
          </a:p>
        </p:txBody>
      </p:sp>
      <p:sp>
        <p:nvSpPr>
          <p:cNvPr id="66562" name="Rectangle 2"/>
          <p:cNvSpPr>
            <a:spLocks noGrp="1" noChangeArrowheads="1"/>
          </p:cNvSpPr>
          <p:nvPr>
            <p:ph type="title"/>
          </p:nvPr>
        </p:nvSpPr>
        <p:spPr>
          <a:xfrm>
            <a:off x="457200" y="457200"/>
            <a:ext cx="8229600" cy="1027113"/>
          </a:xfrm>
        </p:spPr>
        <p:txBody>
          <a:bodyPr/>
          <a:lstStyle/>
          <a:p>
            <a:pPr algn="ctr" eaLnBrk="1" hangingPunct="1">
              <a:defRPr/>
            </a:pPr>
            <a:r>
              <a:rPr lang="en-GB" altLang="en-US" sz="3200" b="1" dirty="0">
                <a:solidFill>
                  <a:srgbClr val="800000"/>
                </a:solidFill>
                <a:effectLst>
                  <a:outerShdw blurRad="38100" dist="38100" dir="2700000" algn="tl">
                    <a:srgbClr val="C0C0C0"/>
                  </a:outerShdw>
                </a:effectLst>
              </a:rPr>
              <a:t>CORRELATION COEFFICIENTS</a:t>
            </a:r>
            <a:endParaRPr lang="en-GB" altLang="en-US" sz="3600" b="1" dirty="0">
              <a:solidFill>
                <a:srgbClr val="800000"/>
              </a:solidFill>
              <a:effectLst>
                <a:outerShdw blurRad="38100" dist="38100" dir="2700000" algn="tl">
                  <a:srgbClr val="C0C0C0"/>
                </a:outerShdw>
              </a:effectLst>
            </a:endParaRPr>
          </a:p>
        </p:txBody>
      </p:sp>
      <p:sp>
        <p:nvSpPr>
          <p:cNvPr id="18436" name="Rectangle 3"/>
          <p:cNvSpPr>
            <a:spLocks noGrp="1" noChangeArrowheads="1"/>
          </p:cNvSpPr>
          <p:nvPr>
            <p:ph type="body" idx="1"/>
          </p:nvPr>
        </p:nvSpPr>
        <p:spPr>
          <a:xfrm>
            <a:off x="179388" y="1628775"/>
            <a:ext cx="8785225" cy="4391025"/>
          </a:xfrm>
        </p:spPr>
        <p:txBody>
          <a:bodyPr/>
          <a:lstStyle/>
          <a:p>
            <a:pPr eaLnBrk="1" hangingPunct="1"/>
            <a:r>
              <a:rPr lang="en-US" altLang="en-US" b="1" dirty="0"/>
              <a:t>When we need to know or express the numerical value of the correlation between variables x and y, we calculate a statistic called a </a:t>
            </a:r>
            <a:r>
              <a:rPr lang="en-US" altLang="en-US" b="1" dirty="0">
                <a:solidFill>
                  <a:srgbClr val="0033CC"/>
                </a:solidFill>
              </a:rPr>
              <a:t>correlation coefficient. </a:t>
            </a:r>
          </a:p>
          <a:p>
            <a:pPr eaLnBrk="1" hangingPunct="1"/>
            <a:r>
              <a:rPr lang="en-US" altLang="en-US" b="1" dirty="0">
                <a:solidFill>
                  <a:srgbClr val="0033CC"/>
                </a:solidFill>
              </a:rPr>
              <a:t>The correlation coefficient</a:t>
            </a:r>
            <a:r>
              <a:rPr lang="en-US" altLang="en-US" b="1" dirty="0"/>
              <a:t> expresses quantitatively the magnitude and direction of the correlation.</a:t>
            </a:r>
            <a:endParaRPr lang="en-GB" altLang="en-US" b="1" dirty="0"/>
          </a:p>
        </p:txBody>
      </p:sp>
      <p:sp>
        <p:nvSpPr>
          <p:cNvPr id="2" name="Date Placeholder 1"/>
          <p:cNvSpPr>
            <a:spLocks noGrp="1"/>
          </p:cNvSpPr>
          <p:nvPr>
            <p:ph type="dt" sz="half" idx="12"/>
          </p:nvPr>
        </p:nvSpPr>
        <p:spPr/>
        <p:txBody>
          <a:bodyPr/>
          <a:lstStyle/>
          <a:p>
            <a:fld id="{4215AB39-AAD0-49B9-A0B1-7FB20BBFFEC1}" type="datetime1">
              <a:rPr lang="bg-BG" altLang="bg-BG" smtClean="0"/>
              <a:t>3.12.2019 г.</a:t>
            </a:fld>
            <a:endParaRPr lang="bg-BG"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sldNum" sz="quarter" idx="11"/>
          </p:nvPr>
        </p:nvSpPr>
        <p:spPr>
          <a:ln/>
        </p:spPr>
        <p:txBody>
          <a:bodyPr/>
          <a:lstStyle/>
          <a:p>
            <a:pPr>
              <a:defRPr/>
            </a:pPr>
            <a:fld id="{B19347DD-215A-4A73-A177-59B2B3DB574B}" type="slidenum">
              <a:rPr lang="bg-BG" altLang="en-US"/>
              <a:pPr>
                <a:defRPr/>
              </a:pPr>
              <a:t>18</a:t>
            </a:fld>
            <a:endParaRPr lang="bg-BG" altLang="en-US"/>
          </a:p>
        </p:txBody>
      </p:sp>
      <p:sp>
        <p:nvSpPr>
          <p:cNvPr id="22530" name="Slide Number Placeholder 4"/>
          <p:cNvSpPr txBox="1">
            <a:spLocks noGrp="1"/>
          </p:cNvSpPr>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5D6E6DBD-2180-4020-9499-B4CFE0476D67}" type="slidenum">
              <a:rPr lang="bg-BG" altLang="en-US" sz="1200">
                <a:latin typeface="Arial Black" pitchFamily="34" charset="0"/>
              </a:rPr>
              <a:pPr algn="r" eaLnBrk="1" hangingPunct="1"/>
              <a:t>18</a:t>
            </a:fld>
            <a:endParaRPr lang="bg-BG" altLang="en-US" sz="1200">
              <a:latin typeface="Arial Black" pitchFamily="34" charset="0"/>
            </a:endParaRPr>
          </a:p>
        </p:txBody>
      </p:sp>
      <p:sp>
        <p:nvSpPr>
          <p:cNvPr id="37890" name="Rectangle 2"/>
          <p:cNvSpPr>
            <a:spLocks noGrp="1" noChangeArrowheads="1"/>
          </p:cNvSpPr>
          <p:nvPr>
            <p:ph type="title"/>
          </p:nvPr>
        </p:nvSpPr>
        <p:spPr>
          <a:xfrm>
            <a:off x="468313" y="404813"/>
            <a:ext cx="8229600" cy="936625"/>
          </a:xfrm>
        </p:spPr>
        <p:txBody>
          <a:bodyPr/>
          <a:lstStyle/>
          <a:p>
            <a:pPr algn="ctr" eaLnBrk="1" hangingPunct="1">
              <a:defRPr/>
            </a:pPr>
            <a:r>
              <a:rPr lang="en-GB" altLang="en-US" sz="3200" b="1">
                <a:solidFill>
                  <a:srgbClr val="800000"/>
                </a:solidFill>
                <a:effectLst>
                  <a:outerShdw blurRad="38100" dist="38100" dir="2700000" algn="tl">
                    <a:srgbClr val="C0C0C0"/>
                  </a:outerShdw>
                </a:effectLst>
              </a:rPr>
              <a:t>CORRELATION COEFFICIENTS</a:t>
            </a:r>
            <a:endParaRPr lang="en-GB" altLang="en-US" sz="3600" b="1">
              <a:solidFill>
                <a:srgbClr val="800000"/>
              </a:solidFill>
              <a:effectLst>
                <a:outerShdw blurRad="38100" dist="38100" dir="2700000" algn="tl">
                  <a:srgbClr val="C0C0C0"/>
                </a:outerShdw>
              </a:effectLst>
            </a:endParaRPr>
          </a:p>
        </p:txBody>
      </p:sp>
      <p:sp>
        <p:nvSpPr>
          <p:cNvPr id="22532" name="Rectangle 3"/>
          <p:cNvSpPr>
            <a:spLocks noGrp="1" noChangeArrowheads="1"/>
          </p:cNvSpPr>
          <p:nvPr>
            <p:ph type="body" idx="1"/>
          </p:nvPr>
        </p:nvSpPr>
        <p:spPr>
          <a:xfrm>
            <a:off x="250825" y="1412875"/>
            <a:ext cx="8496300" cy="4537075"/>
          </a:xfrm>
        </p:spPr>
        <p:txBody>
          <a:bodyPr/>
          <a:lstStyle/>
          <a:p>
            <a:pPr eaLnBrk="1" hangingPunct="1">
              <a:buFont typeface="Wingdings" pitchFamily="2" charset="2"/>
              <a:buNone/>
            </a:pPr>
            <a:r>
              <a:rPr lang="en-GB" altLang="en-US" b="1" dirty="0">
                <a:solidFill>
                  <a:srgbClr val="0033CC"/>
                </a:solidFill>
                <a:latin typeface="Times New Roman" pitchFamily="18" charset="0"/>
                <a:sym typeface="Symbol" pitchFamily="18" charset="2"/>
              </a:rPr>
              <a:t>Characteristics of correlation coefficients:</a:t>
            </a:r>
          </a:p>
          <a:p>
            <a:pPr eaLnBrk="1" hangingPunct="1">
              <a:lnSpc>
                <a:spcPct val="10000"/>
              </a:lnSpc>
            </a:pPr>
            <a:endParaRPr lang="en-GB" altLang="en-US" b="1" dirty="0">
              <a:solidFill>
                <a:srgbClr val="0033CC"/>
              </a:solidFill>
              <a:latin typeface="Times New Roman" pitchFamily="18" charset="0"/>
              <a:sym typeface="Symbol" pitchFamily="18" charset="2"/>
            </a:endParaRPr>
          </a:p>
          <a:p>
            <a:pPr eaLnBrk="1" hangingPunct="1">
              <a:lnSpc>
                <a:spcPct val="110000"/>
              </a:lnSpc>
            </a:pPr>
            <a:r>
              <a:rPr lang="en-GB" altLang="en-US" b="1" dirty="0">
                <a:solidFill>
                  <a:srgbClr val="663300"/>
                </a:solidFill>
                <a:latin typeface="Times New Roman" pitchFamily="18" charset="0"/>
                <a:sym typeface="Symbol" pitchFamily="18" charset="2"/>
              </a:rPr>
              <a:t>1. Correlation coefficients are calculated from pairs of measurements on variables x and y for the same group of individuals.</a:t>
            </a:r>
          </a:p>
          <a:p>
            <a:pPr eaLnBrk="1" hangingPunct="1">
              <a:buFont typeface="Wingdings" pitchFamily="2" charset="2"/>
              <a:buNone/>
            </a:pPr>
            <a:endParaRPr lang="en-GB" altLang="en-US" b="1" dirty="0">
              <a:solidFill>
                <a:srgbClr val="663300"/>
              </a:solidFill>
              <a:latin typeface="Times New Roman" pitchFamily="18" charset="0"/>
              <a:sym typeface="Symbol" pitchFamily="18" charset="2"/>
            </a:endParaRPr>
          </a:p>
          <a:p>
            <a:pPr eaLnBrk="1" hangingPunct="1"/>
            <a:r>
              <a:rPr lang="en-GB" altLang="en-US" b="1" dirty="0">
                <a:solidFill>
                  <a:srgbClr val="663300"/>
                </a:solidFill>
                <a:latin typeface="Times New Roman" pitchFamily="18" charset="0"/>
                <a:sym typeface="Symbol" pitchFamily="18" charset="2"/>
              </a:rPr>
              <a:t>2. </a:t>
            </a:r>
            <a:r>
              <a:rPr lang="en-GB" altLang="en-US" b="1" dirty="0">
                <a:solidFill>
                  <a:srgbClr val="0033CC"/>
                </a:solidFill>
                <a:latin typeface="Times New Roman" pitchFamily="18" charset="0"/>
                <a:sym typeface="Symbol" pitchFamily="18" charset="2"/>
              </a:rPr>
              <a:t>A positive correlation</a:t>
            </a:r>
            <a:r>
              <a:rPr lang="en-GB" altLang="en-US" b="1" dirty="0">
                <a:solidFill>
                  <a:srgbClr val="663300"/>
                </a:solidFill>
                <a:latin typeface="Times New Roman" pitchFamily="18" charset="0"/>
                <a:sym typeface="Symbol" pitchFamily="18" charset="2"/>
              </a:rPr>
              <a:t> is denoted by </a:t>
            </a:r>
            <a:r>
              <a:rPr lang="en-GB" altLang="en-US" b="1" dirty="0">
                <a:solidFill>
                  <a:srgbClr val="0033CC"/>
                </a:solidFill>
                <a:latin typeface="Times New Roman" pitchFamily="18" charset="0"/>
                <a:sym typeface="Symbol" pitchFamily="18" charset="2"/>
              </a:rPr>
              <a:t>(+) (plus sign)</a:t>
            </a:r>
            <a:r>
              <a:rPr lang="en-GB" altLang="en-US" b="1" dirty="0">
                <a:solidFill>
                  <a:srgbClr val="663300"/>
                </a:solidFill>
                <a:latin typeface="Times New Roman" pitchFamily="18" charset="0"/>
                <a:sym typeface="Symbol" pitchFamily="18" charset="2"/>
              </a:rPr>
              <a:t> and </a:t>
            </a:r>
            <a:r>
              <a:rPr lang="en-GB" altLang="en-US" b="1" dirty="0">
                <a:solidFill>
                  <a:srgbClr val="0033CC"/>
                </a:solidFill>
                <a:latin typeface="Times New Roman" pitchFamily="18" charset="0"/>
                <a:sym typeface="Symbol" pitchFamily="18" charset="2"/>
              </a:rPr>
              <a:t>a negative correlation</a:t>
            </a:r>
            <a:r>
              <a:rPr lang="en-GB" altLang="en-US" b="1" dirty="0">
                <a:solidFill>
                  <a:srgbClr val="663300"/>
                </a:solidFill>
                <a:latin typeface="Times New Roman" pitchFamily="18" charset="0"/>
                <a:sym typeface="Symbol" pitchFamily="18" charset="2"/>
              </a:rPr>
              <a:t> - by (-) </a:t>
            </a:r>
            <a:r>
              <a:rPr lang="en-GB" altLang="en-US" b="1" dirty="0">
                <a:solidFill>
                  <a:srgbClr val="0033CC"/>
                </a:solidFill>
                <a:latin typeface="Times New Roman" pitchFamily="18" charset="0"/>
                <a:sym typeface="Symbol" pitchFamily="18" charset="2"/>
              </a:rPr>
              <a:t>(minus sign).</a:t>
            </a:r>
          </a:p>
        </p:txBody>
      </p:sp>
      <p:sp>
        <p:nvSpPr>
          <p:cNvPr id="2" name="Date Placeholder 1"/>
          <p:cNvSpPr>
            <a:spLocks noGrp="1"/>
          </p:cNvSpPr>
          <p:nvPr>
            <p:ph type="dt" sz="half" idx="12"/>
          </p:nvPr>
        </p:nvSpPr>
        <p:spPr/>
        <p:txBody>
          <a:bodyPr/>
          <a:lstStyle/>
          <a:p>
            <a:fld id="{80B2FCC1-728F-409F-8979-48E1BD23FA81}" type="datetime1">
              <a:rPr lang="bg-BG" altLang="bg-BG" smtClean="0"/>
              <a:t>3.12.2019 г.</a:t>
            </a:fld>
            <a:endParaRPr lang="bg-BG"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sldNum" sz="quarter" idx="11"/>
          </p:nvPr>
        </p:nvSpPr>
        <p:spPr>
          <a:ln/>
        </p:spPr>
        <p:txBody>
          <a:bodyPr/>
          <a:lstStyle/>
          <a:p>
            <a:pPr>
              <a:defRPr/>
            </a:pPr>
            <a:fld id="{A9FC2017-37E0-411C-8242-59630E14C0B9}" type="slidenum">
              <a:rPr lang="bg-BG" altLang="en-US"/>
              <a:pPr>
                <a:defRPr/>
              </a:pPr>
              <a:t>19</a:t>
            </a:fld>
            <a:endParaRPr lang="bg-BG" altLang="en-US"/>
          </a:p>
        </p:txBody>
      </p:sp>
      <p:sp>
        <p:nvSpPr>
          <p:cNvPr id="23554" name="Slide Number Placeholder 4"/>
          <p:cNvSpPr txBox="1">
            <a:spLocks noGrp="1"/>
          </p:cNvSpPr>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3D77FE5F-AAC2-4915-A7D2-37C1751FC809}" type="slidenum">
              <a:rPr lang="bg-BG" altLang="en-US" sz="1200">
                <a:latin typeface="Arial Black" pitchFamily="34" charset="0"/>
              </a:rPr>
              <a:pPr algn="r" eaLnBrk="1" hangingPunct="1"/>
              <a:t>19</a:t>
            </a:fld>
            <a:endParaRPr lang="bg-BG" altLang="en-US" sz="1200">
              <a:latin typeface="Arial Black" pitchFamily="34" charset="0"/>
            </a:endParaRPr>
          </a:p>
        </p:txBody>
      </p:sp>
      <p:sp>
        <p:nvSpPr>
          <p:cNvPr id="12290" name="Rectangle 2"/>
          <p:cNvSpPr>
            <a:spLocks noGrp="1" noChangeArrowheads="1"/>
          </p:cNvSpPr>
          <p:nvPr>
            <p:ph type="title"/>
          </p:nvPr>
        </p:nvSpPr>
        <p:spPr>
          <a:xfrm>
            <a:off x="468313" y="549275"/>
            <a:ext cx="8229600" cy="792163"/>
          </a:xfrm>
        </p:spPr>
        <p:txBody>
          <a:bodyPr/>
          <a:lstStyle/>
          <a:p>
            <a:pPr algn="ctr" eaLnBrk="1" hangingPunct="1">
              <a:defRPr/>
            </a:pPr>
            <a:r>
              <a:rPr lang="en-GB" altLang="en-US" sz="4000" b="1">
                <a:solidFill>
                  <a:srgbClr val="800000"/>
                </a:solidFill>
                <a:effectLst>
                  <a:outerShdw blurRad="38100" dist="38100" dir="2700000" algn="tl">
                    <a:srgbClr val="C0C0C0"/>
                  </a:outerShdw>
                </a:effectLst>
              </a:rPr>
              <a:t>CORRELATION COEFFICIENTS</a:t>
            </a:r>
          </a:p>
        </p:txBody>
      </p:sp>
      <p:sp>
        <p:nvSpPr>
          <p:cNvPr id="23556" name="Rectangle 3"/>
          <p:cNvSpPr>
            <a:spLocks noGrp="1" noChangeArrowheads="1"/>
          </p:cNvSpPr>
          <p:nvPr>
            <p:ph type="body" idx="1"/>
          </p:nvPr>
        </p:nvSpPr>
        <p:spPr>
          <a:xfrm>
            <a:off x="323850" y="1628775"/>
            <a:ext cx="8424863" cy="4114800"/>
          </a:xfrm>
        </p:spPr>
        <p:txBody>
          <a:bodyPr/>
          <a:lstStyle/>
          <a:p>
            <a:pPr eaLnBrk="1" hangingPunct="1">
              <a:lnSpc>
                <a:spcPct val="80000"/>
              </a:lnSpc>
              <a:buFont typeface="Wingdings" pitchFamily="2" charset="2"/>
              <a:buNone/>
            </a:pPr>
            <a:r>
              <a:rPr lang="en-GB" altLang="en-US" b="1" dirty="0">
                <a:latin typeface="Times New Roman" pitchFamily="18" charset="0"/>
                <a:sym typeface="Symbol" pitchFamily="18" charset="2"/>
              </a:rPr>
              <a:t>3. The values of the correlation coefficients range from +1 to -1: </a:t>
            </a:r>
          </a:p>
          <a:p>
            <a:pPr eaLnBrk="1" hangingPunct="1">
              <a:lnSpc>
                <a:spcPct val="80000"/>
              </a:lnSpc>
            </a:pPr>
            <a:r>
              <a:rPr lang="en-GB" altLang="en-US" b="1" dirty="0">
                <a:solidFill>
                  <a:srgbClr val="0033CC"/>
                </a:solidFill>
                <a:latin typeface="Times New Roman" pitchFamily="18" charset="0"/>
                <a:sym typeface="Symbol" pitchFamily="18" charset="2"/>
              </a:rPr>
              <a:t>+1 means a perfect positive correlation; </a:t>
            </a:r>
          </a:p>
          <a:p>
            <a:pPr eaLnBrk="1" hangingPunct="1">
              <a:lnSpc>
                <a:spcPct val="80000"/>
              </a:lnSpc>
            </a:pPr>
            <a:r>
              <a:rPr lang="en-GB" altLang="en-US" b="1" dirty="0">
                <a:solidFill>
                  <a:srgbClr val="0033CC"/>
                </a:solidFill>
                <a:latin typeface="Times New Roman" pitchFamily="18" charset="0"/>
                <a:sym typeface="Symbol" pitchFamily="18" charset="2"/>
              </a:rPr>
              <a:t>0 means no correlation at all;</a:t>
            </a:r>
          </a:p>
          <a:p>
            <a:pPr eaLnBrk="1" hangingPunct="1">
              <a:lnSpc>
                <a:spcPct val="80000"/>
              </a:lnSpc>
            </a:pPr>
            <a:r>
              <a:rPr lang="en-GB" altLang="en-US" b="1" dirty="0">
                <a:solidFill>
                  <a:srgbClr val="0033CC"/>
                </a:solidFill>
                <a:latin typeface="Times New Roman" pitchFamily="18" charset="0"/>
                <a:sym typeface="Symbol" pitchFamily="18" charset="2"/>
              </a:rPr>
              <a:t>-1 means a perfect negative correlation.</a:t>
            </a:r>
          </a:p>
          <a:p>
            <a:pPr eaLnBrk="1" hangingPunct="1">
              <a:lnSpc>
                <a:spcPct val="80000"/>
              </a:lnSpc>
              <a:buFont typeface="Wingdings" pitchFamily="2" charset="2"/>
              <a:buNone/>
            </a:pPr>
            <a:endParaRPr lang="en-GB" altLang="en-US" b="1" dirty="0">
              <a:solidFill>
                <a:srgbClr val="0033CC"/>
              </a:solidFill>
              <a:latin typeface="Times New Roman" pitchFamily="18" charset="0"/>
              <a:sym typeface="Symbol" pitchFamily="18" charset="2"/>
            </a:endParaRPr>
          </a:p>
          <a:p>
            <a:pPr eaLnBrk="1" hangingPunct="1">
              <a:lnSpc>
                <a:spcPct val="80000"/>
              </a:lnSpc>
              <a:buFont typeface="Wingdings" pitchFamily="2" charset="2"/>
              <a:buNone/>
            </a:pPr>
            <a:r>
              <a:rPr lang="en-GB" altLang="en-US" b="1" dirty="0">
                <a:latin typeface="Times New Roman" pitchFamily="18" charset="0"/>
                <a:sym typeface="Symbol" pitchFamily="18" charset="2"/>
              </a:rPr>
              <a:t>4.</a:t>
            </a:r>
            <a:r>
              <a:rPr lang="en-GB" altLang="en-US" b="1" dirty="0">
                <a:solidFill>
                  <a:srgbClr val="6600FF"/>
                </a:solidFill>
                <a:latin typeface="Times New Roman" pitchFamily="18" charset="0"/>
                <a:sym typeface="Symbol" pitchFamily="18" charset="2"/>
              </a:rPr>
              <a:t> </a:t>
            </a:r>
            <a:r>
              <a:rPr lang="en-US" altLang="en-US" b="1" dirty="0">
                <a:latin typeface="Times New Roman" pitchFamily="18" charset="0"/>
                <a:sym typeface="Symbol" pitchFamily="18" charset="2"/>
              </a:rPr>
              <a:t>The square of the correlation coefficient is called a </a:t>
            </a:r>
            <a:r>
              <a:rPr lang="en-US" altLang="en-US" b="1" dirty="0">
                <a:solidFill>
                  <a:srgbClr val="0033CC"/>
                </a:solidFill>
                <a:latin typeface="Times New Roman" pitchFamily="18" charset="0"/>
                <a:sym typeface="Symbol" pitchFamily="18" charset="2"/>
              </a:rPr>
              <a:t>coefficient of determination.</a:t>
            </a:r>
            <a:r>
              <a:rPr lang="bg-BG" altLang="en-US" dirty="0">
                <a:solidFill>
                  <a:srgbClr val="0033CC"/>
                </a:solidFill>
                <a:sym typeface="Symbol" pitchFamily="18" charset="2"/>
              </a:rPr>
              <a:t> </a:t>
            </a:r>
            <a:r>
              <a:rPr lang="bg-BG" altLang="en-US" dirty="0">
                <a:solidFill>
                  <a:srgbClr val="0033CC"/>
                </a:solidFill>
                <a:latin typeface="Times New Roman" pitchFamily="18" charset="0"/>
                <a:sym typeface="Symbol" pitchFamily="18" charset="2"/>
              </a:rPr>
              <a:t> </a:t>
            </a:r>
            <a:endParaRPr lang="en-GB" altLang="en-US" dirty="0">
              <a:solidFill>
                <a:srgbClr val="0033CC"/>
              </a:solidFill>
              <a:latin typeface="Times New Roman" pitchFamily="18" charset="0"/>
              <a:sym typeface="Symbol" pitchFamily="18" charset="2"/>
            </a:endParaRPr>
          </a:p>
        </p:txBody>
      </p:sp>
      <p:sp>
        <p:nvSpPr>
          <p:cNvPr id="2" name="Date Placeholder 1"/>
          <p:cNvSpPr>
            <a:spLocks noGrp="1"/>
          </p:cNvSpPr>
          <p:nvPr>
            <p:ph type="dt" sz="half" idx="12"/>
          </p:nvPr>
        </p:nvSpPr>
        <p:spPr/>
        <p:txBody>
          <a:bodyPr/>
          <a:lstStyle/>
          <a:p>
            <a:fld id="{5F5CE218-8D0F-419D-A7C0-818BDE70F36D}" type="datetime1">
              <a:rPr lang="bg-BG" altLang="bg-BG" smtClean="0"/>
              <a:t>3.12.2019 г.</a:t>
            </a:fld>
            <a:endParaRPr lang="bg-BG" altLang="en-US"/>
          </a:p>
        </p:txBody>
      </p:sp>
    </p:spTree>
    <p:extLst>
      <p:ext uri="{BB962C8B-B14F-4D97-AF65-F5344CB8AC3E}">
        <p14:creationId xmlns:p14="http://schemas.microsoft.com/office/powerpoint/2010/main" val="1105573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sldNum" sz="quarter" idx="11"/>
          </p:nvPr>
        </p:nvSpPr>
        <p:spPr>
          <a:ln/>
        </p:spPr>
        <p:txBody>
          <a:bodyPr/>
          <a:lstStyle/>
          <a:p>
            <a:pPr>
              <a:defRPr/>
            </a:pPr>
            <a:fld id="{D138A016-B1FC-4F2B-ACCF-A7D426029BE8}" type="slidenum">
              <a:rPr lang="bg-BG" altLang="en-US"/>
              <a:pPr>
                <a:defRPr/>
              </a:pPr>
              <a:t>2</a:t>
            </a:fld>
            <a:endParaRPr lang="bg-BG" altLang="en-US"/>
          </a:p>
        </p:txBody>
      </p:sp>
      <p:sp>
        <p:nvSpPr>
          <p:cNvPr id="4098" name="Slide Number Placeholder 3"/>
          <p:cNvSpPr txBox="1">
            <a:spLocks noGrp="1"/>
          </p:cNvSpPr>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7A33FAB5-2C14-4F8E-B574-8D185C63F547}" type="slidenum">
              <a:rPr lang="bg-BG" altLang="en-US" sz="1200">
                <a:latin typeface="Arial Black" pitchFamily="34" charset="0"/>
              </a:rPr>
              <a:pPr algn="r" eaLnBrk="1" hangingPunct="1"/>
              <a:t>2</a:t>
            </a:fld>
            <a:endParaRPr lang="bg-BG" altLang="en-US" sz="1200">
              <a:latin typeface="Arial Black" pitchFamily="34" charset="0"/>
            </a:endParaRPr>
          </a:p>
        </p:txBody>
      </p:sp>
      <p:sp>
        <p:nvSpPr>
          <p:cNvPr id="68612" name="Rectangle 4"/>
          <p:cNvSpPr>
            <a:spLocks noGrp="1" noChangeArrowheads="1"/>
          </p:cNvSpPr>
          <p:nvPr>
            <p:ph type="title"/>
          </p:nvPr>
        </p:nvSpPr>
        <p:spPr>
          <a:xfrm>
            <a:off x="457200" y="457200"/>
            <a:ext cx="8229600" cy="5780088"/>
          </a:xfrm>
        </p:spPr>
        <p:txBody>
          <a:bodyPr/>
          <a:lstStyle/>
          <a:p>
            <a:pPr eaLnBrk="1" hangingPunct="1">
              <a:defRPr/>
            </a:pPr>
            <a:r>
              <a:rPr lang="en-GB" altLang="en-US" sz="3600" b="1" dirty="0">
                <a:solidFill>
                  <a:srgbClr val="800000"/>
                </a:solidFill>
                <a:effectLst>
                  <a:outerShdw blurRad="38100" dist="38100" dir="2700000" algn="tl">
                    <a:srgbClr val="C0C0C0"/>
                  </a:outerShdw>
                </a:effectLst>
              </a:rPr>
              <a:t>Plan of the lecture</a:t>
            </a:r>
            <a:br>
              <a:rPr lang="en-GB" altLang="en-US" sz="3600" b="1" dirty="0">
                <a:solidFill>
                  <a:srgbClr val="800000"/>
                </a:solidFill>
                <a:effectLst>
                  <a:outerShdw blurRad="38100" dist="38100" dir="2700000" algn="tl">
                    <a:srgbClr val="C0C0C0"/>
                  </a:outerShdw>
                </a:effectLst>
              </a:rPr>
            </a:br>
            <a:br>
              <a:rPr lang="en-GB" altLang="en-US" sz="3600" b="1" dirty="0">
                <a:solidFill>
                  <a:srgbClr val="800000"/>
                </a:solidFill>
                <a:effectLst>
                  <a:outerShdw blurRad="38100" dist="38100" dir="2700000" algn="tl">
                    <a:srgbClr val="C0C0C0"/>
                  </a:outerShdw>
                </a:effectLst>
              </a:rPr>
            </a:br>
            <a:r>
              <a:rPr lang="en-GB" altLang="en-US" sz="3600" b="1" dirty="0">
                <a:solidFill>
                  <a:srgbClr val="800000"/>
                </a:solidFill>
                <a:effectLst>
                  <a:outerShdw blurRad="38100" dist="38100" dir="2700000" algn="tl">
                    <a:srgbClr val="C0C0C0"/>
                  </a:outerShdw>
                </a:effectLst>
              </a:rPr>
              <a:t>1. Definition of basic concepts</a:t>
            </a:r>
            <a:br>
              <a:rPr lang="en-GB" altLang="en-US" sz="3600" b="1" dirty="0">
                <a:solidFill>
                  <a:srgbClr val="800000"/>
                </a:solidFill>
                <a:effectLst>
                  <a:outerShdw blurRad="38100" dist="38100" dir="2700000" algn="tl">
                    <a:srgbClr val="C0C0C0"/>
                  </a:outerShdw>
                </a:effectLst>
              </a:rPr>
            </a:br>
            <a:r>
              <a:rPr lang="en-GB" altLang="en-US" sz="3600" b="1" dirty="0">
                <a:solidFill>
                  <a:srgbClr val="800000"/>
                </a:solidFill>
                <a:effectLst>
                  <a:outerShdw blurRad="38100" dist="38100" dir="2700000" algn="tl">
                    <a:srgbClr val="C0C0C0"/>
                  </a:outerShdw>
                </a:effectLst>
              </a:rPr>
              <a:t>2. Types of correlation </a:t>
            </a:r>
            <a:br>
              <a:rPr lang="en-GB" altLang="en-US" sz="3600" b="1" dirty="0">
                <a:solidFill>
                  <a:srgbClr val="800000"/>
                </a:solidFill>
                <a:effectLst>
                  <a:outerShdw blurRad="38100" dist="38100" dir="2700000" algn="tl">
                    <a:srgbClr val="C0C0C0"/>
                  </a:outerShdw>
                </a:effectLst>
              </a:rPr>
            </a:br>
            <a:r>
              <a:rPr lang="en-GB" altLang="en-US" sz="3600" b="1" dirty="0">
                <a:solidFill>
                  <a:srgbClr val="800000"/>
                </a:solidFill>
                <a:effectLst>
                  <a:outerShdw blurRad="38100" dist="38100" dir="2700000" algn="tl">
                    <a:srgbClr val="C0C0C0"/>
                  </a:outerShdw>
                </a:effectLst>
              </a:rPr>
              <a:t>3. Correlation coefficients</a:t>
            </a:r>
            <a:br>
              <a:rPr lang="en-GB" altLang="en-US" sz="3600" b="1" dirty="0">
                <a:solidFill>
                  <a:srgbClr val="800000"/>
                </a:solidFill>
                <a:effectLst>
                  <a:outerShdw blurRad="38100" dist="38100" dir="2700000" algn="tl">
                    <a:srgbClr val="C0C0C0"/>
                  </a:outerShdw>
                </a:effectLst>
              </a:rPr>
            </a:br>
            <a:r>
              <a:rPr lang="en-GB" altLang="en-US" sz="3600" b="1" dirty="0">
                <a:solidFill>
                  <a:srgbClr val="800000"/>
                </a:solidFill>
                <a:effectLst>
                  <a:outerShdw blurRad="38100" dist="38100" dir="2700000" algn="tl">
                    <a:srgbClr val="C0C0C0"/>
                  </a:outerShdw>
                </a:effectLst>
              </a:rPr>
              <a:t>4. Uses of correlation in health sciences </a:t>
            </a:r>
            <a:br>
              <a:rPr lang="en-GB" altLang="en-US" sz="3600" b="1" dirty="0">
                <a:solidFill>
                  <a:srgbClr val="800000"/>
                </a:solidFill>
                <a:effectLst>
                  <a:outerShdw blurRad="38100" dist="38100" dir="2700000" algn="tl">
                    <a:srgbClr val="C0C0C0"/>
                  </a:outerShdw>
                </a:effectLst>
              </a:rPr>
            </a:br>
            <a:r>
              <a:rPr lang="en-GB" altLang="en-US" sz="3600" b="1" dirty="0">
                <a:solidFill>
                  <a:srgbClr val="800000"/>
                </a:solidFill>
                <a:effectLst>
                  <a:outerShdw blurRad="38100" dist="38100" dir="2700000" algn="tl">
                    <a:srgbClr val="C0C0C0"/>
                  </a:outerShdw>
                </a:effectLst>
              </a:rPr>
              <a:t>5. Correlation and causation</a:t>
            </a:r>
            <a:endParaRPr lang="bg-BG" altLang="en-US" sz="3600" b="1" dirty="0">
              <a:solidFill>
                <a:srgbClr val="800000"/>
              </a:solidFill>
              <a:effectLst>
                <a:outerShdw blurRad="38100" dist="38100" dir="2700000" algn="tl">
                  <a:srgbClr val="C0C0C0"/>
                </a:outerShdw>
              </a:effectLst>
            </a:endParaRPr>
          </a:p>
        </p:txBody>
      </p:sp>
      <p:sp>
        <p:nvSpPr>
          <p:cNvPr id="2" name="Date Placeholder 1"/>
          <p:cNvSpPr>
            <a:spLocks noGrp="1"/>
          </p:cNvSpPr>
          <p:nvPr>
            <p:ph type="dt" sz="half" idx="12"/>
          </p:nvPr>
        </p:nvSpPr>
        <p:spPr/>
        <p:txBody>
          <a:bodyPr/>
          <a:lstStyle/>
          <a:p>
            <a:fld id="{A0239985-C170-46AC-A662-388E5AD9E1A2}" type="datetime1">
              <a:rPr lang="bg-BG" altLang="bg-BG" smtClean="0"/>
              <a:t>3.12.2019 г.</a:t>
            </a:fld>
            <a:endParaRPr lang="bg-BG"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a:spLocks noGrp="1" noChangeArrowheads="1"/>
          </p:cNvSpPr>
          <p:nvPr>
            <p:ph type="sldNum" sz="quarter" idx="11"/>
          </p:nvPr>
        </p:nvSpPr>
        <p:spPr>
          <a:ln/>
        </p:spPr>
        <p:txBody>
          <a:bodyPr/>
          <a:lstStyle/>
          <a:p>
            <a:pPr>
              <a:defRPr/>
            </a:pPr>
            <a:fld id="{9DA5CEEB-9437-4BB9-9F86-5D98C0B32896}" type="slidenum">
              <a:rPr lang="bg-BG" altLang="en-US"/>
              <a:pPr>
                <a:defRPr/>
              </a:pPr>
              <a:t>20</a:t>
            </a:fld>
            <a:endParaRPr lang="bg-BG" altLang="en-US"/>
          </a:p>
        </p:txBody>
      </p:sp>
      <p:sp>
        <p:nvSpPr>
          <p:cNvPr id="24578" name="Slide Number Placeholder 5"/>
          <p:cNvSpPr txBox="1">
            <a:spLocks noGrp="1"/>
          </p:cNvSpPr>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40ADB281-403E-4E97-A2A7-8874A5D77E31}" type="slidenum">
              <a:rPr lang="bg-BG" altLang="en-US" sz="1200">
                <a:latin typeface="Arial Black" pitchFamily="34" charset="0"/>
              </a:rPr>
              <a:pPr algn="r" eaLnBrk="1" hangingPunct="1"/>
              <a:t>20</a:t>
            </a:fld>
            <a:endParaRPr lang="bg-BG" altLang="en-US" sz="1200">
              <a:latin typeface="Arial Black" pitchFamily="34" charset="0"/>
            </a:endParaRPr>
          </a:p>
        </p:txBody>
      </p:sp>
      <p:sp>
        <p:nvSpPr>
          <p:cNvPr id="24579" name="Rectangle 2"/>
          <p:cNvSpPr>
            <a:spLocks noGrp="1" noChangeArrowheads="1"/>
          </p:cNvSpPr>
          <p:nvPr>
            <p:ph type="title"/>
          </p:nvPr>
        </p:nvSpPr>
        <p:spPr>
          <a:xfrm>
            <a:off x="457200" y="620713"/>
            <a:ext cx="8229600" cy="863600"/>
          </a:xfrm>
        </p:spPr>
        <p:txBody>
          <a:bodyPr/>
          <a:lstStyle/>
          <a:p>
            <a:pPr algn="ctr" eaLnBrk="1" hangingPunct="1"/>
            <a:r>
              <a:rPr lang="en-GB" altLang="en-US" sz="4800" b="1" dirty="0">
                <a:solidFill>
                  <a:srgbClr val="800000"/>
                </a:solidFill>
                <a:latin typeface="Times New Roman" pitchFamily="18" charset="0"/>
                <a:sym typeface="Symbol" pitchFamily="18" charset="2"/>
              </a:rPr>
              <a:t>Degrees of correlation</a:t>
            </a:r>
          </a:p>
        </p:txBody>
      </p:sp>
      <p:sp>
        <p:nvSpPr>
          <p:cNvPr id="24580" name="Rectangle 3"/>
          <p:cNvSpPr>
            <a:spLocks noGrp="1" noChangeArrowheads="1"/>
          </p:cNvSpPr>
          <p:nvPr>
            <p:ph type="body" sz="half" idx="1"/>
          </p:nvPr>
        </p:nvSpPr>
        <p:spPr>
          <a:xfrm>
            <a:off x="457200" y="1981200"/>
            <a:ext cx="4033838" cy="3886200"/>
          </a:xfrm>
        </p:spPr>
        <p:txBody>
          <a:bodyPr/>
          <a:lstStyle/>
          <a:p>
            <a:pPr eaLnBrk="1" hangingPunct="1"/>
            <a:r>
              <a:rPr lang="en-GB" altLang="en-US" sz="4000" b="1" dirty="0">
                <a:solidFill>
                  <a:srgbClr val="663300"/>
                </a:solidFill>
                <a:latin typeface="Times New Roman" pitchFamily="18" charset="0"/>
                <a:sym typeface="Symbol" pitchFamily="18" charset="2"/>
              </a:rPr>
              <a:t>3-point scale</a:t>
            </a:r>
            <a:endParaRPr lang="en-GB" altLang="en-US" sz="3600" b="1" dirty="0">
              <a:solidFill>
                <a:srgbClr val="663300"/>
              </a:solidFill>
              <a:latin typeface="Times New Roman" pitchFamily="18" charset="0"/>
              <a:sym typeface="Symbol" pitchFamily="18" charset="2"/>
            </a:endParaRPr>
          </a:p>
          <a:p>
            <a:pPr eaLnBrk="1" hangingPunct="1"/>
            <a:r>
              <a:rPr lang="en-GB" altLang="en-US" b="1" dirty="0">
                <a:solidFill>
                  <a:srgbClr val="6600FF"/>
                </a:solidFill>
                <a:latin typeface="Times New Roman" pitchFamily="18" charset="0"/>
                <a:sym typeface="Symbol" pitchFamily="18" charset="2"/>
              </a:rPr>
              <a:t>Over 0.7</a:t>
            </a:r>
            <a:r>
              <a:rPr lang="en-GB" altLang="en-US" b="1" dirty="0">
                <a:latin typeface="Times New Roman" pitchFamily="18" charset="0"/>
                <a:sym typeface="Symbol" pitchFamily="18" charset="2"/>
              </a:rPr>
              <a:t> - high</a:t>
            </a:r>
          </a:p>
          <a:p>
            <a:pPr eaLnBrk="1" hangingPunct="1"/>
            <a:r>
              <a:rPr lang="en-GB" altLang="en-US" b="1" dirty="0">
                <a:solidFill>
                  <a:srgbClr val="6600FF"/>
                </a:solidFill>
                <a:latin typeface="Times New Roman" pitchFamily="18" charset="0"/>
                <a:sym typeface="Symbol" pitchFamily="18" charset="2"/>
              </a:rPr>
              <a:t>0.3 to 0.7</a:t>
            </a:r>
            <a:r>
              <a:rPr lang="en-GB" altLang="en-US" b="1" dirty="0">
                <a:latin typeface="Times New Roman" pitchFamily="18" charset="0"/>
                <a:sym typeface="Symbol" pitchFamily="18" charset="2"/>
              </a:rPr>
              <a:t> - moderate</a:t>
            </a:r>
          </a:p>
          <a:p>
            <a:pPr eaLnBrk="1" hangingPunct="1"/>
            <a:r>
              <a:rPr lang="en-GB" altLang="en-US" b="1" dirty="0">
                <a:solidFill>
                  <a:srgbClr val="6600FF"/>
                </a:solidFill>
                <a:latin typeface="Times New Roman" pitchFamily="18" charset="0"/>
                <a:sym typeface="Symbol" pitchFamily="18" charset="2"/>
              </a:rPr>
              <a:t>less than 0.3</a:t>
            </a:r>
            <a:r>
              <a:rPr lang="en-GB" altLang="en-US" b="1" dirty="0">
                <a:latin typeface="Times New Roman" pitchFamily="18" charset="0"/>
                <a:sym typeface="Symbol" pitchFamily="18" charset="2"/>
              </a:rPr>
              <a:t> - weak</a:t>
            </a:r>
            <a:endParaRPr lang="en-GB" altLang="en-US" b="1" dirty="0"/>
          </a:p>
          <a:p>
            <a:pPr eaLnBrk="1" hangingPunct="1"/>
            <a:endParaRPr lang="en-GB" altLang="en-US" b="1" dirty="0"/>
          </a:p>
        </p:txBody>
      </p:sp>
      <p:sp>
        <p:nvSpPr>
          <p:cNvPr id="24581" name="Rectangle 4"/>
          <p:cNvSpPr>
            <a:spLocks noGrp="1" noChangeArrowheads="1"/>
          </p:cNvSpPr>
          <p:nvPr>
            <p:ph type="body" sz="half" idx="2"/>
          </p:nvPr>
        </p:nvSpPr>
        <p:spPr>
          <a:xfrm>
            <a:off x="4652963" y="1981200"/>
            <a:ext cx="4033837" cy="3886200"/>
          </a:xfrm>
        </p:spPr>
        <p:txBody>
          <a:bodyPr/>
          <a:lstStyle/>
          <a:p>
            <a:pPr eaLnBrk="1" hangingPunct="1"/>
            <a:r>
              <a:rPr lang="en-GB" altLang="en-US" sz="4000" b="1" dirty="0">
                <a:latin typeface="Times New Roman" pitchFamily="18" charset="0"/>
              </a:rPr>
              <a:t>5-point scale</a:t>
            </a:r>
          </a:p>
          <a:p>
            <a:pPr eaLnBrk="1" hangingPunct="1"/>
            <a:r>
              <a:rPr lang="en-GB" altLang="en-US" b="1" dirty="0">
                <a:solidFill>
                  <a:srgbClr val="6600FF"/>
                </a:solidFill>
                <a:latin typeface="Times New Roman" pitchFamily="18" charset="0"/>
              </a:rPr>
              <a:t>0.00-0.25</a:t>
            </a:r>
            <a:r>
              <a:rPr lang="en-GB" altLang="en-US" b="1" dirty="0">
                <a:latin typeface="Times New Roman" pitchFamily="18" charset="0"/>
              </a:rPr>
              <a:t> - little, if any</a:t>
            </a:r>
          </a:p>
          <a:p>
            <a:pPr eaLnBrk="1" hangingPunct="1"/>
            <a:r>
              <a:rPr lang="en-GB" altLang="en-US" b="1" dirty="0">
                <a:solidFill>
                  <a:srgbClr val="6600FF"/>
                </a:solidFill>
                <a:latin typeface="Times New Roman" pitchFamily="18" charset="0"/>
              </a:rPr>
              <a:t>0.26-0.49</a:t>
            </a:r>
            <a:r>
              <a:rPr lang="en-GB" altLang="en-US" b="1" dirty="0">
                <a:latin typeface="Times New Roman" pitchFamily="18" charset="0"/>
              </a:rPr>
              <a:t> - low</a:t>
            </a:r>
          </a:p>
          <a:p>
            <a:pPr eaLnBrk="1" hangingPunct="1"/>
            <a:r>
              <a:rPr lang="en-GB" altLang="en-US" b="1" dirty="0">
                <a:solidFill>
                  <a:srgbClr val="6600FF"/>
                </a:solidFill>
                <a:latin typeface="Times New Roman" pitchFamily="18" charset="0"/>
              </a:rPr>
              <a:t>0.50-0.69</a:t>
            </a:r>
            <a:r>
              <a:rPr lang="en-GB" altLang="en-US" b="1" dirty="0">
                <a:latin typeface="Times New Roman" pitchFamily="18" charset="0"/>
              </a:rPr>
              <a:t> - moderate</a:t>
            </a:r>
          </a:p>
          <a:p>
            <a:pPr eaLnBrk="1" hangingPunct="1"/>
            <a:r>
              <a:rPr lang="en-GB" altLang="en-US" b="1" dirty="0">
                <a:solidFill>
                  <a:srgbClr val="6600FF"/>
                </a:solidFill>
                <a:latin typeface="Times New Roman" pitchFamily="18" charset="0"/>
              </a:rPr>
              <a:t>0.70-0.89</a:t>
            </a:r>
            <a:r>
              <a:rPr lang="en-GB" altLang="en-US" b="1" dirty="0">
                <a:latin typeface="Times New Roman" pitchFamily="18" charset="0"/>
              </a:rPr>
              <a:t> - high</a:t>
            </a:r>
          </a:p>
          <a:p>
            <a:pPr eaLnBrk="1" hangingPunct="1"/>
            <a:r>
              <a:rPr lang="en-GB" altLang="en-US" b="1" dirty="0">
                <a:solidFill>
                  <a:srgbClr val="6600FF"/>
                </a:solidFill>
                <a:latin typeface="Times New Roman" pitchFamily="18" charset="0"/>
              </a:rPr>
              <a:t>0.90-1.00</a:t>
            </a:r>
            <a:r>
              <a:rPr lang="en-GB" altLang="en-US" b="1" dirty="0">
                <a:latin typeface="Times New Roman" pitchFamily="18" charset="0"/>
              </a:rPr>
              <a:t> - very high</a:t>
            </a:r>
            <a:endParaRPr lang="en-GB" altLang="en-US" sz="2400" dirty="0"/>
          </a:p>
        </p:txBody>
      </p:sp>
      <p:sp>
        <p:nvSpPr>
          <p:cNvPr id="2" name="Date Placeholder 1"/>
          <p:cNvSpPr>
            <a:spLocks noGrp="1"/>
          </p:cNvSpPr>
          <p:nvPr>
            <p:ph type="dt" sz="half" idx="12"/>
          </p:nvPr>
        </p:nvSpPr>
        <p:spPr/>
        <p:txBody>
          <a:bodyPr/>
          <a:lstStyle/>
          <a:p>
            <a:fld id="{16DD4C90-36FF-4D38-AE1E-7F753947C177}" type="datetime1">
              <a:rPr lang="bg-BG" altLang="bg-BG" smtClean="0"/>
              <a:t>3.12.2019 г.</a:t>
            </a:fld>
            <a:endParaRPr lang="bg-BG" altLang="en-US"/>
          </a:p>
        </p:txBody>
      </p:sp>
    </p:spTree>
    <p:extLst>
      <p:ext uri="{BB962C8B-B14F-4D97-AF65-F5344CB8AC3E}">
        <p14:creationId xmlns:p14="http://schemas.microsoft.com/office/powerpoint/2010/main" val="22307559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sldNum" sz="quarter" idx="11"/>
          </p:nvPr>
        </p:nvSpPr>
        <p:spPr>
          <a:ln/>
        </p:spPr>
        <p:txBody>
          <a:bodyPr/>
          <a:lstStyle/>
          <a:p>
            <a:pPr>
              <a:defRPr/>
            </a:pPr>
            <a:fld id="{1FE2194E-A0E2-494E-B0AA-F6B5DE6B14D0}" type="slidenum">
              <a:rPr lang="bg-BG" altLang="en-US"/>
              <a:pPr>
                <a:defRPr/>
              </a:pPr>
              <a:t>21</a:t>
            </a:fld>
            <a:endParaRPr lang="bg-BG" altLang="en-US"/>
          </a:p>
        </p:txBody>
      </p:sp>
      <p:sp>
        <p:nvSpPr>
          <p:cNvPr id="19458" name="Slide Number Placeholder 4"/>
          <p:cNvSpPr txBox="1">
            <a:spLocks noGrp="1"/>
          </p:cNvSpPr>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6863BE5F-11DA-43E1-848A-A5528AD8FE3C}" type="slidenum">
              <a:rPr lang="bg-BG" altLang="en-US" sz="1200">
                <a:latin typeface="Arial Black" pitchFamily="34" charset="0"/>
              </a:rPr>
              <a:pPr algn="r" eaLnBrk="1" hangingPunct="1"/>
              <a:t>21</a:t>
            </a:fld>
            <a:endParaRPr lang="bg-BG" altLang="en-US" sz="1200">
              <a:latin typeface="Arial Black" pitchFamily="34" charset="0"/>
            </a:endParaRPr>
          </a:p>
        </p:txBody>
      </p:sp>
      <p:sp>
        <p:nvSpPr>
          <p:cNvPr id="10242" name="Rectangle 2"/>
          <p:cNvSpPr>
            <a:spLocks noGrp="1" noChangeArrowheads="1"/>
          </p:cNvSpPr>
          <p:nvPr>
            <p:ph type="title"/>
          </p:nvPr>
        </p:nvSpPr>
        <p:spPr/>
        <p:txBody>
          <a:bodyPr/>
          <a:lstStyle/>
          <a:p>
            <a:pPr algn="ctr" eaLnBrk="1" hangingPunct="1">
              <a:defRPr/>
            </a:pPr>
            <a:r>
              <a:rPr lang="en-GB" altLang="en-US" sz="3200" b="1">
                <a:solidFill>
                  <a:srgbClr val="800000"/>
                </a:solidFill>
                <a:effectLst>
                  <a:outerShdw blurRad="38100" dist="38100" dir="2700000" algn="tl">
                    <a:srgbClr val="C0C0C0"/>
                  </a:outerShdw>
                </a:effectLst>
              </a:rPr>
              <a:t>CORRELATION COEFFICIENTS</a:t>
            </a:r>
            <a:endParaRPr lang="en-GB" altLang="en-US" sz="3600" b="1">
              <a:solidFill>
                <a:srgbClr val="800000"/>
              </a:solidFill>
              <a:effectLst>
                <a:outerShdw blurRad="38100" dist="38100" dir="2700000" algn="tl">
                  <a:srgbClr val="C0C0C0"/>
                </a:outerShdw>
              </a:effectLst>
            </a:endParaRPr>
          </a:p>
        </p:txBody>
      </p:sp>
      <p:sp>
        <p:nvSpPr>
          <p:cNvPr id="19460" name="Rectangle 3"/>
          <p:cNvSpPr>
            <a:spLocks noGrp="1" noChangeArrowheads="1"/>
          </p:cNvSpPr>
          <p:nvPr>
            <p:ph type="body" idx="1"/>
          </p:nvPr>
        </p:nvSpPr>
        <p:spPr/>
        <p:txBody>
          <a:bodyPr/>
          <a:lstStyle/>
          <a:p>
            <a:pPr algn="ctr" eaLnBrk="1" hangingPunct="1">
              <a:buFont typeface="Wingdings" pitchFamily="2" charset="2"/>
              <a:buNone/>
            </a:pPr>
            <a:r>
              <a:rPr lang="en-US" altLang="en-US" b="1" dirty="0">
                <a:solidFill>
                  <a:srgbClr val="0033CC"/>
                </a:solidFill>
                <a:sym typeface="Symbol" pitchFamily="18" charset="2"/>
              </a:rPr>
              <a:t>SELECTION OF CORRELATION COEFFICIENT</a:t>
            </a:r>
          </a:p>
          <a:p>
            <a:pPr eaLnBrk="1" hangingPunct="1"/>
            <a:r>
              <a:rPr lang="en-US" altLang="en-US" b="1" dirty="0">
                <a:sym typeface="Symbol" pitchFamily="18" charset="2"/>
              </a:rPr>
              <a:t>There are several types of correlation coefficients used in statistics under specific conditions.</a:t>
            </a:r>
            <a:endParaRPr lang="en-GB" altLang="en-US" dirty="0">
              <a:sym typeface="Symbol" pitchFamily="18" charset="2"/>
            </a:endParaRPr>
          </a:p>
        </p:txBody>
      </p:sp>
      <p:sp>
        <p:nvSpPr>
          <p:cNvPr id="2" name="Date Placeholder 1"/>
          <p:cNvSpPr>
            <a:spLocks noGrp="1"/>
          </p:cNvSpPr>
          <p:nvPr>
            <p:ph type="dt" sz="half" idx="12"/>
          </p:nvPr>
        </p:nvSpPr>
        <p:spPr/>
        <p:txBody>
          <a:bodyPr/>
          <a:lstStyle/>
          <a:p>
            <a:fld id="{0B38D071-8C8C-4AC2-8C38-0C4FD180A22A}" type="datetime1">
              <a:rPr lang="bg-BG" altLang="bg-BG" smtClean="0"/>
              <a:t>3.12.2019 г.</a:t>
            </a:fld>
            <a:endParaRPr lang="bg-BG" altLang="en-US"/>
          </a:p>
        </p:txBody>
      </p:sp>
    </p:spTree>
    <p:extLst>
      <p:ext uri="{BB962C8B-B14F-4D97-AF65-F5344CB8AC3E}">
        <p14:creationId xmlns:p14="http://schemas.microsoft.com/office/powerpoint/2010/main" val="22734300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sldNum" sz="quarter" idx="11"/>
          </p:nvPr>
        </p:nvSpPr>
        <p:spPr>
          <a:ln/>
        </p:spPr>
        <p:txBody>
          <a:bodyPr/>
          <a:lstStyle/>
          <a:p>
            <a:pPr>
              <a:defRPr/>
            </a:pPr>
            <a:fld id="{56461D9C-E8DB-40A7-A7A7-D858BB574B81}" type="slidenum">
              <a:rPr lang="bg-BG" altLang="en-US"/>
              <a:pPr>
                <a:defRPr/>
              </a:pPr>
              <a:t>22</a:t>
            </a:fld>
            <a:endParaRPr lang="bg-BG" altLang="en-US"/>
          </a:p>
        </p:txBody>
      </p:sp>
      <p:sp>
        <p:nvSpPr>
          <p:cNvPr id="20482" name="Slide Number Placeholder 2"/>
          <p:cNvSpPr txBox="1">
            <a:spLocks noGrp="1"/>
          </p:cNvSpPr>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2791F0F8-6D90-4AA5-926F-EEC6C7015A06}" type="slidenum">
              <a:rPr lang="bg-BG" altLang="en-US" sz="1200">
                <a:latin typeface="Arial Black" pitchFamily="34" charset="0"/>
              </a:rPr>
              <a:pPr algn="r" eaLnBrk="1" hangingPunct="1"/>
              <a:t>22</a:t>
            </a:fld>
            <a:endParaRPr lang="bg-BG" altLang="en-US" sz="1200">
              <a:latin typeface="Arial Black" pitchFamily="34" charset="0"/>
            </a:endParaRPr>
          </a:p>
        </p:txBody>
      </p:sp>
      <p:sp>
        <p:nvSpPr>
          <p:cNvPr id="36866" name="Rectangle 2"/>
          <p:cNvSpPr>
            <a:spLocks noGrp="1" noChangeArrowheads="1"/>
          </p:cNvSpPr>
          <p:nvPr>
            <p:ph type="title" idx="4294967295"/>
          </p:nvPr>
        </p:nvSpPr>
        <p:spPr>
          <a:xfrm>
            <a:off x="1331913" y="549275"/>
            <a:ext cx="6656387" cy="792163"/>
          </a:xfrm>
        </p:spPr>
        <p:txBody>
          <a:bodyPr/>
          <a:lstStyle/>
          <a:p>
            <a:pPr algn="ctr" eaLnBrk="1" hangingPunct="1">
              <a:defRPr/>
            </a:pPr>
            <a:r>
              <a:rPr lang="en-GB" altLang="en-US" sz="3200" b="1">
                <a:solidFill>
                  <a:srgbClr val="800000"/>
                </a:solidFill>
                <a:effectLst>
                  <a:outerShdw blurRad="38100" dist="38100" dir="2700000" algn="tl">
                    <a:srgbClr val="C0C0C0"/>
                  </a:outerShdw>
                </a:effectLst>
              </a:rPr>
              <a:t>CORRELATION COEFFICIENTS</a:t>
            </a:r>
            <a:endParaRPr lang="en-GB" altLang="en-US" sz="3600" b="1">
              <a:solidFill>
                <a:srgbClr val="800000"/>
              </a:solidFill>
              <a:effectLst>
                <a:outerShdw blurRad="38100" dist="38100" dir="2700000" algn="tl">
                  <a:srgbClr val="C0C0C0"/>
                </a:outerShdw>
              </a:effectLst>
            </a:endParaRPr>
          </a:p>
        </p:txBody>
      </p:sp>
      <p:graphicFrame>
        <p:nvGraphicFramePr>
          <p:cNvPr id="36923" name="Group 59"/>
          <p:cNvGraphicFramePr>
            <a:graphicFrameLocks noGrp="1"/>
          </p:cNvGraphicFramePr>
          <p:nvPr>
            <p:extLst>
              <p:ext uri="{D42A27DB-BD31-4B8C-83A1-F6EECF244321}">
                <p14:modId xmlns:p14="http://schemas.microsoft.com/office/powerpoint/2010/main" val="3049806759"/>
              </p:ext>
            </p:extLst>
          </p:nvPr>
        </p:nvGraphicFramePr>
        <p:xfrm>
          <a:off x="611188" y="1484313"/>
          <a:ext cx="8137525" cy="4240530"/>
        </p:xfrm>
        <a:graphic>
          <a:graphicData uri="http://schemas.openxmlformats.org/drawingml/2006/table">
            <a:tbl>
              <a:tblPr/>
              <a:tblGrid>
                <a:gridCol w="2088604">
                  <a:extLst>
                    <a:ext uri="{9D8B030D-6E8A-4147-A177-3AD203B41FA5}">
                      <a16:colId xmlns:a16="http://schemas.microsoft.com/office/drawing/2014/main" val="20000"/>
                    </a:ext>
                  </a:extLst>
                </a:gridCol>
                <a:gridCol w="6048921">
                  <a:extLst>
                    <a:ext uri="{9D8B030D-6E8A-4147-A177-3AD203B41FA5}">
                      <a16:colId xmlns:a16="http://schemas.microsoft.com/office/drawing/2014/main" val="20001"/>
                    </a:ext>
                  </a:extLst>
                </a:gridCol>
              </a:tblGrid>
              <a:tr h="720725">
                <a:tc>
                  <a:txBody>
                    <a:bodyPr/>
                    <a:lstStyle>
                      <a:lvl1pPr>
                        <a:spcBef>
                          <a:spcPct val="20000"/>
                        </a:spcBef>
                        <a:buClr>
                          <a:schemeClr val="bg2"/>
                        </a:buClr>
                        <a:buSzPct val="75000"/>
                        <a:buFont typeface="Wingdings" pitchFamily="2" charset="2"/>
                        <a:defRPr sz="2800">
                          <a:solidFill>
                            <a:schemeClr val="tx1"/>
                          </a:solidFill>
                          <a:latin typeface="Arial" charset="0"/>
                        </a:defRPr>
                      </a:lvl1pPr>
                      <a:lvl2pPr>
                        <a:spcBef>
                          <a:spcPct val="20000"/>
                        </a:spcBef>
                        <a:buClr>
                          <a:schemeClr val="accent2"/>
                        </a:buClr>
                        <a:buSzPct val="80000"/>
                        <a:buFont typeface="Wingdings" pitchFamily="2" charset="2"/>
                        <a:defRPr sz="2400">
                          <a:solidFill>
                            <a:schemeClr val="tx1"/>
                          </a:solidFill>
                          <a:latin typeface="Arial" charset="0"/>
                        </a:defRPr>
                      </a:lvl2pPr>
                      <a:lvl3pPr>
                        <a:spcBef>
                          <a:spcPct val="20000"/>
                        </a:spcBef>
                        <a:buClr>
                          <a:schemeClr val="bg2"/>
                        </a:buClr>
                        <a:buSzPct val="65000"/>
                        <a:buFont typeface="Wingdings" pitchFamily="2" charset="2"/>
                        <a:defRPr sz="2000">
                          <a:solidFill>
                            <a:schemeClr val="tx1"/>
                          </a:solidFill>
                          <a:latin typeface="Arial" charset="0"/>
                        </a:defRPr>
                      </a:lvl3pPr>
                      <a:lvl4pPr>
                        <a:spcBef>
                          <a:spcPct val="20000"/>
                        </a:spcBef>
                        <a:buClr>
                          <a:schemeClr val="accent2"/>
                        </a:buClr>
                        <a:buSzPct val="70000"/>
                        <a:buFont typeface="Wingdings" pitchFamily="2" charset="2"/>
                        <a:defRPr>
                          <a:solidFill>
                            <a:schemeClr val="tx1"/>
                          </a:solidFill>
                          <a:latin typeface="Arial" charset="0"/>
                        </a:defRPr>
                      </a:lvl4pPr>
                      <a:lvl5pPr>
                        <a:spcBef>
                          <a:spcPct val="20000"/>
                        </a:spcBef>
                        <a:buClr>
                          <a:schemeClr val="bg2"/>
                        </a:buClr>
                        <a:buFont typeface="Wingdings" pitchFamily="2" charset="2"/>
                        <a:defRPr>
                          <a:solidFill>
                            <a:schemeClr val="tx1"/>
                          </a:solidFill>
                          <a:latin typeface="Arial" charset="0"/>
                        </a:defRPr>
                      </a:lvl5pPr>
                      <a:lvl6pPr fontAlgn="base">
                        <a:spcBef>
                          <a:spcPct val="20000"/>
                        </a:spcBef>
                        <a:spcAft>
                          <a:spcPct val="0"/>
                        </a:spcAft>
                        <a:buClr>
                          <a:schemeClr val="bg2"/>
                        </a:buClr>
                        <a:buFont typeface="Wingdings" pitchFamily="2" charset="2"/>
                        <a:defRPr>
                          <a:solidFill>
                            <a:schemeClr val="tx1"/>
                          </a:solidFill>
                          <a:latin typeface="Arial" charset="0"/>
                        </a:defRPr>
                      </a:lvl6pPr>
                      <a:lvl7pPr fontAlgn="base">
                        <a:spcBef>
                          <a:spcPct val="20000"/>
                        </a:spcBef>
                        <a:spcAft>
                          <a:spcPct val="0"/>
                        </a:spcAft>
                        <a:buClr>
                          <a:schemeClr val="bg2"/>
                        </a:buClr>
                        <a:buFont typeface="Wingdings" pitchFamily="2" charset="2"/>
                        <a:defRPr>
                          <a:solidFill>
                            <a:schemeClr val="tx1"/>
                          </a:solidFill>
                          <a:latin typeface="Arial" charset="0"/>
                        </a:defRPr>
                      </a:lvl7pPr>
                      <a:lvl8pPr fontAlgn="base">
                        <a:spcBef>
                          <a:spcPct val="20000"/>
                        </a:spcBef>
                        <a:spcAft>
                          <a:spcPct val="0"/>
                        </a:spcAft>
                        <a:buClr>
                          <a:schemeClr val="bg2"/>
                        </a:buClr>
                        <a:buFont typeface="Wingdings" pitchFamily="2" charset="2"/>
                        <a:defRPr>
                          <a:solidFill>
                            <a:schemeClr val="tx1"/>
                          </a:solidFill>
                          <a:latin typeface="Arial" charset="0"/>
                        </a:defRPr>
                      </a:lvl8pPr>
                      <a:lvl9pPr fontAlgn="base">
                        <a:spcBef>
                          <a:spcPct val="20000"/>
                        </a:spcBef>
                        <a:spcAft>
                          <a:spcPct val="0"/>
                        </a:spcAft>
                        <a:buClr>
                          <a:schemeClr val="bg2"/>
                        </a:buClr>
                        <a:buFont typeface="Wingdings" pitchFamily="2" charset="2"/>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800" b="1" i="0" u="none" strike="noStrike" cap="none" normalizeH="0" baseline="0" dirty="0">
                          <a:ln>
                            <a:noFill/>
                          </a:ln>
                          <a:solidFill>
                            <a:schemeClr val="tx1"/>
                          </a:solidFill>
                          <a:effectLst/>
                          <a:latin typeface="Times New Roman" pitchFamily="18" charset="0"/>
                          <a:cs typeface="Times New Roman" pitchFamily="18" charset="0"/>
                        </a:rPr>
                        <a:t>Coefficient</a:t>
                      </a:r>
                      <a:endParaRPr kumimoji="0" lang="en-US" altLang="en-US" sz="2800" b="1"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itchFamily="2" charset="2"/>
                        <a:defRPr sz="2800">
                          <a:solidFill>
                            <a:schemeClr val="tx1"/>
                          </a:solidFill>
                          <a:latin typeface="Arial" charset="0"/>
                        </a:defRPr>
                      </a:lvl1pPr>
                      <a:lvl2pPr>
                        <a:spcBef>
                          <a:spcPct val="20000"/>
                        </a:spcBef>
                        <a:buClr>
                          <a:schemeClr val="accent2"/>
                        </a:buClr>
                        <a:buSzPct val="80000"/>
                        <a:buFont typeface="Wingdings" pitchFamily="2" charset="2"/>
                        <a:defRPr sz="2400">
                          <a:solidFill>
                            <a:schemeClr val="tx1"/>
                          </a:solidFill>
                          <a:latin typeface="Arial" charset="0"/>
                        </a:defRPr>
                      </a:lvl2pPr>
                      <a:lvl3pPr>
                        <a:spcBef>
                          <a:spcPct val="20000"/>
                        </a:spcBef>
                        <a:buClr>
                          <a:schemeClr val="bg2"/>
                        </a:buClr>
                        <a:buSzPct val="65000"/>
                        <a:buFont typeface="Wingdings" pitchFamily="2" charset="2"/>
                        <a:defRPr sz="2000">
                          <a:solidFill>
                            <a:schemeClr val="tx1"/>
                          </a:solidFill>
                          <a:latin typeface="Arial" charset="0"/>
                        </a:defRPr>
                      </a:lvl3pPr>
                      <a:lvl4pPr>
                        <a:spcBef>
                          <a:spcPct val="20000"/>
                        </a:spcBef>
                        <a:buClr>
                          <a:schemeClr val="accent2"/>
                        </a:buClr>
                        <a:buSzPct val="70000"/>
                        <a:buFont typeface="Wingdings" pitchFamily="2" charset="2"/>
                        <a:defRPr>
                          <a:solidFill>
                            <a:schemeClr val="tx1"/>
                          </a:solidFill>
                          <a:latin typeface="Arial" charset="0"/>
                        </a:defRPr>
                      </a:lvl4pPr>
                      <a:lvl5pPr>
                        <a:spcBef>
                          <a:spcPct val="20000"/>
                        </a:spcBef>
                        <a:buClr>
                          <a:schemeClr val="bg2"/>
                        </a:buClr>
                        <a:buFont typeface="Wingdings" pitchFamily="2" charset="2"/>
                        <a:defRPr>
                          <a:solidFill>
                            <a:schemeClr val="tx1"/>
                          </a:solidFill>
                          <a:latin typeface="Arial" charset="0"/>
                        </a:defRPr>
                      </a:lvl5pPr>
                      <a:lvl6pPr fontAlgn="base">
                        <a:spcBef>
                          <a:spcPct val="20000"/>
                        </a:spcBef>
                        <a:spcAft>
                          <a:spcPct val="0"/>
                        </a:spcAft>
                        <a:buClr>
                          <a:schemeClr val="bg2"/>
                        </a:buClr>
                        <a:buFont typeface="Wingdings" pitchFamily="2" charset="2"/>
                        <a:defRPr>
                          <a:solidFill>
                            <a:schemeClr val="tx1"/>
                          </a:solidFill>
                          <a:latin typeface="Arial" charset="0"/>
                        </a:defRPr>
                      </a:lvl6pPr>
                      <a:lvl7pPr fontAlgn="base">
                        <a:spcBef>
                          <a:spcPct val="20000"/>
                        </a:spcBef>
                        <a:spcAft>
                          <a:spcPct val="0"/>
                        </a:spcAft>
                        <a:buClr>
                          <a:schemeClr val="bg2"/>
                        </a:buClr>
                        <a:buFont typeface="Wingdings" pitchFamily="2" charset="2"/>
                        <a:defRPr>
                          <a:solidFill>
                            <a:schemeClr val="tx1"/>
                          </a:solidFill>
                          <a:latin typeface="Arial" charset="0"/>
                        </a:defRPr>
                      </a:lvl7pPr>
                      <a:lvl8pPr fontAlgn="base">
                        <a:spcBef>
                          <a:spcPct val="20000"/>
                        </a:spcBef>
                        <a:spcAft>
                          <a:spcPct val="0"/>
                        </a:spcAft>
                        <a:buClr>
                          <a:schemeClr val="bg2"/>
                        </a:buClr>
                        <a:buFont typeface="Wingdings" pitchFamily="2" charset="2"/>
                        <a:defRPr>
                          <a:solidFill>
                            <a:schemeClr val="tx1"/>
                          </a:solidFill>
                          <a:latin typeface="Arial" charset="0"/>
                        </a:defRPr>
                      </a:lvl8pPr>
                      <a:lvl9pPr fontAlgn="base">
                        <a:spcBef>
                          <a:spcPct val="20000"/>
                        </a:spcBef>
                        <a:spcAft>
                          <a:spcPct val="0"/>
                        </a:spcAft>
                        <a:buClr>
                          <a:schemeClr val="bg2"/>
                        </a:buClr>
                        <a:buFont typeface="Wingdings" pitchFamily="2" charset="2"/>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800" b="1" i="0" u="none" strike="noStrike" cap="none" normalizeH="0" baseline="0">
                          <a:ln>
                            <a:noFill/>
                          </a:ln>
                          <a:solidFill>
                            <a:schemeClr val="tx1"/>
                          </a:solidFill>
                          <a:effectLst/>
                          <a:latin typeface="Times New Roman" pitchFamily="18" charset="0"/>
                          <a:cs typeface="Times New Roman" pitchFamily="18" charset="0"/>
                        </a:rPr>
                        <a:t>Conditions where they are appropriate</a:t>
                      </a:r>
                      <a:endParaRPr kumimoji="0" lang="en-US" altLang="en-US" sz="2800" b="1"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31875">
                <a:tc>
                  <a:txBody>
                    <a:bodyPr/>
                    <a:lstStyle>
                      <a:lvl1pPr>
                        <a:spcBef>
                          <a:spcPct val="20000"/>
                        </a:spcBef>
                        <a:buClr>
                          <a:schemeClr val="bg2"/>
                        </a:buClr>
                        <a:buSzPct val="75000"/>
                        <a:buFont typeface="Wingdings" pitchFamily="2" charset="2"/>
                        <a:defRPr sz="2800">
                          <a:solidFill>
                            <a:schemeClr val="tx1"/>
                          </a:solidFill>
                          <a:latin typeface="Arial" charset="0"/>
                        </a:defRPr>
                      </a:lvl1pPr>
                      <a:lvl2pPr>
                        <a:spcBef>
                          <a:spcPct val="20000"/>
                        </a:spcBef>
                        <a:buClr>
                          <a:schemeClr val="accent2"/>
                        </a:buClr>
                        <a:buSzPct val="80000"/>
                        <a:buFont typeface="Wingdings" pitchFamily="2" charset="2"/>
                        <a:defRPr sz="2400">
                          <a:solidFill>
                            <a:schemeClr val="tx1"/>
                          </a:solidFill>
                          <a:latin typeface="Arial" charset="0"/>
                        </a:defRPr>
                      </a:lvl2pPr>
                      <a:lvl3pPr>
                        <a:spcBef>
                          <a:spcPct val="20000"/>
                        </a:spcBef>
                        <a:buClr>
                          <a:schemeClr val="bg2"/>
                        </a:buClr>
                        <a:buSzPct val="65000"/>
                        <a:buFont typeface="Wingdings" pitchFamily="2" charset="2"/>
                        <a:defRPr sz="2000">
                          <a:solidFill>
                            <a:schemeClr val="tx1"/>
                          </a:solidFill>
                          <a:latin typeface="Arial" charset="0"/>
                        </a:defRPr>
                      </a:lvl3pPr>
                      <a:lvl4pPr>
                        <a:spcBef>
                          <a:spcPct val="20000"/>
                        </a:spcBef>
                        <a:buClr>
                          <a:schemeClr val="accent2"/>
                        </a:buClr>
                        <a:buSzPct val="70000"/>
                        <a:buFont typeface="Wingdings" pitchFamily="2" charset="2"/>
                        <a:defRPr>
                          <a:solidFill>
                            <a:schemeClr val="tx1"/>
                          </a:solidFill>
                          <a:latin typeface="Arial" charset="0"/>
                        </a:defRPr>
                      </a:lvl4pPr>
                      <a:lvl5pPr>
                        <a:spcBef>
                          <a:spcPct val="20000"/>
                        </a:spcBef>
                        <a:buClr>
                          <a:schemeClr val="bg2"/>
                        </a:buClr>
                        <a:buFont typeface="Wingdings" pitchFamily="2" charset="2"/>
                        <a:defRPr>
                          <a:solidFill>
                            <a:schemeClr val="tx1"/>
                          </a:solidFill>
                          <a:latin typeface="Arial" charset="0"/>
                        </a:defRPr>
                      </a:lvl5pPr>
                      <a:lvl6pPr fontAlgn="base">
                        <a:spcBef>
                          <a:spcPct val="20000"/>
                        </a:spcBef>
                        <a:spcAft>
                          <a:spcPct val="0"/>
                        </a:spcAft>
                        <a:buClr>
                          <a:schemeClr val="bg2"/>
                        </a:buClr>
                        <a:buFont typeface="Wingdings" pitchFamily="2" charset="2"/>
                        <a:defRPr>
                          <a:solidFill>
                            <a:schemeClr val="tx1"/>
                          </a:solidFill>
                          <a:latin typeface="Arial" charset="0"/>
                        </a:defRPr>
                      </a:lvl6pPr>
                      <a:lvl7pPr fontAlgn="base">
                        <a:spcBef>
                          <a:spcPct val="20000"/>
                        </a:spcBef>
                        <a:spcAft>
                          <a:spcPct val="0"/>
                        </a:spcAft>
                        <a:buClr>
                          <a:schemeClr val="bg2"/>
                        </a:buClr>
                        <a:buFont typeface="Wingdings" pitchFamily="2" charset="2"/>
                        <a:defRPr>
                          <a:solidFill>
                            <a:schemeClr val="tx1"/>
                          </a:solidFill>
                          <a:latin typeface="Arial" charset="0"/>
                        </a:defRPr>
                      </a:lvl7pPr>
                      <a:lvl8pPr fontAlgn="base">
                        <a:spcBef>
                          <a:spcPct val="20000"/>
                        </a:spcBef>
                        <a:spcAft>
                          <a:spcPct val="0"/>
                        </a:spcAft>
                        <a:buClr>
                          <a:schemeClr val="bg2"/>
                        </a:buClr>
                        <a:buFont typeface="Wingdings" pitchFamily="2" charset="2"/>
                        <a:defRPr>
                          <a:solidFill>
                            <a:schemeClr val="tx1"/>
                          </a:solidFill>
                          <a:latin typeface="Arial" charset="0"/>
                        </a:defRPr>
                      </a:lvl8pPr>
                      <a:lvl9pPr fontAlgn="base">
                        <a:spcBef>
                          <a:spcPct val="20000"/>
                        </a:spcBef>
                        <a:spcAft>
                          <a:spcPct val="0"/>
                        </a:spcAft>
                        <a:buClr>
                          <a:schemeClr val="bg2"/>
                        </a:buClr>
                        <a:buFont typeface="Wingdings" pitchFamily="2" charset="2"/>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3200" b="1" i="1" u="none" strike="noStrike" cap="none" normalizeH="0" baseline="0" dirty="0">
                          <a:ln>
                            <a:noFill/>
                          </a:ln>
                          <a:solidFill>
                            <a:srgbClr val="C00000"/>
                          </a:solidFill>
                          <a:effectLst/>
                          <a:latin typeface="Times New Roman" pitchFamily="18" charset="0"/>
                        </a:rPr>
                        <a:t>φ</a:t>
                      </a:r>
                      <a:r>
                        <a:rPr kumimoji="0" lang="en-US" altLang="en-US" sz="2800" b="1" i="0" u="none" strike="noStrike" cap="none" normalizeH="0" baseline="0" dirty="0">
                          <a:ln>
                            <a:noFill/>
                          </a:ln>
                          <a:solidFill>
                            <a:schemeClr val="tx1"/>
                          </a:solidFill>
                          <a:effectLst/>
                          <a:latin typeface="Times New Roman" pitchFamily="18" charset="0"/>
                          <a:cs typeface="Times New Roman" pitchFamily="18" charset="0"/>
                        </a:rPr>
                        <a:t> (phi)</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itchFamily="2" charset="2"/>
                        <a:defRPr sz="2800">
                          <a:solidFill>
                            <a:schemeClr val="tx1"/>
                          </a:solidFill>
                          <a:latin typeface="Arial" charset="0"/>
                        </a:defRPr>
                      </a:lvl1pPr>
                      <a:lvl2pPr>
                        <a:spcBef>
                          <a:spcPct val="20000"/>
                        </a:spcBef>
                        <a:buClr>
                          <a:schemeClr val="accent2"/>
                        </a:buClr>
                        <a:buSzPct val="80000"/>
                        <a:buFont typeface="Wingdings" pitchFamily="2" charset="2"/>
                        <a:defRPr sz="2400">
                          <a:solidFill>
                            <a:schemeClr val="tx1"/>
                          </a:solidFill>
                          <a:latin typeface="Arial" charset="0"/>
                        </a:defRPr>
                      </a:lvl2pPr>
                      <a:lvl3pPr>
                        <a:spcBef>
                          <a:spcPct val="20000"/>
                        </a:spcBef>
                        <a:buClr>
                          <a:schemeClr val="bg2"/>
                        </a:buClr>
                        <a:buSzPct val="65000"/>
                        <a:buFont typeface="Wingdings" pitchFamily="2" charset="2"/>
                        <a:defRPr sz="2000">
                          <a:solidFill>
                            <a:schemeClr val="tx1"/>
                          </a:solidFill>
                          <a:latin typeface="Arial" charset="0"/>
                        </a:defRPr>
                      </a:lvl3pPr>
                      <a:lvl4pPr>
                        <a:spcBef>
                          <a:spcPct val="20000"/>
                        </a:spcBef>
                        <a:buClr>
                          <a:schemeClr val="accent2"/>
                        </a:buClr>
                        <a:buSzPct val="70000"/>
                        <a:buFont typeface="Wingdings" pitchFamily="2" charset="2"/>
                        <a:defRPr>
                          <a:solidFill>
                            <a:schemeClr val="tx1"/>
                          </a:solidFill>
                          <a:latin typeface="Arial" charset="0"/>
                        </a:defRPr>
                      </a:lvl4pPr>
                      <a:lvl5pPr>
                        <a:spcBef>
                          <a:spcPct val="20000"/>
                        </a:spcBef>
                        <a:buClr>
                          <a:schemeClr val="bg2"/>
                        </a:buClr>
                        <a:buFont typeface="Wingdings" pitchFamily="2" charset="2"/>
                        <a:defRPr>
                          <a:solidFill>
                            <a:schemeClr val="tx1"/>
                          </a:solidFill>
                          <a:latin typeface="Arial" charset="0"/>
                        </a:defRPr>
                      </a:lvl5pPr>
                      <a:lvl6pPr fontAlgn="base">
                        <a:spcBef>
                          <a:spcPct val="20000"/>
                        </a:spcBef>
                        <a:spcAft>
                          <a:spcPct val="0"/>
                        </a:spcAft>
                        <a:buClr>
                          <a:schemeClr val="bg2"/>
                        </a:buClr>
                        <a:buFont typeface="Wingdings" pitchFamily="2" charset="2"/>
                        <a:defRPr>
                          <a:solidFill>
                            <a:schemeClr val="tx1"/>
                          </a:solidFill>
                          <a:latin typeface="Arial" charset="0"/>
                        </a:defRPr>
                      </a:lvl6pPr>
                      <a:lvl7pPr fontAlgn="base">
                        <a:spcBef>
                          <a:spcPct val="20000"/>
                        </a:spcBef>
                        <a:spcAft>
                          <a:spcPct val="0"/>
                        </a:spcAft>
                        <a:buClr>
                          <a:schemeClr val="bg2"/>
                        </a:buClr>
                        <a:buFont typeface="Wingdings" pitchFamily="2" charset="2"/>
                        <a:defRPr>
                          <a:solidFill>
                            <a:schemeClr val="tx1"/>
                          </a:solidFill>
                          <a:latin typeface="Arial" charset="0"/>
                        </a:defRPr>
                      </a:lvl7pPr>
                      <a:lvl8pPr fontAlgn="base">
                        <a:spcBef>
                          <a:spcPct val="20000"/>
                        </a:spcBef>
                        <a:spcAft>
                          <a:spcPct val="0"/>
                        </a:spcAft>
                        <a:buClr>
                          <a:schemeClr val="bg2"/>
                        </a:buClr>
                        <a:buFont typeface="Wingdings" pitchFamily="2" charset="2"/>
                        <a:defRPr>
                          <a:solidFill>
                            <a:schemeClr val="tx1"/>
                          </a:solidFill>
                          <a:latin typeface="Arial" charset="0"/>
                        </a:defRPr>
                      </a:lvl8pPr>
                      <a:lvl9pPr fontAlgn="base">
                        <a:spcBef>
                          <a:spcPct val="20000"/>
                        </a:spcBef>
                        <a:spcAft>
                          <a:spcPct val="0"/>
                        </a:spcAft>
                        <a:buClr>
                          <a:schemeClr val="bg2"/>
                        </a:buClr>
                        <a:buFont typeface="Wingdings" pitchFamily="2" charset="2"/>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800" b="1" i="0" u="none" strike="noStrike" cap="none" normalizeH="0" baseline="0">
                          <a:ln>
                            <a:noFill/>
                          </a:ln>
                          <a:solidFill>
                            <a:schemeClr val="tx1"/>
                          </a:solidFill>
                          <a:effectLst/>
                          <a:latin typeface="Times New Roman" pitchFamily="18" charset="0"/>
                          <a:cs typeface="Times New Roman" pitchFamily="18" charset="0"/>
                        </a:rPr>
                        <a:t>Both x and y are measured on a nominal scale</a:t>
                      </a:r>
                      <a:endParaRPr kumimoji="0" lang="en-US" altLang="en-US" sz="2800" b="1"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96975">
                <a:tc>
                  <a:txBody>
                    <a:bodyPr/>
                    <a:lstStyle>
                      <a:lvl1pPr>
                        <a:spcBef>
                          <a:spcPct val="20000"/>
                        </a:spcBef>
                        <a:buClr>
                          <a:schemeClr val="bg2"/>
                        </a:buClr>
                        <a:buSzPct val="75000"/>
                        <a:buFont typeface="Wingdings" pitchFamily="2" charset="2"/>
                        <a:defRPr sz="2800">
                          <a:solidFill>
                            <a:schemeClr val="tx1"/>
                          </a:solidFill>
                          <a:latin typeface="Arial" charset="0"/>
                        </a:defRPr>
                      </a:lvl1pPr>
                      <a:lvl2pPr>
                        <a:spcBef>
                          <a:spcPct val="20000"/>
                        </a:spcBef>
                        <a:buClr>
                          <a:schemeClr val="accent2"/>
                        </a:buClr>
                        <a:buSzPct val="80000"/>
                        <a:buFont typeface="Wingdings" pitchFamily="2" charset="2"/>
                        <a:defRPr sz="2400">
                          <a:solidFill>
                            <a:schemeClr val="tx1"/>
                          </a:solidFill>
                          <a:latin typeface="Arial" charset="0"/>
                        </a:defRPr>
                      </a:lvl2pPr>
                      <a:lvl3pPr>
                        <a:spcBef>
                          <a:spcPct val="20000"/>
                        </a:spcBef>
                        <a:buClr>
                          <a:schemeClr val="bg2"/>
                        </a:buClr>
                        <a:buSzPct val="65000"/>
                        <a:buFont typeface="Wingdings" pitchFamily="2" charset="2"/>
                        <a:defRPr sz="2000">
                          <a:solidFill>
                            <a:schemeClr val="tx1"/>
                          </a:solidFill>
                          <a:latin typeface="Arial" charset="0"/>
                        </a:defRPr>
                      </a:lvl3pPr>
                      <a:lvl4pPr>
                        <a:spcBef>
                          <a:spcPct val="20000"/>
                        </a:spcBef>
                        <a:buClr>
                          <a:schemeClr val="accent2"/>
                        </a:buClr>
                        <a:buSzPct val="70000"/>
                        <a:buFont typeface="Wingdings" pitchFamily="2" charset="2"/>
                        <a:defRPr>
                          <a:solidFill>
                            <a:schemeClr val="tx1"/>
                          </a:solidFill>
                          <a:latin typeface="Arial" charset="0"/>
                        </a:defRPr>
                      </a:lvl4pPr>
                      <a:lvl5pPr>
                        <a:spcBef>
                          <a:spcPct val="20000"/>
                        </a:spcBef>
                        <a:buClr>
                          <a:schemeClr val="bg2"/>
                        </a:buClr>
                        <a:buFont typeface="Wingdings" pitchFamily="2" charset="2"/>
                        <a:defRPr>
                          <a:solidFill>
                            <a:schemeClr val="tx1"/>
                          </a:solidFill>
                          <a:latin typeface="Arial" charset="0"/>
                        </a:defRPr>
                      </a:lvl5pPr>
                      <a:lvl6pPr fontAlgn="base">
                        <a:spcBef>
                          <a:spcPct val="20000"/>
                        </a:spcBef>
                        <a:spcAft>
                          <a:spcPct val="0"/>
                        </a:spcAft>
                        <a:buClr>
                          <a:schemeClr val="bg2"/>
                        </a:buClr>
                        <a:buFont typeface="Wingdings" pitchFamily="2" charset="2"/>
                        <a:defRPr>
                          <a:solidFill>
                            <a:schemeClr val="tx1"/>
                          </a:solidFill>
                          <a:latin typeface="Arial" charset="0"/>
                        </a:defRPr>
                      </a:lvl6pPr>
                      <a:lvl7pPr fontAlgn="base">
                        <a:spcBef>
                          <a:spcPct val="20000"/>
                        </a:spcBef>
                        <a:spcAft>
                          <a:spcPct val="0"/>
                        </a:spcAft>
                        <a:buClr>
                          <a:schemeClr val="bg2"/>
                        </a:buClr>
                        <a:buFont typeface="Wingdings" pitchFamily="2" charset="2"/>
                        <a:defRPr>
                          <a:solidFill>
                            <a:schemeClr val="tx1"/>
                          </a:solidFill>
                          <a:latin typeface="Arial" charset="0"/>
                        </a:defRPr>
                      </a:lvl7pPr>
                      <a:lvl8pPr fontAlgn="base">
                        <a:spcBef>
                          <a:spcPct val="20000"/>
                        </a:spcBef>
                        <a:spcAft>
                          <a:spcPct val="0"/>
                        </a:spcAft>
                        <a:buClr>
                          <a:schemeClr val="bg2"/>
                        </a:buClr>
                        <a:buFont typeface="Wingdings" pitchFamily="2" charset="2"/>
                        <a:defRPr>
                          <a:solidFill>
                            <a:schemeClr val="tx1"/>
                          </a:solidFill>
                          <a:latin typeface="Arial" charset="0"/>
                        </a:defRPr>
                      </a:lvl8pPr>
                      <a:lvl9pPr fontAlgn="base">
                        <a:spcBef>
                          <a:spcPct val="20000"/>
                        </a:spcBef>
                        <a:spcAft>
                          <a:spcPct val="0"/>
                        </a:spcAft>
                        <a:buClr>
                          <a:schemeClr val="bg2"/>
                        </a:buClr>
                        <a:buFont typeface="Wingdings" pitchFamily="2" charset="2"/>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3200" b="1" i="1" u="none" strike="noStrike" cap="none" normalizeH="0" baseline="0" dirty="0" err="1">
                          <a:ln>
                            <a:noFill/>
                          </a:ln>
                          <a:solidFill>
                            <a:srgbClr val="C00000"/>
                          </a:solidFill>
                          <a:effectLst/>
                          <a:latin typeface="Times New Roman" pitchFamily="18" charset="0"/>
                        </a:rPr>
                        <a:t>Sperman’s</a:t>
                      </a:r>
                      <a:r>
                        <a:rPr kumimoji="0" lang="en-US" altLang="en-US" sz="3200" b="1" i="1" u="none" strike="noStrike" cap="none" normalizeH="0" baseline="0" dirty="0">
                          <a:ln>
                            <a:noFill/>
                          </a:ln>
                          <a:solidFill>
                            <a:srgbClr val="C00000"/>
                          </a:solidFill>
                          <a:effectLst/>
                          <a:latin typeface="Times New Roman" pitchFamily="18" charset="0"/>
                        </a:rPr>
                        <a:t> </a:t>
                      </a:r>
                      <a:r>
                        <a:rPr kumimoji="0" lang="el-GR" altLang="en-US" sz="3200" b="1" i="1" u="none" strike="noStrike" cap="none" normalizeH="0" baseline="0" dirty="0">
                          <a:ln>
                            <a:noFill/>
                          </a:ln>
                          <a:solidFill>
                            <a:srgbClr val="C00000"/>
                          </a:solidFill>
                          <a:effectLst/>
                          <a:latin typeface="Times New Roman" pitchFamily="18" charset="0"/>
                        </a:rPr>
                        <a:t>ρ</a:t>
                      </a:r>
                      <a:r>
                        <a:rPr kumimoji="0" lang="en-US" altLang="en-US" sz="2800" b="1" i="0" u="none" strike="noStrike" cap="none" normalizeH="0" baseline="0" dirty="0">
                          <a:ln>
                            <a:noFill/>
                          </a:ln>
                          <a:solidFill>
                            <a:schemeClr val="tx1"/>
                          </a:solidFill>
                          <a:effectLst/>
                          <a:latin typeface="Times New Roman" pitchFamily="18" charset="0"/>
                          <a:cs typeface="Times New Roman" pitchFamily="18" charset="0"/>
                        </a:rPr>
                        <a:t> </a:t>
                      </a:r>
                      <a:r>
                        <a:rPr kumimoji="0" lang="en-US" altLang="en-US" sz="2800" b="1" i="0" u="none" strike="noStrike" cap="none" normalizeH="0" baseline="0" dirty="0">
                          <a:ln>
                            <a:noFill/>
                          </a:ln>
                          <a:solidFill>
                            <a:srgbClr val="C00000"/>
                          </a:solidFill>
                          <a:effectLst/>
                          <a:latin typeface="Times New Roman" pitchFamily="18" charset="0"/>
                          <a:cs typeface="Times New Roman" pitchFamily="18" charset="0"/>
                        </a:rPr>
                        <a:t>(rho)</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itchFamily="2" charset="2"/>
                        <a:defRPr sz="2800">
                          <a:solidFill>
                            <a:schemeClr val="tx1"/>
                          </a:solidFill>
                          <a:latin typeface="Arial" charset="0"/>
                        </a:defRPr>
                      </a:lvl1pPr>
                      <a:lvl2pPr>
                        <a:spcBef>
                          <a:spcPct val="20000"/>
                        </a:spcBef>
                        <a:buClr>
                          <a:schemeClr val="accent2"/>
                        </a:buClr>
                        <a:buSzPct val="80000"/>
                        <a:buFont typeface="Wingdings" pitchFamily="2" charset="2"/>
                        <a:defRPr sz="2400">
                          <a:solidFill>
                            <a:schemeClr val="tx1"/>
                          </a:solidFill>
                          <a:latin typeface="Arial" charset="0"/>
                        </a:defRPr>
                      </a:lvl2pPr>
                      <a:lvl3pPr>
                        <a:spcBef>
                          <a:spcPct val="20000"/>
                        </a:spcBef>
                        <a:buClr>
                          <a:schemeClr val="bg2"/>
                        </a:buClr>
                        <a:buSzPct val="65000"/>
                        <a:buFont typeface="Wingdings" pitchFamily="2" charset="2"/>
                        <a:defRPr sz="2000">
                          <a:solidFill>
                            <a:schemeClr val="tx1"/>
                          </a:solidFill>
                          <a:latin typeface="Arial" charset="0"/>
                        </a:defRPr>
                      </a:lvl3pPr>
                      <a:lvl4pPr>
                        <a:spcBef>
                          <a:spcPct val="20000"/>
                        </a:spcBef>
                        <a:buClr>
                          <a:schemeClr val="accent2"/>
                        </a:buClr>
                        <a:buSzPct val="70000"/>
                        <a:buFont typeface="Wingdings" pitchFamily="2" charset="2"/>
                        <a:defRPr>
                          <a:solidFill>
                            <a:schemeClr val="tx1"/>
                          </a:solidFill>
                          <a:latin typeface="Arial" charset="0"/>
                        </a:defRPr>
                      </a:lvl4pPr>
                      <a:lvl5pPr>
                        <a:spcBef>
                          <a:spcPct val="20000"/>
                        </a:spcBef>
                        <a:buClr>
                          <a:schemeClr val="bg2"/>
                        </a:buClr>
                        <a:buFont typeface="Wingdings" pitchFamily="2" charset="2"/>
                        <a:defRPr>
                          <a:solidFill>
                            <a:schemeClr val="tx1"/>
                          </a:solidFill>
                          <a:latin typeface="Arial" charset="0"/>
                        </a:defRPr>
                      </a:lvl5pPr>
                      <a:lvl6pPr fontAlgn="base">
                        <a:spcBef>
                          <a:spcPct val="20000"/>
                        </a:spcBef>
                        <a:spcAft>
                          <a:spcPct val="0"/>
                        </a:spcAft>
                        <a:buClr>
                          <a:schemeClr val="bg2"/>
                        </a:buClr>
                        <a:buFont typeface="Wingdings" pitchFamily="2" charset="2"/>
                        <a:defRPr>
                          <a:solidFill>
                            <a:schemeClr val="tx1"/>
                          </a:solidFill>
                          <a:latin typeface="Arial" charset="0"/>
                        </a:defRPr>
                      </a:lvl6pPr>
                      <a:lvl7pPr fontAlgn="base">
                        <a:spcBef>
                          <a:spcPct val="20000"/>
                        </a:spcBef>
                        <a:spcAft>
                          <a:spcPct val="0"/>
                        </a:spcAft>
                        <a:buClr>
                          <a:schemeClr val="bg2"/>
                        </a:buClr>
                        <a:buFont typeface="Wingdings" pitchFamily="2" charset="2"/>
                        <a:defRPr>
                          <a:solidFill>
                            <a:schemeClr val="tx1"/>
                          </a:solidFill>
                          <a:latin typeface="Arial" charset="0"/>
                        </a:defRPr>
                      </a:lvl7pPr>
                      <a:lvl8pPr fontAlgn="base">
                        <a:spcBef>
                          <a:spcPct val="20000"/>
                        </a:spcBef>
                        <a:spcAft>
                          <a:spcPct val="0"/>
                        </a:spcAft>
                        <a:buClr>
                          <a:schemeClr val="bg2"/>
                        </a:buClr>
                        <a:buFont typeface="Wingdings" pitchFamily="2" charset="2"/>
                        <a:defRPr>
                          <a:solidFill>
                            <a:schemeClr val="tx1"/>
                          </a:solidFill>
                          <a:latin typeface="Arial" charset="0"/>
                        </a:defRPr>
                      </a:lvl8pPr>
                      <a:lvl9pPr fontAlgn="base">
                        <a:spcBef>
                          <a:spcPct val="20000"/>
                        </a:spcBef>
                        <a:spcAft>
                          <a:spcPct val="0"/>
                        </a:spcAft>
                        <a:buClr>
                          <a:schemeClr val="bg2"/>
                        </a:buClr>
                        <a:buFont typeface="Wingdings" pitchFamily="2" charset="2"/>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800" b="1" i="0" u="none" strike="noStrike" cap="none" normalizeH="0" baseline="0" dirty="0">
                          <a:ln>
                            <a:noFill/>
                          </a:ln>
                          <a:solidFill>
                            <a:schemeClr val="tx1"/>
                          </a:solidFill>
                          <a:effectLst/>
                          <a:latin typeface="Times New Roman" pitchFamily="18" charset="0"/>
                          <a:cs typeface="Times New Roman" pitchFamily="18" charset="0"/>
                        </a:rPr>
                        <a:t>Both x and y are measured on, or transformed to, ordinal scales</a:t>
                      </a:r>
                      <a:endParaRPr kumimoji="0" lang="en-US" altLang="en-US" sz="2800" b="1"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30288">
                <a:tc>
                  <a:txBody>
                    <a:bodyPr/>
                    <a:lstStyle>
                      <a:lvl1pPr>
                        <a:spcBef>
                          <a:spcPct val="20000"/>
                        </a:spcBef>
                        <a:buClr>
                          <a:schemeClr val="bg2"/>
                        </a:buClr>
                        <a:buSzPct val="75000"/>
                        <a:buFont typeface="Wingdings" pitchFamily="2" charset="2"/>
                        <a:defRPr sz="2800">
                          <a:solidFill>
                            <a:schemeClr val="tx1"/>
                          </a:solidFill>
                          <a:latin typeface="Arial" charset="0"/>
                        </a:defRPr>
                      </a:lvl1pPr>
                      <a:lvl2pPr>
                        <a:spcBef>
                          <a:spcPct val="20000"/>
                        </a:spcBef>
                        <a:buClr>
                          <a:schemeClr val="accent2"/>
                        </a:buClr>
                        <a:buSzPct val="80000"/>
                        <a:buFont typeface="Wingdings" pitchFamily="2" charset="2"/>
                        <a:defRPr sz="2400">
                          <a:solidFill>
                            <a:schemeClr val="tx1"/>
                          </a:solidFill>
                          <a:latin typeface="Arial" charset="0"/>
                        </a:defRPr>
                      </a:lvl2pPr>
                      <a:lvl3pPr>
                        <a:spcBef>
                          <a:spcPct val="20000"/>
                        </a:spcBef>
                        <a:buClr>
                          <a:schemeClr val="bg2"/>
                        </a:buClr>
                        <a:buSzPct val="65000"/>
                        <a:buFont typeface="Wingdings" pitchFamily="2" charset="2"/>
                        <a:defRPr sz="2000">
                          <a:solidFill>
                            <a:schemeClr val="tx1"/>
                          </a:solidFill>
                          <a:latin typeface="Arial" charset="0"/>
                        </a:defRPr>
                      </a:lvl3pPr>
                      <a:lvl4pPr>
                        <a:spcBef>
                          <a:spcPct val="20000"/>
                        </a:spcBef>
                        <a:buClr>
                          <a:schemeClr val="accent2"/>
                        </a:buClr>
                        <a:buSzPct val="70000"/>
                        <a:buFont typeface="Wingdings" pitchFamily="2" charset="2"/>
                        <a:defRPr>
                          <a:solidFill>
                            <a:schemeClr val="tx1"/>
                          </a:solidFill>
                          <a:latin typeface="Arial" charset="0"/>
                        </a:defRPr>
                      </a:lvl4pPr>
                      <a:lvl5pPr>
                        <a:spcBef>
                          <a:spcPct val="20000"/>
                        </a:spcBef>
                        <a:buClr>
                          <a:schemeClr val="bg2"/>
                        </a:buClr>
                        <a:buFont typeface="Wingdings" pitchFamily="2" charset="2"/>
                        <a:defRPr>
                          <a:solidFill>
                            <a:schemeClr val="tx1"/>
                          </a:solidFill>
                          <a:latin typeface="Arial" charset="0"/>
                        </a:defRPr>
                      </a:lvl5pPr>
                      <a:lvl6pPr fontAlgn="base">
                        <a:spcBef>
                          <a:spcPct val="20000"/>
                        </a:spcBef>
                        <a:spcAft>
                          <a:spcPct val="0"/>
                        </a:spcAft>
                        <a:buClr>
                          <a:schemeClr val="bg2"/>
                        </a:buClr>
                        <a:buFont typeface="Wingdings" pitchFamily="2" charset="2"/>
                        <a:defRPr>
                          <a:solidFill>
                            <a:schemeClr val="tx1"/>
                          </a:solidFill>
                          <a:latin typeface="Arial" charset="0"/>
                        </a:defRPr>
                      </a:lvl6pPr>
                      <a:lvl7pPr fontAlgn="base">
                        <a:spcBef>
                          <a:spcPct val="20000"/>
                        </a:spcBef>
                        <a:spcAft>
                          <a:spcPct val="0"/>
                        </a:spcAft>
                        <a:buClr>
                          <a:schemeClr val="bg2"/>
                        </a:buClr>
                        <a:buFont typeface="Wingdings" pitchFamily="2" charset="2"/>
                        <a:defRPr>
                          <a:solidFill>
                            <a:schemeClr val="tx1"/>
                          </a:solidFill>
                          <a:latin typeface="Arial" charset="0"/>
                        </a:defRPr>
                      </a:lvl7pPr>
                      <a:lvl8pPr fontAlgn="base">
                        <a:spcBef>
                          <a:spcPct val="20000"/>
                        </a:spcBef>
                        <a:spcAft>
                          <a:spcPct val="0"/>
                        </a:spcAft>
                        <a:buClr>
                          <a:schemeClr val="bg2"/>
                        </a:buClr>
                        <a:buFont typeface="Wingdings" pitchFamily="2" charset="2"/>
                        <a:defRPr>
                          <a:solidFill>
                            <a:schemeClr val="tx1"/>
                          </a:solidFill>
                          <a:latin typeface="Arial" charset="0"/>
                        </a:defRPr>
                      </a:lvl8pPr>
                      <a:lvl9pPr fontAlgn="base">
                        <a:spcBef>
                          <a:spcPct val="20000"/>
                        </a:spcBef>
                        <a:spcAft>
                          <a:spcPct val="0"/>
                        </a:spcAft>
                        <a:buClr>
                          <a:schemeClr val="bg2"/>
                        </a:buClr>
                        <a:buFont typeface="Wingdings" pitchFamily="2" charset="2"/>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3200" b="1" i="1" u="none" strike="noStrike" cap="none" normalizeH="0" baseline="0" dirty="0">
                          <a:ln>
                            <a:noFill/>
                          </a:ln>
                          <a:solidFill>
                            <a:srgbClr val="C00000"/>
                          </a:solidFill>
                          <a:effectLst/>
                          <a:latin typeface="Times New Roman" pitchFamily="18" charset="0"/>
                          <a:cs typeface="Times New Roman" pitchFamily="18" charset="0"/>
                        </a:rPr>
                        <a:t>Pierson’s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3200" b="1" i="1" u="none" strike="noStrike" cap="none" normalizeH="0" baseline="0" dirty="0">
                          <a:ln>
                            <a:noFill/>
                          </a:ln>
                          <a:solidFill>
                            <a:srgbClr val="C00000"/>
                          </a:solidFill>
                          <a:effectLst/>
                          <a:latin typeface="Times New Roman" pitchFamily="18" charset="0"/>
                          <a:cs typeface="Times New Roman" pitchFamily="18" charset="0"/>
                        </a:rPr>
                        <a:t>r</a:t>
                      </a:r>
                      <a:endParaRPr kumimoji="0" lang="en-US" altLang="en-US" sz="3200" b="1" i="0" u="none" strike="noStrike" cap="none" normalizeH="0" baseline="0" dirty="0">
                        <a:ln>
                          <a:noFill/>
                        </a:ln>
                        <a:solidFill>
                          <a:srgbClr val="C00000"/>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itchFamily="2" charset="2"/>
                        <a:defRPr sz="2800">
                          <a:solidFill>
                            <a:schemeClr val="tx1"/>
                          </a:solidFill>
                          <a:latin typeface="Arial" charset="0"/>
                        </a:defRPr>
                      </a:lvl1pPr>
                      <a:lvl2pPr>
                        <a:spcBef>
                          <a:spcPct val="20000"/>
                        </a:spcBef>
                        <a:buClr>
                          <a:schemeClr val="accent2"/>
                        </a:buClr>
                        <a:buSzPct val="80000"/>
                        <a:buFont typeface="Wingdings" pitchFamily="2" charset="2"/>
                        <a:defRPr sz="2400">
                          <a:solidFill>
                            <a:schemeClr val="tx1"/>
                          </a:solidFill>
                          <a:latin typeface="Arial" charset="0"/>
                        </a:defRPr>
                      </a:lvl2pPr>
                      <a:lvl3pPr>
                        <a:spcBef>
                          <a:spcPct val="20000"/>
                        </a:spcBef>
                        <a:buClr>
                          <a:schemeClr val="bg2"/>
                        </a:buClr>
                        <a:buSzPct val="65000"/>
                        <a:buFont typeface="Wingdings" pitchFamily="2" charset="2"/>
                        <a:defRPr sz="2000">
                          <a:solidFill>
                            <a:schemeClr val="tx1"/>
                          </a:solidFill>
                          <a:latin typeface="Arial" charset="0"/>
                        </a:defRPr>
                      </a:lvl3pPr>
                      <a:lvl4pPr>
                        <a:spcBef>
                          <a:spcPct val="20000"/>
                        </a:spcBef>
                        <a:buClr>
                          <a:schemeClr val="accent2"/>
                        </a:buClr>
                        <a:buSzPct val="70000"/>
                        <a:buFont typeface="Wingdings" pitchFamily="2" charset="2"/>
                        <a:defRPr>
                          <a:solidFill>
                            <a:schemeClr val="tx1"/>
                          </a:solidFill>
                          <a:latin typeface="Arial" charset="0"/>
                        </a:defRPr>
                      </a:lvl4pPr>
                      <a:lvl5pPr>
                        <a:spcBef>
                          <a:spcPct val="20000"/>
                        </a:spcBef>
                        <a:buClr>
                          <a:schemeClr val="bg2"/>
                        </a:buClr>
                        <a:buFont typeface="Wingdings" pitchFamily="2" charset="2"/>
                        <a:defRPr>
                          <a:solidFill>
                            <a:schemeClr val="tx1"/>
                          </a:solidFill>
                          <a:latin typeface="Arial" charset="0"/>
                        </a:defRPr>
                      </a:lvl5pPr>
                      <a:lvl6pPr fontAlgn="base">
                        <a:spcBef>
                          <a:spcPct val="20000"/>
                        </a:spcBef>
                        <a:spcAft>
                          <a:spcPct val="0"/>
                        </a:spcAft>
                        <a:buClr>
                          <a:schemeClr val="bg2"/>
                        </a:buClr>
                        <a:buFont typeface="Wingdings" pitchFamily="2" charset="2"/>
                        <a:defRPr>
                          <a:solidFill>
                            <a:schemeClr val="tx1"/>
                          </a:solidFill>
                          <a:latin typeface="Arial" charset="0"/>
                        </a:defRPr>
                      </a:lvl6pPr>
                      <a:lvl7pPr fontAlgn="base">
                        <a:spcBef>
                          <a:spcPct val="20000"/>
                        </a:spcBef>
                        <a:spcAft>
                          <a:spcPct val="0"/>
                        </a:spcAft>
                        <a:buClr>
                          <a:schemeClr val="bg2"/>
                        </a:buClr>
                        <a:buFont typeface="Wingdings" pitchFamily="2" charset="2"/>
                        <a:defRPr>
                          <a:solidFill>
                            <a:schemeClr val="tx1"/>
                          </a:solidFill>
                          <a:latin typeface="Arial" charset="0"/>
                        </a:defRPr>
                      </a:lvl7pPr>
                      <a:lvl8pPr fontAlgn="base">
                        <a:spcBef>
                          <a:spcPct val="20000"/>
                        </a:spcBef>
                        <a:spcAft>
                          <a:spcPct val="0"/>
                        </a:spcAft>
                        <a:buClr>
                          <a:schemeClr val="bg2"/>
                        </a:buClr>
                        <a:buFont typeface="Wingdings" pitchFamily="2" charset="2"/>
                        <a:defRPr>
                          <a:solidFill>
                            <a:schemeClr val="tx1"/>
                          </a:solidFill>
                          <a:latin typeface="Arial" charset="0"/>
                        </a:defRPr>
                      </a:lvl8pPr>
                      <a:lvl9pPr fontAlgn="base">
                        <a:spcBef>
                          <a:spcPct val="20000"/>
                        </a:spcBef>
                        <a:spcAft>
                          <a:spcPct val="0"/>
                        </a:spcAft>
                        <a:buClr>
                          <a:schemeClr val="bg2"/>
                        </a:buClr>
                        <a:buFont typeface="Wingdings" pitchFamily="2" charset="2"/>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800" b="1" i="0" u="none" strike="noStrike" cap="none" normalizeH="0" baseline="0" dirty="0">
                          <a:ln>
                            <a:noFill/>
                          </a:ln>
                          <a:solidFill>
                            <a:schemeClr val="tx1"/>
                          </a:solidFill>
                          <a:effectLst/>
                          <a:latin typeface="Times New Roman" pitchFamily="18" charset="0"/>
                          <a:cs typeface="Times New Roman" pitchFamily="18" charset="0"/>
                        </a:rPr>
                        <a:t>Both x and y are measured on an interval or ratio scale</a:t>
                      </a:r>
                      <a:endParaRPr kumimoji="0" lang="en-US" altLang="en-US" sz="2800" b="1"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 name="Date Placeholder 1"/>
          <p:cNvSpPr>
            <a:spLocks noGrp="1"/>
          </p:cNvSpPr>
          <p:nvPr>
            <p:ph type="dt" sz="half" idx="12"/>
          </p:nvPr>
        </p:nvSpPr>
        <p:spPr/>
        <p:txBody>
          <a:bodyPr/>
          <a:lstStyle/>
          <a:p>
            <a:fld id="{AD44EAA5-8975-4A14-9714-A50D53F9285F}" type="datetime1">
              <a:rPr lang="bg-BG" altLang="bg-BG" smtClean="0"/>
              <a:t>3.12.2019 г.</a:t>
            </a:fld>
            <a:endParaRPr lang="bg-BG" altLang="en-US"/>
          </a:p>
        </p:txBody>
      </p:sp>
    </p:spTree>
    <p:extLst>
      <p:ext uri="{BB962C8B-B14F-4D97-AF65-F5344CB8AC3E}">
        <p14:creationId xmlns:p14="http://schemas.microsoft.com/office/powerpoint/2010/main" val="16781414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sldNum" sz="quarter" idx="11"/>
          </p:nvPr>
        </p:nvSpPr>
        <p:spPr>
          <a:ln/>
        </p:spPr>
        <p:txBody>
          <a:bodyPr/>
          <a:lstStyle/>
          <a:p>
            <a:pPr>
              <a:defRPr/>
            </a:pPr>
            <a:fld id="{BF3B7CB6-DFFB-4FFE-A312-A20330F241F7}" type="slidenum">
              <a:rPr lang="bg-BG" altLang="en-US"/>
              <a:pPr>
                <a:defRPr/>
              </a:pPr>
              <a:t>23</a:t>
            </a:fld>
            <a:endParaRPr lang="bg-BG" altLang="en-US"/>
          </a:p>
        </p:txBody>
      </p:sp>
      <p:sp>
        <p:nvSpPr>
          <p:cNvPr id="21506" name="Slide Number Placeholder 4"/>
          <p:cNvSpPr txBox="1">
            <a:spLocks noGrp="1"/>
          </p:cNvSpPr>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6D8E38D5-12B5-4A7C-ADB1-AA4357350BB1}" type="slidenum">
              <a:rPr lang="bg-BG" altLang="en-US" sz="1200">
                <a:latin typeface="Arial Black" pitchFamily="34" charset="0"/>
              </a:rPr>
              <a:pPr algn="r" eaLnBrk="1" hangingPunct="1"/>
              <a:t>23</a:t>
            </a:fld>
            <a:endParaRPr lang="bg-BG" altLang="en-US" sz="1200">
              <a:latin typeface="Arial Black" pitchFamily="34" charset="0"/>
            </a:endParaRPr>
          </a:p>
        </p:txBody>
      </p:sp>
      <p:sp>
        <p:nvSpPr>
          <p:cNvPr id="35842" name="Rectangle 2"/>
          <p:cNvSpPr>
            <a:spLocks noGrp="1" noChangeArrowheads="1"/>
          </p:cNvSpPr>
          <p:nvPr>
            <p:ph type="title"/>
          </p:nvPr>
        </p:nvSpPr>
        <p:spPr>
          <a:xfrm>
            <a:off x="457200" y="620713"/>
            <a:ext cx="8229600" cy="863600"/>
          </a:xfrm>
        </p:spPr>
        <p:txBody>
          <a:bodyPr/>
          <a:lstStyle/>
          <a:p>
            <a:pPr algn="ctr" eaLnBrk="1" hangingPunct="1">
              <a:defRPr/>
            </a:pPr>
            <a:r>
              <a:rPr lang="en-GB" altLang="en-US" sz="3200" b="1">
                <a:solidFill>
                  <a:srgbClr val="800000"/>
                </a:solidFill>
                <a:effectLst>
                  <a:outerShdw blurRad="38100" dist="38100" dir="2700000" algn="tl">
                    <a:srgbClr val="C0C0C0"/>
                  </a:outerShdw>
                </a:effectLst>
              </a:rPr>
              <a:t>CORRELATION COEFFICIENTS</a:t>
            </a:r>
            <a:endParaRPr lang="en-GB" altLang="en-US" sz="3600" b="1">
              <a:solidFill>
                <a:srgbClr val="800000"/>
              </a:solidFill>
              <a:effectLst>
                <a:outerShdw blurRad="38100" dist="38100" dir="2700000" algn="tl">
                  <a:srgbClr val="C0C0C0"/>
                </a:outerShdw>
              </a:effectLst>
            </a:endParaRPr>
          </a:p>
        </p:txBody>
      </p:sp>
      <p:sp>
        <p:nvSpPr>
          <p:cNvPr id="21508" name="Rectangle 3"/>
          <p:cNvSpPr>
            <a:spLocks noGrp="1" noChangeArrowheads="1"/>
          </p:cNvSpPr>
          <p:nvPr>
            <p:ph type="body" idx="1"/>
          </p:nvPr>
        </p:nvSpPr>
        <p:spPr>
          <a:xfrm>
            <a:off x="323850" y="1628775"/>
            <a:ext cx="8496300" cy="4619625"/>
          </a:xfrm>
        </p:spPr>
        <p:txBody>
          <a:bodyPr/>
          <a:lstStyle/>
          <a:p>
            <a:pPr eaLnBrk="1" hangingPunct="1"/>
            <a:r>
              <a:rPr lang="en-US" altLang="en-US" b="1" dirty="0">
                <a:sym typeface="Symbol" pitchFamily="18" charset="2"/>
              </a:rPr>
              <a:t>All the correlation coefficients shown in table above are appropriate for quantifying linear relationships between variables.</a:t>
            </a:r>
          </a:p>
          <a:p>
            <a:pPr eaLnBrk="1" hangingPunct="1">
              <a:buFont typeface="Wingdings" pitchFamily="2" charset="2"/>
              <a:buNone/>
            </a:pPr>
            <a:endParaRPr lang="en-US" altLang="en-US" b="1" dirty="0">
              <a:sym typeface="Symbol" pitchFamily="18" charset="2"/>
            </a:endParaRPr>
          </a:p>
          <a:p>
            <a:pPr eaLnBrk="1" hangingPunct="1"/>
            <a:r>
              <a:rPr lang="en-US" altLang="en-US" b="1" dirty="0">
                <a:sym typeface="Symbol" pitchFamily="18" charset="2"/>
              </a:rPr>
              <a:t>There are other correlation coefficients, such as </a:t>
            </a:r>
            <a:r>
              <a:rPr lang="en-US" altLang="en-US" b="1" dirty="0">
                <a:solidFill>
                  <a:srgbClr val="FF0000"/>
                </a:solidFill>
                <a:sym typeface="Symbol" pitchFamily="18" charset="2"/>
              </a:rPr>
              <a:t>η (eta) </a:t>
            </a:r>
            <a:r>
              <a:rPr lang="en-US" altLang="en-US" b="1" dirty="0">
                <a:sym typeface="Symbol" pitchFamily="18" charset="2"/>
              </a:rPr>
              <a:t>which are used for quantifying non-linear relationships.</a:t>
            </a:r>
            <a:r>
              <a:rPr lang="en-US" altLang="en-US" dirty="0">
                <a:sym typeface="Symbol" pitchFamily="18" charset="2"/>
              </a:rPr>
              <a:t> </a:t>
            </a:r>
            <a:endParaRPr lang="en-GB" altLang="en-US" dirty="0">
              <a:sym typeface="Symbol" pitchFamily="18" charset="2"/>
            </a:endParaRPr>
          </a:p>
        </p:txBody>
      </p:sp>
      <p:sp>
        <p:nvSpPr>
          <p:cNvPr id="2" name="Date Placeholder 1"/>
          <p:cNvSpPr>
            <a:spLocks noGrp="1"/>
          </p:cNvSpPr>
          <p:nvPr>
            <p:ph type="dt" sz="half" idx="12"/>
          </p:nvPr>
        </p:nvSpPr>
        <p:spPr/>
        <p:txBody>
          <a:bodyPr/>
          <a:lstStyle/>
          <a:p>
            <a:fld id="{E11FF7CA-5290-4B69-903B-7BEFCE796E8E}" type="datetime1">
              <a:rPr lang="bg-BG" altLang="bg-BG" smtClean="0"/>
              <a:t>3.12.2019 г.</a:t>
            </a:fld>
            <a:endParaRPr lang="bg-BG" altLang="en-US"/>
          </a:p>
        </p:txBody>
      </p:sp>
    </p:spTree>
    <p:extLst>
      <p:ext uri="{BB962C8B-B14F-4D97-AF65-F5344CB8AC3E}">
        <p14:creationId xmlns:p14="http://schemas.microsoft.com/office/powerpoint/2010/main" val="2427909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Grp="1" noChangeArrowheads="1"/>
          </p:cNvSpPr>
          <p:nvPr>
            <p:ph type="sldNum" sz="quarter" idx="11"/>
          </p:nvPr>
        </p:nvSpPr>
        <p:spPr>
          <a:ln/>
        </p:spPr>
        <p:txBody>
          <a:bodyPr/>
          <a:lstStyle/>
          <a:p>
            <a:pPr>
              <a:defRPr/>
            </a:pPr>
            <a:fld id="{087334F4-8846-47FA-8A34-37F950FFB460}" type="slidenum">
              <a:rPr lang="bg-BG" altLang="en-US"/>
              <a:pPr>
                <a:defRPr/>
              </a:pPr>
              <a:t>24</a:t>
            </a:fld>
            <a:endParaRPr lang="bg-BG" altLang="en-US"/>
          </a:p>
        </p:txBody>
      </p:sp>
      <p:sp>
        <p:nvSpPr>
          <p:cNvPr id="53252" name="Rectangle 4"/>
          <p:cNvSpPr>
            <a:spLocks noGrp="1" noChangeArrowheads="1"/>
          </p:cNvSpPr>
          <p:nvPr>
            <p:ph type="title"/>
          </p:nvPr>
        </p:nvSpPr>
        <p:spPr>
          <a:xfrm>
            <a:off x="457200" y="457200"/>
            <a:ext cx="8229600" cy="5851525"/>
          </a:xfrm>
        </p:spPr>
        <p:txBody>
          <a:bodyPr/>
          <a:lstStyle/>
          <a:p>
            <a:pPr lvl="0"/>
            <a:r>
              <a:rPr lang="en-US" altLang="bg-BG" sz="2400" b="1" i="1" dirty="0"/>
              <a:t>Statistical methods for calculation the correlation coefficients can be classified according to the variables studied into </a:t>
            </a:r>
            <a:r>
              <a:rPr lang="en-US" altLang="bg-BG" sz="2400" b="1" i="1" dirty="0">
                <a:solidFill>
                  <a:srgbClr val="FF0000"/>
                </a:solidFill>
              </a:rPr>
              <a:t>four main groups:</a:t>
            </a:r>
            <a:br>
              <a:rPr lang="en-US" altLang="bg-BG" sz="2400" b="1" i="1" dirty="0">
                <a:solidFill>
                  <a:srgbClr val="FF0000"/>
                </a:solidFill>
              </a:rPr>
            </a:br>
            <a:br>
              <a:rPr lang="en-US" altLang="bg-BG" sz="2000" b="1" i="1" dirty="0"/>
            </a:br>
            <a:r>
              <a:rPr lang="en-US" altLang="bg-BG" sz="2000" b="1" i="1" dirty="0"/>
              <a:t>1. The variables are qualitative and each of them has only two categories, e.g. in 2 x 2 tables – </a:t>
            </a:r>
            <a:r>
              <a:rPr lang="el-GR" altLang="en-US" sz="2000" b="1" i="1" dirty="0">
                <a:solidFill>
                  <a:srgbClr val="FF0000"/>
                </a:solidFill>
                <a:latin typeface="Times New Roman" pitchFamily="18" charset="0"/>
              </a:rPr>
              <a:t>φ</a:t>
            </a:r>
            <a:r>
              <a:rPr lang="en-US" altLang="en-US" sz="2000" b="1" i="1" dirty="0">
                <a:solidFill>
                  <a:srgbClr val="FF0000"/>
                </a:solidFill>
                <a:latin typeface="Times New Roman" pitchFamily="18" charset="0"/>
              </a:rPr>
              <a:t> (phi)</a:t>
            </a:r>
            <a:r>
              <a:rPr lang="en-US" altLang="bg-BG" sz="2000" b="1" i="1" dirty="0"/>
              <a:t>;</a:t>
            </a:r>
            <a:br>
              <a:rPr lang="en-US" altLang="bg-BG" sz="2000" b="1" i="1" dirty="0"/>
            </a:br>
            <a:br>
              <a:rPr lang="en-US" altLang="bg-BG" sz="2000" b="1" i="1" dirty="0"/>
            </a:br>
            <a:r>
              <a:rPr lang="en-US" altLang="bg-BG" sz="2000" b="1" i="1" dirty="0"/>
              <a:t>2. The variables are qualitative with more than two categories, e.g. in multiple tables - </a:t>
            </a:r>
            <a:r>
              <a:rPr lang="el-GR" altLang="en-US" sz="2400" b="1" i="1" dirty="0">
                <a:solidFill>
                  <a:srgbClr val="FF0000"/>
                </a:solidFill>
                <a:latin typeface="Times New Roman" pitchFamily="18" charset="0"/>
              </a:rPr>
              <a:t>φ</a:t>
            </a:r>
            <a:r>
              <a:rPr lang="en-US" altLang="en-US" sz="2000" b="1" i="1" dirty="0">
                <a:solidFill>
                  <a:srgbClr val="FF0000"/>
                </a:solidFill>
                <a:latin typeface="Times New Roman" pitchFamily="18" charset="0"/>
                <a:cs typeface="Times New Roman" pitchFamily="18" charset="0"/>
              </a:rPr>
              <a:t> (phi) </a:t>
            </a:r>
            <a:br>
              <a:rPr lang="en-US" altLang="bg-BG" sz="2000" b="1" i="1" dirty="0"/>
            </a:br>
            <a:br>
              <a:rPr lang="en-US" altLang="bg-BG" sz="2000" b="1" i="1" dirty="0"/>
            </a:br>
            <a:r>
              <a:rPr lang="en-US" altLang="bg-BG" sz="2000" b="1" i="1" dirty="0"/>
              <a:t>3. </a:t>
            </a:r>
            <a:r>
              <a:rPr lang="en-GB" altLang="en-US" sz="2000" b="1" i="1" dirty="0"/>
              <a:t>When both x and y are measured on, or transformed to, ordinal scales – </a:t>
            </a:r>
            <a:r>
              <a:rPr lang="en-GB" altLang="en-US" sz="2000" b="1" i="1" dirty="0" err="1">
                <a:solidFill>
                  <a:srgbClr val="FF0000"/>
                </a:solidFill>
              </a:rPr>
              <a:t>Sperman</a:t>
            </a:r>
            <a:r>
              <a:rPr lang="en-GB" altLang="en-US" sz="2000" b="1" i="1" dirty="0">
                <a:solidFill>
                  <a:srgbClr val="FF0000"/>
                </a:solidFill>
              </a:rPr>
              <a:t> correlation coefficient</a:t>
            </a:r>
            <a:r>
              <a:rPr lang="en-US" altLang="en-US" sz="2000" b="1" i="1" dirty="0">
                <a:solidFill>
                  <a:srgbClr val="FF0000"/>
                </a:solidFill>
              </a:rPr>
              <a:t>;</a:t>
            </a:r>
            <a:br>
              <a:rPr lang="en-US" altLang="en-US" sz="2000" b="1" i="1" dirty="0">
                <a:solidFill>
                  <a:srgbClr val="FF0000"/>
                </a:solidFill>
              </a:rPr>
            </a:br>
            <a:br>
              <a:rPr lang="en-US" altLang="en-US" sz="2000" b="1" i="1" dirty="0"/>
            </a:br>
            <a:r>
              <a:rPr lang="en-US" altLang="en-US" sz="2000" b="1" i="1" dirty="0"/>
              <a:t>4. When </a:t>
            </a:r>
            <a:r>
              <a:rPr lang="en-GB" altLang="en-US" sz="2000" b="1" i="1" dirty="0"/>
              <a:t>both x and y are </a:t>
            </a:r>
            <a:r>
              <a:rPr lang="en-GB" altLang="en-US" sz="2000" b="1" i="1" dirty="0" err="1"/>
              <a:t>quantitati</a:t>
            </a:r>
            <a:r>
              <a:rPr lang="en-US" altLang="en-US" sz="2000" b="1" i="1" dirty="0" err="1"/>
              <a:t>ve</a:t>
            </a:r>
            <a:r>
              <a:rPr lang="en-US" altLang="en-US" sz="2000" b="1" i="1" dirty="0"/>
              <a:t> and </a:t>
            </a:r>
            <a:r>
              <a:rPr lang="en-GB" altLang="en-US" sz="2000" b="1" i="1" dirty="0"/>
              <a:t>measured on interval or ratio scale – </a:t>
            </a:r>
            <a:r>
              <a:rPr lang="en-GB" altLang="en-US" sz="2000" b="1" i="1" dirty="0">
                <a:solidFill>
                  <a:srgbClr val="FF0000"/>
                </a:solidFill>
              </a:rPr>
              <a:t>rank correlation - Pierson coefficient</a:t>
            </a:r>
            <a:endParaRPr lang="bg-BG" altLang="bg-BG" sz="2000" b="1" i="1" dirty="0">
              <a:solidFill>
                <a:srgbClr val="FF0000"/>
              </a:solidFill>
            </a:endParaRPr>
          </a:p>
        </p:txBody>
      </p:sp>
      <p:sp>
        <p:nvSpPr>
          <p:cNvPr id="2" name="Date Placeholder 1"/>
          <p:cNvSpPr>
            <a:spLocks noGrp="1"/>
          </p:cNvSpPr>
          <p:nvPr>
            <p:ph type="dt" sz="half" idx="12"/>
          </p:nvPr>
        </p:nvSpPr>
        <p:spPr/>
        <p:txBody>
          <a:bodyPr/>
          <a:lstStyle/>
          <a:p>
            <a:fld id="{D7F6A075-325F-4FB6-BAA4-78FD5B3D9326}" type="datetime1">
              <a:rPr lang="bg-BG" altLang="bg-BG" smtClean="0"/>
              <a:t>3.12.2019 г.</a:t>
            </a:fld>
            <a:endParaRPr lang="bg-BG" altLang="en-US"/>
          </a:p>
        </p:txBody>
      </p:sp>
    </p:spTree>
    <p:extLst>
      <p:ext uri="{BB962C8B-B14F-4D97-AF65-F5344CB8AC3E}">
        <p14:creationId xmlns:p14="http://schemas.microsoft.com/office/powerpoint/2010/main" val="29022096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sldNum" sz="quarter" idx="11"/>
          </p:nvPr>
        </p:nvSpPr>
        <p:spPr>
          <a:ln/>
        </p:spPr>
        <p:txBody>
          <a:bodyPr/>
          <a:lstStyle/>
          <a:p>
            <a:pPr>
              <a:defRPr/>
            </a:pPr>
            <a:fld id="{DFF0C0CA-DA5D-4C16-A059-2F3BCE6ED584}" type="slidenum">
              <a:rPr lang="bg-BG" altLang="en-US"/>
              <a:pPr>
                <a:defRPr/>
              </a:pPr>
              <a:t>25</a:t>
            </a:fld>
            <a:endParaRPr lang="bg-BG" altLang="en-US"/>
          </a:p>
        </p:txBody>
      </p:sp>
      <p:sp>
        <p:nvSpPr>
          <p:cNvPr id="32770" name="Slide Number Placeholder 4"/>
          <p:cNvSpPr txBox="1">
            <a:spLocks noGrp="1"/>
          </p:cNvSpPr>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29576071-AFF2-4FF5-A111-8AA18EF462BC}" type="slidenum">
              <a:rPr lang="bg-BG" altLang="en-US" sz="1200">
                <a:latin typeface="Arial Black" pitchFamily="34" charset="0"/>
              </a:rPr>
              <a:pPr algn="r" eaLnBrk="1" hangingPunct="1"/>
              <a:t>25</a:t>
            </a:fld>
            <a:endParaRPr lang="bg-BG" altLang="en-US" sz="1200">
              <a:latin typeface="Arial Black" pitchFamily="34" charset="0"/>
            </a:endParaRPr>
          </a:p>
        </p:txBody>
      </p:sp>
      <p:sp>
        <p:nvSpPr>
          <p:cNvPr id="11266" name="Rectangle 2"/>
          <p:cNvSpPr>
            <a:spLocks noGrp="1" noChangeArrowheads="1"/>
          </p:cNvSpPr>
          <p:nvPr>
            <p:ph type="title"/>
          </p:nvPr>
        </p:nvSpPr>
        <p:spPr>
          <a:xfrm>
            <a:off x="457200" y="457200"/>
            <a:ext cx="8229600" cy="811213"/>
          </a:xfrm>
        </p:spPr>
        <p:txBody>
          <a:bodyPr/>
          <a:lstStyle/>
          <a:p>
            <a:pPr algn="ctr" eaLnBrk="1" hangingPunct="1">
              <a:defRPr/>
            </a:pPr>
            <a:r>
              <a:rPr lang="en-GB" altLang="en-US" b="1" dirty="0">
                <a:solidFill>
                  <a:srgbClr val="800000"/>
                </a:solidFill>
                <a:effectLst>
                  <a:outerShdw blurRad="38100" dist="38100" dir="2700000" algn="tl">
                    <a:srgbClr val="C0C0C0"/>
                  </a:outerShdw>
                </a:effectLst>
              </a:rPr>
              <a:t>Pearson’s r</a:t>
            </a:r>
            <a:endParaRPr lang="en-GB" altLang="en-US" sz="3600" b="1" dirty="0">
              <a:solidFill>
                <a:srgbClr val="800000"/>
              </a:solidFill>
              <a:effectLst>
                <a:outerShdw blurRad="38100" dist="38100" dir="2700000" algn="tl">
                  <a:srgbClr val="C0C0C0"/>
                </a:outerShdw>
              </a:effectLst>
            </a:endParaRPr>
          </a:p>
        </p:txBody>
      </p:sp>
      <p:sp>
        <p:nvSpPr>
          <p:cNvPr id="32772" name="Rectangle 3"/>
          <p:cNvSpPr>
            <a:spLocks noGrp="1" noChangeArrowheads="1"/>
          </p:cNvSpPr>
          <p:nvPr>
            <p:ph type="body" idx="1"/>
          </p:nvPr>
        </p:nvSpPr>
        <p:spPr>
          <a:xfrm>
            <a:off x="250825" y="1700213"/>
            <a:ext cx="8642350" cy="4114800"/>
          </a:xfrm>
        </p:spPr>
        <p:txBody>
          <a:bodyPr/>
          <a:lstStyle/>
          <a:p>
            <a:pPr eaLnBrk="1" hangingPunct="1"/>
            <a:r>
              <a:rPr lang="en-GB" altLang="en-US" sz="2800" dirty="0">
                <a:solidFill>
                  <a:srgbClr val="663300"/>
                </a:solidFill>
              </a:rPr>
              <a:t>1. When</a:t>
            </a:r>
            <a:r>
              <a:rPr lang="en-GB" altLang="en-US" sz="2800" dirty="0">
                <a:solidFill>
                  <a:srgbClr val="800000"/>
                </a:solidFill>
              </a:rPr>
              <a:t> x and y are measured on an interval or a ratio scale;</a:t>
            </a:r>
          </a:p>
          <a:p>
            <a:pPr eaLnBrk="1" hangingPunct="1"/>
            <a:r>
              <a:rPr lang="en-GB" altLang="en-US" sz="2800" dirty="0">
                <a:solidFill>
                  <a:srgbClr val="800000"/>
                </a:solidFill>
              </a:rPr>
              <a:t>2. Both variables are normally distributed; </a:t>
            </a:r>
          </a:p>
          <a:p>
            <a:pPr eaLnBrk="1" hangingPunct="1"/>
            <a:r>
              <a:rPr lang="en-GB" altLang="en-US" sz="2800" dirty="0">
                <a:solidFill>
                  <a:srgbClr val="800000"/>
                </a:solidFill>
              </a:rPr>
              <a:t>3. It describes a linear relationship.</a:t>
            </a:r>
          </a:p>
          <a:p>
            <a:pPr eaLnBrk="1" hangingPunct="1">
              <a:buFont typeface="Wingdings" pitchFamily="2" charset="2"/>
              <a:buNone/>
            </a:pPr>
            <a:endParaRPr lang="en-GB" altLang="en-US" sz="2800" dirty="0">
              <a:solidFill>
                <a:srgbClr val="800000"/>
              </a:solidFill>
            </a:endParaRPr>
          </a:p>
          <a:p>
            <a:pPr eaLnBrk="1" hangingPunct="1"/>
            <a:r>
              <a:rPr lang="en-GB" altLang="en-US" sz="2800" dirty="0">
                <a:solidFill>
                  <a:srgbClr val="0033CC"/>
                </a:solidFill>
              </a:rPr>
              <a:t>Pearson’s r</a:t>
            </a:r>
            <a:r>
              <a:rPr lang="en-GB" altLang="en-US" sz="2800" dirty="0">
                <a:solidFill>
                  <a:srgbClr val="800000"/>
                </a:solidFill>
              </a:rPr>
              <a:t> is a measure of the extent to which paired scores are correlated. It is convenient for small pairs of scores.</a:t>
            </a:r>
          </a:p>
        </p:txBody>
      </p:sp>
      <p:sp>
        <p:nvSpPr>
          <p:cNvPr id="2" name="Date Placeholder 1"/>
          <p:cNvSpPr>
            <a:spLocks noGrp="1"/>
          </p:cNvSpPr>
          <p:nvPr>
            <p:ph type="dt" sz="half" idx="12"/>
          </p:nvPr>
        </p:nvSpPr>
        <p:spPr/>
        <p:txBody>
          <a:bodyPr/>
          <a:lstStyle/>
          <a:p>
            <a:fld id="{7CEEC855-1680-4FD0-A801-FCB15BF39450}" type="datetime1">
              <a:rPr lang="bg-BG" altLang="bg-BG" smtClean="0"/>
              <a:t>3.12.2019 г.</a:t>
            </a:fld>
            <a:endParaRPr lang="bg-BG"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BC10FB2-9FB4-43B2-8371-BE5FAD3042F7}"/>
              </a:ext>
            </a:extLst>
          </p:cNvPr>
          <p:cNvSpPr>
            <a:spLocks noGrp="1"/>
          </p:cNvSpPr>
          <p:nvPr>
            <p:ph type="sldNum" sz="quarter" idx="11"/>
          </p:nvPr>
        </p:nvSpPr>
        <p:spPr/>
        <p:txBody>
          <a:bodyPr/>
          <a:lstStyle/>
          <a:p>
            <a:pPr>
              <a:defRPr/>
            </a:pPr>
            <a:fld id="{08D15EBD-6397-477F-A492-CFC188AD7013}" type="slidenum">
              <a:rPr lang="bg-BG" altLang="en-US" smtClean="0"/>
              <a:pPr>
                <a:defRPr/>
              </a:pPr>
              <a:t>26</a:t>
            </a:fld>
            <a:endParaRPr lang="bg-BG" altLang="en-US"/>
          </a:p>
        </p:txBody>
      </p:sp>
      <p:sp>
        <p:nvSpPr>
          <p:cNvPr id="3" name="Date Placeholder 2">
            <a:extLst>
              <a:ext uri="{FF2B5EF4-FFF2-40B4-BE49-F238E27FC236}">
                <a16:creationId xmlns:a16="http://schemas.microsoft.com/office/drawing/2014/main" id="{EF305E8E-F18A-440B-B613-5134E8E8F644}"/>
              </a:ext>
            </a:extLst>
          </p:cNvPr>
          <p:cNvSpPr>
            <a:spLocks noGrp="1"/>
          </p:cNvSpPr>
          <p:nvPr>
            <p:ph type="dt" sz="half" idx="12"/>
          </p:nvPr>
        </p:nvSpPr>
        <p:spPr/>
        <p:txBody>
          <a:bodyPr/>
          <a:lstStyle/>
          <a:p>
            <a:fld id="{0C2566F1-B8E8-443E-9287-202AE81C2D9E}" type="datetime1">
              <a:rPr lang="bg-BG" altLang="bg-BG" smtClean="0"/>
              <a:t>3.12.2019 г.</a:t>
            </a:fld>
            <a:endParaRPr lang="bg-BG" altLang="en-US"/>
          </a:p>
        </p:txBody>
      </p:sp>
      <p:pic>
        <p:nvPicPr>
          <p:cNvPr id="4" name="Picture 3">
            <a:extLst>
              <a:ext uri="{FF2B5EF4-FFF2-40B4-BE49-F238E27FC236}">
                <a16:creationId xmlns:a16="http://schemas.microsoft.com/office/drawing/2014/main" id="{2C4FF5CF-D030-4802-AE48-542D3B4087C5}"/>
              </a:ext>
            </a:extLst>
          </p:cNvPr>
          <p:cNvPicPr>
            <a:picLocks noChangeAspect="1"/>
          </p:cNvPicPr>
          <p:nvPr/>
        </p:nvPicPr>
        <p:blipFill>
          <a:blip r:embed="rId2"/>
          <a:stretch>
            <a:fillRect/>
          </a:stretch>
        </p:blipFill>
        <p:spPr>
          <a:xfrm>
            <a:off x="585927" y="567722"/>
            <a:ext cx="8024180" cy="4896544"/>
          </a:xfrm>
          <a:prstGeom prst="rect">
            <a:avLst/>
          </a:prstGeom>
        </p:spPr>
      </p:pic>
      <p:sp>
        <p:nvSpPr>
          <p:cNvPr id="5" name="TextBox 4">
            <a:extLst>
              <a:ext uri="{FF2B5EF4-FFF2-40B4-BE49-F238E27FC236}">
                <a16:creationId xmlns:a16="http://schemas.microsoft.com/office/drawing/2014/main" id="{E90E6F71-9972-455D-A851-9334ED95FF45}"/>
              </a:ext>
            </a:extLst>
          </p:cNvPr>
          <p:cNvSpPr txBox="1"/>
          <p:nvPr/>
        </p:nvSpPr>
        <p:spPr>
          <a:xfrm>
            <a:off x="566613" y="5590798"/>
            <a:ext cx="8024180" cy="892552"/>
          </a:xfrm>
          <a:prstGeom prst="rect">
            <a:avLst/>
          </a:prstGeom>
          <a:solidFill>
            <a:schemeClr val="bg1">
              <a:lumMod val="95000"/>
            </a:schemeClr>
          </a:solidFill>
        </p:spPr>
        <p:txBody>
          <a:bodyPr wrap="square" rtlCol="0">
            <a:spAutoFit/>
          </a:bodyPr>
          <a:lstStyle/>
          <a:p>
            <a:r>
              <a:rPr lang="en-US" sz="3200" b="1" dirty="0">
                <a:solidFill>
                  <a:srgbClr val="FF0000"/>
                </a:solidFill>
              </a:rPr>
              <a:t>! </a:t>
            </a:r>
            <a:r>
              <a:rPr lang="en-US" sz="2000" b="1" dirty="0">
                <a:solidFill>
                  <a:srgbClr val="FF0000"/>
                </a:solidFill>
              </a:rPr>
              <a:t>This example underlines that when both variables x and y are interchanged Pearson correlation r takes the same value. </a:t>
            </a:r>
          </a:p>
        </p:txBody>
      </p:sp>
    </p:spTree>
    <p:extLst>
      <p:ext uri="{BB962C8B-B14F-4D97-AF65-F5344CB8AC3E}">
        <p14:creationId xmlns:p14="http://schemas.microsoft.com/office/powerpoint/2010/main" val="33264769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BC10FB2-9FB4-43B2-8371-BE5FAD3042F7}"/>
              </a:ext>
            </a:extLst>
          </p:cNvPr>
          <p:cNvSpPr>
            <a:spLocks noGrp="1"/>
          </p:cNvSpPr>
          <p:nvPr>
            <p:ph type="sldNum" sz="quarter" idx="11"/>
          </p:nvPr>
        </p:nvSpPr>
        <p:spPr/>
        <p:txBody>
          <a:bodyPr/>
          <a:lstStyle/>
          <a:p>
            <a:pPr>
              <a:defRPr/>
            </a:pPr>
            <a:fld id="{08D15EBD-6397-477F-A492-CFC188AD7013}" type="slidenum">
              <a:rPr lang="bg-BG" altLang="en-US" smtClean="0"/>
              <a:pPr>
                <a:defRPr/>
              </a:pPr>
              <a:t>27</a:t>
            </a:fld>
            <a:endParaRPr lang="bg-BG" altLang="en-US"/>
          </a:p>
        </p:txBody>
      </p:sp>
      <p:sp>
        <p:nvSpPr>
          <p:cNvPr id="3" name="Date Placeholder 2">
            <a:extLst>
              <a:ext uri="{FF2B5EF4-FFF2-40B4-BE49-F238E27FC236}">
                <a16:creationId xmlns:a16="http://schemas.microsoft.com/office/drawing/2014/main" id="{EF305E8E-F18A-440B-B613-5134E8E8F644}"/>
              </a:ext>
            </a:extLst>
          </p:cNvPr>
          <p:cNvSpPr>
            <a:spLocks noGrp="1"/>
          </p:cNvSpPr>
          <p:nvPr>
            <p:ph type="dt" sz="half" idx="12"/>
          </p:nvPr>
        </p:nvSpPr>
        <p:spPr/>
        <p:txBody>
          <a:bodyPr/>
          <a:lstStyle/>
          <a:p>
            <a:fld id="{0C2566F1-B8E8-443E-9287-202AE81C2D9E}" type="datetime1">
              <a:rPr lang="bg-BG" altLang="bg-BG" smtClean="0"/>
              <a:t>3.12.2019 г.</a:t>
            </a:fld>
            <a:endParaRPr lang="bg-BG" altLang="en-US"/>
          </a:p>
        </p:txBody>
      </p:sp>
      <p:pic>
        <p:nvPicPr>
          <p:cNvPr id="4" name="Picture 3">
            <a:extLst>
              <a:ext uri="{FF2B5EF4-FFF2-40B4-BE49-F238E27FC236}">
                <a16:creationId xmlns:a16="http://schemas.microsoft.com/office/drawing/2014/main" id="{266207CB-086B-4354-B88F-6884F7228589}"/>
              </a:ext>
            </a:extLst>
          </p:cNvPr>
          <p:cNvPicPr>
            <a:picLocks noChangeAspect="1"/>
          </p:cNvPicPr>
          <p:nvPr/>
        </p:nvPicPr>
        <p:blipFill>
          <a:blip r:embed="rId2"/>
          <a:stretch>
            <a:fillRect/>
          </a:stretch>
        </p:blipFill>
        <p:spPr>
          <a:xfrm>
            <a:off x="837045" y="632691"/>
            <a:ext cx="7469910" cy="4752528"/>
          </a:xfrm>
          <a:prstGeom prst="rect">
            <a:avLst/>
          </a:prstGeom>
        </p:spPr>
      </p:pic>
      <p:sp>
        <p:nvSpPr>
          <p:cNvPr id="6" name="TextBox 5">
            <a:extLst>
              <a:ext uri="{FF2B5EF4-FFF2-40B4-BE49-F238E27FC236}">
                <a16:creationId xmlns:a16="http://schemas.microsoft.com/office/drawing/2014/main" id="{7787059B-3DE7-44DF-AC80-1040FFCB4B71}"/>
              </a:ext>
            </a:extLst>
          </p:cNvPr>
          <p:cNvSpPr txBox="1"/>
          <p:nvPr/>
        </p:nvSpPr>
        <p:spPr>
          <a:xfrm>
            <a:off x="566613" y="5590798"/>
            <a:ext cx="8024180" cy="892552"/>
          </a:xfrm>
          <a:prstGeom prst="rect">
            <a:avLst/>
          </a:prstGeom>
          <a:solidFill>
            <a:schemeClr val="bg1">
              <a:lumMod val="95000"/>
            </a:schemeClr>
          </a:solidFill>
        </p:spPr>
        <p:txBody>
          <a:bodyPr wrap="square" rtlCol="0">
            <a:spAutoFit/>
          </a:bodyPr>
          <a:lstStyle/>
          <a:p>
            <a:r>
              <a:rPr lang="en-US" sz="3200" b="1" dirty="0">
                <a:solidFill>
                  <a:srgbClr val="FF0000"/>
                </a:solidFill>
              </a:rPr>
              <a:t>! </a:t>
            </a:r>
            <a:r>
              <a:rPr lang="en-US" sz="2000" b="1" dirty="0">
                <a:solidFill>
                  <a:srgbClr val="FF0000"/>
                </a:solidFill>
              </a:rPr>
              <a:t>This example underlines that when both variables x and y are interchanged Pearson correlation r takes the same value. </a:t>
            </a:r>
          </a:p>
        </p:txBody>
      </p:sp>
    </p:spTree>
    <p:extLst>
      <p:ext uri="{BB962C8B-B14F-4D97-AF65-F5344CB8AC3E}">
        <p14:creationId xmlns:p14="http://schemas.microsoft.com/office/powerpoint/2010/main" val="17144655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sldNum" sz="quarter" idx="11"/>
          </p:nvPr>
        </p:nvSpPr>
        <p:spPr>
          <a:ln/>
        </p:spPr>
        <p:txBody>
          <a:bodyPr/>
          <a:lstStyle/>
          <a:p>
            <a:pPr>
              <a:defRPr/>
            </a:pPr>
            <a:fld id="{1E07CDCE-8DF5-4F73-B288-4747ED5FD1F7}" type="slidenum">
              <a:rPr lang="bg-BG" altLang="en-US"/>
              <a:pPr>
                <a:defRPr/>
              </a:pPr>
              <a:t>28</a:t>
            </a:fld>
            <a:endParaRPr lang="bg-BG" altLang="en-US"/>
          </a:p>
        </p:txBody>
      </p:sp>
      <p:sp>
        <p:nvSpPr>
          <p:cNvPr id="37890" name="Slide Number Placeholder 4"/>
          <p:cNvSpPr txBox="1">
            <a:spLocks noGrp="1"/>
          </p:cNvSpPr>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7C83843D-9C7F-4245-8EA1-9D7CA403E5D1}" type="slidenum">
              <a:rPr lang="bg-BG" altLang="en-US" sz="1200">
                <a:latin typeface="Arial Black" pitchFamily="34" charset="0"/>
              </a:rPr>
              <a:pPr algn="r" eaLnBrk="1" hangingPunct="1"/>
              <a:t>28</a:t>
            </a:fld>
            <a:endParaRPr lang="bg-BG" altLang="en-US" sz="1200">
              <a:latin typeface="Arial Black" pitchFamily="34" charset="0"/>
            </a:endParaRPr>
          </a:p>
        </p:txBody>
      </p:sp>
      <p:sp>
        <p:nvSpPr>
          <p:cNvPr id="18434" name="Rectangle 2"/>
          <p:cNvSpPr>
            <a:spLocks noGrp="1" noChangeArrowheads="1"/>
          </p:cNvSpPr>
          <p:nvPr>
            <p:ph type="title"/>
          </p:nvPr>
        </p:nvSpPr>
        <p:spPr>
          <a:xfrm>
            <a:off x="755650" y="457200"/>
            <a:ext cx="7704138" cy="1371600"/>
          </a:xfrm>
        </p:spPr>
        <p:txBody>
          <a:bodyPr/>
          <a:lstStyle/>
          <a:p>
            <a:pPr algn="ctr" eaLnBrk="1" hangingPunct="1">
              <a:defRPr/>
            </a:pPr>
            <a:r>
              <a:rPr lang="en-GB" altLang="en-US" sz="4000" b="1" dirty="0">
                <a:solidFill>
                  <a:srgbClr val="800000"/>
                </a:solidFill>
                <a:effectLst>
                  <a:outerShdw blurRad="38100" dist="38100" dir="2700000" algn="tl">
                    <a:srgbClr val="C0C0C0"/>
                  </a:outerShdw>
                </a:effectLst>
              </a:rPr>
              <a:t>4. Uses of correlation</a:t>
            </a:r>
            <a:r>
              <a:rPr lang="en-GB" altLang="en-US" b="1" dirty="0">
                <a:solidFill>
                  <a:srgbClr val="800000"/>
                </a:solidFill>
                <a:effectLst>
                  <a:outerShdw blurRad="38100" dist="38100" dir="2700000" algn="tl">
                    <a:srgbClr val="C0C0C0"/>
                  </a:outerShdw>
                </a:effectLst>
              </a:rPr>
              <a:t> in health sciences</a:t>
            </a:r>
          </a:p>
        </p:txBody>
      </p:sp>
      <p:sp>
        <p:nvSpPr>
          <p:cNvPr id="37892" name="Rectangle 3"/>
          <p:cNvSpPr>
            <a:spLocks noGrp="1" noChangeArrowheads="1"/>
          </p:cNvSpPr>
          <p:nvPr>
            <p:ph type="body" idx="1"/>
          </p:nvPr>
        </p:nvSpPr>
        <p:spPr/>
        <p:txBody>
          <a:bodyPr/>
          <a:lstStyle/>
          <a:p>
            <a:pPr eaLnBrk="1" hangingPunct="1"/>
            <a:r>
              <a:rPr lang="en-GB" altLang="en-US" b="1" dirty="0">
                <a:solidFill>
                  <a:srgbClr val="800000"/>
                </a:solidFill>
              </a:rPr>
              <a:t>1. For Prediction</a:t>
            </a:r>
            <a:r>
              <a:rPr lang="en-GB" altLang="en-US" sz="2800" dirty="0"/>
              <a:t> - when the correlation is very high or perfect. Given any score on x, we can transform it into </a:t>
            </a:r>
            <a:r>
              <a:rPr lang="en-GB" altLang="en-US" sz="2800" dirty="0" err="1"/>
              <a:t>z</a:t>
            </a:r>
            <a:r>
              <a:rPr lang="en-GB" altLang="en-US" sz="2800" baseline="-25000" dirty="0" err="1"/>
              <a:t>x</a:t>
            </a:r>
            <a:r>
              <a:rPr lang="en-GB" altLang="en-US" sz="2800" dirty="0"/>
              <a:t>, then using the graph we can read off the corresponding </a:t>
            </a:r>
            <a:r>
              <a:rPr lang="en-GB" altLang="en-US" sz="2800" dirty="0" err="1"/>
              <a:t>z</a:t>
            </a:r>
            <a:r>
              <a:rPr lang="en-GB" altLang="en-US" sz="2800" baseline="-25000" dirty="0" err="1"/>
              <a:t>y</a:t>
            </a:r>
            <a:r>
              <a:rPr lang="en-GB" altLang="en-US" sz="2800" dirty="0"/>
              <a:t>, and</a:t>
            </a:r>
            <a:r>
              <a:rPr lang="en-GB" altLang="en-US" sz="2800" baseline="-25000" dirty="0"/>
              <a:t> </a:t>
            </a:r>
            <a:r>
              <a:rPr lang="en-GB" altLang="en-US" sz="2800" dirty="0"/>
              <a:t>transforming </a:t>
            </a:r>
            <a:r>
              <a:rPr lang="en-GB" altLang="en-US" sz="2800" dirty="0" err="1"/>
              <a:t>z</a:t>
            </a:r>
            <a:r>
              <a:rPr lang="en-GB" altLang="en-US" sz="2800" baseline="-25000" dirty="0" err="1"/>
              <a:t>y</a:t>
            </a:r>
            <a:r>
              <a:rPr lang="en-GB" altLang="en-US" sz="2800" dirty="0"/>
              <a:t> it into y we predict the value of y given the value of x.</a:t>
            </a:r>
          </a:p>
        </p:txBody>
      </p:sp>
      <p:sp>
        <p:nvSpPr>
          <p:cNvPr id="2" name="Date Placeholder 1"/>
          <p:cNvSpPr>
            <a:spLocks noGrp="1"/>
          </p:cNvSpPr>
          <p:nvPr>
            <p:ph type="dt" sz="half" idx="12"/>
          </p:nvPr>
        </p:nvSpPr>
        <p:spPr/>
        <p:txBody>
          <a:bodyPr/>
          <a:lstStyle/>
          <a:p>
            <a:fld id="{243B21FB-A5B9-4700-8159-3CD73BA029D4}" type="datetime1">
              <a:rPr lang="bg-BG" altLang="bg-BG" smtClean="0"/>
              <a:t>3.12.2019 г.</a:t>
            </a:fld>
            <a:endParaRPr lang="bg-BG"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3"/>
          <p:cNvSpPr>
            <a:spLocks noGrp="1" noChangeArrowheads="1"/>
          </p:cNvSpPr>
          <p:nvPr>
            <p:ph type="sldNum" sz="quarter" idx="11"/>
          </p:nvPr>
        </p:nvSpPr>
        <p:spPr>
          <a:ln/>
        </p:spPr>
        <p:txBody>
          <a:bodyPr/>
          <a:lstStyle/>
          <a:p>
            <a:pPr>
              <a:defRPr/>
            </a:pPr>
            <a:fld id="{773A22E4-27EC-4EF3-A110-B6FBDB21441E}" type="slidenum">
              <a:rPr lang="bg-BG" altLang="en-US"/>
              <a:pPr>
                <a:defRPr/>
              </a:pPr>
              <a:t>29</a:t>
            </a:fld>
            <a:endParaRPr lang="bg-BG" altLang="en-US"/>
          </a:p>
        </p:txBody>
      </p:sp>
      <p:sp>
        <p:nvSpPr>
          <p:cNvPr id="38914" name="Slide Number Placeholder 2"/>
          <p:cNvSpPr txBox="1">
            <a:spLocks noGrp="1"/>
          </p:cNvSpPr>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A8732821-CC69-43B6-955B-DC530DF1A2E6}" type="slidenum">
              <a:rPr lang="bg-BG" altLang="en-US" sz="1200">
                <a:latin typeface="Arial Black" pitchFamily="34" charset="0"/>
              </a:rPr>
              <a:pPr algn="r" eaLnBrk="1" hangingPunct="1"/>
              <a:t>29</a:t>
            </a:fld>
            <a:endParaRPr lang="bg-BG" altLang="en-US" sz="1200">
              <a:latin typeface="Arial Black" pitchFamily="34" charset="0"/>
            </a:endParaRPr>
          </a:p>
        </p:txBody>
      </p:sp>
      <p:sp>
        <p:nvSpPr>
          <p:cNvPr id="53250" name="Rectangle 2"/>
          <p:cNvSpPr>
            <a:spLocks noGrp="1" noChangeArrowheads="1"/>
          </p:cNvSpPr>
          <p:nvPr>
            <p:ph type="title" idx="4294967295"/>
          </p:nvPr>
        </p:nvSpPr>
        <p:spPr>
          <a:xfrm>
            <a:off x="810419" y="650082"/>
            <a:ext cx="7488238" cy="1042987"/>
          </a:xfrm>
        </p:spPr>
        <p:txBody>
          <a:bodyPr/>
          <a:lstStyle/>
          <a:p>
            <a:pPr algn="ctr" eaLnBrk="1" hangingPunct="1">
              <a:defRPr/>
            </a:pPr>
            <a:r>
              <a:rPr lang="en-GB" altLang="en-US" sz="4000" b="1" dirty="0">
                <a:solidFill>
                  <a:srgbClr val="800000"/>
                </a:solidFill>
                <a:effectLst>
                  <a:outerShdw blurRad="38100" dist="38100" dir="2700000" algn="tl">
                    <a:srgbClr val="C0C0C0"/>
                  </a:outerShdw>
                </a:effectLst>
              </a:rPr>
              <a:t>Uses of correlation in health sciences</a:t>
            </a:r>
          </a:p>
        </p:txBody>
      </p:sp>
      <p:pic>
        <p:nvPicPr>
          <p:cNvPr id="3891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750" y="1989138"/>
            <a:ext cx="4464050" cy="343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7" name="Rectangle 4"/>
          <p:cNvSpPr>
            <a:spLocks noChangeArrowheads="1"/>
          </p:cNvSpPr>
          <p:nvPr/>
        </p:nvSpPr>
        <p:spPr bwMode="auto">
          <a:xfrm>
            <a:off x="0" y="1989138"/>
            <a:ext cx="539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latin typeface="Times New Roman" pitchFamily="18" charset="0"/>
              </a:rPr>
              <a:t>Zy</a:t>
            </a:r>
          </a:p>
        </p:txBody>
      </p:sp>
      <p:sp>
        <p:nvSpPr>
          <p:cNvPr id="38918" name="Rectangle 5"/>
          <p:cNvSpPr>
            <a:spLocks noChangeArrowheads="1"/>
          </p:cNvSpPr>
          <p:nvPr/>
        </p:nvSpPr>
        <p:spPr bwMode="auto">
          <a:xfrm>
            <a:off x="4284663" y="5445125"/>
            <a:ext cx="539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latin typeface="Times New Roman" pitchFamily="18" charset="0"/>
              </a:rPr>
              <a:t>Zx</a:t>
            </a:r>
          </a:p>
        </p:txBody>
      </p:sp>
      <p:sp>
        <p:nvSpPr>
          <p:cNvPr id="38919" name="Rectangle 6"/>
          <p:cNvSpPr>
            <a:spLocks noChangeArrowheads="1"/>
          </p:cNvSpPr>
          <p:nvPr/>
        </p:nvSpPr>
        <p:spPr bwMode="auto">
          <a:xfrm>
            <a:off x="1908175" y="2997200"/>
            <a:ext cx="12747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latin typeface="Times New Roman" pitchFamily="18" charset="0"/>
              </a:rPr>
              <a:t>r = + 1.0</a:t>
            </a:r>
          </a:p>
        </p:txBody>
      </p:sp>
      <p:sp>
        <p:nvSpPr>
          <p:cNvPr id="38920" name="Rectangle 7"/>
          <p:cNvSpPr>
            <a:spLocks noChangeArrowheads="1"/>
          </p:cNvSpPr>
          <p:nvPr/>
        </p:nvSpPr>
        <p:spPr bwMode="auto">
          <a:xfrm>
            <a:off x="5076825" y="2405063"/>
            <a:ext cx="3887788" cy="3444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a:latin typeface="Times New Roman" pitchFamily="18" charset="0"/>
              </a:rPr>
              <a:t>We can see that given any score on y we can transform this into a z score (zx) and then using the graph we can read off the corresponding score on y </a:t>
            </a:r>
            <a:r>
              <a:rPr lang="en-US" altLang="en-US" sz="2000" i="1">
                <a:latin typeface="Times New Roman" pitchFamily="18" charset="0"/>
              </a:rPr>
              <a:t>(Zy). </a:t>
            </a:r>
            <a:r>
              <a:rPr lang="en-US" altLang="en-US" sz="2000">
                <a:latin typeface="Times New Roman" pitchFamily="18" charset="0"/>
              </a:rPr>
              <a:t>Of course it is extremely rare that there should be a perfect </a:t>
            </a:r>
            <a:r>
              <a:rPr lang="en-US" altLang="en-US" sz="2000" i="1">
                <a:latin typeface="Times New Roman" pitchFamily="18" charset="0"/>
              </a:rPr>
              <a:t>(r = </a:t>
            </a:r>
            <a:r>
              <a:rPr lang="en-US" altLang="en-US" sz="2000">
                <a:latin typeface="Times New Roman" pitchFamily="18" charset="0"/>
              </a:rPr>
              <a:t>+1) correlation between two variables. The smaller the correlation coefficient, the greater the probability in making an error in prediction. </a:t>
            </a:r>
          </a:p>
        </p:txBody>
      </p:sp>
      <p:sp>
        <p:nvSpPr>
          <p:cNvPr id="2" name="Date Placeholder 1"/>
          <p:cNvSpPr>
            <a:spLocks noGrp="1"/>
          </p:cNvSpPr>
          <p:nvPr>
            <p:ph type="dt" sz="half" idx="12"/>
          </p:nvPr>
        </p:nvSpPr>
        <p:spPr/>
        <p:txBody>
          <a:bodyPr/>
          <a:lstStyle/>
          <a:p>
            <a:fld id="{887D9060-2204-4FD4-9AD2-6E97514183AA}" type="datetime1">
              <a:rPr lang="bg-BG" altLang="bg-BG" smtClean="0"/>
              <a:t>3.12.2019 г.</a:t>
            </a:fld>
            <a:endParaRPr lang="bg-BG"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sldNum" sz="quarter" idx="11"/>
          </p:nvPr>
        </p:nvSpPr>
        <p:spPr>
          <a:ln/>
        </p:spPr>
        <p:txBody>
          <a:bodyPr/>
          <a:lstStyle/>
          <a:p>
            <a:pPr>
              <a:defRPr/>
            </a:pPr>
            <a:fld id="{CC4079C9-781F-449B-89BE-17B4C2CAB889}" type="slidenum">
              <a:rPr lang="bg-BG" altLang="en-US"/>
              <a:pPr>
                <a:defRPr/>
              </a:pPr>
              <a:t>3</a:t>
            </a:fld>
            <a:endParaRPr lang="bg-BG" altLang="en-US"/>
          </a:p>
        </p:txBody>
      </p:sp>
      <p:sp>
        <p:nvSpPr>
          <p:cNvPr id="5122" name="Slide Number Placeholder 4"/>
          <p:cNvSpPr txBox="1">
            <a:spLocks noGrp="1"/>
          </p:cNvSpPr>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97F5CFBC-7257-4DF2-9F66-DB829EDC1DA4}" type="slidenum">
              <a:rPr lang="bg-BG" altLang="en-US" sz="1200">
                <a:latin typeface="Arial Black" pitchFamily="34" charset="0"/>
              </a:rPr>
              <a:pPr algn="r" eaLnBrk="1" hangingPunct="1"/>
              <a:t>3</a:t>
            </a:fld>
            <a:endParaRPr lang="bg-BG" altLang="en-US" sz="1200">
              <a:latin typeface="Arial Black" pitchFamily="34" charset="0"/>
            </a:endParaRPr>
          </a:p>
        </p:txBody>
      </p:sp>
      <p:sp>
        <p:nvSpPr>
          <p:cNvPr id="4098" name="Rectangle 2"/>
          <p:cNvSpPr>
            <a:spLocks noGrp="1" noChangeArrowheads="1"/>
          </p:cNvSpPr>
          <p:nvPr>
            <p:ph type="title"/>
          </p:nvPr>
        </p:nvSpPr>
        <p:spPr>
          <a:xfrm>
            <a:off x="457200" y="457200"/>
            <a:ext cx="8229600" cy="955576"/>
          </a:xfrm>
        </p:spPr>
        <p:txBody>
          <a:bodyPr/>
          <a:lstStyle/>
          <a:p>
            <a:pPr algn="ctr" eaLnBrk="1" hangingPunct="1">
              <a:defRPr/>
            </a:pPr>
            <a:r>
              <a:rPr lang="en-GB" altLang="en-US" b="1" dirty="0">
                <a:solidFill>
                  <a:srgbClr val="800000"/>
                </a:solidFill>
                <a:effectLst>
                  <a:outerShdw blurRad="38100" dist="38100" dir="2700000" algn="tl">
                    <a:srgbClr val="C0C0C0"/>
                  </a:outerShdw>
                </a:effectLst>
              </a:rPr>
              <a:t>1. BASIC CONCEPTS </a:t>
            </a:r>
          </a:p>
        </p:txBody>
      </p:sp>
      <p:sp>
        <p:nvSpPr>
          <p:cNvPr id="5124" name="Rectangle 3"/>
          <p:cNvSpPr>
            <a:spLocks noGrp="1" noChangeArrowheads="1"/>
          </p:cNvSpPr>
          <p:nvPr>
            <p:ph type="body" idx="1"/>
          </p:nvPr>
        </p:nvSpPr>
        <p:spPr>
          <a:xfrm>
            <a:off x="457200" y="1700808"/>
            <a:ext cx="8075240" cy="4114800"/>
          </a:xfrm>
        </p:spPr>
        <p:txBody>
          <a:bodyPr/>
          <a:lstStyle/>
          <a:p>
            <a:pPr eaLnBrk="1" hangingPunct="1">
              <a:lnSpc>
                <a:spcPct val="90000"/>
              </a:lnSpc>
            </a:pPr>
            <a:r>
              <a:rPr lang="en-GB" altLang="en-US" dirty="0"/>
              <a:t>A fundamental aim of scientific and clinical research is to establish relationships between two or more sets of observations or variables. </a:t>
            </a:r>
          </a:p>
          <a:p>
            <a:pPr eaLnBrk="1" hangingPunct="1">
              <a:lnSpc>
                <a:spcPct val="90000"/>
              </a:lnSpc>
            </a:pPr>
            <a:endParaRPr lang="en-GB" altLang="en-US" dirty="0"/>
          </a:p>
          <a:p>
            <a:pPr eaLnBrk="1" hangingPunct="1">
              <a:lnSpc>
                <a:spcPct val="90000"/>
              </a:lnSpc>
            </a:pPr>
            <a:r>
              <a:rPr lang="en-GB" altLang="en-US" dirty="0"/>
              <a:t>Finding such relationships is often a fundamental initial step for identifying causal relationships.</a:t>
            </a:r>
          </a:p>
        </p:txBody>
      </p:sp>
      <p:sp>
        <p:nvSpPr>
          <p:cNvPr id="2" name="Date Placeholder 1"/>
          <p:cNvSpPr>
            <a:spLocks noGrp="1"/>
          </p:cNvSpPr>
          <p:nvPr>
            <p:ph type="dt" sz="half" idx="12"/>
          </p:nvPr>
        </p:nvSpPr>
        <p:spPr/>
        <p:txBody>
          <a:bodyPr/>
          <a:lstStyle/>
          <a:p>
            <a:fld id="{AB65EA71-E260-4A0C-89A2-CD89A865EBE1}" type="datetime1">
              <a:rPr lang="bg-BG" altLang="bg-BG" smtClean="0"/>
              <a:t>3.12.2019 г.</a:t>
            </a:fld>
            <a:endParaRPr lang="bg-BG" alt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sldNum" sz="quarter" idx="11"/>
          </p:nvPr>
        </p:nvSpPr>
        <p:spPr>
          <a:ln/>
        </p:spPr>
        <p:txBody>
          <a:bodyPr/>
          <a:lstStyle/>
          <a:p>
            <a:pPr>
              <a:defRPr/>
            </a:pPr>
            <a:fld id="{053FB9FF-8D30-4F02-9C0D-B7B4B0C0E7AA}" type="slidenum">
              <a:rPr lang="bg-BG" altLang="en-US"/>
              <a:pPr>
                <a:defRPr/>
              </a:pPr>
              <a:t>30</a:t>
            </a:fld>
            <a:endParaRPr lang="bg-BG" altLang="en-US"/>
          </a:p>
        </p:txBody>
      </p:sp>
      <p:sp>
        <p:nvSpPr>
          <p:cNvPr id="39938" name="Slide Number Placeholder 4"/>
          <p:cNvSpPr txBox="1">
            <a:spLocks noGrp="1"/>
          </p:cNvSpPr>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CCF575DB-6086-4697-BC6D-19B4B0272FA9}" type="slidenum">
              <a:rPr lang="bg-BG" altLang="en-US" sz="1200">
                <a:latin typeface="Arial Black" pitchFamily="34" charset="0"/>
              </a:rPr>
              <a:pPr algn="r" eaLnBrk="1" hangingPunct="1"/>
              <a:t>30</a:t>
            </a:fld>
            <a:endParaRPr lang="bg-BG" altLang="en-US" sz="1200">
              <a:latin typeface="Arial Black" pitchFamily="34" charset="0"/>
            </a:endParaRPr>
          </a:p>
        </p:txBody>
      </p:sp>
      <p:sp>
        <p:nvSpPr>
          <p:cNvPr id="19458" name="Rectangle 2"/>
          <p:cNvSpPr>
            <a:spLocks noGrp="1" noChangeArrowheads="1"/>
          </p:cNvSpPr>
          <p:nvPr>
            <p:ph type="title"/>
          </p:nvPr>
        </p:nvSpPr>
        <p:spPr>
          <a:xfrm>
            <a:off x="457200" y="457200"/>
            <a:ext cx="8229600" cy="1027113"/>
          </a:xfrm>
        </p:spPr>
        <p:txBody>
          <a:bodyPr/>
          <a:lstStyle/>
          <a:p>
            <a:pPr algn="ctr" eaLnBrk="1" hangingPunct="1">
              <a:defRPr/>
            </a:pPr>
            <a:r>
              <a:rPr lang="en-GB" altLang="en-US" sz="4000" b="1">
                <a:solidFill>
                  <a:srgbClr val="800000"/>
                </a:solidFill>
                <a:effectLst>
                  <a:outerShdw blurRad="38100" dist="38100" dir="2700000" algn="tl">
                    <a:srgbClr val="C0C0C0"/>
                  </a:outerShdw>
                </a:effectLst>
              </a:rPr>
              <a:t>Uses of correlation in the health sciences</a:t>
            </a:r>
          </a:p>
        </p:txBody>
      </p:sp>
      <p:sp>
        <p:nvSpPr>
          <p:cNvPr id="39940" name="Rectangle 3"/>
          <p:cNvSpPr>
            <a:spLocks noGrp="1" noChangeArrowheads="1"/>
          </p:cNvSpPr>
          <p:nvPr>
            <p:ph type="body" idx="1"/>
          </p:nvPr>
        </p:nvSpPr>
        <p:spPr>
          <a:xfrm>
            <a:off x="250825" y="1700213"/>
            <a:ext cx="8642350" cy="4535487"/>
          </a:xfrm>
        </p:spPr>
        <p:txBody>
          <a:bodyPr/>
          <a:lstStyle/>
          <a:p>
            <a:pPr eaLnBrk="1" hangingPunct="1">
              <a:lnSpc>
                <a:spcPct val="80000"/>
              </a:lnSpc>
            </a:pPr>
            <a:r>
              <a:rPr lang="en-GB" altLang="en-US" sz="2400" b="1" dirty="0">
                <a:solidFill>
                  <a:srgbClr val="800000"/>
                </a:solidFill>
                <a:latin typeface="Times New Roman" pitchFamily="18" charset="0"/>
              </a:rPr>
              <a:t>2. For measuring the reliability and predictive validity of assessment</a:t>
            </a:r>
          </a:p>
          <a:p>
            <a:pPr eaLnBrk="1" hangingPunct="1"/>
            <a:r>
              <a:rPr lang="en-GB" altLang="en-US" sz="2400" b="1" dirty="0">
                <a:solidFill>
                  <a:srgbClr val="0033CC"/>
                </a:solidFill>
                <a:latin typeface="Times New Roman" pitchFamily="18" charset="0"/>
              </a:rPr>
              <a:t>Reliability </a:t>
            </a:r>
            <a:r>
              <a:rPr lang="en-GB" altLang="en-US" sz="2400" b="1" dirty="0">
                <a:latin typeface="Times New Roman" pitchFamily="18" charset="0"/>
              </a:rPr>
              <a:t>- the extent to which a test or measurement result is reproducible. R</a:t>
            </a:r>
            <a:r>
              <a:rPr lang="en-US" altLang="en-US" sz="2400" b="1" dirty="0" err="1">
                <a:latin typeface="Times New Roman" pitchFamily="18" charset="0"/>
              </a:rPr>
              <a:t>eliability</a:t>
            </a:r>
            <a:r>
              <a:rPr lang="en-US" altLang="en-US" sz="2400" b="1" dirty="0">
                <a:latin typeface="Times New Roman" pitchFamily="18" charset="0"/>
              </a:rPr>
              <a:t> refers to measurements using instruments or subjective judgements remaining relatively the same on repeated administration. This is called </a:t>
            </a:r>
            <a:r>
              <a:rPr lang="en-US" altLang="en-US" sz="2400" b="1" dirty="0">
                <a:solidFill>
                  <a:srgbClr val="0033CC"/>
                </a:solidFill>
                <a:latin typeface="Times New Roman" pitchFamily="18" charset="0"/>
              </a:rPr>
              <a:t>test-retest reliability.</a:t>
            </a:r>
            <a:r>
              <a:rPr lang="en-US" altLang="en-US" sz="2400" b="1" dirty="0">
                <a:latin typeface="Times New Roman" pitchFamily="18" charset="0"/>
              </a:rPr>
              <a:t> The correlation coefficient can be used also to determine the degree of </a:t>
            </a:r>
            <a:r>
              <a:rPr lang="en-US" altLang="en-US" sz="2400" b="1" dirty="0" err="1">
                <a:solidFill>
                  <a:srgbClr val="0033CC"/>
                </a:solidFill>
                <a:latin typeface="Times New Roman" pitchFamily="18" charset="0"/>
              </a:rPr>
              <a:t>interobserver</a:t>
            </a:r>
            <a:r>
              <a:rPr lang="en-US" altLang="en-US" sz="2400" b="1" dirty="0">
                <a:solidFill>
                  <a:srgbClr val="0033CC"/>
                </a:solidFill>
                <a:latin typeface="Times New Roman" pitchFamily="18" charset="0"/>
              </a:rPr>
              <a:t> reliability</a:t>
            </a:r>
            <a:r>
              <a:rPr lang="en-US" altLang="en-US" sz="2400" b="1" dirty="0">
                <a:solidFill>
                  <a:srgbClr val="6600FF"/>
                </a:solidFill>
                <a:latin typeface="Times New Roman" pitchFamily="18" charset="0"/>
              </a:rPr>
              <a:t>.</a:t>
            </a:r>
            <a:r>
              <a:rPr lang="en-US" altLang="en-US" sz="2400" dirty="0">
                <a:solidFill>
                  <a:srgbClr val="6600FF"/>
                </a:solidFill>
                <a:latin typeface="Times New Roman" pitchFamily="18" charset="0"/>
              </a:rPr>
              <a:t> </a:t>
            </a:r>
          </a:p>
          <a:p>
            <a:pPr eaLnBrk="1" hangingPunct="1"/>
            <a:r>
              <a:rPr lang="en-US" altLang="en-US" sz="2400" b="1" dirty="0">
                <a:latin typeface="Times New Roman" pitchFamily="18" charset="0"/>
              </a:rPr>
              <a:t>The higher the correlation, the greater the reliability. If the measurements are on interval or ratio data, we would have calculated Pearson's </a:t>
            </a:r>
            <a:r>
              <a:rPr lang="en-US" altLang="en-US" sz="2400" b="1" i="1" dirty="0">
                <a:latin typeface="Times New Roman" pitchFamily="18" charset="0"/>
              </a:rPr>
              <a:t>r </a:t>
            </a:r>
            <a:r>
              <a:rPr lang="en-US" altLang="en-US" sz="2400" b="1" dirty="0">
                <a:latin typeface="Times New Roman" pitchFamily="18" charset="0"/>
              </a:rPr>
              <a:t>to represent quantitatively the reliability of the measurement.</a:t>
            </a:r>
            <a:r>
              <a:rPr lang="bg-BG" altLang="en-US" sz="2400" dirty="0">
                <a:latin typeface="Times New Roman" pitchFamily="18" charset="0"/>
              </a:rPr>
              <a:t> </a:t>
            </a:r>
            <a:endParaRPr lang="en-GB" altLang="en-US" sz="2400" dirty="0">
              <a:latin typeface="Times New Roman" pitchFamily="18" charset="0"/>
            </a:endParaRPr>
          </a:p>
        </p:txBody>
      </p:sp>
      <p:sp>
        <p:nvSpPr>
          <p:cNvPr id="2" name="Date Placeholder 1"/>
          <p:cNvSpPr>
            <a:spLocks noGrp="1"/>
          </p:cNvSpPr>
          <p:nvPr>
            <p:ph type="dt" sz="half" idx="12"/>
          </p:nvPr>
        </p:nvSpPr>
        <p:spPr/>
        <p:txBody>
          <a:bodyPr/>
          <a:lstStyle/>
          <a:p>
            <a:fld id="{843459AB-CF4F-49DD-B1D2-4F002A7ECD6E}" type="datetime1">
              <a:rPr lang="bg-BG" altLang="bg-BG" smtClean="0"/>
              <a:t>3.12.2019 г.</a:t>
            </a:fld>
            <a:endParaRPr lang="bg-BG" alt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sldNum" sz="quarter" idx="11"/>
          </p:nvPr>
        </p:nvSpPr>
        <p:spPr>
          <a:ln/>
        </p:spPr>
        <p:txBody>
          <a:bodyPr/>
          <a:lstStyle/>
          <a:p>
            <a:pPr>
              <a:defRPr/>
            </a:pPr>
            <a:fld id="{3717F1CC-73BC-45A1-94BC-A12079703CCF}" type="slidenum">
              <a:rPr lang="bg-BG" altLang="en-US"/>
              <a:pPr>
                <a:defRPr/>
              </a:pPr>
              <a:t>31</a:t>
            </a:fld>
            <a:endParaRPr lang="bg-BG" altLang="en-US"/>
          </a:p>
        </p:txBody>
      </p:sp>
      <p:sp>
        <p:nvSpPr>
          <p:cNvPr id="40962" name="Slide Number Placeholder 4"/>
          <p:cNvSpPr txBox="1">
            <a:spLocks noGrp="1"/>
          </p:cNvSpPr>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59FF0A3B-A58E-4D04-8DED-364396F54E7C}" type="slidenum">
              <a:rPr lang="bg-BG" altLang="en-US" sz="1200">
                <a:latin typeface="Arial Black" pitchFamily="34" charset="0"/>
              </a:rPr>
              <a:pPr algn="r" eaLnBrk="1" hangingPunct="1"/>
              <a:t>31</a:t>
            </a:fld>
            <a:endParaRPr lang="bg-BG" altLang="en-US" sz="1200">
              <a:latin typeface="Arial Black" pitchFamily="34" charset="0"/>
            </a:endParaRPr>
          </a:p>
        </p:txBody>
      </p:sp>
      <p:sp>
        <p:nvSpPr>
          <p:cNvPr id="54274" name="Rectangle 2"/>
          <p:cNvSpPr>
            <a:spLocks noGrp="1" noChangeArrowheads="1"/>
          </p:cNvSpPr>
          <p:nvPr>
            <p:ph type="title"/>
          </p:nvPr>
        </p:nvSpPr>
        <p:spPr>
          <a:xfrm>
            <a:off x="468313" y="457200"/>
            <a:ext cx="8218487" cy="884238"/>
          </a:xfrm>
        </p:spPr>
        <p:txBody>
          <a:bodyPr/>
          <a:lstStyle/>
          <a:p>
            <a:pPr algn="ctr" eaLnBrk="1" hangingPunct="1">
              <a:defRPr/>
            </a:pPr>
            <a:r>
              <a:rPr lang="en-GB" altLang="en-US" sz="4000" b="1">
                <a:solidFill>
                  <a:srgbClr val="800000"/>
                </a:solidFill>
                <a:effectLst>
                  <a:outerShdw blurRad="38100" dist="38100" dir="2700000" algn="tl">
                    <a:srgbClr val="C0C0C0"/>
                  </a:outerShdw>
                </a:effectLst>
              </a:rPr>
              <a:t>Uses of correlation in the health sciences</a:t>
            </a:r>
          </a:p>
        </p:txBody>
      </p:sp>
      <p:sp>
        <p:nvSpPr>
          <p:cNvPr id="40964" name="Rectangle 3"/>
          <p:cNvSpPr>
            <a:spLocks noGrp="1" noChangeArrowheads="1"/>
          </p:cNvSpPr>
          <p:nvPr>
            <p:ph type="body" idx="1"/>
          </p:nvPr>
        </p:nvSpPr>
        <p:spPr>
          <a:xfrm>
            <a:off x="179388" y="1557338"/>
            <a:ext cx="8785225" cy="4535487"/>
          </a:xfrm>
        </p:spPr>
        <p:txBody>
          <a:bodyPr/>
          <a:lstStyle/>
          <a:p>
            <a:pPr eaLnBrk="1" hangingPunct="1">
              <a:lnSpc>
                <a:spcPct val="110000"/>
              </a:lnSpc>
            </a:pPr>
            <a:r>
              <a:rPr lang="en-GB" altLang="en-US" sz="2800" b="1" dirty="0">
                <a:solidFill>
                  <a:srgbClr val="0033CC"/>
                </a:solidFill>
                <a:latin typeface="Times New Roman" pitchFamily="18" charset="0"/>
              </a:rPr>
              <a:t>Predictive validity</a:t>
            </a:r>
            <a:r>
              <a:rPr lang="en-GB" altLang="en-US" sz="2400" b="1" dirty="0">
                <a:latin typeface="Times New Roman" pitchFamily="18" charset="0"/>
              </a:rPr>
              <a:t> - the extent to which a test or measure can validly predict a future event. </a:t>
            </a:r>
            <a:r>
              <a:rPr lang="en-US" altLang="en-US" sz="2400" b="1" dirty="0">
                <a:latin typeface="Times New Roman" pitchFamily="18" charset="0"/>
              </a:rPr>
              <a:t>For instance, say that we devise an assessment procedure to predict how much people will benefit from a rehabilitation programme. If the correlation between the assessment and a measure of the success of the rehabilitation programme is high (say 0.7 or 0.8), then the assessment procedure has high predictive validity. If, however, the correlation is low (say 0.4 or 0.3), then the predictive validity of the assessment is low, and it would be unwise to use the assessment as a screening procedure for the entry of patients into the rehabilitation programme.</a:t>
            </a:r>
            <a:r>
              <a:rPr lang="bg-BG" altLang="en-US" sz="2400" b="1" dirty="0">
                <a:latin typeface="Times New Roman" pitchFamily="18" charset="0"/>
              </a:rPr>
              <a:t> </a:t>
            </a:r>
            <a:endParaRPr lang="en-GB" altLang="en-US" sz="2400" b="1" dirty="0">
              <a:latin typeface="Times New Roman" pitchFamily="18" charset="0"/>
            </a:endParaRPr>
          </a:p>
        </p:txBody>
      </p:sp>
      <p:sp>
        <p:nvSpPr>
          <p:cNvPr id="2" name="Date Placeholder 1"/>
          <p:cNvSpPr>
            <a:spLocks noGrp="1"/>
          </p:cNvSpPr>
          <p:nvPr>
            <p:ph type="dt" sz="half" idx="12"/>
          </p:nvPr>
        </p:nvSpPr>
        <p:spPr/>
        <p:txBody>
          <a:bodyPr/>
          <a:lstStyle/>
          <a:p>
            <a:fld id="{B050DA6A-35AE-4F43-9C0D-A6936637171D}" type="datetime1">
              <a:rPr lang="bg-BG" altLang="bg-BG" smtClean="0"/>
              <a:t>3.12.2019 г.</a:t>
            </a:fld>
            <a:endParaRPr lang="bg-BG" alt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sldNum" sz="quarter" idx="11"/>
          </p:nvPr>
        </p:nvSpPr>
        <p:spPr>
          <a:ln/>
        </p:spPr>
        <p:txBody>
          <a:bodyPr/>
          <a:lstStyle/>
          <a:p>
            <a:pPr>
              <a:defRPr/>
            </a:pPr>
            <a:fld id="{93508A32-0588-4F12-92D6-9A3A0F1D9635}" type="slidenum">
              <a:rPr lang="bg-BG" altLang="en-US"/>
              <a:pPr>
                <a:defRPr/>
              </a:pPr>
              <a:t>32</a:t>
            </a:fld>
            <a:endParaRPr lang="bg-BG" altLang="en-US"/>
          </a:p>
        </p:txBody>
      </p:sp>
      <p:sp>
        <p:nvSpPr>
          <p:cNvPr id="41986" name="Slide Number Placeholder 4"/>
          <p:cNvSpPr txBox="1">
            <a:spLocks noGrp="1"/>
          </p:cNvSpPr>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291A5D14-E960-448C-A55E-21E6BE6050F6}" type="slidenum">
              <a:rPr lang="bg-BG" altLang="en-US" sz="1200">
                <a:latin typeface="Arial Black" pitchFamily="34" charset="0"/>
              </a:rPr>
              <a:pPr algn="r" eaLnBrk="1" hangingPunct="1"/>
              <a:t>32</a:t>
            </a:fld>
            <a:endParaRPr lang="bg-BG" altLang="en-US" sz="1200">
              <a:latin typeface="Arial Black" pitchFamily="34" charset="0"/>
            </a:endParaRPr>
          </a:p>
        </p:txBody>
      </p:sp>
      <p:sp>
        <p:nvSpPr>
          <p:cNvPr id="20482" name="Rectangle 2"/>
          <p:cNvSpPr>
            <a:spLocks noGrp="1" noChangeArrowheads="1"/>
          </p:cNvSpPr>
          <p:nvPr>
            <p:ph type="title"/>
          </p:nvPr>
        </p:nvSpPr>
        <p:spPr>
          <a:xfrm>
            <a:off x="457200" y="457200"/>
            <a:ext cx="8229600" cy="955675"/>
          </a:xfrm>
        </p:spPr>
        <p:txBody>
          <a:bodyPr/>
          <a:lstStyle/>
          <a:p>
            <a:pPr algn="ctr" eaLnBrk="1" hangingPunct="1">
              <a:defRPr/>
            </a:pPr>
            <a:r>
              <a:rPr lang="en-GB" altLang="en-US" sz="3600" b="1" dirty="0">
                <a:solidFill>
                  <a:srgbClr val="800000"/>
                </a:solidFill>
                <a:effectLst>
                  <a:outerShdw blurRad="38100" dist="38100" dir="2700000" algn="tl">
                    <a:srgbClr val="C0C0C0"/>
                  </a:outerShdw>
                </a:effectLst>
              </a:rPr>
              <a:t>Uses of correlation in the health sciences</a:t>
            </a:r>
          </a:p>
        </p:txBody>
      </p:sp>
      <p:sp>
        <p:nvSpPr>
          <p:cNvPr id="41988" name="Rectangle 3"/>
          <p:cNvSpPr>
            <a:spLocks noGrp="1" noChangeArrowheads="1"/>
          </p:cNvSpPr>
          <p:nvPr>
            <p:ph type="body" idx="1"/>
          </p:nvPr>
        </p:nvSpPr>
        <p:spPr>
          <a:xfrm>
            <a:off x="287337" y="1484784"/>
            <a:ext cx="8569325" cy="4114800"/>
          </a:xfrm>
        </p:spPr>
        <p:txBody>
          <a:bodyPr/>
          <a:lstStyle/>
          <a:p>
            <a:pPr eaLnBrk="1" hangingPunct="1">
              <a:lnSpc>
                <a:spcPct val="90000"/>
              </a:lnSpc>
            </a:pPr>
            <a:r>
              <a:rPr lang="en-GB" altLang="en-US" b="1" dirty="0">
                <a:solidFill>
                  <a:srgbClr val="0033CC"/>
                </a:solidFill>
                <a:latin typeface="Times New Roman" pitchFamily="18" charset="0"/>
                <a:sym typeface="Symbol" pitchFamily="18" charset="2"/>
              </a:rPr>
              <a:t>3. For estimating shared variance</a:t>
            </a:r>
            <a:r>
              <a:rPr lang="en-GB" altLang="en-US" b="1" dirty="0">
                <a:solidFill>
                  <a:srgbClr val="6600FF"/>
                </a:solidFill>
                <a:latin typeface="Times New Roman" pitchFamily="18" charset="0"/>
                <a:sym typeface="Symbol" pitchFamily="18" charset="2"/>
              </a:rPr>
              <a:t> - </a:t>
            </a:r>
            <a:r>
              <a:rPr lang="en-GB" altLang="en-US" sz="2800" b="1" dirty="0">
                <a:solidFill>
                  <a:srgbClr val="663300"/>
                </a:solidFill>
                <a:latin typeface="Times New Roman" pitchFamily="18" charset="0"/>
                <a:sym typeface="Symbol" pitchFamily="18" charset="2"/>
              </a:rPr>
              <a:t>we can use the square of r which is called a </a:t>
            </a:r>
            <a:r>
              <a:rPr lang="en-GB" altLang="en-US" sz="2800" b="1" dirty="0">
                <a:solidFill>
                  <a:srgbClr val="0033CC"/>
                </a:solidFill>
                <a:latin typeface="Times New Roman" pitchFamily="18" charset="0"/>
                <a:sym typeface="Symbol" pitchFamily="18" charset="2"/>
              </a:rPr>
              <a:t>coefficient of determination - r</a:t>
            </a:r>
            <a:r>
              <a:rPr lang="en-GB" altLang="en-US" sz="2800" b="1" baseline="30000" dirty="0">
                <a:solidFill>
                  <a:srgbClr val="0033CC"/>
                </a:solidFill>
                <a:latin typeface="Times New Roman" pitchFamily="18" charset="0"/>
                <a:sym typeface="Symbol" pitchFamily="18" charset="2"/>
              </a:rPr>
              <a:t>2</a:t>
            </a:r>
            <a:r>
              <a:rPr lang="en-GB" altLang="en-US" sz="2800" b="1" dirty="0">
                <a:solidFill>
                  <a:srgbClr val="0033CC"/>
                </a:solidFill>
                <a:latin typeface="Times New Roman" pitchFamily="18" charset="0"/>
                <a:sym typeface="Symbol" pitchFamily="18" charset="2"/>
              </a:rPr>
              <a:t>,</a:t>
            </a:r>
            <a:r>
              <a:rPr lang="en-GB" altLang="en-US" sz="2800" b="1" dirty="0">
                <a:solidFill>
                  <a:srgbClr val="663300"/>
                </a:solidFill>
                <a:latin typeface="Times New Roman" pitchFamily="18" charset="0"/>
                <a:sym typeface="Symbol" pitchFamily="18" charset="2"/>
              </a:rPr>
              <a:t> and represents the proportion of variance in one variable accounted for by the other.</a:t>
            </a:r>
          </a:p>
          <a:p>
            <a:pPr eaLnBrk="1" hangingPunct="1">
              <a:lnSpc>
                <a:spcPct val="90000"/>
              </a:lnSpc>
            </a:pPr>
            <a:r>
              <a:rPr lang="en-GB" altLang="en-US" sz="2800" b="1" dirty="0">
                <a:latin typeface="Times New Roman" pitchFamily="18" charset="0"/>
              </a:rPr>
              <a:t>From the above example we have found out Pierson’s r between x (height) and y (weight) equal to 0.686.</a:t>
            </a:r>
          </a:p>
          <a:p>
            <a:pPr eaLnBrk="1" hangingPunct="1">
              <a:lnSpc>
                <a:spcPct val="90000"/>
              </a:lnSpc>
            </a:pPr>
            <a:r>
              <a:rPr lang="en-GB" altLang="en-US" sz="2800" b="1" dirty="0">
                <a:latin typeface="Times New Roman" pitchFamily="18" charset="0"/>
              </a:rPr>
              <a:t>r</a:t>
            </a:r>
            <a:r>
              <a:rPr lang="en-GB" altLang="en-US" sz="2800" b="1" baseline="30000" dirty="0">
                <a:latin typeface="Times New Roman" pitchFamily="18" charset="0"/>
              </a:rPr>
              <a:t>2</a:t>
            </a:r>
            <a:r>
              <a:rPr lang="en-GB" altLang="en-US" sz="2800" b="1" dirty="0">
                <a:latin typeface="Times New Roman" pitchFamily="18" charset="0"/>
              </a:rPr>
              <a:t> = 0.686 x 0,686 = 0.47 or 47%</a:t>
            </a:r>
          </a:p>
          <a:p>
            <a:pPr eaLnBrk="1" hangingPunct="1">
              <a:lnSpc>
                <a:spcPct val="110000"/>
              </a:lnSpc>
            </a:pPr>
            <a:r>
              <a:rPr lang="en-GB" altLang="en-US" sz="2800" b="1" dirty="0">
                <a:latin typeface="Times New Roman" pitchFamily="18" charset="0"/>
              </a:rPr>
              <a:t>This means that 47% of the variability of weight can be accounted for by height. The other 51% would be accounted for by other factors.</a:t>
            </a:r>
            <a:endParaRPr lang="en-GB" altLang="en-US" dirty="0"/>
          </a:p>
        </p:txBody>
      </p:sp>
      <p:sp>
        <p:nvSpPr>
          <p:cNvPr id="2" name="Date Placeholder 1"/>
          <p:cNvSpPr>
            <a:spLocks noGrp="1"/>
          </p:cNvSpPr>
          <p:nvPr>
            <p:ph type="dt" sz="half" idx="12"/>
          </p:nvPr>
        </p:nvSpPr>
        <p:spPr/>
        <p:txBody>
          <a:bodyPr/>
          <a:lstStyle/>
          <a:p>
            <a:fld id="{DE26F644-C6B7-4D4B-8690-AEF223C3CA36}" type="datetime1">
              <a:rPr lang="bg-BG" altLang="bg-BG" smtClean="0"/>
              <a:t>3.12.2019 г.</a:t>
            </a:fld>
            <a:endParaRPr lang="bg-BG" alt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sldNum" sz="quarter" idx="11"/>
          </p:nvPr>
        </p:nvSpPr>
        <p:spPr>
          <a:ln/>
        </p:spPr>
        <p:txBody>
          <a:bodyPr/>
          <a:lstStyle/>
          <a:p>
            <a:pPr>
              <a:defRPr/>
            </a:pPr>
            <a:fld id="{93508A32-0588-4F12-92D6-9A3A0F1D9635}" type="slidenum">
              <a:rPr lang="bg-BG" altLang="en-US"/>
              <a:pPr>
                <a:defRPr/>
              </a:pPr>
              <a:t>33</a:t>
            </a:fld>
            <a:endParaRPr lang="bg-BG" altLang="en-US"/>
          </a:p>
        </p:txBody>
      </p:sp>
      <p:sp>
        <p:nvSpPr>
          <p:cNvPr id="41986" name="Slide Number Placeholder 4"/>
          <p:cNvSpPr txBox="1">
            <a:spLocks noGrp="1"/>
          </p:cNvSpPr>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291A5D14-E960-448C-A55E-21E6BE6050F6}" type="slidenum">
              <a:rPr lang="bg-BG" altLang="en-US" sz="1200">
                <a:latin typeface="Arial Black" pitchFamily="34" charset="0"/>
              </a:rPr>
              <a:pPr algn="r" eaLnBrk="1" hangingPunct="1"/>
              <a:t>33</a:t>
            </a:fld>
            <a:endParaRPr lang="bg-BG" altLang="en-US" sz="1200">
              <a:latin typeface="Arial Black" pitchFamily="34" charset="0"/>
            </a:endParaRPr>
          </a:p>
        </p:txBody>
      </p:sp>
      <p:sp>
        <p:nvSpPr>
          <p:cNvPr id="20482" name="Rectangle 2"/>
          <p:cNvSpPr>
            <a:spLocks noGrp="1" noChangeArrowheads="1"/>
          </p:cNvSpPr>
          <p:nvPr>
            <p:ph type="title"/>
          </p:nvPr>
        </p:nvSpPr>
        <p:spPr>
          <a:xfrm>
            <a:off x="457200" y="457200"/>
            <a:ext cx="8229600" cy="955675"/>
          </a:xfrm>
        </p:spPr>
        <p:txBody>
          <a:bodyPr/>
          <a:lstStyle/>
          <a:p>
            <a:pPr algn="ctr" eaLnBrk="1" hangingPunct="1">
              <a:defRPr/>
            </a:pPr>
            <a:r>
              <a:rPr lang="en-GB" altLang="en-US" sz="3600" b="1" dirty="0">
                <a:solidFill>
                  <a:srgbClr val="800000"/>
                </a:solidFill>
                <a:effectLst>
                  <a:outerShdw blurRad="38100" dist="38100" dir="2700000" algn="tl">
                    <a:srgbClr val="C0C0C0"/>
                  </a:outerShdw>
                </a:effectLst>
              </a:rPr>
              <a:t>Uses of correlation in the health sciences</a:t>
            </a:r>
          </a:p>
        </p:txBody>
      </p:sp>
      <p:sp>
        <p:nvSpPr>
          <p:cNvPr id="41988" name="Rectangle 3"/>
          <p:cNvSpPr>
            <a:spLocks noGrp="1" noChangeArrowheads="1"/>
          </p:cNvSpPr>
          <p:nvPr>
            <p:ph type="body" idx="1"/>
          </p:nvPr>
        </p:nvSpPr>
        <p:spPr>
          <a:xfrm>
            <a:off x="287337" y="1700808"/>
            <a:ext cx="8569325" cy="4100768"/>
          </a:xfrm>
        </p:spPr>
        <p:txBody>
          <a:bodyPr/>
          <a:lstStyle/>
          <a:p>
            <a:pPr eaLnBrk="1" hangingPunct="1">
              <a:lnSpc>
                <a:spcPct val="90000"/>
              </a:lnSpc>
            </a:pPr>
            <a:r>
              <a:rPr lang="en-GB" altLang="en-US" sz="2800" b="1" dirty="0">
                <a:latin typeface="Times New Roman" pitchFamily="18" charset="0"/>
              </a:rPr>
              <a:t>We can also calculate the coefficient of determination between the marks in Anatomy (variable x) and marks in Physiology (variable y).</a:t>
            </a:r>
          </a:p>
          <a:p>
            <a:pPr eaLnBrk="1" hangingPunct="1">
              <a:lnSpc>
                <a:spcPct val="90000"/>
              </a:lnSpc>
            </a:pPr>
            <a:r>
              <a:rPr lang="en-GB" altLang="en-US" sz="2800" b="1" dirty="0">
                <a:latin typeface="Times New Roman" pitchFamily="18" charset="0"/>
              </a:rPr>
              <a:t>Pierson’s r is equal to 0.499.</a:t>
            </a:r>
          </a:p>
          <a:p>
            <a:pPr eaLnBrk="1" hangingPunct="1">
              <a:lnSpc>
                <a:spcPct val="90000"/>
              </a:lnSpc>
            </a:pPr>
            <a:r>
              <a:rPr lang="en-GB" altLang="en-US" sz="2800" b="1" dirty="0">
                <a:latin typeface="Times New Roman" pitchFamily="18" charset="0"/>
              </a:rPr>
              <a:t>r</a:t>
            </a:r>
            <a:r>
              <a:rPr lang="en-GB" altLang="en-US" sz="2800" b="1" baseline="30000" dirty="0">
                <a:latin typeface="Times New Roman" pitchFamily="18" charset="0"/>
              </a:rPr>
              <a:t>2</a:t>
            </a:r>
            <a:r>
              <a:rPr lang="en-GB" altLang="en-US" sz="2800" b="1" dirty="0">
                <a:latin typeface="Times New Roman" pitchFamily="18" charset="0"/>
              </a:rPr>
              <a:t> = 0.499 x 0.499 = 0.249 or about 25%</a:t>
            </a:r>
          </a:p>
          <a:p>
            <a:pPr eaLnBrk="1" hangingPunct="1">
              <a:lnSpc>
                <a:spcPct val="110000"/>
              </a:lnSpc>
            </a:pPr>
            <a:r>
              <a:rPr lang="en-GB" altLang="en-US" sz="2800" b="1" dirty="0">
                <a:latin typeface="Times New Roman" pitchFamily="18" charset="0"/>
              </a:rPr>
              <a:t>This means that only 25% of the variability of marks in Anatomy can be accounted for by marks in Physiology. The other 75% would be accounted for by other factors.</a:t>
            </a:r>
            <a:endParaRPr lang="en-GB" altLang="en-US" dirty="0"/>
          </a:p>
        </p:txBody>
      </p:sp>
      <p:sp>
        <p:nvSpPr>
          <p:cNvPr id="2" name="Date Placeholder 1"/>
          <p:cNvSpPr>
            <a:spLocks noGrp="1"/>
          </p:cNvSpPr>
          <p:nvPr>
            <p:ph type="dt" sz="half" idx="12"/>
          </p:nvPr>
        </p:nvSpPr>
        <p:spPr/>
        <p:txBody>
          <a:bodyPr/>
          <a:lstStyle/>
          <a:p>
            <a:fld id="{DE26F644-C6B7-4D4B-8690-AEF223C3CA36}" type="datetime1">
              <a:rPr lang="bg-BG" altLang="bg-BG" smtClean="0"/>
              <a:t>3.12.2019 г.</a:t>
            </a:fld>
            <a:endParaRPr lang="bg-BG" altLang="en-US"/>
          </a:p>
        </p:txBody>
      </p:sp>
    </p:spTree>
    <p:extLst>
      <p:ext uri="{BB962C8B-B14F-4D97-AF65-F5344CB8AC3E}">
        <p14:creationId xmlns:p14="http://schemas.microsoft.com/office/powerpoint/2010/main" val="40945600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sldNum" sz="quarter" idx="11"/>
          </p:nvPr>
        </p:nvSpPr>
        <p:spPr>
          <a:ln/>
        </p:spPr>
        <p:txBody>
          <a:bodyPr/>
          <a:lstStyle/>
          <a:p>
            <a:pPr>
              <a:defRPr/>
            </a:pPr>
            <a:fld id="{27BA2449-9D6B-40EC-8B9D-432A40658CC6}" type="slidenum">
              <a:rPr lang="bg-BG" altLang="en-US"/>
              <a:pPr>
                <a:defRPr/>
              </a:pPr>
              <a:t>34</a:t>
            </a:fld>
            <a:endParaRPr lang="bg-BG" altLang="en-US"/>
          </a:p>
        </p:txBody>
      </p:sp>
      <p:sp>
        <p:nvSpPr>
          <p:cNvPr id="43010" name="Slide Number Placeholder 4"/>
          <p:cNvSpPr txBox="1">
            <a:spLocks noGrp="1"/>
          </p:cNvSpPr>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39CEDA46-7C91-4051-8EC8-FDE003775F70}" type="slidenum">
              <a:rPr lang="bg-BG" altLang="en-US" sz="1200">
                <a:latin typeface="Arial Black" pitchFamily="34" charset="0"/>
              </a:rPr>
              <a:pPr algn="r" eaLnBrk="1" hangingPunct="1"/>
              <a:t>34</a:t>
            </a:fld>
            <a:endParaRPr lang="bg-BG" altLang="en-US" sz="1200">
              <a:latin typeface="Arial Black" pitchFamily="34" charset="0"/>
            </a:endParaRPr>
          </a:p>
        </p:txBody>
      </p:sp>
      <p:sp>
        <p:nvSpPr>
          <p:cNvPr id="21506" name="Rectangle 2"/>
          <p:cNvSpPr>
            <a:spLocks noGrp="1" noChangeArrowheads="1"/>
          </p:cNvSpPr>
          <p:nvPr>
            <p:ph type="title"/>
          </p:nvPr>
        </p:nvSpPr>
        <p:spPr>
          <a:xfrm>
            <a:off x="457200" y="620713"/>
            <a:ext cx="8229600" cy="936625"/>
          </a:xfrm>
        </p:spPr>
        <p:txBody>
          <a:bodyPr/>
          <a:lstStyle/>
          <a:p>
            <a:pPr algn="ctr" eaLnBrk="1" hangingPunct="1">
              <a:defRPr/>
            </a:pPr>
            <a:r>
              <a:rPr lang="en-GB" altLang="en-US" sz="3200" b="1" dirty="0">
                <a:solidFill>
                  <a:srgbClr val="800000"/>
                </a:solidFill>
                <a:effectLst>
                  <a:outerShdw blurRad="38100" dist="38100" dir="2700000" algn="tl">
                    <a:srgbClr val="C0C0C0"/>
                  </a:outerShdw>
                </a:effectLst>
              </a:rPr>
              <a:t>5. CORRELATION AND CAUSATION</a:t>
            </a:r>
            <a:endParaRPr lang="en-GB" altLang="en-US" b="1" dirty="0">
              <a:solidFill>
                <a:srgbClr val="800000"/>
              </a:solidFill>
              <a:effectLst>
                <a:outerShdw blurRad="38100" dist="38100" dir="2700000" algn="tl">
                  <a:srgbClr val="C0C0C0"/>
                </a:outerShdw>
              </a:effectLst>
            </a:endParaRPr>
          </a:p>
        </p:txBody>
      </p:sp>
      <p:sp>
        <p:nvSpPr>
          <p:cNvPr id="43012" name="Rectangle 3"/>
          <p:cNvSpPr>
            <a:spLocks noGrp="1" noChangeArrowheads="1"/>
          </p:cNvSpPr>
          <p:nvPr>
            <p:ph type="body" idx="1"/>
          </p:nvPr>
        </p:nvSpPr>
        <p:spPr>
          <a:xfrm>
            <a:off x="250825" y="1628775"/>
            <a:ext cx="8569325" cy="4619625"/>
          </a:xfrm>
        </p:spPr>
        <p:txBody>
          <a:bodyPr/>
          <a:lstStyle/>
          <a:p>
            <a:pPr eaLnBrk="1" hangingPunct="1"/>
            <a:r>
              <a:rPr lang="en-GB" altLang="en-US" b="1" dirty="0">
                <a:latin typeface="+mj-lt"/>
              </a:rPr>
              <a:t>We must be very cautious in causal interpretation of correlation coefficients.</a:t>
            </a:r>
          </a:p>
          <a:p>
            <a:pPr eaLnBrk="1" hangingPunct="1"/>
            <a:r>
              <a:rPr lang="en-GB" altLang="en-US" b="1" dirty="0">
                <a:latin typeface="+mj-lt"/>
              </a:rPr>
              <a:t>A strong association between variables </a:t>
            </a:r>
            <a:r>
              <a:rPr lang="en-GB" altLang="en-US" b="1" dirty="0" err="1">
                <a:latin typeface="+mj-lt"/>
              </a:rPr>
              <a:t>i</a:t>
            </a:r>
            <a:r>
              <a:rPr lang="en-US" altLang="en-US" b="1" dirty="0">
                <a:latin typeface="+mj-lt"/>
              </a:rPr>
              <a:t>s</a:t>
            </a:r>
            <a:r>
              <a:rPr lang="en-GB" altLang="en-US" b="1" dirty="0">
                <a:latin typeface="+mj-lt"/>
              </a:rPr>
              <a:t> an important step towards establishing causal links; and, although not sufficient without control it can help to discount plausible alternative hypotheses.</a:t>
            </a:r>
          </a:p>
          <a:p>
            <a:pPr eaLnBrk="1" hangingPunct="1"/>
            <a:r>
              <a:rPr lang="en-GB" altLang="en-US" b="1" dirty="0">
                <a:latin typeface="+mj-lt"/>
              </a:rPr>
              <a:t> Correlation is not the only criteria for establishing causal relationship.</a:t>
            </a:r>
          </a:p>
        </p:txBody>
      </p:sp>
      <p:sp>
        <p:nvSpPr>
          <p:cNvPr id="2" name="Date Placeholder 1"/>
          <p:cNvSpPr>
            <a:spLocks noGrp="1"/>
          </p:cNvSpPr>
          <p:nvPr>
            <p:ph type="dt" sz="half" idx="12"/>
          </p:nvPr>
        </p:nvSpPr>
        <p:spPr/>
        <p:txBody>
          <a:bodyPr/>
          <a:lstStyle/>
          <a:p>
            <a:fld id="{671A65D9-15F1-4F05-920E-B27041537CE8}" type="datetime1">
              <a:rPr lang="bg-BG" altLang="bg-BG" smtClean="0"/>
              <a:t>3.12.2019 г.</a:t>
            </a:fld>
            <a:endParaRPr lang="bg-BG" alt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sldNum" sz="quarter" idx="11"/>
          </p:nvPr>
        </p:nvSpPr>
        <p:spPr>
          <a:ln/>
        </p:spPr>
        <p:txBody>
          <a:bodyPr/>
          <a:lstStyle/>
          <a:p>
            <a:pPr>
              <a:defRPr/>
            </a:pPr>
            <a:fld id="{14A58374-D517-4687-AD2B-C38BBD5D0180}" type="slidenum">
              <a:rPr lang="bg-BG" altLang="en-US"/>
              <a:pPr>
                <a:defRPr/>
              </a:pPr>
              <a:t>35</a:t>
            </a:fld>
            <a:endParaRPr lang="bg-BG" altLang="en-US"/>
          </a:p>
        </p:txBody>
      </p:sp>
      <p:sp>
        <p:nvSpPr>
          <p:cNvPr id="44034" name="Slide Number Placeholder 4"/>
          <p:cNvSpPr txBox="1">
            <a:spLocks noGrp="1"/>
          </p:cNvSpPr>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A198AF91-473F-421E-9B19-683711AA99D5}" type="slidenum">
              <a:rPr lang="bg-BG" altLang="en-US" sz="1200">
                <a:latin typeface="Arial Black" pitchFamily="34" charset="0"/>
              </a:rPr>
              <a:pPr algn="r" eaLnBrk="1" hangingPunct="1"/>
              <a:t>35</a:t>
            </a:fld>
            <a:endParaRPr lang="bg-BG" altLang="en-US" sz="1200">
              <a:latin typeface="Arial Black" pitchFamily="34" charset="0"/>
            </a:endParaRPr>
          </a:p>
        </p:txBody>
      </p:sp>
      <p:sp>
        <p:nvSpPr>
          <p:cNvPr id="22530" name="Rectangle 2"/>
          <p:cNvSpPr>
            <a:spLocks noGrp="1" noChangeArrowheads="1"/>
          </p:cNvSpPr>
          <p:nvPr>
            <p:ph type="title"/>
          </p:nvPr>
        </p:nvSpPr>
        <p:spPr>
          <a:xfrm>
            <a:off x="457200" y="620713"/>
            <a:ext cx="8229600" cy="936625"/>
          </a:xfrm>
        </p:spPr>
        <p:txBody>
          <a:bodyPr/>
          <a:lstStyle/>
          <a:p>
            <a:pPr algn="ctr" eaLnBrk="1" hangingPunct="1">
              <a:defRPr/>
            </a:pPr>
            <a:r>
              <a:rPr lang="en-GB" altLang="en-US" sz="3200" b="1">
                <a:solidFill>
                  <a:srgbClr val="800000"/>
                </a:solidFill>
                <a:effectLst>
                  <a:outerShdw blurRad="38100" dist="38100" dir="2700000" algn="tl">
                    <a:srgbClr val="C0C0C0"/>
                  </a:outerShdw>
                </a:effectLst>
              </a:rPr>
              <a:t>CORRELATION AND CAUSATION</a:t>
            </a:r>
          </a:p>
        </p:txBody>
      </p:sp>
      <p:sp>
        <p:nvSpPr>
          <p:cNvPr id="44036" name="Rectangle 3"/>
          <p:cNvSpPr>
            <a:spLocks noGrp="1" noChangeArrowheads="1"/>
          </p:cNvSpPr>
          <p:nvPr>
            <p:ph type="body" idx="1"/>
          </p:nvPr>
        </p:nvSpPr>
        <p:spPr>
          <a:xfrm>
            <a:off x="457200" y="1484785"/>
            <a:ext cx="8229600" cy="4763616"/>
          </a:xfrm>
        </p:spPr>
        <p:txBody>
          <a:bodyPr/>
          <a:lstStyle/>
          <a:p>
            <a:pPr eaLnBrk="1" hangingPunct="1">
              <a:lnSpc>
                <a:spcPct val="90000"/>
              </a:lnSpc>
            </a:pPr>
            <a:r>
              <a:rPr lang="en-GB" altLang="en-US" sz="2800" b="1" dirty="0">
                <a:latin typeface="+mj-lt"/>
              </a:rPr>
              <a:t>There is often multiple causation </a:t>
            </a:r>
            <a:r>
              <a:rPr lang="en-GB" altLang="en-US" sz="2800" b="1">
                <a:latin typeface="+mj-lt"/>
              </a:rPr>
              <a:t>in some health </a:t>
            </a:r>
            <a:r>
              <a:rPr lang="en-GB" altLang="en-US" sz="2800" b="1" dirty="0">
                <a:latin typeface="+mj-lt"/>
              </a:rPr>
              <a:t>problems. So, we need to distinguish between competing plausible hypotheses.</a:t>
            </a:r>
          </a:p>
          <a:p>
            <a:pPr eaLnBrk="1" hangingPunct="1">
              <a:lnSpc>
                <a:spcPct val="90000"/>
              </a:lnSpc>
            </a:pPr>
            <a:r>
              <a:rPr lang="en-GB" altLang="en-US" sz="2800" b="1" dirty="0">
                <a:latin typeface="+mj-lt"/>
              </a:rPr>
              <a:t>We need to establish the statistical significance of the correlation coefficient r.</a:t>
            </a:r>
          </a:p>
          <a:p>
            <a:pPr eaLnBrk="1" hangingPunct="1">
              <a:lnSpc>
                <a:spcPct val="90000"/>
              </a:lnSpc>
            </a:pPr>
            <a:r>
              <a:rPr lang="en-GB" altLang="en-US" sz="2800" b="1" dirty="0">
                <a:latin typeface="+mj-lt"/>
              </a:rPr>
              <a:t>As with other descriptive statistics, caution is necessary when correlation coefficients are calculated for a sample and then generalized to a population. We must be certain that there is no selection or other type of bias.</a:t>
            </a:r>
            <a:endParaRPr lang="en-GB" altLang="en-US" dirty="0">
              <a:latin typeface="+mj-lt"/>
            </a:endParaRPr>
          </a:p>
        </p:txBody>
      </p:sp>
      <p:sp>
        <p:nvSpPr>
          <p:cNvPr id="2" name="Date Placeholder 1"/>
          <p:cNvSpPr>
            <a:spLocks noGrp="1"/>
          </p:cNvSpPr>
          <p:nvPr>
            <p:ph type="dt" sz="half" idx="12"/>
          </p:nvPr>
        </p:nvSpPr>
        <p:spPr/>
        <p:txBody>
          <a:bodyPr/>
          <a:lstStyle/>
          <a:p>
            <a:fld id="{C6C23EAF-2534-442E-9EED-39F3ADFE3A23}" type="datetime1">
              <a:rPr lang="bg-BG" altLang="bg-BG" smtClean="0"/>
              <a:t>3.12.2019 г.</a:t>
            </a:fld>
            <a:endParaRPr lang="bg-BG" alt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B60C8-A2F0-430F-B0BF-6C418E040FBE}"/>
              </a:ext>
            </a:extLst>
          </p:cNvPr>
          <p:cNvSpPr>
            <a:spLocks noGrp="1"/>
          </p:cNvSpPr>
          <p:nvPr>
            <p:ph type="title"/>
          </p:nvPr>
        </p:nvSpPr>
        <p:spPr>
          <a:xfrm>
            <a:off x="457200" y="457200"/>
            <a:ext cx="8229600" cy="5348064"/>
          </a:xfrm>
        </p:spPr>
        <p:txBody>
          <a:bodyPr/>
          <a:lstStyle/>
          <a:p>
            <a:pPr algn="ctr"/>
            <a:r>
              <a:rPr lang="en-US" b="1" dirty="0">
                <a:solidFill>
                  <a:srgbClr val="FF0000"/>
                </a:solidFill>
              </a:rPr>
              <a:t>TEST EXAMPLES</a:t>
            </a:r>
          </a:p>
        </p:txBody>
      </p:sp>
      <p:sp>
        <p:nvSpPr>
          <p:cNvPr id="3" name="Slide Number Placeholder 2">
            <a:extLst>
              <a:ext uri="{FF2B5EF4-FFF2-40B4-BE49-F238E27FC236}">
                <a16:creationId xmlns:a16="http://schemas.microsoft.com/office/drawing/2014/main" id="{60830679-725D-4C59-A370-8691BDB5133A}"/>
              </a:ext>
            </a:extLst>
          </p:cNvPr>
          <p:cNvSpPr>
            <a:spLocks noGrp="1"/>
          </p:cNvSpPr>
          <p:nvPr>
            <p:ph type="sldNum" sz="quarter" idx="11"/>
          </p:nvPr>
        </p:nvSpPr>
        <p:spPr/>
        <p:txBody>
          <a:bodyPr/>
          <a:lstStyle/>
          <a:p>
            <a:pPr>
              <a:defRPr/>
            </a:pPr>
            <a:fld id="{297562C1-72FB-4AE2-8A63-93C59AC75505}" type="slidenum">
              <a:rPr lang="bg-BG" altLang="en-US" smtClean="0"/>
              <a:pPr>
                <a:defRPr/>
              </a:pPr>
              <a:t>36</a:t>
            </a:fld>
            <a:endParaRPr lang="bg-BG" altLang="en-US"/>
          </a:p>
        </p:txBody>
      </p:sp>
      <p:sp>
        <p:nvSpPr>
          <p:cNvPr id="4" name="Date Placeholder 3">
            <a:extLst>
              <a:ext uri="{FF2B5EF4-FFF2-40B4-BE49-F238E27FC236}">
                <a16:creationId xmlns:a16="http://schemas.microsoft.com/office/drawing/2014/main" id="{E6A80027-AD6F-42DC-BDC9-CA0B00405454}"/>
              </a:ext>
            </a:extLst>
          </p:cNvPr>
          <p:cNvSpPr>
            <a:spLocks noGrp="1"/>
          </p:cNvSpPr>
          <p:nvPr>
            <p:ph type="dt" sz="half" idx="12"/>
          </p:nvPr>
        </p:nvSpPr>
        <p:spPr/>
        <p:txBody>
          <a:bodyPr/>
          <a:lstStyle/>
          <a:p>
            <a:fld id="{100A826C-5BA8-4A3E-B0AB-B6A78046F076}" type="datetime1">
              <a:rPr lang="bg-BG" altLang="bg-BG" smtClean="0"/>
              <a:t>3.12.2019 г.</a:t>
            </a:fld>
            <a:endParaRPr lang="bg-BG" altLang="en-US"/>
          </a:p>
        </p:txBody>
      </p:sp>
    </p:spTree>
    <p:extLst>
      <p:ext uri="{BB962C8B-B14F-4D97-AF65-F5344CB8AC3E}">
        <p14:creationId xmlns:p14="http://schemas.microsoft.com/office/powerpoint/2010/main" val="17125842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1445F-14D7-4E8B-9210-73593BB59E3F}"/>
              </a:ext>
            </a:extLst>
          </p:cNvPr>
          <p:cNvSpPr>
            <a:spLocks noGrp="1"/>
          </p:cNvSpPr>
          <p:nvPr>
            <p:ph type="title"/>
          </p:nvPr>
        </p:nvSpPr>
        <p:spPr>
          <a:xfrm>
            <a:off x="457200" y="457200"/>
            <a:ext cx="8229600" cy="5708104"/>
          </a:xfrm>
        </p:spPr>
        <p:txBody>
          <a:bodyPr/>
          <a:lstStyle/>
          <a:p>
            <a:r>
              <a:rPr lang="en-GB" sz="2000" b="1" dirty="0"/>
              <a:t>1. Correlation is defined as the relative difference between two variables.</a:t>
            </a:r>
            <a:br>
              <a:rPr lang="bg-BG" sz="2000" dirty="0"/>
            </a:br>
            <a:r>
              <a:rPr lang="en-GB" sz="2000" dirty="0"/>
              <a:t>A. True		B. False</a:t>
            </a:r>
            <a:br>
              <a:rPr lang="bg-BG" sz="2000" dirty="0"/>
            </a:br>
            <a:r>
              <a:rPr lang="en-GB" sz="2000" dirty="0"/>
              <a:t> </a:t>
            </a:r>
            <a:br>
              <a:rPr lang="bg-BG" sz="2000" dirty="0"/>
            </a:br>
            <a:r>
              <a:rPr lang="en-GB" sz="2000" b="1" dirty="0"/>
              <a:t>2. The association between two variables can be plotted on a </a:t>
            </a:r>
            <a:r>
              <a:rPr lang="en-GB" sz="2000" b="1" dirty="0" err="1"/>
              <a:t>scattergram</a:t>
            </a:r>
            <a:r>
              <a:rPr lang="en-GB" sz="2000" b="1" dirty="0"/>
              <a:t>.</a:t>
            </a:r>
            <a:br>
              <a:rPr lang="bg-BG" sz="2000" dirty="0"/>
            </a:br>
            <a:r>
              <a:rPr lang="en-GB" sz="2000" dirty="0"/>
              <a:t>A. True		B. False</a:t>
            </a:r>
            <a:br>
              <a:rPr lang="bg-BG" sz="2000" dirty="0"/>
            </a:br>
            <a:r>
              <a:rPr lang="en-GB" sz="2000" dirty="0"/>
              <a:t> </a:t>
            </a:r>
            <a:br>
              <a:rPr lang="bg-BG" sz="2000" dirty="0"/>
            </a:br>
            <a:r>
              <a:rPr lang="en-GB" sz="2000" b="1" dirty="0"/>
              <a:t>3. If the distribution of paired scores is best represented by a curve, the relationship is non-linear.</a:t>
            </a:r>
            <a:br>
              <a:rPr lang="bg-BG" sz="2000" dirty="0"/>
            </a:br>
            <a:r>
              <a:rPr lang="en-GB" sz="2000" dirty="0"/>
              <a:t>A. True		B. False</a:t>
            </a:r>
            <a:br>
              <a:rPr lang="bg-BG" sz="2000" dirty="0"/>
            </a:br>
            <a:r>
              <a:rPr lang="en-GB" sz="2000" dirty="0"/>
              <a:t> </a:t>
            </a:r>
            <a:br>
              <a:rPr lang="bg-BG" sz="2000" dirty="0"/>
            </a:br>
            <a:r>
              <a:rPr lang="en-GB" sz="2000" b="1" dirty="0"/>
              <a:t>4. When we speak of a positive (+) relationship, we mean that high scores on one variable are associated with high scores on the other variable.</a:t>
            </a:r>
            <a:br>
              <a:rPr lang="bg-BG" sz="2000" dirty="0"/>
            </a:br>
            <a:r>
              <a:rPr lang="en-GB" sz="2000" dirty="0"/>
              <a:t>A. True		B. False</a:t>
            </a:r>
            <a:br>
              <a:rPr lang="bg-BG" sz="2000" dirty="0"/>
            </a:br>
            <a:endParaRPr lang="bg-BG" sz="2000" dirty="0"/>
          </a:p>
        </p:txBody>
      </p:sp>
      <p:sp>
        <p:nvSpPr>
          <p:cNvPr id="3" name="Slide Number Placeholder 2">
            <a:extLst>
              <a:ext uri="{FF2B5EF4-FFF2-40B4-BE49-F238E27FC236}">
                <a16:creationId xmlns:a16="http://schemas.microsoft.com/office/drawing/2014/main" id="{24F1048F-B15F-42A9-9450-F79B18DF18C0}"/>
              </a:ext>
            </a:extLst>
          </p:cNvPr>
          <p:cNvSpPr>
            <a:spLocks noGrp="1"/>
          </p:cNvSpPr>
          <p:nvPr>
            <p:ph type="sldNum" sz="quarter" idx="11"/>
          </p:nvPr>
        </p:nvSpPr>
        <p:spPr/>
        <p:txBody>
          <a:bodyPr/>
          <a:lstStyle/>
          <a:p>
            <a:pPr>
              <a:defRPr/>
            </a:pPr>
            <a:fld id="{297562C1-72FB-4AE2-8A63-93C59AC75505}" type="slidenum">
              <a:rPr lang="bg-BG" altLang="en-US" smtClean="0"/>
              <a:pPr>
                <a:defRPr/>
              </a:pPr>
              <a:t>37</a:t>
            </a:fld>
            <a:endParaRPr lang="bg-BG" altLang="en-US"/>
          </a:p>
        </p:txBody>
      </p:sp>
      <p:sp>
        <p:nvSpPr>
          <p:cNvPr id="4" name="Date Placeholder 3">
            <a:extLst>
              <a:ext uri="{FF2B5EF4-FFF2-40B4-BE49-F238E27FC236}">
                <a16:creationId xmlns:a16="http://schemas.microsoft.com/office/drawing/2014/main" id="{92ED1CDA-010F-4669-A611-2D3A7E70AC8F}"/>
              </a:ext>
            </a:extLst>
          </p:cNvPr>
          <p:cNvSpPr>
            <a:spLocks noGrp="1"/>
          </p:cNvSpPr>
          <p:nvPr>
            <p:ph type="dt" sz="half" idx="12"/>
          </p:nvPr>
        </p:nvSpPr>
        <p:spPr/>
        <p:txBody>
          <a:bodyPr/>
          <a:lstStyle/>
          <a:p>
            <a:fld id="{100A826C-5BA8-4A3E-B0AB-B6A78046F076}" type="datetime1">
              <a:rPr lang="bg-BG" altLang="bg-BG" smtClean="0"/>
              <a:t>3.12.2019 г.</a:t>
            </a:fld>
            <a:endParaRPr lang="bg-BG" altLang="en-US"/>
          </a:p>
        </p:txBody>
      </p:sp>
    </p:spTree>
    <p:extLst>
      <p:ext uri="{BB962C8B-B14F-4D97-AF65-F5344CB8AC3E}">
        <p14:creationId xmlns:p14="http://schemas.microsoft.com/office/powerpoint/2010/main" val="2222956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1445F-14D7-4E8B-9210-73593BB59E3F}"/>
              </a:ext>
            </a:extLst>
          </p:cNvPr>
          <p:cNvSpPr>
            <a:spLocks noGrp="1"/>
          </p:cNvSpPr>
          <p:nvPr>
            <p:ph type="title"/>
          </p:nvPr>
        </p:nvSpPr>
        <p:spPr>
          <a:xfrm>
            <a:off x="457200" y="457200"/>
            <a:ext cx="8229600" cy="5708104"/>
          </a:xfrm>
        </p:spPr>
        <p:txBody>
          <a:bodyPr/>
          <a:lstStyle/>
          <a:p>
            <a:br>
              <a:rPr lang="bg-BG" sz="2000" dirty="0"/>
            </a:br>
            <a:r>
              <a:rPr lang="en-GB" sz="2000" dirty="0"/>
              <a:t> </a:t>
            </a:r>
            <a:br>
              <a:rPr lang="bg-BG" sz="2000" dirty="0"/>
            </a:br>
            <a:br>
              <a:rPr lang="en-US" sz="2000" dirty="0"/>
            </a:br>
            <a:br>
              <a:rPr lang="en-US" sz="2000" dirty="0"/>
            </a:br>
            <a:br>
              <a:rPr lang="en-US" sz="2000" dirty="0"/>
            </a:br>
            <a:br>
              <a:rPr lang="en-US" sz="2000" dirty="0"/>
            </a:br>
            <a:r>
              <a:rPr lang="en-GB" sz="2000" b="1" dirty="0"/>
              <a:t>5. In a negative (-) relationship, low scores on one variable are associated with low scores on the other.</a:t>
            </a:r>
            <a:br>
              <a:rPr lang="bg-BG" sz="2000" dirty="0"/>
            </a:br>
            <a:r>
              <a:rPr lang="en-GB" sz="2000" dirty="0"/>
              <a:t>A. True		B. False</a:t>
            </a:r>
            <a:br>
              <a:rPr lang="bg-BG" sz="2000" dirty="0"/>
            </a:br>
            <a:r>
              <a:rPr lang="en-GB" sz="2000" dirty="0"/>
              <a:t> </a:t>
            </a:r>
            <a:br>
              <a:rPr lang="bg-BG" sz="2000" dirty="0"/>
            </a:br>
            <a:r>
              <a:rPr lang="en-GB" sz="2000" b="1" dirty="0"/>
              <a:t>6. There are several types of correlation coefficients, the selection of which is determined by the level of scaling of the two variables.</a:t>
            </a:r>
            <a:br>
              <a:rPr lang="bg-BG" sz="2000" dirty="0"/>
            </a:br>
            <a:r>
              <a:rPr lang="en-GB" sz="2000" dirty="0"/>
              <a:t>A. True		B. False</a:t>
            </a:r>
            <a:br>
              <a:rPr lang="bg-BG" sz="2000" dirty="0"/>
            </a:br>
            <a:r>
              <a:rPr lang="en-GB" sz="2000" dirty="0"/>
              <a:t> </a:t>
            </a:r>
            <a:br>
              <a:rPr lang="bg-BG" sz="2000" dirty="0"/>
            </a:br>
            <a:r>
              <a:rPr lang="en-GB" sz="2000" b="1" dirty="0"/>
              <a:t>7. When both variables are measured on an interval or ratio scale, Pearson’s r is the most appropriate correlation coefficient.</a:t>
            </a:r>
            <a:br>
              <a:rPr lang="bg-BG" sz="2000" dirty="0"/>
            </a:br>
            <a:r>
              <a:rPr lang="en-GB" sz="2000" dirty="0"/>
              <a:t>A. True		B. False</a:t>
            </a:r>
            <a:br>
              <a:rPr lang="bg-BG" sz="2000" dirty="0"/>
            </a:br>
            <a:r>
              <a:rPr lang="en-GB" sz="2000" dirty="0"/>
              <a:t> </a:t>
            </a:r>
            <a:br>
              <a:rPr lang="bg-BG" sz="2000" dirty="0"/>
            </a:br>
            <a:r>
              <a:rPr lang="en-GB" sz="2000" b="1" dirty="0"/>
              <a:t>8. When both variables are measured on, or converted to, ordinal scales, we must use </a:t>
            </a:r>
            <a:r>
              <a:rPr lang="en-GB" sz="2000" b="1" dirty="0">
                <a:sym typeface="Symbol" panose="05050102010706020507" pitchFamily="18" charset="2"/>
              </a:rPr>
              <a:t></a:t>
            </a:r>
            <a:r>
              <a:rPr lang="en-GB" sz="2000" b="1" dirty="0"/>
              <a:t> (phi) to express correlation.</a:t>
            </a:r>
            <a:br>
              <a:rPr lang="bg-BG" sz="2000" dirty="0"/>
            </a:br>
            <a:r>
              <a:rPr lang="en-GB" sz="2000" dirty="0"/>
              <a:t>A. True		B. False</a:t>
            </a:r>
            <a:br>
              <a:rPr lang="en-GB" sz="2000" dirty="0"/>
            </a:br>
            <a:br>
              <a:rPr lang="en-GB" sz="2000" dirty="0"/>
            </a:br>
            <a:br>
              <a:rPr lang="en-GB" sz="2000" dirty="0"/>
            </a:br>
            <a:br>
              <a:rPr lang="en-GB" sz="2000" dirty="0"/>
            </a:br>
            <a:br>
              <a:rPr lang="bg-BG" sz="2000" dirty="0"/>
            </a:br>
            <a:r>
              <a:rPr lang="en-GB" sz="2000" dirty="0"/>
              <a:t> </a:t>
            </a:r>
            <a:br>
              <a:rPr lang="bg-BG" sz="2000" dirty="0"/>
            </a:br>
            <a:endParaRPr lang="bg-BG" sz="2000" dirty="0"/>
          </a:p>
        </p:txBody>
      </p:sp>
      <p:sp>
        <p:nvSpPr>
          <p:cNvPr id="3" name="Slide Number Placeholder 2">
            <a:extLst>
              <a:ext uri="{FF2B5EF4-FFF2-40B4-BE49-F238E27FC236}">
                <a16:creationId xmlns:a16="http://schemas.microsoft.com/office/drawing/2014/main" id="{24F1048F-B15F-42A9-9450-F79B18DF18C0}"/>
              </a:ext>
            </a:extLst>
          </p:cNvPr>
          <p:cNvSpPr>
            <a:spLocks noGrp="1"/>
          </p:cNvSpPr>
          <p:nvPr>
            <p:ph type="sldNum" sz="quarter" idx="11"/>
          </p:nvPr>
        </p:nvSpPr>
        <p:spPr/>
        <p:txBody>
          <a:bodyPr/>
          <a:lstStyle/>
          <a:p>
            <a:pPr>
              <a:defRPr/>
            </a:pPr>
            <a:fld id="{297562C1-72FB-4AE2-8A63-93C59AC75505}" type="slidenum">
              <a:rPr lang="bg-BG" altLang="en-US" smtClean="0"/>
              <a:pPr>
                <a:defRPr/>
              </a:pPr>
              <a:t>38</a:t>
            </a:fld>
            <a:endParaRPr lang="bg-BG" altLang="en-US"/>
          </a:p>
        </p:txBody>
      </p:sp>
      <p:sp>
        <p:nvSpPr>
          <p:cNvPr id="4" name="Date Placeholder 3">
            <a:extLst>
              <a:ext uri="{FF2B5EF4-FFF2-40B4-BE49-F238E27FC236}">
                <a16:creationId xmlns:a16="http://schemas.microsoft.com/office/drawing/2014/main" id="{92ED1CDA-010F-4669-A611-2D3A7E70AC8F}"/>
              </a:ext>
            </a:extLst>
          </p:cNvPr>
          <p:cNvSpPr>
            <a:spLocks noGrp="1"/>
          </p:cNvSpPr>
          <p:nvPr>
            <p:ph type="dt" sz="half" idx="12"/>
          </p:nvPr>
        </p:nvSpPr>
        <p:spPr/>
        <p:txBody>
          <a:bodyPr/>
          <a:lstStyle/>
          <a:p>
            <a:fld id="{100A826C-5BA8-4A3E-B0AB-B6A78046F076}" type="datetime1">
              <a:rPr lang="bg-BG" altLang="bg-BG" smtClean="0"/>
              <a:t>3.12.2019 г.</a:t>
            </a:fld>
            <a:endParaRPr lang="bg-BG" altLang="en-US"/>
          </a:p>
        </p:txBody>
      </p:sp>
    </p:spTree>
    <p:extLst>
      <p:ext uri="{BB962C8B-B14F-4D97-AF65-F5344CB8AC3E}">
        <p14:creationId xmlns:p14="http://schemas.microsoft.com/office/powerpoint/2010/main" val="41268957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1445F-14D7-4E8B-9210-73593BB59E3F}"/>
              </a:ext>
            </a:extLst>
          </p:cNvPr>
          <p:cNvSpPr>
            <a:spLocks noGrp="1"/>
          </p:cNvSpPr>
          <p:nvPr>
            <p:ph type="title"/>
          </p:nvPr>
        </p:nvSpPr>
        <p:spPr>
          <a:xfrm>
            <a:off x="457200" y="457200"/>
            <a:ext cx="8229600" cy="5708104"/>
          </a:xfrm>
        </p:spPr>
        <p:txBody>
          <a:bodyPr/>
          <a:lstStyle/>
          <a:p>
            <a:br>
              <a:rPr lang="bg-BG" sz="2000" dirty="0"/>
            </a:br>
            <a:r>
              <a:rPr lang="en-GB" sz="2000" dirty="0"/>
              <a:t> </a:t>
            </a:r>
            <a:br>
              <a:rPr lang="bg-BG" sz="2000" dirty="0"/>
            </a:br>
            <a:r>
              <a:rPr lang="en-GB" sz="2000" b="1" dirty="0"/>
              <a:t>9. For two variables measured on nominal scales, we use </a:t>
            </a:r>
            <a:r>
              <a:rPr lang="en-GB" sz="2000" b="1" dirty="0">
                <a:sym typeface="Symbol" panose="05050102010706020507" pitchFamily="18" charset="2"/>
              </a:rPr>
              <a:t></a:t>
            </a:r>
            <a:r>
              <a:rPr lang="en-GB" sz="2000" b="1" dirty="0"/>
              <a:t> (rho) to express correlation.</a:t>
            </a:r>
            <a:br>
              <a:rPr lang="bg-BG" sz="2000" dirty="0"/>
            </a:br>
            <a:r>
              <a:rPr lang="en-GB" sz="2000" dirty="0"/>
              <a:t>A. True		B. False</a:t>
            </a:r>
            <a:br>
              <a:rPr lang="bg-BG" sz="2000" dirty="0"/>
            </a:br>
            <a:r>
              <a:rPr lang="en-GB" sz="2000" dirty="0"/>
              <a:t> </a:t>
            </a:r>
            <a:br>
              <a:rPr lang="bg-BG" sz="2000" dirty="0"/>
            </a:br>
            <a:r>
              <a:rPr lang="en-GB" sz="2000" b="1" dirty="0"/>
              <a:t>10. When we use Pearson’s r, we assume that both variables are continuous and normally distributed.</a:t>
            </a:r>
            <a:br>
              <a:rPr lang="bg-BG" sz="2000" dirty="0"/>
            </a:br>
            <a:r>
              <a:rPr lang="en-GB" sz="2000" dirty="0"/>
              <a:t>A. True		B. False</a:t>
            </a:r>
            <a:br>
              <a:rPr lang="en-GB" sz="2000" dirty="0"/>
            </a:br>
            <a:br>
              <a:rPr lang="en-GB" sz="2000" dirty="0"/>
            </a:br>
            <a:r>
              <a:rPr lang="en-GB" sz="2000" b="1" dirty="0"/>
              <a:t>11. The calculated values of correlation coefficients range between 0 and –1.</a:t>
            </a:r>
            <a:br>
              <a:rPr lang="bg-BG" sz="2000" dirty="0"/>
            </a:br>
            <a:r>
              <a:rPr lang="en-GB" sz="2000" dirty="0"/>
              <a:t>A. True		B. False</a:t>
            </a:r>
            <a:br>
              <a:rPr lang="bg-BG" sz="2000" dirty="0"/>
            </a:br>
            <a:r>
              <a:rPr lang="en-GB" sz="2000" dirty="0"/>
              <a:t> </a:t>
            </a:r>
            <a:br>
              <a:rPr lang="bg-BG" sz="2000" dirty="0"/>
            </a:br>
            <a:r>
              <a:rPr lang="en-GB" sz="2000" b="1" dirty="0"/>
              <a:t>12. A correlation coefficient of –1.0 represents a very low linear correlation.</a:t>
            </a:r>
            <a:br>
              <a:rPr lang="bg-BG" sz="2000" dirty="0"/>
            </a:br>
            <a:r>
              <a:rPr lang="en-GB" sz="2000" dirty="0"/>
              <a:t>A. True		B. False</a:t>
            </a:r>
            <a:br>
              <a:rPr lang="bg-BG" dirty="0"/>
            </a:br>
            <a:br>
              <a:rPr lang="bg-BG" sz="2000" dirty="0"/>
            </a:br>
            <a:endParaRPr lang="bg-BG" sz="2000" dirty="0"/>
          </a:p>
        </p:txBody>
      </p:sp>
      <p:sp>
        <p:nvSpPr>
          <p:cNvPr id="3" name="Slide Number Placeholder 2">
            <a:extLst>
              <a:ext uri="{FF2B5EF4-FFF2-40B4-BE49-F238E27FC236}">
                <a16:creationId xmlns:a16="http://schemas.microsoft.com/office/drawing/2014/main" id="{24F1048F-B15F-42A9-9450-F79B18DF18C0}"/>
              </a:ext>
            </a:extLst>
          </p:cNvPr>
          <p:cNvSpPr>
            <a:spLocks noGrp="1"/>
          </p:cNvSpPr>
          <p:nvPr>
            <p:ph type="sldNum" sz="quarter" idx="11"/>
          </p:nvPr>
        </p:nvSpPr>
        <p:spPr/>
        <p:txBody>
          <a:bodyPr/>
          <a:lstStyle/>
          <a:p>
            <a:pPr>
              <a:defRPr/>
            </a:pPr>
            <a:fld id="{297562C1-72FB-4AE2-8A63-93C59AC75505}" type="slidenum">
              <a:rPr lang="bg-BG" altLang="en-US" smtClean="0"/>
              <a:pPr>
                <a:defRPr/>
              </a:pPr>
              <a:t>39</a:t>
            </a:fld>
            <a:endParaRPr lang="bg-BG" altLang="en-US"/>
          </a:p>
        </p:txBody>
      </p:sp>
      <p:sp>
        <p:nvSpPr>
          <p:cNvPr id="4" name="Date Placeholder 3">
            <a:extLst>
              <a:ext uri="{FF2B5EF4-FFF2-40B4-BE49-F238E27FC236}">
                <a16:creationId xmlns:a16="http://schemas.microsoft.com/office/drawing/2014/main" id="{92ED1CDA-010F-4669-A611-2D3A7E70AC8F}"/>
              </a:ext>
            </a:extLst>
          </p:cNvPr>
          <p:cNvSpPr>
            <a:spLocks noGrp="1"/>
          </p:cNvSpPr>
          <p:nvPr>
            <p:ph type="dt" sz="half" idx="12"/>
          </p:nvPr>
        </p:nvSpPr>
        <p:spPr/>
        <p:txBody>
          <a:bodyPr/>
          <a:lstStyle/>
          <a:p>
            <a:fld id="{100A826C-5BA8-4A3E-B0AB-B6A78046F076}" type="datetime1">
              <a:rPr lang="bg-BG" altLang="bg-BG" smtClean="0"/>
              <a:t>3.12.2019 г.</a:t>
            </a:fld>
            <a:endParaRPr lang="bg-BG" altLang="en-US"/>
          </a:p>
        </p:txBody>
      </p:sp>
    </p:spTree>
    <p:extLst>
      <p:ext uri="{BB962C8B-B14F-4D97-AF65-F5344CB8AC3E}">
        <p14:creationId xmlns:p14="http://schemas.microsoft.com/office/powerpoint/2010/main" val="937150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sldNum" sz="quarter" idx="11"/>
          </p:nvPr>
        </p:nvSpPr>
        <p:spPr>
          <a:ln/>
        </p:spPr>
        <p:txBody>
          <a:bodyPr/>
          <a:lstStyle/>
          <a:p>
            <a:pPr>
              <a:defRPr/>
            </a:pPr>
            <a:fld id="{70B45BE0-7361-4877-9C80-940E643B4464}" type="slidenum">
              <a:rPr lang="bg-BG" altLang="en-US"/>
              <a:pPr>
                <a:defRPr/>
              </a:pPr>
              <a:t>4</a:t>
            </a:fld>
            <a:endParaRPr lang="bg-BG" altLang="en-US"/>
          </a:p>
        </p:txBody>
      </p:sp>
      <p:sp>
        <p:nvSpPr>
          <p:cNvPr id="6146" name="Slide Number Placeholder 4"/>
          <p:cNvSpPr txBox="1">
            <a:spLocks noGrp="1"/>
          </p:cNvSpPr>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53B60C3F-BDBA-4870-B7AF-370431F7FE0F}" type="slidenum">
              <a:rPr lang="bg-BG" altLang="en-US" sz="1200">
                <a:latin typeface="Arial Black" pitchFamily="34" charset="0"/>
              </a:rPr>
              <a:pPr algn="r" eaLnBrk="1" hangingPunct="1"/>
              <a:t>4</a:t>
            </a:fld>
            <a:endParaRPr lang="bg-BG" altLang="en-US" sz="1200">
              <a:latin typeface="Arial Black" pitchFamily="34" charset="0"/>
            </a:endParaRPr>
          </a:p>
        </p:txBody>
      </p:sp>
      <p:sp>
        <p:nvSpPr>
          <p:cNvPr id="6148" name="Rectangle 3"/>
          <p:cNvSpPr>
            <a:spLocks noGrp="1" noChangeArrowheads="1"/>
          </p:cNvSpPr>
          <p:nvPr>
            <p:ph type="body" idx="1"/>
          </p:nvPr>
        </p:nvSpPr>
        <p:spPr>
          <a:xfrm>
            <a:off x="539552" y="836712"/>
            <a:ext cx="8147248" cy="4680520"/>
          </a:xfrm>
        </p:spPr>
        <p:txBody>
          <a:bodyPr/>
          <a:lstStyle/>
          <a:p>
            <a:pPr eaLnBrk="1" hangingPunct="1"/>
            <a:r>
              <a:rPr lang="en-GB" altLang="en-US" sz="2800" b="1" dirty="0">
                <a:solidFill>
                  <a:srgbClr val="0033CC"/>
                </a:solidFill>
              </a:rPr>
              <a:t>The correlation is concerned with expressing quantitatively the degree and direction of the relationship between variables.</a:t>
            </a:r>
          </a:p>
          <a:p>
            <a:pPr eaLnBrk="1" hangingPunct="1"/>
            <a:endParaRPr lang="en-GB" altLang="en-US" sz="2800" b="1" dirty="0">
              <a:solidFill>
                <a:srgbClr val="0033CC"/>
              </a:solidFill>
            </a:endParaRPr>
          </a:p>
          <a:p>
            <a:pPr eaLnBrk="1" hangingPunct="1"/>
            <a:r>
              <a:rPr lang="en-GB" altLang="en-US" sz="2800" b="1" dirty="0">
                <a:solidFill>
                  <a:srgbClr val="0033CC"/>
                </a:solidFill>
              </a:rPr>
              <a:t>Correlation is useful in </a:t>
            </a:r>
            <a:r>
              <a:rPr lang="en-US" altLang="en-US" sz="2800" b="1" dirty="0">
                <a:solidFill>
                  <a:srgbClr val="0033CC"/>
                </a:solidFill>
              </a:rPr>
              <a:t>the health sciences in areas such as determining the validity and reliability of clinical measures or in </a:t>
            </a:r>
            <a:r>
              <a:rPr lang="en-GB" altLang="en-US" sz="2800" b="1" dirty="0">
                <a:solidFill>
                  <a:srgbClr val="0033CC"/>
                </a:solidFill>
              </a:rPr>
              <a:t>expressing how health problems are related to crucial biological, behavioural or environmental factors.</a:t>
            </a:r>
          </a:p>
        </p:txBody>
      </p:sp>
      <p:sp>
        <p:nvSpPr>
          <p:cNvPr id="2" name="Date Placeholder 1"/>
          <p:cNvSpPr>
            <a:spLocks noGrp="1"/>
          </p:cNvSpPr>
          <p:nvPr>
            <p:ph type="dt" sz="half" idx="12"/>
          </p:nvPr>
        </p:nvSpPr>
        <p:spPr/>
        <p:txBody>
          <a:bodyPr/>
          <a:lstStyle/>
          <a:p>
            <a:fld id="{DC2147AB-A785-4D4F-B639-07C558A22E64}" type="datetime1">
              <a:rPr lang="bg-BG" altLang="bg-BG" smtClean="0"/>
              <a:t>3.12.2019 г.</a:t>
            </a:fld>
            <a:endParaRPr lang="bg-BG" alt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551871-8D59-4A2D-A864-6AE20CCB9C91}"/>
              </a:ext>
            </a:extLst>
          </p:cNvPr>
          <p:cNvSpPr>
            <a:spLocks noGrp="1"/>
          </p:cNvSpPr>
          <p:nvPr>
            <p:ph type="title"/>
          </p:nvPr>
        </p:nvSpPr>
        <p:spPr>
          <a:xfrm>
            <a:off x="457200" y="457200"/>
            <a:ext cx="8229600" cy="5708104"/>
          </a:xfrm>
        </p:spPr>
        <p:txBody>
          <a:bodyPr/>
          <a:lstStyle/>
          <a:p>
            <a:r>
              <a:rPr lang="en-GB" sz="2000" b="1" dirty="0"/>
              <a:t>13. The coefficient of determination is the square of the correlation coefficient.</a:t>
            </a:r>
            <a:br>
              <a:rPr lang="bg-BG" sz="2000" dirty="0"/>
            </a:br>
            <a:r>
              <a:rPr lang="en-GB" sz="2000" dirty="0"/>
              <a:t>A. True		B. False</a:t>
            </a:r>
            <a:br>
              <a:rPr lang="bg-BG" sz="2000" dirty="0"/>
            </a:br>
            <a:r>
              <a:rPr lang="en-GB" sz="2000" dirty="0"/>
              <a:t> </a:t>
            </a:r>
            <a:br>
              <a:rPr lang="bg-BG" sz="2000" dirty="0"/>
            </a:br>
            <a:r>
              <a:rPr lang="en-GB" sz="2000" b="1" dirty="0"/>
              <a:t>14. If r = 0.3, then the coefficient of determination will be 9.0.</a:t>
            </a:r>
            <a:br>
              <a:rPr lang="bg-BG" sz="2000" dirty="0"/>
            </a:br>
            <a:r>
              <a:rPr lang="en-GB" sz="2000" dirty="0"/>
              <a:t>A. True		B. False</a:t>
            </a:r>
            <a:br>
              <a:rPr lang="bg-BG" sz="2000" dirty="0"/>
            </a:br>
            <a:r>
              <a:rPr lang="en-GB" sz="2000" dirty="0"/>
              <a:t> </a:t>
            </a:r>
            <a:br>
              <a:rPr lang="bg-BG" sz="2000" dirty="0"/>
            </a:br>
            <a:r>
              <a:rPr lang="en-GB" sz="2000" b="1" dirty="0"/>
              <a:t>15. Say r</a:t>
            </a:r>
            <a:r>
              <a:rPr lang="en-GB" sz="2000" b="1" baseline="30000" dirty="0"/>
              <a:t>2</a:t>
            </a:r>
            <a:r>
              <a:rPr lang="en-GB" sz="2000" b="1" dirty="0"/>
              <a:t> = 0.36 for a set of data. This implies that 36% of the variability of y is explained in</a:t>
            </a:r>
            <a:r>
              <a:rPr lang="en-GB" sz="2000" dirty="0"/>
              <a:t> </a:t>
            </a:r>
            <a:r>
              <a:rPr lang="en-GB" sz="2000" b="1" dirty="0"/>
              <a:t>terms of x.</a:t>
            </a:r>
            <a:br>
              <a:rPr lang="bg-BG" sz="2000" dirty="0"/>
            </a:br>
            <a:r>
              <a:rPr lang="en-GB" sz="2000" dirty="0"/>
              <a:t>A. True		B. False</a:t>
            </a:r>
            <a:br>
              <a:rPr lang="en-GB" sz="2000" dirty="0"/>
            </a:br>
            <a:br>
              <a:rPr lang="en-GB" sz="2000" dirty="0"/>
            </a:br>
            <a:r>
              <a:rPr lang="en-GB" sz="2000" b="1" dirty="0"/>
              <a:t>16. Say r</a:t>
            </a:r>
            <a:r>
              <a:rPr lang="en-GB" sz="2000" b="1" baseline="30000" dirty="0"/>
              <a:t>2</a:t>
            </a:r>
            <a:r>
              <a:rPr lang="en-GB" sz="2000" b="1" dirty="0"/>
              <a:t> = 0.48 for a set of data. This implies that 52% of the variability of y is not explained in</a:t>
            </a:r>
            <a:r>
              <a:rPr lang="en-GB" sz="2000" dirty="0"/>
              <a:t> </a:t>
            </a:r>
            <a:r>
              <a:rPr lang="en-GB" sz="2000" b="1" dirty="0"/>
              <a:t>terms of x.</a:t>
            </a:r>
            <a:br>
              <a:rPr lang="bg-BG" sz="2000" dirty="0"/>
            </a:br>
            <a:r>
              <a:rPr lang="en-GB" sz="2000" dirty="0"/>
              <a:t>A. True		B. False</a:t>
            </a:r>
            <a:br>
              <a:rPr lang="bg-BG" sz="2000" dirty="0"/>
            </a:br>
            <a:endParaRPr lang="bg-BG" sz="2000" dirty="0"/>
          </a:p>
        </p:txBody>
      </p:sp>
      <p:sp>
        <p:nvSpPr>
          <p:cNvPr id="3" name="Slide Number Placeholder 2">
            <a:extLst>
              <a:ext uri="{FF2B5EF4-FFF2-40B4-BE49-F238E27FC236}">
                <a16:creationId xmlns:a16="http://schemas.microsoft.com/office/drawing/2014/main" id="{89E411C9-A37F-4E53-9F01-EA57A52A362A}"/>
              </a:ext>
            </a:extLst>
          </p:cNvPr>
          <p:cNvSpPr>
            <a:spLocks noGrp="1"/>
          </p:cNvSpPr>
          <p:nvPr>
            <p:ph type="sldNum" sz="quarter" idx="11"/>
          </p:nvPr>
        </p:nvSpPr>
        <p:spPr/>
        <p:txBody>
          <a:bodyPr/>
          <a:lstStyle/>
          <a:p>
            <a:pPr>
              <a:defRPr/>
            </a:pPr>
            <a:fld id="{297562C1-72FB-4AE2-8A63-93C59AC75505}" type="slidenum">
              <a:rPr lang="bg-BG" altLang="en-US" smtClean="0"/>
              <a:pPr>
                <a:defRPr/>
              </a:pPr>
              <a:t>40</a:t>
            </a:fld>
            <a:endParaRPr lang="bg-BG" altLang="en-US"/>
          </a:p>
        </p:txBody>
      </p:sp>
      <p:sp>
        <p:nvSpPr>
          <p:cNvPr id="4" name="Date Placeholder 3">
            <a:extLst>
              <a:ext uri="{FF2B5EF4-FFF2-40B4-BE49-F238E27FC236}">
                <a16:creationId xmlns:a16="http://schemas.microsoft.com/office/drawing/2014/main" id="{4EF898C3-2EA1-4AF5-B60F-0B30042776B7}"/>
              </a:ext>
            </a:extLst>
          </p:cNvPr>
          <p:cNvSpPr>
            <a:spLocks noGrp="1"/>
          </p:cNvSpPr>
          <p:nvPr>
            <p:ph type="dt" sz="half" idx="12"/>
          </p:nvPr>
        </p:nvSpPr>
        <p:spPr/>
        <p:txBody>
          <a:bodyPr/>
          <a:lstStyle/>
          <a:p>
            <a:fld id="{100A826C-5BA8-4A3E-B0AB-B6A78046F076}" type="datetime1">
              <a:rPr lang="bg-BG" altLang="bg-BG" smtClean="0"/>
              <a:t>3.12.2019 г.</a:t>
            </a:fld>
            <a:endParaRPr lang="bg-BG" altLang="en-US"/>
          </a:p>
        </p:txBody>
      </p:sp>
    </p:spTree>
    <p:extLst>
      <p:ext uri="{BB962C8B-B14F-4D97-AF65-F5344CB8AC3E}">
        <p14:creationId xmlns:p14="http://schemas.microsoft.com/office/powerpoint/2010/main" val="40002509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F6816-238D-44CE-A32F-5B6D898E06CD}"/>
              </a:ext>
            </a:extLst>
          </p:cNvPr>
          <p:cNvSpPr>
            <a:spLocks noGrp="1"/>
          </p:cNvSpPr>
          <p:nvPr>
            <p:ph type="title"/>
          </p:nvPr>
        </p:nvSpPr>
        <p:spPr>
          <a:xfrm>
            <a:off x="457200" y="457200"/>
            <a:ext cx="8229600" cy="5636096"/>
          </a:xfrm>
        </p:spPr>
        <p:txBody>
          <a:bodyPr/>
          <a:lstStyle/>
          <a:p>
            <a:r>
              <a:rPr lang="en-GB" sz="2000" b="1" dirty="0"/>
              <a:t>17. Even a high correlation is not necessarily indicative of a causal relationship between two variables.</a:t>
            </a:r>
            <a:br>
              <a:rPr lang="bg-BG" sz="2000" dirty="0"/>
            </a:br>
            <a:r>
              <a:rPr lang="en-GB" sz="2000" dirty="0"/>
              <a:t>A. True		B. False</a:t>
            </a:r>
            <a:br>
              <a:rPr lang="bg-BG" sz="2000" dirty="0"/>
            </a:br>
            <a:r>
              <a:rPr lang="en-GB" sz="2000" dirty="0"/>
              <a:t> </a:t>
            </a:r>
            <a:br>
              <a:rPr lang="bg-BG" sz="2000" dirty="0"/>
            </a:br>
            <a:r>
              <a:rPr lang="en-GB" sz="2000" b="1" dirty="0"/>
              <a:t>18. As the value of r increases, the proportion of variability of y that can be accounted for by x, decreases.</a:t>
            </a:r>
            <a:br>
              <a:rPr lang="bg-BG" sz="2000" dirty="0"/>
            </a:br>
            <a:r>
              <a:rPr lang="en-GB" sz="2000" dirty="0"/>
              <a:t>A. True		B. False</a:t>
            </a:r>
            <a:br>
              <a:rPr lang="bg-BG" sz="2000" dirty="0"/>
            </a:br>
            <a:r>
              <a:rPr lang="en-GB" sz="2000" dirty="0"/>
              <a:t> </a:t>
            </a:r>
            <a:br>
              <a:rPr lang="bg-BG" sz="2000" dirty="0"/>
            </a:br>
            <a:r>
              <a:rPr lang="en-GB" sz="2000" b="1" dirty="0"/>
              <a:t>19. A </a:t>
            </a:r>
            <a:r>
              <a:rPr lang="en-GB" sz="2000" b="1" dirty="0" err="1"/>
              <a:t>scattergram</a:t>
            </a:r>
            <a:r>
              <a:rPr lang="en-GB" sz="2000" b="1" dirty="0"/>
              <a:t> is used to help to decide if the relationship between two variables is linear or curvilinear.</a:t>
            </a:r>
            <a:br>
              <a:rPr lang="bg-BG" sz="2000" dirty="0"/>
            </a:br>
            <a:r>
              <a:rPr lang="en-GB" sz="2000" dirty="0"/>
              <a:t>A. True		B. False</a:t>
            </a:r>
            <a:br>
              <a:rPr lang="bg-BG" sz="2000" dirty="0"/>
            </a:br>
            <a:r>
              <a:rPr lang="en-GB" sz="2000" dirty="0"/>
              <a:t> </a:t>
            </a:r>
            <a:br>
              <a:rPr lang="bg-BG" sz="2000" dirty="0"/>
            </a:br>
            <a:r>
              <a:rPr lang="en-US" sz="2000" b="1" dirty="0"/>
              <a:t>20</a:t>
            </a:r>
            <a:r>
              <a:rPr lang="en-GB" sz="2000" b="1" dirty="0"/>
              <a:t>. Spearman’s </a:t>
            </a:r>
            <a:r>
              <a:rPr lang="en-GB" sz="2000" b="1" dirty="0">
                <a:sym typeface="Symbol" panose="05050102010706020507" pitchFamily="18" charset="2"/>
              </a:rPr>
              <a:t></a:t>
            </a:r>
            <a:r>
              <a:rPr lang="en-GB" sz="2000" b="1" dirty="0"/>
              <a:t> (rho) is used when one or both variables are at least of interval scaling.</a:t>
            </a:r>
            <a:br>
              <a:rPr lang="bg-BG" sz="2000" dirty="0"/>
            </a:br>
            <a:r>
              <a:rPr lang="en-GB" sz="2000" dirty="0"/>
              <a:t>A. True		B. False</a:t>
            </a:r>
            <a:br>
              <a:rPr lang="bg-BG" sz="2000" dirty="0"/>
            </a:br>
            <a:endParaRPr lang="bg-BG" sz="2000" dirty="0"/>
          </a:p>
        </p:txBody>
      </p:sp>
      <p:sp>
        <p:nvSpPr>
          <p:cNvPr id="3" name="Slide Number Placeholder 2">
            <a:extLst>
              <a:ext uri="{FF2B5EF4-FFF2-40B4-BE49-F238E27FC236}">
                <a16:creationId xmlns:a16="http://schemas.microsoft.com/office/drawing/2014/main" id="{4EB07C33-D09D-46B6-867C-5666D1FFB1AC}"/>
              </a:ext>
            </a:extLst>
          </p:cNvPr>
          <p:cNvSpPr>
            <a:spLocks noGrp="1"/>
          </p:cNvSpPr>
          <p:nvPr>
            <p:ph type="sldNum" sz="quarter" idx="11"/>
          </p:nvPr>
        </p:nvSpPr>
        <p:spPr/>
        <p:txBody>
          <a:bodyPr/>
          <a:lstStyle/>
          <a:p>
            <a:pPr>
              <a:defRPr/>
            </a:pPr>
            <a:fld id="{297562C1-72FB-4AE2-8A63-93C59AC75505}" type="slidenum">
              <a:rPr lang="bg-BG" altLang="en-US" smtClean="0"/>
              <a:pPr>
                <a:defRPr/>
              </a:pPr>
              <a:t>41</a:t>
            </a:fld>
            <a:endParaRPr lang="bg-BG" altLang="en-US"/>
          </a:p>
        </p:txBody>
      </p:sp>
      <p:sp>
        <p:nvSpPr>
          <p:cNvPr id="4" name="Date Placeholder 3">
            <a:extLst>
              <a:ext uri="{FF2B5EF4-FFF2-40B4-BE49-F238E27FC236}">
                <a16:creationId xmlns:a16="http://schemas.microsoft.com/office/drawing/2014/main" id="{EAD6B4F9-F94A-4737-9E1B-773829A59BC7}"/>
              </a:ext>
            </a:extLst>
          </p:cNvPr>
          <p:cNvSpPr>
            <a:spLocks noGrp="1"/>
          </p:cNvSpPr>
          <p:nvPr>
            <p:ph type="dt" sz="half" idx="12"/>
          </p:nvPr>
        </p:nvSpPr>
        <p:spPr/>
        <p:txBody>
          <a:bodyPr/>
          <a:lstStyle/>
          <a:p>
            <a:fld id="{100A826C-5BA8-4A3E-B0AB-B6A78046F076}" type="datetime1">
              <a:rPr lang="bg-BG" altLang="bg-BG" smtClean="0"/>
              <a:t>3.12.2019 г.</a:t>
            </a:fld>
            <a:endParaRPr lang="bg-BG" altLang="en-US"/>
          </a:p>
        </p:txBody>
      </p:sp>
    </p:spTree>
    <p:extLst>
      <p:ext uri="{BB962C8B-B14F-4D97-AF65-F5344CB8AC3E}">
        <p14:creationId xmlns:p14="http://schemas.microsoft.com/office/powerpoint/2010/main" val="88542510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8F336-BE24-4AE5-B362-2E9BC2715C46}"/>
              </a:ext>
            </a:extLst>
          </p:cNvPr>
          <p:cNvSpPr>
            <a:spLocks noGrp="1"/>
          </p:cNvSpPr>
          <p:nvPr>
            <p:ph type="title"/>
          </p:nvPr>
        </p:nvSpPr>
        <p:spPr>
          <a:xfrm>
            <a:off x="457200" y="457200"/>
            <a:ext cx="8229600" cy="5788025"/>
          </a:xfrm>
        </p:spPr>
        <p:txBody>
          <a:bodyPr/>
          <a:lstStyle/>
          <a:p>
            <a:r>
              <a:rPr lang="en-GB" sz="2000" b="1" dirty="0"/>
              <a:t>21. A </a:t>
            </a:r>
            <a:r>
              <a:rPr lang="en-GB" sz="2000" b="1" dirty="0" err="1"/>
              <a:t>scattergram</a:t>
            </a:r>
            <a:r>
              <a:rPr lang="en-GB" sz="2000" b="1" dirty="0"/>
              <a:t>:</a:t>
            </a:r>
            <a:br>
              <a:rPr lang="bg-BG" sz="2000" dirty="0"/>
            </a:br>
            <a:r>
              <a:rPr lang="en-US" sz="2000" dirty="0"/>
              <a:t>A. </a:t>
            </a:r>
            <a:r>
              <a:rPr lang="en-GB" sz="2000" dirty="0"/>
              <a:t>is a statistical test</a:t>
            </a:r>
            <a:br>
              <a:rPr lang="bg-BG" sz="2000" dirty="0"/>
            </a:br>
            <a:r>
              <a:rPr lang="en-US" sz="2000" dirty="0"/>
              <a:t>B. </a:t>
            </a:r>
            <a:r>
              <a:rPr lang="en-GB" sz="2000" dirty="0"/>
              <a:t>must be linear</a:t>
            </a:r>
            <a:br>
              <a:rPr lang="bg-BG" sz="2000" dirty="0"/>
            </a:br>
            <a:r>
              <a:rPr lang="en-US" sz="2000" dirty="0"/>
              <a:t>C. </a:t>
            </a:r>
            <a:r>
              <a:rPr lang="en-GB" sz="2000" dirty="0"/>
              <a:t>must be curvilinear</a:t>
            </a:r>
            <a:br>
              <a:rPr lang="bg-BG" sz="2000" dirty="0"/>
            </a:br>
            <a:r>
              <a:rPr lang="en-US" sz="2000" dirty="0"/>
              <a:t>D. </a:t>
            </a:r>
            <a:r>
              <a:rPr lang="en-GB" sz="2000" dirty="0"/>
              <a:t>is a graph of x and y scores</a:t>
            </a:r>
            <a:br>
              <a:rPr lang="en-GB" sz="2000" dirty="0"/>
            </a:br>
            <a:br>
              <a:rPr lang="en-GB" sz="2000" dirty="0"/>
            </a:br>
            <a:r>
              <a:rPr lang="en-GB" sz="2000" b="1" dirty="0"/>
              <a:t>22. If the relationship between x and y is positive, then as variable x decreases, variable y:</a:t>
            </a:r>
            <a:br>
              <a:rPr lang="bg-BG" sz="2000" dirty="0"/>
            </a:br>
            <a:r>
              <a:rPr lang="en-US" sz="2000" dirty="0"/>
              <a:t>A. </a:t>
            </a:r>
            <a:r>
              <a:rPr lang="en-GB" sz="2000" dirty="0"/>
              <a:t>increases</a:t>
            </a:r>
            <a:br>
              <a:rPr lang="bg-BG" sz="2000" dirty="0"/>
            </a:br>
            <a:r>
              <a:rPr lang="en-US" sz="2000" dirty="0"/>
              <a:t>B. </a:t>
            </a:r>
            <a:r>
              <a:rPr lang="en-GB" sz="2000" dirty="0"/>
              <a:t>decreases</a:t>
            </a:r>
            <a:br>
              <a:rPr lang="bg-BG" sz="2000" dirty="0"/>
            </a:br>
            <a:r>
              <a:rPr lang="en-US" sz="2000" dirty="0"/>
              <a:t>C. </a:t>
            </a:r>
            <a:r>
              <a:rPr lang="en-GB" sz="2000" dirty="0"/>
              <a:t>remains the same</a:t>
            </a:r>
            <a:br>
              <a:rPr lang="bg-BG" sz="2000" dirty="0"/>
            </a:br>
            <a:r>
              <a:rPr lang="en-US" sz="2000" dirty="0"/>
              <a:t>D. </a:t>
            </a:r>
            <a:r>
              <a:rPr lang="en-GB" sz="2000" dirty="0"/>
              <a:t>changes linearly</a:t>
            </a:r>
            <a:br>
              <a:rPr lang="bg-BG" sz="2000" dirty="0"/>
            </a:br>
            <a:r>
              <a:rPr lang="en-GB" sz="2000" dirty="0"/>
              <a:t> </a:t>
            </a:r>
            <a:br>
              <a:rPr lang="bg-BG" sz="2000" dirty="0"/>
            </a:br>
            <a:r>
              <a:rPr lang="en-GB" sz="2000" b="1" dirty="0"/>
              <a:t>23. In a ‘negative’ relationship:</a:t>
            </a:r>
            <a:br>
              <a:rPr lang="bg-BG" sz="2000" dirty="0"/>
            </a:br>
            <a:r>
              <a:rPr lang="en-US" sz="2000" dirty="0"/>
              <a:t>A. </a:t>
            </a:r>
            <a:r>
              <a:rPr lang="en-GB" sz="2000" dirty="0"/>
              <a:t>as x increases, y increases</a:t>
            </a:r>
            <a:br>
              <a:rPr lang="bg-BG" sz="2000" dirty="0"/>
            </a:br>
            <a:r>
              <a:rPr lang="en-US" sz="2000" dirty="0"/>
              <a:t>B. </a:t>
            </a:r>
            <a:r>
              <a:rPr lang="en-GB" sz="2000" dirty="0"/>
              <a:t>as x decreases, y decreases</a:t>
            </a:r>
            <a:br>
              <a:rPr lang="bg-BG" sz="2000" dirty="0"/>
            </a:br>
            <a:r>
              <a:rPr lang="en-US" sz="2000" dirty="0"/>
              <a:t>C. </a:t>
            </a:r>
            <a:r>
              <a:rPr lang="en-GB" sz="2000" dirty="0"/>
              <a:t>as x increases, y decreases</a:t>
            </a:r>
            <a:br>
              <a:rPr lang="bg-BG" sz="2000" dirty="0"/>
            </a:br>
            <a:br>
              <a:rPr lang="bg-BG" sz="2000" dirty="0"/>
            </a:br>
            <a:endParaRPr lang="bg-BG" sz="2000" dirty="0"/>
          </a:p>
        </p:txBody>
      </p:sp>
      <p:sp>
        <p:nvSpPr>
          <p:cNvPr id="3" name="Slide Number Placeholder 2">
            <a:extLst>
              <a:ext uri="{FF2B5EF4-FFF2-40B4-BE49-F238E27FC236}">
                <a16:creationId xmlns:a16="http://schemas.microsoft.com/office/drawing/2014/main" id="{1F511D2C-C242-4776-959F-7EECF1AB83F7}"/>
              </a:ext>
            </a:extLst>
          </p:cNvPr>
          <p:cNvSpPr>
            <a:spLocks noGrp="1"/>
          </p:cNvSpPr>
          <p:nvPr>
            <p:ph type="sldNum" sz="quarter" idx="11"/>
          </p:nvPr>
        </p:nvSpPr>
        <p:spPr/>
        <p:txBody>
          <a:bodyPr/>
          <a:lstStyle/>
          <a:p>
            <a:pPr>
              <a:defRPr/>
            </a:pPr>
            <a:fld id="{297562C1-72FB-4AE2-8A63-93C59AC75505}" type="slidenum">
              <a:rPr lang="bg-BG" altLang="en-US" smtClean="0"/>
              <a:pPr>
                <a:defRPr/>
              </a:pPr>
              <a:t>42</a:t>
            </a:fld>
            <a:endParaRPr lang="bg-BG" altLang="en-US"/>
          </a:p>
        </p:txBody>
      </p:sp>
      <p:sp>
        <p:nvSpPr>
          <p:cNvPr id="4" name="Date Placeholder 3">
            <a:extLst>
              <a:ext uri="{FF2B5EF4-FFF2-40B4-BE49-F238E27FC236}">
                <a16:creationId xmlns:a16="http://schemas.microsoft.com/office/drawing/2014/main" id="{07C87A33-A663-4453-A615-FEA259276C00}"/>
              </a:ext>
            </a:extLst>
          </p:cNvPr>
          <p:cNvSpPr>
            <a:spLocks noGrp="1"/>
          </p:cNvSpPr>
          <p:nvPr>
            <p:ph type="dt" sz="half" idx="12"/>
          </p:nvPr>
        </p:nvSpPr>
        <p:spPr/>
        <p:txBody>
          <a:bodyPr/>
          <a:lstStyle/>
          <a:p>
            <a:fld id="{100A826C-5BA8-4A3E-B0AB-B6A78046F076}" type="datetime1">
              <a:rPr lang="bg-BG" altLang="bg-BG" smtClean="0"/>
              <a:t>3.12.2019 г.</a:t>
            </a:fld>
            <a:endParaRPr lang="bg-BG" altLang="en-US"/>
          </a:p>
        </p:txBody>
      </p:sp>
    </p:spTree>
    <p:extLst>
      <p:ext uri="{BB962C8B-B14F-4D97-AF65-F5344CB8AC3E}">
        <p14:creationId xmlns:p14="http://schemas.microsoft.com/office/powerpoint/2010/main" val="3796285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C8832-86EB-4A73-8D7D-78DF14BC37D0}"/>
              </a:ext>
            </a:extLst>
          </p:cNvPr>
          <p:cNvSpPr>
            <a:spLocks noGrp="1"/>
          </p:cNvSpPr>
          <p:nvPr>
            <p:ph type="title"/>
          </p:nvPr>
        </p:nvSpPr>
        <p:spPr>
          <a:xfrm>
            <a:off x="457200" y="457200"/>
            <a:ext cx="8229600" cy="5708104"/>
          </a:xfrm>
        </p:spPr>
        <p:txBody>
          <a:bodyPr/>
          <a:lstStyle/>
          <a:p>
            <a:r>
              <a:rPr lang="en-GB" sz="2000" b="1" dirty="0"/>
              <a:t>24. Which of the following correlation coefficients reflects the lowest strength of association?</a:t>
            </a:r>
            <a:br>
              <a:rPr lang="bg-BG" sz="2000" dirty="0"/>
            </a:br>
            <a:r>
              <a:rPr lang="en-US" sz="2000" dirty="0"/>
              <a:t>A. </a:t>
            </a:r>
            <a:r>
              <a:rPr lang="en-GB" sz="2000" dirty="0"/>
              <a:t>–0.60		</a:t>
            </a:r>
            <a:br>
              <a:rPr lang="en-GB" sz="2000" dirty="0"/>
            </a:br>
            <a:r>
              <a:rPr lang="en-GB" sz="2000" dirty="0"/>
              <a:t>B. –0.33		</a:t>
            </a:r>
            <a:br>
              <a:rPr lang="en-GB" sz="2000" dirty="0"/>
            </a:br>
            <a:r>
              <a:rPr lang="en-GB" sz="2000" dirty="0"/>
              <a:t>C. 0.29</a:t>
            </a:r>
            <a:br>
              <a:rPr lang="bg-BG" sz="2000" dirty="0"/>
            </a:br>
            <a:r>
              <a:rPr lang="en-GB" sz="2000" dirty="0"/>
              <a:t> </a:t>
            </a:r>
            <a:br>
              <a:rPr lang="bg-BG" sz="2000" dirty="0"/>
            </a:br>
            <a:r>
              <a:rPr lang="en-GB" sz="2000" b="1" dirty="0"/>
              <a:t>25. Which of the following correlation coefficients reflects the highest strength of association?</a:t>
            </a:r>
            <a:br>
              <a:rPr lang="bg-BG" sz="2000" dirty="0"/>
            </a:br>
            <a:r>
              <a:rPr lang="en-US" sz="2000" dirty="0"/>
              <a:t>A. </a:t>
            </a:r>
            <a:r>
              <a:rPr lang="en-GB" sz="2000" dirty="0"/>
              <a:t>– 1.0 		</a:t>
            </a:r>
            <a:br>
              <a:rPr lang="en-GB" sz="2000" dirty="0"/>
            </a:br>
            <a:r>
              <a:rPr lang="en-GB" sz="2000" dirty="0"/>
              <a:t>B. – 0.95		</a:t>
            </a:r>
            <a:br>
              <a:rPr lang="en-GB" sz="2000" dirty="0"/>
            </a:br>
            <a:r>
              <a:rPr lang="en-GB" sz="2000" dirty="0"/>
              <a:t>C. 0.85</a:t>
            </a:r>
            <a:br>
              <a:rPr lang="bg-BG" sz="2000" dirty="0"/>
            </a:br>
            <a:r>
              <a:rPr lang="en-GB" sz="2000" dirty="0"/>
              <a:t> </a:t>
            </a:r>
            <a:br>
              <a:rPr lang="bg-BG" sz="2000" dirty="0"/>
            </a:br>
            <a:r>
              <a:rPr lang="en-GB" sz="2000" b="1" dirty="0"/>
              <a:t>26. Which of the following statements is false?</a:t>
            </a:r>
            <a:br>
              <a:rPr lang="bg-BG" sz="2000" dirty="0"/>
            </a:br>
            <a:r>
              <a:rPr lang="en-US" sz="2000" dirty="0"/>
              <a:t>A. </a:t>
            </a:r>
            <a:r>
              <a:rPr lang="en-GB" sz="2000" dirty="0"/>
              <a:t>Spearman’s </a:t>
            </a:r>
            <a:r>
              <a:rPr lang="en-GB" sz="2000" dirty="0">
                <a:sym typeface="Symbol" panose="05050102010706020507" pitchFamily="18" charset="2"/>
              </a:rPr>
              <a:t></a:t>
            </a:r>
            <a:r>
              <a:rPr lang="en-GB" sz="2000" dirty="0"/>
              <a:t> (rho) is used when one or both variables are at least of interval scaling.</a:t>
            </a:r>
            <a:br>
              <a:rPr lang="bg-BG" sz="2000" dirty="0"/>
            </a:br>
            <a:r>
              <a:rPr lang="en-US" sz="2000" dirty="0"/>
              <a:t>B. </a:t>
            </a:r>
            <a:r>
              <a:rPr lang="en-GB" sz="2000" dirty="0"/>
              <a:t>The range of correlation coefficient is from –1 to +1.</a:t>
            </a:r>
            <a:br>
              <a:rPr lang="bg-BG" sz="2000" dirty="0"/>
            </a:br>
            <a:r>
              <a:rPr lang="en-US" sz="2000" dirty="0"/>
              <a:t>C. </a:t>
            </a:r>
            <a:r>
              <a:rPr lang="en-GB" sz="2000" dirty="0"/>
              <a:t>A correlation of r = 0.85 implies a stronger association than r = -0.70</a:t>
            </a:r>
            <a:endParaRPr lang="bg-BG" sz="2000" dirty="0"/>
          </a:p>
        </p:txBody>
      </p:sp>
      <p:sp>
        <p:nvSpPr>
          <p:cNvPr id="3" name="Slide Number Placeholder 2">
            <a:extLst>
              <a:ext uri="{FF2B5EF4-FFF2-40B4-BE49-F238E27FC236}">
                <a16:creationId xmlns:a16="http://schemas.microsoft.com/office/drawing/2014/main" id="{98ED1AAF-334F-4C83-A689-AC9D870B83FC}"/>
              </a:ext>
            </a:extLst>
          </p:cNvPr>
          <p:cNvSpPr>
            <a:spLocks noGrp="1"/>
          </p:cNvSpPr>
          <p:nvPr>
            <p:ph type="sldNum" sz="quarter" idx="11"/>
          </p:nvPr>
        </p:nvSpPr>
        <p:spPr/>
        <p:txBody>
          <a:bodyPr/>
          <a:lstStyle/>
          <a:p>
            <a:pPr>
              <a:defRPr/>
            </a:pPr>
            <a:fld id="{297562C1-72FB-4AE2-8A63-93C59AC75505}" type="slidenum">
              <a:rPr lang="bg-BG" altLang="en-US" smtClean="0"/>
              <a:pPr>
                <a:defRPr/>
              </a:pPr>
              <a:t>43</a:t>
            </a:fld>
            <a:endParaRPr lang="bg-BG" altLang="en-US"/>
          </a:p>
        </p:txBody>
      </p:sp>
      <p:sp>
        <p:nvSpPr>
          <p:cNvPr id="4" name="Date Placeholder 3">
            <a:extLst>
              <a:ext uri="{FF2B5EF4-FFF2-40B4-BE49-F238E27FC236}">
                <a16:creationId xmlns:a16="http://schemas.microsoft.com/office/drawing/2014/main" id="{710396F1-045B-449B-8E6A-F37F21AB9CC2}"/>
              </a:ext>
            </a:extLst>
          </p:cNvPr>
          <p:cNvSpPr>
            <a:spLocks noGrp="1"/>
          </p:cNvSpPr>
          <p:nvPr>
            <p:ph type="dt" sz="half" idx="12"/>
          </p:nvPr>
        </p:nvSpPr>
        <p:spPr/>
        <p:txBody>
          <a:bodyPr/>
          <a:lstStyle/>
          <a:p>
            <a:fld id="{100A826C-5BA8-4A3E-B0AB-B6A78046F076}" type="datetime1">
              <a:rPr lang="bg-BG" altLang="bg-BG" smtClean="0"/>
              <a:t>3.12.2019 г.</a:t>
            </a:fld>
            <a:endParaRPr lang="bg-BG" altLang="en-US"/>
          </a:p>
        </p:txBody>
      </p:sp>
    </p:spTree>
    <p:extLst>
      <p:ext uri="{BB962C8B-B14F-4D97-AF65-F5344CB8AC3E}">
        <p14:creationId xmlns:p14="http://schemas.microsoft.com/office/powerpoint/2010/main" val="34870863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E0E44-2503-4C32-8B2E-57CCA5471380}"/>
              </a:ext>
            </a:extLst>
          </p:cNvPr>
          <p:cNvSpPr>
            <a:spLocks noGrp="1"/>
          </p:cNvSpPr>
          <p:nvPr>
            <p:ph type="title"/>
          </p:nvPr>
        </p:nvSpPr>
        <p:spPr>
          <a:xfrm>
            <a:off x="457200" y="457199"/>
            <a:ext cx="8229600" cy="5788025"/>
          </a:xfrm>
        </p:spPr>
        <p:txBody>
          <a:bodyPr/>
          <a:lstStyle/>
          <a:p>
            <a:r>
              <a:rPr lang="en-GB" sz="2000" b="1" dirty="0"/>
              <a:t>27. You are told there is a high inverse association between the variables ‘amount of exercise’ and ‘incidence of heart disease’. The correlation coefficient consistent with the above statement is:</a:t>
            </a:r>
            <a:br>
              <a:rPr lang="bg-BG" sz="2000" dirty="0"/>
            </a:br>
            <a:r>
              <a:rPr lang="en-US" sz="2000" dirty="0"/>
              <a:t>A. </a:t>
            </a:r>
            <a:r>
              <a:rPr lang="en-GB" sz="2000" dirty="0"/>
              <a:t>0.8		</a:t>
            </a:r>
            <a:br>
              <a:rPr lang="en-GB" sz="2000" dirty="0"/>
            </a:br>
            <a:r>
              <a:rPr lang="en-GB" sz="2000" dirty="0"/>
              <a:t>B. 0.2		</a:t>
            </a:r>
            <a:br>
              <a:rPr lang="en-GB" sz="2000" dirty="0"/>
            </a:br>
            <a:r>
              <a:rPr lang="en-GB" sz="2000" dirty="0"/>
              <a:t>C. – 0.2	</a:t>
            </a:r>
            <a:br>
              <a:rPr lang="en-GB" sz="2000" dirty="0"/>
            </a:br>
            <a:r>
              <a:rPr lang="en-GB" sz="2000" dirty="0"/>
              <a:t>D. – 0.8</a:t>
            </a:r>
            <a:br>
              <a:rPr lang="en-GB" sz="2000" dirty="0"/>
            </a:br>
            <a:br>
              <a:rPr lang="en-GB" sz="2000" dirty="0"/>
            </a:br>
            <a:r>
              <a:rPr lang="en-GB" sz="2000" b="1" dirty="0"/>
              <a:t>28. You are told there is a high, positive correlation between the variable ‘fitness’ and ‘hours of exercise’. The correlation coefficient consistent with the above statement is:</a:t>
            </a:r>
            <a:br>
              <a:rPr lang="bg-BG" sz="2000" dirty="0"/>
            </a:br>
            <a:r>
              <a:rPr lang="en-US" sz="2000" dirty="0"/>
              <a:t>A. </a:t>
            </a:r>
            <a:r>
              <a:rPr lang="en-GB" sz="2000" dirty="0"/>
              <a:t>0.3		</a:t>
            </a:r>
            <a:br>
              <a:rPr lang="en-GB" sz="2000" dirty="0"/>
            </a:br>
            <a:r>
              <a:rPr lang="en-GB" sz="2000" dirty="0"/>
              <a:t>B. 0.2		</a:t>
            </a:r>
            <a:br>
              <a:rPr lang="en-GB" sz="2000" dirty="0"/>
            </a:br>
            <a:r>
              <a:rPr lang="en-GB" sz="2000" dirty="0"/>
              <a:t>C. – 0.8	</a:t>
            </a:r>
            <a:br>
              <a:rPr lang="en-GB" sz="2000" dirty="0"/>
            </a:br>
            <a:r>
              <a:rPr lang="en-GB" sz="2000" dirty="0"/>
              <a:t>D. none of these</a:t>
            </a:r>
            <a:br>
              <a:rPr lang="en-GB" sz="2000" dirty="0"/>
            </a:br>
            <a:br>
              <a:rPr lang="bg-BG" sz="2000" dirty="0"/>
            </a:br>
            <a:endParaRPr lang="bg-BG" sz="2000" dirty="0"/>
          </a:p>
        </p:txBody>
      </p:sp>
      <p:sp>
        <p:nvSpPr>
          <p:cNvPr id="3" name="Slide Number Placeholder 2">
            <a:extLst>
              <a:ext uri="{FF2B5EF4-FFF2-40B4-BE49-F238E27FC236}">
                <a16:creationId xmlns:a16="http://schemas.microsoft.com/office/drawing/2014/main" id="{FD62E7B0-F454-47F4-A09A-662E15BFF4C6}"/>
              </a:ext>
            </a:extLst>
          </p:cNvPr>
          <p:cNvSpPr>
            <a:spLocks noGrp="1"/>
          </p:cNvSpPr>
          <p:nvPr>
            <p:ph type="sldNum" sz="quarter" idx="11"/>
          </p:nvPr>
        </p:nvSpPr>
        <p:spPr/>
        <p:txBody>
          <a:bodyPr/>
          <a:lstStyle/>
          <a:p>
            <a:pPr>
              <a:defRPr/>
            </a:pPr>
            <a:fld id="{297562C1-72FB-4AE2-8A63-93C59AC75505}" type="slidenum">
              <a:rPr lang="bg-BG" altLang="en-US" smtClean="0"/>
              <a:pPr>
                <a:defRPr/>
              </a:pPr>
              <a:t>44</a:t>
            </a:fld>
            <a:endParaRPr lang="bg-BG" altLang="en-US"/>
          </a:p>
        </p:txBody>
      </p:sp>
      <p:sp>
        <p:nvSpPr>
          <p:cNvPr id="4" name="Date Placeholder 3">
            <a:extLst>
              <a:ext uri="{FF2B5EF4-FFF2-40B4-BE49-F238E27FC236}">
                <a16:creationId xmlns:a16="http://schemas.microsoft.com/office/drawing/2014/main" id="{B7051905-E10E-4E47-8024-A4A7BBF7FFD3}"/>
              </a:ext>
            </a:extLst>
          </p:cNvPr>
          <p:cNvSpPr>
            <a:spLocks noGrp="1"/>
          </p:cNvSpPr>
          <p:nvPr>
            <p:ph type="dt" sz="half" idx="12"/>
          </p:nvPr>
        </p:nvSpPr>
        <p:spPr/>
        <p:txBody>
          <a:bodyPr/>
          <a:lstStyle/>
          <a:p>
            <a:fld id="{100A826C-5BA8-4A3E-B0AB-B6A78046F076}" type="datetime1">
              <a:rPr lang="bg-BG" altLang="bg-BG" smtClean="0"/>
              <a:t>3.12.2019 г.</a:t>
            </a:fld>
            <a:endParaRPr lang="bg-BG" altLang="en-US"/>
          </a:p>
        </p:txBody>
      </p:sp>
    </p:spTree>
    <p:extLst>
      <p:ext uri="{BB962C8B-B14F-4D97-AF65-F5344CB8AC3E}">
        <p14:creationId xmlns:p14="http://schemas.microsoft.com/office/powerpoint/2010/main" val="334133150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BBD9A-301C-4F58-A06B-2E010B051AEE}"/>
              </a:ext>
            </a:extLst>
          </p:cNvPr>
          <p:cNvSpPr>
            <a:spLocks noGrp="1"/>
          </p:cNvSpPr>
          <p:nvPr>
            <p:ph type="title"/>
          </p:nvPr>
        </p:nvSpPr>
        <p:spPr>
          <a:xfrm>
            <a:off x="457200" y="457199"/>
            <a:ext cx="8229600" cy="5788025"/>
          </a:xfrm>
        </p:spPr>
        <p:txBody>
          <a:bodyPr/>
          <a:lstStyle/>
          <a:p>
            <a:r>
              <a:rPr lang="en-GB" sz="2000" b="1" dirty="0"/>
              <a:t>29. When deciding which measure of correlation to employ with a specific set of data, we should consider:</a:t>
            </a:r>
            <a:br>
              <a:rPr lang="bg-BG" sz="2000" dirty="0"/>
            </a:br>
            <a:r>
              <a:rPr lang="en-US" sz="2000" dirty="0"/>
              <a:t>A. </a:t>
            </a:r>
            <a:r>
              <a:rPr lang="en-GB" sz="2000" dirty="0"/>
              <a:t>whether the relationship is linear or non-linear</a:t>
            </a:r>
            <a:br>
              <a:rPr lang="bg-BG" sz="2000" dirty="0"/>
            </a:br>
            <a:r>
              <a:rPr lang="en-US" sz="2000" dirty="0"/>
              <a:t>B. </a:t>
            </a:r>
            <a:r>
              <a:rPr lang="en-GB" sz="2000" dirty="0"/>
              <a:t>the type of scale of measurement for each variable</a:t>
            </a:r>
            <a:br>
              <a:rPr lang="bg-BG" sz="2000" dirty="0"/>
            </a:br>
            <a:r>
              <a:rPr lang="en-US" sz="2000" dirty="0"/>
              <a:t>C. both statements are true</a:t>
            </a:r>
            <a:br>
              <a:rPr lang="en-US" sz="2000" dirty="0"/>
            </a:br>
            <a:br>
              <a:rPr lang="en-US" sz="2000" dirty="0"/>
            </a:br>
            <a:r>
              <a:rPr lang="en-US" sz="2000" b="1" dirty="0"/>
              <a:t>30</a:t>
            </a:r>
            <a:r>
              <a:rPr lang="en-GB" sz="2000" b="1" dirty="0"/>
              <a:t>. The proportion of variance accounted for by the level of correlation between two variables is calculated by:</a:t>
            </a:r>
            <a:br>
              <a:rPr lang="bg-BG" sz="2000" dirty="0"/>
            </a:br>
            <a:r>
              <a:rPr lang="en-US" sz="2000" dirty="0"/>
              <a:t>A. r</a:t>
            </a:r>
            <a:r>
              <a:rPr lang="en-GB" sz="2000" dirty="0"/>
              <a:t> 		</a:t>
            </a:r>
            <a:br>
              <a:rPr lang="en-GB" sz="2000" dirty="0"/>
            </a:br>
            <a:r>
              <a:rPr lang="en-GB" sz="2000" dirty="0"/>
              <a:t>B. r</a:t>
            </a:r>
            <a:r>
              <a:rPr lang="en-GB" sz="2000" baseline="30000" dirty="0"/>
              <a:t>2		</a:t>
            </a:r>
            <a:br>
              <a:rPr lang="en-GB" sz="2000" baseline="30000" dirty="0"/>
            </a:br>
            <a:r>
              <a:rPr lang="en-GB" sz="2000" dirty="0"/>
              <a:t>C. sum of x</a:t>
            </a:r>
            <a:br>
              <a:rPr lang="en-GB" sz="2000" dirty="0"/>
            </a:br>
            <a:br>
              <a:rPr lang="en-GB" sz="2000" dirty="0"/>
            </a:br>
            <a:r>
              <a:rPr lang="bg-BG" sz="2000" b="1" dirty="0"/>
              <a:t>3</a:t>
            </a:r>
            <a:r>
              <a:rPr lang="en-US" sz="2000" b="1" dirty="0"/>
              <a:t>1</a:t>
            </a:r>
            <a:r>
              <a:rPr lang="bg-BG" sz="2000" b="1" dirty="0"/>
              <a:t>. To measure ranked variables the following correlation coefficient is used:</a:t>
            </a:r>
            <a:br>
              <a:rPr lang="bg-BG" sz="2000" dirty="0"/>
            </a:br>
            <a:r>
              <a:rPr lang="bg-BG" sz="2000" dirty="0"/>
              <a:t>A. Pearson's			</a:t>
            </a:r>
            <a:br>
              <a:rPr lang="en-US" sz="2000" dirty="0"/>
            </a:br>
            <a:r>
              <a:rPr lang="bg-BG" sz="2000" dirty="0"/>
              <a:t>B. Spearman's			</a:t>
            </a:r>
            <a:br>
              <a:rPr lang="en-US" sz="2000" dirty="0"/>
            </a:br>
            <a:r>
              <a:rPr lang="bg-BG" sz="2000" dirty="0"/>
              <a:t>C. Fisher's</a:t>
            </a:r>
          </a:p>
        </p:txBody>
      </p:sp>
      <p:sp>
        <p:nvSpPr>
          <p:cNvPr id="3" name="Slide Number Placeholder 2">
            <a:extLst>
              <a:ext uri="{FF2B5EF4-FFF2-40B4-BE49-F238E27FC236}">
                <a16:creationId xmlns:a16="http://schemas.microsoft.com/office/drawing/2014/main" id="{D76E26D7-972C-434A-8884-A63911E8AB64}"/>
              </a:ext>
            </a:extLst>
          </p:cNvPr>
          <p:cNvSpPr>
            <a:spLocks noGrp="1"/>
          </p:cNvSpPr>
          <p:nvPr>
            <p:ph type="sldNum" sz="quarter" idx="11"/>
          </p:nvPr>
        </p:nvSpPr>
        <p:spPr/>
        <p:txBody>
          <a:bodyPr/>
          <a:lstStyle/>
          <a:p>
            <a:pPr>
              <a:defRPr/>
            </a:pPr>
            <a:fld id="{297562C1-72FB-4AE2-8A63-93C59AC75505}" type="slidenum">
              <a:rPr lang="bg-BG" altLang="en-US" smtClean="0"/>
              <a:pPr>
                <a:defRPr/>
              </a:pPr>
              <a:t>45</a:t>
            </a:fld>
            <a:endParaRPr lang="bg-BG" altLang="en-US"/>
          </a:p>
        </p:txBody>
      </p:sp>
      <p:sp>
        <p:nvSpPr>
          <p:cNvPr id="4" name="Date Placeholder 3">
            <a:extLst>
              <a:ext uri="{FF2B5EF4-FFF2-40B4-BE49-F238E27FC236}">
                <a16:creationId xmlns:a16="http://schemas.microsoft.com/office/drawing/2014/main" id="{21D3260A-EFCB-4336-A6D9-2131E32A2975}"/>
              </a:ext>
            </a:extLst>
          </p:cNvPr>
          <p:cNvSpPr>
            <a:spLocks noGrp="1"/>
          </p:cNvSpPr>
          <p:nvPr>
            <p:ph type="dt" sz="half" idx="12"/>
          </p:nvPr>
        </p:nvSpPr>
        <p:spPr/>
        <p:txBody>
          <a:bodyPr/>
          <a:lstStyle/>
          <a:p>
            <a:fld id="{100A826C-5BA8-4A3E-B0AB-B6A78046F076}" type="datetime1">
              <a:rPr lang="bg-BG" altLang="bg-BG" smtClean="0"/>
              <a:t>3.12.2019 г.</a:t>
            </a:fld>
            <a:endParaRPr lang="bg-BG" altLang="en-US"/>
          </a:p>
        </p:txBody>
      </p:sp>
    </p:spTree>
    <p:extLst>
      <p:ext uri="{BB962C8B-B14F-4D97-AF65-F5344CB8AC3E}">
        <p14:creationId xmlns:p14="http://schemas.microsoft.com/office/powerpoint/2010/main" val="20508941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BBD9A-301C-4F58-A06B-2E010B051AEE}"/>
              </a:ext>
            </a:extLst>
          </p:cNvPr>
          <p:cNvSpPr>
            <a:spLocks noGrp="1"/>
          </p:cNvSpPr>
          <p:nvPr>
            <p:ph type="title"/>
          </p:nvPr>
        </p:nvSpPr>
        <p:spPr>
          <a:xfrm>
            <a:off x="457200" y="457199"/>
            <a:ext cx="8229600" cy="5788025"/>
          </a:xfrm>
        </p:spPr>
        <p:txBody>
          <a:bodyPr/>
          <a:lstStyle/>
          <a:p>
            <a:r>
              <a:rPr lang="en-US" sz="2000" b="1" dirty="0"/>
              <a:t>32. The estimated Pearson correlation coefficient between systolic BP (mm Hg) and age (years) in a sample of 30 middle-aged women from a given community was </a:t>
            </a:r>
            <a:r>
              <a:rPr lang="en-US" sz="2000" b="1" i="1" dirty="0"/>
              <a:t>r</a:t>
            </a:r>
            <a:r>
              <a:rPr lang="en-US" sz="2000" b="1" dirty="0"/>
              <a:t> = 0.72 (</a:t>
            </a:r>
            <a:r>
              <a:rPr lang="en-US" sz="2000" b="1" i="1" dirty="0"/>
              <a:t>P</a:t>
            </a:r>
            <a:r>
              <a:rPr lang="en-US" sz="2000" b="1" dirty="0"/>
              <a:t> &lt; 0.001). Hence </a:t>
            </a:r>
            <a:r>
              <a:rPr lang="en-US" sz="2000" b="1" i="1" dirty="0"/>
              <a:t>r</a:t>
            </a:r>
            <a:r>
              <a:rPr lang="en-US" sz="2000" b="1" baseline="30000" dirty="0"/>
              <a:t>2</a:t>
            </a:r>
            <a:r>
              <a:rPr lang="en-US" sz="2000" b="1" dirty="0"/>
              <a:t> = 0.52. </a:t>
            </a:r>
            <a:br>
              <a:rPr lang="bg-BG" sz="2000" dirty="0"/>
            </a:br>
            <a:r>
              <a:rPr lang="en-US" sz="2000" b="1" dirty="0"/>
              <a:t>Select one statement which you believe to be true.</a:t>
            </a:r>
            <a:br>
              <a:rPr lang="bg-BG" sz="2000" dirty="0"/>
            </a:br>
            <a:r>
              <a:rPr lang="en-US" sz="2000" dirty="0"/>
              <a:t>A. + There is substantial evidence that systolic blood pressure and age in these women are linearly related.</a:t>
            </a:r>
            <a:br>
              <a:rPr lang="bg-BG" sz="2000" dirty="0"/>
            </a:br>
            <a:r>
              <a:rPr lang="en-US" sz="2000" dirty="0"/>
              <a:t>B. 72% of the variability of systolic blood pressure in these women can be explained by its linear relationship with age. </a:t>
            </a:r>
            <a:br>
              <a:rPr lang="bg-BG" sz="2000" dirty="0"/>
            </a:br>
            <a:r>
              <a:rPr lang="en-US" sz="2000" dirty="0"/>
              <a:t>C. The null hypothesis that has been tested is that there is no association between systolic blood pressure and age in these women.  </a:t>
            </a:r>
            <a:br>
              <a:rPr lang="bg-BG" sz="2000" dirty="0"/>
            </a:br>
            <a:r>
              <a:rPr lang="en-GB" sz="2000" dirty="0"/>
              <a:t>	</a:t>
            </a:r>
            <a:br>
              <a:rPr lang="en-GB" sz="2000" dirty="0"/>
            </a:br>
            <a:r>
              <a:rPr lang="bg-BG" sz="2000" b="1" dirty="0"/>
              <a:t>3</a:t>
            </a:r>
            <a:r>
              <a:rPr lang="en-US" sz="2000" b="1" dirty="0"/>
              <a:t>3</a:t>
            </a:r>
            <a:r>
              <a:rPr lang="bg-BG" sz="2000" b="1" dirty="0"/>
              <a:t>. The coefficient of determination and the R-squared (R</a:t>
            </a:r>
            <a:r>
              <a:rPr lang="bg-BG" sz="2000" b="1" baseline="30000" dirty="0"/>
              <a:t>2</a:t>
            </a:r>
            <a:r>
              <a:rPr lang="bg-BG" sz="2000" b="1" dirty="0"/>
              <a:t>) are the same.</a:t>
            </a:r>
            <a:br>
              <a:rPr lang="bg-BG" sz="2000" dirty="0"/>
            </a:br>
            <a:r>
              <a:rPr lang="bg-BG" sz="2000" dirty="0"/>
              <a:t>A. True	</a:t>
            </a:r>
            <a:br>
              <a:rPr lang="en-US" sz="2000" dirty="0"/>
            </a:br>
            <a:r>
              <a:rPr lang="bg-BG" sz="2000" dirty="0"/>
              <a:t>B. False </a:t>
            </a:r>
            <a:br>
              <a:rPr lang="en-US" sz="2000" dirty="0"/>
            </a:br>
            <a:br>
              <a:rPr lang="en-US" sz="2000" dirty="0"/>
            </a:br>
            <a:endParaRPr lang="bg-BG" sz="2000" dirty="0"/>
          </a:p>
        </p:txBody>
      </p:sp>
      <p:sp>
        <p:nvSpPr>
          <p:cNvPr id="3" name="Slide Number Placeholder 2">
            <a:extLst>
              <a:ext uri="{FF2B5EF4-FFF2-40B4-BE49-F238E27FC236}">
                <a16:creationId xmlns:a16="http://schemas.microsoft.com/office/drawing/2014/main" id="{D76E26D7-972C-434A-8884-A63911E8AB64}"/>
              </a:ext>
            </a:extLst>
          </p:cNvPr>
          <p:cNvSpPr>
            <a:spLocks noGrp="1"/>
          </p:cNvSpPr>
          <p:nvPr>
            <p:ph type="sldNum" sz="quarter" idx="11"/>
          </p:nvPr>
        </p:nvSpPr>
        <p:spPr/>
        <p:txBody>
          <a:bodyPr/>
          <a:lstStyle/>
          <a:p>
            <a:pPr>
              <a:defRPr/>
            </a:pPr>
            <a:fld id="{297562C1-72FB-4AE2-8A63-93C59AC75505}" type="slidenum">
              <a:rPr lang="bg-BG" altLang="en-US" smtClean="0"/>
              <a:pPr>
                <a:defRPr/>
              </a:pPr>
              <a:t>46</a:t>
            </a:fld>
            <a:endParaRPr lang="bg-BG" altLang="en-US"/>
          </a:p>
        </p:txBody>
      </p:sp>
      <p:sp>
        <p:nvSpPr>
          <p:cNvPr id="4" name="Date Placeholder 3">
            <a:extLst>
              <a:ext uri="{FF2B5EF4-FFF2-40B4-BE49-F238E27FC236}">
                <a16:creationId xmlns:a16="http://schemas.microsoft.com/office/drawing/2014/main" id="{21D3260A-EFCB-4336-A6D9-2131E32A2975}"/>
              </a:ext>
            </a:extLst>
          </p:cNvPr>
          <p:cNvSpPr>
            <a:spLocks noGrp="1"/>
          </p:cNvSpPr>
          <p:nvPr>
            <p:ph type="dt" sz="half" idx="12"/>
          </p:nvPr>
        </p:nvSpPr>
        <p:spPr/>
        <p:txBody>
          <a:bodyPr/>
          <a:lstStyle/>
          <a:p>
            <a:fld id="{100A826C-5BA8-4A3E-B0AB-B6A78046F076}" type="datetime1">
              <a:rPr lang="bg-BG" altLang="bg-BG" smtClean="0"/>
              <a:t>3.12.2019 г.</a:t>
            </a:fld>
            <a:endParaRPr lang="bg-BG" altLang="en-US"/>
          </a:p>
        </p:txBody>
      </p:sp>
    </p:spTree>
    <p:extLst>
      <p:ext uri="{BB962C8B-B14F-4D97-AF65-F5344CB8AC3E}">
        <p14:creationId xmlns:p14="http://schemas.microsoft.com/office/powerpoint/2010/main" val="34155101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BBD9A-301C-4F58-A06B-2E010B051AEE}"/>
              </a:ext>
            </a:extLst>
          </p:cNvPr>
          <p:cNvSpPr>
            <a:spLocks noGrp="1"/>
          </p:cNvSpPr>
          <p:nvPr>
            <p:ph type="title"/>
          </p:nvPr>
        </p:nvSpPr>
        <p:spPr>
          <a:xfrm>
            <a:off x="457200" y="457199"/>
            <a:ext cx="8229600" cy="5924129"/>
          </a:xfrm>
        </p:spPr>
        <p:txBody>
          <a:bodyPr/>
          <a:lstStyle/>
          <a:p>
            <a:br>
              <a:rPr lang="en-US" sz="2000" dirty="0"/>
            </a:br>
            <a:r>
              <a:rPr lang="en-US" sz="2000" b="1" dirty="0"/>
              <a:t>34. The estimated Pearson correlation coefficient between systolic BP (mm Hg) and age (years) in a sample of 30 middle-aged women from a given community was </a:t>
            </a:r>
            <a:r>
              <a:rPr lang="en-US" sz="2000" b="1" i="1" dirty="0"/>
              <a:t>r</a:t>
            </a:r>
            <a:r>
              <a:rPr lang="en-US" sz="2000" b="1" dirty="0"/>
              <a:t> = 0.72 (</a:t>
            </a:r>
            <a:r>
              <a:rPr lang="en-US" sz="2000" b="1" i="1" dirty="0"/>
              <a:t>P</a:t>
            </a:r>
            <a:r>
              <a:rPr lang="en-US" sz="2000" b="1" dirty="0"/>
              <a:t> &lt; 0.001). Hence </a:t>
            </a:r>
            <a:r>
              <a:rPr lang="en-US" sz="2000" b="1" i="1" dirty="0"/>
              <a:t>r</a:t>
            </a:r>
            <a:r>
              <a:rPr lang="en-US" sz="2000" b="1" baseline="30000" dirty="0"/>
              <a:t>2</a:t>
            </a:r>
            <a:r>
              <a:rPr lang="en-US" sz="2000" b="1" dirty="0"/>
              <a:t> = 0.52. </a:t>
            </a:r>
            <a:br>
              <a:rPr lang="bg-BG" sz="2000" dirty="0"/>
            </a:br>
            <a:r>
              <a:rPr lang="en-US" sz="2000" b="1" dirty="0"/>
              <a:t>Select one statement which you believe to be true.</a:t>
            </a:r>
            <a:br>
              <a:rPr lang="bg-BG" sz="2000" dirty="0"/>
            </a:br>
            <a:r>
              <a:rPr lang="en-US" sz="2000" dirty="0"/>
              <a:t>A. 72% of the variability of systolic blood pressure in these women can be explained by its linear relationship with age. </a:t>
            </a:r>
            <a:br>
              <a:rPr lang="bg-BG" sz="2000" dirty="0"/>
            </a:br>
            <a:r>
              <a:rPr lang="en-US" sz="2000" dirty="0"/>
              <a:t>B. 48% of the variability of systolic blood pressure in these women is unexplained by its linear relationship with age </a:t>
            </a:r>
            <a:br>
              <a:rPr lang="bg-BG" sz="2000" dirty="0"/>
            </a:br>
            <a:r>
              <a:rPr lang="en-US" sz="2000" dirty="0"/>
              <a:t>C. There is no true answer  </a:t>
            </a:r>
            <a:br>
              <a:rPr lang="en-US" sz="2000" dirty="0"/>
            </a:br>
            <a:br>
              <a:rPr lang="en-US" sz="2000" dirty="0"/>
            </a:br>
            <a:r>
              <a:rPr lang="en-US" sz="2000" b="1" dirty="0"/>
              <a:t>35. The Pearson correlation coefficient between two variables, x and y is always positive. </a:t>
            </a:r>
            <a:br>
              <a:rPr lang="en-US" sz="2000" dirty="0"/>
            </a:br>
            <a:r>
              <a:rPr lang="bg-BG" sz="2000" dirty="0"/>
              <a:t>A. True	</a:t>
            </a:r>
            <a:br>
              <a:rPr lang="en-US" sz="2000" dirty="0"/>
            </a:br>
            <a:r>
              <a:rPr lang="bg-BG" sz="2000" dirty="0"/>
              <a:t>B. False</a:t>
            </a:r>
            <a:br>
              <a:rPr lang="en-US" sz="2000" dirty="0"/>
            </a:br>
            <a:br>
              <a:rPr lang="bg-BG" sz="2000" dirty="0"/>
            </a:br>
            <a:r>
              <a:rPr lang="en-US" sz="2000" b="1" dirty="0"/>
              <a:t>36. The Pearson correlation coefficient takes the same value when the variables </a:t>
            </a:r>
            <a:r>
              <a:rPr lang="en-US" sz="2000" b="1" i="1" dirty="0"/>
              <a:t>x</a:t>
            </a:r>
            <a:r>
              <a:rPr lang="en-US" sz="2000" b="1" dirty="0"/>
              <a:t> and </a:t>
            </a:r>
            <a:r>
              <a:rPr lang="en-US" sz="2000" b="1" i="1" dirty="0"/>
              <a:t>y</a:t>
            </a:r>
            <a:r>
              <a:rPr lang="en-US" sz="2000" b="1" dirty="0"/>
              <a:t> are interchanged.</a:t>
            </a:r>
            <a:br>
              <a:rPr lang="en-US" sz="2000" b="1" dirty="0"/>
            </a:br>
            <a:r>
              <a:rPr lang="bg-BG" sz="2000" dirty="0"/>
              <a:t>A. True	</a:t>
            </a:r>
            <a:br>
              <a:rPr lang="en-US" sz="2000" dirty="0"/>
            </a:br>
            <a:r>
              <a:rPr lang="bg-BG" sz="2000" dirty="0"/>
              <a:t>B. False</a:t>
            </a:r>
            <a:br>
              <a:rPr lang="bg-BG" sz="2000" dirty="0"/>
            </a:br>
            <a:br>
              <a:rPr lang="bg-BG" sz="2000" dirty="0"/>
            </a:br>
            <a:endParaRPr lang="bg-BG" sz="2000" dirty="0"/>
          </a:p>
        </p:txBody>
      </p:sp>
      <p:sp>
        <p:nvSpPr>
          <p:cNvPr id="3" name="Slide Number Placeholder 2">
            <a:extLst>
              <a:ext uri="{FF2B5EF4-FFF2-40B4-BE49-F238E27FC236}">
                <a16:creationId xmlns:a16="http://schemas.microsoft.com/office/drawing/2014/main" id="{D76E26D7-972C-434A-8884-A63911E8AB64}"/>
              </a:ext>
            </a:extLst>
          </p:cNvPr>
          <p:cNvSpPr>
            <a:spLocks noGrp="1"/>
          </p:cNvSpPr>
          <p:nvPr>
            <p:ph type="sldNum" sz="quarter" idx="11"/>
          </p:nvPr>
        </p:nvSpPr>
        <p:spPr/>
        <p:txBody>
          <a:bodyPr/>
          <a:lstStyle/>
          <a:p>
            <a:pPr>
              <a:defRPr/>
            </a:pPr>
            <a:fld id="{297562C1-72FB-4AE2-8A63-93C59AC75505}" type="slidenum">
              <a:rPr lang="bg-BG" altLang="en-US" smtClean="0"/>
              <a:pPr>
                <a:defRPr/>
              </a:pPr>
              <a:t>47</a:t>
            </a:fld>
            <a:endParaRPr lang="bg-BG" altLang="en-US"/>
          </a:p>
        </p:txBody>
      </p:sp>
      <p:sp>
        <p:nvSpPr>
          <p:cNvPr id="4" name="Date Placeholder 3">
            <a:extLst>
              <a:ext uri="{FF2B5EF4-FFF2-40B4-BE49-F238E27FC236}">
                <a16:creationId xmlns:a16="http://schemas.microsoft.com/office/drawing/2014/main" id="{21D3260A-EFCB-4336-A6D9-2131E32A2975}"/>
              </a:ext>
            </a:extLst>
          </p:cNvPr>
          <p:cNvSpPr>
            <a:spLocks noGrp="1"/>
          </p:cNvSpPr>
          <p:nvPr>
            <p:ph type="dt" sz="half" idx="12"/>
          </p:nvPr>
        </p:nvSpPr>
        <p:spPr/>
        <p:txBody>
          <a:bodyPr/>
          <a:lstStyle/>
          <a:p>
            <a:fld id="{100A826C-5BA8-4A3E-B0AB-B6A78046F076}" type="datetime1">
              <a:rPr lang="bg-BG" altLang="bg-BG" smtClean="0"/>
              <a:t>3.12.2019 г.</a:t>
            </a:fld>
            <a:endParaRPr lang="bg-BG" altLang="en-US" dirty="0"/>
          </a:p>
        </p:txBody>
      </p:sp>
    </p:spTree>
    <p:extLst>
      <p:ext uri="{BB962C8B-B14F-4D97-AF65-F5344CB8AC3E}">
        <p14:creationId xmlns:p14="http://schemas.microsoft.com/office/powerpoint/2010/main" val="312418030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95C0B-1D16-4387-BB02-6997411C71D8}"/>
              </a:ext>
            </a:extLst>
          </p:cNvPr>
          <p:cNvSpPr>
            <a:spLocks noGrp="1"/>
          </p:cNvSpPr>
          <p:nvPr>
            <p:ph type="title"/>
          </p:nvPr>
        </p:nvSpPr>
        <p:spPr>
          <a:xfrm>
            <a:off x="457200" y="457200"/>
            <a:ext cx="8229600" cy="379512"/>
          </a:xfrm>
        </p:spPr>
        <p:txBody>
          <a:bodyPr/>
          <a:lstStyle/>
          <a:p>
            <a:r>
              <a:rPr lang="en-US" sz="2800" b="1" dirty="0"/>
              <a:t>Right answers</a:t>
            </a:r>
            <a:endParaRPr lang="bg-BG" sz="2800" b="1" dirty="0"/>
          </a:p>
        </p:txBody>
      </p:sp>
      <p:sp>
        <p:nvSpPr>
          <p:cNvPr id="5" name="Slide Number Placeholder 4">
            <a:extLst>
              <a:ext uri="{FF2B5EF4-FFF2-40B4-BE49-F238E27FC236}">
                <a16:creationId xmlns:a16="http://schemas.microsoft.com/office/drawing/2014/main" id="{0937FBA5-B5DB-4133-B98C-0607BB5200FD}"/>
              </a:ext>
            </a:extLst>
          </p:cNvPr>
          <p:cNvSpPr>
            <a:spLocks noGrp="1"/>
          </p:cNvSpPr>
          <p:nvPr>
            <p:ph type="sldNum" sz="quarter" idx="11"/>
          </p:nvPr>
        </p:nvSpPr>
        <p:spPr/>
        <p:txBody>
          <a:bodyPr/>
          <a:lstStyle/>
          <a:p>
            <a:pPr>
              <a:defRPr/>
            </a:pPr>
            <a:fld id="{F7470904-3055-46D7-A825-ACF91539C142}" type="slidenum">
              <a:rPr lang="bg-BG" altLang="en-US" smtClean="0"/>
              <a:pPr>
                <a:defRPr/>
              </a:pPr>
              <a:t>48</a:t>
            </a:fld>
            <a:endParaRPr lang="bg-BG" altLang="en-US"/>
          </a:p>
        </p:txBody>
      </p:sp>
      <p:sp>
        <p:nvSpPr>
          <p:cNvPr id="6" name="Date Placeholder 5">
            <a:extLst>
              <a:ext uri="{FF2B5EF4-FFF2-40B4-BE49-F238E27FC236}">
                <a16:creationId xmlns:a16="http://schemas.microsoft.com/office/drawing/2014/main" id="{7446009F-33CC-49B2-868E-634051514DFE}"/>
              </a:ext>
            </a:extLst>
          </p:cNvPr>
          <p:cNvSpPr>
            <a:spLocks noGrp="1"/>
          </p:cNvSpPr>
          <p:nvPr>
            <p:ph type="dt" sz="half" idx="12"/>
          </p:nvPr>
        </p:nvSpPr>
        <p:spPr/>
        <p:txBody>
          <a:bodyPr/>
          <a:lstStyle/>
          <a:p>
            <a:fld id="{D0021FBF-7BA4-4724-BB91-148649787709}" type="datetime1">
              <a:rPr lang="bg-BG" altLang="bg-BG" smtClean="0"/>
              <a:t>3.12.2019 г.</a:t>
            </a:fld>
            <a:endParaRPr lang="bg-BG" altLang="en-US"/>
          </a:p>
        </p:txBody>
      </p:sp>
      <p:sp>
        <p:nvSpPr>
          <p:cNvPr id="7" name="Rectangle 6">
            <a:extLst>
              <a:ext uri="{FF2B5EF4-FFF2-40B4-BE49-F238E27FC236}">
                <a16:creationId xmlns:a16="http://schemas.microsoft.com/office/drawing/2014/main" id="{B86FFF09-7866-4BF2-90CC-05FC172F09EB}"/>
              </a:ext>
            </a:extLst>
          </p:cNvPr>
          <p:cNvSpPr/>
          <p:nvPr/>
        </p:nvSpPr>
        <p:spPr>
          <a:xfrm>
            <a:off x="683568" y="836712"/>
            <a:ext cx="7272808" cy="5262979"/>
          </a:xfrm>
          <a:prstGeom prst="rect">
            <a:avLst/>
          </a:prstGeom>
        </p:spPr>
        <p:txBody>
          <a:bodyPr wrap="square">
            <a:spAutoFit/>
          </a:bodyPr>
          <a:lstStyle/>
          <a:p>
            <a:pPr marL="0" indent="0">
              <a:buNone/>
            </a:pPr>
            <a:r>
              <a:rPr lang="en-US" sz="2800" dirty="0"/>
              <a:t>1 – B			2 – A			3 – A</a:t>
            </a:r>
          </a:p>
          <a:p>
            <a:pPr marL="0" indent="0">
              <a:buNone/>
            </a:pPr>
            <a:r>
              <a:rPr lang="en-US" sz="2800" dirty="0"/>
              <a:t>4 – A			5 – B			6 – A</a:t>
            </a:r>
          </a:p>
          <a:p>
            <a:pPr marL="0" indent="0">
              <a:buNone/>
            </a:pPr>
            <a:r>
              <a:rPr lang="en-US" sz="2800" dirty="0"/>
              <a:t>7 – A			8 – B			9 – B</a:t>
            </a:r>
          </a:p>
          <a:p>
            <a:pPr marL="0" indent="0">
              <a:buNone/>
            </a:pPr>
            <a:r>
              <a:rPr lang="en-US" sz="2800" dirty="0"/>
              <a:t>10 – A		11 – B		12 – B</a:t>
            </a:r>
          </a:p>
          <a:p>
            <a:pPr marL="0" indent="0">
              <a:buNone/>
            </a:pPr>
            <a:r>
              <a:rPr lang="en-US" sz="2800" dirty="0"/>
              <a:t>13 – A		14 – B		15 – A</a:t>
            </a:r>
          </a:p>
          <a:p>
            <a:pPr marL="0" indent="0">
              <a:buNone/>
            </a:pPr>
            <a:r>
              <a:rPr lang="en-US" sz="2800" dirty="0"/>
              <a:t>16 – A		17 – A		18 – B</a:t>
            </a:r>
          </a:p>
          <a:p>
            <a:pPr marL="0" indent="0">
              <a:buNone/>
            </a:pPr>
            <a:r>
              <a:rPr lang="en-US" sz="2800" dirty="0"/>
              <a:t>19 – A		20 – B		21 – D</a:t>
            </a:r>
          </a:p>
          <a:p>
            <a:pPr marL="0" indent="0">
              <a:buNone/>
            </a:pPr>
            <a:r>
              <a:rPr lang="en-US" sz="2800" dirty="0"/>
              <a:t>22 – B		23 – C		24 – C</a:t>
            </a:r>
          </a:p>
          <a:p>
            <a:pPr marL="0" indent="0">
              <a:buNone/>
            </a:pPr>
            <a:r>
              <a:rPr lang="en-US" sz="2800" dirty="0"/>
              <a:t>25 – A		26 – A		27 – D</a:t>
            </a:r>
          </a:p>
          <a:p>
            <a:pPr marL="0" indent="0">
              <a:buNone/>
            </a:pPr>
            <a:r>
              <a:rPr lang="en-US" sz="2800" dirty="0"/>
              <a:t>28 – D		29 – C		30 – B</a:t>
            </a:r>
          </a:p>
          <a:p>
            <a:pPr marL="0" indent="0">
              <a:buNone/>
            </a:pPr>
            <a:r>
              <a:rPr lang="en-US" sz="2800" dirty="0"/>
              <a:t>31 – B		32 – A		33 – A</a:t>
            </a:r>
          </a:p>
          <a:p>
            <a:pPr marL="0" indent="0">
              <a:buNone/>
            </a:pPr>
            <a:r>
              <a:rPr lang="en-US" sz="2800"/>
              <a:t>34 – B		35 – B		36 - A</a:t>
            </a:r>
            <a:endParaRPr lang="en-US" sz="2800" dirty="0"/>
          </a:p>
        </p:txBody>
      </p:sp>
    </p:spTree>
    <p:extLst>
      <p:ext uri="{BB962C8B-B14F-4D97-AF65-F5344CB8AC3E}">
        <p14:creationId xmlns:p14="http://schemas.microsoft.com/office/powerpoint/2010/main" val="2701187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sldNum" sz="quarter" idx="11"/>
          </p:nvPr>
        </p:nvSpPr>
        <p:spPr>
          <a:ln/>
        </p:spPr>
        <p:txBody>
          <a:bodyPr/>
          <a:lstStyle/>
          <a:p>
            <a:pPr>
              <a:defRPr/>
            </a:pPr>
            <a:fld id="{878EC0BE-4CDE-4136-AB76-90D16DA9DC11}" type="slidenum">
              <a:rPr lang="bg-BG" altLang="en-US"/>
              <a:pPr>
                <a:defRPr/>
              </a:pPr>
              <a:t>5</a:t>
            </a:fld>
            <a:endParaRPr lang="bg-BG" altLang="en-US"/>
          </a:p>
        </p:txBody>
      </p:sp>
      <p:sp>
        <p:nvSpPr>
          <p:cNvPr id="7170" name="Slide Number Placeholder 4"/>
          <p:cNvSpPr txBox="1">
            <a:spLocks noGrp="1"/>
          </p:cNvSpPr>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18627B39-18C2-47B0-ABD1-F58CDBEB77AD}" type="slidenum">
              <a:rPr lang="bg-BG" altLang="en-US" sz="1200">
                <a:latin typeface="Arial Black" pitchFamily="34" charset="0"/>
              </a:rPr>
              <a:pPr algn="r" eaLnBrk="1" hangingPunct="1"/>
              <a:t>5</a:t>
            </a:fld>
            <a:endParaRPr lang="bg-BG" altLang="en-US" sz="1200">
              <a:latin typeface="Arial Black" pitchFamily="34" charset="0"/>
            </a:endParaRPr>
          </a:p>
        </p:txBody>
      </p:sp>
      <p:sp>
        <p:nvSpPr>
          <p:cNvPr id="7172" name="Rectangle 3"/>
          <p:cNvSpPr>
            <a:spLocks noGrp="1" noChangeArrowheads="1"/>
          </p:cNvSpPr>
          <p:nvPr>
            <p:ph type="body" idx="1"/>
          </p:nvPr>
        </p:nvSpPr>
        <p:spPr>
          <a:xfrm>
            <a:off x="683568" y="980728"/>
            <a:ext cx="7776864" cy="4319588"/>
          </a:xfrm>
        </p:spPr>
        <p:txBody>
          <a:bodyPr/>
          <a:lstStyle/>
          <a:p>
            <a:pPr eaLnBrk="1" hangingPunct="1">
              <a:lnSpc>
                <a:spcPct val="80000"/>
              </a:lnSpc>
              <a:buFont typeface="Wingdings" pitchFamily="2" charset="2"/>
              <a:buNone/>
            </a:pPr>
            <a:r>
              <a:rPr lang="en-GB" altLang="en-US" sz="2800" dirty="0"/>
              <a:t>Consider the following statements:</a:t>
            </a:r>
          </a:p>
          <a:p>
            <a:pPr eaLnBrk="1" hangingPunct="1">
              <a:lnSpc>
                <a:spcPct val="60000"/>
              </a:lnSpc>
              <a:buFont typeface="Wingdings" pitchFamily="2" charset="2"/>
              <a:buNone/>
            </a:pPr>
            <a:endParaRPr lang="en-GB" altLang="en-US" sz="2800" dirty="0"/>
          </a:p>
          <a:p>
            <a:pPr eaLnBrk="1" hangingPunct="1">
              <a:lnSpc>
                <a:spcPct val="80000"/>
              </a:lnSpc>
            </a:pPr>
            <a:r>
              <a:rPr lang="en-GB" altLang="en-US" sz="2800" b="1" dirty="0">
                <a:solidFill>
                  <a:srgbClr val="0033CC"/>
                </a:solidFill>
              </a:rPr>
              <a:t>1. There is a positive relationship between cigarette smoking and lung damage.</a:t>
            </a:r>
          </a:p>
          <a:p>
            <a:pPr eaLnBrk="1" hangingPunct="1">
              <a:lnSpc>
                <a:spcPct val="80000"/>
              </a:lnSpc>
            </a:pPr>
            <a:endParaRPr lang="en-GB" altLang="en-US" sz="2800" b="1" dirty="0">
              <a:solidFill>
                <a:srgbClr val="0033CC"/>
              </a:solidFill>
            </a:endParaRPr>
          </a:p>
          <a:p>
            <a:pPr eaLnBrk="1" hangingPunct="1">
              <a:lnSpc>
                <a:spcPct val="80000"/>
              </a:lnSpc>
            </a:pPr>
            <a:r>
              <a:rPr lang="en-US" altLang="en-US" sz="2800" dirty="0"/>
              <a:t>This statement is implying that there is evidence that if you score high on one variable (cigarette smoking) you are likely to score high on the other variable (lung damage). </a:t>
            </a:r>
          </a:p>
        </p:txBody>
      </p:sp>
      <p:sp>
        <p:nvSpPr>
          <p:cNvPr id="2" name="Date Placeholder 1"/>
          <p:cNvSpPr>
            <a:spLocks noGrp="1"/>
          </p:cNvSpPr>
          <p:nvPr>
            <p:ph type="dt" sz="half" idx="12"/>
          </p:nvPr>
        </p:nvSpPr>
        <p:spPr/>
        <p:txBody>
          <a:bodyPr/>
          <a:lstStyle/>
          <a:p>
            <a:fld id="{DFD5B7B7-7201-47F5-95F9-AB6691C677F2}" type="datetime1">
              <a:rPr lang="bg-BG" altLang="bg-BG" smtClean="0"/>
              <a:t>3.12.2019 г.</a:t>
            </a:fld>
            <a:endParaRPr lang="bg-BG"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sldNum" sz="quarter" idx="11"/>
          </p:nvPr>
        </p:nvSpPr>
        <p:spPr>
          <a:ln/>
        </p:spPr>
        <p:txBody>
          <a:bodyPr/>
          <a:lstStyle/>
          <a:p>
            <a:pPr>
              <a:defRPr/>
            </a:pPr>
            <a:fld id="{805994B5-A415-452B-B600-12F522F449A5}" type="slidenum">
              <a:rPr lang="bg-BG" altLang="en-US"/>
              <a:pPr>
                <a:defRPr/>
              </a:pPr>
              <a:t>6</a:t>
            </a:fld>
            <a:endParaRPr lang="bg-BG" altLang="en-US"/>
          </a:p>
        </p:txBody>
      </p:sp>
      <p:sp>
        <p:nvSpPr>
          <p:cNvPr id="8194" name="Slide Number Placeholder 4"/>
          <p:cNvSpPr txBox="1">
            <a:spLocks noGrp="1"/>
          </p:cNvSpPr>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5A6CB4B6-F1C8-45A0-B6E4-0F91E879053C}" type="slidenum">
              <a:rPr lang="bg-BG" altLang="en-US" sz="1200">
                <a:latin typeface="Arial Black" pitchFamily="34" charset="0"/>
              </a:rPr>
              <a:pPr algn="r" eaLnBrk="1" hangingPunct="1"/>
              <a:t>6</a:t>
            </a:fld>
            <a:endParaRPr lang="bg-BG" altLang="en-US" sz="1200">
              <a:latin typeface="Arial Black" pitchFamily="34" charset="0"/>
            </a:endParaRPr>
          </a:p>
        </p:txBody>
      </p:sp>
      <p:sp>
        <p:nvSpPr>
          <p:cNvPr id="8196" name="Rectangle 3"/>
          <p:cNvSpPr>
            <a:spLocks noGrp="1" noChangeArrowheads="1"/>
          </p:cNvSpPr>
          <p:nvPr>
            <p:ph type="body" idx="1"/>
          </p:nvPr>
        </p:nvSpPr>
        <p:spPr>
          <a:xfrm>
            <a:off x="611560" y="908720"/>
            <a:ext cx="8075240" cy="4896544"/>
          </a:xfrm>
        </p:spPr>
        <p:txBody>
          <a:bodyPr/>
          <a:lstStyle/>
          <a:p>
            <a:pPr eaLnBrk="1" hangingPunct="1"/>
            <a:r>
              <a:rPr lang="en-GB" altLang="en-US" sz="2400" b="1" dirty="0">
                <a:solidFill>
                  <a:srgbClr val="0033CC"/>
                </a:solidFill>
              </a:rPr>
              <a:t>2. There is a negative relationship between being overweight and life expectancy. </a:t>
            </a:r>
          </a:p>
          <a:p>
            <a:pPr eaLnBrk="1" hangingPunct="1"/>
            <a:endParaRPr lang="en-US" altLang="en-US" sz="2400" b="1" dirty="0">
              <a:solidFill>
                <a:srgbClr val="0033CC"/>
              </a:solidFill>
            </a:endParaRPr>
          </a:p>
          <a:p>
            <a:pPr eaLnBrk="1" hangingPunct="1"/>
            <a:r>
              <a:rPr lang="en-US" altLang="en-US" sz="2400" dirty="0"/>
              <a:t>The second statement describes the finding that scoring high on the variable 'overweight' tends to be associated with low scores on the variable 'life expectancy'.</a:t>
            </a:r>
            <a:endParaRPr lang="en-GB" altLang="en-US" sz="2400" dirty="0"/>
          </a:p>
          <a:p>
            <a:pPr eaLnBrk="1" hangingPunct="1"/>
            <a:endParaRPr lang="en-GB" altLang="en-US" sz="2400" dirty="0">
              <a:solidFill>
                <a:srgbClr val="6600FF"/>
              </a:solidFill>
            </a:endParaRPr>
          </a:p>
          <a:p>
            <a:pPr eaLnBrk="1" hangingPunct="1"/>
            <a:r>
              <a:rPr lang="en-GB" altLang="en-US" sz="2400" dirty="0">
                <a:solidFill>
                  <a:srgbClr val="800000"/>
                </a:solidFill>
              </a:rPr>
              <a:t>The information missing from each of the statements is the numerical value for the degree or magnitude of the association between variables, e.g. </a:t>
            </a:r>
            <a:r>
              <a:rPr lang="en-GB" altLang="en-US" sz="2400" b="1" dirty="0">
                <a:solidFill>
                  <a:srgbClr val="0033CC"/>
                </a:solidFill>
              </a:rPr>
              <a:t>how strong is the association.</a:t>
            </a:r>
          </a:p>
          <a:p>
            <a:pPr eaLnBrk="1" hangingPunct="1"/>
            <a:endParaRPr lang="en-GB" altLang="en-US" sz="2400" b="1" dirty="0">
              <a:solidFill>
                <a:srgbClr val="0033CC"/>
              </a:solidFill>
            </a:endParaRPr>
          </a:p>
        </p:txBody>
      </p:sp>
      <p:sp>
        <p:nvSpPr>
          <p:cNvPr id="2" name="Date Placeholder 1"/>
          <p:cNvSpPr>
            <a:spLocks noGrp="1"/>
          </p:cNvSpPr>
          <p:nvPr>
            <p:ph type="dt" sz="half" idx="12"/>
          </p:nvPr>
        </p:nvSpPr>
        <p:spPr/>
        <p:txBody>
          <a:bodyPr/>
          <a:lstStyle/>
          <a:p>
            <a:fld id="{B485F7BD-665B-4F85-A4FB-803DC6738FB4}" type="datetime1">
              <a:rPr lang="bg-BG" altLang="bg-BG" smtClean="0"/>
              <a:t>3.12.2019 г.</a:t>
            </a:fld>
            <a:endParaRPr lang="bg-BG"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sldNum" sz="quarter" idx="11"/>
          </p:nvPr>
        </p:nvSpPr>
        <p:spPr>
          <a:ln/>
        </p:spPr>
        <p:txBody>
          <a:bodyPr/>
          <a:lstStyle/>
          <a:p>
            <a:pPr>
              <a:defRPr/>
            </a:pPr>
            <a:fld id="{46341D15-E984-4F6D-9E32-2CE1D57C6301}" type="slidenum">
              <a:rPr lang="bg-BG" altLang="en-US"/>
              <a:pPr>
                <a:defRPr/>
              </a:pPr>
              <a:t>7</a:t>
            </a:fld>
            <a:endParaRPr lang="bg-BG" altLang="en-US"/>
          </a:p>
        </p:txBody>
      </p:sp>
      <p:sp>
        <p:nvSpPr>
          <p:cNvPr id="15362" name="Slide Number Placeholder 4"/>
          <p:cNvSpPr txBox="1">
            <a:spLocks noGrp="1"/>
          </p:cNvSpPr>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CD227883-ACA3-480E-8D0B-3D952616F9EE}" type="slidenum">
              <a:rPr lang="bg-BG" altLang="en-US" sz="1200">
                <a:latin typeface="Arial Black" pitchFamily="34" charset="0"/>
              </a:rPr>
              <a:pPr algn="r" eaLnBrk="1" hangingPunct="1"/>
              <a:t>7</a:t>
            </a:fld>
            <a:endParaRPr lang="bg-BG" altLang="en-US" sz="1200">
              <a:latin typeface="Arial Black" pitchFamily="34" charset="0"/>
            </a:endParaRPr>
          </a:p>
        </p:txBody>
      </p:sp>
      <p:sp>
        <p:nvSpPr>
          <p:cNvPr id="32770" name="Rectangle 2"/>
          <p:cNvSpPr>
            <a:spLocks noGrp="1" noChangeArrowheads="1"/>
          </p:cNvSpPr>
          <p:nvPr>
            <p:ph type="title"/>
          </p:nvPr>
        </p:nvSpPr>
        <p:spPr>
          <a:xfrm>
            <a:off x="457200" y="457200"/>
            <a:ext cx="8229600" cy="884238"/>
          </a:xfrm>
        </p:spPr>
        <p:txBody>
          <a:bodyPr/>
          <a:lstStyle/>
          <a:p>
            <a:pPr algn="ctr" eaLnBrk="1" hangingPunct="1">
              <a:defRPr/>
            </a:pPr>
            <a:r>
              <a:rPr lang="en-GB" altLang="en-US" b="1" dirty="0">
                <a:solidFill>
                  <a:srgbClr val="800000"/>
                </a:solidFill>
                <a:effectLst>
                  <a:outerShdw blurRad="38100" dist="38100" dir="2700000" algn="tl">
                    <a:srgbClr val="C0C0C0"/>
                  </a:outerShdw>
                </a:effectLst>
              </a:rPr>
              <a:t>2. Types of correlation</a:t>
            </a:r>
          </a:p>
        </p:txBody>
      </p:sp>
      <p:sp>
        <p:nvSpPr>
          <p:cNvPr id="15364" name="Rectangle 3"/>
          <p:cNvSpPr>
            <a:spLocks noGrp="1" noChangeArrowheads="1"/>
          </p:cNvSpPr>
          <p:nvPr>
            <p:ph type="body" idx="1"/>
          </p:nvPr>
        </p:nvSpPr>
        <p:spPr>
          <a:xfrm>
            <a:off x="457200" y="1484313"/>
            <a:ext cx="8362950" cy="4752975"/>
          </a:xfrm>
        </p:spPr>
        <p:txBody>
          <a:bodyPr/>
          <a:lstStyle/>
          <a:p>
            <a:pPr eaLnBrk="1" hangingPunct="1">
              <a:lnSpc>
                <a:spcPct val="90000"/>
              </a:lnSpc>
              <a:buFont typeface="Wingdings" pitchFamily="2" charset="2"/>
              <a:buNone/>
            </a:pPr>
            <a:r>
              <a:rPr lang="en-US" altLang="en-US" sz="2800" dirty="0"/>
              <a:t>In general, a variety of relationships are possible between two variables:</a:t>
            </a:r>
            <a:br>
              <a:rPr lang="en-US" altLang="en-US" sz="2800" dirty="0"/>
            </a:br>
            <a:endParaRPr lang="en-GB" altLang="en-US" sz="2800" b="1" dirty="0">
              <a:solidFill>
                <a:srgbClr val="0033CC"/>
              </a:solidFill>
            </a:endParaRPr>
          </a:p>
          <a:p>
            <a:pPr eaLnBrk="1" hangingPunct="1">
              <a:lnSpc>
                <a:spcPct val="90000"/>
              </a:lnSpc>
            </a:pPr>
            <a:r>
              <a:rPr lang="en-GB" altLang="en-US" sz="2800" b="1" dirty="0">
                <a:solidFill>
                  <a:srgbClr val="0033CC"/>
                </a:solidFill>
              </a:rPr>
              <a:t>1. Linear correlation:</a:t>
            </a:r>
          </a:p>
          <a:p>
            <a:pPr eaLnBrk="1" hangingPunct="1">
              <a:lnSpc>
                <a:spcPct val="90000"/>
              </a:lnSpc>
              <a:buSzTx/>
              <a:buFont typeface="Monotype Sorts" pitchFamily="2" charset="2"/>
              <a:buNone/>
            </a:pPr>
            <a:r>
              <a:rPr lang="en-GB" altLang="en-US" sz="2800" b="1" dirty="0">
                <a:solidFill>
                  <a:srgbClr val="0033CC"/>
                </a:solidFill>
              </a:rPr>
              <a:t>Positive</a:t>
            </a:r>
            <a:r>
              <a:rPr lang="en-GB" altLang="en-US" sz="2800" dirty="0"/>
              <a:t> - high scores on x are related to high scores on y; </a:t>
            </a:r>
          </a:p>
          <a:p>
            <a:pPr eaLnBrk="1" hangingPunct="1">
              <a:lnSpc>
                <a:spcPct val="90000"/>
              </a:lnSpc>
              <a:buSzTx/>
              <a:buFont typeface="Monotype Sorts" pitchFamily="2" charset="2"/>
              <a:buNone/>
            </a:pPr>
            <a:r>
              <a:rPr lang="en-GB" altLang="en-US" sz="2800" b="1" dirty="0">
                <a:solidFill>
                  <a:srgbClr val="0033CC"/>
                </a:solidFill>
              </a:rPr>
              <a:t>Negative</a:t>
            </a:r>
            <a:r>
              <a:rPr lang="en-GB" altLang="en-US" sz="2800" dirty="0"/>
              <a:t> - high scores on x are associated with low scores on y;</a:t>
            </a:r>
          </a:p>
          <a:p>
            <a:pPr eaLnBrk="1" hangingPunct="1">
              <a:lnSpc>
                <a:spcPct val="90000"/>
              </a:lnSpc>
              <a:buFont typeface="Wingdings" pitchFamily="2" charset="2"/>
              <a:buNone/>
            </a:pPr>
            <a:endParaRPr lang="en-GB" altLang="en-US" sz="2800" dirty="0"/>
          </a:p>
          <a:p>
            <a:pPr eaLnBrk="1" hangingPunct="1">
              <a:lnSpc>
                <a:spcPct val="90000"/>
              </a:lnSpc>
            </a:pPr>
            <a:r>
              <a:rPr lang="en-GB" altLang="en-US" sz="2800" b="1" dirty="0">
                <a:solidFill>
                  <a:srgbClr val="0033CC"/>
                </a:solidFill>
              </a:rPr>
              <a:t>2. Non-linear correlation</a:t>
            </a:r>
            <a:r>
              <a:rPr lang="en-GB" altLang="en-US" sz="2800" dirty="0"/>
              <a:t> - the relationship between x and y is represented by a curve</a:t>
            </a:r>
          </a:p>
          <a:p>
            <a:pPr lvl="1" eaLnBrk="1" hangingPunct="1">
              <a:lnSpc>
                <a:spcPct val="90000"/>
              </a:lnSpc>
            </a:pPr>
            <a:endParaRPr lang="en-GB" altLang="en-US" dirty="0"/>
          </a:p>
        </p:txBody>
      </p:sp>
      <p:sp>
        <p:nvSpPr>
          <p:cNvPr id="2" name="Date Placeholder 1"/>
          <p:cNvSpPr>
            <a:spLocks noGrp="1"/>
          </p:cNvSpPr>
          <p:nvPr>
            <p:ph type="dt" sz="half" idx="12"/>
          </p:nvPr>
        </p:nvSpPr>
        <p:spPr/>
        <p:txBody>
          <a:bodyPr/>
          <a:lstStyle/>
          <a:p>
            <a:fld id="{B3032048-D952-4F49-9EC9-DD0FB1A7DCDC}" type="datetime1">
              <a:rPr lang="bg-BG" altLang="bg-BG" smtClean="0"/>
              <a:t>3.12.2019 г.</a:t>
            </a:fld>
            <a:endParaRPr lang="bg-BG"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Grp="1" noChangeArrowheads="1"/>
          </p:cNvSpPr>
          <p:nvPr>
            <p:ph type="sldNum" sz="quarter" idx="11"/>
          </p:nvPr>
        </p:nvSpPr>
        <p:spPr>
          <a:ln/>
        </p:spPr>
        <p:txBody>
          <a:bodyPr/>
          <a:lstStyle/>
          <a:p>
            <a:pPr>
              <a:defRPr/>
            </a:pPr>
            <a:fld id="{67366DB5-2F08-4F51-A4EF-04EFAE945FA9}" type="slidenum">
              <a:rPr lang="bg-BG" altLang="en-US"/>
              <a:pPr>
                <a:defRPr/>
              </a:pPr>
              <a:t>8</a:t>
            </a:fld>
            <a:endParaRPr lang="bg-BG" altLang="en-US"/>
          </a:p>
        </p:txBody>
      </p:sp>
      <p:sp>
        <p:nvSpPr>
          <p:cNvPr id="2" name="Date Placeholder 1"/>
          <p:cNvSpPr>
            <a:spLocks noGrp="1"/>
          </p:cNvSpPr>
          <p:nvPr>
            <p:ph type="dt" sz="half" idx="12"/>
          </p:nvPr>
        </p:nvSpPr>
        <p:spPr/>
        <p:txBody>
          <a:bodyPr/>
          <a:lstStyle/>
          <a:p>
            <a:fld id="{9D2D49DB-0953-43DA-9CE1-0ADB221702CE}" type="datetime1">
              <a:rPr lang="bg-BG" altLang="bg-BG" smtClean="0"/>
              <a:t>3.12.2019 г.</a:t>
            </a:fld>
            <a:endParaRPr lang="bg-BG" altLang="en-US"/>
          </a:p>
        </p:txBody>
      </p:sp>
      <p:pic>
        <p:nvPicPr>
          <p:cNvPr id="5" name="Picture 4">
            <a:extLst>
              <a:ext uri="{FF2B5EF4-FFF2-40B4-BE49-F238E27FC236}">
                <a16:creationId xmlns:a16="http://schemas.microsoft.com/office/drawing/2014/main" id="{332703A2-D821-4126-92B8-29F036920FAA}"/>
              </a:ext>
            </a:extLst>
          </p:cNvPr>
          <p:cNvPicPr/>
          <p:nvPr/>
        </p:nvPicPr>
        <p:blipFill>
          <a:blip r:embed="rId2"/>
          <a:stretch>
            <a:fillRect/>
          </a:stretch>
        </p:blipFill>
        <p:spPr>
          <a:xfrm>
            <a:off x="2195736" y="278065"/>
            <a:ext cx="5257800" cy="5562600"/>
          </a:xfrm>
          <a:prstGeom prst="rect">
            <a:avLst/>
          </a:prstGeom>
        </p:spPr>
      </p:pic>
      <p:sp>
        <p:nvSpPr>
          <p:cNvPr id="4" name="Rectangle 3">
            <a:extLst>
              <a:ext uri="{FF2B5EF4-FFF2-40B4-BE49-F238E27FC236}">
                <a16:creationId xmlns:a16="http://schemas.microsoft.com/office/drawing/2014/main" id="{A2A1DB50-4787-47A5-A1F2-093945A8BD83}"/>
              </a:ext>
            </a:extLst>
          </p:cNvPr>
          <p:cNvSpPr/>
          <p:nvPr/>
        </p:nvSpPr>
        <p:spPr>
          <a:xfrm>
            <a:off x="2267744" y="6021288"/>
            <a:ext cx="5040560" cy="553998"/>
          </a:xfrm>
          <a:prstGeom prst="rect">
            <a:avLst/>
          </a:prstGeom>
        </p:spPr>
        <p:txBody>
          <a:bodyPr wrap="square">
            <a:spAutoFit/>
          </a:bodyPr>
          <a:lstStyle/>
          <a:p>
            <a:pPr marL="228600" lvl="0" algn="ctr">
              <a:lnSpc>
                <a:spcPts val="1800"/>
              </a:lnSpc>
              <a:spcAft>
                <a:spcPts val="1350"/>
              </a:spcAft>
            </a:pP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Scatter plots illustrating different types of correlation</a:t>
            </a:r>
            <a:endParaRPr lang="en-US" sz="14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5C74898-979B-414D-BA23-F9671F5280F4}"/>
              </a:ext>
            </a:extLst>
          </p:cNvPr>
          <p:cNvSpPr>
            <a:spLocks noGrp="1"/>
          </p:cNvSpPr>
          <p:nvPr>
            <p:ph type="sldNum" sz="quarter" idx="11"/>
          </p:nvPr>
        </p:nvSpPr>
        <p:spPr/>
        <p:txBody>
          <a:bodyPr/>
          <a:lstStyle/>
          <a:p>
            <a:pPr>
              <a:defRPr/>
            </a:pPr>
            <a:fld id="{08D15EBD-6397-477F-A492-CFC188AD7013}" type="slidenum">
              <a:rPr lang="bg-BG" altLang="en-US" smtClean="0"/>
              <a:pPr>
                <a:defRPr/>
              </a:pPr>
              <a:t>9</a:t>
            </a:fld>
            <a:endParaRPr lang="bg-BG" altLang="en-US"/>
          </a:p>
        </p:txBody>
      </p:sp>
      <p:sp>
        <p:nvSpPr>
          <p:cNvPr id="3" name="Date Placeholder 2">
            <a:extLst>
              <a:ext uri="{FF2B5EF4-FFF2-40B4-BE49-F238E27FC236}">
                <a16:creationId xmlns:a16="http://schemas.microsoft.com/office/drawing/2014/main" id="{78846F81-D8E3-4CCF-AE62-04445B5E23A8}"/>
              </a:ext>
            </a:extLst>
          </p:cNvPr>
          <p:cNvSpPr>
            <a:spLocks noGrp="1"/>
          </p:cNvSpPr>
          <p:nvPr>
            <p:ph type="dt" sz="half" idx="12"/>
          </p:nvPr>
        </p:nvSpPr>
        <p:spPr/>
        <p:txBody>
          <a:bodyPr/>
          <a:lstStyle/>
          <a:p>
            <a:fld id="{0C2566F1-B8E8-443E-9287-202AE81C2D9E}" type="datetime1">
              <a:rPr lang="bg-BG" altLang="bg-BG" smtClean="0"/>
              <a:t>3.12.2019 г.</a:t>
            </a:fld>
            <a:endParaRPr lang="bg-BG" altLang="en-US"/>
          </a:p>
        </p:txBody>
      </p:sp>
      <p:pic>
        <p:nvPicPr>
          <p:cNvPr id="4" name="Picture 3">
            <a:extLst>
              <a:ext uri="{FF2B5EF4-FFF2-40B4-BE49-F238E27FC236}">
                <a16:creationId xmlns:a16="http://schemas.microsoft.com/office/drawing/2014/main" id="{E9CBB678-0427-4FE1-94D9-7015981A58AE}"/>
              </a:ext>
            </a:extLst>
          </p:cNvPr>
          <p:cNvPicPr>
            <a:picLocks noChangeAspect="1"/>
          </p:cNvPicPr>
          <p:nvPr/>
        </p:nvPicPr>
        <p:blipFill>
          <a:blip r:embed="rId2"/>
          <a:stretch>
            <a:fillRect/>
          </a:stretch>
        </p:blipFill>
        <p:spPr>
          <a:xfrm>
            <a:off x="683568" y="548680"/>
            <a:ext cx="7793586" cy="3762420"/>
          </a:xfrm>
          <a:prstGeom prst="rect">
            <a:avLst/>
          </a:prstGeom>
        </p:spPr>
      </p:pic>
      <p:pic>
        <p:nvPicPr>
          <p:cNvPr id="5" name="Picture 4">
            <a:extLst>
              <a:ext uri="{FF2B5EF4-FFF2-40B4-BE49-F238E27FC236}">
                <a16:creationId xmlns:a16="http://schemas.microsoft.com/office/drawing/2014/main" id="{482D2CF8-1C3C-41B7-8849-B20641A4D1DF}"/>
              </a:ext>
            </a:extLst>
          </p:cNvPr>
          <p:cNvPicPr>
            <a:picLocks noChangeAspect="1"/>
          </p:cNvPicPr>
          <p:nvPr/>
        </p:nvPicPr>
        <p:blipFill>
          <a:blip r:embed="rId3"/>
          <a:stretch>
            <a:fillRect/>
          </a:stretch>
        </p:blipFill>
        <p:spPr>
          <a:xfrm>
            <a:off x="681572" y="4223463"/>
            <a:ext cx="8059611" cy="2109399"/>
          </a:xfrm>
          <a:prstGeom prst="rect">
            <a:avLst/>
          </a:prstGeom>
        </p:spPr>
      </p:pic>
    </p:spTree>
    <p:extLst>
      <p:ext uri="{BB962C8B-B14F-4D97-AF65-F5344CB8AC3E}">
        <p14:creationId xmlns:p14="http://schemas.microsoft.com/office/powerpoint/2010/main" val="767986964"/>
      </p:ext>
    </p:extLst>
  </p:cSld>
  <p:clrMapOvr>
    <a:masterClrMapping/>
  </p:clrMapOvr>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Проект по подразбиране">
  <a:themeElements>
    <a:clrScheme name="Проект по подразбиран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Проект по подразбиране">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bg-BG"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bg-BG" sz="1800" b="0" i="0" u="none" strike="noStrike" cap="none" normalizeH="0" baseline="0" smtClean="0">
            <a:ln>
              <a:noFill/>
            </a:ln>
            <a:solidFill>
              <a:schemeClr val="tx1"/>
            </a:solidFill>
            <a:effectLst/>
            <a:latin typeface="Arial" charset="0"/>
          </a:defRPr>
        </a:defPPr>
      </a:lstStyle>
    </a:lnDef>
  </a:objectDefaults>
  <a:extraClrSchemeLst>
    <a:extraClrScheme>
      <a:clrScheme name="Проект по подразбиран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Проект по подразбиран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Проект по подразбиран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Проект по подразбиран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Проект по подразбиран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Проект по подразбиран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Проект по подразбиран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Проект по подразбиран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Проект по подразбиран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Проект по подразбиран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Проект по подразбиран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Проект по подразбиран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Pixel</Template>
  <TotalTime>1753</TotalTime>
  <Words>3676</Words>
  <Application>Microsoft Office PowerPoint</Application>
  <PresentationFormat>On-screen Show (4:3)</PresentationFormat>
  <Paragraphs>275</Paragraphs>
  <Slides>48</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48</vt:i4>
      </vt:variant>
    </vt:vector>
  </HeadingPairs>
  <TitlesOfParts>
    <vt:vector size="57" baseType="lpstr">
      <vt:lpstr>Arial</vt:lpstr>
      <vt:lpstr>Arial Black</vt:lpstr>
      <vt:lpstr>Calibri</vt:lpstr>
      <vt:lpstr>Monotype Sorts</vt:lpstr>
      <vt:lpstr>Tahoma</vt:lpstr>
      <vt:lpstr>Times New Roman</vt:lpstr>
      <vt:lpstr>Wingdings</vt:lpstr>
      <vt:lpstr>Pixel</vt:lpstr>
      <vt:lpstr>1_Проект по подразбиране</vt:lpstr>
      <vt:lpstr>CORRELATION. CORRELATION COEFFICIENTS FOR QUANTITATIVE AND QUALITATIVE DATA</vt:lpstr>
      <vt:lpstr>Plan of the lecture  1. Definition of basic concepts 2. Types of correlation  3. Correlation coefficients 4. Uses of correlation in health sciences  5. Correlation and causation</vt:lpstr>
      <vt:lpstr>1. BASIC CONCEPTS </vt:lpstr>
      <vt:lpstr>PowerPoint Presentation</vt:lpstr>
      <vt:lpstr>PowerPoint Presentation</vt:lpstr>
      <vt:lpstr>PowerPoint Presentation</vt:lpstr>
      <vt:lpstr>2. Types of correlation</vt:lpstr>
      <vt:lpstr>PowerPoint Presentation</vt:lpstr>
      <vt:lpstr>PowerPoint Presentation</vt:lpstr>
      <vt:lpstr>PowerPoint Presentation</vt:lpstr>
      <vt:lpstr>PowerPoint Presentation</vt:lpstr>
      <vt:lpstr>PowerPoint Presentation</vt:lpstr>
      <vt:lpstr>3. CORRELATION COEFFICIENT</vt:lpstr>
      <vt:lpstr>CORRELATION COEFFICIENT</vt:lpstr>
      <vt:lpstr>CORRELATION COEFFICIENT</vt:lpstr>
      <vt:lpstr>PowerPoint Presentation</vt:lpstr>
      <vt:lpstr>CORRELATION COEFFICIENTS</vt:lpstr>
      <vt:lpstr>CORRELATION COEFFICIENTS</vt:lpstr>
      <vt:lpstr>CORRELATION COEFFICIENTS</vt:lpstr>
      <vt:lpstr>Degrees of correlation</vt:lpstr>
      <vt:lpstr>CORRELATION COEFFICIENTS</vt:lpstr>
      <vt:lpstr>CORRELATION COEFFICIENTS</vt:lpstr>
      <vt:lpstr>CORRELATION COEFFICIENTS</vt:lpstr>
      <vt:lpstr>Statistical methods for calculation the correlation coefficients can be classified according to the variables studied into four main groups:  1. The variables are qualitative and each of them has only two categories, e.g. in 2 x 2 tables – φ (phi);  2. The variables are qualitative with more than two categories, e.g. in multiple tables - φ (phi)   3. When both x and y are measured on, or transformed to, ordinal scales – Sperman correlation coefficient;  4. When both x and y are quantitative and measured on interval or ratio scale – rank correlation - Pierson coefficient</vt:lpstr>
      <vt:lpstr>Pearson’s r</vt:lpstr>
      <vt:lpstr>PowerPoint Presentation</vt:lpstr>
      <vt:lpstr>PowerPoint Presentation</vt:lpstr>
      <vt:lpstr>4. Uses of correlation in health sciences</vt:lpstr>
      <vt:lpstr>Uses of correlation in health sciences</vt:lpstr>
      <vt:lpstr>Uses of correlation in the health sciences</vt:lpstr>
      <vt:lpstr>Uses of correlation in the health sciences</vt:lpstr>
      <vt:lpstr>Uses of correlation in the health sciences</vt:lpstr>
      <vt:lpstr>Uses of correlation in the health sciences</vt:lpstr>
      <vt:lpstr>5. CORRELATION AND CAUSATION</vt:lpstr>
      <vt:lpstr>CORRELATION AND CAUSATION</vt:lpstr>
      <vt:lpstr>TEST EXAMPLES</vt:lpstr>
      <vt:lpstr>1. Correlation is defined as the relative difference between two variables. A. True  B. False   2. The association between two variables can be plotted on a scattergram. A. True  B. False   3. If the distribution of paired scores is best represented by a curve, the relationship is non-linear. A. True  B. False   4. When we speak of a positive (+) relationship, we mean that high scores on one variable are associated with high scores on the other variable. A. True  B. False </vt:lpstr>
      <vt:lpstr>       5. In a negative (-) relationship, low scores on one variable are associated with low scores on the other. A. True  B. False   6. There are several types of correlation coefficients, the selection of which is determined by the level of scaling of the two variables. A. True  B. False   7. When both variables are measured on an interval or ratio scale, Pearson’s r is the most appropriate correlation coefficient. A. True  B. False   8. When both variables are measured on, or converted to, ordinal scales, we must use  (phi) to express correlation. A. True  B. False       </vt:lpstr>
      <vt:lpstr>   9. For two variables measured on nominal scales, we use  (rho) to express correlation. A. True  B. False   10. When we use Pearson’s r, we assume that both variables are continuous and normally distributed. A. True  B. False  11. The calculated values of correlation coefficients range between 0 and –1. A. True  B. False   12. A correlation coefficient of –1.0 represents a very low linear correlation. A. True  B. False  </vt:lpstr>
      <vt:lpstr>13. The coefficient of determination is the square of the correlation coefficient. A. True  B. False   14. If r = 0.3, then the coefficient of determination will be 9.0. A. True  B. False   15. Say r2 = 0.36 for a set of data. This implies that 36% of the variability of y is explained in terms of x. A. True  B. False  16. Say r2 = 0.48 for a set of data. This implies that 52% of the variability of y is not explained in terms of x. A. True  B. False </vt:lpstr>
      <vt:lpstr>17. Even a high correlation is not necessarily indicative of a causal relationship between two variables. A. True  B. False   18. As the value of r increases, the proportion of variability of y that can be accounted for by x, decreases. A. True  B. False   19. A scattergram is used to help to decide if the relationship between two variables is linear or curvilinear. A. True  B. False   20. Spearman’s  (rho) is used when one or both variables are at least of interval scaling. A. True  B. False </vt:lpstr>
      <vt:lpstr>21. A scattergram: A. is a statistical test B. must be linear C. must be curvilinear D. is a graph of x and y scores  22. If the relationship between x and y is positive, then as variable x decreases, variable y: A. increases B. decreases C. remains the same D. changes linearly   23. In a ‘negative’ relationship: A. as x increases, y increases B. as x decreases, y decreases C. as x increases, y decreases  </vt:lpstr>
      <vt:lpstr>24. Which of the following correlation coefficients reflects the lowest strength of association? A. –0.60   B. –0.33   C. 0.29   25. Which of the following correlation coefficients reflects the highest strength of association? A. – 1.0    B. – 0.95   C. 0.85   26. Which of the following statements is false? A. Spearman’s  (rho) is used when one or both variables are at least of interval scaling. B. The range of correlation coefficient is from –1 to +1. C. A correlation of r = 0.85 implies a stronger association than r = -0.70</vt:lpstr>
      <vt:lpstr>27. You are told there is a high inverse association between the variables ‘amount of exercise’ and ‘incidence of heart disease’. The correlation coefficient consistent with the above statement is: A. 0.8   B. 0.2   C. – 0.2  D. – 0.8  28. You are told there is a high, positive correlation between the variable ‘fitness’ and ‘hours of exercise’. The correlation coefficient consistent with the above statement is: A. 0.3   B. 0.2   C. – 0.8  D. none of these  </vt:lpstr>
      <vt:lpstr>29. When deciding which measure of correlation to employ with a specific set of data, we should consider: A. whether the relationship is linear or non-linear B. the type of scale of measurement for each variable C. both statements are true  30. The proportion of variance accounted for by the level of correlation between two variables is calculated by: A. r    B. r2   C. sum of x  31. To measure ranked variables the following correlation coefficient is used: A. Pearson's    B. Spearman's    C. Fisher's</vt:lpstr>
      <vt:lpstr>32. The estimated Pearson correlation coefficient between systolic BP (mm Hg) and age (years) in a sample of 30 middle-aged women from a given community was r = 0.72 (P &lt; 0.001). Hence r2 = 0.52.  Select one statement which you believe to be true. A. + There is substantial evidence that systolic blood pressure and age in these women are linearly related. B. 72% of the variability of systolic blood pressure in these women can be explained by its linear relationship with age.  C. The null hypothesis that has been tested is that there is no association between systolic blood pressure and age in these women.     33. The coefficient of determination and the R-squared (R2) are the same. A. True  B. False   </vt:lpstr>
      <vt:lpstr> 34. The estimated Pearson correlation coefficient between systolic BP (mm Hg) and age (years) in a sample of 30 middle-aged women from a given community was r = 0.72 (P &lt; 0.001). Hence r2 = 0.52.  Select one statement which you believe to be true. A. 72% of the variability of systolic blood pressure in these women can be explained by its linear relationship with age.  B. 48% of the variability of systolic blood pressure in these women is unexplained by its linear relationship with age  C. There is no true answer    35. The Pearson correlation coefficient between two variables, x and y is always positive.  A. True  B. False  36. The Pearson correlation coefficient takes the same value when the variables x and y are interchanged. A. True  B. False  </vt:lpstr>
      <vt:lpstr>Right answers</vt:lpstr>
    </vt:vector>
  </TitlesOfParts>
  <Company>VMI-Pleven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CORRELATION</dc:title>
  <dc:creator>G. Grancharova</dc:creator>
  <cp:lastModifiedBy>PC</cp:lastModifiedBy>
  <cp:revision>109</cp:revision>
  <dcterms:created xsi:type="dcterms:W3CDTF">1998-06-18T13:41:14Z</dcterms:created>
  <dcterms:modified xsi:type="dcterms:W3CDTF">2019-12-03T08:30:53Z</dcterms:modified>
</cp:coreProperties>
</file>