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85" r:id="rId2"/>
    <p:sldMasterId id="2147483698" r:id="rId3"/>
  </p:sldMasterIdLst>
  <p:notesMasterIdLst>
    <p:notesMasterId r:id="rId62"/>
  </p:notesMasterIdLst>
  <p:handoutMasterIdLst>
    <p:handoutMasterId r:id="rId63"/>
  </p:handoutMasterIdLst>
  <p:sldIdLst>
    <p:sldId id="536" r:id="rId4"/>
    <p:sldId id="257" r:id="rId5"/>
    <p:sldId id="290" r:id="rId6"/>
    <p:sldId id="291" r:id="rId7"/>
    <p:sldId id="292" r:id="rId8"/>
    <p:sldId id="294" r:id="rId9"/>
    <p:sldId id="293" r:id="rId10"/>
    <p:sldId id="295" r:id="rId11"/>
    <p:sldId id="314" r:id="rId12"/>
    <p:sldId id="296" r:id="rId13"/>
    <p:sldId id="297" r:id="rId14"/>
    <p:sldId id="299" r:id="rId15"/>
    <p:sldId id="298" r:id="rId16"/>
    <p:sldId id="300" r:id="rId17"/>
    <p:sldId id="312" r:id="rId18"/>
    <p:sldId id="261" r:id="rId19"/>
    <p:sldId id="262" r:id="rId20"/>
    <p:sldId id="263" r:id="rId21"/>
    <p:sldId id="277" r:id="rId22"/>
    <p:sldId id="278" r:id="rId23"/>
    <p:sldId id="310" r:id="rId24"/>
    <p:sldId id="280" r:id="rId25"/>
    <p:sldId id="282" r:id="rId26"/>
    <p:sldId id="281" r:id="rId27"/>
    <p:sldId id="311" r:id="rId28"/>
    <p:sldId id="283" r:id="rId29"/>
    <p:sldId id="284" r:id="rId30"/>
    <p:sldId id="285" r:id="rId31"/>
    <p:sldId id="286" r:id="rId32"/>
    <p:sldId id="316" r:id="rId33"/>
    <p:sldId id="287" r:id="rId34"/>
    <p:sldId id="270" r:id="rId35"/>
    <p:sldId id="271" r:id="rId36"/>
    <p:sldId id="306" r:id="rId37"/>
    <p:sldId id="273" r:id="rId38"/>
    <p:sldId id="301" r:id="rId39"/>
    <p:sldId id="302" r:id="rId40"/>
    <p:sldId id="268" r:id="rId41"/>
    <p:sldId id="269" r:id="rId42"/>
    <p:sldId id="315" r:id="rId43"/>
    <p:sldId id="275" r:id="rId44"/>
    <p:sldId id="537" r:id="rId45"/>
    <p:sldId id="562" r:id="rId46"/>
    <p:sldId id="288" r:id="rId47"/>
    <p:sldId id="304" r:id="rId48"/>
    <p:sldId id="538" r:id="rId49"/>
    <p:sldId id="425" r:id="rId50"/>
    <p:sldId id="539" r:id="rId51"/>
    <p:sldId id="540" r:id="rId52"/>
    <p:sldId id="546" r:id="rId53"/>
    <p:sldId id="544" r:id="rId54"/>
    <p:sldId id="545" r:id="rId55"/>
    <p:sldId id="543" r:id="rId56"/>
    <p:sldId id="542" r:id="rId57"/>
    <p:sldId id="541" r:id="rId58"/>
    <p:sldId id="548" r:id="rId59"/>
    <p:sldId id="549" r:id="rId60"/>
    <p:sldId id="561" r:id="rId6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9900"/>
    <a:srgbClr val="FF6600"/>
    <a:srgbClr val="CC3300"/>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43" autoAdjust="0"/>
  </p:normalViewPr>
  <p:slideViewPr>
    <p:cSldViewPr>
      <p:cViewPr varScale="1">
        <p:scale>
          <a:sx n="81" d="100"/>
          <a:sy n="81" d="100"/>
        </p:scale>
        <p:origin x="12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bg-BG" altLang="en-US"/>
          </a:p>
        </p:txBody>
      </p:sp>
      <p:sp>
        <p:nvSpPr>
          <p:cNvPr id="624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bg-BG" altLang="en-US"/>
          </a:p>
        </p:txBody>
      </p:sp>
      <p:sp>
        <p:nvSpPr>
          <p:cNvPr id="624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bg-BG" altLang="en-US"/>
          </a:p>
        </p:txBody>
      </p:sp>
      <p:sp>
        <p:nvSpPr>
          <p:cNvPr id="624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9933735-C85E-4E8F-B974-4993B71D5A16}" type="slidenum">
              <a:rPr lang="bg-BG" altLang="en-US"/>
              <a:pPr>
                <a:defRPr/>
              </a:pPr>
              <a:t>‹#›</a:t>
            </a:fld>
            <a:endParaRPr lang="bg-BG" altLang="en-US"/>
          </a:p>
        </p:txBody>
      </p:sp>
    </p:spTree>
    <p:extLst>
      <p:ext uri="{BB962C8B-B14F-4D97-AF65-F5344CB8AC3E}">
        <p14:creationId xmlns:p14="http://schemas.microsoft.com/office/powerpoint/2010/main" val="267203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899F73-1BB1-46E7-87C7-0B6983C84DF8}" type="datetimeFigureOut">
              <a:rPr lang="bg-BG" smtClean="0"/>
              <a:t>4.12.2019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B8C543-2EA3-4F21-800C-3EC00E4351C9}" type="slidenum">
              <a:rPr lang="bg-BG" smtClean="0"/>
              <a:t>‹#›</a:t>
            </a:fld>
            <a:endParaRPr lang="bg-BG"/>
          </a:p>
        </p:txBody>
      </p:sp>
    </p:spTree>
    <p:extLst>
      <p:ext uri="{BB962C8B-B14F-4D97-AF65-F5344CB8AC3E}">
        <p14:creationId xmlns:p14="http://schemas.microsoft.com/office/powerpoint/2010/main" val="386453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6"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grpSp>
        <p:nvGrpSpPr>
          <p:cNvPr id="7" name="Group 10"/>
          <p:cNvGrpSpPr>
            <a:grpSpLocks/>
          </p:cNvGrpSpPr>
          <p:nvPr/>
        </p:nvGrpSpPr>
        <p:grpSpPr bwMode="auto">
          <a:xfrm>
            <a:off x="152400" y="314325"/>
            <a:ext cx="847725" cy="6543675"/>
            <a:chOff x="96" y="198"/>
            <a:chExt cx="534" cy="4122"/>
          </a:xfrm>
        </p:grpSpPr>
        <p:sp>
          <p:nvSpPr>
            <p:cNvPr id="8" name="AutoShape 11"/>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9" name="AutoShape 12"/>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 name="AutoShape 13"/>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1" name="AutoShape 14"/>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2" name="AutoShape 15"/>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3" name="AutoShape 16"/>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4" name="AutoShape 17"/>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sp>
        <p:nvSpPr>
          <p:cNvPr id="15" name="Rectangle 18"/>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16" name="AutoShape 19"/>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17" name="Oval 20"/>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8" name="Rectangle 21"/>
          <p:cNvSpPr>
            <a:spLocks noChangeArrowheads="1"/>
          </p:cNvSpPr>
          <p:nvPr/>
        </p:nvSpPr>
        <p:spPr bwMode="auto">
          <a:xfrm>
            <a:off x="463550" y="2700338"/>
            <a:ext cx="161925" cy="415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9" name="Oval 22"/>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0" name="Rectangle 23"/>
          <p:cNvSpPr>
            <a:spLocks noChangeArrowheads="1"/>
          </p:cNvSpPr>
          <p:nvPr/>
        </p:nvSpPr>
        <p:spPr bwMode="auto">
          <a:xfrm>
            <a:off x="484188" y="2760663"/>
            <a:ext cx="8751887"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nvGrpSpPr>
          <p:cNvPr id="21" name="Group 24"/>
          <p:cNvGrpSpPr>
            <a:grpSpLocks/>
          </p:cNvGrpSpPr>
          <p:nvPr/>
        </p:nvGrpSpPr>
        <p:grpSpPr bwMode="auto">
          <a:xfrm>
            <a:off x="150813" y="0"/>
            <a:ext cx="849312" cy="6858000"/>
            <a:chOff x="95" y="0"/>
            <a:chExt cx="535" cy="4320"/>
          </a:xfrm>
        </p:grpSpPr>
        <p:sp>
          <p:nvSpPr>
            <p:cNvPr id="22" name="AutoShape 25"/>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3" name="AutoShape 26"/>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4" name="AutoShape 27"/>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5" name="AutoShape 28"/>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6" name="AutoShape 29"/>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7" name="AutoShape 30"/>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8" name="Freeform 31"/>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bg-BG"/>
            </a:p>
          </p:txBody>
        </p:sp>
        <p:sp>
          <p:nvSpPr>
            <p:cNvPr id="29" name="Freeform 32"/>
            <p:cNvSpPr>
              <a:spLocks/>
            </p:cNvSpPr>
            <p:nvPr/>
          </p:nvSpPr>
          <p:spPr bwMode="auto">
            <a:xfrm>
              <a:off x="95" y="4060"/>
              <a:ext cx="457" cy="260"/>
            </a:xfrm>
            <a:custGeom>
              <a:avLst/>
              <a:gdLst>
                <a:gd name="T0" fmla="*/ 457 w 457"/>
                <a:gd name="T1" fmla="*/ 256 h 264"/>
                <a:gd name="T2" fmla="*/ 1 w 457"/>
                <a:gd name="T3" fmla="*/ 0 h 264"/>
                <a:gd name="T4" fmla="*/ 0 w 457"/>
                <a:gd name="T5" fmla="*/ 260 h 264"/>
                <a:gd name="T6" fmla="*/ 457 w 457"/>
                <a:gd name="T7" fmla="*/ 256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bg-BG"/>
            </a:p>
          </p:txBody>
        </p:sp>
      </p:grpSp>
      <p:sp>
        <p:nvSpPr>
          <p:cNvPr id="3077" name="Rectangle 5"/>
          <p:cNvSpPr>
            <a:spLocks noGrp="1" noChangeArrowheads="1"/>
          </p:cNvSpPr>
          <p:nvPr>
            <p:ph type="ctrTitle"/>
          </p:nvPr>
        </p:nvSpPr>
        <p:spPr>
          <a:xfrm>
            <a:off x="1295400" y="1524000"/>
            <a:ext cx="7772400" cy="1143000"/>
          </a:xfrm>
        </p:spPr>
        <p:txBody>
          <a:bodyPr/>
          <a:lstStyle>
            <a:lvl1pPr>
              <a:defRPr/>
            </a:lvl1pPr>
          </a:lstStyle>
          <a:p>
            <a:pPr lvl="0"/>
            <a:r>
              <a:rPr lang="en-US" altLang="en-US" noProof="0"/>
              <a:t>Click to edit Master title style</a:t>
            </a:r>
          </a:p>
        </p:txBody>
      </p:sp>
      <p:sp>
        <p:nvSpPr>
          <p:cNvPr id="3078" name="Rectangle 6"/>
          <p:cNvSpPr>
            <a:spLocks noGrp="1" noChangeArrowheads="1"/>
          </p:cNvSpPr>
          <p:nvPr>
            <p:ph type="subTitle" idx="1"/>
          </p:nvPr>
        </p:nvSpPr>
        <p:spPr>
          <a:xfrm>
            <a:off x="1371600" y="3886200"/>
            <a:ext cx="6400800" cy="1752600"/>
          </a:xfrm>
        </p:spPr>
        <p:txBody>
          <a:bodyPr/>
          <a:lstStyle>
            <a:lvl1pPr marL="0" indent="0">
              <a:buFont typeface="Monotype Sorts" pitchFamily="2" charset="2"/>
              <a:buNone/>
              <a:defRPr/>
            </a:lvl1pPr>
          </a:lstStyle>
          <a:p>
            <a:pPr lvl="0"/>
            <a:r>
              <a:rPr lang="en-US" altLang="en-US" noProof="0"/>
              <a:t>Click to edit Master subtitle style</a:t>
            </a:r>
          </a:p>
        </p:txBody>
      </p:sp>
      <p:sp>
        <p:nvSpPr>
          <p:cNvPr id="30" name="Rectangle 7"/>
          <p:cNvSpPr>
            <a:spLocks noGrp="1" noChangeArrowheads="1"/>
          </p:cNvSpPr>
          <p:nvPr>
            <p:ph type="dt" sz="half" idx="10"/>
          </p:nvPr>
        </p:nvSpPr>
        <p:spPr>
          <a:xfrm>
            <a:off x="1295400" y="6248400"/>
            <a:ext cx="1905000" cy="457200"/>
          </a:xfrm>
        </p:spPr>
        <p:txBody>
          <a:bodyPr/>
          <a:lstStyle>
            <a:lvl1pPr>
              <a:defRPr smtClean="0">
                <a:solidFill>
                  <a:srgbClr val="FFFFFF"/>
                </a:solidFill>
              </a:defRPr>
            </a:lvl1pPr>
          </a:lstStyle>
          <a:p>
            <a:pPr>
              <a:defRPr/>
            </a:pPr>
            <a:fld id="{760B6867-6FEA-4B15-8C51-19D705974AFC}" type="datetime1">
              <a:rPr lang="bg-BG" altLang="en-US" smtClean="0"/>
              <a:t>4.12.2019 г.</a:t>
            </a:fld>
            <a:endParaRPr lang="en-US" altLang="en-US"/>
          </a:p>
        </p:txBody>
      </p:sp>
      <p:sp>
        <p:nvSpPr>
          <p:cNvPr id="31" name="Rectangle 8"/>
          <p:cNvSpPr>
            <a:spLocks noGrp="1" noChangeArrowheads="1"/>
          </p:cNvSpPr>
          <p:nvPr>
            <p:ph type="ftr" sz="quarter" idx="11"/>
          </p:nvPr>
        </p:nvSpPr>
        <p:spPr>
          <a:xfrm>
            <a:off x="3733800" y="6248400"/>
            <a:ext cx="2895600" cy="457200"/>
          </a:xfrm>
        </p:spPr>
        <p:txBody>
          <a:bodyPr/>
          <a:lstStyle>
            <a:lvl1pPr>
              <a:defRPr smtClean="0">
                <a:solidFill>
                  <a:srgbClr val="FFFFFF"/>
                </a:solidFill>
              </a:defRPr>
            </a:lvl1pPr>
          </a:lstStyle>
          <a:p>
            <a:pPr>
              <a:defRPr/>
            </a:pPr>
            <a:endParaRPr lang="en-US" altLang="en-US"/>
          </a:p>
        </p:txBody>
      </p:sp>
      <p:sp>
        <p:nvSpPr>
          <p:cNvPr id="32" name="Rectangle 9"/>
          <p:cNvSpPr>
            <a:spLocks noGrp="1" noChangeArrowheads="1"/>
          </p:cNvSpPr>
          <p:nvPr>
            <p:ph type="sldNum" sz="quarter" idx="12"/>
          </p:nvPr>
        </p:nvSpPr>
        <p:spPr>
          <a:xfrm>
            <a:off x="7162800" y="6248400"/>
            <a:ext cx="1905000" cy="457200"/>
          </a:xfrm>
        </p:spPr>
        <p:txBody>
          <a:bodyPr/>
          <a:lstStyle>
            <a:lvl1pPr>
              <a:defRPr smtClean="0">
                <a:solidFill>
                  <a:srgbClr val="FFFFFF"/>
                </a:solidFill>
              </a:defRPr>
            </a:lvl1pPr>
          </a:lstStyle>
          <a:p>
            <a:pPr>
              <a:defRPr/>
            </a:pPr>
            <a:fld id="{CB0422F8-FB8F-4C58-91EE-7CA1FC4F0479}" type="slidenum">
              <a:rPr lang="en-US" altLang="en-US"/>
              <a:pPr>
                <a:defRPr/>
              </a:pPr>
              <a:t>‹#›</a:t>
            </a:fld>
            <a:endParaRPr lang="en-US" altLang="en-US"/>
          </a:p>
        </p:txBody>
      </p:sp>
    </p:spTree>
    <p:extLst>
      <p:ext uri="{BB962C8B-B14F-4D97-AF65-F5344CB8AC3E}">
        <p14:creationId xmlns:p14="http://schemas.microsoft.com/office/powerpoint/2010/main" val="16699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17"/>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1D9388D-1260-4860-9076-F7D1194375E1}" type="datetime1">
              <a:rPr lang="bg-BG" altLang="en-US" smtClean="0"/>
              <a:t>4.12.2019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D6E93E-5E7E-4F9E-80FD-05B88657AD20}" type="slidenum">
              <a:rPr lang="en-US" altLang="en-US"/>
              <a:pPr>
                <a:defRPr/>
              </a:pPr>
              <a:t>‹#›</a:t>
            </a:fld>
            <a:endParaRPr lang="en-US" altLang="en-US"/>
          </a:p>
        </p:txBody>
      </p:sp>
    </p:spTree>
    <p:extLst>
      <p:ext uri="{BB962C8B-B14F-4D97-AF65-F5344CB8AC3E}">
        <p14:creationId xmlns:p14="http://schemas.microsoft.com/office/powerpoint/2010/main" val="425808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419100"/>
            <a:ext cx="194310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419100"/>
            <a:ext cx="567690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E18A16-51A5-4BF4-B04C-6D1CDF5F17F4}" type="datetime1">
              <a:rPr lang="bg-BG" altLang="en-US" smtClean="0"/>
              <a:t>4.12.2019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376032-750D-4593-AF39-DA6966E50F65}" type="slidenum">
              <a:rPr lang="en-US" altLang="en-US"/>
              <a:pPr>
                <a:defRPr/>
              </a:pPr>
              <a:t>‹#›</a:t>
            </a:fld>
            <a:endParaRPr lang="en-US" altLang="en-US"/>
          </a:p>
        </p:txBody>
      </p:sp>
    </p:spTree>
    <p:extLst>
      <p:ext uri="{BB962C8B-B14F-4D97-AF65-F5344CB8AC3E}">
        <p14:creationId xmlns:p14="http://schemas.microsoft.com/office/powerpoint/2010/main" val="228101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bg-BG"/>
          </a:p>
        </p:txBody>
      </p:sp>
      <p:sp>
        <p:nvSpPr>
          <p:cNvPr id="4" name="Date Placeholder 3"/>
          <p:cNvSpPr>
            <a:spLocks noGrp="1"/>
          </p:cNvSpPr>
          <p:nvPr>
            <p:ph type="dt" sz="half" idx="10"/>
          </p:nvPr>
        </p:nvSpPr>
        <p:spPr/>
        <p:txBody>
          <a:bodyPr/>
          <a:lstStyle>
            <a:lvl1pPr>
              <a:defRPr/>
            </a:lvl1pPr>
          </a:lstStyle>
          <a:p>
            <a:fld id="{F253E057-5317-4C1A-8C3C-3429CCE05CAB}" type="datetime1">
              <a:rPr lang="bg-BG" altLang="bg-BG" smtClean="0"/>
              <a:t>4.12.2019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65C2EE2D-0A57-4D2D-9FA0-13F3369AC0DA}" type="slidenum">
              <a:rPr lang="bg-BG" altLang="bg-BG"/>
              <a:pPr/>
              <a:t>‹#›</a:t>
            </a:fld>
            <a:endParaRPr lang="bg-BG" altLang="bg-BG"/>
          </a:p>
        </p:txBody>
      </p:sp>
    </p:spTree>
    <p:extLst>
      <p:ext uri="{BB962C8B-B14F-4D97-AF65-F5344CB8AC3E}">
        <p14:creationId xmlns:p14="http://schemas.microsoft.com/office/powerpoint/2010/main" val="221018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5860FA90-8A16-464B-A5B9-F5974BC8618B}" type="datetime1">
              <a:rPr lang="bg-BG" altLang="bg-BG" smtClean="0"/>
              <a:t>4.12.2019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CCB19C60-CE9D-4D50-BFB4-316706C8AD86}" type="slidenum">
              <a:rPr lang="bg-BG" altLang="bg-BG"/>
              <a:pPr/>
              <a:t>‹#›</a:t>
            </a:fld>
            <a:endParaRPr lang="bg-BG" altLang="bg-BG"/>
          </a:p>
        </p:txBody>
      </p:sp>
    </p:spTree>
    <p:extLst>
      <p:ext uri="{BB962C8B-B14F-4D97-AF65-F5344CB8AC3E}">
        <p14:creationId xmlns:p14="http://schemas.microsoft.com/office/powerpoint/2010/main" val="3106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F813CC3-39CE-4FF7-ADF9-3F60788F8232}" type="datetime1">
              <a:rPr lang="bg-BG" altLang="bg-BG" smtClean="0"/>
              <a:t>4.12.2019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B8BBBC63-0B7F-4A5E-B040-C6E375609C96}" type="slidenum">
              <a:rPr lang="bg-BG" altLang="bg-BG"/>
              <a:pPr/>
              <a:t>‹#›</a:t>
            </a:fld>
            <a:endParaRPr lang="bg-BG" altLang="bg-BG"/>
          </a:p>
        </p:txBody>
      </p:sp>
    </p:spTree>
    <p:extLst>
      <p:ext uri="{BB962C8B-B14F-4D97-AF65-F5344CB8AC3E}">
        <p14:creationId xmlns:p14="http://schemas.microsoft.com/office/powerpoint/2010/main" val="345189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lvl1pPr>
              <a:defRPr/>
            </a:lvl1pPr>
          </a:lstStyle>
          <a:p>
            <a:fld id="{D7B8C217-6F42-425A-A218-EDE11E1AB728}" type="datetime1">
              <a:rPr lang="bg-BG" altLang="bg-BG" smtClean="0"/>
              <a:t>4.12.2019 г.</a:t>
            </a:fld>
            <a:endParaRPr lang="bg-BG" altLang="bg-BG"/>
          </a:p>
        </p:txBody>
      </p:sp>
      <p:sp>
        <p:nvSpPr>
          <p:cNvPr id="6" name="Footer Placeholder 5"/>
          <p:cNvSpPr>
            <a:spLocks noGrp="1"/>
          </p:cNvSpPr>
          <p:nvPr>
            <p:ph type="ftr" sz="quarter" idx="11"/>
          </p:nvPr>
        </p:nvSpPr>
        <p:spPr/>
        <p:txBody>
          <a:bodyPr/>
          <a:lstStyle>
            <a:lvl1pPr>
              <a:defRPr/>
            </a:lvl1pPr>
          </a:lstStyle>
          <a:p>
            <a:endParaRPr lang="bg-BG" altLang="bg-BG"/>
          </a:p>
        </p:txBody>
      </p:sp>
      <p:sp>
        <p:nvSpPr>
          <p:cNvPr id="7" name="Slide Number Placeholder 6"/>
          <p:cNvSpPr>
            <a:spLocks noGrp="1"/>
          </p:cNvSpPr>
          <p:nvPr>
            <p:ph type="sldNum" sz="quarter" idx="12"/>
          </p:nvPr>
        </p:nvSpPr>
        <p:spPr/>
        <p:txBody>
          <a:bodyPr/>
          <a:lstStyle>
            <a:lvl1pPr>
              <a:defRPr/>
            </a:lvl1pPr>
          </a:lstStyle>
          <a:p>
            <a:fld id="{21FC48A9-3ECC-4746-896F-9D538C71FD9A}" type="slidenum">
              <a:rPr lang="bg-BG" altLang="bg-BG"/>
              <a:pPr/>
              <a:t>‹#›</a:t>
            </a:fld>
            <a:endParaRPr lang="bg-BG" altLang="bg-BG"/>
          </a:p>
        </p:txBody>
      </p:sp>
    </p:spTree>
    <p:extLst>
      <p:ext uri="{BB962C8B-B14F-4D97-AF65-F5344CB8AC3E}">
        <p14:creationId xmlns:p14="http://schemas.microsoft.com/office/powerpoint/2010/main" val="397512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lvl1pPr>
              <a:defRPr/>
            </a:lvl1pPr>
          </a:lstStyle>
          <a:p>
            <a:fld id="{7D622F7D-FB98-4F9F-AD97-A17856D587CB}" type="datetime1">
              <a:rPr lang="bg-BG" altLang="bg-BG" smtClean="0"/>
              <a:t>4.12.2019 г.</a:t>
            </a:fld>
            <a:endParaRPr lang="bg-BG" altLang="bg-BG"/>
          </a:p>
        </p:txBody>
      </p:sp>
      <p:sp>
        <p:nvSpPr>
          <p:cNvPr id="8" name="Footer Placeholder 7"/>
          <p:cNvSpPr>
            <a:spLocks noGrp="1"/>
          </p:cNvSpPr>
          <p:nvPr>
            <p:ph type="ftr" sz="quarter" idx="11"/>
          </p:nvPr>
        </p:nvSpPr>
        <p:spPr/>
        <p:txBody>
          <a:bodyPr/>
          <a:lstStyle>
            <a:lvl1pPr>
              <a:defRPr/>
            </a:lvl1pPr>
          </a:lstStyle>
          <a:p>
            <a:endParaRPr lang="bg-BG" altLang="bg-BG"/>
          </a:p>
        </p:txBody>
      </p:sp>
      <p:sp>
        <p:nvSpPr>
          <p:cNvPr id="9" name="Slide Number Placeholder 8"/>
          <p:cNvSpPr>
            <a:spLocks noGrp="1"/>
          </p:cNvSpPr>
          <p:nvPr>
            <p:ph type="sldNum" sz="quarter" idx="12"/>
          </p:nvPr>
        </p:nvSpPr>
        <p:spPr/>
        <p:txBody>
          <a:bodyPr/>
          <a:lstStyle>
            <a:lvl1pPr>
              <a:defRPr/>
            </a:lvl1pPr>
          </a:lstStyle>
          <a:p>
            <a:fld id="{516600D0-A02F-457B-9C83-BEDBC93D81B7}" type="slidenum">
              <a:rPr lang="bg-BG" altLang="bg-BG"/>
              <a:pPr/>
              <a:t>‹#›</a:t>
            </a:fld>
            <a:endParaRPr lang="bg-BG" altLang="bg-BG"/>
          </a:p>
        </p:txBody>
      </p:sp>
    </p:spTree>
    <p:extLst>
      <p:ext uri="{BB962C8B-B14F-4D97-AF65-F5344CB8AC3E}">
        <p14:creationId xmlns:p14="http://schemas.microsoft.com/office/powerpoint/2010/main" val="1056066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lvl1pPr>
              <a:defRPr/>
            </a:lvl1pPr>
          </a:lstStyle>
          <a:p>
            <a:fld id="{AF401520-65EC-415A-A657-D4F751C22466}" type="datetime1">
              <a:rPr lang="bg-BG" altLang="bg-BG" smtClean="0"/>
              <a:t>4.12.2019 г.</a:t>
            </a:fld>
            <a:endParaRPr lang="bg-BG" altLang="bg-BG"/>
          </a:p>
        </p:txBody>
      </p:sp>
      <p:sp>
        <p:nvSpPr>
          <p:cNvPr id="4" name="Footer Placeholder 3"/>
          <p:cNvSpPr>
            <a:spLocks noGrp="1"/>
          </p:cNvSpPr>
          <p:nvPr>
            <p:ph type="ftr" sz="quarter" idx="11"/>
          </p:nvPr>
        </p:nvSpPr>
        <p:spPr/>
        <p:txBody>
          <a:bodyPr/>
          <a:lstStyle>
            <a:lvl1pPr>
              <a:defRPr/>
            </a:lvl1pPr>
          </a:lstStyle>
          <a:p>
            <a:endParaRPr lang="bg-BG" altLang="bg-BG"/>
          </a:p>
        </p:txBody>
      </p:sp>
      <p:sp>
        <p:nvSpPr>
          <p:cNvPr id="5" name="Slide Number Placeholder 4"/>
          <p:cNvSpPr>
            <a:spLocks noGrp="1"/>
          </p:cNvSpPr>
          <p:nvPr>
            <p:ph type="sldNum" sz="quarter" idx="12"/>
          </p:nvPr>
        </p:nvSpPr>
        <p:spPr/>
        <p:txBody>
          <a:bodyPr/>
          <a:lstStyle>
            <a:lvl1pPr>
              <a:defRPr/>
            </a:lvl1pPr>
          </a:lstStyle>
          <a:p>
            <a:fld id="{D49A9BBA-89FD-48D0-B870-59C9B59A5A5D}" type="slidenum">
              <a:rPr lang="bg-BG" altLang="bg-BG"/>
              <a:pPr/>
              <a:t>‹#›</a:t>
            </a:fld>
            <a:endParaRPr lang="bg-BG" altLang="bg-BG"/>
          </a:p>
        </p:txBody>
      </p:sp>
    </p:spTree>
    <p:extLst>
      <p:ext uri="{BB962C8B-B14F-4D97-AF65-F5344CB8AC3E}">
        <p14:creationId xmlns:p14="http://schemas.microsoft.com/office/powerpoint/2010/main" val="2116636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C12FE62-36FC-454E-892D-4306FA6B007E}" type="datetime1">
              <a:rPr lang="bg-BG" altLang="bg-BG" smtClean="0"/>
              <a:t>4.12.2019 г.</a:t>
            </a:fld>
            <a:endParaRPr lang="bg-BG" altLang="bg-BG"/>
          </a:p>
        </p:txBody>
      </p:sp>
      <p:sp>
        <p:nvSpPr>
          <p:cNvPr id="3" name="Footer Placeholder 2"/>
          <p:cNvSpPr>
            <a:spLocks noGrp="1"/>
          </p:cNvSpPr>
          <p:nvPr>
            <p:ph type="ftr" sz="quarter" idx="11"/>
          </p:nvPr>
        </p:nvSpPr>
        <p:spPr/>
        <p:txBody>
          <a:bodyPr/>
          <a:lstStyle>
            <a:lvl1pPr>
              <a:defRPr/>
            </a:lvl1pPr>
          </a:lstStyle>
          <a:p>
            <a:endParaRPr lang="bg-BG" altLang="bg-BG"/>
          </a:p>
        </p:txBody>
      </p:sp>
      <p:sp>
        <p:nvSpPr>
          <p:cNvPr id="4" name="Slide Number Placeholder 3"/>
          <p:cNvSpPr>
            <a:spLocks noGrp="1"/>
          </p:cNvSpPr>
          <p:nvPr>
            <p:ph type="sldNum" sz="quarter" idx="12"/>
          </p:nvPr>
        </p:nvSpPr>
        <p:spPr/>
        <p:txBody>
          <a:bodyPr/>
          <a:lstStyle>
            <a:lvl1pPr>
              <a:defRPr/>
            </a:lvl1pPr>
          </a:lstStyle>
          <a:p>
            <a:fld id="{3B563EE2-3BA9-40BD-8186-5C97D36E9348}" type="slidenum">
              <a:rPr lang="bg-BG" altLang="bg-BG"/>
              <a:pPr/>
              <a:t>‹#›</a:t>
            </a:fld>
            <a:endParaRPr lang="bg-BG" altLang="bg-BG"/>
          </a:p>
        </p:txBody>
      </p:sp>
    </p:spTree>
    <p:extLst>
      <p:ext uri="{BB962C8B-B14F-4D97-AF65-F5344CB8AC3E}">
        <p14:creationId xmlns:p14="http://schemas.microsoft.com/office/powerpoint/2010/main" val="3057386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C368338-E732-4FE5-97E5-630285C51E27}" type="datetime1">
              <a:rPr lang="bg-BG" altLang="bg-BG" smtClean="0"/>
              <a:t>4.12.2019 г.</a:t>
            </a:fld>
            <a:endParaRPr lang="bg-BG" altLang="bg-BG"/>
          </a:p>
        </p:txBody>
      </p:sp>
      <p:sp>
        <p:nvSpPr>
          <p:cNvPr id="6" name="Footer Placeholder 5"/>
          <p:cNvSpPr>
            <a:spLocks noGrp="1"/>
          </p:cNvSpPr>
          <p:nvPr>
            <p:ph type="ftr" sz="quarter" idx="11"/>
          </p:nvPr>
        </p:nvSpPr>
        <p:spPr/>
        <p:txBody>
          <a:bodyPr/>
          <a:lstStyle>
            <a:lvl1pPr>
              <a:defRPr/>
            </a:lvl1pPr>
          </a:lstStyle>
          <a:p>
            <a:endParaRPr lang="bg-BG" altLang="bg-BG"/>
          </a:p>
        </p:txBody>
      </p:sp>
      <p:sp>
        <p:nvSpPr>
          <p:cNvPr id="7" name="Slide Number Placeholder 6"/>
          <p:cNvSpPr>
            <a:spLocks noGrp="1"/>
          </p:cNvSpPr>
          <p:nvPr>
            <p:ph type="sldNum" sz="quarter" idx="12"/>
          </p:nvPr>
        </p:nvSpPr>
        <p:spPr/>
        <p:txBody>
          <a:bodyPr/>
          <a:lstStyle>
            <a:lvl1pPr>
              <a:defRPr/>
            </a:lvl1pPr>
          </a:lstStyle>
          <a:p>
            <a:fld id="{FCBDFF53-46D1-492A-B7B4-70A36E3EA275}" type="slidenum">
              <a:rPr lang="bg-BG" altLang="bg-BG"/>
              <a:pPr/>
              <a:t>‹#›</a:t>
            </a:fld>
            <a:endParaRPr lang="bg-BG" altLang="bg-BG"/>
          </a:p>
        </p:txBody>
      </p:sp>
    </p:spTree>
    <p:extLst>
      <p:ext uri="{BB962C8B-B14F-4D97-AF65-F5344CB8AC3E}">
        <p14:creationId xmlns:p14="http://schemas.microsoft.com/office/powerpoint/2010/main" val="18755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E713A1C-D579-4CC2-9EEC-CE514C963EC4}" type="datetime1">
              <a:rPr lang="bg-BG" altLang="en-US" smtClean="0"/>
              <a:t>4.12.2019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7DB7CCD-F292-4A32-9B30-FCC46A293923}" type="slidenum">
              <a:rPr lang="en-US" altLang="en-US"/>
              <a:pPr>
                <a:defRPr/>
              </a:pPr>
              <a:t>‹#›</a:t>
            </a:fld>
            <a:endParaRPr lang="en-US" altLang="en-US"/>
          </a:p>
        </p:txBody>
      </p:sp>
    </p:spTree>
    <p:extLst>
      <p:ext uri="{BB962C8B-B14F-4D97-AF65-F5344CB8AC3E}">
        <p14:creationId xmlns:p14="http://schemas.microsoft.com/office/powerpoint/2010/main" val="3427864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A12A254-732E-4D31-AE1D-5593254AA7DE}" type="datetime1">
              <a:rPr lang="bg-BG" altLang="bg-BG" smtClean="0"/>
              <a:t>4.12.2019 г.</a:t>
            </a:fld>
            <a:endParaRPr lang="bg-BG" altLang="bg-BG"/>
          </a:p>
        </p:txBody>
      </p:sp>
      <p:sp>
        <p:nvSpPr>
          <p:cNvPr id="6" name="Footer Placeholder 5"/>
          <p:cNvSpPr>
            <a:spLocks noGrp="1"/>
          </p:cNvSpPr>
          <p:nvPr>
            <p:ph type="ftr" sz="quarter" idx="11"/>
          </p:nvPr>
        </p:nvSpPr>
        <p:spPr/>
        <p:txBody>
          <a:bodyPr/>
          <a:lstStyle>
            <a:lvl1pPr>
              <a:defRPr/>
            </a:lvl1pPr>
          </a:lstStyle>
          <a:p>
            <a:endParaRPr lang="bg-BG" altLang="bg-BG"/>
          </a:p>
        </p:txBody>
      </p:sp>
      <p:sp>
        <p:nvSpPr>
          <p:cNvPr id="7" name="Slide Number Placeholder 6"/>
          <p:cNvSpPr>
            <a:spLocks noGrp="1"/>
          </p:cNvSpPr>
          <p:nvPr>
            <p:ph type="sldNum" sz="quarter" idx="12"/>
          </p:nvPr>
        </p:nvSpPr>
        <p:spPr/>
        <p:txBody>
          <a:bodyPr/>
          <a:lstStyle>
            <a:lvl1pPr>
              <a:defRPr/>
            </a:lvl1pPr>
          </a:lstStyle>
          <a:p>
            <a:fld id="{D22811A6-2DF2-420D-BF10-38AD70EAF01D}" type="slidenum">
              <a:rPr lang="bg-BG" altLang="bg-BG"/>
              <a:pPr/>
              <a:t>‹#›</a:t>
            </a:fld>
            <a:endParaRPr lang="bg-BG" altLang="bg-BG"/>
          </a:p>
        </p:txBody>
      </p:sp>
    </p:spTree>
    <p:extLst>
      <p:ext uri="{BB962C8B-B14F-4D97-AF65-F5344CB8AC3E}">
        <p14:creationId xmlns:p14="http://schemas.microsoft.com/office/powerpoint/2010/main" val="2212216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3501E2D7-CF9C-48EE-AB56-78A926AF6D8D}" type="datetime1">
              <a:rPr lang="bg-BG" altLang="bg-BG" smtClean="0"/>
              <a:t>4.12.2019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4CAB0984-DF47-419B-9CDA-59EEEAFBF9D0}" type="slidenum">
              <a:rPr lang="bg-BG" altLang="bg-BG"/>
              <a:pPr/>
              <a:t>‹#›</a:t>
            </a:fld>
            <a:endParaRPr lang="bg-BG" altLang="bg-BG"/>
          </a:p>
        </p:txBody>
      </p:sp>
    </p:spTree>
    <p:extLst>
      <p:ext uri="{BB962C8B-B14F-4D97-AF65-F5344CB8AC3E}">
        <p14:creationId xmlns:p14="http://schemas.microsoft.com/office/powerpoint/2010/main" val="206597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lvl1pPr>
              <a:defRPr/>
            </a:lvl1pPr>
          </a:lstStyle>
          <a:p>
            <a:fld id="{1997D811-4345-4BA3-A2D2-AC6545414D6B}" type="datetime1">
              <a:rPr lang="bg-BG" altLang="bg-BG" smtClean="0"/>
              <a:t>4.12.2019 г.</a:t>
            </a:fld>
            <a:endParaRPr lang="bg-BG" altLang="bg-BG"/>
          </a:p>
        </p:txBody>
      </p:sp>
      <p:sp>
        <p:nvSpPr>
          <p:cNvPr id="5" name="Footer Placeholder 4"/>
          <p:cNvSpPr>
            <a:spLocks noGrp="1"/>
          </p:cNvSpPr>
          <p:nvPr>
            <p:ph type="ftr" sz="quarter" idx="11"/>
          </p:nvPr>
        </p:nvSpPr>
        <p:spPr/>
        <p:txBody>
          <a:bodyPr/>
          <a:lstStyle>
            <a:lvl1pPr>
              <a:defRPr/>
            </a:lvl1pPr>
          </a:lstStyle>
          <a:p>
            <a:endParaRPr lang="bg-BG" altLang="bg-BG"/>
          </a:p>
        </p:txBody>
      </p:sp>
      <p:sp>
        <p:nvSpPr>
          <p:cNvPr id="6" name="Slide Number Placeholder 5"/>
          <p:cNvSpPr>
            <a:spLocks noGrp="1"/>
          </p:cNvSpPr>
          <p:nvPr>
            <p:ph type="sldNum" sz="quarter" idx="12"/>
          </p:nvPr>
        </p:nvSpPr>
        <p:spPr/>
        <p:txBody>
          <a:bodyPr/>
          <a:lstStyle>
            <a:lvl1pPr>
              <a:defRPr/>
            </a:lvl1pPr>
          </a:lstStyle>
          <a:p>
            <a:fld id="{0375B134-6DA8-4CD4-89A8-8CA4FFA2A332}" type="slidenum">
              <a:rPr lang="bg-BG" altLang="bg-BG"/>
              <a:pPr/>
              <a:t>‹#›</a:t>
            </a:fld>
            <a:endParaRPr lang="bg-BG" altLang="bg-BG"/>
          </a:p>
        </p:txBody>
      </p:sp>
    </p:spTree>
    <p:extLst>
      <p:ext uri="{BB962C8B-B14F-4D97-AF65-F5344CB8AC3E}">
        <p14:creationId xmlns:p14="http://schemas.microsoft.com/office/powerpoint/2010/main" val="3461647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ln/>
        </p:spPr>
        <p:txBody>
          <a:bodyPr/>
          <a:lstStyle>
            <a:lvl1pPr>
              <a:defRPr/>
            </a:lvl1pPr>
          </a:lstStyle>
          <a:p>
            <a:endParaRPr lang="bg-BG" altLang="en-US"/>
          </a:p>
        </p:txBody>
      </p:sp>
      <p:sp>
        <p:nvSpPr>
          <p:cNvPr id="6" name="Rectangle 3"/>
          <p:cNvSpPr>
            <a:spLocks noGrp="1" noChangeArrowheads="1"/>
          </p:cNvSpPr>
          <p:nvPr>
            <p:ph type="sldNum" sz="quarter" idx="11"/>
          </p:nvPr>
        </p:nvSpPr>
        <p:spPr>
          <a:ln/>
        </p:spPr>
        <p:txBody>
          <a:bodyPr/>
          <a:lstStyle>
            <a:lvl1pPr>
              <a:defRPr/>
            </a:lvl1pPr>
          </a:lstStyle>
          <a:p>
            <a:pPr>
              <a:defRPr/>
            </a:pPr>
            <a:fld id="{F7470904-3055-46D7-A825-ACF91539C142}" type="slidenum">
              <a:rPr lang="bg-BG" altLang="en-US"/>
              <a:pPr>
                <a:defRPr/>
              </a:pPr>
              <a:t>‹#›</a:t>
            </a:fld>
            <a:endParaRPr lang="bg-BG" altLang="en-US"/>
          </a:p>
        </p:txBody>
      </p:sp>
      <p:sp>
        <p:nvSpPr>
          <p:cNvPr id="7" name="Rectangle 16"/>
          <p:cNvSpPr>
            <a:spLocks noGrp="1" noChangeArrowheads="1"/>
          </p:cNvSpPr>
          <p:nvPr>
            <p:ph type="dt" sz="half" idx="12"/>
          </p:nvPr>
        </p:nvSpPr>
        <p:spPr>
          <a:ln/>
        </p:spPr>
        <p:txBody>
          <a:bodyPr/>
          <a:lstStyle>
            <a:lvl1pPr>
              <a:defRPr/>
            </a:lvl1pPr>
          </a:lstStyle>
          <a:p>
            <a:fld id="{D0021FBF-7BA4-4724-BB91-148649787709}" type="datetime1">
              <a:rPr lang="bg-BG" altLang="bg-BG" smtClean="0"/>
              <a:t>4.12.2019 г.</a:t>
            </a:fld>
            <a:endParaRPr lang="bg-BG" altLang="en-US"/>
          </a:p>
        </p:txBody>
      </p:sp>
    </p:spTree>
    <p:extLst>
      <p:ext uri="{BB962C8B-B14F-4D97-AF65-F5344CB8AC3E}">
        <p14:creationId xmlns:p14="http://schemas.microsoft.com/office/powerpoint/2010/main" val="3493433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7104628-D859-41B4-BF90-FA88EC3990E6}" type="datetime1">
              <a:rPr lang="bg-BG" altLang="en-US" smtClean="0"/>
              <a:t>4.12.2019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3D4B1B-A242-4991-ABBF-E861B7EA7751}" type="slidenum">
              <a:rPr lang="bg-BG" altLang="en-US"/>
              <a:pPr>
                <a:defRPr/>
              </a:pPr>
              <a:t>‹#›</a:t>
            </a:fld>
            <a:endParaRPr lang="bg-BG" altLang="en-US"/>
          </a:p>
        </p:txBody>
      </p:sp>
    </p:spTree>
    <p:extLst>
      <p:ext uri="{BB962C8B-B14F-4D97-AF65-F5344CB8AC3E}">
        <p14:creationId xmlns:p14="http://schemas.microsoft.com/office/powerpoint/2010/main" val="609470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B32F8F4-CFFB-4605-B181-964C9BF3E16F}" type="datetime1">
              <a:rPr lang="bg-BG" altLang="en-US" smtClean="0"/>
              <a:t>4.12.2019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2E0728-604D-4B13-8584-99352F5131E7}" type="slidenum">
              <a:rPr lang="bg-BG" altLang="en-US"/>
              <a:pPr>
                <a:defRPr/>
              </a:pPr>
              <a:t>‹#›</a:t>
            </a:fld>
            <a:endParaRPr lang="bg-BG" altLang="en-US"/>
          </a:p>
        </p:txBody>
      </p:sp>
    </p:spTree>
    <p:extLst>
      <p:ext uri="{BB962C8B-B14F-4D97-AF65-F5344CB8AC3E}">
        <p14:creationId xmlns:p14="http://schemas.microsoft.com/office/powerpoint/2010/main" val="1074867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3458A65-D153-4F20-97DF-9555462A3439}" type="datetime1">
              <a:rPr lang="bg-BG" altLang="en-US" smtClean="0"/>
              <a:t>4.12.2019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08C3D9-A8EE-4C31-8B97-90B0149763FF}" type="slidenum">
              <a:rPr lang="bg-BG" altLang="en-US"/>
              <a:pPr>
                <a:defRPr/>
              </a:pPr>
              <a:t>‹#›</a:t>
            </a:fld>
            <a:endParaRPr lang="bg-BG" altLang="en-US"/>
          </a:p>
        </p:txBody>
      </p:sp>
    </p:spTree>
    <p:extLst>
      <p:ext uri="{BB962C8B-B14F-4D97-AF65-F5344CB8AC3E}">
        <p14:creationId xmlns:p14="http://schemas.microsoft.com/office/powerpoint/2010/main" val="3219965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590743F-966D-4FBB-A417-5A836EFD2F0B}" type="datetime1">
              <a:rPr lang="bg-BG" altLang="en-US" smtClean="0"/>
              <a:t>4.12.2019 г.</a:t>
            </a:fld>
            <a:endParaRPr lang="bg-BG"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EEF6E7-3E71-4604-BCE0-1AE9732FD6B9}" type="slidenum">
              <a:rPr lang="bg-BG" altLang="en-US"/>
              <a:pPr>
                <a:defRPr/>
              </a:pPr>
              <a:t>‹#›</a:t>
            </a:fld>
            <a:endParaRPr lang="bg-BG" altLang="en-US"/>
          </a:p>
        </p:txBody>
      </p:sp>
    </p:spTree>
    <p:extLst>
      <p:ext uri="{BB962C8B-B14F-4D97-AF65-F5344CB8AC3E}">
        <p14:creationId xmlns:p14="http://schemas.microsoft.com/office/powerpoint/2010/main" val="2814102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74D4BABA-9BB7-499F-921F-9C6984EC275B}" type="datetime1">
              <a:rPr lang="bg-BG" altLang="en-US" smtClean="0"/>
              <a:t>4.12.2019 г.</a:t>
            </a:fld>
            <a:endParaRPr lang="bg-BG"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9" name="Rectangle 6"/>
          <p:cNvSpPr>
            <a:spLocks noGrp="1" noChangeArrowheads="1"/>
          </p:cNvSpPr>
          <p:nvPr>
            <p:ph type="sldNum" sz="quarter" idx="12"/>
          </p:nvPr>
        </p:nvSpPr>
        <p:spPr>
          <a:ln/>
        </p:spPr>
        <p:txBody>
          <a:bodyPr/>
          <a:lstStyle>
            <a:lvl1pPr>
              <a:defRPr/>
            </a:lvl1pPr>
          </a:lstStyle>
          <a:p>
            <a:pPr>
              <a:defRPr/>
            </a:pPr>
            <a:fld id="{338EAF10-180F-43BB-95AB-5E20965E114A}" type="slidenum">
              <a:rPr lang="bg-BG" altLang="en-US"/>
              <a:pPr>
                <a:defRPr/>
              </a:pPr>
              <a:t>‹#›</a:t>
            </a:fld>
            <a:endParaRPr lang="bg-BG" altLang="en-US"/>
          </a:p>
        </p:txBody>
      </p:sp>
    </p:spTree>
    <p:extLst>
      <p:ext uri="{BB962C8B-B14F-4D97-AF65-F5344CB8AC3E}">
        <p14:creationId xmlns:p14="http://schemas.microsoft.com/office/powerpoint/2010/main" val="2809045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41E2E1D-22B0-4D02-960D-4A0919A4041F}" type="datetime1">
              <a:rPr lang="bg-BG" altLang="en-US" smtClean="0"/>
              <a:t>4.12.2019 г.</a:t>
            </a:fld>
            <a:endParaRPr lang="bg-BG"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5" name="Rectangle 6"/>
          <p:cNvSpPr>
            <a:spLocks noGrp="1" noChangeArrowheads="1"/>
          </p:cNvSpPr>
          <p:nvPr>
            <p:ph type="sldNum" sz="quarter" idx="12"/>
          </p:nvPr>
        </p:nvSpPr>
        <p:spPr>
          <a:ln/>
        </p:spPr>
        <p:txBody>
          <a:bodyPr/>
          <a:lstStyle>
            <a:lvl1pPr>
              <a:defRPr/>
            </a:lvl1pPr>
          </a:lstStyle>
          <a:p>
            <a:pPr>
              <a:defRPr/>
            </a:pPr>
            <a:fld id="{B78527D1-208E-4D10-97E7-C9FBB8219BA4}" type="slidenum">
              <a:rPr lang="bg-BG" altLang="en-US"/>
              <a:pPr>
                <a:defRPr/>
              </a:pPr>
              <a:t>‹#›</a:t>
            </a:fld>
            <a:endParaRPr lang="bg-BG" altLang="en-US"/>
          </a:p>
        </p:txBody>
      </p:sp>
    </p:spTree>
    <p:extLst>
      <p:ext uri="{BB962C8B-B14F-4D97-AF65-F5344CB8AC3E}">
        <p14:creationId xmlns:p14="http://schemas.microsoft.com/office/powerpoint/2010/main" val="319162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7DEA975-E150-4713-981F-C337EF67C699}" type="datetime1">
              <a:rPr lang="bg-BG" altLang="en-US" smtClean="0"/>
              <a:t>4.12.2019 г.</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D3988A-656B-447F-8BB7-0BF08BCAFFB3}" type="slidenum">
              <a:rPr lang="en-US" altLang="en-US"/>
              <a:pPr>
                <a:defRPr/>
              </a:pPr>
              <a:t>‹#›</a:t>
            </a:fld>
            <a:endParaRPr lang="en-US" altLang="en-US"/>
          </a:p>
        </p:txBody>
      </p:sp>
    </p:spTree>
    <p:extLst>
      <p:ext uri="{BB962C8B-B14F-4D97-AF65-F5344CB8AC3E}">
        <p14:creationId xmlns:p14="http://schemas.microsoft.com/office/powerpoint/2010/main" val="1455029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F289D43-0C98-437A-BE07-CB1B0693DC1C}" type="datetime1">
              <a:rPr lang="bg-BG" altLang="en-US" smtClean="0"/>
              <a:t>4.12.2019 г.</a:t>
            </a:fld>
            <a:endParaRPr lang="bg-BG"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4" name="Rectangle 6"/>
          <p:cNvSpPr>
            <a:spLocks noGrp="1" noChangeArrowheads="1"/>
          </p:cNvSpPr>
          <p:nvPr>
            <p:ph type="sldNum" sz="quarter" idx="12"/>
          </p:nvPr>
        </p:nvSpPr>
        <p:spPr>
          <a:ln/>
        </p:spPr>
        <p:txBody>
          <a:bodyPr/>
          <a:lstStyle>
            <a:lvl1pPr>
              <a:defRPr/>
            </a:lvl1pPr>
          </a:lstStyle>
          <a:p>
            <a:pPr>
              <a:defRPr/>
            </a:pPr>
            <a:fld id="{D1B7450F-701E-49DF-B7E1-E2404304B235}" type="slidenum">
              <a:rPr lang="bg-BG" altLang="en-US"/>
              <a:pPr>
                <a:defRPr/>
              </a:pPr>
              <a:t>‹#›</a:t>
            </a:fld>
            <a:endParaRPr lang="bg-BG" altLang="en-US"/>
          </a:p>
        </p:txBody>
      </p:sp>
    </p:spTree>
    <p:extLst>
      <p:ext uri="{BB962C8B-B14F-4D97-AF65-F5344CB8AC3E}">
        <p14:creationId xmlns:p14="http://schemas.microsoft.com/office/powerpoint/2010/main" val="2589690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CBF1816-F41A-47E8-9E0E-9D08A46EA460}" type="datetime1">
              <a:rPr lang="bg-BG" altLang="en-US" smtClean="0"/>
              <a:t>4.12.2019 г.</a:t>
            </a:fld>
            <a:endParaRPr lang="bg-BG"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7" name="Rectangle 6"/>
          <p:cNvSpPr>
            <a:spLocks noGrp="1" noChangeArrowheads="1"/>
          </p:cNvSpPr>
          <p:nvPr>
            <p:ph type="sldNum" sz="quarter" idx="12"/>
          </p:nvPr>
        </p:nvSpPr>
        <p:spPr>
          <a:ln/>
        </p:spPr>
        <p:txBody>
          <a:bodyPr/>
          <a:lstStyle>
            <a:lvl1pPr>
              <a:defRPr/>
            </a:lvl1pPr>
          </a:lstStyle>
          <a:p>
            <a:pPr>
              <a:defRPr/>
            </a:pPr>
            <a:fld id="{0284BE32-B4E9-44F0-BC50-195E66F71C9F}" type="slidenum">
              <a:rPr lang="bg-BG" altLang="en-US"/>
              <a:pPr>
                <a:defRPr/>
              </a:pPr>
              <a:t>‹#›</a:t>
            </a:fld>
            <a:endParaRPr lang="bg-BG" altLang="en-US"/>
          </a:p>
        </p:txBody>
      </p:sp>
    </p:spTree>
    <p:extLst>
      <p:ext uri="{BB962C8B-B14F-4D97-AF65-F5344CB8AC3E}">
        <p14:creationId xmlns:p14="http://schemas.microsoft.com/office/powerpoint/2010/main" val="1005933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ED765FF-4303-4298-8957-7CF2D39D8770}" type="datetime1">
              <a:rPr lang="bg-BG" altLang="en-US" smtClean="0"/>
              <a:t>4.12.2019 г.</a:t>
            </a:fld>
            <a:endParaRPr lang="bg-BG"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7" name="Rectangle 6"/>
          <p:cNvSpPr>
            <a:spLocks noGrp="1" noChangeArrowheads="1"/>
          </p:cNvSpPr>
          <p:nvPr>
            <p:ph type="sldNum" sz="quarter" idx="12"/>
          </p:nvPr>
        </p:nvSpPr>
        <p:spPr>
          <a:ln/>
        </p:spPr>
        <p:txBody>
          <a:bodyPr/>
          <a:lstStyle>
            <a:lvl1pPr>
              <a:defRPr/>
            </a:lvl1pPr>
          </a:lstStyle>
          <a:p>
            <a:pPr>
              <a:defRPr/>
            </a:pPr>
            <a:fld id="{26B14394-401B-4524-BC8D-6197651ED074}" type="slidenum">
              <a:rPr lang="bg-BG" altLang="en-US"/>
              <a:pPr>
                <a:defRPr/>
              </a:pPr>
              <a:t>‹#›</a:t>
            </a:fld>
            <a:endParaRPr lang="bg-BG" altLang="en-US"/>
          </a:p>
        </p:txBody>
      </p:sp>
    </p:spTree>
    <p:extLst>
      <p:ext uri="{BB962C8B-B14F-4D97-AF65-F5344CB8AC3E}">
        <p14:creationId xmlns:p14="http://schemas.microsoft.com/office/powerpoint/2010/main" val="2832153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4165F6B-400D-43BF-9E36-FBA8D546E136}" type="datetime1">
              <a:rPr lang="bg-BG" altLang="en-US" smtClean="0"/>
              <a:t>4.12.2019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7C7121-F717-426B-8B01-E72C127A9DE9}" type="slidenum">
              <a:rPr lang="bg-BG" altLang="en-US"/>
              <a:pPr>
                <a:defRPr/>
              </a:pPr>
              <a:t>‹#›</a:t>
            </a:fld>
            <a:endParaRPr lang="bg-BG" altLang="en-US"/>
          </a:p>
        </p:txBody>
      </p:sp>
    </p:spTree>
    <p:extLst>
      <p:ext uri="{BB962C8B-B14F-4D97-AF65-F5344CB8AC3E}">
        <p14:creationId xmlns:p14="http://schemas.microsoft.com/office/powerpoint/2010/main" val="580169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966B8E8-A240-4D28-AE2D-B4664E154EFA}" type="datetime1">
              <a:rPr lang="bg-BG" altLang="en-US" smtClean="0"/>
              <a:t>4.12.2019 г.</a:t>
            </a:fld>
            <a:endParaRPr lang="bg-BG"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bg-BG"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429EB1-D72F-48D5-B0CF-289500E967C5}" type="slidenum">
              <a:rPr lang="bg-BG" altLang="en-US"/>
              <a:pPr>
                <a:defRPr/>
              </a:pPr>
              <a:t>‹#›</a:t>
            </a:fld>
            <a:endParaRPr lang="bg-BG" altLang="en-US"/>
          </a:p>
        </p:txBody>
      </p:sp>
    </p:spTree>
    <p:extLst>
      <p:ext uri="{BB962C8B-B14F-4D97-AF65-F5344CB8AC3E}">
        <p14:creationId xmlns:p14="http://schemas.microsoft.com/office/powerpoint/2010/main" val="245048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2044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AB40B61-6154-428B-900B-08470EE5FD70}" type="datetime1">
              <a:rPr lang="bg-BG" altLang="en-US" smtClean="0"/>
              <a:t>4.12.2019 г.</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2C186E-229D-4C3E-916D-5670601D49CE}" type="slidenum">
              <a:rPr lang="en-US" altLang="en-US"/>
              <a:pPr>
                <a:defRPr/>
              </a:pPr>
              <a:t>‹#›</a:t>
            </a:fld>
            <a:endParaRPr lang="en-US" altLang="en-US"/>
          </a:p>
        </p:txBody>
      </p:sp>
    </p:spTree>
    <p:extLst>
      <p:ext uri="{BB962C8B-B14F-4D97-AF65-F5344CB8AC3E}">
        <p14:creationId xmlns:p14="http://schemas.microsoft.com/office/powerpoint/2010/main" val="369574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165BDDE-A19B-44A3-8569-D9B36748852D}" type="datetime1">
              <a:rPr lang="bg-BG" altLang="en-US" smtClean="0"/>
              <a:t>4.12.2019 г.</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17A8E5B-2465-429A-8A38-C2841B7F80F7}" type="slidenum">
              <a:rPr lang="en-US" altLang="en-US"/>
              <a:pPr>
                <a:defRPr/>
              </a:pPr>
              <a:t>‹#›</a:t>
            </a:fld>
            <a:endParaRPr lang="en-US" altLang="en-US"/>
          </a:p>
        </p:txBody>
      </p:sp>
    </p:spTree>
    <p:extLst>
      <p:ext uri="{BB962C8B-B14F-4D97-AF65-F5344CB8AC3E}">
        <p14:creationId xmlns:p14="http://schemas.microsoft.com/office/powerpoint/2010/main" val="104299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1254DAE-6C37-4D68-8F6D-D58589F870F7}" type="datetime1">
              <a:rPr lang="bg-BG" altLang="en-US" smtClean="0"/>
              <a:t>4.12.2019 г.</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4DE56F1-96AE-45C7-8776-FB7E371601E8}" type="slidenum">
              <a:rPr lang="en-US" altLang="en-US"/>
              <a:pPr>
                <a:defRPr/>
              </a:pPr>
              <a:t>‹#›</a:t>
            </a:fld>
            <a:endParaRPr lang="en-US" altLang="en-US"/>
          </a:p>
        </p:txBody>
      </p:sp>
    </p:spTree>
    <p:extLst>
      <p:ext uri="{BB962C8B-B14F-4D97-AF65-F5344CB8AC3E}">
        <p14:creationId xmlns:p14="http://schemas.microsoft.com/office/powerpoint/2010/main" val="116381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022179A-F3D4-4B5B-B13C-19FF62405A33}" type="datetime1">
              <a:rPr lang="bg-BG" altLang="en-US" smtClean="0"/>
              <a:t>4.12.2019 г.</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9B3B38E-3AF1-4664-8278-6FE5DABE92C5}" type="slidenum">
              <a:rPr lang="en-US" altLang="en-US"/>
              <a:pPr>
                <a:defRPr/>
              </a:pPr>
              <a:t>‹#›</a:t>
            </a:fld>
            <a:endParaRPr lang="en-US" altLang="en-US"/>
          </a:p>
        </p:txBody>
      </p:sp>
    </p:spTree>
    <p:extLst>
      <p:ext uri="{BB962C8B-B14F-4D97-AF65-F5344CB8AC3E}">
        <p14:creationId xmlns:p14="http://schemas.microsoft.com/office/powerpoint/2010/main" val="152042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738C17B-F1F7-47CD-A1DB-9CE378645C15}" type="datetime1">
              <a:rPr lang="bg-BG" altLang="en-US" smtClean="0"/>
              <a:t>4.12.2019 г.</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8925F34-A5FA-4BCA-ABD1-4C67AEE6583B}" type="slidenum">
              <a:rPr lang="en-US" altLang="en-US"/>
              <a:pPr>
                <a:defRPr/>
              </a:pPr>
              <a:t>‹#›</a:t>
            </a:fld>
            <a:endParaRPr lang="en-US" altLang="en-US"/>
          </a:p>
        </p:txBody>
      </p:sp>
    </p:spTree>
    <p:extLst>
      <p:ext uri="{BB962C8B-B14F-4D97-AF65-F5344CB8AC3E}">
        <p14:creationId xmlns:p14="http://schemas.microsoft.com/office/powerpoint/2010/main" val="46212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D498028-3EA3-4197-A613-DBFA607A750D}" type="datetime1">
              <a:rPr lang="bg-BG" altLang="en-US" smtClean="0"/>
              <a:t>4.12.2019 г.</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1886B55-DFF5-4362-B5DD-9446FBC3BF17}" type="slidenum">
              <a:rPr lang="en-US" altLang="en-US"/>
              <a:pPr>
                <a:defRPr/>
              </a:pPr>
              <a:t>‹#›</a:t>
            </a:fld>
            <a:endParaRPr lang="en-US" altLang="en-US"/>
          </a:p>
        </p:txBody>
      </p:sp>
    </p:spTree>
    <p:extLst>
      <p:ext uri="{BB962C8B-B14F-4D97-AF65-F5344CB8AC3E}">
        <p14:creationId xmlns:p14="http://schemas.microsoft.com/office/powerpoint/2010/main" val="260495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219200" y="4191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1219200" y="20447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2" name="Rectangle 4"/>
          <p:cNvSpPr>
            <a:spLocks noGrp="1" noChangeArrowheads="1"/>
          </p:cNvSpPr>
          <p:nvPr>
            <p:ph type="dt" sz="half" idx="2"/>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smtClean="0">
                <a:latin typeface="Arial Narrow" pitchFamily="34" charset="0"/>
              </a:defRPr>
            </a:lvl1pPr>
          </a:lstStyle>
          <a:p>
            <a:pPr>
              <a:defRPr/>
            </a:pPr>
            <a:fld id="{334D59B7-CD0E-44CA-91E7-D028A5033459}" type="datetime1">
              <a:rPr lang="bg-BG" altLang="en-US" smtClean="0"/>
              <a:t>4.12.2019 г.</a:t>
            </a:fld>
            <a:endParaRPr lang="en-US" altLang="en-US"/>
          </a:p>
        </p:txBody>
      </p:sp>
      <p:sp>
        <p:nvSpPr>
          <p:cNvPr id="2053" name="Rectangle 5"/>
          <p:cNvSpPr>
            <a:spLocks noGrp="1" noChangeArrowheads="1"/>
          </p:cNvSpPr>
          <p:nvPr>
            <p:ph type="ftr" sz="quarter" idx="3"/>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smtClean="0">
                <a:latin typeface="Arial Narrow" pitchFamily="34" charset="0"/>
              </a:defRPr>
            </a:lvl1pPr>
          </a:lstStyle>
          <a:p>
            <a:pPr>
              <a:defRPr/>
            </a:pPr>
            <a:endParaRPr lang="en-US" altLang="en-US"/>
          </a:p>
        </p:txBody>
      </p:sp>
      <p:sp>
        <p:nvSpPr>
          <p:cNvPr id="2054" name="Rectangle 6"/>
          <p:cNvSpPr>
            <a:spLocks noGrp="1" noChangeArrowheads="1"/>
          </p:cNvSpPr>
          <p:nvPr>
            <p:ph type="sldNum" sz="quarter" idx="4"/>
          </p:nvPr>
        </p:nvSpPr>
        <p:spPr bwMode="auto">
          <a:xfrm>
            <a:off x="709295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smtClean="0">
                <a:latin typeface="Arial Narrow" pitchFamily="34" charset="0"/>
              </a:defRPr>
            </a:lvl1pPr>
          </a:lstStyle>
          <a:p>
            <a:pPr>
              <a:defRPr/>
            </a:pPr>
            <a:fld id="{F972D52A-89AC-440D-8455-6AA4BC34F78E}" type="slidenum">
              <a:rPr lang="en-US" altLang="en-US"/>
              <a:pPr>
                <a:defRPr/>
              </a:pPr>
              <a:t>‹#›</a:t>
            </a:fld>
            <a:endParaRPr lang="en-US" altLang="en-US"/>
          </a:p>
        </p:txBody>
      </p:sp>
      <p:grpSp>
        <p:nvGrpSpPr>
          <p:cNvPr id="1031" name="Group 7"/>
          <p:cNvGrpSpPr>
            <a:grpSpLocks/>
          </p:cNvGrpSpPr>
          <p:nvPr/>
        </p:nvGrpSpPr>
        <p:grpSpPr bwMode="auto">
          <a:xfrm>
            <a:off x="152400" y="314325"/>
            <a:ext cx="847725" cy="6543675"/>
            <a:chOff x="96" y="198"/>
            <a:chExt cx="534" cy="4122"/>
          </a:xfrm>
        </p:grpSpPr>
        <p:sp>
          <p:nvSpPr>
            <p:cNvPr id="1047" name="AutoShape 8"/>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8" name="AutoShape 9"/>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9" name="AutoShape 10"/>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50" name="AutoShape 11"/>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51" name="AutoShape 12"/>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52" name="AutoShape 13"/>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53" name="AutoShape 14"/>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sp>
        <p:nvSpPr>
          <p:cNvPr id="2063" name="Rectangle 15"/>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2064" name="AutoShape 16"/>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2065" name="Oval 17"/>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35" name="Rectangle 18"/>
          <p:cNvSpPr>
            <a:spLocks noChangeArrowheads="1"/>
          </p:cNvSpPr>
          <p:nvPr/>
        </p:nvSpPr>
        <p:spPr bwMode="auto">
          <a:xfrm>
            <a:off x="463550" y="1912938"/>
            <a:ext cx="190500" cy="4678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2067" name="Oval 19"/>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37" name="Rectangle 20"/>
          <p:cNvSpPr>
            <a:spLocks noChangeArrowheads="1"/>
          </p:cNvSpPr>
          <p:nvPr/>
        </p:nvSpPr>
        <p:spPr bwMode="auto">
          <a:xfrm>
            <a:off x="457200" y="1739900"/>
            <a:ext cx="8751888"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pSp>
        <p:nvGrpSpPr>
          <p:cNvPr id="1038" name="Group 21"/>
          <p:cNvGrpSpPr>
            <a:grpSpLocks/>
          </p:cNvGrpSpPr>
          <p:nvPr/>
        </p:nvGrpSpPr>
        <p:grpSpPr bwMode="auto">
          <a:xfrm>
            <a:off x="150813" y="0"/>
            <a:ext cx="849312" cy="6858000"/>
            <a:chOff x="95" y="0"/>
            <a:chExt cx="535" cy="4320"/>
          </a:xfrm>
        </p:grpSpPr>
        <p:sp>
          <p:nvSpPr>
            <p:cNvPr id="1039" name="AutoShape 22"/>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0" name="AutoShape 23"/>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1" name="AutoShape 24"/>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2" name="AutoShape 25"/>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3" name="AutoShape 26"/>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4" name="AutoShape 27"/>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sp>
          <p:nvSpPr>
            <p:cNvPr id="1045" name="Freeform 28"/>
            <p:cNvSpPr>
              <a:spLocks/>
            </p:cNvSpPr>
            <p:nvPr/>
          </p:nvSpPr>
          <p:spPr bwMode="auto">
            <a:xfrm>
              <a:off x="98" y="0"/>
              <a:ext cx="532" cy="465"/>
            </a:xfrm>
            <a:custGeom>
              <a:avLst/>
              <a:gdLst>
                <a:gd name="T0" fmla="*/ 1 w 532"/>
                <a:gd name="T1" fmla="*/ 0 h 465"/>
                <a:gd name="T2" fmla="*/ 0 w 532"/>
                <a:gd name="T3" fmla="*/ 166 h 465"/>
                <a:gd name="T4" fmla="*/ 532 w 532"/>
                <a:gd name="T5" fmla="*/ 465 h 465"/>
                <a:gd name="T6" fmla="*/ 532 w 532"/>
                <a:gd name="T7" fmla="*/ 201 h 465"/>
                <a:gd name="T8" fmla="*/ 172 w 532"/>
                <a:gd name="T9" fmla="*/ 0 h 465"/>
                <a:gd name="T10" fmla="*/ 1 w 532"/>
                <a:gd name="T11" fmla="*/ 0 h 4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bg-BG"/>
            </a:p>
          </p:txBody>
        </p:sp>
        <p:sp>
          <p:nvSpPr>
            <p:cNvPr id="1046" name="Freeform 29"/>
            <p:cNvSpPr>
              <a:spLocks/>
            </p:cNvSpPr>
            <p:nvPr/>
          </p:nvSpPr>
          <p:spPr bwMode="auto">
            <a:xfrm>
              <a:off x="95" y="4060"/>
              <a:ext cx="457" cy="260"/>
            </a:xfrm>
            <a:custGeom>
              <a:avLst/>
              <a:gdLst>
                <a:gd name="T0" fmla="*/ 457 w 457"/>
                <a:gd name="T1" fmla="*/ 256 h 264"/>
                <a:gd name="T2" fmla="*/ 1 w 457"/>
                <a:gd name="T3" fmla="*/ 0 h 264"/>
                <a:gd name="T4" fmla="*/ 0 w 457"/>
                <a:gd name="T5" fmla="*/ 260 h 264"/>
                <a:gd name="T6" fmla="*/ 457 w 457"/>
                <a:gd name="T7" fmla="*/ 256 h 2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a:noFill/>
            </a:ln>
            <a:effectLst/>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wrap="none" anchor="ctr"/>
            <a:lstStyle/>
            <a:p>
              <a:endParaRPr lang="bg-BG"/>
            </a:p>
          </p:txBody>
        </p:sp>
      </p:gr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500" fill="hold"/>
                                        <p:tgtEl>
                                          <p:spTgt spid="2065"/>
                                        </p:tgtEl>
                                        <p:attrNameLst>
                                          <p:attrName>ppt_x</p:attrName>
                                        </p:attrNameLst>
                                      </p:cBhvr>
                                      <p:tavLst>
                                        <p:tav tm="0">
                                          <p:val>
                                            <p:strVal val="#ppt_x"/>
                                          </p:val>
                                        </p:tav>
                                        <p:tav tm="100000">
                                          <p:val>
                                            <p:strVal val="#ppt_x"/>
                                          </p:val>
                                        </p:tav>
                                      </p:tavLst>
                                    </p:anim>
                                    <p:anim calcmode="lin" valueType="num">
                                      <p:cBhvr additive="base">
                                        <p:cTn id="8" dur="500" fill="hold"/>
                                        <p:tgtEl>
                                          <p:spTgt spid="2065"/>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2065"/>
                                        </p:tgtEl>
                                        <p:attrNameLst>
                                          <p:attrName>style.visibility</p:attrName>
                                        </p:attrNameLst>
                                      </p:cBhvr>
                                      <p:to>
                                        <p:strVal val="hidden"/>
                                      </p:to>
                                    </p:set>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67"/>
                                        </p:tgtEl>
                                        <p:attrNameLst>
                                          <p:attrName>style.visibility</p:attrName>
                                        </p:attrNameLst>
                                      </p:cBhvr>
                                      <p:to>
                                        <p:strVal val="visible"/>
                                      </p:to>
                                    </p:set>
                                    <p:anim calcmode="lin" valueType="num">
                                      <p:cBhvr additive="base">
                                        <p:cTn id="12" dur="500" fill="hold"/>
                                        <p:tgtEl>
                                          <p:spTgt spid="2067"/>
                                        </p:tgtEl>
                                        <p:attrNameLst>
                                          <p:attrName>ppt_x</p:attrName>
                                        </p:attrNameLst>
                                      </p:cBhvr>
                                      <p:tavLst>
                                        <p:tav tm="0">
                                          <p:val>
                                            <p:strVal val="0-#ppt_w/2"/>
                                          </p:val>
                                        </p:tav>
                                        <p:tav tm="100000">
                                          <p:val>
                                            <p:strVal val="#ppt_x"/>
                                          </p:val>
                                        </p:tav>
                                      </p:tavLst>
                                    </p:anim>
                                    <p:anim calcmode="lin" valueType="num">
                                      <p:cBhvr additive="base">
                                        <p:cTn id="13" dur="5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P spid="2067" grpId="0" animBg="1"/>
    </p:bldLst>
  </p:timing>
  <p:hf hdr="0" ftr="0"/>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2" charset="2"/>
        <a:buChar char="b"/>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Char char="•"/>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bg-BG"/>
              <a:t>Щракнете, за да редактирате стила на заглавието в образеца</a:t>
            </a:r>
          </a:p>
        </p:txBody>
      </p:sp>
      <p:sp>
        <p:nvSpPr>
          <p:cNvPr id="942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bg-BG"/>
              <a:t>Щракнете, за да редактирате стиловете на текста в образеца</a:t>
            </a:r>
          </a:p>
          <a:p>
            <a:pPr lvl="1"/>
            <a:r>
              <a:rPr lang="bg-BG" altLang="bg-BG"/>
              <a:t>Второ ниво</a:t>
            </a:r>
          </a:p>
          <a:p>
            <a:pPr lvl="2"/>
            <a:r>
              <a:rPr lang="bg-BG" altLang="bg-BG"/>
              <a:t>Трето ниво</a:t>
            </a:r>
          </a:p>
          <a:p>
            <a:pPr lvl="3"/>
            <a:r>
              <a:rPr lang="bg-BG" altLang="bg-BG"/>
              <a:t>Четвърто ниво</a:t>
            </a:r>
          </a:p>
          <a:p>
            <a:pPr lvl="4"/>
            <a:r>
              <a:rPr lang="bg-BG" altLang="bg-BG"/>
              <a:t>Пето ниво</a:t>
            </a:r>
          </a:p>
        </p:txBody>
      </p:sp>
      <p:sp>
        <p:nvSpPr>
          <p:cNvPr id="942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535C582-4408-43D7-87D3-D2B5B42D5CC0}" type="datetime1">
              <a:rPr lang="bg-BG" altLang="bg-BG" smtClean="0"/>
              <a:t>4.12.2019 г.</a:t>
            </a:fld>
            <a:endParaRPr lang="bg-BG" altLang="bg-BG"/>
          </a:p>
        </p:txBody>
      </p:sp>
      <p:sp>
        <p:nvSpPr>
          <p:cNvPr id="942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bg-BG" altLang="bg-BG"/>
          </a:p>
        </p:txBody>
      </p:sp>
      <p:sp>
        <p:nvSpPr>
          <p:cNvPr id="942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D8F1C96-E71F-4C1E-B710-1669AC0A09A5}" type="slidenum">
              <a:rPr lang="bg-BG" altLang="bg-BG"/>
              <a:pPr/>
              <a:t>‹#›</a:t>
            </a:fld>
            <a:endParaRPr lang="bg-BG" altLang="bg-BG"/>
          </a:p>
        </p:txBody>
      </p:sp>
    </p:spTree>
    <p:extLst>
      <p:ext uri="{BB962C8B-B14F-4D97-AF65-F5344CB8AC3E}">
        <p14:creationId xmlns:p14="http://schemas.microsoft.com/office/powerpoint/2010/main" val="16684247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bg-BG" altLang="en-US"/>
              <a:t>Щракнете, за да редактирате стила на заглавието в образеца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a:t>Щракнете, за да редактирате стиловете на текста в образеца</a:t>
            </a:r>
          </a:p>
          <a:p>
            <a:pPr lvl="1"/>
            <a:r>
              <a:rPr lang="bg-BG" altLang="en-US"/>
              <a:t>Второ ниво</a:t>
            </a:r>
          </a:p>
          <a:p>
            <a:pPr lvl="2"/>
            <a:r>
              <a:rPr lang="bg-BG" altLang="en-US"/>
              <a:t>Трето ниво</a:t>
            </a:r>
          </a:p>
          <a:p>
            <a:pPr lvl="3"/>
            <a:r>
              <a:rPr lang="bg-BG" altLang="en-US"/>
              <a:t>Четвърто ниво</a:t>
            </a:r>
          </a:p>
          <a:p>
            <a:pPr lvl="4"/>
            <a:r>
              <a:rPr lang="bg-BG" altLang="en-US"/>
              <a:t>Пето ниво</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DAFD8349-B84D-4A29-90EA-E6D257DBBAF8}" type="datetime1">
              <a:rPr lang="bg-BG" altLang="en-US" smtClean="0"/>
              <a:t>4.12.2019 г.</a:t>
            </a:fld>
            <a:endParaRPr lang="bg-BG"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bg-BG" altLang="en-US"/>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DAAA6B4-B2AA-4D31-ABDD-E58A25F9025D}" type="slidenum">
              <a:rPr lang="bg-BG" altLang="en-US"/>
              <a:pPr>
                <a:defRPr/>
              </a:pPr>
              <a:t>‹#›</a:t>
            </a:fld>
            <a:endParaRPr lang="bg-BG" altLang="en-US"/>
          </a:p>
        </p:txBody>
      </p:sp>
    </p:spTree>
    <p:extLst>
      <p:ext uri="{BB962C8B-B14F-4D97-AF65-F5344CB8AC3E}">
        <p14:creationId xmlns:p14="http://schemas.microsoft.com/office/powerpoint/2010/main" val="1076756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oleObject" Target="../embeddings/oleObject16.bin"/><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image" Target="../media/image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oleObject" Target="../embeddings/oleObject20.bin"/><Relationship Id="rId4" Type="http://schemas.openxmlformats.org/officeDocument/2006/relationships/image" Target="../media/image2.w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0.png"/><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10.bin"/><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56" y="3624041"/>
            <a:ext cx="9144000" cy="1704583"/>
          </a:xfrm>
          <a:gradFill flip="none" rotWithShape="1">
            <a:gsLst>
              <a:gs pos="0">
                <a:srgbClr val="820000">
                  <a:tint val="66000"/>
                  <a:satMod val="160000"/>
                </a:srgbClr>
              </a:gs>
              <a:gs pos="50000">
                <a:srgbClr val="820000">
                  <a:tint val="44500"/>
                  <a:satMod val="160000"/>
                </a:srgbClr>
              </a:gs>
              <a:gs pos="100000">
                <a:srgbClr val="820000">
                  <a:tint val="23500"/>
                  <a:satMod val="160000"/>
                </a:srgbClr>
              </a:gs>
            </a:gsLst>
            <a:lin ang="13500000" scaled="1"/>
            <a:tileRect/>
          </a:gradFill>
        </p:spPr>
        <p:txBody>
          <a:bodyPr/>
          <a:lstStyle/>
          <a:p>
            <a:pPr eaLnBrk="1" hangingPunct="1">
              <a:defRPr/>
            </a:pPr>
            <a:r>
              <a:rPr lang="en-GB" altLang="en-US" sz="3200" b="1" dirty="0">
                <a:solidFill>
                  <a:schemeClr val="tx1"/>
                </a:solidFill>
                <a:effectLst>
                  <a:outerShdw blurRad="38100" dist="38100" dir="2700000" algn="tl">
                    <a:srgbClr val="C0C0C0"/>
                  </a:outerShdw>
                </a:effectLst>
              </a:rPr>
              <a:t>INFERENTIAL STATISTICS. STATISTICAL ESTIMATION: FROM SAMPLE TO POPULATION</a:t>
            </a:r>
            <a:endParaRPr lang="bg-BG" sz="3200" b="1" dirty="0">
              <a:solidFill>
                <a:schemeClr val="tx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20" y="90850"/>
            <a:ext cx="1492636" cy="1470021"/>
          </a:xfrm>
          <a:prstGeom prst="rect">
            <a:avLst/>
          </a:prstGeom>
        </p:spPr>
      </p:pic>
      <p:sp>
        <p:nvSpPr>
          <p:cNvPr id="4" name="Rectangle 3"/>
          <p:cNvSpPr/>
          <p:nvPr/>
        </p:nvSpPr>
        <p:spPr>
          <a:xfrm>
            <a:off x="1763688" y="87987"/>
            <a:ext cx="6112571" cy="892552"/>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Tahoma" pitchFamily="34" charset="0"/>
                <a:ea typeface="+mn-ea"/>
                <a:cs typeface="+mn-cs"/>
              </a:rPr>
              <a:t>MEDICAL UNIVERSITY – PLEVEN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CC3300"/>
                </a:solidFill>
                <a:effectLst>
                  <a:outerShdw blurRad="38100" dist="38100" dir="2700000" algn="tl">
                    <a:srgbClr val="000000">
                      <a:alpha val="43137"/>
                    </a:srgbClr>
                  </a:outerShdw>
                </a:effectLst>
                <a:uLnTx/>
                <a:uFillTx/>
                <a:latin typeface="Tahoma" pitchFamily="34" charset="0"/>
                <a:ea typeface="+mn-ea"/>
                <a:cs typeface="+mn-cs"/>
              </a:rPr>
              <a:t>FACULTY OF PUBLIC HEALTH</a:t>
            </a:r>
          </a:p>
        </p:txBody>
      </p:sp>
      <p:sp useBgFill="1">
        <p:nvSpPr>
          <p:cNvPr id="5" name="Rectangle 4"/>
          <p:cNvSpPr/>
          <p:nvPr/>
        </p:nvSpPr>
        <p:spPr>
          <a:xfrm>
            <a:off x="1425302" y="1100713"/>
            <a:ext cx="7012689" cy="830997"/>
          </a:xfrm>
          <a:prstGeom prst="rect">
            <a:avLst/>
          </a:prstGeom>
          <a:ln cmpd="dbl">
            <a:solidFill>
              <a:schemeClr val="accent1"/>
            </a:solidFill>
          </a:ln>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Arial" charset="0"/>
                <a:ea typeface="+mn-ea"/>
                <a:cs typeface="+mn-cs"/>
              </a:rPr>
              <a:t>Department of Public Health Sciences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all" spc="0" normalizeH="0" baseline="0" noProof="0" dirty="0">
                <a:ln>
                  <a:noFill/>
                </a:ln>
                <a:solidFill>
                  <a:srgbClr val="C00000"/>
                </a:solidFill>
                <a:effectLst>
                  <a:outerShdw blurRad="38100" dist="38100" dir="2700000" algn="tl">
                    <a:srgbClr val="000000">
                      <a:alpha val="43137"/>
                    </a:srgbClr>
                  </a:outerShdw>
                </a:effectLst>
                <a:uLnTx/>
                <a:uFillTx/>
                <a:latin typeface="Arial" charset="0"/>
                <a:ea typeface="+mn-ea"/>
                <a:cs typeface="+mn-cs"/>
              </a:rPr>
              <a:t>Centre for distant learning</a:t>
            </a:r>
          </a:p>
        </p:txBody>
      </p:sp>
      <p:cxnSp>
        <p:nvCxnSpPr>
          <p:cNvPr id="6" name="Straight Connector 5"/>
          <p:cNvCxnSpPr/>
          <p:nvPr/>
        </p:nvCxnSpPr>
        <p:spPr>
          <a:xfrm>
            <a:off x="1481416" y="1015438"/>
            <a:ext cx="7304762" cy="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066619" y="2649185"/>
            <a:ext cx="3010761" cy="584775"/>
          </a:xfrm>
          <a:prstGeom prst="rect">
            <a:avLst/>
          </a:prstGeom>
          <a:noFill/>
        </p:spPr>
        <p:style>
          <a:lnRef idx="2">
            <a:schemeClr val="accent5"/>
          </a:lnRef>
          <a:fillRef idx="1">
            <a:schemeClr val="lt1"/>
          </a:fillRef>
          <a:effectRef idx="0">
            <a:schemeClr val="accent5"/>
          </a:effectRef>
          <a:fontRef idx="minor">
            <a:schemeClr val="dk1"/>
          </a:fontRef>
        </p:style>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w="11430">
                  <a:solidFill>
                    <a:srgbClr val="C00000"/>
                  </a:solidFill>
                </a:ln>
                <a:solidFill>
                  <a:srgbClr val="990000"/>
                </a:solidFill>
                <a:effectLst>
                  <a:outerShdw blurRad="80000" dist="40000" dir="5040000" algn="tl">
                    <a:srgbClr val="000000">
                      <a:alpha val="30000"/>
                    </a:srgbClr>
                  </a:outerShdw>
                </a:effectLst>
                <a:uLnTx/>
                <a:uFillTx/>
                <a:latin typeface="Arial"/>
                <a:ea typeface="+mn-ea"/>
                <a:cs typeface="+mn-cs"/>
              </a:rPr>
              <a:t>LECTURE</a:t>
            </a:r>
            <a:r>
              <a:rPr kumimoji="0" lang="en-US" sz="3200" b="1" i="0" u="none" strike="noStrike" kern="1200" cap="none" spc="0" normalizeH="0" baseline="0" noProof="0" dirty="0">
                <a:ln w="11430"/>
                <a:solidFill>
                  <a:srgbClr val="990000"/>
                </a:solidFill>
                <a:effectLst>
                  <a:outerShdw blurRad="80000" dist="40000" dir="5040000" algn="tl">
                    <a:srgbClr val="000000">
                      <a:alpha val="30000"/>
                    </a:srgbClr>
                  </a:outerShdw>
                </a:effectLst>
                <a:uLnTx/>
                <a:uFillTx/>
                <a:latin typeface="Arial"/>
                <a:ea typeface="+mn-ea"/>
                <a:cs typeface="+mn-cs"/>
              </a:rPr>
              <a:t> No6</a:t>
            </a:r>
          </a:p>
        </p:txBody>
      </p:sp>
      <p:cxnSp>
        <p:nvCxnSpPr>
          <p:cNvPr id="9" name="Straight Connector 8"/>
          <p:cNvCxnSpPr/>
          <p:nvPr/>
        </p:nvCxnSpPr>
        <p:spPr>
          <a:xfrm>
            <a:off x="1475657" y="5757287"/>
            <a:ext cx="6768752" cy="73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75657" y="5902624"/>
            <a:ext cx="6768752"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ssoc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Prof. Gena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Grancharova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MD, PhD</a:t>
            </a:r>
            <a:endParaRPr kumimoji="0" lang="bg-BG"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75795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15616" y="1989138"/>
            <a:ext cx="7848872" cy="43259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altLang="en-US" sz="3600" b="1" dirty="0">
                <a:solidFill>
                  <a:srgbClr val="FF0000"/>
                </a:solidFill>
              </a:rPr>
              <a:t>Interval estimation </a:t>
            </a:r>
            <a:r>
              <a:rPr lang="en-US" altLang="en-US" sz="3600" b="1" dirty="0">
                <a:solidFill>
                  <a:schemeClr val="bg2"/>
                </a:solidFill>
              </a:rPr>
              <a:t>is based on a number of values</a:t>
            </a:r>
            <a:r>
              <a:rPr lang="bg-BG" altLang="en-US" sz="3600" b="1" dirty="0">
                <a:solidFill>
                  <a:schemeClr val="bg2"/>
                </a:solidFill>
              </a:rPr>
              <a:t>, </a:t>
            </a:r>
            <a:r>
              <a:rPr lang="en-US" altLang="en-US" sz="3600" b="1" dirty="0">
                <a:solidFill>
                  <a:schemeClr val="bg2"/>
                </a:solidFill>
              </a:rPr>
              <a:t>concentrated around the point estimation that form an interval, in which at the accepted level of probability we can expect the true value of the population parameter to be situated.</a:t>
            </a:r>
            <a:endParaRPr lang="bg-BG" altLang="en-US" sz="3600" b="1" dirty="0">
              <a:solidFill>
                <a:schemeClr val="bg2"/>
              </a:solidFill>
            </a:endParaRPr>
          </a:p>
        </p:txBody>
      </p:sp>
      <p:sp>
        <p:nvSpPr>
          <p:cNvPr id="11267" name="Rectangle 3"/>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1268" name="Object 4"/>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11414" name="Equation" r:id="rId3" imgW="139579" imgH="164957" progId="Equation.3">
                  <p:embed/>
                </p:oleObj>
              </mc:Choice>
              <mc:Fallback>
                <p:oleObj name="Equation" r:id="rId3" imgW="139579" imgH="16495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9" name="Rectangle 5"/>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1270" name="Object 6"/>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11415" name="Equation" r:id="rId5" imgW="139579" imgH="164957" progId="Equation.3">
                  <p:embed/>
                </p:oleObj>
              </mc:Choice>
              <mc:Fallback>
                <p:oleObj name="Equation" r:id="rId5" imgW="139579" imgH="164957"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7" name="Rectangle 7"/>
          <p:cNvSpPr>
            <a:spLocks noChangeArrowheads="1"/>
          </p:cNvSpPr>
          <p:nvPr/>
        </p:nvSpPr>
        <p:spPr bwMode="auto">
          <a:xfrm>
            <a:off x="1619250" y="692150"/>
            <a:ext cx="6624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3600" b="1" dirty="0">
                <a:solidFill>
                  <a:srgbClr val="FF0000"/>
                </a:solidFill>
              </a:rPr>
              <a:t>INTERVAL ESTIMATION</a:t>
            </a:r>
            <a:endParaRPr kumimoji="1" lang="bg-BG" altLang="en-US" sz="3600" b="1" dirty="0">
              <a:solidFill>
                <a:schemeClr val="bg2"/>
              </a:solidFill>
              <a:effectLst>
                <a:outerShdw blurRad="38100" dist="38100" dir="2700000" algn="tl">
                  <a:srgbClr val="000000"/>
                </a:outerShdw>
              </a:effectLst>
            </a:endParaRPr>
          </a:p>
        </p:txBody>
      </p:sp>
      <p:sp>
        <p:nvSpPr>
          <p:cNvPr id="2" name="Date Placeholder 1"/>
          <p:cNvSpPr>
            <a:spLocks noGrp="1"/>
          </p:cNvSpPr>
          <p:nvPr>
            <p:ph type="dt" sz="half" idx="10"/>
          </p:nvPr>
        </p:nvSpPr>
        <p:spPr/>
        <p:txBody>
          <a:bodyPr/>
          <a:lstStyle/>
          <a:p>
            <a:pPr>
              <a:defRPr/>
            </a:pPr>
            <a:fld id="{ECBF031D-7E75-4B22-9E52-0EF226130B8C}" type="datetime1">
              <a:rPr lang="bg-BG" altLang="en-US" smtClean="0">
                <a:solidFill>
                  <a:schemeClr val="bg2"/>
                </a:solidFill>
              </a:rPr>
              <a:t>4.12.2019 г.</a:t>
            </a:fld>
            <a:endParaRPr lang="en-US" altLang="en-US"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smtClean="0">
                <a:solidFill>
                  <a:schemeClr val="bg2"/>
                </a:solidFill>
              </a:rPr>
              <a:pPr>
                <a:defRPr/>
              </a:pPr>
              <a:t>10</a:t>
            </a:fld>
            <a:endParaRPr lang="en-US" altLang="en-US" dirty="0">
              <a:solidFill>
                <a:schemeClr val="bg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2291" name="Object 4"/>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12433" name="Equation" r:id="rId3" imgW="139579" imgH="164957" progId="Equation.3">
                  <p:embed/>
                </p:oleObj>
              </mc:Choice>
              <mc:Fallback>
                <p:oleObj name="Equation" r:id="rId3" imgW="139579" imgH="16495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2" name="Rectangle 5"/>
          <p:cNvSpPr>
            <a:spLocks noChangeArrowheads="1"/>
          </p:cNvSpPr>
          <p:nvPr/>
        </p:nvSpPr>
        <p:spPr bwMode="auto">
          <a:xfrm>
            <a:off x="1331913" y="2205038"/>
            <a:ext cx="7200900" cy="37512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lnSpc>
                <a:spcPct val="120000"/>
              </a:lnSpc>
            </a:pPr>
            <a:r>
              <a:rPr lang="en-US" altLang="en-US" sz="4000" b="1" dirty="0">
                <a:solidFill>
                  <a:schemeClr val="bg2"/>
                </a:solidFill>
              </a:rPr>
              <a:t>Standard (sampling) error</a:t>
            </a:r>
            <a:endParaRPr lang="bg-BG" altLang="en-US" sz="4000" b="1" dirty="0">
              <a:solidFill>
                <a:schemeClr val="bg2"/>
              </a:solidFill>
            </a:endParaRPr>
          </a:p>
          <a:p>
            <a:pPr algn="ctr">
              <a:lnSpc>
                <a:spcPct val="120000"/>
              </a:lnSpc>
            </a:pPr>
            <a:r>
              <a:rPr lang="en-US" altLang="en-US" sz="4000" b="1" dirty="0">
                <a:solidFill>
                  <a:schemeClr val="bg2"/>
                </a:solidFill>
              </a:rPr>
              <a:t>Probability</a:t>
            </a:r>
            <a:endParaRPr lang="bg-BG" altLang="en-US" sz="4000" b="1" dirty="0">
              <a:solidFill>
                <a:schemeClr val="bg2"/>
              </a:solidFill>
            </a:endParaRPr>
          </a:p>
          <a:p>
            <a:pPr algn="ctr">
              <a:lnSpc>
                <a:spcPct val="120000"/>
              </a:lnSpc>
            </a:pPr>
            <a:r>
              <a:rPr lang="en-US" altLang="en-US" sz="4000" b="1" dirty="0">
                <a:solidFill>
                  <a:schemeClr val="bg2"/>
                </a:solidFill>
              </a:rPr>
              <a:t>Probability coefficient</a:t>
            </a:r>
          </a:p>
          <a:p>
            <a:pPr algn="ctr">
              <a:lnSpc>
                <a:spcPct val="120000"/>
              </a:lnSpc>
            </a:pPr>
            <a:r>
              <a:rPr lang="en-US" altLang="en-US" sz="4000" b="1" dirty="0">
                <a:solidFill>
                  <a:schemeClr val="bg2"/>
                </a:solidFill>
              </a:rPr>
              <a:t>Degree of freedom</a:t>
            </a:r>
            <a:endParaRPr lang="bg-BG" altLang="en-US" sz="4000" b="1" dirty="0">
              <a:solidFill>
                <a:schemeClr val="bg2"/>
              </a:solidFill>
            </a:endParaRPr>
          </a:p>
          <a:p>
            <a:pPr algn="ctr">
              <a:lnSpc>
                <a:spcPct val="120000"/>
              </a:lnSpc>
            </a:pPr>
            <a:r>
              <a:rPr lang="en-US" altLang="en-US" sz="4000" b="1" dirty="0">
                <a:solidFill>
                  <a:schemeClr val="bg2"/>
                </a:solidFill>
              </a:rPr>
              <a:t>Confidence interval</a:t>
            </a:r>
            <a:endParaRPr lang="bg-BG" altLang="en-US" sz="4000" b="1" dirty="0">
              <a:solidFill>
                <a:schemeClr val="bg2"/>
              </a:solidFill>
            </a:endParaRPr>
          </a:p>
        </p:txBody>
      </p:sp>
      <p:graphicFrame>
        <p:nvGraphicFramePr>
          <p:cNvPr id="12293" name="Object 6"/>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12434" name="Equation" r:id="rId5" imgW="139579" imgH="164957" progId="Equation.3">
                  <p:embed/>
                </p:oleObj>
              </mc:Choice>
              <mc:Fallback>
                <p:oleObj name="Equation" r:id="rId5" imgW="139579" imgH="164957"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11" name="Rectangle 7"/>
          <p:cNvSpPr>
            <a:spLocks noGrp="1" noChangeArrowheads="1"/>
          </p:cNvSpPr>
          <p:nvPr>
            <p:ph type="title"/>
          </p:nvPr>
        </p:nvSpPr>
        <p:spPr/>
        <p:txBody>
          <a:bodyPr/>
          <a:lstStyle/>
          <a:p>
            <a:pPr algn="ctr">
              <a:defRPr/>
            </a:pPr>
            <a:r>
              <a:rPr lang="en-US" altLang="en-US" b="1" dirty="0">
                <a:solidFill>
                  <a:schemeClr val="bg2"/>
                </a:solidFill>
                <a:latin typeface="Times New Roman" pitchFamily="18" charset="0"/>
              </a:rPr>
              <a:t>BASIC CONCEPTS</a:t>
            </a:r>
            <a:endParaRPr lang="bg-BG" altLang="en-US" b="1" dirty="0">
              <a:solidFill>
                <a:schemeClr val="bg2"/>
              </a:solidFill>
              <a:latin typeface="Times New Roman" pitchFamily="18" charset="0"/>
            </a:endParaRPr>
          </a:p>
        </p:txBody>
      </p:sp>
      <p:sp>
        <p:nvSpPr>
          <p:cNvPr id="2" name="Date Placeholder 1"/>
          <p:cNvSpPr>
            <a:spLocks noGrp="1"/>
          </p:cNvSpPr>
          <p:nvPr>
            <p:ph type="dt" sz="half" idx="10"/>
          </p:nvPr>
        </p:nvSpPr>
        <p:spPr/>
        <p:txBody>
          <a:bodyPr/>
          <a:lstStyle/>
          <a:p>
            <a:pPr>
              <a:defRPr/>
            </a:pPr>
            <a:fld id="{F7AF964F-EB41-46FE-A58F-8E6015DD2B43}"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04DE56F1-96AE-45C7-8776-FB7E371601E8}" type="slidenum">
              <a:rPr lang="en-US" altLang="en-US" smtClean="0"/>
              <a:pPr>
                <a:defRPr/>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3315" name="Object 3"/>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13461" name="Equation" r:id="rId3" imgW="139579" imgH="164957" progId="Equation.3">
                  <p:embed/>
                </p:oleObj>
              </mc:Choice>
              <mc:Fallback>
                <p:oleObj name="Equation" r:id="rId3" imgW="139579" imgH="164957"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Rectangle 4"/>
          <p:cNvSpPr>
            <a:spLocks noChangeArrowheads="1"/>
          </p:cNvSpPr>
          <p:nvPr/>
        </p:nvSpPr>
        <p:spPr bwMode="auto">
          <a:xfrm>
            <a:off x="1116013" y="2343150"/>
            <a:ext cx="7632700" cy="3538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kumimoji="1" lang="en-GB" altLang="en-US" sz="3200" b="1" dirty="0">
                <a:solidFill>
                  <a:schemeClr val="bg2"/>
                </a:solidFill>
              </a:rPr>
              <a:t>Inference from sample statistics to population parameters necessarily involve the possibility of sampling error.</a:t>
            </a:r>
          </a:p>
          <a:p>
            <a:pPr algn="ctr"/>
            <a:endParaRPr kumimoji="1" lang="en-GB" altLang="en-US" sz="3200" dirty="0">
              <a:solidFill>
                <a:schemeClr val="bg2"/>
              </a:solidFill>
            </a:endParaRPr>
          </a:p>
          <a:p>
            <a:r>
              <a:rPr kumimoji="1" lang="en-GB" altLang="en-US" sz="3200" b="1" dirty="0">
                <a:solidFill>
                  <a:srgbClr val="FF0000"/>
                </a:solidFill>
              </a:rPr>
              <a:t>Thus, sampling error</a:t>
            </a:r>
            <a:r>
              <a:rPr kumimoji="1" lang="en-GB" altLang="en-US" sz="3200" dirty="0">
                <a:solidFill>
                  <a:schemeClr val="bg2"/>
                </a:solidFill>
              </a:rPr>
              <a:t> </a:t>
            </a:r>
            <a:r>
              <a:rPr kumimoji="1" lang="en-GB" altLang="en-US" sz="3200" b="1" dirty="0">
                <a:solidFill>
                  <a:schemeClr val="bg2"/>
                </a:solidFill>
              </a:rPr>
              <a:t>represents the discrepancy between </a:t>
            </a:r>
            <a:r>
              <a:rPr kumimoji="1" lang="en-GB" altLang="en-US" sz="3200" b="1" dirty="0">
                <a:solidFill>
                  <a:srgbClr val="FF0000"/>
                </a:solidFill>
              </a:rPr>
              <a:t>sample statistic and population parameter.</a:t>
            </a:r>
            <a:r>
              <a:rPr lang="bg-BG" altLang="en-US" sz="3200" i="1" dirty="0">
                <a:solidFill>
                  <a:schemeClr val="bg2"/>
                </a:solidFill>
              </a:rPr>
              <a:t>	</a:t>
            </a:r>
          </a:p>
        </p:txBody>
      </p:sp>
      <p:graphicFrame>
        <p:nvGraphicFramePr>
          <p:cNvPr id="13317" name="Object 5"/>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13462" name="Equation" r:id="rId5" imgW="139579" imgH="164957" progId="Equation.3">
                  <p:embed/>
                </p:oleObj>
              </mc:Choice>
              <mc:Fallback>
                <p:oleObj name="Equation" r:id="rId5" imgW="139579" imgH="16495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2" name="Rectangle 6"/>
          <p:cNvSpPr>
            <a:spLocks noGrp="1" noChangeArrowheads="1"/>
          </p:cNvSpPr>
          <p:nvPr>
            <p:ph type="title"/>
          </p:nvPr>
        </p:nvSpPr>
        <p:spPr/>
        <p:txBody>
          <a:bodyPr/>
          <a:lstStyle/>
          <a:p>
            <a:pPr algn="ctr">
              <a:defRPr/>
            </a:pPr>
            <a:r>
              <a:rPr lang="en-US" altLang="en-US" b="1" dirty="0">
                <a:solidFill>
                  <a:schemeClr val="bg2"/>
                </a:solidFill>
                <a:effectLst/>
                <a:latin typeface="Times New Roman" pitchFamily="18" charset="0"/>
              </a:rPr>
              <a:t>Sampling error</a:t>
            </a:r>
            <a:endParaRPr lang="bg-BG" altLang="en-US" b="1" dirty="0">
              <a:solidFill>
                <a:schemeClr val="bg2"/>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fld id="{9D235691-11C8-41F0-87DD-F280ECB7432F}"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04DE56F1-96AE-45C7-8776-FB7E371601E8}" type="slidenum">
              <a:rPr lang="en-US" altLang="en-US" b="1" smtClean="0">
                <a:solidFill>
                  <a:schemeClr val="bg2"/>
                </a:solidFill>
              </a:rPr>
              <a:pPr>
                <a:defRPr/>
              </a:pPr>
              <a:t>12</a:t>
            </a:fld>
            <a:endParaRPr lang="en-US" altLang="en-US" b="1" dirty="0">
              <a:solidFill>
                <a:schemeClr val="bg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4339" name="Object 3"/>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14485" name="Equation" r:id="rId3" imgW="139579" imgH="164957" progId="Equation.3">
                  <p:embed/>
                </p:oleObj>
              </mc:Choice>
              <mc:Fallback>
                <p:oleObj name="Equation" r:id="rId3" imgW="139579" imgH="164957"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Rectangle 4"/>
          <p:cNvSpPr>
            <a:spLocks noChangeArrowheads="1"/>
          </p:cNvSpPr>
          <p:nvPr/>
        </p:nvSpPr>
        <p:spPr bwMode="auto">
          <a:xfrm>
            <a:off x="1258888" y="1906650"/>
            <a:ext cx="7561262" cy="442582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altLang="en-US" sz="3200" b="1" dirty="0">
                <a:solidFill>
                  <a:schemeClr val="bg2"/>
                </a:solidFill>
              </a:rPr>
              <a:t>The most common is the </a:t>
            </a:r>
            <a:r>
              <a:rPr lang="en-US" altLang="en-US" sz="3200" b="1" dirty="0">
                <a:solidFill>
                  <a:srgbClr val="FF0000"/>
                </a:solidFill>
              </a:rPr>
              <a:t>standard error of the mean. </a:t>
            </a:r>
          </a:p>
          <a:p>
            <a:pPr algn="ctr">
              <a:lnSpc>
                <a:spcPct val="110000"/>
              </a:lnSpc>
            </a:pPr>
            <a:r>
              <a:rPr lang="en-US" altLang="en-US" sz="3200" b="1" dirty="0">
                <a:solidFill>
                  <a:schemeClr val="bg2"/>
                </a:solidFill>
              </a:rPr>
              <a:t>What does it mean?</a:t>
            </a:r>
          </a:p>
          <a:p>
            <a:pPr>
              <a:lnSpc>
                <a:spcPct val="110000"/>
              </a:lnSpc>
            </a:pPr>
            <a:r>
              <a:rPr lang="en-US" altLang="en-US" sz="3200" b="1" dirty="0">
                <a:solidFill>
                  <a:schemeClr val="bg2"/>
                </a:solidFill>
              </a:rPr>
              <a:t>If from the same population several samples are drawn and the mean for each sample is calculated, then the standard deviation of these means is called</a:t>
            </a:r>
            <a:r>
              <a:rPr lang="en-US" altLang="en-US" sz="3200" b="1" i="1" dirty="0">
                <a:solidFill>
                  <a:schemeClr val="bg2"/>
                </a:solidFill>
              </a:rPr>
              <a:t> </a:t>
            </a:r>
            <a:r>
              <a:rPr lang="en-US" altLang="en-US" sz="3200" b="1" dirty="0">
                <a:solidFill>
                  <a:srgbClr val="FF0000"/>
                </a:solidFill>
              </a:rPr>
              <a:t>standard error of the mean.</a:t>
            </a:r>
            <a:r>
              <a:rPr lang="bg-BG" altLang="en-US" sz="3200" b="1" dirty="0">
                <a:solidFill>
                  <a:srgbClr val="FF0000"/>
                </a:solidFill>
              </a:rPr>
              <a:t> </a:t>
            </a:r>
          </a:p>
        </p:txBody>
      </p:sp>
      <p:graphicFrame>
        <p:nvGraphicFramePr>
          <p:cNvPr id="14341" name="Object 5"/>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14486" name="Equation" r:id="rId5" imgW="139579" imgH="164957" progId="Equation.3">
                  <p:embed/>
                </p:oleObj>
              </mc:Choice>
              <mc:Fallback>
                <p:oleObj name="Equation" r:id="rId5" imgW="139579" imgH="16495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8" name="Rectangle 6"/>
          <p:cNvSpPr>
            <a:spLocks noGrp="1" noChangeArrowheads="1"/>
          </p:cNvSpPr>
          <p:nvPr>
            <p:ph type="title"/>
          </p:nvPr>
        </p:nvSpPr>
        <p:spPr/>
        <p:txBody>
          <a:bodyPr/>
          <a:lstStyle/>
          <a:p>
            <a:pPr algn="ctr">
              <a:defRPr/>
            </a:pPr>
            <a:r>
              <a:rPr lang="en-US" altLang="en-US" b="1" dirty="0">
                <a:solidFill>
                  <a:schemeClr val="bg2"/>
                </a:solidFill>
                <a:effectLst/>
                <a:latin typeface="Times New Roman" pitchFamily="18" charset="0"/>
              </a:rPr>
              <a:t>Sampling error</a:t>
            </a:r>
            <a:endParaRPr lang="bg-BG" altLang="en-US" b="1" dirty="0">
              <a:solidFill>
                <a:schemeClr val="bg2"/>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fld id="{AB3449A0-3373-4D00-890B-280C540E0DA3}"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04DE56F1-96AE-45C7-8776-FB7E371601E8}" type="slidenum">
              <a:rPr lang="en-US" altLang="en-US" b="1" smtClean="0">
                <a:solidFill>
                  <a:schemeClr val="bg2"/>
                </a:solidFill>
              </a:rPr>
              <a:pPr>
                <a:defRPr/>
              </a:pPr>
              <a:t>13</a:t>
            </a:fld>
            <a:endParaRPr lang="en-US" altLang="en-US" b="1" dirty="0">
              <a:solidFill>
                <a:schemeClr val="bg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5363" name="Object 3"/>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15509" name="Equation" r:id="rId3" imgW="139579" imgH="164957" progId="Equation.3">
                  <p:embed/>
                </p:oleObj>
              </mc:Choice>
              <mc:Fallback>
                <p:oleObj name="Equation" r:id="rId3" imgW="139579" imgH="164957"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Rectangle 4"/>
          <p:cNvSpPr>
            <a:spLocks noChangeArrowheads="1"/>
          </p:cNvSpPr>
          <p:nvPr/>
        </p:nvSpPr>
        <p:spPr bwMode="auto">
          <a:xfrm>
            <a:off x="1085161" y="1634258"/>
            <a:ext cx="7632700" cy="445044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600" b="1" dirty="0">
                <a:solidFill>
                  <a:schemeClr val="bg2"/>
                </a:solidFill>
              </a:rPr>
              <a:t>The value of the standard error depends:</a:t>
            </a:r>
          </a:p>
          <a:p>
            <a:pPr marL="571500" indent="-571500">
              <a:buFontTx/>
              <a:buChar char="-"/>
            </a:pPr>
            <a:r>
              <a:rPr lang="en-US" altLang="en-US" sz="3600" b="1" dirty="0">
                <a:solidFill>
                  <a:srgbClr val="FF0000"/>
                </a:solidFill>
              </a:rPr>
              <a:t>on the variability of individual measures in the sample and </a:t>
            </a:r>
          </a:p>
          <a:p>
            <a:pPr marL="571500" indent="-571500">
              <a:buFontTx/>
              <a:buChar char="-"/>
            </a:pPr>
            <a:r>
              <a:rPr lang="en-US" altLang="en-US" sz="3600" b="1" dirty="0">
                <a:solidFill>
                  <a:srgbClr val="FF0000"/>
                </a:solidFill>
              </a:rPr>
              <a:t>on the sample size.</a:t>
            </a:r>
          </a:p>
          <a:p>
            <a:pPr algn="ctr"/>
            <a:endParaRPr lang="en-US" altLang="en-US" sz="3600" b="1" dirty="0">
              <a:solidFill>
                <a:srgbClr val="FF0000"/>
              </a:solidFill>
            </a:endParaRPr>
          </a:p>
          <a:p>
            <a:pPr algn="ctr"/>
            <a:r>
              <a:rPr lang="en-US" altLang="en-US" sz="3600" b="1" dirty="0">
                <a:solidFill>
                  <a:srgbClr val="FF0000"/>
                </a:solidFill>
              </a:rPr>
              <a:t>It is expressed by the formula: </a:t>
            </a:r>
          </a:p>
          <a:p>
            <a:pPr algn="ctr">
              <a:lnSpc>
                <a:spcPct val="130000"/>
              </a:lnSpc>
            </a:pPr>
            <a:r>
              <a:rPr lang="bg-BG" altLang="en-US" dirty="0"/>
              <a:t>	</a:t>
            </a:r>
            <a:endParaRPr lang="bg-BG" altLang="en-US" b="1" dirty="0"/>
          </a:p>
        </p:txBody>
      </p:sp>
      <p:graphicFrame>
        <p:nvGraphicFramePr>
          <p:cNvPr id="15365" name="Object 5"/>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15510" name="Equation" r:id="rId5" imgW="139579" imgH="164957" progId="Equation.3">
                  <p:embed/>
                </p:oleObj>
              </mc:Choice>
              <mc:Fallback>
                <p:oleObj name="Equation" r:id="rId5" imgW="139579" imgH="16495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30" name="Rectangle 6"/>
          <p:cNvSpPr>
            <a:spLocks noGrp="1" noChangeArrowheads="1"/>
          </p:cNvSpPr>
          <p:nvPr>
            <p:ph type="title"/>
          </p:nvPr>
        </p:nvSpPr>
        <p:spPr/>
        <p:txBody>
          <a:bodyPr/>
          <a:lstStyle/>
          <a:p>
            <a:pPr algn="ctr">
              <a:defRPr/>
            </a:pPr>
            <a:r>
              <a:rPr lang="en-US" altLang="en-US" b="1" dirty="0">
                <a:solidFill>
                  <a:schemeClr val="bg2"/>
                </a:solidFill>
                <a:effectLst/>
                <a:latin typeface="Times New Roman" pitchFamily="18" charset="0"/>
              </a:rPr>
              <a:t>Sampling error</a:t>
            </a:r>
            <a:endParaRPr lang="bg-BG" altLang="en-US" b="1" dirty="0">
              <a:solidFill>
                <a:schemeClr val="bg2"/>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fld id="{737E8487-9011-4242-A0C6-0CFFEDDCDE10}"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04DE56F1-96AE-45C7-8776-FB7E371601E8}" type="slidenum">
              <a:rPr lang="en-US" altLang="en-US" b="1" smtClean="0">
                <a:solidFill>
                  <a:schemeClr val="bg2"/>
                </a:solidFill>
              </a:rPr>
              <a:pPr>
                <a:defRPr/>
              </a:pPr>
              <a:t>14</a:t>
            </a:fld>
            <a:endParaRPr lang="en-US" altLang="en-US" b="1" dirty="0">
              <a:solidFill>
                <a:schemeClr val="bg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9632" y="6237312"/>
            <a:ext cx="1905000" cy="457200"/>
          </a:xfrm>
        </p:spPr>
        <p:txBody>
          <a:bodyPr/>
          <a:lstStyle/>
          <a:p>
            <a:pPr>
              <a:defRPr/>
            </a:pPr>
            <a:fld id="{A375F791-D80C-46C9-9F20-74DB79C1414F}"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15</a:t>
            </a:fld>
            <a:endParaRPr lang="en-US" altLang="en-US" b="1" dirty="0">
              <a:solidFill>
                <a:schemeClr val="bg2"/>
              </a:solidFill>
            </a:endParaRPr>
          </a:p>
        </p:txBody>
      </p:sp>
      <p:sp>
        <p:nvSpPr>
          <p:cNvPr id="6" name="Line 3"/>
          <p:cNvSpPr>
            <a:spLocks noChangeShapeType="1"/>
          </p:cNvSpPr>
          <p:nvPr/>
        </p:nvSpPr>
        <p:spPr bwMode="auto">
          <a:xfrm>
            <a:off x="857250" y="539750"/>
            <a:ext cx="5143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g-BG" alt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	  		s</a:t>
            </a:r>
            <a:endParaRPr kumimoji="0" lang="en-US" altLang="en-US" sz="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g-BG" alt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bg-BG"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1547665" y="329625"/>
            <a:ext cx="590465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bg-BG" altLang="en-US"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bg-BG"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altLang="en-US" sz="800" b="0" i="0" u="none" strike="noStrike" cap="none" normalizeH="0" baseline="0" dirty="0">
              <a:ln>
                <a:noFill/>
              </a:ln>
              <a:solidFill>
                <a:schemeClr val="tx1"/>
              </a:solidFill>
              <a:effectLst/>
              <a:latin typeface="Arial" pitchFamily="34" charset="0"/>
              <a:cs typeface="Arial" pitchFamily="34" charset="0"/>
            </a:endParaRPr>
          </a:p>
          <a:p>
            <a:pPr lvl="0" algn="ctr"/>
            <a:r>
              <a:rPr kumimoji="0" lang="bg-BG"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lang="en-US" altLang="en-US" sz="4400" b="1" dirty="0">
                <a:solidFill>
                  <a:schemeClr val="bg2"/>
                </a:solidFill>
                <a:effectLst>
                  <a:outerShdw blurRad="38100" dist="38100" dir="2700000" algn="tl">
                    <a:srgbClr val="000000">
                      <a:alpha val="43137"/>
                    </a:srgbClr>
                  </a:outerShdw>
                </a:effectLst>
              </a:rPr>
              <a:t>Sampling error</a:t>
            </a:r>
            <a:endParaRPr kumimoji="0" lang="bg-BG" altLang="en-US" sz="44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63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52675"/>
            <a:ext cx="2869913" cy="150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61879"/>
            <a:ext cx="62103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00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GB" altLang="en-US" b="1" dirty="0">
                <a:solidFill>
                  <a:schemeClr val="bg2"/>
                </a:solidFill>
                <a:effectLst/>
                <a:latin typeface="Times New Roman" pitchFamily="18" charset="0"/>
              </a:rPr>
              <a:t>Probability</a:t>
            </a:r>
          </a:p>
        </p:txBody>
      </p:sp>
      <mc:AlternateContent xmlns:mc="http://schemas.openxmlformats.org/markup-compatibility/2006" xmlns:a14="http://schemas.microsoft.com/office/drawing/2010/main">
        <mc:Choice Requires="a14">
          <p:sp>
            <p:nvSpPr>
              <p:cNvPr id="16387" name="Rectangle 3"/>
              <p:cNvSpPr>
                <a:spLocks noGrp="1" noChangeArrowheads="1"/>
              </p:cNvSpPr>
              <p:nvPr>
                <p:ph type="body" idx="1"/>
              </p:nvPr>
            </p:nvSpPr>
            <p:spPr>
              <a:solidFill>
                <a:schemeClr val="tx1"/>
              </a:solidFill>
            </p:spPr>
            <p:txBody>
              <a:bodyPr/>
              <a:lstStyle/>
              <a:p>
                <a:pPr>
                  <a:buFont typeface="Monotype Sorts" pitchFamily="2" charset="2"/>
                  <a:buNone/>
                </a:pPr>
                <a:r>
                  <a:rPr lang="en-GB" altLang="en-US" sz="2800" b="1" dirty="0">
                    <a:solidFill>
                      <a:srgbClr val="FF0000"/>
                    </a:solidFill>
                    <a:effectLst/>
                    <a:latin typeface="Times New Roman" pitchFamily="18" charset="0"/>
                  </a:rPr>
                  <a:t>PROBABILITY</a:t>
                </a:r>
                <a:r>
                  <a:rPr lang="en-GB" altLang="en-US" sz="2800" b="1" dirty="0">
                    <a:solidFill>
                      <a:schemeClr val="bg2"/>
                    </a:solidFill>
                    <a:effectLst/>
                    <a:latin typeface="Times New Roman" pitchFamily="18" charset="0"/>
                  </a:rPr>
                  <a:t> is expressed as a proportion between 0 and 1, where 0 means an event is certain not to occur, and 1 means an event is certain to occur.</a:t>
                </a:r>
              </a:p>
              <a:p>
                <a:pPr>
                  <a:buFont typeface="Monotype Sorts" pitchFamily="2" charset="2"/>
                  <a:buNone/>
                </a:pPr>
                <a:r>
                  <a:rPr lang="en-GB" altLang="en-US" sz="2800" b="1" dirty="0">
                    <a:solidFill>
                      <a:schemeClr val="bg2"/>
                    </a:solidFill>
                    <a:effectLst/>
                    <a:latin typeface="Times New Roman" pitchFamily="18" charset="0"/>
                  </a:rPr>
                  <a:t>The probability of any event  occurring is given by the formula:</a:t>
                </a:r>
              </a:p>
              <a:p>
                <a:pPr>
                  <a:buFont typeface="Monotype Sorts" pitchFamily="2" charset="2"/>
                  <a:buNone/>
                </a:pPr>
                <a:endParaRPr lang="en-GB" altLang="en-US" sz="2800" i="1" dirty="0">
                  <a:solidFill>
                    <a:schemeClr val="bg2"/>
                  </a:solidFill>
                  <a:effectLst/>
                  <a:latin typeface="Times New Roman" pitchFamily="18" charset="0"/>
                </a:endParaRPr>
              </a:p>
              <a:p>
                <a:pPr>
                  <a:buNone/>
                </a:pPr>
                <a14:m>
                  <m:oMathPara xmlns:m="http://schemas.openxmlformats.org/officeDocument/2006/math">
                    <m:oMathParaPr>
                      <m:jc m:val="centerGroup"/>
                    </m:oMathParaPr>
                    <m:oMath xmlns:m="http://schemas.openxmlformats.org/officeDocument/2006/math">
                      <m:r>
                        <a:rPr kumimoji="0" lang="en-US" altLang="bg-BG" sz="2500" b="1" i="1" kern="1200" smtClean="0">
                          <a:solidFill>
                            <a:schemeClr val="bg2"/>
                          </a:solidFill>
                          <a:effectLst/>
                          <a:latin typeface="Cambria Math"/>
                        </a:rPr>
                        <m:t>𝒑</m:t>
                      </m:r>
                      <m:r>
                        <a:rPr kumimoji="0" lang="en-US" altLang="bg-BG" sz="2500" b="1" i="1" kern="1200" smtClean="0">
                          <a:solidFill>
                            <a:schemeClr val="bg2"/>
                          </a:solidFill>
                          <a:effectLst/>
                          <a:latin typeface="Cambria Math"/>
                        </a:rPr>
                        <m:t> </m:t>
                      </m:r>
                      <m:d>
                        <m:dPr>
                          <m:ctrlPr>
                            <a:rPr kumimoji="0" lang="en-US" altLang="bg-BG" sz="2500" b="1" i="1" kern="1200">
                              <a:solidFill>
                                <a:schemeClr val="bg2"/>
                              </a:solidFill>
                              <a:effectLst/>
                              <a:latin typeface="Cambria Math" panose="02040503050406030204" pitchFamily="18" charset="0"/>
                            </a:rPr>
                          </m:ctrlPr>
                        </m:dPr>
                        <m:e>
                          <m:r>
                            <a:rPr kumimoji="0" lang="en-US" altLang="bg-BG" sz="2500" b="1" i="1" kern="1200" smtClean="0">
                              <a:solidFill>
                                <a:schemeClr val="bg2"/>
                              </a:solidFill>
                              <a:effectLst/>
                              <a:latin typeface="Cambria Math"/>
                            </a:rPr>
                            <m:t>𝑨</m:t>
                          </m:r>
                        </m:e>
                      </m:d>
                      <m:r>
                        <a:rPr kumimoji="0" lang="en-US" altLang="bg-BG" sz="2500" b="1" i="1" kern="1200" smtClean="0">
                          <a:solidFill>
                            <a:schemeClr val="bg2"/>
                          </a:solidFill>
                          <a:effectLst/>
                          <a:latin typeface="Cambria Math"/>
                        </a:rPr>
                        <m:t>= </m:t>
                      </m:r>
                      <m:f>
                        <m:fPr>
                          <m:ctrlPr>
                            <a:rPr kumimoji="0" lang="en-US" altLang="bg-BG" sz="2500" b="1" i="1" kern="1200">
                              <a:solidFill>
                                <a:schemeClr val="bg2"/>
                              </a:solidFill>
                              <a:effectLst/>
                              <a:latin typeface="Cambria Math" panose="02040503050406030204" pitchFamily="18" charset="0"/>
                            </a:rPr>
                          </m:ctrlPr>
                        </m:fPr>
                        <m:num>
                          <m:r>
                            <a:rPr kumimoji="0" lang="en-US" altLang="bg-BG" sz="2500" b="1" i="1" kern="1200" smtClean="0">
                              <a:solidFill>
                                <a:schemeClr val="bg2"/>
                              </a:solidFill>
                              <a:effectLst/>
                              <a:latin typeface="Cambria Math"/>
                            </a:rPr>
                            <m:t>𝑵𝒖𝒎𝒃𝒆𝒓</m:t>
                          </m:r>
                          <m:r>
                            <a:rPr kumimoji="0" lang="en-US" altLang="bg-BG" sz="2500" b="1" i="1" kern="1200" smtClean="0">
                              <a:solidFill>
                                <a:schemeClr val="bg2"/>
                              </a:solidFill>
                              <a:effectLst/>
                              <a:latin typeface="Cambria Math"/>
                            </a:rPr>
                            <m:t> </m:t>
                          </m:r>
                          <m:r>
                            <a:rPr kumimoji="0" lang="en-US" altLang="bg-BG" sz="2500" b="1" i="1" kern="1200" smtClean="0">
                              <a:solidFill>
                                <a:schemeClr val="bg2"/>
                              </a:solidFill>
                              <a:effectLst/>
                              <a:latin typeface="Cambria Math"/>
                            </a:rPr>
                            <m:t>𝒐𝒇</m:t>
                          </m:r>
                          <m:r>
                            <a:rPr kumimoji="0" lang="en-US" altLang="bg-BG" sz="2500" b="1" i="1" kern="1200" smtClean="0">
                              <a:solidFill>
                                <a:schemeClr val="bg2"/>
                              </a:solidFill>
                              <a:effectLst/>
                              <a:latin typeface="Cambria Math"/>
                            </a:rPr>
                            <m:t> </m:t>
                          </m:r>
                          <m:r>
                            <a:rPr kumimoji="0" lang="en-US" altLang="bg-BG" sz="2500" b="1" i="1" kern="1200" smtClean="0">
                              <a:solidFill>
                                <a:schemeClr val="bg2"/>
                              </a:solidFill>
                              <a:effectLst/>
                              <a:latin typeface="Cambria Math"/>
                            </a:rPr>
                            <m:t>𝒐𝒄𝒄𝒖𝒓𝒓𝒆𝒏𝒄𝒆𝒔</m:t>
                          </m:r>
                          <m:r>
                            <a:rPr kumimoji="0" lang="en-US" altLang="bg-BG" sz="2500" b="1" i="1" kern="1200" smtClean="0">
                              <a:solidFill>
                                <a:schemeClr val="bg2"/>
                              </a:solidFill>
                              <a:effectLst/>
                              <a:latin typeface="Cambria Math"/>
                            </a:rPr>
                            <m:t> </m:t>
                          </m:r>
                          <m:r>
                            <a:rPr kumimoji="0" lang="en-US" altLang="bg-BG" sz="2500" b="1" i="1" kern="1200" smtClean="0">
                              <a:solidFill>
                                <a:schemeClr val="bg2"/>
                              </a:solidFill>
                              <a:effectLst/>
                              <a:latin typeface="Cambria Math"/>
                            </a:rPr>
                            <m:t>𝒐𝒇</m:t>
                          </m:r>
                          <m:r>
                            <a:rPr kumimoji="0" lang="en-US" altLang="bg-BG" sz="2500" b="1" i="1" kern="1200" smtClean="0">
                              <a:solidFill>
                                <a:schemeClr val="bg2"/>
                              </a:solidFill>
                              <a:effectLst/>
                              <a:latin typeface="Cambria Math"/>
                            </a:rPr>
                            <m:t> </m:t>
                          </m:r>
                          <m:r>
                            <a:rPr kumimoji="0" lang="en-US" altLang="bg-BG" sz="2500" b="1" i="1" kern="1200" smtClean="0">
                              <a:solidFill>
                                <a:schemeClr val="bg2"/>
                              </a:solidFill>
                              <a:effectLst/>
                              <a:latin typeface="Cambria Math"/>
                            </a:rPr>
                            <m:t>𝑨</m:t>
                          </m:r>
                        </m:num>
                        <m:den>
                          <m:r>
                            <a:rPr kumimoji="0" lang="en-US" altLang="bg-BG" sz="2500" b="1" i="1" kern="1200" smtClean="0">
                              <a:solidFill>
                                <a:schemeClr val="bg2"/>
                              </a:solidFill>
                              <a:effectLst/>
                              <a:latin typeface="Cambria Math"/>
                            </a:rPr>
                            <m:t>𝑻𝒐𝒕𝒂𝒍</m:t>
                          </m:r>
                          <m:r>
                            <a:rPr kumimoji="0" lang="en-US" altLang="bg-BG" sz="2500" b="1" i="1" kern="1200" smtClean="0">
                              <a:solidFill>
                                <a:schemeClr val="bg2"/>
                              </a:solidFill>
                              <a:effectLst/>
                              <a:latin typeface="Cambria Math"/>
                            </a:rPr>
                            <m:t> </m:t>
                          </m:r>
                          <m:r>
                            <a:rPr kumimoji="0" lang="en-US" altLang="bg-BG" sz="2500" b="1" i="1" kern="1200" smtClean="0">
                              <a:solidFill>
                                <a:schemeClr val="bg2"/>
                              </a:solidFill>
                              <a:effectLst/>
                              <a:latin typeface="Cambria Math"/>
                            </a:rPr>
                            <m:t>𝒏𝒖𝒎𝒃𝒆𝒓</m:t>
                          </m:r>
                          <m:r>
                            <a:rPr kumimoji="0" lang="en-US" altLang="bg-BG" sz="2500" b="1" i="1" kern="1200" smtClean="0">
                              <a:solidFill>
                                <a:schemeClr val="bg2"/>
                              </a:solidFill>
                              <a:effectLst/>
                              <a:latin typeface="Cambria Math"/>
                            </a:rPr>
                            <m:t> </m:t>
                          </m:r>
                          <m:r>
                            <a:rPr kumimoji="0" lang="en-US" altLang="bg-BG" sz="2500" b="1" i="1" kern="1200" smtClean="0">
                              <a:solidFill>
                                <a:schemeClr val="bg2"/>
                              </a:solidFill>
                              <a:effectLst/>
                              <a:latin typeface="Cambria Math"/>
                            </a:rPr>
                            <m:t>𝒐𝒇</m:t>
                          </m:r>
                          <m:r>
                            <a:rPr kumimoji="0" lang="en-US" altLang="bg-BG" sz="2500" b="1" i="1" kern="1200" smtClean="0">
                              <a:solidFill>
                                <a:schemeClr val="bg2"/>
                              </a:solidFill>
                              <a:effectLst/>
                              <a:latin typeface="Cambria Math"/>
                            </a:rPr>
                            <m:t> </m:t>
                          </m:r>
                          <m:r>
                            <a:rPr kumimoji="0" lang="en-US" altLang="bg-BG" sz="2500" b="1" i="1" kern="1200" smtClean="0">
                              <a:solidFill>
                                <a:schemeClr val="bg2"/>
                              </a:solidFill>
                              <a:effectLst/>
                              <a:latin typeface="Cambria Math"/>
                            </a:rPr>
                            <m:t>𝒑𝒐𝒔𝒔𝒊𝒃𝒍𝒆</m:t>
                          </m:r>
                          <m:r>
                            <a:rPr kumimoji="0" lang="en-US" altLang="bg-BG" sz="2500" b="1" i="1" kern="1200" smtClean="0">
                              <a:solidFill>
                                <a:schemeClr val="bg2"/>
                              </a:solidFill>
                              <a:effectLst/>
                              <a:latin typeface="Cambria Math"/>
                            </a:rPr>
                            <m:t> </m:t>
                          </m:r>
                          <m:r>
                            <a:rPr kumimoji="0" lang="en-US" altLang="bg-BG" sz="2500" b="1" i="1" kern="1200" smtClean="0">
                              <a:solidFill>
                                <a:schemeClr val="bg2"/>
                              </a:solidFill>
                              <a:effectLst/>
                              <a:latin typeface="Cambria Math"/>
                            </a:rPr>
                            <m:t>𝒐𝒄𝒄𝒖𝒓𝒓𝒆𝒏𝒄𝒆𝒔</m:t>
                          </m:r>
                        </m:den>
                      </m:f>
                    </m:oMath>
                  </m:oMathPara>
                </a14:m>
                <a:endParaRPr lang="en-GB" altLang="en-US" sz="2800" b="1" i="1" dirty="0">
                  <a:solidFill>
                    <a:schemeClr val="bg2"/>
                  </a:solidFill>
                  <a:effectLst/>
                  <a:latin typeface="Times New Roman" pitchFamily="18" charset="0"/>
                </a:endParaRPr>
              </a:p>
            </p:txBody>
          </p:sp>
        </mc:Choice>
        <mc:Fallback xmlns="">
          <p:sp>
            <p:nvSpPr>
              <p:cNvPr id="16387"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569" t="-1481"/>
                </a:stretch>
              </a:blipFill>
            </p:spPr>
            <p:txBody>
              <a:bodyPr/>
              <a:lstStyle/>
              <a:p>
                <a:r>
                  <a:rPr lang="bg-BG">
                    <a:noFill/>
                  </a:rPr>
                  <a:t> </a:t>
                </a:r>
              </a:p>
            </p:txBody>
          </p:sp>
        </mc:Fallback>
      </mc:AlternateContent>
      <p:sp>
        <p:nvSpPr>
          <p:cNvPr id="2" name="Date Placeholder 1"/>
          <p:cNvSpPr>
            <a:spLocks noGrp="1"/>
          </p:cNvSpPr>
          <p:nvPr>
            <p:ph type="dt" sz="half" idx="10"/>
          </p:nvPr>
        </p:nvSpPr>
        <p:spPr/>
        <p:txBody>
          <a:bodyPr/>
          <a:lstStyle/>
          <a:p>
            <a:pPr>
              <a:defRPr/>
            </a:pPr>
            <a:fld id="{5CDFFF83-62CC-4061-9625-A3258F02ACDB}"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16</a:t>
            </a:fld>
            <a:endParaRPr lang="en-US" altLang="en-US" b="1" dirty="0">
              <a:solidFill>
                <a:schemeClr val="bg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3" name="Rectangle 3"/>
              <p:cNvSpPr>
                <a:spLocks noGrp="1" noChangeArrowheads="1"/>
              </p:cNvSpPr>
              <p:nvPr>
                <p:ph type="body" idx="1"/>
              </p:nvPr>
            </p:nvSpPr>
            <p:spPr>
              <a:solidFill>
                <a:schemeClr val="tx1"/>
              </a:solidFill>
            </p:spPr>
            <p:txBody>
              <a:bodyPr/>
              <a:lstStyle/>
              <a:p>
                <a:pPr>
                  <a:lnSpc>
                    <a:spcPct val="90000"/>
                  </a:lnSpc>
                  <a:buFont typeface="Monotype Sorts" pitchFamily="2" charset="2"/>
                  <a:buNone/>
                  <a:defRPr/>
                </a:pPr>
                <a:r>
                  <a:rPr lang="en-GB" altLang="en-US" sz="2800" b="1" dirty="0">
                    <a:solidFill>
                      <a:schemeClr val="bg2"/>
                    </a:solidFill>
                    <a:effectLst/>
                    <a:latin typeface="Times New Roman" pitchFamily="18" charset="0"/>
                  </a:rPr>
                  <a:t>Sometimes the probability can be calculated </a:t>
                </a:r>
              </a:p>
              <a:p>
                <a:pPr>
                  <a:lnSpc>
                    <a:spcPct val="90000"/>
                  </a:lnSpc>
                  <a:buFont typeface="Monotype Sorts" pitchFamily="2" charset="2"/>
                  <a:buNone/>
                  <a:defRPr/>
                </a:pPr>
                <a:r>
                  <a:rPr lang="en-GB" altLang="en-US" sz="2800" b="1" dirty="0">
                    <a:solidFill>
                      <a:srgbClr val="FF0000"/>
                    </a:solidFill>
                    <a:effectLst/>
                    <a:latin typeface="Times New Roman" pitchFamily="18" charset="0"/>
                  </a:rPr>
                  <a:t>a priori  (before the event) </a:t>
                </a:r>
                <a:r>
                  <a:rPr lang="en-GB" altLang="en-US" sz="2800" b="1" dirty="0">
                    <a:solidFill>
                      <a:schemeClr val="bg2"/>
                    </a:solidFill>
                    <a:effectLst/>
                    <a:latin typeface="Times New Roman" pitchFamily="18" charset="0"/>
                  </a:rPr>
                  <a:t>by reasoning alone.</a:t>
                </a:r>
              </a:p>
              <a:p>
                <a:pPr>
                  <a:lnSpc>
                    <a:spcPct val="50000"/>
                  </a:lnSpc>
                  <a:buFont typeface="Monotype Sorts" pitchFamily="2" charset="2"/>
                  <a:buNone/>
                  <a:defRPr/>
                </a:pPr>
                <a:endParaRPr lang="en-GB" altLang="en-US" sz="2800" b="1" dirty="0">
                  <a:solidFill>
                    <a:schemeClr val="bg2"/>
                  </a:solidFill>
                  <a:effectLst/>
                  <a:latin typeface="Times New Roman" pitchFamily="18" charset="0"/>
                </a:endParaRPr>
              </a:p>
              <a:p>
                <a:pPr>
                  <a:lnSpc>
                    <a:spcPct val="90000"/>
                  </a:lnSpc>
                  <a:buFont typeface="Monotype Sorts" pitchFamily="2" charset="2"/>
                  <a:buNone/>
                  <a:defRPr/>
                </a:pPr>
                <a:r>
                  <a:rPr lang="en-GB" altLang="en-US" sz="2400" b="1" dirty="0">
                    <a:solidFill>
                      <a:schemeClr val="bg2"/>
                    </a:solidFill>
                    <a:effectLst/>
                    <a:latin typeface="Times New Roman" pitchFamily="18" charset="0"/>
                  </a:rPr>
                  <a:t>Example: If we buy a lottery ticket in a draw where there are 100 000 tickets, the probability of winning first prize if the lottery is fair (all tickets have an equal chance of being drawn by random selection) is:</a:t>
                </a:r>
              </a:p>
              <a:p>
                <a:pPr>
                  <a:lnSpc>
                    <a:spcPct val="90000"/>
                  </a:lnSpc>
                  <a:buFont typeface="Monotype Sorts" pitchFamily="2" charset="2"/>
                  <a:buNone/>
                  <a:defRPr/>
                </a:pPr>
                <a:endParaRPr lang="en-GB" altLang="en-US" sz="2400" dirty="0">
                  <a:solidFill>
                    <a:schemeClr val="bg2"/>
                  </a:solidFill>
                  <a:effectLst/>
                  <a:latin typeface="Times New Roman" pitchFamily="18" charset="0"/>
                </a:endParaRPr>
              </a:p>
              <a:p>
                <a:pPr marL="274320" lvl="0" indent="-274320" algn="just" eaLnBrk="1" fontAlgn="auto" hangingPunct="1">
                  <a:lnSpc>
                    <a:spcPct val="120000"/>
                  </a:lnSpc>
                  <a:spcBef>
                    <a:spcPts val="600"/>
                  </a:spcBef>
                  <a:spcAft>
                    <a:spcPts val="0"/>
                  </a:spcAft>
                  <a:buClr>
                    <a:srgbClr val="93A299"/>
                  </a:buClr>
                  <a:buSzPct val="70000"/>
                  <a:buNone/>
                </a:pPr>
                <a14:m>
                  <m:oMathPara xmlns:m="http://schemas.openxmlformats.org/officeDocument/2006/math">
                    <m:oMathParaPr>
                      <m:jc m:val="centerGroup"/>
                    </m:oMathParaPr>
                    <m:oMath xmlns:m="http://schemas.openxmlformats.org/officeDocument/2006/math">
                      <m:r>
                        <a:rPr kumimoji="0" lang="en-US" altLang="bg-BG" sz="2500" b="1" i="0" kern="1200" smtClean="0">
                          <a:solidFill>
                            <a:schemeClr val="bg2"/>
                          </a:solidFill>
                          <a:effectLst/>
                          <a:latin typeface="Cambria Math"/>
                        </a:rPr>
                        <m:t>𝐩</m:t>
                      </m:r>
                      <m:r>
                        <a:rPr kumimoji="0" lang="en-US" altLang="bg-BG" sz="2500" b="1" i="0" kern="1200" smtClean="0">
                          <a:solidFill>
                            <a:schemeClr val="bg2"/>
                          </a:solidFill>
                          <a:effectLst/>
                          <a:latin typeface="Cambria Math"/>
                        </a:rPr>
                        <m:t> </m:t>
                      </m:r>
                      <m:d>
                        <m:dPr>
                          <m:ctrlPr>
                            <a:rPr kumimoji="0" lang="en-US" altLang="bg-BG" sz="2500" b="1" i="1" kern="1200">
                              <a:solidFill>
                                <a:schemeClr val="bg2"/>
                              </a:solidFill>
                              <a:effectLst/>
                              <a:latin typeface="Cambria Math" panose="02040503050406030204" pitchFamily="18" charset="0"/>
                            </a:rPr>
                          </m:ctrlPr>
                        </m:dPr>
                        <m:e>
                          <m:sSup>
                            <m:sSupPr>
                              <m:ctrlPr>
                                <a:rPr kumimoji="0" lang="en-US" altLang="bg-BG" sz="2500" b="1" i="1" kern="1200">
                                  <a:solidFill>
                                    <a:schemeClr val="bg2"/>
                                  </a:solidFill>
                                  <a:effectLst/>
                                  <a:latin typeface="Cambria Math" panose="02040503050406030204" pitchFamily="18" charset="0"/>
                                </a:rPr>
                              </m:ctrlPr>
                            </m:sSupPr>
                            <m:e>
                              <m:r>
                                <a:rPr kumimoji="0" lang="en-US" altLang="bg-BG" sz="2500" b="1" i="0" kern="1200">
                                  <a:solidFill>
                                    <a:schemeClr val="bg2"/>
                                  </a:solidFill>
                                  <a:effectLst/>
                                  <a:latin typeface="Cambria Math"/>
                                </a:rPr>
                                <m:t>𝟏</m:t>
                              </m:r>
                            </m:e>
                            <m:sup>
                              <m:r>
                                <a:rPr kumimoji="0" lang="en-US" altLang="bg-BG" sz="2500" b="1" i="0" kern="1200">
                                  <a:solidFill>
                                    <a:schemeClr val="bg2"/>
                                  </a:solidFill>
                                  <a:effectLst/>
                                  <a:latin typeface="Cambria Math"/>
                                </a:rPr>
                                <m:t>𝐬𝐭</m:t>
                              </m:r>
                            </m:sup>
                          </m:sSup>
                          <m:r>
                            <a:rPr kumimoji="0" lang="en-US" altLang="bg-BG" sz="2500" b="1" i="0" kern="1200">
                              <a:solidFill>
                                <a:schemeClr val="bg2"/>
                              </a:solidFill>
                              <a:effectLst/>
                              <a:latin typeface="Cambria Math"/>
                            </a:rPr>
                            <m:t> </m:t>
                          </m:r>
                          <m:r>
                            <a:rPr kumimoji="0" lang="en-US" altLang="bg-BG" sz="2500" b="1" i="0" kern="1200">
                              <a:solidFill>
                                <a:schemeClr val="bg2"/>
                              </a:solidFill>
                              <a:effectLst/>
                              <a:latin typeface="Cambria Math"/>
                            </a:rPr>
                            <m:t>𝐩𝐫𝐢𝐳𝐞</m:t>
                          </m:r>
                        </m:e>
                      </m:d>
                      <m:r>
                        <a:rPr kumimoji="0" lang="en-US" altLang="bg-BG" sz="2500" b="1" i="0" kern="1200">
                          <a:solidFill>
                            <a:schemeClr val="bg2"/>
                          </a:solidFill>
                          <a:effectLst/>
                          <a:latin typeface="Cambria Math"/>
                        </a:rPr>
                        <m:t>= </m:t>
                      </m:r>
                      <m:f>
                        <m:fPr>
                          <m:ctrlPr>
                            <a:rPr kumimoji="0" lang="en-US" altLang="bg-BG" sz="2500" i="1" kern="1200">
                              <a:solidFill>
                                <a:schemeClr val="bg2"/>
                              </a:solidFill>
                              <a:effectLst/>
                              <a:latin typeface="Cambria Math" panose="02040503050406030204" pitchFamily="18" charset="0"/>
                            </a:rPr>
                          </m:ctrlPr>
                        </m:fPr>
                        <m:num>
                          <m:r>
                            <a:rPr kumimoji="0" lang="en-US" altLang="bg-BG" sz="2500" i="0" kern="1200">
                              <a:solidFill>
                                <a:schemeClr val="bg2"/>
                              </a:solidFill>
                              <a:effectLst/>
                              <a:latin typeface="Cambria Math"/>
                            </a:rPr>
                            <m:t>1</m:t>
                          </m:r>
                        </m:num>
                        <m:den>
                          <m:r>
                            <a:rPr kumimoji="0" lang="en-US" altLang="bg-BG" sz="2500" i="0" kern="1200">
                              <a:solidFill>
                                <a:schemeClr val="bg2"/>
                              </a:solidFill>
                              <a:effectLst/>
                              <a:latin typeface="Cambria Math"/>
                            </a:rPr>
                            <m:t>100 000</m:t>
                          </m:r>
                        </m:den>
                      </m:f>
                      <m:r>
                        <a:rPr kumimoji="0" lang="en-US" altLang="bg-BG" sz="2500" i="0" kern="1200">
                          <a:solidFill>
                            <a:schemeClr val="bg2"/>
                          </a:solidFill>
                          <a:effectLst/>
                          <a:latin typeface="Cambria Math"/>
                        </a:rPr>
                        <m:t>=0.00001</m:t>
                      </m:r>
                    </m:oMath>
                  </m:oMathPara>
                </a14:m>
                <a:endParaRPr kumimoji="0" lang="en-GB" altLang="bg-BG" sz="2500" kern="1200" dirty="0">
                  <a:solidFill>
                    <a:schemeClr val="bg2"/>
                  </a:solidFill>
                  <a:effectLst/>
                  <a:latin typeface="Times New Roman" pitchFamily="18" charset="0"/>
                </a:endParaRPr>
              </a:p>
            </p:txBody>
          </p:sp>
        </mc:Choice>
        <mc:Fallback xmlns="">
          <p:sp>
            <p:nvSpPr>
              <p:cNvPr id="10243"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569" t="-2519" r="-471"/>
                </a:stretch>
              </a:blipFill>
            </p:spPr>
            <p:txBody>
              <a:bodyPr/>
              <a:lstStyle/>
              <a:p>
                <a:r>
                  <a:rPr lang="bg-BG">
                    <a:noFill/>
                  </a:rPr>
                  <a:t> </a:t>
                </a:r>
              </a:p>
            </p:txBody>
          </p:sp>
        </mc:Fallback>
      </mc:AlternateContent>
      <p:sp>
        <p:nvSpPr>
          <p:cNvPr id="2" name="Date Placeholder 1"/>
          <p:cNvSpPr>
            <a:spLocks noGrp="1"/>
          </p:cNvSpPr>
          <p:nvPr>
            <p:ph type="dt" sz="half" idx="10"/>
          </p:nvPr>
        </p:nvSpPr>
        <p:spPr/>
        <p:txBody>
          <a:bodyPr/>
          <a:lstStyle/>
          <a:p>
            <a:pPr>
              <a:defRPr/>
            </a:pPr>
            <a:fld id="{679A8F00-735F-4CE0-8D5E-070DC591E98E}"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smtClean="0"/>
              <a:pPr>
                <a:defRPr/>
              </a:pPr>
              <a:t>17</a:t>
            </a:fld>
            <a:endParaRPr lang="en-US" altLang="en-US"/>
          </a:p>
        </p:txBody>
      </p:sp>
      <p:sp>
        <p:nvSpPr>
          <p:cNvPr id="8" name="Rectangle 2"/>
          <p:cNvSpPr>
            <a:spLocks noGrp="1" noChangeArrowheads="1"/>
          </p:cNvSpPr>
          <p:nvPr>
            <p:ph type="title"/>
          </p:nvPr>
        </p:nvSpPr>
        <p:spPr>
          <a:xfrm>
            <a:off x="1219200" y="419100"/>
            <a:ext cx="7772400" cy="1143000"/>
          </a:xfrm>
        </p:spPr>
        <p:txBody>
          <a:bodyPr/>
          <a:lstStyle/>
          <a:p>
            <a:pPr algn="ctr"/>
            <a:r>
              <a:rPr lang="en-GB" altLang="en-US" b="1" dirty="0">
                <a:solidFill>
                  <a:schemeClr val="bg2"/>
                </a:solidFill>
                <a:effectLst/>
                <a:latin typeface="Times New Roman" pitchFamily="18" charset="0"/>
              </a:rPr>
              <a:t>Probability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GB" altLang="en-US" b="1" dirty="0">
                <a:solidFill>
                  <a:schemeClr val="bg2"/>
                </a:solidFill>
                <a:effectLst/>
                <a:latin typeface="Times New Roman" pitchFamily="18" charset="0"/>
              </a:rPr>
              <a:t>Probability</a:t>
            </a:r>
          </a:p>
        </p:txBody>
      </p:sp>
      <p:sp>
        <p:nvSpPr>
          <p:cNvPr id="18435" name="Rectangle 3"/>
          <p:cNvSpPr>
            <a:spLocks noGrp="1" noChangeArrowheads="1"/>
          </p:cNvSpPr>
          <p:nvPr>
            <p:ph type="body" idx="1"/>
          </p:nvPr>
        </p:nvSpPr>
        <p:spPr>
          <a:solidFill>
            <a:schemeClr val="tx1"/>
          </a:solidFill>
        </p:spPr>
        <p:txBody>
          <a:bodyPr/>
          <a:lstStyle/>
          <a:p>
            <a:pPr>
              <a:buFont typeface="Monotype Sorts" pitchFamily="2" charset="2"/>
              <a:buNone/>
            </a:pPr>
            <a:r>
              <a:rPr lang="en-GB" altLang="en-US" sz="2800" b="1" dirty="0">
                <a:solidFill>
                  <a:schemeClr val="bg2"/>
                </a:solidFill>
                <a:effectLst/>
                <a:latin typeface="Times New Roman" pitchFamily="18" charset="0"/>
              </a:rPr>
              <a:t>How to calculate the probability of dying of a specific condition?</a:t>
            </a:r>
          </a:p>
          <a:p>
            <a:pPr>
              <a:buFont typeface="Monotype Sorts" pitchFamily="2" charset="2"/>
              <a:buNone/>
            </a:pPr>
            <a:r>
              <a:rPr lang="en-GB" altLang="en-US" sz="2800" b="1" dirty="0">
                <a:solidFill>
                  <a:schemeClr val="bg2"/>
                </a:solidFill>
                <a:effectLst/>
                <a:latin typeface="Times New Roman" pitchFamily="18" charset="0"/>
              </a:rPr>
              <a:t>We need previously obtained empirical evidence, e.g. </a:t>
            </a:r>
            <a:r>
              <a:rPr lang="en-GB" altLang="en-US" sz="2800" b="1" dirty="0">
                <a:solidFill>
                  <a:srgbClr val="FF0000"/>
                </a:solidFill>
                <a:effectLst/>
                <a:latin typeface="Times New Roman" pitchFamily="18" charset="0"/>
              </a:rPr>
              <a:t>a posteriori  (after the event).</a:t>
            </a:r>
          </a:p>
          <a:p>
            <a:pPr>
              <a:buFont typeface="Monotype Sorts" pitchFamily="2" charset="2"/>
              <a:buNone/>
            </a:pPr>
            <a:r>
              <a:rPr lang="en-GB" altLang="en-US" sz="2800" b="1" dirty="0">
                <a:solidFill>
                  <a:schemeClr val="bg2"/>
                </a:solidFill>
                <a:effectLst/>
                <a:latin typeface="Times New Roman" pitchFamily="18" charset="0"/>
              </a:rPr>
              <a:t>For instance, if it is known that the percentages for causes of death are distributed in a particular way, then the probability of a particular cause of death for a given individual can be predicted.</a:t>
            </a:r>
          </a:p>
        </p:txBody>
      </p:sp>
      <p:sp>
        <p:nvSpPr>
          <p:cNvPr id="2" name="Date Placeholder 1"/>
          <p:cNvSpPr>
            <a:spLocks noGrp="1"/>
          </p:cNvSpPr>
          <p:nvPr>
            <p:ph type="dt" sz="half" idx="10"/>
          </p:nvPr>
        </p:nvSpPr>
        <p:spPr/>
        <p:txBody>
          <a:bodyPr/>
          <a:lstStyle/>
          <a:p>
            <a:pPr>
              <a:defRPr/>
            </a:pPr>
            <a:fld id="{7525C3B8-F3B4-494C-97CA-72624185EE7F}"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smtClean="0"/>
              <a:pPr>
                <a:defRPr/>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116013" y="2112437"/>
            <a:ext cx="7848600" cy="37856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rgbClr val="FF0000"/>
                </a:solidFill>
              </a:rPr>
              <a:t>Example:</a:t>
            </a:r>
            <a:r>
              <a:rPr lang="en-US" altLang="en-US" dirty="0">
                <a:solidFill>
                  <a:schemeClr val="bg2"/>
                </a:solidFill>
              </a:rPr>
              <a:t> </a:t>
            </a:r>
            <a:r>
              <a:rPr lang="en-US" altLang="en-US" b="1" dirty="0">
                <a:solidFill>
                  <a:schemeClr val="bg2"/>
                </a:solidFill>
              </a:rPr>
              <a:t>Causes of death for persons over 65 (hypothetical statistics for a community) are the following:</a:t>
            </a:r>
            <a:endParaRPr lang="bg-BG" altLang="en-US" b="1" dirty="0">
              <a:solidFill>
                <a:schemeClr val="bg2"/>
              </a:solidFill>
            </a:endParaRPr>
          </a:p>
          <a:p>
            <a:endParaRPr lang="en-US" altLang="en-US" b="1" dirty="0">
              <a:solidFill>
                <a:schemeClr val="bg2"/>
              </a:solidFill>
            </a:endParaRPr>
          </a:p>
          <a:p>
            <a:r>
              <a:rPr lang="en-US" altLang="en-US" b="1" dirty="0">
                <a:solidFill>
                  <a:schemeClr val="bg2"/>
                </a:solidFill>
              </a:rPr>
              <a:t>Cause of death			Percentage of deaths</a:t>
            </a:r>
            <a:endParaRPr lang="en-US" altLang="en-US" dirty="0">
              <a:solidFill>
                <a:schemeClr val="bg2"/>
              </a:solidFill>
            </a:endParaRPr>
          </a:p>
          <a:p>
            <a:r>
              <a:rPr lang="en-US" altLang="en-US" dirty="0">
                <a:solidFill>
                  <a:schemeClr val="bg2"/>
                </a:solidFill>
              </a:rPr>
              <a:t>Coronary heart disease			50%</a:t>
            </a:r>
            <a:endParaRPr lang="bg-BG" altLang="en-US" dirty="0">
              <a:solidFill>
                <a:schemeClr val="bg2"/>
              </a:solidFill>
            </a:endParaRPr>
          </a:p>
          <a:p>
            <a:r>
              <a:rPr lang="en-US" altLang="en-US" dirty="0">
                <a:solidFill>
                  <a:schemeClr val="bg2"/>
                </a:solidFill>
              </a:rPr>
              <a:t>Cancer						25%</a:t>
            </a:r>
            <a:endParaRPr lang="bg-BG" altLang="en-US" dirty="0">
              <a:solidFill>
                <a:schemeClr val="bg2"/>
              </a:solidFill>
            </a:endParaRPr>
          </a:p>
          <a:p>
            <a:r>
              <a:rPr lang="en-US" altLang="en-US" dirty="0">
                <a:solidFill>
                  <a:schemeClr val="bg2"/>
                </a:solidFill>
              </a:rPr>
              <a:t>Stroke						10%</a:t>
            </a:r>
            <a:endParaRPr lang="bg-BG" altLang="en-US" dirty="0">
              <a:solidFill>
                <a:schemeClr val="bg2"/>
              </a:solidFill>
            </a:endParaRPr>
          </a:p>
          <a:p>
            <a:r>
              <a:rPr lang="en-US" altLang="en-US" dirty="0">
                <a:solidFill>
                  <a:schemeClr val="bg2"/>
                </a:solidFill>
              </a:rPr>
              <a:t>Accidents					5%</a:t>
            </a:r>
            <a:endParaRPr lang="bg-BG" altLang="en-US" dirty="0">
              <a:solidFill>
                <a:schemeClr val="bg2"/>
              </a:solidFill>
            </a:endParaRPr>
          </a:p>
          <a:p>
            <a:r>
              <a:rPr lang="en-US" altLang="en-US" dirty="0">
                <a:solidFill>
                  <a:schemeClr val="bg2"/>
                </a:solidFill>
              </a:rPr>
              <a:t>Infections					5%</a:t>
            </a:r>
            <a:endParaRPr lang="bg-BG" altLang="en-US" dirty="0">
              <a:solidFill>
                <a:schemeClr val="bg2"/>
              </a:solidFill>
            </a:endParaRPr>
          </a:p>
          <a:p>
            <a:r>
              <a:rPr lang="en-US" altLang="en-US" dirty="0">
                <a:solidFill>
                  <a:schemeClr val="bg2"/>
                </a:solidFill>
              </a:rPr>
              <a:t>Other causes					5%</a:t>
            </a:r>
          </a:p>
        </p:txBody>
      </p:sp>
      <p:sp>
        <p:nvSpPr>
          <p:cNvPr id="2" name="Date Placeholder 1"/>
          <p:cNvSpPr>
            <a:spLocks noGrp="1"/>
          </p:cNvSpPr>
          <p:nvPr>
            <p:ph type="dt" sz="half" idx="10"/>
          </p:nvPr>
        </p:nvSpPr>
        <p:spPr/>
        <p:txBody>
          <a:bodyPr/>
          <a:lstStyle/>
          <a:p>
            <a:pPr>
              <a:defRPr/>
            </a:pPr>
            <a:fld id="{BD6DE3B5-AA30-4B1B-B32B-315E1F91229A}"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19</a:t>
            </a:fld>
            <a:endParaRPr lang="en-US" altLang="en-US" b="1" dirty="0">
              <a:solidFill>
                <a:schemeClr val="bg2"/>
              </a:solidFill>
            </a:endParaRPr>
          </a:p>
        </p:txBody>
      </p:sp>
      <p:sp>
        <p:nvSpPr>
          <p:cNvPr id="6" name="Rectangle 2"/>
          <p:cNvSpPr txBox="1">
            <a:spLocks noChangeArrowheads="1"/>
          </p:cNvSpPr>
          <p:nvPr/>
        </p:nvSpPr>
        <p:spPr>
          <a:xfrm>
            <a:off x="1219200" y="836712"/>
            <a:ext cx="7772400" cy="725388"/>
          </a:xfrm>
          <a:prstGeom prst="rect">
            <a:avLst/>
          </a:prstGeom>
        </p:spPr>
        <p:txBody>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r>
              <a:rPr lang="en-GB" altLang="en-US" b="1" kern="0" dirty="0">
                <a:solidFill>
                  <a:schemeClr val="bg2"/>
                </a:solidFill>
                <a:effectLst/>
                <a:latin typeface="Times New Roman" pitchFamily="18" charset="0"/>
              </a:rPr>
              <a:t>Probability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lgn="ctr">
              <a:defRPr/>
            </a:pPr>
            <a:r>
              <a:rPr lang="en-GB" altLang="en-US" b="1" dirty="0">
                <a:solidFill>
                  <a:schemeClr val="bg2"/>
                </a:solidFill>
                <a:latin typeface="Times New Roman" pitchFamily="18" charset="0"/>
              </a:rPr>
              <a:t>INFERENTIAL STATISTICS</a:t>
            </a:r>
          </a:p>
        </p:txBody>
      </p:sp>
      <p:sp>
        <p:nvSpPr>
          <p:cNvPr id="4099" name="Rectangle 3"/>
          <p:cNvSpPr>
            <a:spLocks noGrp="1" noChangeArrowheads="1"/>
          </p:cNvSpPr>
          <p:nvPr>
            <p:ph type="subTitle" idx="1"/>
          </p:nvPr>
        </p:nvSpPr>
        <p:spPr>
          <a:xfrm>
            <a:off x="1403350" y="3429000"/>
            <a:ext cx="7161213" cy="1752600"/>
          </a:xfrm>
          <a:solidFill>
            <a:schemeClr val="tx1"/>
          </a:solidFill>
        </p:spPr>
        <p:txBody>
          <a:bodyPr/>
          <a:lstStyle/>
          <a:p>
            <a:pPr algn="ctr">
              <a:lnSpc>
                <a:spcPct val="120000"/>
              </a:lnSpc>
            </a:pPr>
            <a:r>
              <a:rPr lang="en-US" altLang="en-US" b="1" dirty="0">
                <a:solidFill>
                  <a:schemeClr val="bg2"/>
                </a:solidFill>
                <a:effectLst/>
                <a:latin typeface="Times New Roman" pitchFamily="18" charset="0"/>
              </a:rPr>
              <a:t>STATISTICAL ESTIMATION: FROM SAMPLE TO POPULATION</a:t>
            </a:r>
            <a:endParaRPr lang="en-GB" altLang="en-US" b="1" dirty="0">
              <a:solidFill>
                <a:schemeClr val="bg2"/>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fld id="{C7F87CC9-EAD6-405E-82B4-053C144419A3}"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CB0422F8-FB8F-4C58-91EE-7CA1FC4F0479}"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627" name="Rectangle 3"/>
              <p:cNvSpPr>
                <a:spLocks noGrp="1" noChangeArrowheads="1"/>
              </p:cNvSpPr>
              <p:nvPr>
                <p:ph type="body" idx="1"/>
              </p:nvPr>
            </p:nvSpPr>
            <p:spPr>
              <a:xfrm>
                <a:off x="1187624" y="1988840"/>
                <a:ext cx="7772400" cy="4114800"/>
              </a:xfrm>
              <a:solidFill>
                <a:schemeClr val="tx1"/>
              </a:solidFill>
            </p:spPr>
            <p:txBody>
              <a:bodyPr/>
              <a:lstStyle/>
              <a:p>
                <a:pPr marL="72000">
                  <a:buFont typeface="Monotype Sorts" pitchFamily="2" charset="2"/>
                  <a:buNone/>
                  <a:defRPr/>
                </a:pPr>
                <a:r>
                  <a:rPr lang="en-US" altLang="en-US" sz="2800" b="1" dirty="0">
                    <a:solidFill>
                      <a:schemeClr val="bg2"/>
                    </a:solidFill>
                    <a:effectLst/>
                    <a:latin typeface="Times New Roman" pitchFamily="18" charset="0"/>
                  </a:rPr>
                  <a:t>Given the above data, we can calculate the probability of a selected individual of over 65 years of age dying of any of the specified causes.</a:t>
                </a:r>
              </a:p>
              <a:p>
                <a:pPr>
                  <a:buFont typeface="Monotype Sorts" pitchFamily="2" charset="2"/>
                  <a:buNone/>
                  <a:defRPr/>
                </a:pPr>
                <a:endParaRPr lang="en-US" altLang="en-US" sz="2800" b="1" dirty="0">
                  <a:solidFill>
                    <a:schemeClr val="bg2"/>
                  </a:solidFill>
                  <a:effectLst/>
                  <a:latin typeface="Times New Roman" pitchFamily="18" charset="0"/>
                </a:endParaRPr>
              </a:p>
              <a:p>
                <a:pPr>
                  <a:buFont typeface="Monotype Sorts" pitchFamily="2" charset="2"/>
                  <a:buNone/>
                  <a:defRPr/>
                </a:pPr>
                <a:r>
                  <a:rPr lang="en-US" altLang="en-US" sz="2800" b="1" dirty="0">
                    <a:solidFill>
                      <a:schemeClr val="bg2"/>
                    </a:solidFill>
                    <a:effectLst/>
                    <a:latin typeface="Times New Roman" pitchFamily="18" charset="0"/>
                  </a:rPr>
                  <a:t>For instance, the probability of a given individual dying of coronary heart disease is:</a:t>
                </a:r>
              </a:p>
              <a:p>
                <a:pPr>
                  <a:buFont typeface="Monotype Sorts" pitchFamily="2" charset="2"/>
                  <a:buNone/>
                  <a:defRPr/>
                </a:pPr>
                <a:endParaRPr lang="en-US" altLang="en-US" sz="2800" dirty="0">
                  <a:solidFill>
                    <a:schemeClr val="bg2"/>
                  </a:solidFill>
                  <a:effectLst/>
                  <a:latin typeface="Times New Roman" pitchFamily="18" charset="0"/>
                </a:endParaRPr>
              </a:p>
              <a:p>
                <a:pPr marL="0" lvl="0" indent="0" algn="just" eaLnBrk="1" fontAlgn="auto" hangingPunct="1">
                  <a:spcBef>
                    <a:spcPts val="0"/>
                  </a:spcBef>
                  <a:spcAft>
                    <a:spcPts val="0"/>
                  </a:spcAft>
                  <a:buClrTx/>
                  <a:buSzTx/>
                  <a:buNone/>
                </a:pPr>
                <a14:m>
                  <m:oMathPara xmlns:m="http://schemas.openxmlformats.org/officeDocument/2006/math">
                    <m:oMathParaPr>
                      <m:jc m:val="centerGroup"/>
                    </m:oMathParaPr>
                    <m:oMath xmlns:m="http://schemas.openxmlformats.org/officeDocument/2006/math">
                      <m:r>
                        <a:rPr kumimoji="0" lang="en-US" altLang="bg-BG" sz="2600" b="1" i="0" kern="1200" smtClean="0">
                          <a:solidFill>
                            <a:schemeClr val="bg2"/>
                          </a:solidFill>
                          <a:effectLst/>
                          <a:latin typeface="Cambria Math"/>
                        </a:rPr>
                        <m:t>𝐩</m:t>
                      </m:r>
                      <m:r>
                        <a:rPr kumimoji="0" lang="en-US" altLang="bg-BG" sz="2600" b="1" i="0" kern="1200" smtClean="0">
                          <a:solidFill>
                            <a:schemeClr val="bg2"/>
                          </a:solidFill>
                          <a:effectLst/>
                          <a:latin typeface="Cambria Math"/>
                        </a:rPr>
                        <m:t> </m:t>
                      </m:r>
                      <m:d>
                        <m:dPr>
                          <m:ctrlPr>
                            <a:rPr kumimoji="0" lang="en-US" altLang="bg-BG" sz="2600" b="1" i="1" kern="1200">
                              <a:solidFill>
                                <a:schemeClr val="bg2"/>
                              </a:solidFill>
                              <a:effectLst/>
                              <a:latin typeface="Cambria Math" panose="02040503050406030204" pitchFamily="18" charset="0"/>
                            </a:rPr>
                          </m:ctrlPr>
                        </m:dPr>
                        <m:e>
                          <m:r>
                            <a:rPr kumimoji="0" lang="en-US" altLang="bg-BG" sz="2600" b="1" i="0" kern="1200">
                              <a:solidFill>
                                <a:schemeClr val="bg2"/>
                              </a:solidFill>
                              <a:effectLst/>
                              <a:latin typeface="Cambria Math"/>
                            </a:rPr>
                            <m:t>𝐝𝐲𝐢𝐧𝐠</m:t>
                          </m:r>
                          <m:r>
                            <a:rPr kumimoji="0" lang="en-US" altLang="bg-BG" sz="2600" b="1" i="0" kern="1200">
                              <a:solidFill>
                                <a:schemeClr val="bg2"/>
                              </a:solidFill>
                              <a:effectLst/>
                              <a:latin typeface="Cambria Math"/>
                            </a:rPr>
                            <m:t> </m:t>
                          </m:r>
                          <m:r>
                            <a:rPr kumimoji="0" lang="en-US" altLang="bg-BG" sz="2600" b="1" i="0" kern="1200">
                              <a:solidFill>
                                <a:schemeClr val="bg2"/>
                              </a:solidFill>
                              <a:effectLst/>
                              <a:latin typeface="Cambria Math"/>
                            </a:rPr>
                            <m:t>𝐨𝐟</m:t>
                          </m:r>
                          <m:r>
                            <a:rPr kumimoji="0" lang="en-US" altLang="bg-BG" sz="2600" b="1" i="0" kern="1200">
                              <a:solidFill>
                                <a:schemeClr val="bg2"/>
                              </a:solidFill>
                              <a:effectLst/>
                              <a:latin typeface="Cambria Math"/>
                            </a:rPr>
                            <m:t> </m:t>
                          </m:r>
                          <m:r>
                            <a:rPr kumimoji="0" lang="en-US" altLang="bg-BG" sz="2600" b="1" i="0" kern="1200">
                              <a:solidFill>
                                <a:schemeClr val="bg2"/>
                              </a:solidFill>
                              <a:effectLst/>
                              <a:latin typeface="Cambria Math"/>
                            </a:rPr>
                            <m:t>𝐡𝐞𝐚𝐫𝐭</m:t>
                          </m:r>
                          <m:r>
                            <a:rPr kumimoji="0" lang="en-US" altLang="bg-BG" sz="2600" b="1" i="0" kern="1200">
                              <a:solidFill>
                                <a:schemeClr val="bg2"/>
                              </a:solidFill>
                              <a:effectLst/>
                              <a:latin typeface="Cambria Math"/>
                            </a:rPr>
                            <m:t> </m:t>
                          </m:r>
                          <m:r>
                            <a:rPr kumimoji="0" lang="en-US" altLang="bg-BG" sz="2600" b="1" i="0" kern="1200">
                              <a:solidFill>
                                <a:schemeClr val="bg2"/>
                              </a:solidFill>
                              <a:effectLst/>
                              <a:latin typeface="Cambria Math"/>
                            </a:rPr>
                            <m:t>𝐝𝐢𝐬𝐞𝐚𝐬𝐞</m:t>
                          </m:r>
                        </m:e>
                      </m:d>
                      <m:r>
                        <a:rPr kumimoji="0" lang="en-US" altLang="bg-BG" sz="2600" b="1" i="0" kern="1200">
                          <a:solidFill>
                            <a:schemeClr val="bg2"/>
                          </a:solidFill>
                          <a:effectLst/>
                          <a:latin typeface="Cambria Math"/>
                        </a:rPr>
                        <m:t>= </m:t>
                      </m:r>
                      <m:f>
                        <m:fPr>
                          <m:ctrlPr>
                            <a:rPr kumimoji="0" lang="en-US" altLang="bg-BG" sz="2600" i="1" kern="1200">
                              <a:solidFill>
                                <a:schemeClr val="bg2"/>
                              </a:solidFill>
                              <a:effectLst/>
                              <a:latin typeface="Cambria Math" panose="02040503050406030204" pitchFamily="18" charset="0"/>
                            </a:rPr>
                          </m:ctrlPr>
                        </m:fPr>
                        <m:num>
                          <m:r>
                            <a:rPr kumimoji="0" lang="en-US" altLang="bg-BG" sz="2600" i="0" kern="1200">
                              <a:solidFill>
                                <a:schemeClr val="bg2"/>
                              </a:solidFill>
                              <a:effectLst/>
                              <a:latin typeface="Cambria Math"/>
                            </a:rPr>
                            <m:t>50%</m:t>
                          </m:r>
                        </m:num>
                        <m:den>
                          <m:r>
                            <a:rPr kumimoji="0" lang="en-US" altLang="bg-BG" sz="2600" i="0" kern="1200">
                              <a:solidFill>
                                <a:schemeClr val="bg2"/>
                              </a:solidFill>
                              <a:effectLst/>
                              <a:latin typeface="Cambria Math"/>
                            </a:rPr>
                            <m:t>100%</m:t>
                          </m:r>
                        </m:den>
                      </m:f>
                      <m:r>
                        <a:rPr kumimoji="0" lang="en-US" altLang="bg-BG" sz="2600" i="0" kern="1200">
                          <a:solidFill>
                            <a:schemeClr val="bg2"/>
                          </a:solidFill>
                          <a:effectLst/>
                          <a:latin typeface="Cambria Math"/>
                        </a:rPr>
                        <m:t>=0.5</m:t>
                      </m:r>
                    </m:oMath>
                  </m:oMathPara>
                </a14:m>
                <a:endParaRPr kumimoji="0" lang="en-US" altLang="bg-BG" sz="2600" kern="1200" dirty="0">
                  <a:solidFill>
                    <a:schemeClr val="bg2"/>
                  </a:solidFill>
                  <a:effectLst/>
                  <a:latin typeface="Times New Roman" pitchFamily="18" charset="0"/>
                </a:endParaRPr>
              </a:p>
              <a:p>
                <a:pPr>
                  <a:buFont typeface="Monotype Sorts" pitchFamily="2" charset="2"/>
                  <a:buNone/>
                  <a:defRPr/>
                </a:pPr>
                <a:endParaRPr lang="en-US" altLang="en-US" sz="2800" dirty="0">
                  <a:solidFill>
                    <a:schemeClr val="bg2"/>
                  </a:solidFill>
                  <a:effectLst/>
                  <a:latin typeface="Times New Roman" pitchFamily="18" charset="0"/>
                </a:endParaRPr>
              </a:p>
              <a:p>
                <a:pPr>
                  <a:buFont typeface="Monotype Sorts" pitchFamily="2" charset="2"/>
                  <a:buNone/>
                  <a:defRPr/>
                </a:pPr>
                <a:r>
                  <a:rPr lang="en-US" altLang="en-US" sz="1800" dirty="0">
                    <a:solidFill>
                      <a:schemeClr val="bg2"/>
                    </a:solidFill>
                    <a:effectLst/>
                    <a:latin typeface="Times New Roman" pitchFamily="18" charset="0"/>
                  </a:rPr>
                  <a:t>	</a:t>
                </a:r>
                <a:r>
                  <a:rPr lang="en-US" altLang="en-US" sz="1800" dirty="0">
                    <a:effectLst/>
                    <a:latin typeface="Times New Roman" pitchFamily="18" charset="0"/>
                  </a:rPr>
                  <a:t>	</a:t>
                </a:r>
                <a:r>
                  <a:rPr lang="en-US" altLang="en-US" sz="1800" dirty="0">
                    <a:latin typeface="Times New Roman" pitchFamily="18" charset="0"/>
                  </a:rPr>
                  <a:t>			</a:t>
                </a:r>
                <a:endParaRPr lang="bg-BG" altLang="en-US" sz="1800" dirty="0">
                  <a:latin typeface="Times New Roman" pitchFamily="18" charset="0"/>
                </a:endParaRPr>
              </a:p>
            </p:txBody>
          </p:sp>
        </mc:Choice>
        <mc:Fallback xmlns="">
          <p:sp>
            <p:nvSpPr>
              <p:cNvPr id="26627" name="Rectangle 3"/>
              <p:cNvSpPr>
                <a:spLocks noGrp="1" noRot="1" noChangeAspect="1" noMove="1" noResize="1" noEditPoints="1" noAdjustHandles="1" noChangeArrowheads="1" noChangeShapeType="1" noTextEdit="1"/>
              </p:cNvSpPr>
              <p:nvPr>
                <p:ph type="body" idx="1"/>
              </p:nvPr>
            </p:nvSpPr>
            <p:spPr>
              <a:xfrm>
                <a:off x="1187624" y="1988840"/>
                <a:ext cx="7772400" cy="4114800"/>
              </a:xfrm>
              <a:blipFill rotWithShape="1">
                <a:blip r:embed="rId2"/>
                <a:stretch>
                  <a:fillRect l="-1647" t="-1481" r="-1725"/>
                </a:stretch>
              </a:blipFill>
            </p:spPr>
            <p:txBody>
              <a:bodyPr/>
              <a:lstStyle/>
              <a:p>
                <a:r>
                  <a:rPr lang="bg-BG">
                    <a:noFill/>
                  </a:rPr>
                  <a:t> </a:t>
                </a:r>
              </a:p>
            </p:txBody>
          </p:sp>
        </mc:Fallback>
      </mc:AlternateContent>
      <p:sp>
        <p:nvSpPr>
          <p:cNvPr id="2" name="Date Placeholder 1"/>
          <p:cNvSpPr>
            <a:spLocks noGrp="1"/>
          </p:cNvSpPr>
          <p:nvPr>
            <p:ph type="dt" sz="half" idx="10"/>
          </p:nvPr>
        </p:nvSpPr>
        <p:spPr/>
        <p:txBody>
          <a:bodyPr/>
          <a:lstStyle/>
          <a:p>
            <a:pPr>
              <a:defRPr/>
            </a:pPr>
            <a:fld id="{59B60009-0B91-49BE-BA79-2CFE75DD0D69}"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20</a:t>
            </a:fld>
            <a:endParaRPr lang="en-US" altLang="en-US" b="1" dirty="0">
              <a:solidFill>
                <a:schemeClr val="bg2"/>
              </a:solidFill>
            </a:endParaRPr>
          </a:p>
        </p:txBody>
      </p:sp>
      <p:sp>
        <p:nvSpPr>
          <p:cNvPr id="6" name="Rectangle 2"/>
          <p:cNvSpPr>
            <a:spLocks noGrp="1" noChangeArrowheads="1"/>
          </p:cNvSpPr>
          <p:nvPr>
            <p:ph type="title"/>
          </p:nvPr>
        </p:nvSpPr>
        <p:spPr>
          <a:xfrm>
            <a:off x="1219200" y="419100"/>
            <a:ext cx="7772400" cy="1143000"/>
          </a:xfrm>
        </p:spPr>
        <p:txBody>
          <a:bodyPr/>
          <a:lstStyle/>
          <a:p>
            <a:pPr algn="ctr"/>
            <a:r>
              <a:rPr lang="en-GB" altLang="en-US" b="1" dirty="0">
                <a:solidFill>
                  <a:schemeClr val="bg2"/>
                </a:solidFill>
                <a:effectLst/>
                <a:latin typeface="Times New Roman" pitchFamily="18" charset="0"/>
              </a:rPr>
              <a:t>Probability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GB" altLang="en-US" b="1">
                <a:solidFill>
                  <a:schemeClr val="bg2"/>
                </a:solidFill>
                <a:effectLst/>
                <a:latin typeface="Times New Roman" pitchFamily="18" charset="0"/>
              </a:rPr>
              <a:t>Probability</a:t>
            </a:r>
          </a:p>
        </p:txBody>
      </p:sp>
      <p:sp>
        <p:nvSpPr>
          <p:cNvPr id="21507" name="Rectangle 3"/>
          <p:cNvSpPr>
            <a:spLocks noGrp="1" noChangeArrowheads="1"/>
          </p:cNvSpPr>
          <p:nvPr>
            <p:ph type="body" idx="1"/>
          </p:nvPr>
        </p:nvSpPr>
        <p:spPr>
          <a:solidFill>
            <a:schemeClr val="tx1"/>
          </a:solidFill>
        </p:spPr>
        <p:txBody>
          <a:bodyPr/>
          <a:lstStyle/>
          <a:p>
            <a:pPr marL="72000" indent="-609600">
              <a:lnSpc>
                <a:spcPct val="90000"/>
              </a:lnSpc>
              <a:buFont typeface="Monotype Sorts" pitchFamily="2" charset="2"/>
              <a:buNone/>
            </a:pPr>
            <a:r>
              <a:rPr lang="en-GB" altLang="en-US" b="1" dirty="0">
                <a:solidFill>
                  <a:schemeClr val="bg2"/>
                </a:solidFill>
                <a:effectLst/>
                <a:latin typeface="Times New Roman" pitchFamily="18" charset="0"/>
              </a:rPr>
              <a:t>We can use the normal curve model to determine the proportion or percentage of cases up to, or between, any specified scores.</a:t>
            </a:r>
          </a:p>
          <a:p>
            <a:pPr marL="72000" indent="-609600">
              <a:lnSpc>
                <a:spcPct val="90000"/>
              </a:lnSpc>
              <a:buNone/>
            </a:pPr>
            <a:r>
              <a:rPr lang="en-GB" altLang="en-US" b="1" dirty="0">
                <a:solidFill>
                  <a:schemeClr val="bg2"/>
                </a:solidFill>
                <a:effectLst/>
                <a:latin typeface="Times New Roman" pitchFamily="18" charset="0"/>
              </a:rPr>
              <a:t>For a normally distributed continuous variable, probability is defined as the proportion of the total area cut off by the specified scores under the normal curve.</a:t>
            </a:r>
          </a:p>
          <a:p>
            <a:pPr marL="609600" indent="-609600">
              <a:lnSpc>
                <a:spcPct val="90000"/>
              </a:lnSpc>
              <a:buFont typeface="Monotype Sorts" pitchFamily="2" charset="2"/>
              <a:buNone/>
            </a:pPr>
            <a:endParaRPr lang="en-GB" altLang="en-US" sz="3600" b="1" dirty="0">
              <a:solidFill>
                <a:schemeClr val="bg2"/>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fld id="{B6929FFB-8152-425E-A298-C28AEDA74B10}"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smtClean="0"/>
              <a:pPr>
                <a:defRPr/>
              </a:pPr>
              <a:t>21</a:t>
            </a:fld>
            <a:endParaRPr lang="en-US" altLang="en-US"/>
          </a:p>
        </p:txBody>
      </p:sp>
    </p:spTree>
    <p:extLst>
      <p:ext uri="{BB962C8B-B14F-4D97-AF65-F5344CB8AC3E}">
        <p14:creationId xmlns:p14="http://schemas.microsoft.com/office/powerpoint/2010/main" val="390919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87450" y="404813"/>
            <a:ext cx="7772400" cy="1143000"/>
          </a:xfrm>
        </p:spPr>
        <p:txBody>
          <a:bodyPr/>
          <a:lstStyle/>
          <a:p>
            <a:pPr algn="ctr"/>
            <a:r>
              <a:rPr lang="en-GB" altLang="en-US" b="1" dirty="0">
                <a:solidFill>
                  <a:schemeClr val="bg2"/>
                </a:solidFill>
                <a:effectLst/>
                <a:latin typeface="Times New Roman" pitchFamily="18" charset="0"/>
              </a:rPr>
              <a:t>Probability</a:t>
            </a: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a:xfrm>
                <a:off x="1115616" y="2044700"/>
                <a:ext cx="7875984" cy="4114800"/>
              </a:xfrm>
              <a:solidFill>
                <a:schemeClr val="tx1"/>
              </a:solidFill>
            </p:spPr>
            <p:txBody>
              <a:bodyPr/>
              <a:lstStyle/>
              <a:p>
                <a:pPr marL="72000" indent="-609600">
                  <a:lnSpc>
                    <a:spcPct val="90000"/>
                  </a:lnSpc>
                  <a:buNone/>
                  <a:defRPr/>
                </a:pPr>
                <a:r>
                  <a:rPr lang="en-US" altLang="en-US" b="1" dirty="0">
                    <a:solidFill>
                      <a:srgbClr val="FF0000"/>
                    </a:solidFill>
                    <a:effectLst/>
                    <a:latin typeface="Times New Roman" pitchFamily="18" charset="0"/>
                  </a:rPr>
                  <a:t>Example:</a:t>
                </a:r>
                <a:r>
                  <a:rPr lang="en-US" altLang="en-US" dirty="0">
                    <a:solidFill>
                      <a:schemeClr val="bg2"/>
                    </a:solidFill>
                    <a:effectLst/>
                    <a:latin typeface="Times New Roman" pitchFamily="18" charset="0"/>
                  </a:rPr>
                  <a:t> </a:t>
                </a:r>
                <a:r>
                  <a:rPr lang="en-US" altLang="en-US" b="1" dirty="0">
                    <a:solidFill>
                      <a:schemeClr val="bg2"/>
                    </a:solidFill>
                    <a:effectLst/>
                    <a:latin typeface="Times New Roman" pitchFamily="18" charset="0"/>
                  </a:rPr>
                  <a:t>Let’s try to specify the frequency distribution of neonates' weight. Let’s assume that the distribution is approximately normal, with the mean (</a:t>
                </a:r>
                <a14:m>
                  <m:oMath xmlns:m="http://schemas.openxmlformats.org/officeDocument/2006/math">
                    <m:acc>
                      <m:accPr>
                        <m:chr m:val="̅"/>
                        <m:ctrlPr>
                          <a:rPr kumimoji="0" lang="en-US" altLang="bg-BG" sz="3100" b="1" i="1" kern="1200">
                            <a:solidFill>
                              <a:prstClr val="black"/>
                            </a:solidFill>
                            <a:effectLst/>
                            <a:latin typeface="Cambria Math" panose="02040503050406030204" pitchFamily="18" charset="0"/>
                          </a:rPr>
                        </m:ctrlPr>
                      </m:accPr>
                      <m:e>
                        <m:r>
                          <a:rPr kumimoji="0" lang="en-US" altLang="bg-BG" sz="3100" b="1" i="0" kern="1200">
                            <a:solidFill>
                              <a:prstClr val="black"/>
                            </a:solidFill>
                            <a:effectLst/>
                            <a:latin typeface="Cambria Math"/>
                          </a:rPr>
                          <m:t>𝐱</m:t>
                        </m:r>
                      </m:e>
                    </m:acc>
                  </m:oMath>
                </a14:m>
                <a:r>
                  <a:rPr lang="en-US" altLang="en-US" b="1" dirty="0">
                    <a:solidFill>
                      <a:schemeClr val="bg2"/>
                    </a:solidFill>
                    <a:effectLst/>
                    <a:latin typeface="Times New Roman" pitchFamily="18" charset="0"/>
                  </a:rPr>
                  <a:t>) of 3.5 kg and a standard deviation (s) of 0.6 kg. We are interested in the probability of a randomly selected neonate having a birth weight of 2.5 kg or under (borderline </a:t>
                </a:r>
                <a:r>
                  <a:rPr lang="en-US" altLang="en-US" b="1" dirty="0">
                    <a:solidFill>
                      <a:srgbClr val="FF0000"/>
                    </a:solidFill>
                    <a:effectLst/>
                    <a:latin typeface="Times New Roman" pitchFamily="18" charset="0"/>
                  </a:rPr>
                  <a:t>for low birth weight).</a:t>
                </a:r>
                <a:r>
                  <a:rPr lang="bg-BG" altLang="en-US" b="1" dirty="0">
                    <a:solidFill>
                      <a:srgbClr val="FF0000"/>
                    </a:solidFill>
                    <a:latin typeface="Times New Roman" pitchFamily="18" charset="0"/>
                  </a:rPr>
                  <a:t> </a:t>
                </a:r>
                <a:endParaRPr lang="en-US" altLang="en-US" b="1" dirty="0">
                  <a:solidFill>
                    <a:srgbClr val="FF0000"/>
                  </a:solidFill>
                  <a:latin typeface="Times New Roman" pitchFamily="18" charset="0"/>
                </a:endParaRPr>
              </a:p>
              <a:p>
                <a:pPr marL="609600" indent="-609600">
                  <a:lnSpc>
                    <a:spcPct val="90000"/>
                  </a:lnSpc>
                  <a:buFont typeface="Monotype Sorts" pitchFamily="2" charset="2"/>
                  <a:buNone/>
                  <a:defRPr/>
                </a:pPr>
                <a:endParaRPr lang="en-US" altLang="en-US" dirty="0">
                  <a:solidFill>
                    <a:schemeClr val="bg2"/>
                  </a:solidFill>
                  <a:latin typeface="Times New Roman" pitchFamily="18" charset="0"/>
                </a:endParaRPr>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xfrm>
                <a:off x="1115616" y="2044700"/>
                <a:ext cx="7875984" cy="4114800"/>
              </a:xfrm>
              <a:blipFill rotWithShape="1">
                <a:blip r:embed="rId2"/>
                <a:stretch>
                  <a:fillRect l="-1935" t="-3259" r="-2709" b="-2963"/>
                </a:stretch>
              </a:blipFill>
            </p:spPr>
            <p:txBody>
              <a:bodyPr/>
              <a:lstStyle/>
              <a:p>
                <a:r>
                  <a:rPr lang="bg-BG">
                    <a:noFill/>
                  </a:rPr>
                  <a:t> </a:t>
                </a:r>
              </a:p>
            </p:txBody>
          </p:sp>
        </mc:Fallback>
      </mc:AlternateContent>
      <p:sp>
        <p:nvSpPr>
          <p:cNvPr id="2" name="Date Placeholder 1"/>
          <p:cNvSpPr>
            <a:spLocks noGrp="1"/>
          </p:cNvSpPr>
          <p:nvPr>
            <p:ph type="dt" sz="half" idx="10"/>
          </p:nvPr>
        </p:nvSpPr>
        <p:spPr/>
        <p:txBody>
          <a:bodyPr/>
          <a:lstStyle/>
          <a:p>
            <a:pPr>
              <a:defRPr/>
            </a:pPr>
            <a:fld id="{7E86DEEF-1DB8-4759-BA14-07534CF96E08}" type="datetime1">
              <a:rPr lang="bg-BG" altLang="en-US" b="1" smtClean="0">
                <a:solidFill>
                  <a:schemeClr val="bg2"/>
                </a:solidFill>
              </a:rPr>
              <a:t>4.12.2019 г.</a:t>
            </a:fld>
            <a:endParaRPr lang="en-US" altLang="en-US" b="1" dirty="0">
              <a:solidFill>
                <a:schemeClr val="bg2"/>
              </a:solidFill>
            </a:endParaRPr>
          </a:p>
        </p:txBody>
      </p:sp>
      <p:sp>
        <p:nvSpPr>
          <p:cNvPr id="4" name="Slide Number Placeholder 3"/>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22</a:t>
            </a:fld>
            <a:endParaRPr lang="en-US" altLang="en-US" b="1" dirty="0">
              <a:solidFill>
                <a:schemeClr val="bg2"/>
              </a:solidFill>
            </a:endParaRPr>
          </a:p>
        </p:txBody>
      </p:sp>
      <p:cxnSp>
        <p:nvCxnSpPr>
          <p:cNvPr id="17" name="Straight Connector 16"/>
          <p:cNvCxnSpPr/>
          <p:nvPr/>
        </p:nvCxnSpPr>
        <p:spPr bwMode="auto">
          <a:xfrm>
            <a:off x="4680012" y="5949280"/>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2339752" y="5949280"/>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579" name="Rectangle 6"/>
              <p:cNvSpPr>
                <a:spLocks noChangeArrowheads="1"/>
              </p:cNvSpPr>
              <p:nvPr/>
            </p:nvSpPr>
            <p:spPr bwMode="auto">
              <a:xfrm>
                <a:off x="1219200" y="2204864"/>
                <a:ext cx="7705725" cy="3496022"/>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a:solidFill>
                      <a:schemeClr val="bg2"/>
                    </a:solidFill>
                  </a:rPr>
                  <a:t>The area A under the curve corresponds to the probability of obtaining a score of 2.5 or under. </a:t>
                </a:r>
              </a:p>
              <a:p>
                <a:r>
                  <a:rPr lang="en-US" altLang="en-US" sz="2800" dirty="0">
                    <a:solidFill>
                      <a:schemeClr val="bg2"/>
                    </a:solidFill>
                  </a:rPr>
                  <a:t>To calculate proportions or areas under the normal curve, we firstly need to translate the raw score of 2.5 into a </a:t>
                </a:r>
                <a:r>
                  <a:rPr lang="en-US" altLang="en-US" sz="2800" b="1" dirty="0">
                    <a:solidFill>
                      <a:schemeClr val="bg2"/>
                    </a:solidFill>
                  </a:rPr>
                  <a:t>z score</a:t>
                </a:r>
                <a:r>
                  <a:rPr lang="en-US" altLang="en-US" sz="2800" dirty="0">
                    <a:solidFill>
                      <a:schemeClr val="bg2"/>
                    </a:solidFill>
                  </a:rPr>
                  <a:t>.</a:t>
                </a:r>
              </a:p>
              <a:p>
                <a:endParaRPr lang="en-US" altLang="en-US" sz="2800" dirty="0">
                  <a:solidFill>
                    <a:schemeClr val="bg2"/>
                  </a:solidFill>
                </a:endParaRPr>
              </a:p>
              <a:p>
                <a:pPr lvl="0" indent="0" algn="just"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n-US" altLang="bg-BG" sz="2800" i="1">
                          <a:solidFill>
                            <a:prstClr val="black"/>
                          </a:solidFill>
                          <a:latin typeface="Cambria Math"/>
                        </a:rPr>
                        <m:t>𝑧</m:t>
                      </m:r>
                      <m:r>
                        <a:rPr lang="en-US" altLang="bg-BG" sz="2800" i="1">
                          <a:solidFill>
                            <a:prstClr val="black"/>
                          </a:solidFill>
                          <a:latin typeface="Cambria Math"/>
                        </a:rPr>
                        <m:t>= </m:t>
                      </m:r>
                      <m:f>
                        <m:fPr>
                          <m:ctrlPr>
                            <a:rPr lang="en-US" altLang="bg-BG" sz="2800" i="1">
                              <a:solidFill>
                                <a:prstClr val="black"/>
                              </a:solidFill>
                              <a:latin typeface="Cambria Math" panose="02040503050406030204" pitchFamily="18" charset="0"/>
                            </a:rPr>
                          </m:ctrlPr>
                        </m:fPr>
                        <m:num>
                          <m:r>
                            <a:rPr lang="en-US" altLang="bg-BG" sz="2800" i="1">
                              <a:solidFill>
                                <a:prstClr val="black"/>
                              </a:solidFill>
                              <a:latin typeface="Cambria Math"/>
                            </a:rPr>
                            <m:t>𝑥</m:t>
                          </m:r>
                          <m:r>
                            <a:rPr lang="en-US" altLang="bg-BG" sz="2800" i="1">
                              <a:solidFill>
                                <a:prstClr val="black"/>
                              </a:solidFill>
                              <a:latin typeface="Cambria Math"/>
                            </a:rPr>
                            <m:t>−</m:t>
                          </m:r>
                          <m:acc>
                            <m:accPr>
                              <m:chr m:val="̅"/>
                              <m:ctrlPr>
                                <a:rPr lang="en-US" altLang="bg-BG" sz="2800" i="1">
                                  <a:solidFill>
                                    <a:prstClr val="black"/>
                                  </a:solidFill>
                                  <a:latin typeface="Cambria Math" panose="02040503050406030204" pitchFamily="18" charset="0"/>
                                </a:rPr>
                              </m:ctrlPr>
                            </m:accPr>
                            <m:e>
                              <m:r>
                                <a:rPr lang="en-US" altLang="bg-BG" sz="2800" i="1">
                                  <a:solidFill>
                                    <a:prstClr val="black"/>
                                  </a:solidFill>
                                  <a:latin typeface="Cambria Math"/>
                                </a:rPr>
                                <m:t>𝑥</m:t>
                              </m:r>
                            </m:e>
                          </m:acc>
                        </m:num>
                        <m:den>
                          <m:r>
                            <a:rPr lang="en-US" altLang="bg-BG" sz="2800" i="1">
                              <a:solidFill>
                                <a:prstClr val="black"/>
                              </a:solidFill>
                              <a:latin typeface="Cambria Math"/>
                            </a:rPr>
                            <m:t>𝑠</m:t>
                          </m:r>
                        </m:den>
                      </m:f>
                      <m:r>
                        <a:rPr lang="en-US" altLang="bg-BG" sz="2800">
                          <a:solidFill>
                            <a:prstClr val="black"/>
                          </a:solidFill>
                          <a:latin typeface="Cambria Math"/>
                        </a:rPr>
                        <m:t>= </m:t>
                      </m:r>
                      <m:f>
                        <m:fPr>
                          <m:ctrlPr>
                            <a:rPr lang="en-US" altLang="bg-BG" sz="2800" i="1">
                              <a:solidFill>
                                <a:prstClr val="black"/>
                              </a:solidFill>
                              <a:latin typeface="Cambria Math" panose="02040503050406030204" pitchFamily="18" charset="0"/>
                            </a:rPr>
                          </m:ctrlPr>
                        </m:fPr>
                        <m:num>
                          <m:r>
                            <a:rPr lang="en-US" altLang="bg-BG" sz="2800" i="1">
                              <a:solidFill>
                                <a:prstClr val="black"/>
                              </a:solidFill>
                              <a:latin typeface="Cambria Math"/>
                            </a:rPr>
                            <m:t>2</m:t>
                          </m:r>
                          <m:r>
                            <a:rPr lang="en-US" altLang="bg-BG" sz="2800" b="0" i="1" smtClean="0">
                              <a:solidFill>
                                <a:prstClr val="black"/>
                              </a:solidFill>
                              <a:latin typeface="Cambria Math" panose="02040503050406030204" pitchFamily="18" charset="0"/>
                            </a:rPr>
                            <m:t>.5</m:t>
                          </m:r>
                          <m:r>
                            <a:rPr lang="en-US" altLang="bg-BG" sz="2800" i="1">
                              <a:solidFill>
                                <a:prstClr val="black"/>
                              </a:solidFill>
                              <a:latin typeface="Cambria Math"/>
                            </a:rPr>
                            <m:t>−</m:t>
                          </m:r>
                          <m:r>
                            <a:rPr lang="en-US" altLang="bg-BG" sz="2800" b="0" i="1" smtClean="0">
                              <a:solidFill>
                                <a:prstClr val="black"/>
                              </a:solidFill>
                              <a:latin typeface="Cambria Math" panose="02040503050406030204" pitchFamily="18" charset="0"/>
                            </a:rPr>
                            <m:t>3.5</m:t>
                          </m:r>
                        </m:num>
                        <m:den>
                          <m:r>
                            <a:rPr lang="en-US" altLang="bg-BG" sz="2800" b="0" i="1" smtClean="0">
                              <a:solidFill>
                                <a:prstClr val="black"/>
                              </a:solidFill>
                              <a:latin typeface="Cambria Math" panose="02040503050406030204" pitchFamily="18" charset="0"/>
                            </a:rPr>
                            <m:t>0.6</m:t>
                          </m:r>
                        </m:den>
                      </m:f>
                      <m:r>
                        <a:rPr lang="en-US" altLang="bg-BG" sz="2800" i="1">
                          <a:solidFill>
                            <a:prstClr val="black"/>
                          </a:solidFill>
                          <a:latin typeface="Cambria Math"/>
                        </a:rPr>
                        <m:t>=−</m:t>
                      </m:r>
                      <m:r>
                        <a:rPr lang="en-US" altLang="bg-BG" sz="2800" b="0" i="1" smtClean="0">
                          <a:solidFill>
                            <a:prstClr val="black"/>
                          </a:solidFill>
                          <a:latin typeface="Cambria Math" panose="02040503050406030204" pitchFamily="18" charset="0"/>
                        </a:rPr>
                        <m:t>1.67</m:t>
                      </m:r>
                    </m:oMath>
                  </m:oMathPara>
                </a14:m>
                <a:endParaRPr lang="en-US" altLang="bg-BG" sz="2800" dirty="0">
                  <a:solidFill>
                    <a:prstClr val="black"/>
                  </a:solidFill>
                  <a:latin typeface="Times New Roman"/>
                </a:endParaRPr>
              </a:p>
            </p:txBody>
          </p:sp>
        </mc:Choice>
        <mc:Fallback xmlns="">
          <p:sp>
            <p:nvSpPr>
              <p:cNvPr id="24579" name="Rectangle 6"/>
              <p:cNvSpPr>
                <a:spLocks noRot="1" noChangeAspect="1" noMove="1" noResize="1" noEditPoints="1" noAdjustHandles="1" noChangeArrowheads="1" noChangeShapeType="1" noTextEdit="1"/>
              </p:cNvSpPr>
              <p:nvPr/>
            </p:nvSpPr>
            <p:spPr bwMode="auto">
              <a:xfrm>
                <a:off x="1219200" y="2204864"/>
                <a:ext cx="7705725" cy="3496022"/>
              </a:xfrm>
              <a:prstGeom prst="rect">
                <a:avLst/>
              </a:prstGeom>
              <a:blipFill rotWithShape="1">
                <a:blip r:embed="rId2"/>
                <a:stretch>
                  <a:fillRect l="-1582" t="-139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bg-BG">
                    <a:noFill/>
                  </a:rPr>
                  <a:t> </a:t>
                </a:r>
              </a:p>
            </p:txBody>
          </p:sp>
        </mc:Fallback>
      </mc:AlternateContent>
      <p:sp>
        <p:nvSpPr>
          <p:cNvPr id="2" name="Date Placeholder 1"/>
          <p:cNvSpPr>
            <a:spLocks noGrp="1"/>
          </p:cNvSpPr>
          <p:nvPr>
            <p:ph type="dt" sz="half" idx="10"/>
          </p:nvPr>
        </p:nvSpPr>
        <p:spPr/>
        <p:txBody>
          <a:bodyPr/>
          <a:lstStyle/>
          <a:p>
            <a:pPr>
              <a:defRPr/>
            </a:pPr>
            <a:fld id="{532CA65E-CCA7-432F-B749-C7399653D628}" type="datetime1">
              <a:rPr lang="bg-BG" altLang="en-US" b="1" smtClean="0">
                <a:solidFill>
                  <a:schemeClr val="bg2"/>
                </a:solidFill>
              </a:rPr>
              <a:t>4.12.2019 г.</a:t>
            </a:fld>
            <a:endParaRPr lang="en-US" altLang="en-US" b="1" dirty="0">
              <a:solidFill>
                <a:schemeClr val="bg2"/>
              </a:solidFill>
            </a:endParaRPr>
          </a:p>
        </p:txBody>
      </p:sp>
      <p:sp>
        <p:nvSpPr>
          <p:cNvPr id="4" name="Slide Number Placeholder 3"/>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23</a:t>
            </a:fld>
            <a:endParaRPr lang="en-US" altLang="en-US" b="1" dirty="0">
              <a:solidFill>
                <a:schemeClr val="bg2"/>
              </a:solidFill>
            </a:endParaRPr>
          </a:p>
        </p:txBody>
      </p:sp>
      <p:sp>
        <p:nvSpPr>
          <p:cNvPr id="7" name="Rectangle 2"/>
          <p:cNvSpPr txBox="1">
            <a:spLocks noChangeArrowheads="1"/>
          </p:cNvSpPr>
          <p:nvPr/>
        </p:nvSpPr>
        <p:spPr>
          <a:xfrm>
            <a:off x="1219200" y="836712"/>
            <a:ext cx="7772400" cy="725388"/>
          </a:xfrm>
          <a:prstGeom prst="rect">
            <a:avLst/>
          </a:prstGeom>
        </p:spPr>
        <p:txBody>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r>
              <a:rPr lang="en-GB" altLang="en-US" b="1" kern="0">
                <a:solidFill>
                  <a:schemeClr val="bg2"/>
                </a:solidFill>
                <a:effectLst/>
                <a:latin typeface="Times New Roman" pitchFamily="18" charset="0"/>
              </a:rPr>
              <a:t>Probability</a:t>
            </a:r>
            <a:endParaRPr lang="en-GB" altLang="en-US" b="1" kern="0" dirty="0">
              <a:solidFill>
                <a:schemeClr val="bg2"/>
              </a:solidFill>
              <a:effectLst/>
              <a:latin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GB" altLang="en-US" b="1" dirty="0">
                <a:solidFill>
                  <a:schemeClr val="bg2"/>
                </a:solidFill>
                <a:effectLst/>
                <a:latin typeface="Times New Roman" pitchFamily="18" charset="0"/>
              </a:rPr>
              <a:t>Probability</a:t>
            </a:r>
          </a:p>
        </p:txBody>
      </p:sp>
      <p:sp>
        <p:nvSpPr>
          <p:cNvPr id="23556" name="Rectangle 5"/>
          <p:cNvSpPr>
            <a:spLocks noChangeArrowheads="1"/>
          </p:cNvSpPr>
          <p:nvPr/>
        </p:nvSpPr>
        <p:spPr bwMode="auto">
          <a:xfrm>
            <a:off x="1187450" y="5683250"/>
            <a:ext cx="7705725" cy="7016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b="1" dirty="0">
                <a:solidFill>
                  <a:schemeClr val="bg2"/>
                </a:solidFill>
              </a:rPr>
              <a:t>Fig. 1 Frequency distribution of neonate birth weights. Area A corresponds to z ≤ 1.67</a:t>
            </a:r>
          </a:p>
        </p:txBody>
      </p:sp>
      <p:sp>
        <p:nvSpPr>
          <p:cNvPr id="2" name="Date Placeholder 1"/>
          <p:cNvSpPr>
            <a:spLocks noGrp="1"/>
          </p:cNvSpPr>
          <p:nvPr>
            <p:ph type="dt" sz="half" idx="10"/>
          </p:nvPr>
        </p:nvSpPr>
        <p:spPr>
          <a:xfrm>
            <a:off x="1167179" y="6405154"/>
            <a:ext cx="1905000" cy="457200"/>
          </a:xfrm>
        </p:spPr>
        <p:txBody>
          <a:bodyPr/>
          <a:lstStyle/>
          <a:p>
            <a:pPr>
              <a:defRPr/>
            </a:pPr>
            <a:fld id="{D4F23C9F-0A11-4EEC-81A7-40978B8CCD03}" type="datetime1">
              <a:rPr lang="bg-BG" altLang="en-US" smtClean="0"/>
              <a:t>4.12.2019 г.</a:t>
            </a:fld>
            <a:endParaRPr lang="en-US" altLang="en-US" dirty="0"/>
          </a:p>
        </p:txBody>
      </p:sp>
      <p:sp>
        <p:nvSpPr>
          <p:cNvPr id="3" name="Slide Number Placeholder 2"/>
          <p:cNvSpPr>
            <a:spLocks noGrp="1"/>
          </p:cNvSpPr>
          <p:nvPr>
            <p:ph type="sldNum" sz="quarter" idx="12"/>
          </p:nvPr>
        </p:nvSpPr>
        <p:spPr>
          <a:xfrm>
            <a:off x="7086600" y="6384925"/>
            <a:ext cx="1905000" cy="457200"/>
          </a:xfrm>
        </p:spPr>
        <p:txBody>
          <a:bodyPr/>
          <a:lstStyle/>
          <a:p>
            <a:pPr>
              <a:defRPr/>
            </a:pPr>
            <a:fld id="{97DB7CCD-F292-4A32-9B30-FCC46A293923}" type="slidenum">
              <a:rPr lang="en-US" altLang="en-US" smtClean="0"/>
              <a:pPr>
                <a:defRPr/>
              </a:pPr>
              <a:t>24</a:t>
            </a:fld>
            <a:endParaRPr lang="en-US" altLang="en-US" dirty="0"/>
          </a:p>
        </p:txBody>
      </p:sp>
      <p:pic>
        <p:nvPicPr>
          <p:cNvPr id="4" name="Картина 3"/>
          <p:cNvPicPr>
            <a:picLocks noChangeAspect="1"/>
          </p:cNvPicPr>
          <p:nvPr/>
        </p:nvPicPr>
        <p:blipFill rotWithShape="1">
          <a:blip r:embed="rId2"/>
          <a:srcRect t="10282" b="12769"/>
          <a:stretch/>
        </p:blipFill>
        <p:spPr>
          <a:xfrm>
            <a:off x="1583928" y="1953762"/>
            <a:ext cx="6912768" cy="372948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371600" y="419100"/>
            <a:ext cx="7520880" cy="1143000"/>
          </a:xfrm>
          <a:noFill/>
        </p:spPr>
        <p:txBody>
          <a:bodyPr/>
          <a:lstStyle/>
          <a:p>
            <a:pPr algn="ctr"/>
            <a:r>
              <a:rPr lang="en-GB" altLang="en-US" b="1" dirty="0">
                <a:solidFill>
                  <a:schemeClr val="bg2"/>
                </a:solidFill>
                <a:effectLst/>
                <a:latin typeface="Times New Roman" pitchFamily="18" charset="0"/>
              </a:rPr>
              <a:t>Probability</a:t>
            </a:r>
            <a:endParaRPr lang="en-GB" altLang="en-US" b="1" dirty="0">
              <a:effectLst/>
              <a:latin typeface="Times New Roman" pitchFamily="18" charset="0"/>
            </a:endParaRPr>
          </a:p>
        </p:txBody>
      </p:sp>
      <p:sp>
        <p:nvSpPr>
          <p:cNvPr id="24579" name="Rectangle 6"/>
          <p:cNvSpPr>
            <a:spLocks noChangeArrowheads="1"/>
          </p:cNvSpPr>
          <p:nvPr/>
        </p:nvSpPr>
        <p:spPr bwMode="auto">
          <a:xfrm>
            <a:off x="1220468" y="2307069"/>
            <a:ext cx="7810501" cy="37856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000" dirty="0">
                <a:solidFill>
                  <a:schemeClr val="bg2"/>
                </a:solidFill>
              </a:rPr>
              <a:t>Using the table of critical values for </a:t>
            </a:r>
          </a:p>
          <a:p>
            <a:pPr algn="ctr"/>
            <a:r>
              <a:rPr lang="en-US" altLang="en-US" sz="3000" dirty="0">
                <a:solidFill>
                  <a:schemeClr val="bg2"/>
                </a:solidFill>
              </a:rPr>
              <a:t>z = - 1.67, we can find that area A is 0.4525. We can say that the probability of a neonate having a birth weight of 2.5 kg or less is </a:t>
            </a:r>
          </a:p>
          <a:p>
            <a:pPr algn="ctr"/>
            <a:r>
              <a:rPr lang="en-US" altLang="en-US" sz="3000" dirty="0">
                <a:solidFill>
                  <a:srgbClr val="FF0000"/>
                </a:solidFill>
              </a:rPr>
              <a:t>0.50 – 0.4525 = 0.0475</a:t>
            </a:r>
          </a:p>
          <a:p>
            <a:pPr algn="ctr"/>
            <a:r>
              <a:rPr lang="en-US" altLang="en-US" sz="3000" dirty="0">
                <a:solidFill>
                  <a:schemeClr val="bg2"/>
                </a:solidFill>
              </a:rPr>
              <a:t>Another way of stating this outcome is that the chances are about 4.75 in a hundred (or </a:t>
            </a:r>
            <a:r>
              <a:rPr lang="en-US" altLang="en-US" sz="3000" b="1" dirty="0">
                <a:solidFill>
                  <a:schemeClr val="bg2"/>
                </a:solidFill>
              </a:rPr>
              <a:t>4.75%</a:t>
            </a:r>
            <a:r>
              <a:rPr lang="en-US" altLang="en-US" sz="3000" dirty="0">
                <a:solidFill>
                  <a:schemeClr val="bg2"/>
                </a:solidFill>
              </a:rPr>
              <a:t>)</a:t>
            </a:r>
            <a:r>
              <a:rPr lang="en-US" altLang="en-US" sz="3000" i="1" dirty="0">
                <a:solidFill>
                  <a:schemeClr val="bg2"/>
                </a:solidFill>
              </a:rPr>
              <a:t> </a:t>
            </a:r>
            <a:r>
              <a:rPr lang="en-US" altLang="en-US" sz="3000" dirty="0">
                <a:solidFill>
                  <a:schemeClr val="bg2"/>
                </a:solidFill>
              </a:rPr>
              <a:t>for a child having such birth weight.</a:t>
            </a:r>
            <a:endParaRPr lang="en-US" altLang="en-US" sz="3200" dirty="0">
              <a:solidFill>
                <a:schemeClr val="bg2"/>
              </a:solidFill>
            </a:endParaRPr>
          </a:p>
        </p:txBody>
      </p:sp>
      <p:cxnSp>
        <p:nvCxnSpPr>
          <p:cNvPr id="3" name="Straight Connector 2"/>
          <p:cNvCxnSpPr/>
          <p:nvPr/>
        </p:nvCxnSpPr>
        <p:spPr bwMode="auto">
          <a:xfrm>
            <a:off x="4283968" y="3717032"/>
            <a:ext cx="216024"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Date Placeholder 1"/>
          <p:cNvSpPr>
            <a:spLocks noGrp="1"/>
          </p:cNvSpPr>
          <p:nvPr>
            <p:ph type="dt" sz="half" idx="10"/>
          </p:nvPr>
        </p:nvSpPr>
        <p:spPr/>
        <p:txBody>
          <a:bodyPr/>
          <a:lstStyle/>
          <a:p>
            <a:pPr>
              <a:defRPr/>
            </a:pPr>
            <a:fld id="{1D920A0F-8F2E-4709-96AF-FC20F2011640}" type="datetime1">
              <a:rPr lang="bg-BG" altLang="en-US" b="1" smtClean="0">
                <a:solidFill>
                  <a:schemeClr val="bg2"/>
                </a:solidFill>
              </a:rPr>
              <a:t>4.12.2019 г.</a:t>
            </a:fld>
            <a:endParaRPr lang="en-US" altLang="en-US" b="1" dirty="0">
              <a:solidFill>
                <a:schemeClr val="bg2"/>
              </a:solidFill>
            </a:endParaRPr>
          </a:p>
        </p:txBody>
      </p:sp>
      <p:sp>
        <p:nvSpPr>
          <p:cNvPr id="4" name="Slide Number Placeholder 3"/>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25</a:t>
            </a:fld>
            <a:endParaRPr lang="en-US" altLang="en-US" b="1" dirty="0">
              <a:solidFill>
                <a:schemeClr val="bg2"/>
              </a:solidFill>
            </a:endParaRPr>
          </a:p>
        </p:txBody>
      </p:sp>
    </p:spTree>
    <p:extLst>
      <p:ext uri="{BB962C8B-B14F-4D97-AF65-F5344CB8AC3E}">
        <p14:creationId xmlns:p14="http://schemas.microsoft.com/office/powerpoint/2010/main" val="2021802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1187450" y="2060575"/>
            <a:ext cx="7705725" cy="38925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dirty="0">
                <a:solidFill>
                  <a:schemeClr val="bg2"/>
                </a:solidFill>
              </a:rPr>
              <a:t>We can also use the normal curve model to calculate the probability of selecting scores between any given values of a normally distributed continuous variable.</a:t>
            </a:r>
          </a:p>
          <a:p>
            <a:pPr algn="ctr">
              <a:lnSpc>
                <a:spcPct val="90000"/>
              </a:lnSpc>
            </a:pPr>
            <a:endParaRPr lang="en-US" altLang="en-US" sz="2800" b="1" dirty="0">
              <a:solidFill>
                <a:schemeClr val="bg2"/>
              </a:solidFill>
            </a:endParaRPr>
          </a:p>
          <a:p>
            <a:r>
              <a:rPr lang="en-US" altLang="en-US" sz="2800" b="1" dirty="0">
                <a:solidFill>
                  <a:schemeClr val="bg2"/>
                </a:solidFill>
              </a:rPr>
              <a:t>For instance, if we are interested in the probability of birth weights being between 4 kg and 5 kg, this can be represented on the normal curve - Area A2. </a:t>
            </a:r>
          </a:p>
        </p:txBody>
      </p:sp>
      <p:sp>
        <p:nvSpPr>
          <p:cNvPr id="2" name="Date Placeholder 1"/>
          <p:cNvSpPr>
            <a:spLocks noGrp="1"/>
          </p:cNvSpPr>
          <p:nvPr>
            <p:ph type="dt" sz="half" idx="10"/>
          </p:nvPr>
        </p:nvSpPr>
        <p:spPr/>
        <p:txBody>
          <a:bodyPr/>
          <a:lstStyle/>
          <a:p>
            <a:pPr>
              <a:defRPr/>
            </a:pPr>
            <a:fld id="{D5C7368B-155D-4A1D-BDF6-BFE5EEFFC119}"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26</a:t>
            </a:fld>
            <a:endParaRPr lang="en-US" altLang="en-US" b="1" dirty="0">
              <a:solidFill>
                <a:schemeClr val="bg2"/>
              </a:solidFill>
            </a:endParaRPr>
          </a:p>
        </p:txBody>
      </p:sp>
      <p:sp>
        <p:nvSpPr>
          <p:cNvPr id="7" name="Rectangle 2"/>
          <p:cNvSpPr txBox="1">
            <a:spLocks noChangeArrowheads="1"/>
          </p:cNvSpPr>
          <p:nvPr/>
        </p:nvSpPr>
        <p:spPr>
          <a:xfrm>
            <a:off x="1219200" y="836712"/>
            <a:ext cx="7772400" cy="725388"/>
          </a:xfrm>
          <a:prstGeom prst="rect">
            <a:avLst/>
          </a:prstGeom>
        </p:spPr>
        <p:txBody>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r>
              <a:rPr lang="en-GB" altLang="en-US" b="1" kern="0">
                <a:solidFill>
                  <a:schemeClr val="bg2"/>
                </a:solidFill>
                <a:effectLst/>
                <a:latin typeface="Times New Roman" pitchFamily="18" charset="0"/>
              </a:rPr>
              <a:t>Probability</a:t>
            </a:r>
            <a:endParaRPr lang="en-GB" altLang="en-US" b="1" kern="0" dirty="0">
              <a:solidFill>
                <a:schemeClr val="bg2"/>
              </a:solidFill>
              <a:effectLst/>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ChangeArrowheads="1"/>
          </p:cNvSpPr>
          <p:nvPr/>
        </p:nvSpPr>
        <p:spPr bwMode="auto">
          <a:xfrm>
            <a:off x="1115616" y="5518531"/>
            <a:ext cx="7705725" cy="628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altLang="en-US" sz="2000" b="1" dirty="0">
                <a:solidFill>
                  <a:schemeClr val="bg2"/>
                </a:solidFill>
              </a:rPr>
              <a:t>Fig. 2 Frequency distribution of neonate birth weights. Area A2 corresponds</a:t>
            </a:r>
            <a:r>
              <a:rPr lang="en-US" altLang="en-US" b="1" dirty="0">
                <a:solidFill>
                  <a:schemeClr val="bg2"/>
                </a:solidFill>
              </a:rPr>
              <a:t> </a:t>
            </a:r>
            <a:r>
              <a:rPr lang="en-US" altLang="en-US" sz="2000" b="1" dirty="0">
                <a:solidFill>
                  <a:schemeClr val="bg2"/>
                </a:solidFill>
              </a:rPr>
              <a:t>to probability of weight being between 4-5 kg</a:t>
            </a:r>
          </a:p>
        </p:txBody>
      </p:sp>
      <p:sp>
        <p:nvSpPr>
          <p:cNvPr id="2" name="Date Placeholder 1"/>
          <p:cNvSpPr>
            <a:spLocks noGrp="1"/>
          </p:cNvSpPr>
          <p:nvPr>
            <p:ph type="dt" sz="half" idx="10"/>
          </p:nvPr>
        </p:nvSpPr>
        <p:spPr/>
        <p:txBody>
          <a:bodyPr/>
          <a:lstStyle/>
          <a:p>
            <a:pPr>
              <a:defRPr/>
            </a:pPr>
            <a:fld id="{5A2B30C9-2067-49CE-AB8C-CD8148B52A82}"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smtClean="0"/>
              <a:pPr>
                <a:defRPr/>
              </a:pPr>
              <a:t>27</a:t>
            </a:fld>
            <a:endParaRPr lang="en-US" altLang="en-US"/>
          </a:p>
        </p:txBody>
      </p:sp>
      <p:pic>
        <p:nvPicPr>
          <p:cNvPr id="5" name="Картина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988840"/>
            <a:ext cx="6840000" cy="3529691"/>
          </a:xfrm>
          <a:prstGeom prst="rect">
            <a:avLst/>
          </a:prstGeom>
        </p:spPr>
      </p:pic>
      <p:sp>
        <p:nvSpPr>
          <p:cNvPr id="7" name="Rectangle 2"/>
          <p:cNvSpPr txBox="1">
            <a:spLocks noChangeArrowheads="1"/>
          </p:cNvSpPr>
          <p:nvPr/>
        </p:nvSpPr>
        <p:spPr>
          <a:xfrm>
            <a:off x="1219200" y="836712"/>
            <a:ext cx="7772400" cy="725388"/>
          </a:xfrm>
          <a:prstGeom prst="rect">
            <a:avLst/>
          </a:prstGeom>
        </p:spPr>
        <p:txBody>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r>
              <a:rPr lang="en-GB" altLang="en-US" b="1" kern="0">
                <a:solidFill>
                  <a:schemeClr val="bg2"/>
                </a:solidFill>
                <a:effectLst/>
                <a:latin typeface="Times New Roman" pitchFamily="18" charset="0"/>
              </a:rPr>
              <a:t>Probability</a:t>
            </a:r>
            <a:endParaRPr lang="en-GB" altLang="en-US" b="1" kern="0" dirty="0">
              <a:solidFill>
                <a:schemeClr val="bg2"/>
              </a:solidFill>
              <a:effectLst/>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650" name="Rectangle 5"/>
              <p:cNvSpPr>
                <a:spLocks noChangeArrowheads="1"/>
              </p:cNvSpPr>
              <p:nvPr/>
            </p:nvSpPr>
            <p:spPr bwMode="auto">
              <a:xfrm>
                <a:off x="1258888" y="2125298"/>
                <a:ext cx="7488237" cy="3975832"/>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dirty="0"/>
              </a:p>
              <a:p>
                <a:pPr algn="ctr"/>
                <a:r>
                  <a:rPr lang="en-US" altLang="en-US" dirty="0">
                    <a:solidFill>
                      <a:schemeClr val="bg2"/>
                    </a:solidFill>
                  </a:rPr>
                  <a:t>To determine this area, we calculate firstly z</a:t>
                </a:r>
                <a:r>
                  <a:rPr lang="en-US" altLang="en-US" baseline="-25000" dirty="0">
                    <a:solidFill>
                      <a:schemeClr val="bg2"/>
                    </a:solidFill>
                  </a:rPr>
                  <a:t>1</a:t>
                </a:r>
                <a:r>
                  <a:rPr lang="en-US" altLang="en-US" dirty="0">
                    <a:solidFill>
                      <a:schemeClr val="bg2"/>
                    </a:solidFill>
                  </a:rPr>
                  <a:t> and z</a:t>
                </a:r>
                <a:r>
                  <a:rPr lang="en-US" altLang="en-US" baseline="-25000" dirty="0">
                    <a:solidFill>
                      <a:schemeClr val="bg2"/>
                    </a:solidFill>
                  </a:rPr>
                  <a:t>2</a:t>
                </a:r>
                <a:r>
                  <a:rPr lang="en-US" altLang="en-US" dirty="0">
                    <a:solidFill>
                      <a:schemeClr val="bg2"/>
                    </a:solidFill>
                  </a:rPr>
                  <a:t> , corresponding to 4 kg and 5 kg.</a:t>
                </a:r>
              </a:p>
              <a:p>
                <a:pPr algn="ctr"/>
                <a:endParaRPr lang="en-US" altLang="en-US" sz="2800" dirty="0">
                  <a:solidFill>
                    <a:schemeClr val="bg2"/>
                  </a:solidFill>
                </a:endParaRPr>
              </a:p>
              <a:p>
                <a:pPr lvl="0" indent="0" algn="ct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bg-BG" sz="2600" i="1">
                              <a:solidFill>
                                <a:prstClr val="black"/>
                              </a:solidFill>
                              <a:latin typeface="Cambria Math" panose="02040503050406030204" pitchFamily="18" charset="0"/>
                            </a:rPr>
                          </m:ctrlPr>
                        </m:sSubPr>
                        <m:e>
                          <m:r>
                            <a:rPr lang="en-US" altLang="bg-BG" sz="2600" i="1">
                              <a:solidFill>
                                <a:prstClr val="black"/>
                              </a:solidFill>
                              <a:latin typeface="Cambria Math"/>
                            </a:rPr>
                            <m:t>𝑧</m:t>
                          </m:r>
                        </m:e>
                        <m:sub>
                          <m:r>
                            <a:rPr lang="en-US" altLang="bg-BG" sz="2600" i="1">
                              <a:solidFill>
                                <a:prstClr val="black"/>
                              </a:solidFill>
                              <a:latin typeface="Cambria Math"/>
                            </a:rPr>
                            <m:t>1</m:t>
                          </m:r>
                        </m:sub>
                      </m:sSub>
                      <m:r>
                        <a:rPr lang="en-US" altLang="bg-BG" sz="2600" i="1">
                          <a:solidFill>
                            <a:prstClr val="black"/>
                          </a:solidFill>
                          <a:latin typeface="Cambria Math"/>
                        </a:rPr>
                        <m:t>= </m:t>
                      </m:r>
                      <m:f>
                        <m:fPr>
                          <m:ctrlPr>
                            <a:rPr lang="en-US" altLang="bg-BG" sz="2600" i="1">
                              <a:solidFill>
                                <a:prstClr val="black"/>
                              </a:solidFill>
                              <a:latin typeface="Cambria Math" panose="02040503050406030204" pitchFamily="18" charset="0"/>
                            </a:rPr>
                          </m:ctrlPr>
                        </m:fPr>
                        <m:num>
                          <m:r>
                            <a:rPr lang="en-US" altLang="bg-BG" sz="2600" b="0" i="1" smtClean="0">
                              <a:solidFill>
                                <a:prstClr val="black"/>
                              </a:solidFill>
                              <a:latin typeface="Cambria Math" panose="02040503050406030204" pitchFamily="18" charset="0"/>
                            </a:rPr>
                            <m:t>𝑥</m:t>
                          </m:r>
                          <m:r>
                            <a:rPr lang="en-US" altLang="bg-BG" sz="2600" i="1">
                              <a:solidFill>
                                <a:prstClr val="black"/>
                              </a:solidFill>
                              <a:latin typeface="Cambria Math"/>
                            </a:rPr>
                            <m:t>−</m:t>
                          </m:r>
                          <m:acc>
                            <m:accPr>
                              <m:chr m:val="̅"/>
                              <m:ctrlPr>
                                <a:rPr lang="en-US" altLang="bg-BG" sz="2600" i="1">
                                  <a:solidFill>
                                    <a:prstClr val="black"/>
                                  </a:solidFill>
                                  <a:latin typeface="Cambria Math" panose="02040503050406030204" pitchFamily="18" charset="0"/>
                                </a:rPr>
                              </m:ctrlPr>
                            </m:accPr>
                            <m:e>
                              <m:r>
                                <a:rPr lang="en-US" altLang="bg-BG" sz="2600" i="1">
                                  <a:solidFill>
                                    <a:prstClr val="black"/>
                                  </a:solidFill>
                                  <a:latin typeface="Cambria Math"/>
                                </a:rPr>
                                <m:t>𝑥</m:t>
                              </m:r>
                            </m:e>
                          </m:acc>
                        </m:num>
                        <m:den>
                          <m:r>
                            <a:rPr lang="en-US" altLang="bg-BG" sz="2600" i="1">
                              <a:solidFill>
                                <a:prstClr val="black"/>
                              </a:solidFill>
                              <a:latin typeface="Cambria Math"/>
                            </a:rPr>
                            <m:t>𝑠</m:t>
                          </m:r>
                        </m:den>
                      </m:f>
                      <m:r>
                        <a:rPr lang="en-US" altLang="bg-BG" sz="2600">
                          <a:solidFill>
                            <a:prstClr val="black"/>
                          </a:solidFill>
                          <a:latin typeface="Cambria Math"/>
                        </a:rPr>
                        <m:t>= </m:t>
                      </m:r>
                      <m:f>
                        <m:fPr>
                          <m:ctrlPr>
                            <a:rPr lang="en-US" altLang="bg-BG" sz="2600" i="1">
                              <a:solidFill>
                                <a:prstClr val="black"/>
                              </a:solidFill>
                              <a:latin typeface="Cambria Math" panose="02040503050406030204" pitchFamily="18" charset="0"/>
                            </a:rPr>
                          </m:ctrlPr>
                        </m:fPr>
                        <m:num>
                          <m:r>
                            <a:rPr lang="en-US" altLang="bg-BG" sz="2600" b="0" i="1" smtClean="0">
                              <a:solidFill>
                                <a:prstClr val="black"/>
                              </a:solidFill>
                              <a:latin typeface="Cambria Math" panose="02040503050406030204" pitchFamily="18" charset="0"/>
                            </a:rPr>
                            <m:t>4</m:t>
                          </m:r>
                          <m:r>
                            <a:rPr lang="en-US" altLang="bg-BG" sz="2600" i="1">
                              <a:solidFill>
                                <a:prstClr val="black"/>
                              </a:solidFill>
                              <a:latin typeface="Cambria Math"/>
                            </a:rPr>
                            <m:t>−</m:t>
                          </m:r>
                          <m:r>
                            <a:rPr lang="en-US" altLang="bg-BG" sz="2600" b="0" i="1" smtClean="0">
                              <a:solidFill>
                                <a:prstClr val="black"/>
                              </a:solidFill>
                              <a:latin typeface="Cambria Math" panose="02040503050406030204" pitchFamily="18" charset="0"/>
                            </a:rPr>
                            <m:t>3.5</m:t>
                          </m:r>
                        </m:num>
                        <m:den>
                          <m:r>
                            <a:rPr lang="en-US" altLang="bg-BG" sz="2600" b="0" i="1" smtClean="0">
                              <a:solidFill>
                                <a:prstClr val="black"/>
                              </a:solidFill>
                              <a:latin typeface="Cambria Math" panose="02040503050406030204" pitchFamily="18" charset="0"/>
                            </a:rPr>
                            <m:t>0.6</m:t>
                          </m:r>
                        </m:den>
                      </m:f>
                      <m:r>
                        <a:rPr lang="en-US" altLang="bg-BG" sz="2600" i="1">
                          <a:solidFill>
                            <a:prstClr val="black"/>
                          </a:solidFill>
                          <a:latin typeface="Cambria Math"/>
                        </a:rPr>
                        <m:t>=0.</m:t>
                      </m:r>
                      <m:r>
                        <a:rPr lang="en-US" altLang="bg-BG" sz="2600" b="0" i="1" smtClean="0">
                          <a:solidFill>
                            <a:prstClr val="black"/>
                          </a:solidFill>
                          <a:latin typeface="Cambria Math" panose="02040503050406030204" pitchFamily="18" charset="0"/>
                        </a:rPr>
                        <m:t>83</m:t>
                      </m:r>
                    </m:oMath>
                  </m:oMathPara>
                </a14:m>
                <a:endParaRPr lang="en-US" altLang="bg-BG" sz="2600" dirty="0">
                  <a:solidFill>
                    <a:prstClr val="black"/>
                  </a:solidFill>
                  <a:latin typeface="Times New Roman"/>
                </a:endParaRPr>
              </a:p>
              <a:p>
                <a:pPr lvl="0" indent="0" algn="ctr" eaLnBrk="1" fontAlgn="auto" hangingPunct="1">
                  <a:spcBef>
                    <a:spcPts val="0"/>
                  </a:spcBef>
                  <a:spcAft>
                    <a:spcPts val="0"/>
                  </a:spcAft>
                </a:pPr>
                <a:endParaRPr lang="en-US" altLang="bg-BG" sz="2600" dirty="0">
                  <a:solidFill>
                    <a:prstClr val="black"/>
                  </a:solidFill>
                  <a:latin typeface="Times New Roman"/>
                </a:endParaRPr>
              </a:p>
              <a:p>
                <a:pPr lvl="0" indent="0" algn="ct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altLang="bg-BG" sz="2600" i="1">
                              <a:solidFill>
                                <a:prstClr val="black"/>
                              </a:solidFill>
                              <a:latin typeface="Cambria Math" panose="02040503050406030204" pitchFamily="18" charset="0"/>
                            </a:rPr>
                          </m:ctrlPr>
                        </m:sSubPr>
                        <m:e>
                          <m:r>
                            <a:rPr lang="en-US" altLang="bg-BG" sz="2600" i="1">
                              <a:solidFill>
                                <a:prstClr val="black"/>
                              </a:solidFill>
                              <a:latin typeface="Cambria Math"/>
                            </a:rPr>
                            <m:t>𝑧</m:t>
                          </m:r>
                        </m:e>
                        <m:sub>
                          <m:r>
                            <a:rPr lang="en-US" altLang="bg-BG" sz="2600" i="1">
                              <a:solidFill>
                                <a:prstClr val="black"/>
                              </a:solidFill>
                              <a:latin typeface="Cambria Math"/>
                            </a:rPr>
                            <m:t>2</m:t>
                          </m:r>
                        </m:sub>
                      </m:sSub>
                      <m:r>
                        <a:rPr lang="en-US" altLang="bg-BG" sz="2600" i="1">
                          <a:solidFill>
                            <a:prstClr val="black"/>
                          </a:solidFill>
                          <a:latin typeface="Cambria Math"/>
                        </a:rPr>
                        <m:t>= </m:t>
                      </m:r>
                      <m:f>
                        <m:fPr>
                          <m:ctrlPr>
                            <a:rPr lang="en-US" altLang="bg-BG" sz="2600" i="1">
                              <a:solidFill>
                                <a:prstClr val="black"/>
                              </a:solidFill>
                              <a:latin typeface="Cambria Math" panose="02040503050406030204" pitchFamily="18" charset="0"/>
                            </a:rPr>
                          </m:ctrlPr>
                        </m:fPr>
                        <m:num>
                          <m:r>
                            <a:rPr lang="en-US" altLang="bg-BG" sz="2600" b="0" i="1" smtClean="0">
                              <a:solidFill>
                                <a:prstClr val="black"/>
                              </a:solidFill>
                              <a:latin typeface="Cambria Math" panose="02040503050406030204" pitchFamily="18" charset="0"/>
                            </a:rPr>
                            <m:t>𝑥</m:t>
                          </m:r>
                          <m:r>
                            <a:rPr lang="en-US" altLang="bg-BG" sz="2600" i="1">
                              <a:solidFill>
                                <a:prstClr val="black"/>
                              </a:solidFill>
                              <a:latin typeface="Cambria Math"/>
                            </a:rPr>
                            <m:t>−</m:t>
                          </m:r>
                          <m:acc>
                            <m:accPr>
                              <m:chr m:val="̅"/>
                              <m:ctrlPr>
                                <a:rPr lang="en-US" altLang="bg-BG" sz="2600" i="1">
                                  <a:solidFill>
                                    <a:prstClr val="black"/>
                                  </a:solidFill>
                                  <a:latin typeface="Cambria Math" panose="02040503050406030204" pitchFamily="18" charset="0"/>
                                </a:rPr>
                              </m:ctrlPr>
                            </m:accPr>
                            <m:e>
                              <m:r>
                                <a:rPr lang="en-US" altLang="bg-BG" sz="2600" i="1">
                                  <a:solidFill>
                                    <a:prstClr val="black"/>
                                  </a:solidFill>
                                  <a:latin typeface="Cambria Math"/>
                                </a:rPr>
                                <m:t>𝑥</m:t>
                              </m:r>
                            </m:e>
                          </m:acc>
                        </m:num>
                        <m:den>
                          <m:r>
                            <a:rPr lang="en-US" altLang="bg-BG" sz="2600" i="1">
                              <a:solidFill>
                                <a:prstClr val="black"/>
                              </a:solidFill>
                              <a:latin typeface="Cambria Math"/>
                            </a:rPr>
                            <m:t>𝑠</m:t>
                          </m:r>
                        </m:den>
                      </m:f>
                      <m:r>
                        <a:rPr lang="en-US" altLang="bg-BG" sz="2600">
                          <a:solidFill>
                            <a:prstClr val="black"/>
                          </a:solidFill>
                          <a:latin typeface="Cambria Math"/>
                        </a:rPr>
                        <m:t>= </m:t>
                      </m:r>
                      <m:f>
                        <m:fPr>
                          <m:ctrlPr>
                            <a:rPr lang="en-US" altLang="bg-BG" sz="2600" i="1">
                              <a:solidFill>
                                <a:prstClr val="black"/>
                              </a:solidFill>
                              <a:latin typeface="Cambria Math" panose="02040503050406030204" pitchFamily="18" charset="0"/>
                            </a:rPr>
                          </m:ctrlPr>
                        </m:fPr>
                        <m:num>
                          <m:r>
                            <a:rPr lang="en-US" altLang="bg-BG" sz="2600" b="0" i="1" smtClean="0">
                              <a:solidFill>
                                <a:prstClr val="black"/>
                              </a:solidFill>
                              <a:latin typeface="Cambria Math" panose="02040503050406030204" pitchFamily="18" charset="0"/>
                            </a:rPr>
                            <m:t>5</m:t>
                          </m:r>
                          <m:r>
                            <a:rPr lang="en-US" altLang="bg-BG" sz="2600" i="1">
                              <a:solidFill>
                                <a:prstClr val="black"/>
                              </a:solidFill>
                              <a:latin typeface="Cambria Math"/>
                            </a:rPr>
                            <m:t>−</m:t>
                          </m:r>
                          <m:r>
                            <a:rPr lang="en-US" altLang="bg-BG" sz="2600" b="0" i="1" smtClean="0">
                              <a:solidFill>
                                <a:prstClr val="black"/>
                              </a:solidFill>
                              <a:latin typeface="Cambria Math" panose="02040503050406030204" pitchFamily="18" charset="0"/>
                            </a:rPr>
                            <m:t>3.5</m:t>
                          </m:r>
                        </m:num>
                        <m:den>
                          <m:r>
                            <a:rPr lang="en-US" altLang="bg-BG" sz="2600" b="0" i="1" smtClean="0">
                              <a:solidFill>
                                <a:prstClr val="black"/>
                              </a:solidFill>
                              <a:latin typeface="Cambria Math" panose="02040503050406030204" pitchFamily="18" charset="0"/>
                            </a:rPr>
                            <m:t>0.6</m:t>
                          </m:r>
                        </m:den>
                      </m:f>
                      <m:r>
                        <a:rPr lang="en-US" altLang="bg-BG" sz="2600" i="1">
                          <a:solidFill>
                            <a:prstClr val="black"/>
                          </a:solidFill>
                          <a:latin typeface="Cambria Math"/>
                        </a:rPr>
                        <m:t>=2.</m:t>
                      </m:r>
                      <m:r>
                        <a:rPr lang="en-US" altLang="bg-BG" sz="2600" b="0" i="1" smtClean="0">
                          <a:solidFill>
                            <a:prstClr val="black"/>
                          </a:solidFill>
                          <a:latin typeface="Cambria Math" panose="02040503050406030204" pitchFamily="18" charset="0"/>
                        </a:rPr>
                        <m:t>5</m:t>
                      </m:r>
                    </m:oMath>
                  </m:oMathPara>
                </a14:m>
                <a:endParaRPr lang="en-US" altLang="bg-BG" sz="2600" dirty="0">
                  <a:solidFill>
                    <a:prstClr val="black"/>
                  </a:solidFill>
                  <a:latin typeface="Times New Roman"/>
                </a:endParaRPr>
              </a:p>
              <a:p>
                <a:pPr lvl="0" indent="0" algn="ctr" eaLnBrk="1" fontAlgn="auto" hangingPunct="1">
                  <a:spcBef>
                    <a:spcPts val="0"/>
                  </a:spcBef>
                  <a:spcAft>
                    <a:spcPts val="0"/>
                  </a:spcAft>
                </a:pPr>
                <a:endParaRPr lang="en-US" altLang="bg-BG" sz="1800" dirty="0">
                  <a:solidFill>
                    <a:prstClr val="black"/>
                  </a:solidFill>
                  <a:latin typeface="Times New Roman"/>
                </a:endParaRPr>
              </a:p>
            </p:txBody>
          </p:sp>
        </mc:Choice>
        <mc:Fallback xmlns="">
          <p:sp>
            <p:nvSpPr>
              <p:cNvPr id="27650" name="Rectangle 5"/>
              <p:cNvSpPr>
                <a:spLocks noRot="1" noChangeAspect="1" noMove="1" noResize="1" noEditPoints="1" noAdjustHandles="1" noChangeArrowheads="1" noChangeShapeType="1" noTextEdit="1"/>
              </p:cNvSpPr>
              <p:nvPr/>
            </p:nvSpPr>
            <p:spPr bwMode="auto">
              <a:xfrm>
                <a:off x="1258888" y="2125298"/>
                <a:ext cx="7488237" cy="3975832"/>
              </a:xfrm>
              <a:prstGeom prst="rect">
                <a:avLst/>
              </a:prstGeom>
              <a:blipFill>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fld id="{941FEA69-470C-4E16-BC8B-0129A1FE2209}" type="datetime1">
              <a:rPr lang="bg-BG" altLang="en-US" b="1" smtClean="0">
                <a:solidFill>
                  <a:schemeClr val="bg2"/>
                </a:solidFill>
              </a:rPr>
              <a:t>4.12.2019 г.</a:t>
            </a:fld>
            <a:endParaRPr lang="en-US" altLang="en-US" b="1" dirty="0">
              <a:solidFill>
                <a:schemeClr val="bg2"/>
              </a:solidFill>
            </a:endParaRPr>
          </a:p>
        </p:txBody>
      </p:sp>
      <p:sp>
        <p:nvSpPr>
          <p:cNvPr id="4" name="Slide Number Placeholder 3"/>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28</a:t>
            </a:fld>
            <a:endParaRPr lang="en-US" altLang="en-US" b="1" dirty="0">
              <a:solidFill>
                <a:schemeClr val="bg2"/>
              </a:solidFill>
            </a:endParaRPr>
          </a:p>
        </p:txBody>
      </p:sp>
      <p:sp>
        <p:nvSpPr>
          <p:cNvPr id="8" name="Rectangle 2"/>
          <p:cNvSpPr txBox="1">
            <a:spLocks noChangeArrowheads="1"/>
          </p:cNvSpPr>
          <p:nvPr/>
        </p:nvSpPr>
        <p:spPr>
          <a:xfrm>
            <a:off x="1219200" y="858192"/>
            <a:ext cx="7772400" cy="703907"/>
          </a:xfrm>
          <a:prstGeom prst="rect">
            <a:avLst/>
          </a:prstGeom>
        </p:spPr>
        <p:txBody>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r>
              <a:rPr lang="en-GB" altLang="en-US" b="1" kern="0">
                <a:solidFill>
                  <a:schemeClr val="bg2"/>
                </a:solidFill>
                <a:effectLst/>
                <a:latin typeface="Times New Roman" pitchFamily="18" charset="0"/>
              </a:rPr>
              <a:t>Probability</a:t>
            </a:r>
            <a:endParaRPr lang="en-GB" altLang="en-US" b="1" kern="0" dirty="0">
              <a:solidFill>
                <a:schemeClr val="bg2"/>
              </a:solidFill>
              <a:effectLst/>
              <a:latin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674" name="Rectangle 2"/>
              <p:cNvSpPr>
                <a:spLocks noChangeArrowheads="1"/>
              </p:cNvSpPr>
              <p:nvPr/>
            </p:nvSpPr>
            <p:spPr bwMode="auto">
              <a:xfrm>
                <a:off x="1258888" y="1939597"/>
                <a:ext cx="7705725" cy="4401205"/>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a:solidFill>
                      <a:schemeClr val="bg2"/>
                    </a:solidFill>
                  </a:rPr>
                  <a:t>Using the table for z, we determine that the area between </a:t>
                </a:r>
                <a14:m>
                  <m:oMath xmlns:m="http://schemas.openxmlformats.org/officeDocument/2006/math">
                    <m:sSub>
                      <m:sSubPr>
                        <m:ctrlPr>
                          <a:rPr lang="en-US" altLang="en-US" sz="2800" i="1" smtClean="0">
                            <a:solidFill>
                              <a:schemeClr val="bg2"/>
                            </a:solidFill>
                            <a:latin typeface="Cambria Math" panose="02040503050406030204" pitchFamily="18" charset="0"/>
                          </a:rPr>
                        </m:ctrlPr>
                      </m:sSubPr>
                      <m:e>
                        <m:r>
                          <a:rPr lang="en-US" altLang="en-US" sz="2800" b="0" i="1" smtClean="0">
                            <a:solidFill>
                              <a:schemeClr val="bg2"/>
                            </a:solidFill>
                            <a:latin typeface="Cambria Math" panose="02040503050406030204" pitchFamily="18" charset="0"/>
                          </a:rPr>
                          <m:t>𝑧</m:t>
                        </m:r>
                      </m:e>
                      <m:sub>
                        <m:r>
                          <a:rPr lang="en-US" altLang="en-US" sz="2800" b="0" i="1" smtClean="0">
                            <a:solidFill>
                              <a:schemeClr val="bg2"/>
                            </a:solidFill>
                            <a:latin typeface="Cambria Math" panose="02040503050406030204" pitchFamily="18" charset="0"/>
                          </a:rPr>
                          <m:t>1</m:t>
                        </m:r>
                      </m:sub>
                    </m:sSub>
                  </m:oMath>
                </a14:m>
                <a:r>
                  <a:rPr lang="en-US" altLang="en-US" sz="2800" dirty="0">
                    <a:solidFill>
                      <a:schemeClr val="bg2"/>
                    </a:solidFill>
                  </a:rPr>
                  <a:t> and </a:t>
                </a:r>
                <a14:m>
                  <m:oMath xmlns:m="http://schemas.openxmlformats.org/officeDocument/2006/math">
                    <m:acc>
                      <m:accPr>
                        <m:chr m:val="̅"/>
                        <m:ctrlPr>
                          <a:rPr lang="en-US" altLang="en-US" sz="2800" i="1" smtClean="0">
                            <a:solidFill>
                              <a:schemeClr val="bg2"/>
                            </a:solidFill>
                            <a:latin typeface="Cambria Math" panose="02040503050406030204" pitchFamily="18" charset="0"/>
                          </a:rPr>
                        </m:ctrlPr>
                      </m:accPr>
                      <m:e>
                        <m:r>
                          <a:rPr lang="en-US" altLang="en-US" sz="2800" b="0" i="1" smtClean="0">
                            <a:solidFill>
                              <a:schemeClr val="bg2"/>
                            </a:solidFill>
                            <a:latin typeface="Cambria Math" panose="02040503050406030204" pitchFamily="18" charset="0"/>
                          </a:rPr>
                          <m:t>𝑥</m:t>
                        </m:r>
                      </m:e>
                    </m:acc>
                    <m:r>
                      <a:rPr lang="en-US" altLang="en-US" sz="2800" b="0" i="1" smtClean="0">
                        <a:solidFill>
                          <a:schemeClr val="bg2"/>
                        </a:solidFill>
                        <a:latin typeface="Cambria Math" panose="02040503050406030204" pitchFamily="18" charset="0"/>
                      </a:rPr>
                      <m:t> </m:t>
                    </m:r>
                  </m:oMath>
                </a14:m>
                <a:r>
                  <a:rPr lang="en-US" altLang="en-US" sz="2800" dirty="0">
                    <a:solidFill>
                      <a:schemeClr val="bg2"/>
                    </a:solidFill>
                  </a:rPr>
                  <a:t>is 0.2967 and area between </a:t>
                </a:r>
                <a14:m>
                  <m:oMath xmlns:m="http://schemas.openxmlformats.org/officeDocument/2006/math">
                    <m:sSub>
                      <m:sSubPr>
                        <m:ctrlPr>
                          <a:rPr lang="en-US" altLang="en-US" sz="2800" i="1">
                            <a:solidFill>
                              <a:schemeClr val="bg2"/>
                            </a:solidFill>
                            <a:latin typeface="Cambria Math" panose="02040503050406030204" pitchFamily="18" charset="0"/>
                          </a:rPr>
                        </m:ctrlPr>
                      </m:sSubPr>
                      <m:e>
                        <m:r>
                          <a:rPr lang="en-US" altLang="en-US" sz="2800" i="1">
                            <a:solidFill>
                              <a:schemeClr val="bg2"/>
                            </a:solidFill>
                            <a:latin typeface="Cambria Math" panose="02040503050406030204" pitchFamily="18" charset="0"/>
                          </a:rPr>
                          <m:t>𝑧</m:t>
                        </m:r>
                      </m:e>
                      <m:sub>
                        <m:r>
                          <a:rPr lang="en-US" altLang="en-US" sz="2800" b="0" i="1" smtClean="0">
                            <a:solidFill>
                              <a:schemeClr val="bg2"/>
                            </a:solidFill>
                            <a:latin typeface="Cambria Math" panose="02040503050406030204" pitchFamily="18" charset="0"/>
                          </a:rPr>
                          <m:t>2</m:t>
                        </m:r>
                      </m:sub>
                    </m:sSub>
                  </m:oMath>
                </a14:m>
                <a:r>
                  <a:rPr lang="en-US" altLang="en-US" sz="2800" dirty="0">
                    <a:solidFill>
                      <a:schemeClr val="bg2"/>
                    </a:solidFill>
                  </a:rPr>
                  <a:t> and </a:t>
                </a:r>
                <a14:m>
                  <m:oMath xmlns:m="http://schemas.openxmlformats.org/officeDocument/2006/math">
                    <m:acc>
                      <m:accPr>
                        <m:chr m:val="̅"/>
                        <m:ctrlPr>
                          <a:rPr lang="en-US" altLang="en-US" sz="2800" i="1" smtClean="0">
                            <a:solidFill>
                              <a:schemeClr val="bg2"/>
                            </a:solidFill>
                            <a:latin typeface="Cambria Math" panose="02040503050406030204" pitchFamily="18" charset="0"/>
                          </a:rPr>
                        </m:ctrlPr>
                      </m:accPr>
                      <m:e>
                        <m:r>
                          <a:rPr lang="en-US" altLang="en-US" sz="2800" b="0" i="1" smtClean="0">
                            <a:solidFill>
                              <a:schemeClr val="bg2"/>
                            </a:solidFill>
                            <a:latin typeface="Cambria Math" panose="02040503050406030204" pitchFamily="18" charset="0"/>
                          </a:rPr>
                          <m:t>𝑥</m:t>
                        </m:r>
                      </m:e>
                    </m:acc>
                  </m:oMath>
                </a14:m>
                <a:r>
                  <a:rPr lang="en-US" altLang="en-US" sz="2800" dirty="0">
                    <a:solidFill>
                      <a:schemeClr val="bg2"/>
                    </a:solidFill>
                  </a:rPr>
                  <a:t> = 0.4938. </a:t>
                </a:r>
              </a:p>
              <a:p>
                <a:r>
                  <a:rPr lang="en-US" altLang="en-US" sz="2800" dirty="0">
                    <a:solidFill>
                      <a:schemeClr val="bg2"/>
                    </a:solidFill>
                  </a:rPr>
                  <a:t>The required area A</a:t>
                </a:r>
                <a:r>
                  <a:rPr lang="en-US" altLang="en-US" sz="2800" baseline="-25000" dirty="0">
                    <a:solidFill>
                      <a:schemeClr val="bg2"/>
                    </a:solidFill>
                  </a:rPr>
                  <a:t>2</a:t>
                </a:r>
                <a:r>
                  <a:rPr lang="en-US" altLang="en-US" sz="2800" dirty="0">
                    <a:solidFill>
                      <a:schemeClr val="bg2"/>
                    </a:solidFill>
                  </a:rPr>
                  <a:t> = 0.4938 - 0.2967 = 0.1971</a:t>
                </a:r>
              </a:p>
              <a:p>
                <a:pPr algn="ctr"/>
                <a:endParaRPr lang="en-US" altLang="en-US" sz="2800" dirty="0">
                  <a:solidFill>
                    <a:schemeClr val="bg2"/>
                  </a:solidFill>
                </a:endParaRPr>
              </a:p>
              <a:p>
                <a:r>
                  <a:rPr lang="en-US" altLang="en-US" sz="2800" dirty="0">
                    <a:solidFill>
                      <a:schemeClr val="bg2"/>
                    </a:solidFill>
                  </a:rPr>
                  <a:t>We can conclude that the probability of</a:t>
                </a:r>
                <a:r>
                  <a:rPr lang="en-US" altLang="en-US" sz="2800" i="1" dirty="0">
                    <a:solidFill>
                      <a:schemeClr val="bg2"/>
                    </a:solidFill>
                  </a:rPr>
                  <a:t> </a:t>
                </a:r>
                <a:r>
                  <a:rPr lang="en-US" altLang="en-US" sz="2800" dirty="0">
                    <a:solidFill>
                      <a:schemeClr val="bg2"/>
                    </a:solidFill>
                  </a:rPr>
                  <a:t>a randomly selected child having a birth weight between 4 kg and 5 kg is p </a:t>
                </a:r>
                <a:r>
                  <a:rPr lang="en-US" altLang="en-US" sz="2800" i="1" dirty="0">
                    <a:solidFill>
                      <a:schemeClr val="bg2"/>
                    </a:solidFill>
                  </a:rPr>
                  <a:t>= </a:t>
                </a:r>
                <a:r>
                  <a:rPr lang="en-US" altLang="en-US" sz="2800" dirty="0">
                    <a:solidFill>
                      <a:schemeClr val="bg2"/>
                    </a:solidFill>
                  </a:rPr>
                  <a:t>0.1971. So, there is a chance of 19,71 in a hundred or about 20% that the birth weight will be between 4 kg and 5kg.</a:t>
                </a:r>
              </a:p>
            </p:txBody>
          </p:sp>
        </mc:Choice>
        <mc:Fallback xmlns="">
          <p:sp>
            <p:nvSpPr>
              <p:cNvPr id="28674" name="Rectangle 2"/>
              <p:cNvSpPr>
                <a:spLocks noRot="1" noChangeAspect="1" noMove="1" noResize="1" noEditPoints="1" noAdjustHandles="1" noChangeArrowheads="1" noChangeShapeType="1" noTextEdit="1"/>
              </p:cNvSpPr>
              <p:nvPr/>
            </p:nvSpPr>
            <p:spPr bwMode="auto">
              <a:xfrm>
                <a:off x="1258888" y="1939597"/>
                <a:ext cx="7705725" cy="4401205"/>
              </a:xfrm>
              <a:prstGeom prst="rect">
                <a:avLst/>
              </a:prstGeom>
              <a:blipFill>
                <a:blip r:embed="rId2"/>
                <a:stretch>
                  <a:fillRect l="-1661" t="-970" r="-1661" b="-346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fld id="{5EB9CCF0-F1AC-42A5-9295-C0F320C59D38}"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smtClean="0"/>
              <a:pPr>
                <a:defRPr/>
              </a:pPr>
              <a:t>29</a:t>
            </a:fld>
            <a:endParaRPr lang="en-US" altLang="en-US"/>
          </a:p>
        </p:txBody>
      </p:sp>
      <p:sp>
        <p:nvSpPr>
          <p:cNvPr id="8" name="Rectangle 2"/>
          <p:cNvSpPr txBox="1">
            <a:spLocks noChangeArrowheads="1"/>
          </p:cNvSpPr>
          <p:nvPr/>
        </p:nvSpPr>
        <p:spPr>
          <a:xfrm>
            <a:off x="1219200" y="836712"/>
            <a:ext cx="7772400" cy="725388"/>
          </a:xfrm>
          <a:prstGeom prst="rect">
            <a:avLst/>
          </a:prstGeom>
        </p:spPr>
        <p:txBody>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r>
              <a:rPr lang="en-GB" altLang="en-US" b="1" kern="0">
                <a:solidFill>
                  <a:schemeClr val="bg2"/>
                </a:solidFill>
                <a:effectLst/>
                <a:latin typeface="Times New Roman" pitchFamily="18" charset="0"/>
              </a:rPr>
              <a:t>Probability</a:t>
            </a:r>
            <a:endParaRPr lang="en-GB" altLang="en-US" b="1" kern="0" dirty="0">
              <a:solidFill>
                <a:schemeClr val="bg2"/>
              </a:solidFill>
              <a:effectLst/>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042988" y="980729"/>
            <a:ext cx="7772400" cy="1224136"/>
          </a:xfrm>
        </p:spPr>
        <p:txBody>
          <a:bodyPr/>
          <a:lstStyle/>
          <a:p>
            <a:pPr algn="ctr">
              <a:defRPr/>
            </a:pPr>
            <a:r>
              <a:rPr lang="en-GB" altLang="en-US" b="1" dirty="0">
                <a:solidFill>
                  <a:schemeClr val="bg2"/>
                </a:solidFill>
                <a:latin typeface="Times New Roman" pitchFamily="18" charset="0"/>
              </a:rPr>
              <a:t>INFERENTIAL STATISTICS</a:t>
            </a:r>
            <a:br>
              <a:rPr lang="en-GB" altLang="en-US" b="1" dirty="0">
                <a:solidFill>
                  <a:schemeClr val="bg2"/>
                </a:solidFill>
                <a:latin typeface="Times New Roman" pitchFamily="18" charset="0"/>
              </a:rPr>
            </a:br>
            <a:endParaRPr lang="en-GB" altLang="en-US" b="1" dirty="0">
              <a:solidFill>
                <a:schemeClr val="bg2"/>
              </a:solidFill>
              <a:latin typeface="Times New Roman" pitchFamily="18" charset="0"/>
            </a:endParaRPr>
          </a:p>
        </p:txBody>
      </p:sp>
      <p:sp>
        <p:nvSpPr>
          <p:cNvPr id="5123" name="Rectangle 3"/>
          <p:cNvSpPr>
            <a:spLocks noGrp="1" noChangeArrowheads="1"/>
          </p:cNvSpPr>
          <p:nvPr>
            <p:ph type="subTitle" idx="1"/>
          </p:nvPr>
        </p:nvSpPr>
        <p:spPr>
          <a:xfrm>
            <a:off x="1403350" y="2997201"/>
            <a:ext cx="7161213" cy="3168104"/>
          </a:xfrm>
          <a:solidFill>
            <a:schemeClr val="tx1"/>
          </a:solidFill>
        </p:spPr>
        <p:txBody>
          <a:bodyPr/>
          <a:lstStyle/>
          <a:p>
            <a:pPr>
              <a:lnSpc>
                <a:spcPct val="110000"/>
              </a:lnSpc>
            </a:pPr>
            <a:r>
              <a:rPr lang="en-GB" altLang="en-US" sz="2400" b="1" dirty="0">
                <a:solidFill>
                  <a:schemeClr val="bg2"/>
                </a:solidFill>
                <a:effectLst/>
                <a:latin typeface="Arial" panose="020B0604020202020204" pitchFamily="34" charset="0"/>
                <a:cs typeface="Arial" panose="020B0604020202020204" pitchFamily="34" charset="0"/>
              </a:rPr>
              <a:t>- </a:t>
            </a:r>
            <a:r>
              <a:rPr lang="en-GB" altLang="en-US" sz="2800" b="1" dirty="0">
                <a:solidFill>
                  <a:schemeClr val="bg2"/>
                </a:solidFill>
                <a:effectLst/>
                <a:latin typeface="Arial" panose="020B0604020202020204" pitchFamily="34" charset="0"/>
                <a:cs typeface="Arial" panose="020B0604020202020204" pitchFamily="34" charset="0"/>
              </a:rPr>
              <a:t>Limited time, limited financial and technological resources; </a:t>
            </a:r>
          </a:p>
          <a:p>
            <a:pPr>
              <a:lnSpc>
                <a:spcPct val="110000"/>
              </a:lnSpc>
              <a:buFontTx/>
              <a:buChar char="-"/>
            </a:pPr>
            <a:r>
              <a:rPr lang="en-US" altLang="en-US" sz="2800" b="1" dirty="0">
                <a:solidFill>
                  <a:schemeClr val="bg2"/>
                </a:solidFill>
                <a:effectLst/>
                <a:latin typeface="Arial" panose="020B0604020202020204" pitchFamily="34" charset="0"/>
                <a:cs typeface="Arial" panose="020B0604020202020204" pitchFamily="34" charset="0"/>
              </a:rPr>
              <a:t>- Very often the population is not accessible and studying samples may be the only possible method to  collect information.</a:t>
            </a:r>
            <a:endParaRPr lang="bg-BG" altLang="en-US" sz="2800" b="1" dirty="0">
              <a:solidFill>
                <a:schemeClr val="bg2"/>
              </a:solidFill>
              <a:effectLst/>
              <a:latin typeface="Arial" panose="020B0604020202020204" pitchFamily="34" charset="0"/>
              <a:cs typeface="Arial" panose="020B0604020202020204" pitchFamily="34" charset="0"/>
            </a:endParaRPr>
          </a:p>
        </p:txBody>
      </p:sp>
      <p:sp>
        <p:nvSpPr>
          <p:cNvPr id="2" name="Date Placeholder 1"/>
          <p:cNvSpPr>
            <a:spLocks noGrp="1"/>
          </p:cNvSpPr>
          <p:nvPr>
            <p:ph type="dt" sz="half" idx="10"/>
          </p:nvPr>
        </p:nvSpPr>
        <p:spPr/>
        <p:txBody>
          <a:bodyPr/>
          <a:lstStyle/>
          <a:p>
            <a:pPr>
              <a:defRPr/>
            </a:pPr>
            <a:fld id="{7128B97F-68E0-4D18-982F-44247F874364}"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CB0422F8-FB8F-4C58-91EE-7CA1FC4F0479}" type="slidenum">
              <a:rPr lang="en-US" altLang="en-US" smtClean="0"/>
              <a:pPr>
                <a:defRPr/>
              </a:pPr>
              <a:t>3</a:t>
            </a:fld>
            <a:endParaRPr lang="en-US" altLang="en-US"/>
          </a:p>
        </p:txBody>
      </p:sp>
      <p:sp>
        <p:nvSpPr>
          <p:cNvPr id="4" name="Rectangle 3"/>
          <p:cNvSpPr/>
          <p:nvPr/>
        </p:nvSpPr>
        <p:spPr>
          <a:xfrm>
            <a:off x="1187624" y="1960907"/>
            <a:ext cx="7560840" cy="564257"/>
          </a:xfrm>
          <a:prstGeom prst="rect">
            <a:avLst/>
          </a:prstGeom>
        </p:spPr>
        <p:txBody>
          <a:bodyPr wrap="square">
            <a:spAutoFit/>
          </a:bodyPr>
          <a:lstStyle/>
          <a:p>
            <a:pPr algn="ctr">
              <a:lnSpc>
                <a:spcPct val="120000"/>
              </a:lnSpc>
            </a:pPr>
            <a:r>
              <a:rPr lang="en-GB" altLang="en-US" sz="2800" b="1" dirty="0">
                <a:solidFill>
                  <a:srgbClr val="FF0000"/>
                </a:solidFill>
                <a:effectLst>
                  <a:outerShdw blurRad="38100" dist="38100" dir="2700000" algn="tl">
                    <a:srgbClr val="000000">
                      <a:alpha val="43137"/>
                    </a:srgbClr>
                  </a:outerShdw>
                </a:effectLst>
              </a:rPr>
              <a:t>WHY DO WE NEED TO STUDY SAMPLES?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pPr>
              <a:defRPr/>
            </a:pPr>
            <a:fld id="{F022179A-F3D4-4B5B-B13C-19FF62405A33}" type="datetime1">
              <a:rPr lang="bg-BG" altLang="en-US" smtClean="0"/>
              <a:t>4.12.2019 г.</a:t>
            </a:fld>
            <a:endParaRPr lang="en-US" altLang="en-US"/>
          </a:p>
        </p:txBody>
      </p:sp>
      <p:sp>
        <p:nvSpPr>
          <p:cNvPr id="3" name="Контейнер за номер на слайда 2"/>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30</a:t>
            </a:fld>
            <a:endParaRPr lang="en-US" altLang="en-US" b="1" dirty="0">
              <a:solidFill>
                <a:schemeClr val="bg2"/>
              </a:solidFill>
            </a:endParaRPr>
          </a:p>
        </p:txBody>
      </p:sp>
      <p:pic>
        <p:nvPicPr>
          <p:cNvPr id="4" name="Картина 3"/>
          <p:cNvPicPr>
            <a:picLocks noChangeAspect="1"/>
          </p:cNvPicPr>
          <p:nvPr/>
        </p:nvPicPr>
        <p:blipFill rotWithShape="1">
          <a:blip r:embed="rId2">
            <a:extLst>
              <a:ext uri="{28A0092B-C50C-407E-A947-70E740481C1C}">
                <a14:useLocalDpi xmlns:a14="http://schemas.microsoft.com/office/drawing/2010/main" val="0"/>
              </a:ext>
            </a:extLst>
          </a:blip>
          <a:srcRect t="13650"/>
          <a:stretch/>
        </p:blipFill>
        <p:spPr>
          <a:xfrm>
            <a:off x="0" y="116632"/>
            <a:ext cx="7128792" cy="6741368"/>
          </a:xfrm>
          <a:prstGeom prst="rect">
            <a:avLst/>
          </a:prstGeom>
        </p:spPr>
      </p:pic>
      <p:sp>
        <p:nvSpPr>
          <p:cNvPr id="6" name="Текстово поле 5"/>
          <p:cNvSpPr txBox="1"/>
          <p:nvPr/>
        </p:nvSpPr>
        <p:spPr>
          <a:xfrm>
            <a:off x="7361579" y="188640"/>
            <a:ext cx="1665986" cy="2677656"/>
          </a:xfrm>
          <a:prstGeom prst="rect">
            <a:avLst/>
          </a:prstGeom>
          <a:noFill/>
        </p:spPr>
        <p:txBody>
          <a:bodyPr wrap="square" rtlCol="0">
            <a:spAutoFit/>
          </a:bodyPr>
          <a:lstStyle/>
          <a:p>
            <a:pPr algn="ctr"/>
            <a:r>
              <a:rPr lang="en-US" b="1" i="1" dirty="0">
                <a:solidFill>
                  <a:schemeClr val="bg2"/>
                </a:solidFill>
              </a:rPr>
              <a:t>Percent of Total Area of Normal Curve Between a z-Score and the Mean</a:t>
            </a:r>
          </a:p>
        </p:txBody>
      </p:sp>
    </p:spTree>
    <p:extLst>
      <p:ext uri="{BB962C8B-B14F-4D97-AF65-F5344CB8AC3E}">
        <p14:creationId xmlns:p14="http://schemas.microsoft.com/office/powerpoint/2010/main" val="2124548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42988" y="2616706"/>
            <a:ext cx="7921625" cy="30469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dirty="0">
                <a:solidFill>
                  <a:schemeClr val="bg2"/>
                </a:solidFill>
              </a:rPr>
              <a:t>The above examples demonstrate that if the mean and standard deviation are known for a normally distributed continuous variable, then this information can be applied to calculating the probability of any set of events related to this distribution. </a:t>
            </a:r>
          </a:p>
        </p:txBody>
      </p:sp>
      <p:sp>
        <p:nvSpPr>
          <p:cNvPr id="2" name="Date Placeholder 1"/>
          <p:cNvSpPr>
            <a:spLocks noGrp="1"/>
          </p:cNvSpPr>
          <p:nvPr>
            <p:ph type="dt" sz="half" idx="10"/>
          </p:nvPr>
        </p:nvSpPr>
        <p:spPr/>
        <p:txBody>
          <a:bodyPr/>
          <a:lstStyle/>
          <a:p>
            <a:pPr>
              <a:defRPr/>
            </a:pPr>
            <a:fld id="{8701E0B7-F5B6-4E14-9994-01A997404974}"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31</a:t>
            </a:fld>
            <a:endParaRPr lang="en-US" altLang="en-US" b="1" dirty="0">
              <a:solidFill>
                <a:schemeClr val="bg2"/>
              </a:solidFill>
            </a:endParaRPr>
          </a:p>
        </p:txBody>
      </p:sp>
      <p:sp>
        <p:nvSpPr>
          <p:cNvPr id="6" name="Rectangle 2"/>
          <p:cNvSpPr txBox="1">
            <a:spLocks noChangeArrowheads="1"/>
          </p:cNvSpPr>
          <p:nvPr/>
        </p:nvSpPr>
        <p:spPr>
          <a:xfrm>
            <a:off x="1219200" y="836712"/>
            <a:ext cx="7772400" cy="725388"/>
          </a:xfrm>
          <a:prstGeom prst="rect">
            <a:avLst/>
          </a:prstGeom>
        </p:spPr>
        <p:txBody>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Impact" pitchFamily="34" charset="0"/>
              </a:defRPr>
            </a:lvl9pPr>
          </a:lstStyle>
          <a:p>
            <a:pPr algn="ctr"/>
            <a:r>
              <a:rPr lang="en-GB" altLang="en-US" b="1" kern="0">
                <a:solidFill>
                  <a:schemeClr val="bg2"/>
                </a:solidFill>
                <a:effectLst/>
                <a:latin typeface="Times New Roman" pitchFamily="18" charset="0"/>
              </a:rPr>
              <a:t>Probability</a:t>
            </a:r>
            <a:endParaRPr lang="en-GB" altLang="en-US" b="1" kern="0" dirty="0">
              <a:solidFill>
                <a:schemeClr val="bg2"/>
              </a:solidFill>
              <a:effectLst/>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n-GB" altLang="en-US" sz="3200" b="1">
                <a:solidFill>
                  <a:schemeClr val="bg2"/>
                </a:solidFill>
                <a:effectLst/>
                <a:latin typeface="Times New Roman" pitchFamily="18" charset="0"/>
              </a:rPr>
              <a:t>FROM SAMPLE TO POPULATION</a:t>
            </a:r>
          </a:p>
        </p:txBody>
      </p:sp>
      <p:sp>
        <p:nvSpPr>
          <p:cNvPr id="31747" name="Rectangle 3"/>
          <p:cNvSpPr>
            <a:spLocks noGrp="1" noChangeArrowheads="1"/>
          </p:cNvSpPr>
          <p:nvPr>
            <p:ph type="body" idx="1"/>
          </p:nvPr>
        </p:nvSpPr>
        <p:spPr>
          <a:solidFill>
            <a:schemeClr val="tx1"/>
          </a:solidFill>
        </p:spPr>
        <p:txBody>
          <a:bodyPr/>
          <a:lstStyle/>
          <a:p>
            <a:pPr marL="72000">
              <a:lnSpc>
                <a:spcPct val="120000"/>
              </a:lnSpc>
              <a:buFont typeface="Monotype Sorts" pitchFamily="2" charset="2"/>
              <a:buNone/>
            </a:pPr>
            <a:r>
              <a:rPr lang="en-GB" altLang="en-US" sz="2800" b="1" dirty="0">
                <a:solidFill>
                  <a:schemeClr val="bg2"/>
                </a:solidFill>
                <a:effectLst/>
                <a:latin typeface="Times New Roman" pitchFamily="18" charset="0"/>
              </a:rPr>
              <a:t>It has been shown by mathematicians that if n&gt;30 the sampling distribution can be considered an approximation of a normal distribution.</a:t>
            </a:r>
          </a:p>
          <a:p>
            <a:pPr marL="72000">
              <a:lnSpc>
                <a:spcPct val="60000"/>
              </a:lnSpc>
              <a:buFont typeface="Monotype Sorts" pitchFamily="2" charset="2"/>
              <a:buNone/>
            </a:pPr>
            <a:endParaRPr lang="en-GB" altLang="en-US" sz="2800" b="1" dirty="0">
              <a:solidFill>
                <a:schemeClr val="bg2"/>
              </a:solidFill>
              <a:effectLst/>
              <a:latin typeface="Times New Roman" pitchFamily="18" charset="0"/>
            </a:endParaRPr>
          </a:p>
          <a:p>
            <a:pPr marL="72000">
              <a:lnSpc>
                <a:spcPct val="120000"/>
              </a:lnSpc>
              <a:buFont typeface="Monotype Sorts" pitchFamily="2" charset="2"/>
              <a:buNone/>
            </a:pPr>
            <a:r>
              <a:rPr lang="en-GB" altLang="en-US" sz="2800" b="1" dirty="0">
                <a:solidFill>
                  <a:schemeClr val="bg2"/>
                </a:solidFill>
                <a:effectLst/>
                <a:latin typeface="Times New Roman" pitchFamily="18" charset="0"/>
              </a:rPr>
              <a:t>When n&lt;30, instead of normal distribution, we can use the ‘t’ distribution, which takes into account the variability of the shape of sampling distribution due to low number of cases (n).</a:t>
            </a:r>
          </a:p>
        </p:txBody>
      </p:sp>
      <p:sp>
        <p:nvSpPr>
          <p:cNvPr id="2" name="Date Placeholder 1"/>
          <p:cNvSpPr>
            <a:spLocks noGrp="1"/>
          </p:cNvSpPr>
          <p:nvPr>
            <p:ph type="dt" sz="half" idx="10"/>
          </p:nvPr>
        </p:nvSpPr>
        <p:spPr>
          <a:xfrm>
            <a:off x="1187624" y="6237312"/>
            <a:ext cx="1905000" cy="457200"/>
          </a:xfrm>
        </p:spPr>
        <p:txBody>
          <a:bodyPr/>
          <a:lstStyle/>
          <a:p>
            <a:pPr>
              <a:defRPr/>
            </a:pPr>
            <a:fld id="{E6139105-B8AB-41DA-BA74-CEA45E06AD2D}"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32</a:t>
            </a:fld>
            <a:endParaRPr lang="en-US" altLang="en-US" b="1" dirty="0">
              <a:solidFill>
                <a:schemeClr val="bg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n-GB" altLang="en-US" sz="3200" b="1">
                <a:solidFill>
                  <a:schemeClr val="bg2"/>
                </a:solidFill>
                <a:effectLst/>
                <a:latin typeface="Times New Roman" pitchFamily="18" charset="0"/>
              </a:rPr>
              <a:t>FROM SAMPLE TO POPULATION</a:t>
            </a:r>
          </a:p>
        </p:txBody>
      </p:sp>
      <p:sp>
        <p:nvSpPr>
          <p:cNvPr id="32771" name="Rectangle 3"/>
          <p:cNvSpPr>
            <a:spLocks noGrp="1" noChangeArrowheads="1"/>
          </p:cNvSpPr>
          <p:nvPr>
            <p:ph type="body" idx="1"/>
          </p:nvPr>
        </p:nvSpPr>
        <p:spPr>
          <a:solidFill>
            <a:schemeClr val="tx1"/>
          </a:solidFill>
        </p:spPr>
        <p:txBody>
          <a:bodyPr/>
          <a:lstStyle/>
          <a:p>
            <a:pPr marL="609600" indent="-609600">
              <a:buFont typeface="Monotype Sorts" pitchFamily="2" charset="2"/>
              <a:buNone/>
            </a:pPr>
            <a:r>
              <a:rPr lang="en-GB" altLang="en-US" dirty="0">
                <a:solidFill>
                  <a:schemeClr val="bg2"/>
                </a:solidFill>
                <a:effectLst/>
                <a:latin typeface="Times New Roman" pitchFamily="18" charset="0"/>
              </a:rPr>
              <a:t>The ‘t’ distributions are a family of curves, representing the sampling distributions drawn from a population when n is small (n&lt;30).</a:t>
            </a:r>
          </a:p>
          <a:p>
            <a:pPr marL="609600" indent="-609600">
              <a:lnSpc>
                <a:spcPct val="20000"/>
              </a:lnSpc>
              <a:buFont typeface="Monotype Sorts" pitchFamily="2" charset="2"/>
              <a:buNone/>
            </a:pPr>
            <a:endParaRPr lang="en-GB" altLang="en-US" dirty="0">
              <a:solidFill>
                <a:schemeClr val="bg2"/>
              </a:solidFill>
              <a:effectLst/>
              <a:latin typeface="Times New Roman" pitchFamily="18" charset="0"/>
            </a:endParaRPr>
          </a:p>
          <a:p>
            <a:pPr marL="609600" indent="-609600">
              <a:buFont typeface="Monotype Sorts" pitchFamily="2" charset="2"/>
              <a:buNone/>
            </a:pPr>
            <a:r>
              <a:rPr lang="en-GB" altLang="en-US" dirty="0">
                <a:solidFill>
                  <a:schemeClr val="bg2"/>
                </a:solidFill>
                <a:effectLst/>
                <a:latin typeface="Times New Roman" pitchFamily="18" charset="0"/>
              </a:rPr>
              <a:t> </a:t>
            </a:r>
            <a:r>
              <a:rPr lang="en-GB" altLang="en-US" sz="2800" dirty="0">
                <a:solidFill>
                  <a:schemeClr val="bg2"/>
                </a:solidFill>
                <a:effectLst/>
                <a:latin typeface="Times New Roman" pitchFamily="18" charset="0"/>
              </a:rPr>
              <a:t>A ‘family of curves’ means that the shape of t distribution varies with sample size. It has been found that the distribution is determined by the ‘degrees of freedom’ of the statistics.</a:t>
            </a:r>
          </a:p>
        </p:txBody>
      </p:sp>
      <p:sp>
        <p:nvSpPr>
          <p:cNvPr id="2" name="Date Placeholder 1"/>
          <p:cNvSpPr>
            <a:spLocks noGrp="1"/>
          </p:cNvSpPr>
          <p:nvPr>
            <p:ph type="dt" sz="half" idx="10"/>
          </p:nvPr>
        </p:nvSpPr>
        <p:spPr/>
        <p:txBody>
          <a:bodyPr/>
          <a:lstStyle/>
          <a:p>
            <a:pPr>
              <a:defRPr/>
            </a:pPr>
            <a:fld id="{3A51C587-4A6F-4844-AAF3-D7320E140DCC}"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33</a:t>
            </a:fld>
            <a:endParaRPr lang="en-US" altLang="en-US" b="1" dirty="0">
              <a:solidFill>
                <a:schemeClr val="bg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8E963AE-C4A3-46F6-BEFB-9FFEFAF92AF1}"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34</a:t>
            </a:fld>
            <a:endParaRPr lang="en-US" altLang="en-US" b="1" dirty="0">
              <a:solidFill>
                <a:schemeClr val="bg2"/>
              </a:solidFill>
            </a:endParaRPr>
          </a:p>
        </p:txBody>
      </p:sp>
      <p:pic>
        <p:nvPicPr>
          <p:cNvPr id="4" name="Картина 3"/>
          <p:cNvPicPr>
            <a:picLocks noChangeAspect="1"/>
          </p:cNvPicPr>
          <p:nvPr/>
        </p:nvPicPr>
        <p:blipFill rotWithShape="1">
          <a:blip r:embed="rId2">
            <a:extLst>
              <a:ext uri="{28A0092B-C50C-407E-A947-70E740481C1C}">
                <a14:useLocalDpi xmlns:a14="http://schemas.microsoft.com/office/drawing/2010/main" val="0"/>
              </a:ext>
            </a:extLst>
          </a:blip>
          <a:srcRect l="26375" t="14507" r="26375" b="12817"/>
          <a:stretch/>
        </p:blipFill>
        <p:spPr>
          <a:xfrm>
            <a:off x="2411760" y="2119940"/>
            <a:ext cx="5760640" cy="41284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en-GB" altLang="en-US" sz="3600" b="1" dirty="0">
                <a:solidFill>
                  <a:schemeClr val="bg2"/>
                </a:solidFill>
                <a:effectLst/>
                <a:latin typeface="Times New Roman" pitchFamily="18" charset="0"/>
              </a:rPr>
              <a:t>FROM SAMPLE TO POPULATION</a:t>
            </a:r>
          </a:p>
        </p:txBody>
      </p:sp>
      <p:sp>
        <p:nvSpPr>
          <p:cNvPr id="34819" name="Rectangle 3"/>
          <p:cNvSpPr>
            <a:spLocks noGrp="1" noChangeArrowheads="1"/>
          </p:cNvSpPr>
          <p:nvPr>
            <p:ph type="body" idx="1"/>
          </p:nvPr>
        </p:nvSpPr>
        <p:spPr>
          <a:solidFill>
            <a:schemeClr val="tx1"/>
          </a:solidFill>
        </p:spPr>
        <p:txBody>
          <a:bodyPr/>
          <a:lstStyle/>
          <a:p>
            <a:pPr marL="609600" indent="-609600">
              <a:buFont typeface="Monotype Sorts" pitchFamily="2" charset="2"/>
              <a:buNone/>
            </a:pPr>
            <a:r>
              <a:rPr lang="en-GB" altLang="en-US" b="1" dirty="0">
                <a:solidFill>
                  <a:srgbClr val="FF0000"/>
                </a:solidFill>
                <a:effectLst/>
                <a:latin typeface="Times New Roman" pitchFamily="18" charset="0"/>
              </a:rPr>
              <a:t>Characteristics of t-distribution:</a:t>
            </a:r>
          </a:p>
          <a:p>
            <a:pPr marL="72000" indent="-609600">
              <a:buFont typeface="Monotype Sorts" pitchFamily="2" charset="2"/>
              <a:buNone/>
            </a:pPr>
            <a:r>
              <a:rPr lang="en-GB" altLang="en-US" sz="2800" b="1" dirty="0">
                <a:solidFill>
                  <a:schemeClr val="bg2"/>
                </a:solidFill>
                <a:effectLst/>
                <a:latin typeface="Times New Roman" pitchFamily="18" charset="0"/>
              </a:rPr>
              <a:t>1. The t-distribution is symmetrical about the mean.</a:t>
            </a:r>
          </a:p>
          <a:p>
            <a:pPr marL="72000" indent="-609600">
              <a:lnSpc>
                <a:spcPct val="20000"/>
              </a:lnSpc>
              <a:buFont typeface="Monotype Sorts" pitchFamily="2" charset="2"/>
              <a:buNone/>
            </a:pPr>
            <a:endParaRPr lang="en-GB" altLang="en-US" sz="2800" b="1" dirty="0">
              <a:solidFill>
                <a:schemeClr val="bg2"/>
              </a:solidFill>
              <a:effectLst/>
              <a:latin typeface="Times New Roman" pitchFamily="18" charset="0"/>
            </a:endParaRPr>
          </a:p>
          <a:p>
            <a:pPr marL="72000" indent="-609600">
              <a:buFont typeface="Monotype Sorts" pitchFamily="2" charset="2"/>
              <a:buNone/>
            </a:pPr>
            <a:r>
              <a:rPr lang="en-GB" altLang="en-US" sz="2800" b="1" dirty="0">
                <a:solidFill>
                  <a:schemeClr val="bg2"/>
                </a:solidFill>
                <a:effectLst/>
                <a:latin typeface="Times New Roman" pitchFamily="18" charset="0"/>
              </a:rPr>
              <a:t>2. The values of t along the x axis cut off specific areas under the curve, just as for z.</a:t>
            </a:r>
          </a:p>
          <a:p>
            <a:pPr marL="72000" indent="-609600">
              <a:lnSpc>
                <a:spcPct val="0"/>
              </a:lnSpc>
              <a:buFont typeface="Monotype Sorts" pitchFamily="2" charset="2"/>
              <a:buNone/>
            </a:pPr>
            <a:endParaRPr lang="en-GB" altLang="en-US" sz="2800" b="1" dirty="0">
              <a:solidFill>
                <a:schemeClr val="bg2"/>
              </a:solidFill>
              <a:effectLst/>
              <a:latin typeface="Times New Roman" pitchFamily="18" charset="0"/>
            </a:endParaRPr>
          </a:p>
          <a:p>
            <a:pPr marL="72000" indent="-609600">
              <a:buFont typeface="Monotype Sorts" pitchFamily="2" charset="2"/>
              <a:buNone/>
            </a:pPr>
            <a:r>
              <a:rPr lang="en-GB" altLang="en-US" sz="2800" b="1" dirty="0">
                <a:solidFill>
                  <a:schemeClr val="bg2"/>
                </a:solidFill>
                <a:effectLst/>
                <a:latin typeface="Times New Roman" pitchFamily="18" charset="0"/>
              </a:rPr>
              <a:t>3. The t-distribution approaches a normal one as n becomes larger. When n&gt;30, for the practical purposes the t and z distribution coincide.</a:t>
            </a:r>
          </a:p>
        </p:txBody>
      </p:sp>
      <p:sp>
        <p:nvSpPr>
          <p:cNvPr id="2" name="Date Placeholder 1"/>
          <p:cNvSpPr>
            <a:spLocks noGrp="1"/>
          </p:cNvSpPr>
          <p:nvPr>
            <p:ph type="dt" sz="half" idx="10"/>
          </p:nvPr>
        </p:nvSpPr>
        <p:spPr/>
        <p:txBody>
          <a:bodyPr/>
          <a:lstStyle/>
          <a:p>
            <a:pPr>
              <a:defRPr/>
            </a:pPr>
            <a:fld id="{276AC311-9D8D-4458-B0C7-EF9418E6BA5E}"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35</a:t>
            </a:fld>
            <a:endParaRPr lang="en-US" altLang="en-US" b="1" dirty="0">
              <a:solidFill>
                <a:schemeClr val="bg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258888" y="3911600"/>
            <a:ext cx="748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bg-BG" altLang="en-US"/>
          </a:p>
        </p:txBody>
      </p:sp>
      <p:sp>
        <p:nvSpPr>
          <p:cNvPr id="30723" name="Rectangle 3"/>
          <p:cNvSpPr>
            <a:spLocks noChangeArrowheads="1"/>
          </p:cNvSpPr>
          <p:nvPr/>
        </p:nvSpPr>
        <p:spPr bwMode="auto">
          <a:xfrm>
            <a:off x="1042988" y="647700"/>
            <a:ext cx="7777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18097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600" b="1" dirty="0">
                <a:solidFill>
                  <a:schemeClr val="bg2"/>
                </a:solidFill>
              </a:rPr>
              <a:t>PROBABILITY COEFFICIENT</a:t>
            </a:r>
            <a:endParaRPr lang="bg-BG" altLang="en-US" sz="3600" dirty="0">
              <a:solidFill>
                <a:schemeClr val="bg2"/>
              </a:solidFill>
            </a:endParaRPr>
          </a:p>
        </p:txBody>
      </p:sp>
      <p:graphicFrame>
        <p:nvGraphicFramePr>
          <p:cNvPr id="53356" name="Group 108"/>
          <p:cNvGraphicFramePr>
            <a:graphicFrameLocks noGrp="1"/>
          </p:cNvGraphicFramePr>
          <p:nvPr/>
        </p:nvGraphicFramePr>
        <p:xfrm>
          <a:off x="1979613" y="3716338"/>
          <a:ext cx="5761037" cy="2773610"/>
        </p:xfrm>
        <a:graphic>
          <a:graphicData uri="http://schemas.openxmlformats.org/drawingml/2006/table">
            <a:tbl>
              <a:tblPr/>
              <a:tblGrid>
                <a:gridCol w="2879725">
                  <a:extLst>
                    <a:ext uri="{9D8B030D-6E8A-4147-A177-3AD203B41FA5}">
                      <a16:colId xmlns:a16="http://schemas.microsoft.com/office/drawing/2014/main" val="20000"/>
                    </a:ext>
                  </a:extLst>
                </a:gridCol>
                <a:gridCol w="2881312">
                  <a:extLst>
                    <a:ext uri="{9D8B030D-6E8A-4147-A177-3AD203B41FA5}">
                      <a16:colId xmlns:a16="http://schemas.microsoft.com/office/drawing/2014/main" val="20001"/>
                    </a:ext>
                  </a:extLst>
                </a:gridCol>
              </a:tblGrid>
              <a:tr h="396195">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2"/>
                          </a:solidFill>
                          <a:effectLst/>
                          <a:latin typeface="Times New Roman" pitchFamily="18" charset="0"/>
                          <a:cs typeface="Times New Roman" pitchFamily="18" charset="0"/>
                        </a:rPr>
                        <a:t>Value of t</a:t>
                      </a:r>
                      <a:endParaRPr kumimoji="0" lang="bg-BG" altLang="en-US" sz="2000" b="0" i="0" u="none" strike="noStrike" cap="none" normalizeH="0" baseline="0" dirty="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2"/>
                          </a:solidFill>
                          <a:effectLst/>
                          <a:latin typeface="Times New Roman" pitchFamily="18" charset="0"/>
                          <a:cs typeface="Times New Roman" pitchFamily="18" charset="0"/>
                        </a:rPr>
                        <a:t>Probability in</a:t>
                      </a:r>
                      <a:r>
                        <a:rPr kumimoji="0" lang="bg-BG" altLang="en-US" sz="2000" b="1" i="0" u="none" strike="noStrike" cap="none" normalizeH="0" baseline="0" dirty="0">
                          <a:ln>
                            <a:noFill/>
                          </a:ln>
                          <a:solidFill>
                            <a:schemeClr val="bg2"/>
                          </a:solidFill>
                          <a:effectLst/>
                          <a:latin typeface="Times New Roman" pitchFamily="18" charset="0"/>
                          <a:cs typeface="Times New Roman" pitchFamily="18" charset="0"/>
                        </a:rPr>
                        <a:t> %</a:t>
                      </a:r>
                      <a:endParaRPr kumimoji="0" lang="bg-BG" altLang="en-US" sz="2000" b="0" i="0" u="none" strike="noStrike" cap="none" normalizeH="0" baseline="0" dirty="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396195">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bg2"/>
                          </a:solidFill>
                          <a:effectLst/>
                          <a:latin typeface="Times New Roman" pitchFamily="18" charset="0"/>
                          <a:cs typeface="Times New Roman" pitchFamily="18" charset="0"/>
                        </a:rPr>
                        <a:t>0.5</a:t>
                      </a:r>
                      <a:endParaRPr kumimoji="0" lang="bg-BG" altLang="en-US" sz="2000" b="0" i="0" u="none" strike="noStrike" cap="none" normalizeH="0" baseline="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bg2"/>
                          </a:solidFill>
                          <a:effectLst/>
                          <a:latin typeface="Times New Roman" pitchFamily="18" charset="0"/>
                          <a:cs typeface="Times New Roman" pitchFamily="18" charset="0"/>
                        </a:rPr>
                        <a:t>38.2%</a:t>
                      </a:r>
                      <a:endParaRPr kumimoji="0" lang="bg-BG" altLang="en-US" sz="2000" b="0" i="0" u="none" strike="noStrike" cap="none" normalizeH="0" baseline="0" dirty="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396195">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bg2"/>
                          </a:solidFill>
                          <a:effectLst/>
                          <a:latin typeface="Times New Roman" pitchFamily="18" charset="0"/>
                          <a:cs typeface="Times New Roman" pitchFamily="18" charset="0"/>
                        </a:rPr>
                        <a:t>1.00</a:t>
                      </a:r>
                      <a:endParaRPr kumimoji="0" lang="bg-BG" altLang="en-US" sz="2000" b="0" i="0" u="none" strike="noStrike" cap="none" normalizeH="0" baseline="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bg2"/>
                          </a:solidFill>
                          <a:effectLst/>
                          <a:latin typeface="Times New Roman" pitchFamily="18" charset="0"/>
                          <a:cs typeface="Times New Roman" pitchFamily="18" charset="0"/>
                        </a:rPr>
                        <a:t>68.2%</a:t>
                      </a:r>
                      <a:endParaRPr kumimoji="0" lang="bg-BG" altLang="en-US" sz="2000" b="0" i="0" u="none" strike="noStrike" cap="none" normalizeH="0" baseline="0" dirty="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396195">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bg2"/>
                          </a:solidFill>
                          <a:effectLst/>
                          <a:latin typeface="Times New Roman" pitchFamily="18" charset="0"/>
                          <a:cs typeface="Times New Roman" pitchFamily="18" charset="0"/>
                        </a:rPr>
                        <a:t>1.64</a:t>
                      </a:r>
                      <a:endParaRPr kumimoji="0" lang="bg-BG" altLang="en-US" sz="2000" b="0" i="0" u="none" strike="noStrike" cap="none" normalizeH="0" baseline="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bg2"/>
                          </a:solidFill>
                          <a:effectLst/>
                          <a:latin typeface="Times New Roman" pitchFamily="18" charset="0"/>
                          <a:cs typeface="Times New Roman" pitchFamily="18" charset="0"/>
                        </a:rPr>
                        <a:t>90.0%</a:t>
                      </a:r>
                      <a:endParaRPr kumimoji="0" lang="bg-BG" altLang="en-US" sz="2000" b="0" i="0" u="none" strike="noStrike" cap="none" normalizeH="0" baseline="0" dirty="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r h="396195">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bg2"/>
                          </a:solidFill>
                          <a:effectLst/>
                          <a:latin typeface="Times New Roman" pitchFamily="18" charset="0"/>
                          <a:cs typeface="Times New Roman" pitchFamily="18" charset="0"/>
                        </a:rPr>
                        <a:t>1.96</a:t>
                      </a:r>
                      <a:endParaRPr kumimoji="0" lang="bg-BG" altLang="en-US" sz="2000" b="0" i="0" u="none" strike="noStrike" cap="none" normalizeH="0" baseline="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bg2"/>
                          </a:solidFill>
                          <a:effectLst/>
                          <a:latin typeface="Times New Roman" pitchFamily="18" charset="0"/>
                          <a:cs typeface="Times New Roman" pitchFamily="18" charset="0"/>
                        </a:rPr>
                        <a:t>95.0%</a:t>
                      </a:r>
                      <a:endParaRPr kumimoji="0" lang="bg-BG" altLang="en-US" sz="2000" b="0" i="0" u="none" strike="noStrike" cap="none" normalizeH="0" baseline="0" dirty="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4"/>
                  </a:ext>
                </a:extLst>
              </a:tr>
              <a:tr h="396195">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bg2"/>
                          </a:solidFill>
                          <a:effectLst/>
                          <a:latin typeface="Times New Roman" pitchFamily="18" charset="0"/>
                          <a:cs typeface="Times New Roman" pitchFamily="18" charset="0"/>
                        </a:rPr>
                        <a:t>2.58</a:t>
                      </a:r>
                      <a:endParaRPr kumimoji="0" lang="bg-BG" altLang="en-US" sz="2000" b="0" i="0" u="none" strike="noStrike" cap="none" normalizeH="0" baseline="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bg2"/>
                          </a:solidFill>
                          <a:effectLst/>
                          <a:latin typeface="Times New Roman" pitchFamily="18" charset="0"/>
                          <a:cs typeface="Times New Roman" pitchFamily="18" charset="0"/>
                        </a:rPr>
                        <a:t>99.0%</a:t>
                      </a:r>
                      <a:endParaRPr kumimoji="0" lang="bg-BG" altLang="en-US" sz="2000" b="0" i="0" u="none" strike="noStrike" cap="none" normalizeH="0" baseline="0" dirty="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396195">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a:ln>
                            <a:noFill/>
                          </a:ln>
                          <a:solidFill>
                            <a:schemeClr val="bg2"/>
                          </a:solidFill>
                          <a:effectLst/>
                          <a:latin typeface="Times New Roman" pitchFamily="18" charset="0"/>
                          <a:cs typeface="Times New Roman" pitchFamily="18" charset="0"/>
                        </a:rPr>
                        <a:t>3.29</a:t>
                      </a:r>
                      <a:endParaRPr kumimoji="0" lang="bg-BG" altLang="en-US" sz="2000" b="0" i="0" u="none" strike="noStrike" cap="none" normalizeH="0" baseline="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0" i="0" u="none" strike="noStrike" cap="none" normalizeH="0" baseline="0" dirty="0">
                          <a:ln>
                            <a:noFill/>
                          </a:ln>
                          <a:solidFill>
                            <a:schemeClr val="bg2"/>
                          </a:solidFill>
                          <a:effectLst/>
                          <a:latin typeface="Times New Roman" pitchFamily="18" charset="0"/>
                          <a:cs typeface="Times New Roman" pitchFamily="18" charset="0"/>
                        </a:rPr>
                        <a:t>99.999%</a:t>
                      </a:r>
                      <a:endParaRPr kumimoji="0" lang="bg-BG" altLang="en-US" sz="2000" b="0" i="0" u="none" strike="noStrike" cap="none" normalizeH="0" baseline="0" dirty="0">
                        <a:ln>
                          <a:noFill/>
                        </a:ln>
                        <a:solidFill>
                          <a:schemeClr val="bg2"/>
                        </a:solidFill>
                        <a:effectLst/>
                        <a:latin typeface="Times New Roman" pitchFamily="18" charset="0"/>
                      </a:endParaRPr>
                    </a:p>
                  </a:txBody>
                  <a:tcPr marT="45715" marB="45715"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6"/>
                  </a:ext>
                </a:extLst>
              </a:tr>
            </a:tbl>
          </a:graphicData>
        </a:graphic>
      </p:graphicFrame>
      <p:sp>
        <p:nvSpPr>
          <p:cNvPr id="30750" name="Rectangle 107"/>
          <p:cNvSpPr>
            <a:spLocks noChangeArrowheads="1"/>
          </p:cNvSpPr>
          <p:nvPr/>
        </p:nvSpPr>
        <p:spPr bwMode="auto">
          <a:xfrm>
            <a:off x="1187450" y="2060575"/>
            <a:ext cx="7777163" cy="15696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solidFill>
                  <a:schemeClr val="bg2"/>
                </a:solidFill>
              </a:rPr>
              <a:t>The level of probability (in %) in a normal distribution corresponds to  exact values of Student’s t. In large samples  (more than 120 cases) the relation between the probability and t-value  are as follows:</a:t>
            </a:r>
            <a:endParaRPr lang="bg-BG" altLang="en-US" dirty="0">
              <a:solidFill>
                <a:schemeClr val="bg2"/>
              </a:solidFill>
            </a:endParaRPr>
          </a:p>
        </p:txBody>
      </p:sp>
      <p:sp>
        <p:nvSpPr>
          <p:cNvPr id="2" name="Date Placeholder 1"/>
          <p:cNvSpPr>
            <a:spLocks noGrp="1"/>
          </p:cNvSpPr>
          <p:nvPr>
            <p:ph type="dt" sz="half" idx="10"/>
          </p:nvPr>
        </p:nvSpPr>
        <p:spPr/>
        <p:txBody>
          <a:bodyPr/>
          <a:lstStyle/>
          <a:p>
            <a:pPr>
              <a:defRPr/>
            </a:pPr>
            <a:fld id="{85AF7C97-7261-422B-8CA1-BBA365E64E14}"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36</a:t>
            </a:fld>
            <a:endParaRPr lang="en-US" altLang="en-US" b="1" dirty="0">
              <a:solidFill>
                <a:schemeClr val="bg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258888" y="3911600"/>
            <a:ext cx="748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4492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endParaRPr lang="bg-BG" altLang="en-US"/>
          </a:p>
        </p:txBody>
      </p:sp>
      <p:sp>
        <p:nvSpPr>
          <p:cNvPr id="35843" name="Rectangle 3"/>
          <p:cNvSpPr>
            <a:spLocks noChangeArrowheads="1"/>
          </p:cNvSpPr>
          <p:nvPr/>
        </p:nvSpPr>
        <p:spPr bwMode="auto">
          <a:xfrm>
            <a:off x="1116013" y="2040126"/>
            <a:ext cx="7632700" cy="403187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18097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200" b="1" i="1" dirty="0">
                <a:solidFill>
                  <a:srgbClr val="FF0000"/>
                </a:solidFill>
              </a:rPr>
              <a:t>The degrees of freedom (</a:t>
            </a:r>
            <a:r>
              <a:rPr lang="en-US" altLang="en-US" sz="3200" b="1" i="1" dirty="0" err="1">
                <a:solidFill>
                  <a:srgbClr val="FF0000"/>
                </a:solidFill>
              </a:rPr>
              <a:t>df</a:t>
            </a:r>
            <a:r>
              <a:rPr lang="en-US" altLang="en-US" sz="3200" b="1" i="1" dirty="0">
                <a:solidFill>
                  <a:srgbClr val="FF0000"/>
                </a:solidFill>
              </a:rPr>
              <a:t>)</a:t>
            </a:r>
            <a:r>
              <a:rPr lang="en-US" altLang="en-US" sz="3200" i="1" dirty="0">
                <a:solidFill>
                  <a:srgbClr val="FF0000"/>
                </a:solidFill>
              </a:rPr>
              <a:t> </a:t>
            </a:r>
            <a:r>
              <a:rPr lang="en-US" altLang="en-US" sz="3200" dirty="0">
                <a:solidFill>
                  <a:schemeClr val="bg2"/>
                </a:solidFill>
              </a:rPr>
              <a:t>for a statistic represents the number of scores which are free to vary when calculating the statistic. </a:t>
            </a:r>
          </a:p>
          <a:p>
            <a:pPr algn="ctr"/>
            <a:r>
              <a:rPr lang="en-US" altLang="en-US" sz="3200" dirty="0">
                <a:solidFill>
                  <a:schemeClr val="bg2"/>
                </a:solidFill>
              </a:rPr>
              <a:t>The degree of freedom is used to define the value of the probability coefficient when looking up to the table of critical values of </a:t>
            </a:r>
            <a:r>
              <a:rPr lang="en-US" altLang="en-US" sz="3200" b="1" dirty="0">
                <a:solidFill>
                  <a:schemeClr val="bg2"/>
                </a:solidFill>
              </a:rPr>
              <a:t>t</a:t>
            </a:r>
            <a:r>
              <a:rPr lang="en-US" altLang="en-US" sz="3200" dirty="0">
                <a:solidFill>
                  <a:schemeClr val="bg2"/>
                </a:solidFill>
              </a:rPr>
              <a:t>.</a:t>
            </a:r>
          </a:p>
          <a:p>
            <a:pPr algn="ctr"/>
            <a:r>
              <a:rPr lang="en-US" altLang="en-US" sz="3200" dirty="0">
                <a:solidFill>
                  <a:schemeClr val="bg2"/>
                </a:solidFill>
              </a:rPr>
              <a:t>For the t-distribution, </a:t>
            </a:r>
            <a:r>
              <a:rPr lang="en-US" altLang="en-US" sz="3200" dirty="0" err="1">
                <a:solidFill>
                  <a:schemeClr val="bg2"/>
                </a:solidFill>
              </a:rPr>
              <a:t>df</a:t>
            </a:r>
            <a:r>
              <a:rPr lang="en-US" altLang="en-US" sz="3200" dirty="0">
                <a:solidFill>
                  <a:schemeClr val="bg2"/>
                </a:solidFill>
              </a:rPr>
              <a:t> is equal to n - 1 </a:t>
            </a:r>
          </a:p>
          <a:p>
            <a:pPr algn="ctr"/>
            <a:r>
              <a:rPr lang="en-US" altLang="en-US" sz="3200" dirty="0">
                <a:solidFill>
                  <a:schemeClr val="bg2"/>
                </a:solidFill>
              </a:rPr>
              <a:t>(the sample size, minus one).  </a:t>
            </a:r>
            <a:endParaRPr lang="bg-BG" altLang="en-US" sz="3200" dirty="0">
              <a:solidFill>
                <a:schemeClr val="bg2"/>
              </a:solidFill>
            </a:endParaRPr>
          </a:p>
        </p:txBody>
      </p:sp>
      <p:sp>
        <p:nvSpPr>
          <p:cNvPr id="35844" name="Rectangle 30"/>
          <p:cNvSpPr>
            <a:spLocks noChangeArrowheads="1"/>
          </p:cNvSpPr>
          <p:nvPr/>
        </p:nvSpPr>
        <p:spPr bwMode="auto">
          <a:xfrm>
            <a:off x="1547813" y="765175"/>
            <a:ext cx="6696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3600" b="1" dirty="0">
                <a:solidFill>
                  <a:schemeClr val="bg2"/>
                </a:solidFill>
              </a:rPr>
              <a:t>DEGREE OF FREEDOM</a:t>
            </a:r>
            <a:endParaRPr lang="bg-BG" altLang="en-US" sz="3600" b="1" dirty="0">
              <a:solidFill>
                <a:schemeClr val="bg2"/>
              </a:solidFill>
            </a:endParaRPr>
          </a:p>
        </p:txBody>
      </p:sp>
      <p:sp>
        <p:nvSpPr>
          <p:cNvPr id="2" name="Date Placeholder 1"/>
          <p:cNvSpPr>
            <a:spLocks noGrp="1"/>
          </p:cNvSpPr>
          <p:nvPr>
            <p:ph type="dt" sz="half" idx="10"/>
          </p:nvPr>
        </p:nvSpPr>
        <p:spPr/>
        <p:txBody>
          <a:bodyPr/>
          <a:lstStyle/>
          <a:p>
            <a:pPr>
              <a:defRPr/>
            </a:pPr>
            <a:fld id="{0ABA0037-0F6D-469D-965E-22C6A1D58F45}"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37</a:t>
            </a:fld>
            <a:endParaRPr lang="en-US" altLang="en-US" b="1" dirty="0">
              <a:solidFill>
                <a:schemeClr val="bg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ctr"/>
            <a:r>
              <a:rPr lang="en-GB" altLang="en-US" sz="4000" b="1" dirty="0">
                <a:solidFill>
                  <a:schemeClr val="bg2"/>
                </a:solidFill>
                <a:effectLst/>
                <a:latin typeface="Times New Roman" pitchFamily="18" charset="0"/>
              </a:rPr>
              <a:t>CONFIDENCE INTERVAL</a:t>
            </a:r>
          </a:p>
        </p:txBody>
      </p:sp>
      <p:sp>
        <p:nvSpPr>
          <p:cNvPr id="36867" name="Rectangle 3"/>
          <p:cNvSpPr>
            <a:spLocks noGrp="1" noChangeArrowheads="1"/>
          </p:cNvSpPr>
          <p:nvPr>
            <p:ph type="body" idx="1"/>
          </p:nvPr>
        </p:nvSpPr>
        <p:spPr>
          <a:xfrm>
            <a:off x="1187624" y="1988840"/>
            <a:ext cx="7804150" cy="4264620"/>
          </a:xfrm>
          <a:solidFill>
            <a:schemeClr val="tx1"/>
          </a:solidFill>
        </p:spPr>
        <p:txBody>
          <a:bodyPr/>
          <a:lstStyle/>
          <a:p>
            <a:pPr>
              <a:buFont typeface="Monotype Sorts" pitchFamily="2" charset="2"/>
              <a:buNone/>
            </a:pPr>
            <a:r>
              <a:rPr lang="en-GB" altLang="en-US" sz="2800" b="1" dirty="0">
                <a:solidFill>
                  <a:srgbClr val="FF0000"/>
                </a:solidFill>
                <a:effectLst/>
                <a:latin typeface="Times New Roman" pitchFamily="18" charset="0"/>
              </a:rPr>
              <a:t>CONFIDENCE INTERVAL (CI)</a:t>
            </a:r>
            <a:r>
              <a:rPr lang="en-GB" altLang="en-US" sz="2800" dirty="0">
                <a:solidFill>
                  <a:srgbClr val="FF0000"/>
                </a:solidFill>
                <a:effectLst/>
                <a:latin typeface="Times New Roman" pitchFamily="18" charset="0"/>
              </a:rPr>
              <a:t> </a:t>
            </a:r>
            <a:r>
              <a:rPr lang="en-GB" altLang="en-US" sz="2800" dirty="0">
                <a:solidFill>
                  <a:schemeClr val="bg2"/>
                </a:solidFill>
                <a:effectLst/>
                <a:latin typeface="Times New Roman" pitchFamily="18" charset="0"/>
              </a:rPr>
              <a:t>is a range of scores which includes the true population parameter at a specific level of probability.</a:t>
            </a:r>
          </a:p>
          <a:p>
            <a:pPr>
              <a:buFont typeface="Monotype Sorts" pitchFamily="2" charset="2"/>
              <a:buNone/>
            </a:pPr>
            <a:r>
              <a:rPr lang="en-GB" altLang="en-US" sz="2800" dirty="0">
                <a:solidFill>
                  <a:schemeClr val="bg2"/>
                </a:solidFill>
                <a:effectLst/>
                <a:latin typeface="Times New Roman" pitchFamily="18" charset="0"/>
              </a:rPr>
              <a:t>The precise probability is decided by the researcher, and indicates how certain he or she can be that the population mean in actually within the calculated range. </a:t>
            </a:r>
          </a:p>
          <a:p>
            <a:pPr>
              <a:buFont typeface="Monotype Sorts" pitchFamily="2" charset="2"/>
              <a:buNone/>
            </a:pPr>
            <a:r>
              <a:rPr lang="en-GB" altLang="en-US" sz="2800" b="1" dirty="0">
                <a:solidFill>
                  <a:srgbClr val="FF0000"/>
                </a:solidFill>
                <a:effectLst/>
                <a:latin typeface="Times New Roman" pitchFamily="18" charset="0"/>
              </a:rPr>
              <a:t>Commonly CI in medicine uses the probability level of 95% (p=0.95) and 99% (p=0.99).</a:t>
            </a:r>
          </a:p>
        </p:txBody>
      </p:sp>
      <p:sp>
        <p:nvSpPr>
          <p:cNvPr id="2" name="Date Placeholder 1"/>
          <p:cNvSpPr>
            <a:spLocks noGrp="1"/>
          </p:cNvSpPr>
          <p:nvPr>
            <p:ph type="dt" sz="half" idx="10"/>
          </p:nvPr>
        </p:nvSpPr>
        <p:spPr>
          <a:solidFill>
            <a:schemeClr val="accent2"/>
          </a:solidFill>
        </p:spPr>
        <p:txBody>
          <a:bodyPr/>
          <a:lstStyle/>
          <a:p>
            <a:pPr>
              <a:defRPr/>
            </a:pPr>
            <a:fld id="{2BD77536-CBA9-4903-8BD2-A60D591B0DE3}" type="datetime1">
              <a:rPr lang="bg-BG" altLang="en-US" b="1" smtClean="0"/>
              <a:t>4.12.2019 г.</a:t>
            </a:fld>
            <a:endParaRPr lang="en-US" altLang="en-US" b="1" dirty="0"/>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38</a:t>
            </a:fld>
            <a:endParaRPr lang="en-US" altLang="en-US" b="1" dirty="0">
              <a:solidFill>
                <a:schemeClr val="bg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GB" altLang="en-US" sz="3600" b="1">
                <a:solidFill>
                  <a:schemeClr val="bg2"/>
                </a:solidFill>
                <a:effectLst/>
                <a:latin typeface="Times New Roman" pitchFamily="18" charset="0"/>
              </a:rPr>
              <a:t>FROM SAMPLE TO POPULATION</a:t>
            </a:r>
          </a:p>
        </p:txBody>
      </p:sp>
      <p:sp>
        <p:nvSpPr>
          <p:cNvPr id="37891" name="Rectangle 3"/>
          <p:cNvSpPr>
            <a:spLocks noGrp="1" noChangeArrowheads="1"/>
          </p:cNvSpPr>
          <p:nvPr>
            <p:ph type="body" idx="1"/>
          </p:nvPr>
        </p:nvSpPr>
        <p:spPr>
          <a:solidFill>
            <a:schemeClr val="tx1"/>
          </a:solidFill>
        </p:spPr>
        <p:txBody>
          <a:bodyPr/>
          <a:lstStyle/>
          <a:p>
            <a:pPr>
              <a:lnSpc>
                <a:spcPct val="90000"/>
              </a:lnSpc>
              <a:buFont typeface="Monotype Sorts" pitchFamily="2" charset="2"/>
              <a:buNone/>
            </a:pPr>
            <a:r>
              <a:rPr lang="en-GB" altLang="en-US" b="1" dirty="0">
                <a:solidFill>
                  <a:schemeClr val="bg2"/>
                </a:solidFill>
                <a:effectLst/>
                <a:latin typeface="Times New Roman" pitchFamily="18" charset="0"/>
              </a:rPr>
              <a:t>Example:</a:t>
            </a:r>
            <a:r>
              <a:rPr lang="en-GB" altLang="en-US" dirty="0">
                <a:solidFill>
                  <a:schemeClr val="bg2"/>
                </a:solidFill>
                <a:effectLst/>
                <a:latin typeface="Times New Roman" pitchFamily="18" charset="0"/>
              </a:rPr>
              <a:t>  A researcher is interested in the systolic blood pressure (BP) levels of heavy smokers. She takes a random sample of 100 heavy smokers (who smoke more than 10 cigarettes per day) in her district, and finds that the mean BP=148 mmHg for the sample, with a standard deviation of s=10 mmHg.</a:t>
            </a:r>
          </a:p>
        </p:txBody>
      </p:sp>
      <p:sp>
        <p:nvSpPr>
          <p:cNvPr id="2" name="Date Placeholder 1"/>
          <p:cNvSpPr>
            <a:spLocks noGrp="1"/>
          </p:cNvSpPr>
          <p:nvPr>
            <p:ph type="dt" sz="half" idx="10"/>
          </p:nvPr>
        </p:nvSpPr>
        <p:spPr/>
        <p:txBody>
          <a:bodyPr/>
          <a:lstStyle/>
          <a:p>
            <a:pPr>
              <a:defRPr/>
            </a:pPr>
            <a:fld id="{1E6D579F-A50B-49F2-A4F0-2013CC98FCE9}"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39</a:t>
            </a:fld>
            <a:endParaRPr lang="en-US" altLang="en-US" b="1"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1187450" y="692150"/>
            <a:ext cx="7772400" cy="1143000"/>
          </a:xfrm>
        </p:spPr>
        <p:txBody>
          <a:bodyPr/>
          <a:lstStyle/>
          <a:p>
            <a:pPr algn="ctr">
              <a:defRPr/>
            </a:pPr>
            <a:r>
              <a:rPr lang="en-GB" altLang="en-US" b="1" dirty="0">
                <a:solidFill>
                  <a:schemeClr val="bg2"/>
                </a:solidFill>
                <a:latin typeface="Times New Roman" pitchFamily="18" charset="0"/>
              </a:rPr>
              <a:t>INFERENTIAL STATISTICS</a:t>
            </a:r>
          </a:p>
        </p:txBody>
      </p:sp>
      <p:sp>
        <p:nvSpPr>
          <p:cNvPr id="40963" name="Rectangle 3"/>
          <p:cNvSpPr>
            <a:spLocks noGrp="1" noChangeArrowheads="1"/>
          </p:cNvSpPr>
          <p:nvPr>
            <p:ph type="subTitle" idx="1"/>
          </p:nvPr>
        </p:nvSpPr>
        <p:spPr>
          <a:xfrm>
            <a:off x="1259632" y="2997201"/>
            <a:ext cx="7560840" cy="3024087"/>
          </a:xfrm>
          <a:solidFill>
            <a:schemeClr val="tx1"/>
          </a:solidFill>
        </p:spPr>
        <p:txBody>
          <a:bodyPr/>
          <a:lstStyle/>
          <a:p>
            <a:pPr>
              <a:lnSpc>
                <a:spcPct val="120000"/>
              </a:lnSpc>
              <a:defRPr/>
            </a:pPr>
            <a:r>
              <a:rPr lang="en-US" altLang="en-US" sz="3600" b="1" i="1" dirty="0">
                <a:solidFill>
                  <a:srgbClr val="FF0000"/>
                </a:solidFill>
                <a:effectLst/>
                <a:latin typeface="Times New Roman" pitchFamily="18" charset="0"/>
              </a:rPr>
              <a:t>Statistical estimation or generalization  </a:t>
            </a:r>
            <a:r>
              <a:rPr lang="en-US" altLang="en-US" sz="3600" b="1" i="1" dirty="0">
                <a:solidFill>
                  <a:schemeClr val="bg2"/>
                </a:solidFill>
                <a:effectLst/>
                <a:latin typeface="Times New Roman" pitchFamily="18" charset="0"/>
              </a:rPr>
              <a:t>is a process of drawing conclusions for the population characteristics from the facts  based on samples.</a:t>
            </a:r>
            <a:r>
              <a:rPr lang="en-US" altLang="en-US" sz="3600" b="1" i="1" dirty="0">
                <a:effectLst/>
                <a:latin typeface="Times New Roman" pitchFamily="18" charset="0"/>
              </a:rPr>
              <a:t> </a:t>
            </a:r>
            <a:endParaRPr lang="bg-BG" altLang="en-US" sz="3600" dirty="0">
              <a:latin typeface="Times New Roman" pitchFamily="18" charset="0"/>
            </a:endParaRPr>
          </a:p>
        </p:txBody>
      </p:sp>
      <p:sp>
        <p:nvSpPr>
          <p:cNvPr id="2" name="Date Placeholder 1"/>
          <p:cNvSpPr>
            <a:spLocks noGrp="1"/>
          </p:cNvSpPr>
          <p:nvPr>
            <p:ph type="dt" sz="half" idx="10"/>
          </p:nvPr>
        </p:nvSpPr>
        <p:spPr/>
        <p:txBody>
          <a:bodyPr/>
          <a:lstStyle/>
          <a:p>
            <a:pPr>
              <a:defRPr/>
            </a:pPr>
            <a:fld id="{28EB9DD2-540F-4E21-BBBC-1B89099198CB}"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CB0422F8-FB8F-4C58-91EE-7CA1FC4F0479}" type="slidenum">
              <a:rPr lang="en-US" altLang="en-US" smtClean="0"/>
              <a:pPr>
                <a:defRPr/>
              </a:pPr>
              <a:t>4</a:t>
            </a:fld>
            <a:endParaRPr lang="en-US" altLang="en-US"/>
          </a:p>
        </p:txBody>
      </p:sp>
      <p:sp>
        <p:nvSpPr>
          <p:cNvPr id="4" name="Rectangle 3"/>
          <p:cNvSpPr/>
          <p:nvPr/>
        </p:nvSpPr>
        <p:spPr>
          <a:xfrm>
            <a:off x="1259632" y="1988840"/>
            <a:ext cx="7632848" cy="646331"/>
          </a:xfrm>
          <a:prstGeom prst="rect">
            <a:avLst/>
          </a:prstGeom>
        </p:spPr>
        <p:txBody>
          <a:bodyPr wrap="square">
            <a:spAutoFit/>
          </a:bodyPr>
          <a:lstStyle/>
          <a:p>
            <a:r>
              <a:rPr lang="en-US" altLang="en-US" sz="3600" b="1" i="1" dirty="0">
                <a:solidFill>
                  <a:srgbClr val="FF0000"/>
                </a:solidFill>
              </a:rPr>
              <a:t>Statistical estimation - definition </a:t>
            </a:r>
            <a:endParaRPr lang="en-US" sz="3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en-GB" altLang="en-US" sz="3600" b="1">
                <a:solidFill>
                  <a:schemeClr val="bg2"/>
                </a:solidFill>
                <a:effectLst/>
                <a:latin typeface="Times New Roman" pitchFamily="18" charset="0"/>
              </a:rPr>
              <a:t>FROM SAMPLE TO POPULATION</a:t>
            </a:r>
          </a:p>
        </p:txBody>
      </p:sp>
      <p:sp>
        <p:nvSpPr>
          <p:cNvPr id="37891" name="Rectangle 3"/>
          <p:cNvSpPr>
            <a:spLocks noGrp="1" noChangeArrowheads="1"/>
          </p:cNvSpPr>
          <p:nvPr>
            <p:ph type="body" idx="1"/>
          </p:nvPr>
        </p:nvSpPr>
        <p:spPr>
          <a:solidFill>
            <a:schemeClr val="tx1"/>
          </a:solidFill>
        </p:spPr>
        <p:txBody>
          <a:bodyPr/>
          <a:lstStyle/>
          <a:p>
            <a:pPr>
              <a:lnSpc>
                <a:spcPct val="90000"/>
              </a:lnSpc>
              <a:buNone/>
            </a:pPr>
            <a:r>
              <a:rPr lang="en-GB" altLang="en-US" dirty="0">
                <a:solidFill>
                  <a:schemeClr val="bg2"/>
                </a:solidFill>
                <a:effectLst/>
                <a:latin typeface="Times New Roman" pitchFamily="18" charset="0"/>
              </a:rPr>
              <a:t>The researcher wants to generalize the data to the population of all heavy smokers. The mean for the sample </a:t>
            </a:r>
            <a:r>
              <a:rPr lang="en-GB" altLang="en-US" dirty="0">
                <a:solidFill>
                  <a:schemeClr val="bg2"/>
                </a:solidFill>
                <a:effectLst/>
                <a:latin typeface="Times New Roman" pitchFamily="18" charset="0"/>
                <a:sym typeface="Symbol" pitchFamily="18" charset="2"/>
              </a:rPr>
              <a:t>is 148. But because of sampling error, 148 is not the exact population parameter (). </a:t>
            </a:r>
          </a:p>
          <a:p>
            <a:pPr>
              <a:lnSpc>
                <a:spcPct val="90000"/>
              </a:lnSpc>
              <a:buNone/>
            </a:pPr>
            <a:r>
              <a:rPr lang="en-GB" altLang="en-US" dirty="0">
                <a:solidFill>
                  <a:schemeClr val="bg2"/>
                </a:solidFill>
                <a:effectLst/>
                <a:latin typeface="Times New Roman" pitchFamily="18" charset="0"/>
                <a:sym typeface="Symbol" pitchFamily="18" charset="2"/>
              </a:rPr>
              <a:t>The researcher needs to calculate a </a:t>
            </a:r>
            <a:r>
              <a:rPr lang="en-GB" altLang="en-US" b="1" dirty="0">
                <a:solidFill>
                  <a:srgbClr val="FF0000"/>
                </a:solidFill>
                <a:effectLst/>
                <a:latin typeface="Times New Roman" pitchFamily="18" charset="0"/>
                <a:sym typeface="Symbol" pitchFamily="18" charset="2"/>
              </a:rPr>
              <a:t>confidence interval</a:t>
            </a:r>
            <a:r>
              <a:rPr lang="en-GB" altLang="en-US" dirty="0">
                <a:solidFill>
                  <a:schemeClr val="bg2"/>
                </a:solidFill>
                <a:effectLst/>
                <a:latin typeface="Times New Roman" pitchFamily="18" charset="0"/>
                <a:sym typeface="Symbol" pitchFamily="18" charset="2"/>
              </a:rPr>
              <a:t>: a range of BP that will include the true population mean at a given level of probability. </a:t>
            </a:r>
          </a:p>
        </p:txBody>
      </p:sp>
      <p:sp>
        <p:nvSpPr>
          <p:cNvPr id="2" name="Date Placeholder 1"/>
          <p:cNvSpPr>
            <a:spLocks noGrp="1"/>
          </p:cNvSpPr>
          <p:nvPr>
            <p:ph type="dt" sz="half" idx="10"/>
          </p:nvPr>
        </p:nvSpPr>
        <p:spPr/>
        <p:txBody>
          <a:bodyPr/>
          <a:lstStyle/>
          <a:p>
            <a:pPr>
              <a:defRPr/>
            </a:pPr>
            <a:fld id="{1E6D579F-A50B-49F2-A4F0-2013CC98FCE9}"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40</a:t>
            </a:fld>
            <a:endParaRPr lang="en-US" altLang="en-US" b="1" dirty="0">
              <a:solidFill>
                <a:schemeClr val="bg2"/>
              </a:solidFill>
            </a:endParaRPr>
          </a:p>
        </p:txBody>
      </p:sp>
    </p:spTree>
    <p:extLst>
      <p:ext uri="{BB962C8B-B14F-4D97-AF65-F5344CB8AC3E}">
        <p14:creationId xmlns:p14="http://schemas.microsoft.com/office/powerpoint/2010/main" val="3944266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GB" altLang="en-US" sz="3600" b="1">
                <a:solidFill>
                  <a:schemeClr val="bg2"/>
                </a:solidFill>
                <a:effectLst/>
                <a:latin typeface="Times New Roman" pitchFamily="18" charset="0"/>
              </a:rPr>
              <a:t>FROM SAMPLE TO POPULATION</a:t>
            </a:r>
          </a:p>
        </p:txBody>
      </p:sp>
      <mc:AlternateContent xmlns:mc="http://schemas.openxmlformats.org/markup-compatibility/2006" xmlns:a14="http://schemas.microsoft.com/office/drawing/2010/main">
        <mc:Choice Requires="a14">
          <p:sp>
            <p:nvSpPr>
              <p:cNvPr id="38915" name="Rectangle 3"/>
              <p:cNvSpPr>
                <a:spLocks noGrp="1" noChangeArrowheads="1"/>
              </p:cNvSpPr>
              <p:nvPr>
                <p:ph type="body" idx="1"/>
              </p:nvPr>
            </p:nvSpPr>
            <p:spPr>
              <a:xfrm>
                <a:off x="1043608" y="2044700"/>
                <a:ext cx="7947992" cy="4192612"/>
              </a:xfrm>
              <a:solidFill>
                <a:schemeClr val="tx1"/>
              </a:solidFill>
            </p:spPr>
            <p:txBody>
              <a:bodyPr/>
              <a:lstStyle/>
              <a:p>
                <a:pPr>
                  <a:buFont typeface="Monotype Sorts" pitchFamily="2" charset="2"/>
                  <a:buNone/>
                </a:pPr>
                <a:r>
                  <a:rPr lang="en-GB" altLang="en-US" sz="2800" b="1" dirty="0">
                    <a:solidFill>
                      <a:schemeClr val="bg2"/>
                    </a:solidFill>
                    <a:effectLst/>
                    <a:latin typeface="Times New Roman" pitchFamily="18" charset="0"/>
                  </a:rPr>
                  <a:t>Example:</a:t>
                </a:r>
                <a:r>
                  <a:rPr lang="en-GB" altLang="en-US" sz="2800" dirty="0">
                    <a:solidFill>
                      <a:schemeClr val="bg2"/>
                    </a:solidFill>
                    <a:effectLst/>
                    <a:latin typeface="Times New Roman" pitchFamily="18" charset="0"/>
                  </a:rPr>
                  <a:t> n=100, BP=148 mmHg, s=10 mmHg.  </a:t>
                </a:r>
              </a:p>
              <a:p>
                <a:pPr>
                  <a:buFont typeface="Monotype Sorts" pitchFamily="2" charset="2"/>
                  <a:buNone/>
                </a:pPr>
                <a:r>
                  <a:rPr lang="en-GB" altLang="en-US" sz="2800" dirty="0">
                    <a:solidFill>
                      <a:schemeClr val="bg2"/>
                    </a:solidFill>
                    <a:effectLst/>
                    <a:latin typeface="Times New Roman" pitchFamily="18" charset="0"/>
                  </a:rPr>
                  <a:t>What is the confidence interval (CI) for </a:t>
                </a:r>
                <a:r>
                  <a:rPr lang="en-GB" altLang="en-US" sz="2800" dirty="0">
                    <a:solidFill>
                      <a:schemeClr val="bg2"/>
                    </a:solidFill>
                    <a:effectLst/>
                    <a:latin typeface="Times New Roman" pitchFamily="18" charset="0"/>
                    <a:sym typeface="Symbol" pitchFamily="18" charset="2"/>
                  </a:rPr>
                  <a:t> at the 95% probability level?</a:t>
                </a:r>
                <a:endParaRPr lang="en-GB" altLang="en-US" sz="2800" dirty="0">
                  <a:solidFill>
                    <a:schemeClr val="bg2"/>
                  </a:solidFill>
                  <a:effectLst/>
                  <a:latin typeface="Times New Roman" pitchFamily="18" charset="0"/>
                </a:endParaRPr>
              </a:p>
              <a:p>
                <a:pPr>
                  <a:buFont typeface="Monotype Sorts" pitchFamily="2" charset="2"/>
                  <a:buNone/>
                </a:pPr>
                <a:r>
                  <a:rPr lang="en-GB" altLang="en-US" sz="2800" dirty="0" err="1">
                    <a:solidFill>
                      <a:schemeClr val="bg2"/>
                    </a:solidFill>
                    <a:effectLst/>
                    <a:latin typeface="Times New Roman" pitchFamily="18" charset="0"/>
                  </a:rPr>
                  <a:t>df</a:t>
                </a:r>
                <a:r>
                  <a:rPr lang="en-GB" altLang="en-US" sz="2800" dirty="0">
                    <a:solidFill>
                      <a:schemeClr val="bg2"/>
                    </a:solidFill>
                    <a:effectLst/>
                    <a:latin typeface="Times New Roman" pitchFamily="18" charset="0"/>
                  </a:rPr>
                  <a:t>=100-1=99</a:t>
                </a:r>
              </a:p>
              <a:p>
                <a:pPr>
                  <a:buFont typeface="Monotype Sorts" pitchFamily="2" charset="2"/>
                  <a:buNone/>
                </a:pPr>
                <a:r>
                  <a:rPr lang="en-GB" altLang="en-US" sz="2800" dirty="0">
                    <a:solidFill>
                      <a:schemeClr val="bg2"/>
                    </a:solidFill>
                    <a:effectLst/>
                    <a:latin typeface="Times New Roman" pitchFamily="18" charset="0"/>
                  </a:rPr>
                  <a:t>t-value from the table of critical values at 0.05 for </a:t>
                </a:r>
                <a:r>
                  <a:rPr lang="en-GB" altLang="en-US" sz="2800" dirty="0" err="1">
                    <a:solidFill>
                      <a:schemeClr val="bg2"/>
                    </a:solidFill>
                    <a:effectLst/>
                    <a:latin typeface="Times New Roman" pitchFamily="18" charset="0"/>
                  </a:rPr>
                  <a:t>df</a:t>
                </a:r>
                <a:r>
                  <a:rPr lang="en-GB" altLang="en-US" sz="2800" dirty="0">
                    <a:solidFill>
                      <a:schemeClr val="bg2"/>
                    </a:solidFill>
                    <a:effectLst/>
                    <a:latin typeface="Times New Roman" pitchFamily="18" charset="0"/>
                  </a:rPr>
                  <a:t>=99 is between 2.00 and 1.98. We can take 1.99</a:t>
                </a:r>
              </a:p>
              <a:p>
                <a:pPr>
                  <a:buFont typeface="Monotype Sorts" pitchFamily="2" charset="2"/>
                  <a:buNone/>
                </a:pPr>
                <a:r>
                  <a:rPr lang="en-GB" altLang="en-US" sz="2800" dirty="0">
                    <a:solidFill>
                      <a:schemeClr val="bg2"/>
                    </a:solidFill>
                    <a:effectLst/>
                    <a:latin typeface="Times New Roman" pitchFamily="18" charset="0"/>
                    <a:sym typeface="Symbol" pitchFamily="18" charset="2"/>
                  </a:rPr>
                  <a:t>Then we can replace the data in the formula</a:t>
                </a:r>
              </a:p>
              <a:p>
                <a:pPr>
                  <a:buFont typeface="Monotype Sorts" pitchFamily="2" charset="2"/>
                  <a:buNone/>
                </a:pPr>
                <a:endParaRPr lang="en-GB" altLang="en-US" sz="1000" dirty="0">
                  <a:solidFill>
                    <a:schemeClr val="bg2"/>
                  </a:solidFill>
                  <a:effectLst/>
                  <a:latin typeface="Times New Roman" pitchFamily="18" charset="0"/>
                  <a:sym typeface="Symbol" pitchFamily="18" charset="2"/>
                </a:endParaRPr>
              </a:p>
              <a:p>
                <a:pPr>
                  <a:buFont typeface="Monotype Sorts" pitchFamily="2" charset="2"/>
                  <a:buNone/>
                </a:pPr>
                <a14:m>
                  <m:oMathPara xmlns:m="http://schemas.openxmlformats.org/officeDocument/2006/math">
                    <m:oMathParaPr>
                      <m:jc m:val="centerGroup"/>
                    </m:oMathParaPr>
                    <m:oMath xmlns:m="http://schemas.openxmlformats.org/officeDocument/2006/math">
                      <m:r>
                        <a:rPr lang="en-GB"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t>𝝁</m:t>
                      </m:r>
                      <m:r>
                        <a:rPr lang="en-US"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t>= </m:t>
                      </m:r>
                      <m:acc>
                        <m:accPr>
                          <m:chr m:val="̅"/>
                          <m:ctrlPr>
                            <a:rPr lang="en-US"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ctrlPr>
                        </m:accPr>
                        <m:e>
                          <m:r>
                            <a:rPr lang="en-US"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t>𝒙</m:t>
                          </m:r>
                        </m:e>
                      </m:acc>
                      <m:r>
                        <a:rPr lang="en-GB"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t>±</m:t>
                      </m:r>
                      <m:r>
                        <a:rPr lang="en-US"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t>𝒕</m:t>
                      </m:r>
                      <m:r>
                        <a:rPr lang="en-US"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t> </m:t>
                      </m:r>
                      <m:sSub>
                        <m:sSubPr>
                          <m:ctrlPr>
                            <a:rPr lang="en-US"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ctrlPr>
                        </m:sSubPr>
                        <m:e>
                          <m:r>
                            <a:rPr lang="en-US"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t>𝑺</m:t>
                          </m:r>
                        </m:e>
                        <m:sub>
                          <m:acc>
                            <m:accPr>
                              <m:chr m:val="̅"/>
                              <m:ctrlPr>
                                <a:rPr lang="en-US"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ctrlPr>
                            </m:accPr>
                            <m:e>
                              <m:r>
                                <a:rPr lang="en-US" altLang="en-US" sz="2800" b="1" i="1" smtClean="0">
                                  <a:solidFill>
                                    <a:schemeClr val="bg2"/>
                                  </a:solidFill>
                                  <a:effectLst/>
                                  <a:latin typeface="Cambria Math" panose="02040503050406030204" pitchFamily="18" charset="0"/>
                                  <a:ea typeface="Cambria Math" panose="02040503050406030204" pitchFamily="18" charset="0"/>
                                  <a:sym typeface="Symbol" pitchFamily="18" charset="2"/>
                                </a:rPr>
                                <m:t>𝒙</m:t>
                              </m:r>
                            </m:e>
                          </m:acc>
                        </m:sub>
                      </m:sSub>
                    </m:oMath>
                  </m:oMathPara>
                </a14:m>
                <a:endParaRPr lang="en-GB" altLang="en-US" sz="2800" b="1" dirty="0">
                  <a:solidFill>
                    <a:schemeClr val="bg2"/>
                  </a:solidFill>
                  <a:effectLst/>
                  <a:latin typeface="Times New Roman" pitchFamily="18" charset="0"/>
                  <a:sym typeface="Symbol" pitchFamily="18" charset="2"/>
                </a:endParaRPr>
              </a:p>
            </p:txBody>
          </p:sp>
        </mc:Choice>
        <mc:Fallback xmlns="">
          <p:sp>
            <p:nvSpPr>
              <p:cNvPr id="38915" name="Rectangle 3"/>
              <p:cNvSpPr>
                <a:spLocks noGrp="1" noRot="1" noChangeAspect="1" noMove="1" noResize="1" noEditPoints="1" noAdjustHandles="1" noChangeArrowheads="1" noChangeShapeType="1" noTextEdit="1"/>
              </p:cNvSpPr>
              <p:nvPr>
                <p:ph type="body" idx="1"/>
              </p:nvPr>
            </p:nvSpPr>
            <p:spPr>
              <a:xfrm>
                <a:off x="1043608" y="2044700"/>
                <a:ext cx="7947992" cy="4192612"/>
              </a:xfrm>
              <a:blipFill>
                <a:blip r:embed="rId2"/>
                <a:stretch>
                  <a:fillRect l="-1534" t="-1453"/>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fld id="{E7CE6A7B-4F0F-4273-B36C-8863AFAAAE4B}"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41</a:t>
            </a:fld>
            <a:endParaRPr lang="en-US" altLang="en-US" b="1" dirty="0">
              <a:solidFill>
                <a:schemeClr val="bg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EB1A93-930F-4BE5-84AE-356D33400A70}"/>
              </a:ext>
            </a:extLst>
          </p:cNvPr>
          <p:cNvSpPr>
            <a:spLocks noGrp="1"/>
          </p:cNvSpPr>
          <p:nvPr>
            <p:ph type="dt" sz="half" idx="10"/>
          </p:nvPr>
        </p:nvSpPr>
        <p:spPr/>
        <p:txBody>
          <a:bodyPr/>
          <a:lstStyle/>
          <a:p>
            <a:pPr>
              <a:defRPr/>
            </a:pPr>
            <a:fld id="{F022179A-F3D4-4B5B-B13C-19FF62405A33}" type="datetime1">
              <a:rPr lang="bg-BG" altLang="en-US" smtClean="0"/>
              <a:t>4.12.2019 г.</a:t>
            </a:fld>
            <a:endParaRPr lang="en-US" altLang="en-US"/>
          </a:p>
        </p:txBody>
      </p:sp>
      <p:sp>
        <p:nvSpPr>
          <p:cNvPr id="3" name="Slide Number Placeholder 2">
            <a:extLst>
              <a:ext uri="{FF2B5EF4-FFF2-40B4-BE49-F238E27FC236}">
                <a16:creationId xmlns:a16="http://schemas.microsoft.com/office/drawing/2014/main" id="{0D0584D0-6DD8-408E-8196-F0DB8135E1C2}"/>
              </a:ext>
            </a:extLst>
          </p:cNvPr>
          <p:cNvSpPr>
            <a:spLocks noGrp="1"/>
          </p:cNvSpPr>
          <p:nvPr>
            <p:ph type="sldNum" sz="quarter" idx="12"/>
          </p:nvPr>
        </p:nvSpPr>
        <p:spPr/>
        <p:txBody>
          <a:bodyPr/>
          <a:lstStyle/>
          <a:p>
            <a:pPr>
              <a:defRPr/>
            </a:pPr>
            <a:fld id="{D9B3B38E-3AF1-4664-8278-6FE5DABE92C5}" type="slidenum">
              <a:rPr lang="en-US" altLang="en-US" smtClean="0"/>
              <a:pPr>
                <a:defRPr/>
              </a:pPr>
              <a:t>42</a:t>
            </a:fld>
            <a:endParaRPr lang="en-US" altLang="en-US"/>
          </a:p>
        </p:txBody>
      </p:sp>
      <p:pic>
        <p:nvPicPr>
          <p:cNvPr id="4" name="Picture 3">
            <a:extLst>
              <a:ext uri="{FF2B5EF4-FFF2-40B4-BE49-F238E27FC236}">
                <a16:creationId xmlns:a16="http://schemas.microsoft.com/office/drawing/2014/main" id="{DCE7558E-0223-4278-96FA-C5A40AC1F932}"/>
              </a:ext>
            </a:extLst>
          </p:cNvPr>
          <p:cNvPicPr/>
          <p:nvPr/>
        </p:nvPicPr>
        <p:blipFill>
          <a:blip r:embed="rId2"/>
          <a:stretch>
            <a:fillRect/>
          </a:stretch>
        </p:blipFill>
        <p:spPr>
          <a:xfrm>
            <a:off x="683568" y="0"/>
            <a:ext cx="8460432" cy="6858000"/>
          </a:xfrm>
          <a:prstGeom prst="rect">
            <a:avLst/>
          </a:prstGeom>
        </p:spPr>
      </p:pic>
    </p:spTree>
    <p:extLst>
      <p:ext uri="{BB962C8B-B14F-4D97-AF65-F5344CB8AC3E}">
        <p14:creationId xmlns:p14="http://schemas.microsoft.com/office/powerpoint/2010/main" val="2069821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FF788B-D3D6-494C-A329-5FAF67385B4E}" type="slidenum">
              <a:rPr kumimoji="0" lang="bg-BG" altLang="en-US"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bg-BG" altLang="en-US" sz="1400" b="0"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197636" name="Group 4"/>
          <p:cNvGraphicFramePr>
            <a:graphicFrameLocks noGrp="1"/>
          </p:cNvGraphicFramePr>
          <p:nvPr/>
        </p:nvGraphicFramePr>
        <p:xfrm>
          <a:off x="250825" y="0"/>
          <a:ext cx="8642350" cy="6669088"/>
        </p:xfrm>
        <a:graphic>
          <a:graphicData uri="http://schemas.openxmlformats.org/drawingml/2006/table">
            <a:tbl>
              <a:tblPr/>
              <a:tblGrid>
                <a:gridCol w="1081088">
                  <a:extLst>
                    <a:ext uri="{9D8B030D-6E8A-4147-A177-3AD203B41FA5}">
                      <a16:colId xmlns:a16="http://schemas.microsoft.com/office/drawing/2014/main" val="20000"/>
                    </a:ext>
                  </a:extLst>
                </a:gridCol>
                <a:gridCol w="1081087">
                  <a:extLst>
                    <a:ext uri="{9D8B030D-6E8A-4147-A177-3AD203B41FA5}">
                      <a16:colId xmlns:a16="http://schemas.microsoft.com/office/drawing/2014/main" val="20001"/>
                    </a:ext>
                  </a:extLst>
                </a:gridCol>
                <a:gridCol w="1077913">
                  <a:extLst>
                    <a:ext uri="{9D8B030D-6E8A-4147-A177-3AD203B41FA5}">
                      <a16:colId xmlns:a16="http://schemas.microsoft.com/office/drawing/2014/main" val="20002"/>
                    </a:ext>
                  </a:extLst>
                </a:gridCol>
                <a:gridCol w="1081087">
                  <a:extLst>
                    <a:ext uri="{9D8B030D-6E8A-4147-A177-3AD203B41FA5}">
                      <a16:colId xmlns:a16="http://schemas.microsoft.com/office/drawing/2014/main" val="20003"/>
                    </a:ext>
                  </a:extLst>
                </a:gridCol>
                <a:gridCol w="1081088">
                  <a:extLst>
                    <a:ext uri="{9D8B030D-6E8A-4147-A177-3AD203B41FA5}">
                      <a16:colId xmlns:a16="http://schemas.microsoft.com/office/drawing/2014/main" val="20004"/>
                    </a:ext>
                  </a:extLst>
                </a:gridCol>
                <a:gridCol w="1081087">
                  <a:extLst>
                    <a:ext uri="{9D8B030D-6E8A-4147-A177-3AD203B41FA5}">
                      <a16:colId xmlns:a16="http://schemas.microsoft.com/office/drawing/2014/main" val="20005"/>
                    </a:ext>
                  </a:extLst>
                </a:gridCol>
                <a:gridCol w="1077913">
                  <a:extLst>
                    <a:ext uri="{9D8B030D-6E8A-4147-A177-3AD203B41FA5}">
                      <a16:colId xmlns:a16="http://schemas.microsoft.com/office/drawing/2014/main" val="20006"/>
                    </a:ext>
                  </a:extLst>
                </a:gridCol>
                <a:gridCol w="1081087">
                  <a:extLst>
                    <a:ext uri="{9D8B030D-6E8A-4147-A177-3AD203B41FA5}">
                      <a16:colId xmlns:a16="http://schemas.microsoft.com/office/drawing/2014/main" val="20007"/>
                    </a:ext>
                  </a:extLst>
                </a:gridCol>
              </a:tblGrid>
              <a:tr h="333375">
                <a:tc gridSpan="8">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itchFamily="18" charset="0"/>
                        </a:rPr>
                        <a:t>Level of significance for </a:t>
                      </a:r>
                      <a:r>
                        <a:rPr kumimoji="0" lang="bg-BG" altLang="en-US" sz="1400" b="1" i="0" u="none" strike="noStrike" cap="none" normalizeH="0" baseline="0">
                          <a:ln>
                            <a:noFill/>
                          </a:ln>
                          <a:solidFill>
                            <a:schemeClr val="tx1"/>
                          </a:solidFill>
                          <a:effectLst/>
                          <a:latin typeface="Times New Roman" pitchFamily="18" charset="0"/>
                        </a:rPr>
                        <a:t>H0 </a:t>
                      </a:r>
                      <a:r>
                        <a:rPr kumimoji="0" lang="en-US" altLang="en-US" sz="1400" b="1" i="0" u="none" strike="noStrike" cap="none" normalizeH="0" baseline="0">
                          <a:ln>
                            <a:noFill/>
                          </a:ln>
                          <a:solidFill>
                            <a:schemeClr val="tx1"/>
                          </a:solidFill>
                          <a:effectLst/>
                          <a:latin typeface="Times New Roman" pitchFamily="18" charset="0"/>
                        </a:rPr>
                        <a:t>in two-tailed test</a:t>
                      </a:r>
                      <a:endParaRPr kumimoji="0" lang="bg-BG" altLang="en-US" sz="1400" b="1"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P=0.1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0.005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0.002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0.001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3375">
                <a:tc gridSpan="8">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Times New Roman" pitchFamily="18" charset="0"/>
                        </a:rPr>
                        <a:t>Level of significance for </a:t>
                      </a:r>
                      <a:r>
                        <a:rPr kumimoji="0" lang="bg-BG" altLang="en-US" sz="1400" b="1" i="0" u="none" strike="noStrike" cap="none" normalizeH="0" baseline="0">
                          <a:ln>
                            <a:noFill/>
                          </a:ln>
                          <a:solidFill>
                            <a:schemeClr val="tx1"/>
                          </a:solidFill>
                          <a:effectLst/>
                          <a:latin typeface="Times New Roman" pitchFamily="18" charset="0"/>
                        </a:rPr>
                        <a:t>H0 </a:t>
                      </a:r>
                      <a:r>
                        <a:rPr kumimoji="0" lang="en-US" altLang="en-US" sz="1400" b="1" i="0" u="none" strike="noStrike" cap="none" normalizeH="0" baseline="0">
                          <a:ln>
                            <a:noFill/>
                          </a:ln>
                          <a:solidFill>
                            <a:schemeClr val="tx1"/>
                          </a:solidFill>
                          <a:effectLst/>
                          <a:latin typeface="Times New Roman" pitchFamily="18" charset="0"/>
                        </a:rPr>
                        <a:t>in one-tailed test</a:t>
                      </a:r>
                      <a:endParaRPr kumimoji="0" lang="bg-BG" altLang="en-US" sz="1400" b="1"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K</a:t>
                      </a:r>
                      <a:r>
                        <a:rPr kumimoji="0" lang="en-US" altLang="en-US" sz="1400" b="1" i="0" u="none" strike="noStrike" cap="none" normalizeH="0" baseline="0">
                          <a:ln>
                            <a:noFill/>
                          </a:ln>
                          <a:solidFill>
                            <a:schemeClr val="tx1"/>
                          </a:solidFill>
                          <a:effectLst/>
                          <a:latin typeface="Times New Roman" pitchFamily="18" charset="0"/>
                          <a:cs typeface="Times New Roman" pitchFamily="18" charset="0"/>
                        </a:rPr>
                        <a:t> (df)</a:t>
                      </a:r>
                      <a:r>
                        <a:rPr kumimoji="0" lang="bg-BG" altLang="en-US" sz="1400" b="1"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Р=0.05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0.025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0.005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0.0025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0.001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0.0005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2.353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3.182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4.541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5.841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7.453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10.214</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12.924</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4</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2.132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2.776</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3.747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4.604</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5.498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7.173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8.610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2.015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2.571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3.365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4.032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4.773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5.893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6.869</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6</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1.943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2-447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3.143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3.707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4.317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5.208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5.959</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1.895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2.365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2.998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3.499</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4.029</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4.785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5.408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49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1.860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2.306</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2.896</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3.355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3.833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4.501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5.041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9</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1.833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2.262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2.821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3.250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3.690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4.297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4.781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10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1.812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2.228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2.764</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3.169</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3.581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4.144</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4.587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15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1.753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2.131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2.602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2.947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3.286</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3.733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4.073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20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1.725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2.086</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2.528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2.845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3.153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3.552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3.850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25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1.708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2.060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2.485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2.787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3.078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3.450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3.725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30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1.697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2.042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2.457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2.750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3.030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3.385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3.646</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40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1.684</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2.021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2.423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2.704</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2.971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3.307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3.551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60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1.671</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2.000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2.390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2.660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2.915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3.232</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3.460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rPr>
                        <a:t>120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1.658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1.980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2.358</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2.617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2.860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3.160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3.373</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3333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1" i="0" u="none" strike="noStrike" cap="none" normalizeH="0" baseline="0">
                          <a:ln>
                            <a:noFill/>
                          </a:ln>
                          <a:solidFill>
                            <a:schemeClr val="tx1"/>
                          </a:solidFill>
                          <a:effectLst/>
                          <a:latin typeface="Times New Roman" pitchFamily="18" charset="0"/>
                          <a:cs typeface="Times New Roman" pitchFamily="18" charset="0"/>
                          <a:sym typeface="Symbol" pitchFamily="18"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1.645</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1.960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2.326</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2.576</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2.807</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a:ln>
                            <a:noFill/>
                          </a:ln>
                          <a:solidFill>
                            <a:schemeClr val="tx1"/>
                          </a:solidFill>
                          <a:effectLst/>
                          <a:latin typeface="Times New Roman" pitchFamily="18" charset="0"/>
                          <a:cs typeface="Times New Roman" pitchFamily="18" charset="0"/>
                        </a:rPr>
                        <a:t>3.090</a:t>
                      </a:r>
                      <a:endParaRPr kumimoji="0" lang="bg-BG" altLang="en-US" sz="14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g-BG" altLang="en-US" sz="1400" b="0" i="0" u="none" strike="noStrike" cap="none" normalizeH="0" baseline="0" dirty="0">
                          <a:ln>
                            <a:noFill/>
                          </a:ln>
                          <a:solidFill>
                            <a:schemeClr val="tx1"/>
                          </a:solidFill>
                          <a:effectLst/>
                          <a:latin typeface="Times New Roman" pitchFamily="18" charset="0"/>
                          <a:cs typeface="Times New Roman" pitchFamily="18" charset="0"/>
                        </a:rPr>
                        <a:t>3.291</a:t>
                      </a:r>
                      <a:endParaRPr kumimoji="0" lang="bg-BG" altLang="en-US" sz="14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EB9EAA8-90D3-49A2-B7DF-492188BE9CC7}" type="datetime1">
              <a:rPr kumimoji="0" lang="bg-BG" alt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4.12.2019 г.</a:t>
            </a:fld>
            <a:endParaRPr kumimoji="0" lang="bg-BG" altLang="en-US"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78159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z="4000" b="1" dirty="0">
                <a:solidFill>
                  <a:schemeClr val="bg2"/>
                </a:solidFill>
                <a:effectLst/>
                <a:latin typeface="Times New Roman" pitchFamily="18" charset="0"/>
              </a:rPr>
              <a:t>Basic steps in interval estimation</a:t>
            </a:r>
            <a:endParaRPr lang="bg-BG" altLang="en-US" sz="4000" b="1" dirty="0">
              <a:solidFill>
                <a:schemeClr val="bg2"/>
              </a:solidFill>
              <a:effectLst/>
              <a:latin typeface="Times New Roman" pitchFamily="18" charset="0"/>
            </a:endParaRPr>
          </a:p>
        </p:txBody>
      </p:sp>
      <p:sp>
        <p:nvSpPr>
          <p:cNvPr id="39939" name="Rectangle 3"/>
          <p:cNvSpPr>
            <a:spLocks noGrp="1" noChangeArrowheads="1"/>
          </p:cNvSpPr>
          <p:nvPr>
            <p:ph type="body" idx="1"/>
          </p:nvPr>
        </p:nvSpPr>
        <p:spPr>
          <a:solidFill>
            <a:schemeClr val="tx1"/>
          </a:solidFill>
        </p:spPr>
        <p:txBody>
          <a:bodyPr/>
          <a:lstStyle/>
          <a:p>
            <a:pPr marL="0" indent="0">
              <a:lnSpc>
                <a:spcPct val="90000"/>
              </a:lnSpc>
              <a:buFont typeface="Monotype Sorts" pitchFamily="2" charset="2"/>
              <a:buNone/>
            </a:pPr>
            <a:r>
              <a:rPr lang="en-US" altLang="en-US" sz="2800" dirty="0">
                <a:solidFill>
                  <a:schemeClr val="bg2"/>
                </a:solidFill>
                <a:effectLst/>
                <a:latin typeface="Times New Roman" pitchFamily="18" charset="0"/>
              </a:rPr>
              <a:t>1. Calculate the standard error of the sample mean.</a:t>
            </a:r>
          </a:p>
          <a:p>
            <a:pPr marL="0" indent="0">
              <a:lnSpc>
                <a:spcPct val="90000"/>
              </a:lnSpc>
              <a:buFont typeface="Monotype Sorts" pitchFamily="2" charset="2"/>
              <a:buNone/>
            </a:pPr>
            <a:r>
              <a:rPr lang="en-US" altLang="en-US" sz="2800" dirty="0">
                <a:solidFill>
                  <a:schemeClr val="bg2"/>
                </a:solidFill>
                <a:effectLst/>
                <a:latin typeface="Times New Roman" pitchFamily="18" charset="0"/>
              </a:rPr>
              <a:t>2. Choose the probability level.</a:t>
            </a:r>
          </a:p>
          <a:p>
            <a:pPr marL="0" indent="0">
              <a:lnSpc>
                <a:spcPct val="90000"/>
              </a:lnSpc>
              <a:buFont typeface="Monotype Sorts" pitchFamily="2" charset="2"/>
              <a:buNone/>
            </a:pPr>
            <a:r>
              <a:rPr lang="en-US" altLang="en-US" sz="2800" dirty="0">
                <a:solidFill>
                  <a:schemeClr val="bg2"/>
                </a:solidFill>
                <a:effectLst/>
                <a:latin typeface="Times New Roman" pitchFamily="18" charset="0"/>
              </a:rPr>
              <a:t>3. Define the degrees of freedom.</a:t>
            </a:r>
          </a:p>
          <a:p>
            <a:pPr marL="0" indent="0">
              <a:lnSpc>
                <a:spcPct val="90000"/>
              </a:lnSpc>
              <a:buFont typeface="Monotype Sorts" pitchFamily="2" charset="2"/>
              <a:buNone/>
            </a:pPr>
            <a:r>
              <a:rPr lang="en-US" altLang="en-US" sz="2800" dirty="0">
                <a:solidFill>
                  <a:schemeClr val="bg2"/>
                </a:solidFill>
                <a:effectLst/>
                <a:latin typeface="Times New Roman" pitchFamily="18" charset="0"/>
              </a:rPr>
              <a:t>4. Choose the value of the t - criterion from the table of critical values of t at the given degree of freedom and at the accepted level of probability.</a:t>
            </a:r>
          </a:p>
          <a:p>
            <a:pPr marL="0" indent="0">
              <a:lnSpc>
                <a:spcPct val="90000"/>
              </a:lnSpc>
              <a:buFont typeface="Monotype Sorts" pitchFamily="2" charset="2"/>
              <a:buNone/>
            </a:pPr>
            <a:r>
              <a:rPr lang="en-US" altLang="en-US" sz="2800" dirty="0">
                <a:solidFill>
                  <a:schemeClr val="bg2"/>
                </a:solidFill>
                <a:effectLst/>
                <a:latin typeface="Times New Roman" pitchFamily="18" charset="0"/>
              </a:rPr>
              <a:t>5. Calculate the confidence interval CI.</a:t>
            </a:r>
          </a:p>
          <a:p>
            <a:pPr marL="0" indent="0">
              <a:lnSpc>
                <a:spcPct val="90000"/>
              </a:lnSpc>
              <a:buFont typeface="Monotype Sorts" pitchFamily="2" charset="2"/>
              <a:buNone/>
            </a:pPr>
            <a:r>
              <a:rPr lang="en-US" altLang="en-US" sz="2800" dirty="0">
                <a:solidFill>
                  <a:schemeClr val="bg2"/>
                </a:solidFill>
                <a:effectLst/>
                <a:latin typeface="Times New Roman" pitchFamily="18" charset="0"/>
              </a:rPr>
              <a:t>6. Formulate a conclusion for the population parameters. </a:t>
            </a:r>
            <a:endParaRPr lang="bg-BG" altLang="en-US" sz="2800" dirty="0">
              <a:solidFill>
                <a:schemeClr val="bg2"/>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fld id="{BAF58189-5018-4BF8-B720-B8F5C7EECFAE}"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97DB7CCD-F292-4A32-9B30-FCC46A293923}" type="slidenum">
              <a:rPr lang="en-US" altLang="en-US" b="1" smtClean="0">
                <a:solidFill>
                  <a:schemeClr val="bg2"/>
                </a:solidFill>
              </a:rPr>
              <a:pPr>
                <a:defRPr/>
              </a:pPr>
              <a:t>44</a:t>
            </a:fld>
            <a:endParaRPr lang="en-US" altLang="en-US" b="1" dirty="0">
              <a:solidFill>
                <a:schemeClr val="bg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371600" y="419100"/>
            <a:ext cx="7772400" cy="1143000"/>
          </a:xfrm>
          <a:noFill/>
        </p:spPr>
        <p:txBody>
          <a:bodyPr/>
          <a:lstStyle/>
          <a:p>
            <a:pPr algn="ctr"/>
            <a:r>
              <a:rPr lang="en-US" altLang="en-US" sz="3600" b="1" dirty="0">
                <a:solidFill>
                  <a:schemeClr val="bg2"/>
                </a:solidFill>
                <a:effectLst/>
                <a:latin typeface="Times New Roman" pitchFamily="18" charset="0"/>
              </a:rPr>
              <a:t>Estimation of rates and proportions</a:t>
            </a:r>
            <a:endParaRPr lang="bg-BG" altLang="en-US" sz="3600" b="1" dirty="0">
              <a:solidFill>
                <a:schemeClr val="bg2"/>
              </a:solidFill>
              <a:effectLst/>
              <a:latin typeface="Times New Roman" pitchFamily="18" charset="0"/>
            </a:endParaRPr>
          </a:p>
        </p:txBody>
      </p:sp>
      <p:sp>
        <p:nvSpPr>
          <p:cNvPr id="56323" name="Rectangle 3"/>
          <p:cNvSpPr>
            <a:spLocks noGrp="1" noChangeArrowheads="1"/>
          </p:cNvSpPr>
          <p:nvPr>
            <p:ph type="body" idx="4294967295"/>
          </p:nvPr>
        </p:nvSpPr>
        <p:spPr>
          <a:xfrm>
            <a:off x="1371600" y="2044700"/>
            <a:ext cx="7772400" cy="4114800"/>
          </a:xfrm>
        </p:spPr>
        <p:txBody>
          <a:bodyPr/>
          <a:lstStyle/>
          <a:p>
            <a:pPr marL="609600" indent="-609600">
              <a:defRPr/>
            </a:pPr>
            <a:endParaRPr lang="en-US" altLang="en-US" b="1" i="1"/>
          </a:p>
          <a:p>
            <a:pPr marL="609600" indent="-609600">
              <a:buFont typeface="Monotype Sorts" pitchFamily="2" charset="2"/>
              <a:buNone/>
              <a:defRPr/>
            </a:pPr>
            <a:endParaRPr lang="bg-BG" altLang="en-US" b="1" i="1">
              <a:sym typeface="Symbol" pitchFamily="18" charset="2"/>
            </a:endParaRPr>
          </a:p>
        </p:txBody>
      </p:sp>
      <p:sp>
        <p:nvSpPr>
          <p:cNvPr id="41988" name="Rectangle 4"/>
          <p:cNvSpPr>
            <a:spLocks noChangeArrowheads="1"/>
          </p:cNvSpPr>
          <p:nvPr/>
        </p:nvSpPr>
        <p:spPr bwMode="auto">
          <a:xfrm>
            <a:off x="1187450" y="1914178"/>
            <a:ext cx="7632700" cy="13849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dirty="0">
                <a:solidFill>
                  <a:schemeClr val="bg2"/>
                </a:solidFill>
                <a:cs typeface="Times New Roman" pitchFamily="18" charset="0"/>
              </a:rPr>
              <a:t>The steps are the same as for the mean</a:t>
            </a:r>
            <a:r>
              <a:rPr lang="bg-BG" altLang="en-US" sz="2800" dirty="0">
                <a:solidFill>
                  <a:schemeClr val="bg2"/>
                </a:solidFill>
                <a:cs typeface="Times New Roman" pitchFamily="18" charset="0"/>
              </a:rPr>
              <a:t>.</a:t>
            </a:r>
            <a:r>
              <a:rPr lang="en-US" altLang="en-US" sz="2800" dirty="0">
                <a:solidFill>
                  <a:schemeClr val="bg2"/>
                </a:solidFill>
                <a:cs typeface="Times New Roman" pitchFamily="18" charset="0"/>
              </a:rPr>
              <a:t> Only the symbols of sample statistics and population parameters are different:</a:t>
            </a:r>
            <a:endParaRPr lang="bg-BG" altLang="en-US" sz="2800" dirty="0">
              <a:solidFill>
                <a:schemeClr val="bg2"/>
              </a:solidFill>
            </a:endParaRPr>
          </a:p>
        </p:txBody>
      </p:sp>
      <p:graphicFrame>
        <p:nvGraphicFramePr>
          <p:cNvPr id="56400" name="Group 80"/>
          <p:cNvGraphicFramePr>
            <a:graphicFrameLocks noGrp="1"/>
          </p:cNvGraphicFramePr>
          <p:nvPr>
            <p:extLst>
              <p:ext uri="{D42A27DB-BD31-4B8C-83A1-F6EECF244321}">
                <p14:modId xmlns:p14="http://schemas.microsoft.com/office/powerpoint/2010/main" val="2716621492"/>
              </p:ext>
            </p:extLst>
          </p:nvPr>
        </p:nvGraphicFramePr>
        <p:xfrm>
          <a:off x="1439068" y="3429000"/>
          <a:ext cx="7129463" cy="2759712"/>
        </p:xfrm>
        <a:graphic>
          <a:graphicData uri="http://schemas.openxmlformats.org/drawingml/2006/table">
            <a:tbl>
              <a:tblPr/>
              <a:tblGrid>
                <a:gridCol w="3649663">
                  <a:extLst>
                    <a:ext uri="{9D8B030D-6E8A-4147-A177-3AD203B41FA5}">
                      <a16:colId xmlns:a16="http://schemas.microsoft.com/office/drawing/2014/main" val="20000"/>
                    </a:ext>
                  </a:extLst>
                </a:gridCol>
                <a:gridCol w="1762125">
                  <a:extLst>
                    <a:ext uri="{9D8B030D-6E8A-4147-A177-3AD203B41FA5}">
                      <a16:colId xmlns:a16="http://schemas.microsoft.com/office/drawing/2014/main" val="20001"/>
                    </a:ext>
                  </a:extLst>
                </a:gridCol>
                <a:gridCol w="1717675">
                  <a:extLst>
                    <a:ext uri="{9D8B030D-6E8A-4147-A177-3AD203B41FA5}">
                      <a16:colId xmlns:a16="http://schemas.microsoft.com/office/drawing/2014/main" val="20002"/>
                    </a:ext>
                  </a:extLst>
                </a:gridCol>
              </a:tblGrid>
              <a:tr h="655287">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endParaRPr kumimoji="1" lang="bg-BG" altLang="en-US" sz="2000" b="1" i="0" u="none" strike="noStrike" cap="none" normalizeH="0" baseline="0" dirty="0">
                        <a:ln>
                          <a:noFill/>
                        </a:ln>
                        <a:solidFill>
                          <a:schemeClr val="bg2"/>
                        </a:solidFill>
                        <a:effectLst>
                          <a:outerShdw blurRad="38100" dist="38100" dir="2700000" algn="tl">
                            <a:srgbClr val="000000"/>
                          </a:outerShdw>
                        </a:effectLst>
                        <a:latin typeface="Times New Roman" pitchFamily="18" charset="0"/>
                      </a:endParaRPr>
                    </a:p>
                  </a:txBody>
                  <a:tcPr anchor="ctr" horzOverflow="overflow">
                    <a:lnL cap="flat">
                      <a:noFill/>
                    </a:lnL>
                    <a:lnR w="25400" cap="flat" cmpd="sng" algn="ctr">
                      <a:solidFill>
                        <a:srgbClr val="000000"/>
                      </a:solidFill>
                      <a:prstDash val="solid"/>
                      <a:round/>
                      <a:headEnd type="none" w="med" len="med"/>
                      <a:tailEnd type="none" w="med" len="med"/>
                    </a:lnR>
                    <a:lnT cap="flat">
                      <a:noFill/>
                    </a:lnT>
                    <a:lnB>
                      <a:noFill/>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2"/>
                          </a:solidFill>
                          <a:effectLst/>
                          <a:latin typeface="Times New Roman" pitchFamily="18" charset="0"/>
                        </a:rPr>
                        <a:t>Sample</a:t>
                      </a:r>
                      <a:endParaRPr kumimoji="0" lang="bg-BG" altLang="en-US" sz="2000" b="1" i="0" u="none" strike="noStrike" cap="none" normalizeH="0" baseline="0" dirty="0">
                        <a:ln>
                          <a:noFill/>
                        </a:ln>
                        <a:solidFill>
                          <a:schemeClr val="bg2"/>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a:noFill/>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2"/>
                          </a:solidFill>
                          <a:effectLst/>
                          <a:latin typeface="Times New Roman" pitchFamily="18" charset="0"/>
                        </a:rPr>
                        <a:t>Population</a:t>
                      </a:r>
                      <a:endParaRPr kumimoji="0" lang="bg-BG" altLang="en-US" sz="2000" b="1" i="0" u="none" strike="noStrike" cap="none" normalizeH="0" baseline="0" dirty="0">
                        <a:ln>
                          <a:noFill/>
                        </a:ln>
                        <a:solidFill>
                          <a:schemeClr val="bg2"/>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cap="flat">
                      <a:noFill/>
                    </a:lnT>
                    <a:lnB>
                      <a:noFill/>
                    </a:lnB>
                    <a:lnTlToBr>
                      <a:noFill/>
                    </a:lnTlToBr>
                    <a:lnBlToTr>
                      <a:noFill/>
                    </a:lnBlToTr>
                    <a:solidFill>
                      <a:schemeClr val="tx1"/>
                    </a:solidFill>
                  </a:tcPr>
                </a:tc>
                <a:extLst>
                  <a:ext uri="{0D108BD9-81ED-4DB2-BD59-A6C34878D82A}">
                    <a16:rowId xmlns:a16="http://schemas.microsoft.com/office/drawing/2014/main" val="10000"/>
                  </a:ext>
                </a:extLst>
              </a:tr>
              <a:tr h="656658">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endParaRPr kumimoji="1" lang="bg-BG" altLang="en-US" sz="2000" b="1" i="0" u="none" strike="noStrike" cap="none" normalizeH="0" baseline="0">
                        <a:ln>
                          <a:noFill/>
                        </a:ln>
                        <a:solidFill>
                          <a:schemeClr val="bg2"/>
                        </a:solidFill>
                        <a:effectLst>
                          <a:outerShdw blurRad="38100" dist="38100" dir="2700000" algn="tl">
                            <a:srgbClr val="000000"/>
                          </a:outerShdw>
                        </a:effectLst>
                        <a:latin typeface="Times New Roman" pitchFamily="18" charset="0"/>
                      </a:endParaRPr>
                    </a:p>
                  </a:txBody>
                  <a:tcPr anchor="ctr" horzOverflow="overflow">
                    <a:lnL cap="flat">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2"/>
                          </a:solidFill>
                          <a:effectLst/>
                          <a:latin typeface="Times New Roman" pitchFamily="18" charset="0"/>
                        </a:rPr>
                        <a:t>Known</a:t>
                      </a:r>
                      <a:endParaRPr kumimoji="0" lang="bg-BG" altLang="en-US" sz="2000" b="1" i="0" u="none" strike="noStrike" cap="none" normalizeH="0" baseline="0" dirty="0">
                        <a:ln>
                          <a:noFill/>
                        </a:ln>
                        <a:solidFill>
                          <a:schemeClr val="bg2"/>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2"/>
                          </a:solidFill>
                          <a:effectLst/>
                          <a:latin typeface="Times New Roman" pitchFamily="18" charset="0"/>
                        </a:rPr>
                        <a:t>Unknown</a:t>
                      </a:r>
                      <a:endParaRPr kumimoji="0" lang="bg-BG" altLang="en-US" sz="2000" b="1" i="0" u="none" strike="noStrike" cap="none" normalizeH="0" baseline="0" dirty="0">
                        <a:ln>
                          <a:noFill/>
                        </a:ln>
                        <a:solidFill>
                          <a:schemeClr val="bg2"/>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tx1"/>
                    </a:solidFill>
                  </a:tcPr>
                </a:tc>
                <a:extLst>
                  <a:ext uri="{0D108BD9-81ED-4DB2-BD59-A6C34878D82A}">
                    <a16:rowId xmlns:a16="http://schemas.microsoft.com/office/drawing/2014/main" val="10001"/>
                  </a:ext>
                </a:extLst>
              </a:tr>
              <a:tr h="655287">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endParaRPr kumimoji="1" lang="bg-BG" altLang="en-US" sz="2000" b="1" i="0" u="none" strike="noStrike" cap="none" normalizeH="0" baseline="0" dirty="0">
                        <a:ln>
                          <a:noFill/>
                        </a:ln>
                        <a:solidFill>
                          <a:schemeClr val="bg2"/>
                        </a:solidFill>
                        <a:effectLst>
                          <a:outerShdw blurRad="38100" dist="38100" dir="2700000" algn="tl">
                            <a:srgbClr val="000000"/>
                          </a:outerShdw>
                        </a:effectLst>
                        <a:latin typeface="Times New Roman" pitchFamily="18" charset="0"/>
                      </a:endParaRPr>
                    </a:p>
                  </a:txBody>
                  <a:tcPr anchor="ctr" horzOverflow="overflow">
                    <a:lnL cap="flat">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2"/>
                          </a:solidFill>
                          <a:effectLst/>
                          <a:latin typeface="Times New Roman" pitchFamily="18" charset="0"/>
                        </a:rPr>
                        <a:t>Statistics</a:t>
                      </a:r>
                      <a:endParaRPr kumimoji="0" lang="bg-BG" altLang="en-US" sz="2000" b="1" i="0" u="none" strike="noStrike" cap="none" normalizeH="0" baseline="0" dirty="0">
                        <a:ln>
                          <a:noFill/>
                        </a:ln>
                        <a:solidFill>
                          <a:schemeClr val="bg2"/>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2"/>
                          </a:solidFill>
                          <a:effectLst/>
                          <a:latin typeface="Times New Roman" pitchFamily="18" charset="0"/>
                        </a:rPr>
                        <a:t>Parameters</a:t>
                      </a:r>
                      <a:endParaRPr kumimoji="0" lang="bg-BG" altLang="en-US" sz="2000" b="1" i="0" u="none" strike="noStrike" cap="none" normalizeH="0" baseline="0" dirty="0">
                        <a:ln>
                          <a:noFill/>
                        </a:ln>
                        <a:solidFill>
                          <a:schemeClr val="bg2"/>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385222">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2"/>
                          </a:solidFill>
                          <a:effectLst/>
                          <a:latin typeface="Times New Roman" pitchFamily="18" charset="0"/>
                        </a:rPr>
                        <a:t>Rates/proportions</a:t>
                      </a:r>
                      <a:endParaRPr kumimoji="0" lang="bg-BG" altLang="en-US" sz="2000" b="1" i="0" u="none" strike="noStrike" cap="none" normalizeH="0" baseline="0">
                        <a:ln>
                          <a:noFill/>
                        </a:ln>
                        <a:solidFill>
                          <a:schemeClr val="bg2"/>
                        </a:solidFill>
                        <a:effectLst/>
                        <a:latin typeface="Times New Roman" pitchFamily="18" charset="0"/>
                      </a:endParaRPr>
                    </a:p>
                  </a:txBody>
                  <a:tcPr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1" i="1" u="none" strike="noStrike" cap="none" normalizeH="0" baseline="0">
                          <a:ln>
                            <a:noFill/>
                          </a:ln>
                          <a:solidFill>
                            <a:schemeClr val="bg2"/>
                          </a:solidFill>
                          <a:effectLst/>
                          <a:latin typeface="Times New Roman" pitchFamily="18" charset="0"/>
                          <a:cs typeface="Times New Roman" pitchFamily="18" charset="0"/>
                        </a:rPr>
                        <a:t>р</a:t>
                      </a:r>
                      <a:endParaRPr kumimoji="0" lang="bg-BG" altLang="en-US" sz="2000" b="1" i="0" u="none" strike="noStrike" cap="none" normalizeH="0" baseline="0">
                        <a:ln>
                          <a:noFill/>
                        </a:ln>
                        <a:solidFill>
                          <a:schemeClr val="bg2"/>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1" i="1" u="none" strike="noStrike" cap="none" normalizeH="0" baseline="0" dirty="0">
                          <a:ln>
                            <a:noFill/>
                          </a:ln>
                          <a:solidFill>
                            <a:schemeClr val="bg2"/>
                          </a:solidFill>
                          <a:effectLst/>
                          <a:latin typeface="Times New Roman" pitchFamily="18" charset="0"/>
                          <a:cs typeface="Times New Roman" pitchFamily="18" charset="0"/>
                          <a:sym typeface="Symbol" pitchFamily="18" charset="2"/>
                        </a:rPr>
                        <a:t></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383850">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2"/>
                          </a:solidFill>
                          <a:effectLst/>
                          <a:latin typeface="Times New Roman" pitchFamily="18" charset="0"/>
                        </a:rPr>
                        <a:t>Standard deviation</a:t>
                      </a:r>
                      <a:endParaRPr kumimoji="0" lang="bg-BG" altLang="en-US" sz="2000" b="1" i="0" u="none" strike="noStrike" cap="none" normalizeH="0" baseline="0">
                        <a:ln>
                          <a:noFill/>
                        </a:ln>
                        <a:solidFill>
                          <a:schemeClr val="bg2"/>
                        </a:solidFill>
                        <a:effectLst/>
                        <a:latin typeface="Times New Roman" pitchFamily="18" charset="0"/>
                      </a:endParaRPr>
                    </a:p>
                  </a:txBody>
                  <a:tcPr anchor="ctr" horzOverflow="overflow">
                    <a:lnL cap="flat">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1" i="1" u="none" strike="noStrike" cap="none" normalizeH="0" baseline="0">
                          <a:ln>
                            <a:noFill/>
                          </a:ln>
                          <a:solidFill>
                            <a:schemeClr val="bg2"/>
                          </a:solidFill>
                          <a:effectLst/>
                          <a:latin typeface="Times New Roman" pitchFamily="18" charset="0"/>
                          <a:cs typeface="Times New Roman" pitchFamily="18" charset="0"/>
                        </a:rPr>
                        <a:t>s</a:t>
                      </a:r>
                      <a:endParaRPr kumimoji="0" lang="bg-BG" altLang="en-US" sz="2000" b="1" i="0" u="none" strike="noStrike" cap="none" normalizeH="0" baseline="0">
                        <a:ln>
                          <a:noFill/>
                        </a:ln>
                        <a:solidFill>
                          <a:schemeClr val="bg2"/>
                        </a:solidFill>
                        <a:effectLst/>
                        <a:latin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000" b="1" i="1" u="none" strike="noStrike" cap="none" normalizeH="0" baseline="0" dirty="0">
                          <a:ln>
                            <a:noFill/>
                          </a:ln>
                          <a:solidFill>
                            <a:schemeClr val="bg2"/>
                          </a:solidFill>
                          <a:effectLst/>
                          <a:latin typeface="Times New Roman" pitchFamily="18" charset="0"/>
                          <a:cs typeface="Times New Roman" pitchFamily="18" charset="0"/>
                          <a:sym typeface="Symbol" pitchFamily="18" charset="2"/>
                        </a:rPr>
                        <a:t></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4"/>
                  </a:ext>
                </a:extLst>
              </a:tr>
            </a:tbl>
          </a:graphicData>
        </a:graphic>
      </p:graphicFrame>
      <p:sp>
        <p:nvSpPr>
          <p:cNvPr id="2" name="Date Placeholder 1"/>
          <p:cNvSpPr>
            <a:spLocks noGrp="1"/>
          </p:cNvSpPr>
          <p:nvPr>
            <p:ph type="dt" sz="half" idx="10"/>
          </p:nvPr>
        </p:nvSpPr>
        <p:spPr/>
        <p:txBody>
          <a:bodyPr/>
          <a:lstStyle/>
          <a:p>
            <a:pPr>
              <a:defRPr/>
            </a:pPr>
            <a:fld id="{C1D44A0D-E11E-4D14-99E1-A26B202C86ED}" type="datetime1">
              <a:rPr lang="bg-BG" altLang="en-US" b="1" smtClean="0">
                <a:solidFill>
                  <a:schemeClr val="bg2"/>
                </a:solidFill>
              </a:rPr>
              <a:t>4.12.2019 г.</a:t>
            </a:fld>
            <a:endParaRPr lang="en-US" altLang="en-US" b="1"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b="1" smtClean="0">
                <a:solidFill>
                  <a:schemeClr val="bg2"/>
                </a:solidFill>
              </a:rPr>
              <a:pPr>
                <a:defRPr/>
              </a:pPr>
              <a:t>45</a:t>
            </a:fld>
            <a:endParaRPr lang="en-US" altLang="en-US" b="1" dirty="0">
              <a:solidFill>
                <a:schemeClr val="bg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1C18-0427-48AA-8976-4528DEEB3804}"/>
              </a:ext>
            </a:extLst>
          </p:cNvPr>
          <p:cNvSpPr>
            <a:spLocks noGrp="1"/>
          </p:cNvSpPr>
          <p:nvPr>
            <p:ph type="title"/>
          </p:nvPr>
        </p:nvSpPr>
        <p:spPr>
          <a:xfrm>
            <a:off x="457200" y="274638"/>
            <a:ext cx="8229600" cy="5674642"/>
          </a:xfrm>
        </p:spPr>
        <p:txBody>
          <a:bodyPr/>
          <a:lstStyle/>
          <a:p>
            <a:r>
              <a:rPr lang="en-US" sz="5400" dirty="0">
                <a:solidFill>
                  <a:srgbClr val="FF0000"/>
                </a:solidFill>
              </a:rPr>
              <a:t>Test examples</a:t>
            </a:r>
            <a:endParaRPr lang="bg-BG" sz="5400" dirty="0">
              <a:solidFill>
                <a:srgbClr val="FF0000"/>
              </a:solidFill>
            </a:endParaRPr>
          </a:p>
        </p:txBody>
      </p:sp>
      <p:sp>
        <p:nvSpPr>
          <p:cNvPr id="3" name="Date Placeholder 2">
            <a:extLst>
              <a:ext uri="{FF2B5EF4-FFF2-40B4-BE49-F238E27FC236}">
                <a16:creationId xmlns:a16="http://schemas.microsoft.com/office/drawing/2014/main" id="{C8FBD2CA-A2E6-4D58-AA0A-7C909D1248B8}"/>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22C961E8-64DC-49CC-BA32-4FE49E6ED62D}"/>
              </a:ext>
            </a:extLst>
          </p:cNvPr>
          <p:cNvSpPr>
            <a:spLocks noGrp="1"/>
          </p:cNvSpPr>
          <p:nvPr>
            <p:ph type="sldNum" sz="quarter" idx="12"/>
          </p:nvPr>
        </p:nvSpPr>
        <p:spPr/>
        <p:txBody>
          <a:bodyPr/>
          <a:lstStyle/>
          <a:p>
            <a:fld id="{D49A9BBA-89FD-48D0-B870-59C9B59A5A5D}" type="slidenum">
              <a:rPr lang="bg-BG" altLang="bg-BG" smtClean="0"/>
              <a:pPr/>
              <a:t>46</a:t>
            </a:fld>
            <a:endParaRPr lang="bg-BG" altLang="bg-BG"/>
          </a:p>
        </p:txBody>
      </p:sp>
    </p:spTree>
    <p:extLst>
      <p:ext uri="{BB962C8B-B14F-4D97-AF65-F5344CB8AC3E}">
        <p14:creationId xmlns:p14="http://schemas.microsoft.com/office/powerpoint/2010/main" val="16473063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fontAlgn="auto">
              <a:spcBef>
                <a:spcPts val="0"/>
              </a:spcBef>
              <a:spcAft>
                <a:spcPts val="0"/>
              </a:spcAft>
            </a:pPr>
            <a:fld id="{AB4FFCD7-5332-4B3E-AEE0-7860D4447CEB}" type="datetime1">
              <a:rPr lang="bg-BG">
                <a:solidFill>
                  <a:srgbClr val="564B3C"/>
                </a:solidFill>
                <a:latin typeface="Times New Roman"/>
              </a:rPr>
              <a:pPr fontAlgn="auto">
                <a:spcBef>
                  <a:spcPts val="0"/>
                </a:spcBef>
                <a:spcAft>
                  <a:spcPts val="0"/>
                </a:spcAft>
              </a:pPr>
              <a:t>4.12.2019 г.</a:t>
            </a:fld>
            <a:endParaRPr lang="bg-BG">
              <a:solidFill>
                <a:srgbClr val="564B3C"/>
              </a:solidFill>
              <a:latin typeface="Times New Roman"/>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353F3F3C-A60D-426C-8F94-912700854F7B}" type="slidenum">
              <a:rPr lang="bg-BG">
                <a:latin typeface="Times New Roman"/>
              </a:rPr>
              <a:pPr fontAlgn="auto">
                <a:spcBef>
                  <a:spcPts val="0"/>
                </a:spcBef>
                <a:spcAft>
                  <a:spcPts val="0"/>
                </a:spcAft>
              </a:pPr>
              <a:t>47</a:t>
            </a:fld>
            <a:endParaRPr lang="bg-BG">
              <a:latin typeface="Times New Roman"/>
            </a:endParaRPr>
          </a:p>
        </p:txBody>
      </p:sp>
      <p:sp>
        <p:nvSpPr>
          <p:cNvPr id="7" name="Rectangle 6"/>
          <p:cNvSpPr/>
          <p:nvPr/>
        </p:nvSpPr>
        <p:spPr>
          <a:xfrm>
            <a:off x="395536" y="920623"/>
            <a:ext cx="7776864" cy="5016758"/>
          </a:xfrm>
          <a:prstGeom prst="rect">
            <a:avLst/>
          </a:prstGeom>
        </p:spPr>
        <p:txBody>
          <a:bodyPr wrap="square" anchor="ctr">
            <a:spAutoFit/>
          </a:bodyPr>
          <a:lstStyle/>
          <a:p>
            <a:r>
              <a:rPr lang="en-GB" sz="2000" b="1" dirty="0">
                <a:latin typeface="+mj-lt"/>
              </a:rPr>
              <a:t>1. A method of using samples to estimate population parameters is known as:</a:t>
            </a:r>
            <a:endParaRPr lang="bg-BG" sz="2000" dirty="0">
              <a:latin typeface="+mj-lt"/>
            </a:endParaRPr>
          </a:p>
          <a:p>
            <a:r>
              <a:rPr lang="en-GB" sz="2000" dirty="0">
                <a:latin typeface="+mj-lt"/>
              </a:rPr>
              <a:t>A. Statistical interference</a:t>
            </a:r>
            <a:endParaRPr lang="bg-BG" sz="2000" dirty="0">
              <a:latin typeface="+mj-lt"/>
            </a:endParaRPr>
          </a:p>
          <a:p>
            <a:r>
              <a:rPr lang="en-GB" sz="2000" dirty="0">
                <a:latin typeface="+mj-lt"/>
              </a:rPr>
              <a:t>B. Statistical inference</a:t>
            </a:r>
            <a:endParaRPr lang="bg-BG" sz="2000" dirty="0">
              <a:latin typeface="+mj-lt"/>
            </a:endParaRPr>
          </a:p>
          <a:p>
            <a:r>
              <a:rPr lang="en-GB" sz="2000" dirty="0">
                <a:latin typeface="+mj-lt"/>
              </a:rPr>
              <a:t>C. Statistical appliance</a:t>
            </a:r>
            <a:endParaRPr lang="bg-BG" sz="2000" dirty="0">
              <a:latin typeface="+mj-lt"/>
            </a:endParaRPr>
          </a:p>
          <a:p>
            <a:r>
              <a:rPr lang="en-GB" sz="2000" dirty="0">
                <a:latin typeface="+mj-lt"/>
              </a:rPr>
              <a:t> </a:t>
            </a:r>
            <a:endParaRPr lang="bg-BG" sz="2000" dirty="0">
              <a:latin typeface="+mj-lt"/>
            </a:endParaRPr>
          </a:p>
          <a:p>
            <a:r>
              <a:rPr lang="en-GB" sz="2000" b="1" dirty="0">
                <a:latin typeface="+mj-lt"/>
              </a:rPr>
              <a:t>2. Probability values fall between 0 and 1.</a:t>
            </a:r>
            <a:endParaRPr lang="bg-BG" sz="2000" dirty="0">
              <a:latin typeface="+mj-lt"/>
            </a:endParaRPr>
          </a:p>
          <a:p>
            <a:r>
              <a:rPr lang="en-GB" sz="2000" dirty="0">
                <a:latin typeface="+mj-lt"/>
              </a:rPr>
              <a:t>A. True		</a:t>
            </a:r>
            <a:endParaRPr lang="bg-BG" sz="2000" dirty="0">
              <a:latin typeface="+mj-lt"/>
            </a:endParaRPr>
          </a:p>
          <a:p>
            <a:r>
              <a:rPr lang="en-GB" sz="2000" dirty="0">
                <a:latin typeface="+mj-lt"/>
              </a:rPr>
              <a:t>B. False</a:t>
            </a:r>
            <a:endParaRPr lang="bg-BG" sz="2000" dirty="0">
              <a:latin typeface="+mj-lt"/>
            </a:endParaRPr>
          </a:p>
          <a:p>
            <a:r>
              <a:rPr lang="en-GB" sz="2000" dirty="0">
                <a:latin typeface="+mj-lt"/>
              </a:rPr>
              <a:t> </a:t>
            </a:r>
            <a:endParaRPr lang="bg-BG" sz="2000" dirty="0">
              <a:latin typeface="+mj-lt"/>
            </a:endParaRPr>
          </a:p>
          <a:p>
            <a:r>
              <a:rPr lang="en-GB" sz="2000" b="1" dirty="0">
                <a:latin typeface="+mj-lt"/>
              </a:rPr>
              <a:t>3. Statistical inference involves the estimation of population parameters from sample statistics.</a:t>
            </a:r>
            <a:endParaRPr lang="bg-BG" sz="2000" dirty="0">
              <a:latin typeface="+mj-lt"/>
            </a:endParaRPr>
          </a:p>
          <a:p>
            <a:r>
              <a:rPr lang="en-GB" sz="2000" dirty="0">
                <a:latin typeface="+mj-lt"/>
              </a:rPr>
              <a:t>A. True		</a:t>
            </a:r>
            <a:endParaRPr lang="bg-BG" sz="2000" dirty="0">
              <a:latin typeface="+mj-lt"/>
            </a:endParaRPr>
          </a:p>
          <a:p>
            <a:r>
              <a:rPr lang="en-GB" sz="2000" dirty="0">
                <a:latin typeface="+mj-lt"/>
              </a:rPr>
              <a:t>B. False</a:t>
            </a:r>
            <a:endParaRPr lang="bg-BG" sz="2000" dirty="0">
              <a:latin typeface="+mj-lt"/>
            </a:endParaRPr>
          </a:p>
          <a:p>
            <a:r>
              <a:rPr lang="en-GB" dirty="0"/>
              <a:t> </a:t>
            </a:r>
            <a:endParaRPr lang="bg-BG" dirty="0"/>
          </a:p>
          <a:p>
            <a:pPr algn="just" eaLnBrk="1" fontAlgn="auto" hangingPunct="1">
              <a:spcBef>
                <a:spcPts val="0"/>
              </a:spcBef>
              <a:spcAft>
                <a:spcPts val="0"/>
              </a:spcAft>
            </a:pPr>
            <a:endParaRPr lang="bg-BG" sz="1600" dirty="0">
              <a:solidFill>
                <a:prstClr val="black"/>
              </a:solidFill>
              <a:latin typeface="Times New Roman"/>
            </a:endParaRPr>
          </a:p>
        </p:txBody>
      </p:sp>
    </p:spTree>
    <p:extLst>
      <p:ext uri="{BB962C8B-B14F-4D97-AF65-F5344CB8AC3E}">
        <p14:creationId xmlns:p14="http://schemas.microsoft.com/office/powerpoint/2010/main" val="278230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3F29-3EF2-4D04-AC74-599056B0CF93}"/>
              </a:ext>
            </a:extLst>
          </p:cNvPr>
          <p:cNvSpPr>
            <a:spLocks noGrp="1"/>
          </p:cNvSpPr>
          <p:nvPr>
            <p:ph type="title"/>
          </p:nvPr>
        </p:nvSpPr>
        <p:spPr>
          <a:xfrm>
            <a:off x="457200" y="274638"/>
            <a:ext cx="8229600" cy="5674642"/>
          </a:xfrm>
        </p:spPr>
        <p:txBody>
          <a:bodyPr/>
          <a:lstStyle/>
          <a:p>
            <a:pPr algn="l"/>
            <a:r>
              <a:rPr lang="en-GB" sz="2000" b="1" dirty="0"/>
              <a:t>4. Using the sample mean as an estimate for the population mean is an example of statistical inference.</a:t>
            </a:r>
            <a:br>
              <a:rPr lang="bg-BG" sz="2000" dirty="0"/>
            </a:br>
            <a:r>
              <a:rPr lang="en-GB" sz="2000" dirty="0"/>
              <a:t>A. True		</a:t>
            </a:r>
            <a:br>
              <a:rPr lang="bg-BG" sz="2000" dirty="0"/>
            </a:br>
            <a:r>
              <a:rPr lang="en-GB" sz="2000" dirty="0"/>
              <a:t>B. False</a:t>
            </a:r>
            <a:br>
              <a:rPr lang="bg-BG" sz="2000" dirty="0"/>
            </a:br>
            <a:r>
              <a:rPr lang="en-GB" sz="2000" dirty="0"/>
              <a:t> </a:t>
            </a:r>
            <a:br>
              <a:rPr lang="bg-BG" sz="2000" dirty="0"/>
            </a:br>
            <a:r>
              <a:rPr lang="en-GB" sz="2000" b="1" dirty="0"/>
              <a:t>5. If a random selection method is used, sampling error will be zero.</a:t>
            </a:r>
            <a:br>
              <a:rPr lang="bg-BG" sz="2000" dirty="0"/>
            </a:br>
            <a:r>
              <a:rPr lang="en-GB" sz="2000" dirty="0"/>
              <a:t>A. True		</a:t>
            </a:r>
            <a:br>
              <a:rPr lang="bg-BG" sz="2000" dirty="0"/>
            </a:br>
            <a:r>
              <a:rPr lang="en-GB" sz="2000" dirty="0"/>
              <a:t>B. False</a:t>
            </a:r>
            <a:br>
              <a:rPr lang="bg-BG" sz="2000" dirty="0"/>
            </a:br>
            <a:r>
              <a:rPr lang="en-GB" sz="2000" dirty="0"/>
              <a:t> </a:t>
            </a:r>
            <a:br>
              <a:rPr lang="bg-BG" sz="2000" dirty="0"/>
            </a:br>
            <a:r>
              <a:rPr lang="en-GB" sz="2000" b="1" dirty="0"/>
              <a:t>6. The 95% confidence interval from a particular experiment is 72 ÷ 79. Therefore:</a:t>
            </a:r>
            <a:br>
              <a:rPr lang="bg-BG" sz="2000" dirty="0"/>
            </a:br>
            <a:r>
              <a:rPr lang="en-US" sz="2000" dirty="0"/>
              <a:t>A. </a:t>
            </a:r>
            <a:r>
              <a:rPr lang="en-GB" sz="2000" dirty="0"/>
              <a:t>The probability is 0.05 that population mean falls between72 ÷ 79.</a:t>
            </a:r>
            <a:br>
              <a:rPr lang="bg-BG" sz="2000" dirty="0"/>
            </a:br>
            <a:r>
              <a:rPr lang="en-US" sz="2000" dirty="0"/>
              <a:t>B. </a:t>
            </a:r>
            <a:r>
              <a:rPr lang="en-GB" sz="2000" dirty="0"/>
              <a:t>The probability is 0.95 that the interval 72 ÷ 79 contains the sample mean</a:t>
            </a:r>
            <a:br>
              <a:rPr lang="bg-BG" sz="2000" dirty="0"/>
            </a:br>
            <a:r>
              <a:rPr lang="en-US" sz="2000" dirty="0"/>
              <a:t>C. </a:t>
            </a:r>
            <a:r>
              <a:rPr lang="en-GB" sz="2000" dirty="0"/>
              <a:t>The probability is 0.95 that the interval 72 ÷ 79 contains the population mean</a:t>
            </a:r>
            <a:br>
              <a:rPr lang="bg-BG" sz="2000" dirty="0"/>
            </a:br>
            <a:endParaRPr lang="bg-BG" sz="2000" dirty="0"/>
          </a:p>
        </p:txBody>
      </p:sp>
      <p:sp>
        <p:nvSpPr>
          <p:cNvPr id="3" name="Date Placeholder 2">
            <a:extLst>
              <a:ext uri="{FF2B5EF4-FFF2-40B4-BE49-F238E27FC236}">
                <a16:creationId xmlns:a16="http://schemas.microsoft.com/office/drawing/2014/main" id="{2E3EFDAF-9BB3-43AC-A2C2-51756965F896}"/>
              </a:ext>
            </a:extLst>
          </p:cNvPr>
          <p:cNvSpPr>
            <a:spLocks noGrp="1"/>
          </p:cNvSpPr>
          <p:nvPr>
            <p:ph type="dt" sz="half" idx="10"/>
          </p:nvPr>
        </p:nvSpPr>
        <p:spPr/>
        <p:txBody>
          <a:bodyPr/>
          <a:lstStyle/>
          <a:p>
            <a:fld id="{AF401520-65EC-415A-A657-D4F751C22466}" type="datetime1">
              <a:rPr lang="bg-BG" altLang="bg-BG" smtClean="0"/>
              <a:t>4.12.2019 г.</a:t>
            </a:fld>
            <a:endParaRPr lang="bg-BG" altLang="bg-BG" dirty="0"/>
          </a:p>
        </p:txBody>
      </p:sp>
      <p:sp>
        <p:nvSpPr>
          <p:cNvPr id="4" name="Slide Number Placeholder 3">
            <a:extLst>
              <a:ext uri="{FF2B5EF4-FFF2-40B4-BE49-F238E27FC236}">
                <a16:creationId xmlns:a16="http://schemas.microsoft.com/office/drawing/2014/main" id="{D6449431-4685-4AFA-BD6D-48E0225DDE45}"/>
              </a:ext>
            </a:extLst>
          </p:cNvPr>
          <p:cNvSpPr>
            <a:spLocks noGrp="1"/>
          </p:cNvSpPr>
          <p:nvPr>
            <p:ph type="sldNum" sz="quarter" idx="12"/>
          </p:nvPr>
        </p:nvSpPr>
        <p:spPr/>
        <p:txBody>
          <a:bodyPr/>
          <a:lstStyle/>
          <a:p>
            <a:fld id="{D49A9BBA-89FD-48D0-B870-59C9B59A5A5D}" type="slidenum">
              <a:rPr lang="bg-BG" altLang="bg-BG" smtClean="0"/>
              <a:pPr/>
              <a:t>48</a:t>
            </a:fld>
            <a:endParaRPr lang="bg-BG" altLang="bg-BG"/>
          </a:p>
        </p:txBody>
      </p:sp>
    </p:spTree>
    <p:extLst>
      <p:ext uri="{BB962C8B-B14F-4D97-AF65-F5344CB8AC3E}">
        <p14:creationId xmlns:p14="http://schemas.microsoft.com/office/powerpoint/2010/main" val="3292648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7E6-84E7-40D9-99CC-0B55DA824EB4}"/>
              </a:ext>
            </a:extLst>
          </p:cNvPr>
          <p:cNvSpPr>
            <a:spLocks noGrp="1"/>
          </p:cNvSpPr>
          <p:nvPr>
            <p:ph type="title"/>
          </p:nvPr>
        </p:nvSpPr>
        <p:spPr>
          <a:xfrm>
            <a:off x="457200" y="274637"/>
            <a:ext cx="8229600" cy="5970587"/>
          </a:xfrm>
        </p:spPr>
        <p:txBody>
          <a:bodyPr/>
          <a:lstStyle/>
          <a:p>
            <a:pPr algn="l"/>
            <a:r>
              <a:rPr lang="en-GB" sz="1800" b="1" dirty="0"/>
              <a:t>7. Compared to a 99% confidence interval, a 95% CI is:</a:t>
            </a:r>
            <a:br>
              <a:rPr lang="bg-BG" sz="1800" dirty="0"/>
            </a:br>
            <a:r>
              <a:rPr lang="en-US" sz="1800" dirty="0"/>
              <a:t>A. </a:t>
            </a:r>
            <a:r>
              <a:rPr lang="en-GB" sz="1800" dirty="0"/>
              <a:t>larger</a:t>
            </a:r>
            <a:br>
              <a:rPr lang="bg-BG" sz="1800" dirty="0"/>
            </a:br>
            <a:r>
              <a:rPr lang="en-US" sz="1800" dirty="0"/>
              <a:t>B. </a:t>
            </a:r>
            <a:r>
              <a:rPr lang="en-GB" sz="1800" dirty="0"/>
              <a:t>smaller</a:t>
            </a:r>
            <a:br>
              <a:rPr lang="bg-BG" sz="1800" dirty="0"/>
            </a:br>
            <a:r>
              <a:rPr lang="en-US" sz="1800" dirty="0"/>
              <a:t>C. </a:t>
            </a:r>
            <a:r>
              <a:rPr lang="en-GB" sz="1800" dirty="0"/>
              <a:t>more likely to contains the population mean</a:t>
            </a:r>
            <a:br>
              <a:rPr lang="bg-BG" sz="1800" dirty="0"/>
            </a:br>
            <a:r>
              <a:rPr lang="en-US" sz="1800" dirty="0"/>
              <a:t>D. </a:t>
            </a:r>
            <a:r>
              <a:rPr lang="en-GB" sz="1800" dirty="0"/>
              <a:t>less likely to contain the sample mean.</a:t>
            </a:r>
            <a:br>
              <a:rPr lang="bg-BG" sz="1800" dirty="0"/>
            </a:br>
            <a:r>
              <a:rPr lang="en-GB" sz="1800" dirty="0"/>
              <a:t> </a:t>
            </a:r>
            <a:br>
              <a:rPr lang="bg-BG" sz="1800" dirty="0"/>
            </a:br>
            <a:r>
              <a:rPr lang="en-GB" sz="1800" b="1" dirty="0"/>
              <a:t>8. A random sample of 225 clients is selected, and their systolic blood pressures measured. The mean BP is 135 mmHg, with a standard deviation 10.  What is the standard error of the mean?</a:t>
            </a:r>
            <a:br>
              <a:rPr lang="bg-BG" sz="1800" dirty="0"/>
            </a:br>
            <a:r>
              <a:rPr lang="en-US" sz="1800" dirty="0"/>
              <a:t>A. </a:t>
            </a:r>
            <a:r>
              <a:rPr lang="en-GB" sz="1800" dirty="0"/>
              <a:t>2		</a:t>
            </a:r>
            <a:br>
              <a:rPr lang="bg-BG" sz="1800" dirty="0"/>
            </a:br>
            <a:r>
              <a:rPr lang="en-US" sz="1800" dirty="0"/>
              <a:t>B. </a:t>
            </a:r>
            <a:r>
              <a:rPr lang="en-GB" sz="1800" dirty="0"/>
              <a:t>0.67		</a:t>
            </a:r>
            <a:br>
              <a:rPr lang="bg-BG" sz="1800" dirty="0"/>
            </a:br>
            <a:r>
              <a:rPr lang="en-US" sz="1800" dirty="0"/>
              <a:t>C. </a:t>
            </a:r>
            <a:r>
              <a:rPr lang="en-GB" sz="1800" dirty="0"/>
              <a:t>2.5</a:t>
            </a:r>
            <a:br>
              <a:rPr lang="bg-BG" sz="1800" dirty="0"/>
            </a:br>
            <a:r>
              <a:rPr lang="en-GB" sz="1800" dirty="0"/>
              <a:t> </a:t>
            </a:r>
            <a:br>
              <a:rPr lang="bg-BG" sz="1800" dirty="0"/>
            </a:br>
            <a:r>
              <a:rPr lang="en-GB" sz="1800" b="1" dirty="0"/>
              <a:t>9. A random sample of 225 clients is selected, and their systolic blood pressures measured. The mean BP is 135 mmHg, with a standard deviation of 10.  In order to calculate the 99% confidence interval of the mean, what t score will be used?</a:t>
            </a:r>
            <a:br>
              <a:rPr lang="bg-BG" sz="1800" dirty="0"/>
            </a:br>
            <a:r>
              <a:rPr lang="en-US" sz="1800" dirty="0"/>
              <a:t>A. </a:t>
            </a:r>
            <a:r>
              <a:rPr lang="en-GB" sz="1800" dirty="0"/>
              <a:t>2.326	</a:t>
            </a:r>
            <a:br>
              <a:rPr lang="bg-BG" sz="1800" dirty="0"/>
            </a:br>
            <a:r>
              <a:rPr lang="en-US" sz="1800" dirty="0"/>
              <a:t>B. </a:t>
            </a:r>
            <a:r>
              <a:rPr lang="en-GB" sz="1800" dirty="0"/>
              <a:t>2.576		</a:t>
            </a:r>
            <a:br>
              <a:rPr lang="bg-BG" sz="1800" dirty="0"/>
            </a:br>
            <a:r>
              <a:rPr lang="en-US" sz="1800" dirty="0"/>
              <a:t>C. </a:t>
            </a:r>
            <a:r>
              <a:rPr lang="en-GB" sz="1800" dirty="0"/>
              <a:t>2.807</a:t>
            </a:r>
            <a:endParaRPr lang="bg-BG" sz="1800" dirty="0"/>
          </a:p>
        </p:txBody>
      </p:sp>
      <p:sp>
        <p:nvSpPr>
          <p:cNvPr id="3" name="Date Placeholder 2">
            <a:extLst>
              <a:ext uri="{FF2B5EF4-FFF2-40B4-BE49-F238E27FC236}">
                <a16:creationId xmlns:a16="http://schemas.microsoft.com/office/drawing/2014/main" id="{424F3F4E-3728-412B-97C1-4C8F10927971}"/>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33226AE1-C5A6-4554-8BCA-644617FC3CCC}"/>
              </a:ext>
            </a:extLst>
          </p:cNvPr>
          <p:cNvSpPr>
            <a:spLocks noGrp="1"/>
          </p:cNvSpPr>
          <p:nvPr>
            <p:ph type="sldNum" sz="quarter" idx="12"/>
          </p:nvPr>
        </p:nvSpPr>
        <p:spPr/>
        <p:txBody>
          <a:bodyPr/>
          <a:lstStyle/>
          <a:p>
            <a:fld id="{D49A9BBA-89FD-48D0-B870-59C9B59A5A5D}" type="slidenum">
              <a:rPr lang="bg-BG" altLang="bg-BG" smtClean="0"/>
              <a:pPr/>
              <a:t>49</a:t>
            </a:fld>
            <a:endParaRPr lang="bg-BG" altLang="bg-BG"/>
          </a:p>
        </p:txBody>
      </p:sp>
    </p:spTree>
    <p:extLst>
      <p:ext uri="{BB962C8B-B14F-4D97-AF65-F5344CB8AC3E}">
        <p14:creationId xmlns:p14="http://schemas.microsoft.com/office/powerpoint/2010/main" val="24266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1187450" y="981075"/>
            <a:ext cx="7772400" cy="647725"/>
          </a:xfrm>
        </p:spPr>
        <p:txBody>
          <a:bodyPr/>
          <a:lstStyle/>
          <a:p>
            <a:pPr algn="ctr">
              <a:defRPr/>
            </a:pPr>
            <a:r>
              <a:rPr lang="en-GB" altLang="en-US" b="1" dirty="0">
                <a:solidFill>
                  <a:schemeClr val="bg2"/>
                </a:solidFill>
                <a:latin typeface="Times New Roman" pitchFamily="18" charset="0"/>
              </a:rPr>
              <a:t>INFERENTIAL STATISTICS</a:t>
            </a:r>
          </a:p>
        </p:txBody>
      </p:sp>
      <p:sp>
        <p:nvSpPr>
          <p:cNvPr id="7171" name="Rectangle 3"/>
          <p:cNvSpPr>
            <a:spLocks noGrp="1" noChangeArrowheads="1"/>
          </p:cNvSpPr>
          <p:nvPr>
            <p:ph type="subTitle" idx="1"/>
          </p:nvPr>
        </p:nvSpPr>
        <p:spPr>
          <a:xfrm>
            <a:off x="1258888" y="2997200"/>
            <a:ext cx="7489825" cy="3096096"/>
          </a:xfrm>
          <a:solidFill>
            <a:schemeClr val="tx1"/>
          </a:solidFill>
        </p:spPr>
        <p:txBody>
          <a:bodyPr/>
          <a:lstStyle/>
          <a:p>
            <a:r>
              <a:rPr lang="en-US" altLang="en-US" sz="3600" b="1" i="1" dirty="0">
                <a:solidFill>
                  <a:srgbClr val="FF0000"/>
                </a:solidFill>
                <a:effectLst/>
                <a:latin typeface="Times New Roman" pitchFamily="18" charset="0"/>
              </a:rPr>
              <a:t>Statistical estimation </a:t>
            </a:r>
            <a:r>
              <a:rPr lang="en-US" altLang="en-US" sz="3600" b="1" i="1" dirty="0">
                <a:solidFill>
                  <a:schemeClr val="bg2"/>
                </a:solidFill>
                <a:effectLst/>
                <a:latin typeface="Times New Roman" pitchFamily="18" charset="0"/>
              </a:rPr>
              <a:t>is based on the results from studying relatively small samples as an indication for the levels of corresponding indicators in large populations.</a:t>
            </a:r>
            <a:endParaRPr lang="bg-BG" altLang="en-US" dirty="0">
              <a:solidFill>
                <a:schemeClr val="bg2"/>
              </a:solidFill>
              <a:effectLst/>
              <a:latin typeface="Times New Roman" pitchFamily="18" charset="0"/>
            </a:endParaRPr>
          </a:p>
        </p:txBody>
      </p:sp>
      <p:sp>
        <p:nvSpPr>
          <p:cNvPr id="2" name="Date Placeholder 1"/>
          <p:cNvSpPr>
            <a:spLocks noGrp="1"/>
          </p:cNvSpPr>
          <p:nvPr>
            <p:ph type="dt" sz="half" idx="10"/>
          </p:nvPr>
        </p:nvSpPr>
        <p:spPr/>
        <p:txBody>
          <a:bodyPr/>
          <a:lstStyle/>
          <a:p>
            <a:pPr>
              <a:defRPr/>
            </a:pPr>
            <a:fld id="{C2D389C3-CFE4-4E34-A1D5-AA10F0ED6429}" type="datetime1">
              <a:rPr lang="bg-BG" altLang="en-US" smtClean="0"/>
              <a:t>4.12.2019 г.</a:t>
            </a:fld>
            <a:endParaRPr lang="en-US" altLang="en-US"/>
          </a:p>
        </p:txBody>
      </p:sp>
      <p:sp>
        <p:nvSpPr>
          <p:cNvPr id="3" name="Slide Number Placeholder 2"/>
          <p:cNvSpPr>
            <a:spLocks noGrp="1"/>
          </p:cNvSpPr>
          <p:nvPr>
            <p:ph type="sldNum" sz="quarter" idx="12"/>
          </p:nvPr>
        </p:nvSpPr>
        <p:spPr/>
        <p:txBody>
          <a:bodyPr/>
          <a:lstStyle/>
          <a:p>
            <a:pPr>
              <a:defRPr/>
            </a:pPr>
            <a:fld id="{CB0422F8-FB8F-4C58-91EE-7CA1FC4F0479}" type="slidenum">
              <a:rPr lang="en-US" altLang="en-US" smtClean="0"/>
              <a:pPr>
                <a:defRPr/>
              </a:pPr>
              <a:t>5</a:t>
            </a:fld>
            <a:endParaRPr lang="en-US" altLang="en-US"/>
          </a:p>
        </p:txBody>
      </p:sp>
      <p:sp>
        <p:nvSpPr>
          <p:cNvPr id="6" name="Rectangle 5"/>
          <p:cNvSpPr/>
          <p:nvPr/>
        </p:nvSpPr>
        <p:spPr>
          <a:xfrm>
            <a:off x="1259632" y="1988840"/>
            <a:ext cx="7632848" cy="646331"/>
          </a:xfrm>
          <a:prstGeom prst="rect">
            <a:avLst/>
          </a:prstGeom>
        </p:spPr>
        <p:txBody>
          <a:bodyPr wrap="square">
            <a:spAutoFit/>
          </a:bodyPr>
          <a:lstStyle/>
          <a:p>
            <a:r>
              <a:rPr lang="en-US" altLang="en-US" sz="3600" b="1" i="1" dirty="0">
                <a:solidFill>
                  <a:srgbClr val="FF0000"/>
                </a:solidFill>
              </a:rPr>
              <a:t>Statistical estimation - definition </a:t>
            </a:r>
            <a:endParaRPr lang="en-US" sz="3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7E6-84E7-40D9-99CC-0B55DA824EB4}"/>
              </a:ext>
            </a:extLst>
          </p:cNvPr>
          <p:cNvSpPr>
            <a:spLocks noGrp="1"/>
          </p:cNvSpPr>
          <p:nvPr>
            <p:ph type="title"/>
          </p:nvPr>
        </p:nvSpPr>
        <p:spPr>
          <a:xfrm>
            <a:off x="457200" y="274638"/>
            <a:ext cx="8229600" cy="5674642"/>
          </a:xfrm>
        </p:spPr>
        <p:txBody>
          <a:bodyPr/>
          <a:lstStyle/>
          <a:p>
            <a:pPr algn="l"/>
            <a:r>
              <a:rPr lang="en-GB" sz="2000" b="1" dirty="0"/>
              <a:t>10. A random sample of 225 clients is selected, and their systolic blood pressures measured. The mean BP is 135 mmHg, with a standard deviation of 10.  What is the 99% confidence interval of the mean in this sample?</a:t>
            </a:r>
            <a:br>
              <a:rPr lang="bg-BG" sz="2000" dirty="0"/>
            </a:br>
            <a:r>
              <a:rPr lang="en-US" sz="2000" dirty="0"/>
              <a:t>A. </a:t>
            </a:r>
            <a:r>
              <a:rPr lang="en-GB" sz="2000" dirty="0"/>
              <a:t>110.0 </a:t>
            </a:r>
            <a:r>
              <a:rPr lang="en-GB" sz="2000" dirty="0">
                <a:sym typeface="Symbol" panose="05050102010706020507" pitchFamily="18" charset="2"/>
              </a:rPr>
              <a:t></a:t>
            </a:r>
            <a:r>
              <a:rPr lang="en-GB" sz="2000" dirty="0"/>
              <a:t> 135.0	</a:t>
            </a:r>
            <a:br>
              <a:rPr lang="bg-BG" sz="2000" dirty="0"/>
            </a:br>
            <a:r>
              <a:rPr lang="en-US" sz="2000" dirty="0"/>
              <a:t>B. </a:t>
            </a:r>
            <a:r>
              <a:rPr lang="en-GB" sz="2000" dirty="0"/>
              <a:t>133.3 </a:t>
            </a:r>
            <a:r>
              <a:rPr lang="en-GB" sz="2000" dirty="0">
                <a:sym typeface="Symbol" panose="05050102010706020507" pitchFamily="18" charset="2"/>
              </a:rPr>
              <a:t></a:t>
            </a:r>
            <a:r>
              <a:rPr lang="en-GB" sz="2000" dirty="0"/>
              <a:t> 136.7	</a:t>
            </a:r>
            <a:br>
              <a:rPr lang="bg-BG" sz="2000" dirty="0"/>
            </a:br>
            <a:r>
              <a:rPr lang="en-US" sz="2000" dirty="0"/>
              <a:t>C. </a:t>
            </a:r>
            <a:r>
              <a:rPr lang="en-GB" sz="2000" dirty="0"/>
              <a:t>111.6 </a:t>
            </a:r>
            <a:r>
              <a:rPr lang="en-GB" sz="2000" dirty="0">
                <a:sym typeface="Symbol" panose="05050102010706020507" pitchFamily="18" charset="2"/>
              </a:rPr>
              <a:t></a:t>
            </a:r>
            <a:r>
              <a:rPr lang="en-GB" sz="2000" dirty="0"/>
              <a:t> 118.4	</a:t>
            </a:r>
            <a:br>
              <a:rPr lang="bg-BG" sz="2000" dirty="0"/>
            </a:br>
            <a:r>
              <a:rPr lang="en-US" sz="2000" dirty="0"/>
              <a:t>D. </a:t>
            </a:r>
            <a:r>
              <a:rPr lang="en-GB" sz="2000" dirty="0"/>
              <a:t>113.0 </a:t>
            </a:r>
            <a:r>
              <a:rPr lang="en-GB" sz="2000" dirty="0">
                <a:sym typeface="Symbol" panose="05050102010706020507" pitchFamily="18" charset="2"/>
              </a:rPr>
              <a:t></a:t>
            </a:r>
            <a:r>
              <a:rPr lang="en-GB" sz="2000" dirty="0"/>
              <a:t> 117.0</a:t>
            </a:r>
            <a:br>
              <a:rPr lang="bg-BG" sz="2000" dirty="0"/>
            </a:br>
            <a:r>
              <a:rPr lang="en-GB" sz="2000" dirty="0"/>
              <a:t> </a:t>
            </a:r>
            <a:br>
              <a:rPr lang="bg-BG" sz="2000" dirty="0"/>
            </a:br>
            <a:r>
              <a:rPr lang="en-GB" sz="2000" b="1" dirty="0"/>
              <a:t>11. A random sample of 625 University students is found to have a mean of IQ of 110, with a standard deviation of 10. What is the standard error of the mean for a sample of this size?</a:t>
            </a:r>
            <a:br>
              <a:rPr lang="bg-BG" sz="2000" dirty="0"/>
            </a:br>
            <a:r>
              <a:rPr lang="en-US" sz="2000" dirty="0"/>
              <a:t>A. </a:t>
            </a:r>
            <a:r>
              <a:rPr lang="en-GB" sz="2000" dirty="0"/>
              <a:t>1 		</a:t>
            </a:r>
            <a:br>
              <a:rPr lang="bg-BG" sz="2000" dirty="0"/>
            </a:br>
            <a:r>
              <a:rPr lang="en-US" sz="2000" dirty="0"/>
              <a:t>B. </a:t>
            </a:r>
            <a:r>
              <a:rPr lang="en-GB" sz="2000" dirty="0"/>
              <a:t>2		</a:t>
            </a:r>
            <a:br>
              <a:rPr lang="bg-BG" sz="2000" dirty="0"/>
            </a:br>
            <a:r>
              <a:rPr lang="en-US" sz="2000" dirty="0"/>
              <a:t>C. </a:t>
            </a:r>
            <a:r>
              <a:rPr lang="en-GB" sz="2000" dirty="0"/>
              <a:t>0.4		</a:t>
            </a:r>
            <a:br>
              <a:rPr lang="bg-BG" sz="2000" dirty="0"/>
            </a:br>
            <a:r>
              <a:rPr lang="en-US" sz="2000" dirty="0"/>
              <a:t>D. </a:t>
            </a:r>
            <a:r>
              <a:rPr lang="en-GB" sz="2000" dirty="0"/>
              <a:t>2.5</a:t>
            </a:r>
            <a:br>
              <a:rPr lang="bg-BG" sz="2000" dirty="0"/>
            </a:br>
            <a:endParaRPr lang="bg-BG" sz="2000" dirty="0"/>
          </a:p>
        </p:txBody>
      </p:sp>
      <p:sp>
        <p:nvSpPr>
          <p:cNvPr id="3" name="Date Placeholder 2">
            <a:extLst>
              <a:ext uri="{FF2B5EF4-FFF2-40B4-BE49-F238E27FC236}">
                <a16:creationId xmlns:a16="http://schemas.microsoft.com/office/drawing/2014/main" id="{424F3F4E-3728-412B-97C1-4C8F10927971}"/>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33226AE1-C5A6-4554-8BCA-644617FC3CCC}"/>
              </a:ext>
            </a:extLst>
          </p:cNvPr>
          <p:cNvSpPr>
            <a:spLocks noGrp="1"/>
          </p:cNvSpPr>
          <p:nvPr>
            <p:ph type="sldNum" sz="quarter" idx="12"/>
          </p:nvPr>
        </p:nvSpPr>
        <p:spPr/>
        <p:txBody>
          <a:bodyPr/>
          <a:lstStyle/>
          <a:p>
            <a:fld id="{D49A9BBA-89FD-48D0-B870-59C9B59A5A5D}" type="slidenum">
              <a:rPr lang="bg-BG" altLang="bg-BG" smtClean="0"/>
              <a:pPr/>
              <a:t>50</a:t>
            </a:fld>
            <a:endParaRPr lang="bg-BG" altLang="bg-BG"/>
          </a:p>
        </p:txBody>
      </p:sp>
    </p:spTree>
    <p:extLst>
      <p:ext uri="{BB962C8B-B14F-4D97-AF65-F5344CB8AC3E}">
        <p14:creationId xmlns:p14="http://schemas.microsoft.com/office/powerpoint/2010/main" val="4141794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7E6-84E7-40D9-99CC-0B55DA824EB4}"/>
              </a:ext>
            </a:extLst>
          </p:cNvPr>
          <p:cNvSpPr>
            <a:spLocks noGrp="1"/>
          </p:cNvSpPr>
          <p:nvPr>
            <p:ph type="title"/>
          </p:nvPr>
        </p:nvSpPr>
        <p:spPr>
          <a:xfrm>
            <a:off x="457200" y="274638"/>
            <a:ext cx="8229600" cy="5674642"/>
          </a:xfrm>
        </p:spPr>
        <p:txBody>
          <a:bodyPr/>
          <a:lstStyle/>
          <a:p>
            <a:pPr algn="l"/>
            <a:r>
              <a:rPr lang="en-GB" sz="2000" b="1" dirty="0"/>
              <a:t>12. A random sample of 625 University students is found to have a mean of IQ of 110, with a standard deviation of 10. In order to calculate the 99% confidence interval of the mean, what t score will be used?</a:t>
            </a:r>
            <a:br>
              <a:rPr lang="bg-BG" sz="2000" dirty="0"/>
            </a:br>
            <a:r>
              <a:rPr lang="en-US" sz="2000" dirty="0"/>
              <a:t>A. </a:t>
            </a:r>
            <a:r>
              <a:rPr lang="en-GB" sz="2000" dirty="0"/>
              <a:t>1.645	</a:t>
            </a:r>
            <a:br>
              <a:rPr lang="bg-BG" sz="2000" dirty="0"/>
            </a:br>
            <a:r>
              <a:rPr lang="en-GB" sz="2000" dirty="0"/>
              <a:t>B. 2.326	</a:t>
            </a:r>
            <a:br>
              <a:rPr lang="bg-BG" sz="2000" dirty="0"/>
            </a:br>
            <a:r>
              <a:rPr lang="en-GB" sz="2000" dirty="0"/>
              <a:t>C. 2.576		</a:t>
            </a:r>
            <a:br>
              <a:rPr lang="bg-BG" sz="2000" dirty="0"/>
            </a:br>
            <a:r>
              <a:rPr lang="en-GB" sz="2000" dirty="0"/>
              <a:t>D. 2.807</a:t>
            </a:r>
            <a:br>
              <a:rPr lang="bg-BG" sz="2000" dirty="0"/>
            </a:br>
            <a:r>
              <a:rPr lang="en-GB" sz="2000" dirty="0"/>
              <a:t> </a:t>
            </a:r>
            <a:br>
              <a:rPr lang="bg-BG" sz="2000" dirty="0"/>
            </a:br>
            <a:r>
              <a:rPr lang="en-GB" sz="2000" b="1" dirty="0"/>
              <a:t>13. A random sample of 625 University students is found to have a mean of IQ of 110, with a standard deviation of 10. The standard error of the mean is 0.4. Between what two possible scores the true mean IQ for the students at the University lies at the level of probability 99%? </a:t>
            </a:r>
            <a:br>
              <a:rPr lang="bg-BG" sz="2000" dirty="0"/>
            </a:br>
            <a:r>
              <a:rPr lang="en-US" sz="2000" dirty="0"/>
              <a:t>A. </a:t>
            </a:r>
            <a:r>
              <a:rPr lang="en-GB" sz="2000" dirty="0"/>
              <a:t>100.0 </a:t>
            </a:r>
            <a:r>
              <a:rPr lang="en-GB" sz="2000" b="1" dirty="0">
                <a:sym typeface="Symbol" panose="05050102010706020507" pitchFamily="18" charset="2"/>
              </a:rPr>
              <a:t></a:t>
            </a:r>
            <a:r>
              <a:rPr lang="en-GB" sz="2000" dirty="0"/>
              <a:t> 120.0	</a:t>
            </a:r>
            <a:br>
              <a:rPr lang="bg-BG" sz="2000" dirty="0"/>
            </a:br>
            <a:r>
              <a:rPr lang="en-US" sz="2000" dirty="0"/>
              <a:t>B. </a:t>
            </a:r>
            <a:r>
              <a:rPr lang="en-GB" sz="2000" dirty="0"/>
              <a:t>90.0 </a:t>
            </a:r>
            <a:r>
              <a:rPr lang="en-GB" sz="2000" dirty="0">
                <a:sym typeface="Symbol" panose="05050102010706020507" pitchFamily="18" charset="2"/>
              </a:rPr>
              <a:t></a:t>
            </a:r>
            <a:r>
              <a:rPr lang="en-GB" sz="2000" dirty="0"/>
              <a:t> 130		</a:t>
            </a:r>
            <a:br>
              <a:rPr lang="bg-BG" sz="2000" dirty="0"/>
            </a:br>
            <a:r>
              <a:rPr lang="en-US" sz="2000" dirty="0"/>
              <a:t>C. </a:t>
            </a:r>
            <a:r>
              <a:rPr lang="en-GB" sz="2000" dirty="0"/>
              <a:t>108.97 </a:t>
            </a:r>
            <a:r>
              <a:rPr lang="en-GB" sz="2000" dirty="0">
                <a:sym typeface="Symbol" panose="05050102010706020507" pitchFamily="18" charset="2"/>
              </a:rPr>
              <a:t></a:t>
            </a:r>
            <a:r>
              <a:rPr lang="en-GB" sz="2000" dirty="0"/>
              <a:t> 111.03 	</a:t>
            </a:r>
            <a:br>
              <a:rPr lang="bg-BG" sz="2000" dirty="0"/>
            </a:br>
            <a:r>
              <a:rPr lang="en-US" sz="2000" dirty="0"/>
              <a:t>D. </a:t>
            </a:r>
            <a:r>
              <a:rPr lang="en-GB" sz="2000" dirty="0"/>
              <a:t>104.1 </a:t>
            </a:r>
            <a:r>
              <a:rPr lang="en-GB" sz="2000" dirty="0">
                <a:sym typeface="Symbol" panose="05050102010706020507" pitchFamily="18" charset="2"/>
              </a:rPr>
              <a:t></a:t>
            </a:r>
            <a:r>
              <a:rPr lang="en-GB" sz="2000" dirty="0"/>
              <a:t> 115.9</a:t>
            </a:r>
            <a:br>
              <a:rPr lang="bg-BG" sz="2000" dirty="0"/>
            </a:br>
            <a:endParaRPr lang="bg-BG" sz="2000" dirty="0"/>
          </a:p>
        </p:txBody>
      </p:sp>
      <p:sp>
        <p:nvSpPr>
          <p:cNvPr id="3" name="Date Placeholder 2">
            <a:extLst>
              <a:ext uri="{FF2B5EF4-FFF2-40B4-BE49-F238E27FC236}">
                <a16:creationId xmlns:a16="http://schemas.microsoft.com/office/drawing/2014/main" id="{424F3F4E-3728-412B-97C1-4C8F10927971}"/>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33226AE1-C5A6-4554-8BCA-644617FC3CCC}"/>
              </a:ext>
            </a:extLst>
          </p:cNvPr>
          <p:cNvSpPr>
            <a:spLocks noGrp="1"/>
          </p:cNvSpPr>
          <p:nvPr>
            <p:ph type="sldNum" sz="quarter" idx="12"/>
          </p:nvPr>
        </p:nvSpPr>
        <p:spPr/>
        <p:txBody>
          <a:bodyPr/>
          <a:lstStyle/>
          <a:p>
            <a:fld id="{D49A9BBA-89FD-48D0-B870-59C9B59A5A5D}" type="slidenum">
              <a:rPr lang="bg-BG" altLang="bg-BG" smtClean="0"/>
              <a:pPr/>
              <a:t>51</a:t>
            </a:fld>
            <a:endParaRPr lang="bg-BG" altLang="bg-BG"/>
          </a:p>
        </p:txBody>
      </p:sp>
    </p:spTree>
    <p:extLst>
      <p:ext uri="{BB962C8B-B14F-4D97-AF65-F5344CB8AC3E}">
        <p14:creationId xmlns:p14="http://schemas.microsoft.com/office/powerpoint/2010/main" val="2380863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7E6-84E7-40D9-99CC-0B55DA824EB4}"/>
              </a:ext>
            </a:extLst>
          </p:cNvPr>
          <p:cNvSpPr>
            <a:spLocks noGrp="1"/>
          </p:cNvSpPr>
          <p:nvPr>
            <p:ph type="title"/>
          </p:nvPr>
        </p:nvSpPr>
        <p:spPr>
          <a:xfrm>
            <a:off x="457200" y="274638"/>
            <a:ext cx="8229600" cy="5674642"/>
          </a:xfrm>
        </p:spPr>
        <p:txBody>
          <a:bodyPr/>
          <a:lstStyle/>
          <a:p>
            <a:pPr algn="l" fontAlgn="t"/>
            <a:r>
              <a:rPr lang="en-GB" sz="2000" b="1" dirty="0"/>
              <a:t>14. Sampling error of the mean:</a:t>
            </a:r>
            <a:br>
              <a:rPr lang="bg-BG" sz="2000" dirty="0"/>
            </a:br>
            <a:r>
              <a:rPr lang="en-US" sz="2000" dirty="0"/>
              <a:t>A. </a:t>
            </a:r>
            <a:r>
              <a:rPr lang="en-GB" sz="2000" dirty="0"/>
              <a:t>occurs because of poor sampling techniques</a:t>
            </a:r>
            <a:br>
              <a:rPr lang="bg-BG" sz="2000" dirty="0"/>
            </a:br>
            <a:r>
              <a:rPr lang="en-US" sz="2000" dirty="0"/>
              <a:t>B. </a:t>
            </a:r>
            <a:r>
              <a:rPr lang="en-GB" sz="2000" dirty="0"/>
              <a:t>decreases as sample size increases</a:t>
            </a:r>
            <a:br>
              <a:rPr lang="bg-BG" sz="2000" dirty="0"/>
            </a:br>
            <a:r>
              <a:rPr lang="en-US" sz="2000" dirty="0"/>
              <a:t>C. </a:t>
            </a:r>
            <a:r>
              <a:rPr lang="en-GB" sz="2000" dirty="0"/>
              <a:t>is independent of the standard deviation</a:t>
            </a:r>
            <a:br>
              <a:rPr lang="bg-BG" sz="2000" dirty="0"/>
            </a:br>
            <a:r>
              <a:rPr lang="en-US" sz="2000" dirty="0"/>
              <a:t>D. </a:t>
            </a:r>
            <a:r>
              <a:rPr lang="en-GB" sz="2000" dirty="0"/>
              <a:t>is always equal to 1.</a:t>
            </a:r>
            <a:br>
              <a:rPr lang="bg-BG" sz="2000" dirty="0"/>
            </a:br>
            <a:r>
              <a:rPr lang="en-GB" sz="2000" dirty="0"/>
              <a:t> </a:t>
            </a:r>
            <a:br>
              <a:rPr lang="bg-BG" sz="2000" dirty="0"/>
            </a:br>
            <a:r>
              <a:rPr lang="en-GB" sz="2000" b="1" dirty="0"/>
              <a:t>15. Which of the following statements is true:</a:t>
            </a:r>
            <a:br>
              <a:rPr lang="bg-BG" sz="2000" dirty="0"/>
            </a:br>
            <a:r>
              <a:rPr lang="en-GB" sz="2000" dirty="0"/>
              <a:t>A. The standard error is computed solely from sample attributes. </a:t>
            </a:r>
            <a:br>
              <a:rPr lang="en-GB" sz="2000" dirty="0"/>
            </a:br>
            <a:r>
              <a:rPr lang="en-GB" sz="2000" dirty="0"/>
              <a:t>B. The standard error is equal to the standard deviation. </a:t>
            </a:r>
            <a:br>
              <a:rPr lang="en-GB" sz="2000" dirty="0"/>
            </a:br>
            <a:r>
              <a:rPr lang="en-GB" sz="2000" dirty="0"/>
              <a:t>C. The standard error is a measure of central tendency. </a:t>
            </a:r>
            <a:br>
              <a:rPr lang="en-GB" sz="2000" dirty="0"/>
            </a:br>
            <a:br>
              <a:rPr lang="en-GB" sz="2000" dirty="0"/>
            </a:br>
            <a:r>
              <a:rPr lang="en-GB" sz="2000" b="1" dirty="0"/>
              <a:t>16. In a random sample of 900 men the mean weight is 70 kg and the standard deviation of the sample is 6 kg. What is a sampling error of the mean?</a:t>
            </a:r>
            <a:br>
              <a:rPr lang="bg-BG" sz="2000" dirty="0"/>
            </a:br>
            <a:r>
              <a:rPr lang="en-GB" sz="2000" dirty="0"/>
              <a:t>A. 1.5</a:t>
            </a:r>
            <a:br>
              <a:rPr lang="bg-BG" sz="2000" dirty="0"/>
            </a:br>
            <a:r>
              <a:rPr lang="en-GB" sz="2000" dirty="0"/>
              <a:t>B. 0.2</a:t>
            </a:r>
            <a:br>
              <a:rPr lang="bg-BG" sz="2000" dirty="0"/>
            </a:br>
            <a:r>
              <a:rPr lang="en-GB" sz="2000" dirty="0"/>
              <a:t>C. 0.8</a:t>
            </a:r>
            <a:endParaRPr lang="bg-BG" sz="2000" dirty="0"/>
          </a:p>
        </p:txBody>
      </p:sp>
      <p:sp>
        <p:nvSpPr>
          <p:cNvPr id="3" name="Date Placeholder 2">
            <a:extLst>
              <a:ext uri="{FF2B5EF4-FFF2-40B4-BE49-F238E27FC236}">
                <a16:creationId xmlns:a16="http://schemas.microsoft.com/office/drawing/2014/main" id="{424F3F4E-3728-412B-97C1-4C8F10927971}"/>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33226AE1-C5A6-4554-8BCA-644617FC3CCC}"/>
              </a:ext>
            </a:extLst>
          </p:cNvPr>
          <p:cNvSpPr>
            <a:spLocks noGrp="1"/>
          </p:cNvSpPr>
          <p:nvPr>
            <p:ph type="sldNum" sz="quarter" idx="12"/>
          </p:nvPr>
        </p:nvSpPr>
        <p:spPr/>
        <p:txBody>
          <a:bodyPr/>
          <a:lstStyle/>
          <a:p>
            <a:fld id="{D49A9BBA-89FD-48D0-B870-59C9B59A5A5D}" type="slidenum">
              <a:rPr lang="bg-BG" altLang="bg-BG" smtClean="0"/>
              <a:pPr/>
              <a:t>52</a:t>
            </a:fld>
            <a:endParaRPr lang="bg-BG" altLang="bg-BG"/>
          </a:p>
        </p:txBody>
      </p:sp>
    </p:spTree>
    <p:extLst>
      <p:ext uri="{BB962C8B-B14F-4D97-AF65-F5344CB8AC3E}">
        <p14:creationId xmlns:p14="http://schemas.microsoft.com/office/powerpoint/2010/main" val="367724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7E6-84E7-40D9-99CC-0B55DA824EB4}"/>
              </a:ext>
            </a:extLst>
          </p:cNvPr>
          <p:cNvSpPr>
            <a:spLocks noGrp="1"/>
          </p:cNvSpPr>
          <p:nvPr>
            <p:ph type="title"/>
          </p:nvPr>
        </p:nvSpPr>
        <p:spPr>
          <a:xfrm>
            <a:off x="457200" y="274637"/>
            <a:ext cx="8229600" cy="5970587"/>
          </a:xfrm>
        </p:spPr>
        <p:txBody>
          <a:bodyPr/>
          <a:lstStyle/>
          <a:p>
            <a:pPr algn="l"/>
            <a:r>
              <a:rPr lang="en-GB" sz="2000" b="1" dirty="0"/>
              <a:t>17. In a random sample of 900 men, the mean weight is 70 kg with a standard deviation 6 kg. In order to calculate the 95% confidence interval of the population mean, what t score will be used?</a:t>
            </a:r>
            <a:br>
              <a:rPr lang="bg-BG" sz="2000" dirty="0"/>
            </a:br>
            <a:r>
              <a:rPr lang="en-GB" sz="2000" dirty="0"/>
              <a:t>A. 1.645	</a:t>
            </a:r>
            <a:br>
              <a:rPr lang="bg-BG" sz="2000" dirty="0"/>
            </a:br>
            <a:r>
              <a:rPr lang="en-GB" sz="2000" dirty="0"/>
              <a:t>B. 2.326	</a:t>
            </a:r>
            <a:br>
              <a:rPr lang="bg-BG" sz="2000" dirty="0"/>
            </a:br>
            <a:r>
              <a:rPr lang="en-GB" sz="2000" dirty="0"/>
              <a:t>C. 1.960		</a:t>
            </a:r>
            <a:br>
              <a:rPr lang="bg-BG" sz="2000" dirty="0"/>
            </a:br>
            <a:r>
              <a:rPr lang="en-GB" sz="2000" b="1" dirty="0"/>
              <a:t> </a:t>
            </a:r>
            <a:br>
              <a:rPr lang="bg-BG" sz="2000" dirty="0"/>
            </a:br>
            <a:r>
              <a:rPr lang="en-GB" sz="2000" b="1" dirty="0"/>
              <a:t>18. In a random sample of 900 men the mean weight is 70 kg and the standard deviation of the sample is 6 kg. The standard error of the mean is 0.2. What is the 95% confidence interval?</a:t>
            </a:r>
            <a:br>
              <a:rPr lang="bg-BG" sz="2000" dirty="0"/>
            </a:br>
            <a:r>
              <a:rPr lang="en-GB" sz="2000" dirty="0"/>
              <a:t>A. 69.61 </a:t>
            </a:r>
            <a:r>
              <a:rPr lang="en-GB" sz="2000" b="1" dirty="0">
                <a:sym typeface="Symbol" panose="05050102010706020507" pitchFamily="18" charset="2"/>
              </a:rPr>
              <a:t></a:t>
            </a:r>
            <a:r>
              <a:rPr lang="en-GB" sz="2000" dirty="0"/>
              <a:t> 70.39 		</a:t>
            </a:r>
            <a:br>
              <a:rPr lang="bg-BG" sz="2000" dirty="0"/>
            </a:br>
            <a:r>
              <a:rPr lang="en-GB" sz="2000" dirty="0"/>
              <a:t>B. 68.08 </a:t>
            </a:r>
            <a:r>
              <a:rPr lang="en-GB" sz="2000" b="1" dirty="0">
                <a:sym typeface="Symbol" panose="05050102010706020507" pitchFamily="18" charset="2"/>
              </a:rPr>
              <a:t></a:t>
            </a:r>
            <a:r>
              <a:rPr lang="en-GB" sz="2000" dirty="0"/>
              <a:t> 71.39		</a:t>
            </a:r>
            <a:br>
              <a:rPr lang="bg-BG" sz="2000" dirty="0"/>
            </a:br>
            <a:r>
              <a:rPr lang="en-GB" sz="2000" dirty="0"/>
              <a:t>C. 68.68 </a:t>
            </a:r>
            <a:r>
              <a:rPr lang="en-GB" sz="2000" b="1" dirty="0">
                <a:sym typeface="Symbol" panose="05050102010706020507" pitchFamily="18" charset="2"/>
              </a:rPr>
              <a:t></a:t>
            </a:r>
            <a:r>
              <a:rPr lang="en-GB" sz="2000" dirty="0"/>
              <a:t> 72.39	</a:t>
            </a:r>
            <a:br>
              <a:rPr lang="bg-BG" sz="2000" dirty="0"/>
            </a:br>
            <a:r>
              <a:rPr lang="en-GB" sz="2000" b="1" dirty="0"/>
              <a:t> </a:t>
            </a:r>
            <a:br>
              <a:rPr lang="bg-BG" sz="2000" dirty="0"/>
            </a:br>
            <a:r>
              <a:rPr lang="en-GB" sz="2000" b="1" dirty="0"/>
              <a:t>19. Select the statement which you believe to be true.</a:t>
            </a:r>
            <a:br>
              <a:rPr lang="bg-BG" sz="2000" dirty="0"/>
            </a:br>
            <a:r>
              <a:rPr lang="en-GB" sz="2000" dirty="0"/>
              <a:t>A. A sample statistic is a point estimate of a population parameter.</a:t>
            </a:r>
            <a:br>
              <a:rPr lang="bg-BG" sz="2000" dirty="0"/>
            </a:br>
            <a:r>
              <a:rPr lang="en-GB" sz="2000" dirty="0"/>
              <a:t>B. For a given data set, the standard deviation is always greater than the standard error of the mean.</a:t>
            </a:r>
            <a:br>
              <a:rPr lang="bg-BG" sz="2000" dirty="0"/>
            </a:br>
            <a:r>
              <a:rPr lang="en-GB" sz="2000" dirty="0"/>
              <a:t>C. Both statements are true</a:t>
            </a:r>
            <a:endParaRPr lang="bg-BG" sz="2000" dirty="0"/>
          </a:p>
        </p:txBody>
      </p:sp>
      <p:sp>
        <p:nvSpPr>
          <p:cNvPr id="3" name="Date Placeholder 2">
            <a:extLst>
              <a:ext uri="{FF2B5EF4-FFF2-40B4-BE49-F238E27FC236}">
                <a16:creationId xmlns:a16="http://schemas.microsoft.com/office/drawing/2014/main" id="{424F3F4E-3728-412B-97C1-4C8F10927971}"/>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33226AE1-C5A6-4554-8BCA-644617FC3CCC}"/>
              </a:ext>
            </a:extLst>
          </p:cNvPr>
          <p:cNvSpPr>
            <a:spLocks noGrp="1"/>
          </p:cNvSpPr>
          <p:nvPr>
            <p:ph type="sldNum" sz="quarter" idx="12"/>
          </p:nvPr>
        </p:nvSpPr>
        <p:spPr/>
        <p:txBody>
          <a:bodyPr/>
          <a:lstStyle/>
          <a:p>
            <a:fld id="{D49A9BBA-89FD-48D0-B870-59C9B59A5A5D}" type="slidenum">
              <a:rPr lang="bg-BG" altLang="bg-BG" smtClean="0"/>
              <a:pPr/>
              <a:t>53</a:t>
            </a:fld>
            <a:endParaRPr lang="bg-BG" altLang="bg-BG"/>
          </a:p>
        </p:txBody>
      </p:sp>
    </p:spTree>
    <p:extLst>
      <p:ext uri="{BB962C8B-B14F-4D97-AF65-F5344CB8AC3E}">
        <p14:creationId xmlns:p14="http://schemas.microsoft.com/office/powerpoint/2010/main" val="3193335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F3F4E-3728-412B-97C1-4C8F10927971}"/>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33226AE1-C5A6-4554-8BCA-644617FC3CCC}"/>
              </a:ext>
            </a:extLst>
          </p:cNvPr>
          <p:cNvSpPr>
            <a:spLocks noGrp="1"/>
          </p:cNvSpPr>
          <p:nvPr>
            <p:ph type="sldNum" sz="quarter" idx="12"/>
          </p:nvPr>
        </p:nvSpPr>
        <p:spPr/>
        <p:txBody>
          <a:bodyPr/>
          <a:lstStyle/>
          <a:p>
            <a:fld id="{D49A9BBA-89FD-48D0-B870-59C9B59A5A5D}" type="slidenum">
              <a:rPr lang="bg-BG" altLang="bg-BG" smtClean="0"/>
              <a:pPr/>
              <a:t>54</a:t>
            </a:fld>
            <a:endParaRPr lang="bg-BG" altLang="bg-BG"/>
          </a:p>
        </p:txBody>
      </p:sp>
      <p:sp>
        <p:nvSpPr>
          <p:cNvPr id="5" name="Rectangle 1">
            <a:extLst>
              <a:ext uri="{FF2B5EF4-FFF2-40B4-BE49-F238E27FC236}">
                <a16:creationId xmlns:a16="http://schemas.microsoft.com/office/drawing/2014/main" id="{92D920DA-44DC-4D91-AFA8-086076CE5DCE}"/>
              </a:ext>
            </a:extLst>
          </p:cNvPr>
          <p:cNvSpPr>
            <a:spLocks noGrp="1" noChangeArrowheads="1"/>
          </p:cNvSpPr>
          <p:nvPr>
            <p:ph type="title"/>
          </p:nvPr>
        </p:nvSpPr>
        <p:spPr bwMode="auto">
          <a:xfrm>
            <a:off x="457200" y="641032"/>
            <a:ext cx="8363272"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Lst>
              <a:defRPr>
                <a:solidFill>
                  <a:schemeClr val="tx1"/>
                </a:solidFill>
                <a:latin typeface="Arial" panose="020B0604020202020204" pitchFamily="34" charset="0"/>
              </a:defRPr>
            </a:lvl1pPr>
            <a:lvl2pPr>
              <a:tabLst>
                <a:tab pos="685800" algn="l"/>
              </a:tabLst>
              <a:defRPr>
                <a:solidFill>
                  <a:schemeClr val="tx1"/>
                </a:solidFill>
                <a:latin typeface="Arial" panose="020B0604020202020204" pitchFamily="34" charset="0"/>
              </a:defRPr>
            </a:lvl2pPr>
            <a:lvl3pPr>
              <a:tabLst>
                <a:tab pos="685800" algn="l"/>
              </a:tabLst>
              <a:defRPr>
                <a:solidFill>
                  <a:schemeClr val="tx1"/>
                </a:solidFill>
                <a:latin typeface="Arial" panose="020B0604020202020204" pitchFamily="34" charset="0"/>
              </a:defRPr>
            </a:lvl3pPr>
            <a:lvl4pPr>
              <a:tabLst>
                <a:tab pos="685800" algn="l"/>
              </a:tabLst>
              <a:defRPr>
                <a:solidFill>
                  <a:schemeClr val="tx1"/>
                </a:solidFill>
                <a:latin typeface="Arial" panose="020B0604020202020204" pitchFamily="34" charset="0"/>
              </a:defRPr>
            </a:lvl4pPr>
            <a:lvl5pPr>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altLang="bg-BG"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20. The standard error of the mean: </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altLang="bg-BG"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Provides a measure of the precision of the sample mean as an estimate of the population mean.</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altLang="bg-BG"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Can only be estimated if we take repeated samples from the population</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altLang="bg-BG"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Will increase in value as the sample size increases.</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br>
              <a:rPr kumimoji="0" lang="en-GB" altLang="bg-BG"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GB" altLang="bg-BG"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21. As sample size increases:</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altLang="bg-BG"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The sampling error decreases</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GB" altLang="bg-BG"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the population become more accessible</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GB" altLang="bg-BG"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the sample becomes more biased</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GB" altLang="bg-BG"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22. Select the statement which you believe to be true. </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GB" altLang="bg-BG"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A sample statistic is a point estimate of a population parameter.</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GB" altLang="bg-BG"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Sampling error arises when we transcribe data incorrectly.</a:t>
            </a:r>
            <a:endParaRPr kumimoji="0" lang="en-US" altLang="bg-BG" sz="20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GB" altLang="bg-BG"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 The inferential process involves drawing conclusions about the sample.</a:t>
            </a:r>
            <a:br>
              <a:rPr kumimoji="0" lang="en-GB" altLang="bg-BG"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br>
              <a:rPr kumimoji="0" lang="en-GB" altLang="bg-BG"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bg-BG"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64012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7E6-84E7-40D9-99CC-0B55DA824EB4}"/>
              </a:ext>
            </a:extLst>
          </p:cNvPr>
          <p:cNvSpPr>
            <a:spLocks noGrp="1"/>
          </p:cNvSpPr>
          <p:nvPr>
            <p:ph type="title"/>
          </p:nvPr>
        </p:nvSpPr>
        <p:spPr>
          <a:xfrm>
            <a:off x="457200" y="274638"/>
            <a:ext cx="8229600" cy="5674642"/>
          </a:xfrm>
        </p:spPr>
        <p:txBody>
          <a:bodyPr/>
          <a:lstStyle/>
          <a:p>
            <a:pPr algn="l"/>
            <a:r>
              <a:rPr lang="en-GB" sz="2000" b="1" dirty="0"/>
              <a:t>23. Select the statement which you believe to be true. </a:t>
            </a:r>
            <a:br>
              <a:rPr lang="bg-BG" sz="2000" dirty="0"/>
            </a:br>
            <a:r>
              <a:rPr lang="en-GB" sz="2000" dirty="0"/>
              <a:t>A.</a:t>
            </a:r>
            <a:r>
              <a:rPr lang="en-GB" sz="2000" b="1" dirty="0"/>
              <a:t> </a:t>
            </a:r>
            <a:r>
              <a:rPr lang="en-GB" sz="2000" dirty="0"/>
              <a:t>For a given data set, the standard deviation is always greater than the standard error of the mean.</a:t>
            </a:r>
            <a:br>
              <a:rPr lang="bg-BG" sz="2000" dirty="0"/>
            </a:br>
            <a:r>
              <a:rPr lang="en-GB" sz="2000" dirty="0"/>
              <a:t>B. The inferential process involves drawing conclusions about the sample.</a:t>
            </a:r>
            <a:br>
              <a:rPr lang="bg-BG" sz="2000" dirty="0"/>
            </a:br>
            <a:r>
              <a:rPr lang="en-GB" sz="2000" dirty="0"/>
              <a:t>C. Random sampling implies a haphazard approach to the data analysis.</a:t>
            </a:r>
            <a:br>
              <a:rPr lang="en-GB" sz="2000" dirty="0"/>
            </a:br>
            <a:br>
              <a:rPr lang="bg-BG" sz="2000" dirty="0"/>
            </a:br>
            <a:r>
              <a:rPr lang="en-US" sz="2000" b="1" dirty="0"/>
              <a:t>24. When we calculate the 95% confidence interval for the population mean:</a:t>
            </a:r>
            <a:br>
              <a:rPr lang="bg-BG" sz="2000" dirty="0"/>
            </a:br>
            <a:r>
              <a:rPr lang="en-US" sz="2000" dirty="0"/>
              <a:t>A. We are 95% certain that the sample mean lies within the interval. </a:t>
            </a:r>
            <a:br>
              <a:rPr lang="bg-BG" sz="2000" dirty="0"/>
            </a:br>
            <a:r>
              <a:rPr lang="en-US" sz="2000" dirty="0"/>
              <a:t>B. We are 95% certain that the true population mean lies within this interval. </a:t>
            </a:r>
            <a:br>
              <a:rPr lang="bg-BG" sz="2000" dirty="0"/>
            </a:br>
            <a:r>
              <a:rPr lang="en-US" sz="2000" dirty="0"/>
              <a:t>C. We are 95% certain that the sample mean equals the population mean. </a:t>
            </a:r>
            <a:br>
              <a:rPr lang="bg-BG" sz="2000" dirty="0"/>
            </a:br>
            <a:r>
              <a:rPr lang="bg-BG" sz="2000" dirty="0"/>
              <a:t> </a:t>
            </a:r>
            <a:br>
              <a:rPr lang="bg-BG" sz="2000" dirty="0"/>
            </a:br>
            <a:endParaRPr lang="bg-BG" sz="2000" dirty="0"/>
          </a:p>
        </p:txBody>
      </p:sp>
      <p:sp>
        <p:nvSpPr>
          <p:cNvPr id="3" name="Date Placeholder 2">
            <a:extLst>
              <a:ext uri="{FF2B5EF4-FFF2-40B4-BE49-F238E27FC236}">
                <a16:creationId xmlns:a16="http://schemas.microsoft.com/office/drawing/2014/main" id="{424F3F4E-3728-412B-97C1-4C8F10927971}"/>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33226AE1-C5A6-4554-8BCA-644617FC3CCC}"/>
              </a:ext>
            </a:extLst>
          </p:cNvPr>
          <p:cNvSpPr>
            <a:spLocks noGrp="1"/>
          </p:cNvSpPr>
          <p:nvPr>
            <p:ph type="sldNum" sz="quarter" idx="12"/>
          </p:nvPr>
        </p:nvSpPr>
        <p:spPr/>
        <p:txBody>
          <a:bodyPr/>
          <a:lstStyle/>
          <a:p>
            <a:fld id="{D49A9BBA-89FD-48D0-B870-59C9B59A5A5D}" type="slidenum">
              <a:rPr lang="bg-BG" altLang="bg-BG" smtClean="0"/>
              <a:pPr/>
              <a:t>55</a:t>
            </a:fld>
            <a:endParaRPr lang="bg-BG" altLang="bg-BG"/>
          </a:p>
        </p:txBody>
      </p:sp>
    </p:spTree>
    <p:extLst>
      <p:ext uri="{BB962C8B-B14F-4D97-AF65-F5344CB8AC3E}">
        <p14:creationId xmlns:p14="http://schemas.microsoft.com/office/powerpoint/2010/main" val="2428090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7E6-84E7-40D9-99CC-0B55DA824EB4}"/>
              </a:ext>
            </a:extLst>
          </p:cNvPr>
          <p:cNvSpPr>
            <a:spLocks noGrp="1"/>
          </p:cNvSpPr>
          <p:nvPr>
            <p:ph type="title"/>
          </p:nvPr>
        </p:nvSpPr>
        <p:spPr>
          <a:xfrm>
            <a:off x="457200" y="274637"/>
            <a:ext cx="8229600" cy="5970587"/>
          </a:xfrm>
        </p:spPr>
        <p:txBody>
          <a:bodyPr/>
          <a:lstStyle/>
          <a:p>
            <a:pPr algn="l"/>
            <a:r>
              <a:rPr lang="en-US" sz="2000" b="1" dirty="0"/>
              <a:t>25. When we calculate the 95% confidence interval for the population mean:</a:t>
            </a:r>
            <a:br>
              <a:rPr lang="bg-BG" sz="2000" dirty="0"/>
            </a:br>
            <a:r>
              <a:rPr lang="en-US" sz="2000" dirty="0"/>
              <a:t>A. We are 95% certain that the sample mean lies within the interval. </a:t>
            </a:r>
            <a:br>
              <a:rPr lang="bg-BG" sz="2000" dirty="0"/>
            </a:br>
            <a:r>
              <a:rPr lang="en-US" sz="2000" dirty="0"/>
              <a:t>B. We are 95% certain that the sample mean is equal to the population mean. </a:t>
            </a:r>
            <a:br>
              <a:rPr lang="bg-BG" sz="2000" dirty="0"/>
            </a:br>
            <a:r>
              <a:rPr lang="en-US" sz="2000" dirty="0"/>
              <a:t>C. There is a 5% chance that the population mean lies outside this interval</a:t>
            </a:r>
            <a:br>
              <a:rPr lang="bg-BG" sz="2000" dirty="0"/>
            </a:br>
            <a:r>
              <a:rPr lang="en-US" sz="2000" b="1" dirty="0"/>
              <a:t> </a:t>
            </a:r>
            <a:br>
              <a:rPr lang="bg-BG" sz="2000" dirty="0"/>
            </a:br>
            <a:r>
              <a:rPr lang="bg-BG" sz="2000" dirty="0"/>
              <a:t> </a:t>
            </a:r>
            <a:r>
              <a:rPr lang="en-GB" sz="2000" b="1" dirty="0"/>
              <a:t>26. The bigger the sampling error the smaller the confidence interval</a:t>
            </a:r>
            <a:r>
              <a:rPr lang="en-GB" sz="2000" dirty="0"/>
              <a:t>.</a:t>
            </a:r>
            <a:br>
              <a:rPr lang="bg-BG" sz="2000" dirty="0"/>
            </a:br>
            <a:r>
              <a:rPr lang="en-US" sz="2000" dirty="0"/>
              <a:t>A. </a:t>
            </a:r>
            <a:r>
              <a:rPr lang="en-GB" sz="2000" dirty="0"/>
              <a:t>True		</a:t>
            </a:r>
            <a:br>
              <a:rPr lang="bg-BG" sz="2000" dirty="0"/>
            </a:br>
            <a:r>
              <a:rPr lang="en-US" sz="2000" dirty="0"/>
              <a:t>B. </a:t>
            </a:r>
            <a:r>
              <a:rPr lang="en-GB" sz="2000" dirty="0"/>
              <a:t>False</a:t>
            </a:r>
            <a:br>
              <a:rPr lang="bg-BG" sz="2000" dirty="0"/>
            </a:br>
            <a:r>
              <a:rPr lang="bg-BG" sz="2000" dirty="0"/>
              <a:t> </a:t>
            </a:r>
            <a:br>
              <a:rPr lang="bg-BG" sz="2000" dirty="0"/>
            </a:br>
            <a:r>
              <a:rPr lang="en-GB" sz="2000" b="1" dirty="0"/>
              <a:t>27. Generally speaking, the higher level of confidence we have that an interval contains the population mean, the larger is that interval.</a:t>
            </a:r>
            <a:br>
              <a:rPr lang="bg-BG" sz="2000" dirty="0"/>
            </a:br>
            <a:r>
              <a:rPr lang="en-GB" sz="2000" dirty="0"/>
              <a:t>A. True		</a:t>
            </a:r>
            <a:br>
              <a:rPr lang="bg-BG" sz="2000" dirty="0"/>
            </a:br>
            <a:r>
              <a:rPr lang="en-GB" sz="2000" dirty="0"/>
              <a:t>B. False</a:t>
            </a:r>
            <a:br>
              <a:rPr lang="bg-BG" sz="2000" dirty="0"/>
            </a:br>
            <a:endParaRPr lang="bg-BG" sz="2000" dirty="0"/>
          </a:p>
        </p:txBody>
      </p:sp>
      <p:sp>
        <p:nvSpPr>
          <p:cNvPr id="3" name="Date Placeholder 2">
            <a:extLst>
              <a:ext uri="{FF2B5EF4-FFF2-40B4-BE49-F238E27FC236}">
                <a16:creationId xmlns:a16="http://schemas.microsoft.com/office/drawing/2014/main" id="{424F3F4E-3728-412B-97C1-4C8F10927971}"/>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33226AE1-C5A6-4554-8BCA-644617FC3CCC}"/>
              </a:ext>
            </a:extLst>
          </p:cNvPr>
          <p:cNvSpPr>
            <a:spLocks noGrp="1"/>
          </p:cNvSpPr>
          <p:nvPr>
            <p:ph type="sldNum" sz="quarter" idx="12"/>
          </p:nvPr>
        </p:nvSpPr>
        <p:spPr/>
        <p:txBody>
          <a:bodyPr/>
          <a:lstStyle/>
          <a:p>
            <a:fld id="{D49A9BBA-89FD-48D0-B870-59C9B59A5A5D}" type="slidenum">
              <a:rPr lang="bg-BG" altLang="bg-BG" smtClean="0"/>
              <a:pPr/>
              <a:t>56</a:t>
            </a:fld>
            <a:endParaRPr lang="bg-BG" altLang="bg-BG"/>
          </a:p>
        </p:txBody>
      </p:sp>
    </p:spTree>
    <p:extLst>
      <p:ext uri="{BB962C8B-B14F-4D97-AF65-F5344CB8AC3E}">
        <p14:creationId xmlns:p14="http://schemas.microsoft.com/office/powerpoint/2010/main" val="15998227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7E6-84E7-40D9-99CC-0B55DA824EB4}"/>
              </a:ext>
            </a:extLst>
          </p:cNvPr>
          <p:cNvSpPr>
            <a:spLocks noGrp="1"/>
          </p:cNvSpPr>
          <p:nvPr>
            <p:ph type="title"/>
          </p:nvPr>
        </p:nvSpPr>
        <p:spPr>
          <a:xfrm>
            <a:off x="457200" y="274638"/>
            <a:ext cx="8229600" cy="5674642"/>
          </a:xfrm>
        </p:spPr>
        <p:txBody>
          <a:bodyPr/>
          <a:lstStyle/>
          <a:p>
            <a:pPr algn="l"/>
            <a:r>
              <a:rPr lang="en-GB" sz="2000" b="1" dirty="0"/>
              <a:t>28. The bigger the sampling error the larger the confidence interval</a:t>
            </a:r>
            <a:r>
              <a:rPr lang="en-GB" sz="2000" dirty="0"/>
              <a:t>.</a:t>
            </a:r>
            <a:br>
              <a:rPr lang="bg-BG" sz="2000" dirty="0"/>
            </a:br>
            <a:r>
              <a:rPr lang="en-US" sz="2000" dirty="0"/>
              <a:t>A. </a:t>
            </a:r>
            <a:r>
              <a:rPr lang="en-GB" sz="2000" dirty="0"/>
              <a:t>True		</a:t>
            </a:r>
            <a:br>
              <a:rPr lang="bg-BG" sz="2000" dirty="0"/>
            </a:br>
            <a:r>
              <a:rPr lang="en-US" sz="2000" dirty="0"/>
              <a:t>B. </a:t>
            </a:r>
            <a:r>
              <a:rPr lang="en-GB" sz="2000" dirty="0"/>
              <a:t>False</a:t>
            </a:r>
            <a:br>
              <a:rPr lang="bg-BG" sz="2000" dirty="0"/>
            </a:br>
            <a:r>
              <a:rPr lang="bg-BG" sz="2000" dirty="0"/>
              <a:t> </a:t>
            </a:r>
            <a:br>
              <a:rPr lang="bg-BG" sz="2000" dirty="0"/>
            </a:br>
            <a:r>
              <a:rPr lang="en-GB" sz="2000" b="1" dirty="0"/>
              <a:t>29. The higher level of confidence we choose that an interval contains the population mean, the smaller is that interval.</a:t>
            </a:r>
            <a:br>
              <a:rPr lang="bg-BG" sz="2000" dirty="0"/>
            </a:br>
            <a:r>
              <a:rPr lang="en-GB" sz="2000" dirty="0"/>
              <a:t>A. True		</a:t>
            </a:r>
            <a:br>
              <a:rPr lang="bg-BG" sz="2000" dirty="0"/>
            </a:br>
            <a:r>
              <a:rPr lang="en-GB" sz="2000" dirty="0"/>
              <a:t>B. False</a:t>
            </a:r>
            <a:br>
              <a:rPr lang="bg-BG" sz="2000" dirty="0"/>
            </a:br>
            <a:r>
              <a:rPr lang="en-GB" sz="2000" dirty="0"/>
              <a:t> </a:t>
            </a:r>
            <a:br>
              <a:rPr lang="bg-BG" sz="2000" dirty="0"/>
            </a:br>
            <a:r>
              <a:rPr lang="en-GB" sz="2000" b="1" dirty="0"/>
              <a:t>30. With the increase of the confidence level, the t-value for the same degrees of freedom:</a:t>
            </a:r>
            <a:br>
              <a:rPr lang="bg-BG" sz="2000" dirty="0"/>
            </a:br>
            <a:r>
              <a:rPr lang="en-GB" sz="2000" dirty="0"/>
              <a:t>A. </a:t>
            </a:r>
            <a:r>
              <a:rPr lang="en-GB" sz="2000"/>
              <a:t>Increases </a:t>
            </a:r>
            <a:br>
              <a:rPr lang="bg-BG" sz="2000" dirty="0"/>
            </a:br>
            <a:r>
              <a:rPr lang="en-GB" sz="2000" dirty="0"/>
              <a:t>B. Decreases</a:t>
            </a:r>
            <a:br>
              <a:rPr lang="bg-BG" sz="2000" dirty="0"/>
            </a:br>
            <a:r>
              <a:rPr lang="en-GB" sz="2000" dirty="0"/>
              <a:t>C. Remains unchanged</a:t>
            </a:r>
            <a:endParaRPr lang="bg-BG" sz="2000" dirty="0"/>
          </a:p>
        </p:txBody>
      </p:sp>
      <p:sp>
        <p:nvSpPr>
          <p:cNvPr id="3" name="Date Placeholder 2">
            <a:extLst>
              <a:ext uri="{FF2B5EF4-FFF2-40B4-BE49-F238E27FC236}">
                <a16:creationId xmlns:a16="http://schemas.microsoft.com/office/drawing/2014/main" id="{424F3F4E-3728-412B-97C1-4C8F10927971}"/>
              </a:ext>
            </a:extLst>
          </p:cNvPr>
          <p:cNvSpPr>
            <a:spLocks noGrp="1"/>
          </p:cNvSpPr>
          <p:nvPr>
            <p:ph type="dt" sz="half" idx="10"/>
          </p:nvPr>
        </p:nvSpPr>
        <p:spPr/>
        <p:txBody>
          <a:bodyPr/>
          <a:lstStyle/>
          <a:p>
            <a:fld id="{AF401520-65EC-415A-A657-D4F751C22466}" type="datetime1">
              <a:rPr lang="bg-BG" altLang="bg-BG" smtClean="0"/>
              <a:t>4.12.2019 г.</a:t>
            </a:fld>
            <a:endParaRPr lang="bg-BG" altLang="bg-BG"/>
          </a:p>
        </p:txBody>
      </p:sp>
      <p:sp>
        <p:nvSpPr>
          <p:cNvPr id="4" name="Slide Number Placeholder 3">
            <a:extLst>
              <a:ext uri="{FF2B5EF4-FFF2-40B4-BE49-F238E27FC236}">
                <a16:creationId xmlns:a16="http://schemas.microsoft.com/office/drawing/2014/main" id="{33226AE1-C5A6-4554-8BCA-644617FC3CCC}"/>
              </a:ext>
            </a:extLst>
          </p:cNvPr>
          <p:cNvSpPr>
            <a:spLocks noGrp="1"/>
          </p:cNvSpPr>
          <p:nvPr>
            <p:ph type="sldNum" sz="quarter" idx="12"/>
          </p:nvPr>
        </p:nvSpPr>
        <p:spPr/>
        <p:txBody>
          <a:bodyPr/>
          <a:lstStyle/>
          <a:p>
            <a:fld id="{D49A9BBA-89FD-48D0-B870-59C9B59A5A5D}" type="slidenum">
              <a:rPr lang="bg-BG" altLang="bg-BG" smtClean="0"/>
              <a:pPr/>
              <a:t>57</a:t>
            </a:fld>
            <a:endParaRPr lang="bg-BG" altLang="bg-BG"/>
          </a:p>
        </p:txBody>
      </p:sp>
    </p:spTree>
    <p:extLst>
      <p:ext uri="{BB962C8B-B14F-4D97-AF65-F5344CB8AC3E}">
        <p14:creationId xmlns:p14="http://schemas.microsoft.com/office/powerpoint/2010/main" val="3119404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5C0B-1D16-4387-BB02-6997411C71D8}"/>
              </a:ext>
            </a:extLst>
          </p:cNvPr>
          <p:cNvSpPr>
            <a:spLocks noGrp="1"/>
          </p:cNvSpPr>
          <p:nvPr>
            <p:ph type="title"/>
          </p:nvPr>
        </p:nvSpPr>
        <p:spPr>
          <a:xfrm>
            <a:off x="457200" y="457200"/>
            <a:ext cx="8229600" cy="379512"/>
          </a:xfrm>
        </p:spPr>
        <p:txBody>
          <a:bodyPr/>
          <a:lstStyle/>
          <a:p>
            <a:r>
              <a:rPr lang="en-US" sz="2800" b="1" dirty="0"/>
              <a:t>Right answers</a:t>
            </a:r>
            <a:endParaRPr lang="bg-BG" sz="2800" b="1" dirty="0"/>
          </a:p>
        </p:txBody>
      </p:sp>
      <p:sp>
        <p:nvSpPr>
          <p:cNvPr id="5" name="Slide Number Placeholder 4">
            <a:extLst>
              <a:ext uri="{FF2B5EF4-FFF2-40B4-BE49-F238E27FC236}">
                <a16:creationId xmlns:a16="http://schemas.microsoft.com/office/drawing/2014/main" id="{0937FBA5-B5DB-4133-B98C-0607BB5200FD}"/>
              </a:ext>
            </a:extLst>
          </p:cNvPr>
          <p:cNvSpPr>
            <a:spLocks noGrp="1"/>
          </p:cNvSpPr>
          <p:nvPr>
            <p:ph type="sldNum" sz="quarter" idx="11"/>
          </p:nvPr>
        </p:nvSpPr>
        <p:spPr/>
        <p:txBody>
          <a:bodyPr/>
          <a:lstStyle/>
          <a:p>
            <a:pPr>
              <a:defRPr/>
            </a:pPr>
            <a:fld id="{F7470904-3055-46D7-A825-ACF91539C142}" type="slidenum">
              <a:rPr lang="bg-BG" altLang="en-US" smtClean="0"/>
              <a:pPr>
                <a:defRPr/>
              </a:pPr>
              <a:t>58</a:t>
            </a:fld>
            <a:endParaRPr lang="bg-BG" altLang="en-US"/>
          </a:p>
        </p:txBody>
      </p:sp>
      <p:sp>
        <p:nvSpPr>
          <p:cNvPr id="6" name="Date Placeholder 5">
            <a:extLst>
              <a:ext uri="{FF2B5EF4-FFF2-40B4-BE49-F238E27FC236}">
                <a16:creationId xmlns:a16="http://schemas.microsoft.com/office/drawing/2014/main" id="{7446009F-33CC-49B2-868E-634051514DFE}"/>
              </a:ext>
            </a:extLst>
          </p:cNvPr>
          <p:cNvSpPr>
            <a:spLocks noGrp="1"/>
          </p:cNvSpPr>
          <p:nvPr>
            <p:ph type="dt" sz="half" idx="12"/>
          </p:nvPr>
        </p:nvSpPr>
        <p:spPr/>
        <p:txBody>
          <a:bodyPr/>
          <a:lstStyle/>
          <a:p>
            <a:fld id="{D0021FBF-7BA4-4724-BB91-148649787709}" type="datetime1">
              <a:rPr lang="bg-BG" altLang="bg-BG" smtClean="0"/>
              <a:t>4.12.2019 г.</a:t>
            </a:fld>
            <a:endParaRPr lang="bg-BG" altLang="en-US"/>
          </a:p>
        </p:txBody>
      </p:sp>
      <p:sp>
        <p:nvSpPr>
          <p:cNvPr id="7" name="Rectangle 6">
            <a:extLst>
              <a:ext uri="{FF2B5EF4-FFF2-40B4-BE49-F238E27FC236}">
                <a16:creationId xmlns:a16="http://schemas.microsoft.com/office/drawing/2014/main" id="{B86FFF09-7866-4BF2-90CC-05FC172F09EB}"/>
              </a:ext>
            </a:extLst>
          </p:cNvPr>
          <p:cNvSpPr/>
          <p:nvPr/>
        </p:nvSpPr>
        <p:spPr>
          <a:xfrm>
            <a:off x="683568" y="836712"/>
            <a:ext cx="7272808" cy="5093702"/>
          </a:xfrm>
          <a:prstGeom prst="rect">
            <a:avLst/>
          </a:prstGeom>
        </p:spPr>
        <p:txBody>
          <a:bodyPr wrap="square">
            <a:spAutoFit/>
          </a:bodyPr>
          <a:lstStyle/>
          <a:p>
            <a:pPr marL="0" indent="0">
              <a:spcBef>
                <a:spcPts val="600"/>
              </a:spcBef>
              <a:buNone/>
            </a:pPr>
            <a:r>
              <a:rPr lang="en-US" sz="2800" dirty="0"/>
              <a:t>1 – B			2 – A			3 – A</a:t>
            </a:r>
          </a:p>
          <a:p>
            <a:pPr marL="0" indent="0">
              <a:spcBef>
                <a:spcPts val="600"/>
              </a:spcBef>
              <a:buNone/>
            </a:pPr>
            <a:r>
              <a:rPr lang="en-US" sz="2800" dirty="0"/>
              <a:t>4 – A			5 – B			6 – C</a:t>
            </a:r>
          </a:p>
          <a:p>
            <a:pPr marL="0" indent="0">
              <a:spcBef>
                <a:spcPts val="600"/>
              </a:spcBef>
              <a:buNone/>
            </a:pPr>
            <a:r>
              <a:rPr lang="en-US" sz="2800" dirty="0"/>
              <a:t>7 – B			8 – B			9 – B</a:t>
            </a:r>
          </a:p>
          <a:p>
            <a:pPr marL="0" indent="0">
              <a:spcBef>
                <a:spcPts val="600"/>
              </a:spcBef>
              <a:buNone/>
            </a:pPr>
            <a:r>
              <a:rPr lang="en-US" sz="2800" dirty="0"/>
              <a:t>10 – B		11 – C		12 – C</a:t>
            </a:r>
          </a:p>
          <a:p>
            <a:pPr marL="0" indent="0">
              <a:spcBef>
                <a:spcPts val="600"/>
              </a:spcBef>
              <a:buNone/>
            </a:pPr>
            <a:r>
              <a:rPr lang="en-US" sz="2800" dirty="0"/>
              <a:t>13 – C		14 – B		15 – A</a:t>
            </a:r>
          </a:p>
          <a:p>
            <a:pPr marL="0" indent="0">
              <a:spcBef>
                <a:spcPts val="600"/>
              </a:spcBef>
              <a:buNone/>
            </a:pPr>
            <a:r>
              <a:rPr lang="en-US" sz="2800" dirty="0"/>
              <a:t>16 – B		17 – C		18 – A</a:t>
            </a:r>
          </a:p>
          <a:p>
            <a:pPr marL="0" indent="0">
              <a:spcBef>
                <a:spcPts val="600"/>
              </a:spcBef>
              <a:buNone/>
            </a:pPr>
            <a:r>
              <a:rPr lang="en-US" sz="2800" dirty="0"/>
              <a:t>19 – C		20 – A		21 – A</a:t>
            </a:r>
          </a:p>
          <a:p>
            <a:pPr marL="0" indent="0">
              <a:spcBef>
                <a:spcPts val="600"/>
              </a:spcBef>
              <a:buNone/>
            </a:pPr>
            <a:r>
              <a:rPr lang="en-US" sz="2800" dirty="0"/>
              <a:t>22 – A		23 – A		24 – B</a:t>
            </a:r>
          </a:p>
          <a:p>
            <a:pPr marL="0" indent="0">
              <a:spcBef>
                <a:spcPts val="600"/>
              </a:spcBef>
              <a:buNone/>
            </a:pPr>
            <a:r>
              <a:rPr lang="en-US" sz="2800" dirty="0"/>
              <a:t>25 – C		26 – B		27 – A</a:t>
            </a:r>
          </a:p>
          <a:p>
            <a:pPr marL="0" indent="0">
              <a:spcBef>
                <a:spcPts val="600"/>
              </a:spcBef>
              <a:buNone/>
            </a:pPr>
            <a:r>
              <a:rPr lang="en-US" sz="2800" dirty="0"/>
              <a:t>28 – A		29 – B		30 – A</a:t>
            </a:r>
          </a:p>
        </p:txBody>
      </p:sp>
    </p:spTree>
    <p:extLst>
      <p:ext uri="{BB962C8B-B14F-4D97-AF65-F5344CB8AC3E}">
        <p14:creationId xmlns:p14="http://schemas.microsoft.com/office/powerpoint/2010/main" val="270118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295400" y="2334973"/>
            <a:ext cx="7272338" cy="2899255"/>
          </a:xfrm>
          <a:prstGeom prst="rect">
            <a:avLst/>
          </a:prstGeom>
          <a:solidFill>
            <a:schemeClr val="tx1">
              <a:lumMod val="95000"/>
            </a:schemeClr>
          </a:solidFill>
          <a:ln>
            <a:noFill/>
          </a:ln>
          <a:effectLst/>
        </p:spPr>
        <p:txBody>
          <a:bodyPr anchor="ctr">
            <a:spAutoFit/>
          </a:bodyPr>
          <a:lstStyle/>
          <a:p>
            <a:pPr algn="ctr">
              <a:lnSpc>
                <a:spcPct val="160000"/>
              </a:lnSpc>
              <a:defRPr/>
            </a:pPr>
            <a:r>
              <a:rPr lang="en-US" altLang="en-US" sz="3200" b="1" dirty="0">
                <a:solidFill>
                  <a:srgbClr val="FF0000"/>
                </a:solidFill>
              </a:rPr>
              <a:t>TWO TYPES OF ESTIMATION:</a:t>
            </a:r>
          </a:p>
          <a:p>
            <a:pPr algn="ctr">
              <a:lnSpc>
                <a:spcPct val="250000"/>
              </a:lnSpc>
              <a:defRPr/>
            </a:pPr>
            <a:r>
              <a:rPr lang="en-US" altLang="en-US" sz="3200" b="1" dirty="0">
                <a:solidFill>
                  <a:srgbClr val="FF0000"/>
                </a:solidFill>
              </a:rPr>
              <a:t>- POINT ESTIMATION</a:t>
            </a:r>
          </a:p>
          <a:p>
            <a:pPr algn="ctr">
              <a:lnSpc>
                <a:spcPct val="160000"/>
              </a:lnSpc>
              <a:buFontTx/>
              <a:buChar char="-"/>
              <a:defRPr/>
            </a:pPr>
            <a:r>
              <a:rPr lang="en-US" altLang="en-US" sz="3200" b="1" dirty="0">
                <a:solidFill>
                  <a:srgbClr val="FF0000"/>
                </a:solidFill>
              </a:rPr>
              <a:t> INTERVAL ESTIMATION</a:t>
            </a:r>
            <a:endParaRPr lang="bg-BG" altLang="en-US" sz="3200" b="1" dirty="0">
              <a:solidFill>
                <a:srgbClr val="FF0000"/>
              </a:solidFill>
            </a:endParaRPr>
          </a:p>
        </p:txBody>
      </p:sp>
      <p:sp>
        <p:nvSpPr>
          <p:cNvPr id="8195" name="Rectangle 3"/>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8196" name="Object 4"/>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8338" name="Equation" r:id="rId3" imgW="139579" imgH="164957" progId="Equation.3">
                  <p:embed/>
                </p:oleObj>
              </mc:Choice>
              <mc:Fallback>
                <p:oleObj name="Equation" r:id="rId3" imgW="139579" imgH="16495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7" name="Rectangle 31"/>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8198" name="Object 32"/>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8339" name="Equation" r:id="rId5" imgW="139579" imgH="164957" progId="Equation.3">
                  <p:embed/>
                </p:oleObj>
              </mc:Choice>
              <mc:Fallback>
                <p:oleObj name="Equation" r:id="rId5" imgW="139579" imgH="164957" progId="Equation.3">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65" name="Rectangle 33"/>
          <p:cNvSpPr>
            <a:spLocks noChangeArrowheads="1"/>
          </p:cNvSpPr>
          <p:nvPr/>
        </p:nvSpPr>
        <p:spPr bwMode="auto">
          <a:xfrm>
            <a:off x="1619250" y="692150"/>
            <a:ext cx="6624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1" lang="en-US" altLang="en-US" sz="3600" b="1">
                <a:solidFill>
                  <a:schemeClr val="bg2"/>
                </a:solidFill>
                <a:effectLst>
                  <a:outerShdw blurRad="38100" dist="38100" dir="2700000" algn="tl">
                    <a:srgbClr val="000000"/>
                  </a:outerShdw>
                </a:effectLst>
              </a:rPr>
              <a:t>STATISTICAL ESTIMATION</a:t>
            </a:r>
            <a:endParaRPr kumimoji="1" lang="bg-BG" altLang="en-US" sz="3600" b="1">
              <a:solidFill>
                <a:schemeClr val="bg2"/>
              </a:solidFill>
              <a:effectLst>
                <a:outerShdw blurRad="38100" dist="38100" dir="2700000" algn="tl">
                  <a:srgbClr val="000000"/>
                </a:outerShdw>
              </a:effectLst>
            </a:endParaRPr>
          </a:p>
        </p:txBody>
      </p:sp>
      <p:sp>
        <p:nvSpPr>
          <p:cNvPr id="2" name="Date Placeholder 1"/>
          <p:cNvSpPr>
            <a:spLocks noGrp="1"/>
          </p:cNvSpPr>
          <p:nvPr>
            <p:ph type="dt" sz="half" idx="10"/>
          </p:nvPr>
        </p:nvSpPr>
        <p:spPr/>
        <p:txBody>
          <a:bodyPr/>
          <a:lstStyle/>
          <a:p>
            <a:pPr>
              <a:defRPr/>
            </a:pPr>
            <a:fld id="{56E62FBE-6786-49FC-A3F6-AA1470C20D77}" type="datetime1">
              <a:rPr lang="bg-BG" altLang="en-US" smtClean="0">
                <a:solidFill>
                  <a:schemeClr val="bg2"/>
                </a:solidFill>
              </a:rPr>
              <a:t>4.12.2019 г.</a:t>
            </a:fld>
            <a:endParaRPr lang="en-US" altLang="en-US"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smtClean="0"/>
              <a:pPr>
                <a:defRPr/>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1345806" y="2132856"/>
            <a:ext cx="7272337" cy="1200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chemeClr val="bg2"/>
                </a:solidFill>
                <a:cs typeface="Times New Roman" pitchFamily="18" charset="0"/>
              </a:rPr>
              <a:t>The mean and the standard deviation for the sample are called </a:t>
            </a:r>
            <a:r>
              <a:rPr lang="en-US" altLang="en-US" b="1" dirty="0">
                <a:solidFill>
                  <a:srgbClr val="FF0000"/>
                </a:solidFill>
                <a:cs typeface="Times New Roman" pitchFamily="18" charset="0"/>
              </a:rPr>
              <a:t>estimation indicators or statistics </a:t>
            </a:r>
            <a:r>
              <a:rPr lang="en-US" altLang="en-US" b="1" dirty="0">
                <a:solidFill>
                  <a:schemeClr val="bg2"/>
                </a:solidFill>
                <a:cs typeface="Times New Roman" pitchFamily="18" charset="0"/>
              </a:rPr>
              <a:t>for unknown </a:t>
            </a:r>
            <a:r>
              <a:rPr lang="en-US" altLang="en-US" b="1" dirty="0">
                <a:solidFill>
                  <a:srgbClr val="0070C0"/>
                </a:solidFill>
                <a:cs typeface="Times New Roman" pitchFamily="18" charset="0"/>
              </a:rPr>
              <a:t>parameters</a:t>
            </a:r>
            <a:r>
              <a:rPr lang="en-US" altLang="en-US" dirty="0">
                <a:solidFill>
                  <a:srgbClr val="0070C0"/>
                </a:solidFill>
                <a:cs typeface="Times New Roman" pitchFamily="18" charset="0"/>
              </a:rPr>
              <a:t> </a:t>
            </a:r>
            <a:r>
              <a:rPr lang="en-US" altLang="en-US" b="1" dirty="0">
                <a:solidFill>
                  <a:srgbClr val="0070C0"/>
                </a:solidFill>
                <a:cs typeface="Times New Roman" pitchFamily="18" charset="0"/>
              </a:rPr>
              <a:t>of the population.</a:t>
            </a:r>
            <a:r>
              <a:rPr lang="en-US" altLang="en-US" dirty="0">
                <a:solidFill>
                  <a:srgbClr val="0070C0"/>
                </a:solidFill>
                <a:cs typeface="Times New Roman" pitchFamily="18" charset="0"/>
              </a:rPr>
              <a:t> </a:t>
            </a:r>
            <a:r>
              <a:rPr lang="bg-BG" altLang="en-US" dirty="0">
                <a:solidFill>
                  <a:srgbClr val="0070C0"/>
                </a:solidFill>
                <a:cs typeface="Times New Roman" pitchFamily="18" charset="0"/>
              </a:rPr>
              <a:t> </a:t>
            </a:r>
            <a:endParaRPr lang="bg-BG" altLang="en-US" dirty="0">
              <a:solidFill>
                <a:srgbClr val="0070C0"/>
              </a:solidFill>
            </a:endParaRPr>
          </a:p>
        </p:txBody>
      </p:sp>
      <p:sp>
        <p:nvSpPr>
          <p:cNvPr id="9219" name="Rectangle 16"/>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9220" name="Object 4"/>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9534" name="Equation" r:id="rId3" imgW="139579" imgH="164957" progId="Equation.3">
                  <p:embed/>
                </p:oleObj>
              </mc:Choice>
              <mc:Fallback>
                <p:oleObj name="Equation" r:id="rId3" imgW="139579" imgH="16495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graphicFrame>
            <p:nvGraphicFramePr>
              <p:cNvPr id="43316" name="Group 308"/>
              <p:cNvGraphicFramePr>
                <a:graphicFrameLocks noGrp="1"/>
              </p:cNvGraphicFramePr>
              <p:nvPr>
                <p:extLst>
                  <p:ext uri="{D42A27DB-BD31-4B8C-83A1-F6EECF244321}">
                    <p14:modId xmlns:p14="http://schemas.microsoft.com/office/powerpoint/2010/main" val="702201225"/>
                  </p:ext>
                </p:extLst>
              </p:nvPr>
            </p:nvGraphicFramePr>
            <p:xfrm>
              <a:off x="1371836" y="3501008"/>
              <a:ext cx="7160604" cy="2556044"/>
            </p:xfrm>
            <a:graphic>
              <a:graphicData uri="http://schemas.openxmlformats.org/drawingml/2006/table">
                <a:tbl>
                  <a:tblPr/>
                  <a:tblGrid>
                    <a:gridCol w="2568848">
                      <a:extLst>
                        <a:ext uri="{9D8B030D-6E8A-4147-A177-3AD203B41FA5}">
                          <a16:colId xmlns:a16="http://schemas.microsoft.com/office/drawing/2014/main" val="20000"/>
                        </a:ext>
                      </a:extLst>
                    </a:gridCol>
                    <a:gridCol w="2135187">
                      <a:extLst>
                        <a:ext uri="{9D8B030D-6E8A-4147-A177-3AD203B41FA5}">
                          <a16:colId xmlns:a16="http://schemas.microsoft.com/office/drawing/2014/main" val="20001"/>
                        </a:ext>
                      </a:extLst>
                    </a:gridCol>
                    <a:gridCol w="2456569">
                      <a:extLst>
                        <a:ext uri="{9D8B030D-6E8A-4147-A177-3AD203B41FA5}">
                          <a16:colId xmlns:a16="http://schemas.microsoft.com/office/drawing/2014/main" val="20002"/>
                        </a:ext>
                      </a:extLst>
                    </a:gridCol>
                  </a:tblGrid>
                  <a:tr h="605000">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endParaRPr kumimoji="1" lang="bg-BG" altLang="en-US" sz="2400" b="0" i="0" u="none" strike="noStrike" cap="none" normalizeH="0" baseline="0" dirty="0">
                            <a:ln>
                              <a:noFill/>
                            </a:ln>
                            <a:solidFill>
                              <a:schemeClr val="bg2"/>
                            </a:solidFill>
                            <a:effectLst>
                              <a:outerShdw blurRad="38100" dist="38100" dir="2700000" algn="tl">
                                <a:srgbClr val="000000"/>
                              </a:outerShdw>
                            </a:effectLst>
                            <a:latin typeface="Impact" pitchFamily="34"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FF0000"/>
                              </a:solidFill>
                              <a:effectLst/>
                              <a:latin typeface="Times New Roman" pitchFamily="18" charset="0"/>
                            </a:rPr>
                            <a:t>Sample</a:t>
                          </a:r>
                          <a:endParaRPr kumimoji="0" lang="bg-BG" altLang="en-US" sz="2400" b="1" i="1" u="none" strike="noStrike" cap="none" normalizeH="0" baseline="0" dirty="0">
                            <a:ln>
                              <a:noFill/>
                            </a:ln>
                            <a:solidFill>
                              <a:srgbClr val="FF000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0070C0"/>
                              </a:solidFill>
                              <a:effectLst/>
                              <a:latin typeface="Times New Roman" pitchFamily="18" charset="0"/>
                            </a:rPr>
                            <a:t>Population</a:t>
                          </a:r>
                          <a:endParaRPr kumimoji="0" lang="bg-BG" altLang="en-US" sz="2400" b="1" i="1" u="none" strike="noStrike" cap="none" normalizeH="0" baseline="0" dirty="0">
                            <a:ln>
                              <a:noFill/>
                            </a:ln>
                            <a:solidFill>
                              <a:srgbClr val="0070C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518298">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endParaRPr kumimoji="1" lang="bg-BG" altLang="en-US" sz="2400" b="0" i="0" u="none" strike="noStrike" cap="none" normalizeH="0" baseline="0">
                            <a:ln>
                              <a:noFill/>
                            </a:ln>
                            <a:solidFill>
                              <a:schemeClr val="bg2"/>
                            </a:solidFill>
                            <a:effectLst>
                              <a:outerShdw blurRad="38100" dist="38100" dir="2700000" algn="tl">
                                <a:srgbClr val="000000"/>
                              </a:outerShdw>
                            </a:effectLst>
                            <a:latin typeface="Impact" pitchFamily="34"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FF0000"/>
                              </a:solidFill>
                              <a:effectLst/>
                              <a:latin typeface="Times New Roman" pitchFamily="18" charset="0"/>
                            </a:rPr>
                            <a:t>Known</a:t>
                          </a:r>
                          <a:endParaRPr kumimoji="0" lang="bg-BG" altLang="en-US" sz="2400" b="1" i="1" u="none" strike="noStrike" cap="none" normalizeH="0" baseline="0" dirty="0">
                            <a:ln>
                              <a:noFill/>
                            </a:ln>
                            <a:solidFill>
                              <a:srgbClr val="FF000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0070C0"/>
                              </a:solidFill>
                              <a:effectLst/>
                              <a:latin typeface="Times New Roman" pitchFamily="18" charset="0"/>
                            </a:rPr>
                            <a:t>Unknown</a:t>
                          </a:r>
                          <a:endParaRPr kumimoji="0" lang="bg-BG" altLang="en-US" sz="2400" b="1" i="1" u="none" strike="noStrike" cap="none" normalizeH="0" baseline="0" dirty="0">
                            <a:ln>
                              <a:noFill/>
                            </a:ln>
                            <a:solidFill>
                              <a:srgbClr val="0070C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518298">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endParaRPr kumimoji="1" lang="bg-BG" altLang="en-US" sz="2400" b="0" i="0" u="none" strike="noStrike" cap="none" normalizeH="0" baseline="0">
                            <a:ln>
                              <a:noFill/>
                            </a:ln>
                            <a:solidFill>
                              <a:schemeClr val="bg2"/>
                            </a:solidFill>
                            <a:effectLst>
                              <a:outerShdw blurRad="38100" dist="38100" dir="2700000" algn="tl">
                                <a:srgbClr val="000000"/>
                              </a:outerShdw>
                            </a:effectLst>
                            <a:latin typeface="Impact" pitchFamily="34"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FF0000"/>
                              </a:solidFill>
                              <a:effectLst/>
                              <a:latin typeface="Times New Roman" pitchFamily="18" charset="0"/>
                            </a:rPr>
                            <a:t>Statistics</a:t>
                          </a:r>
                          <a:endParaRPr kumimoji="0" lang="bg-BG" altLang="en-US" sz="2400" b="1" i="1" u="none" strike="noStrike" cap="none" normalizeH="0" baseline="0" dirty="0">
                            <a:ln>
                              <a:noFill/>
                            </a:ln>
                            <a:solidFill>
                              <a:srgbClr val="FF000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0070C0"/>
                              </a:solidFill>
                              <a:effectLst/>
                              <a:latin typeface="Times New Roman" pitchFamily="18" charset="0"/>
                            </a:rPr>
                            <a:t>Parameters </a:t>
                          </a:r>
                          <a:endParaRPr kumimoji="0" lang="bg-BG" altLang="en-US" sz="2400" b="1" i="1" u="none" strike="noStrike" cap="none" normalizeH="0" baseline="0" dirty="0">
                            <a:ln>
                              <a:noFill/>
                            </a:ln>
                            <a:solidFill>
                              <a:srgbClr val="0070C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365858">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a:ln>
                                <a:noFill/>
                              </a:ln>
                              <a:solidFill>
                                <a:schemeClr val="bg2"/>
                              </a:solidFill>
                              <a:effectLst/>
                              <a:latin typeface="Times New Roman" pitchFamily="18" charset="0"/>
                              <a:cs typeface="Times New Roman" pitchFamily="18" charset="0"/>
                            </a:rPr>
                            <a:t>Mean</a:t>
                          </a:r>
                          <a:endParaRPr kumimoji="0" lang="bg-BG" altLang="en-US" sz="2400" b="0" i="0" u="none" strike="noStrike" cap="none" normalizeH="0" baseline="0">
                            <a:ln>
                              <a:noFill/>
                            </a:ln>
                            <a:solidFill>
                              <a:schemeClr val="bg2"/>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14:m>
                            <m:oMathPara xmlns:m="http://schemas.openxmlformats.org/officeDocument/2006/math">
                              <m:oMathParaPr>
                                <m:jc m:val="centerGroup"/>
                              </m:oMathParaPr>
                              <m:oMath xmlns:m="http://schemas.openxmlformats.org/officeDocument/2006/math">
                                <m:acc>
                                  <m:accPr>
                                    <m:chr m:val="̅"/>
                                    <m:ctrlPr>
                                      <a:rPr kumimoji="1" lang="en-US" altLang="en-US" sz="2400" b="0" i="1" u="none" strike="noStrike" cap="none" normalizeH="0" baseline="0" smtClean="0">
                                        <a:ln>
                                          <a:noFill/>
                                        </a:ln>
                                        <a:solidFill>
                                          <a:srgbClr val="FF0000"/>
                                        </a:solidFill>
                                        <a:effectLst/>
                                        <a:latin typeface="Cambria Math" panose="02040503050406030204" pitchFamily="18" charset="0"/>
                                      </a:rPr>
                                    </m:ctrlPr>
                                  </m:accPr>
                                  <m:e>
                                    <m:r>
                                      <a:rPr kumimoji="1" lang="en-US" altLang="en-US" sz="2400" b="0" i="1" u="none" strike="noStrike" cap="none" normalizeH="0" baseline="0" smtClean="0">
                                        <a:ln>
                                          <a:noFill/>
                                        </a:ln>
                                        <a:solidFill>
                                          <a:srgbClr val="FF0000"/>
                                        </a:solidFill>
                                        <a:effectLst/>
                                        <a:latin typeface="Cambria Math" panose="02040503050406030204" pitchFamily="18" charset="0"/>
                                      </a:rPr>
                                      <m:t>𝑥</m:t>
                                    </m:r>
                                  </m:e>
                                </m:acc>
                              </m:oMath>
                            </m:oMathPara>
                          </a14:m>
                          <a:endParaRPr kumimoji="1" lang="bg-BG" altLang="en-US" sz="2400" b="0" i="0" u="none" strike="noStrike" cap="none" normalizeH="0" baseline="0" dirty="0">
                            <a:ln>
                              <a:noFill/>
                            </a:ln>
                            <a:solidFill>
                              <a:srgbClr val="FF0000"/>
                            </a:solidFill>
                            <a:effectLst>
                              <a:outerShdw blurRad="38100" dist="38100" dir="2700000" algn="tl">
                                <a:srgbClr val="000000"/>
                              </a:outerShdw>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0070C0"/>
                              </a:solidFill>
                              <a:effectLst/>
                              <a:latin typeface="Times New Roman" pitchFamily="18" charset="0"/>
                              <a:cs typeface="Times New Roman" pitchFamily="18" charset="0"/>
                            </a:rPr>
                            <a:t>µ</a:t>
                          </a:r>
                          <a:endParaRPr kumimoji="0" lang="bg-BG" altLang="en-US" sz="2400" b="0" i="0" u="none" strike="noStrike" cap="none" normalizeH="0" baseline="0" dirty="0">
                            <a:ln>
                              <a:noFill/>
                            </a:ln>
                            <a:solidFill>
                              <a:srgbClr val="0070C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365858">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a:ln>
                                <a:noFill/>
                              </a:ln>
                              <a:solidFill>
                                <a:schemeClr val="bg2"/>
                              </a:solidFill>
                              <a:effectLst/>
                              <a:latin typeface="Times New Roman" pitchFamily="18" charset="0"/>
                            </a:rPr>
                            <a:t>Standard deviation</a:t>
                          </a:r>
                          <a:endParaRPr kumimoji="0" lang="bg-BG" altLang="en-US" sz="2400" b="1" i="1" u="none" strike="noStrike" cap="none" normalizeH="0" baseline="0">
                            <a:ln>
                              <a:noFill/>
                            </a:ln>
                            <a:solidFill>
                              <a:schemeClr val="bg2"/>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FF0000"/>
                              </a:solidFill>
                              <a:effectLst/>
                              <a:latin typeface="Times New Roman" pitchFamily="18" charset="0"/>
                              <a:cs typeface="Times New Roman" pitchFamily="18" charset="0"/>
                            </a:rPr>
                            <a:t>s</a:t>
                          </a:r>
                          <a:endParaRPr kumimoji="0" lang="bg-BG" altLang="en-US" sz="2400" b="0" i="0" u="none" strike="noStrike" cap="none" normalizeH="0" baseline="0" dirty="0">
                            <a:ln>
                              <a:noFill/>
                            </a:ln>
                            <a:solidFill>
                              <a:srgbClr val="FF000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400" b="1" i="0" u="none" strike="noStrike" cap="none" normalizeH="0" baseline="0" dirty="0">
                              <a:ln>
                                <a:noFill/>
                              </a:ln>
                              <a:solidFill>
                                <a:srgbClr val="0070C0"/>
                              </a:solidFill>
                              <a:effectLst/>
                              <a:latin typeface="Times New Roman" pitchFamily="18" charset="0"/>
                              <a:cs typeface="Times New Roman" pitchFamily="18" charset="0"/>
                              <a:sym typeface="Symbol" pitchFamily="18" charset="2"/>
                            </a:rPr>
                            <a:t></a:t>
                          </a: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mc:Choice>
        <mc:Fallback xmlns="">
          <p:graphicFrame>
            <p:nvGraphicFramePr>
              <p:cNvPr id="43316" name="Group 308"/>
              <p:cNvGraphicFramePr>
                <a:graphicFrameLocks noGrp="1"/>
              </p:cNvGraphicFramePr>
              <p:nvPr>
                <p:extLst>
                  <p:ext uri="{D42A27DB-BD31-4B8C-83A1-F6EECF244321}">
                    <p14:modId xmlns:p14="http://schemas.microsoft.com/office/powerpoint/2010/main" val="702201225"/>
                  </p:ext>
                </p:extLst>
              </p:nvPr>
            </p:nvGraphicFramePr>
            <p:xfrm>
              <a:off x="1371836" y="3501008"/>
              <a:ext cx="7160604" cy="2556044"/>
            </p:xfrm>
            <a:graphic>
              <a:graphicData uri="http://schemas.openxmlformats.org/drawingml/2006/table">
                <a:tbl>
                  <a:tblPr/>
                  <a:tblGrid>
                    <a:gridCol w="2568848">
                      <a:extLst>
                        <a:ext uri="{9D8B030D-6E8A-4147-A177-3AD203B41FA5}">
                          <a16:colId xmlns:a16="http://schemas.microsoft.com/office/drawing/2014/main" val="20000"/>
                        </a:ext>
                      </a:extLst>
                    </a:gridCol>
                    <a:gridCol w="2135187">
                      <a:extLst>
                        <a:ext uri="{9D8B030D-6E8A-4147-A177-3AD203B41FA5}">
                          <a16:colId xmlns:a16="http://schemas.microsoft.com/office/drawing/2014/main" val="20001"/>
                        </a:ext>
                      </a:extLst>
                    </a:gridCol>
                    <a:gridCol w="2456569">
                      <a:extLst>
                        <a:ext uri="{9D8B030D-6E8A-4147-A177-3AD203B41FA5}">
                          <a16:colId xmlns:a16="http://schemas.microsoft.com/office/drawing/2014/main" val="20002"/>
                        </a:ext>
                      </a:extLst>
                    </a:gridCol>
                  </a:tblGrid>
                  <a:tr h="605000">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endParaRPr kumimoji="1" lang="bg-BG" altLang="en-US" sz="2400" b="0" i="0" u="none" strike="noStrike" cap="none" normalizeH="0" baseline="0" dirty="0" smtClean="0">
                            <a:ln>
                              <a:noFill/>
                            </a:ln>
                            <a:solidFill>
                              <a:schemeClr val="bg2"/>
                            </a:solidFill>
                            <a:effectLst>
                              <a:outerShdw blurRad="38100" dist="38100" dir="2700000" algn="tl">
                                <a:srgbClr val="000000"/>
                              </a:outerShdw>
                            </a:effectLst>
                            <a:latin typeface="Impact" pitchFamily="34"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rgbClr val="FF0000"/>
                              </a:solidFill>
                              <a:effectLst/>
                              <a:latin typeface="Times New Roman" pitchFamily="18" charset="0"/>
                            </a:rPr>
                            <a:t>Sample</a:t>
                          </a:r>
                          <a:endParaRPr kumimoji="0" lang="bg-BG" altLang="en-US" sz="2400" b="1" i="1" u="none" strike="noStrike" cap="none" normalizeH="0" baseline="0" dirty="0" smtClean="0">
                            <a:ln>
                              <a:noFill/>
                            </a:ln>
                            <a:solidFill>
                              <a:srgbClr val="FF000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rgbClr val="0070C0"/>
                              </a:solidFill>
                              <a:effectLst/>
                              <a:latin typeface="Times New Roman" pitchFamily="18" charset="0"/>
                            </a:rPr>
                            <a:t>Population</a:t>
                          </a:r>
                          <a:endParaRPr kumimoji="0" lang="bg-BG" altLang="en-US" sz="2400" b="1" i="1" u="none" strike="noStrike" cap="none" normalizeH="0" baseline="0" dirty="0" smtClean="0">
                            <a:ln>
                              <a:noFill/>
                            </a:ln>
                            <a:solidFill>
                              <a:srgbClr val="0070C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518298">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endParaRPr kumimoji="1" lang="bg-BG" altLang="en-US" sz="2400" b="0" i="0" u="none" strike="noStrike" cap="none" normalizeH="0" baseline="0" smtClean="0">
                            <a:ln>
                              <a:noFill/>
                            </a:ln>
                            <a:solidFill>
                              <a:schemeClr val="bg2"/>
                            </a:solidFill>
                            <a:effectLst>
                              <a:outerShdw blurRad="38100" dist="38100" dir="2700000" algn="tl">
                                <a:srgbClr val="000000"/>
                              </a:outerShdw>
                            </a:effectLst>
                            <a:latin typeface="Impact" pitchFamily="34"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rgbClr val="FF0000"/>
                              </a:solidFill>
                              <a:effectLst/>
                              <a:latin typeface="Times New Roman" pitchFamily="18" charset="0"/>
                            </a:rPr>
                            <a:t>Known</a:t>
                          </a:r>
                          <a:endParaRPr kumimoji="0" lang="bg-BG" altLang="en-US" sz="2400" b="1" i="1" u="none" strike="noStrike" cap="none" normalizeH="0" baseline="0" dirty="0" smtClean="0">
                            <a:ln>
                              <a:noFill/>
                            </a:ln>
                            <a:solidFill>
                              <a:srgbClr val="FF000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rgbClr val="0070C0"/>
                              </a:solidFill>
                              <a:effectLst/>
                              <a:latin typeface="Times New Roman" pitchFamily="18" charset="0"/>
                            </a:rPr>
                            <a:t>Unknown</a:t>
                          </a:r>
                          <a:endParaRPr kumimoji="0" lang="bg-BG" altLang="en-US" sz="2400" b="1" i="1" u="none" strike="noStrike" cap="none" normalizeH="0" baseline="0" dirty="0" smtClean="0">
                            <a:ln>
                              <a:noFill/>
                            </a:ln>
                            <a:solidFill>
                              <a:srgbClr val="0070C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518298">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l" defTabSz="914400" rtl="0" eaLnBrk="0" fontAlgn="base" latinLnBrk="0" hangingPunct="0">
                            <a:lnSpc>
                              <a:spcPct val="100000"/>
                            </a:lnSpc>
                            <a:spcBef>
                              <a:spcPct val="20000"/>
                            </a:spcBef>
                            <a:spcAft>
                              <a:spcPct val="0"/>
                            </a:spcAft>
                            <a:buClr>
                              <a:schemeClr val="accent1"/>
                            </a:buClr>
                            <a:buSzPct val="75000"/>
                            <a:buFont typeface="Monotype Sorts" pitchFamily="2" charset="2"/>
                            <a:buNone/>
                            <a:tabLst/>
                          </a:pPr>
                          <a:endParaRPr kumimoji="1" lang="bg-BG" altLang="en-US" sz="2400" b="0" i="0" u="none" strike="noStrike" cap="none" normalizeH="0" baseline="0" smtClean="0">
                            <a:ln>
                              <a:noFill/>
                            </a:ln>
                            <a:solidFill>
                              <a:schemeClr val="bg2"/>
                            </a:solidFill>
                            <a:effectLst>
                              <a:outerShdw blurRad="38100" dist="38100" dir="2700000" algn="tl">
                                <a:srgbClr val="000000"/>
                              </a:outerShdw>
                            </a:effectLst>
                            <a:latin typeface="Impact" pitchFamily="34"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rgbClr val="FF0000"/>
                              </a:solidFill>
                              <a:effectLst/>
                              <a:latin typeface="Times New Roman" pitchFamily="18" charset="0"/>
                            </a:rPr>
                            <a:t>Statistics</a:t>
                          </a:r>
                          <a:endParaRPr kumimoji="0" lang="bg-BG" altLang="en-US" sz="2400" b="1" i="1" u="none" strike="noStrike" cap="none" normalizeH="0" baseline="0" dirty="0" smtClean="0">
                            <a:ln>
                              <a:noFill/>
                            </a:ln>
                            <a:solidFill>
                              <a:srgbClr val="FF000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rgbClr val="0070C0"/>
                              </a:solidFill>
                              <a:effectLst/>
                              <a:latin typeface="Times New Roman" pitchFamily="18" charset="0"/>
                            </a:rPr>
                            <a:t>Parameters </a:t>
                          </a:r>
                          <a:endParaRPr kumimoji="0" lang="bg-BG" altLang="en-US" sz="2400" b="1" i="1" u="none" strike="noStrike" cap="none" normalizeH="0" baseline="0" dirty="0" smtClean="0">
                            <a:ln>
                              <a:noFill/>
                            </a:ln>
                            <a:solidFill>
                              <a:srgbClr val="0070C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57224">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smtClean="0">
                              <a:ln>
                                <a:noFill/>
                              </a:ln>
                              <a:solidFill>
                                <a:schemeClr val="bg2"/>
                              </a:solidFill>
                              <a:effectLst/>
                              <a:latin typeface="Times New Roman" pitchFamily="18" charset="0"/>
                              <a:cs typeface="Times New Roman" pitchFamily="18" charset="0"/>
                            </a:rPr>
                            <a:t>Mean</a:t>
                          </a:r>
                          <a:endParaRPr kumimoji="0" lang="bg-BG" altLang="en-US" sz="2400" b="0" i="0" u="none" strike="noStrike" cap="none" normalizeH="0" baseline="0" smtClean="0">
                            <a:ln>
                              <a:noFill/>
                            </a:ln>
                            <a:solidFill>
                              <a:schemeClr val="bg2"/>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en-US"/>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blipFill>
                          <a:blip r:embed="rId5"/>
                          <a:stretch>
                            <a:fillRect l="-124857" t="-361333" r="-115714" b="-130667"/>
                          </a:stretch>
                        </a:blip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400" b="1" i="0" u="none" strike="noStrike" cap="none" normalizeH="0" baseline="0" dirty="0" smtClean="0">
                              <a:ln>
                                <a:noFill/>
                              </a:ln>
                              <a:solidFill>
                                <a:srgbClr val="0070C0"/>
                              </a:solidFill>
                              <a:effectLst/>
                              <a:latin typeface="Times New Roman" pitchFamily="18" charset="0"/>
                              <a:cs typeface="Times New Roman" pitchFamily="18" charset="0"/>
                            </a:rPr>
                            <a:t>µ</a:t>
                          </a:r>
                          <a:endParaRPr kumimoji="0" lang="bg-BG" altLang="en-US" sz="2400" b="0" i="0" u="none" strike="noStrike" cap="none" normalizeH="0" baseline="0" dirty="0" smtClean="0">
                            <a:ln>
                              <a:noFill/>
                            </a:ln>
                            <a:solidFill>
                              <a:srgbClr val="0070C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3"/>
                      </a:ext>
                    </a:extLst>
                  </a:tr>
                  <a:tr h="457224">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smtClean="0">
                              <a:ln>
                                <a:noFill/>
                              </a:ln>
                              <a:solidFill>
                                <a:schemeClr val="bg2"/>
                              </a:solidFill>
                              <a:effectLst/>
                              <a:latin typeface="Times New Roman" pitchFamily="18" charset="0"/>
                            </a:rPr>
                            <a:t>Standard deviation</a:t>
                          </a:r>
                          <a:endParaRPr kumimoji="0" lang="bg-BG" altLang="en-US" sz="2400" b="1" i="1" u="none" strike="noStrike" cap="none" normalizeH="0" baseline="0" smtClean="0">
                            <a:ln>
                              <a:noFill/>
                            </a:ln>
                            <a:solidFill>
                              <a:schemeClr val="bg2"/>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400" b="1" i="0" u="none" strike="noStrike" cap="none" normalizeH="0" baseline="0" dirty="0" smtClean="0">
                              <a:ln>
                                <a:noFill/>
                              </a:ln>
                              <a:solidFill>
                                <a:srgbClr val="FF0000"/>
                              </a:solidFill>
                              <a:effectLst/>
                              <a:latin typeface="Times New Roman" pitchFamily="18" charset="0"/>
                              <a:cs typeface="Times New Roman" pitchFamily="18" charset="0"/>
                            </a:rPr>
                            <a:t>s</a:t>
                          </a:r>
                          <a:endParaRPr kumimoji="0" lang="bg-BG" altLang="en-US" sz="2400" b="0" i="0" u="none" strike="noStrike" cap="none" normalizeH="0" baseline="0" dirty="0" smtClean="0">
                            <a:ln>
                              <a:noFill/>
                            </a:ln>
                            <a:solidFill>
                              <a:srgbClr val="FF0000"/>
                            </a:solidFill>
                            <a:effectLst/>
                            <a:latin typeface="Times New Roman" pitchFamily="18" charset="0"/>
                          </a:endParaRP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Clr>
                              <a:schemeClr val="accent1"/>
                            </a:buClr>
                            <a:buSzPct val="75000"/>
                            <a:buFont typeface="Monotype Sorts" pitchFamily="2" charset="2"/>
                            <a:defRPr kumimoji="1" sz="2800">
                              <a:solidFill>
                                <a:schemeClr val="tx1"/>
                              </a:solidFill>
                              <a:effectLst>
                                <a:outerShdw blurRad="38100" dist="38100" dir="2700000" algn="tl">
                                  <a:srgbClr val="000000"/>
                                </a:outerShdw>
                              </a:effectLst>
                              <a:latin typeface="Impact" pitchFamily="34" charset="0"/>
                            </a:defRPr>
                          </a:lvl1pPr>
                          <a:lvl2pPr>
                            <a:spcBef>
                              <a:spcPct val="20000"/>
                            </a:spcBef>
                            <a:buClr>
                              <a:schemeClr val="accent2"/>
                            </a:buClr>
                            <a:defRPr kumimoji="1" sz="2400">
                              <a:solidFill>
                                <a:schemeClr val="tx1"/>
                              </a:solidFill>
                              <a:effectLst>
                                <a:outerShdw blurRad="38100" dist="38100" dir="2700000" algn="tl">
                                  <a:srgbClr val="000000"/>
                                </a:outerShdw>
                              </a:effectLst>
                              <a:latin typeface="Impact" pitchFamily="34" charset="0"/>
                            </a:defRPr>
                          </a:lvl2pPr>
                          <a:lvl3pPr>
                            <a:spcBef>
                              <a:spcPct val="20000"/>
                            </a:spcBef>
                            <a:defRPr kumimoji="1" sz="2000">
                              <a:solidFill>
                                <a:schemeClr val="tx1"/>
                              </a:solidFill>
                              <a:effectLst>
                                <a:outerShdw blurRad="38100" dist="38100" dir="2700000" algn="tl">
                                  <a:srgbClr val="000000"/>
                                </a:outerShdw>
                              </a:effectLst>
                              <a:latin typeface="Impact" pitchFamily="34" charset="0"/>
                            </a:defRPr>
                          </a:lvl3pPr>
                          <a:lvl4pPr>
                            <a:spcBef>
                              <a:spcPct val="20000"/>
                            </a:spcBef>
                            <a:defRPr kumimoji="1">
                              <a:solidFill>
                                <a:schemeClr val="tx1"/>
                              </a:solidFill>
                              <a:effectLst>
                                <a:outerShdw blurRad="38100" dist="38100" dir="2700000" algn="tl">
                                  <a:srgbClr val="000000"/>
                                </a:outerShdw>
                              </a:effectLst>
                              <a:latin typeface="Impact" pitchFamily="34" charset="0"/>
                            </a:defRPr>
                          </a:lvl4pPr>
                          <a:lvl5pPr>
                            <a:spcBef>
                              <a:spcPct val="20000"/>
                            </a:spcBef>
                            <a:defRPr kumimoji="1">
                              <a:solidFill>
                                <a:schemeClr val="tx1"/>
                              </a:solidFill>
                              <a:effectLst>
                                <a:outerShdw blurRad="38100" dist="38100" dir="2700000" algn="tl">
                                  <a:srgbClr val="000000"/>
                                </a:outerShdw>
                              </a:effectLst>
                              <a:latin typeface="Impact" pitchFamily="34" charset="0"/>
                            </a:defRPr>
                          </a:lvl5pPr>
                          <a:lvl6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6pPr>
                          <a:lvl7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7pPr>
                          <a:lvl8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8pPr>
                          <a:lvl9pPr eaLnBrk="0" fontAlgn="base" hangingPunct="0">
                            <a:spcBef>
                              <a:spcPct val="20000"/>
                            </a:spcBef>
                            <a:spcAft>
                              <a:spcPct val="0"/>
                            </a:spcAft>
                            <a:defRPr kumimoji="1">
                              <a:solidFill>
                                <a:schemeClr val="tx1"/>
                              </a:solidFill>
                              <a:effectLst>
                                <a:outerShdw blurRad="38100" dist="38100" dir="2700000" algn="tl">
                                  <a:srgbClr val="000000"/>
                                </a:outerShdw>
                              </a:effectLst>
                              <a:latin typeface="Impact"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bg-BG" altLang="en-US" sz="2400" b="1" i="0" u="none" strike="noStrike" cap="none" normalizeH="0" baseline="0" dirty="0" smtClean="0">
                              <a:ln>
                                <a:noFill/>
                              </a:ln>
                              <a:solidFill>
                                <a:srgbClr val="0070C0"/>
                              </a:solidFill>
                              <a:effectLst/>
                              <a:latin typeface="Times New Roman" pitchFamily="18" charset="0"/>
                              <a:cs typeface="Times New Roman" pitchFamily="18" charset="0"/>
                              <a:sym typeface="Symbol" pitchFamily="18" charset="2"/>
                            </a:rPr>
                            <a:t></a:t>
                          </a:r>
                        </a:p>
                      </a:txBody>
                      <a:tcPr marT="45732" marB="45732"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mc:Fallback>
      </mc:AlternateContent>
      <p:sp>
        <p:nvSpPr>
          <p:cNvPr id="9247" name="Rectangle 86"/>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9248" name="Object 85"/>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9535" name="Equation" r:id="rId6" imgW="139579" imgH="164957" progId="Equation.3">
                  <p:embed/>
                </p:oleObj>
              </mc:Choice>
              <mc:Fallback>
                <p:oleObj name="Equation" r:id="rId6" imgW="139579" imgH="164957" progId="Equation.3">
                  <p:embed/>
                  <p:pic>
                    <p:nvPicPr>
                      <p:cNvPr id="0" name="Object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317" name="Rectangle 309"/>
          <p:cNvSpPr>
            <a:spLocks noChangeArrowheads="1"/>
          </p:cNvSpPr>
          <p:nvPr/>
        </p:nvSpPr>
        <p:spPr bwMode="auto">
          <a:xfrm>
            <a:off x="1619250" y="692150"/>
            <a:ext cx="66246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1" lang="en-US" altLang="en-US" sz="3600" b="1" dirty="0">
                <a:solidFill>
                  <a:schemeClr val="bg2"/>
                </a:solidFill>
                <a:effectLst>
                  <a:outerShdw blurRad="38100" dist="38100" dir="2700000" algn="tl">
                    <a:srgbClr val="000000"/>
                  </a:outerShdw>
                </a:effectLst>
              </a:rPr>
              <a:t>STATISTICAL ESTIMATION</a:t>
            </a:r>
            <a:endParaRPr kumimoji="1" lang="bg-BG" altLang="en-US" sz="3600" b="1" dirty="0">
              <a:solidFill>
                <a:schemeClr val="bg2"/>
              </a:solidFill>
              <a:effectLst>
                <a:outerShdw blurRad="38100" dist="38100" dir="2700000" algn="tl">
                  <a:srgbClr val="000000"/>
                </a:outerShdw>
              </a:effectLst>
            </a:endParaRPr>
          </a:p>
        </p:txBody>
      </p:sp>
      <p:sp>
        <p:nvSpPr>
          <p:cNvPr id="9250" name="Rectangle 311"/>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9251" name="Object 310"/>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9536" name="Уравнение" r:id="rId7" imgW="139579" imgH="164957" progId="Equation.3">
                  <p:embed/>
                </p:oleObj>
              </mc:Choice>
              <mc:Fallback>
                <p:oleObj name="Уравнение" r:id="rId7" imgW="139579" imgH="164957" progId="Equation.3">
                  <p:embed/>
                  <p:pic>
                    <p:nvPicPr>
                      <p:cNvPr id="0" name="Object 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52" name="Rectangle 313"/>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9253" name="Object 312"/>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9537" name="Уравнение" r:id="rId8" imgW="139579" imgH="164957" progId="Equation.3">
                  <p:embed/>
                </p:oleObj>
              </mc:Choice>
              <mc:Fallback>
                <p:oleObj name="Уравнение" r:id="rId8" imgW="139579" imgH="164957" progId="Equation.3">
                  <p:embed/>
                  <p:pic>
                    <p:nvPicPr>
                      <p:cNvPr id="0" name="Object 3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p:cNvSpPr>
            <a:spLocks noGrp="1"/>
          </p:cNvSpPr>
          <p:nvPr>
            <p:ph type="dt" sz="half" idx="10"/>
          </p:nvPr>
        </p:nvSpPr>
        <p:spPr/>
        <p:txBody>
          <a:bodyPr/>
          <a:lstStyle/>
          <a:p>
            <a:pPr>
              <a:defRPr/>
            </a:pPr>
            <a:fld id="{F138ACEC-E2D9-400D-85AC-B1FFE5963275}" type="datetime1">
              <a:rPr lang="bg-BG" altLang="en-US" b="1" smtClean="0">
                <a:solidFill>
                  <a:schemeClr val="bg2"/>
                </a:solidFill>
              </a:rPr>
              <a:t>4.12.2019 г.</a:t>
            </a:fld>
            <a:endParaRPr lang="en-US" altLang="en-US" b="1" dirty="0">
              <a:solidFill>
                <a:schemeClr val="bg2"/>
              </a:solidFill>
            </a:endParaRPr>
          </a:p>
        </p:txBody>
      </p:sp>
      <p:sp>
        <p:nvSpPr>
          <p:cNvPr id="4" name="Slide Number Placeholder 3"/>
          <p:cNvSpPr>
            <a:spLocks noGrp="1"/>
          </p:cNvSpPr>
          <p:nvPr>
            <p:ph type="sldNum" sz="quarter" idx="12"/>
          </p:nvPr>
        </p:nvSpPr>
        <p:spPr/>
        <p:txBody>
          <a:bodyPr/>
          <a:lstStyle/>
          <a:p>
            <a:pPr>
              <a:defRPr/>
            </a:pPr>
            <a:fld id="{D9B3B38E-3AF1-4664-8278-6FE5DABE92C5}" type="slidenum">
              <a:rPr lang="en-US" altLang="en-US" smtClean="0">
                <a:solidFill>
                  <a:schemeClr val="bg2"/>
                </a:solidFill>
              </a:rPr>
              <a:pPr>
                <a:defRPr/>
              </a:pPr>
              <a:t>7</a:t>
            </a:fld>
            <a:endParaRPr lang="en-US" altLang="en-US" dirty="0">
              <a:solidFill>
                <a:schemeClr val="bg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15616" y="2276954"/>
            <a:ext cx="7848872" cy="374871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altLang="en-US" sz="3600" b="1" dirty="0">
                <a:solidFill>
                  <a:srgbClr val="FF0000"/>
                </a:solidFill>
              </a:rPr>
              <a:t>Point estimation </a:t>
            </a:r>
            <a:r>
              <a:rPr lang="en-US" altLang="en-US" sz="3600" b="1" dirty="0">
                <a:solidFill>
                  <a:schemeClr val="bg2"/>
                </a:solidFill>
              </a:rPr>
              <a:t>is an estimation of a population parameter based on a value that is most probable to occur and such value is most commonly  expressed by sample statistics (mean, proportions, etc.). </a:t>
            </a:r>
            <a:endParaRPr lang="bg-BG" altLang="en-US" sz="3600" b="1" dirty="0">
              <a:solidFill>
                <a:schemeClr val="bg2"/>
              </a:solidFill>
            </a:endParaRPr>
          </a:p>
        </p:txBody>
      </p:sp>
      <p:sp>
        <p:nvSpPr>
          <p:cNvPr id="10243" name="Rectangle 3"/>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0244" name="Object 4"/>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10388" name="Equation" r:id="rId3" imgW="139579" imgH="164957" progId="Equation.3">
                  <p:embed/>
                </p:oleObj>
              </mc:Choice>
              <mc:Fallback>
                <p:oleObj name="Equation" r:id="rId3" imgW="139579" imgH="164957"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5" name="Rectangle 5"/>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0246" name="Object 6"/>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10389" name="Equation" r:id="rId5" imgW="139579" imgH="164957" progId="Equation.3">
                  <p:embed/>
                </p:oleObj>
              </mc:Choice>
              <mc:Fallback>
                <p:oleObj name="Equation" r:id="rId5" imgW="139579" imgH="164957"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3" name="Rectangle 7"/>
          <p:cNvSpPr>
            <a:spLocks noChangeArrowheads="1"/>
          </p:cNvSpPr>
          <p:nvPr/>
        </p:nvSpPr>
        <p:spPr bwMode="auto">
          <a:xfrm>
            <a:off x="1619250" y="692150"/>
            <a:ext cx="662463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4400" b="1" dirty="0">
                <a:solidFill>
                  <a:srgbClr val="FF0000"/>
                </a:solidFill>
              </a:rPr>
              <a:t>POINT ESTIMATION</a:t>
            </a:r>
            <a:endParaRPr kumimoji="1" lang="bg-BG" altLang="en-US" sz="4400" b="1" dirty="0">
              <a:solidFill>
                <a:schemeClr val="bg2"/>
              </a:solidFill>
              <a:effectLst>
                <a:outerShdw blurRad="38100" dist="38100" dir="2700000" algn="tl">
                  <a:srgbClr val="000000"/>
                </a:outerShdw>
              </a:effectLst>
            </a:endParaRPr>
          </a:p>
        </p:txBody>
      </p:sp>
      <p:sp>
        <p:nvSpPr>
          <p:cNvPr id="2" name="Date Placeholder 1"/>
          <p:cNvSpPr>
            <a:spLocks noGrp="1"/>
          </p:cNvSpPr>
          <p:nvPr>
            <p:ph type="dt" sz="half" idx="10"/>
          </p:nvPr>
        </p:nvSpPr>
        <p:spPr/>
        <p:txBody>
          <a:bodyPr/>
          <a:lstStyle/>
          <a:p>
            <a:pPr>
              <a:defRPr/>
            </a:pPr>
            <a:fld id="{6B019A48-EEF2-4C32-99D7-4B3915C11252}" type="datetime1">
              <a:rPr lang="bg-BG" altLang="en-US" smtClean="0">
                <a:solidFill>
                  <a:schemeClr val="bg2"/>
                </a:solidFill>
              </a:rPr>
              <a:t>4.12.2019 г.</a:t>
            </a:fld>
            <a:endParaRPr lang="en-US" altLang="en-US"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smtClean="0">
                <a:solidFill>
                  <a:schemeClr val="bg2"/>
                </a:solidFill>
              </a:rPr>
              <a:pPr>
                <a:defRPr/>
              </a:pPr>
              <a:t>8</a:t>
            </a:fld>
            <a:endParaRPr lang="en-US" altLang="en-US" dirty="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115616" y="2209243"/>
            <a:ext cx="7848872" cy="38841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10000"/>
              </a:lnSpc>
            </a:pPr>
            <a:r>
              <a:rPr lang="en-US" altLang="en-US" sz="3200" b="1" dirty="0">
                <a:solidFill>
                  <a:srgbClr val="FF0000"/>
                </a:solidFill>
              </a:rPr>
              <a:t>Point estimation </a:t>
            </a:r>
            <a:r>
              <a:rPr lang="en-US" altLang="en-US" sz="3200" b="1" dirty="0">
                <a:solidFill>
                  <a:schemeClr val="bg2"/>
                </a:solidFill>
              </a:rPr>
              <a:t>doesn’t take into account the representative error in the sample studies. Because of this, it cannot serve as a correct value of the population parameter and has no separate application. </a:t>
            </a:r>
          </a:p>
          <a:p>
            <a:pPr algn="ctr">
              <a:lnSpc>
                <a:spcPct val="110000"/>
              </a:lnSpc>
            </a:pPr>
            <a:endParaRPr lang="en-US" altLang="en-US" sz="3200" b="1" dirty="0">
              <a:solidFill>
                <a:schemeClr val="bg2"/>
              </a:solidFill>
            </a:endParaRPr>
          </a:p>
          <a:p>
            <a:pPr algn="ctr">
              <a:lnSpc>
                <a:spcPct val="110000"/>
              </a:lnSpc>
            </a:pPr>
            <a:r>
              <a:rPr lang="en-US" altLang="en-US" sz="3200" b="1" dirty="0">
                <a:solidFill>
                  <a:schemeClr val="bg2"/>
                </a:solidFill>
              </a:rPr>
              <a:t>It serves as a base for interval estimation.</a:t>
            </a:r>
            <a:endParaRPr lang="bg-BG" altLang="en-US" sz="3200" b="1" dirty="0">
              <a:solidFill>
                <a:schemeClr val="bg2"/>
              </a:solidFill>
            </a:endParaRPr>
          </a:p>
        </p:txBody>
      </p:sp>
      <p:sp>
        <p:nvSpPr>
          <p:cNvPr id="10243" name="Rectangle 3"/>
          <p:cNvSpPr>
            <a:spLocks noChangeArrowheads="1"/>
          </p:cNvSpPr>
          <p:nvPr/>
        </p:nvSpPr>
        <p:spPr bwMode="auto">
          <a:xfrm>
            <a:off x="-2603500" y="1785938"/>
            <a:ext cx="1260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0244" name="Object 4"/>
          <p:cNvGraphicFramePr>
            <a:graphicFrameLocks noChangeAspect="1"/>
          </p:cNvGraphicFramePr>
          <p:nvPr/>
        </p:nvGraphicFramePr>
        <p:xfrm>
          <a:off x="-2603500" y="1785938"/>
          <a:ext cx="142875" cy="161925"/>
        </p:xfrm>
        <a:graphic>
          <a:graphicData uri="http://schemas.openxmlformats.org/presentationml/2006/ole">
            <mc:AlternateContent xmlns:mc="http://schemas.openxmlformats.org/markup-compatibility/2006">
              <mc:Choice xmlns:v="urn:schemas-microsoft-com:vml" Requires="v">
                <p:oleObj spid="_x0000_s17520"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0" y="17859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5" name="Rectangle 5"/>
          <p:cNvSpPr>
            <a:spLocks noChangeArrowheads="1"/>
          </p:cNvSpPr>
          <p:nvPr/>
        </p:nvSpPr>
        <p:spPr bwMode="auto">
          <a:xfrm>
            <a:off x="0" y="3348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bg-BG" altLang="bg-BG"/>
          </a:p>
        </p:txBody>
      </p:sp>
      <p:graphicFrame>
        <p:nvGraphicFramePr>
          <p:cNvPr id="10246" name="Object 6"/>
          <p:cNvGraphicFramePr>
            <a:graphicFrameLocks noChangeAspect="1"/>
          </p:cNvGraphicFramePr>
          <p:nvPr/>
        </p:nvGraphicFramePr>
        <p:xfrm>
          <a:off x="0" y="3348038"/>
          <a:ext cx="142875" cy="161925"/>
        </p:xfrm>
        <a:graphic>
          <a:graphicData uri="http://schemas.openxmlformats.org/presentationml/2006/ole">
            <mc:AlternateContent xmlns:mc="http://schemas.openxmlformats.org/markup-compatibility/2006">
              <mc:Choice xmlns:v="urn:schemas-microsoft-com:vml" Requires="v">
                <p:oleObj spid="_x0000_s17521" name="Equation" r:id="rId5" imgW="139579" imgH="164957" progId="Equation.3">
                  <p:embed/>
                </p:oleObj>
              </mc:Choice>
              <mc:Fallback>
                <p:oleObj name="Equation" r:id="rId5"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8038"/>
                        <a:ext cx="1428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3" name="Rectangle 7"/>
          <p:cNvSpPr>
            <a:spLocks noChangeArrowheads="1"/>
          </p:cNvSpPr>
          <p:nvPr/>
        </p:nvSpPr>
        <p:spPr bwMode="auto">
          <a:xfrm>
            <a:off x="1619250" y="692150"/>
            <a:ext cx="662463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4000" b="1" dirty="0">
                <a:solidFill>
                  <a:srgbClr val="FF0000"/>
                </a:solidFill>
              </a:rPr>
              <a:t>POINT ESTIMATION</a:t>
            </a:r>
            <a:endParaRPr kumimoji="1" lang="bg-BG" altLang="en-US" sz="4000" b="1" dirty="0">
              <a:solidFill>
                <a:schemeClr val="bg2"/>
              </a:solidFill>
              <a:effectLst>
                <a:outerShdw blurRad="38100" dist="38100" dir="2700000" algn="tl">
                  <a:srgbClr val="000000"/>
                </a:outerShdw>
              </a:effectLst>
            </a:endParaRPr>
          </a:p>
        </p:txBody>
      </p:sp>
      <p:sp>
        <p:nvSpPr>
          <p:cNvPr id="2" name="Date Placeholder 1"/>
          <p:cNvSpPr>
            <a:spLocks noGrp="1"/>
          </p:cNvSpPr>
          <p:nvPr>
            <p:ph type="dt" sz="half" idx="10"/>
          </p:nvPr>
        </p:nvSpPr>
        <p:spPr/>
        <p:txBody>
          <a:bodyPr/>
          <a:lstStyle/>
          <a:p>
            <a:pPr>
              <a:defRPr/>
            </a:pPr>
            <a:fld id="{6B019A48-EEF2-4C32-99D7-4B3915C11252}" type="datetime1">
              <a:rPr lang="bg-BG" altLang="en-US" smtClean="0">
                <a:solidFill>
                  <a:schemeClr val="bg2"/>
                </a:solidFill>
              </a:rPr>
              <a:t>4.12.2019 г.</a:t>
            </a:fld>
            <a:endParaRPr lang="en-US" altLang="en-US" dirty="0">
              <a:solidFill>
                <a:schemeClr val="bg2"/>
              </a:solidFill>
            </a:endParaRPr>
          </a:p>
        </p:txBody>
      </p:sp>
      <p:sp>
        <p:nvSpPr>
          <p:cNvPr id="3" name="Slide Number Placeholder 2"/>
          <p:cNvSpPr>
            <a:spLocks noGrp="1"/>
          </p:cNvSpPr>
          <p:nvPr>
            <p:ph type="sldNum" sz="quarter" idx="12"/>
          </p:nvPr>
        </p:nvSpPr>
        <p:spPr/>
        <p:txBody>
          <a:bodyPr/>
          <a:lstStyle/>
          <a:p>
            <a:pPr>
              <a:defRPr/>
            </a:pPr>
            <a:fld id="{D9B3B38E-3AF1-4664-8278-6FE5DABE92C5}" type="slidenum">
              <a:rPr lang="en-US" altLang="en-US" smtClean="0">
                <a:solidFill>
                  <a:schemeClr val="bg2"/>
                </a:solidFill>
              </a:rPr>
              <a:pPr>
                <a:defRPr/>
              </a:pPr>
              <a:t>9</a:t>
            </a:fld>
            <a:endParaRPr lang="en-US" altLang="en-US" dirty="0">
              <a:solidFill>
                <a:schemeClr val="bg2"/>
              </a:solidFill>
            </a:endParaRPr>
          </a:p>
        </p:txBody>
      </p:sp>
    </p:spTree>
    <p:extLst>
      <p:ext uri="{BB962C8B-B14F-4D97-AF65-F5344CB8AC3E}">
        <p14:creationId xmlns:p14="http://schemas.microsoft.com/office/powerpoint/2010/main" val="69188039"/>
      </p:ext>
    </p:extLst>
  </p:cSld>
  <p:clrMapOvr>
    <a:masterClrMapping/>
  </p:clrMapOvr>
</p:sld>
</file>

<file path=ppt/theme/theme1.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
      <a:clrScheme name="high voltage 8">
        <a:dk1>
          <a:srgbClr val="000000"/>
        </a:dk1>
        <a:lt1>
          <a:srgbClr val="FFFFFF"/>
        </a:lt1>
        <a:dk2>
          <a:srgbClr val="000000"/>
        </a:dk2>
        <a:lt2>
          <a:srgbClr val="FFCC00"/>
        </a:lt2>
        <a:accent1>
          <a:srgbClr val="FF9900"/>
        </a:accent1>
        <a:accent2>
          <a:srgbClr val="D60093"/>
        </a:accent2>
        <a:accent3>
          <a:srgbClr val="AAAAAA"/>
        </a:accent3>
        <a:accent4>
          <a:srgbClr val="DADADA"/>
        </a:accent4>
        <a:accent5>
          <a:srgbClr val="FFCAAA"/>
        </a:accent5>
        <a:accent6>
          <a:srgbClr val="C20085"/>
        </a:accent6>
        <a:hlink>
          <a:srgbClr val="9966FF"/>
        </a:hlink>
        <a:folHlink>
          <a:srgbClr val="8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Проект по подразбиране">
  <a:themeElements>
    <a:clrScheme name="Проект по подразбиран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Проект по подразбиране">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bg-BG"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bg-BG" sz="1800" b="0" i="0" u="none" strike="noStrike" cap="none" normalizeH="0" baseline="0" smtClean="0">
            <a:ln>
              <a:noFill/>
            </a:ln>
            <a:solidFill>
              <a:schemeClr val="tx1"/>
            </a:solidFill>
            <a:effectLst/>
            <a:latin typeface="Arial" charset="0"/>
          </a:defRPr>
        </a:defPPr>
      </a:lstStyle>
    </a:lnDef>
  </a:objectDefaults>
  <a:extraClrSchemeLst>
    <a:extraClrScheme>
      <a:clrScheme name="Проект по подразбиран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роект по подразбиран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роект по подразбиран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роект по подразбиран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роект по подразбиран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роект по подразбиран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роект по подразбиран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роект по подразбиран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роект по подразбиран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роект по подразбиран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роект по подразбиран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роект по подразбиран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Проект по подразбиране">
  <a:themeElements>
    <a:clrScheme name="Проект по подразбиран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Проект по подразбиране">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оект по подразбиран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роект по подразбиран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роект по подразбиран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роект по подразбиран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роект по подразбиран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роект по подразбиран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роект по подразбиран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роект по подразбиран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роект по подразбиран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роект по подразбиран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роект по подразбиран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роект по подразбиран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Designs\high voltage.pot</Template>
  <TotalTime>1476</TotalTime>
  <Words>4021</Words>
  <Application>Microsoft Office PowerPoint</Application>
  <PresentationFormat>On-screen Show (4:3)</PresentationFormat>
  <Paragraphs>522</Paragraphs>
  <Slides>58</Slides>
  <Notes>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2</vt:i4>
      </vt:variant>
      <vt:variant>
        <vt:lpstr>Slide Titles</vt:lpstr>
      </vt:variant>
      <vt:variant>
        <vt:i4>58</vt:i4>
      </vt:variant>
    </vt:vector>
  </HeadingPairs>
  <TitlesOfParts>
    <vt:vector size="71" baseType="lpstr">
      <vt:lpstr>Arial</vt:lpstr>
      <vt:lpstr>Arial Narrow</vt:lpstr>
      <vt:lpstr>Calibri</vt:lpstr>
      <vt:lpstr>Cambria Math</vt:lpstr>
      <vt:lpstr>Impact</vt:lpstr>
      <vt:lpstr>Monotype Sorts</vt:lpstr>
      <vt:lpstr>Tahoma</vt:lpstr>
      <vt:lpstr>Times New Roman</vt:lpstr>
      <vt:lpstr>high voltage</vt:lpstr>
      <vt:lpstr>1_Проект по подразбиране</vt:lpstr>
      <vt:lpstr>Проект по подразбиране</vt:lpstr>
      <vt:lpstr>Equation</vt:lpstr>
      <vt:lpstr>Уравнение</vt:lpstr>
      <vt:lpstr>INFERENTIAL STATISTICS. STATISTICAL ESTIMATION: FROM SAMPLE TO POPULATION</vt:lpstr>
      <vt:lpstr>INFERENTIAL STATISTICS</vt:lpstr>
      <vt:lpstr>INFERENTIAL STATISTICS </vt:lpstr>
      <vt:lpstr>INFERENTIAL STATISTICS</vt:lpstr>
      <vt:lpstr>INFERENTIAL STATISTICS</vt:lpstr>
      <vt:lpstr>PowerPoint Presentation</vt:lpstr>
      <vt:lpstr>PowerPoint Presentation</vt:lpstr>
      <vt:lpstr>PowerPoint Presentation</vt:lpstr>
      <vt:lpstr>PowerPoint Presentation</vt:lpstr>
      <vt:lpstr>PowerPoint Presentation</vt:lpstr>
      <vt:lpstr>BASIC CONCEPTS</vt:lpstr>
      <vt:lpstr>Sampling error</vt:lpstr>
      <vt:lpstr>Sampling error</vt:lpstr>
      <vt:lpstr>Sampling error</vt:lpstr>
      <vt:lpstr>PowerPoint Presentation</vt:lpstr>
      <vt:lpstr>Probability</vt:lpstr>
      <vt:lpstr>Probability</vt:lpstr>
      <vt:lpstr>Probability</vt:lpstr>
      <vt:lpstr>PowerPoint Presentation</vt:lpstr>
      <vt:lpstr>Probability</vt:lpstr>
      <vt:lpstr>Probability</vt:lpstr>
      <vt:lpstr>Probability</vt:lpstr>
      <vt:lpstr>PowerPoint Presentation</vt:lpstr>
      <vt:lpstr>Probability</vt:lpstr>
      <vt:lpstr>Probability</vt:lpstr>
      <vt:lpstr>PowerPoint Presentation</vt:lpstr>
      <vt:lpstr>PowerPoint Presentation</vt:lpstr>
      <vt:lpstr>PowerPoint Presentation</vt:lpstr>
      <vt:lpstr>PowerPoint Presentation</vt:lpstr>
      <vt:lpstr>PowerPoint Presentation</vt:lpstr>
      <vt:lpstr>PowerPoint Presentation</vt:lpstr>
      <vt:lpstr>FROM SAMPLE TO POPULATION</vt:lpstr>
      <vt:lpstr>FROM SAMPLE TO POPULATION</vt:lpstr>
      <vt:lpstr>PowerPoint Presentation</vt:lpstr>
      <vt:lpstr>FROM SAMPLE TO POPULATION</vt:lpstr>
      <vt:lpstr>PowerPoint Presentation</vt:lpstr>
      <vt:lpstr>PowerPoint Presentation</vt:lpstr>
      <vt:lpstr>CONFIDENCE INTERVAL</vt:lpstr>
      <vt:lpstr>FROM SAMPLE TO POPULATION</vt:lpstr>
      <vt:lpstr>FROM SAMPLE TO POPULATION</vt:lpstr>
      <vt:lpstr>FROM SAMPLE TO POPULATION</vt:lpstr>
      <vt:lpstr>PowerPoint Presentation</vt:lpstr>
      <vt:lpstr>PowerPoint Presentation</vt:lpstr>
      <vt:lpstr>Basic steps in interval estimation</vt:lpstr>
      <vt:lpstr>Estimation of rates and proportions</vt:lpstr>
      <vt:lpstr>Test examples</vt:lpstr>
      <vt:lpstr>PowerPoint Presentation</vt:lpstr>
      <vt:lpstr>4. Using the sample mean as an estimate for the population mean is an example of statistical inference. A. True   B. False   5. If a random selection method is used, sampling error will be zero. A. True   B. False   6. The 95% confidence interval from a particular experiment is 72 ÷ 79. Therefore: A. The probability is 0.05 that population mean falls between72 ÷ 79. B. The probability is 0.95 that the interval 72 ÷ 79 contains the sample mean C. The probability is 0.95 that the interval 72 ÷ 79 contains the population mean </vt:lpstr>
      <vt:lpstr>7. Compared to a 99% confidence interval, a 95% CI is: A. larger B. smaller C. more likely to contains the population mean D. less likely to contain the sample mean.   8. A random sample of 225 clients is selected, and their systolic blood pressures measured. The mean BP is 135 mmHg, with a standard deviation 10.  What is the standard error of the mean? A. 2   B. 0.67   C. 2.5   9. A random sample of 225 clients is selected, and their systolic blood pressures measured. The mean BP is 135 mmHg, with a standard deviation of 10.  In order to calculate the 99% confidence interval of the mean, what t score will be used? A. 2.326  B. 2.576   C. 2.807</vt:lpstr>
      <vt:lpstr>10. A random sample of 225 clients is selected, and their systolic blood pressures measured. The mean BP is 135 mmHg, with a standard deviation of 10.  What is the 99% confidence interval of the mean in this sample? A. 110.0  135.0  B. 133.3  136.7  C. 111.6  118.4  D. 113.0  117.0   11. A random sample of 625 University students is found to have a mean of IQ of 110, with a standard deviation of 10. What is the standard error of the mean for a sample of this size? A. 1    B. 2   C. 0.4   D. 2.5 </vt:lpstr>
      <vt:lpstr>12. A random sample of 625 University students is found to have a mean of IQ of 110, with a standard deviation of 10. In order to calculate the 99% confidence interval of the mean, what t score will be used? A. 1.645  B. 2.326  C. 2.576   D. 2.807   13. A random sample of 625 University students is found to have a mean of IQ of 110, with a standard deviation of 10. The standard error of the mean is 0.4. Between what two possible scores the true mean IQ for the students at the University lies at the level of probability 99%?  A. 100.0  120.0  B. 90.0  130   C. 108.97  111.03   D. 104.1  115.9 </vt:lpstr>
      <vt:lpstr>14. Sampling error of the mean: A. occurs because of poor sampling techniques B. decreases as sample size increases C. is independent of the standard deviation D. is always equal to 1.   15. Which of the following statements is true: A. The standard error is computed solely from sample attributes.  B. The standard error is equal to the standard deviation.  C. The standard error is a measure of central tendency.   16. In a random sample of 900 men the mean weight is 70 kg and the standard deviation of the sample is 6 kg. What is a sampling error of the mean? A. 1.5 B. 0.2 C. 0.8</vt:lpstr>
      <vt:lpstr>17. In a random sample of 900 men, the mean weight is 70 kg with a standard deviation 6 kg. In order to calculate the 95% confidence interval of the population mean, what t score will be used? A. 1.645  B. 2.326  C. 1.960     18. In a random sample of 900 men the mean weight is 70 kg and the standard deviation of the sample is 6 kg. The standard error of the mean is 0.2. What is the 95% confidence interval? A. 69.61  70.39    B. 68.08  71.39   C. 68.68  72.39    19. Select the statement which you believe to be true. A. A sample statistic is a point estimate of a population parameter. B. For a given data set, the standard deviation is always greater than the standard error of the mean. C. Both statements are true</vt:lpstr>
      <vt:lpstr>20. The standard error of the mean:  A. Provides a measure of the precision of the sample mean as an estimate of the population mean. B. Can only be estimated if we take repeated samples from the population C. Will increase in value as the sample size increases.  21. As sample size increases: A. The sampling error decreases B. the population become more accessible C. the sample becomes more biased  22. Select the statement which you believe to be true.  A. A sample statistic is a point estimate of a population parameter. B. Sampling error arises when we transcribe data incorrectly. C. The inferential process involves drawing conclusions about the sample.  </vt:lpstr>
      <vt:lpstr>23. Select the statement which you believe to be true.  A. For a given data set, the standard deviation is always greater than the standard error of the mean. B. The inferential process involves drawing conclusions about the sample. C. Random sampling implies a haphazard approach to the data analysis.  24. When we calculate the 95% confidence interval for the population mean: A. We are 95% certain that the sample mean lies within the interval.  B. We are 95% certain that the true population mean lies within this interval.  C. We are 95% certain that the sample mean equals the population mean.    </vt:lpstr>
      <vt:lpstr>25. When we calculate the 95% confidence interval for the population mean: A. We are 95% certain that the sample mean lies within the interval.  B. We are 95% certain that the sample mean is equal to the population mean.  C. There is a 5% chance that the population mean lies outside this interval    26. The bigger the sampling error the smaller the confidence interval. A. True   B. False   27. Generally speaking, the higher level of confidence we have that an interval contains the population mean, the larger is that interval. A. True   B. False </vt:lpstr>
      <vt:lpstr>28. The bigger the sampling error the larger the confidence interval. A. True   B. False   29. The higher level of confidence we choose that an interval contains the population mean, the smaller is that interval. A. True   B. False   30. With the increase of the confidence level, the t-value for the same degrees of freedom: A. Increases  B. Decreases C. Remains unchanged</vt:lpstr>
      <vt:lpstr>Right answers</vt:lpstr>
    </vt:vector>
  </TitlesOfParts>
  <Company>VMI-Pleven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INFERENTIAL STATISTICS</dc:title>
  <dc:creator>G. Grancharova</dc:creator>
  <cp:lastModifiedBy>Windows User</cp:lastModifiedBy>
  <cp:revision>160</cp:revision>
  <dcterms:created xsi:type="dcterms:W3CDTF">1998-06-19T09:04:50Z</dcterms:created>
  <dcterms:modified xsi:type="dcterms:W3CDTF">2019-12-04T11:24:32Z</dcterms:modified>
</cp:coreProperties>
</file>