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10"/>
  </p:notesMasterIdLst>
  <p:handoutMasterIdLst>
    <p:handoutMasterId r:id="rId111"/>
  </p:handoutMasterIdLst>
  <p:sldIdLst>
    <p:sldId id="536" r:id="rId2"/>
    <p:sldId id="325" r:id="rId3"/>
    <p:sldId id="326" r:id="rId4"/>
    <p:sldId id="317" r:id="rId5"/>
    <p:sldId id="332" r:id="rId6"/>
    <p:sldId id="318" r:id="rId7"/>
    <p:sldId id="319" r:id="rId8"/>
    <p:sldId id="320" r:id="rId9"/>
    <p:sldId id="321" r:id="rId10"/>
    <p:sldId id="322" r:id="rId11"/>
    <p:sldId id="323" r:id="rId12"/>
    <p:sldId id="327" r:id="rId13"/>
    <p:sldId id="266" r:id="rId14"/>
    <p:sldId id="331" r:id="rId15"/>
    <p:sldId id="267" r:id="rId16"/>
    <p:sldId id="328" r:id="rId17"/>
    <p:sldId id="274" r:id="rId18"/>
    <p:sldId id="329" r:id="rId19"/>
    <p:sldId id="268" r:id="rId20"/>
    <p:sldId id="270" r:id="rId21"/>
    <p:sldId id="269" r:id="rId22"/>
    <p:sldId id="272" r:id="rId23"/>
    <p:sldId id="271" r:id="rId24"/>
    <p:sldId id="306" r:id="rId25"/>
    <p:sldId id="277" r:id="rId26"/>
    <p:sldId id="278" r:id="rId27"/>
    <p:sldId id="312" r:id="rId28"/>
    <p:sldId id="260" r:id="rId29"/>
    <p:sldId id="262" r:id="rId30"/>
    <p:sldId id="261" r:id="rId31"/>
    <p:sldId id="263" r:id="rId32"/>
    <p:sldId id="305" r:id="rId33"/>
    <p:sldId id="287" r:id="rId34"/>
    <p:sldId id="299" r:id="rId35"/>
    <p:sldId id="288" r:id="rId36"/>
    <p:sldId id="307" r:id="rId37"/>
    <p:sldId id="315" r:id="rId38"/>
    <p:sldId id="316" r:id="rId39"/>
    <p:sldId id="314" r:id="rId40"/>
    <p:sldId id="308" r:id="rId41"/>
    <p:sldId id="265" r:id="rId42"/>
    <p:sldId id="303" r:id="rId43"/>
    <p:sldId id="309" r:id="rId44"/>
    <p:sldId id="302" r:id="rId45"/>
    <p:sldId id="426" r:id="rId46"/>
    <p:sldId id="359" r:id="rId47"/>
    <p:sldId id="343" r:id="rId48"/>
    <p:sldId id="572" r:id="rId49"/>
    <p:sldId id="344" r:id="rId50"/>
    <p:sldId id="345" r:id="rId51"/>
    <p:sldId id="346" r:id="rId52"/>
    <p:sldId id="324" r:id="rId53"/>
    <p:sldId id="427" r:id="rId54"/>
    <p:sldId id="538" r:id="rId55"/>
    <p:sldId id="342" r:id="rId56"/>
    <p:sldId id="428" r:id="rId57"/>
    <p:sldId id="429" r:id="rId58"/>
    <p:sldId id="537" r:id="rId59"/>
    <p:sldId id="334" r:id="rId60"/>
    <p:sldId id="351" r:id="rId61"/>
    <p:sldId id="352" r:id="rId62"/>
    <p:sldId id="335" r:id="rId63"/>
    <p:sldId id="336" r:id="rId64"/>
    <p:sldId id="337" r:id="rId65"/>
    <p:sldId id="338" r:id="rId66"/>
    <p:sldId id="339" r:id="rId67"/>
    <p:sldId id="340" r:id="rId68"/>
    <p:sldId id="341" r:id="rId69"/>
    <p:sldId id="435" r:id="rId70"/>
    <p:sldId id="551" r:id="rId71"/>
    <p:sldId id="574" r:id="rId72"/>
    <p:sldId id="548" r:id="rId73"/>
    <p:sldId id="284" r:id="rId74"/>
    <p:sldId id="575" r:id="rId75"/>
    <p:sldId id="554" r:id="rId76"/>
    <p:sldId id="549" r:id="rId77"/>
    <p:sldId id="286" r:id="rId78"/>
    <p:sldId id="292" r:id="rId79"/>
    <p:sldId id="436" r:id="rId80"/>
    <p:sldId id="295" r:id="rId81"/>
    <p:sldId id="576" r:id="rId82"/>
    <p:sldId id="437" r:id="rId83"/>
    <p:sldId id="438" r:id="rId84"/>
    <p:sldId id="293" r:id="rId85"/>
    <p:sldId id="577" r:id="rId86"/>
    <p:sldId id="425" r:id="rId87"/>
    <p:sldId id="539" r:id="rId88"/>
    <p:sldId id="540" r:id="rId89"/>
    <p:sldId id="541" r:id="rId90"/>
    <p:sldId id="542" r:id="rId91"/>
    <p:sldId id="543" r:id="rId92"/>
    <p:sldId id="545" r:id="rId93"/>
    <p:sldId id="546" r:id="rId94"/>
    <p:sldId id="547" r:id="rId95"/>
    <p:sldId id="544" r:id="rId96"/>
    <p:sldId id="559" r:id="rId97"/>
    <p:sldId id="570" r:id="rId98"/>
    <p:sldId id="569" r:id="rId99"/>
    <p:sldId id="568" r:id="rId100"/>
    <p:sldId id="567" r:id="rId101"/>
    <p:sldId id="566" r:id="rId102"/>
    <p:sldId id="565" r:id="rId103"/>
    <p:sldId id="564" r:id="rId104"/>
    <p:sldId id="563" r:id="rId105"/>
    <p:sldId id="562" r:id="rId106"/>
    <p:sldId id="561" r:id="rId107"/>
    <p:sldId id="560" r:id="rId108"/>
    <p:sldId id="571" r:id="rId109"/>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CFF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50" d="100"/>
          <a:sy n="50" d="100"/>
        </p:scale>
        <p:origin x="1086" y="4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17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bg-BG" altLang="en-US"/>
          </a:p>
        </p:txBody>
      </p:sp>
      <p:sp>
        <p:nvSpPr>
          <p:cNvPr id="20173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bg-BG" altLang="en-US"/>
          </a:p>
        </p:txBody>
      </p:sp>
      <p:sp>
        <p:nvSpPr>
          <p:cNvPr id="20173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bg-BG" altLang="en-US"/>
          </a:p>
        </p:txBody>
      </p:sp>
      <p:sp>
        <p:nvSpPr>
          <p:cNvPr id="20173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642A390-2EED-476E-8C69-B28319E9C7C9}" type="slidenum">
              <a:rPr lang="bg-BG" altLang="en-US"/>
              <a:pPr>
                <a:defRPr/>
              </a:pPr>
              <a:t>‹#›</a:t>
            </a:fld>
            <a:endParaRPr lang="bg-BG" altLang="en-US"/>
          </a:p>
        </p:txBody>
      </p:sp>
    </p:spTree>
    <p:extLst>
      <p:ext uri="{BB962C8B-B14F-4D97-AF65-F5344CB8AC3E}">
        <p14:creationId xmlns:p14="http://schemas.microsoft.com/office/powerpoint/2010/main" val="23471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bg-BG" altLang="en-US"/>
          </a:p>
        </p:txBody>
      </p:sp>
      <p:sp>
        <p:nvSpPr>
          <p:cNvPr id="192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bg-BG" alt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2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noProof="0"/>
              <a:t>Щракнете, за да редактирате стиловете на текста в образеца</a:t>
            </a:r>
          </a:p>
          <a:p>
            <a:pPr lvl="1"/>
            <a:r>
              <a:rPr lang="bg-BG" altLang="en-US" noProof="0"/>
              <a:t>Второ ниво</a:t>
            </a:r>
          </a:p>
          <a:p>
            <a:pPr lvl="2"/>
            <a:r>
              <a:rPr lang="bg-BG" altLang="en-US" noProof="0"/>
              <a:t>Трето ниво</a:t>
            </a:r>
          </a:p>
          <a:p>
            <a:pPr lvl="3"/>
            <a:r>
              <a:rPr lang="bg-BG" altLang="en-US" noProof="0"/>
              <a:t>Четвърто ниво</a:t>
            </a:r>
          </a:p>
          <a:p>
            <a:pPr lvl="4"/>
            <a:r>
              <a:rPr lang="bg-BG" altLang="en-US" noProof="0"/>
              <a:t>Пето ниво</a:t>
            </a:r>
          </a:p>
        </p:txBody>
      </p:sp>
      <p:sp>
        <p:nvSpPr>
          <p:cNvPr id="192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bg-BG" altLang="en-US"/>
          </a:p>
        </p:txBody>
      </p:sp>
      <p:sp>
        <p:nvSpPr>
          <p:cNvPr id="192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651ABB0-9B1F-4BAF-85F7-943444BF7D21}" type="slidenum">
              <a:rPr lang="bg-BG" altLang="en-US"/>
              <a:pPr>
                <a:defRPr/>
              </a:pPr>
              <a:t>‹#›</a:t>
            </a:fld>
            <a:endParaRPr lang="bg-BG" altLang="en-US"/>
          </a:p>
        </p:txBody>
      </p:sp>
    </p:spTree>
    <p:extLst>
      <p:ext uri="{BB962C8B-B14F-4D97-AF65-F5344CB8AC3E}">
        <p14:creationId xmlns:p14="http://schemas.microsoft.com/office/powerpoint/2010/main" val="13569187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5651ABB0-9B1F-4BAF-85F7-943444BF7D21}" type="slidenum">
              <a:rPr lang="bg-BG" altLang="en-US" smtClean="0"/>
              <a:pPr>
                <a:defRPr/>
              </a:pPr>
              <a:t>40</a:t>
            </a:fld>
            <a:endParaRPr lang="bg-BG" altLang="en-US"/>
          </a:p>
        </p:txBody>
      </p:sp>
    </p:spTree>
    <p:extLst>
      <p:ext uri="{BB962C8B-B14F-4D97-AF65-F5344CB8AC3E}">
        <p14:creationId xmlns:p14="http://schemas.microsoft.com/office/powerpoint/2010/main" val="2096429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C7104628-D859-41B4-BF90-FA88EC3990E6}" type="datetime1">
              <a:rPr lang="bg-BG" altLang="en-US" smtClean="0"/>
              <a:t>3.12.2019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3D4B1B-A242-4991-ABBF-E861B7EA7751}" type="slidenum">
              <a:rPr lang="bg-BG" altLang="en-US"/>
              <a:pPr>
                <a:defRPr/>
              </a:pPr>
              <a:t>‹#›</a:t>
            </a:fld>
            <a:endParaRPr lang="bg-BG" altLang="en-US"/>
          </a:p>
        </p:txBody>
      </p:sp>
    </p:spTree>
    <p:extLst>
      <p:ext uri="{BB962C8B-B14F-4D97-AF65-F5344CB8AC3E}">
        <p14:creationId xmlns:p14="http://schemas.microsoft.com/office/powerpoint/2010/main" val="2839641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44165F6B-400D-43BF-9E36-FBA8D546E136}" type="datetime1">
              <a:rPr lang="bg-BG" altLang="en-US" smtClean="0"/>
              <a:t>3.12.2019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257C7121-F717-426B-8B01-E72C127A9DE9}" type="slidenum">
              <a:rPr lang="bg-BG" altLang="en-US"/>
              <a:pPr>
                <a:defRPr/>
              </a:pPr>
              <a:t>‹#›</a:t>
            </a:fld>
            <a:endParaRPr lang="bg-BG" altLang="en-US"/>
          </a:p>
        </p:txBody>
      </p:sp>
    </p:spTree>
    <p:extLst>
      <p:ext uri="{BB962C8B-B14F-4D97-AF65-F5344CB8AC3E}">
        <p14:creationId xmlns:p14="http://schemas.microsoft.com/office/powerpoint/2010/main" val="180711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3966B8E8-A240-4D28-AE2D-B4664E154EFA}" type="datetime1">
              <a:rPr lang="bg-BG" altLang="en-US" smtClean="0"/>
              <a:t>3.12.2019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1E429EB1-D72F-48D5-B0CF-289500E967C5}" type="slidenum">
              <a:rPr lang="bg-BG" altLang="en-US"/>
              <a:pPr>
                <a:defRPr/>
              </a:pPr>
              <a:t>‹#›</a:t>
            </a:fld>
            <a:endParaRPr lang="bg-BG" altLang="en-US"/>
          </a:p>
        </p:txBody>
      </p:sp>
    </p:spTree>
    <p:extLst>
      <p:ext uri="{BB962C8B-B14F-4D97-AF65-F5344CB8AC3E}">
        <p14:creationId xmlns:p14="http://schemas.microsoft.com/office/powerpoint/2010/main" val="175882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B32F8F4-CFFB-4605-B181-964C9BF3E16F}" type="datetime1">
              <a:rPr lang="bg-BG" altLang="en-US" smtClean="0"/>
              <a:t>3.12.2019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A82E0728-604D-4B13-8584-99352F5131E7}" type="slidenum">
              <a:rPr lang="bg-BG" altLang="en-US"/>
              <a:pPr>
                <a:defRPr/>
              </a:pPr>
              <a:t>‹#›</a:t>
            </a:fld>
            <a:endParaRPr lang="bg-BG" altLang="en-US"/>
          </a:p>
        </p:txBody>
      </p:sp>
    </p:spTree>
    <p:extLst>
      <p:ext uri="{BB962C8B-B14F-4D97-AF65-F5344CB8AC3E}">
        <p14:creationId xmlns:p14="http://schemas.microsoft.com/office/powerpoint/2010/main" val="192177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3458A65-D153-4F20-97DF-9555462A3439}" type="datetime1">
              <a:rPr lang="bg-BG" altLang="en-US" smtClean="0"/>
              <a:t>3.12.2019 г.</a:t>
            </a:fld>
            <a:endParaRPr lang="bg-BG"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6" name="Rectangle 6"/>
          <p:cNvSpPr>
            <a:spLocks noGrp="1" noChangeArrowheads="1"/>
          </p:cNvSpPr>
          <p:nvPr>
            <p:ph type="sldNum" sz="quarter" idx="12"/>
          </p:nvPr>
        </p:nvSpPr>
        <p:spPr>
          <a:ln/>
        </p:spPr>
        <p:txBody>
          <a:bodyPr/>
          <a:lstStyle>
            <a:lvl1pPr>
              <a:defRPr/>
            </a:lvl1pPr>
          </a:lstStyle>
          <a:p>
            <a:pPr>
              <a:defRPr/>
            </a:pPr>
            <a:fld id="{4D08C3D9-A8EE-4C31-8B97-90B0149763FF}" type="slidenum">
              <a:rPr lang="bg-BG" altLang="en-US"/>
              <a:pPr>
                <a:defRPr/>
              </a:pPr>
              <a:t>‹#›</a:t>
            </a:fld>
            <a:endParaRPr lang="bg-BG" altLang="en-US"/>
          </a:p>
        </p:txBody>
      </p:sp>
    </p:spTree>
    <p:extLst>
      <p:ext uri="{BB962C8B-B14F-4D97-AF65-F5344CB8AC3E}">
        <p14:creationId xmlns:p14="http://schemas.microsoft.com/office/powerpoint/2010/main" val="2834960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D590743F-966D-4FBB-A417-5A836EFD2F0B}" type="datetime1">
              <a:rPr lang="bg-BG" altLang="en-US" smtClean="0"/>
              <a:t>3.12.2019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74EEF6E7-3E71-4604-BCE0-1AE9732FD6B9}" type="slidenum">
              <a:rPr lang="bg-BG" altLang="en-US"/>
              <a:pPr>
                <a:defRPr/>
              </a:pPr>
              <a:t>‹#›</a:t>
            </a:fld>
            <a:endParaRPr lang="bg-BG" altLang="en-US"/>
          </a:p>
        </p:txBody>
      </p:sp>
    </p:spTree>
    <p:extLst>
      <p:ext uri="{BB962C8B-B14F-4D97-AF65-F5344CB8AC3E}">
        <p14:creationId xmlns:p14="http://schemas.microsoft.com/office/powerpoint/2010/main" val="78263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74D4BABA-9BB7-499F-921F-9C6984EC275B}" type="datetime1">
              <a:rPr lang="bg-BG" altLang="en-US" smtClean="0"/>
              <a:t>3.12.2019 г.</a:t>
            </a:fld>
            <a:endParaRPr lang="bg-BG"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9" name="Rectangle 6"/>
          <p:cNvSpPr>
            <a:spLocks noGrp="1" noChangeArrowheads="1"/>
          </p:cNvSpPr>
          <p:nvPr>
            <p:ph type="sldNum" sz="quarter" idx="12"/>
          </p:nvPr>
        </p:nvSpPr>
        <p:spPr>
          <a:ln/>
        </p:spPr>
        <p:txBody>
          <a:bodyPr/>
          <a:lstStyle>
            <a:lvl1pPr>
              <a:defRPr/>
            </a:lvl1pPr>
          </a:lstStyle>
          <a:p>
            <a:pPr>
              <a:defRPr/>
            </a:pPr>
            <a:fld id="{338EAF10-180F-43BB-95AB-5E20965E114A}" type="slidenum">
              <a:rPr lang="bg-BG" altLang="en-US"/>
              <a:pPr>
                <a:defRPr/>
              </a:pPr>
              <a:t>‹#›</a:t>
            </a:fld>
            <a:endParaRPr lang="bg-BG" altLang="en-US"/>
          </a:p>
        </p:txBody>
      </p:sp>
    </p:spTree>
    <p:extLst>
      <p:ext uri="{BB962C8B-B14F-4D97-AF65-F5344CB8AC3E}">
        <p14:creationId xmlns:p14="http://schemas.microsoft.com/office/powerpoint/2010/main" val="374513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1E2E1D-22B0-4D02-960D-4A0919A4041F}" type="datetime1">
              <a:rPr lang="bg-BG" altLang="en-US" smtClean="0"/>
              <a:t>3.12.2019 г.</a:t>
            </a:fld>
            <a:endParaRPr lang="bg-BG"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5" name="Rectangle 6"/>
          <p:cNvSpPr>
            <a:spLocks noGrp="1" noChangeArrowheads="1"/>
          </p:cNvSpPr>
          <p:nvPr>
            <p:ph type="sldNum" sz="quarter" idx="12"/>
          </p:nvPr>
        </p:nvSpPr>
        <p:spPr>
          <a:ln/>
        </p:spPr>
        <p:txBody>
          <a:bodyPr/>
          <a:lstStyle>
            <a:lvl1pPr>
              <a:defRPr/>
            </a:lvl1pPr>
          </a:lstStyle>
          <a:p>
            <a:pPr>
              <a:defRPr/>
            </a:pPr>
            <a:fld id="{B78527D1-208E-4D10-97E7-C9FBB8219BA4}" type="slidenum">
              <a:rPr lang="bg-BG" altLang="en-US"/>
              <a:pPr>
                <a:defRPr/>
              </a:pPr>
              <a:t>‹#›</a:t>
            </a:fld>
            <a:endParaRPr lang="bg-BG" altLang="en-US"/>
          </a:p>
        </p:txBody>
      </p:sp>
    </p:spTree>
    <p:extLst>
      <p:ext uri="{BB962C8B-B14F-4D97-AF65-F5344CB8AC3E}">
        <p14:creationId xmlns:p14="http://schemas.microsoft.com/office/powerpoint/2010/main" val="48941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F289D43-0C98-437A-BE07-CB1B0693DC1C}" type="datetime1">
              <a:rPr lang="bg-BG" altLang="en-US" smtClean="0"/>
              <a:t>3.12.2019 г.</a:t>
            </a:fld>
            <a:endParaRPr lang="bg-BG"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4" name="Rectangle 6"/>
          <p:cNvSpPr>
            <a:spLocks noGrp="1" noChangeArrowheads="1"/>
          </p:cNvSpPr>
          <p:nvPr>
            <p:ph type="sldNum" sz="quarter" idx="12"/>
          </p:nvPr>
        </p:nvSpPr>
        <p:spPr>
          <a:ln/>
        </p:spPr>
        <p:txBody>
          <a:bodyPr/>
          <a:lstStyle>
            <a:lvl1pPr>
              <a:defRPr/>
            </a:lvl1pPr>
          </a:lstStyle>
          <a:p>
            <a:pPr>
              <a:defRPr/>
            </a:pPr>
            <a:fld id="{D1B7450F-701E-49DF-B7E1-E2404304B235}" type="slidenum">
              <a:rPr lang="bg-BG" altLang="en-US"/>
              <a:pPr>
                <a:defRPr/>
              </a:pPr>
              <a:t>‹#›</a:t>
            </a:fld>
            <a:endParaRPr lang="bg-BG" altLang="en-US"/>
          </a:p>
        </p:txBody>
      </p:sp>
    </p:spTree>
    <p:extLst>
      <p:ext uri="{BB962C8B-B14F-4D97-AF65-F5344CB8AC3E}">
        <p14:creationId xmlns:p14="http://schemas.microsoft.com/office/powerpoint/2010/main" val="3645554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CBF1816-F41A-47E8-9E0E-9D08A46EA460}" type="datetime1">
              <a:rPr lang="bg-BG" altLang="en-US" smtClean="0"/>
              <a:t>3.12.2019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84BE32-B4E9-44F0-BC50-195E66F71C9F}" type="slidenum">
              <a:rPr lang="bg-BG" altLang="en-US"/>
              <a:pPr>
                <a:defRPr/>
              </a:pPr>
              <a:t>‹#›</a:t>
            </a:fld>
            <a:endParaRPr lang="bg-BG" altLang="en-US"/>
          </a:p>
        </p:txBody>
      </p:sp>
    </p:spTree>
    <p:extLst>
      <p:ext uri="{BB962C8B-B14F-4D97-AF65-F5344CB8AC3E}">
        <p14:creationId xmlns:p14="http://schemas.microsoft.com/office/powerpoint/2010/main" val="3739711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ED765FF-4303-4298-8957-7CF2D39D8770}" type="datetime1">
              <a:rPr lang="bg-BG" altLang="en-US" smtClean="0"/>
              <a:t>3.12.2019 г.</a:t>
            </a:fld>
            <a:endParaRPr lang="bg-BG"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bg-BG" altLang="en-US"/>
          </a:p>
        </p:txBody>
      </p:sp>
      <p:sp>
        <p:nvSpPr>
          <p:cNvPr id="7" name="Rectangle 6"/>
          <p:cNvSpPr>
            <a:spLocks noGrp="1" noChangeArrowheads="1"/>
          </p:cNvSpPr>
          <p:nvPr>
            <p:ph type="sldNum" sz="quarter" idx="12"/>
          </p:nvPr>
        </p:nvSpPr>
        <p:spPr>
          <a:ln/>
        </p:spPr>
        <p:txBody>
          <a:bodyPr/>
          <a:lstStyle>
            <a:lvl1pPr>
              <a:defRPr/>
            </a:lvl1pPr>
          </a:lstStyle>
          <a:p>
            <a:pPr>
              <a:defRPr/>
            </a:pPr>
            <a:fld id="{26B14394-401B-4524-BC8D-6197651ED074}" type="slidenum">
              <a:rPr lang="bg-BG" altLang="en-US"/>
              <a:pPr>
                <a:defRPr/>
              </a:pPr>
              <a:t>‹#›</a:t>
            </a:fld>
            <a:endParaRPr lang="bg-BG" altLang="en-US"/>
          </a:p>
        </p:txBody>
      </p:sp>
    </p:spTree>
    <p:extLst>
      <p:ext uri="{BB962C8B-B14F-4D97-AF65-F5344CB8AC3E}">
        <p14:creationId xmlns:p14="http://schemas.microsoft.com/office/powerpoint/2010/main" val="313968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AEDE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a:t>Щракнете, за да редактирате стила на заглавието в образеца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a:t>Щракнете, за да редактирате стиловете на текста в образеца</a:t>
            </a:r>
          </a:p>
          <a:p>
            <a:pPr lvl="1"/>
            <a:r>
              <a:rPr lang="bg-BG" altLang="en-US"/>
              <a:t>Второ ниво</a:t>
            </a:r>
          </a:p>
          <a:p>
            <a:pPr lvl="2"/>
            <a:r>
              <a:rPr lang="bg-BG" altLang="en-US"/>
              <a:t>Трето ниво</a:t>
            </a:r>
          </a:p>
          <a:p>
            <a:pPr lvl="3"/>
            <a:r>
              <a:rPr lang="bg-BG" altLang="en-US"/>
              <a:t>Четвърто ниво</a:t>
            </a:r>
          </a:p>
          <a:p>
            <a:pPr lvl="4"/>
            <a:r>
              <a:rPr lang="bg-BG" altLang="en-US"/>
              <a:t>Пето ниво</a:t>
            </a:r>
          </a:p>
        </p:txBody>
      </p:sp>
      <p:sp>
        <p:nvSpPr>
          <p:cNvPr id="19046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DAFD8349-B84D-4A29-90EA-E6D257DBBAF8}" type="datetime1">
              <a:rPr lang="bg-BG" altLang="en-US" smtClean="0"/>
              <a:t>3.12.2019 г.</a:t>
            </a:fld>
            <a:endParaRPr lang="bg-BG" altLang="en-US"/>
          </a:p>
        </p:txBody>
      </p:sp>
      <p:sp>
        <p:nvSpPr>
          <p:cNvPr id="19046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bg-BG" altLang="en-US"/>
          </a:p>
        </p:txBody>
      </p:sp>
      <p:sp>
        <p:nvSpPr>
          <p:cNvPr id="19047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DAAA6B4-B2AA-4D31-ABDD-E58A25F9025D}" type="slidenum">
              <a:rPr lang="bg-BG" altLang="en-US"/>
              <a:pPr>
                <a:defRPr/>
              </a:pPr>
              <a:t>‹#›</a:t>
            </a:fld>
            <a:endParaRPr lang="bg-BG" alt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56" y="3624041"/>
            <a:ext cx="9144000" cy="1704583"/>
          </a:xfrm>
          <a:gradFill flip="none" rotWithShape="1">
            <a:gsLst>
              <a:gs pos="0">
                <a:srgbClr val="820000">
                  <a:tint val="66000"/>
                  <a:satMod val="160000"/>
                </a:srgbClr>
              </a:gs>
              <a:gs pos="50000">
                <a:srgbClr val="820000">
                  <a:tint val="44500"/>
                  <a:satMod val="160000"/>
                </a:srgbClr>
              </a:gs>
              <a:gs pos="100000">
                <a:srgbClr val="820000">
                  <a:tint val="23500"/>
                  <a:satMod val="160000"/>
                </a:srgbClr>
              </a:gs>
            </a:gsLst>
            <a:lin ang="13500000" scaled="1"/>
            <a:tileRect/>
          </a:gradFill>
        </p:spPr>
        <p:txBody>
          <a:bodyPr/>
          <a:lstStyle/>
          <a:p>
            <a:pPr eaLnBrk="1" hangingPunct="1">
              <a:defRPr/>
            </a:pPr>
            <a:r>
              <a:rPr lang="en-US" sz="3200" b="1" dirty="0">
                <a:solidFill>
                  <a:schemeClr val="tx1"/>
                </a:solidFill>
                <a:effectLst>
                  <a:outerShdw blurRad="38100" dist="38100" dir="2700000" algn="tl">
                    <a:srgbClr val="000000">
                      <a:alpha val="43137"/>
                    </a:srgbClr>
                  </a:outerShdw>
                </a:effectLst>
              </a:rPr>
              <a:t>HYPOTHESIS TESTING. PARAMETRIC AND NON-PARAMETRIC TESTS</a:t>
            </a:r>
            <a:endParaRPr lang="bg-BG" sz="3200" b="1" dirty="0">
              <a:solidFill>
                <a:schemeClr val="tx1"/>
              </a:solidFill>
              <a:effectLst>
                <a:outerShdw blurRad="38100" dist="38100" dir="2700000" algn="tl">
                  <a:srgbClr val="000000">
                    <a:alpha val="43137"/>
                  </a:srgbClr>
                </a:outerShdw>
              </a:effectLs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20" y="90850"/>
            <a:ext cx="1492636" cy="1470021"/>
          </a:xfrm>
          <a:prstGeom prst="rect">
            <a:avLst/>
          </a:prstGeom>
        </p:spPr>
      </p:pic>
      <p:sp>
        <p:nvSpPr>
          <p:cNvPr id="4" name="Rectangle 3"/>
          <p:cNvSpPr/>
          <p:nvPr/>
        </p:nvSpPr>
        <p:spPr>
          <a:xfrm>
            <a:off x="1763688" y="87987"/>
            <a:ext cx="6112571" cy="892552"/>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MEDICAL UNIVERSITY – PLEVEN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CC3300"/>
                </a:solidFill>
                <a:effectLst>
                  <a:outerShdw blurRad="38100" dist="38100" dir="2700000" algn="tl">
                    <a:srgbClr val="000000">
                      <a:alpha val="43137"/>
                    </a:srgbClr>
                  </a:outerShdw>
                </a:effectLst>
                <a:uLnTx/>
                <a:uFillTx/>
                <a:latin typeface="Tahoma" pitchFamily="34" charset="0"/>
                <a:ea typeface="+mn-ea"/>
                <a:cs typeface="+mn-cs"/>
              </a:rPr>
              <a:t>FACULTY OF PUBLIC HEALTH</a:t>
            </a:r>
          </a:p>
        </p:txBody>
      </p:sp>
      <p:sp useBgFill="1">
        <p:nvSpPr>
          <p:cNvPr id="5" name="Rectangle 4"/>
          <p:cNvSpPr/>
          <p:nvPr/>
        </p:nvSpPr>
        <p:spPr>
          <a:xfrm>
            <a:off x="1425302" y="1100713"/>
            <a:ext cx="7012689" cy="830997"/>
          </a:xfrm>
          <a:prstGeom prst="rect">
            <a:avLst/>
          </a:prstGeom>
          <a:ln cmpd="dbl">
            <a:solidFill>
              <a:schemeClr val="accent1"/>
            </a:solidFill>
          </a:ln>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Department of Public Health Sciences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all" spc="0" normalizeH="0" baseline="0" noProof="0" dirty="0">
                <a:ln>
                  <a:noFill/>
                </a:ln>
                <a:solidFill>
                  <a:srgbClr val="C00000"/>
                </a:solidFill>
                <a:effectLst>
                  <a:outerShdw blurRad="38100" dist="38100" dir="2700000" algn="tl">
                    <a:srgbClr val="000000">
                      <a:alpha val="43137"/>
                    </a:srgbClr>
                  </a:outerShdw>
                </a:effectLst>
                <a:uLnTx/>
                <a:uFillTx/>
                <a:latin typeface="Arial" charset="0"/>
                <a:ea typeface="+mn-ea"/>
                <a:cs typeface="+mn-cs"/>
              </a:rPr>
              <a:t>Centre for distant learning</a:t>
            </a:r>
          </a:p>
        </p:txBody>
      </p:sp>
      <p:cxnSp>
        <p:nvCxnSpPr>
          <p:cNvPr id="6" name="Straight Connector 5"/>
          <p:cNvCxnSpPr/>
          <p:nvPr/>
        </p:nvCxnSpPr>
        <p:spPr>
          <a:xfrm>
            <a:off x="1481416" y="1015438"/>
            <a:ext cx="7304762" cy="0"/>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066619" y="2649185"/>
            <a:ext cx="3010761" cy="584775"/>
          </a:xfrm>
          <a:prstGeom prst="rect">
            <a:avLst/>
          </a:prstGeom>
          <a:noFill/>
        </p:spPr>
        <p:style>
          <a:lnRef idx="2">
            <a:schemeClr val="accent5"/>
          </a:lnRef>
          <a:fillRef idx="1">
            <a:schemeClr val="lt1"/>
          </a:fillRef>
          <a:effectRef idx="0">
            <a:schemeClr val="accent5"/>
          </a:effectRef>
          <a:fontRef idx="minor">
            <a:schemeClr val="dk1"/>
          </a:fontRef>
        </p:style>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w="11430">
                  <a:solidFill>
                    <a:srgbClr val="C00000"/>
                  </a:solidFill>
                </a:ln>
                <a:solidFill>
                  <a:srgbClr val="990000"/>
                </a:solidFill>
                <a:effectLst>
                  <a:outerShdw blurRad="80000" dist="40000" dir="5040000" algn="tl">
                    <a:srgbClr val="000000">
                      <a:alpha val="30000"/>
                    </a:srgbClr>
                  </a:outerShdw>
                </a:effectLst>
                <a:uLnTx/>
                <a:uFillTx/>
                <a:latin typeface="Arial"/>
                <a:ea typeface="+mn-ea"/>
                <a:cs typeface="+mn-cs"/>
              </a:rPr>
              <a:t>LECTURE</a:t>
            </a:r>
            <a:r>
              <a:rPr kumimoji="0" lang="en-US" sz="3200" b="1" i="0" u="none" strike="noStrike" kern="1200" cap="none" spc="0" normalizeH="0" baseline="0" noProof="0">
                <a:ln w="11430"/>
                <a:solidFill>
                  <a:srgbClr val="990000"/>
                </a:solidFill>
                <a:effectLst>
                  <a:outerShdw blurRad="80000" dist="40000" dir="5040000" algn="tl">
                    <a:srgbClr val="000000">
                      <a:alpha val="30000"/>
                    </a:srgbClr>
                  </a:outerShdw>
                </a:effectLst>
                <a:uLnTx/>
                <a:uFillTx/>
                <a:latin typeface="Arial"/>
                <a:ea typeface="+mn-ea"/>
                <a:cs typeface="+mn-cs"/>
              </a:rPr>
              <a:t> No7</a:t>
            </a:r>
            <a:endParaRPr kumimoji="0" lang="en-US" sz="3200" b="1" i="0" u="none" strike="noStrike" kern="1200" cap="none" spc="0" normalizeH="0" baseline="0" noProof="0" dirty="0">
              <a:ln w="11430"/>
              <a:solidFill>
                <a:srgbClr val="990000"/>
              </a:solidFill>
              <a:effectLst>
                <a:outerShdw blurRad="80000" dist="40000" dir="5040000" algn="tl">
                  <a:srgbClr val="000000">
                    <a:alpha val="30000"/>
                  </a:srgbClr>
                </a:outerShdw>
              </a:effectLst>
              <a:uLnTx/>
              <a:uFillTx/>
              <a:latin typeface="Arial"/>
              <a:ea typeface="+mn-ea"/>
              <a:cs typeface="+mn-cs"/>
            </a:endParaRPr>
          </a:p>
        </p:txBody>
      </p:sp>
      <p:cxnSp>
        <p:nvCxnSpPr>
          <p:cNvPr id="9" name="Straight Connector 8"/>
          <p:cNvCxnSpPr/>
          <p:nvPr/>
        </p:nvCxnSpPr>
        <p:spPr>
          <a:xfrm>
            <a:off x="1475657" y="5757287"/>
            <a:ext cx="6768752" cy="732"/>
          </a:xfrm>
          <a:prstGeom prst="line">
            <a:avLst/>
          </a:prstGeom>
          <a:l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475657" y="5902624"/>
            <a:ext cx="6768752" cy="52322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A</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ssoc</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Prof. Gena </a:t>
            </a:r>
            <a:r>
              <a:rPr kumimoji="0" lang="en-US" sz="2800" b="1"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Times New Roman" panose="02020603050405020304" pitchFamily="18" charset="0"/>
              </a:rPr>
              <a:t>Grancharova</a:t>
            </a:r>
            <a:r>
              <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MD, PhD</a:t>
            </a:r>
            <a:endParaRPr kumimoji="0" lang="bg-BG"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75795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BD44E6-4402-4F7F-B29A-2F091B054FFF}" type="slidenum">
              <a:rPr lang="bg-BG" altLang="en-US"/>
              <a:pPr eaLnBrk="1" hangingPunct="1"/>
              <a:t>10</a:t>
            </a:fld>
            <a:endParaRPr lang="bg-BG" altLang="en-US"/>
          </a:p>
        </p:txBody>
      </p:sp>
      <p:sp>
        <p:nvSpPr>
          <p:cNvPr id="8195" name="Rectangle 2"/>
          <p:cNvSpPr>
            <a:spLocks noGrp="1" noChangeArrowheads="1"/>
          </p:cNvSpPr>
          <p:nvPr>
            <p:ph type="title"/>
          </p:nvPr>
        </p:nvSpPr>
        <p:spPr>
          <a:xfrm>
            <a:off x="457200" y="277813"/>
            <a:ext cx="8229600" cy="5887491"/>
          </a:xfrm>
        </p:spPr>
        <p:txBody>
          <a:bodyPr/>
          <a:lstStyle/>
          <a:p>
            <a:pPr algn="l" eaLnBrk="1" hangingPunct="1"/>
            <a:r>
              <a:rPr lang="en-US" altLang="en-US" sz="3600" b="1" dirty="0">
                <a:solidFill>
                  <a:srgbClr val="FF0000"/>
                </a:solidFill>
                <a:effectLst>
                  <a:outerShdw blurRad="38100" dist="38100" dir="2700000" algn="tl">
                    <a:srgbClr val="000000">
                      <a:alpha val="43137"/>
                    </a:srgbClr>
                  </a:outerShdw>
                </a:effectLst>
              </a:rPr>
              <a:t>THE LOGIC OF HYPOTHESIS TESTING</a:t>
            </a:r>
            <a:br>
              <a:rPr lang="en-US" altLang="en-US" sz="3600" b="1" dirty="0">
                <a:solidFill>
                  <a:srgbClr val="FF0000"/>
                </a:solidFill>
                <a:effectLst>
                  <a:outerShdw blurRad="38100" dist="38100" dir="2700000" algn="tl">
                    <a:srgbClr val="000000">
                      <a:alpha val="43137"/>
                    </a:srgbClr>
                  </a:outerShdw>
                </a:effectLst>
              </a:rPr>
            </a:br>
            <a:br>
              <a:rPr lang="en-US" altLang="en-US" sz="4000" b="1" dirty="0">
                <a:solidFill>
                  <a:srgbClr val="FF0000"/>
                </a:solidFill>
              </a:rPr>
            </a:br>
            <a:r>
              <a:rPr lang="en-US" altLang="en-US" sz="4000" b="1" dirty="0">
                <a:solidFill>
                  <a:srgbClr val="FF0000"/>
                </a:solidFill>
              </a:rPr>
              <a:t>Hypothesis testing </a:t>
            </a:r>
            <a:r>
              <a:rPr lang="en-US" altLang="en-US" sz="4000" b="1" dirty="0"/>
              <a:t>is the process of deciding statistically whether the findings of an investigation reflect chance or 'real' effects at a given level of probability.</a:t>
            </a:r>
            <a:endParaRPr lang="bg-BG" altLang="en-US" sz="4000" b="1" dirty="0"/>
          </a:p>
        </p:txBody>
      </p:sp>
      <p:sp>
        <p:nvSpPr>
          <p:cNvPr id="2" name="Date Placeholder 1"/>
          <p:cNvSpPr>
            <a:spLocks noGrp="1"/>
          </p:cNvSpPr>
          <p:nvPr>
            <p:ph type="dt" sz="half" idx="10"/>
          </p:nvPr>
        </p:nvSpPr>
        <p:spPr/>
        <p:txBody>
          <a:bodyPr/>
          <a:lstStyle/>
          <a:p>
            <a:pPr>
              <a:defRPr/>
            </a:pPr>
            <a:fld id="{95E1EE89-DD28-4ECE-A6EF-89584D0701EA}" type="datetime1">
              <a:rPr lang="bg-BG" altLang="en-US" smtClean="0"/>
              <a:t>3.12.2019 г.</a:t>
            </a:fld>
            <a:endParaRPr lang="bg-BG" altLang="en-US"/>
          </a:p>
        </p:txBody>
      </p:sp>
    </p:spTree>
    <p:extLst>
      <p:ext uri="{BB962C8B-B14F-4D97-AF65-F5344CB8AC3E}">
        <p14:creationId xmlns:p14="http://schemas.microsoft.com/office/powerpoint/2010/main" val="21640981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179512" y="274637"/>
            <a:ext cx="8856984" cy="5970587"/>
          </a:xfrm>
        </p:spPr>
        <p:txBody>
          <a:bodyPr/>
          <a:lstStyle/>
          <a:p>
            <a:pPr algn="l"/>
            <a:r>
              <a:rPr lang="en-GB" sz="2000" b="1" dirty="0"/>
              <a:t>37. Given chi-square = 9.6 and degree of freedom df = 6, the difference between the compared groups is:</a:t>
            </a:r>
            <a:br>
              <a:rPr lang="bg-BG" sz="2000" dirty="0"/>
            </a:br>
            <a:r>
              <a:rPr lang="en-GB" sz="2000" dirty="0"/>
              <a:t>A. due to chance</a:t>
            </a:r>
            <a:br>
              <a:rPr lang="bg-BG" sz="2000" dirty="0"/>
            </a:br>
            <a:r>
              <a:rPr lang="en-GB" sz="2000" dirty="0"/>
              <a:t>B. statistically significant</a:t>
            </a:r>
            <a:br>
              <a:rPr lang="bg-BG" sz="2000" dirty="0"/>
            </a:br>
            <a:r>
              <a:rPr lang="en-GB" sz="2000" dirty="0"/>
              <a:t>C. there is not enough information</a:t>
            </a:r>
            <a:br>
              <a:rPr lang="en-GB" sz="2000" dirty="0"/>
            </a:br>
            <a:br>
              <a:rPr lang="en-GB" sz="2000" dirty="0"/>
            </a:br>
            <a:r>
              <a:rPr lang="en-GB" sz="2000" b="1" dirty="0"/>
              <a:t>38. State the level of significance of H</a:t>
            </a:r>
            <a:r>
              <a:rPr lang="en-GB" sz="2000" b="1" baseline="-25000" dirty="0"/>
              <a:t>0</a:t>
            </a:r>
            <a:r>
              <a:rPr lang="en-GB" sz="2000" b="1" dirty="0"/>
              <a:t> with chi-square = 6.2 and df = 2:</a:t>
            </a:r>
            <a:br>
              <a:rPr lang="bg-BG" sz="2000" dirty="0"/>
            </a:br>
            <a:r>
              <a:rPr lang="en-GB" sz="2000" dirty="0"/>
              <a:t>A. p (H</a:t>
            </a:r>
            <a:r>
              <a:rPr lang="en-GB" sz="2000" baseline="-25000" dirty="0"/>
              <a:t>0</a:t>
            </a:r>
            <a:r>
              <a:rPr lang="en-GB" sz="2000" dirty="0"/>
              <a:t>) &lt; 0.05 	</a:t>
            </a:r>
            <a:br>
              <a:rPr lang="bg-BG" sz="2000" dirty="0"/>
            </a:br>
            <a:r>
              <a:rPr lang="en-GB" sz="2000" dirty="0"/>
              <a:t>C. p (H</a:t>
            </a:r>
            <a:r>
              <a:rPr lang="en-GB" sz="2000" baseline="-25000" dirty="0"/>
              <a:t>0</a:t>
            </a:r>
            <a:r>
              <a:rPr lang="en-GB" sz="2000" dirty="0"/>
              <a:t>) &lt; 0.01</a:t>
            </a:r>
            <a:br>
              <a:rPr lang="bg-BG" sz="2000" dirty="0"/>
            </a:br>
            <a:r>
              <a:rPr lang="en-GB" sz="2000" dirty="0"/>
              <a:t>B. p (H</a:t>
            </a:r>
            <a:r>
              <a:rPr lang="en-GB" sz="2000" baseline="-25000" dirty="0"/>
              <a:t>0</a:t>
            </a:r>
            <a:r>
              <a:rPr lang="en-GB" sz="2000" dirty="0"/>
              <a:t>) &gt; 0.05	</a:t>
            </a:r>
            <a:br>
              <a:rPr lang="bg-BG" sz="2000" dirty="0"/>
            </a:br>
            <a:r>
              <a:rPr lang="en-GB" sz="2000" b="1" dirty="0"/>
              <a:t> </a:t>
            </a:r>
            <a:br>
              <a:rPr lang="bg-BG" sz="2000" dirty="0"/>
            </a:br>
            <a:r>
              <a:rPr lang="en-GB" sz="2000" b="1" dirty="0"/>
              <a:t>39. What is the type of the hypothesis stating that mortality rates from lung cancer in smokers are different from those in non-smokes? </a:t>
            </a:r>
            <a:br>
              <a:rPr lang="bg-BG" sz="2000" dirty="0"/>
            </a:br>
            <a:r>
              <a:rPr lang="en-GB" sz="2000" dirty="0"/>
              <a:t>A. Directional			</a:t>
            </a:r>
            <a:br>
              <a:rPr lang="bg-BG" sz="2000" dirty="0"/>
            </a:br>
            <a:r>
              <a:rPr lang="en-GB" sz="2000" dirty="0"/>
              <a:t>B. One-tailed</a:t>
            </a:r>
            <a:br>
              <a:rPr lang="bg-BG" sz="2000" dirty="0"/>
            </a:br>
            <a:r>
              <a:rPr lang="en-GB" sz="2000" dirty="0"/>
              <a:t>C. Non-directional</a:t>
            </a: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100</a:t>
            </a:fld>
            <a:endParaRPr lang="bg-BG" altLang="en-US"/>
          </a:p>
        </p:txBody>
      </p:sp>
    </p:spTree>
    <p:extLst>
      <p:ext uri="{BB962C8B-B14F-4D97-AF65-F5344CB8AC3E}">
        <p14:creationId xmlns:p14="http://schemas.microsoft.com/office/powerpoint/2010/main" val="40877677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818658"/>
          </a:xfrm>
        </p:spPr>
        <p:txBody>
          <a:bodyPr/>
          <a:lstStyle/>
          <a:p>
            <a:pPr algn="l"/>
            <a:r>
              <a:rPr lang="en-GB" sz="2000" b="1" dirty="0"/>
              <a:t>40. What is the type of the hypothesis stating that mortality rates from lung cancer in smokers are higher from those in non-smokes?</a:t>
            </a:r>
            <a:br>
              <a:rPr lang="bg-BG" sz="2000" dirty="0"/>
            </a:br>
            <a:r>
              <a:rPr lang="en-GB" sz="2000" dirty="0"/>
              <a:t>A. Directional			</a:t>
            </a:r>
            <a:br>
              <a:rPr lang="bg-BG" sz="2000" dirty="0"/>
            </a:br>
            <a:r>
              <a:rPr lang="en-GB" sz="2000" dirty="0"/>
              <a:t>B. Two-tailed</a:t>
            </a:r>
            <a:br>
              <a:rPr lang="bg-BG" sz="2000" dirty="0"/>
            </a:br>
            <a:r>
              <a:rPr lang="en-GB" sz="2000" dirty="0"/>
              <a:t>C. Non-directional</a:t>
            </a:r>
            <a:br>
              <a:rPr lang="bg-BG" sz="2000" dirty="0"/>
            </a:br>
            <a:br>
              <a:rPr lang="bg-BG" sz="2000" dirty="0"/>
            </a:br>
            <a:r>
              <a:rPr lang="en-GB" sz="2000" dirty="0"/>
              <a:t> </a:t>
            </a:r>
            <a:r>
              <a:rPr lang="en-GB" sz="2000" b="1" dirty="0"/>
              <a:t>41. What is the type of the hypothesis stating that the life expectancy in females is different from that in males? </a:t>
            </a:r>
            <a:br>
              <a:rPr lang="bg-BG" sz="2000" dirty="0"/>
            </a:br>
            <a:r>
              <a:rPr lang="en-GB" sz="2000" dirty="0"/>
              <a:t>A. Directional			</a:t>
            </a:r>
            <a:br>
              <a:rPr lang="bg-BG" sz="2000" dirty="0"/>
            </a:br>
            <a:r>
              <a:rPr lang="en-GB" sz="2000" dirty="0"/>
              <a:t>B. One-tailed</a:t>
            </a:r>
            <a:br>
              <a:rPr lang="bg-BG" sz="2000" dirty="0"/>
            </a:br>
            <a:r>
              <a:rPr lang="en-GB" sz="2000" dirty="0"/>
              <a:t>C. Non-directional</a:t>
            </a:r>
            <a:br>
              <a:rPr lang="bg-BG" sz="2000" dirty="0"/>
            </a:br>
            <a:br>
              <a:rPr lang="bg-BG" sz="2000" dirty="0"/>
            </a:br>
            <a:r>
              <a:rPr lang="en-GB" sz="2000" b="1" dirty="0"/>
              <a:t> 42. What is the type of the hypothesis stating that the life expectancy in females is higher than in males? </a:t>
            </a:r>
            <a:br>
              <a:rPr lang="bg-BG" sz="2000" dirty="0"/>
            </a:br>
            <a:r>
              <a:rPr lang="en-GB" sz="2000" dirty="0"/>
              <a:t>A. Directional			</a:t>
            </a:r>
            <a:br>
              <a:rPr lang="bg-BG" sz="2000" dirty="0"/>
            </a:br>
            <a:r>
              <a:rPr lang="en-GB" sz="2000" dirty="0"/>
              <a:t>B. Two-tailed</a:t>
            </a:r>
            <a:br>
              <a:rPr lang="bg-BG" sz="2000" dirty="0"/>
            </a:br>
            <a:r>
              <a:rPr lang="en-GB" sz="2000" dirty="0"/>
              <a:t>C. Non-directional</a:t>
            </a: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101</a:t>
            </a:fld>
            <a:endParaRPr lang="bg-BG" altLang="en-US"/>
          </a:p>
        </p:txBody>
      </p:sp>
    </p:spTree>
    <p:extLst>
      <p:ext uri="{BB962C8B-B14F-4D97-AF65-F5344CB8AC3E}">
        <p14:creationId xmlns:p14="http://schemas.microsoft.com/office/powerpoint/2010/main" val="7187870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7"/>
            <a:ext cx="8229600" cy="5970587"/>
          </a:xfrm>
        </p:spPr>
        <p:txBody>
          <a:bodyPr/>
          <a:lstStyle/>
          <a:p>
            <a:pPr algn="l"/>
            <a:r>
              <a:rPr lang="en-GB" sz="2000" b="1" dirty="0"/>
              <a:t>43. A directional research hypothesis (H</a:t>
            </a:r>
            <a:r>
              <a:rPr lang="en-GB" sz="2000" b="1" baseline="-25000" dirty="0"/>
              <a:t>1</a:t>
            </a:r>
            <a:r>
              <a:rPr lang="en-GB" sz="2000" b="1" dirty="0"/>
              <a:t>) should be used when there is theoretical justification for the existence of a directional effect in the data. </a:t>
            </a:r>
            <a:br>
              <a:rPr lang="bg-BG" sz="2000" dirty="0"/>
            </a:br>
            <a:r>
              <a:rPr lang="en-GB" sz="2000" dirty="0"/>
              <a:t>A. True		B. False </a:t>
            </a:r>
            <a:br>
              <a:rPr lang="bg-BG" sz="2000" dirty="0"/>
            </a:br>
            <a:r>
              <a:rPr lang="en-GB" sz="2000" dirty="0"/>
              <a:t> </a:t>
            </a:r>
            <a:br>
              <a:rPr lang="bg-BG" sz="2000" dirty="0"/>
            </a:br>
            <a:r>
              <a:rPr lang="en-GB" sz="2000" b="1" dirty="0"/>
              <a:t>44. Select one of the following statements which you believe to be true. The paired t-test is appropriate when: </a:t>
            </a:r>
            <a:br>
              <a:rPr lang="bg-BG" sz="2000" dirty="0"/>
            </a:br>
            <a:r>
              <a:rPr lang="en-GB" sz="2000" dirty="0"/>
              <a:t>А. The differences between the pairs of observations are normally distributed.</a:t>
            </a:r>
            <a:br>
              <a:rPr lang="bg-BG" sz="2000" dirty="0"/>
            </a:br>
            <a:r>
              <a:rPr lang="en-GB" sz="2000" dirty="0"/>
              <a:t>B. We wish to test the null hypothesis that the mean of the differences between the pairs of observations in the sample is equal to zero. </a:t>
            </a:r>
            <a:br>
              <a:rPr lang="bg-BG" sz="2000" dirty="0"/>
            </a:br>
            <a:r>
              <a:rPr lang="en-GB" sz="2000" dirty="0"/>
              <a:t>C. We wish to test the null hypothesis that the median of the differences between the pairs of observations in the population is equal to zero. </a:t>
            </a:r>
            <a:br>
              <a:rPr lang="bg-BG" sz="2000" dirty="0"/>
            </a:br>
            <a:r>
              <a:rPr lang="en-GB" sz="2000" dirty="0"/>
              <a:t> </a:t>
            </a:r>
            <a:br>
              <a:rPr lang="bg-BG" sz="2000" dirty="0"/>
            </a:br>
            <a:r>
              <a:rPr lang="en-GB" sz="2000" b="1" dirty="0"/>
              <a:t>45. The decision level (statistical significance) in hypothesis testing is generally set at 0.05 or 0.01.</a:t>
            </a:r>
            <a:br>
              <a:rPr lang="bg-BG" sz="2000" dirty="0"/>
            </a:br>
            <a:r>
              <a:rPr lang="en-GB" sz="2000" dirty="0"/>
              <a:t>A. True		B. False </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102</a:t>
            </a:fld>
            <a:endParaRPr lang="bg-BG" altLang="en-US"/>
          </a:p>
        </p:txBody>
      </p:sp>
    </p:spTree>
    <p:extLst>
      <p:ext uri="{BB962C8B-B14F-4D97-AF65-F5344CB8AC3E}">
        <p14:creationId xmlns:p14="http://schemas.microsoft.com/office/powerpoint/2010/main" val="12800492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818658"/>
          </a:xfrm>
        </p:spPr>
        <p:txBody>
          <a:bodyPr/>
          <a:lstStyle/>
          <a:p>
            <a:pPr algn="l"/>
            <a:r>
              <a:rPr lang="en-GB" sz="2000" b="1" dirty="0"/>
              <a:t>46. The closer the observed frequency for each cell is to the expected frequency, the higher the probability of rejecting the null hypothesis H</a:t>
            </a:r>
            <a:r>
              <a:rPr lang="en-GB" sz="2000" b="1" baseline="-25000" dirty="0"/>
              <a:t>0</a:t>
            </a:r>
            <a:r>
              <a:rPr lang="en-GB" sz="2000" b="1" dirty="0"/>
              <a:t> when using chi-square. </a:t>
            </a:r>
            <a:br>
              <a:rPr lang="bg-BG" sz="2000" dirty="0"/>
            </a:br>
            <a:r>
              <a:rPr lang="en-GB" sz="2000" dirty="0"/>
              <a:t>A. True		B. False </a:t>
            </a:r>
            <a:br>
              <a:rPr lang="bg-BG" sz="2000" dirty="0"/>
            </a:br>
            <a:r>
              <a:rPr lang="en-GB" sz="2000" dirty="0"/>
              <a:t> </a:t>
            </a:r>
            <a:br>
              <a:rPr lang="bg-BG" sz="2000" dirty="0"/>
            </a:br>
            <a:r>
              <a:rPr lang="en-GB" sz="2000" b="1" dirty="0"/>
              <a:t>47. A basic assumption for using t is that the samples were drawn from normally distributed population.</a:t>
            </a:r>
            <a:br>
              <a:rPr lang="bg-BG" sz="2000" dirty="0"/>
            </a:br>
            <a:r>
              <a:rPr lang="en-GB" sz="2000" dirty="0"/>
              <a:t>A. True		B. False </a:t>
            </a:r>
            <a:br>
              <a:rPr lang="bg-BG" sz="2000" dirty="0"/>
            </a:br>
            <a:r>
              <a:rPr lang="en-GB" sz="2000" dirty="0"/>
              <a:t> </a:t>
            </a:r>
            <a:br>
              <a:rPr lang="bg-BG" sz="2000" dirty="0"/>
            </a:br>
            <a:r>
              <a:rPr lang="en-GB" sz="2000" b="1" dirty="0"/>
              <a:t>48. A basic assumption of chi-square is that the scores in each cell are independent.</a:t>
            </a:r>
            <a:br>
              <a:rPr lang="bg-BG" sz="2000" dirty="0"/>
            </a:br>
            <a:r>
              <a:rPr lang="en-GB" sz="2000" dirty="0"/>
              <a:t>A. True		B. False</a:t>
            </a:r>
            <a:br>
              <a:rPr lang="bg-BG" sz="2000" dirty="0"/>
            </a:br>
            <a:r>
              <a:rPr lang="en-GB" sz="2000" dirty="0"/>
              <a:t> </a:t>
            </a:r>
            <a:br>
              <a:rPr lang="bg-BG" sz="2000" dirty="0"/>
            </a:br>
            <a:r>
              <a:rPr lang="en-GB" sz="2000" b="1" dirty="0"/>
              <a:t>49. Parametric tests are used to analyse the significance of interval or ratio data. </a:t>
            </a:r>
            <a:br>
              <a:rPr lang="bg-BG" sz="2000" dirty="0"/>
            </a:br>
            <a:r>
              <a:rPr lang="en-GB" sz="2000" dirty="0"/>
              <a:t>A. True		B. False</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103</a:t>
            </a:fld>
            <a:endParaRPr lang="bg-BG" altLang="en-US"/>
          </a:p>
        </p:txBody>
      </p:sp>
    </p:spTree>
    <p:extLst>
      <p:ext uri="{BB962C8B-B14F-4D97-AF65-F5344CB8AC3E}">
        <p14:creationId xmlns:p14="http://schemas.microsoft.com/office/powerpoint/2010/main" val="1207123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818658"/>
          </a:xfrm>
        </p:spPr>
        <p:txBody>
          <a:bodyPr/>
          <a:lstStyle/>
          <a:p>
            <a:pPr algn="l"/>
            <a:r>
              <a:rPr lang="en-GB" sz="2000" b="1" dirty="0"/>
              <a:t>50. The use of non-parametric tests depends on the normal distribution of the underlying population. </a:t>
            </a:r>
            <a:br>
              <a:rPr lang="bg-BG" sz="2000" dirty="0"/>
            </a:br>
            <a:r>
              <a:rPr lang="en-GB" sz="2000" dirty="0"/>
              <a:t>A. True		B. False</a:t>
            </a:r>
            <a:br>
              <a:rPr lang="bg-BG" sz="2000" dirty="0"/>
            </a:br>
            <a:r>
              <a:rPr lang="en-GB" sz="2000" dirty="0"/>
              <a:t> </a:t>
            </a:r>
            <a:br>
              <a:rPr lang="bg-BG" sz="2000" dirty="0"/>
            </a:br>
            <a:r>
              <a:rPr lang="en-GB" sz="2000" b="1" dirty="0"/>
              <a:t>51. If the values of expected and observed frequencies are the same for each cell in the contingency table, chi-square will not be statistically significant. </a:t>
            </a:r>
            <a:br>
              <a:rPr lang="bg-BG" sz="2000" dirty="0"/>
            </a:br>
            <a:r>
              <a:rPr lang="en-GB" sz="2000" dirty="0"/>
              <a:t>A. True		B. False</a:t>
            </a:r>
            <a:br>
              <a:rPr lang="bg-BG" sz="2000" dirty="0"/>
            </a:br>
            <a:r>
              <a:rPr lang="en-GB" sz="2000" dirty="0"/>
              <a:t> </a:t>
            </a:r>
            <a:br>
              <a:rPr lang="bg-BG" sz="2000" dirty="0"/>
            </a:br>
            <a:r>
              <a:rPr lang="en-GB" sz="2000" b="1" dirty="0"/>
              <a:t>52. The degree of freedom in 2x2 contingency tables is always equal to 1.</a:t>
            </a:r>
            <a:br>
              <a:rPr lang="bg-BG" sz="2000" dirty="0"/>
            </a:br>
            <a:r>
              <a:rPr lang="en-GB" sz="2000" dirty="0"/>
              <a:t>A. True		B. False</a:t>
            </a:r>
            <a:br>
              <a:rPr lang="bg-BG" sz="2000" dirty="0"/>
            </a:br>
            <a:r>
              <a:rPr lang="en-GB" sz="2000" dirty="0"/>
              <a:t> </a:t>
            </a:r>
            <a:br>
              <a:rPr lang="bg-BG" sz="2000" dirty="0"/>
            </a:br>
            <a:r>
              <a:rPr lang="en-GB" sz="2000" b="1" dirty="0"/>
              <a:t>53. The degree of freedom in multiple contingency tables is always greater than 1.</a:t>
            </a:r>
            <a:br>
              <a:rPr lang="bg-BG" sz="2000" dirty="0"/>
            </a:br>
            <a:r>
              <a:rPr lang="en-GB" sz="2000" dirty="0"/>
              <a:t>A. True		B. False</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104</a:t>
            </a:fld>
            <a:endParaRPr lang="bg-BG" altLang="en-US"/>
          </a:p>
        </p:txBody>
      </p:sp>
    </p:spTree>
    <p:extLst>
      <p:ext uri="{BB962C8B-B14F-4D97-AF65-F5344CB8AC3E}">
        <p14:creationId xmlns:p14="http://schemas.microsoft.com/office/powerpoint/2010/main" val="372904124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674642"/>
          </a:xfrm>
        </p:spPr>
        <p:txBody>
          <a:bodyPr/>
          <a:lstStyle/>
          <a:p>
            <a:pPr algn="l"/>
            <a:r>
              <a:rPr lang="en-GB" sz="2000" b="1" dirty="0"/>
              <a:t>54. The degree of freedom in multiple contingency tables depends on the number of categories in rows and in columns and is calculated as:</a:t>
            </a:r>
            <a:br>
              <a:rPr lang="bg-BG" sz="2000" dirty="0"/>
            </a:br>
            <a:r>
              <a:rPr lang="en-GB" sz="2000" dirty="0"/>
              <a:t>A. n - 1</a:t>
            </a:r>
            <a:br>
              <a:rPr lang="bg-BG" sz="2000" dirty="0"/>
            </a:br>
            <a:r>
              <a:rPr lang="en-GB" sz="2000" dirty="0"/>
              <a:t>B. (r – 1) x (c – 1) </a:t>
            </a:r>
            <a:br>
              <a:rPr lang="bg-BG" sz="2000" dirty="0"/>
            </a:br>
            <a:r>
              <a:rPr lang="en-GB" sz="2000" dirty="0"/>
              <a:t>C. r x c - 1</a:t>
            </a:r>
            <a:br>
              <a:rPr lang="bg-BG" sz="2000" dirty="0"/>
            </a:br>
            <a:r>
              <a:rPr lang="en-GB" sz="2000" dirty="0"/>
              <a:t> </a:t>
            </a:r>
            <a:br>
              <a:rPr lang="bg-BG" sz="2000" dirty="0"/>
            </a:br>
            <a:r>
              <a:rPr lang="en-GB" sz="2000" b="1" dirty="0"/>
              <a:t>55. A contingency table always involve:</a:t>
            </a:r>
            <a:br>
              <a:rPr lang="bg-BG" sz="2000" dirty="0"/>
            </a:br>
            <a:r>
              <a:rPr lang="en-GB" sz="2000" dirty="0"/>
              <a:t>A. Two degrees of freedom</a:t>
            </a:r>
            <a:br>
              <a:rPr lang="bg-BG" sz="2000" dirty="0"/>
            </a:br>
            <a:r>
              <a:rPr lang="en-GB" sz="2000" dirty="0"/>
              <a:t>B. Two dependent frequencies</a:t>
            </a:r>
            <a:br>
              <a:rPr lang="bg-BG" sz="2000" dirty="0"/>
            </a:br>
            <a:r>
              <a:rPr lang="en-GB" sz="2000" dirty="0"/>
              <a:t>C. Two independent variables</a:t>
            </a:r>
            <a:br>
              <a:rPr lang="bg-BG" sz="2000" dirty="0"/>
            </a:br>
            <a:r>
              <a:rPr lang="en-GB" sz="2000" dirty="0"/>
              <a:t> </a:t>
            </a:r>
            <a:br>
              <a:rPr lang="bg-BG" sz="2000" dirty="0"/>
            </a:br>
            <a:r>
              <a:rPr lang="en-GB" sz="2000" b="1" dirty="0"/>
              <a:t>56. For any given level of significance, critical value of t:</a:t>
            </a:r>
            <a:br>
              <a:rPr lang="bg-BG" sz="2000" dirty="0"/>
            </a:br>
            <a:r>
              <a:rPr lang="en-GB" sz="2000" dirty="0"/>
              <a:t>A. Increases with increases in sample size</a:t>
            </a:r>
            <a:br>
              <a:rPr lang="bg-BG" sz="2000" dirty="0"/>
            </a:br>
            <a:r>
              <a:rPr lang="en-GB" sz="2000" dirty="0"/>
              <a:t>B. Increases with increases in degrees of freedom</a:t>
            </a:r>
            <a:br>
              <a:rPr lang="bg-BG" sz="2000" dirty="0"/>
            </a:br>
            <a:r>
              <a:rPr lang="en-GB" sz="2000" dirty="0"/>
              <a:t>C. Decreases with increases in degrees of freedom</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105</a:t>
            </a:fld>
            <a:endParaRPr lang="bg-BG" altLang="en-US"/>
          </a:p>
        </p:txBody>
      </p:sp>
    </p:spTree>
    <p:extLst>
      <p:ext uri="{BB962C8B-B14F-4D97-AF65-F5344CB8AC3E}">
        <p14:creationId xmlns:p14="http://schemas.microsoft.com/office/powerpoint/2010/main" val="354282389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674642"/>
          </a:xfrm>
        </p:spPr>
        <p:txBody>
          <a:bodyPr/>
          <a:lstStyle/>
          <a:p>
            <a:pPr algn="l"/>
            <a:r>
              <a:rPr lang="en-GB" sz="2400" b="1" dirty="0"/>
              <a:t>57. For any given level of significance, critical value of chi-square:</a:t>
            </a:r>
            <a:br>
              <a:rPr lang="bg-BG" sz="2400" dirty="0"/>
            </a:br>
            <a:r>
              <a:rPr lang="en-GB" sz="2400" dirty="0"/>
              <a:t>A. Increases with increases in sample size</a:t>
            </a:r>
            <a:br>
              <a:rPr lang="bg-BG" sz="2400" dirty="0"/>
            </a:br>
            <a:r>
              <a:rPr lang="en-GB" sz="2400" dirty="0"/>
              <a:t>B. Increases with increases in degrees of freedom</a:t>
            </a:r>
            <a:br>
              <a:rPr lang="bg-BG" sz="2400" dirty="0"/>
            </a:br>
            <a:r>
              <a:rPr lang="en-GB" sz="2400" dirty="0"/>
              <a:t>C. Decreases with increases in degrees of freedom</a:t>
            </a:r>
            <a:br>
              <a:rPr lang="bg-BG" sz="2400" dirty="0"/>
            </a:br>
            <a:r>
              <a:rPr lang="en-GB" sz="2400" dirty="0"/>
              <a:t> </a:t>
            </a:r>
            <a:br>
              <a:rPr lang="en-GB" sz="2400" dirty="0"/>
            </a:br>
            <a:br>
              <a:rPr lang="bg-BG" sz="2400" dirty="0"/>
            </a:br>
            <a:r>
              <a:rPr lang="en-GB" sz="2400" b="1" dirty="0"/>
              <a:t>58. The larger the discrepancy between the observed and expected frequencies for each cell in a contingency table:</a:t>
            </a:r>
            <a:br>
              <a:rPr lang="bg-BG" sz="2400" dirty="0"/>
            </a:br>
            <a:r>
              <a:rPr lang="en-GB" sz="2400" dirty="0"/>
              <a:t>A. the more likely the population proportions are the same</a:t>
            </a:r>
            <a:br>
              <a:rPr lang="bg-BG" sz="2400" dirty="0"/>
            </a:br>
            <a:r>
              <a:rPr lang="en-GB" sz="2400" dirty="0"/>
              <a:t>B. the more likely the null hypothesis will be rejected</a:t>
            </a:r>
            <a:br>
              <a:rPr lang="bg-BG" sz="2400" dirty="0"/>
            </a:br>
            <a:r>
              <a:rPr lang="en-GB" sz="2400" dirty="0"/>
              <a:t>C. the more likely the results will not be significant </a:t>
            </a:r>
            <a:br>
              <a:rPr lang="bg-BG" sz="2400" dirty="0"/>
            </a:br>
            <a:endParaRPr lang="bg-BG" sz="24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106</a:t>
            </a:fld>
            <a:endParaRPr lang="bg-BG" altLang="en-US"/>
          </a:p>
        </p:txBody>
      </p:sp>
    </p:spTree>
    <p:extLst>
      <p:ext uri="{BB962C8B-B14F-4D97-AF65-F5344CB8AC3E}">
        <p14:creationId xmlns:p14="http://schemas.microsoft.com/office/powerpoint/2010/main" val="8157085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674642"/>
          </a:xfrm>
        </p:spPr>
        <p:txBody>
          <a:bodyPr/>
          <a:lstStyle/>
          <a:p>
            <a:pPr algn="l"/>
            <a:r>
              <a:rPr lang="en-GB" sz="2400" b="1" dirty="0"/>
              <a:t>59. The chi-square test requires that:</a:t>
            </a:r>
            <a:br>
              <a:rPr lang="bg-BG" sz="2400" dirty="0"/>
            </a:br>
            <a:r>
              <a:rPr lang="en-GB" sz="2400" dirty="0"/>
              <a:t>A. data be measured on a </a:t>
            </a:r>
            <a:r>
              <a:rPr lang="en-GB" sz="2400"/>
              <a:t>nominal scale</a:t>
            </a:r>
            <a:br>
              <a:rPr lang="bg-BG" sz="2400" dirty="0"/>
            </a:br>
            <a:r>
              <a:rPr lang="en-GB" sz="2400" dirty="0"/>
              <a:t>B. data conform to a normal distribution</a:t>
            </a:r>
            <a:br>
              <a:rPr lang="bg-BG" sz="2400" dirty="0"/>
            </a:br>
            <a:r>
              <a:rPr lang="en-GB" sz="2400" dirty="0"/>
              <a:t>C. expected frequencies are equal in all cells</a:t>
            </a:r>
            <a:br>
              <a:rPr lang="bg-BG" sz="2400" dirty="0"/>
            </a:br>
            <a:r>
              <a:rPr lang="en-GB" sz="2400" dirty="0"/>
              <a:t> </a:t>
            </a:r>
            <a:br>
              <a:rPr lang="bg-BG" sz="2400" dirty="0"/>
            </a:br>
            <a:r>
              <a:rPr lang="en-GB" sz="2400" b="1" dirty="0"/>
              <a:t>60. Hypothesis testing involves:</a:t>
            </a:r>
            <a:br>
              <a:rPr lang="bg-BG" sz="2400" dirty="0"/>
            </a:br>
            <a:r>
              <a:rPr lang="en-GB" sz="2400" dirty="0"/>
              <a:t>A. deciding between two mutually exclusive hypotheses H</a:t>
            </a:r>
            <a:r>
              <a:rPr lang="en-GB" sz="2400" baseline="-25000" dirty="0"/>
              <a:t>0 </a:t>
            </a:r>
            <a:r>
              <a:rPr lang="en-GB" sz="2400" dirty="0"/>
              <a:t>and H</a:t>
            </a:r>
            <a:r>
              <a:rPr lang="en-GB" sz="2400" baseline="-25000" dirty="0"/>
              <a:t>1</a:t>
            </a:r>
            <a:br>
              <a:rPr lang="bg-BG" sz="2400" dirty="0"/>
            </a:br>
            <a:r>
              <a:rPr lang="en-GB" sz="2400" dirty="0"/>
              <a:t>B. deciding if the investigation was internally and externally valid</a:t>
            </a:r>
            <a:br>
              <a:rPr lang="bg-BG" sz="2400" dirty="0"/>
            </a:br>
            <a:r>
              <a:rPr lang="en-GB" sz="2400" dirty="0"/>
              <a:t>C. deciding if the differences between groups were large or small </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107</a:t>
            </a:fld>
            <a:endParaRPr lang="bg-BG" altLang="en-US"/>
          </a:p>
        </p:txBody>
      </p:sp>
    </p:spTree>
    <p:extLst>
      <p:ext uri="{BB962C8B-B14F-4D97-AF65-F5344CB8AC3E}">
        <p14:creationId xmlns:p14="http://schemas.microsoft.com/office/powerpoint/2010/main" val="106037233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74E0D-1CFD-445B-9D27-D8A46C6BB718}"/>
              </a:ext>
            </a:extLst>
          </p:cNvPr>
          <p:cNvSpPr>
            <a:spLocks noGrp="1"/>
          </p:cNvSpPr>
          <p:nvPr>
            <p:ph type="title"/>
          </p:nvPr>
        </p:nvSpPr>
        <p:spPr>
          <a:xfrm>
            <a:off x="457200" y="274638"/>
            <a:ext cx="8229600" cy="5746650"/>
          </a:xfrm>
        </p:spPr>
        <p:txBody>
          <a:bodyPr/>
          <a:lstStyle/>
          <a:p>
            <a:pPr algn="l">
              <a:lnSpc>
                <a:spcPct val="150000"/>
              </a:lnSpc>
            </a:pPr>
            <a:r>
              <a:rPr lang="en-US" sz="2800" b="1" dirty="0"/>
              <a:t>Right answers</a:t>
            </a:r>
            <a:br>
              <a:rPr lang="en-US" sz="2800" b="1" dirty="0"/>
            </a:br>
            <a:r>
              <a:rPr lang="en-US" sz="2800" b="1" dirty="0"/>
              <a:t>1-A; 2-A; 3-A; 4-C; 5-C; 6-C; 7-B; 8-A; 9-B; 10-B;</a:t>
            </a:r>
            <a:br>
              <a:rPr lang="en-US" sz="2800" b="1" dirty="0"/>
            </a:br>
            <a:r>
              <a:rPr lang="en-US" sz="2800" b="1" dirty="0"/>
              <a:t>11-C; 12-B; 13-C; 14-C; 15-B; 16-A; 17-A; 18-A; 19-A; 20-A; 21-A; 22-A; 23-A; 24-B; 25-B; 26-B; 27-C; 28-C; 29-C; 30-C; 31-B; 32-C; 33-C; 34-B; 35-B; 36-C; 37-A; 38-A; 39-C; 40-A; 41-C; 42-A; 43-A; 44-A; 45-A; 46-B; 47-A; 48-A; 49-A; 50-B; 51-A; 52-A; 53-A; 54-B; 55-C; 56-C; 57-B; 58-B; 59-A; 60-A</a:t>
            </a:r>
            <a:endParaRPr lang="bg-BG" sz="2800" b="1" dirty="0"/>
          </a:p>
        </p:txBody>
      </p:sp>
      <p:sp>
        <p:nvSpPr>
          <p:cNvPr id="3" name="Date Placeholder 2">
            <a:extLst>
              <a:ext uri="{FF2B5EF4-FFF2-40B4-BE49-F238E27FC236}">
                <a16:creationId xmlns:a16="http://schemas.microsoft.com/office/drawing/2014/main" id="{573BEEF7-8A59-40E7-B3B0-52CCA2E7215A}"/>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70DCC305-C87D-41C9-BF06-9F4CA95791F3}"/>
              </a:ext>
            </a:extLst>
          </p:cNvPr>
          <p:cNvSpPr>
            <a:spLocks noGrp="1"/>
          </p:cNvSpPr>
          <p:nvPr>
            <p:ph type="sldNum" sz="quarter" idx="12"/>
          </p:nvPr>
        </p:nvSpPr>
        <p:spPr/>
        <p:txBody>
          <a:bodyPr/>
          <a:lstStyle/>
          <a:p>
            <a:pPr>
              <a:defRPr/>
            </a:pPr>
            <a:fld id="{B78527D1-208E-4D10-97E7-C9FBB8219BA4}" type="slidenum">
              <a:rPr lang="bg-BG" altLang="en-US" smtClean="0"/>
              <a:pPr>
                <a:defRPr/>
              </a:pPr>
              <a:t>108</a:t>
            </a:fld>
            <a:endParaRPr lang="bg-BG" altLang="en-US"/>
          </a:p>
        </p:txBody>
      </p:sp>
    </p:spTree>
    <p:extLst>
      <p:ext uri="{BB962C8B-B14F-4D97-AF65-F5344CB8AC3E}">
        <p14:creationId xmlns:p14="http://schemas.microsoft.com/office/powerpoint/2010/main" val="2464742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76F1A3-57B0-41EF-9C0B-3E93C3517DAD}" type="slidenum">
              <a:rPr lang="bg-BG" altLang="en-US"/>
              <a:pPr eaLnBrk="1" hangingPunct="1"/>
              <a:t>11</a:t>
            </a:fld>
            <a:endParaRPr lang="bg-BG" altLang="en-US"/>
          </a:p>
        </p:txBody>
      </p:sp>
      <p:sp>
        <p:nvSpPr>
          <p:cNvPr id="9219" name="Rectangle 2"/>
          <p:cNvSpPr>
            <a:spLocks noGrp="1" noChangeArrowheads="1"/>
          </p:cNvSpPr>
          <p:nvPr>
            <p:ph type="title"/>
          </p:nvPr>
        </p:nvSpPr>
        <p:spPr>
          <a:xfrm>
            <a:off x="251520" y="277813"/>
            <a:ext cx="8640960" cy="5887491"/>
          </a:xfrm>
        </p:spPr>
        <p:txBody>
          <a:bodyPr/>
          <a:lstStyle/>
          <a:p>
            <a:pPr algn="l" eaLnBrk="1" hangingPunct="1"/>
            <a:r>
              <a:rPr lang="en-US" altLang="en-US" sz="3600" dirty="0"/>
              <a:t>The mathematical procedures for hypothesis testing are based on the application of probability theory. Because of this, decision errors in hypothesis testing cannot be entirely eliminated. </a:t>
            </a:r>
            <a:br>
              <a:rPr lang="en-US" altLang="en-US" sz="3600" dirty="0"/>
            </a:br>
            <a:br>
              <a:rPr lang="en-US" altLang="en-US" sz="3600" dirty="0"/>
            </a:br>
            <a:r>
              <a:rPr lang="en-US" altLang="en-US" sz="3600" dirty="0"/>
              <a:t>However, the process allows to specify the probability level at which we can claim that the data obtained in an investigation support experimental hypotheses.</a:t>
            </a:r>
            <a:r>
              <a:rPr lang="en-US" altLang="en-US" sz="3200" dirty="0"/>
              <a:t> </a:t>
            </a:r>
            <a:endParaRPr lang="bg-BG" altLang="en-US" sz="3200" dirty="0"/>
          </a:p>
        </p:txBody>
      </p:sp>
      <p:sp>
        <p:nvSpPr>
          <p:cNvPr id="2" name="Date Placeholder 1"/>
          <p:cNvSpPr>
            <a:spLocks noGrp="1"/>
          </p:cNvSpPr>
          <p:nvPr>
            <p:ph type="dt" sz="half" idx="10"/>
          </p:nvPr>
        </p:nvSpPr>
        <p:spPr/>
        <p:txBody>
          <a:bodyPr/>
          <a:lstStyle/>
          <a:p>
            <a:pPr>
              <a:defRPr/>
            </a:pPr>
            <a:fld id="{70EF2752-7F8A-41B7-870B-7C501BC6CC09}" type="datetime1">
              <a:rPr lang="bg-BG" altLang="en-US" smtClean="0"/>
              <a:t>3.12.2019 г.</a:t>
            </a:fld>
            <a:endParaRPr lang="bg-BG" altLang="en-US"/>
          </a:p>
        </p:txBody>
      </p:sp>
    </p:spTree>
    <p:extLst>
      <p:ext uri="{BB962C8B-B14F-4D97-AF65-F5344CB8AC3E}">
        <p14:creationId xmlns:p14="http://schemas.microsoft.com/office/powerpoint/2010/main" val="273392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048672"/>
          </a:xfrm>
        </p:spPr>
        <p:txBody>
          <a:bodyPr/>
          <a:lstStyle/>
          <a:p>
            <a:pPr algn="l">
              <a:lnSpc>
                <a:spcPct val="125000"/>
              </a:lnSpc>
              <a:spcBef>
                <a:spcPts val="600"/>
              </a:spcBef>
            </a:pPr>
            <a:r>
              <a:rPr lang="en-US" altLang="en-US" sz="3600" b="1" dirty="0">
                <a:solidFill>
                  <a:srgbClr val="FF0000"/>
                </a:solidFill>
              </a:rPr>
              <a:t>2. BASIC CONCEPTS</a:t>
            </a:r>
            <a:br>
              <a:rPr lang="en-US" altLang="en-US" sz="3600" b="1" dirty="0">
                <a:solidFill>
                  <a:srgbClr val="FF0000"/>
                </a:solidFill>
              </a:rPr>
            </a:br>
            <a:r>
              <a:rPr lang="en-US" altLang="en-US" sz="3200" b="1" dirty="0">
                <a:solidFill>
                  <a:schemeClr val="tx1"/>
                </a:solidFill>
              </a:rPr>
              <a:t>= Null hypothesis</a:t>
            </a:r>
            <a:br>
              <a:rPr lang="en-US" altLang="en-US" sz="3200" b="1" dirty="0">
                <a:solidFill>
                  <a:schemeClr val="tx1"/>
                </a:solidFill>
              </a:rPr>
            </a:br>
            <a:r>
              <a:rPr lang="en-US" altLang="en-US" sz="3200" b="1" dirty="0">
                <a:solidFill>
                  <a:schemeClr val="tx1"/>
                </a:solidFill>
              </a:rPr>
              <a:t>= Alternative hypothesis</a:t>
            </a:r>
            <a:br>
              <a:rPr lang="en-US" altLang="en-US" sz="3200" b="1" dirty="0">
                <a:solidFill>
                  <a:schemeClr val="tx1"/>
                </a:solidFill>
              </a:rPr>
            </a:br>
            <a:r>
              <a:rPr lang="en-US" altLang="en-US" sz="3200" b="1" dirty="0">
                <a:solidFill>
                  <a:schemeClr val="tx1"/>
                </a:solidFill>
              </a:rPr>
              <a:t>	- Directional (one-tailed)</a:t>
            </a:r>
            <a:br>
              <a:rPr lang="en-US" altLang="en-US" sz="3200" b="1" dirty="0">
                <a:solidFill>
                  <a:schemeClr val="tx1"/>
                </a:solidFill>
              </a:rPr>
            </a:br>
            <a:r>
              <a:rPr lang="en-US" altLang="en-US" sz="3200" b="1" dirty="0">
                <a:solidFill>
                  <a:schemeClr val="tx1"/>
                </a:solidFill>
              </a:rPr>
              <a:t>	- Non-directional (two-tailed)</a:t>
            </a:r>
            <a:br>
              <a:rPr lang="en-US" altLang="en-US" sz="3200" b="1" dirty="0">
                <a:solidFill>
                  <a:schemeClr val="tx1"/>
                </a:solidFill>
              </a:rPr>
            </a:br>
            <a:r>
              <a:rPr lang="en-US" altLang="en-US" sz="3200" b="1" dirty="0">
                <a:solidFill>
                  <a:schemeClr val="tx1"/>
                </a:solidFill>
              </a:rPr>
              <a:t>= Statistical significance</a:t>
            </a:r>
            <a:br>
              <a:rPr lang="en-US" altLang="en-US" sz="3200" b="1" dirty="0">
                <a:solidFill>
                  <a:schemeClr val="tx1"/>
                </a:solidFill>
              </a:rPr>
            </a:br>
            <a:r>
              <a:rPr lang="en-US" altLang="en-US" sz="3200" b="1" dirty="0">
                <a:solidFill>
                  <a:schemeClr val="tx1"/>
                </a:solidFill>
              </a:rPr>
              <a:t>= Statistical test</a:t>
            </a:r>
            <a:br>
              <a:rPr lang="en-US" altLang="en-US" sz="3200" b="1" dirty="0">
                <a:solidFill>
                  <a:schemeClr val="tx1"/>
                </a:solidFill>
              </a:rPr>
            </a:br>
            <a:r>
              <a:rPr lang="en-US" altLang="en-US" sz="3200" b="1" dirty="0">
                <a:solidFill>
                  <a:schemeClr val="tx1"/>
                </a:solidFill>
              </a:rPr>
              <a:t>	- Parametric tests</a:t>
            </a:r>
            <a:br>
              <a:rPr lang="en-US" altLang="en-US" sz="3200" b="1" dirty="0">
                <a:solidFill>
                  <a:schemeClr val="tx1"/>
                </a:solidFill>
              </a:rPr>
            </a:br>
            <a:r>
              <a:rPr lang="en-US" altLang="en-US" sz="3200" b="1" dirty="0">
                <a:solidFill>
                  <a:schemeClr val="tx1"/>
                </a:solidFill>
              </a:rPr>
              <a:t>	- Non-parametric tests</a:t>
            </a:r>
            <a:br>
              <a:rPr lang="en-US" altLang="en-US" sz="3200" b="1" dirty="0">
                <a:solidFill>
                  <a:schemeClr val="tx1"/>
                </a:solidFill>
              </a:rPr>
            </a:br>
            <a:r>
              <a:rPr lang="en-US" altLang="en-US" sz="3200" b="1" dirty="0">
                <a:solidFill>
                  <a:schemeClr val="tx1"/>
                </a:solidFill>
              </a:rPr>
              <a:t>= Type I and type II errors</a:t>
            </a:r>
            <a:endParaRPr lang="bg-BG" sz="3200" dirty="0">
              <a:solidFill>
                <a:schemeClr val="tx1"/>
              </a:solidFill>
            </a:endParaRP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12</a:t>
            </a:fld>
            <a:endParaRPr lang="bg-BG" altLang="en-US"/>
          </a:p>
        </p:txBody>
      </p:sp>
    </p:spTree>
    <p:extLst>
      <p:ext uri="{BB962C8B-B14F-4D97-AF65-F5344CB8AC3E}">
        <p14:creationId xmlns:p14="http://schemas.microsoft.com/office/powerpoint/2010/main" val="3018274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C155CB-B4AD-4298-B6BD-83A15DE84441}" type="slidenum">
              <a:rPr lang="bg-BG" altLang="en-US"/>
              <a:pPr eaLnBrk="1" hangingPunct="1"/>
              <a:t>13</a:t>
            </a:fld>
            <a:endParaRPr lang="bg-BG" altLang="en-US"/>
          </a:p>
        </p:txBody>
      </p:sp>
      <p:sp>
        <p:nvSpPr>
          <p:cNvPr id="10243" name="Rectangle 2"/>
          <p:cNvSpPr>
            <a:spLocks noGrp="1" noChangeArrowheads="1"/>
          </p:cNvSpPr>
          <p:nvPr>
            <p:ph type="title"/>
          </p:nvPr>
        </p:nvSpPr>
        <p:spPr>
          <a:xfrm>
            <a:off x="251520" y="188640"/>
            <a:ext cx="8568952" cy="6031507"/>
          </a:xfrm>
        </p:spPr>
        <p:txBody>
          <a:bodyPr/>
          <a:lstStyle/>
          <a:p>
            <a:pPr algn="l" eaLnBrk="1" hangingPunct="1"/>
            <a:r>
              <a:rPr lang="en-US" altLang="en-US" sz="3600" b="1" dirty="0">
                <a:solidFill>
                  <a:srgbClr val="FF0000"/>
                </a:solidFill>
              </a:rPr>
              <a:t>Null hypothesis - H</a:t>
            </a:r>
            <a:r>
              <a:rPr lang="en-US" altLang="en-US" sz="3600" b="1" baseline="-25000" dirty="0">
                <a:solidFill>
                  <a:srgbClr val="FF0000"/>
                </a:solidFill>
              </a:rPr>
              <a:t>0</a:t>
            </a:r>
            <a:br>
              <a:rPr lang="en-US" altLang="en-US" sz="3600" b="1" baseline="-25000" dirty="0">
                <a:solidFill>
                  <a:srgbClr val="002060"/>
                </a:solidFill>
              </a:rPr>
            </a:br>
            <a:r>
              <a:rPr lang="en-US" altLang="en-US" sz="4000" b="1" baseline="-25000" dirty="0">
                <a:solidFill>
                  <a:srgbClr val="002060"/>
                </a:solidFill>
              </a:rPr>
              <a:t>	</a:t>
            </a:r>
            <a:r>
              <a:rPr lang="en-US" altLang="en-US" sz="2800" dirty="0">
                <a:solidFill>
                  <a:schemeClr val="tx1"/>
                </a:solidFill>
              </a:rPr>
              <a:t>The procedures used in testing hypothesis are based on negative inference. This logic seems somewhat unusual to students and to beginning researchers.  </a:t>
            </a:r>
            <a:br>
              <a:rPr lang="en-US" altLang="en-US" sz="2800" b="1" dirty="0">
                <a:solidFill>
                  <a:schemeClr val="tx1"/>
                </a:solidFill>
              </a:rPr>
            </a:br>
            <a:r>
              <a:rPr lang="en-US" altLang="en-US" sz="3200" b="1" dirty="0">
                <a:solidFill>
                  <a:schemeClr val="tx1"/>
                </a:solidFill>
              </a:rPr>
              <a:t>	</a:t>
            </a:r>
            <a:r>
              <a:rPr lang="en-US" altLang="en-US" sz="2400" i="1" dirty="0">
                <a:solidFill>
                  <a:schemeClr val="tx1"/>
                </a:solidFill>
              </a:rPr>
              <a:t>At the previous example, the researcher had tested the effectiveness of a </a:t>
            </a:r>
            <a:r>
              <a:rPr lang="en-US" altLang="en-US" sz="2400" i="1" dirty="0" err="1">
                <a:solidFill>
                  <a:schemeClr val="tx1"/>
                </a:solidFill>
              </a:rPr>
              <a:t>programme</a:t>
            </a:r>
            <a:r>
              <a:rPr lang="en-US" altLang="en-US" sz="2400" i="1" dirty="0">
                <a:solidFill>
                  <a:schemeClr val="tx1"/>
                </a:solidFill>
              </a:rPr>
              <a:t> to reduce stress and anxiety in cancer patients and he found a difference in experimental and control groups. </a:t>
            </a:r>
            <a:br>
              <a:rPr lang="en-US" altLang="en-US" sz="2400" i="1" dirty="0">
                <a:solidFill>
                  <a:schemeClr val="tx1"/>
                </a:solidFill>
              </a:rPr>
            </a:br>
            <a:r>
              <a:rPr lang="en-US" altLang="en-US" sz="2400" i="1" dirty="0">
                <a:solidFill>
                  <a:schemeClr val="tx1"/>
                </a:solidFill>
              </a:rPr>
              <a:t>	There two possible explanations for this outcome:</a:t>
            </a:r>
            <a:br>
              <a:rPr lang="en-US" altLang="en-US" sz="2400" i="1" dirty="0">
                <a:solidFill>
                  <a:schemeClr val="tx1"/>
                </a:solidFill>
              </a:rPr>
            </a:br>
            <a:r>
              <a:rPr lang="en-US" altLang="en-US" sz="2400" i="1" dirty="0">
                <a:solidFill>
                  <a:schemeClr val="tx1"/>
                </a:solidFill>
              </a:rPr>
              <a:t>1. the experimental treatment was successful in reducing patients’ anxiety;</a:t>
            </a:r>
            <a:br>
              <a:rPr lang="en-US" altLang="en-US" sz="2400" i="1" dirty="0">
                <a:solidFill>
                  <a:schemeClr val="tx1"/>
                </a:solidFill>
              </a:rPr>
            </a:br>
            <a:r>
              <a:rPr lang="en-US" altLang="en-US" sz="2400" i="1" dirty="0">
                <a:solidFill>
                  <a:schemeClr val="tx1"/>
                </a:solidFill>
              </a:rPr>
              <a:t>2. the differences may result to chance factors (such as differences in anxiety levels of the two groups before the treatment.   </a:t>
            </a:r>
            <a:endParaRPr lang="bg-BG" altLang="en-US" sz="2400" i="1" dirty="0">
              <a:solidFill>
                <a:srgbClr val="FF0000"/>
              </a:solidFill>
            </a:endParaRPr>
          </a:p>
        </p:txBody>
      </p:sp>
      <p:sp>
        <p:nvSpPr>
          <p:cNvPr id="2" name="Date Placeholder 1"/>
          <p:cNvSpPr>
            <a:spLocks noGrp="1"/>
          </p:cNvSpPr>
          <p:nvPr>
            <p:ph type="dt" sz="half" idx="10"/>
          </p:nvPr>
        </p:nvSpPr>
        <p:spPr/>
        <p:txBody>
          <a:bodyPr/>
          <a:lstStyle/>
          <a:p>
            <a:pPr>
              <a:defRPr/>
            </a:pPr>
            <a:fld id="{17C697E5-771D-4C36-A588-F4FEF53A67A8}" type="datetime1">
              <a:rPr lang="bg-BG" altLang="en-US" smtClean="0"/>
              <a:t>3.12.2019 г.</a:t>
            </a:fld>
            <a:endParaRPr lang="bg-BG"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5674642"/>
          </a:xfrm>
        </p:spPr>
        <p:txBody>
          <a:bodyPr/>
          <a:lstStyle/>
          <a:p>
            <a:pPr algn="l"/>
            <a:r>
              <a:rPr lang="en-US" sz="2800" b="1" dirty="0"/>
              <a:t>The first explanation corresponds to the researcher’s scientific hypothesis. </a:t>
            </a:r>
            <a:br>
              <a:rPr lang="en-US" sz="3200" b="1" dirty="0"/>
            </a:br>
            <a:br>
              <a:rPr lang="en-US" sz="3200" dirty="0"/>
            </a:br>
            <a:r>
              <a:rPr lang="en-US" sz="2800" b="1" dirty="0">
                <a:solidFill>
                  <a:srgbClr val="FF0000"/>
                </a:solidFill>
              </a:rPr>
              <a:t>The second explanation corresponds to the n</a:t>
            </a:r>
            <a:r>
              <a:rPr lang="en-US" altLang="en-US" sz="2800" b="1" dirty="0">
                <a:solidFill>
                  <a:srgbClr val="FF0000"/>
                </a:solidFill>
              </a:rPr>
              <a:t>ull hypothesis.</a:t>
            </a:r>
            <a:r>
              <a:rPr lang="en-US" altLang="en-US" sz="2800" b="1" dirty="0">
                <a:solidFill>
                  <a:srgbClr val="002060"/>
                </a:solidFill>
              </a:rPr>
              <a:t> </a:t>
            </a:r>
            <a:br>
              <a:rPr lang="en-US" altLang="en-US" sz="2800" b="1" dirty="0">
                <a:solidFill>
                  <a:srgbClr val="002060"/>
                </a:solidFill>
              </a:rPr>
            </a:br>
            <a:br>
              <a:rPr lang="en-US" altLang="en-US" sz="2800" dirty="0">
                <a:solidFill>
                  <a:srgbClr val="002060"/>
                </a:solidFill>
              </a:rPr>
            </a:br>
            <a:r>
              <a:rPr lang="en-US" altLang="en-US" sz="3600" b="1" dirty="0">
                <a:solidFill>
                  <a:srgbClr val="FF0000"/>
                </a:solidFill>
                <a:effectLst>
                  <a:outerShdw blurRad="38100" dist="38100" dir="2700000" algn="tl">
                    <a:srgbClr val="000000">
                      <a:alpha val="43137"/>
                    </a:srgbClr>
                  </a:outerShdw>
                </a:effectLst>
              </a:rPr>
              <a:t>Null hypothesis - H</a:t>
            </a:r>
            <a:r>
              <a:rPr lang="en-US" altLang="en-US" sz="3600" b="1" baseline="-25000" dirty="0">
                <a:solidFill>
                  <a:srgbClr val="FF0000"/>
                </a:solidFill>
                <a:effectLst>
                  <a:outerShdw blurRad="38100" dist="38100" dir="2700000" algn="tl">
                    <a:srgbClr val="000000">
                      <a:alpha val="43137"/>
                    </a:srgbClr>
                  </a:outerShdw>
                </a:effectLst>
              </a:rPr>
              <a:t>0  </a:t>
            </a:r>
            <a:r>
              <a:rPr lang="en-US" altLang="en-US" sz="3200" dirty="0">
                <a:solidFill>
                  <a:schemeClr val="tx1"/>
                </a:solidFill>
              </a:rPr>
              <a:t>is a statement that there is no actual relationship between dependent and independent variables </a:t>
            </a:r>
            <a:r>
              <a:rPr lang="en-US" altLang="en-US" sz="2800" i="1" dirty="0">
                <a:solidFill>
                  <a:schemeClr val="tx1"/>
                </a:solidFill>
              </a:rPr>
              <a:t>(level of anxiety and stress management </a:t>
            </a:r>
            <a:r>
              <a:rPr lang="en-US" altLang="en-US" sz="2800" i="1" dirty="0" err="1">
                <a:solidFill>
                  <a:schemeClr val="tx1"/>
                </a:solidFill>
              </a:rPr>
              <a:t>programme</a:t>
            </a:r>
            <a:r>
              <a:rPr lang="en-US" altLang="en-US" sz="2800" i="1" dirty="0">
                <a:solidFill>
                  <a:schemeClr val="tx1"/>
                </a:solidFill>
              </a:rPr>
              <a:t>) </a:t>
            </a:r>
            <a:r>
              <a:rPr lang="en-US" altLang="en-US" sz="3200" i="1" dirty="0">
                <a:solidFill>
                  <a:schemeClr val="tx1"/>
                </a:solidFill>
              </a:rPr>
              <a:t>and that any observed relationship is only a function of chance or sampling fluctuations. </a:t>
            </a:r>
            <a:r>
              <a:rPr lang="en-US" altLang="en-US" sz="3200" dirty="0">
                <a:solidFill>
                  <a:schemeClr val="tx1"/>
                </a:solidFill>
              </a:rPr>
              <a:t> </a:t>
            </a:r>
            <a:endParaRPr lang="bg-BG" sz="3200" dirty="0">
              <a:solidFill>
                <a:schemeClr val="tx1"/>
              </a:solidFill>
            </a:endParaRP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14</a:t>
            </a:fld>
            <a:endParaRPr lang="bg-BG" altLang="en-US"/>
          </a:p>
        </p:txBody>
      </p:sp>
    </p:spTree>
    <p:extLst>
      <p:ext uri="{BB962C8B-B14F-4D97-AF65-F5344CB8AC3E}">
        <p14:creationId xmlns:p14="http://schemas.microsoft.com/office/powerpoint/2010/main" val="2600483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F4109FA-0256-44E0-8A0D-2ADDB3966A40}" type="slidenum">
              <a:rPr lang="bg-BG" altLang="en-US"/>
              <a:pPr eaLnBrk="1" hangingPunct="1"/>
              <a:t>15</a:t>
            </a:fld>
            <a:endParaRPr lang="bg-BG" altLang="en-US"/>
          </a:p>
        </p:txBody>
      </p:sp>
      <p:sp>
        <p:nvSpPr>
          <p:cNvPr id="11267" name="Rectangle 2"/>
          <p:cNvSpPr>
            <a:spLocks noGrp="1" noChangeArrowheads="1"/>
          </p:cNvSpPr>
          <p:nvPr>
            <p:ph type="title"/>
          </p:nvPr>
        </p:nvSpPr>
        <p:spPr>
          <a:xfrm>
            <a:off x="457200" y="277813"/>
            <a:ext cx="8229600" cy="6031507"/>
          </a:xfrm>
        </p:spPr>
        <p:txBody>
          <a:bodyPr/>
          <a:lstStyle/>
          <a:p>
            <a:pPr algn="l" eaLnBrk="1" hangingPunct="1"/>
            <a:r>
              <a:rPr lang="en-US" altLang="en-US" sz="3600" b="1" dirty="0">
                <a:solidFill>
                  <a:srgbClr val="FF0000"/>
                </a:solidFill>
                <a:effectLst>
                  <a:outerShdw blurRad="38100" dist="38100" dir="2700000" algn="tl">
                    <a:srgbClr val="000000">
                      <a:alpha val="43137"/>
                    </a:srgbClr>
                  </a:outerShdw>
                </a:effectLst>
              </a:rPr>
              <a:t>Alternative hypothesis – H</a:t>
            </a:r>
            <a:r>
              <a:rPr lang="en-US" altLang="en-US" sz="3600" b="1" baseline="-25000" dirty="0">
                <a:solidFill>
                  <a:srgbClr val="FF0000"/>
                </a:solidFill>
                <a:effectLst>
                  <a:outerShdw blurRad="38100" dist="38100" dir="2700000" algn="tl">
                    <a:srgbClr val="000000">
                      <a:alpha val="43137"/>
                    </a:srgbClr>
                  </a:outerShdw>
                </a:effectLst>
              </a:rPr>
              <a:t>1 </a:t>
            </a:r>
            <a:r>
              <a:rPr lang="en-US" altLang="en-US" sz="3600" b="1" dirty="0">
                <a:solidFill>
                  <a:srgbClr val="FF0000"/>
                </a:solidFill>
                <a:effectLst>
                  <a:outerShdw blurRad="38100" dist="38100" dir="2700000" algn="tl">
                    <a:srgbClr val="000000">
                      <a:alpha val="43137"/>
                    </a:srgbClr>
                  </a:outerShdw>
                </a:effectLst>
              </a:rPr>
              <a:t>or</a:t>
            </a:r>
            <a:r>
              <a:rPr lang="en-US" altLang="en-US" sz="3600" b="1" baseline="-25000" dirty="0">
                <a:solidFill>
                  <a:srgbClr val="FF0000"/>
                </a:solidFill>
                <a:effectLst>
                  <a:outerShdw blurRad="38100" dist="38100" dir="2700000" algn="tl">
                    <a:srgbClr val="000000">
                      <a:alpha val="43137"/>
                    </a:srgbClr>
                  </a:outerShdw>
                </a:effectLst>
              </a:rPr>
              <a:t> </a:t>
            </a:r>
            <a:r>
              <a:rPr lang="en-US" altLang="en-US" sz="3600" b="1" dirty="0">
                <a:solidFill>
                  <a:srgbClr val="FF0000"/>
                </a:solidFill>
                <a:effectLst>
                  <a:outerShdw blurRad="38100" dist="38100" dir="2700000" algn="tl">
                    <a:srgbClr val="000000">
                      <a:alpha val="43137"/>
                    </a:srgbClr>
                  </a:outerShdw>
                </a:effectLst>
              </a:rPr>
              <a:t>H</a:t>
            </a:r>
            <a:r>
              <a:rPr lang="en-US" altLang="en-US" sz="3600" b="1" baseline="-25000" dirty="0">
                <a:solidFill>
                  <a:srgbClr val="FF0000"/>
                </a:solidFill>
                <a:effectLst>
                  <a:outerShdw blurRad="38100" dist="38100" dir="2700000" algn="tl">
                    <a:srgbClr val="000000">
                      <a:alpha val="43137"/>
                    </a:srgbClr>
                  </a:outerShdw>
                </a:effectLst>
              </a:rPr>
              <a:t>A</a:t>
            </a:r>
            <a:r>
              <a:rPr lang="en-US" altLang="en-US" sz="3600" b="1" dirty="0">
                <a:solidFill>
                  <a:srgbClr val="FF0000"/>
                </a:solidFill>
                <a:effectLst>
                  <a:outerShdw blurRad="38100" dist="38100" dir="2700000" algn="tl">
                    <a:srgbClr val="000000">
                      <a:alpha val="43137"/>
                    </a:srgbClr>
                  </a:outerShdw>
                </a:effectLst>
              </a:rPr>
              <a:t> </a:t>
            </a:r>
            <a:r>
              <a:rPr lang="en-US" altLang="en-US" sz="3600" dirty="0">
                <a:solidFill>
                  <a:schemeClr val="tx1"/>
                </a:solidFill>
              </a:rPr>
              <a:t>(experimental hypothesis) – it’s the hypothesis for which the researcher is trying to gain support through statistical analysis, by rejecting the null hypothesis. </a:t>
            </a:r>
            <a:br>
              <a:rPr lang="en-US" altLang="en-US" sz="3600" dirty="0">
                <a:solidFill>
                  <a:schemeClr val="tx1"/>
                </a:solidFill>
              </a:rPr>
            </a:br>
            <a:r>
              <a:rPr lang="en-US" altLang="en-US" sz="3600" dirty="0">
                <a:solidFill>
                  <a:schemeClr val="tx1"/>
                </a:solidFill>
              </a:rPr>
              <a:t> </a:t>
            </a:r>
            <a:r>
              <a:rPr lang="en-US" altLang="en-US" sz="3600" b="1" dirty="0">
                <a:solidFill>
                  <a:srgbClr val="FF0000"/>
                </a:solidFill>
              </a:rPr>
              <a:t>H</a:t>
            </a:r>
            <a:r>
              <a:rPr lang="en-US" altLang="en-US" sz="3600" b="1" baseline="-25000" dirty="0">
                <a:solidFill>
                  <a:srgbClr val="FF0000"/>
                </a:solidFill>
              </a:rPr>
              <a:t>1</a:t>
            </a:r>
            <a:r>
              <a:rPr lang="en-US" altLang="en-US" sz="3600" dirty="0">
                <a:solidFill>
                  <a:schemeClr val="tx1"/>
                </a:solidFill>
              </a:rPr>
              <a:t> states that </a:t>
            </a:r>
            <a:r>
              <a:rPr lang="en-US" altLang="en-US" sz="3600" dirty="0">
                <a:solidFill>
                  <a:srgbClr val="FF0000"/>
                </a:solidFill>
              </a:rPr>
              <a:t>there is a difference between the groups </a:t>
            </a:r>
            <a:r>
              <a:rPr lang="en-US" altLang="en-US" sz="3600" dirty="0">
                <a:solidFill>
                  <a:schemeClr val="tx1"/>
                </a:solidFill>
              </a:rPr>
              <a:t>or a relationship between dependent and independent variables.</a:t>
            </a:r>
            <a:br>
              <a:rPr lang="en-US" altLang="en-US" sz="3600" dirty="0">
                <a:solidFill>
                  <a:schemeClr val="tx1"/>
                </a:solidFill>
              </a:rPr>
            </a:br>
            <a:r>
              <a:rPr lang="en-US" altLang="en-US" dirty="0">
                <a:solidFill>
                  <a:schemeClr val="tx1"/>
                </a:solidFill>
              </a:rPr>
              <a:t> </a:t>
            </a:r>
            <a:endParaRPr lang="bg-BG" altLang="en-US" dirty="0">
              <a:solidFill>
                <a:schemeClr val="tx1"/>
              </a:solidFill>
            </a:endParaRPr>
          </a:p>
        </p:txBody>
      </p:sp>
      <p:sp>
        <p:nvSpPr>
          <p:cNvPr id="2" name="Date Placeholder 1"/>
          <p:cNvSpPr>
            <a:spLocks noGrp="1"/>
          </p:cNvSpPr>
          <p:nvPr>
            <p:ph type="dt" sz="half" idx="10"/>
          </p:nvPr>
        </p:nvSpPr>
        <p:spPr/>
        <p:txBody>
          <a:bodyPr/>
          <a:lstStyle/>
          <a:p>
            <a:pPr>
              <a:defRPr/>
            </a:pPr>
            <a:fld id="{2CAC9579-62B4-4ECA-9C2D-EF132F51A3D0}" type="datetime1">
              <a:rPr lang="bg-BG" altLang="en-US" smtClean="0"/>
              <a:t>3.12.2019 г.</a:t>
            </a:fld>
            <a:endParaRPr lang="bg-BG"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lstStyle/>
          <a:p>
            <a:pPr algn="l"/>
            <a:r>
              <a:rPr lang="en-US" sz="4000" b="1" dirty="0">
                <a:solidFill>
                  <a:srgbClr val="002060"/>
                </a:solidFill>
              </a:rPr>
              <a:t>There are two types of experimental hypothesis:</a:t>
            </a:r>
            <a:br>
              <a:rPr lang="en-US" sz="4000" b="1" dirty="0">
                <a:solidFill>
                  <a:srgbClr val="002060"/>
                </a:solidFill>
              </a:rPr>
            </a:br>
            <a:br>
              <a:rPr lang="en-US" sz="4000" dirty="0"/>
            </a:br>
            <a:r>
              <a:rPr lang="en-US" sz="4000" dirty="0">
                <a:solidFill>
                  <a:srgbClr val="FF0000"/>
                </a:solidFill>
              </a:rPr>
              <a:t>-</a:t>
            </a:r>
            <a:r>
              <a:rPr lang="en-US" sz="4000" dirty="0"/>
              <a:t> </a:t>
            </a:r>
            <a:r>
              <a:rPr lang="en-US" altLang="en-US" sz="4000" b="1" dirty="0">
                <a:solidFill>
                  <a:srgbClr val="FF0000"/>
                </a:solidFill>
              </a:rPr>
              <a:t>Directional hypothesis or one-tailed hypothesis </a:t>
            </a:r>
            <a:br>
              <a:rPr lang="en-US" altLang="en-US" sz="4000" b="1" dirty="0">
                <a:solidFill>
                  <a:srgbClr val="FF0000"/>
                </a:solidFill>
              </a:rPr>
            </a:br>
            <a:br>
              <a:rPr lang="en-US" altLang="en-US" sz="4000" b="1" dirty="0">
                <a:solidFill>
                  <a:srgbClr val="FF0000"/>
                </a:solidFill>
              </a:rPr>
            </a:br>
            <a:r>
              <a:rPr lang="en-US" sz="4000" dirty="0">
                <a:solidFill>
                  <a:srgbClr val="FF0000"/>
                </a:solidFill>
              </a:rPr>
              <a:t>- </a:t>
            </a:r>
            <a:r>
              <a:rPr lang="en-US" altLang="en-US" sz="4000" b="1" dirty="0">
                <a:solidFill>
                  <a:srgbClr val="FF0000"/>
                </a:solidFill>
              </a:rPr>
              <a:t>Non-directional hypothesis or two- tailed hypothesis</a:t>
            </a:r>
            <a:endParaRPr lang="bg-BG" sz="4000"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16</a:t>
            </a:fld>
            <a:endParaRPr lang="bg-BG" altLang="en-US"/>
          </a:p>
        </p:txBody>
      </p:sp>
    </p:spTree>
    <p:extLst>
      <p:ext uri="{BB962C8B-B14F-4D97-AF65-F5344CB8AC3E}">
        <p14:creationId xmlns:p14="http://schemas.microsoft.com/office/powerpoint/2010/main" val="216536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F66C94-D1C4-4F88-AD95-09BDD6E2F914}" type="slidenum">
              <a:rPr lang="bg-BG" altLang="en-US"/>
              <a:pPr eaLnBrk="1" hangingPunct="1"/>
              <a:t>17</a:t>
            </a:fld>
            <a:endParaRPr lang="bg-BG" altLang="en-US"/>
          </a:p>
        </p:txBody>
      </p:sp>
      <p:sp>
        <p:nvSpPr>
          <p:cNvPr id="12291" name="Rectangle 2"/>
          <p:cNvSpPr>
            <a:spLocks noGrp="1" noChangeArrowheads="1"/>
          </p:cNvSpPr>
          <p:nvPr>
            <p:ph type="title"/>
          </p:nvPr>
        </p:nvSpPr>
        <p:spPr>
          <a:xfrm>
            <a:off x="251520" y="277813"/>
            <a:ext cx="8640960" cy="5887491"/>
          </a:xfrm>
        </p:spPr>
        <p:txBody>
          <a:bodyPr/>
          <a:lstStyle/>
          <a:p>
            <a:pPr algn="l" eaLnBrk="1" hangingPunct="1"/>
            <a:r>
              <a:rPr lang="en-US" altLang="en-US" sz="4000" b="1" dirty="0">
                <a:solidFill>
                  <a:srgbClr val="FF0000"/>
                </a:solidFill>
              </a:rPr>
              <a:t>Directional hypothesis (one-tailed) – </a:t>
            </a:r>
            <a:r>
              <a:rPr lang="en-US" altLang="en-US" sz="4000" b="1" dirty="0">
                <a:solidFill>
                  <a:schemeClr val="tx1"/>
                </a:solidFill>
              </a:rPr>
              <a:t>it  asserts that differences between groups in the data will occur in a particular direction, </a:t>
            </a:r>
            <a:r>
              <a:rPr lang="en-US" altLang="en-US" sz="4000" i="1" dirty="0">
                <a:solidFill>
                  <a:schemeClr val="tx1"/>
                </a:solidFill>
              </a:rPr>
              <a:t>e.g. smokes die younger than non-smokers</a:t>
            </a:r>
            <a:r>
              <a:rPr lang="en-US" altLang="en-US" sz="4000" b="1" dirty="0">
                <a:solidFill>
                  <a:schemeClr val="tx1"/>
                </a:solidFill>
              </a:rPr>
              <a:t>.</a:t>
            </a:r>
            <a:br>
              <a:rPr lang="en-US" altLang="en-US" sz="4000" b="1" dirty="0">
                <a:solidFill>
                  <a:schemeClr val="tx1"/>
                </a:solidFill>
              </a:rPr>
            </a:br>
            <a:br>
              <a:rPr lang="en-US" altLang="en-US" sz="3200" b="1" dirty="0">
                <a:solidFill>
                  <a:schemeClr val="tx1"/>
                </a:solidFill>
              </a:rPr>
            </a:br>
            <a:endParaRPr lang="bg-BG" altLang="en-US" sz="3200" b="1" dirty="0">
              <a:solidFill>
                <a:srgbClr val="FF0000"/>
              </a:solidFill>
            </a:endParaRPr>
          </a:p>
        </p:txBody>
      </p:sp>
      <p:sp>
        <p:nvSpPr>
          <p:cNvPr id="2" name="Date Placeholder 1"/>
          <p:cNvSpPr>
            <a:spLocks noGrp="1"/>
          </p:cNvSpPr>
          <p:nvPr>
            <p:ph type="dt" sz="half" idx="10"/>
          </p:nvPr>
        </p:nvSpPr>
        <p:spPr/>
        <p:txBody>
          <a:bodyPr/>
          <a:lstStyle/>
          <a:p>
            <a:pPr>
              <a:defRPr/>
            </a:pPr>
            <a:fld id="{2C95E288-D196-40E2-9A53-17EEEBFBF402}" type="datetime1">
              <a:rPr lang="bg-BG" altLang="en-US" smtClean="0"/>
              <a:t>3.12.2019 г.</a:t>
            </a:fld>
            <a:endParaRPr lang="bg-BG"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CF66C94-D1C4-4F88-AD95-09BDD6E2F914}" type="slidenum">
              <a:rPr lang="bg-BG" altLang="en-US"/>
              <a:pPr eaLnBrk="1" hangingPunct="1"/>
              <a:t>18</a:t>
            </a:fld>
            <a:endParaRPr lang="bg-BG" altLang="en-US"/>
          </a:p>
        </p:txBody>
      </p:sp>
      <p:sp>
        <p:nvSpPr>
          <p:cNvPr id="12291" name="Rectangle 2"/>
          <p:cNvSpPr>
            <a:spLocks noGrp="1" noChangeArrowheads="1"/>
          </p:cNvSpPr>
          <p:nvPr>
            <p:ph type="title"/>
          </p:nvPr>
        </p:nvSpPr>
        <p:spPr>
          <a:xfrm>
            <a:off x="251520" y="277813"/>
            <a:ext cx="8640960" cy="5887491"/>
          </a:xfrm>
        </p:spPr>
        <p:txBody>
          <a:bodyPr/>
          <a:lstStyle/>
          <a:p>
            <a:pPr algn="l" eaLnBrk="1" hangingPunct="1"/>
            <a:br>
              <a:rPr lang="en-US" altLang="en-US" sz="3200" b="1" dirty="0">
                <a:solidFill>
                  <a:schemeClr val="tx1"/>
                </a:solidFill>
              </a:rPr>
            </a:br>
            <a:r>
              <a:rPr lang="en-US" altLang="en-US" sz="4000" b="1" dirty="0">
                <a:solidFill>
                  <a:srgbClr val="FF0000"/>
                </a:solidFill>
              </a:rPr>
              <a:t>Non-directional hypothesis (two- tailed) – </a:t>
            </a:r>
            <a:r>
              <a:rPr lang="en-US" altLang="en-US" sz="4000" b="1" dirty="0">
                <a:solidFill>
                  <a:schemeClr val="tx1"/>
                </a:solidFill>
              </a:rPr>
              <a:t>it asserts that there are differences between groups in the data but with no direction specified, </a:t>
            </a:r>
            <a:r>
              <a:rPr lang="en-US" altLang="en-US" sz="4000" i="1" dirty="0">
                <a:solidFill>
                  <a:schemeClr val="tx1"/>
                </a:solidFill>
              </a:rPr>
              <a:t>e.g. smokers and non-smokers have different life expectancies.</a:t>
            </a:r>
            <a:endParaRPr lang="bg-BG" altLang="en-US" sz="4000" i="1" dirty="0">
              <a:solidFill>
                <a:srgbClr val="FF0000"/>
              </a:solidFill>
            </a:endParaRPr>
          </a:p>
        </p:txBody>
      </p:sp>
      <p:sp>
        <p:nvSpPr>
          <p:cNvPr id="2" name="Date Placeholder 1"/>
          <p:cNvSpPr>
            <a:spLocks noGrp="1"/>
          </p:cNvSpPr>
          <p:nvPr>
            <p:ph type="dt" sz="half" idx="10"/>
          </p:nvPr>
        </p:nvSpPr>
        <p:spPr/>
        <p:txBody>
          <a:bodyPr/>
          <a:lstStyle/>
          <a:p>
            <a:pPr>
              <a:defRPr/>
            </a:pPr>
            <a:fld id="{2C95E288-D196-40E2-9A53-17EEEBFBF402}" type="datetime1">
              <a:rPr lang="bg-BG" altLang="en-US" smtClean="0"/>
              <a:t>3.12.2019 г.</a:t>
            </a:fld>
            <a:endParaRPr lang="bg-BG" altLang="en-US"/>
          </a:p>
        </p:txBody>
      </p:sp>
    </p:spTree>
    <p:extLst>
      <p:ext uri="{BB962C8B-B14F-4D97-AF65-F5344CB8AC3E}">
        <p14:creationId xmlns:p14="http://schemas.microsoft.com/office/powerpoint/2010/main" val="2651682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CBD7E59-58F4-4387-9637-23723A837B15}" type="slidenum">
              <a:rPr lang="bg-BG" altLang="en-US"/>
              <a:pPr eaLnBrk="1" hangingPunct="1"/>
              <a:t>19</a:t>
            </a:fld>
            <a:endParaRPr lang="bg-BG" altLang="en-US"/>
          </a:p>
        </p:txBody>
      </p:sp>
      <p:sp>
        <p:nvSpPr>
          <p:cNvPr id="13315" name="Rectangle 2"/>
          <p:cNvSpPr>
            <a:spLocks noGrp="1" noChangeArrowheads="1"/>
          </p:cNvSpPr>
          <p:nvPr>
            <p:ph type="title"/>
          </p:nvPr>
        </p:nvSpPr>
        <p:spPr>
          <a:xfrm>
            <a:off x="457200" y="277813"/>
            <a:ext cx="8229600" cy="5887491"/>
          </a:xfrm>
        </p:spPr>
        <p:txBody>
          <a:bodyPr/>
          <a:lstStyle/>
          <a:p>
            <a:pPr algn="l" eaLnBrk="1" hangingPunct="1"/>
            <a:r>
              <a:rPr lang="en-US" altLang="en-US" sz="4000" dirty="0">
                <a:solidFill>
                  <a:schemeClr val="tx1"/>
                </a:solidFill>
              </a:rPr>
              <a:t>The statistician normally poses the null hypothesis and then tests it statistically. </a:t>
            </a:r>
            <a:br>
              <a:rPr lang="en-US" altLang="en-US" sz="4000" dirty="0">
                <a:solidFill>
                  <a:schemeClr val="tx1"/>
                </a:solidFill>
              </a:rPr>
            </a:br>
            <a:br>
              <a:rPr lang="en-US" altLang="en-US" sz="4000" dirty="0">
                <a:solidFill>
                  <a:schemeClr val="tx1"/>
                </a:solidFill>
              </a:rPr>
            </a:br>
            <a:r>
              <a:rPr lang="en-US" altLang="en-US" sz="4000" dirty="0">
                <a:solidFill>
                  <a:schemeClr val="tx1"/>
                </a:solidFill>
              </a:rPr>
              <a:t>If it is rejected, then the alternative hypothesis (there is a difference between two groups or a relationship between variables) is accepted. </a:t>
            </a:r>
            <a:endParaRPr lang="bg-BG" altLang="en-US" sz="4000" dirty="0">
              <a:solidFill>
                <a:schemeClr val="tx1"/>
              </a:solidFill>
            </a:endParaRPr>
          </a:p>
        </p:txBody>
      </p:sp>
      <p:sp>
        <p:nvSpPr>
          <p:cNvPr id="2" name="Date Placeholder 1"/>
          <p:cNvSpPr>
            <a:spLocks noGrp="1"/>
          </p:cNvSpPr>
          <p:nvPr>
            <p:ph type="dt" sz="half" idx="10"/>
          </p:nvPr>
        </p:nvSpPr>
        <p:spPr/>
        <p:txBody>
          <a:bodyPr/>
          <a:lstStyle/>
          <a:p>
            <a:pPr>
              <a:defRPr/>
            </a:pPr>
            <a:fld id="{DA9303AE-2ACD-42CF-9705-0739D853D0B5}" type="datetime1">
              <a:rPr lang="bg-BG" altLang="en-US" smtClean="0"/>
              <a:t>3.12.2019 г.</a:t>
            </a:fld>
            <a:endParaRPr lang="bg-BG"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5818658"/>
          </a:xfrm>
        </p:spPr>
        <p:txBody>
          <a:bodyPr/>
          <a:lstStyle/>
          <a:p>
            <a:pPr algn="l">
              <a:lnSpc>
                <a:spcPct val="125000"/>
              </a:lnSpc>
              <a:spcBef>
                <a:spcPts val="600"/>
              </a:spcBef>
              <a:spcAft>
                <a:spcPts val="600"/>
              </a:spcAft>
            </a:pPr>
            <a:r>
              <a:rPr lang="en-US" sz="3600" b="1" dirty="0">
                <a:solidFill>
                  <a:srgbClr val="FF0000"/>
                </a:solidFill>
              </a:rPr>
              <a:t>Plan of the lecture</a:t>
            </a:r>
            <a:br>
              <a:rPr lang="en-US" sz="3600" b="1" dirty="0">
                <a:solidFill>
                  <a:srgbClr val="FF0000"/>
                </a:solidFill>
              </a:rPr>
            </a:br>
            <a:r>
              <a:rPr lang="en-US" sz="3600" b="1" dirty="0"/>
              <a:t>1. Introduction and logic of hypothesis testing</a:t>
            </a:r>
            <a:br>
              <a:rPr lang="en-US" sz="3600" b="1" dirty="0"/>
            </a:br>
            <a:r>
              <a:rPr lang="en-US" sz="3600" b="1" dirty="0"/>
              <a:t>2. Basic concepts</a:t>
            </a:r>
            <a:br>
              <a:rPr lang="en-US" sz="3600" b="1" dirty="0"/>
            </a:br>
            <a:r>
              <a:rPr lang="en-US" sz="3600" b="1" dirty="0"/>
              <a:t>3. Basic steps in hypothesis testing</a:t>
            </a:r>
            <a:br>
              <a:rPr lang="en-US" sz="3600" b="1" dirty="0"/>
            </a:br>
            <a:r>
              <a:rPr lang="en-US" sz="3600" b="1" dirty="0"/>
              <a:t>4. Parametric and non-parametric tests</a:t>
            </a:r>
            <a:br>
              <a:rPr lang="en-US" sz="3600" b="1" dirty="0"/>
            </a:br>
            <a:endParaRPr lang="bg-BG" sz="3600" b="1"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2</a:t>
            </a:fld>
            <a:endParaRPr lang="bg-BG" altLang="en-US"/>
          </a:p>
        </p:txBody>
      </p:sp>
    </p:spTree>
    <p:extLst>
      <p:ext uri="{BB962C8B-B14F-4D97-AF65-F5344CB8AC3E}">
        <p14:creationId xmlns:p14="http://schemas.microsoft.com/office/powerpoint/2010/main" val="11014337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E302E57-165C-4302-96B3-7E4B396FFF5D}" type="slidenum">
              <a:rPr lang="bg-BG" altLang="en-US"/>
              <a:pPr eaLnBrk="1" hangingPunct="1"/>
              <a:t>20</a:t>
            </a:fld>
            <a:endParaRPr lang="bg-BG" altLang="en-US"/>
          </a:p>
        </p:txBody>
      </p:sp>
      <p:sp>
        <p:nvSpPr>
          <p:cNvPr id="14339" name="Rectangle 2"/>
          <p:cNvSpPr>
            <a:spLocks noGrp="1" noChangeArrowheads="1"/>
          </p:cNvSpPr>
          <p:nvPr>
            <p:ph type="title"/>
          </p:nvPr>
        </p:nvSpPr>
        <p:spPr>
          <a:xfrm>
            <a:off x="457200" y="277813"/>
            <a:ext cx="8229600" cy="6103937"/>
          </a:xfrm>
        </p:spPr>
        <p:txBody>
          <a:bodyPr/>
          <a:lstStyle/>
          <a:p>
            <a:pPr algn="l" eaLnBrk="1" hangingPunct="1"/>
            <a:r>
              <a:rPr lang="en-US" altLang="en-US" sz="4000" b="1" dirty="0">
                <a:solidFill>
                  <a:srgbClr val="FF0000"/>
                </a:solidFill>
              </a:rPr>
              <a:t>Statistical significance (P)</a:t>
            </a:r>
            <a:r>
              <a:rPr lang="en-US" altLang="en-US" sz="4000" dirty="0">
                <a:solidFill>
                  <a:schemeClr val="tx1"/>
                </a:solidFill>
              </a:rPr>
              <a:t> – it’s the probability over which H</a:t>
            </a:r>
            <a:r>
              <a:rPr lang="en-US" altLang="en-US" sz="4000" baseline="-25000" dirty="0">
                <a:solidFill>
                  <a:schemeClr val="tx1"/>
                </a:solidFill>
              </a:rPr>
              <a:t>0</a:t>
            </a:r>
            <a:r>
              <a:rPr lang="en-US" altLang="en-US" sz="4000" dirty="0">
                <a:solidFill>
                  <a:schemeClr val="tx1"/>
                </a:solidFill>
              </a:rPr>
              <a:t> is accepted to be true and below which H</a:t>
            </a:r>
            <a:r>
              <a:rPr lang="en-US" altLang="en-US" sz="4000" baseline="-25000" dirty="0">
                <a:solidFill>
                  <a:schemeClr val="tx1"/>
                </a:solidFill>
              </a:rPr>
              <a:t>0</a:t>
            </a:r>
            <a:r>
              <a:rPr lang="en-US" altLang="en-US" sz="4000" dirty="0">
                <a:solidFill>
                  <a:schemeClr val="tx1"/>
                </a:solidFill>
              </a:rPr>
              <a:t> is rejected.</a:t>
            </a:r>
            <a:br>
              <a:rPr lang="en-US" altLang="en-US" sz="4000" dirty="0">
                <a:solidFill>
                  <a:schemeClr val="tx1"/>
                </a:solidFill>
              </a:rPr>
            </a:br>
            <a:br>
              <a:rPr lang="en-US" altLang="en-US" sz="4000" dirty="0">
                <a:solidFill>
                  <a:schemeClr val="tx1"/>
                </a:solidFill>
              </a:rPr>
            </a:br>
            <a:r>
              <a:rPr lang="en-US" altLang="en-US" sz="4000" dirty="0">
                <a:solidFill>
                  <a:srgbClr val="FF0000"/>
                </a:solidFill>
              </a:rPr>
              <a:t>P for H</a:t>
            </a:r>
            <a:r>
              <a:rPr lang="en-US" altLang="en-US" sz="4000" baseline="-25000" dirty="0">
                <a:solidFill>
                  <a:srgbClr val="FF0000"/>
                </a:solidFill>
              </a:rPr>
              <a:t>0</a:t>
            </a:r>
            <a:r>
              <a:rPr lang="en-US" altLang="en-US" sz="4000" dirty="0">
                <a:solidFill>
                  <a:srgbClr val="FF0000"/>
                </a:solidFill>
              </a:rPr>
              <a:t> + P for H</a:t>
            </a:r>
            <a:r>
              <a:rPr lang="en-US" altLang="en-US" sz="4000" baseline="-25000" dirty="0">
                <a:solidFill>
                  <a:srgbClr val="FF0000"/>
                </a:solidFill>
              </a:rPr>
              <a:t>1</a:t>
            </a:r>
            <a:r>
              <a:rPr lang="en-US" altLang="en-US" sz="4000" dirty="0">
                <a:solidFill>
                  <a:srgbClr val="FF0000"/>
                </a:solidFill>
              </a:rPr>
              <a:t> = 1 = 100%</a:t>
            </a:r>
            <a:r>
              <a:rPr lang="en-US" altLang="en-US" sz="4000" dirty="0">
                <a:solidFill>
                  <a:schemeClr val="tx1"/>
                </a:solidFill>
              </a:rPr>
              <a:t> </a:t>
            </a:r>
            <a:endParaRPr lang="bg-BG" altLang="en-US" sz="4000" dirty="0">
              <a:solidFill>
                <a:schemeClr val="tx1"/>
              </a:solidFill>
            </a:endParaRPr>
          </a:p>
        </p:txBody>
      </p:sp>
      <p:sp>
        <p:nvSpPr>
          <p:cNvPr id="2" name="Date Placeholder 1"/>
          <p:cNvSpPr>
            <a:spLocks noGrp="1"/>
          </p:cNvSpPr>
          <p:nvPr>
            <p:ph type="dt" sz="half" idx="10"/>
          </p:nvPr>
        </p:nvSpPr>
        <p:spPr/>
        <p:txBody>
          <a:bodyPr/>
          <a:lstStyle/>
          <a:p>
            <a:pPr>
              <a:defRPr/>
            </a:pPr>
            <a:fld id="{DEFB0A2C-DF72-4062-90EC-49E16353606C}" type="datetime1">
              <a:rPr lang="bg-BG" altLang="en-US" smtClean="0"/>
              <a:t>3.12.2019 г.</a:t>
            </a:fld>
            <a:endParaRPr lang="bg-BG"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E6A2C28-665D-4483-A929-9BD6FE35F2C6}" type="slidenum">
              <a:rPr lang="bg-BG" altLang="en-US"/>
              <a:pPr eaLnBrk="1" hangingPunct="1"/>
              <a:t>21</a:t>
            </a:fld>
            <a:endParaRPr lang="bg-BG" altLang="en-US"/>
          </a:p>
        </p:txBody>
      </p:sp>
      <p:sp>
        <p:nvSpPr>
          <p:cNvPr id="15363" name="Rectangle 2"/>
          <p:cNvSpPr>
            <a:spLocks noGrp="1" noChangeArrowheads="1"/>
          </p:cNvSpPr>
          <p:nvPr>
            <p:ph type="title"/>
          </p:nvPr>
        </p:nvSpPr>
        <p:spPr>
          <a:xfrm>
            <a:off x="251520" y="277813"/>
            <a:ext cx="8640960" cy="5743475"/>
          </a:xfrm>
        </p:spPr>
        <p:txBody>
          <a:bodyPr/>
          <a:lstStyle/>
          <a:p>
            <a:pPr algn="l" eaLnBrk="1" hangingPunct="1"/>
            <a:r>
              <a:rPr lang="en-US" altLang="en-US" sz="3200" b="1" dirty="0">
                <a:solidFill>
                  <a:srgbClr val="FF0000"/>
                </a:solidFill>
              </a:rPr>
              <a:t>When P &gt; 0.05 - H</a:t>
            </a:r>
            <a:r>
              <a:rPr lang="en-US" altLang="en-US" sz="3200" b="1" baseline="-25000" dirty="0">
                <a:solidFill>
                  <a:srgbClr val="FF0000"/>
                </a:solidFill>
              </a:rPr>
              <a:t>0</a:t>
            </a:r>
            <a:r>
              <a:rPr lang="en-US" altLang="en-US" sz="3200" b="1" dirty="0">
                <a:solidFill>
                  <a:srgbClr val="FF0000"/>
                </a:solidFill>
              </a:rPr>
              <a:t> is true</a:t>
            </a:r>
            <a:r>
              <a:rPr lang="en-US" altLang="en-US" sz="3200" b="1" dirty="0">
                <a:solidFill>
                  <a:schemeClr val="tx1"/>
                </a:solidFill>
              </a:rPr>
              <a:t>. </a:t>
            </a:r>
            <a:br>
              <a:rPr lang="en-US" altLang="en-US" sz="3200" b="1" dirty="0">
                <a:solidFill>
                  <a:schemeClr val="tx1"/>
                </a:solidFill>
              </a:rPr>
            </a:br>
            <a:r>
              <a:rPr lang="en-US" altLang="en-US" sz="3200" dirty="0">
                <a:solidFill>
                  <a:schemeClr val="tx1"/>
                </a:solidFill>
              </a:rPr>
              <a:t>The conclusion is that </a:t>
            </a:r>
            <a:r>
              <a:rPr lang="en-US" altLang="en-US" sz="3200" b="1" dirty="0">
                <a:solidFill>
                  <a:srgbClr val="FF0000"/>
                </a:solidFill>
              </a:rPr>
              <a:t>there is no difference between two groups </a:t>
            </a:r>
            <a:r>
              <a:rPr lang="en-US" altLang="en-US" sz="3200" dirty="0">
                <a:solidFill>
                  <a:schemeClr val="tx1"/>
                </a:solidFill>
              </a:rPr>
              <a:t>or a relationship between variables (if some difference is observed it is due to chance). </a:t>
            </a:r>
            <a:br>
              <a:rPr lang="en-US" altLang="en-US" sz="3200" dirty="0">
                <a:solidFill>
                  <a:schemeClr val="tx1"/>
                </a:solidFill>
              </a:rPr>
            </a:br>
            <a:r>
              <a:rPr lang="en-US" altLang="en-US" sz="3200" dirty="0">
                <a:solidFill>
                  <a:schemeClr val="tx1"/>
                </a:solidFill>
              </a:rPr>
              <a:t> </a:t>
            </a:r>
            <a:br>
              <a:rPr lang="en-US" altLang="en-US" sz="3200" dirty="0">
                <a:solidFill>
                  <a:schemeClr val="tx1"/>
                </a:solidFill>
              </a:rPr>
            </a:br>
            <a:r>
              <a:rPr lang="en-US" altLang="en-US" sz="3200" b="1" dirty="0">
                <a:solidFill>
                  <a:srgbClr val="FF0000"/>
                </a:solidFill>
              </a:rPr>
              <a:t>When P &lt; 0.05 - H</a:t>
            </a:r>
            <a:r>
              <a:rPr lang="en-US" altLang="en-US" sz="3200" b="1" baseline="-25000" dirty="0">
                <a:solidFill>
                  <a:srgbClr val="FF0000"/>
                </a:solidFill>
              </a:rPr>
              <a:t>0</a:t>
            </a:r>
            <a:r>
              <a:rPr lang="en-US" altLang="en-US" sz="3200" b="1" dirty="0">
                <a:solidFill>
                  <a:srgbClr val="FF0000"/>
                </a:solidFill>
              </a:rPr>
              <a:t> is false</a:t>
            </a:r>
            <a:r>
              <a:rPr lang="en-US" altLang="en-US" sz="3200" dirty="0">
                <a:solidFill>
                  <a:schemeClr val="tx1"/>
                </a:solidFill>
              </a:rPr>
              <a:t>, it is rejected and H</a:t>
            </a:r>
            <a:r>
              <a:rPr lang="en-US" altLang="en-US" sz="3200" baseline="-25000" dirty="0">
                <a:solidFill>
                  <a:schemeClr val="tx1"/>
                </a:solidFill>
              </a:rPr>
              <a:t>1 </a:t>
            </a:r>
            <a:r>
              <a:rPr lang="en-US" altLang="en-US" sz="3200" dirty="0">
                <a:solidFill>
                  <a:schemeClr val="tx1"/>
                </a:solidFill>
              </a:rPr>
              <a:t>is accepted. The conclusion is that </a:t>
            </a:r>
            <a:r>
              <a:rPr lang="en-US" altLang="en-US" sz="3200" b="1" dirty="0">
                <a:solidFill>
                  <a:srgbClr val="FF0000"/>
                </a:solidFill>
              </a:rPr>
              <a:t>there is</a:t>
            </a:r>
            <a:r>
              <a:rPr lang="en-US" altLang="en-US" sz="3200" b="1" dirty="0">
                <a:solidFill>
                  <a:schemeClr val="tx1"/>
                </a:solidFill>
              </a:rPr>
              <a:t> </a:t>
            </a:r>
            <a:r>
              <a:rPr lang="en-US" altLang="en-US" sz="3200" b="1" dirty="0">
                <a:solidFill>
                  <a:srgbClr val="FF0000"/>
                </a:solidFill>
              </a:rPr>
              <a:t>a real difference between the groups</a:t>
            </a:r>
            <a:r>
              <a:rPr lang="en-US" altLang="en-US" sz="3200" dirty="0">
                <a:solidFill>
                  <a:srgbClr val="FF0000"/>
                </a:solidFill>
              </a:rPr>
              <a:t> </a:t>
            </a:r>
            <a:r>
              <a:rPr lang="en-US" altLang="en-US" sz="3200" dirty="0">
                <a:solidFill>
                  <a:schemeClr val="tx1"/>
                </a:solidFill>
              </a:rPr>
              <a:t>or a relationship between variables. </a:t>
            </a:r>
            <a:endParaRPr lang="bg-BG" altLang="en-US" sz="3200" dirty="0">
              <a:solidFill>
                <a:schemeClr val="tx1"/>
              </a:solidFill>
            </a:endParaRPr>
          </a:p>
        </p:txBody>
      </p:sp>
      <p:sp>
        <p:nvSpPr>
          <p:cNvPr id="2" name="Date Placeholder 1"/>
          <p:cNvSpPr>
            <a:spLocks noGrp="1"/>
          </p:cNvSpPr>
          <p:nvPr>
            <p:ph type="dt" sz="half" idx="10"/>
          </p:nvPr>
        </p:nvSpPr>
        <p:spPr/>
        <p:txBody>
          <a:bodyPr/>
          <a:lstStyle/>
          <a:p>
            <a:pPr>
              <a:defRPr/>
            </a:pPr>
            <a:fld id="{6B6155B4-013F-41A5-B334-D637B1EA354B}" type="datetime1">
              <a:rPr lang="bg-BG" altLang="en-US" smtClean="0"/>
              <a:t>3.12.2019 г.</a:t>
            </a:fld>
            <a:endParaRPr lang="bg-BG"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A1060D-4597-4C4C-8525-E9BEEFE2D925}" type="slidenum">
              <a:rPr lang="bg-BG" altLang="en-US"/>
              <a:pPr eaLnBrk="1" hangingPunct="1"/>
              <a:t>22</a:t>
            </a:fld>
            <a:endParaRPr lang="bg-BG" altLang="en-US"/>
          </a:p>
        </p:txBody>
      </p:sp>
      <p:sp>
        <p:nvSpPr>
          <p:cNvPr id="16387" name="Rectangle 2"/>
          <p:cNvSpPr>
            <a:spLocks noGrp="1" noChangeArrowheads="1"/>
          </p:cNvSpPr>
          <p:nvPr>
            <p:ph type="title"/>
          </p:nvPr>
        </p:nvSpPr>
        <p:spPr>
          <a:xfrm>
            <a:off x="251520" y="277813"/>
            <a:ext cx="8640960" cy="6103937"/>
          </a:xfrm>
        </p:spPr>
        <p:txBody>
          <a:bodyPr/>
          <a:lstStyle/>
          <a:p>
            <a:pPr algn="l" eaLnBrk="1" hangingPunct="1">
              <a:lnSpc>
                <a:spcPct val="90000"/>
              </a:lnSpc>
            </a:pPr>
            <a:r>
              <a:rPr lang="en-US" altLang="en-US" sz="3600" b="1" dirty="0">
                <a:solidFill>
                  <a:srgbClr val="FF0000"/>
                </a:solidFill>
              </a:rPr>
              <a:t>Statistical test</a:t>
            </a:r>
            <a:r>
              <a:rPr lang="en-US" altLang="en-US" sz="3600" dirty="0">
                <a:solidFill>
                  <a:srgbClr val="FF0000"/>
                </a:solidFill>
              </a:rPr>
              <a:t> –</a:t>
            </a:r>
            <a:r>
              <a:rPr lang="en-US" altLang="en-US" sz="3600" dirty="0">
                <a:solidFill>
                  <a:schemeClr val="tx1"/>
                </a:solidFill>
              </a:rPr>
              <a:t> it’s a statistic calculated from the sample data and its value is used to decide whether H</a:t>
            </a:r>
            <a:r>
              <a:rPr lang="en-US" altLang="en-US" sz="3600" baseline="-25000" dirty="0">
                <a:solidFill>
                  <a:schemeClr val="tx1"/>
                </a:solidFill>
              </a:rPr>
              <a:t>0 </a:t>
            </a:r>
            <a:r>
              <a:rPr lang="en-US" altLang="en-US" sz="3600" dirty="0">
                <a:solidFill>
                  <a:schemeClr val="tx1"/>
                </a:solidFill>
              </a:rPr>
              <a:t>is to be accepted or rejected.</a:t>
            </a:r>
            <a:br>
              <a:rPr lang="en-US" altLang="en-US" sz="3600" dirty="0">
                <a:solidFill>
                  <a:schemeClr val="tx1"/>
                </a:solidFill>
              </a:rPr>
            </a:br>
            <a:br>
              <a:rPr lang="en-US" altLang="en-US" sz="4000" dirty="0">
                <a:solidFill>
                  <a:schemeClr val="tx1"/>
                </a:solidFill>
              </a:rPr>
            </a:br>
            <a:r>
              <a:rPr lang="en-US" altLang="en-US" sz="3600" b="1" dirty="0">
                <a:solidFill>
                  <a:srgbClr val="FF0000"/>
                </a:solidFill>
              </a:rPr>
              <a:t>Two types of statistical tests:</a:t>
            </a:r>
            <a:br>
              <a:rPr lang="en-US" altLang="en-US" sz="3600" b="1" dirty="0">
                <a:solidFill>
                  <a:srgbClr val="FF0000"/>
                </a:solidFill>
              </a:rPr>
            </a:br>
            <a:br>
              <a:rPr lang="en-US" altLang="en-US" sz="4000" b="1" dirty="0">
                <a:solidFill>
                  <a:srgbClr val="FF0000"/>
                </a:solidFill>
              </a:rPr>
            </a:br>
            <a:r>
              <a:rPr lang="en-US" altLang="en-US" sz="3600" b="1" dirty="0">
                <a:solidFill>
                  <a:srgbClr val="FF0000"/>
                </a:solidFill>
              </a:rPr>
              <a:t>Parametric tests</a:t>
            </a:r>
            <a:r>
              <a:rPr lang="en-US" altLang="en-US" sz="3600" dirty="0">
                <a:solidFill>
                  <a:schemeClr val="tx1"/>
                </a:solidFill>
              </a:rPr>
              <a:t> – suitable for the analysis of interval or ratio data.</a:t>
            </a:r>
            <a:br>
              <a:rPr lang="en-US" altLang="en-US" sz="3600" dirty="0">
                <a:solidFill>
                  <a:schemeClr val="tx1"/>
                </a:solidFill>
              </a:rPr>
            </a:br>
            <a:br>
              <a:rPr lang="en-US" altLang="en-US" sz="3600" dirty="0">
                <a:solidFill>
                  <a:schemeClr val="tx1"/>
                </a:solidFill>
              </a:rPr>
            </a:br>
            <a:r>
              <a:rPr lang="en-US" altLang="en-US" sz="3600" b="1" dirty="0">
                <a:solidFill>
                  <a:srgbClr val="FF0000"/>
                </a:solidFill>
              </a:rPr>
              <a:t>Non-parametric tests</a:t>
            </a:r>
            <a:r>
              <a:rPr lang="en-US" altLang="en-US" sz="3600" dirty="0">
                <a:solidFill>
                  <a:schemeClr val="tx1"/>
                </a:solidFill>
              </a:rPr>
              <a:t> – suitable for the analysis of nominal or ordinal data.</a:t>
            </a:r>
            <a:endParaRPr lang="bg-BG" altLang="en-US" sz="3600" baseline="-25000" dirty="0">
              <a:solidFill>
                <a:schemeClr val="tx1"/>
              </a:solidFill>
            </a:endParaRPr>
          </a:p>
        </p:txBody>
      </p:sp>
      <p:sp>
        <p:nvSpPr>
          <p:cNvPr id="2" name="Date Placeholder 1"/>
          <p:cNvSpPr>
            <a:spLocks noGrp="1"/>
          </p:cNvSpPr>
          <p:nvPr>
            <p:ph type="dt" sz="half" idx="10"/>
          </p:nvPr>
        </p:nvSpPr>
        <p:spPr/>
        <p:txBody>
          <a:bodyPr/>
          <a:lstStyle/>
          <a:p>
            <a:pPr>
              <a:defRPr/>
            </a:pPr>
            <a:fld id="{8D96B812-4D6D-4E64-85DD-BED0FF8AFCE4}" type="datetime1">
              <a:rPr lang="bg-BG" altLang="en-US" smtClean="0"/>
              <a:t>3.12.2019 г.</a:t>
            </a:fld>
            <a:endParaRPr lang="bg-BG"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2BEB249-C6C4-41B1-AA2C-B30237A83030}" type="slidenum">
              <a:rPr lang="bg-BG" altLang="en-US"/>
              <a:pPr eaLnBrk="1" hangingPunct="1"/>
              <a:t>23</a:t>
            </a:fld>
            <a:endParaRPr lang="bg-BG" altLang="en-US"/>
          </a:p>
        </p:txBody>
      </p:sp>
      <p:sp>
        <p:nvSpPr>
          <p:cNvPr id="22531" name="Rectangle 2"/>
          <p:cNvSpPr>
            <a:spLocks noGrp="1" noChangeArrowheads="1"/>
          </p:cNvSpPr>
          <p:nvPr>
            <p:ph type="title"/>
          </p:nvPr>
        </p:nvSpPr>
        <p:spPr>
          <a:xfrm>
            <a:off x="323528" y="277813"/>
            <a:ext cx="8568952" cy="6103937"/>
          </a:xfrm>
        </p:spPr>
        <p:txBody>
          <a:bodyPr/>
          <a:lstStyle/>
          <a:p>
            <a:pPr algn="l" eaLnBrk="1" hangingPunct="1">
              <a:lnSpc>
                <a:spcPct val="90000"/>
              </a:lnSpc>
            </a:pPr>
            <a:r>
              <a:rPr lang="en-US" altLang="en-US" sz="3200" dirty="0"/>
              <a:t>Any decision made on probabilistic basis might be erroneous. </a:t>
            </a:r>
            <a:br>
              <a:rPr lang="en-US" altLang="en-US" sz="3200" dirty="0"/>
            </a:br>
            <a:br>
              <a:rPr lang="en-US" altLang="en-US" sz="3200" dirty="0"/>
            </a:br>
            <a:r>
              <a:rPr lang="en-US" altLang="en-US" sz="3200" dirty="0"/>
              <a:t>Two types of elementary decision errors can be identified - </a:t>
            </a:r>
            <a:r>
              <a:rPr lang="en-US" altLang="en-US" sz="3200" b="1" dirty="0">
                <a:solidFill>
                  <a:srgbClr val="FF0000"/>
                </a:solidFill>
              </a:rPr>
              <a:t>Type I  and Type II errors. </a:t>
            </a:r>
            <a:br>
              <a:rPr lang="en-US" altLang="en-US" sz="3200" b="1" dirty="0">
                <a:solidFill>
                  <a:srgbClr val="FF0000"/>
                </a:solidFill>
              </a:rPr>
            </a:br>
            <a:br>
              <a:rPr lang="en-US" altLang="en-US" sz="3200" dirty="0"/>
            </a:br>
            <a:r>
              <a:rPr lang="en-US" altLang="en-US" sz="3200" b="1" dirty="0">
                <a:solidFill>
                  <a:srgbClr val="FF0000"/>
                </a:solidFill>
              </a:rPr>
              <a:t>Type I error</a:t>
            </a:r>
            <a:r>
              <a:rPr lang="en-US" altLang="en-US" sz="3200" b="1" dirty="0"/>
              <a:t> </a:t>
            </a:r>
            <a:r>
              <a:rPr lang="en-US" altLang="en-US" sz="3200" b="1" dirty="0">
                <a:solidFill>
                  <a:srgbClr val="FF0000"/>
                </a:solidFill>
              </a:rPr>
              <a:t>(</a:t>
            </a:r>
            <a:r>
              <a:rPr lang="el-GR" altLang="en-US" sz="3200" b="1" dirty="0">
                <a:solidFill>
                  <a:srgbClr val="FF0000"/>
                </a:solidFill>
                <a:cs typeface="Arial" charset="0"/>
              </a:rPr>
              <a:t>α</a:t>
            </a:r>
            <a:r>
              <a:rPr lang="en-US" altLang="en-US" sz="3200" b="1" dirty="0">
                <a:solidFill>
                  <a:srgbClr val="FF0000"/>
                </a:solidFill>
                <a:cs typeface="Arial" charset="0"/>
              </a:rPr>
              <a:t>)</a:t>
            </a:r>
            <a:r>
              <a:rPr lang="en-US" altLang="en-US" sz="3200" b="1" dirty="0">
                <a:cs typeface="Arial" charset="0"/>
              </a:rPr>
              <a:t> </a:t>
            </a:r>
            <a:r>
              <a:rPr lang="en-US" altLang="en-US" sz="3200" dirty="0"/>
              <a:t>involves mistakenly rejecting H</a:t>
            </a:r>
            <a:r>
              <a:rPr lang="en-US" altLang="en-US" sz="3200" baseline="-25000" dirty="0"/>
              <a:t>0</a:t>
            </a:r>
            <a:r>
              <a:rPr lang="en-US" altLang="en-US" sz="3200" dirty="0"/>
              <a:t>, when it is true.</a:t>
            </a:r>
            <a:br>
              <a:rPr lang="en-US" altLang="en-US" sz="3200" dirty="0"/>
            </a:br>
            <a:br>
              <a:rPr lang="en-US" altLang="en-US" sz="3200" dirty="0"/>
            </a:br>
            <a:r>
              <a:rPr lang="en-US" altLang="en-US" sz="3200" b="1" dirty="0">
                <a:solidFill>
                  <a:srgbClr val="FF0000"/>
                </a:solidFill>
              </a:rPr>
              <a:t>Type II  error</a:t>
            </a:r>
            <a:r>
              <a:rPr lang="en-US" altLang="en-US" sz="3200" b="1" dirty="0"/>
              <a:t> </a:t>
            </a:r>
            <a:r>
              <a:rPr lang="en-US" altLang="en-US" sz="3200" b="1" dirty="0">
                <a:solidFill>
                  <a:srgbClr val="FF0000"/>
                </a:solidFill>
              </a:rPr>
              <a:t>(</a:t>
            </a:r>
            <a:r>
              <a:rPr lang="el-GR" altLang="en-US" sz="3200" b="1" dirty="0">
                <a:solidFill>
                  <a:srgbClr val="FF0000"/>
                </a:solidFill>
                <a:cs typeface="Arial" charset="0"/>
              </a:rPr>
              <a:t>β</a:t>
            </a:r>
            <a:r>
              <a:rPr lang="en-US" altLang="en-US" sz="3200" b="1" dirty="0">
                <a:solidFill>
                  <a:srgbClr val="FF0000"/>
                </a:solidFill>
                <a:cs typeface="Arial" charset="0"/>
              </a:rPr>
              <a:t>)</a:t>
            </a:r>
            <a:r>
              <a:rPr lang="en-US" altLang="en-US" sz="3200" b="1" dirty="0">
                <a:cs typeface="Arial" charset="0"/>
              </a:rPr>
              <a:t> </a:t>
            </a:r>
            <a:r>
              <a:rPr lang="en-US" altLang="en-US" sz="3200" dirty="0"/>
              <a:t>involves mistakenly accepting H</a:t>
            </a:r>
            <a:r>
              <a:rPr lang="en-US" altLang="en-US" sz="3200" baseline="-25000" dirty="0"/>
              <a:t>o </a:t>
            </a:r>
            <a:r>
              <a:rPr lang="en-US" altLang="en-US" sz="3200" dirty="0"/>
              <a:t>when it is false.</a:t>
            </a:r>
            <a:r>
              <a:rPr lang="bg-BG" altLang="en-US" sz="3200" dirty="0"/>
              <a:t> </a:t>
            </a:r>
            <a:r>
              <a:rPr lang="en-US" altLang="en-US" sz="3200" dirty="0">
                <a:solidFill>
                  <a:schemeClr val="tx1"/>
                </a:solidFill>
              </a:rPr>
              <a:t> </a:t>
            </a:r>
            <a:endParaRPr lang="bg-BG" altLang="en-US" sz="3200" dirty="0">
              <a:solidFill>
                <a:schemeClr val="tx1"/>
              </a:solidFill>
            </a:endParaRPr>
          </a:p>
        </p:txBody>
      </p:sp>
      <p:sp>
        <p:nvSpPr>
          <p:cNvPr id="2" name="Date Placeholder 1"/>
          <p:cNvSpPr>
            <a:spLocks noGrp="1"/>
          </p:cNvSpPr>
          <p:nvPr>
            <p:ph type="dt" sz="half" idx="10"/>
          </p:nvPr>
        </p:nvSpPr>
        <p:spPr/>
        <p:txBody>
          <a:bodyPr/>
          <a:lstStyle/>
          <a:p>
            <a:pPr>
              <a:defRPr/>
            </a:pPr>
            <a:fld id="{38E1975E-92B1-4B93-9C63-1A40F89AE1B1}" type="datetime1">
              <a:rPr lang="bg-BG" altLang="en-US" smtClean="0"/>
              <a:t>3.12.2019 г.</a:t>
            </a:fld>
            <a:endParaRPr lang="bg-BG" altLang="en-US"/>
          </a:p>
        </p:txBody>
      </p:sp>
    </p:spTree>
    <p:extLst>
      <p:ext uri="{BB962C8B-B14F-4D97-AF65-F5344CB8AC3E}">
        <p14:creationId xmlns:p14="http://schemas.microsoft.com/office/powerpoint/2010/main" val="3208125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97C0207-CB44-4EEE-B8CB-81E0B646EF23}" type="slidenum">
              <a:rPr lang="bg-BG" altLang="en-US"/>
              <a:pPr eaLnBrk="1" hangingPunct="1"/>
              <a:t>24</a:t>
            </a:fld>
            <a:endParaRPr lang="bg-BG" altLang="en-US"/>
          </a:p>
        </p:txBody>
      </p:sp>
      <p:graphicFrame>
        <p:nvGraphicFramePr>
          <p:cNvPr id="194633" name="Group 73"/>
          <p:cNvGraphicFramePr>
            <a:graphicFrameLocks noGrp="1"/>
          </p:cNvGraphicFramePr>
          <p:nvPr/>
        </p:nvGraphicFramePr>
        <p:xfrm>
          <a:off x="611188" y="549275"/>
          <a:ext cx="7848600" cy="5543550"/>
        </p:xfrm>
        <a:graphic>
          <a:graphicData uri="http://schemas.openxmlformats.org/drawingml/2006/table">
            <a:tbl>
              <a:tblPr/>
              <a:tblGrid>
                <a:gridCol w="1979612">
                  <a:extLst>
                    <a:ext uri="{9D8B030D-6E8A-4147-A177-3AD203B41FA5}">
                      <a16:colId xmlns:a16="http://schemas.microsoft.com/office/drawing/2014/main" val="20000"/>
                    </a:ext>
                  </a:extLst>
                </a:gridCol>
                <a:gridCol w="3059113">
                  <a:extLst>
                    <a:ext uri="{9D8B030D-6E8A-4147-A177-3AD203B41FA5}">
                      <a16:colId xmlns:a16="http://schemas.microsoft.com/office/drawing/2014/main" val="20001"/>
                    </a:ext>
                  </a:extLst>
                </a:gridCol>
                <a:gridCol w="2809875">
                  <a:extLst>
                    <a:ext uri="{9D8B030D-6E8A-4147-A177-3AD203B41FA5}">
                      <a16:colId xmlns:a16="http://schemas.microsoft.com/office/drawing/2014/main" val="20002"/>
                    </a:ext>
                  </a:extLst>
                </a:gridCol>
              </a:tblGrid>
              <a:tr h="1058863">
                <a:tc row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rPr>
                        <a:t>Real situation</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rPr>
                        <a:t>Decision</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hMerge="1">
                  <a:txBody>
                    <a:bodyPr/>
                    <a:lstStyle/>
                    <a:p>
                      <a:endParaRPr lang="en-US"/>
                    </a:p>
                  </a:txBody>
                  <a:tcPr/>
                </a:tc>
                <a:extLst>
                  <a:ext uri="{0D108BD9-81ED-4DB2-BD59-A6C34878D82A}">
                    <a16:rowId xmlns:a16="http://schemas.microsoft.com/office/drawing/2014/main" val="10000"/>
                  </a:ext>
                </a:extLst>
              </a:tr>
              <a:tr h="1712912">
                <a:tc vMerge="1">
                  <a:txBody>
                    <a:bodyPr/>
                    <a:lstStyle/>
                    <a:p>
                      <a:endParaRPr lang="en-US"/>
                    </a:p>
                  </a:txBody>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H</a:t>
                      </a:r>
                      <a:r>
                        <a:rPr kumimoji="0" lang="bg-BG" altLang="en-US" sz="2800" b="1" i="0" u="none" strike="noStrike" cap="none" normalizeH="0" baseline="-30000" dirty="0">
                          <a:ln>
                            <a:noFill/>
                          </a:ln>
                          <a:solidFill>
                            <a:schemeClr val="tx1"/>
                          </a:solidFill>
                          <a:effectLst/>
                          <a:latin typeface="Times New Roman" pitchFamily="18" charset="0"/>
                          <a:cs typeface="Times New Roman" pitchFamily="18" charset="0"/>
                        </a:rPr>
                        <a:t>0</a:t>
                      </a: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is rejected</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H</a:t>
                      </a:r>
                      <a:r>
                        <a:rPr kumimoji="0" lang="bg-BG" altLang="en-US" sz="2800" b="1" i="0" u="none" strike="noStrike" cap="none" normalizeH="0" baseline="-30000" dirty="0">
                          <a:ln>
                            <a:noFill/>
                          </a:ln>
                          <a:solidFill>
                            <a:schemeClr val="tx1"/>
                          </a:solidFill>
                          <a:effectLst/>
                          <a:latin typeface="Times New Roman" pitchFamily="18" charset="0"/>
                          <a:cs typeface="Times New Roman" pitchFamily="18" charset="0"/>
                        </a:rPr>
                        <a:t>0</a:t>
                      </a: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is accepted</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extLst>
                  <a:ext uri="{0D108BD9-81ED-4DB2-BD59-A6C34878D82A}">
                    <a16:rowId xmlns:a16="http://schemas.microsoft.com/office/drawing/2014/main" val="10001"/>
                  </a:ext>
                </a:extLst>
              </a:tr>
              <a:tr h="1712912">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H</a:t>
                      </a:r>
                      <a:r>
                        <a:rPr kumimoji="0" lang="en-US" altLang="en-US" sz="2800" b="1" i="0" u="none" strike="noStrike" cap="none" normalizeH="0" baseline="-25000" dirty="0">
                          <a:ln>
                            <a:noFill/>
                          </a:ln>
                          <a:solidFill>
                            <a:schemeClr val="tx1"/>
                          </a:solidFill>
                          <a:effectLst/>
                          <a:latin typeface="Times New Roman" pitchFamily="18" charset="0"/>
                          <a:cs typeface="Times New Roman" pitchFamily="18" charset="0"/>
                        </a:rPr>
                        <a:t>0</a:t>
                      </a:r>
                      <a:r>
                        <a:rPr kumimoji="0" lang="en-US" altLang="en-US" sz="2800" b="1" i="0" u="none" strike="noStrike" cap="none" normalizeH="0" baseline="-30000" dirty="0">
                          <a:ln>
                            <a:noFill/>
                          </a:ln>
                          <a:solidFill>
                            <a:schemeClr val="tx1"/>
                          </a:solidFill>
                          <a:effectLst/>
                          <a:latin typeface="Times New Roman" pitchFamily="18" charset="0"/>
                          <a:cs typeface="Times New Roman" pitchFamily="18" charset="0"/>
                        </a:rPr>
                        <a:t>  </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is true</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Type 1 error</a:t>
                      </a:r>
                      <a:endPar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rPr>
                        <a:t>Right decision</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extLst>
                  <a:ext uri="{0D108BD9-81ED-4DB2-BD59-A6C34878D82A}">
                    <a16:rowId xmlns:a16="http://schemas.microsoft.com/office/drawing/2014/main" val="10002"/>
                  </a:ext>
                </a:extLst>
              </a:tr>
              <a:tr h="10588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H</a:t>
                      </a:r>
                      <a:r>
                        <a:rPr kumimoji="0" lang="bg-BG" altLang="en-US" sz="2800" b="1" i="0" u="none" strike="noStrike" cap="none" normalizeH="0" baseline="-30000" dirty="0">
                          <a:ln>
                            <a:noFill/>
                          </a:ln>
                          <a:solidFill>
                            <a:schemeClr val="tx1"/>
                          </a:solidFill>
                          <a:effectLst/>
                          <a:latin typeface="Times New Roman" pitchFamily="18" charset="0"/>
                          <a:cs typeface="Times New Roman" pitchFamily="18" charset="0"/>
                        </a:rPr>
                        <a:t>1</a:t>
                      </a:r>
                      <a:r>
                        <a:rPr kumimoji="0" lang="bg-BG" altLang="en-US" sz="2800" b="1" i="0" u="none" strike="noStrike" cap="none" normalizeH="0" baseline="0" dirty="0">
                          <a:ln>
                            <a:noFill/>
                          </a:ln>
                          <a:solidFill>
                            <a:schemeClr val="tx1"/>
                          </a:solidFill>
                          <a:effectLst/>
                          <a:latin typeface="Times New Roman" pitchFamily="18" charset="0"/>
                          <a:cs typeface="Times New Roman" pitchFamily="18" charset="0"/>
                        </a:rPr>
                        <a:t> </a:t>
                      </a: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is true</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Right decision</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Times New Roman" pitchFamily="18" charset="0"/>
                          <a:cs typeface="Times New Roman" pitchFamily="18" charset="0"/>
                        </a:rPr>
                        <a:t>Type II error</a:t>
                      </a:r>
                      <a:endParaRPr kumimoji="0" lang="bg-BG" altLang="en-US" sz="2800" b="1"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CFFD5"/>
                    </a:solidFill>
                  </a:tcPr>
                </a:tc>
                <a:extLst>
                  <a:ext uri="{0D108BD9-81ED-4DB2-BD59-A6C34878D82A}">
                    <a16:rowId xmlns:a16="http://schemas.microsoft.com/office/drawing/2014/main" val="10003"/>
                  </a:ext>
                </a:extLst>
              </a:tr>
            </a:tbl>
          </a:graphicData>
        </a:graphic>
      </p:graphicFrame>
      <p:sp>
        <p:nvSpPr>
          <p:cNvPr id="2" name="Date Placeholder 1"/>
          <p:cNvSpPr>
            <a:spLocks noGrp="1"/>
          </p:cNvSpPr>
          <p:nvPr>
            <p:ph type="dt" sz="half" idx="10"/>
          </p:nvPr>
        </p:nvSpPr>
        <p:spPr/>
        <p:txBody>
          <a:bodyPr/>
          <a:lstStyle/>
          <a:p>
            <a:pPr>
              <a:defRPr/>
            </a:pPr>
            <a:fld id="{52192E7F-7E3E-4CB0-A4C3-1545A948804A}" type="datetime1">
              <a:rPr lang="bg-BG" altLang="en-US" smtClean="0"/>
              <a:t>3.12.2019 г.</a:t>
            </a:fld>
            <a:endParaRPr lang="bg-BG" altLang="en-US"/>
          </a:p>
        </p:txBody>
      </p:sp>
    </p:spTree>
    <p:extLst>
      <p:ext uri="{BB962C8B-B14F-4D97-AF65-F5344CB8AC3E}">
        <p14:creationId xmlns:p14="http://schemas.microsoft.com/office/powerpoint/2010/main" val="3534752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A378512-121F-42A2-A13E-225313FB3FE9}" type="slidenum">
              <a:rPr lang="bg-BG" altLang="en-US"/>
              <a:pPr eaLnBrk="1" hangingPunct="1"/>
              <a:t>25</a:t>
            </a:fld>
            <a:endParaRPr lang="bg-BG" altLang="en-US"/>
          </a:p>
        </p:txBody>
      </p:sp>
      <p:sp>
        <p:nvSpPr>
          <p:cNvPr id="24579" name="Rectangle 2"/>
          <p:cNvSpPr>
            <a:spLocks noGrp="1" noChangeArrowheads="1"/>
          </p:cNvSpPr>
          <p:nvPr>
            <p:ph type="title"/>
          </p:nvPr>
        </p:nvSpPr>
        <p:spPr>
          <a:xfrm>
            <a:off x="457200" y="277813"/>
            <a:ext cx="8229600" cy="6103937"/>
          </a:xfrm>
        </p:spPr>
        <p:txBody>
          <a:bodyPr/>
          <a:lstStyle/>
          <a:p>
            <a:pPr eaLnBrk="1" hangingPunct="1"/>
            <a:r>
              <a:rPr lang="en-US" altLang="en-US" sz="4000" dirty="0">
                <a:solidFill>
                  <a:srgbClr val="FF0000"/>
                </a:solidFill>
              </a:rPr>
              <a:t>We can minimize the Type I error</a:t>
            </a:r>
            <a:r>
              <a:rPr lang="en-US" altLang="en-US" sz="4000" dirty="0"/>
              <a:t> </a:t>
            </a:r>
            <a:r>
              <a:rPr lang="en-US" altLang="en-US" sz="4000" dirty="0">
                <a:solidFill>
                  <a:srgbClr val="FF0000"/>
                </a:solidFill>
              </a:rPr>
              <a:t>by setting an acceptable level for</a:t>
            </a:r>
            <a:r>
              <a:rPr lang="en-US" altLang="en-US" sz="4000" dirty="0"/>
              <a:t> </a:t>
            </a:r>
            <a:r>
              <a:rPr lang="el-GR" altLang="en-US" sz="4000" dirty="0">
                <a:solidFill>
                  <a:srgbClr val="FF0000"/>
                </a:solidFill>
                <a:cs typeface="Arial" charset="0"/>
              </a:rPr>
              <a:t>α</a:t>
            </a:r>
            <a:r>
              <a:rPr lang="en-US" altLang="en-US" sz="4000" i="1" dirty="0">
                <a:solidFill>
                  <a:srgbClr val="FF0000"/>
                </a:solidFill>
              </a:rPr>
              <a:t>.</a:t>
            </a:r>
            <a:br>
              <a:rPr lang="en-US" altLang="en-US" sz="4000" i="1" dirty="0"/>
            </a:br>
            <a:r>
              <a:rPr lang="en-US" altLang="en-US" sz="4000" i="1" dirty="0"/>
              <a:t>  </a:t>
            </a:r>
            <a:br>
              <a:rPr lang="en-US" altLang="en-US" sz="4000" i="1" dirty="0"/>
            </a:br>
            <a:r>
              <a:rPr lang="en-US" altLang="en-US" sz="4000" dirty="0"/>
              <a:t>In scientific research, editors of most scientific journals require that </a:t>
            </a:r>
            <a:r>
              <a:rPr lang="el-GR" altLang="en-US" sz="4000" dirty="0">
                <a:solidFill>
                  <a:srgbClr val="FF0000"/>
                </a:solidFill>
                <a:cs typeface="Arial" charset="0"/>
              </a:rPr>
              <a:t>α </a:t>
            </a:r>
            <a:r>
              <a:rPr lang="en-US" altLang="en-US" sz="4000" dirty="0"/>
              <a:t>should be set at 0.05 or less. </a:t>
            </a:r>
            <a:endParaRPr lang="bg-BG" altLang="en-US" sz="4000" dirty="0"/>
          </a:p>
        </p:txBody>
      </p:sp>
      <p:sp>
        <p:nvSpPr>
          <p:cNvPr id="2" name="Date Placeholder 1"/>
          <p:cNvSpPr>
            <a:spLocks noGrp="1"/>
          </p:cNvSpPr>
          <p:nvPr>
            <p:ph type="dt" sz="half" idx="10"/>
          </p:nvPr>
        </p:nvSpPr>
        <p:spPr/>
        <p:txBody>
          <a:bodyPr/>
          <a:lstStyle/>
          <a:p>
            <a:pPr>
              <a:defRPr/>
            </a:pPr>
            <a:fld id="{BFC033FA-1080-49F9-8A8F-B8EDFD338D10}" type="datetime1">
              <a:rPr lang="bg-BG" altLang="en-US" smtClean="0"/>
              <a:t>3.12.2019 г.</a:t>
            </a:fld>
            <a:endParaRPr lang="bg-BG" altLang="en-US"/>
          </a:p>
        </p:txBody>
      </p:sp>
    </p:spTree>
    <p:extLst>
      <p:ext uri="{BB962C8B-B14F-4D97-AF65-F5344CB8AC3E}">
        <p14:creationId xmlns:p14="http://schemas.microsoft.com/office/powerpoint/2010/main" val="1315370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FF5BE3-D343-4EE7-990D-2E72DE166508}" type="slidenum">
              <a:rPr lang="bg-BG" altLang="en-US"/>
              <a:pPr eaLnBrk="1" hangingPunct="1"/>
              <a:t>26</a:t>
            </a:fld>
            <a:endParaRPr lang="bg-BG" altLang="en-US"/>
          </a:p>
        </p:txBody>
      </p:sp>
      <p:sp>
        <p:nvSpPr>
          <p:cNvPr id="25603" name="Rectangle 2"/>
          <p:cNvSpPr>
            <a:spLocks noGrp="1" noChangeArrowheads="1"/>
          </p:cNvSpPr>
          <p:nvPr>
            <p:ph type="title"/>
          </p:nvPr>
        </p:nvSpPr>
        <p:spPr>
          <a:xfrm>
            <a:off x="323528" y="260649"/>
            <a:ext cx="8496944" cy="5832648"/>
          </a:xfrm>
        </p:spPr>
        <p:txBody>
          <a:bodyPr/>
          <a:lstStyle/>
          <a:p>
            <a:pPr algn="l" eaLnBrk="1" hangingPunct="1"/>
            <a:r>
              <a:rPr lang="en-US" altLang="en-US" sz="3600" dirty="0">
                <a:solidFill>
                  <a:srgbClr val="FF0000"/>
                </a:solidFill>
              </a:rPr>
              <a:t>How can we minimize Type II error?</a:t>
            </a:r>
            <a:br>
              <a:rPr lang="en-US" altLang="en-US" sz="3600" dirty="0">
                <a:solidFill>
                  <a:srgbClr val="FF0000"/>
                </a:solidFill>
              </a:rPr>
            </a:br>
            <a:br>
              <a:rPr lang="en-US" altLang="en-US" sz="3600" dirty="0">
                <a:solidFill>
                  <a:srgbClr val="FF0000"/>
                </a:solidFill>
              </a:rPr>
            </a:br>
            <a:r>
              <a:rPr lang="en-US" altLang="en-US" sz="3600" dirty="0"/>
              <a:t>1.  By increasing the sample size, n.</a:t>
            </a:r>
            <a:br>
              <a:rPr lang="en-US" altLang="en-US" sz="3600" dirty="0"/>
            </a:br>
            <a:br>
              <a:rPr lang="en-US" altLang="en-US" sz="3600" dirty="0"/>
            </a:br>
            <a:r>
              <a:rPr lang="en-US" altLang="en-US" sz="3600" dirty="0"/>
              <a:t>2.  By reducing the variability of measurements (s), either by increasing accuracy or by using samples which are not highly variable for the measurement producing the data.</a:t>
            </a:r>
            <a:endParaRPr lang="bg-BG" altLang="en-US" sz="3600" dirty="0">
              <a:solidFill>
                <a:srgbClr val="FF0000"/>
              </a:solidFill>
            </a:endParaRPr>
          </a:p>
        </p:txBody>
      </p:sp>
      <p:sp>
        <p:nvSpPr>
          <p:cNvPr id="2" name="Date Placeholder 1"/>
          <p:cNvSpPr>
            <a:spLocks noGrp="1"/>
          </p:cNvSpPr>
          <p:nvPr>
            <p:ph type="dt" sz="half" idx="10"/>
          </p:nvPr>
        </p:nvSpPr>
        <p:spPr/>
        <p:txBody>
          <a:bodyPr/>
          <a:lstStyle/>
          <a:p>
            <a:pPr>
              <a:defRPr/>
            </a:pPr>
            <a:fld id="{0FBF44D9-BDCD-4281-A065-2BE4DF7AE58E}" type="datetime1">
              <a:rPr lang="bg-BG" altLang="en-US" smtClean="0"/>
              <a:t>3.12.2019 г.</a:t>
            </a:fld>
            <a:endParaRPr lang="bg-BG" altLang="en-US"/>
          </a:p>
        </p:txBody>
      </p:sp>
    </p:spTree>
    <p:extLst>
      <p:ext uri="{BB962C8B-B14F-4D97-AF65-F5344CB8AC3E}">
        <p14:creationId xmlns:p14="http://schemas.microsoft.com/office/powerpoint/2010/main" val="3139770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3FF5BE3-D343-4EE7-990D-2E72DE166508}" type="slidenum">
              <a:rPr lang="bg-BG" altLang="en-US"/>
              <a:pPr eaLnBrk="1" hangingPunct="1"/>
              <a:t>27</a:t>
            </a:fld>
            <a:endParaRPr lang="bg-BG" altLang="en-US"/>
          </a:p>
        </p:txBody>
      </p:sp>
      <p:sp>
        <p:nvSpPr>
          <p:cNvPr id="25603" name="Rectangle 2"/>
          <p:cNvSpPr>
            <a:spLocks noGrp="1" noChangeArrowheads="1"/>
          </p:cNvSpPr>
          <p:nvPr>
            <p:ph type="title"/>
          </p:nvPr>
        </p:nvSpPr>
        <p:spPr>
          <a:xfrm>
            <a:off x="323528" y="260648"/>
            <a:ext cx="8496944" cy="6103937"/>
          </a:xfrm>
        </p:spPr>
        <p:txBody>
          <a:bodyPr/>
          <a:lstStyle/>
          <a:p>
            <a:pPr algn="l" eaLnBrk="1" hangingPunct="1"/>
            <a:r>
              <a:rPr lang="en-US" altLang="en-US" sz="4000" dirty="0"/>
              <a:t>3.   By using a directional H</a:t>
            </a:r>
            <a:r>
              <a:rPr lang="en-US" altLang="en-US" sz="4000" baseline="-25000" dirty="0"/>
              <a:t>1</a:t>
            </a:r>
            <a:r>
              <a:rPr lang="en-US" altLang="en-US" sz="4000" dirty="0"/>
              <a:t>, on the basis of previous evidence about the nature of the effect.</a:t>
            </a:r>
            <a:br>
              <a:rPr lang="en-US" altLang="en-US" sz="4000" dirty="0"/>
            </a:br>
            <a:br>
              <a:rPr lang="en-US" altLang="en-US" sz="4000" dirty="0"/>
            </a:br>
            <a:r>
              <a:rPr lang="en-US" altLang="en-US" sz="4000" dirty="0"/>
              <a:t>4.   By setting a less demanding </a:t>
            </a:r>
            <a:r>
              <a:rPr lang="el-GR" altLang="en-US" sz="4000" dirty="0">
                <a:solidFill>
                  <a:srgbClr val="FF0000"/>
                </a:solidFill>
                <a:cs typeface="Arial" charset="0"/>
              </a:rPr>
              <a:t>α</a:t>
            </a:r>
            <a:r>
              <a:rPr lang="en-US" altLang="en-US" sz="4000" dirty="0"/>
              <a:t>, type I error rate. </a:t>
            </a:r>
            <a:br>
              <a:rPr lang="en-US" altLang="en-US" sz="4000" dirty="0"/>
            </a:br>
            <a:r>
              <a:rPr lang="en-US" altLang="en-US" sz="4000" dirty="0"/>
              <a:t>There is a relationship between </a:t>
            </a:r>
            <a:r>
              <a:rPr lang="el-GR" altLang="en-US" sz="4000" dirty="0">
                <a:solidFill>
                  <a:srgbClr val="FF0000"/>
                </a:solidFill>
                <a:cs typeface="Arial" charset="0"/>
              </a:rPr>
              <a:t>α</a:t>
            </a:r>
            <a:r>
              <a:rPr lang="en-US" altLang="en-US" sz="4000" dirty="0"/>
              <a:t> and </a:t>
            </a:r>
            <a:r>
              <a:rPr lang="el-GR" altLang="en-US" sz="4000" dirty="0">
                <a:solidFill>
                  <a:srgbClr val="FF0000"/>
                </a:solidFill>
                <a:cs typeface="Arial" charset="0"/>
              </a:rPr>
              <a:t>β</a:t>
            </a:r>
            <a:r>
              <a:rPr lang="en-US" altLang="en-US" sz="4000" dirty="0"/>
              <a:t>, such that </a:t>
            </a:r>
            <a:r>
              <a:rPr lang="en-US" altLang="en-US" sz="4000" dirty="0">
                <a:solidFill>
                  <a:srgbClr val="FF0000"/>
                </a:solidFill>
              </a:rPr>
              <a:t>the smaller </a:t>
            </a:r>
            <a:r>
              <a:rPr lang="el-GR" altLang="en-US" sz="4000" dirty="0">
                <a:solidFill>
                  <a:srgbClr val="FF0000"/>
                </a:solidFill>
                <a:cs typeface="Arial" charset="0"/>
              </a:rPr>
              <a:t>α</a:t>
            </a:r>
            <a:r>
              <a:rPr lang="en-US" altLang="en-US" sz="4000" dirty="0">
                <a:solidFill>
                  <a:srgbClr val="FF0000"/>
                </a:solidFill>
              </a:rPr>
              <a:t>, the greater </a:t>
            </a:r>
            <a:r>
              <a:rPr lang="el-GR" altLang="en-US" sz="4000" dirty="0">
                <a:solidFill>
                  <a:srgbClr val="FF0000"/>
                </a:solidFill>
                <a:cs typeface="Arial" charset="0"/>
              </a:rPr>
              <a:t>β</a:t>
            </a:r>
            <a:r>
              <a:rPr lang="en-US" altLang="en-US" sz="4000" dirty="0">
                <a:solidFill>
                  <a:srgbClr val="FF0000"/>
                </a:solidFill>
              </a:rPr>
              <a:t>. </a:t>
            </a:r>
            <a:endParaRPr lang="bg-BG" altLang="en-US" sz="4000" dirty="0">
              <a:solidFill>
                <a:srgbClr val="FF0000"/>
              </a:solidFill>
            </a:endParaRPr>
          </a:p>
        </p:txBody>
      </p:sp>
      <p:sp>
        <p:nvSpPr>
          <p:cNvPr id="2" name="Date Placeholder 1"/>
          <p:cNvSpPr>
            <a:spLocks noGrp="1"/>
          </p:cNvSpPr>
          <p:nvPr>
            <p:ph type="dt" sz="half" idx="10"/>
          </p:nvPr>
        </p:nvSpPr>
        <p:spPr/>
        <p:txBody>
          <a:bodyPr/>
          <a:lstStyle/>
          <a:p>
            <a:pPr>
              <a:defRPr/>
            </a:pPr>
            <a:fld id="{0EDD059F-F4A4-40E6-96FE-76058A6D8A4D}" type="datetime1">
              <a:rPr lang="bg-BG" altLang="en-US" smtClean="0"/>
              <a:t>3.12.2019 г.</a:t>
            </a:fld>
            <a:endParaRPr lang="bg-BG" altLang="en-US"/>
          </a:p>
        </p:txBody>
      </p:sp>
    </p:spTree>
    <p:extLst>
      <p:ext uri="{BB962C8B-B14F-4D97-AF65-F5344CB8AC3E}">
        <p14:creationId xmlns:p14="http://schemas.microsoft.com/office/powerpoint/2010/main" val="18843061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50E640-75DD-4301-B6B3-2544EF77A509}" type="slidenum">
              <a:rPr lang="bg-BG" altLang="en-US"/>
              <a:pPr eaLnBrk="1" hangingPunct="1"/>
              <a:t>28</a:t>
            </a:fld>
            <a:endParaRPr lang="bg-BG" altLang="en-US"/>
          </a:p>
        </p:txBody>
      </p:sp>
      <p:sp>
        <p:nvSpPr>
          <p:cNvPr id="17411" name="Rectangle 2"/>
          <p:cNvSpPr>
            <a:spLocks noGrp="1" noChangeArrowheads="1"/>
          </p:cNvSpPr>
          <p:nvPr>
            <p:ph type="title"/>
          </p:nvPr>
        </p:nvSpPr>
        <p:spPr>
          <a:xfrm>
            <a:off x="457200" y="277813"/>
            <a:ext cx="8229600" cy="6103937"/>
          </a:xfrm>
        </p:spPr>
        <p:txBody>
          <a:bodyPr/>
          <a:lstStyle/>
          <a:p>
            <a:pPr eaLnBrk="1" hangingPunct="1"/>
            <a:r>
              <a:rPr lang="en-US" altLang="en-US" b="1" dirty="0">
                <a:solidFill>
                  <a:srgbClr val="FF0000"/>
                </a:solidFill>
              </a:rPr>
              <a:t>3. BASIC STEPS IN HYPOTHESIS TESTING</a:t>
            </a:r>
            <a:endParaRPr lang="bg-BG" altLang="en-US" b="1" dirty="0">
              <a:solidFill>
                <a:srgbClr val="FF0000"/>
              </a:solidFill>
            </a:endParaRPr>
          </a:p>
        </p:txBody>
      </p:sp>
      <p:sp>
        <p:nvSpPr>
          <p:cNvPr id="2" name="Date Placeholder 1"/>
          <p:cNvSpPr>
            <a:spLocks noGrp="1"/>
          </p:cNvSpPr>
          <p:nvPr>
            <p:ph type="dt" sz="half" idx="10"/>
          </p:nvPr>
        </p:nvSpPr>
        <p:spPr/>
        <p:txBody>
          <a:bodyPr/>
          <a:lstStyle/>
          <a:p>
            <a:pPr>
              <a:defRPr/>
            </a:pPr>
            <a:fld id="{82A5E408-3070-4B0C-8E7E-59B047884638}" type="datetime1">
              <a:rPr lang="bg-BG" altLang="en-US" smtClean="0"/>
              <a:t>3.12.2019 г.</a:t>
            </a:fld>
            <a:endParaRPr lang="bg-BG"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C0DB43B-767F-42C5-84B1-9214F5C58D69}" type="slidenum">
              <a:rPr lang="bg-BG" altLang="en-US"/>
              <a:pPr eaLnBrk="1" hangingPunct="1"/>
              <a:t>29</a:t>
            </a:fld>
            <a:endParaRPr lang="bg-BG" altLang="en-US"/>
          </a:p>
        </p:txBody>
      </p:sp>
      <p:sp>
        <p:nvSpPr>
          <p:cNvPr id="18435" name="Rectangle 2"/>
          <p:cNvSpPr>
            <a:spLocks noGrp="1" noChangeArrowheads="1"/>
          </p:cNvSpPr>
          <p:nvPr>
            <p:ph type="title"/>
          </p:nvPr>
        </p:nvSpPr>
        <p:spPr>
          <a:xfrm>
            <a:off x="457200" y="277813"/>
            <a:ext cx="8229600" cy="5887491"/>
          </a:xfrm>
        </p:spPr>
        <p:txBody>
          <a:bodyPr/>
          <a:lstStyle/>
          <a:p>
            <a:pPr algn="l" eaLnBrk="1" hangingPunct="1"/>
            <a:r>
              <a:rPr lang="en-US" altLang="en-US" sz="3600" b="1" dirty="0">
                <a:solidFill>
                  <a:srgbClr val="FF0000"/>
                </a:solidFill>
              </a:rPr>
              <a:t>1. State the null hypothesis (H</a:t>
            </a:r>
            <a:r>
              <a:rPr lang="en-US" altLang="en-US" sz="3600" b="1" baseline="-25000" dirty="0">
                <a:solidFill>
                  <a:srgbClr val="FF0000"/>
                </a:solidFill>
              </a:rPr>
              <a:t>0</a:t>
            </a:r>
            <a:r>
              <a:rPr lang="en-US" altLang="en-US" sz="3600" b="1" dirty="0">
                <a:solidFill>
                  <a:srgbClr val="FF0000"/>
                </a:solidFill>
              </a:rPr>
              <a:t>), </a:t>
            </a:r>
            <a:r>
              <a:rPr lang="en-US" altLang="en-US" sz="3600" dirty="0">
                <a:solidFill>
                  <a:schemeClr val="tx1"/>
                </a:solidFill>
              </a:rPr>
              <a:t>which claims that any differences in the data were just due to chance: the independent variable has no effect on the dependent variable, or that any difference among groups is due to random effects.</a:t>
            </a:r>
            <a:endParaRPr lang="bg-BG" altLang="en-US" sz="3600" dirty="0">
              <a:solidFill>
                <a:schemeClr val="tx1"/>
              </a:solidFill>
            </a:endParaRPr>
          </a:p>
        </p:txBody>
      </p:sp>
      <p:sp>
        <p:nvSpPr>
          <p:cNvPr id="2" name="Date Placeholder 1"/>
          <p:cNvSpPr>
            <a:spLocks noGrp="1"/>
          </p:cNvSpPr>
          <p:nvPr>
            <p:ph type="dt" sz="half" idx="10"/>
          </p:nvPr>
        </p:nvSpPr>
        <p:spPr/>
        <p:txBody>
          <a:bodyPr/>
          <a:lstStyle/>
          <a:p>
            <a:pPr>
              <a:defRPr/>
            </a:pPr>
            <a:fld id="{B7F8E9C7-FC32-465C-8856-2E64F5911CE5}" type="datetime1">
              <a:rPr lang="bg-BG" altLang="en-US" smtClean="0"/>
              <a:t>3.12.2019 г.</a:t>
            </a:fld>
            <a:endParaRPr lang="bg-BG"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en-US" b="1" dirty="0">
                <a:solidFill>
                  <a:srgbClr val="FF0000"/>
                </a:solidFill>
              </a:rPr>
              <a:t>1</a:t>
            </a:r>
            <a:r>
              <a:rPr lang="en-US" sz="4000" b="1" dirty="0">
                <a:solidFill>
                  <a:srgbClr val="FF0000"/>
                </a:solidFill>
              </a:rPr>
              <a:t>. INTRODUCTION AND LOGIC OF HYPOTHESIS TESTING </a:t>
            </a:r>
            <a:endParaRPr lang="bg-BG" sz="4000" b="1" dirty="0">
              <a:solidFill>
                <a:srgbClr val="FF0000"/>
              </a:solidFill>
            </a:endParaRP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3</a:t>
            </a:fld>
            <a:endParaRPr lang="bg-BG" altLang="en-US"/>
          </a:p>
        </p:txBody>
      </p:sp>
    </p:spTree>
    <p:extLst>
      <p:ext uri="{BB962C8B-B14F-4D97-AF65-F5344CB8AC3E}">
        <p14:creationId xmlns:p14="http://schemas.microsoft.com/office/powerpoint/2010/main" val="17113474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7FFEF4-47D1-4C54-B1DF-EB170A07F0D4}" type="slidenum">
              <a:rPr lang="bg-BG" altLang="en-US"/>
              <a:pPr eaLnBrk="1" hangingPunct="1"/>
              <a:t>30</a:t>
            </a:fld>
            <a:endParaRPr lang="bg-BG" altLang="en-US"/>
          </a:p>
        </p:txBody>
      </p:sp>
      <p:sp>
        <p:nvSpPr>
          <p:cNvPr id="19459" name="Rectangle 2"/>
          <p:cNvSpPr>
            <a:spLocks noGrp="1" noChangeArrowheads="1"/>
          </p:cNvSpPr>
          <p:nvPr>
            <p:ph type="title"/>
          </p:nvPr>
        </p:nvSpPr>
        <p:spPr>
          <a:xfrm>
            <a:off x="251520" y="277813"/>
            <a:ext cx="8568952" cy="5887491"/>
          </a:xfrm>
        </p:spPr>
        <p:txBody>
          <a:bodyPr/>
          <a:lstStyle/>
          <a:p>
            <a:pPr indent="-762000" algn="l" eaLnBrk="1" hangingPunct="1"/>
            <a:r>
              <a:rPr lang="en-US" altLang="en-US" sz="3200" b="1" dirty="0">
                <a:solidFill>
                  <a:srgbClr val="FF0000"/>
                </a:solidFill>
              </a:rPr>
              <a:t>2. State the alternative hypothesis</a:t>
            </a:r>
            <a:r>
              <a:rPr lang="en-US" altLang="en-US" sz="3200" b="1" dirty="0"/>
              <a:t> </a:t>
            </a:r>
            <a:r>
              <a:rPr lang="en-US" altLang="en-US" sz="3200" b="1" dirty="0">
                <a:solidFill>
                  <a:srgbClr val="FF0000"/>
                </a:solidFill>
              </a:rPr>
              <a:t>(H</a:t>
            </a:r>
            <a:r>
              <a:rPr lang="en-US" altLang="en-US" sz="3200" b="1" baseline="-25000" dirty="0">
                <a:solidFill>
                  <a:srgbClr val="FF0000"/>
                </a:solidFill>
              </a:rPr>
              <a:t>1</a:t>
            </a:r>
            <a:r>
              <a:rPr lang="en-US" altLang="en-US" sz="3200" b="1" dirty="0">
                <a:solidFill>
                  <a:srgbClr val="FF0000"/>
                </a:solidFill>
              </a:rPr>
              <a:t>)</a:t>
            </a:r>
            <a:r>
              <a:rPr lang="en-US" altLang="en-US" sz="3200" b="1" dirty="0"/>
              <a:t> </a:t>
            </a:r>
            <a:r>
              <a:rPr lang="en-US" altLang="en-US" sz="3200" dirty="0"/>
              <a:t>- the prediction which we intend to evaluate.</a:t>
            </a:r>
            <a:br>
              <a:rPr lang="en-US" altLang="en-US" sz="3200" dirty="0"/>
            </a:br>
            <a:r>
              <a:rPr lang="en-US" altLang="en-US" sz="3200" b="1" dirty="0">
                <a:solidFill>
                  <a:srgbClr val="FF0000"/>
                </a:solidFill>
              </a:rPr>
              <a:t>H</a:t>
            </a:r>
            <a:r>
              <a:rPr lang="en-US" altLang="en-US" sz="3200" b="1" baseline="-25000" dirty="0">
                <a:solidFill>
                  <a:srgbClr val="FF0000"/>
                </a:solidFill>
              </a:rPr>
              <a:t>1</a:t>
            </a:r>
            <a:r>
              <a:rPr lang="en-US" altLang="en-US" sz="3200" dirty="0"/>
              <a:t> claims that the results are 'real' or 'significant': the independent variable influenced the dependent variable, or that there is a real difference among groups.</a:t>
            </a:r>
            <a:br>
              <a:rPr lang="en-US" altLang="en-US" sz="3200" dirty="0"/>
            </a:br>
            <a:br>
              <a:rPr lang="en-US" altLang="en-US" sz="3200" dirty="0"/>
            </a:br>
            <a:br>
              <a:rPr lang="en-US" altLang="en-US" sz="3200" dirty="0"/>
            </a:br>
            <a:r>
              <a:rPr lang="en-US" altLang="en-US" sz="3200" b="1" dirty="0">
                <a:solidFill>
                  <a:srgbClr val="FF0000"/>
                </a:solidFill>
              </a:rPr>
              <a:t>3. Decide the type of H</a:t>
            </a:r>
            <a:r>
              <a:rPr lang="en-US" altLang="en-US" sz="3200" b="1" baseline="-25000" dirty="0">
                <a:solidFill>
                  <a:srgbClr val="FF0000"/>
                </a:solidFill>
              </a:rPr>
              <a:t>1</a:t>
            </a:r>
            <a:r>
              <a:rPr lang="en-US" altLang="en-US" sz="3200" b="1" dirty="0">
                <a:solidFill>
                  <a:srgbClr val="FF0000"/>
                </a:solidFill>
              </a:rPr>
              <a:t> – directional (one-tailed) or non-directional (two-tailed). </a:t>
            </a:r>
            <a:endParaRPr lang="bg-BG" altLang="en-US" sz="3200" b="1" dirty="0">
              <a:solidFill>
                <a:srgbClr val="FF0000"/>
              </a:solidFill>
            </a:endParaRPr>
          </a:p>
        </p:txBody>
      </p:sp>
      <p:sp>
        <p:nvSpPr>
          <p:cNvPr id="2" name="Date Placeholder 1"/>
          <p:cNvSpPr>
            <a:spLocks noGrp="1"/>
          </p:cNvSpPr>
          <p:nvPr>
            <p:ph type="dt" sz="half" idx="10"/>
          </p:nvPr>
        </p:nvSpPr>
        <p:spPr/>
        <p:txBody>
          <a:bodyPr/>
          <a:lstStyle/>
          <a:p>
            <a:pPr>
              <a:defRPr/>
            </a:pPr>
            <a:fld id="{D29ABD02-F96E-4CE5-B67B-AA9061CD013B}" type="datetime1">
              <a:rPr lang="bg-BG" altLang="en-US" smtClean="0"/>
              <a:t>3.12.2019 г.</a:t>
            </a:fld>
            <a:endParaRPr lang="bg-BG"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67BA28-6373-484D-A468-78DF155EB6CD}" type="slidenum">
              <a:rPr lang="bg-BG" altLang="en-US"/>
              <a:pPr eaLnBrk="1" hangingPunct="1"/>
              <a:t>31</a:t>
            </a:fld>
            <a:endParaRPr lang="bg-BG" altLang="en-US"/>
          </a:p>
        </p:txBody>
      </p:sp>
      <p:sp>
        <p:nvSpPr>
          <p:cNvPr id="20483" name="Rectangle 2"/>
          <p:cNvSpPr>
            <a:spLocks noGrp="1" noChangeArrowheads="1"/>
          </p:cNvSpPr>
          <p:nvPr>
            <p:ph type="title"/>
          </p:nvPr>
        </p:nvSpPr>
        <p:spPr>
          <a:xfrm>
            <a:off x="179512" y="277813"/>
            <a:ext cx="8712968" cy="5959499"/>
          </a:xfrm>
        </p:spPr>
        <p:txBody>
          <a:bodyPr/>
          <a:lstStyle/>
          <a:p>
            <a:pPr algn="l" eaLnBrk="1" hangingPunct="1"/>
            <a:r>
              <a:rPr lang="en-US" altLang="en-US" sz="3200" b="1" dirty="0">
                <a:solidFill>
                  <a:srgbClr val="FF0000"/>
                </a:solidFill>
              </a:rPr>
              <a:t>4. State the level of significance (the decision level)</a:t>
            </a:r>
            <a:r>
              <a:rPr lang="en-US" altLang="en-US" sz="3200" dirty="0"/>
              <a:t> </a:t>
            </a:r>
            <a:br>
              <a:rPr lang="en-US" altLang="en-US" sz="3200" dirty="0"/>
            </a:br>
            <a:r>
              <a:rPr lang="en-US" altLang="en-US" sz="3200" dirty="0"/>
              <a:t>There are two mutually exclusive hypotheses (H</a:t>
            </a:r>
            <a:r>
              <a:rPr lang="en-US" altLang="en-US" sz="3200" baseline="-25000" dirty="0"/>
              <a:t>1</a:t>
            </a:r>
            <a:r>
              <a:rPr lang="en-US" altLang="en-US" sz="3200" dirty="0"/>
              <a:t> and H</a:t>
            </a:r>
            <a:r>
              <a:rPr lang="en-US" altLang="en-US" sz="3200" baseline="-25000" dirty="0"/>
              <a:t>0</a:t>
            </a:r>
            <a:r>
              <a:rPr lang="en-US" altLang="en-US" sz="3200" dirty="0"/>
              <a:t>) competing to explain the results of an investigation. </a:t>
            </a:r>
            <a:br>
              <a:rPr lang="en-US" altLang="en-US" sz="3200" dirty="0"/>
            </a:br>
            <a:br>
              <a:rPr lang="en-US" altLang="en-US" sz="3200" dirty="0"/>
            </a:br>
            <a:r>
              <a:rPr lang="en-US" altLang="en-US" sz="3200" dirty="0"/>
              <a:t>Hypothesis testing, or statistical decision making, involves establishing the probability of H</a:t>
            </a:r>
            <a:r>
              <a:rPr lang="en-US" altLang="en-US" sz="3200" baseline="-25000" dirty="0"/>
              <a:t>0</a:t>
            </a:r>
            <a:r>
              <a:rPr lang="en-US" altLang="en-US" sz="3200" dirty="0"/>
              <a:t> being true.</a:t>
            </a:r>
            <a:br>
              <a:rPr lang="en-US" altLang="en-US" sz="3200" dirty="0"/>
            </a:br>
            <a:r>
              <a:rPr lang="en-US" altLang="en-US" sz="3200" dirty="0"/>
              <a:t> </a:t>
            </a:r>
            <a:br>
              <a:rPr lang="en-US" altLang="en-US" sz="3200" dirty="0"/>
            </a:br>
            <a:r>
              <a:rPr lang="en-US" altLang="en-US" sz="3200" dirty="0"/>
              <a:t>If this probability is very small, we are in a position to reject the H</a:t>
            </a:r>
            <a:r>
              <a:rPr lang="en-US" altLang="en-US" sz="3200" baseline="-25000" dirty="0"/>
              <a:t>0</a:t>
            </a:r>
            <a:r>
              <a:rPr lang="en-US" altLang="en-US" sz="3200" dirty="0"/>
              <a:t>.</a:t>
            </a:r>
            <a:endParaRPr lang="bg-BG" altLang="en-US" sz="3200" dirty="0"/>
          </a:p>
        </p:txBody>
      </p:sp>
      <p:sp>
        <p:nvSpPr>
          <p:cNvPr id="2" name="Date Placeholder 1"/>
          <p:cNvSpPr>
            <a:spLocks noGrp="1"/>
          </p:cNvSpPr>
          <p:nvPr>
            <p:ph type="dt" sz="half" idx="10"/>
          </p:nvPr>
        </p:nvSpPr>
        <p:spPr/>
        <p:txBody>
          <a:bodyPr/>
          <a:lstStyle/>
          <a:p>
            <a:pPr>
              <a:defRPr/>
            </a:pPr>
            <a:fld id="{BE27CEA4-253E-4E50-8D31-0F7783EB70F9}" type="datetime1">
              <a:rPr lang="bg-BG" altLang="en-US" smtClean="0"/>
              <a:t>3.12.2019 г.</a:t>
            </a:fld>
            <a:endParaRPr lang="bg-BG"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1A6B70-CC60-487D-A415-9994D3655223}" type="slidenum">
              <a:rPr lang="bg-BG" altLang="en-US"/>
              <a:pPr eaLnBrk="1" hangingPunct="1"/>
              <a:t>32</a:t>
            </a:fld>
            <a:endParaRPr lang="bg-BG" altLang="en-US"/>
          </a:p>
        </p:txBody>
      </p:sp>
      <p:sp>
        <p:nvSpPr>
          <p:cNvPr id="21507" name="Rectangle 4"/>
          <p:cNvSpPr>
            <a:spLocks noGrp="1" noChangeArrowheads="1"/>
          </p:cNvSpPr>
          <p:nvPr>
            <p:ph type="title"/>
          </p:nvPr>
        </p:nvSpPr>
        <p:spPr>
          <a:xfrm>
            <a:off x="457200" y="277813"/>
            <a:ext cx="8229600" cy="6030912"/>
          </a:xfrm>
        </p:spPr>
        <p:txBody>
          <a:bodyPr/>
          <a:lstStyle/>
          <a:p>
            <a:pPr algn="l" eaLnBrk="1" hangingPunct="1">
              <a:lnSpc>
                <a:spcPct val="90000"/>
              </a:lnSpc>
            </a:pPr>
            <a:r>
              <a:rPr lang="en-US" altLang="en-US" sz="4000" dirty="0">
                <a:solidFill>
                  <a:srgbClr val="FF0000"/>
                </a:solidFill>
              </a:rPr>
              <a:t>The conventional levels of significance:</a:t>
            </a:r>
            <a:br>
              <a:rPr lang="en-US" altLang="en-US" sz="4000" dirty="0">
                <a:solidFill>
                  <a:srgbClr val="FF0000"/>
                </a:solidFill>
              </a:rPr>
            </a:br>
            <a:br>
              <a:rPr lang="en-US" altLang="en-US" sz="4000" dirty="0"/>
            </a:br>
            <a:r>
              <a:rPr lang="en-US" altLang="en-US" sz="4000" dirty="0"/>
              <a:t>- "</a:t>
            </a:r>
            <a:r>
              <a:rPr lang="en-US" altLang="en-US" sz="4000" dirty="0">
                <a:solidFill>
                  <a:srgbClr val="FF0000"/>
                </a:solidFill>
              </a:rPr>
              <a:t>significant</a:t>
            </a:r>
            <a:r>
              <a:rPr lang="en-US" altLang="en-US" sz="4000" dirty="0"/>
              <a:t>" for </a:t>
            </a:r>
            <a:r>
              <a:rPr lang="en-US" altLang="en-US" sz="4000" i="1" dirty="0"/>
              <a:t>p &lt; </a:t>
            </a:r>
            <a:r>
              <a:rPr lang="en-US" altLang="en-US" sz="4000" dirty="0"/>
              <a:t>0.05;</a:t>
            </a:r>
            <a:br>
              <a:rPr lang="en-US" altLang="en-US" sz="4000" dirty="0"/>
            </a:br>
            <a:r>
              <a:rPr lang="en-US" altLang="en-US" sz="4000" dirty="0"/>
              <a:t> </a:t>
            </a:r>
            <a:br>
              <a:rPr lang="en-US" altLang="en-US" sz="4000" dirty="0"/>
            </a:br>
            <a:r>
              <a:rPr lang="en-US" altLang="en-US" sz="4000" dirty="0"/>
              <a:t>- "</a:t>
            </a:r>
            <a:r>
              <a:rPr lang="en-US" altLang="en-US" sz="4000" dirty="0">
                <a:solidFill>
                  <a:srgbClr val="FF0000"/>
                </a:solidFill>
              </a:rPr>
              <a:t>highly significant</a:t>
            </a:r>
            <a:r>
              <a:rPr lang="en-US" altLang="en-US" sz="4000" dirty="0"/>
              <a:t>" for </a:t>
            </a:r>
            <a:r>
              <a:rPr lang="en-US" altLang="en-US" sz="4000" i="1" dirty="0"/>
              <a:t>p &lt; </a:t>
            </a:r>
            <a:r>
              <a:rPr lang="en-US" altLang="en-US" sz="4000" dirty="0"/>
              <a:t>0.01;</a:t>
            </a:r>
            <a:br>
              <a:rPr lang="en-US" altLang="en-US" sz="4000" dirty="0"/>
            </a:br>
            <a:br>
              <a:rPr lang="en-US" altLang="en-US" sz="4000" dirty="0"/>
            </a:br>
            <a:r>
              <a:rPr lang="en-US" altLang="en-US" sz="4000" dirty="0"/>
              <a:t>- "</a:t>
            </a:r>
            <a:r>
              <a:rPr lang="en-US" altLang="en-US" sz="4000" dirty="0">
                <a:solidFill>
                  <a:srgbClr val="FF0000"/>
                </a:solidFill>
              </a:rPr>
              <a:t>not significant</a:t>
            </a:r>
            <a:r>
              <a:rPr lang="en-US" altLang="en-US" sz="4000" dirty="0"/>
              <a:t>" for </a:t>
            </a:r>
            <a:r>
              <a:rPr lang="en-US" altLang="en-US" sz="4000" i="1" dirty="0"/>
              <a:t>p &gt; </a:t>
            </a:r>
            <a:r>
              <a:rPr lang="en-US" altLang="en-US" sz="4000" dirty="0"/>
              <a:t>0.05 or </a:t>
            </a:r>
            <a:r>
              <a:rPr lang="en-US" altLang="en-US" sz="4000" i="1" dirty="0"/>
              <a:t>p </a:t>
            </a:r>
            <a:r>
              <a:rPr lang="en-US" altLang="en-US" sz="4000" dirty="0"/>
              <a:t>= 0.05.</a:t>
            </a:r>
            <a:br>
              <a:rPr lang="en-US" altLang="en-US" sz="4000" dirty="0"/>
            </a:br>
            <a:r>
              <a:rPr lang="en-US" altLang="en-US" sz="3200" dirty="0"/>
              <a:t>If</a:t>
            </a:r>
            <a:r>
              <a:rPr lang="en-US" altLang="en-US" sz="3100" dirty="0"/>
              <a:t> the probability of H</a:t>
            </a:r>
            <a:r>
              <a:rPr lang="en-US" altLang="en-US" sz="3100" baseline="-25000" dirty="0"/>
              <a:t>0</a:t>
            </a:r>
            <a:r>
              <a:rPr lang="en-US" altLang="en-US" sz="3100" dirty="0"/>
              <a:t> being true is less than 0.05 or 0.01, we can reject H</a:t>
            </a:r>
            <a:r>
              <a:rPr lang="en-US" altLang="en-US" sz="3100" baseline="-25000" dirty="0"/>
              <a:t>0</a:t>
            </a:r>
            <a:r>
              <a:rPr lang="en-US" altLang="en-US" sz="3100" dirty="0"/>
              <a:t>.</a:t>
            </a:r>
            <a:endParaRPr lang="bg-BG" altLang="en-US" sz="3100" dirty="0"/>
          </a:p>
        </p:txBody>
      </p:sp>
      <p:sp>
        <p:nvSpPr>
          <p:cNvPr id="2" name="Date Placeholder 1"/>
          <p:cNvSpPr>
            <a:spLocks noGrp="1"/>
          </p:cNvSpPr>
          <p:nvPr>
            <p:ph type="dt" sz="half" idx="10"/>
          </p:nvPr>
        </p:nvSpPr>
        <p:spPr/>
        <p:txBody>
          <a:bodyPr/>
          <a:lstStyle/>
          <a:p>
            <a:pPr>
              <a:defRPr/>
            </a:pPr>
            <a:fld id="{04532870-E9B3-4AE0-8C8B-6858DDBB477D}" type="datetime1">
              <a:rPr lang="bg-BG" altLang="en-US" smtClean="0"/>
              <a:t>3.12.2019 г.</a:t>
            </a:fld>
            <a:endParaRPr lang="bg-BG"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C88C10-90EF-4125-955F-EF7110646202}" type="slidenum">
              <a:rPr lang="bg-BG" altLang="en-US"/>
              <a:pPr eaLnBrk="1" hangingPunct="1"/>
              <a:t>33</a:t>
            </a:fld>
            <a:endParaRPr lang="bg-BG" altLang="en-US"/>
          </a:p>
        </p:txBody>
      </p:sp>
      <p:sp>
        <p:nvSpPr>
          <p:cNvPr id="26627" name="Rectangle 2"/>
          <p:cNvSpPr>
            <a:spLocks noGrp="1" noChangeArrowheads="1"/>
          </p:cNvSpPr>
          <p:nvPr>
            <p:ph type="title"/>
          </p:nvPr>
        </p:nvSpPr>
        <p:spPr>
          <a:xfrm>
            <a:off x="457200" y="277813"/>
            <a:ext cx="8229600" cy="5815483"/>
          </a:xfrm>
        </p:spPr>
        <p:txBody>
          <a:bodyPr/>
          <a:lstStyle/>
          <a:p>
            <a:pPr algn="l" eaLnBrk="1" hangingPunct="1">
              <a:lnSpc>
                <a:spcPct val="70000"/>
              </a:lnSpc>
            </a:pPr>
            <a:r>
              <a:rPr lang="en-US" altLang="en-US" sz="4000" b="1" dirty="0">
                <a:solidFill>
                  <a:srgbClr val="FF0000"/>
                </a:solidFill>
              </a:rPr>
              <a:t>5. Choose the test statistic </a:t>
            </a:r>
            <a:br>
              <a:rPr lang="en-US" altLang="en-US" sz="4000" b="1" dirty="0">
                <a:solidFill>
                  <a:srgbClr val="FF0000"/>
                </a:solidFill>
              </a:rPr>
            </a:br>
            <a:br>
              <a:rPr lang="en-US" altLang="en-US" sz="4000" b="1" dirty="0">
                <a:solidFill>
                  <a:srgbClr val="FF0000"/>
                </a:solidFill>
              </a:rPr>
            </a:br>
            <a:r>
              <a:rPr lang="en-US" altLang="en-US" sz="3600" b="1" dirty="0">
                <a:solidFill>
                  <a:srgbClr val="FF0000"/>
                </a:solidFill>
              </a:rPr>
              <a:t>Statistical test</a:t>
            </a:r>
            <a:r>
              <a:rPr lang="en-US" altLang="en-US" sz="3600" dirty="0">
                <a:solidFill>
                  <a:srgbClr val="FF0000"/>
                </a:solidFill>
              </a:rPr>
              <a:t> –</a:t>
            </a:r>
            <a:r>
              <a:rPr lang="en-US" altLang="en-US" sz="3600" dirty="0">
                <a:solidFill>
                  <a:schemeClr val="tx1"/>
                </a:solidFill>
              </a:rPr>
              <a:t> a statistic calculated from the sample data whose value is used to decide whether H</a:t>
            </a:r>
            <a:r>
              <a:rPr lang="en-US" altLang="en-US" sz="3600" baseline="-25000" dirty="0">
                <a:solidFill>
                  <a:schemeClr val="tx1"/>
                </a:solidFill>
              </a:rPr>
              <a:t>0 </a:t>
            </a:r>
            <a:r>
              <a:rPr lang="en-US" altLang="en-US" sz="3600" dirty="0">
                <a:solidFill>
                  <a:schemeClr val="tx1"/>
                </a:solidFill>
              </a:rPr>
              <a:t>is to be accepted or rejected.</a:t>
            </a:r>
            <a:br>
              <a:rPr lang="en-US" altLang="en-US" sz="3600" dirty="0">
                <a:solidFill>
                  <a:schemeClr val="tx1"/>
                </a:solidFill>
              </a:rPr>
            </a:br>
            <a:br>
              <a:rPr lang="en-US" altLang="en-US" sz="4000" dirty="0">
                <a:solidFill>
                  <a:schemeClr val="tx1"/>
                </a:solidFill>
              </a:rPr>
            </a:br>
            <a:r>
              <a:rPr lang="en-US" altLang="en-US" sz="3600" dirty="0">
                <a:solidFill>
                  <a:srgbClr val="FF0000"/>
                </a:solidFill>
              </a:rPr>
              <a:t>Parametric tests</a:t>
            </a:r>
            <a:r>
              <a:rPr lang="en-US" altLang="en-US" sz="3600" dirty="0">
                <a:solidFill>
                  <a:schemeClr val="tx1"/>
                </a:solidFill>
              </a:rPr>
              <a:t> – for the analysis of interval or ratio data, e.g. </a:t>
            </a:r>
            <a:r>
              <a:rPr lang="en-US" altLang="en-US" sz="3600" dirty="0">
                <a:solidFill>
                  <a:srgbClr val="FF0000"/>
                </a:solidFill>
              </a:rPr>
              <a:t>t-test</a:t>
            </a:r>
            <a:br>
              <a:rPr lang="en-US" altLang="en-US" sz="3600" dirty="0">
                <a:solidFill>
                  <a:srgbClr val="FF0000"/>
                </a:solidFill>
              </a:rPr>
            </a:br>
            <a:br>
              <a:rPr lang="en-US" altLang="en-US" sz="3600" dirty="0">
                <a:solidFill>
                  <a:schemeClr val="tx1"/>
                </a:solidFill>
              </a:rPr>
            </a:br>
            <a:r>
              <a:rPr lang="en-US" altLang="en-US" sz="3600" dirty="0">
                <a:solidFill>
                  <a:srgbClr val="FF0000"/>
                </a:solidFill>
              </a:rPr>
              <a:t>Non-parametric tests</a:t>
            </a:r>
            <a:r>
              <a:rPr lang="en-US" altLang="en-US" sz="3600" dirty="0">
                <a:solidFill>
                  <a:schemeClr val="tx1"/>
                </a:solidFill>
              </a:rPr>
              <a:t> – for the analysis of nominal or ordinal data, e.g. </a:t>
            </a:r>
            <a:r>
              <a:rPr lang="bg-BG" altLang="en-US" sz="4000" b="1" dirty="0">
                <a:solidFill>
                  <a:srgbClr val="FF0000"/>
                </a:solidFill>
                <a:sym typeface="Symbol" pitchFamily="18" charset="2"/>
              </a:rPr>
              <a:t></a:t>
            </a:r>
            <a:r>
              <a:rPr lang="en-US" altLang="en-US" sz="3600" i="1" baseline="30000" dirty="0">
                <a:solidFill>
                  <a:srgbClr val="FF0000"/>
                </a:solidFill>
                <a:cs typeface="Arial" charset="0"/>
              </a:rPr>
              <a:t>2</a:t>
            </a:r>
            <a:endParaRPr lang="el-GR" altLang="en-US" sz="3600" i="1" baseline="300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5AA21575-8CF5-44A2-94ED-32F3557F9031}" type="datetime1">
              <a:rPr lang="bg-BG" altLang="en-US" smtClean="0"/>
              <a:t>3.12.2019 г.</a:t>
            </a:fld>
            <a:endParaRPr lang="bg-BG"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F1FD62-0FA7-4069-9C12-DA4920FEBB55}" type="slidenum">
              <a:rPr lang="bg-BG" altLang="en-US"/>
              <a:pPr eaLnBrk="1" hangingPunct="1"/>
              <a:t>34</a:t>
            </a:fld>
            <a:endParaRPr lang="bg-BG" altLang="en-US"/>
          </a:p>
        </p:txBody>
      </p:sp>
      <p:sp>
        <p:nvSpPr>
          <p:cNvPr id="27651" name="Rectangle 2"/>
          <p:cNvSpPr>
            <a:spLocks noGrp="1" noChangeArrowheads="1"/>
          </p:cNvSpPr>
          <p:nvPr>
            <p:ph type="title"/>
          </p:nvPr>
        </p:nvSpPr>
        <p:spPr>
          <a:xfrm>
            <a:off x="457200" y="277813"/>
            <a:ext cx="8229600" cy="6103937"/>
          </a:xfrm>
        </p:spPr>
        <p:txBody>
          <a:bodyPr/>
          <a:lstStyle/>
          <a:p>
            <a:pPr eaLnBrk="1" hangingPunct="1">
              <a:lnSpc>
                <a:spcPct val="125000"/>
              </a:lnSpc>
            </a:pPr>
            <a:r>
              <a:rPr lang="en-US" altLang="en-US" sz="4000" dirty="0">
                <a:solidFill>
                  <a:srgbClr val="FF0000"/>
                </a:solidFill>
              </a:rPr>
              <a:t>6. Compute the numerical value of the test statistic from the observed data to decide the probability of H</a:t>
            </a:r>
            <a:r>
              <a:rPr lang="en-US" altLang="en-US" sz="4000" baseline="-25000" dirty="0">
                <a:solidFill>
                  <a:srgbClr val="FF0000"/>
                </a:solidFill>
              </a:rPr>
              <a:t>0</a:t>
            </a:r>
            <a:r>
              <a:rPr lang="en-US" altLang="en-US" sz="4000" dirty="0">
                <a:solidFill>
                  <a:srgbClr val="FF0000"/>
                </a:solidFill>
              </a:rPr>
              <a:t> being true.</a:t>
            </a:r>
            <a:r>
              <a:rPr lang="en-US" altLang="en-US" sz="4000" dirty="0"/>
              <a:t> That is, we assume H</a:t>
            </a:r>
            <a:r>
              <a:rPr lang="en-US" altLang="en-US" sz="4000" baseline="-25000" dirty="0"/>
              <a:t>0</a:t>
            </a:r>
            <a:r>
              <a:rPr lang="en-US" altLang="en-US" sz="4000" dirty="0"/>
              <a:t> is true, and calculate the probability of the outcome of the investigation being due to chance alone. </a:t>
            </a:r>
            <a:endParaRPr lang="bg-BG" altLang="en-US" sz="4000" dirty="0"/>
          </a:p>
        </p:txBody>
      </p:sp>
      <p:sp>
        <p:nvSpPr>
          <p:cNvPr id="2" name="Date Placeholder 1"/>
          <p:cNvSpPr>
            <a:spLocks noGrp="1"/>
          </p:cNvSpPr>
          <p:nvPr>
            <p:ph type="dt" sz="half" idx="10"/>
          </p:nvPr>
        </p:nvSpPr>
        <p:spPr/>
        <p:txBody>
          <a:bodyPr/>
          <a:lstStyle/>
          <a:p>
            <a:pPr>
              <a:defRPr/>
            </a:pPr>
            <a:fld id="{893207CD-FD23-4C2C-B530-0C01200CFD1A}" type="datetime1">
              <a:rPr lang="bg-BG" altLang="en-US" smtClean="0"/>
              <a:t>3.12.2019 г.</a:t>
            </a:fld>
            <a:endParaRPr lang="bg-BG"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CCBD1E-E297-4498-9C8E-941BE738D35A}" type="slidenum">
              <a:rPr lang="bg-BG" altLang="en-US"/>
              <a:pPr eaLnBrk="1" hangingPunct="1"/>
              <a:t>35</a:t>
            </a:fld>
            <a:endParaRPr lang="bg-BG" altLang="en-US"/>
          </a:p>
        </p:txBody>
      </p:sp>
      <p:sp>
        <p:nvSpPr>
          <p:cNvPr id="28675" name="Rectangle 2"/>
          <p:cNvSpPr>
            <a:spLocks noGrp="1" noChangeArrowheads="1"/>
          </p:cNvSpPr>
          <p:nvPr>
            <p:ph type="title"/>
          </p:nvPr>
        </p:nvSpPr>
        <p:spPr>
          <a:xfrm>
            <a:off x="457200" y="277813"/>
            <a:ext cx="8229600" cy="5455443"/>
          </a:xfrm>
        </p:spPr>
        <p:txBody>
          <a:bodyPr/>
          <a:lstStyle/>
          <a:p>
            <a:pPr algn="l" eaLnBrk="1" hangingPunct="1">
              <a:lnSpc>
                <a:spcPct val="125000"/>
              </a:lnSpc>
            </a:pPr>
            <a:br>
              <a:rPr lang="en-US" altLang="en-US" sz="4000" dirty="0">
                <a:solidFill>
                  <a:srgbClr val="FF0000"/>
                </a:solidFill>
                <a:cs typeface="Arial" charset="0"/>
              </a:rPr>
            </a:br>
            <a:br>
              <a:rPr lang="en-US" altLang="en-US" sz="4000" dirty="0">
                <a:solidFill>
                  <a:srgbClr val="FF0000"/>
                </a:solidFill>
                <a:cs typeface="Arial" charset="0"/>
              </a:rPr>
            </a:br>
            <a:r>
              <a:rPr lang="en-US" altLang="en-US" sz="4000" dirty="0">
                <a:solidFill>
                  <a:srgbClr val="FF0000"/>
                </a:solidFill>
                <a:cs typeface="Arial" charset="0"/>
              </a:rPr>
              <a:t>7.</a:t>
            </a:r>
            <a:r>
              <a:rPr lang="en-US" altLang="en-US" sz="4000" i="1" dirty="0">
                <a:solidFill>
                  <a:srgbClr val="FF0000"/>
                </a:solidFill>
                <a:cs typeface="Arial" charset="0"/>
              </a:rPr>
              <a:t> </a:t>
            </a:r>
            <a:r>
              <a:rPr lang="en-US" altLang="en-US" sz="4000" dirty="0">
                <a:solidFill>
                  <a:srgbClr val="FF0000"/>
                </a:solidFill>
                <a:cs typeface="Arial" charset="0"/>
              </a:rPr>
              <a:t>Compare the calculated value of the test statistic with tabulated critical values in appropriate standard distribution tables at a specified probability level of significance.</a:t>
            </a:r>
            <a:br>
              <a:rPr lang="en-US" altLang="en-US" sz="4000" dirty="0">
                <a:solidFill>
                  <a:schemeClr val="tx1"/>
                </a:solidFill>
                <a:cs typeface="Arial" charset="0"/>
              </a:rPr>
            </a:br>
            <a:r>
              <a:rPr lang="en-US" altLang="en-US" sz="4000" i="1" dirty="0">
                <a:solidFill>
                  <a:srgbClr val="FF0000"/>
                </a:solidFill>
                <a:cs typeface="Arial" charset="0"/>
              </a:rPr>
              <a:t> </a:t>
            </a:r>
            <a:br>
              <a:rPr lang="en-US" altLang="en-US" sz="4000" i="1" dirty="0">
                <a:solidFill>
                  <a:srgbClr val="FF0000"/>
                </a:solidFill>
                <a:cs typeface="Arial" charset="0"/>
              </a:rPr>
            </a:br>
            <a:endParaRPr lang="el-GR" altLang="en-US" sz="4000" i="1"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27618A01-CF48-407A-81FF-95B35678DC38}" type="datetime1">
              <a:rPr lang="bg-BG" altLang="en-US" smtClean="0"/>
              <a:t>3.12.2019 г.</a:t>
            </a:fld>
            <a:endParaRPr lang="bg-BG"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204D34-DBD6-4364-B023-43489F278CEA}" type="slidenum">
              <a:rPr lang="bg-BG" altLang="en-US"/>
              <a:pPr eaLnBrk="1" hangingPunct="1"/>
              <a:t>36</a:t>
            </a:fld>
            <a:endParaRPr lang="bg-BG" altLang="en-US"/>
          </a:p>
        </p:txBody>
      </p:sp>
      <p:sp>
        <p:nvSpPr>
          <p:cNvPr id="30723" name="Rectangle 2"/>
          <p:cNvSpPr>
            <a:spLocks noGrp="1" noChangeArrowheads="1"/>
          </p:cNvSpPr>
          <p:nvPr>
            <p:ph type="title"/>
          </p:nvPr>
        </p:nvSpPr>
        <p:spPr>
          <a:xfrm>
            <a:off x="457200" y="277813"/>
            <a:ext cx="8229600" cy="6103937"/>
          </a:xfrm>
        </p:spPr>
        <p:txBody>
          <a:bodyPr/>
          <a:lstStyle/>
          <a:p>
            <a:pPr algn="l" eaLnBrk="1" hangingPunct="1">
              <a:lnSpc>
                <a:spcPct val="90000"/>
              </a:lnSpc>
            </a:pPr>
            <a:r>
              <a:rPr lang="en-US" altLang="en-US" sz="3500" b="1" dirty="0">
                <a:solidFill>
                  <a:schemeClr val="tx1"/>
                </a:solidFill>
                <a:cs typeface="Arial" charset="0"/>
              </a:rPr>
              <a:t>There may be two types of tests:</a:t>
            </a:r>
            <a:br>
              <a:rPr lang="en-US" altLang="en-US" sz="3500" b="1" dirty="0">
                <a:solidFill>
                  <a:schemeClr val="tx1"/>
                </a:solidFill>
                <a:cs typeface="Arial" charset="0"/>
              </a:rPr>
            </a:br>
            <a:r>
              <a:rPr lang="en-US" altLang="en-US" sz="3500" b="1" dirty="0">
                <a:solidFill>
                  <a:srgbClr val="FF0000"/>
                </a:solidFill>
                <a:cs typeface="Arial" charset="0"/>
              </a:rPr>
              <a:t>O</a:t>
            </a:r>
            <a:r>
              <a:rPr lang="en-US" altLang="en-US" sz="3600" b="1" dirty="0">
                <a:solidFill>
                  <a:srgbClr val="FF0000"/>
                </a:solidFill>
                <a:cs typeface="Arial" charset="0"/>
              </a:rPr>
              <a:t>ne-tailed test - </a:t>
            </a:r>
            <a:r>
              <a:rPr lang="en-US" altLang="en-US" sz="3600" dirty="0">
                <a:solidFill>
                  <a:schemeClr val="tx1"/>
                </a:solidFill>
                <a:cs typeface="Arial" charset="0"/>
              </a:rPr>
              <a:t>a statistical test where a difference between two groups is tested in a particular direction of the difference, e.g. to test a </a:t>
            </a:r>
            <a:r>
              <a:rPr lang="en-US" altLang="en-US" sz="3600" b="1" dirty="0">
                <a:solidFill>
                  <a:srgbClr val="FF0000"/>
                </a:solidFill>
                <a:cs typeface="Arial" charset="0"/>
              </a:rPr>
              <a:t>directional hypothesis</a:t>
            </a:r>
            <a:r>
              <a:rPr lang="en-US" altLang="en-US" sz="3600" dirty="0">
                <a:solidFill>
                  <a:srgbClr val="FF0000"/>
                </a:solidFill>
                <a:cs typeface="Arial" charset="0"/>
              </a:rPr>
              <a:t> </a:t>
            </a:r>
            <a:r>
              <a:rPr lang="en-US" altLang="en-US" sz="3600" dirty="0">
                <a:solidFill>
                  <a:schemeClr val="tx1"/>
                </a:solidFill>
                <a:cs typeface="Arial" charset="0"/>
              </a:rPr>
              <a:t>– when not only the significance of differences is tested but also the direction of these differences is determined.</a:t>
            </a:r>
            <a:r>
              <a:rPr lang="bg-BG" sz="3600" dirty="0"/>
              <a:t> </a:t>
            </a:r>
            <a:r>
              <a:rPr lang="en-US" sz="3600" dirty="0"/>
              <a:t>In other words, the critical area for one-sided test is a series of values that are less or higher that the critical value of the test</a:t>
            </a:r>
            <a:r>
              <a:rPr lang="bg-BG" sz="3600" dirty="0"/>
              <a:t>.</a:t>
            </a:r>
            <a:r>
              <a:rPr lang="en-US" altLang="en-US" sz="3600" dirty="0">
                <a:solidFill>
                  <a:srgbClr val="FF0000"/>
                </a:solidFill>
                <a:cs typeface="Arial" charset="0"/>
              </a:rPr>
              <a:t> </a:t>
            </a:r>
            <a:endParaRPr lang="el-GR" altLang="en-US" sz="36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620FD0C0-5D85-44D8-ACD7-8BCA5CA1EBD1}" type="datetime1">
              <a:rPr lang="bg-BG" altLang="en-US" smtClean="0"/>
              <a:t>3.12.2019 г.</a:t>
            </a:fld>
            <a:endParaRPr lang="bg-BG"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p:cNvSpPr>
            <a:spLocks noGrp="1"/>
          </p:cNvSpPr>
          <p:nvPr>
            <p:ph type="sldNum" sz="quarter" idx="12"/>
          </p:nvPr>
        </p:nvSpPr>
        <p:spPr/>
        <p:txBody>
          <a:bodyPr/>
          <a:lstStyle/>
          <a:p>
            <a:pPr>
              <a:defRPr/>
            </a:pPr>
            <a:fld id="{D1B7450F-701E-49DF-B7E1-E2404304B235}" type="slidenum">
              <a:rPr lang="bg-BG" altLang="en-US" smtClean="0"/>
              <a:pPr>
                <a:defRPr/>
              </a:pPr>
              <a:t>37</a:t>
            </a:fld>
            <a:endParaRPr lang="bg-BG" altLang="en-US"/>
          </a:p>
        </p:txBody>
      </p:sp>
      <p:pic>
        <p:nvPicPr>
          <p:cNvPr id="1026" name="Picture 2" descr="f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085" y="1052736"/>
            <a:ext cx="8480001"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683567" y="5373216"/>
            <a:ext cx="8093897" cy="461665"/>
          </a:xfrm>
          <a:prstGeom prst="rect">
            <a:avLst/>
          </a:prstGeom>
        </p:spPr>
        <p:txBody>
          <a:bodyPr wrap="square">
            <a:spAutoFit/>
          </a:bodyPr>
          <a:lstStyle/>
          <a:p>
            <a:pPr algn="ctr"/>
            <a:r>
              <a:rPr lang="en-US" sz="2400" b="1" i="1" dirty="0"/>
              <a:t>One-sided test of significance in a normal curve</a:t>
            </a:r>
            <a:endParaRPr lang="bg-BG" sz="2400" dirty="0"/>
          </a:p>
        </p:txBody>
      </p:sp>
    </p:spTree>
    <p:extLst>
      <p:ext uri="{BB962C8B-B14F-4D97-AF65-F5344CB8AC3E}">
        <p14:creationId xmlns:p14="http://schemas.microsoft.com/office/powerpoint/2010/main" val="11705471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204D34-DBD6-4364-B023-43489F278CEA}" type="slidenum">
              <a:rPr lang="bg-BG" altLang="en-US"/>
              <a:pPr eaLnBrk="1" hangingPunct="1"/>
              <a:t>38</a:t>
            </a:fld>
            <a:endParaRPr lang="bg-BG" altLang="en-US"/>
          </a:p>
        </p:txBody>
      </p:sp>
      <p:sp>
        <p:nvSpPr>
          <p:cNvPr id="30723" name="Rectangle 2"/>
          <p:cNvSpPr>
            <a:spLocks noGrp="1" noChangeArrowheads="1"/>
          </p:cNvSpPr>
          <p:nvPr>
            <p:ph type="title"/>
          </p:nvPr>
        </p:nvSpPr>
        <p:spPr>
          <a:xfrm>
            <a:off x="457200" y="277813"/>
            <a:ext cx="8229600" cy="6103937"/>
          </a:xfrm>
        </p:spPr>
        <p:txBody>
          <a:bodyPr/>
          <a:lstStyle/>
          <a:p>
            <a:pPr algn="l" eaLnBrk="1" hangingPunct="1">
              <a:lnSpc>
                <a:spcPct val="90000"/>
              </a:lnSpc>
            </a:pPr>
            <a:br>
              <a:rPr lang="en-US" altLang="en-US" sz="3500" dirty="0">
                <a:solidFill>
                  <a:schemeClr val="tx1"/>
                </a:solidFill>
                <a:cs typeface="Arial" charset="0"/>
              </a:rPr>
            </a:br>
            <a:r>
              <a:rPr lang="en-US" altLang="en-US" sz="3500" i="1" dirty="0">
                <a:solidFill>
                  <a:srgbClr val="FF0000"/>
                </a:solidFill>
                <a:cs typeface="Arial" charset="0"/>
              </a:rPr>
              <a:t> </a:t>
            </a:r>
            <a:br>
              <a:rPr lang="en-US" altLang="en-US" sz="3500" dirty="0">
                <a:solidFill>
                  <a:srgbClr val="FF0000"/>
                </a:solidFill>
                <a:cs typeface="Arial" charset="0"/>
              </a:rPr>
            </a:br>
            <a:r>
              <a:rPr lang="en-US" altLang="en-US" sz="3600" b="1" dirty="0">
                <a:solidFill>
                  <a:srgbClr val="FF0000"/>
                </a:solidFill>
                <a:cs typeface="Arial" charset="0"/>
              </a:rPr>
              <a:t>Two-tailed test – </a:t>
            </a:r>
            <a:r>
              <a:rPr lang="en-US" altLang="en-US" sz="3600" dirty="0">
                <a:solidFill>
                  <a:schemeClr val="tx1"/>
                </a:solidFill>
                <a:cs typeface="Arial" charset="0"/>
              </a:rPr>
              <a:t>a statistical test where a difference between two groups is tested without reference to the expected direction of the difference, e.g. </a:t>
            </a:r>
            <a:r>
              <a:rPr lang="en-US" altLang="en-US" sz="3600" b="1" dirty="0">
                <a:solidFill>
                  <a:srgbClr val="FF0000"/>
                </a:solidFill>
                <a:cs typeface="Arial" charset="0"/>
              </a:rPr>
              <a:t>for non-directional hypothesis. </a:t>
            </a:r>
            <a:br>
              <a:rPr lang="en-US" altLang="en-US" sz="3600" dirty="0">
                <a:solidFill>
                  <a:schemeClr val="tx1"/>
                </a:solidFill>
                <a:cs typeface="Arial" charset="0"/>
              </a:rPr>
            </a:br>
            <a:br>
              <a:rPr lang="en-US" altLang="en-US" sz="3600" dirty="0">
                <a:solidFill>
                  <a:schemeClr val="tx1"/>
                </a:solidFill>
                <a:cs typeface="Arial" charset="0"/>
              </a:rPr>
            </a:br>
            <a:r>
              <a:rPr lang="en-US" altLang="en-US" sz="3600" dirty="0">
                <a:solidFill>
                  <a:schemeClr val="tx1"/>
                </a:solidFill>
                <a:cs typeface="Arial" charset="0"/>
              </a:rPr>
              <a:t>The critical area for two-sided test is a series </a:t>
            </a:r>
            <a:r>
              <a:rPr lang="bg-BG" sz="3600" dirty="0"/>
              <a:t> </a:t>
            </a:r>
            <a:r>
              <a:rPr lang="en-US" sz="3600" dirty="0"/>
              <a:t>of values that are less that the first critical value of the test and a series of values that are higher than the second critical value of test.</a:t>
            </a:r>
            <a:br>
              <a:rPr lang="bg-BG" sz="3600" dirty="0"/>
            </a:br>
            <a:endParaRPr lang="el-GR" altLang="en-US" sz="36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620FD0C0-5D85-44D8-ACD7-8BCA5CA1EBD1}" type="datetime1">
              <a:rPr lang="bg-BG" altLang="en-US" smtClean="0"/>
              <a:t>3.12.2019 г.</a:t>
            </a:fld>
            <a:endParaRPr lang="bg-BG" altLang="en-US"/>
          </a:p>
        </p:txBody>
      </p:sp>
    </p:spTree>
    <p:extLst>
      <p:ext uri="{BB962C8B-B14F-4D97-AF65-F5344CB8AC3E}">
        <p14:creationId xmlns:p14="http://schemas.microsoft.com/office/powerpoint/2010/main" val="4404143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p:cNvSpPr>
            <a:spLocks noGrp="1"/>
          </p:cNvSpPr>
          <p:nvPr>
            <p:ph type="sldNum" sz="quarter" idx="12"/>
          </p:nvPr>
        </p:nvSpPr>
        <p:spPr/>
        <p:txBody>
          <a:bodyPr/>
          <a:lstStyle/>
          <a:p>
            <a:pPr>
              <a:defRPr/>
            </a:pPr>
            <a:fld id="{D1B7450F-701E-49DF-B7E1-E2404304B235}" type="slidenum">
              <a:rPr lang="bg-BG" altLang="en-US" smtClean="0"/>
              <a:pPr>
                <a:defRPr/>
              </a:pPr>
              <a:t>39</a:t>
            </a:fld>
            <a:endParaRPr lang="bg-BG" altLang="en-US"/>
          </a:p>
        </p:txBody>
      </p:sp>
      <p:pic>
        <p:nvPicPr>
          <p:cNvPr id="2050" name="Picture 2" descr="f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544" y="836712"/>
            <a:ext cx="8294921"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683567" y="5373216"/>
            <a:ext cx="8093897" cy="461665"/>
          </a:xfrm>
          <a:prstGeom prst="rect">
            <a:avLst/>
          </a:prstGeom>
        </p:spPr>
        <p:txBody>
          <a:bodyPr wrap="square">
            <a:spAutoFit/>
          </a:bodyPr>
          <a:lstStyle/>
          <a:p>
            <a:pPr algn="ctr"/>
            <a:r>
              <a:rPr lang="en-US" sz="2400" b="1" i="1" dirty="0"/>
              <a:t>Two-sided test of significance in a normal curve</a:t>
            </a:r>
            <a:endParaRPr lang="bg-BG" sz="2400" dirty="0"/>
          </a:p>
        </p:txBody>
      </p:sp>
    </p:spTree>
    <p:extLst>
      <p:ext uri="{BB962C8B-B14F-4D97-AF65-F5344CB8AC3E}">
        <p14:creationId xmlns:p14="http://schemas.microsoft.com/office/powerpoint/2010/main" val="420817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6034682"/>
          </a:xfrm>
        </p:spPr>
        <p:txBody>
          <a:bodyPr/>
          <a:lstStyle/>
          <a:p>
            <a:pPr algn="l"/>
            <a:r>
              <a:rPr lang="en-US" sz="3600" b="1" dirty="0">
                <a:solidFill>
                  <a:srgbClr val="FF0000"/>
                </a:solidFill>
              </a:rPr>
              <a:t>What is statistical hypothesis testing?</a:t>
            </a:r>
            <a:br>
              <a:rPr lang="en-US" sz="3600" b="1" dirty="0">
                <a:solidFill>
                  <a:srgbClr val="FF0000"/>
                </a:solidFill>
              </a:rPr>
            </a:br>
            <a:r>
              <a:rPr lang="en-US" sz="3200" b="1" dirty="0">
                <a:solidFill>
                  <a:srgbClr val="002060"/>
                </a:solidFill>
              </a:rPr>
              <a:t>It is simply the process of decision making. </a:t>
            </a:r>
            <a:br>
              <a:rPr lang="en-US" sz="3600" dirty="0"/>
            </a:br>
            <a:r>
              <a:rPr lang="en-US" sz="3600" dirty="0"/>
              <a:t>	</a:t>
            </a:r>
            <a:r>
              <a:rPr lang="en-US" sz="3200" i="1" dirty="0"/>
              <a:t>Suppose that a physician researcher hypothesized that cancer patients’ participation in a stress management </a:t>
            </a:r>
            <a:r>
              <a:rPr lang="en-US" sz="3200" i="1" dirty="0" err="1"/>
              <a:t>programme</a:t>
            </a:r>
            <a:r>
              <a:rPr lang="en-US" sz="3200" i="1" dirty="0"/>
              <a:t> would result in lower anxiety. </a:t>
            </a:r>
            <a:br>
              <a:rPr lang="en-US" sz="3200" i="1" dirty="0"/>
            </a:br>
            <a:r>
              <a:rPr lang="en-US" sz="3200" i="1" dirty="0"/>
              <a:t>	Two groups were observed. The first group consisted of 25 patients as a control group (they didn’t participate in a stress management </a:t>
            </a:r>
            <a:r>
              <a:rPr lang="en-US" sz="3200" i="1" dirty="0" err="1"/>
              <a:t>programme</a:t>
            </a:r>
            <a:r>
              <a:rPr lang="en-US" sz="3200" i="1" dirty="0"/>
              <a:t> and 25 subjects in the experimental group that were subjected  to a stress management </a:t>
            </a:r>
            <a:r>
              <a:rPr lang="en-US" sz="3200" i="1" dirty="0" err="1"/>
              <a:t>programme</a:t>
            </a:r>
            <a:r>
              <a:rPr lang="en-US" sz="3200" i="1" dirty="0"/>
              <a:t>.</a:t>
            </a:r>
            <a:endParaRPr lang="bg-BG" sz="3200" i="1"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4</a:t>
            </a:fld>
            <a:endParaRPr lang="bg-BG" altLang="en-US"/>
          </a:p>
        </p:txBody>
      </p:sp>
    </p:spTree>
    <p:extLst>
      <p:ext uri="{BB962C8B-B14F-4D97-AF65-F5344CB8AC3E}">
        <p14:creationId xmlns:p14="http://schemas.microsoft.com/office/powerpoint/2010/main" val="28224839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FF788B-D3D6-494C-A329-5FAF67385B4E}" type="slidenum">
              <a:rPr lang="bg-BG" altLang="en-US"/>
              <a:pPr eaLnBrk="1" hangingPunct="1"/>
              <a:t>40</a:t>
            </a:fld>
            <a:endParaRPr lang="bg-BG" altLang="en-US"/>
          </a:p>
        </p:txBody>
      </p:sp>
      <p:graphicFrame>
        <p:nvGraphicFramePr>
          <p:cNvPr id="197636" name="Group 4"/>
          <p:cNvGraphicFramePr>
            <a:graphicFrameLocks noGrp="1"/>
          </p:cNvGraphicFramePr>
          <p:nvPr/>
        </p:nvGraphicFramePr>
        <p:xfrm>
          <a:off x="250825" y="0"/>
          <a:ext cx="8642350" cy="6669088"/>
        </p:xfrm>
        <a:graphic>
          <a:graphicData uri="http://schemas.openxmlformats.org/drawingml/2006/table">
            <a:tbl>
              <a:tblPr/>
              <a:tblGrid>
                <a:gridCol w="1081088">
                  <a:extLst>
                    <a:ext uri="{9D8B030D-6E8A-4147-A177-3AD203B41FA5}">
                      <a16:colId xmlns:a16="http://schemas.microsoft.com/office/drawing/2014/main" val="20000"/>
                    </a:ext>
                  </a:extLst>
                </a:gridCol>
                <a:gridCol w="1081087">
                  <a:extLst>
                    <a:ext uri="{9D8B030D-6E8A-4147-A177-3AD203B41FA5}">
                      <a16:colId xmlns:a16="http://schemas.microsoft.com/office/drawing/2014/main" val="20001"/>
                    </a:ext>
                  </a:extLst>
                </a:gridCol>
                <a:gridCol w="1077913">
                  <a:extLst>
                    <a:ext uri="{9D8B030D-6E8A-4147-A177-3AD203B41FA5}">
                      <a16:colId xmlns:a16="http://schemas.microsoft.com/office/drawing/2014/main" val="20002"/>
                    </a:ext>
                  </a:extLst>
                </a:gridCol>
                <a:gridCol w="1081087">
                  <a:extLst>
                    <a:ext uri="{9D8B030D-6E8A-4147-A177-3AD203B41FA5}">
                      <a16:colId xmlns:a16="http://schemas.microsoft.com/office/drawing/2014/main" val="20003"/>
                    </a:ext>
                  </a:extLst>
                </a:gridCol>
                <a:gridCol w="1081088">
                  <a:extLst>
                    <a:ext uri="{9D8B030D-6E8A-4147-A177-3AD203B41FA5}">
                      <a16:colId xmlns:a16="http://schemas.microsoft.com/office/drawing/2014/main" val="20004"/>
                    </a:ext>
                  </a:extLst>
                </a:gridCol>
                <a:gridCol w="1081087">
                  <a:extLst>
                    <a:ext uri="{9D8B030D-6E8A-4147-A177-3AD203B41FA5}">
                      <a16:colId xmlns:a16="http://schemas.microsoft.com/office/drawing/2014/main" val="20005"/>
                    </a:ext>
                  </a:extLst>
                </a:gridCol>
                <a:gridCol w="1077913">
                  <a:extLst>
                    <a:ext uri="{9D8B030D-6E8A-4147-A177-3AD203B41FA5}">
                      <a16:colId xmlns:a16="http://schemas.microsoft.com/office/drawing/2014/main" val="20006"/>
                    </a:ext>
                  </a:extLst>
                </a:gridCol>
                <a:gridCol w="1081087">
                  <a:extLst>
                    <a:ext uri="{9D8B030D-6E8A-4147-A177-3AD203B41FA5}">
                      <a16:colId xmlns:a16="http://schemas.microsoft.com/office/drawing/2014/main" val="20007"/>
                    </a:ext>
                  </a:extLst>
                </a:gridCol>
              </a:tblGrid>
              <a:tr h="333375">
                <a:tc gridSpan="8">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itchFamily="18" charset="0"/>
                        </a:rPr>
                        <a:t>Level of significance for </a:t>
                      </a:r>
                      <a:r>
                        <a:rPr kumimoji="0" lang="bg-BG" altLang="en-US" sz="1400" b="1" i="0" u="none" strike="noStrike" cap="none" normalizeH="0" baseline="0">
                          <a:ln>
                            <a:noFill/>
                          </a:ln>
                          <a:solidFill>
                            <a:schemeClr val="tx1"/>
                          </a:solidFill>
                          <a:effectLst/>
                          <a:latin typeface="Times New Roman" pitchFamily="18" charset="0"/>
                        </a:rPr>
                        <a:t>H0 </a:t>
                      </a:r>
                      <a:r>
                        <a:rPr kumimoji="0" lang="en-US" altLang="en-US" sz="1400" b="1" i="0" u="none" strike="noStrike" cap="none" normalizeH="0" baseline="0">
                          <a:ln>
                            <a:noFill/>
                          </a:ln>
                          <a:solidFill>
                            <a:schemeClr val="tx1"/>
                          </a:solidFill>
                          <a:effectLst/>
                          <a:latin typeface="Times New Roman" pitchFamily="18" charset="0"/>
                        </a:rPr>
                        <a:t>in two-tailed test</a:t>
                      </a:r>
                      <a:endParaRPr kumimoji="0" lang="bg-BG" altLang="en-US" sz="1400" b="1"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P=0.1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375">
                <a:tc gridSpan="8">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itchFamily="18" charset="0"/>
                        </a:rPr>
                        <a:t>Level of significance for </a:t>
                      </a:r>
                      <a:r>
                        <a:rPr kumimoji="0" lang="bg-BG" altLang="en-US" sz="1400" b="1" i="0" u="none" strike="noStrike" cap="none" normalizeH="0" baseline="0">
                          <a:ln>
                            <a:noFill/>
                          </a:ln>
                          <a:solidFill>
                            <a:schemeClr val="tx1"/>
                          </a:solidFill>
                          <a:effectLst/>
                          <a:latin typeface="Times New Roman" pitchFamily="18" charset="0"/>
                        </a:rPr>
                        <a:t>H0 </a:t>
                      </a:r>
                      <a:r>
                        <a:rPr kumimoji="0" lang="en-US" altLang="en-US" sz="1400" b="1" i="0" u="none" strike="noStrike" cap="none" normalizeH="0" baseline="0">
                          <a:ln>
                            <a:noFill/>
                          </a:ln>
                          <a:solidFill>
                            <a:schemeClr val="tx1"/>
                          </a:solidFill>
                          <a:effectLst/>
                          <a:latin typeface="Times New Roman" pitchFamily="18" charset="0"/>
                        </a:rPr>
                        <a:t>in one-tailed test</a:t>
                      </a:r>
                      <a:endParaRPr kumimoji="0" lang="bg-BG" altLang="en-US" sz="14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K</a:t>
                      </a:r>
                      <a:r>
                        <a:rPr kumimoji="0" lang="en-US" altLang="en-US" sz="1400" b="1" i="0" u="none" strike="noStrike" cap="none" normalizeH="0" baseline="0">
                          <a:ln>
                            <a:noFill/>
                          </a:ln>
                          <a:solidFill>
                            <a:schemeClr val="tx1"/>
                          </a:solidFill>
                          <a:effectLst/>
                          <a:latin typeface="Times New Roman" pitchFamily="18" charset="0"/>
                          <a:cs typeface="Times New Roman" pitchFamily="18" charset="0"/>
                        </a:rPr>
                        <a:t> (df)</a:t>
                      </a: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Р=0.05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0.025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0.0025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0.0005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2.353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3.182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4.541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5.841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7.453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10.214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12.924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2.132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2.776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3.747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4.604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5.498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7.173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8.610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2.015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2.571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3.365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4.032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4.773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5.893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6.869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1.943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2-447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3.143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3.707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4.317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5.208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5.959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1.895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2.365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2.998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3.499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4.029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4.785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5.408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49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1.860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2.306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2.896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3.355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3.833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4.501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5.041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Times New Roman" pitchFamily="18" charset="0"/>
                          <a:cs typeface="Times New Roman" pitchFamily="18" charset="0"/>
                        </a:rPr>
                        <a:t>1.833</a:t>
                      </a:r>
                      <a:endParaRPr kumimoji="0" lang="bg-BG" alt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2.262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2.821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3.250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3.690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4.297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4.781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1.812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2.228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2.764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3.169</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3.581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4.144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4.587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1.753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2.131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2.602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2.947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3.286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3.733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4.073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1.725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2.086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2.528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2.845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3.153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3.552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3.850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1.708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2.485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2.787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3.078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3.450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3.725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1.697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2.042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2.457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2.750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3.030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3.385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3.646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1.684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2.021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2.423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2.704</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2.971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3.307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3.551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1.671</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2.000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2.390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2.660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2.915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3.232</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3.460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120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1.658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1.980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2.358</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2.617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2.860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3.160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3.373</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1.645</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1.960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2.326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2.576</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2.807</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3.090</a:t>
                      </a:r>
                      <a:endParaRPr kumimoji="0" lang="bg-BG" altLang="en-US" sz="1400" b="1"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Times New Roman" pitchFamily="18" charset="0"/>
                          <a:cs typeface="Times New Roman" pitchFamily="18" charset="0"/>
                        </a:rPr>
                        <a:t>3.291</a:t>
                      </a:r>
                      <a:endParaRPr kumimoji="0" lang="bg-BG" altLang="en-US" sz="1400" b="1"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bl>
          </a:graphicData>
        </a:graphic>
      </p:graphicFrame>
      <p:sp>
        <p:nvSpPr>
          <p:cNvPr id="2" name="Date Placeholder 1"/>
          <p:cNvSpPr>
            <a:spLocks noGrp="1"/>
          </p:cNvSpPr>
          <p:nvPr>
            <p:ph type="dt" sz="half" idx="10"/>
          </p:nvPr>
        </p:nvSpPr>
        <p:spPr/>
        <p:txBody>
          <a:bodyPr/>
          <a:lstStyle/>
          <a:p>
            <a:pPr>
              <a:defRPr/>
            </a:pPr>
            <a:fld id="{DEB9EAA8-90D3-49A2-B7DF-492188BE9CC7}" type="datetime1">
              <a:rPr lang="bg-BG" altLang="en-US" smtClean="0"/>
              <a:t>3.12.2019 г.</a:t>
            </a:fld>
            <a:endParaRPr lang="bg-BG"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A73AD4-49EE-476B-8595-06AD012525C8}" type="slidenum">
              <a:rPr lang="bg-BG" altLang="en-US"/>
              <a:pPr eaLnBrk="1" hangingPunct="1"/>
              <a:t>41</a:t>
            </a:fld>
            <a:endParaRPr lang="bg-BG" altLang="en-US"/>
          </a:p>
        </p:txBody>
      </p:sp>
      <p:sp>
        <p:nvSpPr>
          <p:cNvPr id="31747" name="Rectangle 2"/>
          <p:cNvSpPr>
            <a:spLocks noGrp="1" noChangeArrowheads="1"/>
          </p:cNvSpPr>
          <p:nvPr>
            <p:ph type="title"/>
          </p:nvPr>
        </p:nvSpPr>
        <p:spPr>
          <a:xfrm>
            <a:off x="250825" y="277813"/>
            <a:ext cx="8642350" cy="6103937"/>
          </a:xfrm>
        </p:spPr>
        <p:txBody>
          <a:bodyPr/>
          <a:lstStyle/>
          <a:p>
            <a:pPr algn="l" eaLnBrk="1" hangingPunct="1">
              <a:lnSpc>
                <a:spcPct val="110000"/>
              </a:lnSpc>
            </a:pPr>
            <a:r>
              <a:rPr lang="en-US" altLang="en-US" sz="4000" b="1" dirty="0">
                <a:solidFill>
                  <a:srgbClr val="FF0000"/>
                </a:solidFill>
              </a:rPr>
              <a:t>8. Decide whether or not to reject </a:t>
            </a:r>
            <a:r>
              <a:rPr lang="en-US" altLang="en-US" sz="4000" dirty="0">
                <a:solidFill>
                  <a:srgbClr val="FF0000"/>
                </a:solidFill>
              </a:rPr>
              <a:t>H</a:t>
            </a:r>
            <a:r>
              <a:rPr lang="en-US" altLang="en-US" sz="4000" baseline="-25000" dirty="0">
                <a:solidFill>
                  <a:srgbClr val="FF0000"/>
                </a:solidFill>
              </a:rPr>
              <a:t>0 </a:t>
            </a:r>
            <a:r>
              <a:rPr lang="en-US" altLang="en-US" sz="4000" b="1" dirty="0">
                <a:solidFill>
                  <a:srgbClr val="FF0000"/>
                </a:solidFill>
              </a:rPr>
              <a:t> according to the p-value.</a:t>
            </a:r>
            <a:r>
              <a:rPr lang="en-US" altLang="en-US" sz="4000" dirty="0"/>
              <a:t> </a:t>
            </a:r>
            <a:br>
              <a:rPr lang="en-US" altLang="en-US" sz="4000" dirty="0"/>
            </a:br>
            <a:br>
              <a:rPr lang="en-US" altLang="en-US" sz="4000" dirty="0"/>
            </a:br>
            <a:r>
              <a:rPr lang="en-US" altLang="en-US" sz="4000"/>
              <a:t>If p</a:t>
            </a:r>
            <a:r>
              <a:rPr lang="en-US" altLang="en-US" sz="4000">
                <a:latin typeface="Algerian"/>
              </a:rPr>
              <a:t>≥</a:t>
            </a:r>
            <a:r>
              <a:rPr lang="en-US" altLang="en-US" sz="4000"/>
              <a:t>0,05 </a:t>
            </a:r>
            <a:r>
              <a:rPr lang="en-US" altLang="en-US" sz="4000" dirty="0"/>
              <a:t>– </a:t>
            </a:r>
            <a:r>
              <a:rPr lang="en-US" altLang="en-US" sz="4000" dirty="0">
                <a:solidFill>
                  <a:srgbClr val="FF0000"/>
                </a:solidFill>
              </a:rPr>
              <a:t>H</a:t>
            </a:r>
            <a:r>
              <a:rPr lang="en-US" altLang="en-US" sz="4000" baseline="-25000" dirty="0">
                <a:solidFill>
                  <a:srgbClr val="FF0000"/>
                </a:solidFill>
              </a:rPr>
              <a:t>0 </a:t>
            </a:r>
            <a:r>
              <a:rPr lang="en-US" altLang="en-US" sz="4000" dirty="0"/>
              <a:t>is true (it is accepted).</a:t>
            </a:r>
            <a:br>
              <a:rPr lang="en-US" altLang="en-US" sz="4000" dirty="0"/>
            </a:br>
            <a:br>
              <a:rPr lang="en-US" altLang="en-US" sz="4000" dirty="0"/>
            </a:br>
            <a:r>
              <a:rPr lang="en-US" altLang="en-US" sz="4000" dirty="0"/>
              <a:t>If p&lt;0.05 – </a:t>
            </a:r>
            <a:r>
              <a:rPr lang="en-US" altLang="en-US" sz="4000" dirty="0">
                <a:solidFill>
                  <a:srgbClr val="FF0000"/>
                </a:solidFill>
              </a:rPr>
              <a:t>H</a:t>
            </a:r>
            <a:r>
              <a:rPr lang="en-US" altLang="en-US" sz="4000" baseline="-25000" dirty="0">
                <a:solidFill>
                  <a:srgbClr val="FF0000"/>
                </a:solidFill>
              </a:rPr>
              <a:t>0 </a:t>
            </a:r>
            <a:r>
              <a:rPr lang="en-US" altLang="en-US" sz="4000" dirty="0"/>
              <a:t>is rejected and </a:t>
            </a:r>
            <a:r>
              <a:rPr lang="en-US" altLang="en-US" sz="4000" dirty="0">
                <a:solidFill>
                  <a:srgbClr val="FF0000"/>
                </a:solidFill>
              </a:rPr>
              <a:t>H</a:t>
            </a:r>
            <a:r>
              <a:rPr lang="en-US" altLang="en-US" sz="4000" baseline="-25000" dirty="0">
                <a:solidFill>
                  <a:srgbClr val="FF0000"/>
                </a:solidFill>
              </a:rPr>
              <a:t>1</a:t>
            </a:r>
            <a:r>
              <a:rPr lang="en-US" altLang="en-US" sz="4000" dirty="0">
                <a:solidFill>
                  <a:srgbClr val="FF0000"/>
                </a:solidFill>
              </a:rPr>
              <a:t> </a:t>
            </a:r>
            <a:r>
              <a:rPr lang="en-US" altLang="en-US" sz="4000" dirty="0"/>
              <a:t>is accepted.</a:t>
            </a:r>
            <a:br>
              <a:rPr lang="en-US" altLang="en-US" sz="3200" dirty="0"/>
            </a:br>
            <a:endParaRPr lang="bg-BG" altLang="en-US" sz="3200" dirty="0"/>
          </a:p>
        </p:txBody>
      </p:sp>
      <p:sp>
        <p:nvSpPr>
          <p:cNvPr id="2" name="Date Placeholder 1"/>
          <p:cNvSpPr>
            <a:spLocks noGrp="1"/>
          </p:cNvSpPr>
          <p:nvPr>
            <p:ph type="dt" sz="half" idx="10"/>
          </p:nvPr>
        </p:nvSpPr>
        <p:spPr/>
        <p:txBody>
          <a:bodyPr/>
          <a:lstStyle/>
          <a:p>
            <a:pPr>
              <a:defRPr/>
            </a:pPr>
            <a:fld id="{4584BACB-EC84-482D-A54D-ED0F5F86E43C}" type="datetime1">
              <a:rPr lang="bg-BG" altLang="en-US" smtClean="0"/>
              <a:t>3.12.2019 г.</a:t>
            </a:fld>
            <a:endParaRPr lang="bg-BG"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661E61E-0949-4210-B3AF-DFBBDF14E17E}" type="slidenum">
              <a:rPr lang="bg-BG" altLang="en-US"/>
              <a:pPr eaLnBrk="1" hangingPunct="1"/>
              <a:t>42</a:t>
            </a:fld>
            <a:endParaRPr lang="bg-BG" altLang="en-US"/>
          </a:p>
        </p:txBody>
      </p:sp>
      <p:sp>
        <p:nvSpPr>
          <p:cNvPr id="32771" name="Rectangle 4"/>
          <p:cNvSpPr>
            <a:spLocks noGrp="1" noChangeArrowheads="1"/>
          </p:cNvSpPr>
          <p:nvPr>
            <p:ph type="title"/>
          </p:nvPr>
        </p:nvSpPr>
        <p:spPr>
          <a:xfrm>
            <a:off x="457200" y="277813"/>
            <a:ext cx="8229600" cy="6246812"/>
          </a:xfrm>
        </p:spPr>
        <p:txBody>
          <a:bodyPr/>
          <a:lstStyle/>
          <a:p>
            <a:pPr algn="l" eaLnBrk="1" hangingPunct="1">
              <a:lnSpc>
                <a:spcPct val="90000"/>
              </a:lnSpc>
            </a:pPr>
            <a:r>
              <a:rPr lang="en-US" altLang="en-US" sz="4000" b="1" dirty="0">
                <a:solidFill>
                  <a:srgbClr val="FF0000"/>
                </a:solidFill>
              </a:rPr>
              <a:t>Decision rules</a:t>
            </a:r>
            <a:br>
              <a:rPr lang="en-US" altLang="en-US" sz="4000" b="1" dirty="0">
                <a:solidFill>
                  <a:srgbClr val="FF0000"/>
                </a:solidFill>
              </a:rPr>
            </a:br>
            <a:br>
              <a:rPr lang="en-US" altLang="en-US" sz="4000" b="1" dirty="0">
                <a:solidFill>
                  <a:srgbClr val="FF0000"/>
                </a:solidFill>
              </a:rPr>
            </a:br>
            <a:r>
              <a:rPr lang="en-US" altLang="en-US" sz="2800" b="1" dirty="0">
                <a:solidFill>
                  <a:schemeClr val="tx1"/>
                </a:solidFill>
              </a:rPr>
              <a:t>1.</a:t>
            </a:r>
            <a:r>
              <a:rPr lang="en-US" altLang="en-US" sz="2800" b="1" dirty="0">
                <a:solidFill>
                  <a:srgbClr val="FF0000"/>
                </a:solidFill>
              </a:rPr>
              <a:t> </a:t>
            </a:r>
            <a:r>
              <a:rPr lang="en-US" altLang="en-US" sz="2800" b="1" dirty="0"/>
              <a:t>If the magnitude of the obtained value of the statistic exceeds the critical value, H</a:t>
            </a:r>
            <a:r>
              <a:rPr lang="en-US" altLang="en-US" sz="2800" b="1" baseline="-25000" dirty="0"/>
              <a:t>o</a:t>
            </a:r>
            <a:r>
              <a:rPr lang="en-US" altLang="en-US" sz="2800" b="1" dirty="0"/>
              <a:t> is rejected.</a:t>
            </a:r>
            <a:br>
              <a:rPr lang="en-US" altLang="en-US" sz="2800" b="1" dirty="0"/>
            </a:br>
            <a:br>
              <a:rPr lang="en-US" altLang="en-US" sz="2800" b="1" dirty="0"/>
            </a:br>
            <a:r>
              <a:rPr lang="en-US" altLang="en-US" sz="2800" b="1" dirty="0">
                <a:solidFill>
                  <a:srgbClr val="FF0000"/>
                </a:solidFill>
                <a:cs typeface="Arial" charset="0"/>
              </a:rPr>
              <a:t>obtained</a:t>
            </a:r>
            <a:r>
              <a:rPr lang="en-US" altLang="en-US" sz="2800" b="1" dirty="0">
                <a:solidFill>
                  <a:srgbClr val="FF0000"/>
                </a:solidFill>
              </a:rPr>
              <a:t> test values </a:t>
            </a:r>
            <a:r>
              <a:rPr lang="en-US" altLang="en-US" sz="2800" b="1" dirty="0">
                <a:solidFill>
                  <a:srgbClr val="FF0000"/>
                </a:solidFill>
                <a:cs typeface="Arial" charset="0"/>
              </a:rPr>
              <a:t>≥</a:t>
            </a:r>
            <a:r>
              <a:rPr lang="en-US" altLang="en-US" sz="2800" b="1" dirty="0">
                <a:solidFill>
                  <a:srgbClr val="FF0000"/>
                </a:solidFill>
              </a:rPr>
              <a:t> critical values </a:t>
            </a:r>
            <a:r>
              <a:rPr lang="en-US" altLang="en-US" sz="2800" b="1" dirty="0">
                <a:solidFill>
                  <a:srgbClr val="FF0000"/>
                </a:solidFill>
                <a:cs typeface="Arial" charset="0"/>
              </a:rPr>
              <a:t>– reject H</a:t>
            </a:r>
            <a:r>
              <a:rPr lang="en-US" altLang="en-US" sz="2800" b="1" baseline="-25000" dirty="0">
                <a:solidFill>
                  <a:srgbClr val="FF0000"/>
                </a:solidFill>
                <a:cs typeface="Arial" charset="0"/>
              </a:rPr>
              <a:t>0</a:t>
            </a:r>
            <a:br>
              <a:rPr lang="en-US" altLang="en-US" sz="2800" b="1" dirty="0">
                <a:solidFill>
                  <a:srgbClr val="FF0000"/>
                </a:solidFill>
                <a:cs typeface="Arial" charset="0"/>
              </a:rPr>
            </a:br>
            <a:br>
              <a:rPr lang="en-US" altLang="en-US" sz="2800" b="1" dirty="0">
                <a:solidFill>
                  <a:schemeClr val="tx1"/>
                </a:solidFill>
                <a:cs typeface="Arial" charset="0"/>
              </a:rPr>
            </a:br>
            <a:r>
              <a:rPr lang="en-US" altLang="en-US" sz="2800" b="1" dirty="0">
                <a:solidFill>
                  <a:schemeClr val="tx1"/>
                </a:solidFill>
                <a:cs typeface="Arial" charset="0"/>
              </a:rPr>
              <a:t>In other words, </a:t>
            </a:r>
            <a:r>
              <a:rPr lang="en-US" altLang="en-US" sz="2800" dirty="0"/>
              <a:t>When p&lt;0.05 in two-tailed test or p&lt;0.025 in one tailed test - H</a:t>
            </a:r>
            <a:r>
              <a:rPr lang="en-US" altLang="en-US" sz="2800" baseline="-25000" dirty="0"/>
              <a:t>0 </a:t>
            </a:r>
            <a:r>
              <a:rPr lang="en-US" altLang="en-US" sz="2800" dirty="0"/>
              <a:t>is rejected and H</a:t>
            </a:r>
            <a:r>
              <a:rPr lang="en-US" altLang="en-US" sz="2800" baseline="-25000" dirty="0"/>
              <a:t>1</a:t>
            </a:r>
            <a:r>
              <a:rPr lang="en-US" altLang="en-US" sz="2800" dirty="0"/>
              <a:t> is accepted, e.g. there is a significant difference. </a:t>
            </a:r>
            <a:br>
              <a:rPr lang="en-US" altLang="en-US" sz="2800" dirty="0"/>
            </a:br>
            <a:r>
              <a:rPr lang="en-US" altLang="en-US" sz="2800" dirty="0"/>
              <a:t>In this case, the investigator concludes that the data supported the differences predicted by the alternative hypothesis (at the level of significance).</a:t>
            </a:r>
            <a:br>
              <a:rPr lang="en-US" altLang="en-US" sz="2800" b="1" dirty="0"/>
            </a:br>
            <a:endParaRPr lang="en-US" altLang="en-US" sz="2000" b="1" baseline="-250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B0555C8C-C0CD-4C52-B059-2F9DA8D16C6A}" type="datetime1">
              <a:rPr lang="bg-BG" altLang="en-US" smtClean="0"/>
              <a:t>3.12.2019 г.</a:t>
            </a:fld>
            <a:endParaRPr lang="bg-BG"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C9435C-23F4-4AF8-8149-D390B559E7A6}" type="slidenum">
              <a:rPr lang="bg-BG" altLang="en-US"/>
              <a:pPr eaLnBrk="1" hangingPunct="1"/>
              <a:t>43</a:t>
            </a:fld>
            <a:endParaRPr lang="bg-BG" altLang="en-US"/>
          </a:p>
        </p:txBody>
      </p:sp>
      <p:sp>
        <p:nvSpPr>
          <p:cNvPr id="33795" name="Rectangle 2"/>
          <p:cNvSpPr>
            <a:spLocks noGrp="1" noChangeArrowheads="1"/>
          </p:cNvSpPr>
          <p:nvPr>
            <p:ph type="title"/>
          </p:nvPr>
        </p:nvSpPr>
        <p:spPr>
          <a:xfrm>
            <a:off x="457200" y="277813"/>
            <a:ext cx="8229600" cy="6246812"/>
          </a:xfrm>
        </p:spPr>
        <p:txBody>
          <a:bodyPr/>
          <a:lstStyle/>
          <a:p>
            <a:pPr algn="l" eaLnBrk="1" hangingPunct="1">
              <a:lnSpc>
                <a:spcPct val="110000"/>
              </a:lnSpc>
            </a:pPr>
            <a:r>
              <a:rPr lang="en-US" altLang="en-US" sz="4000" b="1" dirty="0">
                <a:solidFill>
                  <a:srgbClr val="FF0000"/>
                </a:solidFill>
              </a:rPr>
              <a:t>Decision rules</a:t>
            </a:r>
            <a:br>
              <a:rPr lang="en-US" altLang="en-US" sz="4000" b="1" dirty="0">
                <a:solidFill>
                  <a:srgbClr val="FF0000"/>
                </a:solidFill>
              </a:rPr>
            </a:br>
            <a:br>
              <a:rPr lang="en-US" altLang="en-US" sz="2000" b="1" dirty="0"/>
            </a:br>
            <a:r>
              <a:rPr lang="en-US" altLang="en-US" sz="2400" b="1" dirty="0"/>
              <a:t>2. If the obtained value of the statistic calculated is less than the critical value, H</a:t>
            </a:r>
            <a:r>
              <a:rPr lang="en-US" altLang="en-US" sz="2400" b="1" baseline="-25000" dirty="0"/>
              <a:t>0</a:t>
            </a:r>
            <a:r>
              <a:rPr lang="en-US" altLang="en-US" sz="2400" b="1" dirty="0"/>
              <a:t> is accepted.</a:t>
            </a:r>
            <a:br>
              <a:rPr lang="en-US" altLang="en-US" sz="2400" b="1" dirty="0"/>
            </a:br>
            <a:br>
              <a:rPr lang="en-US" altLang="en-US" sz="2400" dirty="0"/>
            </a:br>
            <a:r>
              <a:rPr lang="en-US" altLang="en-US" sz="2400" b="1" dirty="0">
                <a:solidFill>
                  <a:srgbClr val="FF0000"/>
                </a:solidFill>
                <a:cs typeface="Arial" charset="0"/>
              </a:rPr>
              <a:t>obtained</a:t>
            </a:r>
            <a:r>
              <a:rPr lang="en-US" altLang="en-US" sz="2400" b="1" dirty="0">
                <a:solidFill>
                  <a:srgbClr val="FF0000"/>
                </a:solidFill>
              </a:rPr>
              <a:t> test values &lt;</a:t>
            </a:r>
            <a:r>
              <a:rPr lang="en-US" altLang="en-US" sz="2400" b="1" dirty="0">
                <a:solidFill>
                  <a:srgbClr val="FF0000"/>
                </a:solidFill>
                <a:cs typeface="Arial" charset="0"/>
              </a:rPr>
              <a:t> </a:t>
            </a:r>
            <a:r>
              <a:rPr lang="en-US" altLang="en-US" sz="2400" b="1" dirty="0">
                <a:solidFill>
                  <a:srgbClr val="FF0000"/>
                </a:solidFill>
              </a:rPr>
              <a:t>critical values </a:t>
            </a:r>
            <a:r>
              <a:rPr lang="en-US" altLang="en-US" sz="2400" b="1" dirty="0">
                <a:solidFill>
                  <a:srgbClr val="FF0000"/>
                </a:solidFill>
                <a:cs typeface="Arial" charset="0"/>
              </a:rPr>
              <a:t>– retain H</a:t>
            </a:r>
            <a:r>
              <a:rPr lang="en-US" altLang="en-US" sz="2400" b="1" baseline="-25000" dirty="0">
                <a:solidFill>
                  <a:srgbClr val="FF0000"/>
                </a:solidFill>
                <a:cs typeface="Arial" charset="0"/>
              </a:rPr>
              <a:t>0</a:t>
            </a:r>
            <a:br>
              <a:rPr lang="en-US" altLang="en-US" sz="2400" b="1" baseline="-25000" dirty="0">
                <a:solidFill>
                  <a:srgbClr val="FF0000"/>
                </a:solidFill>
                <a:cs typeface="Arial" charset="0"/>
              </a:rPr>
            </a:br>
            <a:br>
              <a:rPr lang="en-US" altLang="en-US" sz="2400" b="1" baseline="-25000" dirty="0">
                <a:solidFill>
                  <a:srgbClr val="FF0000"/>
                </a:solidFill>
                <a:cs typeface="Arial" charset="0"/>
              </a:rPr>
            </a:br>
            <a:r>
              <a:rPr lang="en-US" altLang="en-US" sz="2800" dirty="0">
                <a:solidFill>
                  <a:schemeClr val="tx1"/>
                </a:solidFill>
                <a:cs typeface="Arial" charset="0"/>
              </a:rPr>
              <a:t>In other words, i</a:t>
            </a:r>
            <a:r>
              <a:rPr lang="en-US" altLang="en-US" sz="2800" dirty="0">
                <a:solidFill>
                  <a:schemeClr val="tx1"/>
                </a:solidFill>
              </a:rPr>
              <a:t>f p-value for H</a:t>
            </a:r>
            <a:r>
              <a:rPr lang="en-US" altLang="en-US" sz="2800" baseline="-25000" dirty="0">
                <a:solidFill>
                  <a:schemeClr val="tx1"/>
                </a:solidFill>
              </a:rPr>
              <a:t>0</a:t>
            </a:r>
            <a:r>
              <a:rPr lang="en-US" altLang="en-US" sz="2800" dirty="0">
                <a:solidFill>
                  <a:schemeClr val="tx1"/>
                </a:solidFill>
              </a:rPr>
              <a:t> is p&gt;0.05 in two-tailed test (p&gt;0.025 in one-tailed test) then H</a:t>
            </a:r>
            <a:r>
              <a:rPr lang="en-US" altLang="en-US" sz="2800" baseline="-25000" dirty="0">
                <a:solidFill>
                  <a:schemeClr val="tx1"/>
                </a:solidFill>
              </a:rPr>
              <a:t>0</a:t>
            </a:r>
            <a:r>
              <a:rPr lang="en-US" altLang="en-US" sz="2800" dirty="0">
                <a:solidFill>
                  <a:schemeClr val="tx1"/>
                </a:solidFill>
              </a:rPr>
              <a:t> is true, e.g. there is no significant difference; the difference observed is due to chance.</a:t>
            </a:r>
            <a:br>
              <a:rPr lang="en-US" altLang="en-US" sz="2000" b="1" baseline="-25000" dirty="0">
                <a:solidFill>
                  <a:srgbClr val="FF0000"/>
                </a:solidFill>
                <a:cs typeface="Arial" charset="0"/>
              </a:rPr>
            </a:br>
            <a:endParaRPr lang="en-US" altLang="en-US" sz="2000" b="1" baseline="-250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7A8A93F7-66D4-409A-B103-8175619DCE28}" type="datetime1">
              <a:rPr lang="bg-BG" altLang="en-US" smtClean="0"/>
              <a:t>3.12.2019 г.</a:t>
            </a:fld>
            <a:endParaRPr lang="bg-BG"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2A2348-19E4-4E47-8B02-7FA6785EE122}" type="slidenum">
              <a:rPr lang="bg-BG" altLang="en-US"/>
              <a:pPr eaLnBrk="1" hangingPunct="1"/>
              <a:t>44</a:t>
            </a:fld>
            <a:endParaRPr lang="bg-BG" altLang="en-US"/>
          </a:p>
        </p:txBody>
      </p:sp>
      <p:sp>
        <p:nvSpPr>
          <p:cNvPr id="34819" name="Rectangle 4"/>
          <p:cNvSpPr>
            <a:spLocks noGrp="1" noChangeArrowheads="1"/>
          </p:cNvSpPr>
          <p:nvPr>
            <p:ph type="title"/>
          </p:nvPr>
        </p:nvSpPr>
        <p:spPr>
          <a:xfrm>
            <a:off x="457200" y="277813"/>
            <a:ext cx="8229600" cy="5959475"/>
          </a:xfrm>
        </p:spPr>
        <p:txBody>
          <a:bodyPr/>
          <a:lstStyle/>
          <a:p>
            <a:pPr algn="l" eaLnBrk="1" hangingPunct="1">
              <a:lnSpc>
                <a:spcPct val="80000"/>
              </a:lnSpc>
            </a:pPr>
            <a:r>
              <a:rPr lang="en-US" altLang="en-US" sz="4000" b="1" dirty="0">
                <a:solidFill>
                  <a:schemeClr val="accent2"/>
                </a:solidFill>
              </a:rPr>
              <a:t>Interpretation of p-values</a:t>
            </a:r>
            <a:br>
              <a:rPr lang="en-US" altLang="en-US" sz="3600" dirty="0">
                <a:solidFill>
                  <a:srgbClr val="FF0000"/>
                </a:solidFill>
              </a:rPr>
            </a:br>
            <a:br>
              <a:rPr lang="en-US" altLang="en-US" sz="3600" dirty="0"/>
            </a:br>
            <a:r>
              <a:rPr lang="en-US" altLang="en-US" sz="3600" dirty="0"/>
              <a:t>•    </a:t>
            </a:r>
            <a:r>
              <a:rPr lang="en-US" altLang="en-US" sz="3600" dirty="0">
                <a:solidFill>
                  <a:srgbClr val="FF0000"/>
                </a:solidFill>
              </a:rPr>
              <a:t>Statistical significance versus medical importance or significance</a:t>
            </a:r>
            <a:br>
              <a:rPr lang="en-US" altLang="en-US" sz="3600" dirty="0">
                <a:solidFill>
                  <a:srgbClr val="FF0000"/>
                </a:solidFill>
              </a:rPr>
            </a:br>
            <a:br>
              <a:rPr lang="en-US" altLang="en-US" sz="3600" dirty="0"/>
            </a:br>
            <a:r>
              <a:rPr lang="en-US" altLang="en-US" sz="3600" dirty="0"/>
              <a:t>- </a:t>
            </a:r>
            <a:r>
              <a:rPr lang="en-US" altLang="en-US" sz="2800" dirty="0"/>
              <a:t>a statistically significant difference but of no clinical importance;</a:t>
            </a:r>
            <a:br>
              <a:rPr lang="en-US" altLang="en-US" sz="2800" dirty="0"/>
            </a:br>
            <a:br>
              <a:rPr lang="en-US" altLang="en-US" sz="2800" dirty="0"/>
            </a:br>
            <a:r>
              <a:rPr lang="en-US" altLang="en-US" sz="2800" dirty="0"/>
              <a:t>- a non-statistically significant observation but with the results pointing to a possible clinical or medical importance.</a:t>
            </a:r>
            <a:br>
              <a:rPr lang="en-US" altLang="en-US" sz="2800" dirty="0"/>
            </a:br>
            <a:br>
              <a:rPr lang="en-US" altLang="en-US" sz="4000" dirty="0"/>
            </a:br>
            <a:r>
              <a:rPr lang="en-US" altLang="en-US" sz="3600" dirty="0"/>
              <a:t>•    </a:t>
            </a:r>
            <a:r>
              <a:rPr lang="en-US" altLang="en-US" sz="3600" dirty="0">
                <a:solidFill>
                  <a:srgbClr val="FF0000"/>
                </a:solidFill>
              </a:rPr>
              <a:t>Role of sample size in determining statistical significance</a:t>
            </a:r>
            <a:endParaRPr lang="bg-BG" altLang="en-US" sz="3600" dirty="0">
              <a:solidFill>
                <a:srgbClr val="FF0000"/>
              </a:solidFill>
            </a:endParaRPr>
          </a:p>
        </p:txBody>
      </p:sp>
      <p:sp>
        <p:nvSpPr>
          <p:cNvPr id="2" name="Date Placeholder 1"/>
          <p:cNvSpPr>
            <a:spLocks noGrp="1"/>
          </p:cNvSpPr>
          <p:nvPr>
            <p:ph type="dt" sz="half" idx="10"/>
          </p:nvPr>
        </p:nvSpPr>
        <p:spPr/>
        <p:txBody>
          <a:bodyPr/>
          <a:lstStyle/>
          <a:p>
            <a:pPr>
              <a:defRPr/>
            </a:pPr>
            <a:fld id="{902D3A53-CC21-484E-96B8-CBE2F9480E70}" type="datetime1">
              <a:rPr lang="bg-BG" altLang="en-US" smtClean="0"/>
              <a:t>3.12.2019 г.</a:t>
            </a:fld>
            <a:endParaRPr lang="bg-BG"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68DA00E-2E4B-482C-B1A9-14701A66DFE3}" type="slidenum">
              <a:rPr lang="bg-BG" altLang="en-US"/>
              <a:pPr eaLnBrk="1" hangingPunct="1"/>
              <a:t>45</a:t>
            </a:fld>
            <a:endParaRPr lang="bg-BG" altLang="en-US"/>
          </a:p>
        </p:txBody>
      </p:sp>
      <p:sp>
        <p:nvSpPr>
          <p:cNvPr id="2052" name="Rectangle 4"/>
          <p:cNvSpPr>
            <a:spLocks noGrp="1" noChangeArrowheads="1"/>
          </p:cNvSpPr>
          <p:nvPr>
            <p:ph type="title"/>
          </p:nvPr>
        </p:nvSpPr>
        <p:spPr>
          <a:xfrm>
            <a:off x="457200" y="277813"/>
            <a:ext cx="8229600" cy="5599112"/>
          </a:xfrm>
        </p:spPr>
        <p:txBody>
          <a:bodyPr/>
          <a:lstStyle/>
          <a:p>
            <a:pPr eaLnBrk="1" hangingPunct="1">
              <a:lnSpc>
                <a:spcPct val="125000"/>
              </a:lnSpc>
              <a:defRPr/>
            </a:pPr>
            <a:br>
              <a:rPr lang="en-US" altLang="en-US" sz="5400" b="1" dirty="0">
                <a:solidFill>
                  <a:srgbClr val="FF0000"/>
                </a:solidFill>
                <a:effectLst>
                  <a:outerShdw blurRad="38100" dist="38100" dir="2700000" algn="tl">
                    <a:srgbClr val="C0C0C0"/>
                  </a:outerShdw>
                </a:effectLst>
              </a:rPr>
            </a:br>
            <a:br>
              <a:rPr lang="en-US" altLang="en-US" sz="5100" b="1" dirty="0">
                <a:solidFill>
                  <a:srgbClr val="FF0000"/>
                </a:solidFill>
                <a:effectLst>
                  <a:outerShdw blurRad="38100" dist="38100" dir="2700000" algn="tl">
                    <a:srgbClr val="C0C0C0"/>
                  </a:outerShdw>
                </a:effectLst>
              </a:rPr>
            </a:br>
            <a:r>
              <a:rPr lang="en-US" altLang="en-US" sz="5100" b="1" dirty="0">
                <a:solidFill>
                  <a:srgbClr val="FF0000"/>
                </a:solidFill>
                <a:effectLst>
                  <a:outerShdw blurRad="38100" dist="38100" dir="2700000" algn="tl">
                    <a:srgbClr val="C0C0C0"/>
                  </a:outerShdw>
                </a:effectLst>
              </a:rPr>
              <a:t>4. </a:t>
            </a:r>
            <a:r>
              <a:rPr lang="en-US" altLang="en-US" b="1" dirty="0">
                <a:solidFill>
                  <a:srgbClr val="FF0000"/>
                </a:solidFill>
              </a:rPr>
              <a:t>PARAMETRIC AND NON-PARAMETRIC METHODS FOR HYPOTHESIS TESTING</a:t>
            </a:r>
            <a:endParaRPr lang="bg-BG" altLang="en-US" b="1" dirty="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pPr>
              <a:defRPr/>
            </a:pPr>
            <a:fld id="{18097F9A-E98A-44BD-B9FC-B755FEF84F98}" type="datetime1">
              <a:rPr lang="bg-BG" altLang="en-US" smtClean="0"/>
              <a:t>3.12.2019 г.</a:t>
            </a:fld>
            <a:endParaRPr lang="bg-BG"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0666"/>
          </a:xfrm>
        </p:spPr>
        <p:txBody>
          <a:bodyPr/>
          <a:lstStyle/>
          <a:p>
            <a:pPr algn="l"/>
            <a:r>
              <a:rPr lang="en-US" altLang="en-US" sz="3200" b="1" dirty="0">
                <a:solidFill>
                  <a:srgbClr val="FF0000"/>
                </a:solidFill>
              </a:rPr>
              <a:t>Both parametric and non-parametric methods for hypothesis testing</a:t>
            </a:r>
            <a:r>
              <a:rPr lang="en-US" sz="3200" dirty="0">
                <a:solidFill>
                  <a:srgbClr val="FF0000"/>
                </a:solidFill>
              </a:rPr>
              <a:t> </a:t>
            </a:r>
            <a:r>
              <a:rPr lang="en-US" sz="3200" dirty="0">
                <a:solidFill>
                  <a:schemeClr val="tx1"/>
                </a:solidFill>
              </a:rPr>
              <a:t>are based on the </a:t>
            </a:r>
            <a:r>
              <a:rPr lang="en-US" sz="3200" b="1" dirty="0">
                <a:solidFill>
                  <a:schemeClr val="tx1"/>
                </a:solidFill>
              </a:rPr>
              <a:t>same</a:t>
            </a:r>
            <a:r>
              <a:rPr lang="en-US" sz="3200" dirty="0">
                <a:solidFill>
                  <a:schemeClr val="tx1"/>
                </a:solidFill>
              </a:rPr>
              <a:t> </a:t>
            </a:r>
            <a:r>
              <a:rPr lang="en-US" sz="3200" b="1" dirty="0">
                <a:solidFill>
                  <a:schemeClr val="tx1"/>
                </a:solidFill>
              </a:rPr>
              <a:t>logic</a:t>
            </a:r>
            <a:r>
              <a:rPr lang="en-US" sz="3200" dirty="0">
                <a:solidFill>
                  <a:schemeClr val="tx1"/>
                </a:solidFill>
              </a:rPr>
              <a:t> and use the </a:t>
            </a:r>
            <a:r>
              <a:rPr lang="en-US" sz="3200" b="1" dirty="0">
                <a:solidFill>
                  <a:schemeClr val="tx1"/>
                </a:solidFill>
              </a:rPr>
              <a:t>same methodological steps of work.</a:t>
            </a:r>
            <a:br>
              <a:rPr lang="en-US" sz="3200" b="1" dirty="0">
                <a:solidFill>
                  <a:schemeClr val="tx1"/>
                </a:solidFill>
              </a:rPr>
            </a:br>
            <a:br>
              <a:rPr lang="en-US" sz="3200" dirty="0">
                <a:solidFill>
                  <a:schemeClr val="tx1"/>
                </a:solidFill>
              </a:rPr>
            </a:br>
            <a:r>
              <a:rPr lang="en-US" sz="3200" b="1" dirty="0">
                <a:solidFill>
                  <a:schemeClr val="tx1"/>
                </a:solidFill>
              </a:rPr>
              <a:t>The difference </a:t>
            </a:r>
            <a:r>
              <a:rPr lang="en-US" sz="3200" dirty="0">
                <a:solidFill>
                  <a:schemeClr val="tx1"/>
                </a:solidFill>
              </a:rPr>
              <a:t>is only in the last </a:t>
            </a:r>
            <a:r>
              <a:rPr lang="en-US" sz="3200" b="1" dirty="0">
                <a:solidFill>
                  <a:schemeClr val="tx1"/>
                </a:solidFill>
              </a:rPr>
              <a:t>steps 6</a:t>
            </a:r>
            <a:r>
              <a:rPr lang="en-US" sz="3200" b="1" baseline="30000" dirty="0">
                <a:solidFill>
                  <a:schemeClr val="tx1"/>
                </a:solidFill>
              </a:rPr>
              <a:t>th</a:t>
            </a:r>
            <a:r>
              <a:rPr lang="en-US" sz="3200" b="1" dirty="0">
                <a:solidFill>
                  <a:schemeClr val="tx1"/>
                </a:solidFill>
              </a:rPr>
              <a:t> and 7</a:t>
            </a:r>
            <a:r>
              <a:rPr lang="en-US" sz="3200" b="1" baseline="30000" dirty="0">
                <a:solidFill>
                  <a:schemeClr val="tx1"/>
                </a:solidFill>
              </a:rPr>
              <a:t>th</a:t>
            </a:r>
            <a:r>
              <a:rPr lang="en-US" sz="3200" b="1" dirty="0">
                <a:solidFill>
                  <a:schemeClr val="tx1"/>
                </a:solidFill>
              </a:rPr>
              <a:t> </a:t>
            </a:r>
            <a:r>
              <a:rPr lang="en-US" sz="3200" dirty="0">
                <a:solidFill>
                  <a:schemeClr val="tx1"/>
                </a:solidFill>
              </a:rPr>
              <a:t>concerning </a:t>
            </a:r>
            <a:r>
              <a:rPr lang="en-US" sz="3200" b="1" dirty="0">
                <a:solidFill>
                  <a:schemeClr val="tx1"/>
                </a:solidFill>
              </a:rPr>
              <a:t>the approaches in calculation of appropriate tests </a:t>
            </a:r>
            <a:r>
              <a:rPr lang="en-US" sz="3200" dirty="0">
                <a:solidFill>
                  <a:schemeClr val="tx1"/>
                </a:solidFill>
              </a:rPr>
              <a:t>and using </a:t>
            </a:r>
            <a:r>
              <a:rPr lang="en-US" sz="3200" b="1" dirty="0">
                <a:solidFill>
                  <a:schemeClr val="tx1"/>
                </a:solidFill>
              </a:rPr>
              <a:t>different tables of critical values </a:t>
            </a:r>
            <a:r>
              <a:rPr lang="en-US" sz="3200" dirty="0">
                <a:solidFill>
                  <a:schemeClr val="tx1"/>
                </a:solidFill>
              </a:rPr>
              <a:t>to determine the level of probability (the level of statistical significance).  </a:t>
            </a:r>
            <a:endParaRPr lang="bg-BG" sz="3200" dirty="0">
              <a:solidFill>
                <a:schemeClr val="tx1"/>
              </a:solidFill>
            </a:endParaRP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46</a:t>
            </a:fld>
            <a:endParaRPr lang="bg-BG" altLang="en-US"/>
          </a:p>
        </p:txBody>
      </p:sp>
    </p:spTree>
    <p:extLst>
      <p:ext uri="{BB962C8B-B14F-4D97-AF65-F5344CB8AC3E}">
        <p14:creationId xmlns:p14="http://schemas.microsoft.com/office/powerpoint/2010/main" val="39841169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281684B-286D-47E3-808F-D332A22F1F24}" type="slidenum">
              <a:rPr lang="bg-BG" altLang="en-US"/>
              <a:pPr eaLnBrk="1" hangingPunct="1"/>
              <a:t>47</a:t>
            </a:fld>
            <a:endParaRPr lang="bg-BG" altLang="en-US"/>
          </a:p>
        </p:txBody>
      </p:sp>
      <p:sp>
        <p:nvSpPr>
          <p:cNvPr id="35843" name="Rectangle 2"/>
          <p:cNvSpPr>
            <a:spLocks noGrp="1" noChangeArrowheads="1"/>
          </p:cNvSpPr>
          <p:nvPr>
            <p:ph type="title"/>
          </p:nvPr>
        </p:nvSpPr>
        <p:spPr>
          <a:xfrm>
            <a:off x="457200" y="277813"/>
            <a:ext cx="8229600" cy="6103937"/>
          </a:xfrm>
        </p:spPr>
        <p:txBody>
          <a:bodyPr/>
          <a:lstStyle/>
          <a:p>
            <a:pPr eaLnBrk="1" hangingPunct="1">
              <a:lnSpc>
                <a:spcPct val="140000"/>
              </a:lnSpc>
            </a:pPr>
            <a:r>
              <a:rPr lang="en-US" altLang="en-US" b="1" dirty="0">
                <a:solidFill>
                  <a:srgbClr val="FF0000"/>
                </a:solidFill>
              </a:rPr>
              <a:t>4. 1</a:t>
            </a:r>
            <a:r>
              <a:rPr lang="bg-BG" altLang="en-US" b="1" dirty="0">
                <a:solidFill>
                  <a:srgbClr val="FF0000"/>
                </a:solidFill>
              </a:rPr>
              <a:t>. </a:t>
            </a:r>
            <a:r>
              <a:rPr lang="en-US" altLang="en-US" b="1" dirty="0">
                <a:solidFill>
                  <a:srgbClr val="FF0000"/>
                </a:solidFill>
              </a:rPr>
              <a:t>PARAMETRIC METHODS FOR HYPOTHESIS TESTING</a:t>
            </a:r>
            <a:endParaRPr lang="bg-BG" altLang="en-US" b="1" dirty="0">
              <a:solidFill>
                <a:srgbClr val="FF0000"/>
              </a:solidFill>
            </a:endParaRPr>
          </a:p>
        </p:txBody>
      </p:sp>
      <p:sp>
        <p:nvSpPr>
          <p:cNvPr id="2" name="Date Placeholder 1"/>
          <p:cNvSpPr>
            <a:spLocks noGrp="1"/>
          </p:cNvSpPr>
          <p:nvPr>
            <p:ph type="dt" sz="half" idx="10"/>
          </p:nvPr>
        </p:nvSpPr>
        <p:spPr/>
        <p:txBody>
          <a:bodyPr/>
          <a:lstStyle/>
          <a:p>
            <a:pPr>
              <a:defRPr/>
            </a:pPr>
            <a:fld id="{11B2BBAD-EA2A-4C75-BD69-B33952F799CC}" type="datetime1">
              <a:rPr lang="bg-BG" altLang="en-US" smtClean="0"/>
              <a:t>3.12.2019 г.</a:t>
            </a:fld>
            <a:endParaRPr lang="bg-BG" altLang="en-US"/>
          </a:p>
        </p:txBody>
      </p:sp>
    </p:spTree>
    <p:extLst>
      <p:ext uri="{BB962C8B-B14F-4D97-AF65-F5344CB8AC3E}">
        <p14:creationId xmlns:p14="http://schemas.microsoft.com/office/powerpoint/2010/main" val="10364509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58F6E-93A0-4AB6-BC84-E72949A5FA33}"/>
              </a:ext>
            </a:extLst>
          </p:cNvPr>
          <p:cNvSpPr>
            <a:spLocks noGrp="1"/>
          </p:cNvSpPr>
          <p:nvPr>
            <p:ph type="title"/>
          </p:nvPr>
        </p:nvSpPr>
        <p:spPr>
          <a:xfrm>
            <a:off x="457200" y="274638"/>
            <a:ext cx="8229600" cy="5602634"/>
          </a:xfrm>
        </p:spPr>
        <p:txBody>
          <a:bodyPr/>
          <a:lstStyle/>
          <a:p>
            <a:pPr algn="l"/>
            <a:r>
              <a:rPr lang="en-US" sz="3600" b="1" dirty="0">
                <a:solidFill>
                  <a:srgbClr val="FF0000"/>
                </a:solidFill>
              </a:rPr>
              <a:t>Parametric tests</a:t>
            </a:r>
            <a:r>
              <a:rPr lang="en-US" sz="3600" dirty="0">
                <a:solidFill>
                  <a:srgbClr val="FF0000"/>
                </a:solidFill>
              </a:rPr>
              <a:t> </a:t>
            </a:r>
            <a:r>
              <a:rPr lang="en-US" sz="3600" dirty="0"/>
              <a:t>are used when the data are measured on interval or ratio scale and a normal distribution is assumed. </a:t>
            </a:r>
            <a:br>
              <a:rPr lang="en-US" sz="3600" dirty="0"/>
            </a:br>
            <a:r>
              <a:rPr lang="en-US" sz="3600" dirty="0"/>
              <a:t>The most widely used </a:t>
            </a:r>
            <a:r>
              <a:rPr lang="en-US" sz="3600" b="1" dirty="0"/>
              <a:t>tests</a:t>
            </a:r>
            <a:r>
              <a:rPr lang="en-US" sz="3600" dirty="0"/>
              <a:t> are:</a:t>
            </a:r>
            <a:br>
              <a:rPr lang="en-US" sz="3600" dirty="0"/>
            </a:br>
            <a:r>
              <a:rPr lang="en-US" sz="3600" b="1" dirty="0">
                <a:solidFill>
                  <a:srgbClr val="FF0000"/>
                </a:solidFill>
              </a:rPr>
              <a:t>= t-test </a:t>
            </a:r>
            <a:r>
              <a:rPr lang="en-US" sz="3600" dirty="0"/>
              <a:t>(paired or unpaired); </a:t>
            </a:r>
            <a:br>
              <a:rPr lang="en-US" sz="3600" dirty="0"/>
            </a:br>
            <a:r>
              <a:rPr lang="en-US" sz="3600" dirty="0"/>
              <a:t>= </a:t>
            </a:r>
            <a:r>
              <a:rPr lang="en-US" sz="3600" b="1" dirty="0">
                <a:solidFill>
                  <a:srgbClr val="FF0000"/>
                </a:solidFill>
              </a:rPr>
              <a:t>ANOVA</a:t>
            </a:r>
            <a:r>
              <a:rPr lang="en-US" sz="3600" dirty="0"/>
              <a:t> (analysis of variances) - one-way non-repeated, repeated, two-way, three-way); </a:t>
            </a:r>
            <a:br>
              <a:rPr lang="en-US" sz="3600" dirty="0"/>
            </a:br>
            <a:r>
              <a:rPr lang="en-US" sz="3600" dirty="0"/>
              <a:t>= </a:t>
            </a:r>
            <a:r>
              <a:rPr lang="en-US" sz="3600" b="1" dirty="0">
                <a:solidFill>
                  <a:srgbClr val="FF0000"/>
                </a:solidFill>
              </a:rPr>
              <a:t>linear regression.</a:t>
            </a:r>
            <a:endParaRPr lang="en-US" sz="3600" dirty="0"/>
          </a:p>
        </p:txBody>
      </p:sp>
      <p:sp>
        <p:nvSpPr>
          <p:cNvPr id="3" name="Date Placeholder 2">
            <a:extLst>
              <a:ext uri="{FF2B5EF4-FFF2-40B4-BE49-F238E27FC236}">
                <a16:creationId xmlns:a16="http://schemas.microsoft.com/office/drawing/2014/main" id="{B7EB2D03-712D-4C31-BA65-D98DA1ABF544}"/>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B2708F11-A904-428C-B87A-1385424AC771}"/>
              </a:ext>
            </a:extLst>
          </p:cNvPr>
          <p:cNvSpPr>
            <a:spLocks noGrp="1"/>
          </p:cNvSpPr>
          <p:nvPr>
            <p:ph type="sldNum" sz="quarter" idx="12"/>
          </p:nvPr>
        </p:nvSpPr>
        <p:spPr/>
        <p:txBody>
          <a:bodyPr/>
          <a:lstStyle/>
          <a:p>
            <a:pPr>
              <a:defRPr/>
            </a:pPr>
            <a:fld id="{B78527D1-208E-4D10-97E7-C9FBB8219BA4}" type="slidenum">
              <a:rPr lang="bg-BG" altLang="en-US" smtClean="0"/>
              <a:pPr>
                <a:defRPr/>
              </a:pPr>
              <a:t>48</a:t>
            </a:fld>
            <a:endParaRPr lang="bg-BG" altLang="en-US"/>
          </a:p>
        </p:txBody>
      </p:sp>
    </p:spTree>
    <p:extLst>
      <p:ext uri="{BB962C8B-B14F-4D97-AF65-F5344CB8AC3E}">
        <p14:creationId xmlns:p14="http://schemas.microsoft.com/office/powerpoint/2010/main" val="37830158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A997038-2F51-4547-AB8A-89EC3BD05F13}" type="slidenum">
              <a:rPr lang="bg-BG" altLang="en-US"/>
              <a:pPr eaLnBrk="1" hangingPunct="1"/>
              <a:t>49</a:t>
            </a:fld>
            <a:endParaRPr lang="bg-BG" altLang="en-US"/>
          </a:p>
        </p:txBody>
      </p:sp>
      <p:sp>
        <p:nvSpPr>
          <p:cNvPr id="62468" name="Rectangle 4"/>
          <p:cNvSpPr>
            <a:spLocks noGrp="1" noChangeArrowheads="1"/>
          </p:cNvSpPr>
          <p:nvPr>
            <p:ph type="title"/>
          </p:nvPr>
        </p:nvSpPr>
        <p:spPr>
          <a:xfrm>
            <a:off x="457200" y="277813"/>
            <a:ext cx="8229600" cy="6103937"/>
          </a:xfrm>
        </p:spPr>
        <p:txBody>
          <a:bodyPr/>
          <a:lstStyle/>
          <a:p>
            <a:pPr eaLnBrk="1" hangingPunct="1">
              <a:lnSpc>
                <a:spcPct val="140000"/>
              </a:lnSpc>
              <a:defRPr/>
            </a:pPr>
            <a:br>
              <a:rPr lang="en-US" altLang="en-US" sz="4000" b="1" dirty="0">
                <a:solidFill>
                  <a:srgbClr val="FF0000"/>
                </a:solidFill>
                <a:effectLst>
                  <a:outerShdw blurRad="38100" dist="38100" dir="2700000" algn="tl">
                    <a:srgbClr val="C0C0C0"/>
                  </a:outerShdw>
                </a:effectLst>
              </a:rPr>
            </a:br>
            <a:br>
              <a:rPr lang="en-US" altLang="en-US" sz="4000" b="1" dirty="0">
                <a:solidFill>
                  <a:srgbClr val="FF0000"/>
                </a:solidFill>
                <a:effectLst>
                  <a:outerShdw blurRad="38100" dist="38100" dir="2700000" algn="tl">
                    <a:srgbClr val="C0C0C0"/>
                  </a:outerShdw>
                </a:effectLst>
              </a:rPr>
            </a:br>
            <a:r>
              <a:rPr lang="en-US" altLang="en-US" sz="4000" b="1" dirty="0">
                <a:solidFill>
                  <a:srgbClr val="FF0000"/>
                </a:solidFill>
                <a:effectLst>
                  <a:outerShdw blurRad="38100" dist="38100" dir="2700000" algn="tl">
                    <a:srgbClr val="C0C0C0"/>
                  </a:outerShdw>
                </a:effectLst>
              </a:rPr>
              <a:t>PAIRED </a:t>
            </a:r>
            <a:r>
              <a:rPr lang="bg-BG" altLang="en-US" sz="4000" b="1" dirty="0">
                <a:solidFill>
                  <a:srgbClr val="FF0000"/>
                </a:solidFill>
                <a:effectLst>
                  <a:outerShdw blurRad="38100" dist="38100" dir="2700000" algn="tl">
                    <a:srgbClr val="C0C0C0"/>
                  </a:outerShdw>
                </a:effectLst>
              </a:rPr>
              <a:t>T-TEST (FOR INDEPENDENT AND DEPENDENT SAMPLES)</a:t>
            </a:r>
            <a:br>
              <a:rPr lang="en-US" altLang="en-US" sz="4000" b="1" dirty="0">
                <a:solidFill>
                  <a:srgbClr val="FF0000"/>
                </a:solidFill>
                <a:effectLst>
                  <a:outerShdw blurRad="38100" dist="38100" dir="2700000" algn="tl">
                    <a:srgbClr val="C0C0C0"/>
                  </a:outerShdw>
                </a:effectLst>
              </a:rPr>
            </a:br>
            <a:br>
              <a:rPr lang="en-US" altLang="en-US" sz="4000" b="1" dirty="0">
                <a:solidFill>
                  <a:srgbClr val="FF0000"/>
                </a:solidFill>
                <a:effectLst>
                  <a:outerShdw blurRad="38100" dist="38100" dir="2700000" algn="tl">
                    <a:srgbClr val="C0C0C0"/>
                  </a:outerShdw>
                </a:effectLst>
              </a:rPr>
            </a:br>
            <a:r>
              <a:rPr lang="bg-BG" altLang="en-US" sz="4000" b="1" dirty="0">
                <a:effectLst>
                  <a:outerShdw blurRad="38100" dist="38100" dir="2700000" algn="tl">
                    <a:srgbClr val="C0C0C0"/>
                  </a:outerShdw>
                </a:effectLst>
              </a:rPr>
              <a:t> </a:t>
            </a:r>
            <a:br>
              <a:rPr lang="en-US" altLang="en-US" sz="4000" b="1" dirty="0">
                <a:effectLst>
                  <a:outerShdw blurRad="38100" dist="38100" dir="2700000" algn="tl">
                    <a:srgbClr val="C0C0C0"/>
                  </a:outerShdw>
                </a:effectLst>
              </a:rPr>
            </a:br>
            <a:endParaRPr lang="bg-BG" altLang="en-US" sz="4000" b="1" dirty="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pPr>
              <a:defRPr/>
            </a:pPr>
            <a:fld id="{C935270D-34A9-429C-84AF-943D2462F047}" type="datetime1">
              <a:rPr lang="bg-BG" altLang="en-US" smtClean="0"/>
              <a:t>3.12.2019 г.</a:t>
            </a:fld>
            <a:endParaRPr lang="bg-BG" altLang="en-US"/>
          </a:p>
        </p:txBody>
      </p:sp>
    </p:spTree>
    <p:extLst>
      <p:ext uri="{BB962C8B-B14F-4D97-AF65-F5344CB8AC3E}">
        <p14:creationId xmlns:p14="http://schemas.microsoft.com/office/powerpoint/2010/main" val="197064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568952" cy="5890666"/>
          </a:xfrm>
        </p:spPr>
        <p:txBody>
          <a:bodyPr/>
          <a:lstStyle/>
          <a:p>
            <a:pPr algn="l"/>
            <a:r>
              <a:rPr lang="en-US" sz="3200" i="1" dirty="0"/>
              <a:t>	The researcher found that the mean anxiety level for the experimental group was 15.8 and that of the control group is 17.5. </a:t>
            </a:r>
            <a:br>
              <a:rPr lang="en-US" sz="3200" i="1" dirty="0"/>
            </a:br>
            <a:br>
              <a:rPr lang="en-US" sz="3200" i="1" dirty="0"/>
            </a:br>
            <a:r>
              <a:rPr lang="en-US" sz="3200" i="1" dirty="0"/>
              <a:t>	Should the researcher conclude that the hypothesis stated has been supported?</a:t>
            </a:r>
            <a:br>
              <a:rPr lang="en-US" sz="3200" i="1" dirty="0"/>
            </a:br>
            <a:br>
              <a:rPr lang="en-US" sz="3200" i="1" dirty="0"/>
            </a:br>
            <a:r>
              <a:rPr lang="en-US" sz="3200" i="1" dirty="0"/>
              <a:t>	In fact, some group differences are observed and they were in a predicted direction, but the results might simply be the result of sampling fluctuations.</a:t>
            </a:r>
            <a:br>
              <a:rPr lang="en-US" sz="3200" i="1" dirty="0"/>
            </a:br>
            <a:r>
              <a:rPr lang="en-US" sz="2800" i="1" dirty="0"/>
              <a:t> </a:t>
            </a:r>
            <a:endParaRPr lang="bg-BG" sz="2800" i="1"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5</a:t>
            </a:fld>
            <a:endParaRPr lang="bg-BG" altLang="en-US"/>
          </a:p>
        </p:txBody>
      </p:sp>
    </p:spTree>
    <p:extLst>
      <p:ext uri="{BB962C8B-B14F-4D97-AF65-F5344CB8AC3E}">
        <p14:creationId xmlns:p14="http://schemas.microsoft.com/office/powerpoint/2010/main" val="819819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0585A6-BB7C-4449-A110-9E3274C20131}" type="slidenum">
              <a:rPr lang="bg-BG" altLang="en-US"/>
              <a:pPr eaLnBrk="1" hangingPunct="1"/>
              <a:t>50</a:t>
            </a:fld>
            <a:endParaRPr lang="bg-BG" altLang="en-US"/>
          </a:p>
        </p:txBody>
      </p:sp>
      <p:sp>
        <p:nvSpPr>
          <p:cNvPr id="37891" name="Rectangle 2"/>
          <p:cNvSpPr>
            <a:spLocks noGrp="1" noChangeArrowheads="1"/>
          </p:cNvSpPr>
          <p:nvPr>
            <p:ph type="title"/>
          </p:nvPr>
        </p:nvSpPr>
        <p:spPr>
          <a:xfrm>
            <a:off x="457200" y="277813"/>
            <a:ext cx="8229600" cy="6103937"/>
          </a:xfrm>
        </p:spPr>
        <p:txBody>
          <a:bodyPr/>
          <a:lstStyle/>
          <a:p>
            <a:pPr algn="l" eaLnBrk="1" hangingPunct="1">
              <a:lnSpc>
                <a:spcPct val="90000"/>
              </a:lnSpc>
            </a:pPr>
            <a:r>
              <a:rPr lang="en-US" altLang="en-US" sz="3200" b="1" dirty="0">
                <a:solidFill>
                  <a:srgbClr val="FF0000"/>
                </a:solidFill>
              </a:rPr>
              <a:t>The paired t-test</a:t>
            </a:r>
            <a:r>
              <a:rPr lang="en-US" altLang="en-US" sz="3200" dirty="0"/>
              <a:t> is the most commonly used method to evaluate the differences in means between two groups. </a:t>
            </a:r>
            <a:br>
              <a:rPr lang="en-US" altLang="en-US" sz="3200" dirty="0"/>
            </a:br>
            <a:br>
              <a:rPr lang="en-US" altLang="en-US" sz="3200" dirty="0"/>
            </a:br>
            <a:r>
              <a:rPr lang="en-US" altLang="en-US" sz="3200" dirty="0"/>
              <a:t>The groups compared can be:</a:t>
            </a:r>
            <a:br>
              <a:rPr lang="en-US" altLang="en-US" sz="3200" dirty="0"/>
            </a:br>
            <a:r>
              <a:rPr lang="en-US" altLang="en-US" sz="3200" dirty="0"/>
              <a:t>- </a:t>
            </a:r>
            <a:r>
              <a:rPr lang="en-US" altLang="en-US" sz="3200" b="1" dirty="0">
                <a:solidFill>
                  <a:srgbClr val="FF0000"/>
                </a:solidFill>
              </a:rPr>
              <a:t>independent</a:t>
            </a:r>
            <a:r>
              <a:rPr lang="en-US" altLang="en-US" sz="3200" dirty="0"/>
              <a:t> (e.g., the means of blood pressure of patients who were given a drug vs. a control group who received a placebo);</a:t>
            </a:r>
            <a:br>
              <a:rPr lang="en-US" altLang="en-US" sz="3200" dirty="0"/>
            </a:br>
            <a:r>
              <a:rPr lang="en-US" altLang="en-US" sz="3200" dirty="0"/>
              <a:t> </a:t>
            </a:r>
            <a:br>
              <a:rPr lang="en-US" altLang="en-US" sz="3200" dirty="0"/>
            </a:br>
            <a:r>
              <a:rPr lang="en-US" altLang="en-US" sz="3200" dirty="0"/>
              <a:t>- </a:t>
            </a:r>
            <a:r>
              <a:rPr lang="en-US" altLang="en-US" sz="3200" b="1" dirty="0">
                <a:solidFill>
                  <a:srgbClr val="FF0000"/>
                </a:solidFill>
              </a:rPr>
              <a:t>dependent </a:t>
            </a:r>
            <a:r>
              <a:rPr lang="en-US" altLang="en-US" sz="3200" dirty="0"/>
              <a:t>(e.g., the means of blood pressure of patients "before" vs. "after" they received a drug).</a:t>
            </a:r>
          </a:p>
        </p:txBody>
      </p:sp>
      <p:sp>
        <p:nvSpPr>
          <p:cNvPr id="2" name="Date Placeholder 1"/>
          <p:cNvSpPr>
            <a:spLocks noGrp="1"/>
          </p:cNvSpPr>
          <p:nvPr>
            <p:ph type="dt" sz="half" idx="10"/>
          </p:nvPr>
        </p:nvSpPr>
        <p:spPr/>
        <p:txBody>
          <a:bodyPr/>
          <a:lstStyle/>
          <a:p>
            <a:pPr>
              <a:defRPr/>
            </a:pPr>
            <a:fld id="{C6F084F8-9D4F-45B2-A3AD-E087B7E2C1CF}" type="datetime1">
              <a:rPr lang="bg-BG" altLang="en-US" smtClean="0"/>
              <a:t>3.12.2019 г.</a:t>
            </a:fld>
            <a:endParaRPr lang="bg-BG" altLang="en-US"/>
          </a:p>
        </p:txBody>
      </p:sp>
    </p:spTree>
    <p:extLst>
      <p:ext uri="{BB962C8B-B14F-4D97-AF65-F5344CB8AC3E}">
        <p14:creationId xmlns:p14="http://schemas.microsoft.com/office/powerpoint/2010/main" val="1366521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850E640-75DD-4301-B6B3-2544EF77A509}" type="slidenum">
              <a:rPr lang="bg-BG" altLang="en-US"/>
              <a:pPr eaLnBrk="1" hangingPunct="1"/>
              <a:t>51</a:t>
            </a:fld>
            <a:endParaRPr lang="bg-BG" altLang="en-US"/>
          </a:p>
        </p:txBody>
      </p:sp>
      <p:sp>
        <p:nvSpPr>
          <p:cNvPr id="17411" name="Rectangle 2"/>
          <p:cNvSpPr>
            <a:spLocks noGrp="1" noChangeArrowheads="1"/>
          </p:cNvSpPr>
          <p:nvPr>
            <p:ph type="title"/>
          </p:nvPr>
        </p:nvSpPr>
        <p:spPr>
          <a:xfrm>
            <a:off x="457200" y="277813"/>
            <a:ext cx="8229600" cy="6103937"/>
          </a:xfrm>
        </p:spPr>
        <p:txBody>
          <a:bodyPr/>
          <a:lstStyle/>
          <a:p>
            <a:pPr eaLnBrk="1" hangingPunct="1"/>
            <a:r>
              <a:rPr lang="en-US" altLang="en-US" b="1" dirty="0">
                <a:solidFill>
                  <a:srgbClr val="FF0000"/>
                </a:solidFill>
              </a:rPr>
              <a:t>How the paired t-test can be applied?</a:t>
            </a:r>
            <a:br>
              <a:rPr lang="en-US" altLang="en-US" b="1" dirty="0">
                <a:solidFill>
                  <a:srgbClr val="FF0000"/>
                </a:solidFill>
              </a:rPr>
            </a:br>
            <a:r>
              <a:rPr lang="en-US" altLang="en-US" b="1" dirty="0">
                <a:solidFill>
                  <a:schemeClr val="tx1"/>
                </a:solidFill>
              </a:rPr>
              <a:t> </a:t>
            </a:r>
            <a:br>
              <a:rPr lang="bg-BG" altLang="en-US" b="1" dirty="0">
                <a:solidFill>
                  <a:srgbClr val="FF0000"/>
                </a:solidFill>
              </a:rPr>
            </a:br>
            <a:r>
              <a:rPr lang="en-US" altLang="en-US" b="1" dirty="0">
                <a:solidFill>
                  <a:schemeClr val="tx1"/>
                </a:solidFill>
              </a:rPr>
              <a:t>The same steps in hypothesis testing described in the first part of the lecture should be followed for paired t-test.</a:t>
            </a:r>
            <a:endParaRPr lang="bg-BG" altLang="en-US" b="1" dirty="0">
              <a:solidFill>
                <a:schemeClr val="tx1"/>
              </a:solidFill>
            </a:endParaRPr>
          </a:p>
        </p:txBody>
      </p:sp>
      <p:sp>
        <p:nvSpPr>
          <p:cNvPr id="2" name="Date Placeholder 1"/>
          <p:cNvSpPr>
            <a:spLocks noGrp="1"/>
          </p:cNvSpPr>
          <p:nvPr>
            <p:ph type="dt" sz="half" idx="10"/>
          </p:nvPr>
        </p:nvSpPr>
        <p:spPr/>
        <p:txBody>
          <a:bodyPr/>
          <a:lstStyle/>
          <a:p>
            <a:pPr>
              <a:defRPr/>
            </a:pPr>
            <a:fld id="{82A5E408-3070-4B0C-8E7E-59B047884638}" type="datetime1">
              <a:rPr lang="bg-BG" altLang="en-US" smtClean="0"/>
              <a:t>3.12.2019 г.</a:t>
            </a:fld>
            <a:endParaRPr lang="bg-BG" altLang="en-US"/>
          </a:p>
        </p:txBody>
      </p:sp>
    </p:spTree>
    <p:extLst>
      <p:ext uri="{BB962C8B-B14F-4D97-AF65-F5344CB8AC3E}">
        <p14:creationId xmlns:p14="http://schemas.microsoft.com/office/powerpoint/2010/main" val="826108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C0DB43B-767F-42C5-84B1-9214F5C58D69}" type="slidenum">
              <a:rPr lang="bg-BG" altLang="en-US"/>
              <a:pPr eaLnBrk="1" hangingPunct="1"/>
              <a:t>52</a:t>
            </a:fld>
            <a:endParaRPr lang="bg-BG" altLang="en-US"/>
          </a:p>
        </p:txBody>
      </p:sp>
      <p:sp>
        <p:nvSpPr>
          <p:cNvPr id="18435" name="Rectangle 2"/>
          <p:cNvSpPr>
            <a:spLocks noGrp="1" noChangeArrowheads="1"/>
          </p:cNvSpPr>
          <p:nvPr>
            <p:ph type="title"/>
          </p:nvPr>
        </p:nvSpPr>
        <p:spPr>
          <a:xfrm>
            <a:off x="457200" y="277813"/>
            <a:ext cx="8229600" cy="5887491"/>
          </a:xfrm>
        </p:spPr>
        <p:txBody>
          <a:bodyPr/>
          <a:lstStyle/>
          <a:p>
            <a:pPr algn="l" eaLnBrk="1" hangingPunct="1"/>
            <a:r>
              <a:rPr lang="en-US" altLang="en-US" sz="4000" b="1" dirty="0">
                <a:solidFill>
                  <a:srgbClr val="FF0000"/>
                </a:solidFill>
              </a:rPr>
              <a:t>1. State the null hypothesis (H</a:t>
            </a:r>
            <a:r>
              <a:rPr lang="en-US" altLang="en-US" sz="4000" b="1" baseline="-25000" dirty="0">
                <a:solidFill>
                  <a:srgbClr val="FF0000"/>
                </a:solidFill>
              </a:rPr>
              <a:t>0</a:t>
            </a:r>
            <a:r>
              <a:rPr lang="en-US" altLang="en-US" sz="4000" b="1" dirty="0">
                <a:solidFill>
                  <a:srgbClr val="FF0000"/>
                </a:solidFill>
              </a:rPr>
              <a:t>), </a:t>
            </a:r>
            <a:r>
              <a:rPr lang="en-US" altLang="en-US" sz="4000" dirty="0">
                <a:solidFill>
                  <a:schemeClr val="tx1"/>
                </a:solidFill>
              </a:rPr>
              <a:t>which claims that any differences in the data were just due to chance: the independent variable has no effect on the dependent variable, or that any difference among groups is due to random effects.</a:t>
            </a:r>
            <a:endParaRPr lang="bg-BG" altLang="en-US" sz="4000" dirty="0">
              <a:solidFill>
                <a:schemeClr val="tx1"/>
              </a:solidFill>
            </a:endParaRPr>
          </a:p>
        </p:txBody>
      </p:sp>
      <p:sp>
        <p:nvSpPr>
          <p:cNvPr id="2" name="Date Placeholder 1"/>
          <p:cNvSpPr>
            <a:spLocks noGrp="1"/>
          </p:cNvSpPr>
          <p:nvPr>
            <p:ph type="dt" sz="half" idx="10"/>
          </p:nvPr>
        </p:nvSpPr>
        <p:spPr/>
        <p:txBody>
          <a:bodyPr/>
          <a:lstStyle/>
          <a:p>
            <a:pPr>
              <a:defRPr/>
            </a:pPr>
            <a:fld id="{B7F8E9C7-FC32-465C-8856-2E64F5911CE5}" type="datetime1">
              <a:rPr lang="bg-BG" altLang="en-US" smtClean="0"/>
              <a:t>3.12.2019 г.</a:t>
            </a:fld>
            <a:endParaRPr lang="bg-BG" altLang="en-US"/>
          </a:p>
        </p:txBody>
      </p:sp>
    </p:spTree>
    <p:extLst>
      <p:ext uri="{BB962C8B-B14F-4D97-AF65-F5344CB8AC3E}">
        <p14:creationId xmlns:p14="http://schemas.microsoft.com/office/powerpoint/2010/main" val="9084713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7FFEF4-47D1-4C54-B1DF-EB170A07F0D4}" type="slidenum">
              <a:rPr lang="bg-BG" altLang="en-US"/>
              <a:pPr eaLnBrk="1" hangingPunct="1"/>
              <a:t>53</a:t>
            </a:fld>
            <a:endParaRPr lang="bg-BG" altLang="en-US"/>
          </a:p>
        </p:txBody>
      </p:sp>
      <p:sp>
        <p:nvSpPr>
          <p:cNvPr id="19459" name="Rectangle 2"/>
          <p:cNvSpPr>
            <a:spLocks noGrp="1" noChangeArrowheads="1"/>
          </p:cNvSpPr>
          <p:nvPr>
            <p:ph type="title"/>
          </p:nvPr>
        </p:nvSpPr>
        <p:spPr>
          <a:xfrm>
            <a:off x="251520" y="277813"/>
            <a:ext cx="8568952" cy="5887491"/>
          </a:xfrm>
        </p:spPr>
        <p:txBody>
          <a:bodyPr/>
          <a:lstStyle/>
          <a:p>
            <a:pPr indent="-762000" algn="l" eaLnBrk="1" hangingPunct="1"/>
            <a:r>
              <a:rPr lang="en-US" altLang="en-US" sz="4000" b="1" dirty="0">
                <a:solidFill>
                  <a:srgbClr val="FF0000"/>
                </a:solidFill>
              </a:rPr>
              <a:t>2. State the alternative hypothesis</a:t>
            </a:r>
            <a:r>
              <a:rPr lang="en-US" altLang="en-US" sz="4000" b="1" dirty="0"/>
              <a:t> </a:t>
            </a:r>
            <a:r>
              <a:rPr lang="en-US" altLang="en-US" sz="4000" b="1" dirty="0">
                <a:solidFill>
                  <a:srgbClr val="FF0000"/>
                </a:solidFill>
              </a:rPr>
              <a:t>(H</a:t>
            </a:r>
            <a:r>
              <a:rPr lang="en-US" altLang="en-US" sz="4000" b="1" baseline="-25000" dirty="0">
                <a:solidFill>
                  <a:srgbClr val="FF0000"/>
                </a:solidFill>
              </a:rPr>
              <a:t>1</a:t>
            </a:r>
            <a:r>
              <a:rPr lang="en-US" altLang="en-US" sz="4000" b="1" dirty="0">
                <a:solidFill>
                  <a:srgbClr val="FF0000"/>
                </a:solidFill>
              </a:rPr>
              <a:t>)</a:t>
            </a:r>
            <a:r>
              <a:rPr lang="en-US" altLang="en-US" sz="4000" b="1" dirty="0"/>
              <a:t> </a:t>
            </a:r>
            <a:r>
              <a:rPr lang="en-US" altLang="en-US" sz="4000" dirty="0"/>
              <a:t>- the prediction which we intend to evaluate.</a:t>
            </a:r>
            <a:br>
              <a:rPr lang="en-US" altLang="en-US" sz="4000" dirty="0"/>
            </a:br>
            <a:r>
              <a:rPr lang="en-US" altLang="en-US" sz="4000" b="1" dirty="0">
                <a:solidFill>
                  <a:srgbClr val="FF0000"/>
                </a:solidFill>
              </a:rPr>
              <a:t>H</a:t>
            </a:r>
            <a:r>
              <a:rPr lang="en-US" altLang="en-US" sz="4000" b="1" baseline="-25000" dirty="0">
                <a:solidFill>
                  <a:srgbClr val="FF0000"/>
                </a:solidFill>
              </a:rPr>
              <a:t>1</a:t>
            </a:r>
            <a:r>
              <a:rPr lang="en-US" altLang="en-US" sz="4000" dirty="0"/>
              <a:t> claims that the results are 'real' or 'significant': the independent variable influenced the dependent variable, or that there is a real difference among groups.</a:t>
            </a:r>
            <a:br>
              <a:rPr lang="en-US" altLang="en-US" sz="3200" dirty="0"/>
            </a:br>
            <a:endParaRPr lang="bg-BG" altLang="en-US" sz="3200" b="1" dirty="0">
              <a:solidFill>
                <a:srgbClr val="FF0000"/>
              </a:solidFill>
            </a:endParaRPr>
          </a:p>
        </p:txBody>
      </p:sp>
      <p:sp>
        <p:nvSpPr>
          <p:cNvPr id="2" name="Date Placeholder 1"/>
          <p:cNvSpPr>
            <a:spLocks noGrp="1"/>
          </p:cNvSpPr>
          <p:nvPr>
            <p:ph type="dt" sz="half" idx="10"/>
          </p:nvPr>
        </p:nvSpPr>
        <p:spPr/>
        <p:txBody>
          <a:bodyPr/>
          <a:lstStyle/>
          <a:p>
            <a:pPr>
              <a:defRPr/>
            </a:pPr>
            <a:fld id="{D29ABD02-F96E-4CE5-B67B-AA9061CD013B}" type="datetime1">
              <a:rPr lang="bg-BG" altLang="en-US" smtClean="0"/>
              <a:t>3.12.2019 г.</a:t>
            </a:fld>
            <a:endParaRPr lang="bg-BG" altLang="en-US"/>
          </a:p>
        </p:txBody>
      </p:sp>
    </p:spTree>
    <p:extLst>
      <p:ext uri="{BB962C8B-B14F-4D97-AF65-F5344CB8AC3E}">
        <p14:creationId xmlns:p14="http://schemas.microsoft.com/office/powerpoint/2010/main" val="1056691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7FFEF4-47D1-4C54-B1DF-EB170A07F0D4}" type="slidenum">
              <a:rPr lang="bg-BG" altLang="en-US"/>
              <a:pPr eaLnBrk="1" hangingPunct="1"/>
              <a:t>54</a:t>
            </a:fld>
            <a:endParaRPr lang="bg-BG" altLang="en-US"/>
          </a:p>
        </p:txBody>
      </p:sp>
      <p:sp>
        <p:nvSpPr>
          <p:cNvPr id="19459" name="Rectangle 2"/>
          <p:cNvSpPr>
            <a:spLocks noGrp="1" noChangeArrowheads="1"/>
          </p:cNvSpPr>
          <p:nvPr>
            <p:ph type="title"/>
          </p:nvPr>
        </p:nvSpPr>
        <p:spPr>
          <a:xfrm>
            <a:off x="251520" y="277813"/>
            <a:ext cx="8568952" cy="5887491"/>
          </a:xfrm>
        </p:spPr>
        <p:txBody>
          <a:bodyPr/>
          <a:lstStyle/>
          <a:p>
            <a:pPr indent="-762000" algn="l" eaLnBrk="1" hangingPunct="1">
              <a:lnSpc>
                <a:spcPct val="150000"/>
              </a:lnSpc>
            </a:pPr>
            <a:r>
              <a:rPr lang="en-US" altLang="en-US" b="1" dirty="0">
                <a:solidFill>
                  <a:srgbClr val="FF0000"/>
                </a:solidFill>
              </a:rPr>
              <a:t>3. Decide the type of H</a:t>
            </a:r>
            <a:r>
              <a:rPr lang="en-US" altLang="en-US" b="1" baseline="-25000" dirty="0">
                <a:solidFill>
                  <a:srgbClr val="FF0000"/>
                </a:solidFill>
              </a:rPr>
              <a:t>1</a:t>
            </a:r>
            <a:r>
              <a:rPr lang="en-US" altLang="en-US" b="1" dirty="0">
                <a:solidFill>
                  <a:srgbClr val="FF0000"/>
                </a:solidFill>
              </a:rPr>
              <a:t>: </a:t>
            </a:r>
            <a:br>
              <a:rPr lang="en-US" altLang="en-US" b="1" dirty="0">
                <a:solidFill>
                  <a:srgbClr val="FF0000"/>
                </a:solidFill>
              </a:rPr>
            </a:br>
            <a:r>
              <a:rPr lang="en-US" altLang="en-US" b="1" dirty="0">
                <a:solidFill>
                  <a:schemeClr val="tx1"/>
                </a:solidFill>
              </a:rPr>
              <a:t>= directional (one-tailed) or </a:t>
            </a:r>
            <a:br>
              <a:rPr lang="en-US" altLang="en-US" b="1" dirty="0">
                <a:solidFill>
                  <a:schemeClr val="tx1"/>
                </a:solidFill>
              </a:rPr>
            </a:br>
            <a:r>
              <a:rPr lang="en-US" altLang="en-US" b="1" dirty="0">
                <a:solidFill>
                  <a:schemeClr val="tx1"/>
                </a:solidFill>
              </a:rPr>
              <a:t>= non-directional (two-tailed). </a:t>
            </a:r>
            <a:endParaRPr lang="bg-BG" altLang="en-US" b="1" dirty="0">
              <a:solidFill>
                <a:schemeClr val="tx1"/>
              </a:solidFill>
            </a:endParaRPr>
          </a:p>
        </p:txBody>
      </p:sp>
      <p:sp>
        <p:nvSpPr>
          <p:cNvPr id="2" name="Date Placeholder 1"/>
          <p:cNvSpPr>
            <a:spLocks noGrp="1"/>
          </p:cNvSpPr>
          <p:nvPr>
            <p:ph type="dt" sz="half" idx="10"/>
          </p:nvPr>
        </p:nvSpPr>
        <p:spPr/>
        <p:txBody>
          <a:bodyPr/>
          <a:lstStyle/>
          <a:p>
            <a:pPr>
              <a:defRPr/>
            </a:pPr>
            <a:fld id="{D29ABD02-F96E-4CE5-B67B-AA9061CD013B}" type="datetime1">
              <a:rPr lang="bg-BG" altLang="en-US" smtClean="0"/>
              <a:t>3.12.2019 г.</a:t>
            </a:fld>
            <a:endParaRPr lang="bg-BG" altLang="en-US"/>
          </a:p>
        </p:txBody>
      </p:sp>
    </p:spTree>
    <p:extLst>
      <p:ext uri="{BB962C8B-B14F-4D97-AF65-F5344CB8AC3E}">
        <p14:creationId xmlns:p14="http://schemas.microsoft.com/office/powerpoint/2010/main" val="39331045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pPr algn="l"/>
            <a:r>
              <a:rPr lang="en-US" sz="3200" b="1" dirty="0">
                <a:solidFill>
                  <a:srgbClr val="C00000"/>
                </a:solidFill>
              </a:rPr>
              <a:t>Examples of directional and non-directional hypotheses</a:t>
            </a:r>
            <a:br>
              <a:rPr lang="en-US" sz="3200" b="1" dirty="0">
                <a:solidFill>
                  <a:srgbClr val="C00000"/>
                </a:solidFill>
              </a:rPr>
            </a:br>
            <a:br>
              <a:rPr lang="en-US" sz="3200" b="1" dirty="0"/>
            </a:br>
            <a:r>
              <a:rPr lang="en-US" sz="3200" b="1" dirty="0"/>
              <a:t>For </a:t>
            </a:r>
            <a:r>
              <a:rPr lang="en-US" sz="3200" b="1" dirty="0">
                <a:solidFill>
                  <a:srgbClr val="FF0000"/>
                </a:solidFill>
              </a:rPr>
              <a:t>directional hypothesis </a:t>
            </a:r>
            <a:r>
              <a:rPr lang="en-US" sz="3200" b="1" dirty="0"/>
              <a:t>we use </a:t>
            </a:r>
            <a:r>
              <a:rPr lang="en-US" sz="3200" b="1" dirty="0">
                <a:solidFill>
                  <a:srgbClr val="FF0000"/>
                </a:solidFill>
              </a:rPr>
              <a:t>one-sided or one-tailed</a:t>
            </a:r>
            <a:r>
              <a:rPr lang="en-US" sz="3200" b="1" dirty="0"/>
              <a:t> </a:t>
            </a:r>
            <a:r>
              <a:rPr lang="en-US" sz="3200" b="1" dirty="0">
                <a:solidFill>
                  <a:srgbClr val="FF0000"/>
                </a:solidFill>
              </a:rPr>
              <a:t>test. </a:t>
            </a:r>
            <a:br>
              <a:rPr lang="en-US" sz="3200" b="1" dirty="0"/>
            </a:br>
            <a:br>
              <a:rPr lang="en-US" sz="3200" b="1" dirty="0"/>
            </a:br>
            <a:r>
              <a:rPr lang="en-US" sz="3200" b="1" dirty="0"/>
              <a:t>For </a:t>
            </a:r>
            <a:r>
              <a:rPr lang="en-US" sz="3200" b="1" dirty="0">
                <a:solidFill>
                  <a:srgbClr val="FF0000"/>
                </a:solidFill>
              </a:rPr>
              <a:t>non-directional hypothesis </a:t>
            </a:r>
            <a:r>
              <a:rPr lang="en-US" sz="3200" b="1" dirty="0">
                <a:solidFill>
                  <a:schemeClr val="tx1"/>
                </a:solidFill>
              </a:rPr>
              <a:t>we use </a:t>
            </a:r>
            <a:r>
              <a:rPr lang="en-US" sz="3200" b="1" dirty="0">
                <a:solidFill>
                  <a:srgbClr val="FF0000"/>
                </a:solidFill>
              </a:rPr>
              <a:t>two-sided or two-tailed</a:t>
            </a:r>
            <a:r>
              <a:rPr lang="en-US" sz="3200" b="1" dirty="0"/>
              <a:t> </a:t>
            </a:r>
            <a:r>
              <a:rPr lang="en-US" sz="3200" b="1" dirty="0">
                <a:solidFill>
                  <a:srgbClr val="FF0000"/>
                </a:solidFill>
              </a:rPr>
              <a:t>test.</a:t>
            </a:r>
            <a:br>
              <a:rPr lang="en-US" sz="3200" b="1" dirty="0"/>
            </a:br>
            <a:endParaRPr lang="en-US" sz="3200" b="1"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55</a:t>
            </a:fld>
            <a:endParaRPr lang="bg-BG" altLang="en-US"/>
          </a:p>
        </p:txBody>
      </p:sp>
    </p:spTree>
    <p:extLst>
      <p:ext uri="{BB962C8B-B14F-4D97-AF65-F5344CB8AC3E}">
        <p14:creationId xmlns:p14="http://schemas.microsoft.com/office/powerpoint/2010/main" val="4408191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467BA28-6373-484D-A468-78DF155EB6CD}" type="slidenum">
              <a:rPr lang="bg-BG" altLang="en-US"/>
              <a:pPr eaLnBrk="1" hangingPunct="1"/>
              <a:t>56</a:t>
            </a:fld>
            <a:endParaRPr lang="bg-BG" altLang="en-US"/>
          </a:p>
        </p:txBody>
      </p:sp>
      <p:sp>
        <p:nvSpPr>
          <p:cNvPr id="20483" name="Rectangle 2"/>
          <p:cNvSpPr>
            <a:spLocks noGrp="1" noChangeArrowheads="1"/>
          </p:cNvSpPr>
          <p:nvPr>
            <p:ph type="title"/>
          </p:nvPr>
        </p:nvSpPr>
        <p:spPr>
          <a:xfrm>
            <a:off x="179512" y="277813"/>
            <a:ext cx="8712968" cy="5959499"/>
          </a:xfrm>
        </p:spPr>
        <p:txBody>
          <a:bodyPr/>
          <a:lstStyle/>
          <a:p>
            <a:pPr algn="l" eaLnBrk="1" hangingPunct="1"/>
            <a:r>
              <a:rPr lang="en-US" altLang="en-US" sz="3200" b="1" dirty="0">
                <a:solidFill>
                  <a:srgbClr val="FF0000"/>
                </a:solidFill>
              </a:rPr>
              <a:t>4. State the level of significance (the decision level)</a:t>
            </a:r>
            <a:r>
              <a:rPr lang="en-US" altLang="en-US" sz="3200" dirty="0"/>
              <a:t> </a:t>
            </a:r>
            <a:br>
              <a:rPr lang="en-US" altLang="en-US" sz="3200" dirty="0"/>
            </a:br>
            <a:r>
              <a:rPr lang="en-US" altLang="en-US" sz="3200" dirty="0"/>
              <a:t>There are two mutually exclusive hypotheses (H</a:t>
            </a:r>
            <a:r>
              <a:rPr lang="en-US" altLang="en-US" sz="3200" baseline="-25000" dirty="0"/>
              <a:t>1</a:t>
            </a:r>
            <a:r>
              <a:rPr lang="en-US" altLang="en-US" sz="3200" dirty="0"/>
              <a:t> and H</a:t>
            </a:r>
            <a:r>
              <a:rPr lang="en-US" altLang="en-US" sz="3200" baseline="-25000" dirty="0"/>
              <a:t>0</a:t>
            </a:r>
            <a:r>
              <a:rPr lang="en-US" altLang="en-US" sz="3200" dirty="0"/>
              <a:t>) competing to explain the results of an investigation. </a:t>
            </a:r>
            <a:br>
              <a:rPr lang="en-US" altLang="en-US" sz="3200" dirty="0"/>
            </a:br>
            <a:br>
              <a:rPr lang="en-US" altLang="en-US" sz="3200" dirty="0"/>
            </a:br>
            <a:r>
              <a:rPr lang="en-US" altLang="en-US" sz="3200" dirty="0"/>
              <a:t>Hypothesis testing, or statistical decision making, involves establishing the probability of H</a:t>
            </a:r>
            <a:r>
              <a:rPr lang="en-US" altLang="en-US" sz="3200" baseline="-25000" dirty="0"/>
              <a:t>0</a:t>
            </a:r>
            <a:r>
              <a:rPr lang="en-US" altLang="en-US" sz="3200" dirty="0"/>
              <a:t> being true.</a:t>
            </a:r>
            <a:br>
              <a:rPr lang="en-US" altLang="en-US" sz="3200" dirty="0"/>
            </a:br>
            <a:r>
              <a:rPr lang="en-US" altLang="en-US" sz="3200" dirty="0"/>
              <a:t> </a:t>
            </a:r>
            <a:br>
              <a:rPr lang="en-US" altLang="en-US" sz="3200" dirty="0"/>
            </a:br>
            <a:r>
              <a:rPr lang="en-US" altLang="en-US" sz="3200" dirty="0"/>
              <a:t>If this probability is very small, we are in a position to reject the H</a:t>
            </a:r>
            <a:r>
              <a:rPr lang="en-US" altLang="en-US" sz="3200" baseline="-25000" dirty="0"/>
              <a:t>0</a:t>
            </a:r>
            <a:r>
              <a:rPr lang="en-US" altLang="en-US" sz="3200" dirty="0"/>
              <a:t>.</a:t>
            </a:r>
            <a:endParaRPr lang="bg-BG" altLang="en-US" sz="3200" dirty="0"/>
          </a:p>
        </p:txBody>
      </p:sp>
      <p:sp>
        <p:nvSpPr>
          <p:cNvPr id="2" name="Date Placeholder 1"/>
          <p:cNvSpPr>
            <a:spLocks noGrp="1"/>
          </p:cNvSpPr>
          <p:nvPr>
            <p:ph type="dt" sz="half" idx="10"/>
          </p:nvPr>
        </p:nvSpPr>
        <p:spPr/>
        <p:txBody>
          <a:bodyPr/>
          <a:lstStyle/>
          <a:p>
            <a:pPr>
              <a:defRPr/>
            </a:pPr>
            <a:fld id="{BE27CEA4-253E-4E50-8D31-0F7783EB70F9}" type="datetime1">
              <a:rPr lang="bg-BG" altLang="en-US" smtClean="0"/>
              <a:t>3.12.2019 г.</a:t>
            </a:fld>
            <a:endParaRPr lang="bg-BG" altLang="en-US"/>
          </a:p>
        </p:txBody>
      </p:sp>
    </p:spTree>
    <p:extLst>
      <p:ext uri="{BB962C8B-B14F-4D97-AF65-F5344CB8AC3E}">
        <p14:creationId xmlns:p14="http://schemas.microsoft.com/office/powerpoint/2010/main" val="26007897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1A6B70-CC60-487D-A415-9994D3655223}" type="slidenum">
              <a:rPr lang="bg-BG" altLang="en-US"/>
              <a:pPr eaLnBrk="1" hangingPunct="1"/>
              <a:t>57</a:t>
            </a:fld>
            <a:endParaRPr lang="bg-BG" altLang="en-US"/>
          </a:p>
        </p:txBody>
      </p:sp>
      <p:sp>
        <p:nvSpPr>
          <p:cNvPr id="21507" name="Rectangle 4"/>
          <p:cNvSpPr>
            <a:spLocks noGrp="1" noChangeArrowheads="1"/>
          </p:cNvSpPr>
          <p:nvPr>
            <p:ph type="title"/>
          </p:nvPr>
        </p:nvSpPr>
        <p:spPr>
          <a:xfrm>
            <a:off x="323528" y="188640"/>
            <a:ext cx="8496944" cy="6030912"/>
          </a:xfrm>
        </p:spPr>
        <p:txBody>
          <a:bodyPr/>
          <a:lstStyle/>
          <a:p>
            <a:pPr algn="l" eaLnBrk="1" hangingPunct="1">
              <a:lnSpc>
                <a:spcPct val="90000"/>
              </a:lnSpc>
            </a:pPr>
            <a:r>
              <a:rPr lang="en-US" altLang="en-US" sz="3600" dirty="0">
                <a:solidFill>
                  <a:srgbClr val="FF0000"/>
                </a:solidFill>
              </a:rPr>
              <a:t>The conventional levels of significance:</a:t>
            </a:r>
            <a:br>
              <a:rPr lang="en-US" altLang="en-US" sz="3600" dirty="0">
                <a:solidFill>
                  <a:srgbClr val="FF0000"/>
                </a:solidFill>
              </a:rPr>
            </a:br>
            <a:br>
              <a:rPr lang="en-US" altLang="en-US" sz="3600" dirty="0"/>
            </a:br>
            <a:r>
              <a:rPr lang="en-US" altLang="en-US" sz="3600" dirty="0"/>
              <a:t>- "</a:t>
            </a:r>
            <a:r>
              <a:rPr lang="en-US" altLang="en-US" sz="3600" dirty="0">
                <a:solidFill>
                  <a:srgbClr val="FF0000"/>
                </a:solidFill>
              </a:rPr>
              <a:t>significant</a:t>
            </a:r>
            <a:r>
              <a:rPr lang="en-US" altLang="en-US" sz="3600" dirty="0"/>
              <a:t>" for </a:t>
            </a:r>
            <a:r>
              <a:rPr lang="en-US" altLang="en-US" sz="3600" i="1" dirty="0"/>
              <a:t>p &lt; </a:t>
            </a:r>
            <a:r>
              <a:rPr lang="en-US" altLang="en-US" sz="3600" dirty="0"/>
              <a:t>0.05;</a:t>
            </a:r>
            <a:br>
              <a:rPr lang="en-US" altLang="en-US" sz="3600" dirty="0"/>
            </a:br>
            <a:r>
              <a:rPr lang="en-US" altLang="en-US" sz="3600" dirty="0"/>
              <a:t> </a:t>
            </a:r>
            <a:br>
              <a:rPr lang="en-US" altLang="en-US" sz="3600" dirty="0"/>
            </a:br>
            <a:r>
              <a:rPr lang="en-US" altLang="en-US" sz="3600" dirty="0"/>
              <a:t>- "</a:t>
            </a:r>
            <a:r>
              <a:rPr lang="en-US" altLang="en-US" sz="3600" dirty="0">
                <a:solidFill>
                  <a:srgbClr val="FF0000"/>
                </a:solidFill>
              </a:rPr>
              <a:t>highly significant</a:t>
            </a:r>
            <a:r>
              <a:rPr lang="en-US" altLang="en-US" sz="3600" dirty="0"/>
              <a:t>" for </a:t>
            </a:r>
            <a:r>
              <a:rPr lang="en-US" altLang="en-US" sz="3600" i="1" dirty="0"/>
              <a:t>p &lt; </a:t>
            </a:r>
            <a:r>
              <a:rPr lang="en-US" altLang="en-US" sz="3600" dirty="0"/>
              <a:t>0.01;</a:t>
            </a:r>
            <a:br>
              <a:rPr lang="en-US" altLang="en-US" sz="3600" dirty="0"/>
            </a:br>
            <a:br>
              <a:rPr lang="en-US" altLang="en-US" sz="3600" dirty="0"/>
            </a:br>
            <a:r>
              <a:rPr lang="en-US" altLang="en-US" sz="3600" dirty="0"/>
              <a:t>- "</a:t>
            </a:r>
            <a:r>
              <a:rPr lang="en-US" altLang="en-US" sz="3600" dirty="0">
                <a:solidFill>
                  <a:srgbClr val="FF0000"/>
                </a:solidFill>
              </a:rPr>
              <a:t>not significant</a:t>
            </a:r>
            <a:r>
              <a:rPr lang="en-US" altLang="en-US" sz="3600" dirty="0"/>
              <a:t>" for </a:t>
            </a:r>
            <a:r>
              <a:rPr lang="en-US" altLang="en-US" sz="3600" i="1" dirty="0"/>
              <a:t>p &gt; </a:t>
            </a:r>
            <a:r>
              <a:rPr lang="en-US" altLang="en-US" sz="3600" dirty="0"/>
              <a:t>0.05 or </a:t>
            </a:r>
            <a:r>
              <a:rPr lang="en-US" altLang="en-US" sz="3600" i="1" dirty="0"/>
              <a:t>p </a:t>
            </a:r>
            <a:r>
              <a:rPr lang="en-US" altLang="en-US" sz="3600" dirty="0"/>
              <a:t>= 0.05.</a:t>
            </a:r>
            <a:br>
              <a:rPr lang="en-US" altLang="en-US" sz="3600" dirty="0"/>
            </a:br>
            <a:br>
              <a:rPr lang="en-US" altLang="en-US" sz="3600" dirty="0"/>
            </a:br>
            <a:br>
              <a:rPr lang="en-US" altLang="en-US" sz="3600" dirty="0"/>
            </a:br>
            <a:r>
              <a:rPr lang="en-US" altLang="en-US" sz="3100" dirty="0"/>
              <a:t>This means if the probability of H</a:t>
            </a:r>
            <a:r>
              <a:rPr lang="en-US" altLang="en-US" sz="3100" baseline="-25000" dirty="0"/>
              <a:t>0</a:t>
            </a:r>
            <a:r>
              <a:rPr lang="en-US" altLang="en-US" sz="3100" dirty="0"/>
              <a:t>, being true is less than 0.05 or 0.01, we can reject H</a:t>
            </a:r>
            <a:r>
              <a:rPr lang="en-US" altLang="en-US" sz="3100" baseline="-25000" dirty="0"/>
              <a:t>0  </a:t>
            </a:r>
            <a:r>
              <a:rPr lang="en-US" altLang="en-US" sz="3100" dirty="0"/>
              <a:t>and  accept the alternative hypothesis H</a:t>
            </a:r>
            <a:r>
              <a:rPr lang="en-US" altLang="en-US" sz="3100" baseline="-25000" dirty="0"/>
              <a:t>1</a:t>
            </a:r>
            <a:r>
              <a:rPr lang="en-US" altLang="en-US" sz="3100" dirty="0"/>
              <a:t>.</a:t>
            </a:r>
            <a:endParaRPr lang="bg-BG" altLang="en-US" sz="3100" dirty="0"/>
          </a:p>
        </p:txBody>
      </p:sp>
      <p:sp>
        <p:nvSpPr>
          <p:cNvPr id="2" name="Date Placeholder 1"/>
          <p:cNvSpPr>
            <a:spLocks noGrp="1"/>
          </p:cNvSpPr>
          <p:nvPr>
            <p:ph type="dt" sz="half" idx="10"/>
          </p:nvPr>
        </p:nvSpPr>
        <p:spPr/>
        <p:txBody>
          <a:bodyPr/>
          <a:lstStyle/>
          <a:p>
            <a:pPr>
              <a:defRPr/>
            </a:pPr>
            <a:fld id="{04532870-E9B3-4AE0-8C8B-6858DDBB477D}" type="datetime1">
              <a:rPr lang="bg-BG" altLang="en-US" smtClean="0"/>
              <a:t>3.12.2019 г.</a:t>
            </a:fld>
            <a:endParaRPr lang="bg-BG" altLang="en-US"/>
          </a:p>
        </p:txBody>
      </p:sp>
    </p:spTree>
    <p:extLst>
      <p:ext uri="{BB962C8B-B14F-4D97-AF65-F5344CB8AC3E}">
        <p14:creationId xmlns:p14="http://schemas.microsoft.com/office/powerpoint/2010/main" val="3046041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FC88C10-90EF-4125-955F-EF7110646202}" type="slidenum">
              <a:rPr lang="bg-BG" altLang="en-US"/>
              <a:pPr eaLnBrk="1" hangingPunct="1"/>
              <a:t>58</a:t>
            </a:fld>
            <a:endParaRPr lang="bg-BG" altLang="en-US"/>
          </a:p>
        </p:txBody>
      </p:sp>
      <p:sp>
        <p:nvSpPr>
          <p:cNvPr id="26627" name="Rectangle 2"/>
          <p:cNvSpPr>
            <a:spLocks noGrp="1" noChangeArrowheads="1"/>
          </p:cNvSpPr>
          <p:nvPr>
            <p:ph type="title"/>
          </p:nvPr>
        </p:nvSpPr>
        <p:spPr>
          <a:xfrm>
            <a:off x="467544" y="277813"/>
            <a:ext cx="8219256" cy="5815483"/>
          </a:xfrm>
        </p:spPr>
        <p:txBody>
          <a:bodyPr/>
          <a:lstStyle/>
          <a:p>
            <a:pPr algn="l" eaLnBrk="1" hangingPunct="1"/>
            <a:r>
              <a:rPr lang="en-US" altLang="en-US" sz="4000" b="1" dirty="0">
                <a:solidFill>
                  <a:srgbClr val="FF0000"/>
                </a:solidFill>
              </a:rPr>
              <a:t>5. Choose the test statistic</a:t>
            </a:r>
            <a:br>
              <a:rPr lang="en-US" altLang="en-US" sz="4000" b="1" dirty="0">
                <a:solidFill>
                  <a:srgbClr val="FF0000"/>
                </a:solidFill>
              </a:rPr>
            </a:br>
            <a:r>
              <a:rPr lang="en-US" altLang="en-US" sz="4000" b="1" dirty="0">
                <a:solidFill>
                  <a:srgbClr val="FF0000"/>
                </a:solidFill>
              </a:rPr>
              <a:t> </a:t>
            </a:r>
            <a:r>
              <a:rPr lang="en-US" altLang="en-US" sz="3600" b="1" dirty="0">
                <a:solidFill>
                  <a:srgbClr val="FF0000"/>
                </a:solidFill>
              </a:rPr>
              <a:t>Statistical test</a:t>
            </a:r>
            <a:r>
              <a:rPr lang="en-US" altLang="en-US" sz="3600" dirty="0">
                <a:solidFill>
                  <a:srgbClr val="FF0000"/>
                </a:solidFill>
              </a:rPr>
              <a:t> –</a:t>
            </a:r>
            <a:r>
              <a:rPr lang="en-US" altLang="en-US" sz="3600" dirty="0">
                <a:solidFill>
                  <a:schemeClr val="tx1"/>
                </a:solidFill>
              </a:rPr>
              <a:t> a statistic calculated from the sample data whose value is used to decide whether H</a:t>
            </a:r>
            <a:r>
              <a:rPr lang="en-US" altLang="en-US" sz="3600" baseline="-25000" dirty="0">
                <a:solidFill>
                  <a:schemeClr val="tx1"/>
                </a:solidFill>
              </a:rPr>
              <a:t>0 </a:t>
            </a:r>
            <a:r>
              <a:rPr lang="en-US" altLang="en-US" sz="3600" dirty="0">
                <a:solidFill>
                  <a:schemeClr val="tx1"/>
                </a:solidFill>
              </a:rPr>
              <a:t>is to be accepted or rejected.</a:t>
            </a:r>
            <a:br>
              <a:rPr lang="en-US" altLang="en-US" sz="3600" dirty="0">
                <a:solidFill>
                  <a:schemeClr val="tx1"/>
                </a:solidFill>
              </a:rPr>
            </a:br>
            <a:r>
              <a:rPr lang="en-US" altLang="en-US" sz="3600" b="1" dirty="0">
                <a:solidFill>
                  <a:srgbClr val="FF0000"/>
                </a:solidFill>
              </a:rPr>
              <a:t>Parametric tests</a:t>
            </a:r>
            <a:r>
              <a:rPr lang="en-US" altLang="en-US" sz="3600" b="1" dirty="0">
                <a:solidFill>
                  <a:schemeClr val="tx1"/>
                </a:solidFill>
              </a:rPr>
              <a:t> </a:t>
            </a:r>
            <a:r>
              <a:rPr lang="en-US" altLang="en-US" sz="3600" dirty="0">
                <a:solidFill>
                  <a:schemeClr val="tx1"/>
                </a:solidFill>
              </a:rPr>
              <a:t>– for the analysis of interval or ratio data, e.g. </a:t>
            </a:r>
            <a:r>
              <a:rPr lang="en-US" altLang="en-US" sz="3600" dirty="0">
                <a:solidFill>
                  <a:srgbClr val="FF0000"/>
                </a:solidFill>
              </a:rPr>
              <a:t>t-test</a:t>
            </a:r>
            <a:br>
              <a:rPr lang="en-US" altLang="en-US" sz="3600" dirty="0">
                <a:solidFill>
                  <a:srgbClr val="FF0000"/>
                </a:solidFill>
              </a:rPr>
            </a:br>
            <a:r>
              <a:rPr lang="en-US" altLang="en-US" sz="3600" b="1" dirty="0">
                <a:solidFill>
                  <a:srgbClr val="FF0000"/>
                </a:solidFill>
              </a:rPr>
              <a:t>Non-parametric tests</a:t>
            </a:r>
            <a:r>
              <a:rPr lang="en-US" altLang="en-US" sz="3600" b="1" dirty="0">
                <a:solidFill>
                  <a:schemeClr val="tx1"/>
                </a:solidFill>
              </a:rPr>
              <a:t> </a:t>
            </a:r>
            <a:r>
              <a:rPr lang="en-US" altLang="en-US" sz="3600" dirty="0">
                <a:solidFill>
                  <a:schemeClr val="tx1"/>
                </a:solidFill>
              </a:rPr>
              <a:t>– for the analysis of nominal or ordinal data, e.g. </a:t>
            </a:r>
            <a:r>
              <a:rPr lang="en-US" altLang="en-US" sz="4000" dirty="0">
                <a:solidFill>
                  <a:srgbClr val="FF0000"/>
                </a:solidFill>
                <a:sym typeface="Symbol" pitchFamily="18" charset="2"/>
              </a:rPr>
              <a:t>chi-square.</a:t>
            </a:r>
            <a:endParaRPr lang="el-GR" altLang="en-US" sz="3600" i="1" baseline="30000"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5AA21575-8CF5-44A2-94ED-32F3557F9031}" type="datetime1">
              <a:rPr lang="bg-BG" altLang="en-US" smtClean="0"/>
              <a:t>3.12.2019 г.</a:t>
            </a:fld>
            <a:endParaRPr lang="bg-BG" altLang="en-US"/>
          </a:p>
        </p:txBody>
      </p:sp>
    </p:spTree>
    <p:extLst>
      <p:ext uri="{BB962C8B-B14F-4D97-AF65-F5344CB8AC3E}">
        <p14:creationId xmlns:p14="http://schemas.microsoft.com/office/powerpoint/2010/main" val="1971543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FF1FD62-0FA7-4069-9C12-DA4920FEBB55}" type="slidenum">
              <a:rPr lang="bg-BG" altLang="en-US"/>
              <a:pPr eaLnBrk="1" hangingPunct="1"/>
              <a:t>59</a:t>
            </a:fld>
            <a:endParaRPr lang="bg-BG" altLang="en-US"/>
          </a:p>
        </p:txBody>
      </p:sp>
      <p:sp>
        <p:nvSpPr>
          <p:cNvPr id="27651" name="Rectangle 2"/>
          <p:cNvSpPr>
            <a:spLocks noGrp="1" noChangeArrowheads="1"/>
          </p:cNvSpPr>
          <p:nvPr>
            <p:ph type="title"/>
          </p:nvPr>
        </p:nvSpPr>
        <p:spPr>
          <a:xfrm>
            <a:off x="457200" y="277813"/>
            <a:ext cx="8229600" cy="6103937"/>
          </a:xfrm>
        </p:spPr>
        <p:txBody>
          <a:bodyPr/>
          <a:lstStyle/>
          <a:p>
            <a:pPr algn="l" eaLnBrk="1" hangingPunct="1">
              <a:lnSpc>
                <a:spcPct val="125000"/>
              </a:lnSpc>
            </a:pPr>
            <a:r>
              <a:rPr lang="en-US" altLang="en-US" sz="3600" b="1" dirty="0">
                <a:solidFill>
                  <a:srgbClr val="FF0000"/>
                </a:solidFill>
              </a:rPr>
              <a:t>6. Compute the numerical value of the test statistic from the observed data to decide the probability of H</a:t>
            </a:r>
            <a:r>
              <a:rPr lang="en-US" altLang="en-US" sz="3600" b="1" baseline="-25000" dirty="0">
                <a:solidFill>
                  <a:srgbClr val="FF0000"/>
                </a:solidFill>
              </a:rPr>
              <a:t>0</a:t>
            </a:r>
            <a:r>
              <a:rPr lang="en-US" altLang="en-US" sz="3600" b="1" dirty="0">
                <a:solidFill>
                  <a:srgbClr val="FF0000"/>
                </a:solidFill>
              </a:rPr>
              <a:t> being true.</a:t>
            </a:r>
            <a:r>
              <a:rPr lang="en-US" altLang="en-US" sz="3600" b="1" dirty="0"/>
              <a:t> </a:t>
            </a:r>
            <a:r>
              <a:rPr lang="en-US" altLang="en-US" sz="3600" dirty="0"/>
              <a:t>That is, we assume H</a:t>
            </a:r>
            <a:r>
              <a:rPr lang="en-US" altLang="en-US" sz="3600" baseline="-25000" dirty="0"/>
              <a:t>0</a:t>
            </a:r>
            <a:r>
              <a:rPr lang="en-US" altLang="en-US" sz="3600" dirty="0"/>
              <a:t> is true, and calculate the probability of the outcome of the investigation being due to chance alone. </a:t>
            </a:r>
            <a:endParaRPr lang="bg-BG" altLang="en-US" sz="3600" dirty="0"/>
          </a:p>
        </p:txBody>
      </p:sp>
      <p:sp>
        <p:nvSpPr>
          <p:cNvPr id="2" name="Date Placeholder 1"/>
          <p:cNvSpPr>
            <a:spLocks noGrp="1"/>
          </p:cNvSpPr>
          <p:nvPr>
            <p:ph type="dt" sz="half" idx="10"/>
          </p:nvPr>
        </p:nvSpPr>
        <p:spPr/>
        <p:txBody>
          <a:bodyPr/>
          <a:lstStyle/>
          <a:p>
            <a:pPr>
              <a:defRPr/>
            </a:pPr>
            <a:fld id="{893207CD-FD23-4C2C-B530-0C01200CFD1A}" type="datetime1">
              <a:rPr lang="bg-BG" altLang="en-US" smtClean="0"/>
              <a:t>3.12.2019 г.</a:t>
            </a:fld>
            <a:endParaRPr lang="bg-BG" altLang="en-US"/>
          </a:p>
        </p:txBody>
      </p:sp>
    </p:spTree>
    <p:extLst>
      <p:ext uri="{BB962C8B-B14F-4D97-AF65-F5344CB8AC3E}">
        <p14:creationId xmlns:p14="http://schemas.microsoft.com/office/powerpoint/2010/main" val="1033973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68952" cy="6034682"/>
          </a:xfrm>
        </p:spPr>
        <p:txBody>
          <a:bodyPr/>
          <a:lstStyle/>
          <a:p>
            <a:pPr algn="l"/>
            <a:r>
              <a:rPr lang="en-US" sz="3200" i="1" dirty="0"/>
              <a:t>	</a:t>
            </a:r>
            <a:r>
              <a:rPr lang="en-US" sz="3600" b="1" i="1" dirty="0">
                <a:solidFill>
                  <a:srgbClr val="FF0000"/>
                </a:solidFill>
              </a:rPr>
              <a:t>Statistical hypothesis testing </a:t>
            </a:r>
            <a:r>
              <a:rPr lang="en-US" sz="3600" dirty="0">
                <a:solidFill>
                  <a:schemeClr val="tx1"/>
                </a:solidFill>
              </a:rPr>
              <a:t>allows researchers to make objective decisions concerning the results of their studies. Scientists need such a mechanism for helping them to decide which outcomes are likely to reflect only chance differences between sample groups and which are likely to reflect true population differences. </a:t>
            </a:r>
            <a:endParaRPr lang="bg-BG" sz="3600" dirty="0">
              <a:solidFill>
                <a:schemeClr val="tx1"/>
              </a:solidFill>
            </a:endParaRP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6</a:t>
            </a:fld>
            <a:endParaRPr lang="bg-BG" altLang="en-US"/>
          </a:p>
        </p:txBody>
      </p:sp>
    </p:spTree>
    <p:extLst>
      <p:ext uri="{BB962C8B-B14F-4D97-AF65-F5344CB8AC3E}">
        <p14:creationId xmlns:p14="http://schemas.microsoft.com/office/powerpoint/2010/main" val="29610819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5962674"/>
          </a:xfrm>
        </p:spPr>
        <p:txBody>
          <a:bodyPr/>
          <a:lstStyle/>
          <a:p>
            <a:pPr algn="l"/>
            <a:r>
              <a:rPr lang="en-US" sz="3200" b="1" dirty="0">
                <a:solidFill>
                  <a:srgbClr val="FF0000"/>
                </a:solidFill>
              </a:rPr>
              <a:t>Calculation of t-tests</a:t>
            </a:r>
            <a:br>
              <a:rPr lang="en-US" sz="2800" dirty="0"/>
            </a:br>
            <a:r>
              <a:rPr lang="en-US" sz="2800" dirty="0"/>
              <a:t>Besides using statistical software packages, such as SPSS, we can simply calculate  t-criterion. </a:t>
            </a:r>
            <a:br>
              <a:rPr lang="en-US" sz="2800" dirty="0"/>
            </a:br>
            <a:r>
              <a:rPr lang="en-US" sz="2800" dirty="0"/>
              <a:t>For independent samples with different variances t can be calculated by the following formula:</a:t>
            </a:r>
            <a:br>
              <a:rPr lang="en-US" sz="2800" dirty="0"/>
            </a:br>
            <a:br>
              <a:rPr lang="en-US" sz="2800" dirty="0"/>
            </a:br>
            <a:br>
              <a:rPr lang="en-US" sz="2800" dirty="0"/>
            </a:br>
            <a:br>
              <a:rPr lang="en-US" sz="2800" dirty="0"/>
            </a:br>
            <a:br>
              <a:rPr lang="en-US" sz="2800" dirty="0"/>
            </a:br>
            <a:br>
              <a:rPr lang="en-US" sz="2800" dirty="0"/>
            </a:br>
            <a:br>
              <a:rPr lang="en-US" sz="2800" dirty="0"/>
            </a:br>
            <a:r>
              <a:rPr lang="en-US" sz="2000" dirty="0">
                <a:solidFill>
                  <a:srgbClr val="FF0000"/>
                </a:solidFill>
              </a:rPr>
              <a:t>where:</a:t>
            </a:r>
            <a:r>
              <a:rPr lang="en-US" sz="2800" dirty="0">
                <a:solidFill>
                  <a:srgbClr val="FF0000"/>
                </a:solidFill>
              </a:rPr>
              <a:t>             </a:t>
            </a:r>
            <a:r>
              <a:rPr lang="en-US" sz="2000" dirty="0"/>
              <a:t>is the absolute difference of the means in both groups </a:t>
            </a:r>
            <a:br>
              <a:rPr lang="en-US" sz="2800" dirty="0"/>
            </a:br>
            <a:r>
              <a:rPr lang="bg-BG" sz="2400" b="1" dirty="0"/>
              <a:t>s</a:t>
            </a:r>
            <a:r>
              <a:rPr lang="bg-BG" sz="2400" b="1" baseline="-25000" dirty="0"/>
              <a:t>1</a:t>
            </a:r>
            <a:r>
              <a:rPr lang="bg-BG" sz="2400" dirty="0"/>
              <a:t> </a:t>
            </a:r>
            <a:r>
              <a:rPr lang="en-US" sz="2000" dirty="0"/>
              <a:t>and</a:t>
            </a:r>
            <a:r>
              <a:rPr lang="bg-BG" sz="2400" dirty="0"/>
              <a:t> </a:t>
            </a:r>
            <a:r>
              <a:rPr lang="bg-BG" sz="2400" b="1" dirty="0"/>
              <a:t>s</a:t>
            </a:r>
            <a:r>
              <a:rPr lang="bg-BG" sz="2400" b="1" baseline="-25000" dirty="0"/>
              <a:t>2</a:t>
            </a:r>
            <a:r>
              <a:rPr lang="bg-BG" sz="2400" dirty="0"/>
              <a:t> </a:t>
            </a:r>
            <a:r>
              <a:rPr lang="en-US" sz="2000" dirty="0"/>
              <a:t>– standard deviations in both groups </a:t>
            </a:r>
            <a:br>
              <a:rPr lang="en-US" sz="2000" dirty="0"/>
            </a:br>
            <a:r>
              <a:rPr lang="bg-BG" sz="2400" b="1" dirty="0"/>
              <a:t>n</a:t>
            </a:r>
            <a:r>
              <a:rPr lang="bg-BG" sz="2400" b="1" baseline="-25000" dirty="0"/>
              <a:t>1</a:t>
            </a:r>
            <a:r>
              <a:rPr lang="bg-BG" sz="2400" b="1" dirty="0"/>
              <a:t> </a:t>
            </a:r>
            <a:r>
              <a:rPr lang="bg-BG" sz="2400" dirty="0"/>
              <a:t>и </a:t>
            </a:r>
            <a:r>
              <a:rPr lang="bg-BG" sz="2400" b="1" dirty="0"/>
              <a:t>n</a:t>
            </a:r>
            <a:r>
              <a:rPr lang="bg-BG" sz="2400" b="1" baseline="-25000" dirty="0"/>
              <a:t>2</a:t>
            </a:r>
            <a:r>
              <a:rPr lang="bg-BG" sz="2400" dirty="0"/>
              <a:t> </a:t>
            </a:r>
            <a:r>
              <a:rPr lang="en-US" sz="2400" dirty="0"/>
              <a:t>– </a:t>
            </a:r>
            <a:r>
              <a:rPr lang="en-US" sz="2000" dirty="0"/>
              <a:t>number of cases in both groups</a:t>
            </a:r>
            <a:br>
              <a:rPr lang="en-US" sz="2000" dirty="0"/>
            </a:br>
            <a:endParaRPr lang="en-US" sz="2000"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60</a:t>
            </a:fld>
            <a:endParaRPr lang="bg-BG"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121" y="2204864"/>
            <a:ext cx="2566951"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4797152"/>
            <a:ext cx="1066800" cy="37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57512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1929"/>
            <a:ext cx="8229600" cy="5962674"/>
          </a:xfrm>
        </p:spPr>
        <p:txBody>
          <a:bodyPr/>
          <a:lstStyle/>
          <a:p>
            <a:pPr algn="l"/>
            <a:br>
              <a:rPr lang="en-US" sz="3200" dirty="0"/>
            </a:br>
            <a:br>
              <a:rPr lang="en-US" sz="3200" dirty="0"/>
            </a:br>
            <a:br>
              <a:rPr lang="en-US" sz="3200" dirty="0"/>
            </a:br>
            <a:br>
              <a:rPr lang="en-US" sz="3200" dirty="0"/>
            </a:br>
            <a:br>
              <a:rPr lang="en-US" sz="3200" dirty="0"/>
            </a:br>
            <a:r>
              <a:rPr lang="en-US" sz="3200" dirty="0"/>
              <a:t>If the calculated statistics are </a:t>
            </a:r>
            <a:r>
              <a:rPr lang="en-US" sz="3200" b="1" dirty="0">
                <a:solidFill>
                  <a:srgbClr val="FF0000"/>
                </a:solidFill>
              </a:rPr>
              <a:t>proportions or rates</a:t>
            </a:r>
            <a:r>
              <a:rPr lang="en-US" sz="3200" dirty="0"/>
              <a:t> then the t-test is calculated as:</a:t>
            </a:r>
            <a:br>
              <a:rPr lang="bg-BG" sz="3200" dirty="0"/>
            </a:br>
            <a:br>
              <a:rPr lang="en-US" sz="3200" dirty="0"/>
            </a:br>
            <a:br>
              <a:rPr lang="en-US" sz="3200" dirty="0"/>
            </a:br>
            <a:br>
              <a:rPr lang="en-US" sz="3200" dirty="0"/>
            </a:br>
            <a:br>
              <a:rPr lang="en-US" sz="3200" dirty="0"/>
            </a:br>
            <a:br>
              <a:rPr lang="en-US" sz="3200" dirty="0"/>
            </a:br>
            <a:r>
              <a:rPr lang="en-US" sz="2400" dirty="0"/>
              <a:t>where:</a:t>
            </a:r>
            <a:r>
              <a:rPr lang="en-US" sz="3200" dirty="0">
                <a:solidFill>
                  <a:srgbClr val="FF0000"/>
                </a:solidFill>
              </a:rPr>
              <a:t> </a:t>
            </a:r>
            <a:br>
              <a:rPr lang="en-US" sz="3200" dirty="0">
                <a:solidFill>
                  <a:srgbClr val="FF0000"/>
                </a:solidFill>
              </a:rPr>
            </a:br>
            <a:r>
              <a:rPr lang="bg-BG" sz="3200" b="1" dirty="0"/>
              <a:t>р</a:t>
            </a:r>
            <a:r>
              <a:rPr lang="bg-BG" sz="3200" b="1" baseline="-25000" dirty="0"/>
              <a:t>1</a:t>
            </a:r>
            <a:r>
              <a:rPr lang="en-US" sz="3200" b="1" baseline="-25000" dirty="0"/>
              <a:t> and </a:t>
            </a:r>
            <a:r>
              <a:rPr lang="bg-BG" sz="3200" b="1" dirty="0"/>
              <a:t>p</a:t>
            </a:r>
            <a:r>
              <a:rPr lang="bg-BG" sz="3200" b="1" baseline="-25000" dirty="0"/>
              <a:t>2 </a:t>
            </a:r>
            <a:r>
              <a:rPr lang="en-US" sz="3200" b="1" baseline="-25000" dirty="0"/>
              <a:t>– proportions in both groups</a:t>
            </a:r>
            <a:br>
              <a:rPr lang="en-US" sz="3200" b="1" baseline="-25000" dirty="0"/>
            </a:br>
            <a:r>
              <a:rPr lang="en-US" sz="3200" b="1" dirty="0"/>
              <a:t>q</a:t>
            </a:r>
            <a:r>
              <a:rPr lang="bg-BG" sz="3200" b="1" baseline="-25000" dirty="0"/>
              <a:t>1</a:t>
            </a:r>
            <a:r>
              <a:rPr lang="en-US" sz="3200" b="1" baseline="-25000" dirty="0"/>
              <a:t> and </a:t>
            </a:r>
            <a:r>
              <a:rPr lang="en-US" sz="3200" b="1" dirty="0"/>
              <a:t>q</a:t>
            </a:r>
            <a:r>
              <a:rPr lang="bg-BG" sz="3200" b="1" baseline="-25000" dirty="0"/>
              <a:t>2</a:t>
            </a:r>
            <a:r>
              <a:rPr lang="en-US" sz="3200" b="1" baseline="-25000" dirty="0"/>
              <a:t> – values to be added to proportions in both groups to come to 1, 100, 1000, etc.</a:t>
            </a:r>
            <a:br>
              <a:rPr lang="en-US" sz="3200" b="1" baseline="-25000" dirty="0"/>
            </a:br>
            <a:r>
              <a:rPr lang="en-US" sz="3200" b="1" dirty="0"/>
              <a:t>n</a:t>
            </a:r>
            <a:r>
              <a:rPr lang="bg-BG" sz="3200" b="1" baseline="-25000" dirty="0"/>
              <a:t>1</a:t>
            </a:r>
            <a:r>
              <a:rPr lang="en-US" sz="3200" b="1" baseline="-25000" dirty="0"/>
              <a:t> and </a:t>
            </a:r>
            <a:r>
              <a:rPr lang="en-US" sz="3200" b="1" dirty="0"/>
              <a:t>n</a:t>
            </a:r>
            <a:r>
              <a:rPr lang="bg-BG" sz="3200" b="1" baseline="-25000" dirty="0"/>
              <a:t>2</a:t>
            </a:r>
            <a:r>
              <a:rPr lang="en-US" sz="3200" b="1" baseline="-25000" dirty="0"/>
              <a:t> – number of cases in both groups</a:t>
            </a:r>
            <a:br>
              <a:rPr lang="en-US" sz="3200" b="1" baseline="-25000" dirty="0"/>
            </a:br>
            <a:br>
              <a:rPr lang="en-US" sz="3200" dirty="0"/>
            </a:br>
            <a:br>
              <a:rPr lang="en-US" sz="3200" dirty="0"/>
            </a:br>
            <a:br>
              <a:rPr lang="en-US" sz="3200" dirty="0"/>
            </a:br>
            <a:br>
              <a:rPr lang="en-US" sz="3200" dirty="0"/>
            </a:br>
            <a:endParaRPr lang="en-US" sz="3200" dirty="0"/>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61</a:t>
            </a:fld>
            <a:endParaRPr lang="bg-BG" alt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1848" y="1556792"/>
            <a:ext cx="5389029" cy="23762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27690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0CCBD1E-E297-4498-9C8E-941BE738D35A}" type="slidenum">
              <a:rPr lang="bg-BG" altLang="en-US"/>
              <a:pPr eaLnBrk="1" hangingPunct="1"/>
              <a:t>62</a:t>
            </a:fld>
            <a:endParaRPr lang="bg-BG" altLang="en-US"/>
          </a:p>
        </p:txBody>
      </p:sp>
      <p:sp>
        <p:nvSpPr>
          <p:cNvPr id="28675" name="Rectangle 2"/>
          <p:cNvSpPr>
            <a:spLocks noGrp="1" noChangeArrowheads="1"/>
          </p:cNvSpPr>
          <p:nvPr>
            <p:ph type="title"/>
          </p:nvPr>
        </p:nvSpPr>
        <p:spPr>
          <a:xfrm>
            <a:off x="457200" y="277813"/>
            <a:ext cx="8229600" cy="5455443"/>
          </a:xfrm>
        </p:spPr>
        <p:txBody>
          <a:bodyPr/>
          <a:lstStyle/>
          <a:p>
            <a:pPr algn="l" eaLnBrk="1" hangingPunct="1">
              <a:lnSpc>
                <a:spcPct val="125000"/>
              </a:lnSpc>
            </a:pPr>
            <a:br>
              <a:rPr lang="en-US" altLang="en-US" sz="4000" dirty="0">
                <a:solidFill>
                  <a:srgbClr val="FF0000"/>
                </a:solidFill>
                <a:cs typeface="Arial" charset="0"/>
              </a:rPr>
            </a:br>
            <a:br>
              <a:rPr lang="en-US" altLang="en-US" sz="4000" dirty="0">
                <a:solidFill>
                  <a:srgbClr val="FF0000"/>
                </a:solidFill>
                <a:cs typeface="Arial" charset="0"/>
              </a:rPr>
            </a:br>
            <a:r>
              <a:rPr lang="en-US" altLang="en-US" sz="4000" dirty="0">
                <a:solidFill>
                  <a:srgbClr val="FF0000"/>
                </a:solidFill>
                <a:cs typeface="Arial" charset="0"/>
              </a:rPr>
              <a:t>7.</a:t>
            </a:r>
            <a:r>
              <a:rPr lang="en-US" altLang="en-US" sz="4000" i="1" dirty="0">
                <a:solidFill>
                  <a:srgbClr val="FF0000"/>
                </a:solidFill>
                <a:cs typeface="Arial" charset="0"/>
              </a:rPr>
              <a:t> </a:t>
            </a:r>
            <a:r>
              <a:rPr lang="en-US" altLang="en-US" sz="4000" dirty="0">
                <a:solidFill>
                  <a:srgbClr val="FF0000"/>
                </a:solidFill>
                <a:cs typeface="Arial" charset="0"/>
              </a:rPr>
              <a:t>Compare the calculated value of the test statistic with tabulated critical values in appropriate standard distribution tables at a specified probability level of significance.</a:t>
            </a:r>
            <a:br>
              <a:rPr lang="en-US" altLang="en-US" sz="4000" dirty="0">
                <a:solidFill>
                  <a:schemeClr val="tx1"/>
                </a:solidFill>
                <a:cs typeface="Arial" charset="0"/>
              </a:rPr>
            </a:br>
            <a:r>
              <a:rPr lang="en-US" altLang="en-US" sz="4000" i="1" dirty="0">
                <a:solidFill>
                  <a:srgbClr val="FF0000"/>
                </a:solidFill>
                <a:cs typeface="Arial" charset="0"/>
              </a:rPr>
              <a:t> </a:t>
            </a:r>
            <a:br>
              <a:rPr lang="en-US" altLang="en-US" sz="4000" i="1" dirty="0">
                <a:solidFill>
                  <a:srgbClr val="FF0000"/>
                </a:solidFill>
                <a:cs typeface="Arial" charset="0"/>
              </a:rPr>
            </a:br>
            <a:endParaRPr lang="el-GR" altLang="en-US" sz="4000" i="1"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27618A01-CF48-407A-81FF-95B35678DC38}" type="datetime1">
              <a:rPr lang="bg-BG" altLang="en-US" smtClean="0"/>
              <a:t>3.12.2019 г.</a:t>
            </a:fld>
            <a:endParaRPr lang="bg-BG" altLang="en-US"/>
          </a:p>
        </p:txBody>
      </p:sp>
    </p:spTree>
    <p:extLst>
      <p:ext uri="{BB962C8B-B14F-4D97-AF65-F5344CB8AC3E}">
        <p14:creationId xmlns:p14="http://schemas.microsoft.com/office/powerpoint/2010/main" val="38959601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204D34-DBD6-4364-B023-43489F278CEA}" type="slidenum">
              <a:rPr lang="bg-BG" altLang="en-US"/>
              <a:pPr eaLnBrk="1" hangingPunct="1"/>
              <a:t>63</a:t>
            </a:fld>
            <a:endParaRPr lang="bg-BG" altLang="en-US"/>
          </a:p>
        </p:txBody>
      </p:sp>
      <p:sp>
        <p:nvSpPr>
          <p:cNvPr id="30723" name="Rectangle 2"/>
          <p:cNvSpPr>
            <a:spLocks noGrp="1" noChangeArrowheads="1"/>
          </p:cNvSpPr>
          <p:nvPr>
            <p:ph type="title"/>
          </p:nvPr>
        </p:nvSpPr>
        <p:spPr>
          <a:xfrm>
            <a:off x="457200" y="277813"/>
            <a:ext cx="8229600" cy="6103937"/>
          </a:xfrm>
        </p:spPr>
        <p:txBody>
          <a:bodyPr/>
          <a:lstStyle/>
          <a:p>
            <a:pPr algn="l" eaLnBrk="1" hangingPunct="1"/>
            <a:r>
              <a:rPr lang="en-US" altLang="en-US" sz="3500" b="1" dirty="0">
                <a:solidFill>
                  <a:schemeClr val="tx1"/>
                </a:solidFill>
                <a:cs typeface="Arial" charset="0"/>
              </a:rPr>
              <a:t>Tables of critical values of t-test provide opportunity for two types of tests: </a:t>
            </a:r>
            <a:br>
              <a:rPr lang="en-US" altLang="en-US" sz="3500" b="1" dirty="0">
                <a:solidFill>
                  <a:schemeClr val="tx1"/>
                </a:solidFill>
                <a:cs typeface="Arial" charset="0"/>
              </a:rPr>
            </a:br>
            <a:br>
              <a:rPr lang="en-US" altLang="en-US" sz="3500" b="1" dirty="0">
                <a:solidFill>
                  <a:schemeClr val="tx1"/>
                </a:solidFill>
                <a:cs typeface="Arial" charset="0"/>
              </a:rPr>
            </a:br>
            <a:r>
              <a:rPr lang="en-US" altLang="en-US" sz="3500" b="1" dirty="0">
                <a:solidFill>
                  <a:srgbClr val="FF0000"/>
                </a:solidFill>
                <a:cs typeface="Arial" charset="0"/>
              </a:rPr>
              <a:t>O</a:t>
            </a:r>
            <a:r>
              <a:rPr lang="en-US" altLang="en-US" sz="3600" b="1" dirty="0">
                <a:solidFill>
                  <a:srgbClr val="FF0000"/>
                </a:solidFill>
                <a:cs typeface="Arial" charset="0"/>
              </a:rPr>
              <a:t>ne-tailed test - </a:t>
            </a:r>
            <a:r>
              <a:rPr lang="en-US" altLang="en-US" sz="3600" dirty="0">
                <a:solidFill>
                  <a:schemeClr val="tx1"/>
                </a:solidFill>
                <a:cs typeface="Arial" charset="0"/>
              </a:rPr>
              <a:t>a statistical test where a difference between two groups is tested in a particular direction of the difference, e.g. to test a </a:t>
            </a:r>
            <a:r>
              <a:rPr lang="en-US" altLang="en-US" sz="3600" b="1" dirty="0">
                <a:solidFill>
                  <a:srgbClr val="FF0000"/>
                </a:solidFill>
                <a:cs typeface="Arial" charset="0"/>
              </a:rPr>
              <a:t>directional hypothesis. </a:t>
            </a:r>
            <a:r>
              <a:rPr lang="en-US" altLang="en-US" sz="3600" i="1" dirty="0">
                <a:solidFill>
                  <a:srgbClr val="FF0000"/>
                </a:solidFill>
                <a:cs typeface="Arial" charset="0"/>
              </a:rPr>
              <a:t> </a:t>
            </a:r>
            <a:endParaRPr lang="el-GR" altLang="en-US" sz="3600" i="1"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620FD0C0-5D85-44D8-ACD7-8BCA5CA1EBD1}" type="datetime1">
              <a:rPr lang="bg-BG" altLang="en-US" smtClean="0"/>
              <a:t>3.12.2019 г.</a:t>
            </a:fld>
            <a:endParaRPr lang="bg-BG" altLang="en-US"/>
          </a:p>
        </p:txBody>
      </p:sp>
    </p:spTree>
    <p:extLst>
      <p:ext uri="{BB962C8B-B14F-4D97-AF65-F5344CB8AC3E}">
        <p14:creationId xmlns:p14="http://schemas.microsoft.com/office/powerpoint/2010/main" val="13088645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p:cNvSpPr>
            <a:spLocks noGrp="1"/>
          </p:cNvSpPr>
          <p:nvPr>
            <p:ph type="sldNum" sz="quarter" idx="12"/>
          </p:nvPr>
        </p:nvSpPr>
        <p:spPr/>
        <p:txBody>
          <a:bodyPr/>
          <a:lstStyle/>
          <a:p>
            <a:pPr>
              <a:defRPr/>
            </a:pPr>
            <a:fld id="{D1B7450F-701E-49DF-B7E1-E2404304B235}" type="slidenum">
              <a:rPr lang="bg-BG" altLang="en-US" smtClean="0"/>
              <a:pPr>
                <a:defRPr/>
              </a:pPr>
              <a:t>64</a:t>
            </a:fld>
            <a:endParaRPr lang="bg-BG" altLang="en-US"/>
          </a:p>
        </p:txBody>
      </p:sp>
      <p:pic>
        <p:nvPicPr>
          <p:cNvPr id="1026" name="Picture 2" descr="f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085" y="1052736"/>
            <a:ext cx="8480001"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683567" y="5373216"/>
            <a:ext cx="8093897" cy="461665"/>
          </a:xfrm>
          <a:prstGeom prst="rect">
            <a:avLst/>
          </a:prstGeom>
        </p:spPr>
        <p:txBody>
          <a:bodyPr wrap="square">
            <a:spAutoFit/>
          </a:bodyPr>
          <a:lstStyle/>
          <a:p>
            <a:pPr algn="ctr"/>
            <a:r>
              <a:rPr lang="en-US" sz="2400" b="1" i="1" dirty="0"/>
              <a:t>One-sided test of significance in a normal curve</a:t>
            </a:r>
            <a:endParaRPr lang="bg-BG" sz="2400" dirty="0"/>
          </a:p>
        </p:txBody>
      </p:sp>
    </p:spTree>
    <p:extLst>
      <p:ext uri="{BB962C8B-B14F-4D97-AF65-F5344CB8AC3E}">
        <p14:creationId xmlns:p14="http://schemas.microsoft.com/office/powerpoint/2010/main" val="397502308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204D34-DBD6-4364-B023-43489F278CEA}" type="slidenum">
              <a:rPr lang="bg-BG" altLang="en-US"/>
              <a:pPr eaLnBrk="1" hangingPunct="1"/>
              <a:t>65</a:t>
            </a:fld>
            <a:endParaRPr lang="bg-BG" altLang="en-US"/>
          </a:p>
        </p:txBody>
      </p:sp>
      <p:sp>
        <p:nvSpPr>
          <p:cNvPr id="30723" name="Rectangle 2"/>
          <p:cNvSpPr>
            <a:spLocks noGrp="1" noChangeArrowheads="1"/>
          </p:cNvSpPr>
          <p:nvPr>
            <p:ph type="title"/>
          </p:nvPr>
        </p:nvSpPr>
        <p:spPr>
          <a:xfrm>
            <a:off x="457200" y="277813"/>
            <a:ext cx="8229600" cy="6103937"/>
          </a:xfrm>
        </p:spPr>
        <p:txBody>
          <a:bodyPr/>
          <a:lstStyle/>
          <a:p>
            <a:pPr algn="l" eaLnBrk="1" hangingPunct="1">
              <a:lnSpc>
                <a:spcPct val="90000"/>
              </a:lnSpc>
            </a:pPr>
            <a:br>
              <a:rPr lang="en-US" altLang="en-US" sz="3500" dirty="0">
                <a:solidFill>
                  <a:schemeClr val="tx1"/>
                </a:solidFill>
                <a:cs typeface="Arial" charset="0"/>
              </a:rPr>
            </a:br>
            <a:r>
              <a:rPr lang="en-US" altLang="en-US" sz="3500" i="1" dirty="0">
                <a:solidFill>
                  <a:srgbClr val="FF0000"/>
                </a:solidFill>
                <a:cs typeface="Arial" charset="0"/>
              </a:rPr>
              <a:t> </a:t>
            </a:r>
            <a:br>
              <a:rPr lang="en-US" altLang="en-US" sz="3500" dirty="0">
                <a:solidFill>
                  <a:srgbClr val="FF0000"/>
                </a:solidFill>
                <a:cs typeface="Arial" charset="0"/>
              </a:rPr>
            </a:br>
            <a:r>
              <a:rPr lang="en-US" altLang="en-US" sz="3600" b="1" dirty="0">
                <a:solidFill>
                  <a:srgbClr val="FF0000"/>
                </a:solidFill>
                <a:cs typeface="Arial" charset="0"/>
              </a:rPr>
              <a:t>Two-tailed test – </a:t>
            </a:r>
            <a:r>
              <a:rPr lang="en-US" altLang="en-US" sz="3600" dirty="0">
                <a:solidFill>
                  <a:schemeClr val="tx1"/>
                </a:solidFill>
                <a:cs typeface="Arial" charset="0"/>
              </a:rPr>
              <a:t>a statistical test where a difference between two groups is tested without reference to the expected direction of the difference, e.g. </a:t>
            </a:r>
            <a:r>
              <a:rPr lang="en-US" altLang="en-US" sz="3600" b="1" i="1" dirty="0">
                <a:solidFill>
                  <a:srgbClr val="FF0000"/>
                </a:solidFill>
                <a:cs typeface="Arial" charset="0"/>
              </a:rPr>
              <a:t>for non-directional hypothesis. </a:t>
            </a:r>
            <a:br>
              <a:rPr lang="en-US" altLang="en-US" sz="3600" dirty="0">
                <a:solidFill>
                  <a:schemeClr val="tx1"/>
                </a:solidFill>
                <a:cs typeface="Arial" charset="0"/>
              </a:rPr>
            </a:br>
            <a:br>
              <a:rPr lang="en-US" altLang="en-US" sz="3600" dirty="0">
                <a:solidFill>
                  <a:schemeClr val="tx1"/>
                </a:solidFill>
                <a:cs typeface="Arial" charset="0"/>
              </a:rPr>
            </a:br>
            <a:r>
              <a:rPr lang="en-US" altLang="en-US" sz="3600" dirty="0">
                <a:solidFill>
                  <a:schemeClr val="tx1"/>
                </a:solidFill>
                <a:cs typeface="Arial" charset="0"/>
              </a:rPr>
              <a:t>The critical area for two-sided test is a series </a:t>
            </a:r>
            <a:r>
              <a:rPr lang="bg-BG" sz="3600" dirty="0"/>
              <a:t> </a:t>
            </a:r>
            <a:r>
              <a:rPr lang="en-US" sz="3600" dirty="0"/>
              <a:t>of values that are less that the first critical value of the test and a series of values that are higher than the second critical value of test.</a:t>
            </a:r>
            <a:br>
              <a:rPr lang="bg-BG" sz="3600" dirty="0"/>
            </a:br>
            <a:endParaRPr lang="el-GR" altLang="en-US" sz="3600" i="1" dirty="0">
              <a:solidFill>
                <a:srgbClr val="FF0000"/>
              </a:solidFill>
              <a:cs typeface="Arial" charset="0"/>
            </a:endParaRPr>
          </a:p>
        </p:txBody>
      </p:sp>
      <p:sp>
        <p:nvSpPr>
          <p:cNvPr id="2" name="Date Placeholder 1"/>
          <p:cNvSpPr>
            <a:spLocks noGrp="1"/>
          </p:cNvSpPr>
          <p:nvPr>
            <p:ph type="dt" sz="half" idx="10"/>
          </p:nvPr>
        </p:nvSpPr>
        <p:spPr/>
        <p:txBody>
          <a:bodyPr/>
          <a:lstStyle/>
          <a:p>
            <a:pPr>
              <a:defRPr/>
            </a:pPr>
            <a:fld id="{620FD0C0-5D85-44D8-ACD7-8BCA5CA1EBD1}" type="datetime1">
              <a:rPr lang="bg-BG" altLang="en-US" smtClean="0"/>
              <a:t>3.12.2019 г.</a:t>
            </a:fld>
            <a:endParaRPr lang="bg-BG" altLang="en-US"/>
          </a:p>
        </p:txBody>
      </p:sp>
    </p:spTree>
    <p:extLst>
      <p:ext uri="{BB962C8B-B14F-4D97-AF65-F5344CB8AC3E}">
        <p14:creationId xmlns:p14="http://schemas.microsoft.com/office/powerpoint/2010/main" val="7179389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p:cNvSpPr>
            <a:spLocks noGrp="1"/>
          </p:cNvSpPr>
          <p:nvPr>
            <p:ph type="sldNum" sz="quarter" idx="12"/>
          </p:nvPr>
        </p:nvSpPr>
        <p:spPr/>
        <p:txBody>
          <a:bodyPr/>
          <a:lstStyle/>
          <a:p>
            <a:pPr>
              <a:defRPr/>
            </a:pPr>
            <a:fld id="{D1B7450F-701E-49DF-B7E1-E2404304B235}" type="slidenum">
              <a:rPr lang="bg-BG" altLang="en-US" smtClean="0"/>
              <a:pPr>
                <a:defRPr/>
              </a:pPr>
              <a:t>66</a:t>
            </a:fld>
            <a:endParaRPr lang="bg-BG" altLang="en-US"/>
          </a:p>
        </p:txBody>
      </p:sp>
      <p:pic>
        <p:nvPicPr>
          <p:cNvPr id="2050" name="Picture 2" descr="f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544" y="836712"/>
            <a:ext cx="8294921" cy="4176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683567" y="5373216"/>
            <a:ext cx="8093897" cy="461665"/>
          </a:xfrm>
          <a:prstGeom prst="rect">
            <a:avLst/>
          </a:prstGeom>
        </p:spPr>
        <p:txBody>
          <a:bodyPr wrap="square">
            <a:spAutoFit/>
          </a:bodyPr>
          <a:lstStyle/>
          <a:p>
            <a:pPr algn="ctr"/>
            <a:r>
              <a:rPr lang="en-US" sz="2400" b="1" i="1" dirty="0"/>
              <a:t>Two-sided test of significance in a normal curve</a:t>
            </a:r>
            <a:endParaRPr lang="bg-BG" sz="2400" dirty="0"/>
          </a:p>
        </p:txBody>
      </p:sp>
    </p:spTree>
    <p:extLst>
      <p:ext uri="{BB962C8B-B14F-4D97-AF65-F5344CB8AC3E}">
        <p14:creationId xmlns:p14="http://schemas.microsoft.com/office/powerpoint/2010/main" val="82639099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FF788B-D3D6-494C-A329-5FAF67385B4E}" type="slidenum">
              <a:rPr lang="bg-BG" altLang="en-US"/>
              <a:pPr eaLnBrk="1" hangingPunct="1"/>
              <a:t>67</a:t>
            </a:fld>
            <a:endParaRPr lang="bg-BG" altLang="en-US"/>
          </a:p>
        </p:txBody>
      </p:sp>
      <p:graphicFrame>
        <p:nvGraphicFramePr>
          <p:cNvPr id="197636" name="Group 4"/>
          <p:cNvGraphicFramePr>
            <a:graphicFrameLocks noGrp="1"/>
          </p:cNvGraphicFramePr>
          <p:nvPr/>
        </p:nvGraphicFramePr>
        <p:xfrm>
          <a:off x="250825" y="0"/>
          <a:ext cx="8642350" cy="6669088"/>
        </p:xfrm>
        <a:graphic>
          <a:graphicData uri="http://schemas.openxmlformats.org/drawingml/2006/table">
            <a:tbl>
              <a:tblPr/>
              <a:tblGrid>
                <a:gridCol w="1081088">
                  <a:extLst>
                    <a:ext uri="{9D8B030D-6E8A-4147-A177-3AD203B41FA5}">
                      <a16:colId xmlns:a16="http://schemas.microsoft.com/office/drawing/2014/main" val="20000"/>
                    </a:ext>
                  </a:extLst>
                </a:gridCol>
                <a:gridCol w="1081087">
                  <a:extLst>
                    <a:ext uri="{9D8B030D-6E8A-4147-A177-3AD203B41FA5}">
                      <a16:colId xmlns:a16="http://schemas.microsoft.com/office/drawing/2014/main" val="20001"/>
                    </a:ext>
                  </a:extLst>
                </a:gridCol>
                <a:gridCol w="1077913">
                  <a:extLst>
                    <a:ext uri="{9D8B030D-6E8A-4147-A177-3AD203B41FA5}">
                      <a16:colId xmlns:a16="http://schemas.microsoft.com/office/drawing/2014/main" val="20002"/>
                    </a:ext>
                  </a:extLst>
                </a:gridCol>
                <a:gridCol w="1081087">
                  <a:extLst>
                    <a:ext uri="{9D8B030D-6E8A-4147-A177-3AD203B41FA5}">
                      <a16:colId xmlns:a16="http://schemas.microsoft.com/office/drawing/2014/main" val="20003"/>
                    </a:ext>
                  </a:extLst>
                </a:gridCol>
                <a:gridCol w="1081088">
                  <a:extLst>
                    <a:ext uri="{9D8B030D-6E8A-4147-A177-3AD203B41FA5}">
                      <a16:colId xmlns:a16="http://schemas.microsoft.com/office/drawing/2014/main" val="20004"/>
                    </a:ext>
                  </a:extLst>
                </a:gridCol>
                <a:gridCol w="1081087">
                  <a:extLst>
                    <a:ext uri="{9D8B030D-6E8A-4147-A177-3AD203B41FA5}">
                      <a16:colId xmlns:a16="http://schemas.microsoft.com/office/drawing/2014/main" val="20005"/>
                    </a:ext>
                  </a:extLst>
                </a:gridCol>
                <a:gridCol w="1077913">
                  <a:extLst>
                    <a:ext uri="{9D8B030D-6E8A-4147-A177-3AD203B41FA5}">
                      <a16:colId xmlns:a16="http://schemas.microsoft.com/office/drawing/2014/main" val="20006"/>
                    </a:ext>
                  </a:extLst>
                </a:gridCol>
                <a:gridCol w="1081087">
                  <a:extLst>
                    <a:ext uri="{9D8B030D-6E8A-4147-A177-3AD203B41FA5}">
                      <a16:colId xmlns:a16="http://schemas.microsoft.com/office/drawing/2014/main" val="20007"/>
                    </a:ext>
                  </a:extLst>
                </a:gridCol>
              </a:tblGrid>
              <a:tr h="333375">
                <a:tc gridSpan="8">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itchFamily="18" charset="0"/>
                        </a:rPr>
                        <a:t>Level of significance for </a:t>
                      </a:r>
                      <a:r>
                        <a:rPr kumimoji="0" lang="bg-BG" altLang="en-US" sz="1400" b="1" i="0" u="none" strike="noStrike" cap="none" normalizeH="0" baseline="0">
                          <a:ln>
                            <a:noFill/>
                          </a:ln>
                          <a:solidFill>
                            <a:schemeClr val="tx1"/>
                          </a:solidFill>
                          <a:effectLst/>
                          <a:latin typeface="Times New Roman" pitchFamily="18" charset="0"/>
                        </a:rPr>
                        <a:t>H0 </a:t>
                      </a:r>
                      <a:r>
                        <a:rPr kumimoji="0" lang="en-US" altLang="en-US" sz="1400" b="1" i="0" u="none" strike="noStrike" cap="none" normalizeH="0" baseline="0">
                          <a:ln>
                            <a:noFill/>
                          </a:ln>
                          <a:solidFill>
                            <a:schemeClr val="tx1"/>
                          </a:solidFill>
                          <a:effectLst/>
                          <a:latin typeface="Times New Roman" pitchFamily="18" charset="0"/>
                        </a:rPr>
                        <a:t>in two-tailed test</a:t>
                      </a:r>
                      <a:endParaRPr kumimoji="0" lang="bg-BG" altLang="en-US" sz="1400" b="1"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P=0.1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3375">
                <a:tc gridSpan="8">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itchFamily="18" charset="0"/>
                        </a:rPr>
                        <a:t>Level of significance for </a:t>
                      </a:r>
                      <a:r>
                        <a:rPr kumimoji="0" lang="bg-BG" altLang="en-US" sz="1400" b="1" i="0" u="none" strike="noStrike" cap="none" normalizeH="0" baseline="0">
                          <a:ln>
                            <a:noFill/>
                          </a:ln>
                          <a:solidFill>
                            <a:schemeClr val="tx1"/>
                          </a:solidFill>
                          <a:effectLst/>
                          <a:latin typeface="Times New Roman" pitchFamily="18" charset="0"/>
                        </a:rPr>
                        <a:t>H0 </a:t>
                      </a:r>
                      <a:r>
                        <a:rPr kumimoji="0" lang="en-US" altLang="en-US" sz="1400" b="1" i="0" u="none" strike="noStrike" cap="none" normalizeH="0" baseline="0">
                          <a:ln>
                            <a:noFill/>
                          </a:ln>
                          <a:solidFill>
                            <a:schemeClr val="tx1"/>
                          </a:solidFill>
                          <a:effectLst/>
                          <a:latin typeface="Times New Roman" pitchFamily="18" charset="0"/>
                        </a:rPr>
                        <a:t>in one-tailed test</a:t>
                      </a:r>
                      <a:endParaRPr kumimoji="0" lang="bg-BG" altLang="en-US" sz="1400" b="1" i="0" u="none" strike="noStrike" cap="none" normalizeH="0" baseline="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K</a:t>
                      </a:r>
                      <a:r>
                        <a:rPr kumimoji="0" lang="en-US" altLang="en-US" sz="1400" b="1" i="0" u="none" strike="noStrike" cap="none" normalizeH="0" baseline="0">
                          <a:ln>
                            <a:noFill/>
                          </a:ln>
                          <a:solidFill>
                            <a:schemeClr val="tx1"/>
                          </a:solidFill>
                          <a:effectLst/>
                          <a:latin typeface="Times New Roman" pitchFamily="18" charset="0"/>
                          <a:cs typeface="Times New Roman" pitchFamily="18" charset="0"/>
                        </a:rPr>
                        <a:t> (df)</a:t>
                      </a: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Р=0.05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0.025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0.0025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0.0005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2.353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3.182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4.541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5.841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7.453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10.214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12.924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2.132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2.776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3.747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4.604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5.498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7.173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8.610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2.015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2.571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3.365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4.032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4.773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5.893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6.869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1.943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2-447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3.143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3.707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4.317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5.208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5.959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1.895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2.365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2.998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3.499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4.029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4.785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5.408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496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2.306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2.896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3.355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3.833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4.501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5.041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1.833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2.262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2.821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3.250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3.690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4.297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4.781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1.812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2.228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2.764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3.169</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3.581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4.144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4.587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1.753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2.131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2.602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2.947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3.286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3.733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4.073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1.725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2.086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2.528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2.845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3.153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3.552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3.850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1.708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2.485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2.787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3.078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3.450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3.725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1.697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2.042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2.457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2.750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3.030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3.385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3.646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1.684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2.021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2.423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2.704</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2.971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3.307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3.551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1.671</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2.000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2.390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2.660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2.915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3.232</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3.460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120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1.658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1.980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2.358</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2.617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3.373</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33337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1.645</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1.960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2.326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2.576</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2.807</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3.090</a:t>
                      </a:r>
                      <a:endParaRPr kumimoji="0" lang="bg-BG" altLang="en-US" sz="1400" b="0" i="0" u="none" strike="noStrike" cap="none" normalizeH="0" baseline="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3.291</a:t>
                      </a:r>
                      <a:endParaRPr kumimoji="0" lang="bg-BG" altLang="en-US" sz="14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bl>
          </a:graphicData>
        </a:graphic>
      </p:graphicFrame>
      <p:sp>
        <p:nvSpPr>
          <p:cNvPr id="2" name="Date Placeholder 1"/>
          <p:cNvSpPr>
            <a:spLocks noGrp="1"/>
          </p:cNvSpPr>
          <p:nvPr>
            <p:ph type="dt" sz="half" idx="10"/>
          </p:nvPr>
        </p:nvSpPr>
        <p:spPr/>
        <p:txBody>
          <a:bodyPr/>
          <a:lstStyle/>
          <a:p>
            <a:pPr>
              <a:defRPr/>
            </a:pPr>
            <a:fld id="{DEB9EAA8-90D3-49A2-B7DF-492188BE9CC7}" type="datetime1">
              <a:rPr lang="bg-BG" altLang="en-US" smtClean="0"/>
              <a:t>3.12.2019 г.</a:t>
            </a:fld>
            <a:endParaRPr lang="bg-BG" altLang="en-US"/>
          </a:p>
        </p:txBody>
      </p:sp>
    </p:spTree>
    <p:extLst>
      <p:ext uri="{BB962C8B-B14F-4D97-AF65-F5344CB8AC3E}">
        <p14:creationId xmlns:p14="http://schemas.microsoft.com/office/powerpoint/2010/main" val="8634900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6A73AD4-49EE-476B-8595-06AD012525C8}" type="slidenum">
              <a:rPr lang="bg-BG" altLang="en-US"/>
              <a:pPr eaLnBrk="1" hangingPunct="1"/>
              <a:t>68</a:t>
            </a:fld>
            <a:endParaRPr lang="bg-BG" altLang="en-US"/>
          </a:p>
        </p:txBody>
      </p:sp>
      <p:sp>
        <p:nvSpPr>
          <p:cNvPr id="31747" name="Rectangle 2"/>
          <p:cNvSpPr>
            <a:spLocks noGrp="1" noChangeArrowheads="1"/>
          </p:cNvSpPr>
          <p:nvPr>
            <p:ph type="title"/>
          </p:nvPr>
        </p:nvSpPr>
        <p:spPr>
          <a:xfrm>
            <a:off x="250825" y="277813"/>
            <a:ext cx="8642350" cy="6103937"/>
          </a:xfrm>
        </p:spPr>
        <p:txBody>
          <a:bodyPr/>
          <a:lstStyle/>
          <a:p>
            <a:pPr algn="l" eaLnBrk="1" hangingPunct="1">
              <a:lnSpc>
                <a:spcPct val="110000"/>
              </a:lnSpc>
            </a:pPr>
            <a:r>
              <a:rPr lang="en-US" altLang="en-US" sz="4000" b="1" dirty="0">
                <a:solidFill>
                  <a:srgbClr val="FF0000"/>
                </a:solidFill>
              </a:rPr>
              <a:t>8. Decide whether or not to reject </a:t>
            </a:r>
            <a:r>
              <a:rPr lang="en-US" altLang="en-US" sz="4000" dirty="0">
                <a:solidFill>
                  <a:srgbClr val="FF0000"/>
                </a:solidFill>
              </a:rPr>
              <a:t>H</a:t>
            </a:r>
            <a:r>
              <a:rPr lang="en-US" altLang="en-US" sz="4000" baseline="-25000" dirty="0">
                <a:solidFill>
                  <a:srgbClr val="FF0000"/>
                </a:solidFill>
              </a:rPr>
              <a:t>0 </a:t>
            </a:r>
            <a:r>
              <a:rPr lang="en-US" altLang="en-US" sz="4000" b="1" dirty="0">
                <a:solidFill>
                  <a:srgbClr val="FF0000"/>
                </a:solidFill>
              </a:rPr>
              <a:t> according to the p-value.</a:t>
            </a:r>
            <a:r>
              <a:rPr lang="en-US" altLang="en-US" sz="4000" dirty="0"/>
              <a:t> </a:t>
            </a:r>
            <a:br>
              <a:rPr lang="en-US" altLang="en-US" sz="4000" dirty="0"/>
            </a:br>
            <a:br>
              <a:rPr lang="en-US" altLang="en-US" sz="4000" dirty="0"/>
            </a:br>
            <a:r>
              <a:rPr lang="en-US" altLang="en-US" sz="4000" dirty="0"/>
              <a:t>If p&gt;0,05 – </a:t>
            </a:r>
            <a:r>
              <a:rPr lang="en-US" altLang="en-US" sz="4000" dirty="0">
                <a:solidFill>
                  <a:srgbClr val="FF0000"/>
                </a:solidFill>
              </a:rPr>
              <a:t>H</a:t>
            </a:r>
            <a:r>
              <a:rPr lang="en-US" altLang="en-US" sz="4000" baseline="-25000" dirty="0">
                <a:solidFill>
                  <a:srgbClr val="FF0000"/>
                </a:solidFill>
              </a:rPr>
              <a:t>0 </a:t>
            </a:r>
            <a:r>
              <a:rPr lang="en-US" altLang="en-US" sz="4000" dirty="0"/>
              <a:t>is true (it is accepted).</a:t>
            </a:r>
            <a:br>
              <a:rPr lang="en-US" altLang="en-US" sz="4000" dirty="0"/>
            </a:br>
            <a:br>
              <a:rPr lang="en-US" altLang="en-US" sz="4000" dirty="0"/>
            </a:br>
            <a:r>
              <a:rPr lang="en-US" altLang="en-US" sz="4000" dirty="0"/>
              <a:t>If p&lt;0.05 – </a:t>
            </a:r>
            <a:r>
              <a:rPr lang="en-US" altLang="en-US" sz="4000" dirty="0">
                <a:solidFill>
                  <a:srgbClr val="FF0000"/>
                </a:solidFill>
              </a:rPr>
              <a:t>H</a:t>
            </a:r>
            <a:r>
              <a:rPr lang="en-US" altLang="en-US" sz="4000" baseline="-25000" dirty="0">
                <a:solidFill>
                  <a:srgbClr val="FF0000"/>
                </a:solidFill>
              </a:rPr>
              <a:t>0 </a:t>
            </a:r>
            <a:r>
              <a:rPr lang="en-US" altLang="en-US" sz="4000" dirty="0"/>
              <a:t>is rejected and </a:t>
            </a:r>
            <a:r>
              <a:rPr lang="en-US" altLang="en-US" sz="4000" dirty="0">
                <a:solidFill>
                  <a:srgbClr val="FF0000"/>
                </a:solidFill>
              </a:rPr>
              <a:t>H</a:t>
            </a:r>
            <a:r>
              <a:rPr lang="en-US" altLang="en-US" sz="4000" baseline="-25000" dirty="0">
                <a:solidFill>
                  <a:srgbClr val="FF0000"/>
                </a:solidFill>
              </a:rPr>
              <a:t>1</a:t>
            </a:r>
            <a:r>
              <a:rPr lang="en-US" altLang="en-US" sz="4000" dirty="0">
                <a:solidFill>
                  <a:srgbClr val="FF0000"/>
                </a:solidFill>
              </a:rPr>
              <a:t> </a:t>
            </a:r>
            <a:r>
              <a:rPr lang="en-US" altLang="en-US" sz="4000" dirty="0"/>
              <a:t>is accepted.</a:t>
            </a:r>
            <a:br>
              <a:rPr lang="en-US" altLang="en-US" sz="3200" dirty="0"/>
            </a:br>
            <a:endParaRPr lang="bg-BG" altLang="en-US" sz="3200" dirty="0"/>
          </a:p>
        </p:txBody>
      </p:sp>
      <p:sp>
        <p:nvSpPr>
          <p:cNvPr id="2" name="Date Placeholder 1"/>
          <p:cNvSpPr>
            <a:spLocks noGrp="1"/>
          </p:cNvSpPr>
          <p:nvPr>
            <p:ph type="dt" sz="half" idx="10"/>
          </p:nvPr>
        </p:nvSpPr>
        <p:spPr/>
        <p:txBody>
          <a:bodyPr/>
          <a:lstStyle/>
          <a:p>
            <a:pPr>
              <a:defRPr/>
            </a:pPr>
            <a:fld id="{4584BACB-EC84-482D-A54D-ED0F5F86E43C}" type="datetime1">
              <a:rPr lang="bg-BG" altLang="en-US" smtClean="0"/>
              <a:t>3.12.2019 г.</a:t>
            </a:fld>
            <a:endParaRPr lang="bg-BG" altLang="en-US"/>
          </a:p>
        </p:txBody>
      </p:sp>
    </p:spTree>
    <p:extLst>
      <p:ext uri="{BB962C8B-B14F-4D97-AF65-F5344CB8AC3E}">
        <p14:creationId xmlns:p14="http://schemas.microsoft.com/office/powerpoint/2010/main" val="37252581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30626"/>
          </a:xfrm>
        </p:spPr>
        <p:txBody>
          <a:bodyPr/>
          <a:lstStyle/>
          <a:p>
            <a:r>
              <a:rPr lang="en-US" b="1" dirty="0">
                <a:solidFill>
                  <a:srgbClr val="FF0000"/>
                </a:solidFill>
              </a:rPr>
              <a:t>4.2. NON-PARAMETRIC TESTS</a:t>
            </a:r>
          </a:p>
        </p:txBody>
      </p:sp>
      <p:sp>
        <p:nvSpPr>
          <p:cNvPr id="3" name="Date Placeholder 2"/>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p:cNvSpPr>
            <a:spLocks noGrp="1"/>
          </p:cNvSpPr>
          <p:nvPr>
            <p:ph type="sldNum" sz="quarter" idx="12"/>
          </p:nvPr>
        </p:nvSpPr>
        <p:spPr/>
        <p:txBody>
          <a:bodyPr/>
          <a:lstStyle/>
          <a:p>
            <a:pPr>
              <a:defRPr/>
            </a:pPr>
            <a:fld id="{B78527D1-208E-4D10-97E7-C9FBB8219BA4}" type="slidenum">
              <a:rPr lang="bg-BG" altLang="en-US" smtClean="0"/>
              <a:pPr>
                <a:defRPr/>
              </a:pPr>
              <a:t>69</a:t>
            </a:fld>
            <a:endParaRPr lang="bg-BG" altLang="en-US"/>
          </a:p>
        </p:txBody>
      </p:sp>
    </p:spTree>
    <p:extLst>
      <p:ext uri="{BB962C8B-B14F-4D97-AF65-F5344CB8AC3E}">
        <p14:creationId xmlns:p14="http://schemas.microsoft.com/office/powerpoint/2010/main" val="1135262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34754B-C7E7-48FB-A94D-F38EB6D51759}" type="slidenum">
              <a:rPr lang="bg-BG" altLang="en-US"/>
              <a:pPr eaLnBrk="1" hangingPunct="1"/>
              <a:t>7</a:t>
            </a:fld>
            <a:endParaRPr lang="bg-BG" altLang="en-US"/>
          </a:p>
        </p:txBody>
      </p:sp>
      <p:sp>
        <p:nvSpPr>
          <p:cNvPr id="4099" name="Rectangle 2"/>
          <p:cNvSpPr>
            <a:spLocks noGrp="1" noChangeArrowheads="1"/>
          </p:cNvSpPr>
          <p:nvPr>
            <p:ph type="title"/>
          </p:nvPr>
        </p:nvSpPr>
        <p:spPr>
          <a:xfrm>
            <a:off x="323528" y="332657"/>
            <a:ext cx="8496944" cy="6031632"/>
          </a:xfrm>
        </p:spPr>
        <p:txBody>
          <a:bodyPr/>
          <a:lstStyle/>
          <a:p>
            <a:pPr algn="l" eaLnBrk="1" hangingPunct="1">
              <a:lnSpc>
                <a:spcPct val="110000"/>
              </a:lnSpc>
            </a:pPr>
            <a:br>
              <a:rPr lang="en-US" altLang="en-US" sz="3600" dirty="0"/>
            </a:br>
            <a:r>
              <a:rPr lang="en-US" altLang="en-US" sz="3600" dirty="0"/>
              <a:t>	</a:t>
            </a:r>
            <a:r>
              <a:rPr lang="en-US" altLang="en-US" sz="3200" dirty="0"/>
              <a:t>To answer such question a researcher  should use </a:t>
            </a:r>
            <a:r>
              <a:rPr lang="en-US" altLang="en-US" sz="3200" b="1" i="1" dirty="0">
                <a:solidFill>
                  <a:srgbClr val="FF0000"/>
                </a:solidFill>
              </a:rPr>
              <a:t>tests of significance.</a:t>
            </a:r>
            <a:br>
              <a:rPr lang="en-US" altLang="en-US" sz="3200" b="1" i="1" dirty="0">
                <a:solidFill>
                  <a:srgbClr val="FF0000"/>
                </a:solidFill>
              </a:rPr>
            </a:br>
            <a:br>
              <a:rPr lang="en-US" altLang="en-US" sz="3200" b="1" i="1" dirty="0">
                <a:solidFill>
                  <a:srgbClr val="FF0000"/>
                </a:solidFill>
              </a:rPr>
            </a:br>
            <a:r>
              <a:rPr lang="en-US" altLang="en-US" sz="3200" b="1" i="1" dirty="0">
                <a:solidFill>
                  <a:srgbClr val="FF0000"/>
                </a:solidFill>
              </a:rPr>
              <a:t>	 Tests of significance </a:t>
            </a:r>
            <a:r>
              <a:rPr lang="en-US" altLang="en-US" sz="3200" dirty="0"/>
              <a:t>are standard statistical procedures for drawing inferences from sample estimates about unknown population parameters. Sample estimates are never exact, being subject to sampling errors. Thus, in the design of any medical research, attempts are made to reduce these sampling errors.</a:t>
            </a:r>
            <a:r>
              <a:rPr lang="en-US" altLang="en-US" sz="3200" b="1" i="1" dirty="0"/>
              <a:t> </a:t>
            </a:r>
            <a:br>
              <a:rPr lang="en-US" altLang="en-US" sz="3200" b="1" i="1" dirty="0"/>
            </a:br>
            <a:endParaRPr lang="bg-BG" altLang="en-US" sz="3200" dirty="0"/>
          </a:p>
        </p:txBody>
      </p:sp>
      <p:sp>
        <p:nvSpPr>
          <p:cNvPr id="2" name="Date Placeholder 1"/>
          <p:cNvSpPr>
            <a:spLocks noGrp="1"/>
          </p:cNvSpPr>
          <p:nvPr>
            <p:ph type="dt" sz="half" idx="10"/>
          </p:nvPr>
        </p:nvSpPr>
        <p:spPr/>
        <p:txBody>
          <a:bodyPr/>
          <a:lstStyle/>
          <a:p>
            <a:pPr>
              <a:defRPr/>
            </a:pPr>
            <a:fld id="{436E4818-2AB6-42CE-BDF0-407EE9738420}" type="datetime1">
              <a:rPr lang="bg-BG" altLang="en-US" smtClean="0"/>
              <a:t>3.12.2019 г.</a:t>
            </a:fld>
            <a:endParaRPr lang="bg-BG" altLang="en-US"/>
          </a:p>
        </p:txBody>
      </p:sp>
    </p:spTree>
    <p:extLst>
      <p:ext uri="{BB962C8B-B14F-4D97-AF65-F5344CB8AC3E}">
        <p14:creationId xmlns:p14="http://schemas.microsoft.com/office/powerpoint/2010/main" val="3946518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A3E4-4BE3-4C01-B4A0-E53559DF66C2}"/>
              </a:ext>
            </a:extLst>
          </p:cNvPr>
          <p:cNvSpPr>
            <a:spLocks noGrp="1"/>
          </p:cNvSpPr>
          <p:nvPr>
            <p:ph type="title"/>
          </p:nvPr>
        </p:nvSpPr>
        <p:spPr>
          <a:xfrm>
            <a:off x="457200" y="274638"/>
            <a:ext cx="8229600" cy="5674642"/>
          </a:xfrm>
        </p:spPr>
        <p:txBody>
          <a:bodyPr/>
          <a:lstStyle/>
          <a:p>
            <a:pPr algn="l">
              <a:lnSpc>
                <a:spcPct val="114000"/>
              </a:lnSpc>
            </a:pPr>
            <a:r>
              <a:rPr lang="en-US" sz="3200" b="1" dirty="0">
                <a:solidFill>
                  <a:srgbClr val="FF0000"/>
                </a:solidFill>
              </a:rPr>
              <a:t>Non-parametric tests</a:t>
            </a:r>
            <a:r>
              <a:rPr lang="en-US" sz="3200" dirty="0">
                <a:solidFill>
                  <a:srgbClr val="FF0000"/>
                </a:solidFill>
              </a:rPr>
              <a:t> </a:t>
            </a:r>
            <a:r>
              <a:rPr lang="en-US" sz="3200" dirty="0"/>
              <a:t>are used with  nominal or ordinal variables. They do not require a distribution to meet the required assumptions to be analyzed (especially if the data is not normally distributed). Due to such a reason, they are sometimes referred to as </a:t>
            </a:r>
            <a:r>
              <a:rPr lang="en-US" sz="3200" b="1" dirty="0">
                <a:solidFill>
                  <a:srgbClr val="FF0000"/>
                </a:solidFill>
              </a:rPr>
              <a:t>distribution-free tests, </a:t>
            </a:r>
            <a:r>
              <a:rPr lang="en-US" sz="3200" b="1" dirty="0">
                <a:solidFill>
                  <a:schemeClr val="tx1"/>
                </a:solidFill>
              </a:rPr>
              <a:t>e.g. </a:t>
            </a:r>
            <a:r>
              <a:rPr lang="en-US" sz="3200" b="1" dirty="0">
                <a:solidFill>
                  <a:srgbClr val="FF0000"/>
                </a:solidFill>
              </a:rPr>
              <a:t>they can be applied to any type of distributions. </a:t>
            </a:r>
            <a:r>
              <a:rPr lang="en-US" sz="3200" b="1" dirty="0">
                <a:solidFill>
                  <a:schemeClr val="tx1"/>
                </a:solidFill>
              </a:rPr>
              <a:t>That’s why they are very commonly used. </a:t>
            </a:r>
            <a:endParaRPr lang="en-US" sz="3200" dirty="0"/>
          </a:p>
        </p:txBody>
      </p:sp>
      <p:sp>
        <p:nvSpPr>
          <p:cNvPr id="3" name="Date Placeholder 2">
            <a:extLst>
              <a:ext uri="{FF2B5EF4-FFF2-40B4-BE49-F238E27FC236}">
                <a16:creationId xmlns:a16="http://schemas.microsoft.com/office/drawing/2014/main" id="{CDB2D0E8-669D-405A-8F52-BB73A4C12F7D}"/>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793DF61B-3EFF-4404-A40C-FA854C8AE1E9}"/>
              </a:ext>
            </a:extLst>
          </p:cNvPr>
          <p:cNvSpPr>
            <a:spLocks noGrp="1"/>
          </p:cNvSpPr>
          <p:nvPr>
            <p:ph type="sldNum" sz="quarter" idx="12"/>
          </p:nvPr>
        </p:nvSpPr>
        <p:spPr/>
        <p:txBody>
          <a:bodyPr/>
          <a:lstStyle/>
          <a:p>
            <a:pPr>
              <a:defRPr/>
            </a:pPr>
            <a:fld id="{B78527D1-208E-4D10-97E7-C9FBB8219BA4}" type="slidenum">
              <a:rPr lang="bg-BG" altLang="en-US" smtClean="0"/>
              <a:pPr>
                <a:defRPr/>
              </a:pPr>
              <a:t>70</a:t>
            </a:fld>
            <a:endParaRPr lang="bg-BG" altLang="en-US"/>
          </a:p>
        </p:txBody>
      </p:sp>
    </p:spTree>
    <p:extLst>
      <p:ext uri="{BB962C8B-B14F-4D97-AF65-F5344CB8AC3E}">
        <p14:creationId xmlns:p14="http://schemas.microsoft.com/office/powerpoint/2010/main" val="20564066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AAA8C-3EAF-4063-8B5F-965E1BDCB1B6}"/>
              </a:ext>
            </a:extLst>
          </p:cNvPr>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a:extLst>
              <a:ext uri="{FF2B5EF4-FFF2-40B4-BE49-F238E27FC236}">
                <a16:creationId xmlns:a16="http://schemas.microsoft.com/office/drawing/2014/main" id="{57C74586-10BE-43FF-BAA9-D6EB4844A22B}"/>
              </a:ext>
            </a:extLst>
          </p:cNvPr>
          <p:cNvSpPr>
            <a:spLocks noGrp="1"/>
          </p:cNvSpPr>
          <p:nvPr>
            <p:ph type="sldNum" sz="quarter" idx="12"/>
          </p:nvPr>
        </p:nvSpPr>
        <p:spPr/>
        <p:txBody>
          <a:bodyPr/>
          <a:lstStyle/>
          <a:p>
            <a:pPr>
              <a:defRPr/>
            </a:pPr>
            <a:fld id="{D1B7450F-701E-49DF-B7E1-E2404304B235}" type="slidenum">
              <a:rPr lang="bg-BG" altLang="en-US" smtClean="0"/>
              <a:pPr>
                <a:defRPr/>
              </a:pPr>
              <a:t>71</a:t>
            </a:fld>
            <a:endParaRPr lang="bg-BG" altLang="en-US"/>
          </a:p>
        </p:txBody>
      </p:sp>
      <p:sp>
        <p:nvSpPr>
          <p:cNvPr id="4" name="Rectangle 3">
            <a:extLst>
              <a:ext uri="{FF2B5EF4-FFF2-40B4-BE49-F238E27FC236}">
                <a16:creationId xmlns:a16="http://schemas.microsoft.com/office/drawing/2014/main" id="{90DDBC00-A725-48BC-8891-785A2C798A81}"/>
              </a:ext>
            </a:extLst>
          </p:cNvPr>
          <p:cNvSpPr/>
          <p:nvPr/>
        </p:nvSpPr>
        <p:spPr>
          <a:xfrm>
            <a:off x="323528" y="332656"/>
            <a:ext cx="8568952" cy="2062103"/>
          </a:xfrm>
          <a:prstGeom prst="rect">
            <a:avLst/>
          </a:prstGeom>
        </p:spPr>
        <p:txBody>
          <a:bodyPr wrap="square">
            <a:spAutoFit/>
          </a:bodyPr>
          <a:lstStyle/>
          <a:p>
            <a:r>
              <a:rPr lang="en-US" sz="3200" b="1" dirty="0">
                <a:solidFill>
                  <a:srgbClr val="0070C0"/>
                </a:solidFill>
                <a:latin typeface="Open Sans"/>
              </a:rPr>
              <a:t>Non-parametric tests do not substitute the parametric tests but they serve as their alternative. Thus, p</a:t>
            </a:r>
            <a:r>
              <a:rPr lang="en-US" sz="3200" b="1" dirty="0">
                <a:solidFill>
                  <a:srgbClr val="0070C0"/>
                </a:solidFill>
              </a:rPr>
              <a:t>arametric tests often have nonparametric equivalents</a:t>
            </a:r>
          </a:p>
        </p:txBody>
      </p:sp>
      <p:pic>
        <p:nvPicPr>
          <p:cNvPr id="5" name="Picture 4">
            <a:extLst>
              <a:ext uri="{FF2B5EF4-FFF2-40B4-BE49-F238E27FC236}">
                <a16:creationId xmlns:a16="http://schemas.microsoft.com/office/drawing/2014/main" id="{18FC9A25-0467-4296-AA5F-347644335DEF}"/>
              </a:ext>
            </a:extLst>
          </p:cNvPr>
          <p:cNvPicPr>
            <a:picLocks noChangeAspect="1"/>
          </p:cNvPicPr>
          <p:nvPr/>
        </p:nvPicPr>
        <p:blipFill>
          <a:blip r:embed="rId2"/>
          <a:stretch>
            <a:fillRect/>
          </a:stretch>
        </p:blipFill>
        <p:spPr>
          <a:xfrm>
            <a:off x="0" y="2780928"/>
            <a:ext cx="9201970" cy="2808312"/>
          </a:xfrm>
          <a:prstGeom prst="rect">
            <a:avLst/>
          </a:prstGeom>
        </p:spPr>
      </p:pic>
    </p:spTree>
    <p:extLst>
      <p:ext uri="{BB962C8B-B14F-4D97-AF65-F5344CB8AC3E}">
        <p14:creationId xmlns:p14="http://schemas.microsoft.com/office/powerpoint/2010/main" val="23513066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7DC9-F235-4A36-9DB5-16083BFEBA8A}"/>
              </a:ext>
            </a:extLst>
          </p:cNvPr>
          <p:cNvSpPr>
            <a:spLocks noGrp="1"/>
          </p:cNvSpPr>
          <p:nvPr>
            <p:ph type="title"/>
          </p:nvPr>
        </p:nvSpPr>
        <p:spPr>
          <a:xfrm>
            <a:off x="457200" y="274638"/>
            <a:ext cx="8229600" cy="5602634"/>
          </a:xfrm>
        </p:spPr>
        <p:txBody>
          <a:bodyPr/>
          <a:lstStyle/>
          <a:p>
            <a:pPr>
              <a:lnSpc>
                <a:spcPct val="150000"/>
              </a:lnSpc>
            </a:pPr>
            <a:r>
              <a:rPr lang="en-US" dirty="0"/>
              <a:t>The most widely used non-parametric test is the </a:t>
            </a:r>
            <a:br>
              <a:rPr lang="en-US" dirty="0"/>
            </a:br>
            <a:r>
              <a:rPr lang="en-US" b="1" dirty="0">
                <a:solidFill>
                  <a:srgbClr val="FF0000"/>
                </a:solidFill>
              </a:rPr>
              <a:t>Chi</a:t>
            </a:r>
            <a:r>
              <a:rPr lang="en-US" dirty="0">
                <a:solidFill>
                  <a:srgbClr val="FF0000"/>
                </a:solidFill>
              </a:rPr>
              <a:t>-</a:t>
            </a:r>
            <a:r>
              <a:rPr lang="en-US" b="1" dirty="0">
                <a:solidFill>
                  <a:srgbClr val="FF0000"/>
                </a:solidFill>
              </a:rPr>
              <a:t>Square test of independence. </a:t>
            </a:r>
            <a:endParaRPr lang="en-US" dirty="0">
              <a:solidFill>
                <a:srgbClr val="FF0000"/>
              </a:solidFill>
            </a:endParaRPr>
          </a:p>
        </p:txBody>
      </p:sp>
      <p:sp>
        <p:nvSpPr>
          <p:cNvPr id="3" name="Date Placeholder 2">
            <a:extLst>
              <a:ext uri="{FF2B5EF4-FFF2-40B4-BE49-F238E27FC236}">
                <a16:creationId xmlns:a16="http://schemas.microsoft.com/office/drawing/2014/main" id="{6632B8C2-EAB6-4736-845A-8C0D2517C615}"/>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3B4AAC0A-F3BC-4E5D-8039-9A943497AA20}"/>
              </a:ext>
            </a:extLst>
          </p:cNvPr>
          <p:cNvSpPr>
            <a:spLocks noGrp="1"/>
          </p:cNvSpPr>
          <p:nvPr>
            <p:ph type="sldNum" sz="quarter" idx="12"/>
          </p:nvPr>
        </p:nvSpPr>
        <p:spPr/>
        <p:txBody>
          <a:bodyPr/>
          <a:lstStyle/>
          <a:p>
            <a:pPr>
              <a:defRPr/>
            </a:pPr>
            <a:fld id="{B78527D1-208E-4D10-97E7-C9FBB8219BA4}" type="slidenum">
              <a:rPr lang="bg-BG" altLang="en-US" smtClean="0"/>
              <a:pPr>
                <a:defRPr/>
              </a:pPr>
              <a:t>72</a:t>
            </a:fld>
            <a:endParaRPr lang="bg-BG" altLang="en-US"/>
          </a:p>
        </p:txBody>
      </p:sp>
    </p:spTree>
    <p:extLst>
      <p:ext uri="{BB962C8B-B14F-4D97-AF65-F5344CB8AC3E}">
        <p14:creationId xmlns:p14="http://schemas.microsoft.com/office/powerpoint/2010/main" val="20917243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EF5D39C-93B5-4FAA-ADDA-4FFA04DB62E3}" type="slidenum">
              <a:rPr lang="bg-BG" altLang="en-US"/>
              <a:pPr eaLnBrk="1" hangingPunct="1"/>
              <a:t>73</a:t>
            </a:fld>
            <a:endParaRPr lang="bg-BG" altLang="en-US"/>
          </a:p>
        </p:txBody>
      </p:sp>
      <p:sp>
        <p:nvSpPr>
          <p:cNvPr id="40963" name="Rectangle 2"/>
          <p:cNvSpPr>
            <a:spLocks noGrp="1" noChangeArrowheads="1"/>
          </p:cNvSpPr>
          <p:nvPr>
            <p:ph type="title"/>
          </p:nvPr>
        </p:nvSpPr>
        <p:spPr>
          <a:xfrm>
            <a:off x="457200" y="277813"/>
            <a:ext cx="8229600" cy="6103937"/>
          </a:xfrm>
        </p:spPr>
        <p:txBody>
          <a:bodyPr/>
          <a:lstStyle/>
          <a:p>
            <a:pPr algn="l" eaLnBrk="1" hangingPunct="1"/>
            <a:r>
              <a:rPr lang="en-US" altLang="en-US" sz="4000" b="1" dirty="0">
                <a:solidFill>
                  <a:srgbClr val="FF0000"/>
                </a:solidFill>
              </a:rPr>
              <a:t>The </a:t>
            </a:r>
            <a:r>
              <a:rPr lang="bg-BG" altLang="en-US" sz="4000" b="1" dirty="0">
                <a:solidFill>
                  <a:srgbClr val="FF0000"/>
                </a:solidFill>
                <a:sym typeface="Symbol" pitchFamily="18" charset="2"/>
              </a:rPr>
              <a:t></a:t>
            </a:r>
            <a:r>
              <a:rPr lang="bg-BG" altLang="en-US" sz="4000" b="1" baseline="30000" dirty="0">
                <a:solidFill>
                  <a:srgbClr val="FF0000"/>
                </a:solidFill>
              </a:rPr>
              <a:t>2</a:t>
            </a:r>
            <a:r>
              <a:rPr lang="bg-BG" altLang="en-US" sz="4000" b="1" dirty="0">
                <a:solidFill>
                  <a:srgbClr val="FF0000"/>
                </a:solidFill>
              </a:rPr>
              <a:t> </a:t>
            </a:r>
            <a:r>
              <a:rPr lang="en-US" altLang="en-US" sz="4000" b="1" dirty="0">
                <a:solidFill>
                  <a:srgbClr val="FF0000"/>
                </a:solidFill>
              </a:rPr>
              <a:t>(chi-square) test</a:t>
            </a:r>
            <a:br>
              <a:rPr lang="en-US" altLang="en-US" sz="4000" b="1" dirty="0">
                <a:solidFill>
                  <a:srgbClr val="FF0000"/>
                </a:solidFill>
              </a:rPr>
            </a:br>
            <a:br>
              <a:rPr lang="en-US" altLang="en-US" sz="4000" dirty="0">
                <a:solidFill>
                  <a:srgbClr val="FF0000"/>
                </a:solidFill>
              </a:rPr>
            </a:br>
            <a:r>
              <a:rPr lang="bg-BG" altLang="en-US" sz="4000" dirty="0">
                <a:sym typeface="Symbol" pitchFamily="18" charset="2"/>
              </a:rPr>
              <a:t></a:t>
            </a:r>
            <a:r>
              <a:rPr lang="bg-BG" altLang="en-US" sz="4000" baseline="30000" dirty="0"/>
              <a:t>2</a:t>
            </a:r>
            <a:r>
              <a:rPr lang="bg-BG" altLang="en-US" sz="4000" dirty="0"/>
              <a:t> </a:t>
            </a:r>
            <a:r>
              <a:rPr lang="en-US" altLang="en-US" sz="4000" dirty="0"/>
              <a:t>is appropriate for statistical analysis when:</a:t>
            </a:r>
            <a:br>
              <a:rPr lang="en-US" altLang="en-US" sz="4000" dirty="0"/>
            </a:br>
            <a:r>
              <a:rPr lang="en-US" altLang="en-US" sz="4000" dirty="0"/>
              <a:t>1.   Variables are categorical -measured on a nominal or ordinal scale.</a:t>
            </a:r>
            <a:br>
              <a:rPr lang="en-US" altLang="en-US" sz="4000" dirty="0"/>
            </a:br>
            <a:r>
              <a:rPr lang="en-US" altLang="en-US" sz="4000" dirty="0"/>
              <a:t>2.   Measurements were of independent subjects.</a:t>
            </a:r>
            <a:endParaRPr lang="bg-BG" altLang="en-US" sz="4000" dirty="0"/>
          </a:p>
        </p:txBody>
      </p:sp>
      <p:sp>
        <p:nvSpPr>
          <p:cNvPr id="2" name="Date Placeholder 1"/>
          <p:cNvSpPr>
            <a:spLocks noGrp="1"/>
          </p:cNvSpPr>
          <p:nvPr>
            <p:ph type="dt" sz="half" idx="10"/>
          </p:nvPr>
        </p:nvSpPr>
        <p:spPr/>
        <p:txBody>
          <a:bodyPr/>
          <a:lstStyle/>
          <a:p>
            <a:pPr>
              <a:defRPr/>
            </a:pPr>
            <a:fld id="{8AA5DF99-4B31-4E84-A3CD-1A872DE6C533}" type="datetime1">
              <a:rPr lang="bg-BG" altLang="en-US" smtClean="0"/>
              <a:t>3.12.2019 г.</a:t>
            </a:fld>
            <a:endParaRPr lang="bg-BG" alt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77DC9-F235-4A36-9DB5-16083BFEBA8A}"/>
              </a:ext>
            </a:extLst>
          </p:cNvPr>
          <p:cNvSpPr>
            <a:spLocks noGrp="1"/>
          </p:cNvSpPr>
          <p:nvPr>
            <p:ph type="title"/>
          </p:nvPr>
        </p:nvSpPr>
        <p:spPr>
          <a:xfrm>
            <a:off x="467544" y="476672"/>
            <a:ext cx="8229600" cy="5602634"/>
          </a:xfrm>
        </p:spPr>
        <p:txBody>
          <a:bodyPr/>
          <a:lstStyle/>
          <a:p>
            <a:pPr algn="l"/>
            <a:r>
              <a:rPr lang="en-US" sz="3600" b="1" dirty="0">
                <a:solidFill>
                  <a:srgbClr val="FF0000"/>
                </a:solidFill>
              </a:rPr>
              <a:t>Chi</a:t>
            </a:r>
            <a:r>
              <a:rPr lang="en-US" sz="3600" dirty="0">
                <a:solidFill>
                  <a:srgbClr val="FF0000"/>
                </a:solidFill>
              </a:rPr>
              <a:t>-</a:t>
            </a:r>
            <a:r>
              <a:rPr lang="en-US" sz="3600" b="1" dirty="0">
                <a:solidFill>
                  <a:srgbClr val="FF0000"/>
                </a:solidFill>
              </a:rPr>
              <a:t>Square test of independence</a:t>
            </a:r>
            <a:r>
              <a:rPr lang="en-US" sz="3600" dirty="0">
                <a:solidFill>
                  <a:srgbClr val="FF0000"/>
                </a:solidFill>
              </a:rPr>
              <a:t> </a:t>
            </a:r>
            <a:r>
              <a:rPr lang="en-US" sz="3600" dirty="0"/>
              <a:t>is used to determine if there is a significant relationship between two nominal (categorical) variables. The frequency of each category for one nominal variable is compared across the categories of the second nominal variable.</a:t>
            </a:r>
            <a:br>
              <a:rPr lang="en-US" sz="3600" dirty="0"/>
            </a:br>
            <a:r>
              <a:rPr lang="en-US" sz="3600" dirty="0"/>
              <a:t>So, </a:t>
            </a:r>
            <a:r>
              <a:rPr lang="en-US" sz="3600" b="1" dirty="0">
                <a:solidFill>
                  <a:srgbClr val="FF0000"/>
                </a:solidFill>
              </a:rPr>
              <a:t>frequency tables are required to present the observed data. </a:t>
            </a:r>
          </a:p>
        </p:txBody>
      </p:sp>
      <p:sp>
        <p:nvSpPr>
          <p:cNvPr id="3" name="Date Placeholder 2">
            <a:extLst>
              <a:ext uri="{FF2B5EF4-FFF2-40B4-BE49-F238E27FC236}">
                <a16:creationId xmlns:a16="http://schemas.microsoft.com/office/drawing/2014/main" id="{6632B8C2-EAB6-4736-845A-8C0D2517C615}"/>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3B4AAC0A-F3BC-4E5D-8039-9A943497AA20}"/>
              </a:ext>
            </a:extLst>
          </p:cNvPr>
          <p:cNvSpPr>
            <a:spLocks noGrp="1"/>
          </p:cNvSpPr>
          <p:nvPr>
            <p:ph type="sldNum" sz="quarter" idx="12"/>
          </p:nvPr>
        </p:nvSpPr>
        <p:spPr/>
        <p:txBody>
          <a:bodyPr/>
          <a:lstStyle/>
          <a:p>
            <a:pPr>
              <a:defRPr/>
            </a:pPr>
            <a:fld id="{B78527D1-208E-4D10-97E7-C9FBB8219BA4}" type="slidenum">
              <a:rPr lang="bg-BG" altLang="en-US" smtClean="0"/>
              <a:pPr>
                <a:defRPr/>
              </a:pPr>
              <a:t>74</a:t>
            </a:fld>
            <a:endParaRPr lang="bg-BG" altLang="en-US"/>
          </a:p>
        </p:txBody>
      </p:sp>
    </p:spTree>
    <p:extLst>
      <p:ext uri="{BB962C8B-B14F-4D97-AF65-F5344CB8AC3E}">
        <p14:creationId xmlns:p14="http://schemas.microsoft.com/office/powerpoint/2010/main" val="33767566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FA43D-DDAF-414F-B6C0-38D60BC47047}"/>
              </a:ext>
            </a:extLst>
          </p:cNvPr>
          <p:cNvSpPr>
            <a:spLocks noGrp="1"/>
          </p:cNvSpPr>
          <p:nvPr>
            <p:ph type="title"/>
          </p:nvPr>
        </p:nvSpPr>
        <p:spPr>
          <a:xfrm>
            <a:off x="251520" y="274638"/>
            <a:ext cx="8568952" cy="5674642"/>
          </a:xfrm>
        </p:spPr>
        <p:txBody>
          <a:bodyPr/>
          <a:lstStyle/>
          <a:p>
            <a:pPr algn="l"/>
            <a:r>
              <a:rPr lang="en-US" sz="3200" b="1" dirty="0">
                <a:solidFill>
                  <a:srgbClr val="FF0000"/>
                </a:solidFill>
              </a:rPr>
              <a:t>Frequency tables</a:t>
            </a:r>
            <a:r>
              <a:rPr lang="en-US" sz="3200" dirty="0">
                <a:solidFill>
                  <a:srgbClr val="FF0000"/>
                </a:solidFill>
              </a:rPr>
              <a:t> </a:t>
            </a:r>
            <a:r>
              <a:rPr lang="en-US" sz="3200" dirty="0"/>
              <a:t>of two variables presented simultaneously are called </a:t>
            </a:r>
            <a:r>
              <a:rPr lang="en-US" sz="3200" b="1" dirty="0">
                <a:solidFill>
                  <a:srgbClr val="FF0000"/>
                </a:solidFill>
              </a:rPr>
              <a:t>contingency tables, </a:t>
            </a:r>
            <a:r>
              <a:rPr lang="en-US" sz="3200" dirty="0"/>
              <a:t>constructed by listing all the levels of one variable as rows </a:t>
            </a:r>
            <a:r>
              <a:rPr lang="en-US" sz="3200" b="1" dirty="0"/>
              <a:t>in a table</a:t>
            </a:r>
            <a:r>
              <a:rPr lang="en-US" sz="3200" dirty="0"/>
              <a:t> and the levels of the other variables as columns, then finding the joint or cell </a:t>
            </a:r>
            <a:r>
              <a:rPr lang="en-US" sz="3200" b="1" dirty="0"/>
              <a:t>frequency</a:t>
            </a:r>
            <a:r>
              <a:rPr lang="en-US" sz="3200" dirty="0"/>
              <a:t> for each cell.</a:t>
            </a:r>
            <a:br>
              <a:rPr lang="en-US" sz="3200" dirty="0"/>
            </a:br>
            <a:br>
              <a:rPr lang="en-US" sz="3200" dirty="0"/>
            </a:br>
            <a:r>
              <a:rPr lang="en-US" sz="3200" b="1" dirty="0"/>
              <a:t>Two types of contingency tables: </a:t>
            </a:r>
            <a:br>
              <a:rPr lang="en-US" sz="3200" b="1" dirty="0"/>
            </a:br>
            <a:r>
              <a:rPr lang="en-US" sz="3200" b="1" dirty="0"/>
              <a:t>= 2x2 (</a:t>
            </a:r>
            <a:r>
              <a:rPr lang="en-US" sz="3200" dirty="0"/>
              <a:t>each variable has 2 categories</a:t>
            </a:r>
            <a:r>
              <a:rPr lang="en-US" sz="3200" b="1" dirty="0"/>
              <a:t>);</a:t>
            </a:r>
            <a:br>
              <a:rPr lang="en-US" sz="3200" b="1" dirty="0"/>
            </a:br>
            <a:r>
              <a:rPr lang="en-US" sz="3200" b="1" dirty="0"/>
              <a:t>= multiple contingency table (</a:t>
            </a:r>
            <a:r>
              <a:rPr lang="en-US" sz="3200" dirty="0"/>
              <a:t>at least one of the variables has more than two categories).</a:t>
            </a:r>
          </a:p>
        </p:txBody>
      </p:sp>
      <p:sp>
        <p:nvSpPr>
          <p:cNvPr id="3" name="Date Placeholder 2">
            <a:extLst>
              <a:ext uri="{FF2B5EF4-FFF2-40B4-BE49-F238E27FC236}">
                <a16:creationId xmlns:a16="http://schemas.microsoft.com/office/drawing/2014/main" id="{2A27D2DF-3329-42C3-A254-0C24E6CE81EF}"/>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CFE0F4C3-CF33-46EC-AB84-D5DB5981FCA8}"/>
              </a:ext>
            </a:extLst>
          </p:cNvPr>
          <p:cNvSpPr>
            <a:spLocks noGrp="1"/>
          </p:cNvSpPr>
          <p:nvPr>
            <p:ph type="sldNum" sz="quarter" idx="12"/>
          </p:nvPr>
        </p:nvSpPr>
        <p:spPr/>
        <p:txBody>
          <a:bodyPr/>
          <a:lstStyle/>
          <a:p>
            <a:pPr>
              <a:defRPr/>
            </a:pPr>
            <a:fld id="{B78527D1-208E-4D10-97E7-C9FBB8219BA4}" type="slidenum">
              <a:rPr lang="bg-BG" altLang="en-US" smtClean="0"/>
              <a:pPr>
                <a:defRPr/>
              </a:pPr>
              <a:t>75</a:t>
            </a:fld>
            <a:endParaRPr lang="bg-BG" altLang="en-US"/>
          </a:p>
        </p:txBody>
      </p:sp>
    </p:spTree>
    <p:extLst>
      <p:ext uri="{BB962C8B-B14F-4D97-AF65-F5344CB8AC3E}">
        <p14:creationId xmlns:p14="http://schemas.microsoft.com/office/powerpoint/2010/main" val="12215608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B7BD1-CBCC-4098-9E7B-9ABE90582690}"/>
              </a:ext>
            </a:extLst>
          </p:cNvPr>
          <p:cNvSpPr>
            <a:spLocks noGrp="1"/>
          </p:cNvSpPr>
          <p:nvPr>
            <p:ph type="title"/>
          </p:nvPr>
        </p:nvSpPr>
        <p:spPr>
          <a:xfrm>
            <a:off x="457200" y="274638"/>
            <a:ext cx="8229600" cy="5890666"/>
          </a:xfrm>
        </p:spPr>
        <p:txBody>
          <a:bodyPr/>
          <a:lstStyle/>
          <a:p>
            <a:pPr algn="l"/>
            <a:br>
              <a:rPr lang="en-US" sz="3200" dirty="0"/>
            </a:br>
            <a:r>
              <a:rPr lang="en-US" sz="3200" b="1" dirty="0">
                <a:solidFill>
                  <a:srgbClr val="FF0000"/>
                </a:solidFill>
              </a:rPr>
              <a:t>The chi-square test compares the observed vs. the expected frequencies. </a:t>
            </a:r>
            <a:br>
              <a:rPr lang="en-US" sz="3200" dirty="0"/>
            </a:br>
            <a:r>
              <a:rPr lang="en-US" sz="3200" b="1" dirty="0">
                <a:solidFill>
                  <a:srgbClr val="FF0000"/>
                </a:solidFill>
              </a:rPr>
              <a:t>Observed Frequencies </a:t>
            </a:r>
            <a:r>
              <a:rPr lang="en-US" sz="3200" dirty="0"/>
              <a:t>are counts made from experimental data, e.g. actually observed and measured data.</a:t>
            </a:r>
            <a:br>
              <a:rPr lang="en-US" sz="3200" dirty="0"/>
            </a:br>
            <a:r>
              <a:rPr lang="en-US" sz="3200" b="1" dirty="0">
                <a:solidFill>
                  <a:srgbClr val="FF0000"/>
                </a:solidFill>
              </a:rPr>
              <a:t>Expected frequencies </a:t>
            </a:r>
            <a:r>
              <a:rPr lang="en-US" sz="3200" dirty="0"/>
              <a:t>are counts related to the probability of the null hypothesis to be true. For the chi-squared test to give meaningful results the expected frequency for each cell in the 2x2 contingency table is required to be </a:t>
            </a:r>
            <a:r>
              <a:rPr lang="en-US" sz="3200" b="1" dirty="0">
                <a:solidFill>
                  <a:srgbClr val="FF0000"/>
                </a:solidFill>
              </a:rPr>
              <a:t>at least 5.</a:t>
            </a:r>
            <a:br>
              <a:rPr lang="en-US" sz="3200" b="1" dirty="0">
                <a:solidFill>
                  <a:srgbClr val="FF0000"/>
                </a:solidFill>
              </a:rPr>
            </a:br>
            <a:endParaRPr lang="en-US" sz="3200" b="1" dirty="0">
              <a:solidFill>
                <a:srgbClr val="FF0000"/>
              </a:solidFill>
            </a:endParaRPr>
          </a:p>
        </p:txBody>
      </p:sp>
      <p:sp>
        <p:nvSpPr>
          <p:cNvPr id="3" name="Date Placeholder 2">
            <a:extLst>
              <a:ext uri="{FF2B5EF4-FFF2-40B4-BE49-F238E27FC236}">
                <a16:creationId xmlns:a16="http://schemas.microsoft.com/office/drawing/2014/main" id="{56F99609-7A4A-45D0-B749-A86E5B2968EA}"/>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D55EA14F-FCBB-407F-9B6B-59701639A6FA}"/>
              </a:ext>
            </a:extLst>
          </p:cNvPr>
          <p:cNvSpPr>
            <a:spLocks noGrp="1"/>
          </p:cNvSpPr>
          <p:nvPr>
            <p:ph type="sldNum" sz="quarter" idx="12"/>
          </p:nvPr>
        </p:nvSpPr>
        <p:spPr/>
        <p:txBody>
          <a:bodyPr/>
          <a:lstStyle/>
          <a:p>
            <a:pPr>
              <a:defRPr/>
            </a:pPr>
            <a:fld id="{B78527D1-208E-4D10-97E7-C9FBB8219BA4}" type="slidenum">
              <a:rPr lang="bg-BG" altLang="en-US" smtClean="0"/>
              <a:pPr>
                <a:defRPr/>
              </a:pPr>
              <a:t>76</a:t>
            </a:fld>
            <a:endParaRPr lang="bg-BG" altLang="en-US"/>
          </a:p>
        </p:txBody>
      </p:sp>
    </p:spTree>
    <p:extLst>
      <p:ext uri="{BB962C8B-B14F-4D97-AF65-F5344CB8AC3E}">
        <p14:creationId xmlns:p14="http://schemas.microsoft.com/office/powerpoint/2010/main" val="39389501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256D3F-3BF1-48F3-B988-E09F8F91394F}" type="slidenum">
              <a:rPr lang="bg-BG" altLang="en-US"/>
              <a:pPr eaLnBrk="1" hangingPunct="1"/>
              <a:t>77</a:t>
            </a:fld>
            <a:endParaRPr lang="bg-BG" altLang="en-US"/>
          </a:p>
        </p:txBody>
      </p:sp>
      <p:sp>
        <p:nvSpPr>
          <p:cNvPr id="43011" name="Rectangle 6"/>
          <p:cNvSpPr>
            <a:spLocks noGrp="1" noChangeArrowheads="1"/>
          </p:cNvSpPr>
          <p:nvPr>
            <p:ph type="title"/>
          </p:nvPr>
        </p:nvSpPr>
        <p:spPr>
          <a:xfrm>
            <a:off x="457200" y="277813"/>
            <a:ext cx="8229600" cy="5888037"/>
          </a:xfrm>
        </p:spPr>
        <p:txBody>
          <a:bodyPr/>
          <a:lstStyle/>
          <a:p>
            <a:pPr eaLnBrk="1" hangingPunct="1"/>
            <a:r>
              <a:rPr lang="en-US" altLang="en-US" sz="3600" dirty="0"/>
              <a:t>The chi-square</a:t>
            </a:r>
            <a:r>
              <a:rPr lang="bg-BG" altLang="en-US" sz="3600" dirty="0"/>
              <a:t> </a:t>
            </a:r>
            <a:r>
              <a:rPr lang="en-US" altLang="en-US" sz="3600" dirty="0"/>
              <a:t>is given by the formula:</a:t>
            </a:r>
            <a:br>
              <a:rPr lang="en-US" altLang="en-US" sz="3600" dirty="0">
                <a:sym typeface="Symbol" pitchFamily="18" charset="2"/>
              </a:rPr>
            </a:br>
            <a:br>
              <a:rPr lang="en-US" altLang="en-US" sz="3600" dirty="0">
                <a:sym typeface="Symbol" pitchFamily="18" charset="2"/>
              </a:rPr>
            </a:br>
            <a:r>
              <a:rPr lang="en-US" altLang="en-US" sz="3600" dirty="0">
                <a:sym typeface="Symbol" pitchFamily="18" charset="2"/>
              </a:rPr>
              <a:t>(</a:t>
            </a:r>
            <a:r>
              <a:rPr lang="en-US" altLang="en-US" sz="3600" dirty="0" err="1">
                <a:sym typeface="Symbol" pitchFamily="18" charset="2"/>
              </a:rPr>
              <a:t>f</a:t>
            </a:r>
            <a:r>
              <a:rPr lang="en-US" altLang="en-US" sz="3600" baseline="-25000" dirty="0" err="1">
                <a:sym typeface="Symbol" pitchFamily="18" charset="2"/>
              </a:rPr>
              <a:t>o</a:t>
            </a:r>
            <a:r>
              <a:rPr lang="en-US" altLang="en-US" sz="3600" dirty="0">
                <a:sym typeface="Symbol" pitchFamily="18" charset="2"/>
              </a:rPr>
              <a:t> – </a:t>
            </a:r>
            <a:r>
              <a:rPr lang="en-US" altLang="en-US" sz="3600" dirty="0" err="1">
                <a:sym typeface="Symbol" pitchFamily="18" charset="2"/>
              </a:rPr>
              <a:t>f</a:t>
            </a:r>
            <a:r>
              <a:rPr lang="en-US" altLang="en-US" sz="3600" baseline="-25000" dirty="0" err="1">
                <a:sym typeface="Symbol" pitchFamily="18" charset="2"/>
              </a:rPr>
              <a:t>e</a:t>
            </a:r>
            <a:r>
              <a:rPr lang="en-US" altLang="en-US" sz="3600" dirty="0">
                <a:sym typeface="Symbol" pitchFamily="18" charset="2"/>
              </a:rPr>
              <a:t>)</a:t>
            </a:r>
            <a:r>
              <a:rPr lang="en-US" altLang="en-US" sz="3600" baseline="30000" dirty="0">
                <a:sym typeface="Symbol" pitchFamily="18" charset="2"/>
              </a:rPr>
              <a:t>2</a:t>
            </a:r>
            <a:br>
              <a:rPr lang="en-US" altLang="en-US" sz="3600" dirty="0">
                <a:sym typeface="Symbol" pitchFamily="18" charset="2"/>
              </a:rPr>
            </a:br>
            <a:r>
              <a:rPr lang="bg-BG" altLang="en-US" sz="3600" dirty="0">
                <a:sym typeface="Symbol" pitchFamily="18" charset="2"/>
              </a:rPr>
              <a:t></a:t>
            </a:r>
            <a:r>
              <a:rPr lang="bg-BG" altLang="en-US" sz="3600" baseline="30000" dirty="0"/>
              <a:t>2</a:t>
            </a:r>
            <a:r>
              <a:rPr lang="en-US" altLang="en-US" sz="3600" baseline="30000" dirty="0"/>
              <a:t> </a:t>
            </a:r>
            <a:r>
              <a:rPr lang="en-US" altLang="en-US" sz="3600" dirty="0"/>
              <a:t>= </a:t>
            </a:r>
            <a:r>
              <a:rPr lang="el-GR" altLang="en-US" sz="3600" dirty="0">
                <a:cs typeface="Arial" charset="0"/>
              </a:rPr>
              <a:t>Σ</a:t>
            </a:r>
            <a:r>
              <a:rPr lang="en-US" altLang="en-US" sz="3600" dirty="0">
                <a:cs typeface="Arial" charset="0"/>
              </a:rPr>
              <a:t> </a:t>
            </a:r>
            <a:r>
              <a:rPr lang="en-US" altLang="en-US" sz="3600" dirty="0"/>
              <a:t>--------------------, where:</a:t>
            </a:r>
            <a:br>
              <a:rPr lang="en-US" altLang="en-US" sz="3600" dirty="0"/>
            </a:br>
            <a:r>
              <a:rPr lang="en-US" altLang="en-US" sz="3600" dirty="0" err="1"/>
              <a:t>f</a:t>
            </a:r>
            <a:r>
              <a:rPr lang="en-US" altLang="en-US" sz="3600" baseline="-25000" dirty="0" err="1"/>
              <a:t>e</a:t>
            </a:r>
            <a:br>
              <a:rPr lang="en-US" altLang="en-US" sz="3600" baseline="-25000" dirty="0"/>
            </a:br>
            <a:br>
              <a:rPr lang="en-US" altLang="en-US" sz="3600" baseline="-25000" dirty="0"/>
            </a:br>
            <a:r>
              <a:rPr lang="en-US" altLang="en-US" sz="3600" dirty="0" err="1"/>
              <a:t>f</a:t>
            </a:r>
            <a:r>
              <a:rPr lang="en-US" altLang="en-US" sz="3600" baseline="-25000" dirty="0" err="1"/>
              <a:t>o</a:t>
            </a:r>
            <a:r>
              <a:rPr lang="en-US" altLang="en-US" sz="3600" baseline="-25000" dirty="0"/>
              <a:t> </a:t>
            </a:r>
            <a:r>
              <a:rPr lang="en-US" altLang="en-US" sz="3600" dirty="0"/>
              <a:t>– observed frequency for a given category</a:t>
            </a:r>
            <a:br>
              <a:rPr lang="en-US" altLang="en-US" sz="3600" baseline="-25000" dirty="0"/>
            </a:br>
            <a:br>
              <a:rPr lang="en-US" altLang="en-US" sz="3600" baseline="-25000" dirty="0"/>
            </a:br>
            <a:r>
              <a:rPr lang="en-US" altLang="en-US" sz="3600" dirty="0" err="1"/>
              <a:t>f</a:t>
            </a:r>
            <a:r>
              <a:rPr lang="en-US" altLang="en-US" sz="3600" baseline="-25000" dirty="0" err="1"/>
              <a:t>e</a:t>
            </a:r>
            <a:r>
              <a:rPr lang="en-US" altLang="en-US" sz="3600" dirty="0"/>
              <a:t> -</a:t>
            </a:r>
            <a:r>
              <a:rPr lang="en-US" altLang="en-US" sz="3600" baseline="-25000" dirty="0"/>
              <a:t> </a:t>
            </a:r>
            <a:r>
              <a:rPr lang="en-US" altLang="en-US" sz="3600" dirty="0"/>
              <a:t>expected frequency for a given category  if H</a:t>
            </a:r>
            <a:r>
              <a:rPr lang="en-US" altLang="en-US" sz="3600" baseline="-25000" dirty="0"/>
              <a:t>o</a:t>
            </a:r>
            <a:r>
              <a:rPr lang="en-US" altLang="en-US" sz="3600" dirty="0"/>
              <a:t> is true</a:t>
            </a:r>
            <a:endParaRPr lang="bg-BG" altLang="en-US" sz="4000" baseline="-25000" dirty="0"/>
          </a:p>
        </p:txBody>
      </p:sp>
      <p:sp>
        <p:nvSpPr>
          <p:cNvPr id="2" name="Date Placeholder 1"/>
          <p:cNvSpPr>
            <a:spLocks noGrp="1"/>
          </p:cNvSpPr>
          <p:nvPr>
            <p:ph type="dt" sz="half" idx="10"/>
          </p:nvPr>
        </p:nvSpPr>
        <p:spPr/>
        <p:txBody>
          <a:bodyPr/>
          <a:lstStyle/>
          <a:p>
            <a:pPr>
              <a:defRPr/>
            </a:pPr>
            <a:fld id="{22E520A3-0E23-4A1E-B9CC-BDBD28C770B3}" type="datetime1">
              <a:rPr lang="bg-BG" altLang="en-US" smtClean="0"/>
              <a:t>3.12.2019 г.</a:t>
            </a:fld>
            <a:endParaRPr lang="bg-BG" alt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FC05079-08E7-4649-A35A-0561CCDD6464}" type="slidenum">
              <a:rPr lang="bg-BG" altLang="en-US"/>
              <a:pPr eaLnBrk="1" hangingPunct="1"/>
              <a:t>78</a:t>
            </a:fld>
            <a:endParaRPr lang="bg-BG" altLang="en-US"/>
          </a:p>
        </p:txBody>
      </p:sp>
      <p:sp>
        <p:nvSpPr>
          <p:cNvPr id="44035" name="Rectangle 4"/>
          <p:cNvSpPr>
            <a:spLocks noGrp="1" noChangeArrowheads="1"/>
          </p:cNvSpPr>
          <p:nvPr>
            <p:ph type="title"/>
          </p:nvPr>
        </p:nvSpPr>
        <p:spPr>
          <a:xfrm>
            <a:off x="457200" y="277813"/>
            <a:ext cx="8229600" cy="5959475"/>
          </a:xfrm>
        </p:spPr>
        <p:txBody>
          <a:bodyPr/>
          <a:lstStyle/>
          <a:p>
            <a:pPr eaLnBrk="1" hangingPunct="1">
              <a:lnSpc>
                <a:spcPct val="110000"/>
              </a:lnSpc>
            </a:pPr>
            <a:r>
              <a:rPr lang="en-US" altLang="en-US" sz="3600" dirty="0">
                <a:solidFill>
                  <a:srgbClr val="FF0000"/>
                </a:solidFill>
              </a:rPr>
              <a:t>Example:</a:t>
            </a:r>
            <a:r>
              <a:rPr lang="en-US" altLang="en-US" sz="3600" dirty="0"/>
              <a:t> In 10-year longitudinal cohort study the frequency of chronic obstructive pulmonary disease (COPD) was studied among two groups: smokers and non-smokers. The smoking here is an independent variable (the factor whose impact is studied), and the occurrence of COPD is an outcome (dependent variable).</a:t>
            </a:r>
            <a:r>
              <a:rPr lang="en-US" altLang="en-US" sz="2800" dirty="0"/>
              <a:t> </a:t>
            </a:r>
            <a:endParaRPr lang="bg-BG" altLang="en-US" sz="2800" dirty="0"/>
          </a:p>
        </p:txBody>
      </p:sp>
      <p:sp>
        <p:nvSpPr>
          <p:cNvPr id="2" name="Date Placeholder 1"/>
          <p:cNvSpPr>
            <a:spLocks noGrp="1"/>
          </p:cNvSpPr>
          <p:nvPr>
            <p:ph type="dt" sz="half" idx="10"/>
          </p:nvPr>
        </p:nvSpPr>
        <p:spPr/>
        <p:txBody>
          <a:bodyPr/>
          <a:lstStyle/>
          <a:p>
            <a:pPr>
              <a:defRPr/>
            </a:pPr>
            <a:fld id="{4F720E2C-AD85-4414-B644-32081710C784}" type="datetime1">
              <a:rPr lang="bg-BG" altLang="en-US" smtClean="0"/>
              <a:t>3.12.2019 г.</a:t>
            </a:fld>
            <a:endParaRPr lang="bg-BG" alt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F289D43-0C98-437A-BE07-CB1B0693DC1C}" type="datetime1">
              <a:rPr lang="bg-BG" altLang="en-US" smtClean="0"/>
              <a:t>3.12.2019 г.</a:t>
            </a:fld>
            <a:endParaRPr lang="bg-BG" altLang="en-US"/>
          </a:p>
        </p:txBody>
      </p:sp>
      <p:sp>
        <p:nvSpPr>
          <p:cNvPr id="3" name="Slide Number Placeholder 2"/>
          <p:cNvSpPr>
            <a:spLocks noGrp="1"/>
          </p:cNvSpPr>
          <p:nvPr>
            <p:ph type="sldNum" sz="quarter" idx="12"/>
          </p:nvPr>
        </p:nvSpPr>
        <p:spPr/>
        <p:txBody>
          <a:bodyPr/>
          <a:lstStyle/>
          <a:p>
            <a:pPr>
              <a:defRPr/>
            </a:pPr>
            <a:fld id="{D1B7450F-701E-49DF-B7E1-E2404304B235}" type="slidenum">
              <a:rPr lang="bg-BG" altLang="en-US" smtClean="0"/>
              <a:pPr>
                <a:defRPr/>
              </a:pPr>
              <a:t>79</a:t>
            </a:fld>
            <a:endParaRPr lang="bg-BG" altLang="en-US"/>
          </a:p>
        </p:txBody>
      </p:sp>
      <p:graphicFrame>
        <p:nvGraphicFramePr>
          <p:cNvPr id="4" name="Table 3"/>
          <p:cNvGraphicFramePr>
            <a:graphicFrameLocks noGrp="1"/>
          </p:cNvGraphicFramePr>
          <p:nvPr/>
        </p:nvGraphicFramePr>
        <p:xfrm>
          <a:off x="683567" y="836711"/>
          <a:ext cx="7848872" cy="4968553"/>
        </p:xfrm>
        <a:graphic>
          <a:graphicData uri="http://schemas.openxmlformats.org/drawingml/2006/table">
            <a:tbl>
              <a:tblPr>
                <a:tableStyleId>{5C22544A-7EE6-4342-B048-85BDC9FD1C3A}</a:tableStyleId>
              </a:tblPr>
              <a:tblGrid>
                <a:gridCol w="1961978">
                  <a:extLst>
                    <a:ext uri="{9D8B030D-6E8A-4147-A177-3AD203B41FA5}">
                      <a16:colId xmlns:a16="http://schemas.microsoft.com/office/drawing/2014/main" val="20000"/>
                    </a:ext>
                  </a:extLst>
                </a:gridCol>
                <a:gridCol w="1961978">
                  <a:extLst>
                    <a:ext uri="{9D8B030D-6E8A-4147-A177-3AD203B41FA5}">
                      <a16:colId xmlns:a16="http://schemas.microsoft.com/office/drawing/2014/main" val="20001"/>
                    </a:ext>
                  </a:extLst>
                </a:gridCol>
                <a:gridCol w="1961978">
                  <a:extLst>
                    <a:ext uri="{9D8B030D-6E8A-4147-A177-3AD203B41FA5}">
                      <a16:colId xmlns:a16="http://schemas.microsoft.com/office/drawing/2014/main" val="20002"/>
                    </a:ext>
                  </a:extLst>
                </a:gridCol>
                <a:gridCol w="1962938">
                  <a:extLst>
                    <a:ext uri="{9D8B030D-6E8A-4147-A177-3AD203B41FA5}">
                      <a16:colId xmlns:a16="http://schemas.microsoft.com/office/drawing/2014/main" val="20003"/>
                    </a:ext>
                  </a:extLst>
                </a:gridCol>
              </a:tblGrid>
              <a:tr h="1242138">
                <a:tc>
                  <a:txBody>
                    <a:bodyPr/>
                    <a:lstStyle/>
                    <a:p>
                      <a:pPr algn="ctr">
                        <a:spcBef>
                          <a:spcPts val="850"/>
                        </a:spcBef>
                        <a:spcAft>
                          <a:spcPts val="0"/>
                        </a:spcAft>
                        <a:tabLst>
                          <a:tab pos="2743200" algn="ctr"/>
                          <a:tab pos="5486400" algn="r"/>
                          <a:tab pos="449580" algn="l"/>
                        </a:tabLst>
                      </a:pPr>
                      <a:r>
                        <a:rPr lang="bg-BG" sz="2400" b="1" cap="all" dirty="0">
                          <a:effectLst/>
                        </a:rPr>
                        <a:t> </a:t>
                      </a:r>
                      <a:endParaRPr lang="bg-BG" sz="2400" b="1" dirty="0">
                        <a:effectLst/>
                        <a:latin typeface="AvantiB"/>
                        <a:ea typeface="Times New Roman"/>
                        <a:cs typeface="Times New Roman"/>
                      </a:endParaRPr>
                    </a:p>
                  </a:txBody>
                  <a:tcPr marL="68580" marR="68580" marT="0" marB="0" anchor="ctr"/>
                </a:tc>
                <a:tc>
                  <a:txBody>
                    <a:bodyPr/>
                    <a:lstStyle/>
                    <a:p>
                      <a:pPr algn="ctr">
                        <a:spcAft>
                          <a:spcPts val="0"/>
                        </a:spcAft>
                      </a:pPr>
                      <a:r>
                        <a:rPr lang="en-US" sz="2400" b="1" dirty="0">
                          <a:effectLst/>
                          <a:latin typeface="+mj-lt"/>
                          <a:ea typeface="Times New Roman"/>
                        </a:rPr>
                        <a:t>With COPD</a:t>
                      </a:r>
                      <a:endParaRPr lang="bg-BG" sz="2400" b="1" dirty="0">
                        <a:effectLst/>
                        <a:latin typeface="+mj-lt"/>
                        <a:ea typeface="Times New Roman"/>
                      </a:endParaRPr>
                    </a:p>
                  </a:txBody>
                  <a:tcPr marL="68580" marR="68580" marT="0" marB="0" anchor="ctr"/>
                </a:tc>
                <a:tc>
                  <a:txBody>
                    <a:bodyPr/>
                    <a:lstStyle/>
                    <a:p>
                      <a:pPr algn="ctr">
                        <a:spcAft>
                          <a:spcPts val="0"/>
                        </a:spcAft>
                      </a:pPr>
                      <a:r>
                        <a:rPr lang="en-US" sz="2400" b="1" dirty="0">
                          <a:effectLst/>
                          <a:latin typeface="+mj-lt"/>
                        </a:rPr>
                        <a:t>Without COPD</a:t>
                      </a:r>
                      <a:endParaRPr lang="bg-BG" sz="2400" b="1" dirty="0">
                        <a:effectLst/>
                        <a:latin typeface="+mj-lt"/>
                        <a:ea typeface="Times New Roman"/>
                      </a:endParaRPr>
                    </a:p>
                  </a:txBody>
                  <a:tcPr marL="68580" marR="68580" marT="0" marB="0" anchor="ctr"/>
                </a:tc>
                <a:tc>
                  <a:txBody>
                    <a:bodyPr/>
                    <a:lstStyle/>
                    <a:p>
                      <a:pPr algn="ctr">
                        <a:lnSpc>
                          <a:spcPct val="150000"/>
                        </a:lnSpc>
                        <a:spcAft>
                          <a:spcPts val="0"/>
                        </a:spcAft>
                      </a:pPr>
                      <a:r>
                        <a:rPr lang="en-US" sz="2400" b="1" cap="all" dirty="0">
                          <a:effectLst/>
                        </a:rPr>
                        <a:t>Total</a:t>
                      </a:r>
                      <a:endParaRPr lang="bg-BG" sz="2400" b="1" dirty="0">
                        <a:effectLst/>
                        <a:latin typeface="Times New Roman"/>
                      </a:endParaRPr>
                    </a:p>
                  </a:txBody>
                  <a:tcPr marL="68580" marR="68580" marT="0" marB="0" anchor="ctr"/>
                </a:tc>
                <a:extLst>
                  <a:ext uri="{0D108BD9-81ED-4DB2-BD59-A6C34878D82A}">
                    <a16:rowId xmlns:a16="http://schemas.microsoft.com/office/drawing/2014/main" val="10000"/>
                  </a:ext>
                </a:extLst>
              </a:tr>
              <a:tr h="1242138">
                <a:tc>
                  <a:txBody>
                    <a:bodyPr/>
                    <a:lstStyle/>
                    <a:p>
                      <a:pPr algn="ctr">
                        <a:lnSpc>
                          <a:spcPct val="150000"/>
                        </a:lnSpc>
                        <a:spcAft>
                          <a:spcPts val="0"/>
                        </a:spcAft>
                      </a:pPr>
                      <a:r>
                        <a:rPr lang="en-US" sz="2400" b="1" dirty="0">
                          <a:effectLst/>
                        </a:rPr>
                        <a:t>Smokers</a:t>
                      </a:r>
                      <a:endParaRPr lang="bg-BG" sz="2400" b="1" dirty="0">
                        <a:effectLst/>
                        <a:latin typeface="Times New Roman"/>
                      </a:endParaRPr>
                    </a:p>
                  </a:txBody>
                  <a:tcPr marL="68580" marR="68580" marT="0" marB="0" anchor="ctr"/>
                </a:tc>
                <a:tc>
                  <a:txBody>
                    <a:bodyPr/>
                    <a:lstStyle/>
                    <a:p>
                      <a:pPr algn="ctr">
                        <a:spcAft>
                          <a:spcPts val="0"/>
                        </a:spcAft>
                      </a:pPr>
                      <a:r>
                        <a:rPr lang="bg-BG" sz="2400" b="1" dirty="0">
                          <a:effectLst/>
                        </a:rPr>
                        <a:t>100 (75)    a</a:t>
                      </a:r>
                      <a:endParaRPr lang="bg-BG" sz="2400" b="1" dirty="0">
                        <a:effectLst/>
                        <a:latin typeface="Times New Roman"/>
                        <a:ea typeface="Times New Roman"/>
                      </a:endParaRPr>
                    </a:p>
                  </a:txBody>
                  <a:tcPr marL="68580" marR="68580" marT="0" marB="0" anchor="ctr"/>
                </a:tc>
                <a:tc>
                  <a:txBody>
                    <a:bodyPr/>
                    <a:lstStyle/>
                    <a:p>
                      <a:pPr algn="ctr">
                        <a:spcAft>
                          <a:spcPts val="0"/>
                        </a:spcAft>
                      </a:pPr>
                      <a:r>
                        <a:rPr lang="bg-BG" sz="2400" b="1" dirty="0">
                          <a:effectLst/>
                        </a:rPr>
                        <a:t>400 (425)   b</a:t>
                      </a:r>
                      <a:endParaRPr lang="bg-BG" sz="2400" b="1" dirty="0">
                        <a:effectLst/>
                        <a:latin typeface="Times New Roman"/>
                        <a:ea typeface="Times New Roman"/>
                      </a:endParaRPr>
                    </a:p>
                  </a:txBody>
                  <a:tcPr marL="68580" marR="68580" marT="0" marB="0" anchor="ctr"/>
                </a:tc>
                <a:tc>
                  <a:txBody>
                    <a:bodyPr/>
                    <a:lstStyle/>
                    <a:p>
                      <a:pPr algn="ctr">
                        <a:spcAft>
                          <a:spcPts val="0"/>
                        </a:spcAft>
                      </a:pPr>
                      <a:r>
                        <a:rPr lang="bg-BG" sz="2400" b="1" cap="all" dirty="0">
                          <a:effectLst/>
                        </a:rPr>
                        <a:t>500 – </a:t>
                      </a:r>
                      <a:r>
                        <a:rPr lang="bg-BG" sz="2400" b="1" dirty="0">
                          <a:effectLst/>
                        </a:rPr>
                        <a:t>a + b</a:t>
                      </a:r>
                      <a:endParaRPr lang="bg-BG" sz="2400" b="1"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1242138">
                <a:tc>
                  <a:txBody>
                    <a:bodyPr/>
                    <a:lstStyle/>
                    <a:p>
                      <a:pPr algn="ctr">
                        <a:spcAft>
                          <a:spcPts val="0"/>
                        </a:spcAft>
                      </a:pPr>
                      <a:r>
                        <a:rPr lang="en-US" sz="2400" b="1" dirty="0">
                          <a:effectLst/>
                        </a:rPr>
                        <a:t>Non-smokers</a:t>
                      </a:r>
                      <a:endParaRPr lang="bg-BG" sz="2400" b="1" dirty="0">
                        <a:effectLst/>
                        <a:latin typeface="Times New Roman"/>
                        <a:ea typeface="Times New Roman"/>
                      </a:endParaRPr>
                    </a:p>
                  </a:txBody>
                  <a:tcPr marL="68580" marR="68580" marT="0" marB="0" anchor="ctr"/>
                </a:tc>
                <a:tc>
                  <a:txBody>
                    <a:bodyPr/>
                    <a:lstStyle/>
                    <a:p>
                      <a:pPr algn="ctr">
                        <a:spcAft>
                          <a:spcPts val="0"/>
                        </a:spcAft>
                      </a:pPr>
                      <a:r>
                        <a:rPr lang="bg-BG" sz="2400" b="1">
                          <a:effectLst/>
                        </a:rPr>
                        <a:t>50 (75)    c</a:t>
                      </a:r>
                      <a:endParaRPr lang="bg-BG" sz="2400" b="1">
                        <a:effectLst/>
                        <a:latin typeface="Times New Roman"/>
                        <a:ea typeface="Times New Roman"/>
                      </a:endParaRPr>
                    </a:p>
                  </a:txBody>
                  <a:tcPr marL="68580" marR="68580" marT="0" marB="0" anchor="ctr"/>
                </a:tc>
                <a:tc>
                  <a:txBody>
                    <a:bodyPr/>
                    <a:lstStyle/>
                    <a:p>
                      <a:pPr algn="ctr">
                        <a:spcAft>
                          <a:spcPts val="0"/>
                        </a:spcAft>
                      </a:pPr>
                      <a:r>
                        <a:rPr lang="bg-BG" sz="2400" b="1">
                          <a:effectLst/>
                        </a:rPr>
                        <a:t>450 (425)   d</a:t>
                      </a:r>
                      <a:endParaRPr lang="bg-BG" sz="2400" b="1">
                        <a:effectLst/>
                        <a:latin typeface="Times New Roman"/>
                        <a:ea typeface="Times New Roman"/>
                      </a:endParaRPr>
                    </a:p>
                  </a:txBody>
                  <a:tcPr marL="68580" marR="68580" marT="0" marB="0" anchor="ctr"/>
                </a:tc>
                <a:tc>
                  <a:txBody>
                    <a:bodyPr/>
                    <a:lstStyle/>
                    <a:p>
                      <a:pPr algn="ctr">
                        <a:spcAft>
                          <a:spcPts val="0"/>
                        </a:spcAft>
                      </a:pPr>
                      <a:r>
                        <a:rPr lang="bg-BG" sz="2400" b="1" cap="all" dirty="0">
                          <a:effectLst/>
                        </a:rPr>
                        <a:t>500 – </a:t>
                      </a:r>
                      <a:r>
                        <a:rPr lang="bg-BG" sz="2400" b="1" dirty="0">
                          <a:effectLst/>
                        </a:rPr>
                        <a:t>c + d</a:t>
                      </a:r>
                      <a:endParaRPr lang="bg-BG" sz="2400" b="1" dirty="0">
                        <a:effectLst/>
                        <a:latin typeface="Times New Roman"/>
                        <a:ea typeface="Times New Roman"/>
                      </a:endParaRPr>
                    </a:p>
                  </a:txBody>
                  <a:tcPr marL="68580" marR="68580" marT="0" marB="0" anchor="ctr"/>
                </a:tc>
                <a:extLst>
                  <a:ext uri="{0D108BD9-81ED-4DB2-BD59-A6C34878D82A}">
                    <a16:rowId xmlns:a16="http://schemas.microsoft.com/office/drawing/2014/main" val="10002"/>
                  </a:ext>
                </a:extLst>
              </a:tr>
              <a:tr h="1242139">
                <a:tc>
                  <a:txBody>
                    <a:bodyPr/>
                    <a:lstStyle/>
                    <a:p>
                      <a:pPr algn="ctr">
                        <a:lnSpc>
                          <a:spcPct val="150000"/>
                        </a:lnSpc>
                        <a:spcAft>
                          <a:spcPts val="0"/>
                        </a:spcAft>
                      </a:pPr>
                      <a:r>
                        <a:rPr lang="en-US" sz="2400" b="1" cap="all" dirty="0">
                          <a:effectLst/>
                        </a:rPr>
                        <a:t>Total</a:t>
                      </a:r>
                      <a:endParaRPr lang="bg-BG" sz="2400" b="1" dirty="0">
                        <a:effectLst/>
                        <a:latin typeface="Times New Roman"/>
                      </a:endParaRPr>
                    </a:p>
                  </a:txBody>
                  <a:tcPr marL="68580" marR="68580" marT="0" marB="0" anchor="ctr"/>
                </a:tc>
                <a:tc>
                  <a:txBody>
                    <a:bodyPr/>
                    <a:lstStyle/>
                    <a:p>
                      <a:pPr algn="ctr">
                        <a:spcAft>
                          <a:spcPts val="0"/>
                        </a:spcAft>
                      </a:pPr>
                      <a:r>
                        <a:rPr lang="bg-BG" sz="2400" b="1">
                          <a:effectLst/>
                        </a:rPr>
                        <a:t>150     a + c</a:t>
                      </a:r>
                      <a:endParaRPr lang="bg-BG" sz="2400" b="1">
                        <a:effectLst/>
                        <a:latin typeface="Times New Roman"/>
                        <a:ea typeface="Times New Roman"/>
                      </a:endParaRPr>
                    </a:p>
                  </a:txBody>
                  <a:tcPr marL="68580" marR="68580" marT="0" marB="0" anchor="ctr"/>
                </a:tc>
                <a:tc>
                  <a:txBody>
                    <a:bodyPr/>
                    <a:lstStyle/>
                    <a:p>
                      <a:pPr algn="ctr">
                        <a:spcAft>
                          <a:spcPts val="0"/>
                        </a:spcAft>
                      </a:pPr>
                      <a:r>
                        <a:rPr lang="bg-BG" sz="2400" b="1">
                          <a:effectLst/>
                        </a:rPr>
                        <a:t>850     b + d</a:t>
                      </a:r>
                      <a:endParaRPr lang="bg-BG" sz="2400" b="1">
                        <a:effectLst/>
                        <a:latin typeface="Times New Roman"/>
                        <a:ea typeface="Times New Roman"/>
                      </a:endParaRPr>
                    </a:p>
                  </a:txBody>
                  <a:tcPr marL="68580" marR="68580" marT="0" marB="0" anchor="ctr"/>
                </a:tc>
                <a:tc>
                  <a:txBody>
                    <a:bodyPr/>
                    <a:lstStyle/>
                    <a:p>
                      <a:pPr algn="ctr">
                        <a:spcAft>
                          <a:spcPts val="0"/>
                        </a:spcAft>
                      </a:pPr>
                      <a:r>
                        <a:rPr lang="bg-BG" sz="2400" b="1" cap="all" dirty="0">
                          <a:effectLst/>
                        </a:rPr>
                        <a:t>1000</a:t>
                      </a:r>
                      <a:endParaRPr lang="bg-BG" sz="2400" b="1" dirty="0">
                        <a:effectLst/>
                        <a:latin typeface="Times New Roman"/>
                        <a:ea typeface="Times New Roman"/>
                      </a:endParaRPr>
                    </a:p>
                  </a:txBody>
                  <a:tcPr marL="68580" marR="68580" marT="0" marB="0" anchor="ctr"/>
                </a:tc>
                <a:extLst>
                  <a:ext uri="{0D108BD9-81ED-4DB2-BD59-A6C34878D82A}">
                    <a16:rowId xmlns:a16="http://schemas.microsoft.com/office/drawing/2014/main" val="10003"/>
                  </a:ext>
                </a:extLst>
              </a:tr>
            </a:tbl>
          </a:graphicData>
        </a:graphic>
      </p:graphicFrame>
      <p:cxnSp>
        <p:nvCxnSpPr>
          <p:cNvPr id="6" name="Straight Connector 5">
            <a:extLst>
              <a:ext uri="{FF2B5EF4-FFF2-40B4-BE49-F238E27FC236}">
                <a16:creationId xmlns:a16="http://schemas.microsoft.com/office/drawing/2014/main" id="{E724B0F8-DD10-4502-9C01-459F4F7F5CAC}"/>
              </a:ext>
            </a:extLst>
          </p:cNvPr>
          <p:cNvCxnSpPr/>
          <p:nvPr/>
        </p:nvCxnSpPr>
        <p:spPr>
          <a:xfrm>
            <a:off x="683568" y="1988840"/>
            <a:ext cx="7848872" cy="0"/>
          </a:xfrm>
          <a:prstGeom prst="line">
            <a:avLst/>
          </a:prstGeom>
          <a:ln/>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a16="http://schemas.microsoft.com/office/drawing/2014/main" id="{EB11AEFE-CF6F-418A-9880-745D663D21E6}"/>
              </a:ext>
            </a:extLst>
          </p:cNvPr>
          <p:cNvCxnSpPr/>
          <p:nvPr/>
        </p:nvCxnSpPr>
        <p:spPr>
          <a:xfrm>
            <a:off x="683568" y="3284984"/>
            <a:ext cx="7848872" cy="0"/>
          </a:xfrm>
          <a:prstGeom prst="line">
            <a:avLst/>
          </a:prstGeom>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7281A577-4E0F-4E23-A009-F561D142095F}"/>
              </a:ext>
            </a:extLst>
          </p:cNvPr>
          <p:cNvCxnSpPr/>
          <p:nvPr/>
        </p:nvCxnSpPr>
        <p:spPr>
          <a:xfrm>
            <a:off x="683568" y="4581128"/>
            <a:ext cx="7848872" cy="0"/>
          </a:xfrm>
          <a:prstGeom prst="line">
            <a:avLst/>
          </a:prstGeom>
          <a:ln/>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D4544C80-6F20-472D-882C-7534718BD826}"/>
              </a:ext>
            </a:extLst>
          </p:cNvPr>
          <p:cNvCxnSpPr/>
          <p:nvPr/>
        </p:nvCxnSpPr>
        <p:spPr>
          <a:xfrm>
            <a:off x="683568" y="836712"/>
            <a:ext cx="7848872" cy="0"/>
          </a:xfrm>
          <a:prstGeom prst="line">
            <a:avLst/>
          </a:prstGeom>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209C096E-A1E6-4ECA-BD63-CB583560E15E}"/>
              </a:ext>
            </a:extLst>
          </p:cNvPr>
          <p:cNvCxnSpPr/>
          <p:nvPr/>
        </p:nvCxnSpPr>
        <p:spPr>
          <a:xfrm>
            <a:off x="755576" y="5805264"/>
            <a:ext cx="7848872" cy="0"/>
          </a:xfrm>
          <a:prstGeom prst="line">
            <a:avLst/>
          </a:prstGeom>
          <a:ln/>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9C43CBFF-B3B8-4292-B46E-E8B4364E6B37}"/>
              </a:ext>
            </a:extLst>
          </p:cNvPr>
          <p:cNvCxnSpPr/>
          <p:nvPr/>
        </p:nvCxnSpPr>
        <p:spPr>
          <a:xfrm>
            <a:off x="683568" y="908720"/>
            <a:ext cx="0" cy="48245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5EC9BEF9-5E64-48CD-A127-783C0E3171AE}"/>
              </a:ext>
            </a:extLst>
          </p:cNvPr>
          <p:cNvCxnSpPr>
            <a:cxnSpLocks/>
          </p:cNvCxnSpPr>
          <p:nvPr/>
        </p:nvCxnSpPr>
        <p:spPr>
          <a:xfrm>
            <a:off x="2483768" y="836712"/>
            <a:ext cx="0" cy="4968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7B34365-447C-4BD6-A431-46DE5769F5E4}"/>
              </a:ext>
            </a:extLst>
          </p:cNvPr>
          <p:cNvCxnSpPr>
            <a:cxnSpLocks/>
          </p:cNvCxnSpPr>
          <p:nvPr/>
        </p:nvCxnSpPr>
        <p:spPr>
          <a:xfrm>
            <a:off x="4644008" y="836712"/>
            <a:ext cx="0" cy="4968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F8153CF-FD24-4726-9F7E-462CC4C61237}"/>
              </a:ext>
            </a:extLst>
          </p:cNvPr>
          <p:cNvCxnSpPr>
            <a:cxnSpLocks/>
          </p:cNvCxnSpPr>
          <p:nvPr/>
        </p:nvCxnSpPr>
        <p:spPr>
          <a:xfrm>
            <a:off x="6660232" y="836712"/>
            <a:ext cx="0" cy="4968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ED8EE09-64FF-4476-968B-54959B6BE4D8}"/>
              </a:ext>
            </a:extLst>
          </p:cNvPr>
          <p:cNvCxnSpPr>
            <a:cxnSpLocks/>
          </p:cNvCxnSpPr>
          <p:nvPr/>
        </p:nvCxnSpPr>
        <p:spPr>
          <a:xfrm>
            <a:off x="8532440" y="764704"/>
            <a:ext cx="0" cy="4968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458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737BBE-220F-494D-AA72-717A19408C11}" type="slidenum">
              <a:rPr lang="bg-BG" altLang="en-US"/>
              <a:pPr eaLnBrk="1" hangingPunct="1"/>
              <a:t>8</a:t>
            </a:fld>
            <a:endParaRPr lang="bg-BG" altLang="en-US"/>
          </a:p>
        </p:txBody>
      </p:sp>
      <p:sp>
        <p:nvSpPr>
          <p:cNvPr id="5123" name="Rectangle 4"/>
          <p:cNvSpPr>
            <a:spLocks noGrp="1" noChangeArrowheads="1"/>
          </p:cNvSpPr>
          <p:nvPr>
            <p:ph type="title"/>
          </p:nvPr>
        </p:nvSpPr>
        <p:spPr>
          <a:xfrm>
            <a:off x="323850" y="260350"/>
            <a:ext cx="8589963" cy="6103938"/>
          </a:xfrm>
        </p:spPr>
        <p:txBody>
          <a:bodyPr/>
          <a:lstStyle/>
          <a:p>
            <a:pPr algn="l" eaLnBrk="1" hangingPunct="1"/>
            <a:r>
              <a:rPr lang="en-US" altLang="en-US" sz="3200" b="1" dirty="0">
                <a:solidFill>
                  <a:srgbClr val="FF0000"/>
                </a:solidFill>
              </a:rPr>
              <a:t>	Tests of significance</a:t>
            </a:r>
            <a:r>
              <a:rPr lang="en-US" altLang="en-US" sz="3200" dirty="0"/>
              <a:t> allow the researchers to decide whether the sample estimates, or the differences between estimates, are within their normal biological variation, commonly called </a:t>
            </a:r>
            <a:r>
              <a:rPr lang="en-US" altLang="en-US" sz="3200" b="1" dirty="0">
                <a:solidFill>
                  <a:srgbClr val="FF0000"/>
                </a:solidFill>
              </a:rPr>
              <a:t>variability due to chance or chance variation.</a:t>
            </a:r>
            <a:br>
              <a:rPr lang="en-US" altLang="en-US" sz="3200" b="1" dirty="0">
                <a:solidFill>
                  <a:srgbClr val="FF0000"/>
                </a:solidFill>
              </a:rPr>
            </a:br>
            <a:br>
              <a:rPr lang="en-US" altLang="en-US" sz="3200" b="1" dirty="0">
                <a:solidFill>
                  <a:srgbClr val="FF0000"/>
                </a:solidFill>
              </a:rPr>
            </a:br>
            <a:r>
              <a:rPr lang="en-US" altLang="en-US" sz="3200" b="1" dirty="0">
                <a:solidFill>
                  <a:srgbClr val="FF0000"/>
                </a:solidFill>
              </a:rPr>
              <a:t>	</a:t>
            </a:r>
            <a:r>
              <a:rPr lang="en-US" altLang="en-US" sz="3200" dirty="0">
                <a:solidFill>
                  <a:schemeClr val="tx1"/>
                </a:solidFill>
              </a:rPr>
              <a:t>S</a:t>
            </a:r>
            <a:r>
              <a:rPr lang="en-US" altLang="en-US" sz="3200" dirty="0"/>
              <a:t>o, any time when a difference is observed it is important to answer the question </a:t>
            </a:r>
            <a:r>
              <a:rPr lang="en-US" altLang="en-US" sz="3200" b="1" dirty="0">
                <a:solidFill>
                  <a:srgbClr val="FF0000"/>
                </a:solidFill>
              </a:rPr>
              <a:t>whether such a difference has occurred by chance alone or it is due to some other causes.  </a:t>
            </a:r>
            <a:endParaRPr lang="bg-BG" altLang="en-US" sz="3200" b="1" dirty="0">
              <a:solidFill>
                <a:srgbClr val="FF0000"/>
              </a:solidFill>
            </a:endParaRPr>
          </a:p>
        </p:txBody>
      </p:sp>
      <p:sp>
        <p:nvSpPr>
          <p:cNvPr id="2" name="Date Placeholder 1"/>
          <p:cNvSpPr>
            <a:spLocks noGrp="1"/>
          </p:cNvSpPr>
          <p:nvPr>
            <p:ph type="dt" sz="half" idx="10"/>
          </p:nvPr>
        </p:nvSpPr>
        <p:spPr/>
        <p:txBody>
          <a:bodyPr/>
          <a:lstStyle/>
          <a:p>
            <a:pPr>
              <a:defRPr/>
            </a:pPr>
            <a:fld id="{B860B4B7-7F66-49A3-B9A9-355A337C4D9A}" type="datetime1">
              <a:rPr lang="bg-BG" altLang="en-US" smtClean="0"/>
              <a:t>3.12.2019 г.</a:t>
            </a:fld>
            <a:endParaRPr lang="bg-BG" altLang="en-US"/>
          </a:p>
        </p:txBody>
      </p:sp>
    </p:spTree>
    <p:extLst>
      <p:ext uri="{BB962C8B-B14F-4D97-AF65-F5344CB8AC3E}">
        <p14:creationId xmlns:p14="http://schemas.microsoft.com/office/powerpoint/2010/main" val="14007883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7A251D-0E25-4393-A289-8D10CAA65290}" type="slidenum">
              <a:rPr lang="bg-BG" altLang="en-US"/>
              <a:pPr eaLnBrk="1" hangingPunct="1"/>
              <a:t>80</a:t>
            </a:fld>
            <a:endParaRPr lang="bg-BG" altLang="en-US"/>
          </a:p>
        </p:txBody>
      </p:sp>
      <p:sp>
        <p:nvSpPr>
          <p:cNvPr id="45059" name="Rectangle 4"/>
          <p:cNvSpPr>
            <a:spLocks noGrp="1" noChangeArrowheads="1"/>
          </p:cNvSpPr>
          <p:nvPr>
            <p:ph type="title"/>
          </p:nvPr>
        </p:nvSpPr>
        <p:spPr>
          <a:xfrm>
            <a:off x="457200" y="277813"/>
            <a:ext cx="8229600" cy="6103937"/>
          </a:xfrm>
        </p:spPr>
        <p:txBody>
          <a:bodyPr/>
          <a:lstStyle/>
          <a:p>
            <a:pPr algn="l" eaLnBrk="1" hangingPunct="1"/>
            <a:r>
              <a:rPr lang="en-US" altLang="en-US" sz="3600" b="1" dirty="0">
                <a:solidFill>
                  <a:srgbClr val="FF0000"/>
                </a:solidFill>
              </a:rPr>
              <a:t>Steps in hypothesis testing:</a:t>
            </a:r>
            <a:br>
              <a:rPr lang="en-US" altLang="en-US" sz="3600" b="1" dirty="0">
                <a:solidFill>
                  <a:srgbClr val="FF0000"/>
                </a:solidFill>
              </a:rPr>
            </a:br>
            <a:br>
              <a:rPr lang="en-US" altLang="en-US" sz="3600" b="1" dirty="0">
                <a:solidFill>
                  <a:srgbClr val="FF0000"/>
                </a:solidFill>
              </a:rPr>
            </a:br>
            <a:r>
              <a:rPr lang="en-US" altLang="en-US" sz="3600" b="1" dirty="0">
                <a:solidFill>
                  <a:srgbClr val="FF0000"/>
                </a:solidFill>
              </a:rPr>
              <a:t>1</a:t>
            </a:r>
            <a:r>
              <a:rPr lang="en-US" altLang="en-US" sz="3600" dirty="0">
                <a:solidFill>
                  <a:srgbClr val="FF0000"/>
                </a:solidFill>
              </a:rPr>
              <a:t>. </a:t>
            </a:r>
            <a:r>
              <a:rPr lang="en-US" altLang="en-US" sz="3600" b="1" dirty="0">
                <a:solidFill>
                  <a:srgbClr val="FF0000"/>
                </a:solidFill>
              </a:rPr>
              <a:t>H</a:t>
            </a:r>
            <a:r>
              <a:rPr lang="en-US" altLang="en-US" sz="3600" b="1" baseline="-25000" dirty="0">
                <a:solidFill>
                  <a:srgbClr val="FF0000"/>
                </a:solidFill>
              </a:rPr>
              <a:t>o</a:t>
            </a:r>
            <a:r>
              <a:rPr lang="en-US" altLang="en-US" sz="3600" dirty="0">
                <a:solidFill>
                  <a:srgbClr val="FF0000"/>
                </a:solidFill>
              </a:rPr>
              <a:t> </a:t>
            </a:r>
            <a:r>
              <a:rPr lang="en-US" altLang="en-US" sz="3600" dirty="0"/>
              <a:t>-  there is no difference </a:t>
            </a:r>
            <a:br>
              <a:rPr lang="en-US" altLang="en-US" sz="3600" dirty="0"/>
            </a:br>
            <a:r>
              <a:rPr lang="en-US" altLang="en-US" sz="3600" b="1" dirty="0">
                <a:solidFill>
                  <a:srgbClr val="FF0000"/>
                </a:solidFill>
              </a:rPr>
              <a:t>2. H</a:t>
            </a:r>
            <a:r>
              <a:rPr lang="en-US" altLang="en-US" sz="3600" b="1" baseline="-25000" dirty="0">
                <a:solidFill>
                  <a:srgbClr val="FF0000"/>
                </a:solidFill>
              </a:rPr>
              <a:t>1</a:t>
            </a:r>
            <a:r>
              <a:rPr lang="en-US" altLang="en-US" sz="3600" b="1" dirty="0">
                <a:solidFill>
                  <a:srgbClr val="FF0000"/>
                </a:solidFill>
              </a:rPr>
              <a:t> </a:t>
            </a:r>
            <a:r>
              <a:rPr lang="en-US" altLang="en-US" sz="3600" dirty="0"/>
              <a:t>– there is a difference in COPD in smokers and non-smokers</a:t>
            </a:r>
            <a:br>
              <a:rPr lang="en-US" altLang="en-US" sz="3600" dirty="0"/>
            </a:br>
            <a:r>
              <a:rPr lang="en-US" altLang="en-US" sz="3600" b="1" dirty="0">
                <a:solidFill>
                  <a:srgbClr val="FF0000"/>
                </a:solidFill>
              </a:rPr>
              <a:t>3. Defining the expected frequencies. </a:t>
            </a:r>
            <a:br>
              <a:rPr lang="en-US" altLang="en-US" sz="3600" dirty="0"/>
            </a:br>
            <a:endParaRPr lang="bg-BG" altLang="en-US" sz="3200" dirty="0"/>
          </a:p>
        </p:txBody>
      </p:sp>
      <p:sp>
        <p:nvSpPr>
          <p:cNvPr id="2" name="Date Placeholder 1"/>
          <p:cNvSpPr>
            <a:spLocks noGrp="1"/>
          </p:cNvSpPr>
          <p:nvPr>
            <p:ph type="dt" sz="half" idx="10"/>
          </p:nvPr>
        </p:nvSpPr>
        <p:spPr/>
        <p:txBody>
          <a:bodyPr/>
          <a:lstStyle/>
          <a:p>
            <a:pPr>
              <a:defRPr/>
            </a:pPr>
            <a:fld id="{7095B1AB-23EA-431A-B9E2-A78203E81558}" type="datetime1">
              <a:rPr lang="bg-BG" altLang="en-US" smtClean="0"/>
              <a:t>3.12.2019 г.</a:t>
            </a:fld>
            <a:endParaRPr lang="bg-BG" alt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E9B36-CCE3-48F0-A012-0C31532A2EC6}"/>
              </a:ext>
            </a:extLst>
          </p:cNvPr>
          <p:cNvSpPr>
            <a:spLocks noGrp="1"/>
          </p:cNvSpPr>
          <p:nvPr>
            <p:ph type="title"/>
          </p:nvPr>
        </p:nvSpPr>
        <p:spPr>
          <a:xfrm>
            <a:off x="457200" y="274638"/>
            <a:ext cx="8229600" cy="5818658"/>
          </a:xfrm>
        </p:spPr>
        <p:txBody>
          <a:bodyPr/>
          <a:lstStyle/>
          <a:p>
            <a:pPr algn="l"/>
            <a:r>
              <a:rPr lang="en-US" altLang="en-US" sz="3200" dirty="0"/>
              <a:t>Expected frequencies are calculated by the formula:</a:t>
            </a:r>
            <a:br>
              <a:rPr lang="en-US" altLang="en-US" sz="3200" dirty="0"/>
            </a:br>
            <a:r>
              <a:rPr lang="en-US" altLang="en-US" sz="3200" dirty="0"/>
              <a:t>		total row x total column</a:t>
            </a:r>
            <a:br>
              <a:rPr lang="en-US" altLang="en-US" sz="3600" dirty="0"/>
            </a:br>
            <a:r>
              <a:rPr lang="en-US" altLang="en-US" sz="3600" baseline="-25000" dirty="0">
                <a:sym typeface="Symbol" pitchFamily="18" charset="2"/>
              </a:rPr>
              <a:t> </a:t>
            </a:r>
            <a:br>
              <a:rPr lang="en-US" altLang="en-US" sz="3600" baseline="-25000" dirty="0">
                <a:sym typeface="Symbol" pitchFamily="18" charset="2"/>
              </a:rPr>
            </a:br>
            <a:r>
              <a:rPr lang="en-US" altLang="en-US" sz="3600" baseline="-25000" dirty="0">
                <a:sym typeface="Symbol" pitchFamily="18" charset="2"/>
              </a:rPr>
              <a:t>	</a:t>
            </a:r>
            <a:r>
              <a:rPr lang="en-US" altLang="en-US" dirty="0"/>
              <a:t> 	</a:t>
            </a:r>
            <a:r>
              <a:rPr lang="en-US" altLang="en-US" sz="3200" dirty="0"/>
              <a:t>grand total</a:t>
            </a:r>
            <a:br>
              <a:rPr lang="en-US" altLang="en-US" sz="3600" baseline="-25000" dirty="0">
                <a:sym typeface="Symbol" pitchFamily="18" charset="2"/>
              </a:rPr>
            </a:br>
            <a:br>
              <a:rPr lang="en-US" altLang="en-US" sz="3600" baseline="-25000" dirty="0">
                <a:sym typeface="Symbol" pitchFamily="18" charset="2"/>
              </a:rPr>
            </a:br>
            <a:r>
              <a:rPr lang="en-US" altLang="en-US" sz="3200" dirty="0"/>
              <a:t>The first theoretical value is equal to</a:t>
            </a:r>
            <a:r>
              <a:rPr lang="bg-BG" sz="3200" dirty="0"/>
              <a:t> (150.500):1000=75. </a:t>
            </a:r>
            <a:r>
              <a:rPr lang="en-US" sz="3200" dirty="0"/>
              <a:t>We put this value in brackets in the same table cell. The other three theoretical values</a:t>
            </a:r>
            <a:r>
              <a:rPr lang="bg-BG" sz="3200" dirty="0"/>
              <a:t> </a:t>
            </a:r>
            <a:r>
              <a:rPr lang="en-US" sz="3200" dirty="0"/>
              <a:t>add the results in the summary row and column.</a:t>
            </a:r>
          </a:p>
        </p:txBody>
      </p:sp>
      <p:sp>
        <p:nvSpPr>
          <p:cNvPr id="3" name="Date Placeholder 2">
            <a:extLst>
              <a:ext uri="{FF2B5EF4-FFF2-40B4-BE49-F238E27FC236}">
                <a16:creationId xmlns:a16="http://schemas.microsoft.com/office/drawing/2014/main" id="{7FD73323-B216-427A-B3F7-B9B6B056BD44}"/>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B4393E2B-0993-453F-95A3-11D21D8D2EBD}"/>
              </a:ext>
            </a:extLst>
          </p:cNvPr>
          <p:cNvSpPr>
            <a:spLocks noGrp="1"/>
          </p:cNvSpPr>
          <p:nvPr>
            <p:ph type="sldNum" sz="quarter" idx="12"/>
          </p:nvPr>
        </p:nvSpPr>
        <p:spPr/>
        <p:txBody>
          <a:bodyPr/>
          <a:lstStyle/>
          <a:p>
            <a:pPr>
              <a:defRPr/>
            </a:pPr>
            <a:fld id="{B78527D1-208E-4D10-97E7-C9FBB8219BA4}" type="slidenum">
              <a:rPr lang="bg-BG" altLang="en-US" smtClean="0"/>
              <a:pPr>
                <a:defRPr/>
              </a:pPr>
              <a:t>81</a:t>
            </a:fld>
            <a:endParaRPr lang="bg-BG" altLang="en-US"/>
          </a:p>
        </p:txBody>
      </p:sp>
      <p:cxnSp>
        <p:nvCxnSpPr>
          <p:cNvPr id="6" name="Straight Connector 5">
            <a:extLst>
              <a:ext uri="{FF2B5EF4-FFF2-40B4-BE49-F238E27FC236}">
                <a16:creationId xmlns:a16="http://schemas.microsoft.com/office/drawing/2014/main" id="{EC1D875D-6829-4BF6-BE0B-1E8EC90C5F18}"/>
              </a:ext>
            </a:extLst>
          </p:cNvPr>
          <p:cNvCxnSpPr>
            <a:cxnSpLocks/>
          </p:cNvCxnSpPr>
          <p:nvPr/>
        </p:nvCxnSpPr>
        <p:spPr>
          <a:xfrm flipH="1">
            <a:off x="1691680" y="2204864"/>
            <a:ext cx="566537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690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7A251D-0E25-4393-A289-8D10CAA65290}" type="slidenum">
              <a:rPr lang="bg-BG" altLang="en-US"/>
              <a:pPr eaLnBrk="1" hangingPunct="1"/>
              <a:t>82</a:t>
            </a:fld>
            <a:endParaRPr lang="bg-BG" altLang="en-US"/>
          </a:p>
        </p:txBody>
      </p:sp>
      <p:sp>
        <p:nvSpPr>
          <p:cNvPr id="45059" name="Rectangle 4"/>
          <p:cNvSpPr>
            <a:spLocks noGrp="1" noChangeArrowheads="1"/>
          </p:cNvSpPr>
          <p:nvPr>
            <p:ph type="title"/>
          </p:nvPr>
        </p:nvSpPr>
        <p:spPr>
          <a:xfrm>
            <a:off x="323528" y="277813"/>
            <a:ext cx="8496944" cy="6103937"/>
          </a:xfrm>
        </p:spPr>
        <p:txBody>
          <a:bodyPr/>
          <a:lstStyle/>
          <a:p>
            <a:pPr algn="l" eaLnBrk="1" hangingPunct="1"/>
            <a:r>
              <a:rPr lang="en-US" altLang="en-US" sz="3600" b="1" dirty="0">
                <a:solidFill>
                  <a:srgbClr val="FF0000"/>
                </a:solidFill>
              </a:rPr>
              <a:t>4. Determine the degree of freedom </a:t>
            </a:r>
            <a:r>
              <a:rPr lang="en-US" altLang="en-US" sz="3600" dirty="0"/>
              <a:t>– </a:t>
            </a:r>
            <a:br>
              <a:rPr lang="en-US" altLang="en-US" sz="3600" dirty="0"/>
            </a:br>
            <a:r>
              <a:rPr lang="en-US" altLang="en-US" sz="3600" dirty="0"/>
              <a:t>df = (2-1).(2-1) = 1 in 2x2 tables</a:t>
            </a:r>
            <a:br>
              <a:rPr lang="en-US" altLang="en-US" sz="3600" dirty="0"/>
            </a:br>
            <a:r>
              <a:rPr lang="en-US" altLang="en-US" sz="3600" dirty="0"/>
              <a:t>df = (r-1). (c-1) in multiple tables, where r is a number of rows and c – number of columns</a:t>
            </a:r>
            <a:br>
              <a:rPr lang="en-US" altLang="en-US" sz="3600" dirty="0"/>
            </a:br>
            <a:br>
              <a:rPr lang="en-US" altLang="en-US" sz="3600" dirty="0"/>
            </a:br>
            <a:r>
              <a:rPr lang="en-US" altLang="en-US" sz="3600" b="1" dirty="0">
                <a:solidFill>
                  <a:srgbClr val="FF0000"/>
                </a:solidFill>
              </a:rPr>
              <a:t>5. Calculation of </a:t>
            </a:r>
            <a:r>
              <a:rPr lang="bg-BG" altLang="en-US" sz="3600" b="1" dirty="0">
                <a:solidFill>
                  <a:srgbClr val="FF0000"/>
                </a:solidFill>
                <a:sym typeface="Symbol" pitchFamily="18" charset="2"/>
              </a:rPr>
              <a:t></a:t>
            </a:r>
            <a:r>
              <a:rPr lang="bg-BG" altLang="en-US" sz="3600" b="1" baseline="30000" dirty="0">
                <a:solidFill>
                  <a:srgbClr val="FF0000"/>
                </a:solidFill>
              </a:rPr>
              <a:t>2</a:t>
            </a:r>
            <a:r>
              <a:rPr lang="en-US" altLang="en-US" sz="3600" b="1" baseline="30000" dirty="0">
                <a:solidFill>
                  <a:srgbClr val="FF0000"/>
                </a:solidFill>
              </a:rPr>
              <a:t> </a:t>
            </a:r>
            <a:br>
              <a:rPr lang="en-US" altLang="en-US" sz="3600" b="1" baseline="30000" dirty="0">
                <a:solidFill>
                  <a:srgbClr val="FF0000"/>
                </a:solidFill>
              </a:rPr>
            </a:br>
            <a:r>
              <a:rPr lang="en-US" altLang="en-US" sz="3600" baseline="30000" dirty="0">
                <a:solidFill>
                  <a:srgbClr val="FF0000"/>
                </a:solidFill>
              </a:rPr>
              <a:t> </a:t>
            </a:r>
            <a:br>
              <a:rPr lang="en-US" altLang="en-US" sz="3600" baseline="30000" dirty="0">
                <a:solidFill>
                  <a:srgbClr val="FF0000"/>
                </a:solidFill>
              </a:rPr>
            </a:br>
            <a:br>
              <a:rPr lang="en-US" altLang="en-US" sz="3600" baseline="30000" dirty="0">
                <a:solidFill>
                  <a:srgbClr val="FF0000"/>
                </a:solidFill>
              </a:rPr>
            </a:br>
            <a:endParaRPr lang="bg-BG" altLang="en-US" sz="3600" dirty="0">
              <a:solidFill>
                <a:srgbClr val="FF0000"/>
              </a:solidFill>
            </a:endParaRPr>
          </a:p>
        </p:txBody>
      </p:sp>
      <p:sp>
        <p:nvSpPr>
          <p:cNvPr id="2" name="Date Placeholder 1"/>
          <p:cNvSpPr>
            <a:spLocks noGrp="1"/>
          </p:cNvSpPr>
          <p:nvPr>
            <p:ph type="dt" sz="half" idx="10"/>
          </p:nvPr>
        </p:nvSpPr>
        <p:spPr/>
        <p:txBody>
          <a:bodyPr/>
          <a:lstStyle/>
          <a:p>
            <a:pPr>
              <a:defRPr/>
            </a:pPr>
            <a:fld id="{7095B1AB-23EA-431A-B9E2-A78203E81558}" type="datetime1">
              <a:rPr lang="bg-BG" altLang="en-US" smtClean="0"/>
              <a:t>3.12.2019 г.</a:t>
            </a:fld>
            <a:endParaRPr lang="bg-BG" alt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636" y="4797152"/>
            <a:ext cx="8307847" cy="10801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480824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7A251D-0E25-4393-A289-8D10CAA65290}" type="slidenum">
              <a:rPr lang="bg-BG" altLang="en-US"/>
              <a:pPr eaLnBrk="1" hangingPunct="1"/>
              <a:t>83</a:t>
            </a:fld>
            <a:endParaRPr lang="bg-BG" altLang="en-US"/>
          </a:p>
        </p:txBody>
      </p:sp>
      <p:sp>
        <p:nvSpPr>
          <p:cNvPr id="45059" name="Rectangle 4"/>
          <p:cNvSpPr>
            <a:spLocks noGrp="1" noChangeArrowheads="1"/>
          </p:cNvSpPr>
          <p:nvPr>
            <p:ph type="title"/>
          </p:nvPr>
        </p:nvSpPr>
        <p:spPr>
          <a:xfrm>
            <a:off x="323528" y="277813"/>
            <a:ext cx="8496944" cy="6103937"/>
          </a:xfrm>
        </p:spPr>
        <p:txBody>
          <a:bodyPr/>
          <a:lstStyle/>
          <a:p>
            <a:pPr algn="l" eaLnBrk="1" hangingPunct="1"/>
            <a:r>
              <a:rPr lang="en-US" altLang="en-US" sz="4000" baseline="30000" dirty="0"/>
              <a:t>We can come to the same result using the </a:t>
            </a:r>
            <a:r>
              <a:rPr lang="en-US" altLang="en-US" sz="4000" baseline="30000" dirty="0" err="1"/>
              <a:t>the</a:t>
            </a:r>
            <a:r>
              <a:rPr lang="en-US" altLang="en-US" sz="4000" baseline="30000" dirty="0"/>
              <a:t> other formula:</a:t>
            </a:r>
            <a:br>
              <a:rPr lang="en-US" altLang="en-US" sz="4000" baseline="30000" dirty="0"/>
            </a:br>
            <a:br>
              <a:rPr lang="en-US" altLang="en-US" sz="4000" baseline="30000" dirty="0"/>
            </a:br>
            <a:br>
              <a:rPr lang="en-US" altLang="en-US" sz="4000" baseline="30000" dirty="0"/>
            </a:br>
            <a:br>
              <a:rPr lang="en-US" altLang="en-US" sz="4000" baseline="30000" dirty="0"/>
            </a:br>
            <a:br>
              <a:rPr lang="en-US" altLang="en-US" sz="4000" baseline="30000" dirty="0"/>
            </a:br>
            <a:br>
              <a:rPr lang="en-US" altLang="en-US" sz="4000" baseline="30000" dirty="0"/>
            </a:br>
            <a:r>
              <a:rPr lang="en-US" altLang="en-US" sz="3600" dirty="0">
                <a:solidFill>
                  <a:srgbClr val="FF0000"/>
                </a:solidFill>
              </a:rPr>
              <a:t>6. Comparing </a:t>
            </a:r>
            <a:r>
              <a:rPr lang="bg-BG" altLang="en-US" sz="3600" dirty="0">
                <a:solidFill>
                  <a:srgbClr val="FF0000"/>
                </a:solidFill>
                <a:sym typeface="Symbol" pitchFamily="18" charset="2"/>
              </a:rPr>
              <a:t></a:t>
            </a:r>
            <a:r>
              <a:rPr lang="bg-BG" altLang="en-US" sz="3600" baseline="30000" dirty="0">
                <a:solidFill>
                  <a:srgbClr val="FF0000"/>
                </a:solidFill>
              </a:rPr>
              <a:t>2</a:t>
            </a:r>
            <a:r>
              <a:rPr lang="en-US" altLang="en-US" sz="3600" baseline="30000" dirty="0">
                <a:solidFill>
                  <a:srgbClr val="FF0000"/>
                </a:solidFill>
              </a:rPr>
              <a:t> </a:t>
            </a:r>
            <a:r>
              <a:rPr lang="en-US" altLang="en-US" sz="3600" dirty="0">
                <a:solidFill>
                  <a:srgbClr val="FF0000"/>
                </a:solidFill>
              </a:rPr>
              <a:t>with the table of critical values</a:t>
            </a:r>
            <a:br>
              <a:rPr lang="en-US" altLang="en-US" sz="3600" dirty="0">
                <a:solidFill>
                  <a:srgbClr val="FF0000"/>
                </a:solidFill>
              </a:rPr>
            </a:br>
            <a:br>
              <a:rPr lang="en-US" altLang="en-US" sz="3600" dirty="0">
                <a:solidFill>
                  <a:srgbClr val="FF0000"/>
                </a:solidFill>
              </a:rPr>
            </a:br>
            <a:r>
              <a:rPr lang="en-US" altLang="en-US" sz="3600" dirty="0">
                <a:solidFill>
                  <a:srgbClr val="FF0000"/>
                </a:solidFill>
              </a:rPr>
              <a:t>7. Conclusion</a:t>
            </a:r>
            <a:endParaRPr lang="bg-BG" altLang="en-US" sz="3600" dirty="0">
              <a:solidFill>
                <a:srgbClr val="FF0000"/>
              </a:solidFill>
            </a:endParaRPr>
          </a:p>
        </p:txBody>
      </p:sp>
      <p:sp>
        <p:nvSpPr>
          <p:cNvPr id="2" name="Date Placeholder 1"/>
          <p:cNvSpPr>
            <a:spLocks noGrp="1"/>
          </p:cNvSpPr>
          <p:nvPr>
            <p:ph type="dt" sz="half" idx="10"/>
          </p:nvPr>
        </p:nvSpPr>
        <p:spPr/>
        <p:txBody>
          <a:bodyPr/>
          <a:lstStyle/>
          <a:p>
            <a:pPr>
              <a:defRPr/>
            </a:pPr>
            <a:fld id="{7095B1AB-23EA-431A-B9E2-A78203E81558}" type="datetime1">
              <a:rPr lang="bg-BG" altLang="en-US" smtClean="0"/>
              <a:t>3.12.2019 г.</a:t>
            </a:fld>
            <a:endParaRPr lang="bg-BG" altLang="en-US"/>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16832"/>
            <a:ext cx="8105775"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07247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E593978-1665-4897-83A1-F5C8BDB8B083}" type="slidenum">
              <a:rPr lang="bg-BG" altLang="en-US"/>
              <a:pPr eaLnBrk="1" hangingPunct="1"/>
              <a:t>84</a:t>
            </a:fld>
            <a:endParaRPr lang="bg-BG" altLang="en-US"/>
          </a:p>
        </p:txBody>
      </p:sp>
      <p:sp>
        <p:nvSpPr>
          <p:cNvPr id="46083" name="Rectangle 5"/>
          <p:cNvSpPr>
            <a:spLocks noChangeArrowheads="1"/>
          </p:cNvSpPr>
          <p:nvPr/>
        </p:nvSpPr>
        <p:spPr bwMode="auto">
          <a:xfrm>
            <a:off x="2411413" y="38100"/>
            <a:ext cx="43211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rgbClr val="C00000"/>
                </a:solidFill>
                <a:latin typeface="Times New Roman" pitchFamily="18" charset="0"/>
                <a:cs typeface="Times New Roman" pitchFamily="18" charset="0"/>
              </a:rPr>
              <a:t>CRITICAL VALUES OF </a:t>
            </a:r>
            <a:r>
              <a:rPr lang="bg-BG" altLang="en-US" sz="2000" b="1" dirty="0">
                <a:solidFill>
                  <a:srgbClr val="C00000"/>
                </a:solidFill>
                <a:latin typeface="Times New Roman" pitchFamily="18" charset="0"/>
                <a:cs typeface="Times New Roman" pitchFamily="18" charset="0"/>
                <a:sym typeface="Symbol" pitchFamily="18" charset="2"/>
              </a:rPr>
              <a:t></a:t>
            </a:r>
            <a:r>
              <a:rPr lang="bg-BG" altLang="en-US" sz="2000" b="1" baseline="30000" dirty="0">
                <a:solidFill>
                  <a:srgbClr val="C00000"/>
                </a:solidFill>
                <a:latin typeface="Times New Roman" pitchFamily="18" charset="0"/>
                <a:cs typeface="Times New Roman" pitchFamily="18" charset="0"/>
              </a:rPr>
              <a:t>2</a:t>
            </a:r>
            <a:endParaRPr lang="bg-BG" altLang="en-US" sz="2000" b="1" dirty="0">
              <a:solidFill>
                <a:srgbClr val="C00000"/>
              </a:solidFill>
              <a:latin typeface="Times New Roman" pitchFamily="18" charset="0"/>
              <a:cs typeface="Times New Roman" pitchFamily="18" charset="0"/>
              <a:sym typeface="Symbol" pitchFamily="18" charset="2"/>
            </a:endParaRPr>
          </a:p>
        </p:txBody>
      </p:sp>
      <p:graphicFrame>
        <p:nvGraphicFramePr>
          <p:cNvPr id="84102" name="Group 1158"/>
          <p:cNvGraphicFramePr>
            <a:graphicFrameLocks noGrp="1"/>
          </p:cNvGraphicFramePr>
          <p:nvPr/>
        </p:nvGraphicFramePr>
        <p:xfrm>
          <a:off x="539750" y="549275"/>
          <a:ext cx="7920038" cy="6004370"/>
        </p:xfrm>
        <a:graphic>
          <a:graphicData uri="http://schemas.openxmlformats.org/drawingml/2006/table">
            <a:tbl>
              <a:tblPr/>
              <a:tblGrid>
                <a:gridCol w="1131888">
                  <a:extLst>
                    <a:ext uri="{9D8B030D-6E8A-4147-A177-3AD203B41FA5}">
                      <a16:colId xmlns:a16="http://schemas.microsoft.com/office/drawing/2014/main" val="20000"/>
                    </a:ext>
                  </a:extLst>
                </a:gridCol>
                <a:gridCol w="1130300">
                  <a:extLst>
                    <a:ext uri="{9D8B030D-6E8A-4147-A177-3AD203B41FA5}">
                      <a16:colId xmlns:a16="http://schemas.microsoft.com/office/drawing/2014/main" val="20001"/>
                    </a:ext>
                  </a:extLst>
                </a:gridCol>
                <a:gridCol w="1131887">
                  <a:extLst>
                    <a:ext uri="{9D8B030D-6E8A-4147-A177-3AD203B41FA5}">
                      <a16:colId xmlns:a16="http://schemas.microsoft.com/office/drawing/2014/main" val="20002"/>
                    </a:ext>
                  </a:extLst>
                </a:gridCol>
                <a:gridCol w="1131888">
                  <a:extLst>
                    <a:ext uri="{9D8B030D-6E8A-4147-A177-3AD203B41FA5}">
                      <a16:colId xmlns:a16="http://schemas.microsoft.com/office/drawing/2014/main" val="20003"/>
                    </a:ext>
                  </a:extLst>
                </a:gridCol>
                <a:gridCol w="1131887">
                  <a:extLst>
                    <a:ext uri="{9D8B030D-6E8A-4147-A177-3AD203B41FA5}">
                      <a16:colId xmlns:a16="http://schemas.microsoft.com/office/drawing/2014/main" val="20004"/>
                    </a:ext>
                  </a:extLst>
                </a:gridCol>
                <a:gridCol w="1130300">
                  <a:extLst>
                    <a:ext uri="{9D8B030D-6E8A-4147-A177-3AD203B41FA5}">
                      <a16:colId xmlns:a16="http://schemas.microsoft.com/office/drawing/2014/main" val="20005"/>
                    </a:ext>
                  </a:extLst>
                </a:gridCol>
                <a:gridCol w="1131888">
                  <a:extLst>
                    <a:ext uri="{9D8B030D-6E8A-4147-A177-3AD203B41FA5}">
                      <a16:colId xmlns:a16="http://schemas.microsoft.com/office/drawing/2014/main" val="20006"/>
                    </a:ext>
                  </a:extLst>
                </a:gridCol>
              </a:tblGrid>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Times New Roman" pitchFamily="18" charset="0"/>
                          <a:cs typeface="Times New Roman" pitchFamily="18" charset="0"/>
                        </a:rPr>
                        <a:t>H</a:t>
                      </a:r>
                      <a:r>
                        <a:rPr kumimoji="0" lang="bg-BG" altLang="en-US" sz="1400" b="1" i="0" u="none" strike="noStrike" cap="none" normalizeH="0" baseline="-30000" dirty="0">
                          <a:ln>
                            <a:noFill/>
                          </a:ln>
                          <a:solidFill>
                            <a:schemeClr val="tx1"/>
                          </a:solidFill>
                          <a:effectLst/>
                          <a:latin typeface="Times New Roman" pitchFamily="18" charset="0"/>
                          <a:cs typeface="Times New Roman" pitchFamily="18" charset="0"/>
                        </a:rPr>
                        <a:t>0</a:t>
                      </a:r>
                      <a:r>
                        <a:rPr kumimoji="0" lang="bg-BG" altLang="en-US" sz="1400" b="1"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P=0.100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0.050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0.025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0.010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0.001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Times New Roman" pitchFamily="18" charset="0"/>
                          <a:cs typeface="Times New Roman" pitchFamily="18" charset="0"/>
                        </a:rPr>
                        <a:t>H</a:t>
                      </a:r>
                      <a:r>
                        <a:rPr kumimoji="0" lang="bg-BG" altLang="en-US" sz="1400" b="1" i="0" u="none" strike="noStrike" cap="none" normalizeH="0" baseline="-30000" dirty="0">
                          <a:ln>
                            <a:noFill/>
                          </a:ln>
                          <a:solidFill>
                            <a:schemeClr val="tx1"/>
                          </a:solidFill>
                          <a:effectLst/>
                          <a:latin typeface="Times New Roman" pitchFamily="18" charset="0"/>
                          <a:cs typeface="Times New Roman" pitchFamily="18" charset="0"/>
                        </a:rPr>
                        <a:t>1</a:t>
                      </a:r>
                      <a:r>
                        <a:rPr kumimoji="0" lang="bg-BG" altLang="en-US" sz="1400" b="1" i="0" u="none" strike="noStrike" cap="none" normalizeH="0" baseline="-30000" dirty="0">
                          <a:ln>
                            <a:noFill/>
                          </a:ln>
                          <a:solidFill>
                            <a:schemeClr val="tx1"/>
                          </a:solidFill>
                          <a:effectLst/>
                          <a:latin typeface="Times New Roman" pitchFamily="18" charset="0"/>
                          <a:cs typeface="Times New Roman" pitchFamily="18" charset="0"/>
                          <a:sym typeface="Symbol" pitchFamily="18" charset="2"/>
                        </a:rPr>
                        <a:t></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chemeClr val="tx1"/>
                          </a:solidFill>
                          <a:effectLst/>
                          <a:latin typeface="Times New Roman" pitchFamily="18" charset="0"/>
                          <a:cs typeface="Times New Roman" pitchFamily="18" charset="0"/>
                        </a:rPr>
                        <a:t>1-P=0.900</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0.950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0.975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0.990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0.995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0.999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8105">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Times New Roman" pitchFamily="18" charset="0"/>
                          <a:cs typeface="Times New Roman" pitchFamily="18" charset="0"/>
                        </a:rPr>
                        <a:t>K </a:t>
                      </a: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a:t>
                      </a:r>
                      <a:r>
                        <a:rPr kumimoji="0" lang="en-US" altLang="en-US" sz="1400" b="1" i="0" u="none" strike="noStrike" cap="none" normalizeH="0" baseline="0">
                          <a:ln>
                            <a:noFill/>
                          </a:ln>
                          <a:solidFill>
                            <a:schemeClr val="tx1"/>
                          </a:solidFill>
                          <a:effectLst/>
                          <a:latin typeface="Times New Roman" pitchFamily="18" charset="0"/>
                          <a:cs typeface="Times New Roman" pitchFamily="18" charset="0"/>
                        </a:rPr>
                        <a:t>df) </a:t>
                      </a: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a:t>
                      </a:r>
                      <a:endParaRPr kumimoji="0" lang="bg-BG" altLang="en-US" sz="1400" b="0" i="0" u="none" strike="noStrike" cap="none" normalizeH="0" baseline="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sym typeface="Symbol" pitchFamily="18" charset="2"/>
                        </a:rPr>
                        <a:t>1</a:t>
                      </a: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2.71</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3.84</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5.02</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6.63</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7.88</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dirty="0">
                          <a:ln>
                            <a:noFill/>
                          </a:ln>
                          <a:solidFill>
                            <a:srgbClr val="FF0000"/>
                          </a:solidFill>
                          <a:effectLst/>
                          <a:latin typeface="Times New Roman" pitchFamily="18" charset="0"/>
                          <a:cs typeface="Times New Roman" pitchFamily="18" charset="0"/>
                        </a:rPr>
                        <a:t>10.83</a:t>
                      </a:r>
                      <a:endParaRPr kumimoji="0" lang="bg-BG" altLang="en-US" sz="1400" b="1" i="0" u="none" strike="noStrike" cap="none" normalizeH="0" baseline="0" dirty="0">
                        <a:ln>
                          <a:noFill/>
                        </a:ln>
                        <a:solidFill>
                          <a:srgbClr val="FF0000"/>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4.61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5.99</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7.38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9.21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10.60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13.82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6.25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7.81</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9.35</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11.34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12.84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16.27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7.78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9.49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11.14</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13.28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14.86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18.47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9.24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11.07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12.83</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15.09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16.75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20.52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10.64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12.59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14.45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16.81</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18.55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22.46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12.02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14.07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16.01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18.48</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20.28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24.32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13.36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15.51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17.53</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20.09</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21.96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26.13</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14.68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16.92</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19.02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21.67</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23.59</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27.88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15.99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18.31</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20.48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23.21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25.19</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29.59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15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22.31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25.00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27.49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30.58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32.80</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37.70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28.41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31.41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34.17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37.57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40.00</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45.32</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25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34.38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37.65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40.65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44.31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46.93</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52.62</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30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40.26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43.77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46.98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50.89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53.67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59.70</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40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51.81</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55.76</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59.34</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63.69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66.77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73.40</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6"/>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50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63.17</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67.50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71.42</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76.15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79.49</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86.66</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7"/>
                  </a:ext>
                </a:extLst>
              </a:tr>
              <a:tr h="304768">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1" i="0" u="none" strike="noStrike" cap="none" normalizeH="0" baseline="0">
                          <a:ln>
                            <a:noFill/>
                          </a:ln>
                          <a:solidFill>
                            <a:schemeClr val="tx1"/>
                          </a:solidFill>
                          <a:effectLst/>
                          <a:latin typeface="Times New Roman" pitchFamily="18" charset="0"/>
                          <a:cs typeface="Times New Roman" pitchFamily="18" charset="0"/>
                        </a:rPr>
                        <a:t>60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74.40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79.08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83.30</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88.38</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a:ln>
                            <a:noFill/>
                          </a:ln>
                          <a:solidFill>
                            <a:schemeClr val="tx1"/>
                          </a:solidFill>
                          <a:effectLst/>
                          <a:latin typeface="Times New Roman" pitchFamily="18" charset="0"/>
                          <a:cs typeface="Times New Roman" pitchFamily="18" charset="0"/>
                        </a:rPr>
                        <a:t>91.95</a:t>
                      </a:r>
                      <a:endParaRPr kumimoji="0" lang="bg-BG" altLang="en-US" sz="1400" b="0" i="0" u="none" strike="noStrike" cap="none" normalizeH="0" baseline="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en-US" sz="1400" b="0" i="0" u="none" strike="noStrike" cap="none" normalizeH="0" baseline="0" dirty="0">
                          <a:ln>
                            <a:noFill/>
                          </a:ln>
                          <a:solidFill>
                            <a:schemeClr val="tx1"/>
                          </a:solidFill>
                          <a:effectLst/>
                          <a:latin typeface="Times New Roman" pitchFamily="18" charset="0"/>
                          <a:cs typeface="Times New Roman" pitchFamily="18" charset="0"/>
                        </a:rPr>
                        <a:t>99.61</a:t>
                      </a:r>
                      <a:endParaRPr kumimoji="0" lang="bg-BG" altLang="en-US" sz="1400" b="0" i="0" u="none" strike="noStrike" cap="none" normalizeH="0" baseline="0" dirty="0">
                        <a:ln>
                          <a:noFill/>
                        </a:ln>
                        <a:solidFill>
                          <a:schemeClr val="tx1"/>
                        </a:solidFill>
                        <a:effectLst/>
                        <a:latin typeface="Arial" charset="0"/>
                      </a:endParaRPr>
                    </a:p>
                  </a:txBody>
                  <a:tcPr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8"/>
                  </a:ext>
                </a:extLst>
              </a:tr>
            </a:tbl>
          </a:graphicData>
        </a:graphic>
      </p:graphicFrame>
      <p:sp>
        <p:nvSpPr>
          <p:cNvPr id="2" name="Date Placeholder 1"/>
          <p:cNvSpPr>
            <a:spLocks noGrp="1"/>
          </p:cNvSpPr>
          <p:nvPr>
            <p:ph type="dt" sz="half" idx="10"/>
          </p:nvPr>
        </p:nvSpPr>
        <p:spPr/>
        <p:txBody>
          <a:bodyPr/>
          <a:lstStyle/>
          <a:p>
            <a:pPr>
              <a:defRPr/>
            </a:pPr>
            <a:fld id="{462A9241-452B-463A-9BD6-C90882923909}" type="datetime1">
              <a:rPr lang="bg-BG" altLang="en-US" smtClean="0"/>
              <a:t>3.12.2019 г.</a:t>
            </a:fld>
            <a:endParaRPr lang="bg-BG" alt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F99F-0050-4F5C-ADE4-882E1BF9A449}"/>
              </a:ext>
            </a:extLst>
          </p:cNvPr>
          <p:cNvSpPr>
            <a:spLocks noGrp="1"/>
          </p:cNvSpPr>
          <p:nvPr>
            <p:ph type="title"/>
          </p:nvPr>
        </p:nvSpPr>
        <p:spPr>
          <a:xfrm>
            <a:off x="457200" y="274638"/>
            <a:ext cx="8229600" cy="5890666"/>
          </a:xfrm>
        </p:spPr>
        <p:txBody>
          <a:bodyPr/>
          <a:lstStyle/>
          <a:p>
            <a:pPr algn="l"/>
            <a:r>
              <a:rPr lang="en-US" sz="3600" dirty="0"/>
              <a:t>Comparing the obtained value of chi-square 19.6 at the  degree of freedom 1, we find that it is much higher than the critical value corresponding to p=0.001. This mean that in this case p&lt;0.001. The null hypothesis should be rejected and the conclusion is </a:t>
            </a:r>
            <a:r>
              <a:rPr lang="en-US" sz="3600" b="1" dirty="0">
                <a:solidFill>
                  <a:srgbClr val="FF0000"/>
                </a:solidFill>
              </a:rPr>
              <a:t>that there is a highly significant difference in occurrence of COPD in  smokers and non-smokers.  </a:t>
            </a:r>
          </a:p>
        </p:txBody>
      </p:sp>
      <p:sp>
        <p:nvSpPr>
          <p:cNvPr id="3" name="Date Placeholder 2">
            <a:extLst>
              <a:ext uri="{FF2B5EF4-FFF2-40B4-BE49-F238E27FC236}">
                <a16:creationId xmlns:a16="http://schemas.microsoft.com/office/drawing/2014/main" id="{036E9EC6-3213-429D-9022-3B7285798748}"/>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3D6EFB7-6912-4059-818D-CC887BB54867}"/>
              </a:ext>
            </a:extLst>
          </p:cNvPr>
          <p:cNvSpPr>
            <a:spLocks noGrp="1"/>
          </p:cNvSpPr>
          <p:nvPr>
            <p:ph type="sldNum" sz="quarter" idx="12"/>
          </p:nvPr>
        </p:nvSpPr>
        <p:spPr/>
        <p:txBody>
          <a:bodyPr/>
          <a:lstStyle/>
          <a:p>
            <a:pPr>
              <a:defRPr/>
            </a:pPr>
            <a:fld id="{B78527D1-208E-4D10-97E7-C9FBB8219BA4}" type="slidenum">
              <a:rPr lang="bg-BG" altLang="en-US" smtClean="0"/>
              <a:pPr>
                <a:defRPr/>
              </a:pPr>
              <a:t>85</a:t>
            </a:fld>
            <a:endParaRPr lang="bg-BG" altLang="en-US"/>
          </a:p>
        </p:txBody>
      </p:sp>
    </p:spTree>
    <p:extLst>
      <p:ext uri="{BB962C8B-B14F-4D97-AF65-F5344CB8AC3E}">
        <p14:creationId xmlns:p14="http://schemas.microsoft.com/office/powerpoint/2010/main" val="190777408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B4E47-525D-4158-95C2-6DFE4D37B5BF}"/>
              </a:ext>
            </a:extLst>
          </p:cNvPr>
          <p:cNvSpPr>
            <a:spLocks noGrp="1"/>
          </p:cNvSpPr>
          <p:nvPr>
            <p:ph type="title"/>
          </p:nvPr>
        </p:nvSpPr>
        <p:spPr>
          <a:xfrm>
            <a:off x="457200" y="274638"/>
            <a:ext cx="8229600" cy="5818658"/>
          </a:xfrm>
        </p:spPr>
        <p:txBody>
          <a:bodyPr/>
          <a:lstStyle/>
          <a:p>
            <a:r>
              <a:rPr lang="en-US" b="1" dirty="0">
                <a:solidFill>
                  <a:srgbClr val="FF0000"/>
                </a:solidFill>
              </a:rPr>
              <a:t>TEST EXAMPLES</a:t>
            </a:r>
          </a:p>
        </p:txBody>
      </p:sp>
      <p:sp>
        <p:nvSpPr>
          <p:cNvPr id="3" name="Date Placeholder 2">
            <a:extLst>
              <a:ext uri="{FF2B5EF4-FFF2-40B4-BE49-F238E27FC236}">
                <a16:creationId xmlns:a16="http://schemas.microsoft.com/office/drawing/2014/main" id="{33E8A882-E2BD-44D2-A80C-3FC1C4BB7F0E}"/>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4ED3516C-C13F-4C88-8CBF-9B5DE124DB68}"/>
              </a:ext>
            </a:extLst>
          </p:cNvPr>
          <p:cNvSpPr>
            <a:spLocks noGrp="1"/>
          </p:cNvSpPr>
          <p:nvPr>
            <p:ph type="sldNum" sz="quarter" idx="12"/>
          </p:nvPr>
        </p:nvSpPr>
        <p:spPr/>
        <p:txBody>
          <a:bodyPr/>
          <a:lstStyle/>
          <a:p>
            <a:pPr>
              <a:defRPr/>
            </a:pPr>
            <a:fld id="{B78527D1-208E-4D10-97E7-C9FBB8219BA4}" type="slidenum">
              <a:rPr lang="bg-BG" altLang="en-US" smtClean="0"/>
              <a:pPr>
                <a:defRPr/>
              </a:pPr>
              <a:t>86</a:t>
            </a:fld>
            <a:endParaRPr lang="bg-BG" altLang="en-US"/>
          </a:p>
        </p:txBody>
      </p:sp>
    </p:spTree>
    <p:extLst>
      <p:ext uri="{BB962C8B-B14F-4D97-AF65-F5344CB8AC3E}">
        <p14:creationId xmlns:p14="http://schemas.microsoft.com/office/powerpoint/2010/main" val="413193389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 The null hypothesis states that there is no difference in the results of the groups compared.</a:t>
            </a:r>
            <a:br>
              <a:rPr lang="bg-BG" sz="2000" dirty="0"/>
            </a:br>
            <a:r>
              <a:rPr lang="en-GB" sz="2000" dirty="0"/>
              <a:t>A. True</a:t>
            </a:r>
            <a:br>
              <a:rPr lang="bg-BG" sz="2000" dirty="0"/>
            </a:br>
            <a:r>
              <a:rPr lang="en-GB" sz="2000" dirty="0"/>
              <a:t>B. False</a:t>
            </a:r>
            <a:br>
              <a:rPr lang="bg-BG" sz="2000" dirty="0"/>
            </a:br>
            <a:r>
              <a:rPr lang="en-GB" sz="2000" b="1" dirty="0"/>
              <a:t> </a:t>
            </a:r>
            <a:br>
              <a:rPr lang="bg-BG" sz="2000" dirty="0"/>
            </a:br>
            <a:r>
              <a:rPr lang="en-GB" sz="2000" b="1" dirty="0"/>
              <a:t>2. The alternative hypothesis states that there is an effect or difference in the results.</a:t>
            </a:r>
            <a:br>
              <a:rPr lang="bg-BG" sz="2000" dirty="0"/>
            </a:br>
            <a:r>
              <a:rPr lang="en-GB" sz="2000" dirty="0"/>
              <a:t>A. True</a:t>
            </a:r>
            <a:br>
              <a:rPr lang="bg-BG" sz="2000" dirty="0"/>
            </a:br>
            <a:r>
              <a:rPr lang="en-GB" sz="2000" dirty="0"/>
              <a:t>B. False</a:t>
            </a:r>
            <a:br>
              <a:rPr lang="bg-BG" sz="2000" dirty="0"/>
            </a:br>
            <a:r>
              <a:rPr lang="en-GB" sz="2000" b="1" dirty="0"/>
              <a:t> </a:t>
            </a:r>
            <a:br>
              <a:rPr lang="bg-BG" sz="2000" dirty="0"/>
            </a:br>
            <a:r>
              <a:rPr lang="en-GB" sz="2000" b="1" dirty="0"/>
              <a:t>3. The level of significance can be viewed as the level of confidence with witch the final decision is supported.</a:t>
            </a:r>
            <a:br>
              <a:rPr lang="bg-BG" sz="2000" dirty="0"/>
            </a:br>
            <a:r>
              <a:rPr lang="en-GB" sz="2000" dirty="0"/>
              <a:t>A. True</a:t>
            </a:r>
            <a:br>
              <a:rPr lang="bg-BG" sz="2000" dirty="0"/>
            </a:br>
            <a:r>
              <a:rPr lang="en-GB" sz="2000" dirty="0"/>
              <a:t>B. False</a:t>
            </a:r>
            <a:br>
              <a:rPr lang="en-GB" sz="2000" dirty="0"/>
            </a:br>
            <a:br>
              <a:rPr lang="en-GB" sz="2000" dirty="0"/>
            </a:b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87</a:t>
            </a:fld>
            <a:endParaRPr lang="bg-BG" altLang="en-US"/>
          </a:p>
        </p:txBody>
      </p:sp>
    </p:spTree>
    <p:extLst>
      <p:ext uri="{BB962C8B-B14F-4D97-AF65-F5344CB8AC3E}">
        <p14:creationId xmlns:p14="http://schemas.microsoft.com/office/powerpoint/2010/main" val="40078903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4. One-tailed test will determine</a:t>
            </a:r>
            <a:br>
              <a:rPr lang="bg-BG" sz="2000" dirty="0"/>
            </a:br>
            <a:r>
              <a:rPr lang="en-GB" sz="2000" dirty="0"/>
              <a:t>A. If the two extreme values (min or max) of the sample need to be rejected</a:t>
            </a:r>
            <a:br>
              <a:rPr lang="bg-BG" sz="2000" dirty="0"/>
            </a:br>
            <a:r>
              <a:rPr lang="en-GB" sz="2000" dirty="0"/>
              <a:t>B. If the hypothesis has one or possible two conclusions</a:t>
            </a:r>
            <a:br>
              <a:rPr lang="bg-BG" sz="2000" dirty="0"/>
            </a:br>
            <a:r>
              <a:rPr lang="en-GB" sz="2000" dirty="0"/>
              <a:t>C. If the region of rejection is located in one tail of the distribution</a:t>
            </a:r>
            <a:br>
              <a:rPr lang="bg-BG" sz="2000" dirty="0"/>
            </a:br>
            <a:r>
              <a:rPr lang="en-GB" sz="2000" dirty="0"/>
              <a:t> </a:t>
            </a:r>
            <a:br>
              <a:rPr lang="bg-BG" sz="2000" dirty="0"/>
            </a:br>
            <a:r>
              <a:rPr lang="en-GB" sz="2000" b="1" dirty="0"/>
              <a:t>5. Two-tailed test will determine</a:t>
            </a:r>
            <a:br>
              <a:rPr lang="bg-BG" sz="2000" dirty="0"/>
            </a:br>
            <a:r>
              <a:rPr lang="en-GB" sz="2000" dirty="0"/>
              <a:t>A. If the two extreme values (min or max) of the sample need to be rejected</a:t>
            </a:r>
            <a:br>
              <a:rPr lang="bg-BG" sz="2000" dirty="0"/>
            </a:br>
            <a:r>
              <a:rPr lang="en-GB" sz="2000" dirty="0"/>
              <a:t>B. If the hypothesis has one or possible two conclusions</a:t>
            </a:r>
            <a:br>
              <a:rPr lang="bg-BG" sz="2000" dirty="0"/>
            </a:br>
            <a:r>
              <a:rPr lang="en-GB" sz="2000" dirty="0"/>
              <a:t>C. If the region of rejection is located in two tails of the distribution</a:t>
            </a:r>
            <a:br>
              <a:rPr lang="bg-BG" sz="2000" dirty="0"/>
            </a:br>
            <a:r>
              <a:rPr lang="en-GB" sz="2000" dirty="0"/>
              <a:t> </a:t>
            </a:r>
            <a:br>
              <a:rPr lang="bg-BG" sz="2000" dirty="0"/>
            </a:br>
            <a:r>
              <a:rPr lang="en-GB" sz="2000" b="1" dirty="0"/>
              <a:t>6. In hypothesis testing Type II error is committed when:</a:t>
            </a:r>
            <a:br>
              <a:rPr lang="bg-BG" sz="2000" dirty="0"/>
            </a:br>
            <a:r>
              <a:rPr lang="en-GB" sz="2000" dirty="0"/>
              <a:t>A. We reject the null hypothesis whilst the alternative hypothesis is true</a:t>
            </a:r>
            <a:br>
              <a:rPr lang="bg-BG" sz="2000" dirty="0"/>
            </a:br>
            <a:r>
              <a:rPr lang="en-GB" sz="2000" dirty="0"/>
              <a:t>B. We reject a null hypothesis when it is true</a:t>
            </a:r>
            <a:br>
              <a:rPr lang="bg-BG" sz="2000" dirty="0"/>
            </a:br>
            <a:r>
              <a:rPr lang="en-GB" sz="2000" dirty="0"/>
              <a:t>C. We accept a null hypothesis when it is not true</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88</a:t>
            </a:fld>
            <a:endParaRPr lang="bg-BG" altLang="en-US"/>
          </a:p>
        </p:txBody>
      </p:sp>
    </p:spTree>
    <p:extLst>
      <p:ext uri="{BB962C8B-B14F-4D97-AF65-F5344CB8AC3E}">
        <p14:creationId xmlns:p14="http://schemas.microsoft.com/office/powerpoint/2010/main" val="652238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7. In hypothesis testing Type I error is committed when:</a:t>
            </a:r>
            <a:br>
              <a:rPr lang="bg-BG" sz="2000" dirty="0"/>
            </a:br>
            <a:r>
              <a:rPr lang="en-GB" sz="2000" dirty="0"/>
              <a:t>A. We reject the null hypothesis whilst the alternative hypothesis is true</a:t>
            </a:r>
            <a:br>
              <a:rPr lang="bg-BG" sz="2000" dirty="0"/>
            </a:br>
            <a:r>
              <a:rPr lang="en-GB" sz="2000" dirty="0"/>
              <a:t>B. We reject a null hypothesis when it is true</a:t>
            </a:r>
            <a:br>
              <a:rPr lang="bg-BG" sz="2000" dirty="0"/>
            </a:br>
            <a:r>
              <a:rPr lang="en-GB" sz="2000" dirty="0"/>
              <a:t>C. We accept a null hypothesis when it is not true</a:t>
            </a:r>
            <a:br>
              <a:rPr lang="bg-BG" sz="2000" dirty="0"/>
            </a:br>
            <a:r>
              <a:rPr lang="en-GB" sz="2000" b="1" dirty="0"/>
              <a:t> </a:t>
            </a:r>
            <a:br>
              <a:rPr lang="bg-BG" sz="2000" dirty="0"/>
            </a:br>
            <a:r>
              <a:rPr lang="en-GB" sz="2000" b="1" dirty="0"/>
              <a:t>8. Contingency tables and degrees of freedom are the key elements of performing the chi-square test.</a:t>
            </a:r>
            <a:br>
              <a:rPr lang="bg-BG" sz="2000" dirty="0"/>
            </a:br>
            <a:r>
              <a:rPr lang="en-GB" sz="2000" dirty="0"/>
              <a:t>A. True</a:t>
            </a:r>
            <a:br>
              <a:rPr lang="bg-BG" sz="2000" dirty="0"/>
            </a:br>
            <a:r>
              <a:rPr lang="en-GB" sz="2000" dirty="0"/>
              <a:t>B. False</a:t>
            </a:r>
            <a:br>
              <a:rPr lang="bg-BG" sz="2000" dirty="0"/>
            </a:br>
            <a:r>
              <a:rPr lang="en-GB" sz="2000" dirty="0"/>
              <a:t> </a:t>
            </a:r>
            <a:br>
              <a:rPr lang="bg-BG" sz="2000" dirty="0"/>
            </a:br>
            <a:r>
              <a:rPr lang="en-GB" sz="2000" b="1" dirty="0"/>
              <a:t>9. For the chi-square test to be effective, the expected value for each cell in the contingency table has to be at least:</a:t>
            </a:r>
            <a:br>
              <a:rPr lang="bg-BG" sz="2000" dirty="0"/>
            </a:br>
            <a:r>
              <a:rPr lang="en-GB" sz="2000" dirty="0"/>
              <a:t>A. 3</a:t>
            </a:r>
            <a:br>
              <a:rPr lang="bg-BG" sz="2000" dirty="0"/>
            </a:br>
            <a:r>
              <a:rPr lang="en-GB" sz="2000" dirty="0"/>
              <a:t>B. 5</a:t>
            </a:r>
            <a:br>
              <a:rPr lang="bg-BG" sz="2000" dirty="0"/>
            </a:br>
            <a:r>
              <a:rPr lang="en-GB" sz="2000" dirty="0"/>
              <a:t>C. 10</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89</a:t>
            </a:fld>
            <a:endParaRPr lang="bg-BG" altLang="en-US"/>
          </a:p>
        </p:txBody>
      </p:sp>
    </p:spTree>
    <p:extLst>
      <p:ext uri="{BB962C8B-B14F-4D97-AF65-F5344CB8AC3E}">
        <p14:creationId xmlns:p14="http://schemas.microsoft.com/office/powerpoint/2010/main" val="3167258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C6ADB9B-E1BF-476E-AA20-CCB6066B9A87}" type="slidenum">
              <a:rPr lang="bg-BG" altLang="en-US"/>
              <a:pPr eaLnBrk="1" hangingPunct="1"/>
              <a:t>9</a:t>
            </a:fld>
            <a:endParaRPr lang="bg-BG" altLang="en-US"/>
          </a:p>
        </p:txBody>
      </p:sp>
      <p:sp>
        <p:nvSpPr>
          <p:cNvPr id="7171" name="Rectangle 2"/>
          <p:cNvSpPr>
            <a:spLocks noGrp="1" noChangeArrowheads="1"/>
          </p:cNvSpPr>
          <p:nvPr>
            <p:ph type="title"/>
          </p:nvPr>
        </p:nvSpPr>
        <p:spPr>
          <a:xfrm>
            <a:off x="323528" y="277813"/>
            <a:ext cx="8568952" cy="5815483"/>
          </a:xfrm>
        </p:spPr>
        <p:txBody>
          <a:bodyPr/>
          <a:lstStyle/>
          <a:p>
            <a:pPr algn="l" eaLnBrk="1" hangingPunct="1">
              <a:lnSpc>
                <a:spcPct val="125000"/>
              </a:lnSpc>
            </a:pPr>
            <a:r>
              <a:rPr lang="en-US" altLang="en-US" sz="4000" dirty="0"/>
              <a:t>The possible causes of observed differences may be related:</a:t>
            </a:r>
            <a:br>
              <a:rPr lang="en-US" altLang="en-US" sz="4000" dirty="0"/>
            </a:br>
            <a:r>
              <a:rPr lang="en-US" altLang="en-US" sz="4000" dirty="0"/>
              <a:t>—  to chance variation;</a:t>
            </a:r>
            <a:br>
              <a:rPr lang="en-US" altLang="en-US" sz="4000" dirty="0"/>
            </a:br>
            <a:r>
              <a:rPr lang="en-US" altLang="en-US" sz="4000" dirty="0"/>
              <a:t>—  to the factor under study;</a:t>
            </a:r>
            <a:br>
              <a:rPr lang="en-US" altLang="en-US" sz="4000" dirty="0"/>
            </a:br>
            <a:r>
              <a:rPr lang="en-US" altLang="en-US" sz="4000" dirty="0"/>
              <a:t>—  to the other "real" factors;</a:t>
            </a:r>
            <a:br>
              <a:rPr lang="en-US" altLang="en-US" sz="4000" dirty="0"/>
            </a:br>
            <a:r>
              <a:rPr lang="en-US" altLang="en-US" sz="4000" dirty="0"/>
              <a:t>—  to some "spurious" factors, such as bias and non-comparability.</a:t>
            </a:r>
            <a:endParaRPr lang="bg-BG" altLang="en-US" sz="4000" dirty="0"/>
          </a:p>
        </p:txBody>
      </p:sp>
      <p:sp>
        <p:nvSpPr>
          <p:cNvPr id="2" name="Date Placeholder 1"/>
          <p:cNvSpPr>
            <a:spLocks noGrp="1"/>
          </p:cNvSpPr>
          <p:nvPr>
            <p:ph type="dt" sz="half" idx="10"/>
          </p:nvPr>
        </p:nvSpPr>
        <p:spPr/>
        <p:txBody>
          <a:bodyPr/>
          <a:lstStyle/>
          <a:p>
            <a:pPr>
              <a:defRPr/>
            </a:pPr>
            <a:fld id="{B7989BCE-CFB3-452A-A008-62BE947A06B0}" type="datetime1">
              <a:rPr lang="bg-BG" altLang="en-US" smtClean="0"/>
              <a:t>3.12.2019 г.</a:t>
            </a:fld>
            <a:endParaRPr lang="bg-BG" altLang="en-US"/>
          </a:p>
        </p:txBody>
      </p:sp>
    </p:spTree>
    <p:extLst>
      <p:ext uri="{BB962C8B-B14F-4D97-AF65-F5344CB8AC3E}">
        <p14:creationId xmlns:p14="http://schemas.microsoft.com/office/powerpoint/2010/main" val="365723419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10. By taking a level of significance of 0.05 for the null hypothesis it is the same as saying:</a:t>
            </a:r>
            <a:br>
              <a:rPr lang="bg-BG" sz="2000" dirty="0"/>
            </a:br>
            <a:r>
              <a:rPr lang="en-GB" sz="2000" dirty="0"/>
              <a:t>A. We are 5% confident the results have not occurred by chance</a:t>
            </a:r>
            <a:br>
              <a:rPr lang="bg-BG" sz="2000" dirty="0"/>
            </a:br>
            <a:r>
              <a:rPr lang="en-GB" sz="2000" dirty="0"/>
              <a:t>B. We are 95% confident that the results have not occurred by chance </a:t>
            </a:r>
            <a:br>
              <a:rPr lang="bg-BG" sz="2000" dirty="0"/>
            </a:br>
            <a:r>
              <a:rPr lang="en-GB" sz="2000" dirty="0"/>
              <a:t>C.</a:t>
            </a:r>
            <a:r>
              <a:rPr lang="en-GB" sz="2000" b="1" dirty="0"/>
              <a:t> </a:t>
            </a:r>
            <a:r>
              <a:rPr lang="en-GB" sz="2000" dirty="0"/>
              <a:t>We are 95% confident that the results have occurred by chance</a:t>
            </a:r>
            <a:br>
              <a:rPr lang="bg-BG" sz="2000" dirty="0"/>
            </a:br>
            <a:r>
              <a:rPr lang="en-GB" sz="2000" dirty="0"/>
              <a:t> </a:t>
            </a:r>
            <a:br>
              <a:rPr lang="bg-BG" sz="2000" dirty="0"/>
            </a:br>
            <a:r>
              <a:rPr lang="en-GB" sz="2000" b="1" dirty="0"/>
              <a:t>11. Two types of errors associated with hypothesis testing are Type I and Type II. Type II error is committed when:</a:t>
            </a:r>
            <a:br>
              <a:rPr lang="bg-BG" sz="2000" dirty="0"/>
            </a:br>
            <a:r>
              <a:rPr lang="en-GB" sz="2000" dirty="0"/>
              <a:t>A. We reject the null hypothesis whilst the alternative hypothesis is true</a:t>
            </a:r>
            <a:br>
              <a:rPr lang="bg-BG" sz="2000" dirty="0"/>
            </a:br>
            <a:r>
              <a:rPr lang="en-GB" sz="2000" dirty="0"/>
              <a:t>B. We reject a null hypothesis when it is true</a:t>
            </a:r>
            <a:br>
              <a:rPr lang="bg-BG" sz="2000" dirty="0"/>
            </a:br>
            <a:r>
              <a:rPr lang="en-GB" sz="2000" dirty="0"/>
              <a:t>C. We accept a null hypothesis when the alternative hypothesis is true</a:t>
            </a:r>
            <a:br>
              <a:rPr lang="bg-BG" sz="2000" dirty="0"/>
            </a:br>
            <a:r>
              <a:rPr lang="en-GB" sz="2000" dirty="0"/>
              <a:t> </a:t>
            </a:r>
            <a:br>
              <a:rPr lang="bg-BG" sz="2000" dirty="0"/>
            </a:br>
            <a:r>
              <a:rPr lang="en-GB" sz="2000" b="1" dirty="0"/>
              <a:t>12. Two types of errors associated with hypothesis testing are Type I and Type II. Type I error is committed when:</a:t>
            </a:r>
            <a:br>
              <a:rPr lang="bg-BG" sz="2000" dirty="0"/>
            </a:br>
            <a:r>
              <a:rPr lang="en-GB" sz="2000" dirty="0"/>
              <a:t>A. We reject the null hypothesis whilst the alternative hypothesis is true</a:t>
            </a:r>
            <a:br>
              <a:rPr lang="bg-BG" sz="2000" dirty="0"/>
            </a:br>
            <a:r>
              <a:rPr lang="en-GB" sz="2000" dirty="0"/>
              <a:t>B. We reject a null hypothesis when it is true</a:t>
            </a:r>
            <a:br>
              <a:rPr lang="bg-BG" sz="2000" dirty="0"/>
            </a:br>
            <a:r>
              <a:rPr lang="en-GB" sz="2000" dirty="0"/>
              <a:t>C. We accept a null hypothesis when the alternative hypothesis is true</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90</a:t>
            </a:fld>
            <a:endParaRPr lang="bg-BG" altLang="en-US"/>
          </a:p>
        </p:txBody>
      </p:sp>
    </p:spTree>
    <p:extLst>
      <p:ext uri="{BB962C8B-B14F-4D97-AF65-F5344CB8AC3E}">
        <p14:creationId xmlns:p14="http://schemas.microsoft.com/office/powerpoint/2010/main" val="181074409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13. Case study: We are interested in investigating whether a novel drug is effective as a weight reducing agent. 30 clinically obese men with a body mass index (BMI) between 30 and 35 are randomly allocated to receive either the drug or a placebo. Each takes the relevant preparation once a day for two months, whilst eating a normal diet, and his BMI is measured at the end of the period.</a:t>
            </a:r>
            <a:r>
              <a:rPr lang="en-GB" sz="2000" dirty="0"/>
              <a:t> </a:t>
            </a:r>
            <a:br>
              <a:rPr lang="bg-BG" sz="2000" dirty="0"/>
            </a:br>
            <a:r>
              <a:rPr lang="en-GB" sz="2000" b="1" dirty="0"/>
              <a:t>Select the statement which would provide an appropriate null hypothesis for the study.</a:t>
            </a:r>
            <a:br>
              <a:rPr lang="bg-BG" sz="2000" dirty="0"/>
            </a:br>
            <a:r>
              <a:rPr lang="en-GB" sz="2000" dirty="0"/>
              <a:t>A. At the end of the two-month period, the mean BMI in the placebo group is greater than that of the drug group.</a:t>
            </a:r>
            <a:br>
              <a:rPr lang="en-GB" sz="2000" dirty="0"/>
            </a:br>
            <a:r>
              <a:rPr lang="en-GB" sz="2000" dirty="0"/>
              <a:t>B. At the end of the two-month period, the mean BMI in the placebo group is less than that of the drug group.</a:t>
            </a:r>
            <a:br>
              <a:rPr lang="en-GB" sz="2000" dirty="0"/>
            </a:br>
            <a:r>
              <a:rPr lang="en-GB" sz="2000" dirty="0"/>
              <a:t>C. The mean change in BMI from baseline to two months is equal in the two groups.</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91</a:t>
            </a:fld>
            <a:endParaRPr lang="bg-BG" altLang="en-US"/>
          </a:p>
        </p:txBody>
      </p:sp>
    </p:spTree>
    <p:extLst>
      <p:ext uri="{BB962C8B-B14F-4D97-AF65-F5344CB8AC3E}">
        <p14:creationId xmlns:p14="http://schemas.microsoft.com/office/powerpoint/2010/main" val="163843674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14. Case study: </a:t>
            </a:r>
            <a:br>
              <a:rPr lang="bg-BG" sz="2000" dirty="0"/>
            </a:br>
            <a:r>
              <a:rPr lang="en-GB" sz="2000" b="1" dirty="0"/>
              <a:t>Subjects from families with genetic disorders were asked whether they had encountered problems when applying for life insurance. A sample from the general population was also asked the same question. About 33% of respondents in the study group reported problems compared with only 5% of the general population. This difference was significant at the 0.01% level. Select the statement which you believe to be true. </a:t>
            </a:r>
            <a:br>
              <a:rPr lang="bg-BG" sz="2000" dirty="0"/>
            </a:br>
            <a:r>
              <a:rPr lang="en-GB" sz="2000" dirty="0"/>
              <a:t>A. The differences between the two groups of families are likely to have occurred by chance.</a:t>
            </a:r>
            <a:br>
              <a:rPr lang="bg-BG" sz="2000" dirty="0"/>
            </a:br>
            <a:r>
              <a:rPr lang="en-GB" sz="2000" dirty="0"/>
              <a:t>B. A suitable null hypothesis would be that subjects from families with genetic disorders are more likely to experience problems when applying for life insurance than those from the general population.</a:t>
            </a:r>
            <a:br>
              <a:rPr lang="en-GB" sz="2000" dirty="0"/>
            </a:br>
            <a:r>
              <a:rPr lang="en-GB" sz="2000" dirty="0"/>
              <a:t>C. We can reject the null hypothesis</a:t>
            </a:r>
            <a:r>
              <a:rPr lang="bg-BG" sz="2000" dirty="0"/>
              <a:t> </a:t>
            </a:r>
            <a:r>
              <a:rPr lang="en-US" sz="2000" dirty="0"/>
              <a:t>and accept the alternative hypothesis.</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92</a:t>
            </a:fld>
            <a:endParaRPr lang="bg-BG" altLang="en-US"/>
          </a:p>
        </p:txBody>
      </p:sp>
    </p:spTree>
    <p:extLst>
      <p:ext uri="{BB962C8B-B14F-4D97-AF65-F5344CB8AC3E}">
        <p14:creationId xmlns:p14="http://schemas.microsoft.com/office/powerpoint/2010/main" val="38060314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15. The Paired Samples </a:t>
            </a:r>
            <a:r>
              <a:rPr lang="en-GB" sz="2000" b="1" i="1" dirty="0"/>
              <a:t>t </a:t>
            </a:r>
            <a:r>
              <a:rPr lang="en-GB" sz="2000" b="1" dirty="0"/>
              <a:t>Test is appropriate when the variable of interest is binary (binominal, dichotomous). </a:t>
            </a:r>
            <a:br>
              <a:rPr lang="bg-BG" sz="2000" dirty="0"/>
            </a:br>
            <a:r>
              <a:rPr lang="en-GB" sz="2000" dirty="0"/>
              <a:t>A. True			B. False</a:t>
            </a:r>
            <a:br>
              <a:rPr lang="bg-BG" sz="2000" dirty="0"/>
            </a:br>
            <a:r>
              <a:rPr lang="en-GB" sz="2000" b="1" dirty="0"/>
              <a:t> </a:t>
            </a:r>
            <a:br>
              <a:rPr lang="bg-BG" sz="2000" dirty="0"/>
            </a:br>
            <a:r>
              <a:rPr lang="en-GB" sz="2000" b="1" dirty="0"/>
              <a:t>16. The Paired Samples </a:t>
            </a:r>
            <a:r>
              <a:rPr lang="en-GB" sz="2000" b="1" i="1" dirty="0"/>
              <a:t>t </a:t>
            </a:r>
            <a:r>
              <a:rPr lang="en-GB" sz="2000" b="1" dirty="0"/>
              <a:t>Test is appropriate when the variable of interest is numerical (measured on interval or ratio scale). </a:t>
            </a:r>
            <a:br>
              <a:rPr lang="bg-BG" sz="2000" dirty="0"/>
            </a:br>
            <a:r>
              <a:rPr lang="en-GB" sz="2000" dirty="0"/>
              <a:t>A. True		B. False</a:t>
            </a:r>
            <a:br>
              <a:rPr lang="bg-BG" sz="2000" dirty="0"/>
            </a:br>
            <a:r>
              <a:rPr lang="en-GB" sz="2000" b="1" dirty="0"/>
              <a:t> </a:t>
            </a:r>
            <a:br>
              <a:rPr lang="bg-BG" sz="2000" dirty="0"/>
            </a:br>
            <a:r>
              <a:rPr lang="en-GB" sz="2000" b="1" dirty="0"/>
              <a:t>17. The Paired Samples </a:t>
            </a:r>
            <a:r>
              <a:rPr lang="en-GB" sz="2000" b="1" i="1" dirty="0"/>
              <a:t>t </a:t>
            </a:r>
            <a:r>
              <a:rPr lang="en-GB" sz="2000" b="1" dirty="0"/>
              <a:t>Test is appropriate for comparing two means that represent measurement taken under two different conditions (like in independent samples - control and experimental groups). </a:t>
            </a:r>
            <a:br>
              <a:rPr lang="bg-BG" sz="2000" dirty="0"/>
            </a:br>
            <a:r>
              <a:rPr lang="en-GB" sz="2000" dirty="0"/>
              <a:t>A. True		B. False</a:t>
            </a:r>
            <a:br>
              <a:rPr lang="bg-BG" sz="2000" dirty="0"/>
            </a:br>
            <a:r>
              <a:rPr lang="en-GB" sz="2000" dirty="0"/>
              <a:t> </a:t>
            </a:r>
            <a:br>
              <a:rPr lang="bg-BG" sz="2000" dirty="0"/>
            </a:br>
            <a:r>
              <a:rPr lang="en-GB" sz="2000" b="1" dirty="0"/>
              <a:t>18. The Paired Samples </a:t>
            </a:r>
            <a:r>
              <a:rPr lang="en-GB" sz="2000" b="1" i="1" dirty="0"/>
              <a:t>t </a:t>
            </a:r>
            <a:r>
              <a:rPr lang="en-GB" sz="2000" b="1" dirty="0"/>
              <a:t>Test is appropriate for comparing two means that represent measurement taken in one sample at two different times (like pre-test and post-test with an intervention administered between the two time points). </a:t>
            </a:r>
            <a:br>
              <a:rPr lang="en-GB" sz="2000" b="1" dirty="0"/>
            </a:br>
            <a:r>
              <a:rPr lang="en-GB" sz="2000" dirty="0"/>
              <a:t>A. True		B. False</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93</a:t>
            </a:fld>
            <a:endParaRPr lang="bg-BG" altLang="en-US"/>
          </a:p>
        </p:txBody>
      </p:sp>
    </p:spTree>
    <p:extLst>
      <p:ext uri="{BB962C8B-B14F-4D97-AF65-F5344CB8AC3E}">
        <p14:creationId xmlns:p14="http://schemas.microsoft.com/office/powerpoint/2010/main" val="336183704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19.</a:t>
            </a:r>
            <a:r>
              <a:rPr lang="en-GB" sz="2000" dirty="0"/>
              <a:t> </a:t>
            </a:r>
            <a:r>
              <a:rPr lang="en-GB" sz="2000" b="1" dirty="0"/>
              <a:t>The critical value of a statistic is the value which cuts off the region for rejecting of the null hypothesis H</a:t>
            </a:r>
            <a:r>
              <a:rPr lang="en-GB" sz="2000" b="1" baseline="-25000" dirty="0"/>
              <a:t>o.</a:t>
            </a:r>
            <a:br>
              <a:rPr lang="bg-BG" sz="2000" dirty="0"/>
            </a:br>
            <a:r>
              <a:rPr lang="en-GB" sz="2000" dirty="0"/>
              <a:t>A. True		B. False</a:t>
            </a:r>
            <a:br>
              <a:rPr lang="bg-BG" sz="2000" dirty="0"/>
            </a:br>
            <a:r>
              <a:rPr lang="en-GB" sz="2000" b="1" dirty="0"/>
              <a:t> </a:t>
            </a:r>
            <a:br>
              <a:rPr lang="bg-BG" sz="2000" dirty="0"/>
            </a:br>
            <a:r>
              <a:rPr lang="en-GB" sz="2000" b="1" dirty="0"/>
              <a:t>20. If the critical value of a statistic (t or chi-square) is less than the obtained or calculated value, then we can reject the null hypothesis H</a:t>
            </a:r>
            <a:r>
              <a:rPr lang="en-GB" sz="2000" b="1" baseline="-25000" dirty="0"/>
              <a:t>o </a:t>
            </a:r>
            <a:r>
              <a:rPr lang="en-GB" sz="2000" b="1" dirty="0"/>
              <a:t>and accept the alternative hypothesis H</a:t>
            </a:r>
            <a:r>
              <a:rPr lang="en-GB" sz="2000" b="1" baseline="-25000" dirty="0"/>
              <a:t>1</a:t>
            </a:r>
            <a:r>
              <a:rPr lang="en-GB" sz="2000" b="1" dirty="0"/>
              <a:t>.</a:t>
            </a:r>
            <a:br>
              <a:rPr lang="bg-BG" sz="2000" dirty="0"/>
            </a:br>
            <a:r>
              <a:rPr lang="en-GB" sz="2000" dirty="0"/>
              <a:t>A. True		B. False</a:t>
            </a:r>
            <a:br>
              <a:rPr lang="bg-BG" sz="2000" dirty="0"/>
            </a:br>
            <a:r>
              <a:rPr lang="en-GB" sz="2000" dirty="0"/>
              <a:t> </a:t>
            </a:r>
            <a:br>
              <a:rPr lang="bg-BG" sz="2000" dirty="0"/>
            </a:br>
            <a:r>
              <a:rPr lang="en-GB" sz="2000" b="1" dirty="0"/>
              <a:t>21. If the critical value of a statistic (t or chi-square) is higher than the obtained or calculated value, then we can accept the null hypothesis H</a:t>
            </a:r>
            <a:r>
              <a:rPr lang="en-GB" sz="2000" b="1" baseline="-25000" dirty="0"/>
              <a:t>o</a:t>
            </a:r>
            <a:r>
              <a:rPr lang="en-GB" sz="2000" b="1" dirty="0"/>
              <a:t>.</a:t>
            </a:r>
            <a:br>
              <a:rPr lang="bg-BG" sz="2000" dirty="0"/>
            </a:br>
            <a:r>
              <a:rPr lang="en-GB" sz="2000" dirty="0"/>
              <a:t>A. True		B. False</a:t>
            </a:r>
            <a:br>
              <a:rPr lang="bg-BG" sz="2000" dirty="0"/>
            </a:br>
            <a:r>
              <a:rPr lang="en-GB" sz="2000" dirty="0"/>
              <a:t> </a:t>
            </a:r>
            <a:br>
              <a:rPr lang="bg-BG" sz="2000" dirty="0"/>
            </a:br>
            <a:r>
              <a:rPr lang="en-GB" sz="2000" b="1" dirty="0"/>
              <a:t>22. If H</a:t>
            </a:r>
            <a:r>
              <a:rPr lang="en-GB" sz="2000" b="1" baseline="-25000" dirty="0"/>
              <a:t>o </a:t>
            </a:r>
            <a:r>
              <a:rPr lang="en-GB" sz="2000" b="1" dirty="0"/>
              <a:t>is true and we accept it, we have made a right decision. </a:t>
            </a:r>
            <a:br>
              <a:rPr lang="bg-BG" sz="2000" dirty="0"/>
            </a:br>
            <a:r>
              <a:rPr lang="en-GB" sz="2000" dirty="0"/>
              <a:t>A. True		B. False</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94</a:t>
            </a:fld>
            <a:endParaRPr lang="bg-BG" altLang="en-US"/>
          </a:p>
        </p:txBody>
      </p:sp>
    </p:spTree>
    <p:extLst>
      <p:ext uri="{BB962C8B-B14F-4D97-AF65-F5344CB8AC3E}">
        <p14:creationId xmlns:p14="http://schemas.microsoft.com/office/powerpoint/2010/main" val="21245688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9D8E6-4022-4382-AAF5-A6E0B82E1E72}"/>
              </a:ext>
            </a:extLst>
          </p:cNvPr>
          <p:cNvSpPr>
            <a:spLocks noGrp="1"/>
          </p:cNvSpPr>
          <p:nvPr>
            <p:ph type="title"/>
          </p:nvPr>
        </p:nvSpPr>
        <p:spPr>
          <a:xfrm>
            <a:off x="457200" y="274638"/>
            <a:ext cx="8229600" cy="5746650"/>
          </a:xfrm>
        </p:spPr>
        <p:txBody>
          <a:bodyPr/>
          <a:lstStyle/>
          <a:p>
            <a:pPr algn="l"/>
            <a:r>
              <a:rPr lang="en-GB" sz="2000" b="1" dirty="0"/>
              <a:t>23. If we reject H</a:t>
            </a:r>
            <a:r>
              <a:rPr lang="en-GB" sz="2000" b="1" baseline="-25000" dirty="0"/>
              <a:t>o</a:t>
            </a:r>
            <a:r>
              <a:rPr lang="en-GB" sz="2000" b="1" dirty="0"/>
              <a:t>, then we are in a position to accept H</a:t>
            </a:r>
            <a:r>
              <a:rPr lang="en-GB" sz="2000" b="1" baseline="-25000" dirty="0"/>
              <a:t>1</a:t>
            </a:r>
            <a:r>
              <a:rPr lang="en-GB" sz="2000" b="1" dirty="0"/>
              <a:t>.</a:t>
            </a:r>
            <a:br>
              <a:rPr lang="bg-BG" sz="2000" dirty="0"/>
            </a:br>
            <a:r>
              <a:rPr lang="en-GB" sz="2000" dirty="0"/>
              <a:t>A. True		B. False</a:t>
            </a:r>
            <a:br>
              <a:rPr lang="bg-BG" sz="2000" dirty="0"/>
            </a:br>
            <a:r>
              <a:rPr lang="en-GB" sz="2000" dirty="0"/>
              <a:t> </a:t>
            </a:r>
            <a:br>
              <a:rPr lang="bg-BG" sz="2000" dirty="0"/>
            </a:br>
            <a:r>
              <a:rPr lang="en-GB" sz="2000" b="1" dirty="0"/>
              <a:t>24. If H</a:t>
            </a:r>
            <a:r>
              <a:rPr lang="en-GB" sz="2000" b="1" baseline="-25000" dirty="0"/>
              <a:t>o </a:t>
            </a:r>
            <a:r>
              <a:rPr lang="en-GB" sz="2000" b="1" dirty="0"/>
              <a:t>is false and we reject it, we have made a Type II error.</a:t>
            </a:r>
            <a:br>
              <a:rPr lang="bg-BG" sz="2000" dirty="0"/>
            </a:br>
            <a:r>
              <a:rPr lang="en-GB" sz="2000" dirty="0"/>
              <a:t>A. True		B. False</a:t>
            </a:r>
            <a:br>
              <a:rPr lang="bg-BG" sz="2000" dirty="0"/>
            </a:br>
            <a:r>
              <a:rPr lang="en-GB" sz="2000" b="1" dirty="0"/>
              <a:t> </a:t>
            </a:r>
            <a:br>
              <a:rPr lang="bg-BG" sz="2000" dirty="0"/>
            </a:br>
            <a:r>
              <a:rPr lang="en-GB" sz="2000" b="1" dirty="0"/>
              <a:t>25. If H</a:t>
            </a:r>
            <a:r>
              <a:rPr lang="en-GB" sz="2000" b="1" baseline="-25000" dirty="0"/>
              <a:t>o </a:t>
            </a:r>
            <a:r>
              <a:rPr lang="en-GB" sz="2000" b="1" dirty="0"/>
              <a:t>is false and we fail to reject it, we have made a Type II error.		</a:t>
            </a:r>
            <a:br>
              <a:rPr lang="bg-BG" sz="2000" dirty="0"/>
            </a:br>
            <a:r>
              <a:rPr lang="en-GB" sz="2000" dirty="0"/>
              <a:t>A. True*	B. False</a:t>
            </a:r>
            <a:br>
              <a:rPr lang="bg-BG" sz="2000" dirty="0"/>
            </a:br>
            <a:r>
              <a:rPr lang="en-GB" sz="2000" b="1" dirty="0"/>
              <a:t> </a:t>
            </a:r>
            <a:br>
              <a:rPr lang="bg-BG" sz="2000" dirty="0"/>
            </a:br>
            <a:r>
              <a:rPr lang="en-GB" sz="2000" dirty="0"/>
              <a:t> </a:t>
            </a:r>
            <a:br>
              <a:rPr lang="bg-BG" sz="2000" dirty="0"/>
            </a:br>
            <a:r>
              <a:rPr lang="en-GB" sz="2000" b="1" dirty="0"/>
              <a:t>26. Determine the statistical significance between the average weight of new-born males (3400 g) and new-born females (3250) if the degree of freedom is df (k) = </a:t>
            </a:r>
            <a:r>
              <a:rPr lang="en-GB" sz="2000" b="1" dirty="0">
                <a:sym typeface="Symbol" panose="05050102010706020507" pitchFamily="18" charset="2"/>
              </a:rPr>
              <a:t></a:t>
            </a:r>
            <a:r>
              <a:rPr lang="en-GB" sz="2000" b="1" dirty="0"/>
              <a:t> and t = 2.85.</a:t>
            </a:r>
            <a:br>
              <a:rPr lang="bg-BG" sz="2000" dirty="0"/>
            </a:br>
            <a:r>
              <a:rPr lang="en-US" sz="2000" dirty="0"/>
              <a:t>A. </a:t>
            </a:r>
            <a:r>
              <a:rPr lang="en-GB" sz="2000" dirty="0"/>
              <a:t>There is no a significant difference between the means</a:t>
            </a:r>
            <a:br>
              <a:rPr lang="bg-BG" sz="2000" dirty="0"/>
            </a:br>
            <a:r>
              <a:rPr lang="en-US" sz="2000" dirty="0"/>
              <a:t>B. </a:t>
            </a:r>
            <a:r>
              <a:rPr lang="en-GB" sz="2000" dirty="0"/>
              <a:t>There is a significant difference between the means</a:t>
            </a:r>
            <a:br>
              <a:rPr lang="bg-BG" sz="2000" dirty="0"/>
            </a:br>
            <a:endParaRPr lang="en-US" sz="2000" dirty="0"/>
          </a:p>
        </p:txBody>
      </p:sp>
      <p:sp>
        <p:nvSpPr>
          <p:cNvPr id="3" name="Date Placeholder 2">
            <a:extLst>
              <a:ext uri="{FF2B5EF4-FFF2-40B4-BE49-F238E27FC236}">
                <a16:creationId xmlns:a16="http://schemas.microsoft.com/office/drawing/2014/main" id="{D6A3A598-F0FE-4605-AFB7-B3FE430418B2}"/>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9C7E07E8-D4FA-4560-8220-3E6BEC1502E3}"/>
              </a:ext>
            </a:extLst>
          </p:cNvPr>
          <p:cNvSpPr>
            <a:spLocks noGrp="1"/>
          </p:cNvSpPr>
          <p:nvPr>
            <p:ph type="sldNum" sz="quarter" idx="12"/>
          </p:nvPr>
        </p:nvSpPr>
        <p:spPr/>
        <p:txBody>
          <a:bodyPr/>
          <a:lstStyle/>
          <a:p>
            <a:pPr>
              <a:defRPr/>
            </a:pPr>
            <a:fld id="{B78527D1-208E-4D10-97E7-C9FBB8219BA4}" type="slidenum">
              <a:rPr lang="bg-BG" altLang="en-US" smtClean="0"/>
              <a:pPr>
                <a:defRPr/>
              </a:pPr>
              <a:t>95</a:t>
            </a:fld>
            <a:endParaRPr lang="bg-BG" altLang="en-US"/>
          </a:p>
        </p:txBody>
      </p:sp>
    </p:spTree>
    <p:extLst>
      <p:ext uri="{BB962C8B-B14F-4D97-AF65-F5344CB8AC3E}">
        <p14:creationId xmlns:p14="http://schemas.microsoft.com/office/powerpoint/2010/main" val="29247183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7"/>
            <a:ext cx="8229600" cy="5970587"/>
          </a:xfrm>
        </p:spPr>
        <p:txBody>
          <a:bodyPr/>
          <a:lstStyle/>
          <a:p>
            <a:pPr algn="l"/>
            <a:r>
              <a:rPr lang="en-GB" sz="2000" b="1" dirty="0"/>
              <a:t>27. An investigator is interested in the variables affecting smoking in a college population. The smoking-on-campus study is undertaken, involving 200 males (100 smokers) and 200 females (50 smokers). The results are presented in 2x2 table. The value of chi-square of independence is 36.6. What conclusion could be made? </a:t>
            </a:r>
            <a:br>
              <a:rPr lang="bg-BG" sz="2000" dirty="0"/>
            </a:br>
            <a:r>
              <a:rPr lang="en-GB" sz="2000" dirty="0"/>
              <a:t>A. The difference in smoking between males and females is due to chance	</a:t>
            </a:r>
            <a:br>
              <a:rPr lang="bg-BG" sz="2000" dirty="0"/>
            </a:br>
            <a:r>
              <a:rPr lang="en-GB" sz="2000" dirty="0"/>
              <a:t>B. The difference is not statistically significant </a:t>
            </a:r>
            <a:br>
              <a:rPr lang="bg-BG" sz="2000" dirty="0"/>
            </a:br>
            <a:r>
              <a:rPr lang="en-GB" sz="2000" dirty="0"/>
              <a:t>C. The difference is statistically significant	    </a:t>
            </a:r>
            <a:br>
              <a:rPr lang="bg-BG" sz="2000" dirty="0"/>
            </a:br>
            <a:r>
              <a:rPr lang="en-GB" sz="2000" b="1" dirty="0"/>
              <a:t> </a:t>
            </a:r>
            <a:br>
              <a:rPr lang="bg-BG" sz="2000" dirty="0"/>
            </a:br>
            <a:r>
              <a:rPr lang="en-GB" sz="2000" b="1" dirty="0"/>
              <a:t>28. An investigator is interested in the variables affecting smoking in a college population. The smoking-on-campus study is undertaken, involving 200 males (100 smokers) and 200 females (50 smokers). The results are presented in 2x2 table. The value of chi-square of independence is 26.6. What is the p-value? </a:t>
            </a:r>
            <a:br>
              <a:rPr lang="bg-BG" sz="2000" dirty="0"/>
            </a:br>
            <a:r>
              <a:rPr lang="en-GB" sz="2000" dirty="0"/>
              <a:t>A. p &gt; 0.05</a:t>
            </a:r>
            <a:br>
              <a:rPr lang="bg-BG" sz="2000" dirty="0"/>
            </a:br>
            <a:r>
              <a:rPr lang="en-GB" sz="2000" dirty="0"/>
              <a:t>B. p &lt; 0.025</a:t>
            </a:r>
            <a:br>
              <a:rPr lang="bg-BG" sz="2000" dirty="0"/>
            </a:br>
            <a:r>
              <a:rPr lang="en-GB" sz="2000" dirty="0"/>
              <a:t>C. p &lt; 0.001	</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96</a:t>
            </a:fld>
            <a:endParaRPr lang="bg-BG" altLang="en-US"/>
          </a:p>
        </p:txBody>
      </p:sp>
    </p:spTree>
    <p:extLst>
      <p:ext uri="{BB962C8B-B14F-4D97-AF65-F5344CB8AC3E}">
        <p14:creationId xmlns:p14="http://schemas.microsoft.com/office/powerpoint/2010/main" val="12200975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7"/>
            <a:ext cx="8229600" cy="5970587"/>
          </a:xfrm>
        </p:spPr>
        <p:txBody>
          <a:bodyPr/>
          <a:lstStyle/>
          <a:p>
            <a:pPr algn="l"/>
            <a:r>
              <a:rPr lang="en-GB" sz="2000" b="1" dirty="0"/>
              <a:t>29. What type of data do you need for a chi-square test?</a:t>
            </a:r>
            <a:br>
              <a:rPr lang="bg-BG" sz="2000" dirty="0"/>
            </a:br>
            <a:r>
              <a:rPr lang="en-GB" sz="2000" dirty="0"/>
              <a:t>A. Measured on ratio scale</a:t>
            </a:r>
            <a:br>
              <a:rPr lang="bg-BG" sz="2000" dirty="0"/>
            </a:br>
            <a:r>
              <a:rPr lang="en-GB" sz="2000" dirty="0"/>
              <a:t>B. Measured on interval scale</a:t>
            </a:r>
            <a:br>
              <a:rPr lang="bg-BG" sz="2000" dirty="0"/>
            </a:br>
            <a:r>
              <a:rPr lang="en-GB" sz="2000" dirty="0"/>
              <a:t>C. Measured on nominal scale</a:t>
            </a:r>
            <a:br>
              <a:rPr lang="bg-BG" sz="2000" dirty="0"/>
            </a:br>
            <a:r>
              <a:rPr lang="en-GB" sz="2000" dirty="0"/>
              <a:t> </a:t>
            </a:r>
            <a:br>
              <a:rPr lang="bg-BG" sz="2000" dirty="0"/>
            </a:br>
            <a:r>
              <a:rPr lang="en-GB" sz="2000" b="1" dirty="0"/>
              <a:t>30. What does a significant result in a chi-square test imply?</a:t>
            </a:r>
            <a:br>
              <a:rPr lang="bg-BG" sz="2000" dirty="0"/>
            </a:br>
            <a:r>
              <a:rPr lang="en-GB" sz="2000" dirty="0"/>
              <a:t>A. There is a significant difference between the distribution of the variables</a:t>
            </a:r>
            <a:br>
              <a:rPr lang="bg-BG" sz="2000" dirty="0"/>
            </a:br>
            <a:r>
              <a:rPr lang="en-GB" sz="2000" dirty="0"/>
              <a:t>B. There is a significant relationship between the compared variables </a:t>
            </a:r>
            <a:br>
              <a:rPr lang="bg-BG" sz="2000" dirty="0"/>
            </a:br>
            <a:r>
              <a:rPr lang="en-GB" sz="2000" dirty="0"/>
              <a:t>C. Both statements are true </a:t>
            </a:r>
            <a:br>
              <a:rPr lang="bg-BG" sz="2000" dirty="0"/>
            </a:br>
            <a:r>
              <a:rPr lang="en-GB" sz="2000" dirty="0"/>
              <a:t> </a:t>
            </a:r>
            <a:br>
              <a:rPr lang="bg-BG" sz="2000" dirty="0"/>
            </a:br>
            <a:r>
              <a:rPr lang="en-GB" sz="2000" b="1" dirty="0"/>
              <a:t>31. What would a chi-square significance value of P &gt; 0.05 suggest?</a:t>
            </a:r>
            <a:br>
              <a:rPr lang="bg-BG" sz="2000" dirty="0"/>
            </a:br>
            <a:r>
              <a:rPr lang="en-GB" sz="2000" dirty="0"/>
              <a:t>A. There is no significant difference between the sample and the population</a:t>
            </a:r>
            <a:br>
              <a:rPr lang="bg-BG" sz="2000" dirty="0"/>
            </a:br>
            <a:r>
              <a:rPr lang="en-GB" sz="2000" dirty="0"/>
              <a:t>B. There is no significant difference between categories</a:t>
            </a:r>
            <a:br>
              <a:rPr lang="bg-BG" sz="2000" dirty="0"/>
            </a:br>
            <a:r>
              <a:rPr lang="en-GB" sz="2000" dirty="0"/>
              <a:t>C</a:t>
            </a:r>
            <a:r>
              <a:rPr lang="en-GB" sz="2000" b="1" dirty="0"/>
              <a:t>. </a:t>
            </a:r>
            <a:r>
              <a:rPr lang="en-GB" sz="2000" dirty="0"/>
              <a:t>There is a significant relationship between categorical variables</a:t>
            </a: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97</a:t>
            </a:fld>
            <a:endParaRPr lang="bg-BG" altLang="en-US"/>
          </a:p>
        </p:txBody>
      </p:sp>
    </p:spTree>
    <p:extLst>
      <p:ext uri="{BB962C8B-B14F-4D97-AF65-F5344CB8AC3E}">
        <p14:creationId xmlns:p14="http://schemas.microsoft.com/office/powerpoint/2010/main" val="16146785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7"/>
            <a:ext cx="8229600" cy="5970587"/>
          </a:xfrm>
        </p:spPr>
        <p:txBody>
          <a:bodyPr/>
          <a:lstStyle/>
          <a:p>
            <a:pPr algn="l"/>
            <a:r>
              <a:rPr lang="en-US" sz="2000" b="1" dirty="0"/>
              <a:t>32. The degrees of freedom for the Chi-Square test statistic when testing for independence in a contingency table with 4 rows and 4 columns would be:</a:t>
            </a:r>
            <a:br>
              <a:rPr lang="en-US" sz="2000" b="1" dirty="0"/>
            </a:br>
            <a:r>
              <a:rPr lang="en-US" sz="2000" dirty="0"/>
              <a:t>A. 12		B. 5		C. 9</a:t>
            </a:r>
            <a:br>
              <a:rPr lang="en-US" sz="2000" dirty="0"/>
            </a:br>
            <a:br>
              <a:rPr lang="en-US" sz="2000" dirty="0"/>
            </a:br>
            <a:r>
              <a:rPr lang="en-US" sz="2000" b="1" dirty="0"/>
              <a:t>33. In general, the expected frequencies per cell in the conduct of a Chi-Square test are those one would:</a:t>
            </a:r>
            <a:br>
              <a:rPr lang="en-US" sz="2000" b="1" dirty="0"/>
            </a:br>
            <a:r>
              <a:rPr lang="en-US" sz="2000" dirty="0"/>
              <a:t>A. expect to find in a given cell if either the null hypothesis or the alternative hypothesis was actually true</a:t>
            </a:r>
            <a:br>
              <a:rPr lang="en-US" sz="2000" dirty="0"/>
            </a:br>
            <a:r>
              <a:rPr lang="en-US" sz="2000" dirty="0"/>
              <a:t>B. expect to find in a given cell if the alternative hypothesis was actually true</a:t>
            </a:r>
            <a:br>
              <a:rPr lang="en-US" sz="2000" dirty="0"/>
            </a:br>
            <a:r>
              <a:rPr lang="en-US" sz="2000" dirty="0"/>
              <a:t>C. expect to find in a given cell if the null hypothesis was actually true</a:t>
            </a:r>
            <a:br>
              <a:rPr lang="en-US" sz="2000" dirty="0"/>
            </a:br>
            <a:br>
              <a:rPr lang="en-US" sz="2000" dirty="0"/>
            </a:br>
            <a:r>
              <a:rPr lang="en-US" sz="2000" b="1" dirty="0"/>
              <a:t>34. With a chi-square  = 13.28 and df = 4, the difference between the compared groups is:</a:t>
            </a:r>
            <a:br>
              <a:rPr lang="en-US" sz="2000" b="1" dirty="0"/>
            </a:br>
            <a:r>
              <a:rPr lang="en-US" sz="2000" dirty="0"/>
              <a:t>A. due to chance	</a:t>
            </a:r>
            <a:br>
              <a:rPr lang="en-US" sz="2000" dirty="0"/>
            </a:br>
            <a:r>
              <a:rPr lang="en-US" sz="2000" dirty="0"/>
              <a:t>B. statistically significant	   </a:t>
            </a:r>
            <a:br>
              <a:rPr lang="en-US" sz="2000" dirty="0"/>
            </a:br>
            <a:r>
              <a:rPr lang="en-US" sz="2000" dirty="0"/>
              <a:t>C. not statistically significant</a:t>
            </a: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98</a:t>
            </a:fld>
            <a:endParaRPr lang="bg-BG" altLang="en-US"/>
          </a:p>
        </p:txBody>
      </p:sp>
    </p:spTree>
    <p:extLst>
      <p:ext uri="{BB962C8B-B14F-4D97-AF65-F5344CB8AC3E}">
        <p14:creationId xmlns:p14="http://schemas.microsoft.com/office/powerpoint/2010/main" val="107966971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4B3DA-1AC0-4B20-9CAF-2F2C4F97CB55}"/>
              </a:ext>
            </a:extLst>
          </p:cNvPr>
          <p:cNvSpPr>
            <a:spLocks noGrp="1"/>
          </p:cNvSpPr>
          <p:nvPr>
            <p:ph type="title"/>
          </p:nvPr>
        </p:nvSpPr>
        <p:spPr>
          <a:xfrm>
            <a:off x="457200" y="274638"/>
            <a:ext cx="8229600" cy="5890666"/>
          </a:xfrm>
        </p:spPr>
        <p:txBody>
          <a:bodyPr/>
          <a:lstStyle/>
          <a:p>
            <a:pPr algn="l"/>
            <a:br>
              <a:rPr lang="en-GB" sz="2000" b="1" dirty="0"/>
            </a:br>
            <a:br>
              <a:rPr lang="en-GB" sz="2000" b="1" dirty="0"/>
            </a:br>
            <a:r>
              <a:rPr lang="en-GB" sz="2000" b="1" dirty="0"/>
              <a:t>35 Determine the statistical significance between the average weight of new-borns in rural and urban areas if the degree of freedom is df = 200 and paired t-test = 1.28.</a:t>
            </a:r>
            <a:br>
              <a:rPr lang="bg-BG" sz="2000" dirty="0"/>
            </a:br>
            <a:r>
              <a:rPr lang="en-GB" sz="2000" dirty="0"/>
              <a:t>A. There is a significant difference between the means</a:t>
            </a:r>
            <a:br>
              <a:rPr lang="bg-BG" sz="2000" dirty="0"/>
            </a:br>
            <a:r>
              <a:rPr lang="en-GB" sz="2000" dirty="0"/>
              <a:t>B. There is no significant difference between the means</a:t>
            </a:r>
            <a:br>
              <a:rPr lang="bg-BG" sz="2000" dirty="0"/>
            </a:br>
            <a:r>
              <a:rPr lang="en-GB" sz="2000" dirty="0"/>
              <a:t>C. None of the above</a:t>
            </a:r>
            <a:br>
              <a:rPr lang="bg-BG" sz="2000" dirty="0"/>
            </a:br>
            <a:r>
              <a:rPr lang="en-GB" sz="2000" b="1" dirty="0"/>
              <a:t> </a:t>
            </a:r>
            <a:br>
              <a:rPr lang="bg-BG" sz="2000" dirty="0"/>
            </a:br>
            <a:r>
              <a:rPr lang="en-GB" sz="2000" b="1" dirty="0"/>
              <a:t>36. A public opinion poll surveyed a simple random sample of voters. Respondents were classified by gender (males or females) and by age (under 50 years and above 50 years). The value of chi-square was 2.67. What is your conclusion about the significance of the difference observed?</a:t>
            </a:r>
            <a:br>
              <a:rPr lang="bg-BG" sz="2000" dirty="0"/>
            </a:br>
            <a:r>
              <a:rPr lang="en-GB" sz="2000" dirty="0"/>
              <a:t>A. The differences between the two groups are likely to occur by chance</a:t>
            </a:r>
            <a:br>
              <a:rPr lang="bg-BG" sz="2000" dirty="0"/>
            </a:br>
            <a:r>
              <a:rPr lang="en-GB" sz="2000" dirty="0"/>
              <a:t>B. There is no significant difference between the two groups</a:t>
            </a:r>
            <a:br>
              <a:rPr lang="bg-BG" sz="2000" dirty="0"/>
            </a:br>
            <a:r>
              <a:rPr lang="en-GB" sz="2000" dirty="0"/>
              <a:t>C. Both B and C are true</a:t>
            </a:r>
            <a:br>
              <a:rPr lang="bg-BG" sz="2000" dirty="0"/>
            </a:br>
            <a:r>
              <a:rPr lang="en-GB" sz="2000" dirty="0"/>
              <a:t> </a:t>
            </a:r>
            <a:br>
              <a:rPr lang="bg-BG" sz="2000" dirty="0"/>
            </a:br>
            <a:br>
              <a:rPr lang="bg-BG" sz="2000" dirty="0"/>
            </a:br>
            <a:endParaRPr lang="bg-BG" sz="2000" dirty="0"/>
          </a:p>
        </p:txBody>
      </p:sp>
      <p:sp>
        <p:nvSpPr>
          <p:cNvPr id="3" name="Date Placeholder 2">
            <a:extLst>
              <a:ext uri="{FF2B5EF4-FFF2-40B4-BE49-F238E27FC236}">
                <a16:creationId xmlns:a16="http://schemas.microsoft.com/office/drawing/2014/main" id="{14A073BA-131F-40CA-9A46-43E669140D81}"/>
              </a:ext>
            </a:extLst>
          </p:cNvPr>
          <p:cNvSpPr>
            <a:spLocks noGrp="1"/>
          </p:cNvSpPr>
          <p:nvPr>
            <p:ph type="dt" sz="half" idx="10"/>
          </p:nvPr>
        </p:nvSpPr>
        <p:spPr/>
        <p:txBody>
          <a:bodyPr/>
          <a:lstStyle/>
          <a:p>
            <a:pPr>
              <a:defRPr/>
            </a:pPr>
            <a:fld id="{C41E2E1D-22B0-4D02-960D-4A0919A4041F}" type="datetime1">
              <a:rPr lang="bg-BG" altLang="en-US" smtClean="0"/>
              <a:t>3.12.2019 г.</a:t>
            </a:fld>
            <a:endParaRPr lang="bg-BG" altLang="en-US"/>
          </a:p>
        </p:txBody>
      </p:sp>
      <p:sp>
        <p:nvSpPr>
          <p:cNvPr id="4" name="Slide Number Placeholder 3">
            <a:extLst>
              <a:ext uri="{FF2B5EF4-FFF2-40B4-BE49-F238E27FC236}">
                <a16:creationId xmlns:a16="http://schemas.microsoft.com/office/drawing/2014/main" id="{ADE3A9D3-EE94-40EF-AE49-E194A5E2BA25}"/>
              </a:ext>
            </a:extLst>
          </p:cNvPr>
          <p:cNvSpPr>
            <a:spLocks noGrp="1"/>
          </p:cNvSpPr>
          <p:nvPr>
            <p:ph type="sldNum" sz="quarter" idx="12"/>
          </p:nvPr>
        </p:nvSpPr>
        <p:spPr/>
        <p:txBody>
          <a:bodyPr/>
          <a:lstStyle/>
          <a:p>
            <a:pPr>
              <a:defRPr/>
            </a:pPr>
            <a:fld id="{B78527D1-208E-4D10-97E7-C9FBB8219BA4}" type="slidenum">
              <a:rPr lang="bg-BG" altLang="en-US" smtClean="0"/>
              <a:pPr>
                <a:defRPr/>
              </a:pPr>
              <a:t>99</a:t>
            </a:fld>
            <a:endParaRPr lang="bg-BG" altLang="en-US"/>
          </a:p>
        </p:txBody>
      </p:sp>
    </p:spTree>
    <p:extLst>
      <p:ext uri="{BB962C8B-B14F-4D97-AF65-F5344CB8AC3E}">
        <p14:creationId xmlns:p14="http://schemas.microsoft.com/office/powerpoint/2010/main" val="1056475706"/>
      </p:ext>
    </p:extLst>
  </p:cSld>
  <p:clrMapOvr>
    <a:masterClrMapping/>
  </p:clrMapOvr>
</p:sld>
</file>

<file path=ppt/theme/theme1.xml><?xml version="1.0" encoding="utf-8"?>
<a:theme xmlns:a="http://schemas.openxmlformats.org/drawingml/2006/main" name="Проект по подразбиране">
  <a:themeElements>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Проект по подразбиране">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роект по подразбиран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Проект по подразбиране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Проект по подразбиране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Проект по подразбиране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Проект по подразбиране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Проект по подразбиране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Проект по подразбиране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Проект по подразбиране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Проект по подразбиране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Проект по подразбиране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Проект по подразбиране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Проект по подразбиране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3167</TotalTime>
  <Words>7972</Words>
  <Application>Microsoft Office PowerPoint</Application>
  <PresentationFormat>On-screen Show (4:3)</PresentationFormat>
  <Paragraphs>775</Paragraphs>
  <Slides>108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108</vt:i4>
      </vt:variant>
    </vt:vector>
  </HeadingPairs>
  <TitlesOfParts>
    <vt:vector size="115" baseType="lpstr">
      <vt:lpstr>Algerian</vt:lpstr>
      <vt:lpstr>Arial</vt:lpstr>
      <vt:lpstr>AvantiB</vt:lpstr>
      <vt:lpstr>Open Sans</vt:lpstr>
      <vt:lpstr>Tahoma</vt:lpstr>
      <vt:lpstr>Times New Roman</vt:lpstr>
      <vt:lpstr>Проект по подразбиране</vt:lpstr>
      <vt:lpstr>HYPOTHESIS TESTING. PARAMETRIC AND NON-PARAMETRIC TESTS</vt:lpstr>
      <vt:lpstr>Plan of the lecture 1. Introduction and logic of hypothesis testing 2. Basic concepts 3. Basic steps in hypothesis testing 4. Parametric and non-parametric tests </vt:lpstr>
      <vt:lpstr>1. INTRODUCTION AND LOGIC OF HYPOTHESIS TESTING </vt:lpstr>
      <vt:lpstr>What is statistical hypothesis testing? It is simply the process of decision making.   Suppose that a physician researcher hypothesized that cancer patients’ participation in a stress management programme would result in lower anxiety.   Two groups were observed. The first group consisted of 25 patients as a control group (they didn’t participate in a stress management programme and 25 subjects in the experimental group that were subjected  to a stress management programme.</vt:lpstr>
      <vt:lpstr> The researcher found that the mean anxiety level for the experimental group was 15.8 and that of the control group is 17.5.    Should the researcher conclude that the hypothesis stated has been supported?   In fact, some group differences are observed and they were in a predicted direction, but the results might simply be the result of sampling fluctuations.  </vt:lpstr>
      <vt:lpstr> Statistical hypothesis testing allows researchers to make objective decisions concerning the results of their studies. Scientists need such a mechanism for helping them to decide which outcomes are likely to reflect only chance differences between sample groups and which are likely to reflect true population differences. </vt:lpstr>
      <vt:lpstr>  To answer such question a researcher  should use tests of significance.    Tests of significance are standard statistical procedures for drawing inferences from sample estimates about unknown population parameters. Sample estimates are never exact, being subject to sampling errors. Thus, in the design of any medical research, attempts are made to reduce these sampling errors.  </vt:lpstr>
      <vt:lpstr> Tests of significance allow the researchers to decide whether the sample estimates, or the differences between estimates, are within their normal biological variation, commonly called variability due to chance or chance variation.   So, any time when a difference is observed it is important to answer the question whether such a difference has occurred by chance alone or it is due to some other causes.  </vt:lpstr>
      <vt:lpstr>The possible causes of observed differences may be related: —  to chance variation; —  to the factor under study; —  to the other "real" factors; —  to some "spurious" factors, such as bias and non-comparability.</vt:lpstr>
      <vt:lpstr>THE LOGIC OF HYPOTHESIS TESTING  Hypothesis testing is the process of deciding statistically whether the findings of an investigation reflect chance or 'real' effects at a given level of probability.</vt:lpstr>
      <vt:lpstr>The mathematical procedures for hypothesis testing are based on the application of probability theory. Because of this, decision errors in hypothesis testing cannot be entirely eliminated.   However, the process allows to specify the probability level at which we can claim that the data obtained in an investigation support experimental hypotheses. </vt:lpstr>
      <vt:lpstr>2. BASIC CONCEPTS = Null hypothesis = Alternative hypothesis  - Directional (one-tailed)  - Non-directional (two-tailed) = Statistical significance = Statistical test  - Parametric tests  - Non-parametric tests = Type I and type II errors</vt:lpstr>
      <vt:lpstr>Null hypothesis - H0  The procedures used in testing hypothesis are based on negative inference. This logic seems somewhat unusual to students and to beginning researchers.    At the previous example, the researcher had tested the effectiveness of a programme to reduce stress and anxiety in cancer patients and he found a difference in experimental and control groups.   There two possible explanations for this outcome: 1. the experimental treatment was successful in reducing patients’ anxiety; 2. the differences may result to chance factors (such as differences in anxiety levels of the two groups before the treatment.   </vt:lpstr>
      <vt:lpstr>The first explanation corresponds to the researcher’s scientific hypothesis.   The second explanation corresponds to the null hypothesis.   Null hypothesis - H0  is a statement that there is no actual relationship between dependent and independent variables (level of anxiety and stress management programme) and that any observed relationship is only a function of chance or sampling fluctuations.  </vt:lpstr>
      <vt:lpstr>Alternative hypothesis – H1 or HA (experimental hypothesis) – it’s the hypothesis for which the researcher is trying to gain support through statistical analysis, by rejecting the null hypothesis.   H1 states that there is a difference between the groups or a relationship between dependent and independent variables.  </vt:lpstr>
      <vt:lpstr>There are two types of experimental hypothesis:  - Directional hypothesis or one-tailed hypothesis   - Non-directional hypothesis or two- tailed hypothesis</vt:lpstr>
      <vt:lpstr>Directional hypothesis (one-tailed) – it  asserts that differences between groups in the data will occur in a particular direction, e.g. smokes die younger than non-smokers.  </vt:lpstr>
      <vt:lpstr> Non-directional hypothesis (two- tailed) – it asserts that there are differences between groups in the data but with no direction specified, e.g. smokers and non-smokers have different life expectancies.</vt:lpstr>
      <vt:lpstr>The statistician normally poses the null hypothesis and then tests it statistically.   If it is rejected, then the alternative hypothesis (there is a difference between two groups or a relationship between variables) is accepted. </vt:lpstr>
      <vt:lpstr>Statistical significance (P) – it’s the probability over which H0 is accepted to be true and below which H0 is rejected.  P for H0 + P for H1 = 1 = 100% </vt:lpstr>
      <vt:lpstr>When P &gt; 0.05 - H0 is true.  The conclusion is that there is no difference between two groups or a relationship between variables (if some difference is observed it is due to chance).    When P &lt; 0.05 - H0 is false, it is rejected and H1 is accepted. The conclusion is that there is a real difference between the groups or a relationship between variables. </vt:lpstr>
      <vt:lpstr>Statistical test – it’s a statistic calculated from the sample data and its value is used to decide whether H0 is to be accepted or rejected.  Two types of statistical tests:  Parametric tests – suitable for the analysis of interval or ratio data.  Non-parametric tests – suitable for the analysis of nominal or ordinal data.</vt:lpstr>
      <vt:lpstr>Any decision made on probabilistic basis might be erroneous.   Two types of elementary decision errors can be identified - Type I  and Type II errors.   Type I error (α) involves mistakenly rejecting H0, when it is true.  Type II  error (β) involves mistakenly accepting Ho when it is false.  </vt:lpstr>
      <vt:lpstr>PowerPoint Presentation</vt:lpstr>
      <vt:lpstr>We can minimize the Type I error by setting an acceptable level for α.    In scientific research, editors of most scientific journals require that α should be set at 0.05 or less. </vt:lpstr>
      <vt:lpstr>How can we minimize Type II error?  1.  By increasing the sample size, n.  2.  By reducing the variability of measurements (s), either by increasing accuracy or by using samples which are not highly variable for the measurement producing the data.</vt:lpstr>
      <vt:lpstr>3.   By using a directional H1, on the basis of previous evidence about the nature of the effect.  4.   By setting a less demanding α, type I error rate.  There is a relationship between α and β, such that the smaller α, the greater β. </vt:lpstr>
      <vt:lpstr>3. BASIC STEPS IN HYPOTHESIS TESTING</vt:lpstr>
      <vt:lpstr>1. State the null hypothesis (H0), which claims that any differences in the data were just due to chance: the independent variable has no effect on the dependent variable, or that any difference among groups is due to random effects.</vt:lpstr>
      <vt:lpstr>2. State the alternative hypothesis (H1) - the prediction which we intend to evaluate. H1 claims that the results are 'real' or 'significant': the independent variable influenced the dependent variable, or that there is a real difference among groups.   3. Decide the type of H1 – directional (one-tailed) or non-directional (two-tailed). </vt:lpstr>
      <vt:lpstr>4. State the level of significance (the decision level)  There are two mutually exclusive hypotheses (H1 and H0) competing to explain the results of an investigation.   Hypothesis testing, or statistical decision making, involves establishing the probability of H0 being true.   If this probability is very small, we are in a position to reject the H0.</vt:lpstr>
      <vt:lpstr>The conventional levels of significance:  - "significant" for p &lt; 0.05;   - "highly significant" for p &lt; 0.01;  - "not significant" for p &gt; 0.05 or p = 0.05. If the probability of H0 being true is less than 0.05 or 0.01, we can reject H0.</vt:lpstr>
      <vt:lpstr>5. Choose the test statistic   Statistical test – a statistic calculated from the sample data whose value is used to decide whether H0 is to be accepted or rejected.  Parametric tests – for the analysis of interval or ratio data, e.g. t-test  Non-parametric tests – for the analysis of nominal or ordinal data, e.g. 2</vt:lpstr>
      <vt:lpstr>6. Compute the numerical value of the test statistic from the observed data to decide the probability of H0 being true. That is, we assume H0 is true, and calculate the probability of the outcome of the investigation being due to chance alone. </vt:lpstr>
      <vt:lpstr>  7. Compare the calculated value of the test statistic with tabulated critical values in appropriate standard distribution tables at a specified probability level of significance.   </vt:lpstr>
      <vt:lpstr>There may be two types of tests: One-tailed test - a statistical test where a difference between two groups is tested in a particular direction of the difference, e.g. to test a directional hypothesis – when not only the significance of differences is tested but also the direction of these differences is determined. In other words, the critical area for one-sided test is a series of values that are less or higher that the critical value of the test. </vt:lpstr>
      <vt:lpstr>PowerPoint Presentation</vt:lpstr>
      <vt:lpstr>   Two-tailed test – a statistical test where a difference between two groups is tested without reference to the expected direction of the difference, e.g. for non-directional hypothesis.   The critical area for two-sided test is a series  of values that are less that the first critical value of the test and a series of values that are higher than the second critical value of test. </vt:lpstr>
      <vt:lpstr>PowerPoint Presentation</vt:lpstr>
      <vt:lpstr>PowerPoint Presentation</vt:lpstr>
      <vt:lpstr>8. Decide whether or not to reject H0  according to the p-value.   If p≥0,05 – H0 is true (it is accepted).  If p&lt;0.05 – H0 is rejected and H1 is accepted. </vt:lpstr>
      <vt:lpstr>Decision rules  1. If the magnitude of the obtained value of the statistic exceeds the critical value, Ho is rejected.  obtained test values ≥ critical values – reject H0  In other words, When p&lt;0.05 in two-tailed test or p&lt;0.025 in one tailed test - H0 is rejected and H1 is accepted, e.g. there is a significant difference.  In this case, the investigator concludes that the data supported the differences predicted by the alternative hypothesis (at the level of significance). </vt:lpstr>
      <vt:lpstr>Decision rules  2. If the obtained value of the statistic calculated is less than the critical value, H0 is accepted.  obtained test values &lt; critical values – retain H0  In other words, if p-value for H0 is p&gt;0.05 in two-tailed test (p&gt;0.025 in one-tailed test) then H0 is true, e.g. there is no significant difference; the difference observed is due to chance. </vt:lpstr>
      <vt:lpstr>Interpretation of p-values  •    Statistical significance versus medical importance or significance  - a statistically significant difference but of no clinical importance;  - a non-statistically significant observation but with the results pointing to a possible clinical or medical importance.  •    Role of sample size in determining statistical significance</vt:lpstr>
      <vt:lpstr>  4. PARAMETRIC AND NON-PARAMETRIC METHODS FOR HYPOTHESIS TESTING</vt:lpstr>
      <vt:lpstr>Both parametric and non-parametric methods for hypothesis testing are based on the same logic and use the same methodological steps of work.  The difference is only in the last steps 6th and 7th concerning the approaches in calculation of appropriate tests and using different tables of critical values to determine the level of probability (the level of statistical significance).  </vt:lpstr>
      <vt:lpstr>4. 1. PARAMETRIC METHODS FOR HYPOTHESIS TESTING</vt:lpstr>
      <vt:lpstr>Parametric tests are used when the data are measured on interval or ratio scale and a normal distribution is assumed.  The most widely used tests are: = t-test (paired or unpaired);  = ANOVA (analysis of variances) - one-way non-repeated, repeated, two-way, three-way);  = linear regression.</vt:lpstr>
      <vt:lpstr>  PAIRED T-TEST (FOR INDEPENDENT AND DEPENDENT SAMPLES)    </vt:lpstr>
      <vt:lpstr>The paired t-test is the most commonly used method to evaluate the differences in means between two groups.   The groups compared can be: - independent (e.g., the means of blood pressure of patients who were given a drug vs. a control group who received a placebo);   - dependent (e.g., the means of blood pressure of patients "before" vs. "after" they received a drug).</vt:lpstr>
      <vt:lpstr>How the paired t-test can be applied?   The same steps in hypothesis testing described in the first part of the lecture should be followed for paired t-test.</vt:lpstr>
      <vt:lpstr>1. State the null hypothesis (H0), which claims that any differences in the data were just due to chance: the independent variable has no effect on the dependent variable, or that any difference among groups is due to random effects.</vt:lpstr>
      <vt:lpstr>2. State the alternative hypothesis (H1) - the prediction which we intend to evaluate. H1 claims that the results are 'real' or 'significant': the independent variable influenced the dependent variable, or that there is a real difference among groups. </vt:lpstr>
      <vt:lpstr>3. Decide the type of H1:  = directional (one-tailed) or  = non-directional (two-tailed). </vt:lpstr>
      <vt:lpstr>Examples of directional and non-directional hypotheses  For directional hypothesis we use one-sided or one-tailed test.   For non-directional hypothesis we use two-sided or two-tailed test. </vt:lpstr>
      <vt:lpstr>4. State the level of significance (the decision level)  There are two mutually exclusive hypotheses (H1 and H0) competing to explain the results of an investigation.   Hypothesis testing, or statistical decision making, involves establishing the probability of H0 being true.   If this probability is very small, we are in a position to reject the H0.</vt:lpstr>
      <vt:lpstr>The conventional levels of significance:  - "significant" for p &lt; 0.05;   - "highly significant" for p &lt; 0.01;  - "not significant" for p &gt; 0.05 or p = 0.05.   This means if the probability of H0, being true is less than 0.05 or 0.01, we can reject H0  and  accept the alternative hypothesis H1.</vt:lpstr>
      <vt:lpstr>5. Choose the test statistic  Statistical test – a statistic calculated from the sample data whose value is used to decide whether H0 is to be accepted or rejected. Parametric tests – for the analysis of interval or ratio data, e.g. t-test Non-parametric tests – for the analysis of nominal or ordinal data, e.g. chi-square.</vt:lpstr>
      <vt:lpstr>6. Compute the numerical value of the test statistic from the observed data to decide the probability of H0 being true. That is, we assume H0 is true, and calculate the probability of the outcome of the investigation being due to chance alone. </vt:lpstr>
      <vt:lpstr>Calculation of t-tests Besides using statistical software packages, such as SPSS, we can simply calculate  t-criterion.  For independent samples with different variances t can be calculated by the following formula:       where:             is the absolute difference of the means in both groups  s1 and s2 – standard deviations in both groups  n1 и n2 – number of cases in both groups </vt:lpstr>
      <vt:lpstr>     If the calculated statistics are proportions or rates then the t-test is calculated as:      where:  р1 and p2 – proportions in both groups q1 and q2 – values to be added to proportions in both groups to come to 1, 100, 1000, etc. n1 and n2 – number of cases in both groups     </vt:lpstr>
      <vt:lpstr>  7. Compare the calculated value of the test statistic with tabulated critical values in appropriate standard distribution tables at a specified probability level of significance.   </vt:lpstr>
      <vt:lpstr>Tables of critical values of t-test provide opportunity for two types of tests:   One-tailed test - a statistical test where a difference between two groups is tested in a particular direction of the difference, e.g. to test a directional hypothesis.  </vt:lpstr>
      <vt:lpstr>PowerPoint Presentation</vt:lpstr>
      <vt:lpstr>   Two-tailed test – a statistical test where a difference between two groups is tested without reference to the expected direction of the difference, e.g. for non-directional hypothesis.   The critical area for two-sided test is a series  of values that are less that the first critical value of the test and a series of values that are higher than the second critical value of test. </vt:lpstr>
      <vt:lpstr>PowerPoint Presentation</vt:lpstr>
      <vt:lpstr>PowerPoint Presentation</vt:lpstr>
      <vt:lpstr>8. Decide whether or not to reject H0  according to the p-value.   If p&gt;0,05 – H0 is true (it is accepted).  If p&lt;0.05 – H0 is rejected and H1 is accepted. </vt:lpstr>
      <vt:lpstr>4.2. NON-PARAMETRIC TESTS</vt:lpstr>
      <vt:lpstr>Non-parametric tests are used with  nominal or ordinal variables. They do not require a distribution to meet the required assumptions to be analyzed (especially if the data is not normally distributed). Due to such a reason, they are sometimes referred to as distribution-free tests, e.g. they can be applied to any type of distributions. That’s why they are very commonly used. </vt:lpstr>
      <vt:lpstr>PowerPoint Presentation</vt:lpstr>
      <vt:lpstr>The most widely used non-parametric test is the  Chi-Square test of independence. </vt:lpstr>
      <vt:lpstr>The 2 (chi-square) test  2 is appropriate for statistical analysis when: 1.   Variables are categorical -measured on a nominal or ordinal scale. 2.   Measurements were of independent subjects.</vt:lpstr>
      <vt:lpstr>Chi-Square test of independence is used to determine if there is a significant relationship between two nominal (categorical) variables. The frequency of each category for one nominal variable is compared across the categories of the second nominal variable. So, frequency tables are required to present the observed data. </vt:lpstr>
      <vt:lpstr>Frequency tables of two variables presented simultaneously are called contingency tables, constructed by listing all the levels of one variable as rows in a table and the levels of the other variables as columns, then finding the joint or cell frequency for each cell.  Two types of contingency tables:  = 2x2 (each variable has 2 categories); = multiple contingency table (at least one of the variables has more than two categories).</vt:lpstr>
      <vt:lpstr> The chi-square test compares the observed vs. the expected frequencies.  Observed Frequencies are counts made from experimental data, e.g. actually observed and measured data. Expected frequencies are counts related to the probability of the null hypothesis to be true. For the chi-squared test to give meaningful results the expected frequency for each cell in the 2x2 contingency table is required to be at least 5. </vt:lpstr>
      <vt:lpstr>The chi-square is given by the formula:  (fo – fe)2 2 = Σ --------------------, where: fe  fo – observed frequency for a given category  fe - expected frequency for a given category  if Ho is true</vt:lpstr>
      <vt:lpstr>Example: In 10-year longitudinal cohort study the frequency of chronic obstructive pulmonary disease (COPD) was studied among two groups: smokers and non-smokers. The smoking here is an independent variable (the factor whose impact is studied), and the occurrence of COPD is an outcome (dependent variable). </vt:lpstr>
      <vt:lpstr>PowerPoint Presentation</vt:lpstr>
      <vt:lpstr>Steps in hypothesis testing:  1. Ho -  there is no difference  2. H1 – there is a difference in COPD in smokers and non-smokers 3. Defining the expected frequencies.  </vt:lpstr>
      <vt:lpstr>Expected frequencies are calculated by the formula:   total row x total column      grand total  The first theoretical value is equal to (150.500):1000=75. We put this value in brackets in the same table cell. The other three theoretical values add the results in the summary row and column.</vt:lpstr>
      <vt:lpstr>4. Determine the degree of freedom –  df = (2-1).(2-1) = 1 in 2x2 tables df = (r-1). (c-1) in multiple tables, where r is a number of rows and c – number of columns  5. Calculation of 2     </vt:lpstr>
      <vt:lpstr>We can come to the same result using the the other formula:      6. Comparing 2 with the table of critical values  7. Conclusion</vt:lpstr>
      <vt:lpstr>PowerPoint Presentation</vt:lpstr>
      <vt:lpstr>Comparing the obtained value of chi-square 19.6 at the  degree of freedom 1, we find that it is much higher than the critical value corresponding to p=0.001. This mean that in this case p&lt;0.001. The null hypothesis should be rejected and the conclusion is that there is a highly significant difference in occurrence of COPD in  smokers and non-smokers.  </vt:lpstr>
      <vt:lpstr>TEST EXAMPLES</vt:lpstr>
      <vt:lpstr>1. The null hypothesis states that there is no difference in the results of the groups compared. A. True B. False   2. The alternative hypothesis states that there is an effect or difference in the results. A. True B. False   3. The level of significance can be viewed as the level of confidence with witch the final decision is supported. A. True B. False   </vt:lpstr>
      <vt:lpstr>4. One-tailed test will determine A. If the two extreme values (min or max) of the sample need to be rejected B. If the hypothesis has one or possible two conclusions C. If the region of rejection is located in one tail of the distribution   5. Two-tailed test will determine A. If the two extreme values (min or max) of the sample need to be rejected B. If the hypothesis has one or possible two conclusions C. If the region of rejection is located in two tails of the distribution   6. In hypothesis testing Type II error is committed when: A. We reject the null hypothesis whilst the alternative hypothesis is true B. We reject a null hypothesis when it is true C. We accept a null hypothesis when it is not true </vt:lpstr>
      <vt:lpstr>7. In hypothesis testing Type I error is committed when: A. We reject the null hypothesis whilst the alternative hypothesis is true B. We reject a null hypothesis when it is true C. We accept a null hypothesis when it is not true   8. Contingency tables and degrees of freedom are the key elements of performing the chi-square test. A. True B. False   9. For the chi-square test to be effective, the expected value for each cell in the contingency table has to be at least: A. 3 B. 5 C. 10 </vt:lpstr>
      <vt:lpstr>10. By taking a level of significance of 0.05 for the null hypothesis it is the same as saying: A. We are 5% confident the results have not occurred by chance B. We are 95% confident that the results have not occurred by chance  C. We are 95% confident that the results have occurred by chance   11. Two types of errors associated with hypothesis testing are Type I and Type II. Type II error is committed when: A. We reject the null hypothesis whilst the alternative hypothesis is true B. We reject a null hypothesis when it is true C. We accept a null hypothesis when the alternative hypothesis is true   12. Two types of errors associated with hypothesis testing are Type I and Type II. Type I error is committed when: A. We reject the null hypothesis whilst the alternative hypothesis is true B. We reject a null hypothesis when it is true C. We accept a null hypothesis when the alternative hypothesis is true </vt:lpstr>
      <vt:lpstr>13. Case study: We are interested in investigating whether a novel drug is effective as a weight reducing agent. 30 clinically obese men with a body mass index (BMI) between 30 and 35 are randomly allocated to receive either the drug or a placebo. Each takes the relevant preparation once a day for two months, whilst eating a normal diet, and his BMI is measured at the end of the period.  Select the statement which would provide an appropriate null hypothesis for the study. A. At the end of the two-month period, the mean BMI in the placebo group is greater than that of the drug group. B. At the end of the two-month period, the mean BMI in the placebo group is less than that of the drug group. C. The mean change in BMI from baseline to two months is equal in the two groups. </vt:lpstr>
      <vt:lpstr>14. Case study:  Subjects from families with genetic disorders were asked whether they had encountered problems when applying for life insurance. A sample from the general population was also asked the same question. About 33% of respondents in the study group reported problems compared with only 5% of the general population. This difference was significant at the 0.01% level. Select the statement which you believe to be true.  A. The differences between the two groups of families are likely to have occurred by chance. B. A suitable null hypothesis would be that subjects from families with genetic disorders are more likely to experience problems when applying for life insurance than those from the general population. C. We can reject the null hypothesis and accept the alternative hypothesis. </vt:lpstr>
      <vt:lpstr>15. The Paired Samples t Test is appropriate when the variable of interest is binary (binominal, dichotomous).  A. True   B. False   16. The Paired Samples t Test is appropriate when the variable of interest is numerical (measured on interval or ratio scale).  A. True  B. False   17. The Paired Samples t Test is appropriate for comparing two means that represent measurement taken under two different conditions (like in independent samples - control and experimental groups).  A. True  B. False   18. The Paired Samples t Test is appropriate for comparing two means that represent measurement taken in one sample at two different times (like pre-test and post-test with an intervention administered between the two time points).  A. True  B. False </vt:lpstr>
      <vt:lpstr>19. The critical value of a statistic is the value which cuts off the region for rejecting of the null hypothesis Ho. A. True  B. False   20. If the critical value of a statistic (t or chi-square) is less than the obtained or calculated value, then we can reject the null hypothesis Ho and accept the alternative hypothesis H1. A. True  B. False   21. If the critical value of a statistic (t or chi-square) is higher than the obtained or calculated value, then we can accept the null hypothesis Ho. A. True  B. False   22. If Ho is true and we accept it, we have made a right decision.  A. True  B. False </vt:lpstr>
      <vt:lpstr>23. If we reject Ho, then we are in a position to accept H1. A. True  B. False   24. If Ho is false and we reject it, we have made a Type II error. A. True  B. False   25. If Ho is false and we fail to reject it, we have made a Type II error.   A. True* B. False     26. Determine the statistical significance between the average weight of new-born males (3400 g) and new-born females (3250) if the degree of freedom is df (k) =  and t = 2.85. A. There is no a significant difference between the means B. There is a significant difference between the means </vt:lpstr>
      <vt:lpstr>27. An investigator is interested in the variables affecting smoking in a college population. The smoking-on-campus study is undertaken, involving 200 males (100 smokers) and 200 females (50 smokers). The results are presented in 2x2 table. The value of chi-square of independence is 36.6. What conclusion could be made?  A. The difference in smoking between males and females is due to chance  B. The difference is not statistically significant  C. The difference is statistically significant        28. An investigator is interested in the variables affecting smoking in a college population. The smoking-on-campus study is undertaken, involving 200 males (100 smokers) and 200 females (50 smokers). The results are presented in 2x2 table. The value of chi-square of independence is 26.6. What is the p-value?  A. p &gt; 0.05 B. p &lt; 0.025 C. p &lt; 0.001  </vt:lpstr>
      <vt:lpstr>29. What type of data do you need for a chi-square test? A. Measured on ratio scale B. Measured on interval scale C. Measured on nominal scale   30. What does a significant result in a chi-square test imply? A. There is a significant difference between the distribution of the variables B. There is a significant relationship between the compared variables  C. Both statements are true    31. What would a chi-square significance value of P &gt; 0.05 suggest? A. There is no significant difference between the sample and the population B. There is no significant difference between categories C. There is a significant relationship between categorical variables </vt:lpstr>
      <vt:lpstr>32. The degrees of freedom for the Chi-Square test statistic when testing for independence in a contingency table with 4 rows and 4 columns would be: A. 12  B. 5  C. 9  33. In general, the expected frequencies per cell in the conduct of a Chi-Square test are those one would: A. expect to find in a given cell if either the null hypothesis or the alternative hypothesis was actually true B. expect to find in a given cell if the alternative hypothesis was actually true C. expect to find in a given cell if the null hypothesis was actually true  34. With a chi-square  = 13.28 and df = 4, the difference between the compared groups is: A. due to chance  B. statistically significant     C. not statistically significant</vt:lpstr>
      <vt:lpstr>  35 Determine the statistical significance between the average weight of new-borns in rural and urban areas if the degree of freedom is df = 200 and paired t-test = 1.28. A. There is a significant difference between the means B. There is no significant difference between the means C. None of the above   36. A public opinion poll surveyed a simple random sample of voters. Respondents were classified by gender (males or females) and by age (under 50 years and above 50 years). The value of chi-square was 2.67. What is your conclusion about the significance of the difference observed? A. The differences between the two groups are likely to occur by chance B. There is no significant difference between the two groups C. Both B and C are true    </vt:lpstr>
      <vt:lpstr>37. Given chi-square = 9.6 and degree of freedom df = 6, the difference between the compared groups is: A. due to chance B. statistically significant C. there is not enough information  38. State the level of significance of H0 with chi-square = 6.2 and df = 2: A. p (H0) &lt; 0.05   C. p (H0) &lt; 0.01 B. p (H0) &gt; 0.05    39. What is the type of the hypothesis stating that mortality rates from lung cancer in smokers are different from those in non-smokes?  A. Directional    B. One-tailed C. Non-directional</vt:lpstr>
      <vt:lpstr>40. What is the type of the hypothesis stating that mortality rates from lung cancer in smokers are higher from those in non-smokes? A. Directional    B. Two-tailed C. Non-directional   41. What is the type of the hypothesis stating that the life expectancy in females is different from that in males?  A. Directional    B. One-tailed C. Non-directional   42. What is the type of the hypothesis stating that the life expectancy in females is higher than in males?  A. Directional    B. Two-tailed C. Non-directional</vt:lpstr>
      <vt:lpstr>43. A directional research hypothesis (H1) should be used when there is theoretical justification for the existence of a directional effect in the data.  A. True  B. False    44. Select one of the following statements which you believe to be true. The paired t-test is appropriate when:  А. The differences between the pairs of observations are normally distributed. B. We wish to test the null hypothesis that the mean of the differences between the pairs of observations in the sample is equal to zero.  C. We wish to test the null hypothesis that the median of the differences between the pairs of observations in the population is equal to zero.    45. The decision level (statistical significance) in hypothesis testing is generally set at 0.05 or 0.01. A. True  B. False  </vt:lpstr>
      <vt:lpstr>46. The closer the observed frequency for each cell is to the expected frequency, the higher the probability of rejecting the null hypothesis H0 when using chi-square.  A. True  B. False    47. A basic assumption for using t is that the samples were drawn from normally distributed population. A. True  B. False    48. A basic assumption of chi-square is that the scores in each cell are independent. A. True  B. False   49. Parametric tests are used to analyse the significance of interval or ratio data.  A. True  B. False </vt:lpstr>
      <vt:lpstr>50. The use of non-parametric tests depends on the normal distribution of the underlying population.  A. True  B. False   51. If the values of expected and observed frequencies are the same for each cell in the contingency table, chi-square will not be statistically significant.  A. True  B. False   52. The degree of freedom in 2x2 contingency tables is always equal to 1. A. True  B. False   53. The degree of freedom in multiple contingency tables is always greater than 1. A. True  B. False </vt:lpstr>
      <vt:lpstr>54. The degree of freedom in multiple contingency tables depends on the number of categories in rows and in columns and is calculated as: A. n - 1 B. (r – 1) x (c – 1)  C. r x c - 1   55. A contingency table always involve: A. Two degrees of freedom B. Two dependent frequencies C. Two independent variables   56. For any given level of significance, critical value of t: A. Increases with increases in sample size B. Increases with increases in degrees of freedom C. Decreases with increases in degrees of freedom </vt:lpstr>
      <vt:lpstr>57. For any given level of significance, critical value of chi-square: A. Increases with increases in sample size B. Increases with increases in degrees of freedom C. Decreases with increases in degrees of freedom    58. The larger the discrepancy between the observed and expected frequencies for each cell in a contingency table: A. the more likely the population proportions are the same B. the more likely the null hypothesis will be rejected C. the more likely the results will not be significant  </vt:lpstr>
      <vt:lpstr>59. The chi-square test requires that: A. data be measured on a nominal scale B. data conform to a normal distribution C. expected frequencies are equal in all cells   60. Hypothesis testing involves: A. deciding between two mutually exclusive hypotheses H0 and H1 B. deciding if the investigation was internally and externally valid C. deciding if the differences between groups were large or small  </vt:lpstr>
      <vt:lpstr>Right answers 1-A; 2-A; 3-A; 4-C; 5-C; 6-C; 7-B; 8-A; 9-B; 10-B; 11-C; 12-B; 13-C; 14-C; 15-B; 16-A; 17-A; 18-A; 19-A; 20-A; 21-A; 22-A; 23-A; 24-B; 25-B; 26-B; 27-C; 28-C; 29-C; 30-C; 31-B; 32-C; 33-C; 34-B; 35-B; 36-C; 37-A; 38-A; 39-C; 40-A; 41-C; 42-A; 43-A; 44-A; 45-A; 46-B; 47-A; 48-A; 49-A; 50-B; 51-A; 52-A; 53-A; 54-B; 55-C; 56-C; 57-B; 58-B; 59-A; 60-A</vt:lpstr>
    </vt:vector>
  </TitlesOfParts>
  <Company>MU-Pleven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PC</cp:lastModifiedBy>
  <cp:revision>109</cp:revision>
  <dcterms:created xsi:type="dcterms:W3CDTF">2009-11-22T09:19:17Z</dcterms:created>
  <dcterms:modified xsi:type="dcterms:W3CDTF">2019-12-03T14:29:57Z</dcterms:modified>
</cp:coreProperties>
</file>