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2"/>
  </p:notesMasterIdLst>
  <p:sldIdLst>
    <p:sldId id="294" r:id="rId2"/>
    <p:sldId id="256" r:id="rId3"/>
    <p:sldId id="292" r:id="rId4"/>
    <p:sldId id="293" r:id="rId5"/>
    <p:sldId id="291" r:id="rId6"/>
    <p:sldId id="257" r:id="rId7"/>
    <p:sldId id="288" r:id="rId8"/>
    <p:sldId id="266" r:id="rId9"/>
    <p:sldId id="268" r:id="rId10"/>
    <p:sldId id="267" r:id="rId11"/>
    <p:sldId id="258" r:id="rId12"/>
    <p:sldId id="259" r:id="rId13"/>
    <p:sldId id="260" r:id="rId14"/>
    <p:sldId id="261" r:id="rId15"/>
    <p:sldId id="262" r:id="rId16"/>
    <p:sldId id="289" r:id="rId17"/>
    <p:sldId id="263" r:id="rId18"/>
    <p:sldId id="264" r:id="rId19"/>
    <p:sldId id="290" r:id="rId20"/>
    <p:sldId id="286" r:id="rId2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76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F66584-308D-4CE8-B732-FCEF696A236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02DD7A3B-EF13-48E8-B5CE-3617D2AC0D7F}">
      <dgm:prSet phldrT="[Текст]"/>
      <dgm:spPr>
        <a:solidFill>
          <a:schemeClr val="bg2"/>
        </a:solidFill>
      </dgm:spPr>
      <dgm:t>
        <a:bodyPr/>
        <a:lstStyle/>
        <a:p>
          <a:pPr algn="ctr"/>
          <a:r>
            <a:rPr lang="bg-BG" b="1" dirty="0" smtClean="0">
              <a:solidFill>
                <a:schemeClr val="tx1"/>
              </a:solidFill>
            </a:rPr>
            <a:t>Цели на обучението</a:t>
          </a:r>
        </a:p>
        <a:p>
          <a:pPr algn="ctr"/>
          <a:r>
            <a:rPr lang="bg-BG" b="1" dirty="0" smtClean="0">
              <a:solidFill>
                <a:schemeClr val="tx1"/>
              </a:solidFill>
            </a:rPr>
            <a:t>(Защо обучаваме)</a:t>
          </a:r>
          <a:endParaRPr lang="bg-BG" b="1" dirty="0">
            <a:solidFill>
              <a:schemeClr val="tx1"/>
            </a:solidFill>
          </a:endParaRPr>
        </a:p>
      </dgm:t>
    </dgm:pt>
    <dgm:pt modelId="{A764171A-332C-475C-943B-64DCEA1F42C4}" type="parTrans" cxnId="{2206E13F-B9DF-4891-8F93-5E222AD401BA}">
      <dgm:prSet/>
      <dgm:spPr/>
      <dgm:t>
        <a:bodyPr/>
        <a:lstStyle/>
        <a:p>
          <a:endParaRPr lang="bg-BG"/>
        </a:p>
      </dgm:t>
    </dgm:pt>
    <dgm:pt modelId="{D957197F-8465-4257-AC72-D9B81600F694}" type="sibTrans" cxnId="{2206E13F-B9DF-4891-8F93-5E222AD401BA}">
      <dgm:prSet/>
      <dgm:spPr/>
      <dgm:t>
        <a:bodyPr/>
        <a:lstStyle/>
        <a:p>
          <a:endParaRPr lang="bg-BG"/>
        </a:p>
      </dgm:t>
    </dgm:pt>
    <dgm:pt modelId="{FDB394D2-FE80-4B0A-AF64-BEA82529070A}">
      <dgm:prSet phldrT="[Текст]"/>
      <dgm:spPr/>
      <dgm:t>
        <a:bodyPr/>
        <a:lstStyle/>
        <a:p>
          <a:pPr algn="ctr"/>
          <a:r>
            <a:rPr lang="bg-BG" b="1" dirty="0" smtClean="0">
              <a:solidFill>
                <a:schemeClr val="tx1"/>
              </a:solidFill>
            </a:rPr>
            <a:t>Учебно съдържание</a:t>
          </a:r>
        </a:p>
        <a:p>
          <a:pPr algn="ctr"/>
          <a:r>
            <a:rPr lang="bg-BG" b="1" dirty="0" smtClean="0">
              <a:solidFill>
                <a:schemeClr val="tx1"/>
              </a:solidFill>
            </a:rPr>
            <a:t>(На какво обучаваме)</a:t>
          </a:r>
          <a:endParaRPr lang="bg-BG" b="1" dirty="0">
            <a:solidFill>
              <a:schemeClr val="tx1"/>
            </a:solidFill>
          </a:endParaRPr>
        </a:p>
      </dgm:t>
    </dgm:pt>
    <dgm:pt modelId="{0BF21A65-BDA4-490C-A0B5-3CE8F411B669}" type="parTrans" cxnId="{12892383-98CB-477A-9AD6-5A4D3089373B}">
      <dgm:prSet/>
      <dgm:spPr/>
      <dgm:t>
        <a:bodyPr/>
        <a:lstStyle/>
        <a:p>
          <a:endParaRPr lang="bg-BG"/>
        </a:p>
      </dgm:t>
    </dgm:pt>
    <dgm:pt modelId="{68DBA483-DC53-41A3-A89D-6E616E2B30B0}" type="sibTrans" cxnId="{12892383-98CB-477A-9AD6-5A4D3089373B}">
      <dgm:prSet/>
      <dgm:spPr/>
      <dgm:t>
        <a:bodyPr/>
        <a:lstStyle/>
        <a:p>
          <a:endParaRPr lang="bg-BG"/>
        </a:p>
      </dgm:t>
    </dgm:pt>
    <dgm:pt modelId="{C59876A0-6824-4904-891A-BF5B5E382B5A}">
      <dgm:prSet phldrT="[Текст]"/>
      <dgm:spPr/>
      <dgm:t>
        <a:bodyPr/>
        <a:lstStyle/>
        <a:p>
          <a:pPr algn="ctr"/>
          <a:r>
            <a:rPr lang="bg-BG" b="1" dirty="0" smtClean="0">
              <a:solidFill>
                <a:schemeClr val="tx1"/>
              </a:solidFill>
            </a:rPr>
            <a:t>Методика на обучението</a:t>
          </a:r>
        </a:p>
        <a:p>
          <a:pPr algn="ctr"/>
          <a:r>
            <a:rPr lang="bg-BG" b="1" dirty="0" smtClean="0">
              <a:solidFill>
                <a:schemeClr val="tx1"/>
              </a:solidFill>
            </a:rPr>
            <a:t>(Как обучаваме)</a:t>
          </a:r>
          <a:endParaRPr lang="bg-BG" b="1" dirty="0">
            <a:solidFill>
              <a:schemeClr val="tx1"/>
            </a:solidFill>
          </a:endParaRPr>
        </a:p>
      </dgm:t>
    </dgm:pt>
    <dgm:pt modelId="{960E096A-0C53-40C0-9B83-32BB309254E2}" type="parTrans" cxnId="{38B8E752-13AE-42BA-B164-06A5AE199EE6}">
      <dgm:prSet/>
      <dgm:spPr/>
      <dgm:t>
        <a:bodyPr/>
        <a:lstStyle/>
        <a:p>
          <a:endParaRPr lang="bg-BG"/>
        </a:p>
      </dgm:t>
    </dgm:pt>
    <dgm:pt modelId="{1D9B01F9-1E5F-44F5-93AB-3A89EF479F4F}" type="sibTrans" cxnId="{38B8E752-13AE-42BA-B164-06A5AE199EE6}">
      <dgm:prSet/>
      <dgm:spPr/>
      <dgm:t>
        <a:bodyPr/>
        <a:lstStyle/>
        <a:p>
          <a:endParaRPr lang="bg-BG"/>
        </a:p>
      </dgm:t>
    </dgm:pt>
    <dgm:pt modelId="{5956089C-C832-4685-AB60-F519D71C3256}">
      <dgm:prSet/>
      <dgm:spPr/>
      <dgm:t>
        <a:bodyPr/>
        <a:lstStyle/>
        <a:p>
          <a:pPr algn="ctr"/>
          <a:r>
            <a:rPr lang="bg-BG" b="1" dirty="0" smtClean="0">
              <a:solidFill>
                <a:schemeClr val="tx1"/>
              </a:solidFill>
            </a:rPr>
            <a:t>Организация на обучението</a:t>
          </a:r>
        </a:p>
        <a:p>
          <a:pPr algn="ctr"/>
          <a:r>
            <a:rPr lang="bg-BG" b="1" dirty="0" smtClean="0">
              <a:solidFill>
                <a:schemeClr val="tx1"/>
              </a:solidFill>
            </a:rPr>
            <a:t>(при какви условия обучаваме)</a:t>
          </a:r>
          <a:endParaRPr lang="bg-BG" b="1" dirty="0">
            <a:solidFill>
              <a:schemeClr val="tx1"/>
            </a:solidFill>
          </a:endParaRPr>
        </a:p>
      </dgm:t>
    </dgm:pt>
    <dgm:pt modelId="{D070EEFA-ACAE-4F92-B3B3-4C4ACFB5FAB7}" type="parTrans" cxnId="{760E58C4-FD8D-4A99-87CB-3FBC5F6C2560}">
      <dgm:prSet/>
      <dgm:spPr/>
      <dgm:t>
        <a:bodyPr/>
        <a:lstStyle/>
        <a:p>
          <a:endParaRPr lang="bg-BG"/>
        </a:p>
      </dgm:t>
    </dgm:pt>
    <dgm:pt modelId="{397BE810-903D-4A90-88EE-AFD1A60BBD49}" type="sibTrans" cxnId="{760E58C4-FD8D-4A99-87CB-3FBC5F6C2560}">
      <dgm:prSet/>
      <dgm:spPr/>
      <dgm:t>
        <a:bodyPr/>
        <a:lstStyle/>
        <a:p>
          <a:endParaRPr lang="bg-BG"/>
        </a:p>
      </dgm:t>
    </dgm:pt>
    <dgm:pt modelId="{B2DFA012-297C-4A15-A9E4-2EEE5D358A5B}">
      <dgm:prSet/>
      <dgm:spPr/>
      <dgm:t>
        <a:bodyPr/>
        <a:lstStyle/>
        <a:p>
          <a:pPr algn="ctr"/>
          <a:r>
            <a:rPr lang="bg-BG" b="1" dirty="0" smtClean="0">
              <a:solidFill>
                <a:schemeClr val="tx1"/>
              </a:solidFill>
            </a:rPr>
            <a:t>Резултати от обучението</a:t>
          </a:r>
        </a:p>
        <a:p>
          <a:pPr algn="ctr"/>
          <a:r>
            <a:rPr lang="bg-BG" b="1" dirty="0" smtClean="0">
              <a:solidFill>
                <a:schemeClr val="tx1"/>
              </a:solidFill>
            </a:rPr>
            <a:t>(Какви резултати постигаме)</a:t>
          </a:r>
          <a:endParaRPr lang="bg-BG" b="1" dirty="0">
            <a:solidFill>
              <a:schemeClr val="tx1"/>
            </a:solidFill>
          </a:endParaRPr>
        </a:p>
      </dgm:t>
    </dgm:pt>
    <dgm:pt modelId="{AC7A11C1-B759-46EE-A5C0-48841F2650FD}" type="parTrans" cxnId="{EEDC14F6-42CA-48E2-A550-96DDE4F44932}">
      <dgm:prSet/>
      <dgm:spPr/>
      <dgm:t>
        <a:bodyPr/>
        <a:lstStyle/>
        <a:p>
          <a:endParaRPr lang="bg-BG"/>
        </a:p>
      </dgm:t>
    </dgm:pt>
    <dgm:pt modelId="{2951348D-9495-4F0B-8603-770799792B6F}" type="sibTrans" cxnId="{EEDC14F6-42CA-48E2-A550-96DDE4F44932}">
      <dgm:prSet/>
      <dgm:spPr/>
      <dgm:t>
        <a:bodyPr/>
        <a:lstStyle/>
        <a:p>
          <a:endParaRPr lang="bg-BG"/>
        </a:p>
      </dgm:t>
    </dgm:pt>
    <dgm:pt modelId="{59B77FAD-2059-491F-ABD6-37C2A7E9475E}" type="pres">
      <dgm:prSet presAssocID="{0BF66584-308D-4CE8-B732-FCEF696A236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8D938221-26F7-4246-8A4A-4FC3154C2E85}" type="pres">
      <dgm:prSet presAssocID="{0BF66584-308D-4CE8-B732-FCEF696A236F}" presName="dummyMaxCanvas" presStyleCnt="0">
        <dgm:presLayoutVars/>
      </dgm:prSet>
      <dgm:spPr/>
    </dgm:pt>
    <dgm:pt modelId="{81939473-A002-483D-8C4C-03BD5F6BA095}" type="pres">
      <dgm:prSet presAssocID="{0BF66584-308D-4CE8-B732-FCEF696A236F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E74FF80F-97E3-4FFF-B03F-D35F495C361A}" type="pres">
      <dgm:prSet presAssocID="{0BF66584-308D-4CE8-B732-FCEF696A236F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CAF93E6F-6B22-448C-A91B-4F932E067478}" type="pres">
      <dgm:prSet presAssocID="{0BF66584-308D-4CE8-B732-FCEF696A236F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730A531-0BCF-4604-A3F1-029A2377BF81}" type="pres">
      <dgm:prSet presAssocID="{0BF66584-308D-4CE8-B732-FCEF696A236F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BFFE5FDF-6280-474F-9809-FFA93720AA1E}" type="pres">
      <dgm:prSet presAssocID="{0BF66584-308D-4CE8-B732-FCEF696A236F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74172923-CCC2-4783-AFD0-A1E66041AB9D}" type="pres">
      <dgm:prSet presAssocID="{0BF66584-308D-4CE8-B732-FCEF696A236F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CB1BDF7F-51DD-4523-8CE9-C9466F2FA59D}" type="pres">
      <dgm:prSet presAssocID="{0BF66584-308D-4CE8-B732-FCEF696A236F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DDEA7EF3-120F-4D2A-A8DA-014E9A4DC620}" type="pres">
      <dgm:prSet presAssocID="{0BF66584-308D-4CE8-B732-FCEF696A236F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A66B07C-223C-4E4E-8D9C-4047B0808394}" type="pres">
      <dgm:prSet presAssocID="{0BF66584-308D-4CE8-B732-FCEF696A236F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CF9E754-8092-42CD-9841-0BE31C018446}" type="pres">
      <dgm:prSet presAssocID="{0BF66584-308D-4CE8-B732-FCEF696A236F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D7838CA-B5CD-4C59-9915-D4FB56E079AF}" type="pres">
      <dgm:prSet presAssocID="{0BF66584-308D-4CE8-B732-FCEF696A236F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12714C8-D8C4-4EC4-B7BB-213FB2A03BFE}" type="pres">
      <dgm:prSet presAssocID="{0BF66584-308D-4CE8-B732-FCEF696A236F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BA6A1A4D-8254-44AC-BF1F-D97A01746EF3}" type="pres">
      <dgm:prSet presAssocID="{0BF66584-308D-4CE8-B732-FCEF696A236F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94895DA-4454-46D1-95E1-60B59F5CB915}" type="pres">
      <dgm:prSet presAssocID="{0BF66584-308D-4CE8-B732-FCEF696A236F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4EAC766C-ED42-4FA9-A6ED-4A0E7A4C8640}" type="presOf" srcId="{C59876A0-6824-4904-891A-BF5B5E382B5A}" destId="{912714C8-D8C4-4EC4-B7BB-213FB2A03BFE}" srcOrd="1" destOrd="0" presId="urn:microsoft.com/office/officeart/2005/8/layout/vProcess5"/>
    <dgm:cxn modelId="{BA221A99-C884-47E6-8F9E-FDD21345C8BA}" type="presOf" srcId="{5956089C-C832-4685-AB60-F519D71C3256}" destId="{BA6A1A4D-8254-44AC-BF1F-D97A01746EF3}" srcOrd="1" destOrd="0" presId="urn:microsoft.com/office/officeart/2005/8/layout/vProcess5"/>
    <dgm:cxn modelId="{760E58C4-FD8D-4A99-87CB-3FBC5F6C2560}" srcId="{0BF66584-308D-4CE8-B732-FCEF696A236F}" destId="{5956089C-C832-4685-AB60-F519D71C3256}" srcOrd="3" destOrd="0" parTransId="{D070EEFA-ACAE-4F92-B3B3-4C4ACFB5FAB7}" sibTransId="{397BE810-903D-4A90-88EE-AFD1A60BBD49}"/>
    <dgm:cxn modelId="{CD75529E-0C11-459B-BF20-583383A191E7}" type="presOf" srcId="{FDB394D2-FE80-4B0A-AF64-BEA82529070A}" destId="{E74FF80F-97E3-4FFF-B03F-D35F495C361A}" srcOrd="0" destOrd="0" presId="urn:microsoft.com/office/officeart/2005/8/layout/vProcess5"/>
    <dgm:cxn modelId="{38B8E752-13AE-42BA-B164-06A5AE199EE6}" srcId="{0BF66584-308D-4CE8-B732-FCEF696A236F}" destId="{C59876A0-6824-4904-891A-BF5B5E382B5A}" srcOrd="2" destOrd="0" parTransId="{960E096A-0C53-40C0-9B83-32BB309254E2}" sibTransId="{1D9B01F9-1E5F-44F5-93AB-3A89EF479F4F}"/>
    <dgm:cxn modelId="{A59512DC-0661-463A-8AA7-3D7F060440CD}" type="presOf" srcId="{397BE810-903D-4A90-88EE-AFD1A60BBD49}" destId="{4A66B07C-223C-4E4E-8D9C-4047B0808394}" srcOrd="0" destOrd="0" presId="urn:microsoft.com/office/officeart/2005/8/layout/vProcess5"/>
    <dgm:cxn modelId="{632EB867-02FC-40C4-B92E-466DBF81597D}" type="presOf" srcId="{0BF66584-308D-4CE8-B732-FCEF696A236F}" destId="{59B77FAD-2059-491F-ABD6-37C2A7E9475E}" srcOrd="0" destOrd="0" presId="urn:microsoft.com/office/officeart/2005/8/layout/vProcess5"/>
    <dgm:cxn modelId="{12892383-98CB-477A-9AD6-5A4D3089373B}" srcId="{0BF66584-308D-4CE8-B732-FCEF696A236F}" destId="{FDB394D2-FE80-4B0A-AF64-BEA82529070A}" srcOrd="1" destOrd="0" parTransId="{0BF21A65-BDA4-490C-A0B5-3CE8F411B669}" sibTransId="{68DBA483-DC53-41A3-A89D-6E616E2B30B0}"/>
    <dgm:cxn modelId="{6339F9AB-3BD8-4334-8130-55CC48DF1C99}" type="presOf" srcId="{D957197F-8465-4257-AC72-D9B81600F694}" destId="{74172923-CCC2-4783-AFD0-A1E66041AB9D}" srcOrd="0" destOrd="0" presId="urn:microsoft.com/office/officeart/2005/8/layout/vProcess5"/>
    <dgm:cxn modelId="{17C33D3A-3357-4EFA-A776-99A4155AB259}" type="presOf" srcId="{C59876A0-6824-4904-891A-BF5B5E382B5A}" destId="{CAF93E6F-6B22-448C-A91B-4F932E067478}" srcOrd="0" destOrd="0" presId="urn:microsoft.com/office/officeart/2005/8/layout/vProcess5"/>
    <dgm:cxn modelId="{B138CB64-BA13-425B-97D4-98963AD9691D}" type="presOf" srcId="{1D9B01F9-1E5F-44F5-93AB-3A89EF479F4F}" destId="{DDEA7EF3-120F-4D2A-A8DA-014E9A4DC620}" srcOrd="0" destOrd="0" presId="urn:microsoft.com/office/officeart/2005/8/layout/vProcess5"/>
    <dgm:cxn modelId="{2206E13F-B9DF-4891-8F93-5E222AD401BA}" srcId="{0BF66584-308D-4CE8-B732-FCEF696A236F}" destId="{02DD7A3B-EF13-48E8-B5CE-3617D2AC0D7F}" srcOrd="0" destOrd="0" parTransId="{A764171A-332C-475C-943B-64DCEA1F42C4}" sibTransId="{D957197F-8465-4257-AC72-D9B81600F694}"/>
    <dgm:cxn modelId="{42B63C4B-E527-473A-BEBF-5C8B130076A4}" type="presOf" srcId="{FDB394D2-FE80-4B0A-AF64-BEA82529070A}" destId="{FD7838CA-B5CD-4C59-9915-D4FB56E079AF}" srcOrd="1" destOrd="0" presId="urn:microsoft.com/office/officeart/2005/8/layout/vProcess5"/>
    <dgm:cxn modelId="{358A8CB7-4CEE-4D7F-9238-8172AB89FF73}" type="presOf" srcId="{B2DFA012-297C-4A15-A9E4-2EEE5D358A5B}" destId="{594895DA-4454-46D1-95E1-60B59F5CB915}" srcOrd="1" destOrd="0" presId="urn:microsoft.com/office/officeart/2005/8/layout/vProcess5"/>
    <dgm:cxn modelId="{0D3A603A-253E-4336-820D-D144E96F145C}" type="presOf" srcId="{B2DFA012-297C-4A15-A9E4-2EEE5D358A5B}" destId="{BFFE5FDF-6280-474F-9809-FFA93720AA1E}" srcOrd="0" destOrd="0" presId="urn:microsoft.com/office/officeart/2005/8/layout/vProcess5"/>
    <dgm:cxn modelId="{F3C31341-D9D2-4CDE-8053-E187B379639C}" type="presOf" srcId="{02DD7A3B-EF13-48E8-B5CE-3617D2AC0D7F}" destId="{3CF9E754-8092-42CD-9841-0BE31C018446}" srcOrd="1" destOrd="0" presId="urn:microsoft.com/office/officeart/2005/8/layout/vProcess5"/>
    <dgm:cxn modelId="{3B60B32D-E7E7-4C47-B2DB-E2CAC279C580}" type="presOf" srcId="{68DBA483-DC53-41A3-A89D-6E616E2B30B0}" destId="{CB1BDF7F-51DD-4523-8CE9-C9466F2FA59D}" srcOrd="0" destOrd="0" presId="urn:microsoft.com/office/officeart/2005/8/layout/vProcess5"/>
    <dgm:cxn modelId="{B8C9509D-4EFD-4148-B175-AC4116E4C458}" type="presOf" srcId="{02DD7A3B-EF13-48E8-B5CE-3617D2AC0D7F}" destId="{81939473-A002-483D-8C4C-03BD5F6BA095}" srcOrd="0" destOrd="0" presId="urn:microsoft.com/office/officeart/2005/8/layout/vProcess5"/>
    <dgm:cxn modelId="{FCEA6B89-B96B-454E-BC77-383EE1149266}" type="presOf" srcId="{5956089C-C832-4685-AB60-F519D71C3256}" destId="{2730A531-0BCF-4604-A3F1-029A2377BF81}" srcOrd="0" destOrd="0" presId="urn:microsoft.com/office/officeart/2005/8/layout/vProcess5"/>
    <dgm:cxn modelId="{EEDC14F6-42CA-48E2-A550-96DDE4F44932}" srcId="{0BF66584-308D-4CE8-B732-FCEF696A236F}" destId="{B2DFA012-297C-4A15-A9E4-2EEE5D358A5B}" srcOrd="4" destOrd="0" parTransId="{AC7A11C1-B759-46EE-A5C0-48841F2650FD}" sibTransId="{2951348D-9495-4F0B-8603-770799792B6F}"/>
    <dgm:cxn modelId="{2C4946C1-20BD-42A0-80A8-DA6D390788E9}" type="presParOf" srcId="{59B77FAD-2059-491F-ABD6-37C2A7E9475E}" destId="{8D938221-26F7-4246-8A4A-4FC3154C2E85}" srcOrd="0" destOrd="0" presId="urn:microsoft.com/office/officeart/2005/8/layout/vProcess5"/>
    <dgm:cxn modelId="{04826353-D8D2-4484-ABA7-F10555FD1D92}" type="presParOf" srcId="{59B77FAD-2059-491F-ABD6-37C2A7E9475E}" destId="{81939473-A002-483D-8C4C-03BD5F6BA095}" srcOrd="1" destOrd="0" presId="urn:microsoft.com/office/officeart/2005/8/layout/vProcess5"/>
    <dgm:cxn modelId="{984E597F-38E5-40BB-B155-6E26B05A0328}" type="presParOf" srcId="{59B77FAD-2059-491F-ABD6-37C2A7E9475E}" destId="{E74FF80F-97E3-4FFF-B03F-D35F495C361A}" srcOrd="2" destOrd="0" presId="urn:microsoft.com/office/officeart/2005/8/layout/vProcess5"/>
    <dgm:cxn modelId="{716FC9A3-FB64-4813-BC63-D701FDC5CFDE}" type="presParOf" srcId="{59B77FAD-2059-491F-ABD6-37C2A7E9475E}" destId="{CAF93E6F-6B22-448C-A91B-4F932E067478}" srcOrd="3" destOrd="0" presId="urn:microsoft.com/office/officeart/2005/8/layout/vProcess5"/>
    <dgm:cxn modelId="{4E4EA5F7-8FBD-4873-8A25-0EA2928069A6}" type="presParOf" srcId="{59B77FAD-2059-491F-ABD6-37C2A7E9475E}" destId="{2730A531-0BCF-4604-A3F1-029A2377BF81}" srcOrd="4" destOrd="0" presId="urn:microsoft.com/office/officeart/2005/8/layout/vProcess5"/>
    <dgm:cxn modelId="{15C67A49-FB25-444A-8172-1189E404E14C}" type="presParOf" srcId="{59B77FAD-2059-491F-ABD6-37C2A7E9475E}" destId="{BFFE5FDF-6280-474F-9809-FFA93720AA1E}" srcOrd="5" destOrd="0" presId="urn:microsoft.com/office/officeart/2005/8/layout/vProcess5"/>
    <dgm:cxn modelId="{E84B802A-1740-4552-8093-470470A32B64}" type="presParOf" srcId="{59B77FAD-2059-491F-ABD6-37C2A7E9475E}" destId="{74172923-CCC2-4783-AFD0-A1E66041AB9D}" srcOrd="6" destOrd="0" presId="urn:microsoft.com/office/officeart/2005/8/layout/vProcess5"/>
    <dgm:cxn modelId="{19AC377C-9751-4CD4-8159-1D479AC433D0}" type="presParOf" srcId="{59B77FAD-2059-491F-ABD6-37C2A7E9475E}" destId="{CB1BDF7F-51DD-4523-8CE9-C9466F2FA59D}" srcOrd="7" destOrd="0" presId="urn:microsoft.com/office/officeart/2005/8/layout/vProcess5"/>
    <dgm:cxn modelId="{B2496E41-EFC0-4084-9F9D-A71FB7A3FB40}" type="presParOf" srcId="{59B77FAD-2059-491F-ABD6-37C2A7E9475E}" destId="{DDEA7EF3-120F-4D2A-A8DA-014E9A4DC620}" srcOrd="8" destOrd="0" presId="urn:microsoft.com/office/officeart/2005/8/layout/vProcess5"/>
    <dgm:cxn modelId="{92BE5A05-7823-4840-81FE-F47DB4D8E07F}" type="presParOf" srcId="{59B77FAD-2059-491F-ABD6-37C2A7E9475E}" destId="{4A66B07C-223C-4E4E-8D9C-4047B0808394}" srcOrd="9" destOrd="0" presId="urn:microsoft.com/office/officeart/2005/8/layout/vProcess5"/>
    <dgm:cxn modelId="{283996EC-63AD-4CC3-8DE7-321DE7A450F9}" type="presParOf" srcId="{59B77FAD-2059-491F-ABD6-37C2A7E9475E}" destId="{3CF9E754-8092-42CD-9841-0BE31C018446}" srcOrd="10" destOrd="0" presId="urn:microsoft.com/office/officeart/2005/8/layout/vProcess5"/>
    <dgm:cxn modelId="{5B57250D-AFEF-4EA8-A8F9-9CD23EA69804}" type="presParOf" srcId="{59B77FAD-2059-491F-ABD6-37C2A7E9475E}" destId="{FD7838CA-B5CD-4C59-9915-D4FB56E079AF}" srcOrd="11" destOrd="0" presId="urn:microsoft.com/office/officeart/2005/8/layout/vProcess5"/>
    <dgm:cxn modelId="{E79AC22B-3CB3-40AC-BBC2-C1CBDE381250}" type="presParOf" srcId="{59B77FAD-2059-491F-ABD6-37C2A7E9475E}" destId="{912714C8-D8C4-4EC4-B7BB-213FB2A03BFE}" srcOrd="12" destOrd="0" presId="urn:microsoft.com/office/officeart/2005/8/layout/vProcess5"/>
    <dgm:cxn modelId="{74E859AB-8ACE-4169-B9B7-7D84F6017B85}" type="presParOf" srcId="{59B77FAD-2059-491F-ABD6-37C2A7E9475E}" destId="{BA6A1A4D-8254-44AC-BF1F-D97A01746EF3}" srcOrd="13" destOrd="0" presId="urn:microsoft.com/office/officeart/2005/8/layout/vProcess5"/>
    <dgm:cxn modelId="{4139EE7E-0ED3-4BA3-B5B9-4CF5B69BA9CF}" type="presParOf" srcId="{59B77FAD-2059-491F-ABD6-37C2A7E9475E}" destId="{594895DA-4454-46D1-95E1-60B59F5CB915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39473-A002-483D-8C4C-03BD5F6BA095}">
      <dsp:nvSpPr>
        <dsp:cNvPr id="0" name=""/>
        <dsp:cNvSpPr/>
      </dsp:nvSpPr>
      <dsp:spPr>
        <a:xfrm>
          <a:off x="0" y="0"/>
          <a:ext cx="5486019" cy="729519"/>
        </a:xfrm>
        <a:prstGeom prst="roundRect">
          <a:avLst>
            <a:gd name="adj" fmla="val 10000"/>
          </a:avLst>
        </a:prstGeom>
        <a:solidFill>
          <a:schemeClr val="bg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Цели на обучението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(Защо обучаваме)</a:t>
          </a:r>
          <a:endParaRPr lang="bg-BG" sz="1600" b="1" kern="1200" dirty="0">
            <a:solidFill>
              <a:schemeClr val="tx1"/>
            </a:solidFill>
          </a:endParaRPr>
        </a:p>
      </dsp:txBody>
      <dsp:txXfrm>
        <a:off x="21367" y="21367"/>
        <a:ext cx="4613456" cy="686785"/>
      </dsp:txXfrm>
    </dsp:sp>
    <dsp:sp modelId="{E74FF80F-97E3-4FFF-B03F-D35F495C361A}">
      <dsp:nvSpPr>
        <dsp:cNvPr id="0" name=""/>
        <dsp:cNvSpPr/>
      </dsp:nvSpPr>
      <dsp:spPr>
        <a:xfrm>
          <a:off x="409670" y="830842"/>
          <a:ext cx="5486019" cy="729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Учебно съдържание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(На какво обучаваме)</a:t>
          </a:r>
          <a:endParaRPr lang="bg-BG" sz="1600" b="1" kern="1200" dirty="0">
            <a:solidFill>
              <a:schemeClr val="tx1"/>
            </a:solidFill>
          </a:endParaRPr>
        </a:p>
      </dsp:txBody>
      <dsp:txXfrm>
        <a:off x="431037" y="852209"/>
        <a:ext cx="4559426" cy="686785"/>
      </dsp:txXfrm>
    </dsp:sp>
    <dsp:sp modelId="{CAF93E6F-6B22-448C-A91B-4F932E067478}">
      <dsp:nvSpPr>
        <dsp:cNvPr id="0" name=""/>
        <dsp:cNvSpPr/>
      </dsp:nvSpPr>
      <dsp:spPr>
        <a:xfrm>
          <a:off x="819340" y="1661684"/>
          <a:ext cx="5486019" cy="729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Методика на обучението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(Как обучаваме)</a:t>
          </a:r>
          <a:endParaRPr lang="bg-BG" sz="1600" b="1" kern="1200" dirty="0">
            <a:solidFill>
              <a:schemeClr val="tx1"/>
            </a:solidFill>
          </a:endParaRPr>
        </a:p>
      </dsp:txBody>
      <dsp:txXfrm>
        <a:off x="840707" y="1683051"/>
        <a:ext cx="4559426" cy="686785"/>
      </dsp:txXfrm>
    </dsp:sp>
    <dsp:sp modelId="{2730A531-0BCF-4604-A3F1-029A2377BF81}">
      <dsp:nvSpPr>
        <dsp:cNvPr id="0" name=""/>
        <dsp:cNvSpPr/>
      </dsp:nvSpPr>
      <dsp:spPr>
        <a:xfrm>
          <a:off x="1229010" y="2492526"/>
          <a:ext cx="5486019" cy="729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Организация на обучението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(при какви условия обучаваме)</a:t>
          </a:r>
          <a:endParaRPr lang="bg-BG" sz="1600" b="1" kern="1200" dirty="0">
            <a:solidFill>
              <a:schemeClr val="tx1"/>
            </a:solidFill>
          </a:endParaRPr>
        </a:p>
      </dsp:txBody>
      <dsp:txXfrm>
        <a:off x="1250377" y="2513893"/>
        <a:ext cx="4559426" cy="686785"/>
      </dsp:txXfrm>
    </dsp:sp>
    <dsp:sp modelId="{BFFE5FDF-6280-474F-9809-FFA93720AA1E}">
      <dsp:nvSpPr>
        <dsp:cNvPr id="0" name=""/>
        <dsp:cNvSpPr/>
      </dsp:nvSpPr>
      <dsp:spPr>
        <a:xfrm>
          <a:off x="1638680" y="3323368"/>
          <a:ext cx="5486019" cy="729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Резултати от обучението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(Какви резултати постигаме)</a:t>
          </a:r>
          <a:endParaRPr lang="bg-BG" sz="1600" b="1" kern="1200" dirty="0">
            <a:solidFill>
              <a:schemeClr val="tx1"/>
            </a:solidFill>
          </a:endParaRPr>
        </a:p>
      </dsp:txBody>
      <dsp:txXfrm>
        <a:off x="1660047" y="3344735"/>
        <a:ext cx="4559426" cy="686785"/>
      </dsp:txXfrm>
    </dsp:sp>
    <dsp:sp modelId="{74172923-CCC2-4783-AFD0-A1E66041AB9D}">
      <dsp:nvSpPr>
        <dsp:cNvPr id="0" name=""/>
        <dsp:cNvSpPr/>
      </dsp:nvSpPr>
      <dsp:spPr>
        <a:xfrm>
          <a:off x="5011831" y="532954"/>
          <a:ext cx="474187" cy="47418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100" kern="1200"/>
        </a:p>
      </dsp:txBody>
      <dsp:txXfrm>
        <a:off x="5118523" y="532954"/>
        <a:ext cx="260803" cy="356826"/>
      </dsp:txXfrm>
    </dsp:sp>
    <dsp:sp modelId="{CB1BDF7F-51DD-4523-8CE9-C9466F2FA59D}">
      <dsp:nvSpPr>
        <dsp:cNvPr id="0" name=""/>
        <dsp:cNvSpPr/>
      </dsp:nvSpPr>
      <dsp:spPr>
        <a:xfrm>
          <a:off x="5421501" y="1363796"/>
          <a:ext cx="474187" cy="47418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100" kern="1200"/>
        </a:p>
      </dsp:txBody>
      <dsp:txXfrm>
        <a:off x="5528193" y="1363796"/>
        <a:ext cx="260803" cy="356826"/>
      </dsp:txXfrm>
    </dsp:sp>
    <dsp:sp modelId="{DDEA7EF3-120F-4D2A-A8DA-014E9A4DC620}">
      <dsp:nvSpPr>
        <dsp:cNvPr id="0" name=""/>
        <dsp:cNvSpPr/>
      </dsp:nvSpPr>
      <dsp:spPr>
        <a:xfrm>
          <a:off x="5831171" y="2182480"/>
          <a:ext cx="474187" cy="47418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100" kern="1200"/>
        </a:p>
      </dsp:txBody>
      <dsp:txXfrm>
        <a:off x="5937863" y="2182480"/>
        <a:ext cx="260803" cy="356826"/>
      </dsp:txXfrm>
    </dsp:sp>
    <dsp:sp modelId="{4A66B07C-223C-4E4E-8D9C-4047B0808394}">
      <dsp:nvSpPr>
        <dsp:cNvPr id="0" name=""/>
        <dsp:cNvSpPr/>
      </dsp:nvSpPr>
      <dsp:spPr>
        <a:xfrm>
          <a:off x="6240841" y="3021428"/>
          <a:ext cx="474187" cy="47418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100" kern="1200"/>
        </a:p>
      </dsp:txBody>
      <dsp:txXfrm>
        <a:off x="6347533" y="3021428"/>
        <a:ext cx="260803" cy="3568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DB8F1-BB18-404D-A2DD-BFA85D2E27FD}" type="datetimeFigureOut">
              <a:rPr lang="bg-BG" smtClean="0"/>
              <a:t>30.4.2020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A9CC2-076F-418F-B456-D503FD8D9A3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19358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fld id="{281EE250-7C79-412D-AD2A-13BA11B5D972}" type="slidenum">
              <a:rPr lang="bg-BG" altLang="bg-BG" sz="13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/>
              <a:t>1</a:t>
            </a:fld>
            <a:endParaRPr lang="bg-BG" altLang="bg-BG" sz="13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g-BG" altLang="bg-BG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410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30.4.2020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30.4.2020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30.4.2020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30.4.2020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30.4.2020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30.4.2020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30.4.2020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30.4.2020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30.4.2020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30.4.2020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30.4.2020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bg-BG" smtClean="0"/>
              <a:t>Щракнете върху иконата, за да добавите картина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CC536-4F3D-4E22-A9F1-A3C6D40310AC}" type="datetimeFigureOut">
              <a:rPr lang="bg-BG" smtClean="0"/>
              <a:t>30.4.2020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5"/>
          <p:cNvSpPr>
            <a:spLocks noChangeShapeType="1"/>
          </p:cNvSpPr>
          <p:nvPr/>
        </p:nvSpPr>
        <p:spPr bwMode="auto">
          <a:xfrm>
            <a:off x="2581275" y="901700"/>
            <a:ext cx="4813300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bg-BG"/>
          </a:p>
        </p:txBody>
      </p:sp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527050" y="350838"/>
          <a:ext cx="8620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r:id="rId4" imgW="4785480" imgH="4894560" progId="CorelDRAW.Graphic.10">
                  <p:embed/>
                </p:oleObj>
              </mc:Choice>
              <mc:Fallback>
                <p:oleObj r:id="rId4" imgW="4785480" imgH="4894560" progId="CorelDRAW.Graphic.10">
                  <p:embed/>
                  <p:pic>
                    <p:nvPicPr>
                      <p:cNvPr id="409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350838"/>
                        <a:ext cx="86201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0" y="142875"/>
            <a:ext cx="9144000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bg-BG" altLang="en-US" sz="2400" b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МЕДИЦИНСКИ УНИВЕРСИТЕТ </a:t>
            </a:r>
            <a:r>
              <a:rPr lang="bg-BG" altLang="en-US" sz="2400" b="1">
                <a:solidFill>
                  <a:srgbClr val="333399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–</a:t>
            </a:r>
            <a:r>
              <a:rPr lang="bg-BG" altLang="en-US" sz="2400" b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ПЛЕВЕН</a:t>
            </a:r>
            <a:endParaRPr lang="bg-BG" altLang="en-US" sz="2400" b="1">
              <a:solidFill>
                <a:srgbClr val="333399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r>
              <a:rPr lang="bg-BG" altLang="en-US" sz="2000" b="1">
                <a:solidFill>
                  <a:srgbClr val="333399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ФАКУЛТЕТ „ОБЩЕСТВЕНО ЗДРАВЕ“</a:t>
            </a:r>
            <a:endParaRPr lang="en-US" altLang="en-US" sz="2000" b="1">
              <a:solidFill>
                <a:srgbClr val="333399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bg-BG" altLang="en-US" b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ЦЕНТЪР ЗА ДИСТАНЦИОННО ОБУЧЕНИЕ</a:t>
            </a:r>
            <a:endParaRPr lang="bg-BG" altLang="en-US" b="1">
              <a:solidFill>
                <a:srgbClr val="333399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endParaRPr lang="bg-BG" altLang="en-US" sz="2000" b="1">
              <a:solidFill>
                <a:srgbClr val="333399"/>
              </a:solidFill>
              <a:latin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265113" y="1616075"/>
            <a:ext cx="272256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 dirty="0">
                <a:solidFill>
                  <a:srgbClr val="26267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Лекция № </a:t>
            </a:r>
            <a:r>
              <a:rPr lang="bg-BG" altLang="bg-BG" dirty="0" smtClean="0">
                <a:solidFill>
                  <a:srgbClr val="262673"/>
                </a:solidFill>
                <a:latin typeface="Arial Black" panose="020B0A04020102020204" pitchFamily="34" charset="0"/>
              </a:rPr>
              <a:t>1</a:t>
            </a:r>
            <a:endParaRPr lang="bg-BG" altLang="bg-BG" dirty="0">
              <a:solidFill>
                <a:srgbClr val="262673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104" name="Text Box 4"/>
          <p:cNvSpPr txBox="1">
            <a:spLocks noChangeArrowheads="1"/>
          </p:cNvSpPr>
          <p:nvPr/>
        </p:nvSpPr>
        <p:spPr bwMode="auto">
          <a:xfrm>
            <a:off x="2051050" y="5732463"/>
            <a:ext cx="6842125" cy="78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bg-BG" altLang="bg-BG" dirty="0">
                <a:solidFill>
                  <a:srgbClr val="26267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		Доц</a:t>
            </a:r>
            <a:r>
              <a:rPr lang="bg-BG" altLang="bg-BG" dirty="0" smtClean="0">
                <a:solidFill>
                  <a:srgbClr val="26267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. </a:t>
            </a:r>
            <a:r>
              <a:rPr lang="bg-BG" altLang="bg-BG" dirty="0" err="1">
                <a:solidFill>
                  <a:srgbClr val="26267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Макрета</a:t>
            </a:r>
            <a:r>
              <a:rPr lang="bg-BG" altLang="bg-BG" dirty="0">
                <a:solidFill>
                  <a:srgbClr val="26267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Драганова, </a:t>
            </a:r>
            <a:r>
              <a:rPr lang="bg-BG" altLang="bg-BG" dirty="0" err="1">
                <a:solidFill>
                  <a:srgbClr val="26267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д.м</a:t>
            </a:r>
            <a:r>
              <a:rPr lang="bg-BG" altLang="bg-BG" dirty="0">
                <a:solidFill>
                  <a:srgbClr val="26267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bg-BG" altLang="bg-BG" dirty="0">
              <a:solidFill>
                <a:srgbClr val="262673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359568" y="1945046"/>
            <a:ext cx="8424863" cy="140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14000"/>
              </a:lnSpc>
              <a:spcBef>
                <a:spcPct val="0"/>
              </a:spcBef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ПРЕДМЕТ И ЗАДАЧИ НА ДИСЦИПЛИНАТА “МЕТОДИКА НА ОБУЧЕНИЕТО ПО СПЕЦИАЛНОСТИ ОТ ПРОФЕСИОНАЛНО НАПРАВЛЕНИЕ „ЗДРАВНИ ГРИЖИ“.</a:t>
            </a:r>
            <a:endParaRPr lang="bg-BG" altLang="bg-BG" sz="24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106" name="TextBox 2"/>
          <p:cNvSpPr txBox="1">
            <a:spLocks noChangeArrowheads="1"/>
          </p:cNvSpPr>
          <p:nvPr/>
        </p:nvSpPr>
        <p:spPr bwMode="auto">
          <a:xfrm>
            <a:off x="684213" y="3644900"/>
            <a:ext cx="8045450" cy="170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bg-BG" altLang="bg-BG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bg-BG" altLang="bg-BG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дистанционна самоподготовка по </a:t>
            </a:r>
            <a:r>
              <a:rPr lang="bg-BG" altLang="bg-BG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„Методика на обучението по практика по специалностите от професионално направление „Здравни грижи“ </a:t>
            </a:r>
            <a:r>
              <a:rPr lang="bg-BG" altLang="bg-BG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студенти от специалност „Управление на здравните грижи“ –  ОКС „Бакалавър“</a:t>
            </a:r>
          </a:p>
        </p:txBody>
      </p:sp>
    </p:spTree>
    <p:extLst>
      <p:ext uri="{BB962C8B-B14F-4D97-AF65-F5344CB8AC3E}">
        <p14:creationId xmlns:p14="http://schemas.microsoft.com/office/powerpoint/2010/main" val="739119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bg-BG" sz="2800" b="1" dirty="0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idx="1"/>
          </p:nvPr>
        </p:nvSpPr>
        <p:spPr>
          <a:xfrm>
            <a:off x="1009443" y="692697"/>
            <a:ext cx="7125112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2400" b="1" u="sng" dirty="0" smtClean="0"/>
              <a:t>Възпитание</a:t>
            </a:r>
            <a:r>
              <a:rPr lang="bg-BG" sz="2400" dirty="0" smtClean="0"/>
              <a:t> – целенасочено, многостранно взаимодействие на възпитавания с факторите на социално влияние с цел формиране на възпитателен облик, съответстващ на общочовешките ценности;</a:t>
            </a:r>
          </a:p>
          <a:p>
            <a:pPr marL="0" indent="0">
              <a:buNone/>
            </a:pPr>
            <a:r>
              <a:rPr lang="bg-BG" sz="2400" b="1" u="sng" dirty="0" smtClean="0"/>
              <a:t>Обучение</a:t>
            </a:r>
            <a:r>
              <a:rPr lang="bg-BG" sz="2400" dirty="0" smtClean="0"/>
              <a:t> – целенасочео взаимодействие (единодействие) между дейността на учителя (преподаване) и дейността на обучаваните (учене) с цел фомиране на знания, умения и навици;</a:t>
            </a:r>
          </a:p>
          <a:p>
            <a:pPr marL="0" indent="0">
              <a:buNone/>
            </a:pPr>
            <a:r>
              <a:rPr lang="bg-BG" sz="2400" b="1" u="sng" dirty="0" smtClean="0"/>
              <a:t>Образование </a:t>
            </a:r>
            <a:r>
              <a:rPr lang="bg-BG" sz="2400" dirty="0" smtClean="0"/>
              <a:t>– процес на целенасочено формиране на социалната и професионална годност на личността за обществена изява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33347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ПРЕДМЕТ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9443" y="1807360"/>
            <a:ext cx="7125112" cy="40699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b="1" u="sng" dirty="0" smtClean="0"/>
              <a:t>Предметът</a:t>
            </a:r>
            <a:r>
              <a:rPr lang="bg-BG" dirty="0" smtClean="0"/>
              <a:t> на дисциплината „Методика на обучението по практика…“ са педагогическите аспекти на планирането, организирането и провеждането на практическото обучение.</a:t>
            </a:r>
          </a:p>
          <a:p>
            <a:pPr marL="0" indent="0">
              <a:buNone/>
            </a:pPr>
            <a:r>
              <a:rPr lang="bg-BG" b="1" u="sng" dirty="0" smtClean="0"/>
              <a:t>Обект</a:t>
            </a:r>
            <a:r>
              <a:rPr lang="bg-BG" dirty="0" smtClean="0"/>
              <a:t> на въздействие – </a:t>
            </a:r>
          </a:p>
          <a:p>
            <a:pPr marL="0" indent="0">
              <a:buNone/>
            </a:pPr>
            <a:r>
              <a:rPr lang="bg-BG" dirty="0"/>
              <a:t>б</a:t>
            </a:r>
            <a:r>
              <a:rPr lang="bg-BG" dirty="0" smtClean="0"/>
              <a:t>ъдещите преподаватели,</a:t>
            </a:r>
          </a:p>
          <a:p>
            <a:pPr marL="0" indent="0">
              <a:buNone/>
            </a:pPr>
            <a:r>
              <a:rPr lang="bg-BG" dirty="0"/>
              <a:t>к</a:t>
            </a:r>
            <a:r>
              <a:rPr lang="bg-BG" dirty="0" smtClean="0"/>
              <a:t>оито подготвят здравните</a:t>
            </a:r>
          </a:p>
          <a:p>
            <a:pPr marL="0" indent="0">
              <a:buNone/>
            </a:pPr>
            <a:r>
              <a:rPr lang="bg-BG" dirty="0"/>
              <a:t>п</a:t>
            </a:r>
            <a:r>
              <a:rPr lang="bg-BG" dirty="0" smtClean="0"/>
              <a:t>рофесионалисти от различ-</a:t>
            </a:r>
          </a:p>
          <a:p>
            <a:pPr marL="0" indent="0">
              <a:buNone/>
            </a:pPr>
            <a:r>
              <a:rPr lang="bg-BG" dirty="0"/>
              <a:t>н</a:t>
            </a:r>
            <a:r>
              <a:rPr lang="bg-BG" dirty="0" smtClean="0"/>
              <a:t>ите специалности</a:t>
            </a:r>
            <a:endParaRPr lang="bg-B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12976"/>
            <a:ext cx="4316413" cy="3283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719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Задачи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 smtClean="0"/>
              <a:t>1. Рационално планиране и организиране на практическото обучение в специалностите от професионално направление „Здравни грижи“ чрез следните учебни форми – </a:t>
            </a:r>
            <a:r>
              <a:rPr lang="bg-BG" dirty="0"/>
              <a:t>учебно-практическо </a:t>
            </a:r>
            <a:r>
              <a:rPr lang="bg-BG" dirty="0" smtClean="0"/>
              <a:t>занятие, учебна практика, стаж;</a:t>
            </a:r>
          </a:p>
          <a:p>
            <a:pPr marL="0" indent="0">
              <a:buNone/>
            </a:pPr>
            <a:r>
              <a:rPr lang="bg-BG" dirty="0" smtClean="0"/>
              <a:t>2. Усвояване на методиката за формулиране </a:t>
            </a:r>
            <a:r>
              <a:rPr lang="bg-BG" smtClean="0"/>
              <a:t>на </a:t>
            </a:r>
            <a:r>
              <a:rPr lang="bg-BG" smtClean="0"/>
              <a:t>УВЦ </a:t>
            </a:r>
            <a:r>
              <a:rPr lang="bg-BG" dirty="0" smtClean="0"/>
              <a:t>на съответните форми;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9173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Задачи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 smtClean="0"/>
              <a:t>3. Използване на богат набор от традиционни и съвременни методи за обучение и адекватното им прилагане в учебния процес;</a:t>
            </a:r>
          </a:p>
          <a:p>
            <a:pPr marL="0" indent="0">
              <a:buNone/>
            </a:pPr>
            <a:r>
              <a:rPr lang="bg-BG" dirty="0" smtClean="0"/>
              <a:t>4. Изработване и прилагане на учебно-познавателни задачи с различна степен на сложност;</a:t>
            </a:r>
          </a:p>
          <a:p>
            <a:pPr marL="0" indent="0">
              <a:buNone/>
            </a:pPr>
            <a:r>
              <a:rPr lang="bg-BG" dirty="0" smtClean="0"/>
              <a:t>5. Използване на съвременни средства за онагледяване;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6772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Задачи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 smtClean="0"/>
              <a:t>6. Изработване на дидактически материали за обучение, самообучение, контрол и оценка;</a:t>
            </a:r>
          </a:p>
          <a:p>
            <a:pPr marL="0" indent="0">
              <a:buNone/>
            </a:pPr>
            <a:r>
              <a:rPr lang="bg-BG" dirty="0" smtClean="0"/>
              <a:t>7. Прилагане в доцимологичната практика на разнообразни методи и средства за контрол;</a:t>
            </a:r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r>
              <a:rPr lang="bg-BG" dirty="0" smtClean="0"/>
              <a:t>8. Усвояване на методика за оценяване на средствата за контрол;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1738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Задачи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 smtClean="0"/>
              <a:t>9. Провеждане на научно-педагогически изследвания с цел оптимизиране на учебните форми за пракитческото обучение на специалистите по „Здравни грижи“</a:t>
            </a:r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r>
              <a:rPr lang="bg-BG" dirty="0" smtClean="0"/>
              <a:t>10. Прилагане на подходящи модели на общуване с обучаваните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4681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Въпрос за дискусия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3600" dirty="0" smtClean="0"/>
              <a:t>Кои са елементите на учебния процес във ВМУ?</a:t>
            </a:r>
            <a:endParaRPr lang="bg-BG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980728"/>
            <a:ext cx="1296144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228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Учебен процес във ВУ</a:t>
            </a:r>
            <a:endParaRPr lang="bg-BG" dirty="0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88413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727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Учебни цели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bg-BG" dirty="0" smtClean="0"/>
          </a:p>
          <a:p>
            <a:pPr marL="0" indent="0" algn="ctr">
              <a:buNone/>
            </a:pPr>
            <a:r>
              <a:rPr lang="bg-BG" sz="4000" dirty="0" smtClean="0"/>
              <a:t>Дайте определение за </a:t>
            </a:r>
          </a:p>
          <a:p>
            <a:pPr marL="0" indent="0" algn="ctr">
              <a:buNone/>
            </a:pPr>
            <a:r>
              <a:rPr lang="bg-BG" sz="4000" dirty="0" smtClean="0"/>
              <a:t>„УЧЕБНА ЦЕЛ“!</a:t>
            </a:r>
          </a:p>
          <a:p>
            <a:pPr marL="0" indent="0" algn="ctr">
              <a:buNone/>
            </a:pPr>
            <a:r>
              <a:rPr lang="bg-BG" sz="4000" dirty="0" smtClean="0"/>
              <a:t>Колко вида учебни цели познавате?</a:t>
            </a:r>
            <a:endParaRPr lang="bg-BG" sz="4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48680"/>
            <a:ext cx="157733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246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Учебно-възпитателни цели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600" dirty="0" smtClean="0"/>
              <a:t>Учебно-възпитателна цел – професионална компетентност</a:t>
            </a:r>
          </a:p>
          <a:p>
            <a:pPr algn="ctr"/>
            <a:r>
              <a:rPr lang="bg-BG" sz="2400" dirty="0" smtClean="0"/>
              <a:t>Институтски учебни цели</a:t>
            </a:r>
          </a:p>
          <a:p>
            <a:pPr algn="ctr"/>
            <a:r>
              <a:rPr lang="bg-BG" sz="2400" dirty="0" smtClean="0"/>
              <a:t>Междинни (катедрени) учебни цели</a:t>
            </a:r>
          </a:p>
          <a:p>
            <a:pPr algn="ctr"/>
            <a:r>
              <a:rPr lang="bg-BG" sz="2400" dirty="0" smtClean="0"/>
              <a:t>Специфични учебни цели</a:t>
            </a:r>
          </a:p>
          <a:p>
            <a:pPr algn="ctr"/>
            <a:endParaRPr lang="bg-BG" sz="24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92696"/>
            <a:ext cx="108585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219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/>
              <a:t>МЕТОДИКА НА </a:t>
            </a:r>
            <a:r>
              <a:rPr lang="bg-BG" b="1" dirty="0" smtClean="0"/>
              <a:t>ОБУЧЕНИЕТО ПО ПРАКТИКА ПО СПЕЦИАЛНОСТИТЕ ОТ НАПРАВЛЕНИЕ „ЗДРАВНИ ГРИЖИ“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bg-BG" b="1" dirty="0"/>
              <a:t>(</a:t>
            </a:r>
            <a:r>
              <a:rPr lang="bg-BG" b="1" dirty="0" smtClean="0"/>
              <a:t>ПРЕДМЕТ И ЗАДАЧИ)</a:t>
            </a:r>
            <a:endParaRPr lang="bg-BG" b="1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8184" y="612224"/>
            <a:ext cx="1836199" cy="16066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9419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Следва продължение………………………………….</a:t>
            </a:r>
          </a:p>
          <a:p>
            <a:r>
              <a:rPr lang="bg-BG" dirty="0" smtClean="0"/>
              <a:t>Приятна почивка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2754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Въпрос за дискусия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600" dirty="0" smtClean="0"/>
              <a:t>Що е то „РЕГУЛИРАНА ПРОФЕСИЯ“?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33715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"</a:t>
            </a:r>
            <a:r>
              <a:rPr lang="ru-RU" dirty="0" err="1"/>
              <a:t>Регулирана</a:t>
            </a:r>
            <a:r>
              <a:rPr lang="ru-RU" dirty="0"/>
              <a:t> </a:t>
            </a:r>
            <a:r>
              <a:rPr lang="ru-RU" dirty="0" err="1"/>
              <a:t>професия</a:t>
            </a:r>
            <a:r>
              <a:rPr lang="ru-RU" dirty="0"/>
              <a:t>" е </a:t>
            </a:r>
            <a:r>
              <a:rPr lang="ru-RU" dirty="0" err="1"/>
              <a:t>дейност</a:t>
            </a:r>
            <a:r>
              <a:rPr lang="ru-RU" dirty="0"/>
              <a:t> или </a:t>
            </a:r>
            <a:r>
              <a:rPr lang="ru-RU" dirty="0" err="1"/>
              <a:t>съвкупност</a:t>
            </a:r>
            <a:r>
              <a:rPr lang="ru-RU" dirty="0"/>
              <a:t> от </a:t>
            </a:r>
            <a:r>
              <a:rPr lang="ru-RU" dirty="0" err="1" smtClean="0"/>
              <a:t>дейности</a:t>
            </a:r>
            <a:r>
              <a:rPr lang="ru-RU" dirty="0" smtClean="0"/>
              <a:t>: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включена </a:t>
            </a:r>
            <a:r>
              <a:rPr lang="ru-RU" sz="2000" dirty="0"/>
              <a:t>в </a:t>
            </a:r>
            <a:r>
              <a:rPr lang="ru-RU" sz="2000" dirty="0" err="1"/>
              <a:t>Списъка</a:t>
            </a:r>
            <a:r>
              <a:rPr lang="ru-RU" sz="2000" dirty="0"/>
              <a:t> на </a:t>
            </a:r>
            <a:r>
              <a:rPr lang="ru-RU" sz="2000" dirty="0" err="1"/>
              <a:t>регулираните</a:t>
            </a:r>
            <a:r>
              <a:rPr lang="ru-RU" sz="2000" dirty="0"/>
              <a:t> </a:t>
            </a:r>
            <a:r>
              <a:rPr lang="ru-RU" sz="2000" dirty="0" err="1"/>
              <a:t>професии</a:t>
            </a:r>
            <a:r>
              <a:rPr lang="ru-RU" sz="2000" dirty="0"/>
              <a:t> в </a:t>
            </a:r>
            <a:r>
              <a:rPr lang="ru-RU" sz="2000" dirty="0" err="1"/>
              <a:t>Република</a:t>
            </a:r>
            <a:r>
              <a:rPr lang="ru-RU" sz="2000" dirty="0"/>
              <a:t> </a:t>
            </a:r>
            <a:r>
              <a:rPr lang="ru-RU" sz="2000" dirty="0" err="1"/>
              <a:t>България</a:t>
            </a:r>
            <a:r>
              <a:rPr lang="ru-RU" sz="2000" dirty="0"/>
              <a:t>;</a:t>
            </a:r>
          </a:p>
          <a:p>
            <a:r>
              <a:rPr lang="ru-RU" sz="2000" dirty="0"/>
              <a:t>от </a:t>
            </a:r>
            <a:r>
              <a:rPr lang="ru-RU" sz="2000" dirty="0" err="1"/>
              <a:t>обществена</a:t>
            </a:r>
            <a:r>
              <a:rPr lang="ru-RU" sz="2000" dirty="0"/>
              <a:t> </a:t>
            </a:r>
            <a:r>
              <a:rPr lang="ru-RU" sz="2000" dirty="0" err="1"/>
              <a:t>значимост</a:t>
            </a:r>
            <a:r>
              <a:rPr lang="ru-RU" sz="2000" dirty="0"/>
              <a:t> и/или е от </a:t>
            </a:r>
            <a:r>
              <a:rPr lang="ru-RU" sz="2000" dirty="0" err="1"/>
              <a:t>съществено</a:t>
            </a:r>
            <a:r>
              <a:rPr lang="ru-RU" sz="2000" dirty="0"/>
              <a:t> значение за живота и </a:t>
            </a:r>
            <a:r>
              <a:rPr lang="ru-RU" sz="2000" dirty="0" err="1"/>
              <a:t>здравето</a:t>
            </a:r>
            <a:r>
              <a:rPr lang="ru-RU" sz="2000" dirty="0"/>
              <a:t> на </a:t>
            </a:r>
            <a:r>
              <a:rPr lang="ru-RU" sz="2000" dirty="0" err="1"/>
              <a:t>хората</a:t>
            </a:r>
            <a:r>
              <a:rPr lang="ru-RU" sz="2000" dirty="0"/>
              <a:t>;</a:t>
            </a:r>
          </a:p>
          <a:p>
            <a:r>
              <a:rPr lang="ru-RU" sz="2000" dirty="0" err="1"/>
              <a:t>упражняването</a:t>
            </a:r>
            <a:r>
              <a:rPr lang="ru-RU" sz="2000" dirty="0"/>
              <a:t> на </a:t>
            </a:r>
            <a:r>
              <a:rPr lang="ru-RU" sz="2000" dirty="0" err="1"/>
              <a:t>която</a:t>
            </a:r>
            <a:r>
              <a:rPr lang="ru-RU" sz="2000" dirty="0"/>
              <a:t> е определено чрез </a:t>
            </a:r>
            <a:r>
              <a:rPr lang="ru-RU" sz="2000" dirty="0" err="1"/>
              <a:t>законови</a:t>
            </a:r>
            <a:r>
              <a:rPr lang="ru-RU" sz="2000" dirty="0"/>
              <a:t>, </a:t>
            </a:r>
            <a:r>
              <a:rPr lang="ru-RU" sz="2000" dirty="0" err="1"/>
              <a:t>подзаконови</a:t>
            </a:r>
            <a:r>
              <a:rPr lang="ru-RU" sz="2000" dirty="0"/>
              <a:t> или </a:t>
            </a:r>
            <a:r>
              <a:rPr lang="ru-RU" sz="2000" dirty="0" err="1"/>
              <a:t>административни</a:t>
            </a:r>
            <a:r>
              <a:rPr lang="ru-RU" sz="2000" dirty="0"/>
              <a:t> </a:t>
            </a:r>
            <a:r>
              <a:rPr lang="ru-RU" sz="2000" dirty="0" err="1"/>
              <a:t>разпоредби</a:t>
            </a:r>
            <a:r>
              <a:rPr lang="ru-RU" sz="2000" dirty="0"/>
              <a:t>, за </a:t>
            </a:r>
            <a:r>
              <a:rPr lang="ru-RU" sz="2000" dirty="0" err="1"/>
              <a:t>притежаването</a:t>
            </a:r>
            <a:r>
              <a:rPr lang="ru-RU" sz="2000" dirty="0"/>
              <a:t> на специфична </a:t>
            </a:r>
            <a:r>
              <a:rPr lang="ru-RU" sz="2000" dirty="0" err="1"/>
              <a:t>професионална</a:t>
            </a:r>
            <a:r>
              <a:rPr lang="ru-RU" sz="2000" dirty="0"/>
              <a:t> квалификация, </a:t>
            </a:r>
            <a:r>
              <a:rPr lang="ru-RU" sz="2000" dirty="0" err="1"/>
              <a:t>правоспособност</a:t>
            </a:r>
            <a:r>
              <a:rPr lang="ru-RU" sz="2000" dirty="0"/>
              <a:t> или членство в </a:t>
            </a:r>
            <a:r>
              <a:rPr lang="ru-RU" sz="2000" dirty="0" err="1"/>
              <a:t>призната</a:t>
            </a:r>
            <a:r>
              <a:rPr lang="ru-RU" sz="2000" dirty="0"/>
              <a:t> от </a:t>
            </a:r>
            <a:r>
              <a:rPr lang="ru-RU" sz="2000" dirty="0" err="1"/>
              <a:t>държавата</a:t>
            </a:r>
            <a:r>
              <a:rPr lang="ru-RU" sz="2000" dirty="0"/>
              <a:t> </a:t>
            </a:r>
            <a:r>
              <a:rPr lang="ru-RU" sz="2000" dirty="0" err="1"/>
              <a:t>професионална</a:t>
            </a:r>
            <a:r>
              <a:rPr lang="ru-RU" sz="2000" dirty="0"/>
              <a:t> организация</a:t>
            </a:r>
            <a:r>
              <a:rPr lang="ru-RU" sz="2000" dirty="0" smtClean="0"/>
              <a:t>.</a:t>
            </a:r>
          </a:p>
          <a:p>
            <a:pPr algn="r"/>
            <a:r>
              <a:rPr lang="ru-RU" sz="1600" i="1" dirty="0" err="1" smtClean="0"/>
              <a:t>Източник</a:t>
            </a:r>
            <a:r>
              <a:rPr lang="ru-RU" sz="1600" i="1" dirty="0" smtClean="0"/>
              <a:t>: Закон за </a:t>
            </a:r>
            <a:r>
              <a:rPr lang="ru-RU" sz="1600" i="1" dirty="0" err="1" smtClean="0"/>
              <a:t>висшето</a:t>
            </a:r>
            <a:r>
              <a:rPr lang="ru-RU" sz="1600" i="1" smtClean="0"/>
              <a:t> образование, НЦИД</a:t>
            </a:r>
            <a:endParaRPr lang="ru-RU" sz="1600" i="1" dirty="0"/>
          </a:p>
          <a:p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361006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9442" y="404664"/>
            <a:ext cx="7667013" cy="5976663"/>
          </a:xfrm>
        </p:spPr>
        <p:txBody>
          <a:bodyPr>
            <a:noAutofit/>
          </a:bodyPr>
          <a:lstStyle/>
          <a:p>
            <a:r>
              <a:rPr lang="ru-RU" sz="1200" dirty="0" err="1"/>
              <a:t>Преподавател</a:t>
            </a:r>
            <a:r>
              <a:rPr lang="ru-RU" sz="1200" dirty="0"/>
              <a:t> по практика по </a:t>
            </a:r>
            <a:r>
              <a:rPr lang="ru-RU" sz="1200" dirty="0" err="1"/>
              <a:t>специалностите</a:t>
            </a:r>
            <a:r>
              <a:rPr lang="ru-RU" sz="1200" dirty="0"/>
              <a:t> от </a:t>
            </a:r>
            <a:r>
              <a:rPr lang="ru-RU" sz="1200" dirty="0" err="1"/>
              <a:t>професионално</a:t>
            </a:r>
            <a:r>
              <a:rPr lang="ru-RU" sz="1200" dirty="0"/>
              <a:t> направление</a:t>
            </a:r>
          </a:p>
          <a:p>
            <a:r>
              <a:rPr lang="bg-BG" sz="1200" dirty="0"/>
              <a:t>„Здравни грижи”</a:t>
            </a:r>
          </a:p>
          <a:p>
            <a:r>
              <a:rPr lang="bg-BG" sz="1200" b="1" dirty="0"/>
              <a:t>Описание на дейности:</a:t>
            </a:r>
          </a:p>
          <a:p>
            <a:r>
              <a:rPr lang="ru-RU" sz="1200" dirty="0" err="1"/>
              <a:t>Лицата</a:t>
            </a:r>
            <a:r>
              <a:rPr lang="ru-RU" sz="1200" dirty="0"/>
              <a:t>, </a:t>
            </a:r>
            <a:r>
              <a:rPr lang="ru-RU" sz="1200" dirty="0" err="1"/>
              <a:t>придобили</a:t>
            </a:r>
            <a:r>
              <a:rPr lang="ru-RU" sz="1200" dirty="0"/>
              <a:t> </a:t>
            </a:r>
            <a:r>
              <a:rPr lang="ru-RU" sz="1200" dirty="0" err="1"/>
              <a:t>професионална</a:t>
            </a:r>
            <a:r>
              <a:rPr lang="ru-RU" sz="1200" dirty="0"/>
              <a:t> квалификация „</a:t>
            </a:r>
            <a:r>
              <a:rPr lang="ru-RU" sz="1200" dirty="0" err="1"/>
              <a:t>ръководител</a:t>
            </a:r>
            <a:r>
              <a:rPr lang="ru-RU" sz="1200" dirty="0"/>
              <a:t> на </a:t>
            </a:r>
            <a:r>
              <a:rPr lang="ru-RU" sz="1200" dirty="0" err="1"/>
              <a:t>здравните</a:t>
            </a:r>
            <a:endParaRPr lang="ru-RU" sz="1200" dirty="0"/>
          </a:p>
          <a:p>
            <a:r>
              <a:rPr lang="ru-RU" sz="1200" dirty="0"/>
              <a:t>грижи и </a:t>
            </a:r>
            <a:r>
              <a:rPr lang="ru-RU" sz="1200" dirty="0" err="1"/>
              <a:t>преподавател</a:t>
            </a:r>
            <a:r>
              <a:rPr lang="ru-RU" sz="1200" dirty="0"/>
              <a:t> по практика”, </a:t>
            </a:r>
            <a:r>
              <a:rPr lang="ru-RU" sz="1200" dirty="0" err="1"/>
              <a:t>притежават</a:t>
            </a:r>
            <a:r>
              <a:rPr lang="ru-RU" sz="1200" dirty="0"/>
              <a:t> </a:t>
            </a:r>
            <a:r>
              <a:rPr lang="ru-RU" sz="1200" dirty="0" err="1"/>
              <a:t>базова</a:t>
            </a:r>
            <a:r>
              <a:rPr lang="ru-RU" sz="1200" dirty="0"/>
              <a:t> квалификация по </a:t>
            </a:r>
            <a:r>
              <a:rPr lang="ru-RU" sz="1200" dirty="0" err="1"/>
              <a:t>една</a:t>
            </a:r>
            <a:r>
              <a:rPr lang="ru-RU" sz="1200" dirty="0"/>
              <a:t> от</a:t>
            </a:r>
          </a:p>
          <a:p>
            <a:r>
              <a:rPr lang="ru-RU" sz="1200" dirty="0" err="1"/>
              <a:t>следните</a:t>
            </a:r>
            <a:r>
              <a:rPr lang="ru-RU" sz="1200" dirty="0"/>
              <a:t> </a:t>
            </a:r>
            <a:r>
              <a:rPr lang="ru-RU" sz="1200" dirty="0" err="1"/>
              <a:t>специалности</a:t>
            </a:r>
            <a:r>
              <a:rPr lang="ru-RU" sz="1200" dirty="0"/>
              <a:t>: </a:t>
            </a:r>
            <a:r>
              <a:rPr lang="ru-RU" sz="1200" dirty="0" err="1"/>
              <a:t>медицинска</a:t>
            </a:r>
            <a:r>
              <a:rPr lang="ru-RU" sz="1200" dirty="0"/>
              <a:t> сестра, акушерка, </a:t>
            </a:r>
            <a:r>
              <a:rPr lang="ru-RU" sz="1200" dirty="0" err="1"/>
              <a:t>рехабилитатор</a:t>
            </a:r>
            <a:r>
              <a:rPr lang="ru-RU" sz="1200" dirty="0"/>
              <a:t>, рентгенов</a:t>
            </a:r>
          </a:p>
          <a:p>
            <a:r>
              <a:rPr lang="ru-RU" sz="1200" dirty="0"/>
              <a:t>лаборант, медицински лаборант и др. от </a:t>
            </a:r>
            <a:r>
              <a:rPr lang="ru-RU" sz="1200" dirty="0" err="1"/>
              <a:t>специалностите</a:t>
            </a:r>
            <a:r>
              <a:rPr lang="ru-RU" sz="1200" dirty="0"/>
              <a:t> от </a:t>
            </a:r>
            <a:r>
              <a:rPr lang="ru-RU" sz="1200" dirty="0" err="1"/>
              <a:t>професионално</a:t>
            </a:r>
            <a:endParaRPr lang="ru-RU" sz="1200" dirty="0"/>
          </a:p>
          <a:p>
            <a:r>
              <a:rPr lang="ru-RU" sz="1200" dirty="0"/>
              <a:t>направление „Здравни грижи”. </a:t>
            </a:r>
            <a:r>
              <a:rPr lang="ru-RU" sz="1200" dirty="0" err="1"/>
              <a:t>Медицинските</a:t>
            </a:r>
            <a:r>
              <a:rPr lang="ru-RU" sz="1200" dirty="0"/>
              <a:t> </a:t>
            </a:r>
            <a:r>
              <a:rPr lang="ru-RU" sz="1200" dirty="0" err="1"/>
              <a:t>сестри</a:t>
            </a:r>
            <a:r>
              <a:rPr lang="ru-RU" sz="1200" dirty="0"/>
              <a:t>, </a:t>
            </a:r>
            <a:r>
              <a:rPr lang="ru-RU" sz="1200" dirty="0" err="1"/>
              <a:t>акушерките</a:t>
            </a:r>
            <a:r>
              <a:rPr lang="ru-RU" sz="1200" dirty="0"/>
              <a:t>,</a:t>
            </a:r>
          </a:p>
          <a:p>
            <a:r>
              <a:rPr lang="ru-RU" sz="1200" dirty="0" err="1"/>
              <a:t>рехабилитаторите</a:t>
            </a:r>
            <a:r>
              <a:rPr lang="ru-RU" sz="1200" dirty="0"/>
              <a:t>, </a:t>
            </a:r>
            <a:r>
              <a:rPr lang="ru-RU" sz="1200" dirty="0" err="1"/>
              <a:t>придобили</a:t>
            </a:r>
            <a:r>
              <a:rPr lang="ru-RU" sz="1200" dirty="0"/>
              <a:t> </a:t>
            </a:r>
            <a:r>
              <a:rPr lang="ru-RU" sz="1200" dirty="0" err="1"/>
              <a:t>тази</a:t>
            </a:r>
            <a:r>
              <a:rPr lang="ru-RU" sz="1200" dirty="0"/>
              <a:t> квалификация </a:t>
            </a:r>
            <a:r>
              <a:rPr lang="ru-RU" sz="1200" dirty="0" err="1"/>
              <a:t>могат</a:t>
            </a:r>
            <a:r>
              <a:rPr lang="ru-RU" sz="1200" dirty="0"/>
              <a:t> да </a:t>
            </a:r>
            <a:r>
              <a:rPr lang="ru-RU" sz="1200" dirty="0" err="1"/>
              <a:t>заемат</a:t>
            </a:r>
            <a:r>
              <a:rPr lang="ru-RU" sz="1200" dirty="0"/>
              <a:t> </a:t>
            </a:r>
            <a:r>
              <a:rPr lang="ru-RU" sz="1200" dirty="0" err="1"/>
              <a:t>съотв</a:t>
            </a:r>
            <a:r>
              <a:rPr lang="ru-RU" sz="1200" dirty="0"/>
              <a:t>.</a:t>
            </a:r>
          </a:p>
          <a:p>
            <a:r>
              <a:rPr lang="ru-RU" sz="1200" dirty="0" err="1"/>
              <a:t>длъжностите</a:t>
            </a:r>
            <a:r>
              <a:rPr lang="ru-RU" sz="1200" dirty="0"/>
              <a:t> </a:t>
            </a:r>
            <a:r>
              <a:rPr lang="ru-RU" sz="1200" dirty="0" err="1"/>
              <a:t>главна</a:t>
            </a:r>
            <a:r>
              <a:rPr lang="ru-RU" sz="1200" dirty="0"/>
              <a:t> и </a:t>
            </a:r>
            <a:r>
              <a:rPr lang="ru-RU" sz="1200" dirty="0" err="1"/>
              <a:t>старша</a:t>
            </a:r>
            <a:r>
              <a:rPr lang="ru-RU" sz="1200" dirty="0"/>
              <a:t> </a:t>
            </a:r>
            <a:r>
              <a:rPr lang="ru-RU" sz="1200" dirty="0" err="1"/>
              <a:t>медицинска</a:t>
            </a:r>
            <a:r>
              <a:rPr lang="ru-RU" sz="1200" dirty="0"/>
              <a:t> сестра, акушерка, </a:t>
            </a:r>
            <a:r>
              <a:rPr lang="ru-RU" sz="1200" dirty="0" err="1"/>
              <a:t>рехабилитор</a:t>
            </a:r>
            <a:r>
              <a:rPr lang="ru-RU" sz="1200" dirty="0"/>
              <a:t>.</a:t>
            </a:r>
          </a:p>
          <a:p>
            <a:r>
              <a:rPr lang="ru-RU" sz="1200" dirty="0" err="1"/>
              <a:t>Лицата</a:t>
            </a:r>
            <a:r>
              <a:rPr lang="ru-RU" sz="1200" dirty="0"/>
              <a:t>, </a:t>
            </a:r>
            <a:r>
              <a:rPr lang="ru-RU" sz="1200" dirty="0" err="1"/>
              <a:t>придобили</a:t>
            </a:r>
            <a:r>
              <a:rPr lang="ru-RU" sz="1200" dirty="0"/>
              <a:t> </a:t>
            </a:r>
            <a:r>
              <a:rPr lang="ru-RU" sz="1200" dirty="0" err="1"/>
              <a:t>професионална</a:t>
            </a:r>
            <a:r>
              <a:rPr lang="ru-RU" sz="1200" dirty="0"/>
              <a:t> квалификация „</a:t>
            </a:r>
            <a:r>
              <a:rPr lang="ru-RU" sz="1200" dirty="0" err="1"/>
              <a:t>ръководител</a:t>
            </a:r>
            <a:r>
              <a:rPr lang="ru-RU" sz="1200" dirty="0"/>
              <a:t> на </a:t>
            </a:r>
            <a:r>
              <a:rPr lang="ru-RU" sz="1200" dirty="0" err="1"/>
              <a:t>здравните</a:t>
            </a:r>
            <a:endParaRPr lang="ru-RU" sz="1200" dirty="0"/>
          </a:p>
          <a:p>
            <a:r>
              <a:rPr lang="ru-RU" sz="1200" dirty="0"/>
              <a:t>грижи и </a:t>
            </a:r>
            <a:r>
              <a:rPr lang="ru-RU" sz="1200" dirty="0" err="1"/>
              <a:t>преподавател</a:t>
            </a:r>
            <a:r>
              <a:rPr lang="ru-RU" sz="1200" dirty="0"/>
              <a:t> по практика” (</a:t>
            </a:r>
            <a:r>
              <a:rPr lang="ru-RU" sz="1200" dirty="0" err="1"/>
              <a:t>притежаващи</a:t>
            </a:r>
            <a:r>
              <a:rPr lang="ru-RU" sz="1200" dirty="0"/>
              <a:t> и </a:t>
            </a:r>
            <a:r>
              <a:rPr lang="ru-RU" sz="1200" dirty="0" err="1"/>
              <a:t>съответната</a:t>
            </a:r>
            <a:r>
              <a:rPr lang="ru-RU" sz="1200" dirty="0"/>
              <a:t> </a:t>
            </a:r>
            <a:r>
              <a:rPr lang="ru-RU" sz="1200" dirty="0" err="1"/>
              <a:t>базова</a:t>
            </a:r>
            <a:endParaRPr lang="ru-RU" sz="1200" dirty="0"/>
          </a:p>
          <a:p>
            <a:r>
              <a:rPr lang="ru-RU" sz="1200" dirty="0"/>
              <a:t>квалификация) </a:t>
            </a:r>
            <a:r>
              <a:rPr lang="ru-RU" sz="1200" dirty="0" err="1"/>
              <a:t>провеждат</a:t>
            </a:r>
            <a:r>
              <a:rPr lang="ru-RU" sz="1200" dirty="0"/>
              <a:t> </a:t>
            </a:r>
            <a:r>
              <a:rPr lang="ru-RU" sz="1200" dirty="0" err="1"/>
              <a:t>практическото</a:t>
            </a:r>
            <a:r>
              <a:rPr lang="ru-RU" sz="1200" dirty="0"/>
              <a:t> обучение (</a:t>
            </a:r>
            <a:r>
              <a:rPr lang="ru-RU" sz="1200" dirty="0" err="1"/>
              <a:t>учебна</a:t>
            </a:r>
            <a:r>
              <a:rPr lang="ru-RU" sz="1200" dirty="0"/>
              <a:t> практика и</a:t>
            </a:r>
          </a:p>
          <a:p>
            <a:r>
              <a:rPr lang="ru-RU" sz="1200" dirty="0" err="1"/>
              <a:t>преддипломен</a:t>
            </a:r>
            <a:r>
              <a:rPr lang="ru-RU" sz="1200" dirty="0"/>
              <a:t> стаж) и </a:t>
            </a:r>
            <a:r>
              <a:rPr lang="ru-RU" sz="1200" dirty="0" err="1"/>
              <a:t>упражненията</a:t>
            </a:r>
            <a:r>
              <a:rPr lang="ru-RU" sz="1200" dirty="0"/>
              <a:t> на </a:t>
            </a:r>
            <a:r>
              <a:rPr lang="ru-RU" sz="1200" dirty="0" err="1"/>
              <a:t>студентите</a:t>
            </a:r>
            <a:r>
              <a:rPr lang="ru-RU" sz="1200" dirty="0"/>
              <a:t> по </a:t>
            </a:r>
            <a:r>
              <a:rPr lang="ru-RU" sz="1200" dirty="0" err="1"/>
              <a:t>съответната</a:t>
            </a:r>
            <a:r>
              <a:rPr lang="ru-RU" sz="1200" dirty="0"/>
              <a:t> </a:t>
            </a:r>
            <a:r>
              <a:rPr lang="ru-RU" sz="1200" dirty="0" err="1"/>
              <a:t>медицинска</a:t>
            </a:r>
            <a:endParaRPr lang="ru-RU" sz="1200" dirty="0"/>
          </a:p>
          <a:p>
            <a:r>
              <a:rPr lang="ru-RU" sz="1200" dirty="0" err="1"/>
              <a:t>специалност</a:t>
            </a:r>
            <a:r>
              <a:rPr lang="ru-RU" sz="1200" dirty="0"/>
              <a:t> – </a:t>
            </a:r>
            <a:r>
              <a:rPr lang="ru-RU" sz="1200" dirty="0" err="1"/>
              <a:t>медицинска</a:t>
            </a:r>
            <a:r>
              <a:rPr lang="ru-RU" sz="1200" dirty="0"/>
              <a:t> сестра, акушерка, </a:t>
            </a:r>
            <a:r>
              <a:rPr lang="ru-RU" sz="1200" dirty="0" err="1"/>
              <a:t>рехабилитор</a:t>
            </a:r>
            <a:r>
              <a:rPr lang="ru-RU" sz="1200" dirty="0"/>
              <a:t> и др.</a:t>
            </a:r>
          </a:p>
          <a:p>
            <a:r>
              <a:rPr lang="ru-RU" sz="1200" dirty="0" err="1"/>
              <a:t>Главната</a:t>
            </a:r>
            <a:r>
              <a:rPr lang="ru-RU" sz="1200" dirty="0"/>
              <a:t> </a:t>
            </a:r>
            <a:r>
              <a:rPr lang="ru-RU" sz="1200" dirty="0" err="1"/>
              <a:t>медицинска</a:t>
            </a:r>
            <a:r>
              <a:rPr lang="ru-RU" sz="1200" dirty="0"/>
              <a:t> сестра, акушерка, </a:t>
            </a:r>
            <a:r>
              <a:rPr lang="ru-RU" sz="1200" dirty="0" err="1"/>
              <a:t>рехабилитор</a:t>
            </a:r>
            <a:r>
              <a:rPr lang="ru-RU" sz="1200" dirty="0"/>
              <a:t> </a:t>
            </a:r>
            <a:r>
              <a:rPr lang="ru-RU" sz="1200" dirty="0" err="1"/>
              <a:t>осъществяват</a:t>
            </a:r>
            <a:r>
              <a:rPr lang="ru-RU" sz="1200" dirty="0"/>
              <a:t> </a:t>
            </a:r>
            <a:r>
              <a:rPr lang="ru-RU" sz="1200" dirty="0" err="1"/>
              <a:t>дейностите</a:t>
            </a:r>
            <a:endParaRPr lang="ru-RU" sz="1200" dirty="0"/>
          </a:p>
          <a:p>
            <a:r>
              <a:rPr lang="ru-RU" sz="1200" dirty="0"/>
              <a:t>по </a:t>
            </a:r>
            <a:r>
              <a:rPr lang="ru-RU" sz="1200" dirty="0" err="1"/>
              <a:t>организацията</a:t>
            </a:r>
            <a:r>
              <a:rPr lang="ru-RU" sz="1200" dirty="0"/>
              <a:t>, </a:t>
            </a:r>
            <a:r>
              <a:rPr lang="ru-RU" sz="1200" dirty="0" err="1"/>
              <a:t>координацията</a:t>
            </a:r>
            <a:r>
              <a:rPr lang="ru-RU" sz="1200" dirty="0"/>
              <a:t> и </a:t>
            </a:r>
            <a:r>
              <a:rPr lang="ru-RU" sz="1200" dirty="0" err="1"/>
              <a:t>контрола</a:t>
            </a:r>
            <a:r>
              <a:rPr lang="ru-RU" sz="1200" dirty="0"/>
              <a:t> на </a:t>
            </a:r>
            <a:r>
              <a:rPr lang="ru-RU" sz="1200" dirty="0" err="1"/>
              <a:t>икономическата</a:t>
            </a:r>
            <a:r>
              <a:rPr lang="ru-RU" sz="1200" dirty="0"/>
              <a:t> </a:t>
            </a:r>
            <a:r>
              <a:rPr lang="ru-RU" sz="1200" dirty="0" err="1"/>
              <a:t>ефективност</a:t>
            </a:r>
            <a:r>
              <a:rPr lang="ru-RU" sz="1200" dirty="0"/>
              <a:t> и</a:t>
            </a:r>
          </a:p>
          <a:p>
            <a:r>
              <a:rPr lang="ru-RU" sz="1200" dirty="0" err="1"/>
              <a:t>качеството</a:t>
            </a:r>
            <a:r>
              <a:rPr lang="ru-RU" sz="1200" dirty="0"/>
              <a:t> на </a:t>
            </a:r>
            <a:r>
              <a:rPr lang="ru-RU" sz="1200" dirty="0" err="1"/>
              <a:t>сестринските</a:t>
            </a:r>
            <a:r>
              <a:rPr lang="ru-RU" sz="1200" dirty="0"/>
              <a:t>/</a:t>
            </a:r>
            <a:r>
              <a:rPr lang="ru-RU" sz="1200" dirty="0" err="1"/>
              <a:t>здравните</a:t>
            </a:r>
            <a:r>
              <a:rPr lang="ru-RU" sz="1200" dirty="0"/>
              <a:t> грижи в </a:t>
            </a:r>
            <a:r>
              <a:rPr lang="ru-RU" sz="1200" dirty="0" err="1"/>
              <a:t>лечебните</a:t>
            </a:r>
            <a:r>
              <a:rPr lang="ru-RU" sz="1200" dirty="0"/>
              <a:t> заведения за </a:t>
            </a:r>
            <a:r>
              <a:rPr lang="ru-RU" sz="1200" dirty="0" err="1"/>
              <a:t>болнична</a:t>
            </a:r>
            <a:endParaRPr lang="ru-RU" sz="1200" dirty="0"/>
          </a:p>
          <a:p>
            <a:r>
              <a:rPr lang="bg-BG" sz="1200" dirty="0"/>
              <a:t>помощ.</a:t>
            </a:r>
          </a:p>
          <a:p>
            <a:r>
              <a:rPr lang="bg-BG" sz="1200" b="1" dirty="0"/>
              <a:t>Квалификационно ниво:</a:t>
            </a:r>
          </a:p>
          <a:p>
            <a:r>
              <a:rPr lang="ru-RU" sz="1200" dirty="0"/>
              <a:t>Пето квалификационно </a:t>
            </a:r>
            <a:r>
              <a:rPr lang="ru-RU" sz="1200" dirty="0" err="1"/>
              <a:t>ниво</a:t>
            </a:r>
            <a:r>
              <a:rPr lang="ru-RU" sz="1200" dirty="0"/>
              <a:t> </a:t>
            </a:r>
            <a:r>
              <a:rPr lang="ru-RU" sz="1200" dirty="0" err="1"/>
              <a:t>съгласно</a:t>
            </a:r>
            <a:r>
              <a:rPr lang="ru-RU" sz="1200" dirty="0"/>
              <a:t> чл. 11, т. (е) от Директива 2005/36/ЕО.</a:t>
            </a:r>
            <a:endParaRPr lang="bg-BG" sz="1200" dirty="0"/>
          </a:p>
        </p:txBody>
      </p:sp>
    </p:spTree>
    <p:extLst>
      <p:ext uri="{BB962C8B-B14F-4D97-AF65-F5344CB8AC3E}">
        <p14:creationId xmlns:p14="http://schemas.microsoft.com/office/powerpoint/2010/main" val="14603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Помислете и отговорете!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bg-BG" sz="3600" dirty="0" smtClean="0"/>
              <a:t>С какво се занимават следните науки? Кое е общото и кое различното между тях?</a:t>
            </a:r>
            <a:endParaRPr lang="bg-BG" sz="3600" dirty="0" smtClean="0">
              <a:solidFill>
                <a:srgbClr val="FF0000"/>
              </a:solidFill>
            </a:endParaRPr>
          </a:p>
          <a:p>
            <a:pPr algn="ctr"/>
            <a:r>
              <a:rPr lang="bg-BG" sz="3600" dirty="0" smtClean="0">
                <a:solidFill>
                  <a:srgbClr val="FF0000"/>
                </a:solidFill>
              </a:rPr>
              <a:t>Обща педагогика</a:t>
            </a:r>
          </a:p>
          <a:p>
            <a:pPr algn="ctr"/>
            <a:r>
              <a:rPr lang="bg-BG" sz="3600" dirty="0" smtClean="0">
                <a:solidFill>
                  <a:srgbClr val="FF0000"/>
                </a:solidFill>
              </a:rPr>
              <a:t>Медицинска педагогика</a:t>
            </a:r>
          </a:p>
          <a:p>
            <a:pPr algn="ctr"/>
            <a:r>
              <a:rPr lang="bg-BG" sz="3600" dirty="0" smtClean="0">
                <a:solidFill>
                  <a:srgbClr val="FF0000"/>
                </a:solidFill>
              </a:rPr>
              <a:t>Методика на преподаването</a:t>
            </a:r>
            <a:endParaRPr lang="bg-BG" sz="3600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764704"/>
            <a:ext cx="1152128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303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b="1" u="sng" dirty="0" smtClean="0"/>
              <a:t>Педагогика</a:t>
            </a:r>
            <a:r>
              <a:rPr lang="bg-BG" dirty="0" smtClean="0"/>
              <a:t> – социална наука, изследваща закономерностите, тенденциите и развититето на възпитанието, обучението и образованието на личността чрез реализиране на учебно – възпитателен процес.</a:t>
            </a:r>
          </a:p>
          <a:p>
            <a:r>
              <a:rPr lang="bg-BG" b="1" u="sng" dirty="0" smtClean="0"/>
              <a:t>Медицинска педагогика </a:t>
            </a:r>
            <a:r>
              <a:rPr lang="bg-BG" dirty="0" smtClean="0"/>
              <a:t>– професионална педагогика, изследваща закономерностите на възпитание, обучение и образование чрез реализиране на учебно-възпитателен процес във висшето медицинско училище </a:t>
            </a:r>
          </a:p>
          <a:p>
            <a:r>
              <a:rPr lang="bg-BG" b="1" u="sng" dirty="0" smtClean="0"/>
              <a:t>Методика на обучението по практика</a:t>
            </a:r>
            <a:r>
              <a:rPr lang="bg-BG" dirty="0" smtClean="0"/>
              <a:t>– педагогическа наука, изследваща планирането, организацията и осъществяването на практическото обучение в медицинското висше училище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5304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b="1" i="1" dirty="0" smtClean="0"/>
              <a:t>Педагогика</a:t>
            </a:r>
            <a:endParaRPr lang="bg-BG" sz="3600" b="1" i="1" dirty="0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bg-BG" sz="3600" dirty="0" smtClean="0"/>
              <a:t>Ръководство,възпитание, обучение, образование </a:t>
            </a:r>
            <a:endParaRPr lang="bg-BG" sz="3600" dirty="0"/>
          </a:p>
        </p:txBody>
      </p:sp>
      <p:pic>
        <p:nvPicPr>
          <p:cNvPr id="7" name="Контейнер за картина 6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1899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/>
              <a:t>Задача: </a:t>
            </a:r>
            <a:endParaRPr lang="bg-BG" dirty="0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200" b="1" dirty="0" smtClean="0"/>
              <a:t>Дефинирайте </a:t>
            </a:r>
            <a:r>
              <a:rPr lang="bg-BG" sz="3200" b="1" dirty="0"/>
              <a:t>понятията: възпитание, обучение, образование</a:t>
            </a:r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84936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TC101972873[[fn=Лято]]</Template>
  <TotalTime>2002</TotalTime>
  <Words>858</Words>
  <Application>Microsoft Office PowerPoint</Application>
  <PresentationFormat>Презентация на цял екран (4:3)</PresentationFormat>
  <Paragraphs>100</Paragraphs>
  <Slides>20</Slides>
  <Notes>1</Notes>
  <HiddenSlides>0</HiddenSlides>
  <MMClips>0</MMClips>
  <ScaleCrop>false</ScaleCrop>
  <HeadingPairs>
    <vt:vector size="8" baseType="variant">
      <vt:variant>
        <vt:lpstr>Използвани шрифтове</vt:lpstr>
      </vt:variant>
      <vt:variant>
        <vt:i4>9</vt:i4>
      </vt:variant>
      <vt:variant>
        <vt:lpstr>Тема</vt:lpstr>
      </vt:variant>
      <vt:variant>
        <vt:i4>1</vt:i4>
      </vt:variant>
      <vt:variant>
        <vt:lpstr>Вградени OLE сървъри</vt:lpstr>
      </vt:variant>
      <vt:variant>
        <vt:i4>1</vt:i4>
      </vt:variant>
      <vt:variant>
        <vt:lpstr>Заглавия на слайдовете</vt:lpstr>
      </vt:variant>
      <vt:variant>
        <vt:i4>20</vt:i4>
      </vt:variant>
    </vt:vector>
  </HeadingPairs>
  <TitlesOfParts>
    <vt:vector size="31" baseType="lpstr">
      <vt:lpstr>Arial Unicode MS</vt:lpstr>
      <vt:lpstr>Arial</vt:lpstr>
      <vt:lpstr>Arial Black</vt:lpstr>
      <vt:lpstr>Calibri</vt:lpstr>
      <vt:lpstr>Courier New</vt:lpstr>
      <vt:lpstr>Times New Roman</vt:lpstr>
      <vt:lpstr>Trebuchet MS</vt:lpstr>
      <vt:lpstr>Verdana</vt:lpstr>
      <vt:lpstr>Wingdings 2</vt:lpstr>
      <vt:lpstr>Summer</vt:lpstr>
      <vt:lpstr>CorelDRAW.Graphic.10</vt:lpstr>
      <vt:lpstr>Презентация на PowerPoint</vt:lpstr>
      <vt:lpstr>МЕТОДИКА НА ОБУЧЕНИЕТО ПО ПРАКТИКА ПО СПЕЦИАЛНОСТИТЕ ОТ НАПРАВЛЕНИЕ „ЗДРАВНИ ГРИЖИ“ (ПРЕДМЕТ И ЗАДАЧИ)</vt:lpstr>
      <vt:lpstr>Въпрос за дискусия</vt:lpstr>
      <vt:lpstr>"Регулирана професия" е дейност или съвкупност от дейности:</vt:lpstr>
      <vt:lpstr>Презентация на PowerPoint</vt:lpstr>
      <vt:lpstr>Помислете и отговорете! </vt:lpstr>
      <vt:lpstr>Презентация на PowerPoint</vt:lpstr>
      <vt:lpstr>Педагогика</vt:lpstr>
      <vt:lpstr>Задача: </vt:lpstr>
      <vt:lpstr>Презентация на PowerPoint</vt:lpstr>
      <vt:lpstr>ПРЕДМЕТ</vt:lpstr>
      <vt:lpstr>Задачи</vt:lpstr>
      <vt:lpstr>Задачи</vt:lpstr>
      <vt:lpstr>Задачи</vt:lpstr>
      <vt:lpstr>Задачи</vt:lpstr>
      <vt:lpstr>Въпрос за дискусия </vt:lpstr>
      <vt:lpstr>Учебен процес във ВУ</vt:lpstr>
      <vt:lpstr>Учебни цели </vt:lpstr>
      <vt:lpstr>Учебно-възпитателни цели </vt:lpstr>
      <vt:lpstr>Презентация на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ПРЕДМЕТ, ЦЕЛ И ЗАДАЧИ НА МЕТОДИКА НА ПРЕПОВАДАВАТО</dc:title>
  <dc:creator>PC</dc:creator>
  <cp:lastModifiedBy>Lenovo</cp:lastModifiedBy>
  <cp:revision>73</cp:revision>
  <dcterms:created xsi:type="dcterms:W3CDTF">2014-08-21T06:14:56Z</dcterms:created>
  <dcterms:modified xsi:type="dcterms:W3CDTF">2020-04-30T03:23:51Z</dcterms:modified>
</cp:coreProperties>
</file>