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2"/>
  </p:notesMasterIdLst>
  <p:sldIdLst>
    <p:sldId id="294" r:id="rId2"/>
    <p:sldId id="256" r:id="rId3"/>
    <p:sldId id="292" r:id="rId4"/>
    <p:sldId id="293" r:id="rId5"/>
    <p:sldId id="291" r:id="rId6"/>
    <p:sldId id="257" r:id="rId7"/>
    <p:sldId id="288" r:id="rId8"/>
    <p:sldId id="266" r:id="rId9"/>
    <p:sldId id="268" r:id="rId10"/>
    <p:sldId id="267" r:id="rId11"/>
    <p:sldId id="258" r:id="rId12"/>
    <p:sldId id="259" r:id="rId13"/>
    <p:sldId id="260" r:id="rId14"/>
    <p:sldId id="261" r:id="rId15"/>
    <p:sldId id="262" r:id="rId16"/>
    <p:sldId id="289" r:id="rId17"/>
    <p:sldId id="263" r:id="rId18"/>
    <p:sldId id="264" r:id="rId19"/>
    <p:sldId id="290" r:id="rId20"/>
    <p:sldId id="286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7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/>
      <dgm:spPr>
        <a:solidFill>
          <a:schemeClr val="bg2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Цели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(Защо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Учебно съдържание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(На какво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Методика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(при какви условия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Резултати от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(Какви резултати постигаме)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Цели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(Защо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Учебно съдържание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(На какво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Методика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(при какви условия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Резултати от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(Какви резултати постигаме)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DB8F1-BB18-404D-A2DD-BFA85D2E27FD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A9CC2-076F-418F-B456-D503FD8D9A3A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19358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81EE250-7C79-412D-AD2A-13BA11B5D972}" type="slidenum">
              <a:rPr lang="bg-BG" altLang="bg-BG"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41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30.4.2020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>
                <a:solidFill>
                  <a:srgbClr val="3333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altLang="en-US" sz="2000" b="1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altLang="en-US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bg-BG" altLang="en-US" sz="2000" b="1">
              <a:solidFill>
                <a:srgbClr val="333399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27225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Лекция № 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</a:rPr>
              <a:t>1</a:t>
            </a: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051050" y="5732463"/>
            <a:ext cx="684212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Доц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Макрета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Драганова,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д.м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59568" y="1945046"/>
            <a:ext cx="8424863" cy="140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ct val="0"/>
              </a:spcBef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ПРЕДМЕТ И ЗАДАЧИ НА ДИСЦИПЛИНАТА “МЕТОДИКА НА ОБУЧЕНИЕТО ПО СПЕЦИАЛНОСТИ ОТ ПРОФЕСИОНАЛНО НАПРАВЛЕНИЕ „ЗДРАВНИ ГРИЖИ“.</a:t>
            </a:r>
            <a:endParaRPr lang="bg-BG" altLang="bg-BG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6" name="TextBox 2"/>
          <p:cNvSpPr txBox="1">
            <a:spLocks noChangeArrowheads="1"/>
          </p:cNvSpPr>
          <p:nvPr/>
        </p:nvSpPr>
        <p:spPr bwMode="auto">
          <a:xfrm>
            <a:off x="684213" y="3644900"/>
            <a:ext cx="8045450" cy="170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 самоподготовка по </a:t>
            </a: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„Методика на обучението по практика по специалностите от професионално направление „Здравни грижи“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студенти от специалност „Управление на здравните грижи“ –  ОКС „Бакалавър“</a:t>
            </a:r>
          </a:p>
        </p:txBody>
      </p:sp>
    </p:spTree>
    <p:extLst>
      <p:ext uri="{BB962C8B-B14F-4D97-AF65-F5344CB8AC3E}">
        <p14:creationId xmlns:p14="http://schemas.microsoft.com/office/powerpoint/2010/main" val="739119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bg-BG" sz="2800" b="1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>
          <a:xfrm>
            <a:off x="1009443" y="692697"/>
            <a:ext cx="7125112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400" b="1" u="sng" dirty="0" smtClean="0"/>
              <a:t>Възпитание</a:t>
            </a:r>
            <a:r>
              <a:rPr lang="bg-BG" sz="2400" dirty="0" smtClean="0"/>
              <a:t> – целенасочено, многостранно взаимодействие на възпитавания с факторите на социално влияние с цел формиране на възпитателен облик, съответстващ на общочовешките ценности;</a:t>
            </a:r>
          </a:p>
          <a:p>
            <a:pPr marL="0" indent="0">
              <a:buNone/>
            </a:pPr>
            <a:r>
              <a:rPr lang="bg-BG" sz="2400" b="1" u="sng" dirty="0" smtClean="0"/>
              <a:t>Обучение</a:t>
            </a:r>
            <a:r>
              <a:rPr lang="bg-BG" sz="2400" dirty="0" smtClean="0"/>
              <a:t> – целенасочео взаимодействие (единодействие) между дейността на учителя (преподаване) и дейността на обучаваните (учене) с цел фомиране на знания, умения и навици;</a:t>
            </a:r>
          </a:p>
          <a:p>
            <a:pPr marL="0" indent="0">
              <a:buNone/>
            </a:pPr>
            <a:r>
              <a:rPr lang="bg-BG" sz="2400" b="1" u="sng" dirty="0" smtClean="0"/>
              <a:t>Образование </a:t>
            </a:r>
            <a:r>
              <a:rPr lang="bg-BG" sz="2400" dirty="0" smtClean="0"/>
              <a:t>– процес на целенасочено формиране на социалната и професионална годност на личността за обществена изява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334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ПРЕДМЕТ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807360"/>
            <a:ext cx="7125112" cy="40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b="1" u="sng" dirty="0" smtClean="0"/>
              <a:t>Предметът</a:t>
            </a:r>
            <a:r>
              <a:rPr lang="bg-BG" dirty="0" smtClean="0"/>
              <a:t> на дисциплината „Методика на обучението по практика…“ са педагогическите аспекти на планирането, организирането и провеждането на практическото обучение.</a:t>
            </a:r>
          </a:p>
          <a:p>
            <a:pPr marL="0" indent="0">
              <a:buNone/>
            </a:pPr>
            <a:r>
              <a:rPr lang="bg-BG" b="1" u="sng" dirty="0" smtClean="0"/>
              <a:t>Обект</a:t>
            </a:r>
            <a:r>
              <a:rPr lang="bg-BG" dirty="0" smtClean="0"/>
              <a:t> на въздействие – </a:t>
            </a:r>
          </a:p>
          <a:p>
            <a:pPr marL="0" indent="0">
              <a:buNone/>
            </a:pPr>
            <a:r>
              <a:rPr lang="bg-BG" dirty="0"/>
              <a:t>б</a:t>
            </a:r>
            <a:r>
              <a:rPr lang="bg-BG" dirty="0" smtClean="0"/>
              <a:t>ъдещите преподаватели,</a:t>
            </a:r>
          </a:p>
          <a:p>
            <a:pPr marL="0" indent="0">
              <a:buNone/>
            </a:pPr>
            <a:r>
              <a:rPr lang="bg-BG" dirty="0"/>
              <a:t>к</a:t>
            </a:r>
            <a:r>
              <a:rPr lang="bg-BG" dirty="0" smtClean="0"/>
              <a:t>оито подготвят здравните</a:t>
            </a:r>
          </a:p>
          <a:p>
            <a:pPr marL="0" indent="0">
              <a:buNone/>
            </a:pPr>
            <a:r>
              <a:rPr lang="bg-BG" dirty="0"/>
              <a:t>п</a:t>
            </a:r>
            <a:r>
              <a:rPr lang="bg-BG" dirty="0" smtClean="0"/>
              <a:t>рофесионалисти от различ-</a:t>
            </a:r>
          </a:p>
          <a:p>
            <a:pPr marL="0" indent="0">
              <a:buNone/>
            </a:pPr>
            <a:r>
              <a:rPr lang="bg-BG" dirty="0"/>
              <a:t>н</a:t>
            </a:r>
            <a:r>
              <a:rPr lang="bg-BG" dirty="0" smtClean="0"/>
              <a:t>ите специалности</a:t>
            </a:r>
            <a:endParaRPr lang="bg-B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12976"/>
            <a:ext cx="4316413" cy="328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1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1. Рационално планиране и организиране на практическото обучение в специалностите от професионално направление „Здравни грижи“ чрез следните учебни форми – </a:t>
            </a:r>
            <a:r>
              <a:rPr lang="bg-BG" dirty="0"/>
              <a:t>учебно-практическо </a:t>
            </a:r>
            <a:r>
              <a:rPr lang="bg-BG" dirty="0" smtClean="0"/>
              <a:t>занятие, учебна практика, стаж;</a:t>
            </a:r>
          </a:p>
          <a:p>
            <a:pPr marL="0" indent="0">
              <a:buNone/>
            </a:pPr>
            <a:r>
              <a:rPr lang="bg-BG" dirty="0" smtClean="0"/>
              <a:t>2. Усвояване на методиката за формулиране </a:t>
            </a:r>
            <a:r>
              <a:rPr lang="bg-BG" smtClean="0"/>
              <a:t>на </a:t>
            </a:r>
            <a:r>
              <a:rPr lang="bg-BG" smtClean="0"/>
              <a:t>УВЦ </a:t>
            </a:r>
            <a:r>
              <a:rPr lang="bg-BG" dirty="0" smtClean="0"/>
              <a:t>на съответните форми;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17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3. Използване на богат набор от традиционни и съвременни методи за обучение и адекватното им прилагане в учебния процес;</a:t>
            </a:r>
          </a:p>
          <a:p>
            <a:pPr marL="0" indent="0">
              <a:buNone/>
            </a:pPr>
            <a:r>
              <a:rPr lang="bg-BG" dirty="0" smtClean="0"/>
              <a:t>4. Изработване и прилагане на учебно-познавателни задачи с различна степен на сложност;</a:t>
            </a:r>
          </a:p>
          <a:p>
            <a:pPr marL="0" indent="0">
              <a:buNone/>
            </a:pPr>
            <a:r>
              <a:rPr lang="bg-BG" dirty="0" smtClean="0"/>
              <a:t>5. Използване на съвременни средства за онагледяване;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3677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Задачи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 smtClean="0"/>
              <a:t>6. Изработване на дидактически материали за обучение, самообучение, контрол и оценка;</a:t>
            </a:r>
          </a:p>
          <a:p>
            <a:pPr marL="0" indent="0">
              <a:buNone/>
            </a:pPr>
            <a:r>
              <a:rPr lang="bg-BG" dirty="0" smtClean="0"/>
              <a:t>7. Прилагане в доцимологичната практика на разнообразни методи и средства за контрол;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8. Усвояване на методика за оценяване на средствата за контрол;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7381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9. Провеждане на научно-педагогически изследвания с цел оптимизиране на учебните форми за пракитческото обучение на специалистите по „Здравни грижи“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10. Прилагане на подходящи модели на общуване с обучаваните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4681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bg-BG" sz="3600" dirty="0" smtClean="0"/>
              <a:t>Кои са елементите на учебния процес във ВМУ?</a:t>
            </a:r>
            <a:endParaRPr lang="bg-BG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980728"/>
            <a:ext cx="1296144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228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Учебен процес във ВУ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88413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Учебни цели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sz="4000" dirty="0" smtClean="0"/>
              <a:t>Дайте определение за </a:t>
            </a:r>
          </a:p>
          <a:p>
            <a:pPr marL="0" indent="0" algn="ctr">
              <a:buNone/>
            </a:pPr>
            <a:r>
              <a:rPr lang="bg-BG" sz="4000" dirty="0" smtClean="0"/>
              <a:t>„УЧЕБНА ЦЕЛ“!</a:t>
            </a:r>
          </a:p>
          <a:p>
            <a:pPr marL="0" indent="0" algn="ctr">
              <a:buNone/>
            </a:pPr>
            <a:r>
              <a:rPr lang="bg-BG" sz="4000" dirty="0" smtClean="0"/>
              <a:t>Колко вида учебни цели познавате?</a:t>
            </a:r>
            <a:endParaRPr lang="bg-BG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8680"/>
            <a:ext cx="157733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24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Учебно-възпитателни цели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Учебно-възпитателна цел – професионална компетентност</a:t>
            </a:r>
          </a:p>
          <a:p>
            <a:pPr algn="ctr"/>
            <a:r>
              <a:rPr lang="bg-BG" sz="2400" dirty="0" smtClean="0"/>
              <a:t>Институтски учебни цели</a:t>
            </a:r>
          </a:p>
          <a:p>
            <a:pPr algn="ctr"/>
            <a:r>
              <a:rPr lang="bg-BG" sz="2400" dirty="0" smtClean="0"/>
              <a:t>Междинни (катедрени) учебни цели</a:t>
            </a:r>
          </a:p>
          <a:p>
            <a:pPr algn="ctr"/>
            <a:r>
              <a:rPr lang="bg-BG" sz="2400" dirty="0" smtClean="0"/>
              <a:t>Специфични учебни цели</a:t>
            </a:r>
          </a:p>
          <a:p>
            <a:pPr algn="ctr"/>
            <a:endParaRPr lang="bg-BG" sz="24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92696"/>
            <a:ext cx="10858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21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МЕТОДИКА НА </a:t>
            </a:r>
            <a:r>
              <a:rPr lang="bg-BG" b="1" dirty="0" smtClean="0"/>
              <a:t>ОБУЧЕНИЕТО ПО ПРАКТИКА ПО СПЕЦИАЛНОСТИТЕ ОТ НАПРАВЛЕНИЕ „ЗДРАВНИ ГРИЖИ“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bg-BG" b="1" dirty="0"/>
              <a:t>(</a:t>
            </a:r>
            <a:r>
              <a:rPr lang="bg-BG" b="1" dirty="0" smtClean="0"/>
              <a:t>ПРЕДМЕТ И ЗАДАЧИ)</a:t>
            </a:r>
            <a:endParaRPr lang="bg-BG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8184" y="612224"/>
            <a:ext cx="1836199" cy="1606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41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Следва продължение………………………………….</a:t>
            </a:r>
          </a:p>
          <a:p>
            <a:r>
              <a:rPr lang="bg-BG" dirty="0" smtClean="0"/>
              <a:t>Приятна почивка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754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Що е то „РЕГУЛИРАНА ПРОФЕСИЯ“?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3715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"</a:t>
            </a:r>
            <a:r>
              <a:rPr lang="ru-RU" dirty="0" err="1"/>
              <a:t>Регулирана</a:t>
            </a:r>
            <a:r>
              <a:rPr lang="ru-RU" dirty="0"/>
              <a:t> </a:t>
            </a:r>
            <a:r>
              <a:rPr lang="ru-RU" dirty="0" err="1"/>
              <a:t>професия</a:t>
            </a:r>
            <a:r>
              <a:rPr lang="ru-RU" dirty="0"/>
              <a:t>" е </a:t>
            </a:r>
            <a:r>
              <a:rPr lang="ru-RU" dirty="0" err="1"/>
              <a:t>дейност</a:t>
            </a:r>
            <a:r>
              <a:rPr lang="ru-RU" dirty="0"/>
              <a:t> или </a:t>
            </a:r>
            <a:r>
              <a:rPr lang="ru-RU" dirty="0" err="1"/>
              <a:t>съвкупност</a:t>
            </a:r>
            <a:r>
              <a:rPr lang="ru-RU" dirty="0"/>
              <a:t> от </a:t>
            </a:r>
            <a:r>
              <a:rPr lang="ru-RU" dirty="0" err="1" smtClean="0"/>
              <a:t>дейности</a:t>
            </a:r>
            <a:r>
              <a:rPr lang="ru-RU" dirty="0" smtClean="0"/>
              <a:t>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включена </a:t>
            </a:r>
            <a:r>
              <a:rPr lang="ru-RU" sz="2000" dirty="0"/>
              <a:t>в </a:t>
            </a:r>
            <a:r>
              <a:rPr lang="ru-RU" sz="2000" dirty="0" err="1"/>
              <a:t>Списъка</a:t>
            </a:r>
            <a:r>
              <a:rPr lang="ru-RU" sz="2000" dirty="0"/>
              <a:t> на </a:t>
            </a:r>
            <a:r>
              <a:rPr lang="ru-RU" sz="2000" dirty="0" err="1"/>
              <a:t>регулираните</a:t>
            </a:r>
            <a:r>
              <a:rPr lang="ru-RU" sz="2000" dirty="0"/>
              <a:t> </a:t>
            </a:r>
            <a:r>
              <a:rPr lang="ru-RU" sz="2000" dirty="0" err="1"/>
              <a:t>професии</a:t>
            </a:r>
            <a:r>
              <a:rPr lang="ru-RU" sz="2000" dirty="0"/>
              <a:t> в </a:t>
            </a:r>
            <a:r>
              <a:rPr lang="ru-RU" sz="2000" dirty="0" err="1"/>
              <a:t>Република</a:t>
            </a:r>
            <a:r>
              <a:rPr lang="ru-RU" sz="2000" dirty="0"/>
              <a:t> </a:t>
            </a:r>
            <a:r>
              <a:rPr lang="ru-RU" sz="2000" dirty="0" err="1"/>
              <a:t>България</a:t>
            </a:r>
            <a:r>
              <a:rPr lang="ru-RU" sz="2000" dirty="0"/>
              <a:t>;</a:t>
            </a:r>
          </a:p>
          <a:p>
            <a:r>
              <a:rPr lang="ru-RU" sz="2000" dirty="0"/>
              <a:t>от </a:t>
            </a:r>
            <a:r>
              <a:rPr lang="ru-RU" sz="2000" dirty="0" err="1"/>
              <a:t>обществена</a:t>
            </a:r>
            <a:r>
              <a:rPr lang="ru-RU" sz="2000" dirty="0"/>
              <a:t> </a:t>
            </a:r>
            <a:r>
              <a:rPr lang="ru-RU" sz="2000" dirty="0" err="1"/>
              <a:t>значимост</a:t>
            </a:r>
            <a:r>
              <a:rPr lang="ru-RU" sz="2000" dirty="0"/>
              <a:t> и/или е от </a:t>
            </a:r>
            <a:r>
              <a:rPr lang="ru-RU" sz="2000" dirty="0" err="1"/>
              <a:t>съществено</a:t>
            </a:r>
            <a:r>
              <a:rPr lang="ru-RU" sz="2000" dirty="0"/>
              <a:t> значение за живота и </a:t>
            </a:r>
            <a:r>
              <a:rPr lang="ru-RU" sz="2000" dirty="0" err="1"/>
              <a:t>здравето</a:t>
            </a:r>
            <a:r>
              <a:rPr lang="ru-RU" sz="2000" dirty="0"/>
              <a:t> на </a:t>
            </a:r>
            <a:r>
              <a:rPr lang="ru-RU" sz="2000" dirty="0" err="1"/>
              <a:t>хората</a:t>
            </a:r>
            <a:r>
              <a:rPr lang="ru-RU" sz="2000" dirty="0"/>
              <a:t>;</a:t>
            </a:r>
          </a:p>
          <a:p>
            <a:r>
              <a:rPr lang="ru-RU" sz="2000" dirty="0" err="1"/>
              <a:t>упражняването</a:t>
            </a:r>
            <a:r>
              <a:rPr lang="ru-RU" sz="2000" dirty="0"/>
              <a:t> на </a:t>
            </a:r>
            <a:r>
              <a:rPr lang="ru-RU" sz="2000" dirty="0" err="1"/>
              <a:t>която</a:t>
            </a:r>
            <a:r>
              <a:rPr lang="ru-RU" sz="2000" dirty="0"/>
              <a:t> е определено чрез </a:t>
            </a:r>
            <a:r>
              <a:rPr lang="ru-RU" sz="2000" dirty="0" err="1"/>
              <a:t>законови</a:t>
            </a:r>
            <a:r>
              <a:rPr lang="ru-RU" sz="2000" dirty="0"/>
              <a:t>, </a:t>
            </a:r>
            <a:r>
              <a:rPr lang="ru-RU" sz="2000" dirty="0" err="1"/>
              <a:t>подзаконови</a:t>
            </a:r>
            <a:r>
              <a:rPr lang="ru-RU" sz="2000" dirty="0"/>
              <a:t> или </a:t>
            </a:r>
            <a:r>
              <a:rPr lang="ru-RU" sz="2000" dirty="0" err="1"/>
              <a:t>административни</a:t>
            </a:r>
            <a:r>
              <a:rPr lang="ru-RU" sz="2000" dirty="0"/>
              <a:t> </a:t>
            </a:r>
            <a:r>
              <a:rPr lang="ru-RU" sz="2000" dirty="0" err="1"/>
              <a:t>разпоредби</a:t>
            </a:r>
            <a:r>
              <a:rPr lang="ru-RU" sz="2000" dirty="0"/>
              <a:t>, за </a:t>
            </a:r>
            <a:r>
              <a:rPr lang="ru-RU" sz="2000" dirty="0" err="1"/>
              <a:t>притежаването</a:t>
            </a:r>
            <a:r>
              <a:rPr lang="ru-RU" sz="2000" dirty="0"/>
              <a:t> на специфична </a:t>
            </a:r>
            <a:r>
              <a:rPr lang="ru-RU" sz="2000" dirty="0" err="1"/>
              <a:t>професионална</a:t>
            </a:r>
            <a:r>
              <a:rPr lang="ru-RU" sz="2000" dirty="0"/>
              <a:t> квалификация, </a:t>
            </a:r>
            <a:r>
              <a:rPr lang="ru-RU" sz="2000" dirty="0" err="1"/>
              <a:t>правоспособност</a:t>
            </a:r>
            <a:r>
              <a:rPr lang="ru-RU" sz="2000" dirty="0"/>
              <a:t> или членство в </a:t>
            </a:r>
            <a:r>
              <a:rPr lang="ru-RU" sz="2000" dirty="0" err="1"/>
              <a:t>призната</a:t>
            </a:r>
            <a:r>
              <a:rPr lang="ru-RU" sz="2000" dirty="0"/>
              <a:t> от </a:t>
            </a:r>
            <a:r>
              <a:rPr lang="ru-RU" sz="2000" dirty="0" err="1"/>
              <a:t>държавата</a:t>
            </a:r>
            <a:r>
              <a:rPr lang="ru-RU" sz="2000" dirty="0"/>
              <a:t> </a:t>
            </a:r>
            <a:r>
              <a:rPr lang="ru-RU" sz="2000" dirty="0" err="1"/>
              <a:t>професионална</a:t>
            </a:r>
            <a:r>
              <a:rPr lang="ru-RU" sz="2000" dirty="0"/>
              <a:t> организация</a:t>
            </a:r>
            <a:r>
              <a:rPr lang="ru-RU" sz="2000" dirty="0" smtClean="0"/>
              <a:t>.</a:t>
            </a:r>
          </a:p>
          <a:p>
            <a:pPr algn="r"/>
            <a:r>
              <a:rPr lang="ru-RU" sz="1600" i="1" dirty="0" err="1" smtClean="0"/>
              <a:t>Източник</a:t>
            </a:r>
            <a:r>
              <a:rPr lang="ru-RU" sz="1600" i="1" dirty="0" smtClean="0"/>
              <a:t>: Закон за </a:t>
            </a:r>
            <a:r>
              <a:rPr lang="ru-RU" sz="1600" i="1" dirty="0" err="1" smtClean="0"/>
              <a:t>висшето</a:t>
            </a:r>
            <a:r>
              <a:rPr lang="ru-RU" sz="1600" i="1" smtClean="0"/>
              <a:t> образование, НЦИД</a:t>
            </a:r>
            <a:endParaRPr lang="ru-RU" sz="1600" i="1" dirty="0"/>
          </a:p>
          <a:p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36100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2" y="404664"/>
            <a:ext cx="7667013" cy="5976663"/>
          </a:xfrm>
        </p:spPr>
        <p:txBody>
          <a:bodyPr>
            <a:noAutofit/>
          </a:bodyPr>
          <a:lstStyle/>
          <a:p>
            <a:r>
              <a:rPr lang="ru-RU" sz="1200" dirty="0" err="1"/>
              <a:t>Преподавател</a:t>
            </a:r>
            <a:r>
              <a:rPr lang="ru-RU" sz="1200" dirty="0"/>
              <a:t> по практика по </a:t>
            </a:r>
            <a:r>
              <a:rPr lang="ru-RU" sz="1200" dirty="0" err="1"/>
              <a:t>специалностите</a:t>
            </a:r>
            <a:r>
              <a:rPr lang="ru-RU" sz="1200" dirty="0"/>
              <a:t> от </a:t>
            </a:r>
            <a:r>
              <a:rPr lang="ru-RU" sz="1200" dirty="0" err="1"/>
              <a:t>професионално</a:t>
            </a:r>
            <a:r>
              <a:rPr lang="ru-RU" sz="1200" dirty="0"/>
              <a:t> направление</a:t>
            </a:r>
          </a:p>
          <a:p>
            <a:r>
              <a:rPr lang="bg-BG" sz="1200" dirty="0"/>
              <a:t>„Здравни грижи”</a:t>
            </a:r>
          </a:p>
          <a:p>
            <a:r>
              <a:rPr lang="bg-BG" sz="1200" b="1" dirty="0"/>
              <a:t>Описание на дейности:</a:t>
            </a:r>
          </a:p>
          <a:p>
            <a:r>
              <a:rPr lang="ru-RU" sz="1200" dirty="0" err="1"/>
              <a:t>Лицата</a:t>
            </a:r>
            <a:r>
              <a:rPr lang="ru-RU" sz="1200" dirty="0"/>
              <a:t>, </a:t>
            </a:r>
            <a:r>
              <a:rPr lang="ru-RU" sz="1200" dirty="0" err="1"/>
              <a:t>придобили</a:t>
            </a:r>
            <a:r>
              <a:rPr lang="ru-RU" sz="1200" dirty="0"/>
              <a:t> </a:t>
            </a:r>
            <a:r>
              <a:rPr lang="ru-RU" sz="1200" dirty="0" err="1"/>
              <a:t>професионална</a:t>
            </a:r>
            <a:r>
              <a:rPr lang="ru-RU" sz="1200" dirty="0"/>
              <a:t> квалификация „</a:t>
            </a:r>
            <a:r>
              <a:rPr lang="ru-RU" sz="1200" dirty="0" err="1"/>
              <a:t>ръководител</a:t>
            </a:r>
            <a:r>
              <a:rPr lang="ru-RU" sz="1200" dirty="0"/>
              <a:t> на </a:t>
            </a:r>
            <a:r>
              <a:rPr lang="ru-RU" sz="1200" dirty="0" err="1"/>
              <a:t>здравните</a:t>
            </a:r>
            <a:endParaRPr lang="ru-RU" sz="1200" dirty="0"/>
          </a:p>
          <a:p>
            <a:r>
              <a:rPr lang="ru-RU" sz="1200" dirty="0"/>
              <a:t>грижи и </a:t>
            </a:r>
            <a:r>
              <a:rPr lang="ru-RU" sz="1200" dirty="0" err="1"/>
              <a:t>преподавател</a:t>
            </a:r>
            <a:r>
              <a:rPr lang="ru-RU" sz="1200" dirty="0"/>
              <a:t> по практика”, </a:t>
            </a:r>
            <a:r>
              <a:rPr lang="ru-RU" sz="1200" dirty="0" err="1"/>
              <a:t>притежават</a:t>
            </a:r>
            <a:r>
              <a:rPr lang="ru-RU" sz="1200" dirty="0"/>
              <a:t> </a:t>
            </a:r>
            <a:r>
              <a:rPr lang="ru-RU" sz="1200" dirty="0" err="1"/>
              <a:t>базова</a:t>
            </a:r>
            <a:r>
              <a:rPr lang="ru-RU" sz="1200" dirty="0"/>
              <a:t> квалификация по </a:t>
            </a:r>
            <a:r>
              <a:rPr lang="ru-RU" sz="1200" dirty="0" err="1"/>
              <a:t>една</a:t>
            </a:r>
            <a:r>
              <a:rPr lang="ru-RU" sz="1200" dirty="0"/>
              <a:t> от</a:t>
            </a:r>
          </a:p>
          <a:p>
            <a:r>
              <a:rPr lang="ru-RU" sz="1200" dirty="0" err="1"/>
              <a:t>следните</a:t>
            </a:r>
            <a:r>
              <a:rPr lang="ru-RU" sz="1200" dirty="0"/>
              <a:t> </a:t>
            </a:r>
            <a:r>
              <a:rPr lang="ru-RU" sz="1200" dirty="0" err="1"/>
              <a:t>специалности</a:t>
            </a:r>
            <a:r>
              <a:rPr lang="ru-RU" sz="1200" dirty="0"/>
              <a:t>: </a:t>
            </a:r>
            <a:r>
              <a:rPr lang="ru-RU" sz="1200" dirty="0" err="1"/>
              <a:t>медицинска</a:t>
            </a:r>
            <a:r>
              <a:rPr lang="ru-RU" sz="1200" dirty="0"/>
              <a:t> сестра, акушерка, </a:t>
            </a:r>
            <a:r>
              <a:rPr lang="ru-RU" sz="1200" dirty="0" err="1"/>
              <a:t>рехабилитатор</a:t>
            </a:r>
            <a:r>
              <a:rPr lang="ru-RU" sz="1200" dirty="0"/>
              <a:t>, рентгенов</a:t>
            </a:r>
          </a:p>
          <a:p>
            <a:r>
              <a:rPr lang="ru-RU" sz="1200" dirty="0"/>
              <a:t>лаборант, медицински лаборант и др. от </a:t>
            </a:r>
            <a:r>
              <a:rPr lang="ru-RU" sz="1200" dirty="0" err="1"/>
              <a:t>специалностите</a:t>
            </a:r>
            <a:r>
              <a:rPr lang="ru-RU" sz="1200" dirty="0"/>
              <a:t> от </a:t>
            </a:r>
            <a:r>
              <a:rPr lang="ru-RU" sz="1200" dirty="0" err="1"/>
              <a:t>професионално</a:t>
            </a:r>
            <a:endParaRPr lang="ru-RU" sz="1200" dirty="0"/>
          </a:p>
          <a:p>
            <a:r>
              <a:rPr lang="ru-RU" sz="1200" dirty="0"/>
              <a:t>направление „Здравни грижи”. </a:t>
            </a:r>
            <a:r>
              <a:rPr lang="ru-RU" sz="1200" dirty="0" err="1"/>
              <a:t>Медицинските</a:t>
            </a:r>
            <a:r>
              <a:rPr lang="ru-RU" sz="1200" dirty="0"/>
              <a:t> </a:t>
            </a:r>
            <a:r>
              <a:rPr lang="ru-RU" sz="1200" dirty="0" err="1"/>
              <a:t>сестри</a:t>
            </a:r>
            <a:r>
              <a:rPr lang="ru-RU" sz="1200" dirty="0"/>
              <a:t>, </a:t>
            </a:r>
            <a:r>
              <a:rPr lang="ru-RU" sz="1200" dirty="0" err="1"/>
              <a:t>акушерките</a:t>
            </a:r>
            <a:r>
              <a:rPr lang="ru-RU" sz="1200" dirty="0"/>
              <a:t>,</a:t>
            </a:r>
          </a:p>
          <a:p>
            <a:r>
              <a:rPr lang="ru-RU" sz="1200" dirty="0" err="1"/>
              <a:t>рехабилитаторите</a:t>
            </a:r>
            <a:r>
              <a:rPr lang="ru-RU" sz="1200" dirty="0"/>
              <a:t>, </a:t>
            </a:r>
            <a:r>
              <a:rPr lang="ru-RU" sz="1200" dirty="0" err="1"/>
              <a:t>придобили</a:t>
            </a:r>
            <a:r>
              <a:rPr lang="ru-RU" sz="1200" dirty="0"/>
              <a:t> </a:t>
            </a:r>
            <a:r>
              <a:rPr lang="ru-RU" sz="1200" dirty="0" err="1"/>
              <a:t>тази</a:t>
            </a:r>
            <a:r>
              <a:rPr lang="ru-RU" sz="1200" dirty="0"/>
              <a:t> квалификация </a:t>
            </a:r>
            <a:r>
              <a:rPr lang="ru-RU" sz="1200" dirty="0" err="1"/>
              <a:t>могат</a:t>
            </a:r>
            <a:r>
              <a:rPr lang="ru-RU" sz="1200" dirty="0"/>
              <a:t> да </a:t>
            </a:r>
            <a:r>
              <a:rPr lang="ru-RU" sz="1200" dirty="0" err="1"/>
              <a:t>заемат</a:t>
            </a:r>
            <a:r>
              <a:rPr lang="ru-RU" sz="1200" dirty="0"/>
              <a:t> </a:t>
            </a:r>
            <a:r>
              <a:rPr lang="ru-RU" sz="1200" dirty="0" err="1"/>
              <a:t>съотв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длъжностите</a:t>
            </a:r>
            <a:r>
              <a:rPr lang="ru-RU" sz="1200" dirty="0"/>
              <a:t> </a:t>
            </a:r>
            <a:r>
              <a:rPr lang="ru-RU" sz="1200" dirty="0" err="1"/>
              <a:t>главна</a:t>
            </a:r>
            <a:r>
              <a:rPr lang="ru-RU" sz="1200" dirty="0"/>
              <a:t> и </a:t>
            </a:r>
            <a:r>
              <a:rPr lang="ru-RU" sz="1200" dirty="0" err="1"/>
              <a:t>старша</a:t>
            </a:r>
            <a:r>
              <a:rPr lang="ru-RU" sz="1200" dirty="0"/>
              <a:t> </a:t>
            </a:r>
            <a:r>
              <a:rPr lang="ru-RU" sz="1200" dirty="0" err="1"/>
              <a:t>медицинска</a:t>
            </a:r>
            <a:r>
              <a:rPr lang="ru-RU" sz="1200" dirty="0"/>
              <a:t> сестра, акушерка, </a:t>
            </a:r>
            <a:r>
              <a:rPr lang="ru-RU" sz="1200" dirty="0" err="1"/>
              <a:t>рехабилитор</a:t>
            </a:r>
            <a:r>
              <a:rPr lang="ru-RU" sz="1200" dirty="0"/>
              <a:t>.</a:t>
            </a:r>
          </a:p>
          <a:p>
            <a:r>
              <a:rPr lang="ru-RU" sz="1200" dirty="0" err="1"/>
              <a:t>Лицата</a:t>
            </a:r>
            <a:r>
              <a:rPr lang="ru-RU" sz="1200" dirty="0"/>
              <a:t>, </a:t>
            </a:r>
            <a:r>
              <a:rPr lang="ru-RU" sz="1200" dirty="0" err="1"/>
              <a:t>придобили</a:t>
            </a:r>
            <a:r>
              <a:rPr lang="ru-RU" sz="1200" dirty="0"/>
              <a:t> </a:t>
            </a:r>
            <a:r>
              <a:rPr lang="ru-RU" sz="1200" dirty="0" err="1"/>
              <a:t>професионална</a:t>
            </a:r>
            <a:r>
              <a:rPr lang="ru-RU" sz="1200" dirty="0"/>
              <a:t> квалификация „</a:t>
            </a:r>
            <a:r>
              <a:rPr lang="ru-RU" sz="1200" dirty="0" err="1"/>
              <a:t>ръководител</a:t>
            </a:r>
            <a:r>
              <a:rPr lang="ru-RU" sz="1200" dirty="0"/>
              <a:t> на </a:t>
            </a:r>
            <a:r>
              <a:rPr lang="ru-RU" sz="1200" dirty="0" err="1"/>
              <a:t>здравните</a:t>
            </a:r>
            <a:endParaRPr lang="ru-RU" sz="1200" dirty="0"/>
          </a:p>
          <a:p>
            <a:r>
              <a:rPr lang="ru-RU" sz="1200" dirty="0"/>
              <a:t>грижи и </a:t>
            </a:r>
            <a:r>
              <a:rPr lang="ru-RU" sz="1200" dirty="0" err="1"/>
              <a:t>преподавател</a:t>
            </a:r>
            <a:r>
              <a:rPr lang="ru-RU" sz="1200" dirty="0"/>
              <a:t> по практика” (</a:t>
            </a:r>
            <a:r>
              <a:rPr lang="ru-RU" sz="1200" dirty="0" err="1"/>
              <a:t>притежаващи</a:t>
            </a:r>
            <a:r>
              <a:rPr lang="ru-RU" sz="1200" dirty="0"/>
              <a:t> и </a:t>
            </a:r>
            <a:r>
              <a:rPr lang="ru-RU" sz="1200" dirty="0" err="1"/>
              <a:t>съответната</a:t>
            </a:r>
            <a:r>
              <a:rPr lang="ru-RU" sz="1200" dirty="0"/>
              <a:t> </a:t>
            </a:r>
            <a:r>
              <a:rPr lang="ru-RU" sz="1200" dirty="0" err="1"/>
              <a:t>базова</a:t>
            </a:r>
            <a:endParaRPr lang="ru-RU" sz="1200" dirty="0"/>
          </a:p>
          <a:p>
            <a:r>
              <a:rPr lang="ru-RU" sz="1200" dirty="0"/>
              <a:t>квалификация) </a:t>
            </a:r>
            <a:r>
              <a:rPr lang="ru-RU" sz="1200" dirty="0" err="1"/>
              <a:t>провеждат</a:t>
            </a:r>
            <a:r>
              <a:rPr lang="ru-RU" sz="1200" dirty="0"/>
              <a:t> </a:t>
            </a:r>
            <a:r>
              <a:rPr lang="ru-RU" sz="1200" dirty="0" err="1"/>
              <a:t>практическото</a:t>
            </a:r>
            <a:r>
              <a:rPr lang="ru-RU" sz="1200" dirty="0"/>
              <a:t> обучение (</a:t>
            </a:r>
            <a:r>
              <a:rPr lang="ru-RU" sz="1200" dirty="0" err="1"/>
              <a:t>учебна</a:t>
            </a:r>
            <a:r>
              <a:rPr lang="ru-RU" sz="1200" dirty="0"/>
              <a:t> практика и</a:t>
            </a:r>
          </a:p>
          <a:p>
            <a:r>
              <a:rPr lang="ru-RU" sz="1200" dirty="0" err="1"/>
              <a:t>преддипломен</a:t>
            </a:r>
            <a:r>
              <a:rPr lang="ru-RU" sz="1200" dirty="0"/>
              <a:t> стаж) и </a:t>
            </a:r>
            <a:r>
              <a:rPr lang="ru-RU" sz="1200" dirty="0" err="1"/>
              <a:t>упражненията</a:t>
            </a:r>
            <a:r>
              <a:rPr lang="ru-RU" sz="1200" dirty="0"/>
              <a:t> на </a:t>
            </a:r>
            <a:r>
              <a:rPr lang="ru-RU" sz="1200" dirty="0" err="1"/>
              <a:t>студентите</a:t>
            </a:r>
            <a:r>
              <a:rPr lang="ru-RU" sz="1200" dirty="0"/>
              <a:t> по </a:t>
            </a:r>
            <a:r>
              <a:rPr lang="ru-RU" sz="1200" dirty="0" err="1"/>
              <a:t>съответната</a:t>
            </a:r>
            <a:r>
              <a:rPr lang="ru-RU" sz="1200" dirty="0"/>
              <a:t> </a:t>
            </a:r>
            <a:r>
              <a:rPr lang="ru-RU" sz="1200" dirty="0" err="1"/>
              <a:t>медицинска</a:t>
            </a:r>
            <a:endParaRPr lang="ru-RU" sz="1200" dirty="0"/>
          </a:p>
          <a:p>
            <a:r>
              <a:rPr lang="ru-RU" sz="1200" dirty="0" err="1"/>
              <a:t>специалност</a:t>
            </a:r>
            <a:r>
              <a:rPr lang="ru-RU" sz="1200" dirty="0"/>
              <a:t> – </a:t>
            </a:r>
            <a:r>
              <a:rPr lang="ru-RU" sz="1200" dirty="0" err="1"/>
              <a:t>медицинска</a:t>
            </a:r>
            <a:r>
              <a:rPr lang="ru-RU" sz="1200" dirty="0"/>
              <a:t> сестра, акушерка, </a:t>
            </a:r>
            <a:r>
              <a:rPr lang="ru-RU" sz="1200" dirty="0" err="1"/>
              <a:t>рехабилитор</a:t>
            </a:r>
            <a:r>
              <a:rPr lang="ru-RU" sz="1200" dirty="0"/>
              <a:t> и др.</a:t>
            </a:r>
          </a:p>
          <a:p>
            <a:r>
              <a:rPr lang="ru-RU" sz="1200" dirty="0" err="1"/>
              <a:t>Главната</a:t>
            </a:r>
            <a:r>
              <a:rPr lang="ru-RU" sz="1200" dirty="0"/>
              <a:t> </a:t>
            </a:r>
            <a:r>
              <a:rPr lang="ru-RU" sz="1200" dirty="0" err="1"/>
              <a:t>медицинска</a:t>
            </a:r>
            <a:r>
              <a:rPr lang="ru-RU" sz="1200" dirty="0"/>
              <a:t> сестра, акушерка, </a:t>
            </a:r>
            <a:r>
              <a:rPr lang="ru-RU" sz="1200" dirty="0" err="1"/>
              <a:t>рехабилитор</a:t>
            </a:r>
            <a:r>
              <a:rPr lang="ru-RU" sz="1200" dirty="0"/>
              <a:t> </a:t>
            </a:r>
            <a:r>
              <a:rPr lang="ru-RU" sz="1200" dirty="0" err="1"/>
              <a:t>осъществяват</a:t>
            </a:r>
            <a:r>
              <a:rPr lang="ru-RU" sz="1200" dirty="0"/>
              <a:t> </a:t>
            </a:r>
            <a:r>
              <a:rPr lang="ru-RU" sz="1200" dirty="0" err="1"/>
              <a:t>дейностите</a:t>
            </a:r>
            <a:endParaRPr lang="ru-RU" sz="1200" dirty="0"/>
          </a:p>
          <a:p>
            <a:r>
              <a:rPr lang="ru-RU" sz="1200" dirty="0"/>
              <a:t>по </a:t>
            </a:r>
            <a:r>
              <a:rPr lang="ru-RU" sz="1200" dirty="0" err="1"/>
              <a:t>организацията</a:t>
            </a:r>
            <a:r>
              <a:rPr lang="ru-RU" sz="1200" dirty="0"/>
              <a:t>, </a:t>
            </a:r>
            <a:r>
              <a:rPr lang="ru-RU" sz="1200" dirty="0" err="1"/>
              <a:t>координацията</a:t>
            </a:r>
            <a:r>
              <a:rPr lang="ru-RU" sz="1200" dirty="0"/>
              <a:t> и </a:t>
            </a:r>
            <a:r>
              <a:rPr lang="ru-RU" sz="1200" dirty="0" err="1"/>
              <a:t>контрола</a:t>
            </a:r>
            <a:r>
              <a:rPr lang="ru-RU" sz="1200" dirty="0"/>
              <a:t> на </a:t>
            </a:r>
            <a:r>
              <a:rPr lang="ru-RU" sz="1200" dirty="0" err="1"/>
              <a:t>икономическата</a:t>
            </a:r>
            <a:r>
              <a:rPr lang="ru-RU" sz="1200" dirty="0"/>
              <a:t> </a:t>
            </a:r>
            <a:r>
              <a:rPr lang="ru-RU" sz="1200" dirty="0" err="1"/>
              <a:t>ефективност</a:t>
            </a:r>
            <a:r>
              <a:rPr lang="ru-RU" sz="1200" dirty="0"/>
              <a:t> и</a:t>
            </a:r>
          </a:p>
          <a:p>
            <a:r>
              <a:rPr lang="ru-RU" sz="1200" dirty="0" err="1"/>
              <a:t>качеството</a:t>
            </a:r>
            <a:r>
              <a:rPr lang="ru-RU" sz="1200" dirty="0"/>
              <a:t> на </a:t>
            </a:r>
            <a:r>
              <a:rPr lang="ru-RU" sz="1200" dirty="0" err="1"/>
              <a:t>сестринските</a:t>
            </a:r>
            <a:r>
              <a:rPr lang="ru-RU" sz="1200" dirty="0"/>
              <a:t>/</a:t>
            </a:r>
            <a:r>
              <a:rPr lang="ru-RU" sz="1200" dirty="0" err="1"/>
              <a:t>здравните</a:t>
            </a:r>
            <a:r>
              <a:rPr lang="ru-RU" sz="1200" dirty="0"/>
              <a:t> грижи в </a:t>
            </a:r>
            <a:r>
              <a:rPr lang="ru-RU" sz="1200" dirty="0" err="1"/>
              <a:t>лечебните</a:t>
            </a:r>
            <a:r>
              <a:rPr lang="ru-RU" sz="1200" dirty="0"/>
              <a:t> заведения за </a:t>
            </a:r>
            <a:r>
              <a:rPr lang="ru-RU" sz="1200" dirty="0" err="1"/>
              <a:t>болнична</a:t>
            </a:r>
            <a:endParaRPr lang="ru-RU" sz="1200" dirty="0"/>
          </a:p>
          <a:p>
            <a:r>
              <a:rPr lang="bg-BG" sz="1200" dirty="0"/>
              <a:t>помощ.</a:t>
            </a:r>
          </a:p>
          <a:p>
            <a:r>
              <a:rPr lang="bg-BG" sz="1200" b="1" dirty="0"/>
              <a:t>Квалификационно ниво:</a:t>
            </a:r>
          </a:p>
          <a:p>
            <a:r>
              <a:rPr lang="ru-RU" sz="1200" dirty="0"/>
              <a:t>Пето квалификационно </a:t>
            </a:r>
            <a:r>
              <a:rPr lang="ru-RU" sz="1200" dirty="0" err="1"/>
              <a:t>ниво</a:t>
            </a:r>
            <a:r>
              <a:rPr lang="ru-RU" sz="1200" dirty="0"/>
              <a:t> </a:t>
            </a:r>
            <a:r>
              <a:rPr lang="ru-RU" sz="1200" dirty="0" err="1"/>
              <a:t>съгласно</a:t>
            </a:r>
            <a:r>
              <a:rPr lang="ru-RU" sz="1200" dirty="0"/>
              <a:t> чл. 11, т. (е) от Директива 2005/36/ЕО.</a:t>
            </a:r>
            <a:endParaRPr lang="bg-BG" sz="1200" dirty="0"/>
          </a:p>
        </p:txBody>
      </p:sp>
    </p:spTree>
    <p:extLst>
      <p:ext uri="{BB962C8B-B14F-4D97-AF65-F5344CB8AC3E}">
        <p14:creationId xmlns:p14="http://schemas.microsoft.com/office/powerpoint/2010/main" val="14603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Помислете и отговорете!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bg-BG" sz="3600" dirty="0" smtClean="0"/>
              <a:t>С какво се занимават следните науки? Кое е общото и кое различното между тях?</a:t>
            </a:r>
            <a:endParaRPr lang="bg-BG" sz="3600" dirty="0" smtClean="0">
              <a:solidFill>
                <a:srgbClr val="FF0000"/>
              </a:solidFill>
            </a:endParaRPr>
          </a:p>
          <a:p>
            <a:pPr algn="ctr"/>
            <a:r>
              <a:rPr lang="bg-BG" sz="3600" dirty="0" smtClean="0">
                <a:solidFill>
                  <a:srgbClr val="FF0000"/>
                </a:solidFill>
              </a:rPr>
              <a:t>Обща педагогика</a:t>
            </a:r>
          </a:p>
          <a:p>
            <a:pPr algn="ctr"/>
            <a:r>
              <a:rPr lang="bg-BG" sz="3600" dirty="0" smtClean="0">
                <a:solidFill>
                  <a:srgbClr val="FF0000"/>
                </a:solidFill>
              </a:rPr>
              <a:t>Медицинска педагогика</a:t>
            </a:r>
          </a:p>
          <a:p>
            <a:pPr algn="ctr"/>
            <a:r>
              <a:rPr lang="bg-BG" sz="3600" dirty="0" smtClean="0">
                <a:solidFill>
                  <a:srgbClr val="FF0000"/>
                </a:solidFill>
              </a:rPr>
              <a:t>Методика на преподаването</a:t>
            </a:r>
            <a:endParaRPr lang="bg-BG" sz="36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64704"/>
            <a:ext cx="115212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03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b="1" u="sng" dirty="0" smtClean="0"/>
              <a:t>Педагогика</a:t>
            </a:r>
            <a:r>
              <a:rPr lang="bg-BG" dirty="0" smtClean="0"/>
              <a:t> – социална наука, изследваща закономерностите, тенденциите и развититето на възпитанието, обучението и образованието на личността чрез реализиране на учебно – възпитателен процес.</a:t>
            </a:r>
          </a:p>
          <a:p>
            <a:r>
              <a:rPr lang="bg-BG" b="1" u="sng" dirty="0" smtClean="0"/>
              <a:t>Медицинска педагогика </a:t>
            </a:r>
            <a:r>
              <a:rPr lang="bg-BG" dirty="0" smtClean="0"/>
              <a:t>– професионална педагогика, изследваща закономерностите на възпитание, обучение и образование чрез реализиране на учебно-възпитателен процес във висшето медицинско училище </a:t>
            </a:r>
          </a:p>
          <a:p>
            <a:r>
              <a:rPr lang="bg-BG" b="1" u="sng" dirty="0" smtClean="0"/>
              <a:t>Методика на обучението по практика</a:t>
            </a:r>
            <a:r>
              <a:rPr lang="bg-BG" dirty="0" smtClean="0"/>
              <a:t>– педагогическа наука, изследваща планирането, организацията и осъществяването на практическото обучение в медицинското висше училище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5304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i="1" dirty="0" smtClean="0"/>
              <a:t>Педагогика</a:t>
            </a:r>
            <a:endParaRPr lang="bg-BG" sz="3600" b="1" i="1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Ръководство,възпитание, обучение, образование </a:t>
            </a:r>
            <a:endParaRPr lang="bg-BG" sz="3600" dirty="0"/>
          </a:p>
        </p:txBody>
      </p:sp>
      <p:pic>
        <p:nvPicPr>
          <p:cNvPr id="7" name="Контейнер за картина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189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/>
              <a:t>Задача: </a:t>
            </a:r>
            <a:endParaRPr lang="bg-BG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b="1" dirty="0" smtClean="0"/>
              <a:t>Дефинирайте </a:t>
            </a:r>
            <a:r>
              <a:rPr lang="bg-BG" sz="3200" b="1" dirty="0"/>
              <a:t>понятията: възпитание, обучение, образование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84936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TC101972873[[fn=Лято]]</Template>
  <TotalTime>2002</TotalTime>
  <Words>858</Words>
  <Application>Microsoft Office PowerPoint</Application>
  <PresentationFormat>Презентация на цял екран (4:3)</PresentationFormat>
  <Paragraphs>100</Paragraphs>
  <Slides>20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20</vt:i4>
      </vt:variant>
    </vt:vector>
  </HeadingPairs>
  <TitlesOfParts>
    <vt:vector size="31" baseType="lpstr">
      <vt:lpstr>Arial Unicode MS</vt:lpstr>
      <vt:lpstr>Arial</vt:lpstr>
      <vt:lpstr>Arial Black</vt:lpstr>
      <vt:lpstr>Calibri</vt:lpstr>
      <vt:lpstr>Courier New</vt:lpstr>
      <vt:lpstr>Times New Roman</vt:lpstr>
      <vt:lpstr>Trebuchet MS</vt:lpstr>
      <vt:lpstr>Verdana</vt:lpstr>
      <vt:lpstr>Wingdings 2</vt:lpstr>
      <vt:lpstr>Summer</vt:lpstr>
      <vt:lpstr>CorelDRAW.Graphic.10</vt:lpstr>
      <vt:lpstr>Презентация на PowerPoint</vt:lpstr>
      <vt:lpstr>МЕТОДИКА НА ОБУЧЕНИЕТО ПО ПРАКТИКА ПО СПЕЦИАЛНОСТИТЕ ОТ НАПРАВЛЕНИЕ „ЗДРАВНИ ГРИЖИ“ (ПРЕДМЕТ И ЗАДАЧИ)</vt:lpstr>
      <vt:lpstr>Въпрос за дискусия</vt:lpstr>
      <vt:lpstr>"Регулирана професия" е дейност или съвкупност от дейности:</vt:lpstr>
      <vt:lpstr>Презентация на PowerPoint</vt:lpstr>
      <vt:lpstr>Помислете и отговорете! </vt:lpstr>
      <vt:lpstr>Презентация на PowerPoint</vt:lpstr>
      <vt:lpstr>Педагогика</vt:lpstr>
      <vt:lpstr>Задача: </vt:lpstr>
      <vt:lpstr>Презентация на PowerPoint</vt:lpstr>
      <vt:lpstr>ПРЕДМЕТ</vt:lpstr>
      <vt:lpstr>Задачи</vt:lpstr>
      <vt:lpstr>Задачи</vt:lpstr>
      <vt:lpstr>Задачи</vt:lpstr>
      <vt:lpstr>Задачи</vt:lpstr>
      <vt:lpstr>Въпрос за дискусия </vt:lpstr>
      <vt:lpstr>Учебен процес във ВУ</vt:lpstr>
      <vt:lpstr>Учебни цели </vt:lpstr>
      <vt:lpstr>Учебно-възпитателни цели 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ЦЕЛ И ЗАДАЧИ НА МЕТОДИКА НА ПРЕПОВАДАВАТО</dc:title>
  <dc:creator>PC</dc:creator>
  <cp:lastModifiedBy>Lenovo</cp:lastModifiedBy>
  <cp:revision>73</cp:revision>
  <dcterms:created xsi:type="dcterms:W3CDTF">2014-08-21T06:14:56Z</dcterms:created>
  <dcterms:modified xsi:type="dcterms:W3CDTF">2020-04-30T03:23:51Z</dcterms:modified>
</cp:coreProperties>
</file>