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7"/>
  </p:notesMasterIdLst>
  <p:sldIdLst>
    <p:sldId id="294" r:id="rId2"/>
    <p:sldId id="289" r:id="rId3"/>
    <p:sldId id="263" r:id="rId4"/>
    <p:sldId id="264" r:id="rId5"/>
    <p:sldId id="290" r:id="rId6"/>
    <p:sldId id="265" r:id="rId7"/>
    <p:sldId id="269" r:id="rId8"/>
    <p:sldId id="270" r:id="rId9"/>
    <p:sldId id="274" r:id="rId10"/>
    <p:sldId id="275" r:id="rId11"/>
    <p:sldId id="271" r:id="rId12"/>
    <p:sldId id="273" r:id="rId13"/>
    <p:sldId id="277" r:id="rId14"/>
    <p:sldId id="282" r:id="rId15"/>
    <p:sldId id="278" r:id="rId16"/>
    <p:sldId id="272" r:id="rId17"/>
    <p:sldId id="276" r:id="rId18"/>
    <p:sldId id="279" r:id="rId19"/>
    <p:sldId id="280" r:id="rId20"/>
    <p:sldId id="284" r:id="rId21"/>
    <p:sldId id="285" r:id="rId22"/>
    <p:sldId id="281" r:id="rId23"/>
    <p:sldId id="283" r:id="rId24"/>
    <p:sldId id="287" r:id="rId25"/>
    <p:sldId id="286" r:id="rId2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F66584-308D-4CE8-B732-FCEF696A236F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02DD7A3B-EF13-48E8-B5CE-3617D2AC0D7F}">
      <dgm:prSet phldrT="[Текст]"/>
      <dgm:spPr>
        <a:solidFill>
          <a:schemeClr val="bg2"/>
        </a:solidFill>
      </dgm:spPr>
      <dgm:t>
        <a:bodyPr/>
        <a:lstStyle/>
        <a:p>
          <a:pPr algn="ctr"/>
          <a:r>
            <a:rPr lang="bg-BG" b="1" dirty="0" smtClean="0">
              <a:solidFill>
                <a:schemeClr val="tx1"/>
              </a:solidFill>
            </a:rPr>
            <a:t>Цели на обучението</a:t>
          </a:r>
        </a:p>
        <a:p>
          <a:pPr algn="ctr"/>
          <a:r>
            <a:rPr lang="bg-BG" b="1" dirty="0" smtClean="0">
              <a:solidFill>
                <a:schemeClr val="tx1"/>
              </a:solidFill>
            </a:rPr>
            <a:t>(Защо обучаваме)</a:t>
          </a:r>
          <a:endParaRPr lang="bg-BG" b="1" dirty="0">
            <a:solidFill>
              <a:schemeClr val="tx1"/>
            </a:solidFill>
          </a:endParaRPr>
        </a:p>
      </dgm:t>
    </dgm:pt>
    <dgm:pt modelId="{A764171A-332C-475C-943B-64DCEA1F42C4}" type="parTrans" cxnId="{2206E13F-B9DF-4891-8F93-5E222AD401BA}">
      <dgm:prSet/>
      <dgm:spPr/>
      <dgm:t>
        <a:bodyPr/>
        <a:lstStyle/>
        <a:p>
          <a:endParaRPr lang="bg-BG"/>
        </a:p>
      </dgm:t>
    </dgm:pt>
    <dgm:pt modelId="{D957197F-8465-4257-AC72-D9B81600F694}" type="sibTrans" cxnId="{2206E13F-B9DF-4891-8F93-5E222AD401BA}">
      <dgm:prSet/>
      <dgm:spPr/>
      <dgm:t>
        <a:bodyPr/>
        <a:lstStyle/>
        <a:p>
          <a:endParaRPr lang="bg-BG"/>
        </a:p>
      </dgm:t>
    </dgm:pt>
    <dgm:pt modelId="{FDB394D2-FE80-4B0A-AF64-BEA82529070A}">
      <dgm:prSet phldrT="[Текст]"/>
      <dgm:spPr/>
      <dgm:t>
        <a:bodyPr/>
        <a:lstStyle/>
        <a:p>
          <a:pPr algn="ctr"/>
          <a:r>
            <a:rPr lang="bg-BG" b="1" dirty="0" smtClean="0">
              <a:solidFill>
                <a:schemeClr val="tx1"/>
              </a:solidFill>
            </a:rPr>
            <a:t>Учебно съдържание</a:t>
          </a:r>
        </a:p>
        <a:p>
          <a:pPr algn="ctr"/>
          <a:r>
            <a:rPr lang="bg-BG" b="1" dirty="0" smtClean="0">
              <a:solidFill>
                <a:schemeClr val="tx1"/>
              </a:solidFill>
            </a:rPr>
            <a:t>(На какво обучаваме)</a:t>
          </a:r>
          <a:endParaRPr lang="bg-BG" b="1" dirty="0">
            <a:solidFill>
              <a:schemeClr val="tx1"/>
            </a:solidFill>
          </a:endParaRPr>
        </a:p>
      </dgm:t>
    </dgm:pt>
    <dgm:pt modelId="{0BF21A65-BDA4-490C-A0B5-3CE8F411B669}" type="parTrans" cxnId="{12892383-98CB-477A-9AD6-5A4D3089373B}">
      <dgm:prSet/>
      <dgm:spPr/>
      <dgm:t>
        <a:bodyPr/>
        <a:lstStyle/>
        <a:p>
          <a:endParaRPr lang="bg-BG"/>
        </a:p>
      </dgm:t>
    </dgm:pt>
    <dgm:pt modelId="{68DBA483-DC53-41A3-A89D-6E616E2B30B0}" type="sibTrans" cxnId="{12892383-98CB-477A-9AD6-5A4D3089373B}">
      <dgm:prSet/>
      <dgm:spPr/>
      <dgm:t>
        <a:bodyPr/>
        <a:lstStyle/>
        <a:p>
          <a:endParaRPr lang="bg-BG"/>
        </a:p>
      </dgm:t>
    </dgm:pt>
    <dgm:pt modelId="{C59876A0-6824-4904-891A-BF5B5E382B5A}">
      <dgm:prSet phldrT="[Текст]"/>
      <dgm:spPr/>
      <dgm:t>
        <a:bodyPr/>
        <a:lstStyle/>
        <a:p>
          <a:pPr algn="ctr"/>
          <a:r>
            <a:rPr lang="bg-BG" b="1" dirty="0" smtClean="0">
              <a:solidFill>
                <a:schemeClr val="tx1"/>
              </a:solidFill>
            </a:rPr>
            <a:t>Методика на обучението</a:t>
          </a:r>
        </a:p>
        <a:p>
          <a:pPr algn="ctr"/>
          <a:r>
            <a:rPr lang="bg-BG" b="1" dirty="0" smtClean="0">
              <a:solidFill>
                <a:schemeClr val="tx1"/>
              </a:solidFill>
            </a:rPr>
            <a:t>(Как обучаваме)</a:t>
          </a:r>
          <a:endParaRPr lang="bg-BG" b="1" dirty="0">
            <a:solidFill>
              <a:schemeClr val="tx1"/>
            </a:solidFill>
          </a:endParaRPr>
        </a:p>
      </dgm:t>
    </dgm:pt>
    <dgm:pt modelId="{960E096A-0C53-40C0-9B83-32BB309254E2}" type="parTrans" cxnId="{38B8E752-13AE-42BA-B164-06A5AE199EE6}">
      <dgm:prSet/>
      <dgm:spPr/>
      <dgm:t>
        <a:bodyPr/>
        <a:lstStyle/>
        <a:p>
          <a:endParaRPr lang="bg-BG"/>
        </a:p>
      </dgm:t>
    </dgm:pt>
    <dgm:pt modelId="{1D9B01F9-1E5F-44F5-93AB-3A89EF479F4F}" type="sibTrans" cxnId="{38B8E752-13AE-42BA-B164-06A5AE199EE6}">
      <dgm:prSet/>
      <dgm:spPr/>
      <dgm:t>
        <a:bodyPr/>
        <a:lstStyle/>
        <a:p>
          <a:endParaRPr lang="bg-BG"/>
        </a:p>
      </dgm:t>
    </dgm:pt>
    <dgm:pt modelId="{5956089C-C832-4685-AB60-F519D71C3256}">
      <dgm:prSet/>
      <dgm:spPr/>
      <dgm:t>
        <a:bodyPr/>
        <a:lstStyle/>
        <a:p>
          <a:pPr algn="ctr"/>
          <a:r>
            <a:rPr lang="bg-BG" b="1" dirty="0" smtClean="0">
              <a:solidFill>
                <a:schemeClr val="tx1"/>
              </a:solidFill>
            </a:rPr>
            <a:t>Организация на обучението</a:t>
          </a:r>
        </a:p>
        <a:p>
          <a:pPr algn="ctr"/>
          <a:r>
            <a:rPr lang="bg-BG" b="1" dirty="0" smtClean="0">
              <a:solidFill>
                <a:schemeClr val="tx1"/>
              </a:solidFill>
            </a:rPr>
            <a:t>(при какви условия обучаваме)</a:t>
          </a:r>
          <a:endParaRPr lang="bg-BG" b="1" dirty="0">
            <a:solidFill>
              <a:schemeClr val="tx1"/>
            </a:solidFill>
          </a:endParaRPr>
        </a:p>
      </dgm:t>
    </dgm:pt>
    <dgm:pt modelId="{D070EEFA-ACAE-4F92-B3B3-4C4ACFB5FAB7}" type="parTrans" cxnId="{760E58C4-FD8D-4A99-87CB-3FBC5F6C2560}">
      <dgm:prSet/>
      <dgm:spPr/>
      <dgm:t>
        <a:bodyPr/>
        <a:lstStyle/>
        <a:p>
          <a:endParaRPr lang="bg-BG"/>
        </a:p>
      </dgm:t>
    </dgm:pt>
    <dgm:pt modelId="{397BE810-903D-4A90-88EE-AFD1A60BBD49}" type="sibTrans" cxnId="{760E58C4-FD8D-4A99-87CB-3FBC5F6C2560}">
      <dgm:prSet/>
      <dgm:spPr/>
      <dgm:t>
        <a:bodyPr/>
        <a:lstStyle/>
        <a:p>
          <a:endParaRPr lang="bg-BG"/>
        </a:p>
      </dgm:t>
    </dgm:pt>
    <dgm:pt modelId="{B2DFA012-297C-4A15-A9E4-2EEE5D358A5B}">
      <dgm:prSet/>
      <dgm:spPr/>
      <dgm:t>
        <a:bodyPr/>
        <a:lstStyle/>
        <a:p>
          <a:pPr algn="ctr"/>
          <a:r>
            <a:rPr lang="bg-BG" b="1" dirty="0" smtClean="0">
              <a:solidFill>
                <a:schemeClr val="tx1"/>
              </a:solidFill>
            </a:rPr>
            <a:t>Резултати от обучението</a:t>
          </a:r>
        </a:p>
        <a:p>
          <a:pPr algn="ctr"/>
          <a:r>
            <a:rPr lang="bg-BG" b="1" dirty="0" smtClean="0">
              <a:solidFill>
                <a:schemeClr val="tx1"/>
              </a:solidFill>
            </a:rPr>
            <a:t>(Какви резултати постигаме)</a:t>
          </a:r>
          <a:endParaRPr lang="bg-BG" b="1" dirty="0">
            <a:solidFill>
              <a:schemeClr val="tx1"/>
            </a:solidFill>
          </a:endParaRPr>
        </a:p>
      </dgm:t>
    </dgm:pt>
    <dgm:pt modelId="{AC7A11C1-B759-46EE-A5C0-48841F2650FD}" type="parTrans" cxnId="{EEDC14F6-42CA-48E2-A550-96DDE4F44932}">
      <dgm:prSet/>
      <dgm:spPr/>
      <dgm:t>
        <a:bodyPr/>
        <a:lstStyle/>
        <a:p>
          <a:endParaRPr lang="bg-BG"/>
        </a:p>
      </dgm:t>
    </dgm:pt>
    <dgm:pt modelId="{2951348D-9495-4F0B-8603-770799792B6F}" type="sibTrans" cxnId="{EEDC14F6-42CA-48E2-A550-96DDE4F44932}">
      <dgm:prSet/>
      <dgm:spPr/>
      <dgm:t>
        <a:bodyPr/>
        <a:lstStyle/>
        <a:p>
          <a:endParaRPr lang="bg-BG"/>
        </a:p>
      </dgm:t>
    </dgm:pt>
    <dgm:pt modelId="{59B77FAD-2059-491F-ABD6-37C2A7E9475E}" type="pres">
      <dgm:prSet presAssocID="{0BF66584-308D-4CE8-B732-FCEF696A236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8D938221-26F7-4246-8A4A-4FC3154C2E85}" type="pres">
      <dgm:prSet presAssocID="{0BF66584-308D-4CE8-B732-FCEF696A236F}" presName="dummyMaxCanvas" presStyleCnt="0">
        <dgm:presLayoutVars/>
      </dgm:prSet>
      <dgm:spPr/>
    </dgm:pt>
    <dgm:pt modelId="{81939473-A002-483D-8C4C-03BD5F6BA095}" type="pres">
      <dgm:prSet presAssocID="{0BF66584-308D-4CE8-B732-FCEF696A236F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E74FF80F-97E3-4FFF-B03F-D35F495C361A}" type="pres">
      <dgm:prSet presAssocID="{0BF66584-308D-4CE8-B732-FCEF696A236F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CAF93E6F-6B22-448C-A91B-4F932E067478}" type="pres">
      <dgm:prSet presAssocID="{0BF66584-308D-4CE8-B732-FCEF696A236F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2730A531-0BCF-4604-A3F1-029A2377BF81}" type="pres">
      <dgm:prSet presAssocID="{0BF66584-308D-4CE8-B732-FCEF696A236F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BFFE5FDF-6280-474F-9809-FFA93720AA1E}" type="pres">
      <dgm:prSet presAssocID="{0BF66584-308D-4CE8-B732-FCEF696A236F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74172923-CCC2-4783-AFD0-A1E66041AB9D}" type="pres">
      <dgm:prSet presAssocID="{0BF66584-308D-4CE8-B732-FCEF696A236F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CB1BDF7F-51DD-4523-8CE9-C9466F2FA59D}" type="pres">
      <dgm:prSet presAssocID="{0BF66584-308D-4CE8-B732-FCEF696A236F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DDEA7EF3-120F-4D2A-A8DA-014E9A4DC620}" type="pres">
      <dgm:prSet presAssocID="{0BF66584-308D-4CE8-B732-FCEF696A236F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4A66B07C-223C-4E4E-8D9C-4047B0808394}" type="pres">
      <dgm:prSet presAssocID="{0BF66584-308D-4CE8-B732-FCEF696A236F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CF9E754-8092-42CD-9841-0BE31C018446}" type="pres">
      <dgm:prSet presAssocID="{0BF66584-308D-4CE8-B732-FCEF696A236F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D7838CA-B5CD-4C59-9915-D4FB56E079AF}" type="pres">
      <dgm:prSet presAssocID="{0BF66584-308D-4CE8-B732-FCEF696A236F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12714C8-D8C4-4EC4-B7BB-213FB2A03BFE}" type="pres">
      <dgm:prSet presAssocID="{0BF66584-308D-4CE8-B732-FCEF696A236F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BA6A1A4D-8254-44AC-BF1F-D97A01746EF3}" type="pres">
      <dgm:prSet presAssocID="{0BF66584-308D-4CE8-B732-FCEF696A236F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594895DA-4454-46D1-95E1-60B59F5CB915}" type="pres">
      <dgm:prSet presAssocID="{0BF66584-308D-4CE8-B732-FCEF696A236F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FCEA6B89-B96B-454E-BC77-383EE1149266}" type="presOf" srcId="{5956089C-C832-4685-AB60-F519D71C3256}" destId="{2730A531-0BCF-4604-A3F1-029A2377BF81}" srcOrd="0" destOrd="0" presId="urn:microsoft.com/office/officeart/2005/8/layout/vProcess5"/>
    <dgm:cxn modelId="{B138CB64-BA13-425B-97D4-98963AD9691D}" type="presOf" srcId="{1D9B01F9-1E5F-44F5-93AB-3A89EF479F4F}" destId="{DDEA7EF3-120F-4D2A-A8DA-014E9A4DC620}" srcOrd="0" destOrd="0" presId="urn:microsoft.com/office/officeart/2005/8/layout/vProcess5"/>
    <dgm:cxn modelId="{2206E13F-B9DF-4891-8F93-5E222AD401BA}" srcId="{0BF66584-308D-4CE8-B732-FCEF696A236F}" destId="{02DD7A3B-EF13-48E8-B5CE-3617D2AC0D7F}" srcOrd="0" destOrd="0" parTransId="{A764171A-332C-475C-943B-64DCEA1F42C4}" sibTransId="{D957197F-8465-4257-AC72-D9B81600F694}"/>
    <dgm:cxn modelId="{6339F9AB-3BD8-4334-8130-55CC48DF1C99}" type="presOf" srcId="{D957197F-8465-4257-AC72-D9B81600F694}" destId="{74172923-CCC2-4783-AFD0-A1E66041AB9D}" srcOrd="0" destOrd="0" presId="urn:microsoft.com/office/officeart/2005/8/layout/vProcess5"/>
    <dgm:cxn modelId="{17C33D3A-3357-4EFA-A776-99A4155AB259}" type="presOf" srcId="{C59876A0-6824-4904-891A-BF5B5E382B5A}" destId="{CAF93E6F-6B22-448C-A91B-4F932E067478}" srcOrd="0" destOrd="0" presId="urn:microsoft.com/office/officeart/2005/8/layout/vProcess5"/>
    <dgm:cxn modelId="{B8C9509D-4EFD-4148-B175-AC4116E4C458}" type="presOf" srcId="{02DD7A3B-EF13-48E8-B5CE-3617D2AC0D7F}" destId="{81939473-A002-483D-8C4C-03BD5F6BA095}" srcOrd="0" destOrd="0" presId="urn:microsoft.com/office/officeart/2005/8/layout/vProcess5"/>
    <dgm:cxn modelId="{A59512DC-0661-463A-8AA7-3D7F060440CD}" type="presOf" srcId="{397BE810-903D-4A90-88EE-AFD1A60BBD49}" destId="{4A66B07C-223C-4E4E-8D9C-4047B0808394}" srcOrd="0" destOrd="0" presId="urn:microsoft.com/office/officeart/2005/8/layout/vProcess5"/>
    <dgm:cxn modelId="{4EAC766C-ED42-4FA9-A6ED-4A0E7A4C8640}" type="presOf" srcId="{C59876A0-6824-4904-891A-BF5B5E382B5A}" destId="{912714C8-D8C4-4EC4-B7BB-213FB2A03BFE}" srcOrd="1" destOrd="0" presId="urn:microsoft.com/office/officeart/2005/8/layout/vProcess5"/>
    <dgm:cxn modelId="{F3C31341-D9D2-4CDE-8053-E187B379639C}" type="presOf" srcId="{02DD7A3B-EF13-48E8-B5CE-3617D2AC0D7F}" destId="{3CF9E754-8092-42CD-9841-0BE31C018446}" srcOrd="1" destOrd="0" presId="urn:microsoft.com/office/officeart/2005/8/layout/vProcess5"/>
    <dgm:cxn modelId="{CD75529E-0C11-459B-BF20-583383A191E7}" type="presOf" srcId="{FDB394D2-FE80-4B0A-AF64-BEA82529070A}" destId="{E74FF80F-97E3-4FFF-B03F-D35F495C361A}" srcOrd="0" destOrd="0" presId="urn:microsoft.com/office/officeart/2005/8/layout/vProcess5"/>
    <dgm:cxn modelId="{42B63C4B-E527-473A-BEBF-5C8B130076A4}" type="presOf" srcId="{FDB394D2-FE80-4B0A-AF64-BEA82529070A}" destId="{FD7838CA-B5CD-4C59-9915-D4FB56E079AF}" srcOrd="1" destOrd="0" presId="urn:microsoft.com/office/officeart/2005/8/layout/vProcess5"/>
    <dgm:cxn modelId="{3B60B32D-E7E7-4C47-B2DB-E2CAC279C580}" type="presOf" srcId="{68DBA483-DC53-41A3-A89D-6E616E2B30B0}" destId="{CB1BDF7F-51DD-4523-8CE9-C9466F2FA59D}" srcOrd="0" destOrd="0" presId="urn:microsoft.com/office/officeart/2005/8/layout/vProcess5"/>
    <dgm:cxn modelId="{632EB867-02FC-40C4-B92E-466DBF81597D}" type="presOf" srcId="{0BF66584-308D-4CE8-B732-FCEF696A236F}" destId="{59B77FAD-2059-491F-ABD6-37C2A7E9475E}" srcOrd="0" destOrd="0" presId="urn:microsoft.com/office/officeart/2005/8/layout/vProcess5"/>
    <dgm:cxn modelId="{358A8CB7-4CEE-4D7F-9238-8172AB89FF73}" type="presOf" srcId="{B2DFA012-297C-4A15-A9E4-2EEE5D358A5B}" destId="{594895DA-4454-46D1-95E1-60B59F5CB915}" srcOrd="1" destOrd="0" presId="urn:microsoft.com/office/officeart/2005/8/layout/vProcess5"/>
    <dgm:cxn modelId="{12892383-98CB-477A-9AD6-5A4D3089373B}" srcId="{0BF66584-308D-4CE8-B732-FCEF696A236F}" destId="{FDB394D2-FE80-4B0A-AF64-BEA82529070A}" srcOrd="1" destOrd="0" parTransId="{0BF21A65-BDA4-490C-A0B5-3CE8F411B669}" sibTransId="{68DBA483-DC53-41A3-A89D-6E616E2B30B0}"/>
    <dgm:cxn modelId="{760E58C4-FD8D-4A99-87CB-3FBC5F6C2560}" srcId="{0BF66584-308D-4CE8-B732-FCEF696A236F}" destId="{5956089C-C832-4685-AB60-F519D71C3256}" srcOrd="3" destOrd="0" parTransId="{D070EEFA-ACAE-4F92-B3B3-4C4ACFB5FAB7}" sibTransId="{397BE810-903D-4A90-88EE-AFD1A60BBD49}"/>
    <dgm:cxn modelId="{38B8E752-13AE-42BA-B164-06A5AE199EE6}" srcId="{0BF66584-308D-4CE8-B732-FCEF696A236F}" destId="{C59876A0-6824-4904-891A-BF5B5E382B5A}" srcOrd="2" destOrd="0" parTransId="{960E096A-0C53-40C0-9B83-32BB309254E2}" sibTransId="{1D9B01F9-1E5F-44F5-93AB-3A89EF479F4F}"/>
    <dgm:cxn modelId="{0D3A603A-253E-4336-820D-D144E96F145C}" type="presOf" srcId="{B2DFA012-297C-4A15-A9E4-2EEE5D358A5B}" destId="{BFFE5FDF-6280-474F-9809-FFA93720AA1E}" srcOrd="0" destOrd="0" presId="urn:microsoft.com/office/officeart/2005/8/layout/vProcess5"/>
    <dgm:cxn modelId="{BA221A99-C884-47E6-8F9E-FDD21345C8BA}" type="presOf" srcId="{5956089C-C832-4685-AB60-F519D71C3256}" destId="{BA6A1A4D-8254-44AC-BF1F-D97A01746EF3}" srcOrd="1" destOrd="0" presId="urn:microsoft.com/office/officeart/2005/8/layout/vProcess5"/>
    <dgm:cxn modelId="{EEDC14F6-42CA-48E2-A550-96DDE4F44932}" srcId="{0BF66584-308D-4CE8-B732-FCEF696A236F}" destId="{B2DFA012-297C-4A15-A9E4-2EEE5D358A5B}" srcOrd="4" destOrd="0" parTransId="{AC7A11C1-B759-46EE-A5C0-48841F2650FD}" sibTransId="{2951348D-9495-4F0B-8603-770799792B6F}"/>
    <dgm:cxn modelId="{2C4946C1-20BD-42A0-80A8-DA6D390788E9}" type="presParOf" srcId="{59B77FAD-2059-491F-ABD6-37C2A7E9475E}" destId="{8D938221-26F7-4246-8A4A-4FC3154C2E85}" srcOrd="0" destOrd="0" presId="urn:microsoft.com/office/officeart/2005/8/layout/vProcess5"/>
    <dgm:cxn modelId="{04826353-D8D2-4484-ABA7-F10555FD1D92}" type="presParOf" srcId="{59B77FAD-2059-491F-ABD6-37C2A7E9475E}" destId="{81939473-A002-483D-8C4C-03BD5F6BA095}" srcOrd="1" destOrd="0" presId="urn:microsoft.com/office/officeart/2005/8/layout/vProcess5"/>
    <dgm:cxn modelId="{984E597F-38E5-40BB-B155-6E26B05A0328}" type="presParOf" srcId="{59B77FAD-2059-491F-ABD6-37C2A7E9475E}" destId="{E74FF80F-97E3-4FFF-B03F-D35F495C361A}" srcOrd="2" destOrd="0" presId="urn:microsoft.com/office/officeart/2005/8/layout/vProcess5"/>
    <dgm:cxn modelId="{716FC9A3-FB64-4813-BC63-D701FDC5CFDE}" type="presParOf" srcId="{59B77FAD-2059-491F-ABD6-37C2A7E9475E}" destId="{CAF93E6F-6B22-448C-A91B-4F932E067478}" srcOrd="3" destOrd="0" presId="urn:microsoft.com/office/officeart/2005/8/layout/vProcess5"/>
    <dgm:cxn modelId="{4E4EA5F7-8FBD-4873-8A25-0EA2928069A6}" type="presParOf" srcId="{59B77FAD-2059-491F-ABD6-37C2A7E9475E}" destId="{2730A531-0BCF-4604-A3F1-029A2377BF81}" srcOrd="4" destOrd="0" presId="urn:microsoft.com/office/officeart/2005/8/layout/vProcess5"/>
    <dgm:cxn modelId="{15C67A49-FB25-444A-8172-1189E404E14C}" type="presParOf" srcId="{59B77FAD-2059-491F-ABD6-37C2A7E9475E}" destId="{BFFE5FDF-6280-474F-9809-FFA93720AA1E}" srcOrd="5" destOrd="0" presId="urn:microsoft.com/office/officeart/2005/8/layout/vProcess5"/>
    <dgm:cxn modelId="{E84B802A-1740-4552-8093-470470A32B64}" type="presParOf" srcId="{59B77FAD-2059-491F-ABD6-37C2A7E9475E}" destId="{74172923-CCC2-4783-AFD0-A1E66041AB9D}" srcOrd="6" destOrd="0" presId="urn:microsoft.com/office/officeart/2005/8/layout/vProcess5"/>
    <dgm:cxn modelId="{19AC377C-9751-4CD4-8159-1D479AC433D0}" type="presParOf" srcId="{59B77FAD-2059-491F-ABD6-37C2A7E9475E}" destId="{CB1BDF7F-51DD-4523-8CE9-C9466F2FA59D}" srcOrd="7" destOrd="0" presId="urn:microsoft.com/office/officeart/2005/8/layout/vProcess5"/>
    <dgm:cxn modelId="{B2496E41-EFC0-4084-9F9D-A71FB7A3FB40}" type="presParOf" srcId="{59B77FAD-2059-491F-ABD6-37C2A7E9475E}" destId="{DDEA7EF3-120F-4D2A-A8DA-014E9A4DC620}" srcOrd="8" destOrd="0" presId="urn:microsoft.com/office/officeart/2005/8/layout/vProcess5"/>
    <dgm:cxn modelId="{92BE5A05-7823-4840-81FE-F47DB4D8E07F}" type="presParOf" srcId="{59B77FAD-2059-491F-ABD6-37C2A7E9475E}" destId="{4A66B07C-223C-4E4E-8D9C-4047B0808394}" srcOrd="9" destOrd="0" presId="urn:microsoft.com/office/officeart/2005/8/layout/vProcess5"/>
    <dgm:cxn modelId="{283996EC-63AD-4CC3-8DE7-321DE7A450F9}" type="presParOf" srcId="{59B77FAD-2059-491F-ABD6-37C2A7E9475E}" destId="{3CF9E754-8092-42CD-9841-0BE31C018446}" srcOrd="10" destOrd="0" presId="urn:microsoft.com/office/officeart/2005/8/layout/vProcess5"/>
    <dgm:cxn modelId="{5B57250D-AFEF-4EA8-A8F9-9CD23EA69804}" type="presParOf" srcId="{59B77FAD-2059-491F-ABD6-37C2A7E9475E}" destId="{FD7838CA-B5CD-4C59-9915-D4FB56E079AF}" srcOrd="11" destOrd="0" presId="urn:microsoft.com/office/officeart/2005/8/layout/vProcess5"/>
    <dgm:cxn modelId="{E79AC22B-3CB3-40AC-BBC2-C1CBDE381250}" type="presParOf" srcId="{59B77FAD-2059-491F-ABD6-37C2A7E9475E}" destId="{912714C8-D8C4-4EC4-B7BB-213FB2A03BFE}" srcOrd="12" destOrd="0" presId="urn:microsoft.com/office/officeart/2005/8/layout/vProcess5"/>
    <dgm:cxn modelId="{74E859AB-8ACE-4169-B9B7-7D84F6017B85}" type="presParOf" srcId="{59B77FAD-2059-491F-ABD6-37C2A7E9475E}" destId="{BA6A1A4D-8254-44AC-BF1F-D97A01746EF3}" srcOrd="13" destOrd="0" presId="urn:microsoft.com/office/officeart/2005/8/layout/vProcess5"/>
    <dgm:cxn modelId="{4139EE7E-0ED3-4BA3-B5B9-4CF5B69BA9CF}" type="presParOf" srcId="{59B77FAD-2059-491F-ABD6-37C2A7E9475E}" destId="{594895DA-4454-46D1-95E1-60B59F5CB915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EFB42E-2FC0-4A0A-9BB6-915091A52A91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3CCD253C-2864-417E-95F7-845D8F3D6475}">
      <dgm:prSet phldrT="[Текст]"/>
      <dgm:spPr/>
      <dgm:t>
        <a:bodyPr/>
        <a:lstStyle/>
        <a:p>
          <a:r>
            <a:rPr lang="bg-BG" dirty="0" smtClean="0"/>
            <a:t>СУЦ</a:t>
          </a:r>
          <a:endParaRPr lang="bg-BG" dirty="0"/>
        </a:p>
      </dgm:t>
    </dgm:pt>
    <dgm:pt modelId="{79B7CD96-3454-49BF-897E-7D37326BCC75}" type="parTrans" cxnId="{1D91EFF6-900E-4ECB-BFB4-F1C060145412}">
      <dgm:prSet/>
      <dgm:spPr/>
      <dgm:t>
        <a:bodyPr/>
        <a:lstStyle/>
        <a:p>
          <a:endParaRPr lang="bg-BG"/>
        </a:p>
      </dgm:t>
    </dgm:pt>
    <dgm:pt modelId="{E23862EF-82E7-4F4F-8200-E66364F410DA}" type="sibTrans" cxnId="{1D91EFF6-900E-4ECB-BFB4-F1C060145412}">
      <dgm:prSet/>
      <dgm:spPr/>
      <dgm:t>
        <a:bodyPr/>
        <a:lstStyle/>
        <a:p>
          <a:endParaRPr lang="bg-BG"/>
        </a:p>
      </dgm:t>
    </dgm:pt>
    <dgm:pt modelId="{7A177D57-C9AC-4B48-8A9F-E174ACEF89D2}">
      <dgm:prSet phldrT="[Текст]"/>
      <dgm:spPr/>
      <dgm:t>
        <a:bodyPr/>
        <a:lstStyle/>
        <a:p>
          <a:r>
            <a:rPr lang="bg-BG" dirty="0" smtClean="0"/>
            <a:t>КУЦ</a:t>
          </a:r>
          <a:endParaRPr lang="bg-BG" dirty="0"/>
        </a:p>
      </dgm:t>
    </dgm:pt>
    <dgm:pt modelId="{0AB96FBF-2865-4E6F-93FB-C975E68DF724}" type="parTrans" cxnId="{BB50247F-603B-4EFD-B173-6F1D8A4A94DD}">
      <dgm:prSet/>
      <dgm:spPr/>
      <dgm:t>
        <a:bodyPr/>
        <a:lstStyle/>
        <a:p>
          <a:endParaRPr lang="bg-BG"/>
        </a:p>
      </dgm:t>
    </dgm:pt>
    <dgm:pt modelId="{B1FADF63-A386-4F1F-AAD1-0B3A4771BFD0}" type="sibTrans" cxnId="{BB50247F-603B-4EFD-B173-6F1D8A4A94DD}">
      <dgm:prSet/>
      <dgm:spPr/>
      <dgm:t>
        <a:bodyPr/>
        <a:lstStyle/>
        <a:p>
          <a:endParaRPr lang="bg-BG"/>
        </a:p>
      </dgm:t>
    </dgm:pt>
    <dgm:pt modelId="{92AE4CE8-7520-4EEC-8C90-04B061DE3E7D}">
      <dgm:prSet phldrT="[Текст]"/>
      <dgm:spPr/>
      <dgm:t>
        <a:bodyPr/>
        <a:lstStyle/>
        <a:p>
          <a:r>
            <a:rPr lang="bg-BG" dirty="0" smtClean="0"/>
            <a:t>Постиженията на науката</a:t>
          </a:r>
          <a:endParaRPr lang="bg-BG" dirty="0"/>
        </a:p>
      </dgm:t>
    </dgm:pt>
    <dgm:pt modelId="{67EDFFD8-647E-4685-9761-A338B5912EA9}" type="parTrans" cxnId="{F3A98FC3-94B1-4DD8-B17F-92C3E2F4AA15}">
      <dgm:prSet/>
      <dgm:spPr/>
      <dgm:t>
        <a:bodyPr/>
        <a:lstStyle/>
        <a:p>
          <a:endParaRPr lang="bg-BG"/>
        </a:p>
      </dgm:t>
    </dgm:pt>
    <dgm:pt modelId="{F5575F13-B99A-41D0-A624-F43883BB1A6F}" type="sibTrans" cxnId="{F3A98FC3-94B1-4DD8-B17F-92C3E2F4AA15}">
      <dgm:prSet/>
      <dgm:spPr/>
      <dgm:t>
        <a:bodyPr/>
        <a:lstStyle/>
        <a:p>
          <a:endParaRPr lang="bg-BG"/>
        </a:p>
      </dgm:t>
    </dgm:pt>
    <dgm:pt modelId="{306689A6-1098-48C5-88F6-549263C4B669}">
      <dgm:prSet phldrT="[Текст]"/>
      <dgm:spPr/>
      <dgm:t>
        <a:bodyPr/>
        <a:lstStyle/>
        <a:p>
          <a:r>
            <a:rPr lang="bg-BG" dirty="0" smtClean="0"/>
            <a:t>Брой студенти в група</a:t>
          </a:r>
          <a:endParaRPr lang="bg-BG" dirty="0"/>
        </a:p>
      </dgm:t>
    </dgm:pt>
    <dgm:pt modelId="{488AD7E7-5836-4D00-9FDC-33D6F788B5E1}" type="parTrans" cxnId="{0FC5A0AB-8119-4D86-9C75-1C485A885595}">
      <dgm:prSet/>
      <dgm:spPr/>
      <dgm:t>
        <a:bodyPr/>
        <a:lstStyle/>
        <a:p>
          <a:endParaRPr lang="bg-BG"/>
        </a:p>
      </dgm:t>
    </dgm:pt>
    <dgm:pt modelId="{14F25611-D29C-46C9-A4CF-F967DFF1B62F}" type="sibTrans" cxnId="{0FC5A0AB-8119-4D86-9C75-1C485A885595}">
      <dgm:prSet/>
      <dgm:spPr/>
      <dgm:t>
        <a:bodyPr/>
        <a:lstStyle/>
        <a:p>
          <a:endParaRPr lang="bg-BG"/>
        </a:p>
      </dgm:t>
    </dgm:pt>
    <dgm:pt modelId="{3FF2D47C-83D2-40F8-A9B6-9F5FFE2415BF}">
      <dgm:prSet/>
      <dgm:spPr/>
      <dgm:t>
        <a:bodyPr/>
        <a:lstStyle/>
        <a:p>
          <a:r>
            <a:rPr lang="bg-BG" dirty="0" smtClean="0"/>
            <a:t>Продължител-</a:t>
          </a:r>
        </a:p>
        <a:p>
          <a:r>
            <a:rPr lang="bg-BG" dirty="0" smtClean="0"/>
            <a:t>ност на….?</a:t>
          </a:r>
          <a:endParaRPr lang="bg-BG" dirty="0"/>
        </a:p>
      </dgm:t>
    </dgm:pt>
    <dgm:pt modelId="{2E822593-3849-436B-B0DD-05E0FD4665F0}" type="parTrans" cxnId="{D29532A8-38BD-4F44-AA0D-BA1824DA9CCF}">
      <dgm:prSet/>
      <dgm:spPr/>
      <dgm:t>
        <a:bodyPr/>
        <a:lstStyle/>
        <a:p>
          <a:endParaRPr lang="bg-BG"/>
        </a:p>
      </dgm:t>
    </dgm:pt>
    <dgm:pt modelId="{9A25DE15-935E-419E-B4B6-2A1262D13980}" type="sibTrans" cxnId="{D29532A8-38BD-4F44-AA0D-BA1824DA9CCF}">
      <dgm:prSet/>
      <dgm:spPr/>
      <dgm:t>
        <a:bodyPr/>
        <a:lstStyle/>
        <a:p>
          <a:endParaRPr lang="bg-BG"/>
        </a:p>
      </dgm:t>
    </dgm:pt>
    <dgm:pt modelId="{34BC5FF5-225F-4166-9BA7-9616CA0817A8}" type="pres">
      <dgm:prSet presAssocID="{81EFB42E-2FC0-4A0A-9BB6-915091A52A9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D3CF2A52-071F-4BEE-BA57-C13AD1106CE8}" type="pres">
      <dgm:prSet presAssocID="{3CCD253C-2864-417E-95F7-845D8F3D6475}" presName="centerShape" presStyleLbl="node0" presStyleIdx="0" presStyleCnt="1"/>
      <dgm:spPr/>
      <dgm:t>
        <a:bodyPr/>
        <a:lstStyle/>
        <a:p>
          <a:endParaRPr lang="bg-BG"/>
        </a:p>
      </dgm:t>
    </dgm:pt>
    <dgm:pt modelId="{B330661D-CAAA-4C5E-ADFB-CD31A96D84E8}" type="pres">
      <dgm:prSet presAssocID="{0AB96FBF-2865-4E6F-93FB-C975E68DF724}" presName="parTrans" presStyleLbl="bgSibTrans2D1" presStyleIdx="0" presStyleCnt="4"/>
      <dgm:spPr/>
      <dgm:t>
        <a:bodyPr/>
        <a:lstStyle/>
        <a:p>
          <a:endParaRPr lang="bg-BG"/>
        </a:p>
      </dgm:t>
    </dgm:pt>
    <dgm:pt modelId="{861C4B10-7D1A-4550-B412-1EB9DD0A9630}" type="pres">
      <dgm:prSet presAssocID="{7A177D57-C9AC-4B48-8A9F-E174ACEF89D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53AB4B7-44CA-45C5-ABD1-C27A140DC8D4}" type="pres">
      <dgm:prSet presAssocID="{67EDFFD8-647E-4685-9761-A338B5912EA9}" presName="parTrans" presStyleLbl="bgSibTrans2D1" presStyleIdx="1" presStyleCnt="4"/>
      <dgm:spPr/>
      <dgm:t>
        <a:bodyPr/>
        <a:lstStyle/>
        <a:p>
          <a:endParaRPr lang="bg-BG"/>
        </a:p>
      </dgm:t>
    </dgm:pt>
    <dgm:pt modelId="{A0BB359A-1E7E-4C97-A4D8-7AA955BA972C}" type="pres">
      <dgm:prSet presAssocID="{92AE4CE8-7520-4EEC-8C90-04B061DE3E7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61EAF7F5-CC65-460B-9207-D4F85699619C}" type="pres">
      <dgm:prSet presAssocID="{488AD7E7-5836-4D00-9FDC-33D6F788B5E1}" presName="parTrans" presStyleLbl="bgSibTrans2D1" presStyleIdx="2" presStyleCnt="4"/>
      <dgm:spPr/>
      <dgm:t>
        <a:bodyPr/>
        <a:lstStyle/>
        <a:p>
          <a:endParaRPr lang="bg-BG"/>
        </a:p>
      </dgm:t>
    </dgm:pt>
    <dgm:pt modelId="{769B66A2-A32F-49B8-B0B9-1297CDDCFA36}" type="pres">
      <dgm:prSet presAssocID="{306689A6-1098-48C5-88F6-549263C4B66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8C7E66EC-AE2D-4454-90EB-D7BDB02CC7F1}" type="pres">
      <dgm:prSet presAssocID="{2E822593-3849-436B-B0DD-05E0FD4665F0}" presName="parTrans" presStyleLbl="bgSibTrans2D1" presStyleIdx="3" presStyleCnt="4"/>
      <dgm:spPr/>
      <dgm:t>
        <a:bodyPr/>
        <a:lstStyle/>
        <a:p>
          <a:endParaRPr lang="bg-BG"/>
        </a:p>
      </dgm:t>
    </dgm:pt>
    <dgm:pt modelId="{0E25B87C-6381-4BC8-AFEA-0444B5F4CB5A}" type="pres">
      <dgm:prSet presAssocID="{3FF2D47C-83D2-40F8-A9B6-9F5FFE2415B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0FC5A0AB-8119-4D86-9C75-1C485A885595}" srcId="{3CCD253C-2864-417E-95F7-845D8F3D6475}" destId="{306689A6-1098-48C5-88F6-549263C4B669}" srcOrd="2" destOrd="0" parTransId="{488AD7E7-5836-4D00-9FDC-33D6F788B5E1}" sibTransId="{14F25611-D29C-46C9-A4CF-F967DFF1B62F}"/>
    <dgm:cxn modelId="{101B2D9E-B5A3-4EFE-9C37-230DF2E118B5}" type="presOf" srcId="{2E822593-3849-436B-B0DD-05E0FD4665F0}" destId="{8C7E66EC-AE2D-4454-90EB-D7BDB02CC7F1}" srcOrd="0" destOrd="0" presId="urn:microsoft.com/office/officeart/2005/8/layout/radial4"/>
    <dgm:cxn modelId="{D29532A8-38BD-4F44-AA0D-BA1824DA9CCF}" srcId="{3CCD253C-2864-417E-95F7-845D8F3D6475}" destId="{3FF2D47C-83D2-40F8-A9B6-9F5FFE2415BF}" srcOrd="3" destOrd="0" parTransId="{2E822593-3849-436B-B0DD-05E0FD4665F0}" sibTransId="{9A25DE15-935E-419E-B4B6-2A1262D13980}"/>
    <dgm:cxn modelId="{F3A98FC3-94B1-4DD8-B17F-92C3E2F4AA15}" srcId="{3CCD253C-2864-417E-95F7-845D8F3D6475}" destId="{92AE4CE8-7520-4EEC-8C90-04B061DE3E7D}" srcOrd="1" destOrd="0" parTransId="{67EDFFD8-647E-4685-9761-A338B5912EA9}" sibTransId="{F5575F13-B99A-41D0-A624-F43883BB1A6F}"/>
    <dgm:cxn modelId="{42E98408-DF99-47CC-BAAF-BFBEC4F22120}" type="presOf" srcId="{488AD7E7-5836-4D00-9FDC-33D6F788B5E1}" destId="{61EAF7F5-CC65-460B-9207-D4F85699619C}" srcOrd="0" destOrd="0" presId="urn:microsoft.com/office/officeart/2005/8/layout/radial4"/>
    <dgm:cxn modelId="{2A9840B2-A7F6-4832-8641-A0AB99C391B0}" type="presOf" srcId="{3FF2D47C-83D2-40F8-A9B6-9F5FFE2415BF}" destId="{0E25B87C-6381-4BC8-AFEA-0444B5F4CB5A}" srcOrd="0" destOrd="0" presId="urn:microsoft.com/office/officeart/2005/8/layout/radial4"/>
    <dgm:cxn modelId="{02B0CD5D-860B-48C5-807D-53A27FF972F8}" type="presOf" srcId="{92AE4CE8-7520-4EEC-8C90-04B061DE3E7D}" destId="{A0BB359A-1E7E-4C97-A4D8-7AA955BA972C}" srcOrd="0" destOrd="0" presId="urn:microsoft.com/office/officeart/2005/8/layout/radial4"/>
    <dgm:cxn modelId="{1D91EFF6-900E-4ECB-BFB4-F1C060145412}" srcId="{81EFB42E-2FC0-4A0A-9BB6-915091A52A91}" destId="{3CCD253C-2864-417E-95F7-845D8F3D6475}" srcOrd="0" destOrd="0" parTransId="{79B7CD96-3454-49BF-897E-7D37326BCC75}" sibTransId="{E23862EF-82E7-4F4F-8200-E66364F410DA}"/>
    <dgm:cxn modelId="{487840AA-5701-4ED3-9C9F-ABAED1E5C37D}" type="presOf" srcId="{0AB96FBF-2865-4E6F-93FB-C975E68DF724}" destId="{B330661D-CAAA-4C5E-ADFB-CD31A96D84E8}" srcOrd="0" destOrd="0" presId="urn:microsoft.com/office/officeart/2005/8/layout/radial4"/>
    <dgm:cxn modelId="{A54F9D93-0417-48EF-9200-5928EB44ADDF}" type="presOf" srcId="{7A177D57-C9AC-4B48-8A9F-E174ACEF89D2}" destId="{861C4B10-7D1A-4550-B412-1EB9DD0A9630}" srcOrd="0" destOrd="0" presId="urn:microsoft.com/office/officeart/2005/8/layout/radial4"/>
    <dgm:cxn modelId="{C432B37F-F740-4180-974D-76888AFB4A5A}" type="presOf" srcId="{3CCD253C-2864-417E-95F7-845D8F3D6475}" destId="{D3CF2A52-071F-4BEE-BA57-C13AD1106CE8}" srcOrd="0" destOrd="0" presId="urn:microsoft.com/office/officeart/2005/8/layout/radial4"/>
    <dgm:cxn modelId="{F7527317-E34E-4EFA-87E2-60B4D9517190}" type="presOf" srcId="{306689A6-1098-48C5-88F6-549263C4B669}" destId="{769B66A2-A32F-49B8-B0B9-1297CDDCFA36}" srcOrd="0" destOrd="0" presId="urn:microsoft.com/office/officeart/2005/8/layout/radial4"/>
    <dgm:cxn modelId="{524458A9-8A68-4434-8D5D-0432EE1ED106}" type="presOf" srcId="{81EFB42E-2FC0-4A0A-9BB6-915091A52A91}" destId="{34BC5FF5-225F-4166-9BA7-9616CA0817A8}" srcOrd="0" destOrd="0" presId="urn:microsoft.com/office/officeart/2005/8/layout/radial4"/>
    <dgm:cxn modelId="{AC88BB2A-6481-4D3A-955E-1ED08DFECE5C}" type="presOf" srcId="{67EDFFD8-647E-4685-9761-A338B5912EA9}" destId="{353AB4B7-44CA-45C5-ABD1-C27A140DC8D4}" srcOrd="0" destOrd="0" presId="urn:microsoft.com/office/officeart/2005/8/layout/radial4"/>
    <dgm:cxn modelId="{BB50247F-603B-4EFD-B173-6F1D8A4A94DD}" srcId="{3CCD253C-2864-417E-95F7-845D8F3D6475}" destId="{7A177D57-C9AC-4B48-8A9F-E174ACEF89D2}" srcOrd="0" destOrd="0" parTransId="{0AB96FBF-2865-4E6F-93FB-C975E68DF724}" sibTransId="{B1FADF63-A386-4F1F-AAD1-0B3A4771BFD0}"/>
    <dgm:cxn modelId="{89D43F22-B0D5-413D-B9FC-0BB7C5B5BA76}" type="presParOf" srcId="{34BC5FF5-225F-4166-9BA7-9616CA0817A8}" destId="{D3CF2A52-071F-4BEE-BA57-C13AD1106CE8}" srcOrd="0" destOrd="0" presId="urn:microsoft.com/office/officeart/2005/8/layout/radial4"/>
    <dgm:cxn modelId="{470B40EC-9033-4E41-9A1B-511F7F230861}" type="presParOf" srcId="{34BC5FF5-225F-4166-9BA7-9616CA0817A8}" destId="{B330661D-CAAA-4C5E-ADFB-CD31A96D84E8}" srcOrd="1" destOrd="0" presId="urn:microsoft.com/office/officeart/2005/8/layout/radial4"/>
    <dgm:cxn modelId="{B450D079-1A9C-475A-B101-98E23406073D}" type="presParOf" srcId="{34BC5FF5-225F-4166-9BA7-9616CA0817A8}" destId="{861C4B10-7D1A-4550-B412-1EB9DD0A9630}" srcOrd="2" destOrd="0" presId="urn:microsoft.com/office/officeart/2005/8/layout/radial4"/>
    <dgm:cxn modelId="{048CAEF5-07DF-4424-AB50-B079F7AB3064}" type="presParOf" srcId="{34BC5FF5-225F-4166-9BA7-9616CA0817A8}" destId="{353AB4B7-44CA-45C5-ABD1-C27A140DC8D4}" srcOrd="3" destOrd="0" presId="urn:microsoft.com/office/officeart/2005/8/layout/radial4"/>
    <dgm:cxn modelId="{2A9D11E8-5234-4A8B-A2BD-D7897321DCF2}" type="presParOf" srcId="{34BC5FF5-225F-4166-9BA7-9616CA0817A8}" destId="{A0BB359A-1E7E-4C97-A4D8-7AA955BA972C}" srcOrd="4" destOrd="0" presId="urn:microsoft.com/office/officeart/2005/8/layout/radial4"/>
    <dgm:cxn modelId="{0B334971-8730-4A5F-8219-15C8CE43CFD8}" type="presParOf" srcId="{34BC5FF5-225F-4166-9BA7-9616CA0817A8}" destId="{61EAF7F5-CC65-460B-9207-D4F85699619C}" srcOrd="5" destOrd="0" presId="urn:microsoft.com/office/officeart/2005/8/layout/radial4"/>
    <dgm:cxn modelId="{02BE8B7B-ABDD-4ADC-B670-95804C3B565C}" type="presParOf" srcId="{34BC5FF5-225F-4166-9BA7-9616CA0817A8}" destId="{769B66A2-A32F-49B8-B0B9-1297CDDCFA36}" srcOrd="6" destOrd="0" presId="urn:microsoft.com/office/officeart/2005/8/layout/radial4"/>
    <dgm:cxn modelId="{9AA16948-28E1-4C5C-B2A8-3B97F5127CB1}" type="presParOf" srcId="{34BC5FF5-225F-4166-9BA7-9616CA0817A8}" destId="{8C7E66EC-AE2D-4454-90EB-D7BDB02CC7F1}" srcOrd="7" destOrd="0" presId="urn:microsoft.com/office/officeart/2005/8/layout/radial4"/>
    <dgm:cxn modelId="{E4FA75FF-8E76-4A1C-8610-C18A9BE24939}" type="presParOf" srcId="{34BC5FF5-225F-4166-9BA7-9616CA0817A8}" destId="{0E25B87C-6381-4BC8-AFEA-0444B5F4CB5A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39473-A002-483D-8C4C-03BD5F6BA095}">
      <dsp:nvSpPr>
        <dsp:cNvPr id="0" name=""/>
        <dsp:cNvSpPr/>
      </dsp:nvSpPr>
      <dsp:spPr>
        <a:xfrm>
          <a:off x="0" y="0"/>
          <a:ext cx="5486019" cy="729519"/>
        </a:xfrm>
        <a:prstGeom prst="roundRect">
          <a:avLst>
            <a:gd name="adj" fmla="val 10000"/>
          </a:avLst>
        </a:prstGeom>
        <a:solidFill>
          <a:schemeClr val="bg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chemeClr val="tx1"/>
              </a:solidFill>
            </a:rPr>
            <a:t>Цели на обучението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chemeClr val="tx1"/>
              </a:solidFill>
            </a:rPr>
            <a:t>(Защо обучаваме)</a:t>
          </a:r>
          <a:endParaRPr lang="bg-BG" sz="1600" b="1" kern="1200" dirty="0">
            <a:solidFill>
              <a:schemeClr val="tx1"/>
            </a:solidFill>
          </a:endParaRPr>
        </a:p>
      </dsp:txBody>
      <dsp:txXfrm>
        <a:off x="21367" y="21367"/>
        <a:ext cx="4613456" cy="686785"/>
      </dsp:txXfrm>
    </dsp:sp>
    <dsp:sp modelId="{E74FF80F-97E3-4FFF-B03F-D35F495C361A}">
      <dsp:nvSpPr>
        <dsp:cNvPr id="0" name=""/>
        <dsp:cNvSpPr/>
      </dsp:nvSpPr>
      <dsp:spPr>
        <a:xfrm>
          <a:off x="409670" y="830842"/>
          <a:ext cx="5486019" cy="729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chemeClr val="tx1"/>
              </a:solidFill>
            </a:rPr>
            <a:t>Учебно съдържание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chemeClr val="tx1"/>
              </a:solidFill>
            </a:rPr>
            <a:t>(На какво обучаваме)</a:t>
          </a:r>
          <a:endParaRPr lang="bg-BG" sz="1600" b="1" kern="1200" dirty="0">
            <a:solidFill>
              <a:schemeClr val="tx1"/>
            </a:solidFill>
          </a:endParaRPr>
        </a:p>
      </dsp:txBody>
      <dsp:txXfrm>
        <a:off x="431037" y="852209"/>
        <a:ext cx="4559426" cy="686785"/>
      </dsp:txXfrm>
    </dsp:sp>
    <dsp:sp modelId="{CAF93E6F-6B22-448C-A91B-4F932E067478}">
      <dsp:nvSpPr>
        <dsp:cNvPr id="0" name=""/>
        <dsp:cNvSpPr/>
      </dsp:nvSpPr>
      <dsp:spPr>
        <a:xfrm>
          <a:off x="819340" y="1661684"/>
          <a:ext cx="5486019" cy="729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chemeClr val="tx1"/>
              </a:solidFill>
            </a:rPr>
            <a:t>Методика на обучението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chemeClr val="tx1"/>
              </a:solidFill>
            </a:rPr>
            <a:t>(Как обучаваме)</a:t>
          </a:r>
          <a:endParaRPr lang="bg-BG" sz="1600" b="1" kern="1200" dirty="0">
            <a:solidFill>
              <a:schemeClr val="tx1"/>
            </a:solidFill>
          </a:endParaRPr>
        </a:p>
      </dsp:txBody>
      <dsp:txXfrm>
        <a:off x="840707" y="1683051"/>
        <a:ext cx="4559426" cy="686785"/>
      </dsp:txXfrm>
    </dsp:sp>
    <dsp:sp modelId="{2730A531-0BCF-4604-A3F1-029A2377BF81}">
      <dsp:nvSpPr>
        <dsp:cNvPr id="0" name=""/>
        <dsp:cNvSpPr/>
      </dsp:nvSpPr>
      <dsp:spPr>
        <a:xfrm>
          <a:off x="1229010" y="2492526"/>
          <a:ext cx="5486019" cy="729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chemeClr val="tx1"/>
              </a:solidFill>
            </a:rPr>
            <a:t>Организация на обучението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chemeClr val="tx1"/>
              </a:solidFill>
            </a:rPr>
            <a:t>(при какви условия обучаваме)</a:t>
          </a:r>
          <a:endParaRPr lang="bg-BG" sz="1600" b="1" kern="1200" dirty="0">
            <a:solidFill>
              <a:schemeClr val="tx1"/>
            </a:solidFill>
          </a:endParaRPr>
        </a:p>
      </dsp:txBody>
      <dsp:txXfrm>
        <a:off x="1250377" y="2513893"/>
        <a:ext cx="4559426" cy="686785"/>
      </dsp:txXfrm>
    </dsp:sp>
    <dsp:sp modelId="{BFFE5FDF-6280-474F-9809-FFA93720AA1E}">
      <dsp:nvSpPr>
        <dsp:cNvPr id="0" name=""/>
        <dsp:cNvSpPr/>
      </dsp:nvSpPr>
      <dsp:spPr>
        <a:xfrm>
          <a:off x="1638680" y="3323368"/>
          <a:ext cx="5486019" cy="729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chemeClr val="tx1"/>
              </a:solidFill>
            </a:rPr>
            <a:t>Резултати от обучението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chemeClr val="tx1"/>
              </a:solidFill>
            </a:rPr>
            <a:t>(Какви резултати постигаме)</a:t>
          </a:r>
          <a:endParaRPr lang="bg-BG" sz="1600" b="1" kern="1200" dirty="0">
            <a:solidFill>
              <a:schemeClr val="tx1"/>
            </a:solidFill>
          </a:endParaRPr>
        </a:p>
      </dsp:txBody>
      <dsp:txXfrm>
        <a:off x="1660047" y="3344735"/>
        <a:ext cx="4559426" cy="686785"/>
      </dsp:txXfrm>
    </dsp:sp>
    <dsp:sp modelId="{74172923-CCC2-4783-AFD0-A1E66041AB9D}">
      <dsp:nvSpPr>
        <dsp:cNvPr id="0" name=""/>
        <dsp:cNvSpPr/>
      </dsp:nvSpPr>
      <dsp:spPr>
        <a:xfrm>
          <a:off x="5011831" y="532954"/>
          <a:ext cx="474187" cy="47418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100" kern="1200"/>
        </a:p>
      </dsp:txBody>
      <dsp:txXfrm>
        <a:off x="5118523" y="532954"/>
        <a:ext cx="260803" cy="356826"/>
      </dsp:txXfrm>
    </dsp:sp>
    <dsp:sp modelId="{CB1BDF7F-51DD-4523-8CE9-C9466F2FA59D}">
      <dsp:nvSpPr>
        <dsp:cNvPr id="0" name=""/>
        <dsp:cNvSpPr/>
      </dsp:nvSpPr>
      <dsp:spPr>
        <a:xfrm>
          <a:off x="5421501" y="1363796"/>
          <a:ext cx="474187" cy="47418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100" kern="1200"/>
        </a:p>
      </dsp:txBody>
      <dsp:txXfrm>
        <a:off x="5528193" y="1363796"/>
        <a:ext cx="260803" cy="356826"/>
      </dsp:txXfrm>
    </dsp:sp>
    <dsp:sp modelId="{DDEA7EF3-120F-4D2A-A8DA-014E9A4DC620}">
      <dsp:nvSpPr>
        <dsp:cNvPr id="0" name=""/>
        <dsp:cNvSpPr/>
      </dsp:nvSpPr>
      <dsp:spPr>
        <a:xfrm>
          <a:off x="5831171" y="2182480"/>
          <a:ext cx="474187" cy="47418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100" kern="1200"/>
        </a:p>
      </dsp:txBody>
      <dsp:txXfrm>
        <a:off x="5937863" y="2182480"/>
        <a:ext cx="260803" cy="356826"/>
      </dsp:txXfrm>
    </dsp:sp>
    <dsp:sp modelId="{4A66B07C-223C-4E4E-8D9C-4047B0808394}">
      <dsp:nvSpPr>
        <dsp:cNvPr id="0" name=""/>
        <dsp:cNvSpPr/>
      </dsp:nvSpPr>
      <dsp:spPr>
        <a:xfrm>
          <a:off x="6240841" y="3021428"/>
          <a:ext cx="474187" cy="47418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100" kern="1200"/>
        </a:p>
      </dsp:txBody>
      <dsp:txXfrm>
        <a:off x="6347533" y="3021428"/>
        <a:ext cx="260803" cy="3568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CF2A52-071F-4BEE-BA57-C13AD1106CE8}">
      <dsp:nvSpPr>
        <dsp:cNvPr id="0" name=""/>
        <dsp:cNvSpPr/>
      </dsp:nvSpPr>
      <dsp:spPr>
        <a:xfrm>
          <a:off x="2600515" y="2129175"/>
          <a:ext cx="1923669" cy="19236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4900" kern="1200" dirty="0" smtClean="0"/>
            <a:t>СУЦ</a:t>
          </a:r>
          <a:endParaRPr lang="bg-BG" sz="4900" kern="1200" dirty="0"/>
        </a:p>
      </dsp:txBody>
      <dsp:txXfrm>
        <a:off x="2882230" y="2410890"/>
        <a:ext cx="1360239" cy="1360239"/>
      </dsp:txXfrm>
    </dsp:sp>
    <dsp:sp modelId="{B330661D-CAAA-4C5E-ADFB-CD31A96D84E8}">
      <dsp:nvSpPr>
        <dsp:cNvPr id="0" name=""/>
        <dsp:cNvSpPr/>
      </dsp:nvSpPr>
      <dsp:spPr>
        <a:xfrm rot="11700000">
          <a:off x="1020698" y="2343754"/>
          <a:ext cx="1551790" cy="54824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1C4B10-7D1A-4550-B412-1EB9DD0A9630}">
      <dsp:nvSpPr>
        <dsp:cNvPr id="0" name=""/>
        <dsp:cNvSpPr/>
      </dsp:nvSpPr>
      <dsp:spPr>
        <a:xfrm>
          <a:off x="133393" y="1686066"/>
          <a:ext cx="1827485" cy="14619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700" kern="1200" dirty="0" smtClean="0"/>
            <a:t>КУЦ</a:t>
          </a:r>
          <a:endParaRPr lang="bg-BG" sz="1700" kern="1200" dirty="0"/>
        </a:p>
      </dsp:txBody>
      <dsp:txXfrm>
        <a:off x="176213" y="1728886"/>
        <a:ext cx="1741845" cy="1376348"/>
      </dsp:txXfrm>
    </dsp:sp>
    <dsp:sp modelId="{353AB4B7-44CA-45C5-ABD1-C27A140DC8D4}">
      <dsp:nvSpPr>
        <dsp:cNvPr id="0" name=""/>
        <dsp:cNvSpPr/>
      </dsp:nvSpPr>
      <dsp:spPr>
        <a:xfrm rot="14700000">
          <a:off x="2013889" y="1160114"/>
          <a:ext cx="1551790" cy="54824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BB359A-1E7E-4C97-A4D8-7AA955BA972C}">
      <dsp:nvSpPr>
        <dsp:cNvPr id="0" name=""/>
        <dsp:cNvSpPr/>
      </dsp:nvSpPr>
      <dsp:spPr>
        <a:xfrm>
          <a:off x="1548134" y="43"/>
          <a:ext cx="1827485" cy="14619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700" kern="1200" dirty="0" smtClean="0"/>
            <a:t>Постиженията на науката</a:t>
          </a:r>
          <a:endParaRPr lang="bg-BG" sz="1700" kern="1200" dirty="0"/>
        </a:p>
      </dsp:txBody>
      <dsp:txXfrm>
        <a:off x="1590954" y="42863"/>
        <a:ext cx="1741845" cy="1376348"/>
      </dsp:txXfrm>
    </dsp:sp>
    <dsp:sp modelId="{61EAF7F5-CC65-460B-9207-D4F85699619C}">
      <dsp:nvSpPr>
        <dsp:cNvPr id="0" name=""/>
        <dsp:cNvSpPr/>
      </dsp:nvSpPr>
      <dsp:spPr>
        <a:xfrm rot="17700000">
          <a:off x="3559020" y="1160114"/>
          <a:ext cx="1551790" cy="54824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9B66A2-A32F-49B8-B0B9-1297CDDCFA36}">
      <dsp:nvSpPr>
        <dsp:cNvPr id="0" name=""/>
        <dsp:cNvSpPr/>
      </dsp:nvSpPr>
      <dsp:spPr>
        <a:xfrm>
          <a:off x="3749080" y="43"/>
          <a:ext cx="1827485" cy="14619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700" kern="1200" dirty="0" smtClean="0"/>
            <a:t>Брой студенти в група</a:t>
          </a:r>
          <a:endParaRPr lang="bg-BG" sz="1700" kern="1200" dirty="0"/>
        </a:p>
      </dsp:txBody>
      <dsp:txXfrm>
        <a:off x="3791900" y="42863"/>
        <a:ext cx="1741845" cy="1376348"/>
      </dsp:txXfrm>
    </dsp:sp>
    <dsp:sp modelId="{8C7E66EC-AE2D-4454-90EB-D7BDB02CC7F1}">
      <dsp:nvSpPr>
        <dsp:cNvPr id="0" name=""/>
        <dsp:cNvSpPr/>
      </dsp:nvSpPr>
      <dsp:spPr>
        <a:xfrm rot="20700000">
          <a:off x="4552211" y="2343754"/>
          <a:ext cx="1551790" cy="54824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25B87C-6381-4BC8-AFEA-0444B5F4CB5A}">
      <dsp:nvSpPr>
        <dsp:cNvPr id="0" name=""/>
        <dsp:cNvSpPr/>
      </dsp:nvSpPr>
      <dsp:spPr>
        <a:xfrm>
          <a:off x="5163821" y="1686066"/>
          <a:ext cx="1827485" cy="14619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700" kern="1200" dirty="0" smtClean="0"/>
            <a:t>Продължител-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700" kern="1200" dirty="0" smtClean="0"/>
            <a:t>ност на….?</a:t>
          </a:r>
          <a:endParaRPr lang="bg-BG" sz="1700" kern="1200" dirty="0"/>
        </a:p>
      </dsp:txBody>
      <dsp:txXfrm>
        <a:off x="5206641" y="1728886"/>
        <a:ext cx="1741845" cy="13763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DB8F1-BB18-404D-A2DD-BFA85D2E27FD}" type="datetimeFigureOut">
              <a:rPr lang="bg-BG" smtClean="0"/>
              <a:t>18.4.2020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A9CC2-076F-418F-B456-D503FD8D9A3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19358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8" tIns="49524" rIns="99048" bIns="49524" anchor="b"/>
          <a:lstStyle>
            <a:lvl1pPr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fld id="{281EE250-7C79-412D-AD2A-13BA11B5D972}" type="slidenum">
              <a:rPr lang="bg-BG" altLang="bg-BG" sz="13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/>
              <a:t>1</a:t>
            </a:fld>
            <a:endParaRPr lang="bg-BG" altLang="bg-BG" sz="13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g-BG" altLang="bg-BG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410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18.4.2020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18.4.2020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18.4.2020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18.4.2020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18.4.2020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18.4.2020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18.4.2020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18.4.2020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18.4.2020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18.4.2020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18.4.2020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bg-BG" smtClean="0"/>
              <a:t>Щракнете върху иконата, за да добавите картина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CC536-4F3D-4E22-A9F1-A3C6D40310AC}" type="datetimeFigureOut">
              <a:rPr lang="bg-BG" smtClean="0"/>
              <a:t>18.4.2020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5"/>
          <p:cNvSpPr>
            <a:spLocks noChangeShapeType="1"/>
          </p:cNvSpPr>
          <p:nvPr/>
        </p:nvSpPr>
        <p:spPr bwMode="auto">
          <a:xfrm>
            <a:off x="2581275" y="901700"/>
            <a:ext cx="4813300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bg-BG"/>
          </a:p>
        </p:txBody>
      </p:sp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527050" y="350838"/>
          <a:ext cx="8620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r:id="rId4" imgW="4785480" imgH="4894560" progId="CorelDRAW.Graphic.10">
                  <p:embed/>
                </p:oleObj>
              </mc:Choice>
              <mc:Fallback>
                <p:oleObj r:id="rId4" imgW="4785480" imgH="4894560" progId="CorelDRAW.Graphic.10">
                  <p:embed/>
                  <p:pic>
                    <p:nvPicPr>
                      <p:cNvPr id="409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350838"/>
                        <a:ext cx="862013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solidFill>
                <a:srgbClr val="0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solidFill>
                <a:srgbClr val="0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0" y="142875"/>
            <a:ext cx="9144000" cy="14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bg-BG" altLang="en-US" sz="2400" b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МЕДИЦИНСКИ УНИВЕРСИТЕТ </a:t>
            </a:r>
            <a:r>
              <a:rPr lang="bg-BG" altLang="en-US" sz="2400" b="1">
                <a:solidFill>
                  <a:srgbClr val="333399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–</a:t>
            </a:r>
            <a:r>
              <a:rPr lang="bg-BG" altLang="en-US" sz="2400" b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ПЛЕВЕН</a:t>
            </a:r>
            <a:endParaRPr lang="bg-BG" altLang="en-US" sz="2400" b="1">
              <a:solidFill>
                <a:srgbClr val="333399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/>
            <a:r>
              <a:rPr lang="bg-BG" altLang="en-US" sz="2000" b="1">
                <a:solidFill>
                  <a:srgbClr val="333399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ФАКУЛТЕТ „ОБЩЕСТВЕНО ЗДРАВЕ“</a:t>
            </a:r>
            <a:endParaRPr lang="en-US" altLang="en-US" sz="2000" b="1">
              <a:solidFill>
                <a:srgbClr val="333399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bg-BG" altLang="en-US" b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ЦЕНТЪР ЗА ДИСТАНЦИОННО ОБУЧЕНИЕ</a:t>
            </a:r>
            <a:endParaRPr lang="bg-BG" altLang="en-US" b="1">
              <a:solidFill>
                <a:srgbClr val="333399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/>
            <a:endParaRPr lang="bg-BG" altLang="en-US" sz="2000" b="1">
              <a:solidFill>
                <a:srgbClr val="333399"/>
              </a:solidFill>
              <a:latin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265113" y="1616075"/>
            <a:ext cx="272256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 dirty="0">
                <a:solidFill>
                  <a:srgbClr val="26267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Лекция № </a:t>
            </a:r>
            <a:r>
              <a:rPr lang="bg-BG" altLang="bg-BG" dirty="0" smtClean="0">
                <a:solidFill>
                  <a:srgbClr val="26267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3</a:t>
            </a:r>
            <a:endParaRPr lang="bg-BG" altLang="bg-BG" dirty="0">
              <a:solidFill>
                <a:srgbClr val="262673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104" name="Text Box 4"/>
          <p:cNvSpPr txBox="1">
            <a:spLocks noChangeArrowheads="1"/>
          </p:cNvSpPr>
          <p:nvPr/>
        </p:nvSpPr>
        <p:spPr bwMode="auto">
          <a:xfrm>
            <a:off x="2051050" y="5732463"/>
            <a:ext cx="6842125" cy="78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bg-BG" altLang="bg-BG" dirty="0">
                <a:solidFill>
                  <a:srgbClr val="26267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		Доц</a:t>
            </a:r>
            <a:r>
              <a:rPr lang="bg-BG" altLang="bg-BG" dirty="0" smtClean="0">
                <a:solidFill>
                  <a:srgbClr val="26267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. </a:t>
            </a:r>
            <a:r>
              <a:rPr lang="bg-BG" altLang="bg-BG" dirty="0" err="1">
                <a:solidFill>
                  <a:srgbClr val="26267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Макрета</a:t>
            </a:r>
            <a:r>
              <a:rPr lang="bg-BG" altLang="bg-BG" dirty="0">
                <a:solidFill>
                  <a:srgbClr val="26267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Драганова, </a:t>
            </a:r>
            <a:r>
              <a:rPr lang="bg-BG" altLang="bg-BG" dirty="0" err="1">
                <a:solidFill>
                  <a:srgbClr val="26267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д.м</a:t>
            </a:r>
            <a:r>
              <a:rPr lang="bg-BG" altLang="bg-BG" dirty="0">
                <a:solidFill>
                  <a:srgbClr val="26267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bg-BG" altLang="bg-BG" dirty="0">
              <a:solidFill>
                <a:srgbClr val="262673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359568" y="1945046"/>
            <a:ext cx="8424863" cy="934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14000"/>
              </a:lnSpc>
              <a:spcBef>
                <a:spcPct val="0"/>
              </a:spcBef>
              <a:buNone/>
              <a:defRPr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	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УЧЕБНО-ВЪЗПИТАТЕЛНИ ЦЕЛИ. МЕТОДИКА НА ИЗРАБОТВАНЕ НА СУЦ</a:t>
            </a:r>
            <a:endParaRPr lang="bg-BG" altLang="bg-BG" sz="24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4106" name="TextBox 2"/>
          <p:cNvSpPr txBox="1">
            <a:spLocks noChangeArrowheads="1"/>
          </p:cNvSpPr>
          <p:nvPr/>
        </p:nvSpPr>
        <p:spPr bwMode="auto">
          <a:xfrm>
            <a:off x="684213" y="3644900"/>
            <a:ext cx="8045450" cy="170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bg-BG" altLang="bg-BG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bg-BG" altLang="bg-BG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дистанционна самоподготовка по </a:t>
            </a:r>
            <a:r>
              <a:rPr lang="bg-BG" altLang="bg-BG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„Методика на обучението по практика по специалностите от професионално направление „Здравни грижи“ </a:t>
            </a:r>
            <a:r>
              <a:rPr lang="bg-BG" altLang="bg-BG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студенти от специалност „Управление на здравните грижи“ –  ОКС „Бакалавър“</a:t>
            </a:r>
          </a:p>
        </p:txBody>
      </p:sp>
    </p:spTree>
    <p:extLst>
      <p:ext uri="{BB962C8B-B14F-4D97-AF65-F5344CB8AC3E}">
        <p14:creationId xmlns:p14="http://schemas.microsoft.com/office/powerpoint/2010/main" val="739119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Отношения на СУЦ</a:t>
            </a:r>
          </a:p>
        </p:txBody>
      </p:sp>
      <p:grpSp>
        <p:nvGrpSpPr>
          <p:cNvPr id="5" name="Групиране 4"/>
          <p:cNvGrpSpPr/>
          <p:nvPr/>
        </p:nvGrpSpPr>
        <p:grpSpPr>
          <a:xfrm>
            <a:off x="2547192" y="1808211"/>
            <a:ext cx="4049614" cy="4049614"/>
            <a:chOff x="2547192" y="1808211"/>
            <a:chExt cx="4049614" cy="4049614"/>
          </a:xfrm>
        </p:grpSpPr>
        <p:sp>
          <p:nvSpPr>
            <p:cNvPr id="6" name="Свободна форма 5"/>
            <p:cNvSpPr/>
            <p:nvPr/>
          </p:nvSpPr>
          <p:spPr>
            <a:xfrm>
              <a:off x="4039734" y="3300753"/>
              <a:ext cx="1064530" cy="1064530"/>
            </a:xfrm>
            <a:custGeom>
              <a:avLst/>
              <a:gdLst>
                <a:gd name="connsiteX0" fmla="*/ 0 w 1064530"/>
                <a:gd name="connsiteY0" fmla="*/ 532265 h 1064530"/>
                <a:gd name="connsiteX1" fmla="*/ 532265 w 1064530"/>
                <a:gd name="connsiteY1" fmla="*/ 0 h 1064530"/>
                <a:gd name="connsiteX2" fmla="*/ 1064530 w 1064530"/>
                <a:gd name="connsiteY2" fmla="*/ 532265 h 1064530"/>
                <a:gd name="connsiteX3" fmla="*/ 532265 w 1064530"/>
                <a:gd name="connsiteY3" fmla="*/ 1064530 h 1064530"/>
                <a:gd name="connsiteX4" fmla="*/ 0 w 1064530"/>
                <a:gd name="connsiteY4" fmla="*/ 532265 h 1064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4530" h="1064530">
                  <a:moveTo>
                    <a:pt x="0" y="532265"/>
                  </a:moveTo>
                  <a:cubicBezTo>
                    <a:pt x="0" y="238303"/>
                    <a:pt x="238303" y="0"/>
                    <a:pt x="532265" y="0"/>
                  </a:cubicBezTo>
                  <a:cubicBezTo>
                    <a:pt x="826227" y="0"/>
                    <a:pt x="1064530" y="238303"/>
                    <a:pt x="1064530" y="532265"/>
                  </a:cubicBezTo>
                  <a:cubicBezTo>
                    <a:pt x="1064530" y="826227"/>
                    <a:pt x="826227" y="1064530"/>
                    <a:pt x="532265" y="1064530"/>
                  </a:cubicBezTo>
                  <a:cubicBezTo>
                    <a:pt x="238303" y="1064530"/>
                    <a:pt x="0" y="826227"/>
                    <a:pt x="0" y="532265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8917" tIns="188917" rIns="188917" bIns="188917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sz="2600" kern="1200" smtClean="0"/>
                <a:t>СУЦ</a:t>
              </a:r>
              <a:endParaRPr lang="bg-BG" sz="2600" kern="1200" dirty="0"/>
            </a:p>
          </p:txBody>
        </p:sp>
        <p:sp>
          <p:nvSpPr>
            <p:cNvPr id="7" name="Свободна форма 6"/>
            <p:cNvSpPr/>
            <p:nvPr/>
          </p:nvSpPr>
          <p:spPr>
            <a:xfrm rot="16200000">
              <a:off x="4458576" y="2912197"/>
              <a:ext cx="226846" cy="361940"/>
            </a:xfrm>
            <a:custGeom>
              <a:avLst/>
              <a:gdLst>
                <a:gd name="connsiteX0" fmla="*/ 0 w 226846"/>
                <a:gd name="connsiteY0" fmla="*/ 72388 h 361940"/>
                <a:gd name="connsiteX1" fmla="*/ 113423 w 226846"/>
                <a:gd name="connsiteY1" fmla="*/ 72388 h 361940"/>
                <a:gd name="connsiteX2" fmla="*/ 113423 w 226846"/>
                <a:gd name="connsiteY2" fmla="*/ 0 h 361940"/>
                <a:gd name="connsiteX3" fmla="*/ 226846 w 226846"/>
                <a:gd name="connsiteY3" fmla="*/ 180970 h 361940"/>
                <a:gd name="connsiteX4" fmla="*/ 113423 w 226846"/>
                <a:gd name="connsiteY4" fmla="*/ 361940 h 361940"/>
                <a:gd name="connsiteX5" fmla="*/ 113423 w 226846"/>
                <a:gd name="connsiteY5" fmla="*/ 289552 h 361940"/>
                <a:gd name="connsiteX6" fmla="*/ 0 w 226846"/>
                <a:gd name="connsiteY6" fmla="*/ 289552 h 361940"/>
                <a:gd name="connsiteX7" fmla="*/ 0 w 226846"/>
                <a:gd name="connsiteY7" fmla="*/ 72388 h 361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6846" h="361940">
                  <a:moveTo>
                    <a:pt x="0" y="72388"/>
                  </a:moveTo>
                  <a:lnTo>
                    <a:pt x="113423" y="72388"/>
                  </a:lnTo>
                  <a:lnTo>
                    <a:pt x="113423" y="0"/>
                  </a:lnTo>
                  <a:lnTo>
                    <a:pt x="226846" y="180970"/>
                  </a:lnTo>
                  <a:lnTo>
                    <a:pt x="113423" y="361940"/>
                  </a:lnTo>
                  <a:lnTo>
                    <a:pt x="113423" y="289552"/>
                  </a:lnTo>
                  <a:lnTo>
                    <a:pt x="0" y="289552"/>
                  </a:lnTo>
                  <a:lnTo>
                    <a:pt x="0" y="72388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72388" rIns="68053" bIns="7238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bg-BG" sz="1500" kern="1200"/>
            </a:p>
          </p:txBody>
        </p:sp>
        <p:sp>
          <p:nvSpPr>
            <p:cNvPr id="8" name="Свободна форма 7"/>
            <p:cNvSpPr/>
            <p:nvPr/>
          </p:nvSpPr>
          <p:spPr>
            <a:xfrm>
              <a:off x="3832148" y="1808211"/>
              <a:ext cx="1479702" cy="1064530"/>
            </a:xfrm>
            <a:custGeom>
              <a:avLst/>
              <a:gdLst>
                <a:gd name="connsiteX0" fmla="*/ 0 w 1064530"/>
                <a:gd name="connsiteY0" fmla="*/ 532265 h 1064530"/>
                <a:gd name="connsiteX1" fmla="*/ 532265 w 1064530"/>
                <a:gd name="connsiteY1" fmla="*/ 0 h 1064530"/>
                <a:gd name="connsiteX2" fmla="*/ 1064530 w 1064530"/>
                <a:gd name="connsiteY2" fmla="*/ 532265 h 1064530"/>
                <a:gd name="connsiteX3" fmla="*/ 532265 w 1064530"/>
                <a:gd name="connsiteY3" fmla="*/ 1064530 h 1064530"/>
                <a:gd name="connsiteX4" fmla="*/ 0 w 1064530"/>
                <a:gd name="connsiteY4" fmla="*/ 532265 h 1064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4530" h="1064530">
                  <a:moveTo>
                    <a:pt x="0" y="532265"/>
                  </a:moveTo>
                  <a:cubicBezTo>
                    <a:pt x="0" y="238303"/>
                    <a:pt x="238303" y="0"/>
                    <a:pt x="532265" y="0"/>
                  </a:cubicBezTo>
                  <a:cubicBezTo>
                    <a:pt x="826227" y="0"/>
                    <a:pt x="1064530" y="238303"/>
                    <a:pt x="1064530" y="532265"/>
                  </a:cubicBezTo>
                  <a:cubicBezTo>
                    <a:pt x="1064530" y="826227"/>
                    <a:pt x="826227" y="1064530"/>
                    <a:pt x="532265" y="1064530"/>
                  </a:cubicBezTo>
                  <a:cubicBezTo>
                    <a:pt x="238303" y="1064530"/>
                    <a:pt x="0" y="826227"/>
                    <a:pt x="0" y="532265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947" tIns="174947" rIns="174947" bIns="17494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sz="1500" kern="1200" dirty="0" smtClean="0"/>
                <a:t>Методи на обучение</a:t>
              </a:r>
              <a:endParaRPr lang="bg-BG" sz="1500" kern="1200" dirty="0"/>
            </a:p>
          </p:txBody>
        </p:sp>
        <p:sp>
          <p:nvSpPr>
            <p:cNvPr id="9" name="Свободна форма 8"/>
            <p:cNvSpPr/>
            <p:nvPr/>
          </p:nvSpPr>
          <p:spPr>
            <a:xfrm>
              <a:off x="5198427" y="3652048"/>
              <a:ext cx="226846" cy="361940"/>
            </a:xfrm>
            <a:custGeom>
              <a:avLst/>
              <a:gdLst>
                <a:gd name="connsiteX0" fmla="*/ 0 w 226846"/>
                <a:gd name="connsiteY0" fmla="*/ 72388 h 361940"/>
                <a:gd name="connsiteX1" fmla="*/ 113423 w 226846"/>
                <a:gd name="connsiteY1" fmla="*/ 72388 h 361940"/>
                <a:gd name="connsiteX2" fmla="*/ 113423 w 226846"/>
                <a:gd name="connsiteY2" fmla="*/ 0 h 361940"/>
                <a:gd name="connsiteX3" fmla="*/ 226846 w 226846"/>
                <a:gd name="connsiteY3" fmla="*/ 180970 h 361940"/>
                <a:gd name="connsiteX4" fmla="*/ 113423 w 226846"/>
                <a:gd name="connsiteY4" fmla="*/ 361940 h 361940"/>
                <a:gd name="connsiteX5" fmla="*/ 113423 w 226846"/>
                <a:gd name="connsiteY5" fmla="*/ 289552 h 361940"/>
                <a:gd name="connsiteX6" fmla="*/ 0 w 226846"/>
                <a:gd name="connsiteY6" fmla="*/ 289552 h 361940"/>
                <a:gd name="connsiteX7" fmla="*/ 0 w 226846"/>
                <a:gd name="connsiteY7" fmla="*/ 72388 h 361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6846" h="361940">
                  <a:moveTo>
                    <a:pt x="0" y="72388"/>
                  </a:moveTo>
                  <a:lnTo>
                    <a:pt x="113423" y="72388"/>
                  </a:lnTo>
                  <a:lnTo>
                    <a:pt x="113423" y="0"/>
                  </a:lnTo>
                  <a:lnTo>
                    <a:pt x="226846" y="180970"/>
                  </a:lnTo>
                  <a:lnTo>
                    <a:pt x="113423" y="361940"/>
                  </a:lnTo>
                  <a:lnTo>
                    <a:pt x="113423" y="289552"/>
                  </a:lnTo>
                  <a:lnTo>
                    <a:pt x="0" y="289552"/>
                  </a:lnTo>
                  <a:lnTo>
                    <a:pt x="0" y="72388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72388" rIns="68054" bIns="72388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bg-BG" sz="1500" kern="1200"/>
            </a:p>
          </p:txBody>
        </p:sp>
        <p:sp>
          <p:nvSpPr>
            <p:cNvPr id="10" name="Свободна форма 9"/>
            <p:cNvSpPr/>
            <p:nvPr/>
          </p:nvSpPr>
          <p:spPr>
            <a:xfrm>
              <a:off x="5532276" y="3300753"/>
              <a:ext cx="1064530" cy="1064530"/>
            </a:xfrm>
            <a:custGeom>
              <a:avLst/>
              <a:gdLst>
                <a:gd name="connsiteX0" fmla="*/ 0 w 1064530"/>
                <a:gd name="connsiteY0" fmla="*/ 532265 h 1064530"/>
                <a:gd name="connsiteX1" fmla="*/ 532265 w 1064530"/>
                <a:gd name="connsiteY1" fmla="*/ 0 h 1064530"/>
                <a:gd name="connsiteX2" fmla="*/ 1064530 w 1064530"/>
                <a:gd name="connsiteY2" fmla="*/ 532265 h 1064530"/>
                <a:gd name="connsiteX3" fmla="*/ 532265 w 1064530"/>
                <a:gd name="connsiteY3" fmla="*/ 1064530 h 1064530"/>
                <a:gd name="connsiteX4" fmla="*/ 0 w 1064530"/>
                <a:gd name="connsiteY4" fmla="*/ 532265 h 1064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4530" h="1064530">
                  <a:moveTo>
                    <a:pt x="0" y="532265"/>
                  </a:moveTo>
                  <a:cubicBezTo>
                    <a:pt x="0" y="238303"/>
                    <a:pt x="238303" y="0"/>
                    <a:pt x="532265" y="0"/>
                  </a:cubicBezTo>
                  <a:cubicBezTo>
                    <a:pt x="826227" y="0"/>
                    <a:pt x="1064530" y="238303"/>
                    <a:pt x="1064530" y="532265"/>
                  </a:cubicBezTo>
                  <a:cubicBezTo>
                    <a:pt x="1064530" y="826227"/>
                    <a:pt x="826227" y="1064530"/>
                    <a:pt x="532265" y="1064530"/>
                  </a:cubicBezTo>
                  <a:cubicBezTo>
                    <a:pt x="238303" y="1064530"/>
                    <a:pt x="0" y="826227"/>
                    <a:pt x="0" y="532265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947" tIns="174947" rIns="174947" bIns="17494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sz="1500" kern="1200" dirty="0" smtClean="0"/>
                <a:t>Средс-тва</a:t>
              </a:r>
              <a:endParaRPr lang="bg-BG" sz="1500" kern="1200" dirty="0"/>
            </a:p>
          </p:txBody>
        </p:sp>
        <p:sp>
          <p:nvSpPr>
            <p:cNvPr id="11" name="Свободна форма 10"/>
            <p:cNvSpPr/>
            <p:nvPr/>
          </p:nvSpPr>
          <p:spPr>
            <a:xfrm rot="5400000">
              <a:off x="4458576" y="4391899"/>
              <a:ext cx="226846" cy="361940"/>
            </a:xfrm>
            <a:custGeom>
              <a:avLst/>
              <a:gdLst>
                <a:gd name="connsiteX0" fmla="*/ 0 w 226846"/>
                <a:gd name="connsiteY0" fmla="*/ 72388 h 361940"/>
                <a:gd name="connsiteX1" fmla="*/ 113423 w 226846"/>
                <a:gd name="connsiteY1" fmla="*/ 72388 h 361940"/>
                <a:gd name="connsiteX2" fmla="*/ 113423 w 226846"/>
                <a:gd name="connsiteY2" fmla="*/ 0 h 361940"/>
                <a:gd name="connsiteX3" fmla="*/ 226846 w 226846"/>
                <a:gd name="connsiteY3" fmla="*/ 180970 h 361940"/>
                <a:gd name="connsiteX4" fmla="*/ 113423 w 226846"/>
                <a:gd name="connsiteY4" fmla="*/ 361940 h 361940"/>
                <a:gd name="connsiteX5" fmla="*/ 113423 w 226846"/>
                <a:gd name="connsiteY5" fmla="*/ 289552 h 361940"/>
                <a:gd name="connsiteX6" fmla="*/ 0 w 226846"/>
                <a:gd name="connsiteY6" fmla="*/ 289552 h 361940"/>
                <a:gd name="connsiteX7" fmla="*/ 0 w 226846"/>
                <a:gd name="connsiteY7" fmla="*/ 72388 h 361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6846" h="361940">
                  <a:moveTo>
                    <a:pt x="0" y="72388"/>
                  </a:moveTo>
                  <a:lnTo>
                    <a:pt x="113423" y="72388"/>
                  </a:lnTo>
                  <a:lnTo>
                    <a:pt x="113423" y="0"/>
                  </a:lnTo>
                  <a:lnTo>
                    <a:pt x="226846" y="180970"/>
                  </a:lnTo>
                  <a:lnTo>
                    <a:pt x="113423" y="361940"/>
                  </a:lnTo>
                  <a:lnTo>
                    <a:pt x="113423" y="289552"/>
                  </a:lnTo>
                  <a:lnTo>
                    <a:pt x="0" y="289552"/>
                  </a:lnTo>
                  <a:lnTo>
                    <a:pt x="0" y="72388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72388" rIns="68054" bIns="72388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bg-BG" sz="1500" kern="1200"/>
            </a:p>
          </p:txBody>
        </p:sp>
        <p:sp>
          <p:nvSpPr>
            <p:cNvPr id="12" name="Свободна форма 11"/>
            <p:cNvSpPr/>
            <p:nvPr/>
          </p:nvSpPr>
          <p:spPr>
            <a:xfrm>
              <a:off x="3718725" y="4793295"/>
              <a:ext cx="1593125" cy="1064530"/>
            </a:xfrm>
            <a:custGeom>
              <a:avLst/>
              <a:gdLst>
                <a:gd name="connsiteX0" fmla="*/ 0 w 1064530"/>
                <a:gd name="connsiteY0" fmla="*/ 532265 h 1064530"/>
                <a:gd name="connsiteX1" fmla="*/ 532265 w 1064530"/>
                <a:gd name="connsiteY1" fmla="*/ 0 h 1064530"/>
                <a:gd name="connsiteX2" fmla="*/ 1064530 w 1064530"/>
                <a:gd name="connsiteY2" fmla="*/ 532265 h 1064530"/>
                <a:gd name="connsiteX3" fmla="*/ 532265 w 1064530"/>
                <a:gd name="connsiteY3" fmla="*/ 1064530 h 1064530"/>
                <a:gd name="connsiteX4" fmla="*/ 0 w 1064530"/>
                <a:gd name="connsiteY4" fmla="*/ 532265 h 1064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4530" h="1064530">
                  <a:moveTo>
                    <a:pt x="0" y="532265"/>
                  </a:moveTo>
                  <a:cubicBezTo>
                    <a:pt x="0" y="238303"/>
                    <a:pt x="238303" y="0"/>
                    <a:pt x="532265" y="0"/>
                  </a:cubicBezTo>
                  <a:cubicBezTo>
                    <a:pt x="826227" y="0"/>
                    <a:pt x="1064530" y="238303"/>
                    <a:pt x="1064530" y="532265"/>
                  </a:cubicBezTo>
                  <a:cubicBezTo>
                    <a:pt x="1064530" y="826227"/>
                    <a:pt x="826227" y="1064530"/>
                    <a:pt x="532265" y="1064530"/>
                  </a:cubicBezTo>
                  <a:cubicBezTo>
                    <a:pt x="238303" y="1064530"/>
                    <a:pt x="0" y="826227"/>
                    <a:pt x="0" y="532265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947" tIns="174947" rIns="174947" bIns="17494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sz="1500" kern="1200" dirty="0" smtClean="0"/>
                <a:t>Методи на контрол</a:t>
              </a:r>
              <a:endParaRPr lang="bg-BG" sz="1500" kern="1200" dirty="0"/>
            </a:p>
          </p:txBody>
        </p:sp>
        <p:sp>
          <p:nvSpPr>
            <p:cNvPr id="13" name="Свободна форма 12"/>
            <p:cNvSpPr/>
            <p:nvPr/>
          </p:nvSpPr>
          <p:spPr>
            <a:xfrm rot="21600000">
              <a:off x="3718725" y="3652047"/>
              <a:ext cx="226847" cy="361941"/>
            </a:xfrm>
            <a:custGeom>
              <a:avLst/>
              <a:gdLst>
                <a:gd name="connsiteX0" fmla="*/ 0 w 226846"/>
                <a:gd name="connsiteY0" fmla="*/ 72388 h 361940"/>
                <a:gd name="connsiteX1" fmla="*/ 113423 w 226846"/>
                <a:gd name="connsiteY1" fmla="*/ 72388 h 361940"/>
                <a:gd name="connsiteX2" fmla="*/ 113423 w 226846"/>
                <a:gd name="connsiteY2" fmla="*/ 0 h 361940"/>
                <a:gd name="connsiteX3" fmla="*/ 226846 w 226846"/>
                <a:gd name="connsiteY3" fmla="*/ 180970 h 361940"/>
                <a:gd name="connsiteX4" fmla="*/ 113423 w 226846"/>
                <a:gd name="connsiteY4" fmla="*/ 361940 h 361940"/>
                <a:gd name="connsiteX5" fmla="*/ 113423 w 226846"/>
                <a:gd name="connsiteY5" fmla="*/ 289552 h 361940"/>
                <a:gd name="connsiteX6" fmla="*/ 0 w 226846"/>
                <a:gd name="connsiteY6" fmla="*/ 289552 h 361940"/>
                <a:gd name="connsiteX7" fmla="*/ 0 w 226846"/>
                <a:gd name="connsiteY7" fmla="*/ 72388 h 361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6846" h="361940">
                  <a:moveTo>
                    <a:pt x="226845" y="289552"/>
                  </a:moveTo>
                  <a:lnTo>
                    <a:pt x="113423" y="289552"/>
                  </a:lnTo>
                  <a:lnTo>
                    <a:pt x="113423" y="361940"/>
                  </a:lnTo>
                  <a:lnTo>
                    <a:pt x="1" y="180970"/>
                  </a:lnTo>
                  <a:lnTo>
                    <a:pt x="113423" y="0"/>
                  </a:lnTo>
                  <a:lnTo>
                    <a:pt x="113423" y="72388"/>
                  </a:lnTo>
                  <a:lnTo>
                    <a:pt x="226845" y="72388"/>
                  </a:lnTo>
                  <a:lnTo>
                    <a:pt x="226845" y="289552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054" tIns="72389" rIns="1" bIns="72388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bg-BG" sz="1500" kern="1200"/>
            </a:p>
          </p:txBody>
        </p:sp>
        <p:sp>
          <p:nvSpPr>
            <p:cNvPr id="14" name="Свободна форма 13"/>
            <p:cNvSpPr/>
            <p:nvPr/>
          </p:nvSpPr>
          <p:spPr>
            <a:xfrm>
              <a:off x="2547192" y="3300753"/>
              <a:ext cx="1064530" cy="1064530"/>
            </a:xfrm>
            <a:custGeom>
              <a:avLst/>
              <a:gdLst>
                <a:gd name="connsiteX0" fmla="*/ 0 w 1064530"/>
                <a:gd name="connsiteY0" fmla="*/ 532265 h 1064530"/>
                <a:gd name="connsiteX1" fmla="*/ 532265 w 1064530"/>
                <a:gd name="connsiteY1" fmla="*/ 0 h 1064530"/>
                <a:gd name="connsiteX2" fmla="*/ 1064530 w 1064530"/>
                <a:gd name="connsiteY2" fmla="*/ 532265 h 1064530"/>
                <a:gd name="connsiteX3" fmla="*/ 532265 w 1064530"/>
                <a:gd name="connsiteY3" fmla="*/ 1064530 h 1064530"/>
                <a:gd name="connsiteX4" fmla="*/ 0 w 1064530"/>
                <a:gd name="connsiteY4" fmla="*/ 532265 h 1064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4530" h="1064530">
                  <a:moveTo>
                    <a:pt x="0" y="532265"/>
                  </a:moveTo>
                  <a:cubicBezTo>
                    <a:pt x="0" y="238303"/>
                    <a:pt x="238303" y="0"/>
                    <a:pt x="532265" y="0"/>
                  </a:cubicBezTo>
                  <a:cubicBezTo>
                    <a:pt x="826227" y="0"/>
                    <a:pt x="1064530" y="238303"/>
                    <a:pt x="1064530" y="532265"/>
                  </a:cubicBezTo>
                  <a:cubicBezTo>
                    <a:pt x="1064530" y="826227"/>
                    <a:pt x="826227" y="1064530"/>
                    <a:pt x="532265" y="1064530"/>
                  </a:cubicBezTo>
                  <a:cubicBezTo>
                    <a:pt x="238303" y="1064530"/>
                    <a:pt x="0" y="826227"/>
                    <a:pt x="0" y="532265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947" tIns="174947" rIns="174947" bIns="174947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sz="1500" kern="1200" dirty="0" smtClean="0"/>
                <a:t>Подбор на уч. </a:t>
              </a:r>
              <a:r>
                <a:rPr lang="bg-BG" sz="1500" dirty="0"/>
                <a:t>с</a:t>
              </a:r>
              <a:r>
                <a:rPr lang="bg-BG" sz="1500" kern="1200" dirty="0" smtClean="0"/>
                <a:t>ъд.</a:t>
              </a:r>
              <a:endParaRPr lang="bg-BG" sz="1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8405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СУЦ – елементи</a:t>
            </a:r>
            <a:endParaRPr lang="bg-BG" dirty="0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bg-BG" sz="2800" dirty="0" smtClean="0"/>
              <a:t>Дейност</a:t>
            </a:r>
          </a:p>
          <a:p>
            <a:r>
              <a:rPr lang="bg-BG" sz="2800" dirty="0" smtClean="0"/>
              <a:t>Съдържание</a:t>
            </a:r>
          </a:p>
          <a:p>
            <a:r>
              <a:rPr lang="bg-BG" sz="2800" dirty="0" smtClean="0"/>
              <a:t>Условие</a:t>
            </a:r>
          </a:p>
          <a:p>
            <a:r>
              <a:rPr lang="bg-BG" sz="2800" dirty="0" smtClean="0"/>
              <a:t>Критерий</a:t>
            </a:r>
            <a:endParaRPr lang="bg-BG" sz="2800" dirty="0"/>
          </a:p>
        </p:txBody>
      </p:sp>
      <p:sp>
        <p:nvSpPr>
          <p:cNvPr id="6" name="Текстов контейнер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съдържание 6"/>
          <p:cNvSpPr>
            <a:spLocks noGrp="1"/>
          </p:cNvSpPr>
          <p:nvPr>
            <p:ph sz="quarter" idx="4"/>
          </p:nvPr>
        </p:nvSpPr>
        <p:spPr/>
        <p:txBody>
          <a:bodyPr anchor="t"/>
          <a:lstStyle/>
          <a:p>
            <a:endParaRPr lang="bg-BG" dirty="0" smtClean="0"/>
          </a:p>
          <a:p>
            <a:endParaRPr lang="bg-BG" dirty="0"/>
          </a:p>
          <a:p>
            <a:pPr marL="0" indent="0">
              <a:buNone/>
            </a:pPr>
            <a:r>
              <a:rPr lang="bg-BG" b="1" dirty="0" smtClean="0"/>
              <a:t>Професионална </a:t>
            </a:r>
          </a:p>
          <a:p>
            <a:pPr marL="0" indent="0">
              <a:buNone/>
            </a:pPr>
            <a:r>
              <a:rPr lang="bg-BG" b="1" dirty="0" smtClean="0"/>
              <a:t>компетентност</a:t>
            </a:r>
            <a:endParaRPr lang="bg-BG" b="1" dirty="0"/>
          </a:p>
        </p:txBody>
      </p:sp>
      <p:sp>
        <p:nvSpPr>
          <p:cNvPr id="4" name="Дясна фигурна скоба 3"/>
          <p:cNvSpPr/>
          <p:nvPr/>
        </p:nvSpPr>
        <p:spPr>
          <a:xfrm>
            <a:off x="4139952" y="2924944"/>
            <a:ext cx="144016" cy="108012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211063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лавие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Задача: Определете елементите на следната СУЦ</a:t>
            </a:r>
            <a:endParaRPr lang="bg-BG" dirty="0"/>
          </a:p>
        </p:txBody>
      </p:sp>
      <p:sp>
        <p:nvSpPr>
          <p:cNvPr id="8" name="Контейнер за съдържани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z="2400" dirty="0" smtClean="0"/>
              <a:t>Да направи венозна инжекция на двама възрастни пациенти с не повече от 2 убождания, без да причини хематом.</a:t>
            </a:r>
          </a:p>
          <a:p>
            <a:r>
              <a:rPr lang="bg-BG" sz="2400" dirty="0" smtClean="0"/>
              <a:t>Дейност - </a:t>
            </a:r>
          </a:p>
          <a:p>
            <a:r>
              <a:rPr lang="bg-BG" sz="2400" dirty="0" smtClean="0"/>
              <a:t>Съдържание - </a:t>
            </a:r>
          </a:p>
          <a:p>
            <a:r>
              <a:rPr lang="bg-BG" sz="2400" dirty="0" smtClean="0"/>
              <a:t>Условие - </a:t>
            </a:r>
          </a:p>
          <a:p>
            <a:r>
              <a:rPr lang="bg-BG" sz="2400" dirty="0" smtClean="0"/>
              <a:t>Критерий – </a:t>
            </a:r>
            <a:endParaRPr lang="bg-BG" sz="2400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1930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Задача:Определете елементите на следната СУЦ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800" u="sng" dirty="0" smtClean="0"/>
              <a:t>Дейност</a:t>
            </a:r>
            <a:r>
              <a:rPr lang="bg-BG" sz="2800" dirty="0" smtClean="0"/>
              <a:t> – да направи </a:t>
            </a:r>
          </a:p>
          <a:p>
            <a:r>
              <a:rPr lang="bg-BG" sz="2800" u="sng" dirty="0" smtClean="0"/>
              <a:t>Съдържание</a:t>
            </a:r>
            <a:r>
              <a:rPr lang="bg-BG" sz="2800" dirty="0" smtClean="0"/>
              <a:t> – венозна инжекция</a:t>
            </a:r>
          </a:p>
          <a:p>
            <a:r>
              <a:rPr lang="bg-BG" sz="2800" u="sng" dirty="0" smtClean="0"/>
              <a:t>Условие</a:t>
            </a:r>
            <a:r>
              <a:rPr lang="bg-BG" sz="2800" dirty="0" smtClean="0"/>
              <a:t> – на двама възрастни пациенти, с не повече от две убождания</a:t>
            </a:r>
          </a:p>
          <a:p>
            <a:r>
              <a:rPr lang="bg-BG" sz="2800" u="sng" dirty="0" smtClean="0"/>
              <a:t>Критерий </a:t>
            </a:r>
            <a:r>
              <a:rPr lang="bg-BG" sz="2800" dirty="0" smtClean="0"/>
              <a:t>– без да причини хематом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321216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Видове критерии - примери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000" dirty="0" smtClean="0"/>
              <a:t>За време – за 5 мин.</a:t>
            </a:r>
          </a:p>
          <a:p>
            <a:r>
              <a:rPr lang="bg-BG" sz="2000" dirty="0" smtClean="0"/>
              <a:t>С абсолютна стойност – посочени 10 верни препарата от 12 възможни</a:t>
            </a:r>
          </a:p>
          <a:p>
            <a:r>
              <a:rPr lang="bg-BG" sz="2000" dirty="0" smtClean="0"/>
              <a:t>С релативна стойност - %</a:t>
            </a:r>
          </a:p>
          <a:p>
            <a:r>
              <a:rPr lang="bg-BG" sz="2000" dirty="0" smtClean="0"/>
              <a:t>С позволено отклонение – мин. 3 грешки, +- 5 удари</a:t>
            </a:r>
          </a:p>
          <a:p>
            <a:r>
              <a:rPr lang="bg-BG" sz="2000" dirty="0" smtClean="0"/>
              <a:t>С точност на изпълнението – без грешка, без пропуск, без справка, точно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219672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Задача: Кои елементи липсват на представените цели? Предложете!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9443" y="1988840"/>
            <a:ext cx="7125112" cy="3869958"/>
          </a:xfrm>
        </p:spPr>
        <p:txBody>
          <a:bodyPr>
            <a:normAutofit/>
          </a:bodyPr>
          <a:lstStyle/>
          <a:p>
            <a:r>
              <a:rPr lang="bg-BG" sz="2800" dirty="0" smtClean="0"/>
              <a:t>1. Да измерват температура</a:t>
            </a:r>
          </a:p>
          <a:p>
            <a:pPr marL="0" indent="0">
              <a:buNone/>
            </a:pPr>
            <a:endParaRPr lang="bg-BG" sz="2800" dirty="0"/>
          </a:p>
          <a:p>
            <a:pPr marL="0" indent="0">
              <a:buNone/>
            </a:pPr>
            <a:endParaRPr lang="bg-BG" sz="2800" dirty="0" smtClean="0"/>
          </a:p>
          <a:p>
            <a:r>
              <a:rPr lang="bg-BG" sz="2800" dirty="0" smtClean="0"/>
              <a:t>2. Да знаят кръвните групи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84976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СУЦ – </a:t>
            </a:r>
            <a:r>
              <a:rPr lang="bg-BG" dirty="0" smtClean="0"/>
              <a:t>качества</a:t>
            </a:r>
            <a:endParaRPr lang="bg-BG" dirty="0"/>
          </a:p>
        </p:txBody>
      </p:sp>
      <p:sp>
        <p:nvSpPr>
          <p:cNvPr id="3" name="Текстов контейне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z="2800" dirty="0" smtClean="0"/>
              <a:t>Релевантност;</a:t>
            </a:r>
          </a:p>
          <a:p>
            <a:r>
              <a:rPr lang="bg-BG" sz="2800" dirty="0" smtClean="0"/>
              <a:t>Логичност;</a:t>
            </a:r>
          </a:p>
          <a:p>
            <a:r>
              <a:rPr lang="bg-BG" sz="2800" dirty="0" smtClean="0"/>
              <a:t>Точност;</a:t>
            </a:r>
          </a:p>
          <a:p>
            <a:r>
              <a:rPr lang="bg-BG" sz="2800" dirty="0" smtClean="0"/>
              <a:t>Реалистичност;</a:t>
            </a:r>
          </a:p>
          <a:p>
            <a:r>
              <a:rPr lang="bg-BG" sz="2800" dirty="0" smtClean="0"/>
              <a:t>Измеримост;</a:t>
            </a:r>
          </a:p>
          <a:p>
            <a:r>
              <a:rPr lang="bg-BG" sz="2800" dirty="0" smtClean="0"/>
              <a:t>Наблюдаемост.</a:t>
            </a:r>
          </a:p>
          <a:p>
            <a:endParaRPr lang="bg-BG" dirty="0" smtClean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59623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Таксономични нива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Таксономия – йерархична система на нивата, свързани с умствените процеси, манипулативните дейности и цялостното професионално поведение на личността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5034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Защо е необходимо да се познават таксономичните нива?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200" dirty="0" smtClean="0"/>
              <a:t>За да се осигури балансираност в овладяването на професионалните компетенци!</a:t>
            </a:r>
            <a:endParaRPr lang="bg-BG" sz="3200" dirty="0"/>
          </a:p>
        </p:txBody>
      </p:sp>
    </p:spTree>
    <p:extLst>
      <p:ext uri="{BB962C8B-B14F-4D97-AF65-F5344CB8AC3E}">
        <p14:creationId xmlns:p14="http://schemas.microsoft.com/office/powerpoint/2010/main" val="291089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лавие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Таксономични нива</a:t>
            </a:r>
            <a:endParaRPr lang="bg-BG" dirty="0"/>
          </a:p>
        </p:txBody>
      </p:sp>
      <p:graphicFrame>
        <p:nvGraphicFramePr>
          <p:cNvPr id="11" name="Контейнер за съдържание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3173574"/>
              </p:ext>
            </p:extLst>
          </p:nvPr>
        </p:nvGraphicFramePr>
        <p:xfrm>
          <a:off x="1009650" y="1806575"/>
          <a:ext cx="7124700" cy="4355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3773">
                <a:tc>
                  <a:txBody>
                    <a:bodyPr/>
                    <a:lstStyle/>
                    <a:p>
                      <a:r>
                        <a:rPr lang="bg-BG" dirty="0" smtClean="0"/>
                        <a:t>Познавателна област (ПО)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Сензорно-моторна област</a:t>
                      </a:r>
                    </a:p>
                    <a:p>
                      <a:r>
                        <a:rPr lang="bg-BG" dirty="0" smtClean="0"/>
                        <a:t>(СМО)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Емоционално-възпитателна област (ЕВО)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7251">
                <a:tc>
                  <a:txBody>
                    <a:bodyPr/>
                    <a:lstStyle/>
                    <a:p>
                      <a:r>
                        <a:rPr lang="bg-BG" dirty="0" smtClean="0"/>
                        <a:t>Припомняне</a:t>
                      </a:r>
                    </a:p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Имитация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Възприемане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4672">
                <a:tc>
                  <a:txBody>
                    <a:bodyPr/>
                    <a:lstStyle/>
                    <a:p>
                      <a:r>
                        <a:rPr lang="bg-BG" dirty="0" smtClean="0"/>
                        <a:t>Интерпретация</a:t>
                      </a:r>
                    </a:p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Контрол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Реагиране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89017">
                <a:tc>
                  <a:txBody>
                    <a:bodyPr/>
                    <a:lstStyle/>
                    <a:p>
                      <a:r>
                        <a:rPr lang="bg-BG" dirty="0" smtClean="0"/>
                        <a:t>Решаване на проблем</a:t>
                      </a:r>
                    </a:p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Автоматизъм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Вътрешна</a:t>
                      </a:r>
                      <a:r>
                        <a:rPr lang="bg-BG" baseline="0" dirty="0" smtClean="0"/>
                        <a:t> организация (интериоризация)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89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Въпрос за дискусия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3600" dirty="0" smtClean="0"/>
              <a:t>Кои са елементите на учебния процес във ВМУ?</a:t>
            </a:r>
            <a:endParaRPr lang="bg-BG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980728"/>
            <a:ext cx="1296144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228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000" dirty="0" smtClean="0"/>
              <a:t>Задача: Определете таксономичните нива на целите!</a:t>
            </a:r>
            <a:endParaRPr lang="bg-BG" sz="30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g-BG" dirty="0" smtClean="0"/>
              <a:t>В края на учебно-практическото занятие студентите да са в състояние да:</a:t>
            </a:r>
          </a:p>
          <a:p>
            <a:pPr>
              <a:buAutoNum type="arabicPeriod"/>
            </a:pPr>
            <a:r>
              <a:rPr lang="bg-BG" dirty="0" smtClean="0"/>
              <a:t>Да дадат определение на процеса Д според лекционния материал без грешка</a:t>
            </a:r>
          </a:p>
          <a:p>
            <a:pPr>
              <a:buAutoNum type="arabicPeriod"/>
            </a:pPr>
            <a:r>
              <a:rPr lang="bg-BG" dirty="0" smtClean="0"/>
              <a:t>Да разпознават типовете дишане според лекционния материал с максимум 1 грешка</a:t>
            </a:r>
          </a:p>
          <a:p>
            <a:pPr>
              <a:buAutoNum type="arabicPeriod"/>
            </a:pPr>
            <a:r>
              <a:rPr lang="bg-BG" dirty="0" smtClean="0"/>
              <a:t>Да определят качествата на Д (тип, честота, ритъм, дълбочина) на колега без грешка.</a:t>
            </a:r>
          </a:p>
          <a:p>
            <a:pPr>
              <a:buAutoNum type="arabicPeriod"/>
            </a:pPr>
            <a:r>
              <a:rPr lang="bg-BG" dirty="0" smtClean="0"/>
              <a:t>Да определят видовете патологично Д по лекционен материал</a:t>
            </a:r>
          </a:p>
          <a:p>
            <a:pPr>
              <a:buAutoNum type="arabicPeriod"/>
            </a:pPr>
            <a:r>
              <a:rPr lang="bg-BG" dirty="0" smtClean="0"/>
              <a:t>Да изследват и регистрират качествата и типа на Д на колега с +, - 1 отклонение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8491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9443" y="1052737"/>
            <a:ext cx="7125112" cy="4806062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AutoNum type="arabicPeriod"/>
            </a:pPr>
            <a:r>
              <a:rPr lang="bg-BG" sz="2000" dirty="0" smtClean="0"/>
              <a:t>Да </a:t>
            </a:r>
            <a:r>
              <a:rPr lang="bg-BG" sz="2000" dirty="0"/>
              <a:t>дадат определение на процеса Д според лекционния материал без </a:t>
            </a:r>
            <a:r>
              <a:rPr lang="bg-BG" sz="2000" dirty="0" smtClean="0"/>
              <a:t>грешка </a:t>
            </a:r>
          </a:p>
          <a:p>
            <a:pPr marL="0" indent="0" algn="r">
              <a:buNone/>
            </a:pPr>
            <a:r>
              <a:rPr lang="bg-BG" sz="2000" b="1" dirty="0" smtClean="0">
                <a:solidFill>
                  <a:srgbClr val="FF0000"/>
                </a:solidFill>
              </a:rPr>
              <a:t>ПО, 1 ниво</a:t>
            </a:r>
            <a:endParaRPr lang="bg-BG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bg-BG" sz="2000" dirty="0" smtClean="0"/>
              <a:t>2. Да </a:t>
            </a:r>
            <a:r>
              <a:rPr lang="bg-BG" sz="2000" dirty="0"/>
              <a:t>разпознават типовете дишане според лекционния материал с максимум 1 </a:t>
            </a:r>
            <a:r>
              <a:rPr lang="bg-BG" sz="2000" dirty="0" smtClean="0"/>
              <a:t>грешка </a:t>
            </a:r>
          </a:p>
          <a:p>
            <a:pPr marL="0" indent="0" algn="r">
              <a:buNone/>
            </a:pPr>
            <a:r>
              <a:rPr lang="bg-BG" sz="2000" b="1" dirty="0" smtClean="0">
                <a:solidFill>
                  <a:srgbClr val="FF0000"/>
                </a:solidFill>
              </a:rPr>
              <a:t>ПО, 1 ниво</a:t>
            </a:r>
            <a:endParaRPr lang="bg-BG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bg-BG" sz="2000" dirty="0" smtClean="0"/>
              <a:t>3. Да </a:t>
            </a:r>
            <a:r>
              <a:rPr lang="bg-BG" sz="2000" dirty="0"/>
              <a:t>определят качествата на Д (тип, честота, ритъм, дълбочина) на колега без </a:t>
            </a:r>
            <a:r>
              <a:rPr lang="bg-BG" sz="2000" dirty="0" smtClean="0"/>
              <a:t>грешка </a:t>
            </a:r>
          </a:p>
          <a:p>
            <a:pPr marL="0" indent="0" algn="r">
              <a:buNone/>
            </a:pPr>
            <a:r>
              <a:rPr lang="bg-BG" sz="2000" b="1" dirty="0" smtClean="0">
                <a:solidFill>
                  <a:srgbClr val="FF0000"/>
                </a:solidFill>
              </a:rPr>
              <a:t>СМО, 2 ниво</a:t>
            </a:r>
            <a:endParaRPr lang="bg-BG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bg-BG" sz="2000" dirty="0" smtClean="0"/>
              <a:t>4. Да </a:t>
            </a:r>
            <a:r>
              <a:rPr lang="bg-BG" sz="2000" dirty="0"/>
              <a:t>определят видовете патологично Д по лекционен </a:t>
            </a:r>
            <a:r>
              <a:rPr lang="bg-BG" sz="2000" dirty="0" smtClean="0"/>
              <a:t>материал </a:t>
            </a:r>
          </a:p>
          <a:p>
            <a:pPr marL="0" indent="0" algn="r">
              <a:buNone/>
            </a:pPr>
            <a:r>
              <a:rPr lang="bg-BG" sz="2000" b="1" dirty="0" smtClean="0">
                <a:solidFill>
                  <a:srgbClr val="FF0000"/>
                </a:solidFill>
              </a:rPr>
              <a:t>ПО, 1 ниво</a:t>
            </a:r>
            <a:endParaRPr lang="bg-BG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bg-BG" sz="2000" dirty="0" smtClean="0"/>
              <a:t>5. Да </a:t>
            </a:r>
            <a:r>
              <a:rPr lang="bg-BG" sz="2000" dirty="0"/>
              <a:t>изследват и регистрират качествата и типа на Д на колега с +, - 1 </a:t>
            </a:r>
            <a:r>
              <a:rPr lang="bg-BG" sz="2000" dirty="0" smtClean="0"/>
              <a:t>отклонение </a:t>
            </a:r>
          </a:p>
          <a:p>
            <a:pPr marL="0" indent="0" algn="r">
              <a:buNone/>
            </a:pPr>
            <a:r>
              <a:rPr lang="bg-BG" sz="2000" b="1" dirty="0" smtClean="0">
                <a:solidFill>
                  <a:srgbClr val="FF0000"/>
                </a:solidFill>
              </a:rPr>
              <a:t>СМО, 2 ниво</a:t>
            </a:r>
            <a:endParaRPr lang="bg-BG" sz="2000" b="1" dirty="0">
              <a:solidFill>
                <a:srgbClr val="FF0000"/>
              </a:solidFill>
            </a:endParaRPr>
          </a:p>
          <a:p>
            <a:endParaRPr lang="bg-BG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08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Методически изисквания при формулиране на СУЦ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g-BG" sz="2000" dirty="0" smtClean="0"/>
              <a:t>1. Да </a:t>
            </a:r>
            <a:r>
              <a:rPr lang="bg-BG" sz="2000" dirty="0"/>
              <a:t>са точни и конкретни, релавантни на висшестоящите</a:t>
            </a:r>
          </a:p>
          <a:p>
            <a:pPr marL="0" indent="0">
              <a:buNone/>
            </a:pPr>
            <a:r>
              <a:rPr lang="bg-BG" sz="2000" dirty="0" smtClean="0"/>
              <a:t>2. Задължително </a:t>
            </a:r>
            <a:r>
              <a:rPr lang="bg-BG" sz="2000" dirty="0"/>
              <a:t>отговарят на определените качества</a:t>
            </a:r>
          </a:p>
          <a:p>
            <a:pPr marL="0" indent="0">
              <a:buNone/>
            </a:pPr>
            <a:r>
              <a:rPr lang="bg-BG" sz="2000" dirty="0" smtClean="0"/>
              <a:t>3. Задължително </a:t>
            </a:r>
            <a:r>
              <a:rPr lang="bg-BG" sz="2000" dirty="0"/>
              <a:t>съдържат четирите елементи</a:t>
            </a:r>
          </a:p>
          <a:p>
            <a:pPr marL="0" indent="0">
              <a:buNone/>
            </a:pPr>
            <a:r>
              <a:rPr lang="bg-BG" sz="2000" dirty="0" smtClean="0"/>
              <a:t>4. Да не се използват глаголите „знам“ и „мога“;</a:t>
            </a:r>
          </a:p>
          <a:p>
            <a:pPr marL="0" indent="0">
              <a:buNone/>
            </a:pPr>
            <a:r>
              <a:rPr lang="bg-BG" sz="2000" dirty="0" smtClean="0"/>
              <a:t>5. По възможност глаголите да са точни, действени;</a:t>
            </a:r>
          </a:p>
          <a:p>
            <a:pPr marL="0" indent="0">
              <a:buNone/>
            </a:pPr>
            <a:r>
              <a:rPr lang="bg-BG" sz="2000" dirty="0" smtClean="0"/>
              <a:t>6. Да няма излишни думи в целта</a:t>
            </a:r>
          </a:p>
          <a:p>
            <a:pPr marL="0" indent="0">
              <a:buNone/>
            </a:pPr>
            <a:r>
              <a:rPr lang="bg-BG" sz="2000" dirty="0" smtClean="0"/>
              <a:t>7. Да има само един критерий</a:t>
            </a:r>
          </a:p>
        </p:txBody>
      </p:sp>
    </p:spTree>
    <p:extLst>
      <p:ext uri="{BB962C8B-B14F-4D97-AF65-F5344CB8AC3E}">
        <p14:creationId xmlns:p14="http://schemas.microsoft.com/office/powerpoint/2010/main" val="339101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Методически изисквания при </a:t>
            </a:r>
            <a:r>
              <a:rPr lang="bg-BG" dirty="0" smtClean="0"/>
              <a:t>формулиране </a:t>
            </a:r>
            <a:r>
              <a:rPr lang="bg-BG" dirty="0"/>
              <a:t>на СУЦ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9443" y="1628801"/>
            <a:ext cx="7125112" cy="422999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bg-BG" sz="2000" dirty="0" smtClean="0"/>
          </a:p>
          <a:p>
            <a:pPr marL="0" indent="0">
              <a:buNone/>
            </a:pPr>
            <a:endParaRPr lang="bg-BG" sz="2000" dirty="0"/>
          </a:p>
          <a:p>
            <a:pPr marL="0" indent="0">
              <a:buNone/>
            </a:pPr>
            <a:endParaRPr lang="bg-BG" sz="2000" dirty="0" smtClean="0"/>
          </a:p>
          <a:p>
            <a:pPr marL="0" indent="0">
              <a:buNone/>
            </a:pPr>
            <a:r>
              <a:rPr lang="bg-BG" sz="2200" dirty="0" smtClean="0"/>
              <a:t>8.  Да </a:t>
            </a:r>
            <a:r>
              <a:rPr lang="bg-BG" sz="2200" dirty="0"/>
              <a:t>са логически подредени – от познавателна, манипулативна и емоционано-възпитателна </a:t>
            </a:r>
            <a:r>
              <a:rPr lang="bg-BG" sz="2200" dirty="0" smtClean="0"/>
              <a:t>област</a:t>
            </a:r>
            <a:endParaRPr lang="bg-BG" sz="2200" dirty="0"/>
          </a:p>
          <a:p>
            <a:pPr marL="0" indent="0">
              <a:buNone/>
            </a:pPr>
            <a:r>
              <a:rPr lang="bg-BG" sz="2200" dirty="0" smtClean="0"/>
              <a:t>9. Няма </a:t>
            </a:r>
            <a:r>
              <a:rPr lang="bg-BG" sz="2200" dirty="0"/>
              <a:t>изисквания за минимален и максимален брой </a:t>
            </a:r>
            <a:r>
              <a:rPr lang="bg-BG" sz="2200" dirty="0" smtClean="0"/>
              <a:t>цели</a:t>
            </a:r>
          </a:p>
          <a:p>
            <a:pPr marL="0" indent="0">
              <a:buNone/>
            </a:pPr>
            <a:r>
              <a:rPr lang="bg-BG" sz="2200" dirty="0" smtClean="0"/>
              <a:t>10. Няма изисквания за съотношението между целите от различните нива и области, но да има балнс</a:t>
            </a:r>
          </a:p>
          <a:p>
            <a:pPr marL="0" indent="0">
              <a:buNone/>
            </a:pPr>
            <a:r>
              <a:rPr lang="bg-BG" sz="2200" dirty="0" smtClean="0"/>
              <a:t>Целите на се самоцел – те подпомагат предварителната подготовка и на преподавателя и на студентите!</a:t>
            </a:r>
          </a:p>
          <a:p>
            <a:endParaRPr lang="bg-BG" sz="2000" dirty="0"/>
          </a:p>
          <a:p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240123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Препоръчителна литература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3200" dirty="0" smtClean="0"/>
              <a:t>Митова, М. Методика на пракатическото обучение на специалистите по здравни грижи, 2008</a:t>
            </a:r>
          </a:p>
          <a:p>
            <a:pPr marL="0" indent="0">
              <a:buNone/>
            </a:pPr>
            <a:endParaRPr lang="bg-BG" sz="3200" dirty="0"/>
          </a:p>
        </p:txBody>
      </p:sp>
    </p:spTree>
    <p:extLst>
      <p:ext uri="{BB962C8B-B14F-4D97-AF65-F5344CB8AC3E}">
        <p14:creationId xmlns:p14="http://schemas.microsoft.com/office/powerpoint/2010/main" val="355269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Следва продължение………………………………….</a:t>
            </a:r>
          </a:p>
          <a:p>
            <a:r>
              <a:rPr lang="bg-BG" dirty="0" smtClean="0"/>
              <a:t>Приятна почивка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2754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Учебен процес във ВУ</a:t>
            </a:r>
            <a:endParaRPr lang="bg-BG" dirty="0"/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588413"/>
              </p:ext>
            </p:extLst>
          </p:nvPr>
        </p:nvGraphicFramePr>
        <p:xfrm>
          <a:off x="1009650" y="1806575"/>
          <a:ext cx="7124700" cy="4052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727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Учебни цели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bg-BG" dirty="0" smtClean="0"/>
          </a:p>
          <a:p>
            <a:pPr marL="0" indent="0" algn="ctr">
              <a:buNone/>
            </a:pPr>
            <a:r>
              <a:rPr lang="bg-BG" sz="4000" dirty="0" smtClean="0"/>
              <a:t>Дайте определение за </a:t>
            </a:r>
          </a:p>
          <a:p>
            <a:pPr marL="0" indent="0" algn="ctr">
              <a:buNone/>
            </a:pPr>
            <a:r>
              <a:rPr lang="bg-BG" sz="4000" dirty="0" smtClean="0"/>
              <a:t>„УЧЕБНА ЦЕЛ“!</a:t>
            </a:r>
          </a:p>
          <a:p>
            <a:pPr marL="0" indent="0" algn="ctr">
              <a:buNone/>
            </a:pPr>
            <a:r>
              <a:rPr lang="bg-BG" sz="4000" dirty="0" smtClean="0"/>
              <a:t>Колко вида учебни цели познавате?</a:t>
            </a:r>
            <a:endParaRPr lang="bg-BG" sz="4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48680"/>
            <a:ext cx="157733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246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Учебно-възпитателни цели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600" dirty="0" smtClean="0"/>
              <a:t>Учебно-възпитателна цел – професионална компетентност</a:t>
            </a:r>
          </a:p>
          <a:p>
            <a:pPr algn="ctr"/>
            <a:r>
              <a:rPr lang="bg-BG" sz="2400" dirty="0" smtClean="0"/>
              <a:t>Институтски учебни цели</a:t>
            </a:r>
          </a:p>
          <a:p>
            <a:pPr algn="ctr"/>
            <a:r>
              <a:rPr lang="bg-BG" sz="2400" dirty="0" smtClean="0"/>
              <a:t>Междинни (катедрени) учебни цели</a:t>
            </a:r>
          </a:p>
          <a:p>
            <a:pPr algn="ctr"/>
            <a:r>
              <a:rPr lang="bg-BG" sz="2400" dirty="0" smtClean="0"/>
              <a:t>Специфични учебни цели</a:t>
            </a:r>
          </a:p>
          <a:p>
            <a:pPr algn="ctr"/>
            <a:endParaRPr lang="bg-BG" sz="24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92696"/>
            <a:ext cx="108585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219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Задача: Определете вида на изброените учебни цели.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g-BG" dirty="0" smtClean="0"/>
              <a:t>1. Да притежава социални и комуникативни умения със зачитане достойнството на студентите.</a:t>
            </a:r>
          </a:p>
          <a:p>
            <a:pPr marL="0" indent="0">
              <a:buNone/>
            </a:pPr>
            <a:r>
              <a:rPr lang="bg-BG" dirty="0" smtClean="0"/>
              <a:t>2. Да разграничава видовете учебно-възпитателни цели.</a:t>
            </a:r>
          </a:p>
          <a:p>
            <a:pPr marL="0" indent="0">
              <a:buNone/>
            </a:pPr>
            <a:r>
              <a:rPr lang="bg-BG" dirty="0" smtClean="0"/>
              <a:t>3. Да реализира различни организационни форми на учебния процес.</a:t>
            </a:r>
          </a:p>
          <a:p>
            <a:pPr marL="0" indent="0">
              <a:buNone/>
            </a:pPr>
            <a:r>
              <a:rPr lang="bg-BG" dirty="0" smtClean="0"/>
              <a:t>4. Да функционира като продуктивен член на преподавателски състав във ВУ.</a:t>
            </a:r>
          </a:p>
        </p:txBody>
      </p:sp>
    </p:spTree>
    <p:extLst>
      <p:ext uri="{BB962C8B-B14F-4D97-AF65-F5344CB8AC3E}">
        <p14:creationId xmlns:p14="http://schemas.microsoft.com/office/powerpoint/2010/main" val="229724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z="3200" dirty="0"/>
              <a:t>Кой изработва учебните цели?</a:t>
            </a:r>
          </a:p>
          <a:p>
            <a:endParaRPr lang="bg-B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28800"/>
            <a:ext cx="1584176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762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Специфични учебни цели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bg-BG" sz="2400" dirty="0" smtClean="0"/>
              <a:t>Специфичните учебни цели представляват професионалните копметентности, които обучаваните следва да усвоят в края на една учебна форма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66207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Отношения на СУЦ</a:t>
            </a:r>
            <a:endParaRPr lang="bg-BG" dirty="0"/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2076755"/>
              </p:ext>
            </p:extLst>
          </p:nvPr>
        </p:nvGraphicFramePr>
        <p:xfrm>
          <a:off x="1009650" y="1806575"/>
          <a:ext cx="7124700" cy="4052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208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TC101972873[[fn=Лято]]</Template>
  <TotalTime>2000</TotalTime>
  <Words>848</Words>
  <Application>Microsoft Office PowerPoint</Application>
  <PresentationFormat>Презентация на цял екран (4:3)</PresentationFormat>
  <Paragraphs>145</Paragraphs>
  <Slides>25</Slides>
  <Notes>1</Notes>
  <HiddenSlides>0</HiddenSlides>
  <MMClips>0</MMClips>
  <ScaleCrop>false</ScaleCrop>
  <HeadingPairs>
    <vt:vector size="8" baseType="variant">
      <vt:variant>
        <vt:lpstr>Използвани шрифтове</vt:lpstr>
      </vt:variant>
      <vt:variant>
        <vt:i4>9</vt:i4>
      </vt:variant>
      <vt:variant>
        <vt:lpstr>Тема</vt:lpstr>
      </vt:variant>
      <vt:variant>
        <vt:i4>1</vt:i4>
      </vt:variant>
      <vt:variant>
        <vt:lpstr>Вградени OLE сървъри</vt:lpstr>
      </vt:variant>
      <vt:variant>
        <vt:i4>1</vt:i4>
      </vt:variant>
      <vt:variant>
        <vt:lpstr>Заглавия на слайдовете</vt:lpstr>
      </vt:variant>
      <vt:variant>
        <vt:i4>25</vt:i4>
      </vt:variant>
    </vt:vector>
  </HeadingPairs>
  <TitlesOfParts>
    <vt:vector size="36" baseType="lpstr">
      <vt:lpstr>Arial Unicode MS</vt:lpstr>
      <vt:lpstr>Arial</vt:lpstr>
      <vt:lpstr>Arial Black</vt:lpstr>
      <vt:lpstr>Calibri</vt:lpstr>
      <vt:lpstr>Courier New</vt:lpstr>
      <vt:lpstr>Times New Roman</vt:lpstr>
      <vt:lpstr>Trebuchet MS</vt:lpstr>
      <vt:lpstr>Verdana</vt:lpstr>
      <vt:lpstr>Wingdings 2</vt:lpstr>
      <vt:lpstr>Summer</vt:lpstr>
      <vt:lpstr>CorelDRAW.Graphic.10</vt:lpstr>
      <vt:lpstr>Презентация на PowerPoint</vt:lpstr>
      <vt:lpstr>Въпрос за дискусия </vt:lpstr>
      <vt:lpstr>Учебен процес във ВУ</vt:lpstr>
      <vt:lpstr>Учебни цели </vt:lpstr>
      <vt:lpstr>Учебно-възпитателни цели </vt:lpstr>
      <vt:lpstr>Задача: Определете вида на изброените учебни цели.</vt:lpstr>
      <vt:lpstr>Презентация на PowerPoint</vt:lpstr>
      <vt:lpstr>Специфични учебни цели</vt:lpstr>
      <vt:lpstr>Отношения на СУЦ</vt:lpstr>
      <vt:lpstr>Отношения на СУЦ</vt:lpstr>
      <vt:lpstr>СУЦ – елементи</vt:lpstr>
      <vt:lpstr>Задача: Определете елементите на следната СУЦ</vt:lpstr>
      <vt:lpstr>Задача:Определете елементите на следната СУЦ</vt:lpstr>
      <vt:lpstr>Видове критерии - примери</vt:lpstr>
      <vt:lpstr>Задача: Кои елементи липсват на представените цели? Предложете!</vt:lpstr>
      <vt:lpstr>СУЦ – качества</vt:lpstr>
      <vt:lpstr>Таксономични нива</vt:lpstr>
      <vt:lpstr>Защо е необходимо да се познават таксономичните нива?</vt:lpstr>
      <vt:lpstr>Таксономични нива</vt:lpstr>
      <vt:lpstr>Задача: Определете таксономичните нива на целите!</vt:lpstr>
      <vt:lpstr>Презентация на PowerPoint</vt:lpstr>
      <vt:lpstr>Методически изисквания при формулиране на СУЦ</vt:lpstr>
      <vt:lpstr>Методически изисквания при формулиране на СУЦ</vt:lpstr>
      <vt:lpstr>Препоръчителна литература</vt:lpstr>
      <vt:lpstr>Презентация на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ПРЕДМЕТ, ЦЕЛ И ЗАДАЧИ НА МЕТОДИКА НА ПРЕПОВАДАВАТО</dc:title>
  <dc:creator>PC</dc:creator>
  <cp:lastModifiedBy>Lenovo</cp:lastModifiedBy>
  <cp:revision>72</cp:revision>
  <dcterms:created xsi:type="dcterms:W3CDTF">2014-08-21T06:14:56Z</dcterms:created>
  <dcterms:modified xsi:type="dcterms:W3CDTF">2020-04-18T12:35:07Z</dcterms:modified>
</cp:coreProperties>
</file>