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94" r:id="rId2"/>
    <p:sldId id="289" r:id="rId3"/>
    <p:sldId id="263" r:id="rId4"/>
    <p:sldId id="264" r:id="rId5"/>
    <p:sldId id="290" r:id="rId6"/>
    <p:sldId id="265" r:id="rId7"/>
    <p:sldId id="269" r:id="rId8"/>
    <p:sldId id="270" r:id="rId9"/>
    <p:sldId id="274" r:id="rId10"/>
    <p:sldId id="275" r:id="rId11"/>
    <p:sldId id="271" r:id="rId12"/>
    <p:sldId id="273" r:id="rId13"/>
    <p:sldId id="277" r:id="rId14"/>
    <p:sldId id="282" r:id="rId15"/>
    <p:sldId id="278" r:id="rId16"/>
    <p:sldId id="272" r:id="rId17"/>
    <p:sldId id="276" r:id="rId18"/>
    <p:sldId id="279" r:id="rId19"/>
    <p:sldId id="280" r:id="rId20"/>
    <p:sldId id="284" r:id="rId21"/>
    <p:sldId id="285" r:id="rId22"/>
    <p:sldId id="281" r:id="rId23"/>
    <p:sldId id="283" r:id="rId24"/>
    <p:sldId id="287" r:id="rId25"/>
    <p:sldId id="286" r:id="rId2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/>
      <dgm:spPr>
        <a:solidFill>
          <a:schemeClr val="bg2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Цели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(Защо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Учебно съдържание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(На какво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Методика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(при какви условия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Резултати от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(Какви резултати постигаме)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EFB42E-2FC0-4A0A-9BB6-915091A52A9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CCD253C-2864-417E-95F7-845D8F3D6475}">
      <dgm:prSet phldrT="[Текст]"/>
      <dgm:spPr/>
      <dgm:t>
        <a:bodyPr/>
        <a:lstStyle/>
        <a:p>
          <a:r>
            <a:rPr lang="bg-BG" dirty="0" smtClean="0"/>
            <a:t>СУЦ</a:t>
          </a:r>
          <a:endParaRPr lang="bg-BG" dirty="0"/>
        </a:p>
      </dgm:t>
    </dgm:pt>
    <dgm:pt modelId="{79B7CD96-3454-49BF-897E-7D37326BCC75}" type="parTrans" cxnId="{1D91EFF6-900E-4ECB-BFB4-F1C060145412}">
      <dgm:prSet/>
      <dgm:spPr/>
      <dgm:t>
        <a:bodyPr/>
        <a:lstStyle/>
        <a:p>
          <a:endParaRPr lang="bg-BG"/>
        </a:p>
      </dgm:t>
    </dgm:pt>
    <dgm:pt modelId="{E23862EF-82E7-4F4F-8200-E66364F410DA}" type="sibTrans" cxnId="{1D91EFF6-900E-4ECB-BFB4-F1C060145412}">
      <dgm:prSet/>
      <dgm:spPr/>
      <dgm:t>
        <a:bodyPr/>
        <a:lstStyle/>
        <a:p>
          <a:endParaRPr lang="bg-BG"/>
        </a:p>
      </dgm:t>
    </dgm:pt>
    <dgm:pt modelId="{7A177D57-C9AC-4B48-8A9F-E174ACEF89D2}">
      <dgm:prSet phldrT="[Текст]"/>
      <dgm:spPr/>
      <dgm:t>
        <a:bodyPr/>
        <a:lstStyle/>
        <a:p>
          <a:r>
            <a:rPr lang="bg-BG" dirty="0" smtClean="0"/>
            <a:t>КУЦ</a:t>
          </a:r>
          <a:endParaRPr lang="bg-BG" dirty="0"/>
        </a:p>
      </dgm:t>
    </dgm:pt>
    <dgm:pt modelId="{0AB96FBF-2865-4E6F-93FB-C975E68DF724}" type="parTrans" cxnId="{BB50247F-603B-4EFD-B173-6F1D8A4A94DD}">
      <dgm:prSet/>
      <dgm:spPr/>
      <dgm:t>
        <a:bodyPr/>
        <a:lstStyle/>
        <a:p>
          <a:endParaRPr lang="bg-BG"/>
        </a:p>
      </dgm:t>
    </dgm:pt>
    <dgm:pt modelId="{B1FADF63-A386-4F1F-AAD1-0B3A4771BFD0}" type="sibTrans" cxnId="{BB50247F-603B-4EFD-B173-6F1D8A4A94DD}">
      <dgm:prSet/>
      <dgm:spPr/>
      <dgm:t>
        <a:bodyPr/>
        <a:lstStyle/>
        <a:p>
          <a:endParaRPr lang="bg-BG"/>
        </a:p>
      </dgm:t>
    </dgm:pt>
    <dgm:pt modelId="{92AE4CE8-7520-4EEC-8C90-04B061DE3E7D}">
      <dgm:prSet phldrT="[Текст]"/>
      <dgm:spPr/>
      <dgm:t>
        <a:bodyPr/>
        <a:lstStyle/>
        <a:p>
          <a:r>
            <a:rPr lang="bg-BG" dirty="0" smtClean="0"/>
            <a:t>Постиженията на науката</a:t>
          </a:r>
          <a:endParaRPr lang="bg-BG" dirty="0"/>
        </a:p>
      </dgm:t>
    </dgm:pt>
    <dgm:pt modelId="{67EDFFD8-647E-4685-9761-A338B5912EA9}" type="parTrans" cxnId="{F3A98FC3-94B1-4DD8-B17F-92C3E2F4AA15}">
      <dgm:prSet/>
      <dgm:spPr/>
      <dgm:t>
        <a:bodyPr/>
        <a:lstStyle/>
        <a:p>
          <a:endParaRPr lang="bg-BG"/>
        </a:p>
      </dgm:t>
    </dgm:pt>
    <dgm:pt modelId="{F5575F13-B99A-41D0-A624-F43883BB1A6F}" type="sibTrans" cxnId="{F3A98FC3-94B1-4DD8-B17F-92C3E2F4AA15}">
      <dgm:prSet/>
      <dgm:spPr/>
      <dgm:t>
        <a:bodyPr/>
        <a:lstStyle/>
        <a:p>
          <a:endParaRPr lang="bg-BG"/>
        </a:p>
      </dgm:t>
    </dgm:pt>
    <dgm:pt modelId="{306689A6-1098-48C5-88F6-549263C4B669}">
      <dgm:prSet phldrT="[Текст]"/>
      <dgm:spPr/>
      <dgm:t>
        <a:bodyPr/>
        <a:lstStyle/>
        <a:p>
          <a:r>
            <a:rPr lang="bg-BG" dirty="0" smtClean="0"/>
            <a:t>Брой студенти в група</a:t>
          </a:r>
          <a:endParaRPr lang="bg-BG" dirty="0"/>
        </a:p>
      </dgm:t>
    </dgm:pt>
    <dgm:pt modelId="{488AD7E7-5836-4D00-9FDC-33D6F788B5E1}" type="parTrans" cxnId="{0FC5A0AB-8119-4D86-9C75-1C485A885595}">
      <dgm:prSet/>
      <dgm:spPr/>
      <dgm:t>
        <a:bodyPr/>
        <a:lstStyle/>
        <a:p>
          <a:endParaRPr lang="bg-BG"/>
        </a:p>
      </dgm:t>
    </dgm:pt>
    <dgm:pt modelId="{14F25611-D29C-46C9-A4CF-F967DFF1B62F}" type="sibTrans" cxnId="{0FC5A0AB-8119-4D86-9C75-1C485A885595}">
      <dgm:prSet/>
      <dgm:spPr/>
      <dgm:t>
        <a:bodyPr/>
        <a:lstStyle/>
        <a:p>
          <a:endParaRPr lang="bg-BG"/>
        </a:p>
      </dgm:t>
    </dgm:pt>
    <dgm:pt modelId="{3FF2D47C-83D2-40F8-A9B6-9F5FFE2415BF}">
      <dgm:prSet/>
      <dgm:spPr/>
      <dgm:t>
        <a:bodyPr/>
        <a:lstStyle/>
        <a:p>
          <a:r>
            <a:rPr lang="bg-BG" dirty="0" smtClean="0"/>
            <a:t>Продължител-</a:t>
          </a:r>
        </a:p>
        <a:p>
          <a:r>
            <a:rPr lang="bg-BG" dirty="0" smtClean="0"/>
            <a:t>ност на….?</a:t>
          </a:r>
          <a:endParaRPr lang="bg-BG" dirty="0"/>
        </a:p>
      </dgm:t>
    </dgm:pt>
    <dgm:pt modelId="{2E822593-3849-436B-B0DD-05E0FD4665F0}" type="parTrans" cxnId="{D29532A8-38BD-4F44-AA0D-BA1824DA9CCF}">
      <dgm:prSet/>
      <dgm:spPr/>
      <dgm:t>
        <a:bodyPr/>
        <a:lstStyle/>
        <a:p>
          <a:endParaRPr lang="bg-BG"/>
        </a:p>
      </dgm:t>
    </dgm:pt>
    <dgm:pt modelId="{9A25DE15-935E-419E-B4B6-2A1262D13980}" type="sibTrans" cxnId="{D29532A8-38BD-4F44-AA0D-BA1824DA9CCF}">
      <dgm:prSet/>
      <dgm:spPr/>
      <dgm:t>
        <a:bodyPr/>
        <a:lstStyle/>
        <a:p>
          <a:endParaRPr lang="bg-BG"/>
        </a:p>
      </dgm:t>
    </dgm:pt>
    <dgm:pt modelId="{34BC5FF5-225F-4166-9BA7-9616CA0817A8}" type="pres">
      <dgm:prSet presAssocID="{81EFB42E-2FC0-4A0A-9BB6-915091A52A9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CF2A52-071F-4BEE-BA57-C13AD1106CE8}" type="pres">
      <dgm:prSet presAssocID="{3CCD253C-2864-417E-95F7-845D8F3D6475}" presName="centerShape" presStyleLbl="node0" presStyleIdx="0" presStyleCnt="1"/>
      <dgm:spPr/>
      <dgm:t>
        <a:bodyPr/>
        <a:lstStyle/>
        <a:p>
          <a:endParaRPr lang="bg-BG"/>
        </a:p>
      </dgm:t>
    </dgm:pt>
    <dgm:pt modelId="{B330661D-CAAA-4C5E-ADFB-CD31A96D84E8}" type="pres">
      <dgm:prSet presAssocID="{0AB96FBF-2865-4E6F-93FB-C975E68DF724}" presName="parTrans" presStyleLbl="bgSibTrans2D1" presStyleIdx="0" presStyleCnt="4"/>
      <dgm:spPr/>
      <dgm:t>
        <a:bodyPr/>
        <a:lstStyle/>
        <a:p>
          <a:endParaRPr lang="bg-BG"/>
        </a:p>
      </dgm:t>
    </dgm:pt>
    <dgm:pt modelId="{861C4B10-7D1A-4550-B412-1EB9DD0A9630}" type="pres">
      <dgm:prSet presAssocID="{7A177D57-C9AC-4B48-8A9F-E174ACEF89D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53AB4B7-44CA-45C5-ABD1-C27A140DC8D4}" type="pres">
      <dgm:prSet presAssocID="{67EDFFD8-647E-4685-9761-A338B5912EA9}" presName="parTrans" presStyleLbl="bgSibTrans2D1" presStyleIdx="1" presStyleCnt="4"/>
      <dgm:spPr/>
      <dgm:t>
        <a:bodyPr/>
        <a:lstStyle/>
        <a:p>
          <a:endParaRPr lang="bg-BG"/>
        </a:p>
      </dgm:t>
    </dgm:pt>
    <dgm:pt modelId="{A0BB359A-1E7E-4C97-A4D8-7AA955BA972C}" type="pres">
      <dgm:prSet presAssocID="{92AE4CE8-7520-4EEC-8C90-04B061DE3E7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1EAF7F5-CC65-460B-9207-D4F85699619C}" type="pres">
      <dgm:prSet presAssocID="{488AD7E7-5836-4D00-9FDC-33D6F788B5E1}" presName="parTrans" presStyleLbl="bgSibTrans2D1" presStyleIdx="2" presStyleCnt="4"/>
      <dgm:spPr/>
      <dgm:t>
        <a:bodyPr/>
        <a:lstStyle/>
        <a:p>
          <a:endParaRPr lang="bg-BG"/>
        </a:p>
      </dgm:t>
    </dgm:pt>
    <dgm:pt modelId="{769B66A2-A32F-49B8-B0B9-1297CDDCFA36}" type="pres">
      <dgm:prSet presAssocID="{306689A6-1098-48C5-88F6-549263C4B6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C7E66EC-AE2D-4454-90EB-D7BDB02CC7F1}" type="pres">
      <dgm:prSet presAssocID="{2E822593-3849-436B-B0DD-05E0FD4665F0}" presName="parTrans" presStyleLbl="bgSibTrans2D1" presStyleIdx="3" presStyleCnt="4"/>
      <dgm:spPr/>
      <dgm:t>
        <a:bodyPr/>
        <a:lstStyle/>
        <a:p>
          <a:endParaRPr lang="bg-BG"/>
        </a:p>
      </dgm:t>
    </dgm:pt>
    <dgm:pt modelId="{0E25B87C-6381-4BC8-AFEA-0444B5F4CB5A}" type="pres">
      <dgm:prSet presAssocID="{3FF2D47C-83D2-40F8-A9B6-9F5FFE2415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FC5A0AB-8119-4D86-9C75-1C485A885595}" srcId="{3CCD253C-2864-417E-95F7-845D8F3D6475}" destId="{306689A6-1098-48C5-88F6-549263C4B669}" srcOrd="2" destOrd="0" parTransId="{488AD7E7-5836-4D00-9FDC-33D6F788B5E1}" sibTransId="{14F25611-D29C-46C9-A4CF-F967DFF1B62F}"/>
    <dgm:cxn modelId="{101B2D9E-B5A3-4EFE-9C37-230DF2E118B5}" type="presOf" srcId="{2E822593-3849-436B-B0DD-05E0FD4665F0}" destId="{8C7E66EC-AE2D-4454-90EB-D7BDB02CC7F1}" srcOrd="0" destOrd="0" presId="urn:microsoft.com/office/officeart/2005/8/layout/radial4"/>
    <dgm:cxn modelId="{D29532A8-38BD-4F44-AA0D-BA1824DA9CCF}" srcId="{3CCD253C-2864-417E-95F7-845D8F3D6475}" destId="{3FF2D47C-83D2-40F8-A9B6-9F5FFE2415BF}" srcOrd="3" destOrd="0" parTransId="{2E822593-3849-436B-B0DD-05E0FD4665F0}" sibTransId="{9A25DE15-935E-419E-B4B6-2A1262D13980}"/>
    <dgm:cxn modelId="{F3A98FC3-94B1-4DD8-B17F-92C3E2F4AA15}" srcId="{3CCD253C-2864-417E-95F7-845D8F3D6475}" destId="{92AE4CE8-7520-4EEC-8C90-04B061DE3E7D}" srcOrd="1" destOrd="0" parTransId="{67EDFFD8-647E-4685-9761-A338B5912EA9}" sibTransId="{F5575F13-B99A-41D0-A624-F43883BB1A6F}"/>
    <dgm:cxn modelId="{42E98408-DF99-47CC-BAAF-BFBEC4F22120}" type="presOf" srcId="{488AD7E7-5836-4D00-9FDC-33D6F788B5E1}" destId="{61EAF7F5-CC65-460B-9207-D4F85699619C}" srcOrd="0" destOrd="0" presId="urn:microsoft.com/office/officeart/2005/8/layout/radial4"/>
    <dgm:cxn modelId="{2A9840B2-A7F6-4832-8641-A0AB99C391B0}" type="presOf" srcId="{3FF2D47C-83D2-40F8-A9B6-9F5FFE2415BF}" destId="{0E25B87C-6381-4BC8-AFEA-0444B5F4CB5A}" srcOrd="0" destOrd="0" presId="urn:microsoft.com/office/officeart/2005/8/layout/radial4"/>
    <dgm:cxn modelId="{02B0CD5D-860B-48C5-807D-53A27FF972F8}" type="presOf" srcId="{92AE4CE8-7520-4EEC-8C90-04B061DE3E7D}" destId="{A0BB359A-1E7E-4C97-A4D8-7AA955BA972C}" srcOrd="0" destOrd="0" presId="urn:microsoft.com/office/officeart/2005/8/layout/radial4"/>
    <dgm:cxn modelId="{1D91EFF6-900E-4ECB-BFB4-F1C060145412}" srcId="{81EFB42E-2FC0-4A0A-9BB6-915091A52A91}" destId="{3CCD253C-2864-417E-95F7-845D8F3D6475}" srcOrd="0" destOrd="0" parTransId="{79B7CD96-3454-49BF-897E-7D37326BCC75}" sibTransId="{E23862EF-82E7-4F4F-8200-E66364F410DA}"/>
    <dgm:cxn modelId="{487840AA-5701-4ED3-9C9F-ABAED1E5C37D}" type="presOf" srcId="{0AB96FBF-2865-4E6F-93FB-C975E68DF724}" destId="{B330661D-CAAA-4C5E-ADFB-CD31A96D84E8}" srcOrd="0" destOrd="0" presId="urn:microsoft.com/office/officeart/2005/8/layout/radial4"/>
    <dgm:cxn modelId="{A54F9D93-0417-48EF-9200-5928EB44ADDF}" type="presOf" srcId="{7A177D57-C9AC-4B48-8A9F-E174ACEF89D2}" destId="{861C4B10-7D1A-4550-B412-1EB9DD0A9630}" srcOrd="0" destOrd="0" presId="urn:microsoft.com/office/officeart/2005/8/layout/radial4"/>
    <dgm:cxn modelId="{C432B37F-F740-4180-974D-76888AFB4A5A}" type="presOf" srcId="{3CCD253C-2864-417E-95F7-845D8F3D6475}" destId="{D3CF2A52-071F-4BEE-BA57-C13AD1106CE8}" srcOrd="0" destOrd="0" presId="urn:microsoft.com/office/officeart/2005/8/layout/radial4"/>
    <dgm:cxn modelId="{F7527317-E34E-4EFA-87E2-60B4D9517190}" type="presOf" srcId="{306689A6-1098-48C5-88F6-549263C4B669}" destId="{769B66A2-A32F-49B8-B0B9-1297CDDCFA36}" srcOrd="0" destOrd="0" presId="urn:microsoft.com/office/officeart/2005/8/layout/radial4"/>
    <dgm:cxn modelId="{524458A9-8A68-4434-8D5D-0432EE1ED106}" type="presOf" srcId="{81EFB42E-2FC0-4A0A-9BB6-915091A52A91}" destId="{34BC5FF5-225F-4166-9BA7-9616CA0817A8}" srcOrd="0" destOrd="0" presId="urn:microsoft.com/office/officeart/2005/8/layout/radial4"/>
    <dgm:cxn modelId="{AC88BB2A-6481-4D3A-955E-1ED08DFECE5C}" type="presOf" srcId="{67EDFFD8-647E-4685-9761-A338B5912EA9}" destId="{353AB4B7-44CA-45C5-ABD1-C27A140DC8D4}" srcOrd="0" destOrd="0" presId="urn:microsoft.com/office/officeart/2005/8/layout/radial4"/>
    <dgm:cxn modelId="{BB50247F-603B-4EFD-B173-6F1D8A4A94DD}" srcId="{3CCD253C-2864-417E-95F7-845D8F3D6475}" destId="{7A177D57-C9AC-4B48-8A9F-E174ACEF89D2}" srcOrd="0" destOrd="0" parTransId="{0AB96FBF-2865-4E6F-93FB-C975E68DF724}" sibTransId="{B1FADF63-A386-4F1F-AAD1-0B3A4771BFD0}"/>
    <dgm:cxn modelId="{89D43F22-B0D5-413D-B9FC-0BB7C5B5BA76}" type="presParOf" srcId="{34BC5FF5-225F-4166-9BA7-9616CA0817A8}" destId="{D3CF2A52-071F-4BEE-BA57-C13AD1106CE8}" srcOrd="0" destOrd="0" presId="urn:microsoft.com/office/officeart/2005/8/layout/radial4"/>
    <dgm:cxn modelId="{470B40EC-9033-4E41-9A1B-511F7F230861}" type="presParOf" srcId="{34BC5FF5-225F-4166-9BA7-9616CA0817A8}" destId="{B330661D-CAAA-4C5E-ADFB-CD31A96D84E8}" srcOrd="1" destOrd="0" presId="urn:microsoft.com/office/officeart/2005/8/layout/radial4"/>
    <dgm:cxn modelId="{B450D079-1A9C-475A-B101-98E23406073D}" type="presParOf" srcId="{34BC5FF5-225F-4166-9BA7-9616CA0817A8}" destId="{861C4B10-7D1A-4550-B412-1EB9DD0A9630}" srcOrd="2" destOrd="0" presId="urn:microsoft.com/office/officeart/2005/8/layout/radial4"/>
    <dgm:cxn modelId="{048CAEF5-07DF-4424-AB50-B079F7AB3064}" type="presParOf" srcId="{34BC5FF5-225F-4166-9BA7-9616CA0817A8}" destId="{353AB4B7-44CA-45C5-ABD1-C27A140DC8D4}" srcOrd="3" destOrd="0" presId="urn:microsoft.com/office/officeart/2005/8/layout/radial4"/>
    <dgm:cxn modelId="{2A9D11E8-5234-4A8B-A2BD-D7897321DCF2}" type="presParOf" srcId="{34BC5FF5-225F-4166-9BA7-9616CA0817A8}" destId="{A0BB359A-1E7E-4C97-A4D8-7AA955BA972C}" srcOrd="4" destOrd="0" presId="urn:microsoft.com/office/officeart/2005/8/layout/radial4"/>
    <dgm:cxn modelId="{0B334971-8730-4A5F-8219-15C8CE43CFD8}" type="presParOf" srcId="{34BC5FF5-225F-4166-9BA7-9616CA0817A8}" destId="{61EAF7F5-CC65-460B-9207-D4F85699619C}" srcOrd="5" destOrd="0" presId="urn:microsoft.com/office/officeart/2005/8/layout/radial4"/>
    <dgm:cxn modelId="{02BE8B7B-ABDD-4ADC-B670-95804C3B565C}" type="presParOf" srcId="{34BC5FF5-225F-4166-9BA7-9616CA0817A8}" destId="{769B66A2-A32F-49B8-B0B9-1297CDDCFA36}" srcOrd="6" destOrd="0" presId="urn:microsoft.com/office/officeart/2005/8/layout/radial4"/>
    <dgm:cxn modelId="{9AA16948-28E1-4C5C-B2A8-3B97F5127CB1}" type="presParOf" srcId="{34BC5FF5-225F-4166-9BA7-9616CA0817A8}" destId="{8C7E66EC-AE2D-4454-90EB-D7BDB02CC7F1}" srcOrd="7" destOrd="0" presId="urn:microsoft.com/office/officeart/2005/8/layout/radial4"/>
    <dgm:cxn modelId="{E4FA75FF-8E76-4A1C-8610-C18A9BE24939}" type="presParOf" srcId="{34BC5FF5-225F-4166-9BA7-9616CA0817A8}" destId="{0E25B87C-6381-4BC8-AFEA-0444B5F4CB5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Цели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(Защо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Учебно съдържание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(На какво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Методика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(при какви условия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Резултати от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(Какви резултати постигаме)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F2A52-071F-4BEE-BA57-C13AD1106CE8}">
      <dsp:nvSpPr>
        <dsp:cNvPr id="0" name=""/>
        <dsp:cNvSpPr/>
      </dsp:nvSpPr>
      <dsp:spPr>
        <a:xfrm>
          <a:off x="2600515" y="2129175"/>
          <a:ext cx="1923669" cy="19236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900" kern="1200" dirty="0" smtClean="0"/>
            <a:t>СУЦ</a:t>
          </a:r>
          <a:endParaRPr lang="bg-BG" sz="4900" kern="1200" dirty="0"/>
        </a:p>
      </dsp:txBody>
      <dsp:txXfrm>
        <a:off x="2882230" y="2410890"/>
        <a:ext cx="1360239" cy="1360239"/>
      </dsp:txXfrm>
    </dsp:sp>
    <dsp:sp modelId="{B330661D-CAAA-4C5E-ADFB-CD31A96D84E8}">
      <dsp:nvSpPr>
        <dsp:cNvPr id="0" name=""/>
        <dsp:cNvSpPr/>
      </dsp:nvSpPr>
      <dsp:spPr>
        <a:xfrm rot="11700000">
          <a:off x="1020698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C4B10-7D1A-4550-B412-1EB9DD0A9630}">
      <dsp:nvSpPr>
        <dsp:cNvPr id="0" name=""/>
        <dsp:cNvSpPr/>
      </dsp:nvSpPr>
      <dsp:spPr>
        <a:xfrm>
          <a:off x="133393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КУЦ</a:t>
          </a:r>
          <a:endParaRPr lang="bg-BG" sz="1700" kern="1200" dirty="0"/>
        </a:p>
      </dsp:txBody>
      <dsp:txXfrm>
        <a:off x="176213" y="1728886"/>
        <a:ext cx="1741845" cy="1376348"/>
      </dsp:txXfrm>
    </dsp:sp>
    <dsp:sp modelId="{353AB4B7-44CA-45C5-ABD1-C27A140DC8D4}">
      <dsp:nvSpPr>
        <dsp:cNvPr id="0" name=""/>
        <dsp:cNvSpPr/>
      </dsp:nvSpPr>
      <dsp:spPr>
        <a:xfrm rot="14700000">
          <a:off x="2013889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B359A-1E7E-4C97-A4D8-7AA955BA972C}">
      <dsp:nvSpPr>
        <dsp:cNvPr id="0" name=""/>
        <dsp:cNvSpPr/>
      </dsp:nvSpPr>
      <dsp:spPr>
        <a:xfrm>
          <a:off x="1548134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Постиженията на науката</a:t>
          </a:r>
          <a:endParaRPr lang="bg-BG" sz="1700" kern="1200" dirty="0"/>
        </a:p>
      </dsp:txBody>
      <dsp:txXfrm>
        <a:off x="1590954" y="42863"/>
        <a:ext cx="1741845" cy="1376348"/>
      </dsp:txXfrm>
    </dsp:sp>
    <dsp:sp modelId="{61EAF7F5-CC65-460B-9207-D4F85699619C}">
      <dsp:nvSpPr>
        <dsp:cNvPr id="0" name=""/>
        <dsp:cNvSpPr/>
      </dsp:nvSpPr>
      <dsp:spPr>
        <a:xfrm rot="17700000">
          <a:off x="3559020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B66A2-A32F-49B8-B0B9-1297CDDCFA36}">
      <dsp:nvSpPr>
        <dsp:cNvPr id="0" name=""/>
        <dsp:cNvSpPr/>
      </dsp:nvSpPr>
      <dsp:spPr>
        <a:xfrm>
          <a:off x="3749080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Брой студенти в група</a:t>
          </a:r>
          <a:endParaRPr lang="bg-BG" sz="1700" kern="1200" dirty="0"/>
        </a:p>
      </dsp:txBody>
      <dsp:txXfrm>
        <a:off x="3791900" y="42863"/>
        <a:ext cx="1741845" cy="1376348"/>
      </dsp:txXfrm>
    </dsp:sp>
    <dsp:sp modelId="{8C7E66EC-AE2D-4454-90EB-D7BDB02CC7F1}">
      <dsp:nvSpPr>
        <dsp:cNvPr id="0" name=""/>
        <dsp:cNvSpPr/>
      </dsp:nvSpPr>
      <dsp:spPr>
        <a:xfrm rot="20700000">
          <a:off x="4552211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5B87C-6381-4BC8-AFEA-0444B5F4CB5A}">
      <dsp:nvSpPr>
        <dsp:cNvPr id="0" name=""/>
        <dsp:cNvSpPr/>
      </dsp:nvSpPr>
      <dsp:spPr>
        <a:xfrm>
          <a:off x="5163821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Продължител-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kern="1200" dirty="0" smtClean="0"/>
            <a:t>ност на….?</a:t>
          </a:r>
          <a:endParaRPr lang="bg-BG" sz="1700" kern="1200" dirty="0"/>
        </a:p>
      </dsp:txBody>
      <dsp:txXfrm>
        <a:off x="5206641" y="1728886"/>
        <a:ext cx="1741845" cy="1376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DB8F1-BB18-404D-A2DD-BFA85D2E27FD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A9CC2-076F-418F-B456-D503FD8D9A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935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81EE250-7C79-412D-AD2A-13BA11B5D972}" type="slidenum">
              <a:rPr lang="bg-BG" altLang="bg-BG"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1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>
                <a:solidFill>
                  <a:srgbClr val="3333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altLang="en-US" sz="2000" b="1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altLang="en-US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bg-BG" altLang="en-US" sz="2000" b="1">
              <a:solidFill>
                <a:srgbClr val="333399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27225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Лекция № 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</a:t>
            </a: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051050" y="5732463"/>
            <a:ext cx="684212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Доц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Макрета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Драганова,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д.м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59568" y="1945046"/>
            <a:ext cx="8424863" cy="93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УЧЕБНО-ВЪЗПИТАТЕЛНИ ЦЕЛИ. МЕТОДИКА НА ИЗРАБОТВАНЕ НА СУЦ</a:t>
            </a:r>
            <a:endParaRPr lang="bg-BG" altLang="bg-BG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6" name="TextBox 2"/>
          <p:cNvSpPr txBox="1">
            <a:spLocks noChangeArrowheads="1"/>
          </p:cNvSpPr>
          <p:nvPr/>
        </p:nvSpPr>
        <p:spPr bwMode="auto">
          <a:xfrm>
            <a:off x="684213" y="3644900"/>
            <a:ext cx="8045450" cy="170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 самоподготовка по </a:t>
            </a: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„Методика на обучението по практика по специалностите от професионално направление „Здравни грижи“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студенти от специалност „Управление на здравните грижи“ –  ОКС „Бакалавър“</a:t>
            </a:r>
          </a:p>
        </p:txBody>
      </p:sp>
    </p:spTree>
    <p:extLst>
      <p:ext uri="{BB962C8B-B14F-4D97-AF65-F5344CB8AC3E}">
        <p14:creationId xmlns:p14="http://schemas.microsoft.com/office/powerpoint/2010/main" val="739119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Отношения на СУЦ</a:t>
            </a:r>
          </a:p>
        </p:txBody>
      </p:sp>
      <p:grpSp>
        <p:nvGrpSpPr>
          <p:cNvPr id="5" name="Групиране 4"/>
          <p:cNvGrpSpPr/>
          <p:nvPr/>
        </p:nvGrpSpPr>
        <p:grpSpPr>
          <a:xfrm>
            <a:off x="2547192" y="1808211"/>
            <a:ext cx="4049614" cy="4049614"/>
            <a:chOff x="2547192" y="1808211"/>
            <a:chExt cx="4049614" cy="4049614"/>
          </a:xfrm>
        </p:grpSpPr>
        <p:sp>
          <p:nvSpPr>
            <p:cNvPr id="6" name="Свободна форма 5"/>
            <p:cNvSpPr/>
            <p:nvPr/>
          </p:nvSpPr>
          <p:spPr>
            <a:xfrm>
              <a:off x="4039734" y="3300753"/>
              <a:ext cx="1064530" cy="1064530"/>
            </a:xfrm>
            <a:custGeom>
              <a:avLst/>
              <a:gdLst>
                <a:gd name="connsiteX0" fmla="*/ 0 w 1064530"/>
                <a:gd name="connsiteY0" fmla="*/ 532265 h 1064530"/>
                <a:gd name="connsiteX1" fmla="*/ 532265 w 1064530"/>
                <a:gd name="connsiteY1" fmla="*/ 0 h 1064530"/>
                <a:gd name="connsiteX2" fmla="*/ 1064530 w 1064530"/>
                <a:gd name="connsiteY2" fmla="*/ 532265 h 1064530"/>
                <a:gd name="connsiteX3" fmla="*/ 532265 w 1064530"/>
                <a:gd name="connsiteY3" fmla="*/ 1064530 h 1064530"/>
                <a:gd name="connsiteX4" fmla="*/ 0 w 1064530"/>
                <a:gd name="connsiteY4" fmla="*/ 532265 h 106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530" h="1064530">
                  <a:moveTo>
                    <a:pt x="0" y="532265"/>
                  </a:moveTo>
                  <a:cubicBezTo>
                    <a:pt x="0" y="238303"/>
                    <a:pt x="238303" y="0"/>
                    <a:pt x="532265" y="0"/>
                  </a:cubicBezTo>
                  <a:cubicBezTo>
                    <a:pt x="826227" y="0"/>
                    <a:pt x="1064530" y="238303"/>
                    <a:pt x="1064530" y="532265"/>
                  </a:cubicBezTo>
                  <a:cubicBezTo>
                    <a:pt x="1064530" y="826227"/>
                    <a:pt x="826227" y="1064530"/>
                    <a:pt x="532265" y="1064530"/>
                  </a:cubicBezTo>
                  <a:cubicBezTo>
                    <a:pt x="238303" y="1064530"/>
                    <a:pt x="0" y="826227"/>
                    <a:pt x="0" y="5322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917" tIns="188917" rIns="188917" bIns="188917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2600" kern="1200" smtClean="0"/>
                <a:t>СУЦ</a:t>
              </a:r>
              <a:endParaRPr lang="bg-BG" sz="2600" kern="1200" dirty="0"/>
            </a:p>
          </p:txBody>
        </p:sp>
        <p:sp>
          <p:nvSpPr>
            <p:cNvPr id="7" name="Свободна форма 6"/>
            <p:cNvSpPr/>
            <p:nvPr/>
          </p:nvSpPr>
          <p:spPr>
            <a:xfrm rot="16200000">
              <a:off x="4458576" y="2912197"/>
              <a:ext cx="226846" cy="361940"/>
            </a:xfrm>
            <a:custGeom>
              <a:avLst/>
              <a:gdLst>
                <a:gd name="connsiteX0" fmla="*/ 0 w 226846"/>
                <a:gd name="connsiteY0" fmla="*/ 72388 h 361940"/>
                <a:gd name="connsiteX1" fmla="*/ 113423 w 226846"/>
                <a:gd name="connsiteY1" fmla="*/ 72388 h 361940"/>
                <a:gd name="connsiteX2" fmla="*/ 113423 w 226846"/>
                <a:gd name="connsiteY2" fmla="*/ 0 h 361940"/>
                <a:gd name="connsiteX3" fmla="*/ 226846 w 226846"/>
                <a:gd name="connsiteY3" fmla="*/ 180970 h 361940"/>
                <a:gd name="connsiteX4" fmla="*/ 113423 w 226846"/>
                <a:gd name="connsiteY4" fmla="*/ 361940 h 361940"/>
                <a:gd name="connsiteX5" fmla="*/ 113423 w 226846"/>
                <a:gd name="connsiteY5" fmla="*/ 289552 h 361940"/>
                <a:gd name="connsiteX6" fmla="*/ 0 w 226846"/>
                <a:gd name="connsiteY6" fmla="*/ 289552 h 361940"/>
                <a:gd name="connsiteX7" fmla="*/ 0 w 226846"/>
                <a:gd name="connsiteY7" fmla="*/ 72388 h 36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6846" h="361940">
                  <a:moveTo>
                    <a:pt x="0" y="72388"/>
                  </a:moveTo>
                  <a:lnTo>
                    <a:pt x="113423" y="72388"/>
                  </a:lnTo>
                  <a:lnTo>
                    <a:pt x="113423" y="0"/>
                  </a:lnTo>
                  <a:lnTo>
                    <a:pt x="226846" y="180970"/>
                  </a:lnTo>
                  <a:lnTo>
                    <a:pt x="113423" y="361940"/>
                  </a:lnTo>
                  <a:lnTo>
                    <a:pt x="113423" y="289552"/>
                  </a:lnTo>
                  <a:lnTo>
                    <a:pt x="0" y="289552"/>
                  </a:lnTo>
                  <a:lnTo>
                    <a:pt x="0" y="7238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388" rIns="68053" bIns="72387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8" name="Свободна форма 7"/>
            <p:cNvSpPr/>
            <p:nvPr/>
          </p:nvSpPr>
          <p:spPr>
            <a:xfrm>
              <a:off x="3832148" y="1808211"/>
              <a:ext cx="1479702" cy="1064530"/>
            </a:xfrm>
            <a:custGeom>
              <a:avLst/>
              <a:gdLst>
                <a:gd name="connsiteX0" fmla="*/ 0 w 1064530"/>
                <a:gd name="connsiteY0" fmla="*/ 532265 h 1064530"/>
                <a:gd name="connsiteX1" fmla="*/ 532265 w 1064530"/>
                <a:gd name="connsiteY1" fmla="*/ 0 h 1064530"/>
                <a:gd name="connsiteX2" fmla="*/ 1064530 w 1064530"/>
                <a:gd name="connsiteY2" fmla="*/ 532265 h 1064530"/>
                <a:gd name="connsiteX3" fmla="*/ 532265 w 1064530"/>
                <a:gd name="connsiteY3" fmla="*/ 1064530 h 1064530"/>
                <a:gd name="connsiteX4" fmla="*/ 0 w 1064530"/>
                <a:gd name="connsiteY4" fmla="*/ 532265 h 106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530" h="1064530">
                  <a:moveTo>
                    <a:pt x="0" y="532265"/>
                  </a:moveTo>
                  <a:cubicBezTo>
                    <a:pt x="0" y="238303"/>
                    <a:pt x="238303" y="0"/>
                    <a:pt x="532265" y="0"/>
                  </a:cubicBezTo>
                  <a:cubicBezTo>
                    <a:pt x="826227" y="0"/>
                    <a:pt x="1064530" y="238303"/>
                    <a:pt x="1064530" y="532265"/>
                  </a:cubicBezTo>
                  <a:cubicBezTo>
                    <a:pt x="1064530" y="826227"/>
                    <a:pt x="826227" y="1064530"/>
                    <a:pt x="532265" y="1064530"/>
                  </a:cubicBezTo>
                  <a:cubicBezTo>
                    <a:pt x="238303" y="1064530"/>
                    <a:pt x="0" y="826227"/>
                    <a:pt x="0" y="5322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947" tIns="174947" rIns="174947" bIns="174947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500" kern="1200" dirty="0" smtClean="0"/>
                <a:t>Методи на обучение</a:t>
              </a:r>
              <a:endParaRPr lang="bg-BG" sz="1500" kern="1200" dirty="0"/>
            </a:p>
          </p:txBody>
        </p:sp>
        <p:sp>
          <p:nvSpPr>
            <p:cNvPr id="9" name="Свободна форма 8"/>
            <p:cNvSpPr/>
            <p:nvPr/>
          </p:nvSpPr>
          <p:spPr>
            <a:xfrm>
              <a:off x="5198427" y="3652048"/>
              <a:ext cx="226846" cy="361940"/>
            </a:xfrm>
            <a:custGeom>
              <a:avLst/>
              <a:gdLst>
                <a:gd name="connsiteX0" fmla="*/ 0 w 226846"/>
                <a:gd name="connsiteY0" fmla="*/ 72388 h 361940"/>
                <a:gd name="connsiteX1" fmla="*/ 113423 w 226846"/>
                <a:gd name="connsiteY1" fmla="*/ 72388 h 361940"/>
                <a:gd name="connsiteX2" fmla="*/ 113423 w 226846"/>
                <a:gd name="connsiteY2" fmla="*/ 0 h 361940"/>
                <a:gd name="connsiteX3" fmla="*/ 226846 w 226846"/>
                <a:gd name="connsiteY3" fmla="*/ 180970 h 361940"/>
                <a:gd name="connsiteX4" fmla="*/ 113423 w 226846"/>
                <a:gd name="connsiteY4" fmla="*/ 361940 h 361940"/>
                <a:gd name="connsiteX5" fmla="*/ 113423 w 226846"/>
                <a:gd name="connsiteY5" fmla="*/ 289552 h 361940"/>
                <a:gd name="connsiteX6" fmla="*/ 0 w 226846"/>
                <a:gd name="connsiteY6" fmla="*/ 289552 h 361940"/>
                <a:gd name="connsiteX7" fmla="*/ 0 w 226846"/>
                <a:gd name="connsiteY7" fmla="*/ 72388 h 36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6846" h="361940">
                  <a:moveTo>
                    <a:pt x="0" y="72388"/>
                  </a:moveTo>
                  <a:lnTo>
                    <a:pt x="113423" y="72388"/>
                  </a:lnTo>
                  <a:lnTo>
                    <a:pt x="113423" y="0"/>
                  </a:lnTo>
                  <a:lnTo>
                    <a:pt x="226846" y="180970"/>
                  </a:lnTo>
                  <a:lnTo>
                    <a:pt x="113423" y="361940"/>
                  </a:lnTo>
                  <a:lnTo>
                    <a:pt x="113423" y="289552"/>
                  </a:lnTo>
                  <a:lnTo>
                    <a:pt x="0" y="289552"/>
                  </a:lnTo>
                  <a:lnTo>
                    <a:pt x="0" y="7238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388" rIns="68054" bIns="7238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0" name="Свободна форма 9"/>
            <p:cNvSpPr/>
            <p:nvPr/>
          </p:nvSpPr>
          <p:spPr>
            <a:xfrm>
              <a:off x="5532276" y="3300753"/>
              <a:ext cx="1064530" cy="1064530"/>
            </a:xfrm>
            <a:custGeom>
              <a:avLst/>
              <a:gdLst>
                <a:gd name="connsiteX0" fmla="*/ 0 w 1064530"/>
                <a:gd name="connsiteY0" fmla="*/ 532265 h 1064530"/>
                <a:gd name="connsiteX1" fmla="*/ 532265 w 1064530"/>
                <a:gd name="connsiteY1" fmla="*/ 0 h 1064530"/>
                <a:gd name="connsiteX2" fmla="*/ 1064530 w 1064530"/>
                <a:gd name="connsiteY2" fmla="*/ 532265 h 1064530"/>
                <a:gd name="connsiteX3" fmla="*/ 532265 w 1064530"/>
                <a:gd name="connsiteY3" fmla="*/ 1064530 h 1064530"/>
                <a:gd name="connsiteX4" fmla="*/ 0 w 1064530"/>
                <a:gd name="connsiteY4" fmla="*/ 532265 h 106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530" h="1064530">
                  <a:moveTo>
                    <a:pt x="0" y="532265"/>
                  </a:moveTo>
                  <a:cubicBezTo>
                    <a:pt x="0" y="238303"/>
                    <a:pt x="238303" y="0"/>
                    <a:pt x="532265" y="0"/>
                  </a:cubicBezTo>
                  <a:cubicBezTo>
                    <a:pt x="826227" y="0"/>
                    <a:pt x="1064530" y="238303"/>
                    <a:pt x="1064530" y="532265"/>
                  </a:cubicBezTo>
                  <a:cubicBezTo>
                    <a:pt x="1064530" y="826227"/>
                    <a:pt x="826227" y="1064530"/>
                    <a:pt x="532265" y="1064530"/>
                  </a:cubicBezTo>
                  <a:cubicBezTo>
                    <a:pt x="238303" y="1064530"/>
                    <a:pt x="0" y="826227"/>
                    <a:pt x="0" y="5322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947" tIns="174947" rIns="174947" bIns="174947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500" kern="1200" dirty="0" smtClean="0"/>
                <a:t>Средс-тва</a:t>
              </a:r>
              <a:endParaRPr lang="bg-BG" sz="1500" kern="1200" dirty="0"/>
            </a:p>
          </p:txBody>
        </p:sp>
        <p:sp>
          <p:nvSpPr>
            <p:cNvPr id="11" name="Свободна форма 10"/>
            <p:cNvSpPr/>
            <p:nvPr/>
          </p:nvSpPr>
          <p:spPr>
            <a:xfrm rot="5400000">
              <a:off x="4458576" y="4391899"/>
              <a:ext cx="226846" cy="361940"/>
            </a:xfrm>
            <a:custGeom>
              <a:avLst/>
              <a:gdLst>
                <a:gd name="connsiteX0" fmla="*/ 0 w 226846"/>
                <a:gd name="connsiteY0" fmla="*/ 72388 h 361940"/>
                <a:gd name="connsiteX1" fmla="*/ 113423 w 226846"/>
                <a:gd name="connsiteY1" fmla="*/ 72388 h 361940"/>
                <a:gd name="connsiteX2" fmla="*/ 113423 w 226846"/>
                <a:gd name="connsiteY2" fmla="*/ 0 h 361940"/>
                <a:gd name="connsiteX3" fmla="*/ 226846 w 226846"/>
                <a:gd name="connsiteY3" fmla="*/ 180970 h 361940"/>
                <a:gd name="connsiteX4" fmla="*/ 113423 w 226846"/>
                <a:gd name="connsiteY4" fmla="*/ 361940 h 361940"/>
                <a:gd name="connsiteX5" fmla="*/ 113423 w 226846"/>
                <a:gd name="connsiteY5" fmla="*/ 289552 h 361940"/>
                <a:gd name="connsiteX6" fmla="*/ 0 w 226846"/>
                <a:gd name="connsiteY6" fmla="*/ 289552 h 361940"/>
                <a:gd name="connsiteX7" fmla="*/ 0 w 226846"/>
                <a:gd name="connsiteY7" fmla="*/ 72388 h 36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6846" h="361940">
                  <a:moveTo>
                    <a:pt x="0" y="72388"/>
                  </a:moveTo>
                  <a:lnTo>
                    <a:pt x="113423" y="72388"/>
                  </a:lnTo>
                  <a:lnTo>
                    <a:pt x="113423" y="0"/>
                  </a:lnTo>
                  <a:lnTo>
                    <a:pt x="226846" y="180970"/>
                  </a:lnTo>
                  <a:lnTo>
                    <a:pt x="113423" y="361940"/>
                  </a:lnTo>
                  <a:lnTo>
                    <a:pt x="113423" y="289552"/>
                  </a:lnTo>
                  <a:lnTo>
                    <a:pt x="0" y="289552"/>
                  </a:lnTo>
                  <a:lnTo>
                    <a:pt x="0" y="7238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388" rIns="68054" bIns="7238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2" name="Свободна форма 11"/>
            <p:cNvSpPr/>
            <p:nvPr/>
          </p:nvSpPr>
          <p:spPr>
            <a:xfrm>
              <a:off x="3718725" y="4793295"/>
              <a:ext cx="1593125" cy="1064530"/>
            </a:xfrm>
            <a:custGeom>
              <a:avLst/>
              <a:gdLst>
                <a:gd name="connsiteX0" fmla="*/ 0 w 1064530"/>
                <a:gd name="connsiteY0" fmla="*/ 532265 h 1064530"/>
                <a:gd name="connsiteX1" fmla="*/ 532265 w 1064530"/>
                <a:gd name="connsiteY1" fmla="*/ 0 h 1064530"/>
                <a:gd name="connsiteX2" fmla="*/ 1064530 w 1064530"/>
                <a:gd name="connsiteY2" fmla="*/ 532265 h 1064530"/>
                <a:gd name="connsiteX3" fmla="*/ 532265 w 1064530"/>
                <a:gd name="connsiteY3" fmla="*/ 1064530 h 1064530"/>
                <a:gd name="connsiteX4" fmla="*/ 0 w 1064530"/>
                <a:gd name="connsiteY4" fmla="*/ 532265 h 106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530" h="1064530">
                  <a:moveTo>
                    <a:pt x="0" y="532265"/>
                  </a:moveTo>
                  <a:cubicBezTo>
                    <a:pt x="0" y="238303"/>
                    <a:pt x="238303" y="0"/>
                    <a:pt x="532265" y="0"/>
                  </a:cubicBezTo>
                  <a:cubicBezTo>
                    <a:pt x="826227" y="0"/>
                    <a:pt x="1064530" y="238303"/>
                    <a:pt x="1064530" y="532265"/>
                  </a:cubicBezTo>
                  <a:cubicBezTo>
                    <a:pt x="1064530" y="826227"/>
                    <a:pt x="826227" y="1064530"/>
                    <a:pt x="532265" y="1064530"/>
                  </a:cubicBezTo>
                  <a:cubicBezTo>
                    <a:pt x="238303" y="1064530"/>
                    <a:pt x="0" y="826227"/>
                    <a:pt x="0" y="5322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947" tIns="174947" rIns="174947" bIns="174947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500" kern="1200" dirty="0" smtClean="0"/>
                <a:t>Методи на контрол</a:t>
              </a:r>
              <a:endParaRPr lang="bg-BG" sz="1500" kern="1200" dirty="0"/>
            </a:p>
          </p:txBody>
        </p:sp>
        <p:sp>
          <p:nvSpPr>
            <p:cNvPr id="13" name="Свободна форма 12"/>
            <p:cNvSpPr/>
            <p:nvPr/>
          </p:nvSpPr>
          <p:spPr>
            <a:xfrm rot="21600000">
              <a:off x="3718725" y="3652047"/>
              <a:ext cx="226847" cy="361941"/>
            </a:xfrm>
            <a:custGeom>
              <a:avLst/>
              <a:gdLst>
                <a:gd name="connsiteX0" fmla="*/ 0 w 226846"/>
                <a:gd name="connsiteY0" fmla="*/ 72388 h 361940"/>
                <a:gd name="connsiteX1" fmla="*/ 113423 w 226846"/>
                <a:gd name="connsiteY1" fmla="*/ 72388 h 361940"/>
                <a:gd name="connsiteX2" fmla="*/ 113423 w 226846"/>
                <a:gd name="connsiteY2" fmla="*/ 0 h 361940"/>
                <a:gd name="connsiteX3" fmla="*/ 226846 w 226846"/>
                <a:gd name="connsiteY3" fmla="*/ 180970 h 361940"/>
                <a:gd name="connsiteX4" fmla="*/ 113423 w 226846"/>
                <a:gd name="connsiteY4" fmla="*/ 361940 h 361940"/>
                <a:gd name="connsiteX5" fmla="*/ 113423 w 226846"/>
                <a:gd name="connsiteY5" fmla="*/ 289552 h 361940"/>
                <a:gd name="connsiteX6" fmla="*/ 0 w 226846"/>
                <a:gd name="connsiteY6" fmla="*/ 289552 h 361940"/>
                <a:gd name="connsiteX7" fmla="*/ 0 w 226846"/>
                <a:gd name="connsiteY7" fmla="*/ 72388 h 36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6846" h="361940">
                  <a:moveTo>
                    <a:pt x="226845" y="289552"/>
                  </a:moveTo>
                  <a:lnTo>
                    <a:pt x="113423" y="289552"/>
                  </a:lnTo>
                  <a:lnTo>
                    <a:pt x="113423" y="361940"/>
                  </a:lnTo>
                  <a:lnTo>
                    <a:pt x="1" y="180970"/>
                  </a:lnTo>
                  <a:lnTo>
                    <a:pt x="113423" y="0"/>
                  </a:lnTo>
                  <a:lnTo>
                    <a:pt x="113423" y="72388"/>
                  </a:lnTo>
                  <a:lnTo>
                    <a:pt x="226845" y="72388"/>
                  </a:lnTo>
                  <a:lnTo>
                    <a:pt x="226845" y="289552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054" tIns="72389" rIns="1" bIns="72388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4" name="Свободна форма 13"/>
            <p:cNvSpPr/>
            <p:nvPr/>
          </p:nvSpPr>
          <p:spPr>
            <a:xfrm>
              <a:off x="2547192" y="3300753"/>
              <a:ext cx="1064530" cy="1064530"/>
            </a:xfrm>
            <a:custGeom>
              <a:avLst/>
              <a:gdLst>
                <a:gd name="connsiteX0" fmla="*/ 0 w 1064530"/>
                <a:gd name="connsiteY0" fmla="*/ 532265 h 1064530"/>
                <a:gd name="connsiteX1" fmla="*/ 532265 w 1064530"/>
                <a:gd name="connsiteY1" fmla="*/ 0 h 1064530"/>
                <a:gd name="connsiteX2" fmla="*/ 1064530 w 1064530"/>
                <a:gd name="connsiteY2" fmla="*/ 532265 h 1064530"/>
                <a:gd name="connsiteX3" fmla="*/ 532265 w 1064530"/>
                <a:gd name="connsiteY3" fmla="*/ 1064530 h 1064530"/>
                <a:gd name="connsiteX4" fmla="*/ 0 w 1064530"/>
                <a:gd name="connsiteY4" fmla="*/ 532265 h 106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530" h="1064530">
                  <a:moveTo>
                    <a:pt x="0" y="532265"/>
                  </a:moveTo>
                  <a:cubicBezTo>
                    <a:pt x="0" y="238303"/>
                    <a:pt x="238303" y="0"/>
                    <a:pt x="532265" y="0"/>
                  </a:cubicBezTo>
                  <a:cubicBezTo>
                    <a:pt x="826227" y="0"/>
                    <a:pt x="1064530" y="238303"/>
                    <a:pt x="1064530" y="532265"/>
                  </a:cubicBezTo>
                  <a:cubicBezTo>
                    <a:pt x="1064530" y="826227"/>
                    <a:pt x="826227" y="1064530"/>
                    <a:pt x="532265" y="1064530"/>
                  </a:cubicBezTo>
                  <a:cubicBezTo>
                    <a:pt x="238303" y="1064530"/>
                    <a:pt x="0" y="826227"/>
                    <a:pt x="0" y="5322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947" tIns="174947" rIns="174947" bIns="174947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500" kern="1200" dirty="0" smtClean="0"/>
                <a:t>Подбор на уч. </a:t>
              </a:r>
              <a:r>
                <a:rPr lang="bg-BG" sz="1500" dirty="0"/>
                <a:t>с</a:t>
              </a:r>
              <a:r>
                <a:rPr lang="bg-BG" sz="1500" kern="1200" dirty="0" smtClean="0"/>
                <a:t>ъд.</a:t>
              </a:r>
              <a:endParaRPr lang="bg-BG" sz="1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0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СУЦ – елементи</a:t>
            </a:r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Дейност</a:t>
            </a:r>
          </a:p>
          <a:p>
            <a:r>
              <a:rPr lang="bg-BG" sz="2800" dirty="0" smtClean="0"/>
              <a:t>Съдържание</a:t>
            </a:r>
          </a:p>
          <a:p>
            <a:r>
              <a:rPr lang="bg-BG" sz="2800" dirty="0" smtClean="0"/>
              <a:t>Условие</a:t>
            </a:r>
          </a:p>
          <a:p>
            <a:r>
              <a:rPr lang="bg-BG" sz="2800" dirty="0" smtClean="0"/>
              <a:t>Критерий</a:t>
            </a:r>
            <a:endParaRPr lang="bg-BG" sz="2800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endParaRPr lang="bg-BG" dirty="0" smtClean="0"/>
          </a:p>
          <a:p>
            <a:endParaRPr lang="bg-BG" dirty="0"/>
          </a:p>
          <a:p>
            <a:pPr marL="0" indent="0">
              <a:buNone/>
            </a:pPr>
            <a:r>
              <a:rPr lang="bg-BG" b="1" dirty="0" smtClean="0"/>
              <a:t>Професионална </a:t>
            </a:r>
          </a:p>
          <a:p>
            <a:pPr marL="0" indent="0">
              <a:buNone/>
            </a:pPr>
            <a:r>
              <a:rPr lang="bg-BG" b="1" dirty="0" smtClean="0"/>
              <a:t>компетентност</a:t>
            </a:r>
            <a:endParaRPr lang="bg-BG" b="1" dirty="0"/>
          </a:p>
        </p:txBody>
      </p:sp>
      <p:sp>
        <p:nvSpPr>
          <p:cNvPr id="4" name="Дясна фигурна скоба 3"/>
          <p:cNvSpPr/>
          <p:nvPr/>
        </p:nvSpPr>
        <p:spPr>
          <a:xfrm>
            <a:off x="4139952" y="2924944"/>
            <a:ext cx="144016" cy="108012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1106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Задача: Определете елементите на следната СУЦ</a:t>
            </a:r>
            <a:endParaRPr lang="bg-BG" dirty="0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Да направи венозна инжекция на двама възрастни пациенти с не повече от 2 убождания, без да причини хематом.</a:t>
            </a:r>
          </a:p>
          <a:p>
            <a:r>
              <a:rPr lang="bg-BG" sz="2400" dirty="0" smtClean="0"/>
              <a:t>Дейност - </a:t>
            </a:r>
          </a:p>
          <a:p>
            <a:r>
              <a:rPr lang="bg-BG" sz="2400" dirty="0" smtClean="0"/>
              <a:t>Съдържание - </a:t>
            </a:r>
          </a:p>
          <a:p>
            <a:r>
              <a:rPr lang="bg-BG" sz="2400" dirty="0" smtClean="0"/>
              <a:t>Условие - </a:t>
            </a:r>
          </a:p>
          <a:p>
            <a:r>
              <a:rPr lang="bg-BG" sz="2400" dirty="0" smtClean="0"/>
              <a:t>Критерий – </a:t>
            </a:r>
            <a:endParaRPr lang="bg-BG" sz="2400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93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Задача:Определете елементите на следната СУЦ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u="sng" dirty="0" smtClean="0"/>
              <a:t>Дейност</a:t>
            </a:r>
            <a:r>
              <a:rPr lang="bg-BG" sz="2800" dirty="0" smtClean="0"/>
              <a:t> – да направи </a:t>
            </a:r>
          </a:p>
          <a:p>
            <a:r>
              <a:rPr lang="bg-BG" sz="2800" u="sng" dirty="0" smtClean="0"/>
              <a:t>Съдържание</a:t>
            </a:r>
            <a:r>
              <a:rPr lang="bg-BG" sz="2800" dirty="0" smtClean="0"/>
              <a:t> – венозна инжекция</a:t>
            </a:r>
          </a:p>
          <a:p>
            <a:r>
              <a:rPr lang="bg-BG" sz="2800" u="sng" dirty="0" smtClean="0"/>
              <a:t>Условие</a:t>
            </a:r>
            <a:r>
              <a:rPr lang="bg-BG" sz="2800" dirty="0" smtClean="0"/>
              <a:t> – на двама възрастни пациенти, с не повече от две убождания</a:t>
            </a:r>
          </a:p>
          <a:p>
            <a:r>
              <a:rPr lang="bg-BG" sz="2800" u="sng" dirty="0" smtClean="0"/>
              <a:t>Критерий </a:t>
            </a:r>
            <a:r>
              <a:rPr lang="bg-BG" sz="2800" dirty="0" smtClean="0"/>
              <a:t>– без да причини хематом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2121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критерии - примери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000" dirty="0" smtClean="0"/>
              <a:t>За време – за 5 мин.</a:t>
            </a:r>
          </a:p>
          <a:p>
            <a:r>
              <a:rPr lang="bg-BG" sz="2000" dirty="0" smtClean="0"/>
              <a:t>С абсолютна стойност – посочени 10 верни препарата от 12 възможни</a:t>
            </a:r>
          </a:p>
          <a:p>
            <a:r>
              <a:rPr lang="bg-BG" sz="2000" dirty="0" smtClean="0"/>
              <a:t>С релативна стойност - %</a:t>
            </a:r>
          </a:p>
          <a:p>
            <a:r>
              <a:rPr lang="bg-BG" sz="2000" dirty="0" smtClean="0"/>
              <a:t>С позволено отклонение – мин. 3 грешки, +- 5 удари</a:t>
            </a:r>
          </a:p>
          <a:p>
            <a:r>
              <a:rPr lang="bg-BG" sz="2000" dirty="0" smtClean="0"/>
              <a:t>С точност на изпълнението – без грешка, без пропуск, без справка, точно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1967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Задача: Кои елементи липсват на представените цели? Предложете!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988840"/>
            <a:ext cx="7125112" cy="3869958"/>
          </a:xfrm>
        </p:spPr>
        <p:txBody>
          <a:bodyPr>
            <a:normAutofit/>
          </a:bodyPr>
          <a:lstStyle/>
          <a:p>
            <a:r>
              <a:rPr lang="bg-BG" sz="2800" dirty="0" smtClean="0"/>
              <a:t>1. Да измерват температура</a:t>
            </a:r>
          </a:p>
          <a:p>
            <a:pPr marL="0" indent="0">
              <a:buNone/>
            </a:pPr>
            <a:endParaRPr lang="bg-BG" sz="2800" dirty="0"/>
          </a:p>
          <a:p>
            <a:pPr marL="0" indent="0">
              <a:buNone/>
            </a:pPr>
            <a:endParaRPr lang="bg-BG" sz="2800" dirty="0" smtClean="0"/>
          </a:p>
          <a:p>
            <a:r>
              <a:rPr lang="bg-BG" sz="2800" dirty="0" smtClean="0"/>
              <a:t>2. Да знаят кръвните групи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8497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СУЦ – </a:t>
            </a:r>
            <a:r>
              <a:rPr lang="bg-BG" dirty="0" smtClean="0"/>
              <a:t>качества</a:t>
            </a:r>
            <a:endParaRPr lang="bg-B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Релевантност;</a:t>
            </a:r>
          </a:p>
          <a:p>
            <a:r>
              <a:rPr lang="bg-BG" sz="2800" dirty="0" smtClean="0"/>
              <a:t>Логичност;</a:t>
            </a:r>
          </a:p>
          <a:p>
            <a:r>
              <a:rPr lang="bg-BG" sz="2800" dirty="0" smtClean="0"/>
              <a:t>Точност;</a:t>
            </a:r>
          </a:p>
          <a:p>
            <a:r>
              <a:rPr lang="bg-BG" sz="2800" dirty="0" smtClean="0"/>
              <a:t>Реалистичност;</a:t>
            </a:r>
          </a:p>
          <a:p>
            <a:r>
              <a:rPr lang="bg-BG" sz="2800" dirty="0" smtClean="0"/>
              <a:t>Измеримост;</a:t>
            </a:r>
          </a:p>
          <a:p>
            <a:r>
              <a:rPr lang="bg-BG" sz="2800" dirty="0" smtClean="0"/>
              <a:t>Наблюдаемост.</a:t>
            </a:r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962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Таксономични нива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Таксономия – йерархична система на нивата, свързани с умствените процеси, манипулативните дейности и цялостното професионално поведение на личността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03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Защо е необходимо да се познават таксономичните нива?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/>
              <a:t>За да се осигури балансираност в овладяването на професионалните компетенци!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9108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лавие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Таксономични нива</a:t>
            </a:r>
            <a:endParaRPr lang="bg-BG" dirty="0"/>
          </a:p>
        </p:txBody>
      </p:sp>
      <p:graphicFrame>
        <p:nvGraphicFramePr>
          <p:cNvPr id="11" name="Контейнер за съдържани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73574"/>
              </p:ext>
            </p:extLst>
          </p:nvPr>
        </p:nvGraphicFramePr>
        <p:xfrm>
          <a:off x="1009650" y="1806575"/>
          <a:ext cx="7124700" cy="4355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773">
                <a:tc>
                  <a:txBody>
                    <a:bodyPr/>
                    <a:lstStyle/>
                    <a:p>
                      <a:r>
                        <a:rPr lang="bg-BG" dirty="0" smtClean="0"/>
                        <a:t>Познавателна област (ПО)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Сензорно-моторна област</a:t>
                      </a:r>
                    </a:p>
                    <a:p>
                      <a:r>
                        <a:rPr lang="bg-BG" dirty="0" smtClean="0"/>
                        <a:t>(СМО)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Емоционално-възпитателна област (ЕВО)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251">
                <a:tc>
                  <a:txBody>
                    <a:bodyPr/>
                    <a:lstStyle/>
                    <a:p>
                      <a:r>
                        <a:rPr lang="bg-BG" dirty="0" smtClean="0"/>
                        <a:t>Припомняне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Имитация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Възприемане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672">
                <a:tc>
                  <a:txBody>
                    <a:bodyPr/>
                    <a:lstStyle/>
                    <a:p>
                      <a:r>
                        <a:rPr lang="bg-BG" dirty="0" smtClean="0"/>
                        <a:t>Интерпретация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Контрол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Реагиране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9017">
                <a:tc>
                  <a:txBody>
                    <a:bodyPr/>
                    <a:lstStyle/>
                    <a:p>
                      <a:r>
                        <a:rPr lang="bg-BG" dirty="0" smtClean="0"/>
                        <a:t>Решаване на проблем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Автоматизъм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Вътрешна</a:t>
                      </a:r>
                      <a:r>
                        <a:rPr lang="bg-BG" baseline="0" dirty="0" smtClean="0"/>
                        <a:t> организация (интериоризация)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8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3600" dirty="0" smtClean="0"/>
              <a:t>Кои са елементите на учебния процес във ВМУ?</a:t>
            </a:r>
            <a:endParaRPr lang="bg-BG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80728"/>
            <a:ext cx="129614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2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000" dirty="0" smtClean="0"/>
              <a:t>Задача: Определете таксономичните нива на целите!</a:t>
            </a:r>
            <a:endParaRPr lang="bg-BG" sz="3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dirty="0" smtClean="0"/>
              <a:t>В края на учебно-практическото занятие студентите да са в състояние да:</a:t>
            </a:r>
          </a:p>
          <a:p>
            <a:pPr>
              <a:buAutoNum type="arabicPeriod"/>
            </a:pPr>
            <a:r>
              <a:rPr lang="bg-BG" dirty="0" smtClean="0"/>
              <a:t>Да дадат определение на процеса Д според лекционния материал без грешка</a:t>
            </a:r>
          </a:p>
          <a:p>
            <a:pPr>
              <a:buAutoNum type="arabicPeriod"/>
            </a:pPr>
            <a:r>
              <a:rPr lang="bg-BG" dirty="0" smtClean="0"/>
              <a:t>Да разпознават типовете дишане според лекционния материал с максимум 1 грешка</a:t>
            </a:r>
          </a:p>
          <a:p>
            <a:pPr>
              <a:buAutoNum type="arabicPeriod"/>
            </a:pPr>
            <a:r>
              <a:rPr lang="bg-BG" dirty="0" smtClean="0"/>
              <a:t>Да определят качествата на Д (тип, честота, ритъм, дълбочина) на колега без грешка.</a:t>
            </a:r>
          </a:p>
          <a:p>
            <a:pPr>
              <a:buAutoNum type="arabicPeriod"/>
            </a:pPr>
            <a:r>
              <a:rPr lang="bg-BG" dirty="0" smtClean="0"/>
              <a:t>Да определят видовете патологично Д по лекционен материал</a:t>
            </a:r>
          </a:p>
          <a:p>
            <a:pPr>
              <a:buAutoNum type="arabicPeriod"/>
            </a:pPr>
            <a:r>
              <a:rPr lang="bg-BG" dirty="0" smtClean="0"/>
              <a:t>Да изследват и регистрират качествата и типа на Д на колега с +, - 1 отклонение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8491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052737"/>
            <a:ext cx="7125112" cy="480606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bg-BG" sz="2000" dirty="0" smtClean="0"/>
              <a:t>Да </a:t>
            </a:r>
            <a:r>
              <a:rPr lang="bg-BG" sz="2000" dirty="0"/>
              <a:t>дадат определение на процеса Д според лекционния материал без </a:t>
            </a:r>
            <a:r>
              <a:rPr lang="bg-BG" sz="2000" dirty="0" smtClean="0"/>
              <a:t>грешка </a:t>
            </a:r>
          </a:p>
          <a:p>
            <a:pPr marL="0" indent="0" algn="r">
              <a:buNone/>
            </a:pPr>
            <a:r>
              <a:rPr lang="bg-BG" sz="2000" b="1" dirty="0" smtClean="0">
                <a:solidFill>
                  <a:srgbClr val="FF0000"/>
                </a:solidFill>
              </a:rPr>
              <a:t>ПО, 1 ниво</a:t>
            </a:r>
            <a:endParaRPr lang="bg-BG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2000" dirty="0" smtClean="0"/>
              <a:t>2. Да </a:t>
            </a:r>
            <a:r>
              <a:rPr lang="bg-BG" sz="2000" dirty="0"/>
              <a:t>разпознават типовете дишане според лекционния материал с максимум 1 </a:t>
            </a:r>
            <a:r>
              <a:rPr lang="bg-BG" sz="2000" dirty="0" smtClean="0"/>
              <a:t>грешка </a:t>
            </a:r>
          </a:p>
          <a:p>
            <a:pPr marL="0" indent="0" algn="r">
              <a:buNone/>
            </a:pPr>
            <a:r>
              <a:rPr lang="bg-BG" sz="2000" b="1" dirty="0" smtClean="0">
                <a:solidFill>
                  <a:srgbClr val="FF0000"/>
                </a:solidFill>
              </a:rPr>
              <a:t>ПО, 1 ниво</a:t>
            </a:r>
            <a:endParaRPr lang="bg-BG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2000" dirty="0" smtClean="0"/>
              <a:t>3. Да </a:t>
            </a:r>
            <a:r>
              <a:rPr lang="bg-BG" sz="2000" dirty="0"/>
              <a:t>определят качествата на Д (тип, честота, ритъм, дълбочина) на колега без </a:t>
            </a:r>
            <a:r>
              <a:rPr lang="bg-BG" sz="2000" dirty="0" smtClean="0"/>
              <a:t>грешка </a:t>
            </a:r>
          </a:p>
          <a:p>
            <a:pPr marL="0" indent="0" algn="r">
              <a:buNone/>
            </a:pPr>
            <a:r>
              <a:rPr lang="bg-BG" sz="2000" b="1" dirty="0" smtClean="0">
                <a:solidFill>
                  <a:srgbClr val="FF0000"/>
                </a:solidFill>
              </a:rPr>
              <a:t>СМО, 2 ниво</a:t>
            </a:r>
            <a:endParaRPr lang="bg-BG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2000" dirty="0" smtClean="0"/>
              <a:t>4. Да </a:t>
            </a:r>
            <a:r>
              <a:rPr lang="bg-BG" sz="2000" dirty="0"/>
              <a:t>определят видовете патологично Д по лекционен </a:t>
            </a:r>
            <a:r>
              <a:rPr lang="bg-BG" sz="2000" dirty="0" smtClean="0"/>
              <a:t>материал </a:t>
            </a:r>
          </a:p>
          <a:p>
            <a:pPr marL="0" indent="0" algn="r">
              <a:buNone/>
            </a:pPr>
            <a:r>
              <a:rPr lang="bg-BG" sz="2000" b="1" dirty="0" smtClean="0">
                <a:solidFill>
                  <a:srgbClr val="FF0000"/>
                </a:solidFill>
              </a:rPr>
              <a:t>ПО, 1 ниво</a:t>
            </a:r>
            <a:endParaRPr lang="bg-BG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2000" dirty="0" smtClean="0"/>
              <a:t>5. Да </a:t>
            </a:r>
            <a:r>
              <a:rPr lang="bg-BG" sz="2000" dirty="0"/>
              <a:t>изследват и регистрират качествата и типа на Д на колега с +, - 1 </a:t>
            </a:r>
            <a:r>
              <a:rPr lang="bg-BG" sz="2000" dirty="0" smtClean="0"/>
              <a:t>отклонение </a:t>
            </a:r>
          </a:p>
          <a:p>
            <a:pPr marL="0" indent="0" algn="r">
              <a:buNone/>
            </a:pPr>
            <a:r>
              <a:rPr lang="bg-BG" sz="2000" b="1" dirty="0" smtClean="0">
                <a:solidFill>
                  <a:srgbClr val="FF0000"/>
                </a:solidFill>
              </a:rPr>
              <a:t>СМО, 2 ниво</a:t>
            </a:r>
            <a:endParaRPr lang="bg-BG" sz="2000" b="1" dirty="0">
              <a:solidFill>
                <a:srgbClr val="FF0000"/>
              </a:solidFill>
            </a:endParaRPr>
          </a:p>
          <a:p>
            <a:endParaRPr lang="bg-BG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Методически изисквания при формулиране на СУЦ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dirty="0" smtClean="0"/>
              <a:t>1. Да </a:t>
            </a:r>
            <a:r>
              <a:rPr lang="bg-BG" sz="2000" dirty="0"/>
              <a:t>са точни и конкретни, релавантни на висшестоящите</a:t>
            </a:r>
          </a:p>
          <a:p>
            <a:pPr marL="0" indent="0">
              <a:buNone/>
            </a:pPr>
            <a:r>
              <a:rPr lang="bg-BG" sz="2000" dirty="0" smtClean="0"/>
              <a:t>2. Задължително </a:t>
            </a:r>
            <a:r>
              <a:rPr lang="bg-BG" sz="2000" dirty="0"/>
              <a:t>отговарят на определените качества</a:t>
            </a:r>
          </a:p>
          <a:p>
            <a:pPr marL="0" indent="0">
              <a:buNone/>
            </a:pPr>
            <a:r>
              <a:rPr lang="bg-BG" sz="2000" dirty="0" smtClean="0"/>
              <a:t>3. Задължително </a:t>
            </a:r>
            <a:r>
              <a:rPr lang="bg-BG" sz="2000" dirty="0"/>
              <a:t>съдържат четирите елементи</a:t>
            </a:r>
          </a:p>
          <a:p>
            <a:pPr marL="0" indent="0">
              <a:buNone/>
            </a:pPr>
            <a:r>
              <a:rPr lang="bg-BG" sz="2000" dirty="0" smtClean="0"/>
              <a:t>4. Да не се използват глаголите „знам“ и „мога“;</a:t>
            </a:r>
          </a:p>
          <a:p>
            <a:pPr marL="0" indent="0">
              <a:buNone/>
            </a:pPr>
            <a:r>
              <a:rPr lang="bg-BG" sz="2000" dirty="0" smtClean="0"/>
              <a:t>5. По възможност глаголите да са точни, действени;</a:t>
            </a:r>
          </a:p>
          <a:p>
            <a:pPr marL="0" indent="0">
              <a:buNone/>
            </a:pPr>
            <a:r>
              <a:rPr lang="bg-BG" sz="2000" dirty="0" smtClean="0"/>
              <a:t>6. Да няма излишни думи в целта</a:t>
            </a:r>
          </a:p>
          <a:p>
            <a:pPr marL="0" indent="0">
              <a:buNone/>
            </a:pPr>
            <a:r>
              <a:rPr lang="bg-BG" sz="2000" dirty="0" smtClean="0"/>
              <a:t>7. Да има само един критерий</a:t>
            </a:r>
          </a:p>
        </p:txBody>
      </p:sp>
    </p:spTree>
    <p:extLst>
      <p:ext uri="{BB962C8B-B14F-4D97-AF65-F5344CB8AC3E}">
        <p14:creationId xmlns:p14="http://schemas.microsoft.com/office/powerpoint/2010/main" val="33910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Методически изисквания при </a:t>
            </a:r>
            <a:r>
              <a:rPr lang="bg-BG" dirty="0" smtClean="0"/>
              <a:t>формулиране </a:t>
            </a:r>
            <a:r>
              <a:rPr lang="bg-BG" dirty="0"/>
              <a:t>на СУЦ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628801"/>
            <a:ext cx="7125112" cy="422999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endParaRPr lang="bg-BG" sz="2000" dirty="0"/>
          </a:p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r>
              <a:rPr lang="bg-BG" sz="2200" dirty="0" smtClean="0"/>
              <a:t>8.  Да </a:t>
            </a:r>
            <a:r>
              <a:rPr lang="bg-BG" sz="2200" dirty="0"/>
              <a:t>са логически подредени – от познавателна, манипулативна и емоционано-възпитателна </a:t>
            </a:r>
            <a:r>
              <a:rPr lang="bg-BG" sz="2200" dirty="0" smtClean="0"/>
              <a:t>област</a:t>
            </a:r>
            <a:endParaRPr lang="bg-BG" sz="2200" dirty="0"/>
          </a:p>
          <a:p>
            <a:pPr marL="0" indent="0">
              <a:buNone/>
            </a:pPr>
            <a:r>
              <a:rPr lang="bg-BG" sz="2200" dirty="0" smtClean="0"/>
              <a:t>9. Няма </a:t>
            </a:r>
            <a:r>
              <a:rPr lang="bg-BG" sz="2200" dirty="0"/>
              <a:t>изисквания за минимален и максимален брой </a:t>
            </a:r>
            <a:r>
              <a:rPr lang="bg-BG" sz="2200" dirty="0" smtClean="0"/>
              <a:t>цели</a:t>
            </a:r>
          </a:p>
          <a:p>
            <a:pPr marL="0" indent="0">
              <a:buNone/>
            </a:pPr>
            <a:r>
              <a:rPr lang="bg-BG" sz="2200" dirty="0" smtClean="0"/>
              <a:t>10. Няма изисквания за съотношението между целите от различните нива и области, но да има балнс</a:t>
            </a:r>
          </a:p>
          <a:p>
            <a:pPr marL="0" indent="0">
              <a:buNone/>
            </a:pPr>
            <a:r>
              <a:rPr lang="bg-BG" sz="2200" dirty="0" smtClean="0"/>
              <a:t>Целите на се самоцел – те подпомагат предварителната подготовка и на преподавателя и на студентите!</a:t>
            </a:r>
          </a:p>
          <a:p>
            <a:endParaRPr lang="bg-BG" sz="2000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4012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Препоръчителна литература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Митова, М. Методика на пракатическото обучение на специалистите по здравни грижи, 2008</a:t>
            </a:r>
          </a:p>
          <a:p>
            <a:pPr marL="0" indent="0">
              <a:buNone/>
            </a:pP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55269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Следва продължение………………………………….</a:t>
            </a:r>
          </a:p>
          <a:p>
            <a:r>
              <a:rPr lang="bg-BG" dirty="0" smtClean="0"/>
              <a:t>Приятна почивка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75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Учебен процес във ВУ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88413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Учебни цели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4000" dirty="0" smtClean="0"/>
              <a:t>Дайте определение за </a:t>
            </a:r>
          </a:p>
          <a:p>
            <a:pPr marL="0" indent="0" algn="ctr">
              <a:buNone/>
            </a:pPr>
            <a:r>
              <a:rPr lang="bg-BG" sz="4000" dirty="0" smtClean="0"/>
              <a:t>„УЧЕБНА ЦЕЛ“!</a:t>
            </a:r>
          </a:p>
          <a:p>
            <a:pPr marL="0" indent="0" algn="ctr">
              <a:buNone/>
            </a:pPr>
            <a:r>
              <a:rPr lang="bg-BG" sz="4000" dirty="0" smtClean="0"/>
              <a:t>Колко вида учебни цели познавате?</a:t>
            </a:r>
            <a:endParaRPr lang="bg-BG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157733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4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Учебно-възпитателни цели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Учебно-възпитателна цел – професионална компетентност</a:t>
            </a:r>
          </a:p>
          <a:p>
            <a:pPr algn="ctr"/>
            <a:r>
              <a:rPr lang="bg-BG" sz="2400" dirty="0" smtClean="0"/>
              <a:t>Институтски учебни цели</a:t>
            </a:r>
          </a:p>
          <a:p>
            <a:pPr algn="ctr"/>
            <a:r>
              <a:rPr lang="bg-BG" sz="2400" dirty="0" smtClean="0"/>
              <a:t>Междинни (катедрени) учебни цели</a:t>
            </a:r>
          </a:p>
          <a:p>
            <a:pPr algn="ctr"/>
            <a:r>
              <a:rPr lang="bg-BG" sz="2400" dirty="0" smtClean="0"/>
              <a:t>Специфични учебни цели</a:t>
            </a:r>
          </a:p>
          <a:p>
            <a:pPr algn="ctr"/>
            <a:endParaRPr lang="bg-BG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92696"/>
            <a:ext cx="10858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1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Задача: Определете вида на изброените учебни цели.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1. Да притежава социални и комуникативни умения със зачитане достойнството на студентите.</a:t>
            </a:r>
          </a:p>
          <a:p>
            <a:pPr marL="0" indent="0">
              <a:buNone/>
            </a:pPr>
            <a:r>
              <a:rPr lang="bg-BG" dirty="0" smtClean="0"/>
              <a:t>2. Да разграничава видовете учебно-възпитателни цели.</a:t>
            </a:r>
          </a:p>
          <a:p>
            <a:pPr marL="0" indent="0">
              <a:buNone/>
            </a:pPr>
            <a:r>
              <a:rPr lang="bg-BG" dirty="0" smtClean="0"/>
              <a:t>3. Да реализира различни организационни форми на учебния процес.</a:t>
            </a:r>
          </a:p>
          <a:p>
            <a:pPr marL="0" indent="0">
              <a:buNone/>
            </a:pPr>
            <a:r>
              <a:rPr lang="bg-BG" dirty="0" smtClean="0"/>
              <a:t>4. Да функционира като продуктивен член на преподавателски състав във ВУ.</a:t>
            </a:r>
          </a:p>
        </p:txBody>
      </p:sp>
    </p:spTree>
    <p:extLst>
      <p:ext uri="{BB962C8B-B14F-4D97-AF65-F5344CB8AC3E}">
        <p14:creationId xmlns:p14="http://schemas.microsoft.com/office/powerpoint/2010/main" val="229724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3200" dirty="0"/>
              <a:t>Кой изработва учебните цели?</a:t>
            </a:r>
          </a:p>
          <a:p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158417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6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Специфични учебни цели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2400" dirty="0" smtClean="0"/>
              <a:t>Специфичните учебни цели представляват професионалните копметентности, които обучаваните следва да усвоят в края на една учебна форма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6620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Отношения на СУЦ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076755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TC101972873[[fn=Лято]]</Template>
  <TotalTime>2000</TotalTime>
  <Words>848</Words>
  <Application>Microsoft Office PowerPoint</Application>
  <PresentationFormat>Презентация на цял екран (4:3)</PresentationFormat>
  <Paragraphs>145</Paragraphs>
  <Slides>25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25</vt:i4>
      </vt:variant>
    </vt:vector>
  </HeadingPairs>
  <TitlesOfParts>
    <vt:vector size="36" baseType="lpstr">
      <vt:lpstr>Arial Unicode MS</vt:lpstr>
      <vt:lpstr>Arial</vt:lpstr>
      <vt:lpstr>Arial Black</vt:lpstr>
      <vt:lpstr>Calibri</vt:lpstr>
      <vt:lpstr>Courier New</vt:lpstr>
      <vt:lpstr>Times New Roman</vt:lpstr>
      <vt:lpstr>Trebuchet MS</vt:lpstr>
      <vt:lpstr>Verdana</vt:lpstr>
      <vt:lpstr>Wingdings 2</vt:lpstr>
      <vt:lpstr>Summer</vt:lpstr>
      <vt:lpstr>CorelDRAW.Graphic.10</vt:lpstr>
      <vt:lpstr>Презентация на PowerPoint</vt:lpstr>
      <vt:lpstr>Въпрос за дискусия </vt:lpstr>
      <vt:lpstr>Учебен процес във ВУ</vt:lpstr>
      <vt:lpstr>Учебни цели </vt:lpstr>
      <vt:lpstr>Учебно-възпитателни цели </vt:lpstr>
      <vt:lpstr>Задача: Определете вида на изброените учебни цели.</vt:lpstr>
      <vt:lpstr>Презентация на PowerPoint</vt:lpstr>
      <vt:lpstr>Специфични учебни цели</vt:lpstr>
      <vt:lpstr>Отношения на СУЦ</vt:lpstr>
      <vt:lpstr>Отношения на СУЦ</vt:lpstr>
      <vt:lpstr>СУЦ – елементи</vt:lpstr>
      <vt:lpstr>Задача: Определете елементите на следната СУЦ</vt:lpstr>
      <vt:lpstr>Задача:Определете елементите на следната СУЦ</vt:lpstr>
      <vt:lpstr>Видове критерии - примери</vt:lpstr>
      <vt:lpstr>Задача: Кои елементи липсват на представените цели? Предложете!</vt:lpstr>
      <vt:lpstr>СУЦ – качества</vt:lpstr>
      <vt:lpstr>Таксономични нива</vt:lpstr>
      <vt:lpstr>Защо е необходимо да се познават таксономичните нива?</vt:lpstr>
      <vt:lpstr>Таксономични нива</vt:lpstr>
      <vt:lpstr>Задача: Определете таксономичните нива на целите!</vt:lpstr>
      <vt:lpstr>Презентация на PowerPoint</vt:lpstr>
      <vt:lpstr>Методически изисквания при формулиране на СУЦ</vt:lpstr>
      <vt:lpstr>Методически изисквания при формулиране на СУЦ</vt:lpstr>
      <vt:lpstr>Препоръчителна литература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ЦЕЛ И ЗАДАЧИ НА МЕТОДИКА НА ПРЕПОВАДАВАТО</dc:title>
  <dc:creator>PC</dc:creator>
  <cp:lastModifiedBy>Lenovo</cp:lastModifiedBy>
  <cp:revision>72</cp:revision>
  <dcterms:created xsi:type="dcterms:W3CDTF">2014-08-21T06:14:56Z</dcterms:created>
  <dcterms:modified xsi:type="dcterms:W3CDTF">2020-04-18T12:35:07Z</dcterms:modified>
</cp:coreProperties>
</file>