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  <p:sldMasterId id="2147484212" r:id="rId2"/>
  </p:sldMasterIdLst>
  <p:notesMasterIdLst>
    <p:notesMasterId r:id="rId47"/>
  </p:notesMasterIdLst>
  <p:sldIdLst>
    <p:sldId id="418" r:id="rId3"/>
    <p:sldId id="258" r:id="rId4"/>
    <p:sldId id="327" r:id="rId5"/>
    <p:sldId id="323" r:id="rId6"/>
    <p:sldId id="325" r:id="rId7"/>
    <p:sldId id="263" r:id="rId8"/>
    <p:sldId id="264" r:id="rId9"/>
    <p:sldId id="262" r:id="rId10"/>
    <p:sldId id="265" r:id="rId11"/>
    <p:sldId id="32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9" r:id="rId20"/>
    <p:sldId id="328" r:id="rId21"/>
    <p:sldId id="273" r:id="rId22"/>
    <p:sldId id="329" r:id="rId23"/>
    <p:sldId id="330" r:id="rId24"/>
    <p:sldId id="331" r:id="rId25"/>
    <p:sldId id="275" r:id="rId26"/>
    <p:sldId id="276" r:id="rId27"/>
    <p:sldId id="277" r:id="rId28"/>
    <p:sldId id="280" r:id="rId29"/>
    <p:sldId id="298" r:id="rId30"/>
    <p:sldId id="294" r:id="rId31"/>
    <p:sldId id="290" r:id="rId32"/>
    <p:sldId id="289" r:id="rId33"/>
    <p:sldId id="288" r:id="rId34"/>
    <p:sldId id="287" r:id="rId35"/>
    <p:sldId id="282" r:id="rId36"/>
    <p:sldId id="308" r:id="rId37"/>
    <p:sldId id="307" r:id="rId38"/>
    <p:sldId id="305" r:id="rId39"/>
    <p:sldId id="304" r:id="rId40"/>
    <p:sldId id="303" r:id="rId41"/>
    <p:sldId id="302" r:id="rId42"/>
    <p:sldId id="332" r:id="rId43"/>
    <p:sldId id="300" r:id="rId44"/>
    <p:sldId id="299" r:id="rId45"/>
    <p:sldId id="31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02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7920B-6967-437D-A3EA-0B3D25B51E44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B780F-0258-46C9-8AA0-9A2ABFCDFD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8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3104-0EB5-4145-B409-4C7387BB392B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43C9-F240-45C6-9B1A-351A0F46AD74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22EC-94DF-4594-AC50-C8E72A8E0B04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266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822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496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950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5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351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975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008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9741-2A71-43F3-8C70-D4EFB0E37F59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827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235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78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9E7BC-3DB4-4104-95F6-CB396A10E292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551-FF33-4B2C-B04A-61A9151323C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DAFC-5C59-474E-9628-4EE6966B6CAF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D7F7-CF1A-48CF-A9F8-1ACC4E90509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2E5D-8E00-4C39-BA14-B499A8027C9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F76F-3B09-4DBB-9B38-B79EABD35A5F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34E930A-9333-422E-BCC6-65D35AA3AD34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29E647-554B-47AC-BB2C-F2C747825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hf hdr="0" ft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1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МЕДИЦИНСКИ УНИВЕРСИТЕТ 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	</a:t>
            </a:r>
            <a:r>
              <a:rPr lang="bg-BG" altLang="en-US" sz="2000" b="1" dirty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ФАКУЛТЕТ „ОБЩЕСТВЕНО ЗДРАВЕ“</a:t>
            </a:r>
            <a:endParaRPr lang="en-US" altLang="en-US" sz="2000" b="1">
              <a:solidFill>
                <a:srgbClr val="333399"/>
              </a:solidFill>
              <a:latin typeface="Arial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ЦЕНТЪР ЗА ДИСТАНЦИОННО ОБУЧЕНИЕ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Unicode MS" panose="020B0604020202020204" pitchFamily="34" charset="-128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323528" y="1628800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Лекция № 1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3851920" y="594928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bg-BG" altLang="bg-BG" dirty="0">
                <a:solidFill>
                  <a:srgbClr val="333399">
                    <a:lumMod val="75000"/>
                  </a:srgbClr>
                </a:solidFill>
              </a:rPr>
              <a:t>Доц. д-р Гена Грънчарова, </a:t>
            </a:r>
            <a:r>
              <a:rPr lang="bg-BG" altLang="bg-BG" dirty="0" err="1">
                <a:solidFill>
                  <a:srgbClr val="333399">
                    <a:lumMod val="75000"/>
                  </a:srgbClr>
                </a:solidFill>
              </a:rPr>
              <a:t>д.м</a:t>
            </a:r>
            <a:r>
              <a:rPr lang="bg-BG" altLang="bg-BG" dirty="0">
                <a:solidFill>
                  <a:srgbClr val="333399">
                    <a:lumMod val="75000"/>
                  </a:srgbClr>
                </a:solidFill>
              </a:rPr>
              <a:t>.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39552" y="2204864"/>
            <a:ext cx="8424936" cy="16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  <a:ea typeface="+mj-ea"/>
                <a:cs typeface="+mj-cs"/>
              </a:rPr>
              <a:t>ОРГАНИЗАЦИОННОТО ПОВЕДЕНИЕ</a:t>
            </a:r>
          </a:p>
          <a:p>
            <a:pPr lvl="0" algn="ctr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bg-BG" alt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КАТО НАУЧНА </a:t>
            </a:r>
            <a:r>
              <a:rPr lang="bg-BG" alt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  <a:ea typeface="+mj-ea"/>
                <a:cs typeface="+mj-cs"/>
              </a:rPr>
              <a:t>ОБЛАСТ И АКАДЕМИЧНА ДИСЦИПЛИНА</a:t>
            </a:r>
            <a:endParaRPr kumimoji="0" lang="bg-BG" altLang="bg-BG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077072"/>
            <a:ext cx="8045450" cy="12087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bg-BG" sz="2000" b="1" i="1" dirty="0">
                <a:solidFill>
                  <a:srgbClr val="000000"/>
                </a:solidFill>
                <a:cs typeface="Arial" panose="020B0604020202020204" pitchFamily="34" charset="0"/>
              </a:rPr>
              <a:t>За дистанционна самоподготовка на студенти от специалност „Управление на здравните грижи“ – </a:t>
            </a:r>
          </a:p>
          <a:p>
            <a:pPr lvl="0" algn="ctr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bg-BG" sz="2000" b="1" i="1" dirty="0">
                <a:solidFill>
                  <a:srgbClr val="000000"/>
                </a:solidFill>
                <a:cs typeface="Arial" panose="020B0604020202020204" pitchFamily="34" charset="0"/>
              </a:rPr>
              <a:t>ОКС „Магистър“  след бакалавър по УЗГ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1560" y="1988840"/>
            <a:ext cx="79208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Основни цели и подходи на организационното поведение</a:t>
            </a:r>
          </a:p>
        </p:txBody>
      </p:sp>
    </p:spTree>
    <p:extLst>
      <p:ext uri="{BB962C8B-B14F-4D97-AF65-F5344CB8AC3E}">
        <p14:creationId xmlns:p14="http://schemas.microsoft.com/office/powerpoint/2010/main" val="260066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552" y="404664"/>
            <a:ext cx="813690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/>
              <a:t>	</a:t>
            </a:r>
            <a:r>
              <a:rPr lang="bg-BG" sz="2800" b="1" dirty="0">
                <a:solidFill>
                  <a:srgbClr val="FF0000"/>
                </a:solidFill>
              </a:rPr>
              <a:t>Като научна област ОП има следните основни цели: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bg-BG" sz="2800" dirty="0"/>
              <a:t>- да осигури систематично описание на човешкото поведение в различни условия;</a:t>
            </a:r>
            <a:endParaRPr lang="en-US" sz="2800" dirty="0"/>
          </a:p>
          <a:p>
            <a:pPr>
              <a:spcBef>
                <a:spcPts val="600"/>
              </a:spcBef>
            </a:pPr>
            <a:r>
              <a:rPr lang="bg-BG" sz="2800" dirty="0"/>
              <a:t>- да разбере наблюдаваното поведение, т.е. да определи и обясни причините и факторите за него;</a:t>
            </a:r>
            <a:endParaRPr lang="en-US" sz="2800" dirty="0"/>
          </a:p>
          <a:p>
            <a:pPr>
              <a:spcBef>
                <a:spcPts val="600"/>
              </a:spcBef>
            </a:pPr>
            <a:r>
              <a:rPr lang="bg-BG" sz="2800" dirty="0"/>
              <a:t>- да предскаже бъдещото поведение на индивидите или групите;</a:t>
            </a:r>
            <a:endParaRPr lang="en-US" sz="2800" dirty="0"/>
          </a:p>
          <a:p>
            <a:pPr>
              <a:spcBef>
                <a:spcPts val="600"/>
              </a:spcBef>
            </a:pPr>
            <a:r>
              <a:rPr lang="bg-BG" sz="2800" dirty="0"/>
              <a:t>- да осъществи въздействие върху поведението и да съдейства за развитието на човешката дейност в определена насока.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7391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404664"/>
            <a:ext cx="828092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i="1" dirty="0"/>
              <a:t>	 </a:t>
            </a:r>
            <a:r>
              <a:rPr lang="bg-BG" sz="3200" i="1" dirty="0"/>
              <a:t>Освен че то е интердисциплинарна област на познание,  ОП прилага следните </a:t>
            </a:r>
            <a:r>
              <a:rPr lang="bg-BG" sz="3200" b="1" i="1" dirty="0">
                <a:solidFill>
                  <a:srgbClr val="FF0000"/>
                </a:solidFill>
              </a:rPr>
              <a:t>основни подходи:</a:t>
            </a:r>
          </a:p>
          <a:p>
            <a:endParaRPr lang="bg-BG" sz="3200" i="1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bg-BG" sz="3200" b="1" i="1" dirty="0"/>
              <a:t>подход на човешките ресурси;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bg-BG" sz="3200" b="1" i="1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bg-BG" sz="3200" b="1" i="1" dirty="0" err="1"/>
              <a:t>контингентен</a:t>
            </a:r>
            <a:r>
              <a:rPr lang="bg-BG" sz="3200" b="1" i="1" dirty="0"/>
              <a:t> (условен) подход;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bg-BG" sz="3200" b="1" i="1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bg-BG" sz="3200" b="1" i="1" dirty="0"/>
              <a:t>системен подход</a:t>
            </a:r>
            <a:r>
              <a:rPr lang="bg-BG" sz="3200" i="1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6756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3849" y="343765"/>
            <a:ext cx="8496944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bg-BG" sz="2800" b="1" i="1" dirty="0">
                <a:solidFill>
                  <a:srgbClr val="FF0000"/>
                </a:solidFill>
              </a:rPr>
              <a:t>	</a:t>
            </a:r>
            <a:r>
              <a:rPr lang="bg-BG" sz="3200" b="1" i="1" dirty="0">
                <a:solidFill>
                  <a:srgbClr val="FF0000"/>
                </a:solidFill>
              </a:rPr>
              <a:t>Подходът на човешките ресурси </a:t>
            </a:r>
            <a:r>
              <a:rPr lang="bg-BG" sz="2800" i="1" dirty="0"/>
              <a:t>определя „човешката" изследователска позиция на ОП. </a:t>
            </a:r>
          </a:p>
          <a:p>
            <a:pPr>
              <a:spcBef>
                <a:spcPts val="1800"/>
              </a:spcBef>
            </a:pPr>
            <a:r>
              <a:rPr lang="bg-BG" sz="2800" i="1" dirty="0"/>
              <a:t>Вместо </a:t>
            </a:r>
            <a:r>
              <a:rPr lang="bg-BG" sz="2800" i="1" dirty="0" err="1"/>
              <a:t>директивност</a:t>
            </a:r>
            <a:r>
              <a:rPr lang="bg-BG" sz="2800" i="1" dirty="0"/>
              <a:t> и контрол ОП поставя акценти върху:</a:t>
            </a:r>
            <a:endParaRPr lang="en-US" sz="2800" dirty="0"/>
          </a:p>
          <a:p>
            <a:pPr>
              <a:spcBef>
                <a:spcPts val="1800"/>
              </a:spcBef>
            </a:pPr>
            <a:r>
              <a:rPr lang="bg-BG" sz="2800" i="1" dirty="0"/>
              <a:t>- грижата за развитието и израстването на хората към по-високи нива на компетентност, творчество и </a:t>
            </a:r>
            <a:r>
              <a:rPr lang="bg-BG" sz="2800" i="1" dirty="0" err="1"/>
              <a:t>себереализация</a:t>
            </a:r>
            <a:r>
              <a:rPr lang="bg-BG" sz="2800" i="1" dirty="0"/>
              <a:t>;</a:t>
            </a:r>
            <a:endParaRPr lang="en-US" sz="2800" dirty="0"/>
          </a:p>
          <a:p>
            <a:pPr>
              <a:spcBef>
                <a:spcPts val="1800"/>
              </a:spcBef>
            </a:pPr>
            <a:r>
              <a:rPr lang="bg-BG" sz="2800" i="1" dirty="0"/>
              <a:t>- създаването на климат, в който всички заети да могат да реализират развитите си способности за доброто и на индивида, и на организацията, за която той работи.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8685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404664"/>
            <a:ext cx="8496944" cy="570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bg-BG" sz="2800" b="1" i="1" dirty="0">
                <a:solidFill>
                  <a:srgbClr val="FF0000"/>
                </a:solidFill>
              </a:rPr>
              <a:t>	</a:t>
            </a:r>
            <a:r>
              <a:rPr lang="bg-BG" sz="3200" b="1" i="1" dirty="0" err="1">
                <a:solidFill>
                  <a:srgbClr val="FF0000"/>
                </a:solidFill>
              </a:rPr>
              <a:t>Контингентният</a:t>
            </a:r>
            <a:r>
              <a:rPr lang="bg-BG" sz="3200" b="1" i="1" dirty="0">
                <a:solidFill>
                  <a:srgbClr val="FF0000"/>
                </a:solidFill>
              </a:rPr>
              <a:t> подход </a:t>
            </a:r>
            <a:r>
              <a:rPr lang="bg-BG" sz="3200" i="1" dirty="0"/>
              <a:t>отделя  внимание на обстановката, на ситуацията, на условията, ка­то обосновава, че различната среда води до различно поведение и въздействия за организацията. </a:t>
            </a:r>
          </a:p>
          <a:p>
            <a:pPr>
              <a:lnSpc>
                <a:spcPct val="114000"/>
              </a:lnSpc>
            </a:pPr>
            <a:r>
              <a:rPr lang="bg-BG" sz="3200" i="1" dirty="0"/>
              <a:t>	За целта всяка ситуация трябва да бъде анализира­на, за да се открои действието на най-важните променливи параметри в нея.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889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1520" y="474345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i="1" dirty="0">
                <a:solidFill>
                  <a:srgbClr val="FF0000"/>
                </a:solidFill>
              </a:rPr>
              <a:t>	</a:t>
            </a:r>
            <a:r>
              <a:rPr lang="bg-BG" sz="3200" b="1" i="1" dirty="0">
                <a:solidFill>
                  <a:srgbClr val="FF0000"/>
                </a:solidFill>
              </a:rPr>
              <a:t>Системният подход</a:t>
            </a:r>
            <a:r>
              <a:rPr lang="bg-BG" sz="2800" i="1" dirty="0">
                <a:solidFill>
                  <a:srgbClr val="FF0000"/>
                </a:solidFill>
              </a:rPr>
              <a:t> </a:t>
            </a:r>
            <a:r>
              <a:rPr lang="bg-BG" sz="2800" i="1" dirty="0"/>
              <a:t>се опира на схващането за наличие на множество променли­ви параметри във всяка организация, които се намират в сложни взаимоотно­шения помежду си. </a:t>
            </a:r>
          </a:p>
          <a:p>
            <a:r>
              <a:rPr lang="bg-BG" sz="2800" i="1" dirty="0"/>
              <a:t>	Например, това което влияе на един индивид в дадено звено, оказва влияние чрез сложни системни причинно-следствени взаимодействия върху цялата система. </a:t>
            </a:r>
          </a:p>
          <a:p>
            <a:r>
              <a:rPr lang="bg-BG" sz="2800" i="1" dirty="0"/>
              <a:t>	Следователно, управленските въздействия трябва да от­читат сложността на възможните последствия от тях.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3669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9072" y="1700808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Исторически корени на организационното поведение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1833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03920" y="260648"/>
            <a:ext cx="842493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/>
              <a:t>	Въпреки че човешките отношения и поведението на индивида и групите са неотделими от възникването на самия човек, науката за тях­ното управление в сложните организационни системи е сравнително нова. </a:t>
            </a:r>
          </a:p>
          <a:p>
            <a:endParaRPr lang="bg-BG" sz="2800" dirty="0"/>
          </a:p>
          <a:p>
            <a:r>
              <a:rPr lang="bg-BG" sz="2800" dirty="0"/>
              <a:t>	</a:t>
            </a:r>
            <a:r>
              <a:rPr lang="bg-BG" sz="2800" b="1" dirty="0"/>
              <a:t>Преди инду­стриалната революция </a:t>
            </a:r>
            <a:r>
              <a:rPr lang="bg-BG" sz="2800" dirty="0"/>
              <a:t>малките групи за трудова дейност са били сравнително леки за управление. Работното време е било ограничавано според броя на светлите часове на деня, а при­нудата на оцеляването и глада са измествали въпросите за удовлетвореност от труда, за условията на труд и пр. </a:t>
            </a:r>
          </a:p>
          <a:p>
            <a:endParaRPr lang="bg-BG" i="1" dirty="0"/>
          </a:p>
        </p:txBody>
      </p:sp>
    </p:spTree>
    <p:extLst>
      <p:ext uri="{BB962C8B-B14F-4D97-AF65-F5344CB8AC3E}">
        <p14:creationId xmlns:p14="http://schemas.microsoft.com/office/powerpoint/2010/main" val="1625989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15607" y="325170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i="1" dirty="0"/>
              <a:t>	</a:t>
            </a:r>
            <a:r>
              <a:rPr lang="bg-BG" sz="2800" dirty="0"/>
              <a:t>Индустриалната революция започва да създава условия за тяхното подобряване. </a:t>
            </a:r>
          </a:p>
          <a:p>
            <a:r>
              <a:rPr lang="bg-BG" sz="2800" dirty="0"/>
              <a:t>	</a:t>
            </a:r>
            <a:r>
              <a:rPr lang="bg-BG" sz="2800" b="1" dirty="0"/>
              <a:t>В началото на XIX век </a:t>
            </a:r>
            <a:r>
              <a:rPr lang="bg-BG" sz="2800" dirty="0"/>
              <a:t>се появява и първият интерес към потребностите на работещия човек. Собственикът на фабрика в Уелс, Великобритания - </a:t>
            </a:r>
            <a:r>
              <a:rPr lang="bg-BG" sz="2800" b="1" dirty="0">
                <a:solidFill>
                  <a:srgbClr val="FF0000"/>
                </a:solidFill>
              </a:rPr>
              <a:t>Роберт Оуен, </a:t>
            </a:r>
            <a:r>
              <a:rPr lang="bg-BG" sz="2800" dirty="0"/>
              <a:t>през 1800 г. отказвал да наема на работа малки деца, подобрявал условията на труд и учел работниците на чистота и взаимна търпимост. Макар че това е далеч от съвре­менното разбиране за ОП, то дава основания Оуен да бъде наричан </a:t>
            </a:r>
            <a:r>
              <a:rPr lang="bg-BG" sz="2800" b="1" dirty="0">
                <a:solidFill>
                  <a:srgbClr val="FF0000"/>
                </a:solidFill>
              </a:rPr>
              <a:t>„баща на управлението на персонала".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677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862629"/>
            <a:ext cx="3810000" cy="486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5912625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/>
              <a:t>Роберт Оуен (1771-1858)</a:t>
            </a:r>
          </a:p>
        </p:txBody>
      </p:sp>
    </p:spTree>
    <p:extLst>
      <p:ext uri="{BB962C8B-B14F-4D97-AF65-F5344CB8AC3E}">
        <p14:creationId xmlns:p14="http://schemas.microsoft.com/office/powerpoint/2010/main" val="116519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632848" cy="3960440"/>
          </a:xfrm>
        </p:spPr>
        <p:txBody>
          <a:bodyPr/>
          <a:lstStyle/>
          <a:p>
            <a:pPr marL="0" indent="0" algn="l">
              <a:lnSpc>
                <a:spcPct val="120000"/>
              </a:lnSpc>
              <a:spcBef>
                <a:spcPts val="1200"/>
              </a:spcBef>
              <a:buNone/>
            </a:pPr>
            <a:r>
              <a:rPr lang="bg-BG" sz="2400" dirty="0">
                <a:solidFill>
                  <a:srgbClr val="002060"/>
                </a:solidFill>
                <a:effectLst/>
              </a:rPr>
              <a:t>Съдържание</a:t>
            </a:r>
            <a:br>
              <a:rPr lang="bg-BG" sz="2400" dirty="0">
                <a:solidFill>
                  <a:srgbClr val="002060"/>
                </a:solidFill>
                <a:effectLst/>
              </a:rPr>
            </a:br>
            <a:r>
              <a:rPr lang="bg-BG" sz="2400" dirty="0">
                <a:solidFill>
                  <a:srgbClr val="002060"/>
                </a:solidFill>
                <a:effectLst/>
              </a:rPr>
              <a:t>1.</a:t>
            </a:r>
            <a:r>
              <a:rPr lang="bg-BG" sz="2400" dirty="0">
                <a:solidFill>
                  <a:srgbClr val="002060"/>
                </a:solidFill>
                <a:effectLst/>
                <a:latin typeface="Arial"/>
                <a:ea typeface="Arial Unicode MS"/>
              </a:rPr>
              <a:t> Организационното поведение като научна област и академична дисциплина</a:t>
            </a:r>
            <a:r>
              <a:rPr lang="en-US" sz="2400" dirty="0">
                <a:solidFill>
                  <a:srgbClr val="002060"/>
                </a:solidFill>
                <a:effectLst/>
                <a:latin typeface="Arial"/>
                <a:ea typeface="Arial Unicode MS"/>
              </a:rPr>
              <a:t>.</a:t>
            </a:r>
            <a:r>
              <a:rPr lang="bg-BG" sz="2400" dirty="0">
                <a:solidFill>
                  <a:srgbClr val="002060"/>
                </a:solidFill>
                <a:effectLst/>
                <a:latin typeface="Arial"/>
                <a:ea typeface="Arial Unicode MS"/>
              </a:rPr>
              <a:t> </a:t>
            </a:r>
            <a:br>
              <a:rPr lang="bg-BG" sz="2400" dirty="0">
                <a:solidFill>
                  <a:srgbClr val="002060"/>
                </a:solidFill>
                <a:effectLst/>
                <a:latin typeface="Arial"/>
                <a:ea typeface="Arial Unicode MS"/>
              </a:rPr>
            </a:br>
            <a:r>
              <a:rPr lang="bg-BG" sz="2400" dirty="0">
                <a:solidFill>
                  <a:srgbClr val="002060"/>
                </a:solidFill>
                <a:effectLst/>
                <a:latin typeface="Arial"/>
                <a:ea typeface="Arial Unicode MS"/>
              </a:rPr>
              <a:t>2. </a:t>
            </a:r>
            <a:r>
              <a:rPr lang="bg-BG" sz="2400" dirty="0">
                <a:solidFill>
                  <a:srgbClr val="002060"/>
                </a:solidFill>
                <a:effectLst/>
              </a:rPr>
              <a:t>Основни цели и подходи на организационното поведение</a:t>
            </a:r>
            <a:r>
              <a:rPr lang="en-US" sz="2400" dirty="0">
                <a:solidFill>
                  <a:srgbClr val="002060"/>
                </a:solidFill>
                <a:effectLst/>
              </a:rPr>
              <a:t>.</a:t>
            </a:r>
            <a:br>
              <a:rPr lang="bg-BG" sz="2400" dirty="0">
                <a:solidFill>
                  <a:srgbClr val="002060"/>
                </a:solidFill>
                <a:effectLst/>
              </a:rPr>
            </a:br>
            <a:r>
              <a:rPr lang="bg-BG" sz="2400" dirty="0">
                <a:solidFill>
                  <a:srgbClr val="002060"/>
                </a:solidFill>
                <a:effectLst/>
              </a:rPr>
              <a:t>3. Исторически корени на организационното поведение</a:t>
            </a:r>
            <a:r>
              <a:rPr lang="en-US" sz="2400" dirty="0">
                <a:solidFill>
                  <a:srgbClr val="002060"/>
                </a:solidFill>
                <a:effectLst/>
              </a:rPr>
              <a:t>.</a:t>
            </a:r>
            <a:br>
              <a:rPr lang="bg-BG" sz="2400" dirty="0">
                <a:solidFill>
                  <a:srgbClr val="002060"/>
                </a:solidFill>
                <a:effectLst/>
              </a:rPr>
            </a:br>
            <a:r>
              <a:rPr lang="bg-BG" sz="2400" dirty="0">
                <a:solidFill>
                  <a:srgbClr val="002060"/>
                </a:solidFill>
                <a:effectLst/>
                <a:latin typeface="Arial"/>
                <a:ea typeface="Times New Roman"/>
              </a:rPr>
              <a:t>4. Основни концепции на  организационното поведение</a:t>
            </a:r>
            <a:r>
              <a:rPr lang="en-US" sz="2400" dirty="0">
                <a:solidFill>
                  <a:srgbClr val="002060"/>
                </a:solidFill>
                <a:effectLst/>
                <a:latin typeface="Arial"/>
                <a:ea typeface="Times New Roman"/>
              </a:rPr>
              <a:t>.</a:t>
            </a:r>
            <a:br>
              <a:rPr lang="en-US" sz="24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br>
              <a:rPr lang="bg-BG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D9E0-3227-4C8E-9D60-E8AB8F12056A}" type="datetime1">
              <a:rPr lang="en-US" smtClean="0"/>
              <a:pPr/>
              <a:t>3/27/2020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72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332656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i="1" dirty="0"/>
              <a:t>	</a:t>
            </a:r>
            <a:r>
              <a:rPr lang="bg-BG" sz="2800" dirty="0"/>
              <a:t>Друг „ранен бизнесмен" - </a:t>
            </a:r>
            <a:r>
              <a:rPr lang="bg-BG" sz="2800" dirty="0" err="1">
                <a:solidFill>
                  <a:srgbClr val="FF0000"/>
                </a:solidFill>
              </a:rPr>
              <a:t>Ендрю</a:t>
            </a:r>
            <a:r>
              <a:rPr lang="bg-BG" sz="2800" dirty="0">
                <a:solidFill>
                  <a:srgbClr val="FF0000"/>
                </a:solidFill>
              </a:rPr>
              <a:t> </a:t>
            </a:r>
            <a:r>
              <a:rPr lang="bg-BG" sz="2800" dirty="0" err="1">
                <a:solidFill>
                  <a:srgbClr val="FF0000"/>
                </a:solidFill>
              </a:rPr>
              <a:t>Юр</a:t>
            </a:r>
            <a:r>
              <a:rPr lang="bg-BG" sz="2800" dirty="0">
                <a:solidFill>
                  <a:srgbClr val="FF0000"/>
                </a:solidFill>
              </a:rPr>
              <a:t> </a:t>
            </a:r>
            <a:r>
              <a:rPr lang="bg-BG" sz="2800" dirty="0"/>
              <a:t>- не само раздавал чай на работниците си и им осигурявал вентилация на помещенията, платен отпуск по болест и медицинско обслуж­ване, но през 1835 г. издал първия труд, в който „човешкият фактор" на производството бил третиран като равен по значимост на „механичния" и „комерсиалния". </a:t>
            </a:r>
          </a:p>
          <a:p>
            <a:endParaRPr lang="bg-BG" sz="2800" dirty="0"/>
          </a:p>
          <a:p>
            <a:r>
              <a:rPr lang="bg-BG" sz="2800" dirty="0"/>
              <a:t>	Интересът към поведението на човека в процеса на труда достига връх в началото на XX век в творбите на </a:t>
            </a:r>
            <a:r>
              <a:rPr lang="bg-BG" sz="2800" dirty="0">
                <a:solidFill>
                  <a:srgbClr val="FF0000"/>
                </a:solidFill>
              </a:rPr>
              <a:t>Фредерик </a:t>
            </a:r>
            <a:r>
              <a:rPr lang="bg-BG" sz="2800" dirty="0" err="1">
                <a:solidFill>
                  <a:srgbClr val="FF0000"/>
                </a:solidFill>
              </a:rPr>
              <a:t>Тейлър</a:t>
            </a:r>
            <a:r>
              <a:rPr lang="bg-BG" sz="2800" dirty="0">
                <a:solidFill>
                  <a:srgbClr val="FF0000"/>
                </a:solidFill>
              </a:rPr>
              <a:t>, </a:t>
            </a:r>
            <a:r>
              <a:rPr lang="bg-BG" sz="2800" dirty="0"/>
              <a:t>считан за </a:t>
            </a:r>
            <a:r>
              <a:rPr lang="bg-BG" sz="2800" dirty="0">
                <a:solidFill>
                  <a:srgbClr val="FF0000"/>
                </a:solidFill>
              </a:rPr>
              <a:t>„баща на научното управление".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884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332656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i="1" dirty="0"/>
              <a:t>	</a:t>
            </a:r>
            <a:r>
              <a:rPr lang="bg-BG" sz="2800" dirty="0"/>
              <a:t>Друг „ранен бизнесмен" - </a:t>
            </a:r>
            <a:r>
              <a:rPr lang="bg-BG" sz="2800" dirty="0" err="1">
                <a:solidFill>
                  <a:srgbClr val="FF0000"/>
                </a:solidFill>
              </a:rPr>
              <a:t>Ендрю</a:t>
            </a:r>
            <a:r>
              <a:rPr lang="bg-BG" sz="2800" dirty="0">
                <a:solidFill>
                  <a:srgbClr val="FF0000"/>
                </a:solidFill>
              </a:rPr>
              <a:t> </a:t>
            </a:r>
            <a:r>
              <a:rPr lang="bg-BG" sz="2800" dirty="0" err="1">
                <a:solidFill>
                  <a:srgbClr val="FF0000"/>
                </a:solidFill>
              </a:rPr>
              <a:t>Юр</a:t>
            </a:r>
            <a:r>
              <a:rPr lang="bg-BG" sz="2800" dirty="0">
                <a:solidFill>
                  <a:srgbClr val="FF0000"/>
                </a:solidFill>
              </a:rPr>
              <a:t> </a:t>
            </a:r>
            <a:r>
              <a:rPr lang="bg-BG" sz="2800" dirty="0"/>
              <a:t>- не само раздавал чай на работниците си и им осигурявал вентилация на помещенията, платен отпуск по болест и медицинско обслуж­ване, но през 1835 г. издал първия труд, в който „човешкият фактор" на производството бил третиран като равен по значимост на „механичния" и „комерсиалния". </a:t>
            </a:r>
          </a:p>
          <a:p>
            <a:endParaRPr lang="bg-BG" sz="2800" dirty="0"/>
          </a:p>
          <a:p>
            <a:r>
              <a:rPr lang="bg-BG" sz="2800" dirty="0"/>
              <a:t>	Интересът към поведението на човека в процеса на труда достига връх в началото на XX век в творбите на </a:t>
            </a:r>
            <a:r>
              <a:rPr lang="bg-BG" sz="2800" dirty="0">
                <a:solidFill>
                  <a:srgbClr val="FF0000"/>
                </a:solidFill>
              </a:rPr>
              <a:t>Фредерик </a:t>
            </a:r>
            <a:r>
              <a:rPr lang="bg-BG" sz="2800" dirty="0" err="1">
                <a:solidFill>
                  <a:srgbClr val="FF0000"/>
                </a:solidFill>
              </a:rPr>
              <a:t>Тейлър</a:t>
            </a:r>
            <a:r>
              <a:rPr lang="bg-BG" sz="2800" dirty="0">
                <a:solidFill>
                  <a:srgbClr val="FF0000"/>
                </a:solidFill>
              </a:rPr>
              <a:t>, </a:t>
            </a:r>
            <a:r>
              <a:rPr lang="bg-BG" sz="2800" dirty="0"/>
              <a:t>считан за </a:t>
            </a:r>
            <a:r>
              <a:rPr lang="bg-BG" sz="2800" dirty="0">
                <a:solidFill>
                  <a:srgbClr val="FF0000"/>
                </a:solidFill>
              </a:rPr>
              <a:t>„баща на научното управление".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409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050" name="Picture 2" descr="Ð¤ÑÐµÐ´ÐµÑÐ¸Ðº Ð¢ÐµÐ¹Ð»ÑÑ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92696"/>
            <a:ext cx="66675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05065" y="5567584"/>
            <a:ext cx="3629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/>
              <a:t>Фредерик </a:t>
            </a:r>
            <a:r>
              <a:rPr lang="bg-BG" b="1" dirty="0" err="1"/>
              <a:t>Тейлър</a:t>
            </a:r>
            <a:r>
              <a:rPr lang="bg-BG" b="1" dirty="0"/>
              <a:t> (1856-1920)</a:t>
            </a:r>
          </a:p>
        </p:txBody>
      </p:sp>
    </p:spTree>
    <p:extLst>
      <p:ext uri="{BB962C8B-B14F-4D97-AF65-F5344CB8AC3E}">
        <p14:creationId xmlns:p14="http://schemas.microsoft.com/office/powerpoint/2010/main" val="4160965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074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1411"/>
            <a:ext cx="387910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5558333"/>
            <a:ext cx="391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/>
              <a:t>Джордж </a:t>
            </a:r>
            <a:r>
              <a:rPr lang="bg-BG" b="1" dirty="0" err="1"/>
              <a:t>Елтън</a:t>
            </a:r>
            <a:r>
              <a:rPr lang="bg-BG" b="1" dirty="0"/>
              <a:t> </a:t>
            </a:r>
            <a:r>
              <a:rPr lang="bg-BG" b="1" dirty="0" err="1"/>
              <a:t>Мейо</a:t>
            </a:r>
            <a:r>
              <a:rPr lang="bg-BG" b="1" dirty="0"/>
              <a:t> (1880-1949)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9992" y="351411"/>
            <a:ext cx="4427984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bg-BG" sz="2200" dirty="0"/>
              <a:t>По-късно, през 20-те и 30-те години на ХХ век, ОП получава академичен статут благодарение на </a:t>
            </a:r>
            <a:r>
              <a:rPr lang="bg-BG" sz="2200" b="1" dirty="0" err="1">
                <a:solidFill>
                  <a:srgbClr val="FF0000"/>
                </a:solidFill>
              </a:rPr>
              <a:t>Хоторнските</a:t>
            </a:r>
            <a:r>
              <a:rPr lang="bg-BG" sz="2200" b="1" dirty="0">
                <a:solidFill>
                  <a:srgbClr val="FF0000"/>
                </a:solidFill>
              </a:rPr>
              <a:t> експерименти</a:t>
            </a:r>
            <a:r>
              <a:rPr lang="bg-BG" sz="2200" dirty="0">
                <a:solidFill>
                  <a:srgbClr val="FF0000"/>
                </a:solidFill>
              </a:rPr>
              <a:t>, осъществени от</a:t>
            </a:r>
            <a:r>
              <a:rPr lang="bg-BG" sz="2200" b="1" dirty="0">
                <a:solidFill>
                  <a:srgbClr val="FF0000"/>
                </a:solidFill>
              </a:rPr>
              <a:t> </a:t>
            </a:r>
            <a:r>
              <a:rPr lang="bg-BG" sz="2200" dirty="0" err="1"/>
              <a:t>харвардски</a:t>
            </a:r>
            <a:r>
              <a:rPr lang="bg-BG" sz="2200" dirty="0"/>
              <a:t> преподава­тели под ръководството на </a:t>
            </a:r>
            <a:r>
              <a:rPr lang="bg-BG" sz="2200" b="1" dirty="0">
                <a:solidFill>
                  <a:srgbClr val="FF0000"/>
                </a:solidFill>
              </a:rPr>
              <a:t>Джордж </a:t>
            </a:r>
            <a:r>
              <a:rPr lang="bg-BG" sz="2200" b="1" dirty="0" err="1">
                <a:solidFill>
                  <a:srgbClr val="FF0000"/>
                </a:solidFill>
              </a:rPr>
              <a:t>Елтън</a:t>
            </a:r>
            <a:r>
              <a:rPr lang="bg-BG" sz="2200" b="1" dirty="0">
                <a:solidFill>
                  <a:srgbClr val="FF0000"/>
                </a:solidFill>
              </a:rPr>
              <a:t> </a:t>
            </a:r>
            <a:r>
              <a:rPr lang="bg-BG" sz="2200" b="1" dirty="0" err="1">
                <a:solidFill>
                  <a:srgbClr val="FF0000"/>
                </a:solidFill>
              </a:rPr>
              <a:t>Мейо</a:t>
            </a:r>
            <a:r>
              <a:rPr lang="bg-BG" sz="2200" b="1" dirty="0">
                <a:solidFill>
                  <a:srgbClr val="FF0000"/>
                </a:solidFill>
              </a:rPr>
              <a:t>. </a:t>
            </a:r>
          </a:p>
          <a:p>
            <a:pPr>
              <a:spcBef>
                <a:spcPts val="1800"/>
              </a:spcBef>
            </a:pPr>
            <a:r>
              <a:rPr lang="bg-BG" sz="2200" dirty="0"/>
              <a:t>Един от основните ре­зултати, до които достигат техните изследвания, е, че организациите са социални системи и работникът е най-важният елемент в тях и той следва да се разглежда като личност, а не като инструмент.</a:t>
            </a:r>
            <a:endParaRPr lang="bg-BG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61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404664"/>
            <a:ext cx="828092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bg-BG" sz="2800" i="1" dirty="0"/>
              <a:t>	</a:t>
            </a:r>
            <a:r>
              <a:rPr lang="bg-BG" sz="2800" dirty="0"/>
              <a:t>Възникналата в средата на 20-ти век </a:t>
            </a:r>
            <a:r>
              <a:rPr lang="bg-BG" sz="2800" b="1" dirty="0">
                <a:solidFill>
                  <a:srgbClr val="FF0000"/>
                </a:solidFill>
              </a:rPr>
              <a:t>„школата на човешки­те отношения" </a:t>
            </a:r>
            <a:r>
              <a:rPr lang="bg-BG" sz="2800" dirty="0"/>
              <a:t>оказва съществено влияние върху концепциите за организацията и организационното поведение.</a:t>
            </a:r>
          </a:p>
          <a:p>
            <a:pPr>
              <a:spcBef>
                <a:spcPts val="1800"/>
              </a:spcBef>
            </a:pPr>
            <a:r>
              <a:rPr lang="bg-BG" sz="2800" dirty="0"/>
              <a:t>	ОП достига своя зрял етап на развитие и чрез изследователските приноси на </a:t>
            </a:r>
            <a:r>
              <a:rPr lang="bg-BG" sz="2800" b="1" dirty="0" err="1">
                <a:solidFill>
                  <a:srgbClr val="FF0000"/>
                </a:solidFill>
              </a:rPr>
              <a:t>Макгрегър</a:t>
            </a:r>
            <a:r>
              <a:rPr lang="bg-BG" sz="2800" b="1" dirty="0">
                <a:solidFill>
                  <a:srgbClr val="FF0000"/>
                </a:solidFill>
              </a:rPr>
              <a:t>, </a:t>
            </a:r>
            <a:r>
              <a:rPr lang="bg-BG" sz="2800" b="1" dirty="0" err="1">
                <a:solidFill>
                  <a:srgbClr val="FF0000"/>
                </a:solidFill>
              </a:rPr>
              <a:t>Скинър</a:t>
            </a:r>
            <a:r>
              <a:rPr lang="bg-BG" sz="2800" b="1" dirty="0">
                <a:solidFill>
                  <a:srgbClr val="FF0000"/>
                </a:solidFill>
              </a:rPr>
              <a:t>, </a:t>
            </a:r>
            <a:r>
              <a:rPr lang="bg-BG" sz="2800" b="1" dirty="0" err="1">
                <a:solidFill>
                  <a:srgbClr val="FF0000"/>
                </a:solidFill>
              </a:rPr>
              <a:t>Хърцбърг</a:t>
            </a:r>
            <a:r>
              <a:rPr lang="bg-BG" sz="2800" b="1" dirty="0">
                <a:solidFill>
                  <a:srgbClr val="FF0000"/>
                </a:solidFill>
              </a:rPr>
              <a:t>, </a:t>
            </a:r>
            <a:r>
              <a:rPr lang="bg-BG" sz="2800" b="1" dirty="0" err="1">
                <a:solidFill>
                  <a:srgbClr val="FF0000"/>
                </a:solidFill>
              </a:rPr>
              <a:t>Аргирис</a:t>
            </a:r>
            <a:r>
              <a:rPr lang="bg-BG" sz="2800" b="1" dirty="0">
                <a:solidFill>
                  <a:srgbClr val="FF0000"/>
                </a:solidFill>
              </a:rPr>
              <a:t>, </a:t>
            </a:r>
            <a:r>
              <a:rPr lang="bg-BG" sz="2800" b="1" dirty="0" err="1">
                <a:solidFill>
                  <a:srgbClr val="FF0000"/>
                </a:solidFill>
              </a:rPr>
              <a:t>Маслоу</a:t>
            </a:r>
            <a:r>
              <a:rPr lang="bg-BG" sz="2800" dirty="0">
                <a:solidFill>
                  <a:srgbClr val="FF0000"/>
                </a:solidFill>
              </a:rPr>
              <a:t> </a:t>
            </a:r>
            <a:r>
              <a:rPr lang="bg-BG" sz="2800" dirty="0"/>
              <a:t>и др.</a:t>
            </a:r>
            <a:r>
              <a:rPr lang="en-US" sz="2800" dirty="0"/>
              <a:t>, </a:t>
            </a:r>
            <a:r>
              <a:rPr lang="bg-BG" sz="2800" dirty="0"/>
              <a:t>които ще бъдат разгледани в </a:t>
            </a:r>
            <a:r>
              <a:rPr lang="bg-BG" sz="2800" dirty="0" err="1"/>
              <a:t>лекци</a:t>
            </a:r>
            <a:r>
              <a:rPr lang="en-US" sz="2800" dirty="0"/>
              <a:t> </a:t>
            </a:r>
            <a:r>
              <a:rPr lang="bg-BG" sz="2800" dirty="0"/>
              <a:t>3 за мотивацията.</a:t>
            </a:r>
          </a:p>
          <a:p>
            <a:pPr>
              <a:spcBef>
                <a:spcPts val="1800"/>
              </a:spcBef>
            </a:pPr>
            <a:r>
              <a:rPr lang="bg-BG" sz="2800" dirty="0"/>
              <a:t>	Днес разнообразието на подходи и гледни точки, концепции, тео­рии и модели в сферата на ОП е огромно.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9424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620688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/>
              <a:t>	</a:t>
            </a:r>
            <a:r>
              <a:rPr lang="bg-BG" sz="3200" dirty="0"/>
              <a:t>Историческото развитие на ОП е тясно свързано с още две почти диаметрално про­тивоположни традиции в опитите да се разбере човекът и неговото поведение:</a:t>
            </a:r>
          </a:p>
          <a:p>
            <a:r>
              <a:rPr lang="bg-BG" sz="3200" dirty="0"/>
              <a:t> </a:t>
            </a:r>
          </a:p>
          <a:p>
            <a:pPr marL="285750" indent="-285750">
              <a:buFontTx/>
              <a:buChar char="-"/>
            </a:pPr>
            <a:r>
              <a:rPr lang="bg-BG" sz="3200" b="1" dirty="0">
                <a:solidFill>
                  <a:srgbClr val="FF0000"/>
                </a:solidFill>
              </a:rPr>
              <a:t>дълбинната психология </a:t>
            </a:r>
            <a:r>
              <a:rPr lang="bg-BG" sz="3200" dirty="0"/>
              <a:t>(Фройд, </a:t>
            </a:r>
            <a:r>
              <a:rPr lang="bg-BG" sz="3200" dirty="0" err="1"/>
              <a:t>Юнг</a:t>
            </a:r>
            <a:r>
              <a:rPr lang="bg-BG" sz="3200" dirty="0"/>
              <a:t>, </a:t>
            </a:r>
            <a:r>
              <a:rPr lang="bg-BG" sz="3200" dirty="0" err="1"/>
              <a:t>Адлер</a:t>
            </a:r>
            <a:r>
              <a:rPr lang="bg-BG" sz="3200" dirty="0"/>
              <a:t>);</a:t>
            </a:r>
          </a:p>
          <a:p>
            <a:r>
              <a:rPr lang="bg-BG" sz="3200" dirty="0"/>
              <a:t> </a:t>
            </a:r>
          </a:p>
          <a:p>
            <a:pPr marL="285750" indent="-285750">
              <a:buFontTx/>
              <a:buChar char="-"/>
            </a:pPr>
            <a:r>
              <a:rPr lang="bg-BG" sz="3200" b="1" dirty="0" err="1">
                <a:solidFill>
                  <a:srgbClr val="FF0000"/>
                </a:solidFill>
              </a:rPr>
              <a:t>бихейвиоризъма</a:t>
            </a:r>
            <a:r>
              <a:rPr lang="bg-BG" sz="3200" b="1" dirty="0">
                <a:solidFill>
                  <a:srgbClr val="FF0000"/>
                </a:solidFill>
              </a:rPr>
              <a:t> </a:t>
            </a:r>
            <a:r>
              <a:rPr lang="bg-BG" sz="3200" dirty="0"/>
              <a:t>(</a:t>
            </a:r>
            <a:r>
              <a:rPr lang="bg-BG" sz="3200" dirty="0" err="1"/>
              <a:t>Уотсън</a:t>
            </a:r>
            <a:r>
              <a:rPr lang="bg-BG" sz="3200" dirty="0"/>
              <a:t>, </a:t>
            </a:r>
            <a:r>
              <a:rPr lang="bg-BG" sz="3200" dirty="0" err="1"/>
              <a:t>Скинър</a:t>
            </a:r>
            <a:r>
              <a:rPr lang="bg-BG" sz="3200" dirty="0"/>
              <a:t> и др.). </a:t>
            </a:r>
          </a:p>
          <a:p>
            <a:pPr marL="285750" indent="-285750">
              <a:buFontTx/>
              <a:buChar char="-"/>
            </a:pPr>
            <a:endParaRPr lang="bg-BG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60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19003" y="980728"/>
            <a:ext cx="782540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>
                <a:solidFill>
                  <a:srgbClr val="FF0000"/>
                </a:solidFill>
                <a:latin typeface="Arial"/>
                <a:ea typeface="Arial Unicode MS"/>
                <a:cs typeface="Times New Roman"/>
              </a:rPr>
              <a:t>	</a:t>
            </a:r>
            <a:r>
              <a:rPr lang="bg-BG" sz="3200" b="1" dirty="0">
                <a:solidFill>
                  <a:srgbClr val="FF0000"/>
                </a:solidFill>
                <a:latin typeface="Arial"/>
                <a:ea typeface="Arial Unicode MS"/>
                <a:cs typeface="Times New Roman"/>
              </a:rPr>
              <a:t>„Дълбинната психология" </a:t>
            </a:r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е наименование, обединяващо всички психологически кон­цепции, които се занимават с 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“</a:t>
            </a:r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дълбините на душата", т.е. с несъзнателните движещи сили на пове­дението, които характеризират  същността на човешката психика.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09171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i="1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	</a:t>
            </a:r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Тези идеи са родени и полу­чили бурно развитие в края на </a:t>
            </a:r>
            <a:r>
              <a:rPr lang="en-US" sz="3200" dirty="0">
                <a:latin typeface="Arial"/>
                <a:ea typeface="Arial Unicode MS"/>
                <a:cs typeface="Times New Roman"/>
              </a:rPr>
              <a:t>XIX </a:t>
            </a:r>
            <a:r>
              <a:rPr lang="bg-BG" sz="3200" dirty="0">
                <a:latin typeface="Arial"/>
                <a:ea typeface="Arial Unicode MS"/>
                <a:cs typeface="Times New Roman"/>
              </a:rPr>
              <a:t>век </a:t>
            </a:r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и началото на ХХ век от </a:t>
            </a:r>
            <a:r>
              <a:rPr lang="bg-BG" sz="3200" dirty="0">
                <a:solidFill>
                  <a:srgbClr val="FF0000"/>
                </a:solidFill>
                <a:latin typeface="Arial"/>
                <a:ea typeface="Arial Unicode MS"/>
                <a:cs typeface="Times New Roman"/>
              </a:rPr>
              <a:t>Зигмунд Фройд</a:t>
            </a:r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 и последователите му. </a:t>
            </a:r>
          </a:p>
          <a:p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	Според Фройд цялата дейност на човека се определя от психиката, която е система от вродени несъзнавани инстинкти, които се основават на усещания за удоволствие и неудоволствие и се стремят към задово­ляване.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188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260648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	Според Фройд външният свят има значение за психиката само доколкото той  повече или по-малко пречи на задоволяване на тези вродените инстинкти. По такъв начин индивидуалната способност за рационална оценка и социалният аспект на всяка личност остават почти без значение при обясненията на поведението.</a:t>
            </a:r>
          </a:p>
          <a:p>
            <a:r>
              <a:rPr lang="bg-BG" sz="3200" dirty="0">
                <a:latin typeface="Arial"/>
                <a:ea typeface="Times New Roman"/>
                <a:cs typeface="Times New Roman"/>
              </a:rPr>
              <a:t>	Заслуга за развитието на дълбинната психология имат също учениците на Фройд </a:t>
            </a:r>
            <a:r>
              <a:rPr lang="bg-BG" sz="3200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Карл </a:t>
            </a:r>
            <a:r>
              <a:rPr lang="bg-BG" sz="3200" dirty="0" err="1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Юнг</a:t>
            </a:r>
            <a:r>
              <a:rPr lang="bg-BG" sz="3200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, Алфред </a:t>
            </a:r>
            <a:r>
              <a:rPr lang="bg-BG" sz="3200" dirty="0" err="1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Адлер</a:t>
            </a:r>
            <a:r>
              <a:rPr lang="bg-BG" sz="3200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 и др.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44004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332656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b="1" i="1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	</a:t>
            </a:r>
            <a:r>
              <a:rPr lang="bg-BG" sz="3200" b="1" dirty="0" err="1">
                <a:solidFill>
                  <a:srgbClr val="FF0000"/>
                </a:solidFill>
                <a:latin typeface="Arial"/>
                <a:ea typeface="Arial Unicode MS"/>
                <a:cs typeface="Times New Roman"/>
              </a:rPr>
              <a:t>Бихейвиоризмът</a:t>
            </a:r>
            <a:r>
              <a:rPr lang="bg-BG" sz="3200" b="1" dirty="0">
                <a:solidFill>
                  <a:srgbClr val="FF0000"/>
                </a:solidFill>
                <a:latin typeface="Arial"/>
                <a:ea typeface="Arial Unicode MS"/>
                <a:cs typeface="Times New Roman"/>
              </a:rPr>
              <a:t> </a:t>
            </a:r>
            <a:r>
              <a:rPr lang="bg-BG" sz="3200" dirty="0">
                <a:latin typeface="Arial"/>
                <a:ea typeface="Arial Unicode MS"/>
                <a:cs typeface="Times New Roman"/>
              </a:rPr>
              <a:t>(от </a:t>
            </a:r>
            <a:r>
              <a:rPr lang="en-US" sz="3200" dirty="0" err="1">
                <a:latin typeface="Arial"/>
                <a:ea typeface="Arial Unicode MS"/>
                <a:cs typeface="Times New Roman"/>
              </a:rPr>
              <a:t>behaviour</a:t>
            </a:r>
            <a:r>
              <a:rPr lang="en-US" sz="3200" dirty="0">
                <a:latin typeface="Arial"/>
                <a:ea typeface="Arial Unicode MS"/>
                <a:cs typeface="Times New Roman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– </a:t>
            </a:r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поведение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)</a:t>
            </a:r>
            <a:r>
              <a:rPr lang="bg-BG" sz="3200" b="1" dirty="0">
                <a:solidFill>
                  <a:srgbClr val="FF0000"/>
                </a:solidFill>
                <a:latin typeface="Arial"/>
                <a:ea typeface="Arial Unicode MS"/>
                <a:cs typeface="Times New Roman"/>
              </a:rPr>
              <a:t> </a:t>
            </a:r>
            <a:r>
              <a:rPr lang="bg-BG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е най-влиятелната школа в американската психология. Възниква в началото на XX век и е насочена  към обективно наблюдение на поведението, което може да се опише със съответни  парамет­ри. </a:t>
            </a:r>
            <a:endParaRPr lang="en-US" sz="3200" dirty="0">
              <a:solidFill>
                <a:srgbClr val="000000"/>
              </a:solidFill>
              <a:latin typeface="Arial"/>
              <a:ea typeface="Arial Unicode MS"/>
              <a:cs typeface="Times New Roman"/>
            </a:endParaRPr>
          </a:p>
          <a:p>
            <a:r>
              <a:rPr lang="en-US" sz="32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	</a:t>
            </a:r>
            <a:r>
              <a:rPr lang="bg-BG" sz="3200" dirty="0" err="1">
                <a:latin typeface="Arial" panose="020B0604020202020204" pitchFamily="34" charset="0"/>
                <a:cs typeface="Arial" panose="020B0604020202020204" pitchFamily="34" charset="0"/>
              </a:rPr>
              <a:t>Бихейвиоризмът</a:t>
            </a:r>
            <a:r>
              <a:rPr lang="bg-BG" sz="3200" dirty="0">
                <a:latin typeface="Arial" panose="020B0604020202020204" pitchFamily="34" charset="0"/>
                <a:cs typeface="Arial" panose="020B0604020202020204" pitchFamily="34" charset="0"/>
              </a:rPr>
              <a:t> раз­глежда поведението като реакция на организма на околната среда и отрича ролята на всякакви твърдения, свързани с мисленето, възприятията и чувствата.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1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550225" cy="3168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 Unicode MS"/>
              </a:rPr>
              <a:t>1. </a:t>
            </a:r>
            <a:r>
              <a:rPr lang="bg-BG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 Unicode MS"/>
              </a:rPr>
              <a:t>Организационното поведение като научна област и академична дисциплина 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D9E0-3227-4C8E-9D60-E8AB8F12056A}" type="datetime1">
              <a:rPr lang="en-US" smtClean="0"/>
              <a:pPr/>
              <a:t>3/27/2020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544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260648"/>
            <a:ext cx="864096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317500" algn="just">
              <a:lnSpc>
                <a:spcPct val="115000"/>
              </a:lnSpc>
            </a:pP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	По-късно разривът между </a:t>
            </a:r>
            <a:r>
              <a:rPr lang="bg-BG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дълбинната психология и </a:t>
            </a:r>
            <a:r>
              <a:rPr lang="bg-BG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бихейвиоризма</a:t>
            </a:r>
            <a:r>
              <a:rPr lang="bg-BG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намалява. Напр.,  американският психолог </a:t>
            </a:r>
            <a:r>
              <a:rPr lang="bg-BG" sz="2800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Виктор</a:t>
            </a:r>
            <a:r>
              <a:rPr lang="bg-BG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bg-BG" sz="2800" dirty="0" err="1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Щерн</a:t>
            </a:r>
            <a:r>
              <a:rPr lang="bg-BG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съчетава </a:t>
            </a:r>
            <a:r>
              <a:rPr lang="bg-BG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неофройдистките</a:t>
            </a:r>
            <a:r>
              <a:rPr lang="bg-BG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 </a:t>
            </a:r>
            <a:r>
              <a:rPr lang="bg-BG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необихейвиористките</a:t>
            </a:r>
            <a:r>
              <a:rPr lang="bg-BG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идеи в своята </a:t>
            </a:r>
            <a:r>
              <a:rPr lang="bg-BG" sz="2800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„теория за конвергенцията". </a:t>
            </a:r>
          </a:p>
          <a:p>
            <a:pPr marL="12700" marR="12700" indent="317500" algn="just">
              <a:lnSpc>
                <a:spcPct val="115000"/>
              </a:lnSpc>
            </a:pPr>
            <a:r>
              <a:rPr lang="bg-BG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В последните години се наблюдава  „пробив" на идеите на организационното поведение в областта на </a:t>
            </a:r>
            <a:r>
              <a:rPr lang="bg-BG" sz="2800" dirty="0" err="1">
                <a:latin typeface="Arial" panose="020B0604020202020204" pitchFamily="34" charset="0"/>
                <a:cs typeface="Arial" panose="020B0604020202020204" pitchFamily="34" charset="0"/>
              </a:rPr>
              <a:t>икономикса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 и формирането на т.нар. </a:t>
            </a:r>
            <a:r>
              <a:rPr lang="bg-BG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поведенческа икономика.</a:t>
            </a:r>
            <a:endParaRPr lang="en-U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641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1520" y="1412776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317500" algn="ctr">
              <a:spcBef>
                <a:spcPts val="5400"/>
              </a:spcBef>
              <a:spcAft>
                <a:spcPts val="105"/>
              </a:spcAft>
            </a:pPr>
            <a:r>
              <a:rPr lang="bg-BG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4. Основни концепции на  организационното поведение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0573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332656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317500" algn="just">
              <a:spcAft>
                <a:spcPts val="1570"/>
              </a:spcAft>
            </a:pPr>
            <a:r>
              <a:rPr lang="bg-BG" sz="3200" dirty="0">
                <a:latin typeface="Arial"/>
                <a:ea typeface="Times New Roman"/>
                <a:cs typeface="Times New Roman"/>
              </a:rPr>
              <a:t>	Всяка научна област се изгражда върху основни концепции или хипотези, играещи ролята на своеобразна „носеща кон­струкция". </a:t>
            </a:r>
          </a:p>
          <a:p>
            <a:pPr marL="12700" marR="12700" indent="317500" algn="just">
              <a:spcAft>
                <a:spcPts val="1570"/>
              </a:spcAft>
            </a:pPr>
            <a:r>
              <a:rPr lang="bg-BG" sz="3200" dirty="0">
                <a:latin typeface="Arial"/>
                <a:ea typeface="Times New Roman"/>
                <a:cs typeface="Times New Roman"/>
              </a:rPr>
              <a:t>	Основните концепции в ОП, играещи ролята фундамент могат да се обобщят в две групи:  </a:t>
            </a:r>
          </a:p>
          <a:p>
            <a:pPr marL="527050" marR="12700" indent="-514350" algn="just">
              <a:spcAft>
                <a:spcPts val="1570"/>
              </a:spcAft>
              <a:buAutoNum type="arabicPeriod"/>
            </a:pP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отнасящи се до природата на човека;</a:t>
            </a:r>
          </a:p>
          <a:p>
            <a:pPr marL="527050" marR="12700" indent="-514350">
              <a:spcAft>
                <a:spcPts val="1570"/>
              </a:spcAft>
              <a:buAutoNum type="arabicPeriod"/>
            </a:pP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отнасящи се до естеството на организацията като социален феномен.</a:t>
            </a:r>
            <a:endParaRPr lang="en-US" sz="32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3391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260648"/>
            <a:ext cx="8352928" cy="592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317500" algn="just">
              <a:lnSpc>
                <a:spcPct val="115000"/>
              </a:lnSpc>
              <a:spcBef>
                <a:spcPts val="1500"/>
              </a:spcBef>
              <a:spcAft>
                <a:spcPts val="390"/>
              </a:spcAft>
            </a:pP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r>
              <a:rPr lang="bg-BG" sz="32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1. Концепции за природата на човека</a:t>
            </a:r>
          </a:p>
          <a:p>
            <a:pPr marL="12700" indent="317500" algn="just">
              <a:lnSpc>
                <a:spcPct val="115000"/>
              </a:lnSpc>
              <a:spcBef>
                <a:spcPts val="1500"/>
              </a:spcBef>
              <a:spcAft>
                <a:spcPts val="390"/>
              </a:spcAft>
            </a:pPr>
            <a:r>
              <a:rPr lang="bg-BG" sz="3200" dirty="0">
                <a:latin typeface="Arial"/>
                <a:ea typeface="Times New Roman"/>
                <a:cs typeface="Times New Roman"/>
              </a:rPr>
              <a:t>Опирайки се на идеите на </a:t>
            </a:r>
            <a:r>
              <a:rPr lang="bg-BG" sz="3200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Макгрегър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може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да се посочат две фунда­ментални насоки в мисленето за човека:</a:t>
            </a:r>
          </a:p>
          <a:p>
            <a:pPr marL="469900" indent="-457200" algn="just">
              <a:lnSpc>
                <a:spcPct val="115000"/>
              </a:lnSpc>
              <a:spcBef>
                <a:spcPts val="1500"/>
              </a:spcBef>
              <a:spcAft>
                <a:spcPts val="390"/>
              </a:spcAft>
              <a:buFontTx/>
              <a:buChar char="-"/>
            </a:pPr>
            <a:r>
              <a:rPr lang="bg-BG" sz="3200" b="1" dirty="0">
                <a:solidFill>
                  <a:srgbClr val="0070C0"/>
                </a:solidFill>
                <a:latin typeface="Arial"/>
                <a:ea typeface="Times New Roman"/>
                <a:cs typeface="Times New Roman"/>
              </a:rPr>
              <a:t>песимистична</a:t>
            </a:r>
            <a:r>
              <a:rPr lang="bg-BG" sz="3200" dirty="0">
                <a:solidFill>
                  <a:srgbClr val="0070C0"/>
                </a:solidFill>
                <a:latin typeface="Arial"/>
                <a:ea typeface="Times New Roman"/>
                <a:cs typeface="Times New Roman"/>
              </a:rPr>
              <a:t>,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опираща се на </a:t>
            </a:r>
            <a:r>
              <a:rPr lang="bg-BG" sz="3200" dirty="0">
                <a:solidFill>
                  <a:srgbClr val="0070C0"/>
                </a:solidFill>
                <a:latin typeface="Arial"/>
                <a:ea typeface="Times New Roman"/>
                <a:cs typeface="Times New Roman"/>
              </a:rPr>
              <a:t>злото, агресивността и съперничеството;</a:t>
            </a:r>
          </a:p>
          <a:p>
            <a:pPr marL="469900" indent="-457200" algn="just">
              <a:lnSpc>
                <a:spcPct val="115000"/>
              </a:lnSpc>
              <a:spcBef>
                <a:spcPts val="1500"/>
              </a:spcBef>
              <a:spcAft>
                <a:spcPts val="390"/>
              </a:spcAft>
              <a:buFontTx/>
              <a:buChar char="-"/>
            </a:pPr>
            <a:r>
              <a:rPr lang="bg-BG" sz="3200" b="1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оптимистична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, опираща се на 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доброто, на сътрудничеството и морала.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891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116632"/>
            <a:ext cx="849694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bg-BG" sz="2800" i="1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	</a:t>
            </a:r>
            <a:r>
              <a:rPr lang="bg-BG" sz="2800" b="1" dirty="0">
                <a:solidFill>
                  <a:srgbClr val="C00000"/>
                </a:solidFill>
                <a:latin typeface="Arial"/>
                <a:ea typeface="Arial Unicode MS"/>
                <a:cs typeface="Times New Roman"/>
              </a:rPr>
              <a:t>Представители на песимистичната посока за природата на човека </a:t>
            </a:r>
            <a:r>
              <a:rPr lang="bg-BG" sz="2800" dirty="0">
                <a:solidFill>
                  <a:srgbClr val="C00000"/>
                </a:solidFill>
                <a:latin typeface="Arial"/>
                <a:ea typeface="Arial Unicode MS"/>
                <a:cs typeface="Times New Roman"/>
              </a:rPr>
              <a:t>са:</a:t>
            </a:r>
          </a:p>
          <a:p>
            <a:pPr>
              <a:spcBef>
                <a:spcPts val="1800"/>
              </a:spcBef>
            </a:pPr>
            <a:r>
              <a:rPr lang="bg-BG" sz="2800" dirty="0">
                <a:solidFill>
                  <a:srgbClr val="FF0000"/>
                </a:solidFill>
                <a:latin typeface="Arial"/>
                <a:ea typeface="Arial Unicode MS"/>
                <a:cs typeface="Times New Roman"/>
              </a:rPr>
              <a:t>	</a:t>
            </a:r>
            <a:r>
              <a:rPr lang="bg-BG" sz="2800" dirty="0">
                <a:solidFill>
                  <a:srgbClr val="C00000"/>
                </a:solidFill>
                <a:latin typeface="Arial"/>
                <a:ea typeface="Arial Unicode MS"/>
                <a:cs typeface="Times New Roman"/>
              </a:rPr>
              <a:t>1. </a:t>
            </a:r>
            <a:r>
              <a:rPr lang="bg-BG" sz="2800" b="1" dirty="0">
                <a:solidFill>
                  <a:srgbClr val="C00000"/>
                </a:solidFill>
                <a:latin typeface="Arial"/>
                <a:ea typeface="Arial Unicode MS"/>
                <a:cs typeface="Times New Roman"/>
              </a:rPr>
              <a:t>Николо Макиавели</a:t>
            </a:r>
            <a:r>
              <a:rPr lang="bg-BG" sz="2800" dirty="0">
                <a:solidFill>
                  <a:srgbClr val="C00000"/>
                </a:solidFill>
                <a:latin typeface="Arial"/>
                <a:ea typeface="Arial Unicode MS"/>
                <a:cs typeface="Times New Roman"/>
              </a:rPr>
              <a:t>. </a:t>
            </a:r>
            <a:r>
              <a:rPr lang="bg-BG" sz="28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В „Принцът" той твърди, че поради бунтарския и несговорчив характер на човека всеки, който иска да има стабилна власт, трябва да осъществява строг и безкомпромисен контрол. Според него по-сигурно е да се страхуват от теб, вмес­то да те обичат. </a:t>
            </a:r>
          </a:p>
          <a:p>
            <a:pPr>
              <a:spcBef>
                <a:spcPts val="1800"/>
              </a:spcBef>
            </a:pPr>
            <a:r>
              <a:rPr lang="bg-BG" sz="28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	Макиавели обаче не пледира за самоцелна власт, а вярва, че единоначалието трябва да е в синхрон с интересите на самите управлявани.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40902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260648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bg-BG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Хърбърт Спенсър</a:t>
            </a: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bg-BG" sz="3200" dirty="0">
                <a:latin typeface="Arial" panose="020B0604020202020204" pitchFamily="34" charset="0"/>
                <a:cs typeface="Arial" panose="020B0604020202020204" pitchFamily="34" charset="0"/>
              </a:rPr>
              <a:t>Той пренася идеята на Дарвин за естествения подбор от биоло­гичното към социалното и подчертава значимостта на такива човешки черти, като алчност, агресивност и властолюбив.</a:t>
            </a:r>
          </a:p>
          <a:p>
            <a:r>
              <a:rPr lang="bg-BG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bg-BG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Фредерик</a:t>
            </a: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3200" b="1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Тейлър</a:t>
            </a:r>
            <a:r>
              <a:rPr lang="bg-BG" sz="3200" b="1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и Макс Вебер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с техните теории за управлението и организацията, според които човекът по природа е склонен към разхищения, мързел, преследване на собствения си интерес и </a:t>
            </a:r>
            <a:r>
              <a:rPr lang="en-US" sz="3200" dirty="0">
                <a:latin typeface="Arial"/>
                <a:ea typeface="Times New Roman"/>
                <a:cs typeface="Times New Roman"/>
              </a:rPr>
              <a:t>a</a:t>
            </a:r>
            <a:r>
              <a:rPr lang="bg-BG" sz="3200" dirty="0" err="1">
                <a:latin typeface="Arial"/>
                <a:ea typeface="Times New Roman"/>
                <a:cs typeface="Times New Roman"/>
              </a:rPr>
              <a:t>гресивно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 съперничество.</a:t>
            </a:r>
            <a:endParaRPr lang="bg-BG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809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476671"/>
            <a:ext cx="8280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12700" indent="444500" algn="just">
              <a:lnSpc>
                <a:spcPct val="115000"/>
              </a:lnSpc>
              <a:spcAft>
                <a:spcPts val="0"/>
              </a:spcAft>
            </a:pPr>
            <a:r>
              <a:rPr lang="bg-BG" sz="3200" b="1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Представители на оптимистичното направление в мисленето за човека:</a:t>
            </a:r>
          </a:p>
          <a:p>
            <a:pPr marL="25400" marR="12700" indent="444500" algn="just">
              <a:lnSpc>
                <a:spcPct val="115000"/>
              </a:lnSpc>
              <a:spcAft>
                <a:spcPts val="0"/>
              </a:spcAft>
            </a:pP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1. </a:t>
            </a:r>
            <a:r>
              <a:rPr lang="bg-BG" sz="3200" b="1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Цицерон,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който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е убеден, че по самата си същност човекът се стреми към добро и благоденствие и че в името на общото благо хората следват своя социален инстинкт.</a:t>
            </a:r>
          </a:p>
          <a:p>
            <a:pPr marL="25400" marR="12700" indent="444500" algn="just">
              <a:lnSpc>
                <a:spcPct val="115000"/>
              </a:lnSpc>
            </a:pPr>
            <a:r>
              <a:rPr lang="bg-BG" sz="3200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	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2. </a:t>
            </a:r>
            <a:r>
              <a:rPr lang="bg-BG" sz="3200" b="1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Джон </a:t>
            </a:r>
            <a:r>
              <a:rPr lang="bg-BG" sz="3200" b="1" spc="-5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Лок</a:t>
            </a:r>
            <a:r>
              <a:rPr lang="bg-BG" sz="3200" spc="-5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, </a:t>
            </a:r>
            <a:r>
              <a:rPr lang="bg-BG" sz="3200" spc="-50" dirty="0">
                <a:latin typeface="Arial"/>
                <a:ea typeface="Times New Roman"/>
                <a:cs typeface="Times New Roman"/>
              </a:rPr>
              <a:t>според който хората притежават вроден стремеж към взаимна подкрепа и сътрудни­чество. </a:t>
            </a:r>
            <a:endParaRPr lang="bg-BG" sz="3200" dirty="0"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1156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260648"/>
            <a:ext cx="8424936" cy="5709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12700" indent="342900" algn="just">
              <a:lnSpc>
                <a:spcPct val="115000"/>
              </a:lnSpc>
              <a:spcAft>
                <a:spcPts val="0"/>
              </a:spcAft>
            </a:pPr>
            <a:r>
              <a:rPr lang="bg-BG" sz="2800" i="1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	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3. </a:t>
            </a:r>
            <a:r>
              <a:rPr lang="bg-BG" sz="3200" b="1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Карен </a:t>
            </a:r>
            <a:r>
              <a:rPr lang="bg-BG" sz="3200" b="1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Хорни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,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който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посочва, че човешките ин­стинкти приемат една или друга форма на развитие и изява в зависимост от заобикалящата </a:t>
            </a:r>
            <a:r>
              <a:rPr lang="bg-BG" sz="3200" dirty="0" err="1">
                <a:latin typeface="Arial"/>
                <a:ea typeface="Times New Roman"/>
                <a:cs typeface="Times New Roman"/>
              </a:rPr>
              <a:t>социокултурна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 среда. </a:t>
            </a:r>
          </a:p>
          <a:p>
            <a:pPr marL="25400" marR="12700" indent="342900" algn="just">
              <a:lnSpc>
                <a:spcPct val="115000"/>
              </a:lnSpc>
              <a:spcAft>
                <a:spcPts val="0"/>
              </a:spcAft>
            </a:pPr>
            <a:r>
              <a:rPr lang="bg-BG" sz="3200" dirty="0">
                <a:latin typeface="Arial"/>
                <a:ea typeface="Times New Roman"/>
                <a:cs typeface="Times New Roman"/>
              </a:rPr>
              <a:t>	4. В такъв дух са и концепциите на родоначалника на школата на човешките отношения в управле­нието </a:t>
            </a:r>
            <a:r>
              <a:rPr lang="bg-BG" sz="3200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Елтън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bg-BG" sz="3200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Мейо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и идеите на </a:t>
            </a:r>
            <a:r>
              <a:rPr lang="bg-BG" sz="3200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Маслоу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, </a:t>
            </a:r>
            <a:r>
              <a:rPr lang="bg-BG" sz="3200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Аргирис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, </a:t>
            </a:r>
            <a:r>
              <a:rPr lang="bg-BG" sz="3200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Макгрегър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, </a:t>
            </a:r>
            <a:r>
              <a:rPr lang="bg-BG" sz="3200" dirty="0" err="1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Ликърт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и др.</a:t>
            </a:r>
            <a:endParaRPr lang="en-US" sz="32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39634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332657"/>
            <a:ext cx="8424936" cy="485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12700" indent="342900" algn="just">
              <a:lnSpc>
                <a:spcPct val="115000"/>
              </a:lnSpc>
              <a:spcAft>
                <a:spcPts val="600"/>
              </a:spcAft>
            </a:pPr>
            <a:r>
              <a:rPr lang="bg-BG" sz="2800" i="1" dirty="0">
                <a:latin typeface="Arial"/>
                <a:ea typeface="Times New Roman"/>
                <a:cs typeface="Times New Roman"/>
              </a:rPr>
              <a:t>	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5. </a:t>
            </a:r>
            <a:r>
              <a:rPr lang="bg-BG" sz="28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Моделът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REM </a:t>
            </a:r>
            <a:r>
              <a:rPr lang="bg-BG" sz="2800" b="1" dirty="0">
                <a:latin typeface="Arial"/>
                <a:ea typeface="Times New Roman"/>
                <a:cs typeface="Times New Roman"/>
              </a:rPr>
              <a:t>на Майкъл </a:t>
            </a:r>
            <a:r>
              <a:rPr lang="bg-BG" sz="2800" b="1" dirty="0" err="1">
                <a:latin typeface="Arial"/>
                <a:ea typeface="Times New Roman"/>
                <a:cs typeface="Times New Roman"/>
              </a:rPr>
              <a:t>Дженсен</a:t>
            </a:r>
            <a:r>
              <a:rPr lang="bg-BG" sz="2800" b="1" dirty="0">
                <a:latin typeface="Arial"/>
                <a:ea typeface="Times New Roman"/>
                <a:cs typeface="Times New Roman"/>
              </a:rPr>
              <a:t> от </a:t>
            </a:r>
            <a:r>
              <a:rPr lang="bg-BG" sz="2800" b="1" dirty="0" err="1">
                <a:latin typeface="Arial"/>
                <a:ea typeface="Times New Roman"/>
                <a:cs typeface="Times New Roman"/>
              </a:rPr>
              <a:t>Харвардската</a:t>
            </a:r>
            <a:r>
              <a:rPr lang="bg-BG" sz="2800" b="1" dirty="0">
                <a:latin typeface="Arial"/>
                <a:ea typeface="Times New Roman"/>
                <a:cs typeface="Times New Roman"/>
              </a:rPr>
              <a:t> бизнес школа и Уилям </a:t>
            </a:r>
            <a:r>
              <a:rPr lang="bg-BG" sz="2800" b="1" dirty="0" err="1">
                <a:latin typeface="Arial"/>
                <a:ea typeface="Times New Roman"/>
                <a:cs typeface="Times New Roman"/>
              </a:rPr>
              <a:t>Меклинг</a:t>
            </a:r>
            <a:r>
              <a:rPr lang="bg-BG" sz="2800" b="1" dirty="0">
                <a:latin typeface="Arial"/>
                <a:ea typeface="Times New Roman"/>
                <a:cs typeface="Times New Roman"/>
              </a:rPr>
              <a:t> 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от университета „</a:t>
            </a:r>
            <a:r>
              <a:rPr lang="bg-BG" sz="2800" dirty="0" err="1">
                <a:latin typeface="Arial"/>
                <a:ea typeface="Times New Roman"/>
                <a:cs typeface="Times New Roman"/>
              </a:rPr>
              <a:t>Рочестър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", Великобритания:</a:t>
            </a:r>
          </a:p>
          <a:p>
            <a:pPr marL="482600" marR="12700" indent="-457200" algn="just">
              <a:lnSpc>
                <a:spcPct val="115000"/>
              </a:lnSpc>
              <a:spcAft>
                <a:spcPts val="600"/>
              </a:spcAft>
              <a:buFontTx/>
              <a:buChar char="-"/>
            </a:pPr>
            <a:r>
              <a:rPr lang="en-US" sz="2800" dirty="0">
                <a:latin typeface="Arial"/>
                <a:ea typeface="Times New Roman"/>
                <a:cs typeface="Times New Roman"/>
              </a:rPr>
              <a:t>R 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– </a:t>
            </a:r>
            <a:r>
              <a:rPr lang="en-US" sz="2800" dirty="0">
                <a:latin typeface="Arial"/>
                <a:ea typeface="Times New Roman"/>
                <a:cs typeface="Times New Roman"/>
              </a:rPr>
              <a:t>Resourceful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 (съзидателен);</a:t>
            </a:r>
          </a:p>
          <a:p>
            <a:pPr marL="482600" marR="12700" indent="-457200" algn="just">
              <a:lnSpc>
                <a:spcPct val="115000"/>
              </a:lnSpc>
              <a:spcAft>
                <a:spcPts val="600"/>
              </a:spcAft>
              <a:buFontTx/>
              <a:buChar char="-"/>
            </a:pPr>
            <a:r>
              <a:rPr lang="en-US" sz="2800" dirty="0">
                <a:latin typeface="Arial"/>
                <a:ea typeface="Times New Roman"/>
                <a:cs typeface="Times New Roman"/>
              </a:rPr>
              <a:t>E 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– </a:t>
            </a:r>
            <a:r>
              <a:rPr lang="en-US" sz="2800" dirty="0">
                <a:latin typeface="Arial"/>
                <a:ea typeface="Times New Roman"/>
                <a:cs typeface="Times New Roman"/>
              </a:rPr>
              <a:t>Evaluative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 (оценяващ) и </a:t>
            </a:r>
          </a:p>
          <a:p>
            <a:pPr marL="482600" marR="12700" indent="-457200" algn="just">
              <a:lnSpc>
                <a:spcPct val="115000"/>
              </a:lnSpc>
              <a:spcAft>
                <a:spcPts val="600"/>
              </a:spcAft>
              <a:buFontTx/>
              <a:buChar char="-"/>
            </a:pPr>
            <a:r>
              <a:rPr lang="en-US" sz="2800" dirty="0">
                <a:latin typeface="Arial"/>
                <a:ea typeface="Times New Roman"/>
                <a:cs typeface="Times New Roman"/>
              </a:rPr>
              <a:t>M 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– </a:t>
            </a:r>
            <a:r>
              <a:rPr lang="en-US" sz="2800" dirty="0">
                <a:latin typeface="Arial"/>
                <a:ea typeface="Times New Roman"/>
                <a:cs typeface="Times New Roman"/>
              </a:rPr>
              <a:t>Maximizing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 (максимизиращ). </a:t>
            </a:r>
          </a:p>
          <a:p>
            <a:pPr marL="25400" marR="12700" algn="just">
              <a:lnSpc>
                <a:spcPct val="115000"/>
              </a:lnSpc>
              <a:spcAft>
                <a:spcPts val="600"/>
              </a:spcAft>
            </a:pPr>
            <a:r>
              <a:rPr lang="bg-BG" sz="2800" dirty="0">
                <a:latin typeface="Arial"/>
                <a:ea typeface="Times New Roman"/>
                <a:cs typeface="Times New Roman"/>
              </a:rPr>
              <a:t>	Това са </a:t>
            </a:r>
            <a:r>
              <a:rPr lang="bg-BG" sz="2800" b="1" dirty="0">
                <a:latin typeface="Arial"/>
                <a:ea typeface="Times New Roman"/>
                <a:cs typeface="Times New Roman"/>
              </a:rPr>
              <a:t>трите най-важни характеристики на човешката природа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, от които произтичат  следните основни постулати: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42003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332656"/>
            <a:ext cx="8568952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342900">
              <a:lnSpc>
                <a:spcPct val="115000"/>
              </a:lnSpc>
              <a:spcAft>
                <a:spcPts val="0"/>
              </a:spcAft>
            </a:pP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Постулат 1.</a:t>
            </a:r>
            <a:r>
              <a:rPr lang="bg-BG" sz="32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Всеки индивид проявява отношение - той е оценител.</a:t>
            </a:r>
          </a:p>
          <a:p>
            <a:pPr marL="25400" indent="342900">
              <a:lnSpc>
                <a:spcPct val="115000"/>
              </a:lnSpc>
              <a:spcAft>
                <a:spcPts val="0"/>
              </a:spcAft>
            </a:pPr>
            <a:endParaRPr lang="bg-BG" sz="32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25400" indent="342900">
              <a:lnSpc>
                <a:spcPct val="115000"/>
              </a:lnSpc>
            </a:pP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Постулат 2.</a:t>
            </a:r>
            <a:r>
              <a:rPr lang="bg-BG" sz="3200" i="1" dirty="0">
                <a:latin typeface="Arial" panose="020B0604020202020204" pitchFamily="34" charset="0"/>
                <a:cs typeface="Arial" panose="020B0604020202020204" pitchFamily="34" charset="0"/>
              </a:rPr>
              <a:t> Желанията на всеки индивид са безгранични.</a:t>
            </a:r>
          </a:p>
          <a:p>
            <a:pPr marL="25400" indent="342900">
              <a:lnSpc>
                <a:spcPct val="115000"/>
              </a:lnSpc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400" indent="342900">
              <a:lnSpc>
                <a:spcPct val="115000"/>
              </a:lnSpc>
            </a:pP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Постулат 3</a:t>
            </a:r>
            <a:r>
              <a:rPr lang="bg-BG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bg-BG" sz="3200" i="1" dirty="0">
                <a:latin typeface="Arial" panose="020B0604020202020204" pitchFamily="34" charset="0"/>
                <a:cs typeface="Arial" panose="020B0604020202020204" pitchFamily="34" charset="0"/>
              </a:rPr>
              <a:t> Всеки индивид е </a:t>
            </a:r>
            <a:r>
              <a:rPr lang="bg-BG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максимизатор</a:t>
            </a:r>
            <a:r>
              <a:rPr lang="bg-BG" sz="3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5400" indent="342900">
              <a:lnSpc>
                <a:spcPct val="115000"/>
              </a:lnSpc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400" indent="342900">
              <a:lnSpc>
                <a:spcPct val="115000"/>
              </a:lnSpc>
            </a:pPr>
            <a:r>
              <a:rPr lang="bg-BG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Постулат 4.</a:t>
            </a:r>
            <a:r>
              <a:rPr lang="bg-BG" sz="3200" i="1" dirty="0">
                <a:latin typeface="Arial" panose="020B0604020202020204" pitchFamily="34" charset="0"/>
                <a:cs typeface="Arial" panose="020B0604020202020204" pitchFamily="34" charset="0"/>
              </a:rPr>
              <a:t> Всеки индивид е </a:t>
            </a:r>
            <a:r>
              <a:rPr lang="bg-BG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съзидател</a:t>
            </a:r>
            <a:r>
              <a:rPr lang="bg-BG" sz="3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400" indent="342900" algn="just">
              <a:lnSpc>
                <a:spcPct val="115000"/>
              </a:lnSpc>
              <a:spcAft>
                <a:spcPts val="0"/>
              </a:spcAft>
            </a:pPr>
            <a:endParaRPr lang="en-US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451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188640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b="1" dirty="0">
                <a:solidFill>
                  <a:srgbClr val="C00000"/>
                </a:solidFill>
                <a:latin typeface="Arial"/>
                <a:ea typeface="Trebuchet MS"/>
                <a:cs typeface="Trebuchet MS"/>
              </a:rPr>
              <a:t>	Организационното поведение (ОП) е термин, отнасящ се до изучаването на индивидуалната и групова динамика в условията на дадена организация, както и изучаване на същността на самите организации.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rebuchet MS"/>
                <a:cs typeface="Trebuchet MS"/>
              </a:rPr>
              <a:t> </a:t>
            </a:r>
          </a:p>
          <a:p>
            <a:endParaRPr lang="bg-BG" sz="3200" dirty="0">
              <a:solidFill>
                <a:srgbClr val="000000"/>
              </a:solidFill>
              <a:latin typeface="Arial"/>
              <a:ea typeface="Trebuchet MS"/>
              <a:cs typeface="Trebuchet MS"/>
            </a:endParaRPr>
          </a:p>
          <a:p>
            <a:r>
              <a:rPr lang="bg-BG" sz="3200" dirty="0">
                <a:solidFill>
                  <a:srgbClr val="000000"/>
                </a:solidFill>
                <a:latin typeface="Arial"/>
                <a:ea typeface="Trebuchet MS"/>
                <a:cs typeface="Trebuchet MS"/>
              </a:rPr>
              <a:t>	Когато хората в организациите си взаимодействат, в този процес играят роля много фактори. Проучванията върху организациите се опитват да разберат и да моделират тези фактори.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86830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9513" y="332656"/>
            <a:ext cx="871296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b="1" dirty="0">
                <a:solidFill>
                  <a:srgbClr val="C00000"/>
                </a:solidFill>
                <a:latin typeface="Arial"/>
                <a:ea typeface="Arial Unicode MS"/>
              </a:rPr>
              <a:t>2. За природата на организацията/групата</a:t>
            </a:r>
          </a:p>
          <a:p>
            <a:endParaRPr lang="bg-BG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	На старогръцки „</a:t>
            </a:r>
            <a:r>
              <a:rPr lang="bg-BG" sz="2800" dirty="0" err="1">
                <a:latin typeface="Arial" panose="020B0604020202020204" pitchFamily="34" charset="0"/>
                <a:cs typeface="Arial" panose="020B0604020202020204" pitchFamily="34" charset="0"/>
              </a:rPr>
              <a:t>органон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" означава инструмент, а Аристотел разглежда науката логика като „</a:t>
            </a:r>
            <a:r>
              <a:rPr lang="bg-BG" sz="2800" dirty="0" err="1">
                <a:latin typeface="Arial" panose="020B0604020202020204" pitchFamily="34" charset="0"/>
                <a:cs typeface="Arial" panose="020B0604020202020204" pitchFamily="34" charset="0"/>
              </a:rPr>
              <a:t>органон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" за правилно мислене. </a:t>
            </a:r>
          </a:p>
          <a:p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	Днес на български „организация" може да означава много неща: </a:t>
            </a:r>
          </a:p>
          <a:p>
            <a:pPr marL="457200" indent="-457200">
              <a:buFontTx/>
              <a:buChar char="-"/>
            </a:pPr>
            <a:r>
              <a:rPr lang="bg-BG" sz="2800" b="1" dirty="0">
                <a:latin typeface="Arial" panose="020B0604020202020204" pitchFamily="34" charset="0"/>
                <a:cs typeface="Arial" panose="020B0604020202020204" pitchFamily="34" charset="0"/>
              </a:rPr>
              <a:t>ред, подреденост,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 т.е. </a:t>
            </a:r>
            <a:r>
              <a:rPr lang="bg-BG" sz="2800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организацията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 е подредеността на частите на система, в която поне един от елементите е човекът или съвкупността от хора (респ. дейността по създаването на въпросната подреденост)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806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9513" y="332656"/>
            <a:ext cx="871296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bg-BG" sz="2800" b="1" dirty="0">
                <a:latin typeface="Arial" panose="020B0604020202020204" pitchFamily="34" charset="0"/>
                <a:cs typeface="Arial" panose="020B0604020202020204" pitchFamily="34" charset="0"/>
              </a:rPr>
              <a:t>дейност по създаване на ред, т.е. о</a:t>
            </a:r>
            <a:r>
              <a:rPr lang="bg-BG" sz="2800" b="1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рганизациите са социални системи</a:t>
            </a:r>
            <a:r>
              <a:rPr lang="bg-BG" sz="28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, което означава, че съществуването и функцио­нирането им се ръководят не само от психологически, но и от социални закони</a:t>
            </a:r>
            <a:r>
              <a:rPr lang="en-US" sz="28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;</a:t>
            </a:r>
            <a:r>
              <a:rPr lang="bg-BG" sz="28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 </a:t>
            </a:r>
          </a:p>
          <a:p>
            <a:r>
              <a:rPr lang="bg-BG" sz="28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	</a:t>
            </a:r>
            <a:r>
              <a:rPr lang="bg-BG" sz="2800" b="1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- </a:t>
            </a:r>
            <a:r>
              <a:rPr lang="bg-BG" sz="2800" b="1" dirty="0">
                <a:latin typeface="Arial" panose="020B0604020202020204" pitchFamily="34" charset="0"/>
                <a:cs typeface="Arial" panose="020B0604020202020204" pitchFamily="34" charset="0"/>
              </a:rPr>
              <a:t>институция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, т.е. х</a:t>
            </a:r>
            <a:r>
              <a:rPr lang="bg-BG" sz="2800" dirty="0">
                <a:solidFill>
                  <a:srgbClr val="000000"/>
                </a:solidFill>
                <a:latin typeface="Arial"/>
                <a:ea typeface="Arial Unicode MS"/>
                <a:cs typeface="Times New Roman"/>
              </a:rPr>
              <a:t>ората в организациите имат социални роли и статус и поведението им се влияе и от групата, в която те работят.</a:t>
            </a:r>
          </a:p>
          <a:p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	Във всяка организация съществуват две паралелни и неотделими структури - </a:t>
            </a:r>
            <a:r>
              <a:rPr lang="bg-BG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формална и неформална</a:t>
            </a:r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, познаването на които е важно условие за управлението.</a:t>
            </a:r>
          </a:p>
          <a:p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427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260648"/>
            <a:ext cx="8352928" cy="5998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2800" b="1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Организациите</a:t>
            </a:r>
            <a:r>
              <a:rPr lang="bg-BG" sz="2800" b="1" dirty="0">
                <a:latin typeface="Arial"/>
                <a:ea typeface="Times New Roman"/>
                <a:cs typeface="Times New Roman"/>
              </a:rPr>
              <a:t> могат да се разглеждат и като изразители на общ, взаимен интерес.</a:t>
            </a:r>
          </a:p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28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Хората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 виждат в организациите средство за постигане на свои цели и за задоволяване на свои потребности. </a:t>
            </a:r>
          </a:p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28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Организациите</a:t>
            </a:r>
            <a:r>
              <a:rPr lang="bg-BG" sz="2800" dirty="0">
                <a:latin typeface="Arial"/>
                <a:ea typeface="Times New Roman"/>
                <a:cs typeface="Times New Roman"/>
              </a:rPr>
              <a:t> се нуждаят от хората си, за да съществуват и функционират в името на целта, за която са създадени. </a:t>
            </a:r>
          </a:p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2800" dirty="0">
                <a:latin typeface="Arial"/>
                <a:ea typeface="Times New Roman"/>
                <a:cs typeface="Times New Roman"/>
              </a:rPr>
              <a:t>Този взаимен интерес осигурява синхрон на разнообразните индивидуални потребности и интереси, внасяни от всеки човек в организационната система.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34080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197346"/>
            <a:ext cx="806489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3200" dirty="0">
                <a:latin typeface="Arial"/>
                <a:ea typeface="Times New Roman"/>
                <a:cs typeface="Times New Roman"/>
              </a:rPr>
              <a:t>Организацията, както и човешката личност, е обект на изследване от много научни направления и академични дисциплини (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теория на организацията, теория на управ­лението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и много други), за които е характерно поставянето на акцент върху опе­рационната страна на организацията, върху нейните цели и начините за постигането им. </a:t>
            </a:r>
          </a:p>
        </p:txBody>
      </p:sp>
    </p:spTree>
    <p:extLst>
      <p:ext uri="{BB962C8B-B14F-4D97-AF65-F5344CB8AC3E}">
        <p14:creationId xmlns:p14="http://schemas.microsoft.com/office/powerpoint/2010/main" val="23579158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836712"/>
            <a:ext cx="8496944" cy="514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3200" dirty="0">
                <a:latin typeface="Arial"/>
                <a:ea typeface="Times New Roman"/>
                <a:cs typeface="Times New Roman"/>
              </a:rPr>
              <a:t>	Когато се поставя акцент върху човешката и социалната страна на организацията, терминът за организация се трансформира в понятието 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„група</a:t>
            </a:r>
            <a:r>
              <a:rPr lang="en-US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”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. 	Групата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се</a:t>
            </a:r>
            <a:r>
              <a:rPr lang="bg-BG" sz="3200" dirty="0">
                <a:solidFill>
                  <a:srgbClr val="C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bg-BG" sz="3200" dirty="0">
                <a:latin typeface="Arial"/>
                <a:ea typeface="Times New Roman"/>
                <a:cs typeface="Times New Roman"/>
              </a:rPr>
              <a:t>превръща в основна единица на анализ в областта на социалната психология и социологията, а оттук - и на организационното поведение.</a:t>
            </a:r>
          </a:p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3200" dirty="0">
                <a:latin typeface="Arial"/>
                <a:ea typeface="Times New Roman"/>
                <a:cs typeface="Times New Roman"/>
              </a:rPr>
              <a:t>	Виж лекция 4.</a:t>
            </a:r>
            <a:endParaRPr lang="en-US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203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9552" y="188640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>
                <a:solidFill>
                  <a:srgbClr val="000000"/>
                </a:solidFill>
                <a:latin typeface="Arial"/>
                <a:ea typeface="Trebuchet MS"/>
                <a:cs typeface="Trebuchet MS"/>
              </a:rPr>
              <a:t>	Изучаването на 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Trebuchet MS"/>
                <a:cs typeface="Trebuchet MS"/>
              </a:rPr>
              <a:t>O</a:t>
            </a:r>
            <a:r>
              <a:rPr lang="bg-BG" sz="3200" dirty="0">
                <a:solidFill>
                  <a:srgbClr val="000000"/>
                </a:solidFill>
                <a:latin typeface="Arial"/>
                <a:ea typeface="Trebuchet MS"/>
                <a:cs typeface="Trebuchet MS"/>
              </a:rPr>
              <a:t>П става все по-актуално, тъй като в съвременните условия хора с различен произход и културални ценности трябва да работят заедно. </a:t>
            </a:r>
          </a:p>
          <a:p>
            <a:r>
              <a:rPr lang="bg-BG" sz="3200" dirty="0">
                <a:solidFill>
                  <a:srgbClr val="000000"/>
                </a:solidFill>
                <a:latin typeface="Arial"/>
                <a:ea typeface="Trebuchet MS"/>
                <a:cs typeface="Trebuchet MS"/>
              </a:rPr>
              <a:t>	Изучаването на ОП позволява да се изградят компетенции за предвиждане на вероятното поведение на хората и за овладяване на познания за контролиране на онези поведения, които не допринасят за постигане на целите на организациите.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3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2681" y="332656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/>
              <a:t>	</a:t>
            </a:r>
            <a:r>
              <a:rPr lang="bg-BG" sz="2800" b="1" dirty="0">
                <a:solidFill>
                  <a:srgbClr val="FF0000"/>
                </a:solidFill>
              </a:rPr>
              <a:t>ОП като научна област и академична дисциплина изучава устойчивите характеристики на поведението на човека и човешките общности от гледна точка на организирания труд и управлението. 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bg-BG" sz="2800" dirty="0"/>
          </a:p>
          <a:p>
            <a:r>
              <a:rPr lang="bg-BG" sz="2800" b="1" dirty="0"/>
              <a:t>	ОП е интердисципли­нарна област, </a:t>
            </a:r>
            <a:r>
              <a:rPr lang="bg-BG" sz="2800" dirty="0"/>
              <a:t>посветена на изучаването и разбирането на причините, структурата и динамиката на индивидуалното и груповото трудово поведение и на практическите подходи за въздействие върху него и за неговото реално практическо управление.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7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476672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/>
              <a:t>	ОП се развива се в сътрудничество с психологията, социологията и социалната психология, но в никакъв случай не е сбор от тези научни направления, а конкретизира и „призе­мява" резултатите от техните научни изследвания  за целите на управлението на организациите. </a:t>
            </a:r>
          </a:p>
          <a:p>
            <a:endParaRPr lang="bg-BG" sz="2800" dirty="0"/>
          </a:p>
          <a:p>
            <a:r>
              <a:rPr lang="bg-BG" sz="2800" dirty="0"/>
              <a:t>	ОП е подчертано прагматична управленска дисциплина, която се интересува в крайна сметка от човешките фактори, свърза­ни с ефективното функциониране на дадена организационна система.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6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1560" y="404664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/>
              <a:t>	Организационното поведение се стреми да осигури практически полезни инструменти за поведенчески анализ на няколко равнища: </a:t>
            </a:r>
          </a:p>
          <a:p>
            <a:endParaRPr lang="bg-BG" sz="2800" dirty="0"/>
          </a:p>
          <a:p>
            <a:r>
              <a:rPr lang="bg-BG" sz="2800" dirty="0"/>
              <a:t>1.Обект на внимание е поведението </a:t>
            </a:r>
            <a:r>
              <a:rPr lang="bg-BG" sz="2800" b="1" dirty="0"/>
              <a:t>на ниво на отделната личност </a:t>
            </a:r>
            <a:r>
              <a:rPr lang="bg-BG" sz="2800" dirty="0"/>
              <a:t>в организацията и факторите, които го обуславят. </a:t>
            </a:r>
          </a:p>
          <a:p>
            <a:endParaRPr lang="bg-BG" sz="2800" dirty="0"/>
          </a:p>
          <a:p>
            <a:r>
              <a:rPr lang="bg-BG" sz="2800" dirty="0"/>
              <a:t>2. </a:t>
            </a:r>
            <a:r>
              <a:rPr lang="bg-BG" sz="2800" b="1" dirty="0"/>
              <a:t>На ниво на междуличностните отношения </a:t>
            </a:r>
            <a:r>
              <a:rPr lang="bg-BG" sz="2800" dirty="0"/>
              <a:t>в организа­цията. </a:t>
            </a:r>
          </a:p>
          <a:p>
            <a:endParaRPr lang="bg-BG" sz="2800" i="1" dirty="0"/>
          </a:p>
        </p:txBody>
      </p:sp>
    </p:spTree>
    <p:extLst>
      <p:ext uri="{BB962C8B-B14F-4D97-AF65-F5344CB8AC3E}">
        <p14:creationId xmlns:p14="http://schemas.microsoft.com/office/powerpoint/2010/main" val="190201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C6C4-7B6E-456D-9340-C97F7BB6E7A6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647-554B-47AC-BB2C-F2C74782544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1560" y="404664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2800" i="1" dirty="0"/>
          </a:p>
          <a:p>
            <a:r>
              <a:rPr lang="bg-BG" sz="2800" dirty="0"/>
              <a:t>3. </a:t>
            </a:r>
            <a:r>
              <a:rPr lang="bg-BG" sz="2800" b="1" dirty="0"/>
              <a:t>На ниви на взаимоотношенията в малките групи </a:t>
            </a:r>
            <a:r>
              <a:rPr lang="bg-BG" sz="2800" dirty="0"/>
              <a:t>(формални и неформал­ни) и поведението на самите групи. </a:t>
            </a:r>
          </a:p>
          <a:p>
            <a:endParaRPr lang="bg-BG" sz="2800" dirty="0"/>
          </a:p>
          <a:p>
            <a:r>
              <a:rPr lang="bg-BG" sz="2800" dirty="0"/>
              <a:t>4. </a:t>
            </a:r>
            <a:r>
              <a:rPr lang="bg-BG" sz="2800" b="1" dirty="0"/>
              <a:t>На ниво на </a:t>
            </a:r>
            <a:r>
              <a:rPr lang="bg-BG" sz="2800" b="1" dirty="0" err="1"/>
              <a:t>междугруповите</a:t>
            </a:r>
            <a:r>
              <a:rPr lang="bg-BG" sz="2800" b="1" dirty="0"/>
              <a:t> отношения </a:t>
            </a:r>
            <a:r>
              <a:rPr lang="bg-BG" sz="2800" dirty="0"/>
              <a:t>(напр. между управляващи и управлявани, между различните отдели и нефор­мални структури) и </a:t>
            </a:r>
            <a:r>
              <a:rPr lang="bg-BG" sz="2800" b="1" dirty="0"/>
              <a:t>отношенията организация-личност.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1960775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1057</TotalTime>
  <Words>2637</Words>
  <Application>Microsoft Office PowerPoint</Application>
  <PresentationFormat>On-screen Show (4:3)</PresentationFormat>
  <Paragraphs>222</Paragraphs>
  <Slides>44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Arial</vt:lpstr>
      <vt:lpstr>Arial Black</vt:lpstr>
      <vt:lpstr>Arial Unicode MS</vt:lpstr>
      <vt:lpstr>Calibri</vt:lpstr>
      <vt:lpstr>Georgia</vt:lpstr>
      <vt:lpstr>Times New Roman</vt:lpstr>
      <vt:lpstr>Trebuchet MS</vt:lpstr>
      <vt:lpstr>Wingdings</vt:lpstr>
      <vt:lpstr>Slipstream</vt:lpstr>
      <vt:lpstr>Default Design</vt:lpstr>
      <vt:lpstr>CorelDRAW.Graphic.10</vt:lpstr>
      <vt:lpstr>PowerPoint Presentation</vt:lpstr>
      <vt:lpstr>Съдържание 1. Организационното поведение като научна област и академична дисциплина.  2. Основни цели и подходи на организационното поведение. 3. Исторически корени на организационното поведение. 4. Основни концепции на  организационното поведение.   </vt:lpstr>
      <vt:lpstr>1. Организационното поведение като научна област и академична дисциплина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 ПОВЕДЕНИЕ</dc:title>
  <dc:creator>user</dc:creator>
  <cp:lastModifiedBy>GGG</cp:lastModifiedBy>
  <cp:revision>76</cp:revision>
  <dcterms:created xsi:type="dcterms:W3CDTF">2015-03-30T15:38:29Z</dcterms:created>
  <dcterms:modified xsi:type="dcterms:W3CDTF">2020-03-27T12:24:20Z</dcterms:modified>
</cp:coreProperties>
</file>