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66"/>
  </p:notesMasterIdLst>
  <p:sldIdLst>
    <p:sldId id="420" r:id="rId3"/>
    <p:sldId id="410" r:id="rId4"/>
    <p:sldId id="257" r:id="rId5"/>
    <p:sldId id="297" r:id="rId6"/>
    <p:sldId id="413" r:id="rId7"/>
    <p:sldId id="338" r:id="rId8"/>
    <p:sldId id="298" r:id="rId9"/>
    <p:sldId id="303" r:id="rId10"/>
    <p:sldId id="302" r:id="rId11"/>
    <p:sldId id="336" r:id="rId12"/>
    <p:sldId id="301" r:id="rId13"/>
    <p:sldId id="337" r:id="rId14"/>
    <p:sldId id="300" r:id="rId15"/>
    <p:sldId id="307" r:id="rId16"/>
    <p:sldId id="305" r:id="rId17"/>
    <p:sldId id="335" r:id="rId18"/>
    <p:sldId id="340" r:id="rId19"/>
    <p:sldId id="334" r:id="rId20"/>
    <p:sldId id="333" r:id="rId21"/>
    <p:sldId id="332" r:id="rId22"/>
    <p:sldId id="331" r:id="rId23"/>
    <p:sldId id="329" r:id="rId24"/>
    <p:sldId id="414" r:id="rId25"/>
    <p:sldId id="327" r:id="rId26"/>
    <p:sldId id="325" r:id="rId27"/>
    <p:sldId id="324" r:id="rId28"/>
    <p:sldId id="322" r:id="rId29"/>
    <p:sldId id="343" r:id="rId30"/>
    <p:sldId id="411" r:id="rId31"/>
    <p:sldId id="320" r:id="rId32"/>
    <p:sldId id="319" r:id="rId33"/>
    <p:sldId id="318" r:id="rId34"/>
    <p:sldId id="315" r:id="rId35"/>
    <p:sldId id="308" r:id="rId36"/>
    <p:sldId id="316" r:id="rId37"/>
    <p:sldId id="314" r:id="rId38"/>
    <p:sldId id="345" r:id="rId39"/>
    <p:sldId id="415" r:id="rId40"/>
    <p:sldId id="313" r:id="rId41"/>
    <p:sldId id="312" r:id="rId42"/>
    <p:sldId id="409" r:id="rId43"/>
    <p:sldId id="310" r:id="rId44"/>
    <p:sldId id="379" r:id="rId45"/>
    <p:sldId id="380" r:id="rId46"/>
    <p:sldId id="348" r:id="rId47"/>
    <p:sldId id="395" r:id="rId48"/>
    <p:sldId id="399" r:id="rId49"/>
    <p:sldId id="398" r:id="rId50"/>
    <p:sldId id="397" r:id="rId51"/>
    <p:sldId id="394" r:id="rId52"/>
    <p:sldId id="393" r:id="rId53"/>
    <p:sldId id="391" r:id="rId54"/>
    <p:sldId id="390" r:id="rId55"/>
    <p:sldId id="389" r:id="rId56"/>
    <p:sldId id="388" r:id="rId57"/>
    <p:sldId id="387" r:id="rId58"/>
    <p:sldId id="385" r:id="rId59"/>
    <p:sldId id="401" r:id="rId60"/>
    <p:sldId id="412" r:id="rId61"/>
    <p:sldId id="384" r:id="rId62"/>
    <p:sldId id="416" r:id="rId63"/>
    <p:sldId id="417" r:id="rId64"/>
    <p:sldId id="418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928" autoAdjust="0"/>
  </p:normalViewPr>
  <p:slideViewPr>
    <p:cSldViewPr>
      <p:cViewPr varScale="1">
        <p:scale>
          <a:sx n="65" d="100"/>
          <a:sy n="65" d="100"/>
        </p:scale>
        <p:origin x="102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presProps" Target="pres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73394-1AE0-41BE-A7C8-0352F3A3956A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D3FDD-A656-40B6-8521-4E48500E0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6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97A1E8-CF6E-4D65-84FB-05332DF6D4A5}" type="slidenum">
              <a:rPr kumimoji="0" lang="bg-BG" altLang="bg-BG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bg-BG" altLang="bg-BG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370EE-5BB2-4899-8403-AF8C4A78D999}" type="datetime1">
              <a:rPr lang="en-US" smtClean="0"/>
              <a:t>3/27/2020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70C7251-C8B5-4A4B-9863-DB91C898E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C4AA-C288-4BF5-90BA-3A5863AF86C3}" type="datetime1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59464-D488-430E-B420-A8D8B96FF1DB}" type="datetime1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331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9557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9972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8454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0383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7078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8497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279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F8A72-1411-469C-8B14-07027B878B67}" type="datetime1">
              <a:rPr lang="en-US" smtClean="0"/>
              <a:t>3/27/2020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70C7251-C8B5-4A4B-9863-DB91C898E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43647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8538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0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F1A74-A004-4CDA-BEB2-B453B120FB67}" type="datetime1">
              <a:rPr lang="en-US" smtClean="0"/>
              <a:t>3/27/2020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FB96F-276A-4849-8985-5F5E1119749F}" type="datetime1">
              <a:rPr lang="en-US" smtClean="0"/>
              <a:t>3/27/2020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1D43B-166B-4C8E-8EE9-97D4B1C09F08}" type="datetime1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70C7251-C8B5-4A4B-9863-DB91C898ED0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78B9A-A606-46BD-AC7B-E645FDFFD386}" type="datetime1">
              <a:rPr lang="en-US" smtClean="0"/>
              <a:t>3/27/2020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FC47-56B7-4FBA-8517-55209C301949}" type="datetime1">
              <a:rPr lang="en-US" smtClean="0"/>
              <a:t>3/27/2020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48928-EDC0-4636-9C37-A1CD67F762BA}" type="datetime1">
              <a:rPr lang="en-US" smtClean="0"/>
              <a:t>3/27/2020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3553-1279-4DC1-80BF-660078A782DB}" type="datetime1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A96DF45-6343-4391-989E-2BB3D9A199CE}" type="datetime1">
              <a:rPr lang="en-US" smtClean="0"/>
              <a:t>3/27/2020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70C7251-C8B5-4A4B-9863-DB91C898ED0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pPr>
                <a:defRPr/>
              </a:pPr>
              <a:t>3/27/2020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738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614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МЕДИЦИНСКИ УНИВЕРСИТЕТ </a:t>
            </a: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Times New Roman" panose="02020603050405020304" pitchFamily="18" charset="0"/>
              </a:rPr>
              <a:t>–</a:t>
            </a: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ПЛЕВЕН</a:t>
            </a:r>
            <a:endParaRPr kumimoji="0" lang="bg-BG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bg-BG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Times New Roman" panose="02020603050405020304" pitchFamily="18" charset="0"/>
              </a:rPr>
              <a:t>	</a:t>
            </a:r>
            <a:r>
              <a:rPr lang="bg-BG" altLang="en-US" sz="2000" b="1" dirty="0">
                <a:solidFill>
                  <a:srgbClr val="333399"/>
                </a:solidFill>
                <a:latin typeface="Arial"/>
                <a:cs typeface="Times New Roman" panose="02020603050405020304" pitchFamily="18" charset="0"/>
              </a:rPr>
              <a:t>ФАКУЛТЕТ „ОБЩЕСТВЕНО ЗДРАВЕ“</a:t>
            </a:r>
            <a:endParaRPr lang="en-US" altLang="en-US" sz="2000" b="1">
              <a:solidFill>
                <a:srgbClr val="333399"/>
              </a:solidFill>
              <a:latin typeface="Arial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	ЦЕНТЪР ЗА ДИСТАНЦИОННО ОБУЧЕНИЕ</a:t>
            </a:r>
            <a:endParaRPr kumimoji="0" lang="bg-BG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 Unicode MS" panose="020B0604020202020204" pitchFamily="34" charset="-128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611560" y="1988840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Лекция № 2</a:t>
            </a: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3851920" y="5949280"/>
            <a:ext cx="47069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Доц. д-р Гена Грънчарова, </a:t>
            </a:r>
            <a:r>
              <a:rPr kumimoji="0" lang="bg-BG" altLang="bg-BG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д.м</a:t>
            </a:r>
            <a:r>
              <a: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/>
              </a:rPr>
              <a:t>.</a:t>
            </a: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395536" y="2924944"/>
            <a:ext cx="84249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bg-BG" sz="3600" b="1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Franklin Gothic Medium"/>
                <a:cs typeface="Arial"/>
              </a:rPr>
              <a:t>Индивидуално трудово поведение</a:t>
            </a:r>
            <a:endParaRPr lang="bg-BG" altLang="bg-BG" sz="36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4077072"/>
            <a:ext cx="8045450" cy="12087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За дистанционна самоподготовка на студенти от специалност „Управление на здравните грижи“ – </a:t>
            </a:r>
          </a:p>
          <a:p>
            <a:pPr marL="0" marR="0" lvl="0" indent="0" algn="ctr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ОКС „Магистър“  след бакалавър по УЗГ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2DDE-349F-428D-8564-849F552B4A88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10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476672"/>
            <a:ext cx="8712968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ИНТЕЛИГЕНТНОСТ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defTabSz="360000"/>
            <a:r>
              <a:rPr lang="bg-BG" sz="2400" dirty="0"/>
              <a:t>		</a:t>
            </a:r>
            <a:r>
              <a:rPr lang="bg-BG" sz="3200" dirty="0"/>
              <a:t>Тя често се разглежда в непосредствена връзка със способностите. </a:t>
            </a:r>
          </a:p>
          <a:p>
            <a:pPr defTabSz="360000">
              <a:spcBef>
                <a:spcPts val="600"/>
              </a:spcBef>
            </a:pPr>
            <a:r>
              <a:rPr lang="bg-BG" sz="3200" dirty="0"/>
              <a:t>		</a:t>
            </a:r>
            <a:r>
              <a:rPr lang="bg-BG" sz="3200" b="1" i="1" dirty="0"/>
              <a:t>Някои определения </a:t>
            </a:r>
            <a:r>
              <a:rPr lang="bg-BG" sz="3200" b="1" dirty="0"/>
              <a:t>за интелигентност:</a:t>
            </a:r>
            <a:endParaRPr lang="en-US" sz="3200" b="1" dirty="0"/>
          </a:p>
          <a:p>
            <a:pPr lvl="0" defTabSz="360000">
              <a:spcBef>
                <a:spcPts val="600"/>
              </a:spcBef>
            </a:pPr>
            <a:r>
              <a:rPr lang="bg-BG" sz="3200" dirty="0"/>
              <a:t> 		- </a:t>
            </a:r>
            <a:r>
              <a:rPr lang="bg-BG" sz="3200" i="1" dirty="0"/>
              <a:t>Способност да се решават задачи, да се прилагат принципи, да се правят изводи и да се възприемат връзки и зависимости;</a:t>
            </a:r>
            <a:endParaRPr lang="en-US" sz="3200" i="1" dirty="0"/>
          </a:p>
          <a:p>
            <a:pPr lvl="0">
              <a:spcBef>
                <a:spcPts val="600"/>
              </a:spcBef>
            </a:pPr>
            <a:r>
              <a:rPr lang="bg-BG" sz="3200" i="1" dirty="0"/>
              <a:t>	- Способност за абстрактно мислене и разсъждения с набор от различни съдържа­ния и средства</a:t>
            </a:r>
            <a:r>
              <a:rPr lang="en-US" sz="3200" i="1" dirty="0"/>
              <a:t>.</a:t>
            </a:r>
            <a:r>
              <a:rPr lang="bg-BG" sz="3200" i="1" dirty="0"/>
              <a:t>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043236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3D6AB-82D2-4049-9CAC-FF9B4C2329DC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11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1032" y="476672"/>
            <a:ext cx="8461448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60000">
              <a:spcBef>
                <a:spcPts val="600"/>
              </a:spcBef>
            </a:pPr>
            <a:r>
              <a:rPr lang="bg-BG" sz="2800" dirty="0"/>
              <a:t>	За изясняване на интелигентността най-често се ползват два подхода:</a:t>
            </a: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bg-BG" sz="2800" b="1" dirty="0"/>
              <a:t>определянето й чрез изследване на способнос­тите и другите индивидуални различия в сферата на мисленето;</a:t>
            </a: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bg-BG" sz="2800" b="1" dirty="0"/>
              <a:t>прагматичен подход, опиращ се главно върху тестовете за интелигентност.</a:t>
            </a:r>
          </a:p>
          <a:p>
            <a:pPr defTabSz="360000">
              <a:spcBef>
                <a:spcPts val="600"/>
              </a:spcBef>
            </a:pPr>
            <a:r>
              <a:rPr lang="bg-BG" sz="2800" dirty="0"/>
              <a:t>	</a:t>
            </a:r>
            <a:r>
              <a:rPr lang="bg-BG" sz="2800" b="1" dirty="0"/>
              <a:t>В управлението на човешките ресурси и ОП   </a:t>
            </a:r>
            <a:r>
              <a:rPr lang="bg-BG" sz="2800" dirty="0"/>
              <a:t>интелигентността се измерва най-често чрез тестове за интелигентност и за отделни видове способности, използвани в проце­са на подбор на кандидати и/или при определяне на нуждите от обучение. 	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81570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7F45F-BF11-4BEF-AEC2-0A6A4258323E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12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332656"/>
            <a:ext cx="828092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2800" b="1" dirty="0"/>
              <a:t>Два вида тестове за измерване на интелигентността:</a:t>
            </a:r>
            <a:endParaRPr lang="en-US" sz="2800" b="1" dirty="0"/>
          </a:p>
          <a:p>
            <a:pPr indent="457200"/>
            <a:endParaRPr lang="bg-BG" sz="2800" b="1" dirty="0"/>
          </a:p>
          <a:p>
            <a:pPr indent="457200"/>
            <a:r>
              <a:rPr lang="bg-BG" sz="2800" b="1" dirty="0"/>
              <a:t>- Тестове за способности или умения – те </a:t>
            </a:r>
            <a:r>
              <a:rPr lang="bg-BG" sz="2800" dirty="0"/>
              <a:t>предоставят информация за това дали изследваното лице притежава вродени качества за усвояване на речников за­пас и памет за съхранението му, дали има вродено чувство за ориентация в пространство­то и т.н. </a:t>
            </a:r>
          </a:p>
          <a:p>
            <a:pPr indent="457200"/>
            <a:endParaRPr lang="bg-BG" sz="2800" b="1" dirty="0"/>
          </a:p>
          <a:p>
            <a:pPr indent="457200"/>
            <a:r>
              <a:rPr lang="bg-BG" sz="2800" b="1" dirty="0"/>
              <a:t>- Тестове за резултатност – </a:t>
            </a:r>
            <a:r>
              <a:rPr lang="bg-BG" sz="2800" dirty="0"/>
              <a:t>чрез тях се проверяват придобити знания, налични умения и осмислен опит.</a:t>
            </a:r>
          </a:p>
          <a:p>
            <a:pPr indent="457200"/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2328400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86130-4C84-49E7-BE06-B363CD6FA346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13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476672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2400" b="1" dirty="0"/>
              <a:t>	</a:t>
            </a:r>
            <a:r>
              <a:rPr lang="bg-BG" sz="3200" b="1" dirty="0"/>
              <a:t>Индивидуални раз­личия  </a:t>
            </a:r>
            <a:r>
              <a:rPr lang="bg-BG" sz="3200" dirty="0"/>
              <a:t>имат нееднаква  значимост в трудовата дейност на индивида. </a:t>
            </a:r>
          </a:p>
          <a:p>
            <a:pPr indent="457200"/>
            <a:r>
              <a:rPr lang="bg-BG" sz="3200" dirty="0"/>
              <a:t>	ОП акцентира върху най-съществените различия за управлението на човешки­те ресурси:</a:t>
            </a:r>
          </a:p>
          <a:p>
            <a:pPr marL="342900" indent="-342900">
              <a:buFontTx/>
              <a:buChar char="-"/>
            </a:pPr>
            <a:r>
              <a:rPr lang="bg-BG" sz="3200" dirty="0"/>
              <a:t>При наемане  и назначаване на определено работно място; </a:t>
            </a:r>
          </a:p>
          <a:p>
            <a:pPr marL="342900" indent="-342900">
              <a:buFontTx/>
              <a:buChar char="-"/>
            </a:pPr>
            <a:r>
              <a:rPr lang="bg-BG" sz="3200" dirty="0"/>
              <a:t>При оценяване на резултатите и анализа на нуждата от бъдещо обучение; </a:t>
            </a:r>
          </a:p>
          <a:p>
            <a:pPr marL="342900" indent="-342900">
              <a:buFontTx/>
              <a:buChar char="-"/>
            </a:pPr>
            <a:r>
              <a:rPr lang="bg-BG" sz="3200" dirty="0"/>
              <a:t>При изграж­дане на работни групи;</a:t>
            </a:r>
          </a:p>
          <a:p>
            <a:pPr marL="342900" indent="-342900">
              <a:buFontTx/>
              <a:buChar char="-"/>
            </a:pPr>
            <a:r>
              <a:rPr lang="bg-BG" sz="3200" dirty="0"/>
              <a:t>При разрешаване на конфликти и др.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29067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C56FF-EA24-4A16-AF0A-DF45DDB196F8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14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7" y="399999"/>
            <a:ext cx="849694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ТЕМПЕРАМЕНТ </a:t>
            </a:r>
          </a:p>
          <a:p>
            <a:endParaRPr lang="bg-BG" sz="2400" dirty="0"/>
          </a:p>
          <a:p>
            <a:pPr indent="457200"/>
            <a:r>
              <a:rPr lang="bg-BG" sz="2400" dirty="0"/>
              <a:t>	Най-древната идея за систематизация на индивидуалните различия, нари­чана обобщено </a:t>
            </a:r>
            <a:r>
              <a:rPr lang="bg-BG" sz="2400" dirty="0">
                <a:solidFill>
                  <a:srgbClr val="FF0000"/>
                </a:solidFill>
              </a:rPr>
              <a:t>„четири темпера­мента“, </a:t>
            </a:r>
            <a:r>
              <a:rPr lang="bg-BG" sz="2400" dirty="0"/>
              <a:t>може да бъде проследена в културните традиции на египетската и </a:t>
            </a:r>
            <a:r>
              <a:rPr lang="bg-BG" sz="2400" dirty="0" err="1"/>
              <a:t>месо-потамската</a:t>
            </a:r>
            <a:r>
              <a:rPr lang="bg-BG" sz="2400" dirty="0"/>
              <a:t> цивилизация 5000 години назад. </a:t>
            </a:r>
          </a:p>
          <a:p>
            <a:pPr indent="457200"/>
            <a:r>
              <a:rPr lang="bg-BG" sz="2400" dirty="0"/>
              <a:t>	</a:t>
            </a:r>
          </a:p>
          <a:p>
            <a:pPr indent="457200"/>
            <a:r>
              <a:rPr lang="bg-BG" sz="2400" dirty="0"/>
              <a:t>	Типовете темперамент са обвързвани с четирите елемента на природата: вода, земя, въздух и огън, на които са намира­ни аналогии в органи, течности и механизми на човешкия организъм, като части от тези концепции имат дълбоки корени и в съвременните източни религиозни и медицински практики.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70934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ADD52-4A4D-43F3-A80A-8756C0E8CED8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15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332656"/>
            <a:ext cx="806489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Bef>
                <a:spcPts val="600"/>
              </a:spcBef>
            </a:pPr>
            <a:r>
              <a:rPr lang="bg-BG" sz="2400" dirty="0"/>
              <a:t>Гърците вярвали и Хипократ е оставил писмени свидетелства за това 400 г. пр.н..е., че здравето на човека зависи от баланса на четири основни течности - кръв, лим­фа, черна и жълта жлъчка и при здравите хора лекият превес на някоя от тях води до значими различия в телесната структура, поведението, навиците и т.н. Според Хипократ преобладаващата кръв прави човека жив и ведър, жълтата жлъчка - ен­тусиазиран, черната - мрачен, лимфата - бавен и спокоен. </a:t>
            </a:r>
          </a:p>
          <a:p>
            <a:pPr indent="457200">
              <a:spcBef>
                <a:spcPts val="600"/>
              </a:spcBef>
            </a:pPr>
            <a:r>
              <a:rPr lang="bg-BG" sz="2400" dirty="0"/>
              <a:t>По-късно (около 190 г. пр.н.е.) Гален определя четири темперамента:  сангвиник, холерик, меланхолик и флегматик. </a:t>
            </a:r>
          </a:p>
          <a:p>
            <a:pPr indent="457200">
              <a:spcBef>
                <a:spcPts val="600"/>
              </a:spcBef>
            </a:pPr>
            <a:r>
              <a:rPr lang="bg-BG" sz="2400" dirty="0"/>
              <a:t>В по-ново време И. П. Павлов свързва четирите типа темперамент с по-сериозни характерис­тики, отразяващи 4-те физиологични типа нервна система. </a:t>
            </a:r>
          </a:p>
        </p:txBody>
      </p:sp>
    </p:spTree>
    <p:extLst>
      <p:ext uri="{BB962C8B-B14F-4D97-AF65-F5344CB8AC3E}">
        <p14:creationId xmlns:p14="http://schemas.microsoft.com/office/powerpoint/2010/main" val="3559558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920B5-4388-413D-BEFB-2B2852CAEA21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16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9" y="548680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на темперамент</a:t>
            </a:r>
          </a:p>
          <a:p>
            <a:pPr indent="457200">
              <a:spcBef>
                <a:spcPts val="600"/>
              </a:spcBef>
            </a:pPr>
            <a:r>
              <a:rPr lang="bg-BG" sz="2400" b="1" i="1" dirty="0"/>
              <a:t>Съвкупност от устойчиви индиви­дуални психични свойства, определящи динамиката на психичната дейност на човека и оставащи относително постоянни при различни мотиви, съдържание и цели на дей­ност.</a:t>
            </a:r>
          </a:p>
          <a:p>
            <a:pPr indent="457200">
              <a:spcBef>
                <a:spcPts val="600"/>
              </a:spcBef>
            </a:pPr>
            <a:r>
              <a:rPr lang="bg-BG" sz="2400" dirty="0"/>
              <a:t>Типовете темперамент се определят от следните свойства: </a:t>
            </a:r>
          </a:p>
          <a:p>
            <a:pPr lvl="0">
              <a:spcBef>
                <a:spcPts val="600"/>
              </a:spcBef>
            </a:pPr>
            <a:r>
              <a:rPr lang="bg-BG" sz="2400" b="1" dirty="0"/>
              <a:t>- </a:t>
            </a:r>
            <a:r>
              <a:rPr lang="bg-BG" sz="2400" b="1" dirty="0" err="1"/>
              <a:t>Сензитивност</a:t>
            </a:r>
            <a:r>
              <a:rPr lang="bg-BG" sz="2400" b="1" dirty="0"/>
              <a:t>  - </a:t>
            </a:r>
            <a:r>
              <a:rPr lang="bg-BG" sz="2400" dirty="0"/>
              <a:t>най-малка­та сила на дразнителя необходима за възникване на усещане и най-малката степен на незадоволеност на потребността, причиняваща психична реакция.</a:t>
            </a:r>
          </a:p>
          <a:p>
            <a:pPr lvl="0">
              <a:spcBef>
                <a:spcPts val="600"/>
              </a:spcBef>
            </a:pPr>
            <a:r>
              <a:rPr lang="bg-BG" sz="2400" b="1" dirty="0"/>
              <a:t>- Реактивност - </a:t>
            </a:r>
            <a:r>
              <a:rPr lang="bg-BG" sz="2400" dirty="0"/>
              <a:t>в каква степен индивидът реагира емоциона­лно на външните или вътрешните въздействия с една и съща сила.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48520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B16E8-CF95-418F-94B2-4EB701824EF8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17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9559" y="260648"/>
            <a:ext cx="849694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1200"/>
              </a:spcBef>
            </a:pPr>
            <a:r>
              <a:rPr lang="bg-BG" sz="2800" b="1" dirty="0"/>
              <a:t>- Активност - </a:t>
            </a:r>
            <a:r>
              <a:rPr lang="bg-BG" sz="2800" dirty="0"/>
              <a:t>доколко активно индивидът въздейства на околната среда и преодолява външните и вътрешните препятствия при осъществяване на целите си.</a:t>
            </a:r>
          </a:p>
          <a:p>
            <a:pPr lvl="0">
              <a:spcBef>
                <a:spcPts val="1200"/>
              </a:spcBef>
            </a:pPr>
            <a:r>
              <a:rPr lang="bg-BG" sz="2800" b="1" dirty="0"/>
              <a:t>- Съотношение реактивност-активност – </a:t>
            </a:r>
            <a:r>
              <a:rPr lang="bg-BG" sz="2800" dirty="0"/>
              <a:t>доминира в поведението на индивида - случайните вътрешни или външни обстоятелства или целите, намеренията и стремежите.</a:t>
            </a:r>
          </a:p>
          <a:p>
            <a:pPr lvl="0">
              <a:spcBef>
                <a:spcPts val="1200"/>
              </a:spcBef>
            </a:pPr>
            <a:r>
              <a:rPr lang="bg-BG" sz="2800" b="1" dirty="0"/>
              <a:t>- Темп на реакциите – </a:t>
            </a:r>
            <a:r>
              <a:rPr lang="bg-BG" sz="2800" dirty="0"/>
              <a:t>каква е скоростта на протичане на психичните ре­акции и процеси.</a:t>
            </a:r>
          </a:p>
          <a:p>
            <a:pPr lvl="0">
              <a:spcBef>
                <a:spcPts val="1200"/>
              </a:spcBef>
            </a:pPr>
            <a:r>
              <a:rPr lang="bg-BG" sz="2800" b="1" dirty="0"/>
              <a:t>- Пластичност и </a:t>
            </a:r>
            <a:r>
              <a:rPr lang="bg-BG" sz="2800" b="1" dirty="0" err="1"/>
              <a:t>ригидност</a:t>
            </a:r>
            <a:r>
              <a:rPr lang="bg-BG" sz="2800" dirty="0"/>
              <a:t> - в каква степен индивидът лесно и гъвкаво се приспо­собява към изменящите се външни въздействия.</a:t>
            </a:r>
          </a:p>
        </p:txBody>
      </p:sp>
    </p:spTree>
    <p:extLst>
      <p:ext uri="{BB962C8B-B14F-4D97-AF65-F5344CB8AC3E}">
        <p14:creationId xmlns:p14="http://schemas.microsoft.com/office/powerpoint/2010/main" val="2182938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C396D-AC3D-417E-BD54-9FD4084401F8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18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476672"/>
            <a:ext cx="8424936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Bef>
                <a:spcPts val="1200"/>
              </a:spcBef>
            </a:pPr>
            <a:r>
              <a:rPr lang="bg-BG" sz="2800" dirty="0"/>
              <a:t>Значимостта на темперамента за ОП и за управлението на човешките ресурси се подкрепя от емпиричните данни, че типът висша нервна дейност е определен над 85% по наследствен начин и следователно върху него почти не може да бъде оказано въздействие. </a:t>
            </a:r>
          </a:p>
          <a:p>
            <a:pPr indent="457200">
              <a:spcBef>
                <a:spcPts val="1200"/>
              </a:spcBef>
            </a:pPr>
            <a:r>
              <a:rPr lang="bg-BG" sz="2800" dirty="0"/>
              <a:t>Това означава, че е необходимо избирането на трудова дей­ност, която да съответства на темперамента на личността (професионално ориентиране), или обратно - избирането на лице с подходящ за съответните трудови задачи темперамент (професионален подбор). </a:t>
            </a:r>
          </a:p>
        </p:txBody>
      </p:sp>
    </p:spTree>
    <p:extLst>
      <p:ext uri="{BB962C8B-B14F-4D97-AF65-F5344CB8AC3E}">
        <p14:creationId xmlns:p14="http://schemas.microsoft.com/office/powerpoint/2010/main" val="3432236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EB9C-7EFE-43FC-B78D-93C28B52E6CD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19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404664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2800" dirty="0"/>
              <a:t>За ориентация могат да послужат следните организационни портрети на темпераментите.</a:t>
            </a:r>
          </a:p>
          <a:p>
            <a:pPr indent="457200"/>
            <a:endParaRPr lang="bg-BG" sz="2800" b="1" dirty="0">
              <a:solidFill>
                <a:srgbClr val="FF0000"/>
              </a:solidFill>
            </a:endParaRPr>
          </a:p>
          <a:p>
            <a:pPr indent="457200"/>
            <a:r>
              <a:rPr lang="bg-BG" sz="2800" b="1" dirty="0">
                <a:solidFill>
                  <a:srgbClr val="FF0000"/>
                </a:solidFill>
              </a:rPr>
              <a:t>1. Служител сангвиник  - </a:t>
            </a:r>
            <a:r>
              <a:rPr lang="bg-BG" sz="2800" dirty="0"/>
              <a:t>уверен в себе си, стабилен и възприемчив; от­кликва бързо на новото; бързо се убеждава в някоя идея и бързо може да се откаже от нея; способност за самостоятелни решения, понякога е непостоянен; приятелски настроен; готов да помага; лесно намира общ език и установява контакти; умее да извлича полза от тях; бързо забравя неприятности; склонен към преоценка на поведението си.</a:t>
            </a:r>
          </a:p>
        </p:txBody>
      </p:sp>
    </p:spTree>
    <p:extLst>
      <p:ext uri="{BB962C8B-B14F-4D97-AF65-F5344CB8AC3E}">
        <p14:creationId xmlns:p14="http://schemas.microsoft.com/office/powerpoint/2010/main" val="2802385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2B478-4B71-4BBE-B484-FFC72A452B8E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smtClean="0"/>
              <a:t>2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55576" y="1340768"/>
            <a:ext cx="7632848" cy="3312368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bg-BG" sz="2800" b="1" cap="none" dirty="0">
                <a:solidFill>
                  <a:schemeClr val="tx1"/>
                </a:solidFill>
                <a:effectLst/>
              </a:rPr>
              <a:t>Съдържание</a:t>
            </a:r>
            <a:br>
              <a:rPr lang="bg-BG" sz="2800" b="1" cap="none" dirty="0">
                <a:solidFill>
                  <a:schemeClr val="tx1"/>
                </a:solidFill>
                <a:effectLst/>
              </a:rPr>
            </a:br>
            <a:r>
              <a:rPr lang="bg-BG" sz="2800" b="1" cap="none" dirty="0">
                <a:solidFill>
                  <a:schemeClr val="tx1"/>
                </a:solidFill>
                <a:effectLst/>
              </a:rPr>
              <a:t>1.</a:t>
            </a:r>
            <a:r>
              <a:rPr lang="bg-BG" sz="2800" b="1" cap="none" dirty="0">
                <a:solidFill>
                  <a:schemeClr val="tx1"/>
                </a:solidFill>
                <a:effectLst/>
                <a:ea typeface="Arial Unicode MS"/>
              </a:rPr>
              <a:t> Индивидуални различия</a:t>
            </a:r>
            <a:r>
              <a:rPr lang="en-US" sz="2800" b="1" cap="none" dirty="0">
                <a:solidFill>
                  <a:schemeClr val="tx1"/>
                </a:solidFill>
                <a:effectLst/>
                <a:ea typeface="Arial Unicode MS"/>
              </a:rPr>
              <a:t>.</a:t>
            </a:r>
            <a:r>
              <a:rPr lang="bg-BG" sz="2800" b="1" cap="none" dirty="0">
                <a:solidFill>
                  <a:schemeClr val="tx1"/>
                </a:solidFill>
                <a:effectLst/>
                <a:ea typeface="Arial Unicode MS"/>
              </a:rPr>
              <a:t> </a:t>
            </a:r>
            <a:br>
              <a:rPr lang="bg-BG" sz="2800" b="1" cap="none" dirty="0">
                <a:solidFill>
                  <a:schemeClr val="tx1"/>
                </a:solidFill>
                <a:effectLst/>
                <a:ea typeface="Arial Unicode MS"/>
              </a:rPr>
            </a:br>
            <a:r>
              <a:rPr lang="bg-BG" sz="2800" b="1" cap="none" dirty="0">
                <a:solidFill>
                  <a:schemeClr val="tx1"/>
                </a:solidFill>
                <a:effectLst/>
                <a:ea typeface="Arial Unicode MS"/>
              </a:rPr>
              <a:t>2. </a:t>
            </a:r>
            <a:r>
              <a:rPr lang="bg-BG" sz="2800" b="1" cap="none" dirty="0">
                <a:solidFill>
                  <a:schemeClr val="tx1"/>
                </a:solidFill>
                <a:effectLst/>
              </a:rPr>
              <a:t>Ценности, етика и ценностни конфликти</a:t>
            </a:r>
            <a:r>
              <a:rPr lang="en-US" sz="2800" b="1" cap="none" dirty="0">
                <a:solidFill>
                  <a:schemeClr val="tx1"/>
                </a:solidFill>
                <a:effectLst/>
              </a:rPr>
              <a:t>.</a:t>
            </a:r>
            <a:r>
              <a:rPr lang="bg-BG" sz="2800" b="1" cap="none" dirty="0">
                <a:solidFill>
                  <a:schemeClr val="tx1"/>
                </a:solidFill>
                <a:effectLst/>
              </a:rPr>
              <a:t> </a:t>
            </a:r>
            <a:br>
              <a:rPr lang="bg-BG" sz="2800" b="1" cap="none" dirty="0">
                <a:solidFill>
                  <a:schemeClr val="tx1"/>
                </a:solidFill>
                <a:effectLst/>
              </a:rPr>
            </a:br>
            <a:r>
              <a:rPr lang="bg-BG" sz="2800" b="1" cap="none" dirty="0">
                <a:solidFill>
                  <a:schemeClr val="tx1"/>
                </a:solidFill>
                <a:effectLst/>
              </a:rPr>
              <a:t>3. Динамика на индивидуалните различия</a:t>
            </a:r>
            <a:r>
              <a:rPr lang="en-US" sz="2800" b="1" cap="none" dirty="0">
                <a:solidFill>
                  <a:schemeClr val="tx1"/>
                </a:solidFill>
                <a:effectLst/>
              </a:rPr>
              <a:t>.</a:t>
            </a:r>
            <a:endParaRPr lang="bg-BG" sz="2800" b="1" cap="none" dirty="0">
              <a:solidFill>
                <a:schemeClr val="tx1"/>
              </a:solidFill>
              <a:effectLst/>
            </a:endParaRPr>
          </a:p>
          <a:p>
            <a:pPr>
              <a:lnSpc>
                <a:spcPct val="120000"/>
              </a:lnSpc>
            </a:pPr>
            <a:r>
              <a:rPr lang="bg-BG" sz="2800" b="1" cap="none" dirty="0">
                <a:solidFill>
                  <a:schemeClr val="tx1"/>
                </a:solidFill>
                <a:effectLst/>
              </a:rPr>
              <a:t>4. </a:t>
            </a:r>
            <a:r>
              <a:rPr lang="bg-BG" sz="2800" b="1" cap="none" dirty="0" err="1">
                <a:solidFill>
                  <a:schemeClr val="tx1"/>
                </a:solidFill>
                <a:effectLst/>
              </a:rPr>
              <a:t>Азът</a:t>
            </a:r>
            <a:r>
              <a:rPr lang="bg-BG" sz="2800" b="1" cap="none" dirty="0">
                <a:solidFill>
                  <a:schemeClr val="tx1"/>
                </a:solidFill>
                <a:effectLst/>
              </a:rPr>
              <a:t> в организационното поведение</a:t>
            </a:r>
            <a:r>
              <a:rPr lang="en-US" sz="2800" b="1" cap="none" dirty="0">
                <a:solidFill>
                  <a:schemeClr val="tx1"/>
                </a:solidFill>
                <a:effectLst/>
              </a:rPr>
              <a:t>.</a:t>
            </a:r>
          </a:p>
          <a:p>
            <a:r>
              <a:rPr lang="en-US" sz="2800" b="1" cap="none" dirty="0">
                <a:solidFill>
                  <a:schemeClr val="tx1"/>
                </a:solidFill>
              </a:rPr>
              <a:t>5</a:t>
            </a:r>
            <a:r>
              <a:rPr lang="bg-BG" sz="2800" b="1" cap="none" dirty="0">
                <a:solidFill>
                  <a:schemeClr val="tx1"/>
                </a:solidFill>
              </a:rPr>
              <a:t>. Социален </a:t>
            </a:r>
            <a:r>
              <a:rPr lang="bg-BG" sz="2800" b="1" cap="none">
                <a:solidFill>
                  <a:schemeClr val="tx1"/>
                </a:solidFill>
              </a:rPr>
              <a:t>познавателен процес.</a:t>
            </a:r>
            <a:endParaRPr lang="en-US" sz="2800" b="1" cap="none" dirty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</a:pPr>
            <a:br>
              <a:rPr lang="en-US" sz="2800" cap="none" dirty="0">
                <a:solidFill>
                  <a:schemeClr val="tx1"/>
                </a:solidFill>
                <a:effectLst/>
                <a:ea typeface="Times New Roman"/>
              </a:rPr>
            </a:br>
            <a:br>
              <a:rPr lang="bg-BG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bg-BG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29868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5612-CF7A-4A2E-B6E4-D5755B6E36B1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20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404664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600" dirty="0"/>
              <a:t>	</a:t>
            </a:r>
            <a:r>
              <a:rPr lang="bg-BG" sz="2800" b="1" dirty="0">
                <a:solidFill>
                  <a:srgbClr val="FF0000"/>
                </a:solidFill>
              </a:rPr>
              <a:t>2. Служител холерик - </a:t>
            </a:r>
            <a:r>
              <a:rPr lang="bg-BG" sz="2800" dirty="0"/>
              <a:t>от гледна точка на ОП се отличава с напрегнатост и изострена чувст­вителност към времето; енергичен и настойчив при преодоляване на трудности; с невинаги предсказуеми реакции; бърза мисъл, но невинаги логична; леко и решител­но поема рискове; свръхнапрежението го изтощава и се възстановява чрез понижена активност; сприхав и избухлив, но </a:t>
            </a:r>
            <a:r>
              <a:rPr lang="bg-BG" sz="2800" dirty="0" err="1"/>
              <a:t>афектното</a:t>
            </a:r>
            <a:r>
              <a:rPr lang="bg-BG" sz="2800" dirty="0"/>
              <a:t> състояние преминава бързо и е склонен да осъзнава недостатъка си и да прояви склон­ност към самоупрекване и извинения.</a:t>
            </a:r>
          </a:p>
        </p:txBody>
      </p:sp>
    </p:spTree>
    <p:extLst>
      <p:ext uri="{BB962C8B-B14F-4D97-AF65-F5344CB8AC3E}">
        <p14:creationId xmlns:p14="http://schemas.microsoft.com/office/powerpoint/2010/main" val="4146877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DC9D-CD48-4349-BD9F-A04F8BC14806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21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404664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600" b="1" dirty="0"/>
              <a:t>	</a:t>
            </a:r>
            <a:r>
              <a:rPr lang="bg-BG" sz="2800" b="1" dirty="0">
                <a:solidFill>
                  <a:srgbClr val="FF0000"/>
                </a:solidFill>
              </a:rPr>
              <a:t>3.</a:t>
            </a:r>
            <a:r>
              <a:rPr lang="bg-BG" sz="2800" b="1" dirty="0"/>
              <a:t> </a:t>
            </a:r>
            <a:r>
              <a:rPr lang="bg-BG" sz="2800" b="1" dirty="0">
                <a:solidFill>
                  <a:srgbClr val="FF0000"/>
                </a:solidFill>
              </a:rPr>
              <a:t>Служител флегматик -</a:t>
            </a:r>
            <a:r>
              <a:rPr lang="bg-BG" sz="2800" dirty="0"/>
              <a:t> настоятелен, упорит, търпелив, с трайно установени и непоклатими навици, независим и самостоятелен; понякога вял, тромаво мислещ и действащ, слабо емоционален; нуждае се от пространни и търпеливи обяснения и убеждаване; обмисля нещата от всички страни, преди да предприеме действие; в работата си почти не се нуждае от контрол; трудно му е да говори, да бъде забавен и остроумен; проявата на недоверие към него и работата му и честите проверки накърняват чувството му за достойнство и могат да го демотивират.</a:t>
            </a:r>
          </a:p>
        </p:txBody>
      </p:sp>
    </p:spTree>
    <p:extLst>
      <p:ext uri="{BB962C8B-B14F-4D97-AF65-F5344CB8AC3E}">
        <p14:creationId xmlns:p14="http://schemas.microsoft.com/office/powerpoint/2010/main" val="2683696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EF43-DCA6-43F7-BD84-367BCC0243F8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22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764704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600" b="1" dirty="0"/>
              <a:t>	</a:t>
            </a:r>
            <a:r>
              <a:rPr lang="bg-BG" sz="2800" b="1" dirty="0">
                <a:solidFill>
                  <a:srgbClr val="FF0000"/>
                </a:solidFill>
              </a:rPr>
              <a:t>4. Служител меланхолик</a:t>
            </a:r>
            <a:r>
              <a:rPr lang="bg-BG" sz="2800" dirty="0">
                <a:solidFill>
                  <a:srgbClr val="FF0000"/>
                </a:solidFill>
              </a:rPr>
              <a:t> - </a:t>
            </a:r>
            <a:r>
              <a:rPr lang="bg-BG" sz="2800" dirty="0"/>
              <a:t>на работното си място е плах и несамостоятелен; трудно издържа на напрежение и конфликти; слабо контактен, болезнено чув­ствителен и уязвим. Екипната работа за него може да бъде мъчение. Подходящи за него са дейности, неизискващи социална активност. Рязкото порицание поражда у него потиснатост, още по-голяма неувереност и съмнение в собствените сили, а поощренията могат да направят чудеса с него.	</a:t>
            </a:r>
          </a:p>
        </p:txBody>
      </p:sp>
    </p:spTree>
    <p:extLst>
      <p:ext uri="{BB962C8B-B14F-4D97-AF65-F5344CB8AC3E}">
        <p14:creationId xmlns:p14="http://schemas.microsoft.com/office/powerpoint/2010/main" val="2085788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3EF43-DCA6-43F7-BD84-367BCC0243F8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23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548680"/>
            <a:ext cx="828092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600" b="1" dirty="0"/>
              <a:t>	</a:t>
            </a:r>
            <a:endParaRPr lang="bg-BG" sz="2600" dirty="0"/>
          </a:p>
          <a:p>
            <a:r>
              <a:rPr lang="bg-BG" sz="2600" dirty="0"/>
              <a:t>	</a:t>
            </a:r>
            <a:r>
              <a:rPr lang="bg-BG" sz="3200" dirty="0"/>
              <a:t>Чисти форми на темперамент не съществуват, но дори и обединени в някоя от тези четири форми, хората продължават да се различават помежду си. Поради това концепциите за темперамента са слабо прилагани в ОП като самостоятелна рамка за анализ на индивидуалните различия.</a:t>
            </a:r>
          </a:p>
        </p:txBody>
      </p:sp>
    </p:spTree>
    <p:extLst>
      <p:ext uri="{BB962C8B-B14F-4D97-AF65-F5344CB8AC3E}">
        <p14:creationId xmlns:p14="http://schemas.microsoft.com/office/powerpoint/2010/main" val="38797617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A085F-F816-4772-B8A0-2016F55DBEC1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24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9537" y="2002487"/>
            <a:ext cx="82089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ЦЕННОСТИ, ЕТИКА И ЦЕННОСТНИ КОНФЛИКТИ</a:t>
            </a:r>
          </a:p>
        </p:txBody>
      </p:sp>
    </p:spTree>
    <p:extLst>
      <p:ext uri="{BB962C8B-B14F-4D97-AF65-F5344CB8AC3E}">
        <p14:creationId xmlns:p14="http://schemas.microsoft.com/office/powerpoint/2010/main" val="33850342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A684-E59A-491D-9BD4-CC8E13DE55DD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25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332656"/>
            <a:ext cx="8496944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Bef>
                <a:spcPts val="600"/>
              </a:spcBef>
            </a:pPr>
            <a:r>
              <a:rPr lang="bg-BG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ЦЕННОСТИ</a:t>
            </a:r>
          </a:p>
          <a:p>
            <a:pPr indent="457200">
              <a:spcBef>
                <a:spcPts val="600"/>
              </a:spcBef>
            </a:pPr>
            <a:r>
              <a:rPr lang="bg-BG" sz="2600" dirty="0"/>
              <a:t>От гледна точка на ОП, </a:t>
            </a:r>
            <a:r>
              <a:rPr lang="bg-BG" sz="2600" b="1" i="1" dirty="0"/>
              <a:t>ценностите са фундаментално понятие, характеризиращо нагласите и устойчивите убеждения на даден индивид</a:t>
            </a:r>
            <a:r>
              <a:rPr lang="bg-BG" sz="2600" dirty="0"/>
              <a:t>. </a:t>
            </a:r>
          </a:p>
          <a:p>
            <a:pPr marL="457200" lvl="0" indent="-457200">
              <a:spcBef>
                <a:spcPts val="600"/>
              </a:spcBef>
              <a:buFontTx/>
              <a:buChar char="-"/>
            </a:pPr>
            <a:r>
              <a:rPr lang="bg-BG" sz="2600" b="1" dirty="0"/>
              <a:t>Те са мотивационен елемент</a:t>
            </a:r>
            <a:r>
              <a:rPr lang="bg-BG" sz="2600" dirty="0"/>
              <a:t>, тъй като се от­насят до желани, предпочитани и преследвани цели;</a:t>
            </a:r>
          </a:p>
          <a:p>
            <a:pPr marL="457200" lvl="0" indent="-457200">
              <a:buFontTx/>
              <a:buChar char="-"/>
            </a:pPr>
            <a:r>
              <a:rPr lang="bg-BG" sz="2600" b="1" dirty="0"/>
              <a:t>Те са абстрактни</a:t>
            </a:r>
            <a:r>
              <a:rPr lang="bg-BG" sz="2600" dirty="0"/>
              <a:t>;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bg-BG" sz="2600" b="1" dirty="0"/>
              <a:t>Те се подреждат в йерархия</a:t>
            </a:r>
            <a:r>
              <a:rPr lang="bg-BG" sz="2600" dirty="0"/>
              <a:t>, формирайки конкретна ценностна система  като </a:t>
            </a:r>
            <a:r>
              <a:rPr lang="bg-BG" sz="2600" b="1" dirty="0"/>
              <a:t>устойчива ор­ганизация на убеждения, </a:t>
            </a:r>
            <a:r>
              <a:rPr lang="bg-BG" sz="2600" dirty="0"/>
              <a:t>отнасящи се до </a:t>
            </a:r>
            <a:r>
              <a:rPr lang="bg-BG" sz="2600" dirty="0" err="1"/>
              <a:t>предпочитаемо</a:t>
            </a:r>
            <a:r>
              <a:rPr lang="bg-BG" sz="2600" dirty="0"/>
              <a:t> поведение или съществуване. </a:t>
            </a:r>
          </a:p>
          <a:p>
            <a:pPr marL="457200" lvl="0" indent="-457200">
              <a:spcBef>
                <a:spcPts val="600"/>
              </a:spcBef>
              <a:buFontTx/>
              <a:buChar char="-"/>
            </a:pPr>
            <a:r>
              <a:rPr lang="bg-BG" sz="2600" b="1" dirty="0"/>
              <a:t>Те са критерии за оценка и избор, стандарти при избора между алтернативни поведения, хора и събития.</a:t>
            </a:r>
            <a:endParaRPr lang="bg-BG" sz="2600" dirty="0"/>
          </a:p>
        </p:txBody>
      </p:sp>
    </p:spTree>
    <p:extLst>
      <p:ext uri="{BB962C8B-B14F-4D97-AF65-F5344CB8AC3E}">
        <p14:creationId xmlns:p14="http://schemas.microsoft.com/office/powerpoint/2010/main" val="29631483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5B57-0518-4F4F-88B4-C101CFD41DCC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26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404664"/>
            <a:ext cx="820891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Bef>
                <a:spcPts val="1200"/>
              </a:spcBef>
            </a:pPr>
            <a:r>
              <a:rPr lang="bg-BG" sz="2400" dirty="0"/>
              <a:t>Ценностите могат да бъдат </a:t>
            </a:r>
            <a:r>
              <a:rPr lang="bg-BG" sz="2400" b="1" dirty="0"/>
              <a:t>инструментални и крайни.</a:t>
            </a:r>
          </a:p>
          <a:p>
            <a:pPr indent="457200">
              <a:spcBef>
                <a:spcPts val="1200"/>
              </a:spcBef>
            </a:pPr>
            <a:r>
              <a:rPr lang="bg-BG" sz="2400" b="1" dirty="0"/>
              <a:t>Инструменталните ценности са алтернативни поведения</a:t>
            </a:r>
            <a:r>
              <a:rPr lang="bg-BG" sz="2400" dirty="0"/>
              <a:t>, чрез които се постигат целите, въплътени в крайните ценности. Например, човек, </a:t>
            </a:r>
            <a:r>
              <a:rPr lang="bg-BG" sz="2400" dirty="0" err="1"/>
              <a:t>ранжирал</a:t>
            </a:r>
            <a:r>
              <a:rPr lang="bg-BG" sz="2400" dirty="0"/>
              <a:t> високо честността, е по- вероятно да бъде честен, отколкото друг, поставил честността на по-задни позиции. Следователно, системата на инструменталните ценности може да бъде добър начин за предсказване на реалното поведение. </a:t>
            </a:r>
          </a:p>
          <a:p>
            <a:pPr indent="457200">
              <a:spcBef>
                <a:spcPts val="1200"/>
              </a:spcBef>
            </a:pPr>
            <a:r>
              <a:rPr lang="bg-BG" sz="2400" b="1" dirty="0"/>
              <a:t>Крайните ценности са средства</a:t>
            </a:r>
            <a:r>
              <a:rPr lang="bg-BG" sz="2400" dirty="0"/>
              <a:t> </a:t>
            </a:r>
            <a:r>
              <a:rPr lang="bg-BG" sz="2400" b="1" dirty="0"/>
              <a:t>за постигане на съответните цели</a:t>
            </a:r>
            <a:r>
              <a:rPr lang="bg-BG" sz="2400" dirty="0"/>
              <a:t>, т.е. те са свързани с предпочитаните начини на съществуване. Крайните ценности от най-висок ранг (напр., мъдрост) имат твърде много общо с онова, което обикнове­но наричаме смисъл на живота.</a:t>
            </a:r>
          </a:p>
        </p:txBody>
      </p:sp>
    </p:spTree>
    <p:extLst>
      <p:ext uri="{BB962C8B-B14F-4D97-AF65-F5344CB8AC3E}">
        <p14:creationId xmlns:p14="http://schemas.microsoft.com/office/powerpoint/2010/main" val="3125688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B2DD4-F795-4784-87E2-C7643B890528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172400" y="6453336"/>
            <a:ext cx="762000" cy="244475"/>
          </a:xfrm>
        </p:spPr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27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404664"/>
            <a:ext cx="8496944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Bef>
                <a:spcPts val="600"/>
              </a:spcBef>
            </a:pPr>
            <a:r>
              <a:rPr lang="bg-BG" sz="2800" dirty="0"/>
              <a:t>Друг подход за анализ на ценностите е този на </a:t>
            </a:r>
            <a:r>
              <a:rPr lang="bg-BG" sz="2800" dirty="0" err="1"/>
              <a:t>Шварц</a:t>
            </a:r>
            <a:r>
              <a:rPr lang="bg-BG" sz="2800" dirty="0"/>
              <a:t>, който посочва десет базисни ценности, извлечени от </a:t>
            </a:r>
            <a:r>
              <a:rPr lang="bg-BG" sz="2800" b="1" dirty="0"/>
              <a:t>три универсални изисквания на човешкото съществуване: </a:t>
            </a: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bg-BG" sz="2800" b="1" dirty="0"/>
              <a:t>биологичните потребности на инди­видите; </a:t>
            </a: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bg-BG" sz="2800" b="1" dirty="0"/>
              <a:t>условията, необходими за координирано социално взаимодействие и</a:t>
            </a: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bg-BG" sz="2800" b="1" dirty="0"/>
              <a:t>потребнос­тите, свързани с оцеляването и благоденствието на социалните групи.</a:t>
            </a:r>
          </a:p>
          <a:p>
            <a:pPr indent="457200">
              <a:spcBef>
                <a:spcPts val="600"/>
              </a:spcBef>
            </a:pPr>
            <a:r>
              <a:rPr lang="bg-BG" sz="2800" dirty="0"/>
              <a:t>	Тези </a:t>
            </a:r>
            <a:r>
              <a:rPr lang="bg-BG" sz="2800" b="1" dirty="0"/>
              <a:t>десет  ценности </a:t>
            </a:r>
            <a:r>
              <a:rPr lang="bg-BG" sz="2800" dirty="0"/>
              <a:t>включват всички основни общочовешки ценности, които са разпознаваеми във всички култури по света:</a:t>
            </a:r>
          </a:p>
        </p:txBody>
      </p:sp>
    </p:spTree>
    <p:extLst>
      <p:ext uri="{BB962C8B-B14F-4D97-AF65-F5344CB8AC3E}">
        <p14:creationId xmlns:p14="http://schemas.microsoft.com/office/powerpoint/2010/main" val="25554524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3C60-204D-43C0-8F32-345E250F760F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28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332656"/>
            <a:ext cx="864096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1200"/>
              </a:spcBef>
            </a:pPr>
            <a:r>
              <a:rPr lang="bg-BG" sz="2800" b="1" dirty="0"/>
              <a:t>1. Самоуправление - н</a:t>
            </a:r>
            <a:r>
              <a:rPr lang="bg-BG" sz="2800" dirty="0"/>
              <a:t>езависимост на мисленето и действието, свобода на избора и </a:t>
            </a:r>
            <a:r>
              <a:rPr lang="bg-BG" sz="2800" dirty="0" err="1"/>
              <a:t>съзидателността</a:t>
            </a:r>
            <a:r>
              <a:rPr lang="bg-BG" sz="2800" dirty="0"/>
              <a:t>.</a:t>
            </a:r>
          </a:p>
          <a:p>
            <a:pPr marL="0" lvl="1">
              <a:spcBef>
                <a:spcPts val="1200"/>
              </a:spcBef>
            </a:pPr>
            <a:r>
              <a:rPr lang="bg-BG" sz="2800" b="1" dirty="0"/>
              <a:t>2. Стимулация - в</a:t>
            </a:r>
            <a:r>
              <a:rPr lang="bg-BG" sz="2800" dirty="0"/>
              <a:t>ълнуващи преживявания, новости и предизвикателства.</a:t>
            </a:r>
          </a:p>
          <a:p>
            <a:pPr marL="0" lvl="1">
              <a:spcBef>
                <a:spcPts val="1200"/>
              </a:spcBef>
            </a:pPr>
            <a:r>
              <a:rPr lang="bg-BG" sz="2800" b="1" dirty="0"/>
              <a:t>3. </a:t>
            </a:r>
            <a:r>
              <a:rPr lang="bg-BG" sz="2800" b="1" dirty="0" err="1"/>
              <a:t>Хедонизъм</a:t>
            </a:r>
            <a:r>
              <a:rPr lang="bg-BG" sz="2800" b="1" dirty="0"/>
              <a:t> - у</a:t>
            </a:r>
            <a:r>
              <a:rPr lang="bg-BG" sz="2800" dirty="0"/>
              <a:t>доволствие и чувствено задоволство.</a:t>
            </a:r>
          </a:p>
          <a:p>
            <a:pPr marL="0" lvl="1">
              <a:spcBef>
                <a:spcPts val="1200"/>
              </a:spcBef>
            </a:pPr>
            <a:r>
              <a:rPr lang="bg-BG" sz="2800" b="1" dirty="0"/>
              <a:t>4. Постижения – </a:t>
            </a:r>
            <a:r>
              <a:rPr lang="bg-BG" sz="2800" dirty="0"/>
              <a:t>лични успехи постигнати чрез компетентност . </a:t>
            </a:r>
          </a:p>
          <a:p>
            <a:pPr marL="0" lvl="1">
              <a:spcBef>
                <a:spcPts val="1200"/>
              </a:spcBef>
            </a:pPr>
            <a:r>
              <a:rPr lang="bg-BG" sz="2800" b="1" dirty="0"/>
              <a:t>5. Власт - </a:t>
            </a:r>
            <a:r>
              <a:rPr lang="bg-BG" sz="2800" dirty="0"/>
              <a:t>социален статус и престиж, контрол или доминиране спрямо други лица, събития или ресурси. </a:t>
            </a:r>
          </a:p>
          <a:p>
            <a:pPr marL="0" lvl="1">
              <a:spcBef>
                <a:spcPts val="1200"/>
              </a:spcBef>
            </a:pPr>
            <a:r>
              <a:rPr lang="bg-BG" sz="2800" b="1" dirty="0"/>
              <a:t>6. Сигурност.</a:t>
            </a:r>
            <a:r>
              <a:rPr lang="bg-BG" sz="2800" dirty="0"/>
              <a:t> Безопасност, хармония и стабилност по отношение на общността, взаимоотношенията или себе си.</a:t>
            </a:r>
          </a:p>
        </p:txBody>
      </p:sp>
    </p:spTree>
    <p:extLst>
      <p:ext uri="{BB962C8B-B14F-4D97-AF65-F5344CB8AC3E}">
        <p14:creationId xmlns:p14="http://schemas.microsoft.com/office/powerpoint/2010/main" val="34137685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7A628-60E9-47AA-A9D0-A404E0D2A2F6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29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332656"/>
            <a:ext cx="8640960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1200"/>
              </a:spcBef>
            </a:pPr>
            <a:r>
              <a:rPr lang="bg-BG" sz="2800" b="1" dirty="0"/>
              <a:t>7. Съответствие  -  в</a:t>
            </a:r>
            <a:r>
              <a:rPr lang="bg-BG" sz="2800" dirty="0"/>
              <a:t>ъздържане от поведения, намерения или импулсивни актове, криещи възможност за нанасяне на вреда или нарушение на обществените норми и очаквания.</a:t>
            </a:r>
          </a:p>
          <a:p>
            <a:pPr marL="0" lvl="1">
              <a:spcBef>
                <a:spcPts val="1200"/>
              </a:spcBef>
            </a:pPr>
            <a:r>
              <a:rPr lang="bg-BG" sz="2800" b="1" dirty="0"/>
              <a:t>8. Традиция - </a:t>
            </a:r>
            <a:r>
              <a:rPr lang="bg-BG" sz="2800" dirty="0"/>
              <a:t>респект, ангажираност към обичаите и идеите на традиционната култура или религия. </a:t>
            </a:r>
          </a:p>
          <a:p>
            <a:pPr marL="0" lvl="1">
              <a:spcBef>
                <a:spcPts val="1200"/>
              </a:spcBef>
            </a:pPr>
            <a:r>
              <a:rPr lang="bg-BG" sz="2800" b="1" dirty="0"/>
              <a:t>9. Добронамереност - </a:t>
            </a:r>
            <a:r>
              <a:rPr lang="bg-BG" sz="2800" dirty="0"/>
              <a:t>запазване и развиване на благоденствието на близките хора. </a:t>
            </a:r>
          </a:p>
          <a:p>
            <a:pPr marL="0" lvl="1">
              <a:spcBef>
                <a:spcPts val="1200"/>
              </a:spcBef>
            </a:pPr>
            <a:r>
              <a:rPr lang="bg-BG" sz="2800" b="1" dirty="0"/>
              <a:t>10. Универсализъм - р</a:t>
            </a:r>
            <a:r>
              <a:rPr lang="bg-BG" sz="2800" dirty="0"/>
              <a:t>азбиране, уважение, толерантност и съхранение на благоден­ствието на другите и на природата.</a:t>
            </a:r>
          </a:p>
          <a:p>
            <a:pPr marL="0" lvl="1">
              <a:spcBef>
                <a:spcPts val="600"/>
              </a:spcBef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8951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99613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bg-BG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ИНДИВИДУАЛНИ РАЗЛИЧИЯ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892E5-492B-4199-862B-B621320A59C7}" type="datetime1">
              <a:rPr lang="en-US" smtClean="0"/>
              <a:t>3/27/2020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E0842B1E-C85E-4B0B-ACC7-6D62CF3335C2}" type="slidenum">
              <a:rPr lang="en-US" sz="1400" b="1" smtClean="0">
                <a:solidFill>
                  <a:srgbClr val="002060"/>
                </a:solidFill>
              </a:rPr>
              <a:t>3</a:t>
            </a:fld>
            <a:endParaRPr lang="en-US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6693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4D67A-08D7-4A13-8138-FD6BCC99D104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30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404665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600" dirty="0"/>
              <a:t>	За ОП и управлението на човешките ресурси особено важен е въпросът за</a:t>
            </a:r>
            <a:r>
              <a:rPr lang="bg-BG" sz="3600" b="1" dirty="0"/>
              <a:t> </a:t>
            </a:r>
            <a:r>
              <a:rPr lang="bg-BG" sz="3600" b="1" dirty="0">
                <a:solidFill>
                  <a:srgbClr val="FF0000"/>
                </a:solidFill>
              </a:rPr>
              <a:t>междуценностните конфликти</a:t>
            </a:r>
            <a:r>
              <a:rPr lang="bg-BG" sz="3600" b="1" dirty="0"/>
              <a:t>, </a:t>
            </a:r>
            <a:r>
              <a:rPr lang="bg-BG" sz="3600" dirty="0"/>
              <a:t>които</a:t>
            </a:r>
            <a:r>
              <a:rPr lang="bg-BG" sz="3600" b="1" dirty="0"/>
              <a:t>  </a:t>
            </a:r>
            <a:r>
              <a:rPr lang="bg-BG" sz="3600" dirty="0"/>
              <a:t>обикновено се разглеждат в три групи: </a:t>
            </a:r>
          </a:p>
          <a:p>
            <a:pPr marL="342900" indent="-342900">
              <a:buFontTx/>
              <a:buChar char="-"/>
            </a:pPr>
            <a:r>
              <a:rPr lang="bg-BG" sz="3600" dirty="0"/>
              <a:t>личностни, </a:t>
            </a:r>
          </a:p>
          <a:p>
            <a:pPr marL="342900" indent="-342900">
              <a:buFontTx/>
              <a:buChar char="-"/>
            </a:pPr>
            <a:r>
              <a:rPr lang="bg-BG" sz="3600" dirty="0"/>
              <a:t>между­личностни и </a:t>
            </a:r>
          </a:p>
          <a:p>
            <a:pPr marL="342900" indent="-342900">
              <a:buFontTx/>
              <a:buChar char="-"/>
            </a:pPr>
            <a:r>
              <a:rPr lang="bg-BG" sz="3600" dirty="0"/>
              <a:t>ценностни конфликти, възникващи между личността и организацията.</a:t>
            </a:r>
          </a:p>
        </p:txBody>
      </p:sp>
    </p:spTree>
    <p:extLst>
      <p:ext uri="{BB962C8B-B14F-4D97-AF65-F5344CB8AC3E}">
        <p14:creationId xmlns:p14="http://schemas.microsoft.com/office/powerpoint/2010/main" val="7665734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5B930-D815-440B-B79A-F5CE48868E29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31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404664"/>
            <a:ext cx="8208912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Bef>
                <a:spcPts val="1200"/>
              </a:spcBef>
            </a:pPr>
            <a:r>
              <a:rPr lang="bg-BG" sz="3000" b="1" i="1" dirty="0">
                <a:solidFill>
                  <a:srgbClr val="FF0000"/>
                </a:solidFill>
              </a:rPr>
              <a:t>Личностен ценностен конфликт</a:t>
            </a:r>
            <a:r>
              <a:rPr lang="bg-BG" sz="3000" dirty="0">
                <a:solidFill>
                  <a:srgbClr val="FF0000"/>
                </a:solidFill>
              </a:rPr>
              <a:t> </a:t>
            </a:r>
            <a:r>
              <a:rPr lang="bg-BG" sz="3000" dirty="0"/>
              <a:t>е налице, ко­гато значими за личността инструментални или крайни ценности изискват взаимно из­ключващи се поведения. Например ценността „честност" може да бъде изместена от ценността „ам­бициозност". </a:t>
            </a:r>
          </a:p>
          <a:p>
            <a:pPr indent="457200">
              <a:spcBef>
                <a:spcPts val="1200"/>
              </a:spcBef>
            </a:pPr>
            <a:r>
              <a:rPr lang="bg-BG" sz="3000" dirty="0"/>
              <a:t>Личностен ценностен конфликт може да възникне също при несъответствие между крайна ценност и инструментална ценност. Например, инструменталната ценност „независим" може да се окаже несъвместима с крайната ценност „ис­тинско приятелство". </a:t>
            </a:r>
          </a:p>
        </p:txBody>
      </p:sp>
    </p:spTree>
    <p:extLst>
      <p:ext uri="{BB962C8B-B14F-4D97-AF65-F5344CB8AC3E}">
        <p14:creationId xmlns:p14="http://schemas.microsoft.com/office/powerpoint/2010/main" val="8995697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9D7E-7A8B-4B0D-96B3-07257EE5E041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32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908720"/>
            <a:ext cx="83529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600" b="1" i="1" dirty="0">
                <a:solidFill>
                  <a:srgbClr val="FF0000"/>
                </a:solidFill>
              </a:rPr>
              <a:t>	</a:t>
            </a:r>
            <a:r>
              <a:rPr lang="bg-BG" sz="3200" b="1" i="1" dirty="0">
                <a:solidFill>
                  <a:srgbClr val="FF0000"/>
                </a:solidFill>
              </a:rPr>
              <a:t>Междуличностните ценностни конфликти</a:t>
            </a:r>
            <a:r>
              <a:rPr lang="bg-BG" sz="3200" b="1" dirty="0">
                <a:solidFill>
                  <a:srgbClr val="FF0000"/>
                </a:solidFill>
              </a:rPr>
              <a:t> </a:t>
            </a:r>
            <a:r>
              <a:rPr lang="bg-BG" sz="3200" dirty="0"/>
              <a:t>често са истинското ядро на пер­сонални сблъсъци и то не само на работното място. Това обстоятелство може да се окаже твърде полезно, когато специалистът по управление на персонала се опитва да разбере, анализира и след това да </a:t>
            </a:r>
            <a:r>
              <a:rPr lang="bg-BG" sz="3200" dirty="0" err="1"/>
              <a:t>арбитрира</a:t>
            </a:r>
            <a:r>
              <a:rPr lang="bg-BG" sz="3200" dirty="0"/>
              <a:t> или неутрализира такъв тип персонални сблъсъци.</a:t>
            </a:r>
          </a:p>
        </p:txBody>
      </p:sp>
    </p:spTree>
    <p:extLst>
      <p:ext uri="{BB962C8B-B14F-4D97-AF65-F5344CB8AC3E}">
        <p14:creationId xmlns:p14="http://schemas.microsoft.com/office/powerpoint/2010/main" val="13100214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ACEC-1F1B-4EF7-9A2D-888E284E295B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33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404665"/>
            <a:ext cx="84249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i="1" dirty="0">
                <a:solidFill>
                  <a:srgbClr val="FF0000"/>
                </a:solidFill>
              </a:rPr>
              <a:t>	</a:t>
            </a:r>
            <a:r>
              <a:rPr lang="bg-BG" sz="2800" dirty="0"/>
              <a:t> </a:t>
            </a:r>
            <a:r>
              <a:rPr lang="bg-BG" sz="3200" b="1" i="1" dirty="0">
                <a:solidFill>
                  <a:srgbClr val="FF0000"/>
                </a:solidFill>
              </a:rPr>
              <a:t>Ценностните конфликти, възникващи между личността и организацията, </a:t>
            </a:r>
            <a:r>
              <a:rPr lang="bg-BG" sz="3200" dirty="0"/>
              <a:t>са тясно свързани с организационната култура, която има своя характерна доминираща ценностна система. </a:t>
            </a:r>
          </a:p>
          <a:p>
            <a:r>
              <a:rPr lang="bg-BG" sz="3200" dirty="0"/>
              <a:t>	Когато ценностите на личността не съвпадат с тези на организационната култура, индивидът има три възможности за избор: </a:t>
            </a:r>
          </a:p>
          <a:p>
            <a:pPr marL="457200" indent="-457200">
              <a:buFontTx/>
              <a:buChar char="-"/>
            </a:pPr>
            <a:r>
              <a:rPr lang="bg-BG" sz="3200" dirty="0"/>
              <a:t>да стане част от организацията, </a:t>
            </a:r>
          </a:p>
          <a:p>
            <a:pPr marL="457200" indent="-457200">
              <a:buFontTx/>
              <a:buChar char="-"/>
            </a:pPr>
            <a:r>
              <a:rPr lang="bg-BG" sz="3200" dirty="0"/>
              <a:t>да напусне системата или </a:t>
            </a:r>
          </a:p>
          <a:p>
            <a:pPr marL="457200" indent="-457200">
              <a:buFontTx/>
              <a:buChar char="-"/>
            </a:pPr>
            <a:r>
              <a:rPr lang="bg-BG" sz="3200" dirty="0"/>
              <a:t>да се бори с нея.</a:t>
            </a:r>
          </a:p>
        </p:txBody>
      </p:sp>
    </p:spTree>
    <p:extLst>
      <p:ext uri="{BB962C8B-B14F-4D97-AF65-F5344CB8AC3E}">
        <p14:creationId xmlns:p14="http://schemas.microsoft.com/office/powerpoint/2010/main" val="31088784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E0332-2460-4F71-B600-9D537E994E26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34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332656"/>
            <a:ext cx="828092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Bef>
                <a:spcPts val="1200"/>
              </a:spcBef>
            </a:pPr>
            <a:r>
              <a:rPr lang="bg-BG" sz="3200" dirty="0"/>
              <a:t>Установени са систематични различия в структура­та на ценностите по пол. </a:t>
            </a:r>
          </a:p>
          <a:p>
            <a:pPr indent="457200">
              <a:spcBef>
                <a:spcPts val="1200"/>
              </a:spcBef>
            </a:pPr>
            <a:r>
              <a:rPr lang="bg-BG" sz="3200" dirty="0"/>
              <a:t>За мъжете по-значи­ми се оказват ценностите: интелектуален, амбициозен, с широки възгледи, с въображение, удобен живот, вътрешна хармония. </a:t>
            </a:r>
          </a:p>
          <a:p>
            <a:pPr indent="457200">
              <a:spcBef>
                <a:spcPts val="1200"/>
              </a:spcBef>
            </a:pPr>
            <a:r>
              <a:rPr lang="bg-BG" sz="3200" dirty="0"/>
              <a:t>За жените от по-голяма зна­чимост са: логика, независимост, спретнатост, вежливост, способност за прошка. </a:t>
            </a:r>
          </a:p>
          <a:p>
            <a:pPr indent="457200">
              <a:spcBef>
                <a:spcPts val="1200"/>
              </a:spcBef>
            </a:pPr>
            <a:r>
              <a:rPr lang="bg-BG" sz="3200" dirty="0"/>
              <a:t>Наличието на тези различия следва да се отчита в практиката на управлението и в ОП.</a:t>
            </a:r>
          </a:p>
        </p:txBody>
      </p:sp>
    </p:spTree>
    <p:extLst>
      <p:ext uri="{BB962C8B-B14F-4D97-AF65-F5344CB8AC3E}">
        <p14:creationId xmlns:p14="http://schemas.microsoft.com/office/powerpoint/2010/main" val="39514909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08BF0-D7E4-4E5F-B98A-FC9AAF2A515A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35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510009"/>
            <a:ext cx="84969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ЕТИКА</a:t>
            </a:r>
          </a:p>
          <a:p>
            <a:r>
              <a:rPr lang="bg-BG" sz="2600" dirty="0"/>
              <a:t>	Проблемите за ценностите и ценностните конфликти са неразривно свързани с етиката и морала в организа­цията. Етичните ценности са неотделимо вплетени в мисленето и чувствата на всеки служител  и във всяко групово действие. Те се проявяват на организационната повърхност в ситуации като: </a:t>
            </a:r>
          </a:p>
          <a:p>
            <a:pPr marL="457200" indent="-457200">
              <a:buFontTx/>
              <a:buChar char="-"/>
            </a:pPr>
            <a:r>
              <a:rPr lang="bg-BG" sz="2600" dirty="0"/>
              <a:t>оценка на персонала; </a:t>
            </a:r>
          </a:p>
          <a:p>
            <a:pPr marL="457200" indent="-457200">
              <a:buFontTx/>
              <a:buChar char="-"/>
            </a:pPr>
            <a:r>
              <a:rPr lang="bg-BG" sz="2600" dirty="0"/>
              <a:t>при наградите и наказанията, </a:t>
            </a:r>
          </a:p>
          <a:p>
            <a:pPr marL="457200" indent="-457200">
              <a:buFontTx/>
              <a:buChar char="-"/>
            </a:pPr>
            <a:r>
              <a:rPr lang="bg-BG" sz="2600" dirty="0"/>
              <a:t>при уволненията, </a:t>
            </a:r>
          </a:p>
          <a:p>
            <a:pPr marL="457200" indent="-457200">
              <a:buFontTx/>
              <a:buChar char="-"/>
            </a:pPr>
            <a:r>
              <a:rPr lang="bg-BG" sz="2600" dirty="0"/>
              <a:t>при избора на насоки на социалната политика,</a:t>
            </a:r>
          </a:p>
          <a:p>
            <a:pPr marL="457200" indent="-457200">
              <a:buFontTx/>
              <a:buChar char="-"/>
            </a:pPr>
            <a:r>
              <a:rPr lang="bg-BG" sz="2600" dirty="0"/>
              <a:t>в областта на </a:t>
            </a:r>
            <a:r>
              <a:rPr lang="bg-BG" sz="2600" dirty="0" err="1"/>
              <a:t>поликултуралното</a:t>
            </a:r>
            <a:r>
              <a:rPr lang="bg-BG" sz="2600" dirty="0"/>
              <a:t> управление (напр., на многонационални компании) и др.</a:t>
            </a:r>
            <a:endParaRPr lang="bg-BG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7431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8F8AF-5987-4210-B1D0-D4B0800CCEBB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36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7634" y="404664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2400" cap="small" dirty="0"/>
              <a:t>От</a:t>
            </a:r>
            <a:r>
              <a:rPr lang="bg-BG" sz="2400" dirty="0"/>
              <a:t> позицията на ОП важен е приносът на </a:t>
            </a:r>
            <a:r>
              <a:rPr lang="bg-BG" sz="2400" b="1" dirty="0" err="1"/>
              <a:t>Колбърг</a:t>
            </a:r>
            <a:r>
              <a:rPr lang="bg-BG" sz="2400" dirty="0"/>
              <a:t> при систематичните изследвания на етиката и ценно­стите. Той обособява фази в развитието на моралното съзнание, доказващи, че ценностите узряват постепенно. </a:t>
            </a:r>
          </a:p>
          <a:p>
            <a:pPr indent="457200"/>
            <a:r>
              <a:rPr lang="bg-BG" sz="2400" b="1" dirty="0"/>
              <a:t>Във фаза 1 </a:t>
            </a:r>
            <a:r>
              <a:rPr lang="bg-BG" sz="2400" dirty="0"/>
              <a:t>ключова роля имат потребностите. В конфликтна ситуация хората, намиращи се на този етап, виждат само собствените си потребности и интереси. Това е фаза, харак­терна за децата, но немалко възрастни си остават на това ниво цял живот. </a:t>
            </a:r>
          </a:p>
          <a:p>
            <a:pPr indent="457200"/>
            <a:r>
              <a:rPr lang="bg-BG" sz="2400" b="1" dirty="0"/>
              <a:t>Фаза 2</a:t>
            </a:r>
            <a:r>
              <a:rPr lang="bg-BG" sz="2400" dirty="0"/>
              <a:t> включва вече и идеята за справедливост. Тук индивидът се интересува от това, как групата или обществото са определили какво е добро и зло.</a:t>
            </a:r>
          </a:p>
          <a:p>
            <a:pPr indent="457200"/>
            <a:r>
              <a:rPr lang="bg-BG" sz="2400" b="1" dirty="0"/>
              <a:t>Фаза 3</a:t>
            </a:r>
            <a:r>
              <a:rPr lang="bg-BG" sz="2400" dirty="0"/>
              <a:t>  се определя от схващането за справедли­востта и включва задълбочена </a:t>
            </a:r>
            <a:r>
              <a:rPr lang="bg-BG" sz="2400" dirty="0" err="1"/>
              <a:t>осмисленост</a:t>
            </a:r>
            <a:r>
              <a:rPr lang="bg-BG" sz="2400" dirty="0"/>
              <a:t> на проблемите на равенството, взаимността, честността, доброто и пр.</a:t>
            </a:r>
          </a:p>
        </p:txBody>
      </p:sp>
    </p:spTree>
    <p:extLst>
      <p:ext uri="{BB962C8B-B14F-4D97-AF65-F5344CB8AC3E}">
        <p14:creationId xmlns:p14="http://schemas.microsoft.com/office/powerpoint/2010/main" val="37496306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C510-C154-4C02-8EFB-1F6E113F1FFA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37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7634" y="404664"/>
            <a:ext cx="819882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3000" dirty="0"/>
              <a:t>Практическо значение имат такива неетични поведения и практики като: </a:t>
            </a:r>
          </a:p>
          <a:p>
            <a:pPr marL="342900" indent="-342900">
              <a:buFontTx/>
              <a:buChar char="-"/>
            </a:pPr>
            <a:r>
              <a:rPr lang="bg-BG" sz="3000" dirty="0"/>
              <a:t>нечестност, задържане или изопачаване на информация; заблуждаваща или объркваща комуникация;</a:t>
            </a:r>
          </a:p>
          <a:p>
            <a:pPr marL="342900" indent="-342900">
              <a:buFontTx/>
              <a:buChar char="-"/>
            </a:pPr>
            <a:r>
              <a:rPr lang="bg-BG" sz="3000" dirty="0"/>
              <a:t>манипулиране на чувствата на хората;</a:t>
            </a:r>
          </a:p>
          <a:p>
            <a:pPr marL="342900" indent="-342900">
              <a:buFontTx/>
              <a:buChar char="-"/>
            </a:pPr>
            <a:r>
              <a:rPr lang="bg-BG" sz="3000" dirty="0"/>
              <a:t>измама, трикове, заблуждаване;</a:t>
            </a:r>
          </a:p>
          <a:p>
            <a:pPr marL="342900" indent="-342900">
              <a:buFontTx/>
              <a:buChar char="-"/>
            </a:pPr>
            <a:r>
              <a:rPr lang="bg-BG" sz="3000" dirty="0"/>
              <a:t>експлоатиране на чужда слабост, беззащитност или уязвимост;</a:t>
            </a:r>
          </a:p>
          <a:p>
            <a:pPr marL="342900" indent="-342900">
              <a:buFontTx/>
              <a:buChar char="-"/>
            </a:pPr>
            <a:r>
              <a:rPr lang="bg-BG" sz="3000" dirty="0"/>
              <a:t>алчност и извънмерни печалби;</a:t>
            </a:r>
          </a:p>
          <a:p>
            <a:pPr marL="342900" lvl="0" indent="-342900">
              <a:buFontTx/>
              <a:buChar char="-"/>
            </a:pPr>
            <a:r>
              <a:rPr lang="bg-BG" sz="3000" dirty="0"/>
              <a:t>нарушаване на „психологическия контракт“, т.е. на неформално установените очаква­ния на страните;</a:t>
            </a:r>
          </a:p>
        </p:txBody>
      </p:sp>
    </p:spTree>
    <p:extLst>
      <p:ext uri="{BB962C8B-B14F-4D97-AF65-F5344CB8AC3E}">
        <p14:creationId xmlns:p14="http://schemas.microsoft.com/office/powerpoint/2010/main" val="38421565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C510-C154-4C02-8EFB-1F6E113F1FFA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38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7634" y="404664"/>
            <a:ext cx="819882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bg-BG" sz="2800" dirty="0"/>
              <a:t>избягване на отговорност или поемане на вина;</a:t>
            </a:r>
          </a:p>
          <a:p>
            <a:pPr marL="342900" lvl="0" indent="-342900">
              <a:buFontTx/>
              <a:buChar char="-"/>
            </a:pPr>
            <a:r>
              <a:rPr lang="bg-BG" sz="2800" dirty="0"/>
              <a:t>принуждение или </a:t>
            </a:r>
            <a:r>
              <a:rPr lang="bg-BG" sz="2800" dirty="0" err="1"/>
              <a:t>подбудителство</a:t>
            </a:r>
            <a:r>
              <a:rPr lang="bg-BG" sz="2800" dirty="0"/>
              <a:t>;</a:t>
            </a:r>
          </a:p>
          <a:p>
            <a:pPr marL="342900" lvl="0" indent="-342900">
              <a:buFontTx/>
              <a:buChar char="-"/>
            </a:pPr>
            <a:r>
              <a:rPr lang="bg-BG" sz="2800" dirty="0"/>
              <a:t>нанасяне на щети на природната среда; прекомерно </a:t>
            </a:r>
            <a:r>
              <a:rPr lang="bg-BG" sz="2800" dirty="0" err="1"/>
              <a:t>консуматорство</a:t>
            </a:r>
            <a:r>
              <a:rPr lang="bg-BG" sz="2800" dirty="0"/>
              <a:t>;</a:t>
            </a:r>
          </a:p>
          <a:p>
            <a:pPr marL="342900" lvl="0" indent="-342900">
              <a:buFontTx/>
              <a:buChar char="-"/>
            </a:pPr>
            <a:r>
              <a:rPr lang="bg-BG" sz="2800" dirty="0"/>
              <a:t>безотговорно или арогантно използване на власт;</a:t>
            </a:r>
          </a:p>
          <a:p>
            <a:pPr marL="342900" lvl="0" indent="-342900">
              <a:buFontTx/>
              <a:buChar char="-"/>
            </a:pPr>
            <a:r>
              <a:rPr lang="bg-BG" sz="2800" dirty="0"/>
              <a:t>фаворизиране; отчуждаване или маргинализация на хора или групи;</a:t>
            </a:r>
          </a:p>
          <a:p>
            <a:pPr marL="342900" lvl="0" indent="-342900">
              <a:buFontTx/>
              <a:buChar char="-"/>
            </a:pPr>
            <a:r>
              <a:rPr lang="bg-BG" sz="2800" dirty="0"/>
              <a:t>конфликт на интереси;</a:t>
            </a:r>
          </a:p>
          <a:p>
            <a:pPr marL="342900" lvl="0" indent="-342900">
              <a:buFontTx/>
              <a:buChar char="-"/>
            </a:pPr>
            <a:r>
              <a:rPr lang="bg-BG" sz="2800" dirty="0"/>
              <a:t>подвеждане на доверие;</a:t>
            </a:r>
          </a:p>
          <a:p>
            <a:pPr marL="342900" lvl="0" indent="-342900">
              <a:buFontTx/>
              <a:buChar char="-"/>
            </a:pPr>
            <a:r>
              <a:rPr lang="bg-BG" sz="2800" dirty="0"/>
              <a:t>нарушаване на конфиденциалност;</a:t>
            </a:r>
          </a:p>
          <a:p>
            <a:pPr marL="342900" lvl="0" indent="-342900">
              <a:buFontTx/>
              <a:buChar char="-"/>
            </a:pPr>
            <a:r>
              <a:rPr lang="bg-BG" sz="2800" dirty="0"/>
              <a:t>безучастност при чужди неетични поведения;</a:t>
            </a:r>
          </a:p>
          <a:p>
            <a:pPr marL="342900" lvl="0" indent="-342900">
              <a:buFontTx/>
              <a:buChar char="-"/>
            </a:pPr>
            <a:r>
              <a:rPr lang="bg-BG" sz="2800" dirty="0"/>
              <a:t>несправедливост; липса на състрадание, съчувствие или милосърдие.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7760343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FFA3D-CED7-4054-B558-8DCD7F43ED23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39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2132856"/>
            <a:ext cx="87744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ДИНАМИКА НА ИНДИВИДУАЛНИТЕ </a:t>
            </a:r>
          </a:p>
          <a:p>
            <a:pPr algn="ctr"/>
            <a:r>
              <a:rPr lang="bg-BG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РАЗЛИЧИЯ</a:t>
            </a:r>
            <a:endParaRPr lang="bg-BG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6656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94755-7975-4BC5-BEF3-D0F1C9EBA90D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pPr algn="ctr"/>
              <a:t>4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7" y="548680"/>
            <a:ext cx="854220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60000"/>
            <a:r>
              <a:rPr lang="en-US" sz="2800" dirty="0"/>
              <a:t>	</a:t>
            </a:r>
            <a:r>
              <a:rPr lang="bg-BG" sz="3200" dirty="0"/>
              <a:t>Организацията наема цялостни и зрели личности с техните познания, светогледи, темперамент, съмнения, мечти и семейни проблеми. </a:t>
            </a:r>
            <a:endParaRPr lang="en-US" sz="3200" dirty="0"/>
          </a:p>
          <a:p>
            <a:pPr defTabSz="360000"/>
            <a:r>
              <a:rPr lang="en-US" sz="3200" dirty="0"/>
              <a:t>	</a:t>
            </a:r>
            <a:r>
              <a:rPr lang="bg-BG" sz="3200" dirty="0"/>
              <a:t>Следователно, </a:t>
            </a:r>
            <a:r>
              <a:rPr lang="bg-BG" sz="3200" b="1" dirty="0"/>
              <a:t>управлението с помощта на ОП </a:t>
            </a:r>
            <a:r>
              <a:rPr lang="bg-BG" sz="3200" dirty="0"/>
              <a:t>трябва да анализира, познава и управлява цялата недели­ма и сложна личност на индивида.</a:t>
            </a:r>
            <a:endParaRPr lang="en-US" sz="3200" dirty="0"/>
          </a:p>
          <a:p>
            <a:pPr defTabSz="360000"/>
            <a:r>
              <a:rPr lang="en-US" sz="3200" dirty="0"/>
              <a:t>	</a:t>
            </a:r>
            <a:r>
              <a:rPr lang="bg-BG" sz="3200" dirty="0"/>
              <a:t>Има неща, по които всички хора могат да си приличат, но всеки човек си остава един </a:t>
            </a:r>
            <a:r>
              <a:rPr lang="bg-BG" sz="3200" dirty="0" err="1"/>
              <a:t>микросвят</a:t>
            </a:r>
            <a:r>
              <a:rPr lang="bg-BG" sz="3200" dirty="0"/>
              <a:t>, с уникални специфични характеристики.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667009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8418A-47BD-4442-A775-B669FF163D47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40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1" y="332656"/>
            <a:ext cx="856895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Bef>
                <a:spcPts val="1200"/>
              </a:spcBef>
            </a:pPr>
            <a:r>
              <a:rPr lang="bg-BG" sz="2800" dirty="0"/>
              <a:t>Динамиката на личностните особености има важно значение за ОП при формиране на фирмената политика към по-възрастните работници, при изгражда­нето на системи за управление на професионалното израстване (кариерата) и др</a:t>
            </a:r>
            <a:r>
              <a:rPr lang="bg-BG" sz="2800" b="1" dirty="0"/>
              <a:t>. Различават се три процеса на динамика - </a:t>
            </a:r>
            <a:r>
              <a:rPr lang="bg-BG" sz="2800" b="1" dirty="0">
                <a:solidFill>
                  <a:srgbClr val="FF0000"/>
                </a:solidFill>
              </a:rPr>
              <a:t>израстване, развитие и стареене.</a:t>
            </a:r>
          </a:p>
          <a:p>
            <a:pPr indent="457200">
              <a:spcBef>
                <a:spcPts val="1200"/>
              </a:spcBef>
            </a:pPr>
            <a:r>
              <a:rPr lang="bg-BG" sz="2800" b="1" dirty="0">
                <a:solidFill>
                  <a:srgbClr val="FF0000"/>
                </a:solidFill>
              </a:rPr>
              <a:t>Израстване - </a:t>
            </a:r>
            <a:r>
              <a:rPr lang="bg-BG" sz="2800" dirty="0">
                <a:solidFill>
                  <a:srgbClr val="FF0000"/>
                </a:solidFill>
              </a:rPr>
              <a:t>то е различно от обучението</a:t>
            </a:r>
            <a:r>
              <a:rPr lang="bg-BG" sz="2800" dirty="0"/>
              <a:t>, но връзката между двете е неразривна. Развитието на поведението трябва да се разглежда като единен и непрекъснат процес. Достигането на зрелост е достигане на личностния потенциал чрез </a:t>
            </a:r>
            <a:r>
              <a:rPr lang="bg-BG" sz="2800" dirty="0" err="1"/>
              <a:t>самообновяване</a:t>
            </a:r>
            <a:r>
              <a:rPr lang="bg-BG" sz="2800" dirty="0"/>
              <a:t> или </a:t>
            </a:r>
            <a:r>
              <a:rPr lang="bg-BG" sz="2800" dirty="0" err="1"/>
              <a:t>самоактуализация</a:t>
            </a:r>
            <a:r>
              <a:rPr lang="bg-BG" sz="2800" dirty="0"/>
              <a:t>.</a:t>
            </a:r>
            <a:r>
              <a:rPr lang="bg-BG" sz="2800" dirty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29095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42C18-102A-43A4-B3A7-934FFC791619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41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332656"/>
            <a:ext cx="878497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2600" b="1" dirty="0">
                <a:solidFill>
                  <a:srgbClr val="FF0000"/>
                </a:solidFill>
              </a:rPr>
              <a:t>Развитието</a:t>
            </a:r>
            <a:r>
              <a:rPr lang="bg-BG" sz="2600" dirty="0">
                <a:solidFill>
                  <a:srgbClr val="FF0000"/>
                </a:solidFill>
              </a:rPr>
              <a:t> </a:t>
            </a:r>
            <a:r>
              <a:rPr lang="bg-BG" sz="2600" dirty="0"/>
              <a:t>е непрекъснат процес на промяна на поведението и психиката на лич­ността. Личностното развитие се оформя от собствения личностен потенциал и от такива външни въздействия като </a:t>
            </a:r>
            <a:r>
              <a:rPr lang="bg-BG" sz="2600" dirty="0" err="1"/>
              <a:t>социокултурната</a:t>
            </a:r>
            <a:r>
              <a:rPr lang="bg-BG" sz="2600" dirty="0"/>
              <a:t> среда, ролите и взаимоотношенията на индивида и ограниченията и възможностите, с които се срещат хората при развитие на техния потенциал.</a:t>
            </a:r>
          </a:p>
          <a:p>
            <a:pPr indent="457200"/>
            <a:r>
              <a:rPr lang="bg-BG" sz="2600" b="1" dirty="0">
                <a:solidFill>
                  <a:srgbClr val="FF0000"/>
                </a:solidFill>
              </a:rPr>
              <a:t>Стареенето е третият стадий</a:t>
            </a:r>
            <a:r>
              <a:rPr lang="bg-BG" sz="2600" b="1" dirty="0"/>
              <a:t>. </a:t>
            </a:r>
            <a:r>
              <a:rPr lang="bg-BG" sz="2600" dirty="0"/>
              <a:t>С възрастта човек се „износва" физически и психически: става по-малко ада­птивен, по-малко склонен да поема допълнителни отговорности, по-бавно обучаем и т.н. Но дори ако скоростта на обучение при по-възрастните хора е по-ниска, те са по-съзнателни и упорити в овладяването на съответните знания от по-младите си колеги.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37542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4A6A7-1355-4D32-ACF8-C0B7317C48F4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42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404665"/>
            <a:ext cx="842493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2400" dirty="0"/>
              <a:t>Съществуват много модели за динамиката на личностното развитие. </a:t>
            </a:r>
          </a:p>
          <a:p>
            <a:pPr indent="457200"/>
            <a:r>
              <a:rPr lang="bg-BG" sz="2400" dirty="0"/>
              <a:t>Един от най-разпространените е </a:t>
            </a:r>
            <a:r>
              <a:rPr lang="bg-BG" sz="2400" b="1" dirty="0">
                <a:solidFill>
                  <a:srgbClr val="FF0000"/>
                </a:solidFill>
              </a:rPr>
              <a:t>моделът на </a:t>
            </a:r>
            <a:r>
              <a:rPr lang="bg-BG" sz="2400" b="1" dirty="0" err="1">
                <a:solidFill>
                  <a:srgbClr val="FF0000"/>
                </a:solidFill>
              </a:rPr>
              <a:t>Гейл</a:t>
            </a:r>
            <a:r>
              <a:rPr lang="bg-BG" sz="2400" b="1" dirty="0">
                <a:solidFill>
                  <a:srgbClr val="FF0000"/>
                </a:solidFill>
              </a:rPr>
              <a:t> </a:t>
            </a:r>
            <a:r>
              <a:rPr lang="bg-BG" sz="2400" b="1" dirty="0" err="1">
                <a:solidFill>
                  <a:srgbClr val="FF0000"/>
                </a:solidFill>
              </a:rPr>
              <a:t>Шийхи</a:t>
            </a:r>
            <a:r>
              <a:rPr lang="bg-BG" sz="2400" dirty="0">
                <a:solidFill>
                  <a:srgbClr val="FF0000"/>
                </a:solidFill>
              </a:rPr>
              <a:t>,</a:t>
            </a:r>
            <a:r>
              <a:rPr lang="bg-BG" sz="2400" dirty="0"/>
              <a:t> в който са обособени следните</a:t>
            </a:r>
            <a:r>
              <a:rPr lang="bg-BG" sz="2400" dirty="0">
                <a:solidFill>
                  <a:srgbClr val="FF0000"/>
                </a:solidFill>
              </a:rPr>
              <a:t> стадии</a:t>
            </a:r>
            <a:r>
              <a:rPr lang="bg-BG" sz="2400" dirty="0"/>
              <a:t>: </a:t>
            </a:r>
          </a:p>
          <a:p>
            <a:pPr marL="0" lvl="1" indent="457200">
              <a:spcBef>
                <a:spcPts val="1200"/>
              </a:spcBef>
            </a:pPr>
            <a:r>
              <a:rPr lang="bg-BG" sz="2400" b="1" i="1" dirty="0">
                <a:solidFill>
                  <a:srgbClr val="FF0000"/>
                </a:solidFill>
              </a:rPr>
              <a:t>= Край на </a:t>
            </a:r>
            <a:r>
              <a:rPr lang="bg-BG" sz="2400" b="1" i="1" dirty="0" err="1">
                <a:solidFill>
                  <a:srgbClr val="FF0000"/>
                </a:solidFill>
              </a:rPr>
              <a:t>тийнейджърството</a:t>
            </a:r>
            <a:r>
              <a:rPr lang="bg-BG" sz="2400" b="1" i="1" dirty="0">
                <a:solidFill>
                  <a:srgbClr val="FF0000"/>
                </a:solidFill>
              </a:rPr>
              <a:t>, или „пускане на корени" (15-19 г.): </a:t>
            </a:r>
            <a:r>
              <a:rPr lang="bg-BG" sz="2400" dirty="0"/>
              <a:t>период, в който често индивидът напуска дома си и започва автономно уреждане на живота си; среща се с нови роли и нови общности; първи трудови изяви; решения за това, какво да се учи/работи; любовни връзки; търсене на собствена идентичност.</a:t>
            </a:r>
            <a:r>
              <a:rPr lang="bg-BG" sz="2400" i="1" dirty="0"/>
              <a:t> </a:t>
            </a:r>
          </a:p>
          <a:p>
            <a:pPr marL="0" lvl="1" indent="457200">
              <a:spcBef>
                <a:spcPts val="1200"/>
              </a:spcBef>
            </a:pPr>
            <a:r>
              <a:rPr lang="bg-BG" sz="2400" b="1" i="1" dirty="0">
                <a:solidFill>
                  <a:srgbClr val="FF0000"/>
                </a:solidFill>
              </a:rPr>
              <a:t>= 20-25-годишните:</a:t>
            </a:r>
            <a:r>
              <a:rPr lang="bg-BG" sz="2400" i="1" dirty="0">
                <a:solidFill>
                  <a:srgbClr val="FF0000"/>
                </a:solidFill>
              </a:rPr>
              <a:t> </a:t>
            </a:r>
            <a:r>
              <a:rPr lang="bg-BG" sz="2400" dirty="0"/>
              <a:t>временно посвещаване на някаква професия или първи стъпки в кариерата; приспособяване към организационния живот и трудовите навици; мечти за бъдещето и сблъсък с дей­ствителността; борба за място и търсене на възможност за развитие.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38984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B7D4-C497-49FC-80E8-554BC5F6F21E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43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404664"/>
            <a:ext cx="8352928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Bef>
                <a:spcPts val="1200"/>
              </a:spcBef>
            </a:pPr>
            <a:r>
              <a:rPr lang="bg-BG" sz="2400" b="1" i="1" dirty="0">
                <a:solidFill>
                  <a:srgbClr val="FF0000"/>
                </a:solidFill>
              </a:rPr>
              <a:t>= Стадий на самоопределянето (26-33 г):  </a:t>
            </a:r>
            <a:r>
              <a:rPr lang="bg-BG" sz="2400" i="1" dirty="0"/>
              <a:t>с</a:t>
            </a:r>
            <a:r>
              <a:rPr lang="bg-BG" sz="2400" dirty="0"/>
              <a:t>мяна на професията или на посоката на развитие в рамките на избраната дейност; връща­не към различни форми на обучение; семеен живот и бащинство/майчинство; напрежени­е по въпросите за смисъла на живота, за целта и избора; болезненост за ненаправените избори и изплъзващите се възможности за реализация на потенциалните си способности.</a:t>
            </a:r>
          </a:p>
          <a:p>
            <a:pPr indent="457200">
              <a:spcBef>
                <a:spcPts val="1200"/>
              </a:spcBef>
            </a:pPr>
            <a:r>
              <a:rPr lang="bg-BG" sz="2400" b="1" i="1" dirty="0">
                <a:solidFill>
                  <a:srgbClr val="FF0000"/>
                </a:solidFill>
              </a:rPr>
              <a:t>= От средата до края на 30-те (34-40 г.):</a:t>
            </a:r>
            <a:r>
              <a:rPr lang="bg-BG" sz="2400" b="1" dirty="0">
                <a:solidFill>
                  <a:srgbClr val="FF0000"/>
                </a:solidFill>
              </a:rPr>
              <a:t> </a:t>
            </a:r>
            <a:r>
              <a:rPr lang="bg-BG" sz="2400" dirty="0"/>
              <a:t>период на израстване в кариерата и достигане на нейното „плато“; грижа за установяване на ред и стабилност в живота; формулиране на дългосрочни цели и преслед­ването им; осъзнаване на отминаващата младост; страх от „закотвяне" и пропускане на нещо; противоречие между самоувереността и съмнението.</a:t>
            </a:r>
            <a:r>
              <a:rPr lang="bg-BG" sz="2400" i="1" dirty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81566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DAEC-CF9F-4A62-B2C6-1D77B0125FE2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44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404664"/>
            <a:ext cx="8496944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2400" b="1" i="1" dirty="0">
                <a:solidFill>
                  <a:srgbClr val="FF0000"/>
                </a:solidFill>
              </a:rPr>
              <a:t>= 40-те години:</a:t>
            </a:r>
            <a:r>
              <a:rPr lang="bg-BG" sz="2400" b="1" dirty="0">
                <a:solidFill>
                  <a:srgbClr val="FF0000"/>
                </a:solidFill>
              </a:rPr>
              <a:t> </a:t>
            </a:r>
            <a:r>
              <a:rPr lang="bg-BG" sz="2400" dirty="0"/>
              <a:t>промени в дейността, дължащи се на осъзнаване, че житейските амби­ции едва ли ще бъдат постигнати; децата напускат дома; родителите започват да умират; напрежение от съзнанието за стареене и усещане за стагнация; нужда от обновление, </a:t>
            </a:r>
            <a:r>
              <a:rPr lang="bg-BG" sz="2400" dirty="0" err="1"/>
              <a:t>самодоказване</a:t>
            </a:r>
            <a:r>
              <a:rPr lang="bg-BG" sz="2400" dirty="0"/>
              <a:t>; сменилите кариерата си се чувстват неудобно да бъдат начинаещи сред по-млади колеги; </a:t>
            </a:r>
            <a:r>
              <a:rPr lang="bg-BG" sz="2400" dirty="0" err="1"/>
              <a:t>дискомфорт</a:t>
            </a:r>
            <a:r>
              <a:rPr lang="bg-BG" sz="2400" dirty="0"/>
              <a:t> от недостатъчния успех в живота.</a:t>
            </a:r>
          </a:p>
          <a:p>
            <a:pPr indent="457200">
              <a:spcBef>
                <a:spcPts val="600"/>
              </a:spcBef>
            </a:pPr>
            <a:r>
              <a:rPr lang="bg-BG" sz="2400" b="1" i="1" dirty="0">
                <a:solidFill>
                  <a:srgbClr val="FF0000"/>
                </a:solidFill>
              </a:rPr>
              <a:t>= 50-те години:</a:t>
            </a:r>
            <a:r>
              <a:rPr lang="bg-BG" sz="2400" b="1" dirty="0">
                <a:solidFill>
                  <a:srgbClr val="FF0000"/>
                </a:solidFill>
              </a:rPr>
              <a:t> </a:t>
            </a:r>
            <a:r>
              <a:rPr lang="bg-BG" sz="2400" dirty="0"/>
              <a:t>постигане на максимално висок статус в живота и/или задоволяване с постигнатото; напрежение от чувството за </a:t>
            </a:r>
            <a:r>
              <a:rPr lang="bg-BG" sz="2400" dirty="0" err="1"/>
              <a:t>императивност</a:t>
            </a:r>
            <a:r>
              <a:rPr lang="bg-BG" sz="2400" dirty="0"/>
              <a:t> на промяната; узряване на чувствата и взаимоотношенията; постигане на мир със самия себе си; възобновено чувство за смисленост и цел в живота; понякога усещане за неувереност и самосъжаление; продължение на напрежението от 40-те (особено за жените).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4787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B76B7-891D-4662-8EE8-6A99796977B1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45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4257" y="404664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2400" b="1" i="1" dirty="0">
                <a:solidFill>
                  <a:srgbClr val="FF0000"/>
                </a:solidFill>
              </a:rPr>
              <a:t>= над 60 г.</a:t>
            </a:r>
            <a:r>
              <a:rPr lang="bg-BG" sz="2400" b="1" dirty="0">
                <a:solidFill>
                  <a:srgbClr val="FF0000"/>
                </a:solidFill>
              </a:rPr>
              <a:t>: </a:t>
            </a:r>
            <a:r>
              <a:rPr lang="bg-BG" sz="2400" dirty="0"/>
              <a:t>пенсиониране; стареене; здравословни проблеми; напрежение по повод равносметки на изминалото; желание да се споделят ежедневните прости човешки радости и грижи; значимост на семейството; често сблъскване със смъртта на род­нини, колеги, познати, приятели; загриженост дали ще бъде „оставена следа„; желание да се остарее с достойнство; подновена потребност за принадлежност и полезност, съчетана със страх от загуба на независимостта.</a:t>
            </a:r>
          </a:p>
          <a:p>
            <a:pPr indent="457200"/>
            <a:r>
              <a:rPr lang="bg-BG" sz="2400" dirty="0"/>
              <a:t>Някои изследвания на ОП показват, че по-възрастните работници по правило са по-удовлетворени от труда си, достигнали са по-пре­стижни и по-високоплатени длъжности в своите организации, приспособили са се към изпълняваните от тях функции и са по-склонни да се задоволят с равнището, което са постигнали. С други думи, очакванията им и реалните постижения са се доближили максимално.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980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2963-8D17-487D-A15E-471054E8E737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46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7563" y="476672"/>
            <a:ext cx="85689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2800" dirty="0"/>
              <a:t>	Важен аспект на динамиката на личностното развитие е </a:t>
            </a:r>
            <a:r>
              <a:rPr lang="bg-BG" sz="2800" b="1" dirty="0"/>
              <a:t>промяната в отношението към познанието и обучението</a:t>
            </a:r>
            <a:r>
              <a:rPr lang="bg-BG" sz="2800" dirty="0"/>
              <a:t>. </a:t>
            </a:r>
          </a:p>
          <a:p>
            <a:pPr indent="457200"/>
            <a:r>
              <a:rPr lang="bg-BG" sz="2800" dirty="0"/>
              <a:t>	</a:t>
            </a:r>
            <a:r>
              <a:rPr lang="bg-BG" sz="2800" b="1" dirty="0"/>
              <a:t>Етапите в тази сфера са четири: </a:t>
            </a:r>
          </a:p>
          <a:p>
            <a:pPr indent="457200"/>
            <a:endParaRPr lang="bg-BG" sz="2800" dirty="0"/>
          </a:p>
          <a:p>
            <a:pPr indent="457200"/>
            <a:r>
              <a:rPr lang="bg-BG" sz="2800" b="1" dirty="0">
                <a:solidFill>
                  <a:srgbClr val="FF0000"/>
                </a:solidFill>
              </a:rPr>
              <a:t>1. Опортюнизъм: </a:t>
            </a:r>
            <a:r>
              <a:rPr lang="bg-BG" sz="2800" dirty="0"/>
              <a:t>доминират </a:t>
            </a:r>
            <a:r>
              <a:rPr lang="bg-BG" sz="2800" dirty="0" err="1"/>
              <a:t>самозащитност</a:t>
            </a:r>
            <a:r>
              <a:rPr lang="bg-BG" sz="2800" dirty="0"/>
              <a:t>; мислене в най-общи термини и мъгляви концеп­ции; самосъзнаване; прекрачване на правила с надежда за персонална изгода; </a:t>
            </a:r>
            <a:r>
              <a:rPr lang="bg-BG" sz="2800" dirty="0" err="1"/>
              <a:t>ВУЗ-ът</a:t>
            </a:r>
            <a:r>
              <a:rPr lang="bg-BG" sz="2800" dirty="0"/>
              <a:t> е нещо естествено и важно след сред­ното образование; преподавателите са хора, отговарящи за курсовете, показващи какво да се прави и контролиращи; оценките имат значение, а не толкова научаването.</a:t>
            </a:r>
          </a:p>
        </p:txBody>
      </p:sp>
    </p:spTree>
    <p:extLst>
      <p:ext uri="{BB962C8B-B14F-4D97-AF65-F5344CB8AC3E}">
        <p14:creationId xmlns:p14="http://schemas.microsoft.com/office/powerpoint/2010/main" val="325548103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F39A-B363-4EFF-8046-4A1E944CFC5B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47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548680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2800" b="1" dirty="0">
                <a:solidFill>
                  <a:srgbClr val="FF0000"/>
                </a:solidFill>
              </a:rPr>
              <a:t>2. Социална ориентация: </a:t>
            </a:r>
            <a:r>
              <a:rPr lang="bg-BG" sz="2800" dirty="0"/>
              <a:t>общата житейска нагласа е по-тясно свързана с това да принадлежиш някъде и да бъдеш добре приет; отношението към хората е  приятелско ; стереотипите и клишетата са важна опора за мисленето и поведението; отношението към образованието се видо­изменя: </a:t>
            </a:r>
            <a:r>
              <a:rPr lang="bg-BG" sz="2800" dirty="0" err="1"/>
              <a:t>ВУЗ-ът</a:t>
            </a:r>
            <a:r>
              <a:rPr lang="bg-BG" sz="2800" dirty="0"/>
              <a:t> е мястото, даващо знание, което може да бъде полезно за намиране на по-добра работа и за бъдещето въобще; преподавателите са експертите, които осигуряват фактите и отговорите; оценките са важни и значими за бъдещата работа и като награда за усилията и способностите.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693969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B1419-9CAC-4FE3-901C-EAD7F4E57527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48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476672"/>
            <a:ext cx="856895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/>
            <a:r>
              <a:rPr lang="bg-BG" sz="2600" b="1" dirty="0">
                <a:solidFill>
                  <a:srgbClr val="FF0000"/>
                </a:solidFill>
              </a:rPr>
              <a:t>3. Целева ориентация: </a:t>
            </a:r>
            <a:r>
              <a:rPr lang="bg-BG" sz="2600" b="1" dirty="0"/>
              <a:t>п</a:t>
            </a:r>
            <a:r>
              <a:rPr lang="bg-BG" sz="2600" dirty="0"/>
              <a:t>оявяват се и се утвърждават дългосрочни перспективи в житейските избори;</a:t>
            </a:r>
            <a:r>
              <a:rPr lang="bg-BG" sz="2600" i="1" dirty="0"/>
              <a:t> </a:t>
            </a:r>
            <a:r>
              <a:rPr lang="bg-BG" sz="2600" dirty="0"/>
              <a:t>постиженията стават много важни; в междуличностните отноше­ния акцент се поставя на взаимната отговорност; изградени са стандарти за самооценка; разбира­нето на собственото Аз и на другите е по-голямо; основна цел на ВУЗ-а е да помогне израстването и развитието на потенциалните способно­сти; знанията и компе­тентността на преподавателя му дават авторитет; оценките са мерило на овладяване на дадена дисциплина; те невинаги отразяват точно количеството на наученото; в някои курсове може да се научи много, дори да не се получи висока оценка.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218245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1C341-E964-445C-9433-45BBB44B0428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49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7794" y="548680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2800" b="1" dirty="0">
                <a:solidFill>
                  <a:srgbClr val="FF0000"/>
                </a:solidFill>
              </a:rPr>
              <a:t>4. Самоопределяне и релативизъм: </a:t>
            </a:r>
            <a:r>
              <a:rPr lang="bg-BG" sz="2800" dirty="0"/>
              <a:t>житейската нагласа е концентрирана върху ин­дивидуалността и идеята за </a:t>
            </a:r>
            <a:r>
              <a:rPr lang="bg-BG" sz="2800" dirty="0" err="1"/>
              <a:t>самореализация</a:t>
            </a:r>
            <a:r>
              <a:rPr lang="bg-BG" sz="2800" dirty="0"/>
              <a:t>; все по-голяма роля имат понятията за справедливост и хуманност; автономността в отношенията се оце­нява по-високо; по-висока е и толерантността към другите; мисленето е по-комплексно; </a:t>
            </a:r>
            <a:r>
              <a:rPr lang="bg-BG" sz="2800" dirty="0" err="1"/>
              <a:t>ВУЗ-ът</a:t>
            </a:r>
            <a:r>
              <a:rPr lang="bg-BG" sz="2800" dirty="0"/>
              <a:t> се разглежда като важна стъпка в интелектуалното и емоци­онално израстване, а  преподавателите като ценен ресурс за това; осъзнава се личната отговорност в обучението; оценките се приемат като мярка за представяне.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05320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5BC4-BEA4-4DBE-B2A0-274331B136C4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pPr algn="ctr"/>
              <a:t>5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7" y="404664"/>
            <a:ext cx="854220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60000"/>
            <a:r>
              <a:rPr lang="en-US" sz="2800" dirty="0"/>
              <a:t>	</a:t>
            </a:r>
            <a:r>
              <a:rPr lang="bg-BG" sz="2800" dirty="0"/>
              <a:t>	</a:t>
            </a:r>
            <a:r>
              <a:rPr lang="bg-BG" sz="3200" b="1" dirty="0">
                <a:solidFill>
                  <a:srgbClr val="FF0000"/>
                </a:solidFill>
              </a:rPr>
              <a:t>Важни понятия:</a:t>
            </a:r>
          </a:p>
          <a:p>
            <a:pPr defTabSz="360000"/>
            <a:r>
              <a:rPr lang="bg-BG" sz="3200" b="1" dirty="0"/>
              <a:t>		Индивидуалност -</a:t>
            </a:r>
            <a:r>
              <a:rPr lang="bg-BG" sz="3200" dirty="0"/>
              <a:t> включва качества, характеристики, умения, компетенции, подготвеност и манталитет на индивида</a:t>
            </a:r>
            <a:r>
              <a:rPr lang="en-US" sz="3200" dirty="0"/>
              <a:t>. </a:t>
            </a:r>
            <a:r>
              <a:rPr lang="bg-BG" sz="3200" dirty="0"/>
              <a:t>Проявява се чрез специфични модели на поведение в определена ситуация. </a:t>
            </a:r>
          </a:p>
          <a:p>
            <a:pPr defTabSz="360000"/>
            <a:r>
              <a:rPr lang="bg-BG" sz="3200" b="1" dirty="0"/>
              <a:t>		Личност –</a:t>
            </a:r>
            <a:r>
              <a:rPr lang="bg-BG" sz="3200" dirty="0"/>
              <a:t> включва организацията на чувства, мисли, познавателни способности и видимо поведение. Някои черти на поведението  са невидими и могат да се установят само след  съответно тестване (измерване).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3561726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09CED-AF3C-4992-9B39-283C5EA811A8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50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1" y="1916832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АЗЪТ В ОРГАНИЗАЦИОННОТО</a:t>
            </a:r>
          </a:p>
          <a:p>
            <a:pPr algn="ctr"/>
            <a:r>
              <a:rPr lang="bg-BG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ПОВЕДЕНИЕ</a:t>
            </a: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87782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03FA-B5A0-4D7D-99DD-F4F5463932CE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51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260648"/>
            <a:ext cx="828092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Bef>
                <a:spcPts val="1200"/>
              </a:spcBef>
            </a:pPr>
            <a:r>
              <a:rPr lang="bg-BG" sz="2400" dirty="0"/>
              <a:t>	</a:t>
            </a:r>
            <a:r>
              <a:rPr lang="bg-BG" sz="2600" dirty="0"/>
              <a:t>Концепциите за </a:t>
            </a:r>
            <a:r>
              <a:rPr lang="bg-BG" sz="2600" dirty="0" err="1"/>
              <a:t>Аза</a:t>
            </a:r>
            <a:r>
              <a:rPr lang="bg-BG" sz="2600" dirty="0"/>
              <a:t> разглеждат личността през призмата на общуването и взаимодействието й с други хора, като </a:t>
            </a:r>
            <a:r>
              <a:rPr lang="bg-BG" sz="2600" dirty="0" err="1"/>
              <a:t>себеотразяване</a:t>
            </a:r>
            <a:r>
              <a:rPr lang="bg-BG" sz="2600" dirty="0"/>
              <a:t> и позиция спрямо самата себе си. </a:t>
            </a:r>
          </a:p>
          <a:p>
            <a:pPr indent="457200">
              <a:spcBef>
                <a:spcPts val="1200"/>
              </a:spcBef>
            </a:pPr>
            <a:r>
              <a:rPr lang="bg-BG" sz="2600" dirty="0"/>
              <a:t>	Много изследователи смятат, че самосъзнанието е най-уникалната човешка черта.  То не ни спохожда лесно и автоматично. Идеята за </a:t>
            </a:r>
            <a:r>
              <a:rPr lang="bg-BG" sz="2600" dirty="0" err="1"/>
              <a:t>Аза</a:t>
            </a:r>
            <a:r>
              <a:rPr lang="bg-BG" sz="2600" dirty="0"/>
              <a:t> идва с опознаването на околните и индивидът се превръща в обект на познание на самия себе си именно чрез другите. </a:t>
            </a:r>
          </a:p>
          <a:p>
            <a:pPr indent="457200">
              <a:spcBef>
                <a:spcPts val="1200"/>
              </a:spcBef>
            </a:pPr>
            <a:r>
              <a:rPr lang="bg-BG" sz="2600" dirty="0"/>
              <a:t>	</a:t>
            </a:r>
            <a:r>
              <a:rPr lang="bg-BG" sz="2600" dirty="0">
                <a:solidFill>
                  <a:srgbClr val="FF0000"/>
                </a:solidFill>
              </a:rPr>
              <a:t>О</a:t>
            </a:r>
            <a:r>
              <a:rPr lang="bg-BG" sz="2600" b="1" dirty="0">
                <a:solidFill>
                  <a:srgbClr val="FF0000"/>
                </a:solidFill>
              </a:rPr>
              <a:t>т позициите на ОП </a:t>
            </a:r>
            <a:r>
              <a:rPr lang="bg-BG" sz="2600" dirty="0"/>
              <a:t>най-голямо внимание заслужават теоретичните постановки на американският психолог </a:t>
            </a:r>
            <a:r>
              <a:rPr lang="bg-BG" sz="2600" b="1" dirty="0">
                <a:solidFill>
                  <a:srgbClr val="FF0000"/>
                </a:solidFill>
              </a:rPr>
              <a:t>Уилям Джеймс. 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123677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2104-6A06-46F0-9F34-512F451F35B8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52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548680"/>
            <a:ext cx="849694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2600" b="1" dirty="0">
                <a:solidFill>
                  <a:srgbClr val="FF0000"/>
                </a:solidFill>
              </a:rPr>
              <a:t>Уилям Джеймс </a:t>
            </a:r>
            <a:r>
              <a:rPr lang="bg-BG" sz="2600" dirty="0"/>
              <a:t>прави разграничение между </a:t>
            </a:r>
            <a:r>
              <a:rPr lang="bg-BG" sz="2600" dirty="0" err="1"/>
              <a:t>Аза</a:t>
            </a:r>
            <a:r>
              <a:rPr lang="bg-BG" sz="2600" dirty="0"/>
              <a:t> като субект (познаващ индивид) и </a:t>
            </a:r>
            <a:r>
              <a:rPr lang="bg-BG" sz="2600" dirty="0" err="1"/>
              <a:t>Аза</a:t>
            </a:r>
            <a:r>
              <a:rPr lang="bg-BG" sz="2600" dirty="0"/>
              <a:t> като обект (което човекът схваща като „свое") и въвежда 4-компонентна йерархия на елементите на „обективното" Аз:</a:t>
            </a:r>
            <a:endParaRPr lang="en-US" sz="2600" dirty="0"/>
          </a:p>
          <a:p>
            <a:pPr indent="457200"/>
            <a:r>
              <a:rPr lang="bg-BG" sz="2600" b="1" dirty="0">
                <a:solidFill>
                  <a:srgbClr val="FF0000"/>
                </a:solidFill>
              </a:rPr>
              <a:t>- Телесно Аз. </a:t>
            </a:r>
            <a:r>
              <a:rPr lang="bg-BG" sz="2600" dirty="0"/>
              <a:t>Идентификацията на индивида със собственото му физично тяло. Това е най-нисшата форма на </a:t>
            </a:r>
            <a:r>
              <a:rPr lang="bg-BG" sz="2600" dirty="0" err="1"/>
              <a:t>Аза</a:t>
            </a:r>
            <a:r>
              <a:rPr lang="bg-BG" sz="2600" dirty="0"/>
              <a:t>, но в определени моменти (сексуално общуване, юношеска възраст) тя може да се окаже доминантна над останалите форми.</a:t>
            </a:r>
            <a:endParaRPr lang="en-US" sz="2600" dirty="0"/>
          </a:p>
          <a:p>
            <a:pPr lvl="0" indent="457200"/>
            <a:r>
              <a:rPr lang="bg-BG" sz="2600" b="1" dirty="0"/>
              <a:t>- </a:t>
            </a:r>
            <a:r>
              <a:rPr lang="bg-BG" sz="2600" b="1" dirty="0">
                <a:solidFill>
                  <a:srgbClr val="FF0000"/>
                </a:solidFill>
              </a:rPr>
              <a:t>Материално Аз.</a:t>
            </a:r>
            <a:r>
              <a:rPr lang="bg-BG" sz="2600" b="1" dirty="0"/>
              <a:t> </a:t>
            </a:r>
            <a:r>
              <a:rPr lang="bg-BG" sz="2600" dirty="0"/>
              <a:t>Тук се включва всичко осезаемо, което индивидът третира като „свое" - от материалните вещи до децата. В много случаи точно тук може да спре развитието на идеята за </a:t>
            </a:r>
            <a:r>
              <a:rPr lang="bg-BG" sz="2600" dirty="0" err="1"/>
              <a:t>Аза</a:t>
            </a:r>
            <a:r>
              <a:rPr lang="bg-BG" sz="2600" dirty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423880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A3D2A-F94A-45E3-931A-8DB392ADAFB9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53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476672"/>
            <a:ext cx="856895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/>
            <a:r>
              <a:rPr lang="bg-BG" sz="2600" b="1" dirty="0">
                <a:solidFill>
                  <a:srgbClr val="FF0000"/>
                </a:solidFill>
              </a:rPr>
              <a:t>Социално Аз. </a:t>
            </a:r>
            <a:r>
              <a:rPr lang="bg-BG" sz="2600" dirty="0"/>
              <a:t>Представата на индивида за това как гледат околните за него. На практика една личност има толкова социални </a:t>
            </a:r>
            <a:r>
              <a:rPr lang="bg-BG" sz="2600" dirty="0" err="1"/>
              <a:t>Аза</a:t>
            </a:r>
            <a:r>
              <a:rPr lang="bg-BG" sz="2600" dirty="0"/>
              <a:t>, колкото са хората или групите, на чието мнение тя държи.</a:t>
            </a:r>
            <a:endParaRPr lang="en-US" sz="2600" dirty="0"/>
          </a:p>
          <a:p>
            <a:pPr lvl="0" indent="457200"/>
            <a:r>
              <a:rPr lang="bg-BG" sz="2600" b="1" dirty="0">
                <a:solidFill>
                  <a:srgbClr val="FF0000"/>
                </a:solidFill>
              </a:rPr>
              <a:t>Душевно Аз.</a:t>
            </a:r>
            <a:r>
              <a:rPr lang="bg-BG" sz="2600" dirty="0">
                <a:solidFill>
                  <a:srgbClr val="FF0000"/>
                </a:solidFill>
              </a:rPr>
              <a:t> </a:t>
            </a:r>
            <a:r>
              <a:rPr lang="bg-BG" sz="2600" dirty="0"/>
              <a:t>Това е мисленето и чувстването ни за самите нас, т.е. представите на самия човек за собствените му душевни характеристики.</a:t>
            </a:r>
          </a:p>
          <a:p>
            <a:pPr lvl="0" indent="457200"/>
            <a:r>
              <a:rPr lang="bg-BG" sz="2800" dirty="0"/>
              <a:t>Джеймс приема, че не всички аспекти на </a:t>
            </a:r>
            <a:r>
              <a:rPr lang="bg-BG" sz="2800" dirty="0" err="1"/>
              <a:t>Аза</a:t>
            </a:r>
            <a:r>
              <a:rPr lang="bg-BG" sz="2800" dirty="0"/>
              <a:t> получават равностойно развитие у отделно взетия човек. Потискайки останалите си измерения, личността избира една от четирите си страни и разчита на нея, за да постигне онова, което дефинира като успех в живота.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8987764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6CF6-BA89-4287-A8BD-AC6ADC257205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54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476672"/>
            <a:ext cx="83529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dirty="0"/>
              <a:t>	</a:t>
            </a:r>
            <a:r>
              <a:rPr lang="bg-BG" sz="2800" b="1" dirty="0"/>
              <a:t>За ОП и за управлението на човешките ресурси сред най-съществените измерения на проблема за </a:t>
            </a:r>
            <a:r>
              <a:rPr lang="bg-BG" sz="2800" b="1" dirty="0" err="1"/>
              <a:t>Аза</a:t>
            </a:r>
            <a:r>
              <a:rPr lang="bg-BG" sz="2800" b="1" dirty="0"/>
              <a:t> е изслед­ването на Аз-концепцията. </a:t>
            </a:r>
            <a:r>
              <a:rPr lang="bg-BG" sz="2800" dirty="0"/>
              <a:t>Тя се отразява в структурата на познанията на индивида, в оценките му, в емоционалната му връзка със самия себе си и в поведенческите му намерения и в действията му. </a:t>
            </a:r>
          </a:p>
          <a:p>
            <a:r>
              <a:rPr lang="bg-BG" sz="2800" dirty="0"/>
              <a:t>	Познанието за това как човек дефинира сам себе си, е решаващо за разбирането на този човек и е необходимо условие за всяка управленска дейност.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00834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9BDE9-62B9-4508-84B8-5A5C71E12A44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55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476672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/>
              <a:t>	</a:t>
            </a:r>
            <a:r>
              <a:rPr lang="bg-BG" sz="2400" dirty="0"/>
              <a:t>За разкриването на истинската природа на </a:t>
            </a:r>
            <a:r>
              <a:rPr lang="bg-BG" sz="2400" dirty="0" err="1"/>
              <a:t>Аза</a:t>
            </a:r>
            <a:r>
              <a:rPr lang="bg-BG" sz="2400" dirty="0"/>
              <a:t> ОП прибягва до </a:t>
            </a:r>
            <a:r>
              <a:rPr lang="bg-BG" sz="2400" dirty="0">
                <a:solidFill>
                  <a:srgbClr val="FF0000"/>
                </a:solidFill>
              </a:rPr>
              <a:t>два принципни подхода</a:t>
            </a:r>
            <a:r>
              <a:rPr lang="bg-BG" sz="2400" dirty="0"/>
              <a:t>: </a:t>
            </a:r>
          </a:p>
          <a:p>
            <a:pPr marL="342900" indent="-342900">
              <a:buFontTx/>
              <a:buChar char="-"/>
            </a:pPr>
            <a:r>
              <a:rPr lang="bg-BG" sz="2400" dirty="0">
                <a:solidFill>
                  <a:srgbClr val="FF0000"/>
                </a:solidFill>
              </a:rPr>
              <a:t>субективен метод - </a:t>
            </a:r>
            <a:r>
              <a:rPr lang="bg-BG" sz="2400" dirty="0" err="1"/>
              <a:t>самоописание</a:t>
            </a:r>
            <a:r>
              <a:rPr lang="bg-BG" sz="2400" dirty="0"/>
              <a:t> (</a:t>
            </a:r>
            <a:r>
              <a:rPr lang="bg-BG" sz="2400" dirty="0" err="1"/>
              <a:t>самоотчет</a:t>
            </a:r>
            <a:r>
              <a:rPr lang="bg-BG" sz="2400" dirty="0"/>
              <a:t>) и</a:t>
            </a:r>
          </a:p>
          <a:p>
            <a:pPr marL="342900" indent="-342900">
              <a:buFontTx/>
              <a:buChar char="-"/>
            </a:pPr>
            <a:r>
              <a:rPr lang="bg-BG" sz="2400" dirty="0">
                <a:solidFill>
                  <a:srgbClr val="FF0000"/>
                </a:solidFill>
              </a:rPr>
              <a:t>обективен метод</a:t>
            </a:r>
            <a:r>
              <a:rPr lang="bg-BG" sz="2400" dirty="0"/>
              <a:t>. </a:t>
            </a:r>
          </a:p>
          <a:p>
            <a:r>
              <a:rPr lang="bg-BG" sz="2400" dirty="0"/>
              <a:t>	</a:t>
            </a:r>
            <a:r>
              <a:rPr lang="bg-BG" sz="2400" dirty="0">
                <a:solidFill>
                  <a:srgbClr val="FF0000"/>
                </a:solidFill>
              </a:rPr>
              <a:t>Субективният метод </a:t>
            </a:r>
            <a:r>
              <a:rPr lang="bg-BG" sz="2400" dirty="0"/>
              <a:t>може да се окаже по-адекватен, но за целта към обекта и към процеса на изследване се предявяват редица изисквания: обектът да се противопос­тавя на инстинктивния стремеж към по-добро </a:t>
            </a:r>
            <a:r>
              <a:rPr lang="bg-BG" sz="2400" dirty="0" err="1"/>
              <a:t>самопредставяне</a:t>
            </a:r>
            <a:r>
              <a:rPr lang="bg-BG" sz="2400" dirty="0"/>
              <a:t>; да притежава доста­тъчно развито мислене и чувствителност; да ползва нужния набор термини и концепции; процесът да не е възпрепятстван от комуникационни бариери. </a:t>
            </a:r>
          </a:p>
          <a:p>
            <a:r>
              <a:rPr lang="bg-BG" sz="2400" dirty="0"/>
              <a:t>	</a:t>
            </a:r>
            <a:r>
              <a:rPr lang="bg-BG" sz="2400" dirty="0">
                <a:solidFill>
                  <a:srgbClr val="FF0000"/>
                </a:solidFill>
              </a:rPr>
              <a:t>Обективните методи </a:t>
            </a:r>
            <a:r>
              <a:rPr lang="bg-BG" sz="2400" dirty="0"/>
              <a:t>за регистрация на </a:t>
            </a:r>
            <a:r>
              <a:rPr lang="bg-BG" sz="2400" dirty="0" err="1"/>
              <a:t>Аза</a:t>
            </a:r>
            <a:r>
              <a:rPr lang="bg-BG" sz="2400" dirty="0"/>
              <a:t> под формата на наблюдения, </a:t>
            </a:r>
            <a:r>
              <a:rPr lang="bg-BG" sz="2400" dirty="0" err="1"/>
              <a:t>проективни</a:t>
            </a:r>
            <a:r>
              <a:rPr lang="bg-BG" sz="2400" dirty="0"/>
              <a:t> тестове и др. се използват по-често, но и при тях има риск от субективни изкривявания от страна на изследователя.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360225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9C37-34C6-422D-A13A-C61BBAC8098C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56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404664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2400" dirty="0"/>
              <a:t>Практическо приложение в ОП имат следните по-важни методи:</a:t>
            </a:r>
          </a:p>
          <a:p>
            <a:pPr indent="457200"/>
            <a:r>
              <a:rPr lang="bg-BG" sz="2400" b="1" dirty="0">
                <a:solidFill>
                  <a:srgbClr val="FF0000"/>
                </a:solidFill>
              </a:rPr>
              <a:t>1. </a:t>
            </a:r>
            <a:r>
              <a:rPr lang="bg-BG" sz="2400" b="1" dirty="0" err="1">
                <a:solidFill>
                  <a:srgbClr val="FF0000"/>
                </a:solidFill>
              </a:rPr>
              <a:t>Личностно-конструктна</a:t>
            </a:r>
            <a:r>
              <a:rPr lang="bg-BG" sz="2400" b="1" dirty="0">
                <a:solidFill>
                  <a:srgbClr val="FF0000"/>
                </a:solidFill>
              </a:rPr>
              <a:t> теория на </a:t>
            </a:r>
            <a:r>
              <a:rPr lang="bg-BG" sz="2400" b="1" dirty="0" err="1">
                <a:solidFill>
                  <a:srgbClr val="FF0000"/>
                </a:solidFill>
              </a:rPr>
              <a:t>Кели</a:t>
            </a:r>
            <a:r>
              <a:rPr lang="bg-BG" sz="2400" b="1" dirty="0">
                <a:solidFill>
                  <a:srgbClr val="FF0000"/>
                </a:solidFill>
              </a:rPr>
              <a:t> – </a:t>
            </a:r>
            <a:r>
              <a:rPr lang="bg-BG" sz="2400" dirty="0"/>
              <a:t>основава се на персонални мисловни кон­струкции, чрез които личността описва себе си. Личността избира кръг от хора, с които има най-интензивни всекидневни контак­ти, вкл. и себе си. След това изследователят избира три от тези лица и подканва изследвания да посочи по какво две от тях си приличат и се различават от третото. На основата на избраните измерения се формира биполярна скала (напр. властолюбив-подчиняващ се, мързелив-трудолюбив и др.). Процедура се повтаря няколкократно, за да се обогати списъкът от биполярни измерения. Така изследователят разбира главните насоки, които индивидът ползва за конструиране на идеята за себе си и за своята непосредствена среда.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685443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C4ED-74FB-4DD9-A84D-661B77A0C9B9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57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476672"/>
            <a:ext cx="849694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2400" b="1" dirty="0">
                <a:solidFill>
                  <a:srgbClr val="FF0000"/>
                </a:solidFill>
              </a:rPr>
              <a:t>	2. Теория на </a:t>
            </a:r>
            <a:r>
              <a:rPr lang="bg-BG" sz="2400" b="1" dirty="0" err="1">
                <a:solidFill>
                  <a:srgbClr val="FF0000"/>
                </a:solidFill>
              </a:rPr>
              <a:t>Макпартлънд</a:t>
            </a:r>
            <a:r>
              <a:rPr lang="bg-BG" sz="2400" b="1" dirty="0">
                <a:solidFill>
                  <a:srgbClr val="FF0000"/>
                </a:solidFill>
              </a:rPr>
              <a:t> и </a:t>
            </a:r>
            <a:r>
              <a:rPr lang="bg-BG" sz="2400" b="1" dirty="0" err="1">
                <a:solidFill>
                  <a:srgbClr val="FF0000"/>
                </a:solidFill>
              </a:rPr>
              <a:t>Кун</a:t>
            </a:r>
            <a:r>
              <a:rPr lang="bg-BG" sz="2400" b="1" dirty="0">
                <a:solidFill>
                  <a:srgbClr val="FF0000"/>
                </a:solidFill>
              </a:rPr>
              <a:t>, </a:t>
            </a:r>
            <a:r>
              <a:rPr lang="bg-BG" sz="2400" dirty="0"/>
              <a:t>Това е по-проста субективна методика, наречена </a:t>
            </a:r>
            <a:r>
              <a:rPr lang="bg-BG" sz="2400" dirty="0">
                <a:solidFill>
                  <a:srgbClr val="FF0000"/>
                </a:solidFill>
              </a:rPr>
              <a:t>нагласи към себе си</a:t>
            </a:r>
            <a:r>
              <a:rPr lang="bg-BG" sz="2400" dirty="0"/>
              <a:t>. На изследваното лице се дават 12 минути, за да посочи 20 отговора на въпроса „Кой съм аз?". </a:t>
            </a:r>
          </a:p>
          <a:p>
            <a:pPr indent="457200"/>
            <a:r>
              <a:rPr lang="bg-BG" sz="2400" dirty="0"/>
              <a:t>	Отговорите се подлагат на </a:t>
            </a:r>
            <a:r>
              <a:rPr lang="bg-BG" sz="2400" dirty="0" err="1"/>
              <a:t>контент-анализ</a:t>
            </a:r>
            <a:r>
              <a:rPr lang="bg-BG" sz="2400" dirty="0"/>
              <a:t> и се групират в две съвкупности: </a:t>
            </a:r>
            <a:r>
              <a:rPr lang="bg-BG" sz="2400" b="1" dirty="0"/>
              <a:t>обективни </a:t>
            </a:r>
            <a:r>
              <a:rPr lang="bg-BG" sz="2400" dirty="0"/>
              <a:t>(</a:t>
            </a:r>
            <a:r>
              <a:rPr lang="bg-BG" sz="2400" dirty="0" err="1"/>
              <a:t>статусни</a:t>
            </a:r>
            <a:r>
              <a:rPr lang="bg-BG" sz="2400" dirty="0"/>
              <a:t> и ролеви характеристики) и </a:t>
            </a:r>
            <a:r>
              <a:rPr lang="bg-BG" sz="2400" b="1" dirty="0"/>
              <a:t>субективни</a:t>
            </a:r>
            <a:r>
              <a:rPr lang="bg-BG" sz="2400" dirty="0"/>
              <a:t> (харак­теризиращи личността като такава за себе си). </a:t>
            </a:r>
          </a:p>
          <a:p>
            <a:pPr indent="457200"/>
            <a:r>
              <a:rPr lang="bg-BG" sz="2400" dirty="0"/>
              <a:t>	Определя се </a:t>
            </a:r>
            <a:r>
              <a:rPr lang="bg-BG" sz="2400" b="1" dirty="0" err="1"/>
              <a:t>локусен</a:t>
            </a:r>
            <a:r>
              <a:rPr lang="bg-BG" sz="2400" b="1" dirty="0"/>
              <a:t> бал,</a:t>
            </a:r>
            <a:r>
              <a:rPr lang="bg-BG" sz="2400" dirty="0"/>
              <a:t> т. е. относителния дял на обективните характеристики. Закономерно изследваните започват именно с първата група черти и не довършват отговорите до 20. На основата на </a:t>
            </a:r>
            <a:r>
              <a:rPr lang="bg-BG" sz="2400" dirty="0" err="1"/>
              <a:t>локусния</a:t>
            </a:r>
            <a:r>
              <a:rPr lang="bg-BG" sz="2400" dirty="0"/>
              <a:t> бал се интерпре­тира и степента, в която личността търси опора в социалното около себе си. Отчита се и закономерността, че колкото по-изявена е една характеристика, толкова по-рано личност­та я включва в описанията си.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490036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DAD5C-5AB3-4C24-91BD-2E7D84630C2F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58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404664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2800" b="1" dirty="0">
                <a:solidFill>
                  <a:srgbClr val="FF0000"/>
                </a:solidFill>
              </a:rPr>
              <a:t>	3. Графично-топологичен метод за описание на социалните измерения на </a:t>
            </a:r>
            <a:r>
              <a:rPr lang="bg-BG" sz="2800" b="1" dirty="0" err="1">
                <a:solidFill>
                  <a:srgbClr val="FF0000"/>
                </a:solidFill>
              </a:rPr>
              <a:t>Аза</a:t>
            </a:r>
            <a:r>
              <a:rPr lang="bg-BG" sz="2800" b="1" dirty="0">
                <a:solidFill>
                  <a:srgbClr val="FF0000"/>
                </a:solidFill>
              </a:rPr>
              <a:t> - „символни задачи на социалното Аз". </a:t>
            </a:r>
            <a:r>
              <a:rPr lang="bg-BG" sz="2800" dirty="0"/>
              <a:t>Методът е разработен от </a:t>
            </a:r>
            <a:r>
              <a:rPr lang="bg-BG" sz="2800" dirty="0" err="1"/>
              <a:t>Зилър</a:t>
            </a:r>
            <a:r>
              <a:rPr lang="bg-BG" sz="2800" dirty="0"/>
              <a:t> на основата на предположението, че чрез пространствено-графични образи може да се дос­тигне до различни аспекти на Аз-концепция. </a:t>
            </a:r>
          </a:p>
          <a:p>
            <a:pPr indent="457200"/>
            <a:r>
              <a:rPr lang="bg-BG" sz="2800" dirty="0"/>
              <a:t>	Предлага се серии от изображения, в които лицето трябва да посочи собственото си място спрямо други. По такъв начин се търси разкриване на такива измерения на социалното Аз като самооценка, власт, индивидуализъм, идентификация с дру­гия, социална зависимост, </a:t>
            </a:r>
            <a:r>
              <a:rPr lang="bg-BG" sz="2800" dirty="0" err="1"/>
              <a:t>центрираност</a:t>
            </a:r>
            <a:r>
              <a:rPr lang="bg-BG" sz="2800" dirty="0"/>
              <a:t>, сложност на </a:t>
            </a:r>
            <a:r>
              <a:rPr lang="bg-BG" sz="2800" dirty="0" err="1"/>
              <a:t>Аза</a:t>
            </a:r>
            <a:r>
              <a:rPr lang="bg-BG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2683659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FE89-236D-4040-8A41-DBBB2DDDFA4A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59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404664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2400" b="1" dirty="0">
                <a:solidFill>
                  <a:srgbClr val="FF0000"/>
                </a:solidFill>
              </a:rPr>
              <a:t>4. Академичната Аз-концепция на К. </a:t>
            </a:r>
            <a:r>
              <a:rPr lang="bg-BG" sz="2400" b="1" dirty="0" err="1">
                <a:solidFill>
                  <a:srgbClr val="FF0000"/>
                </a:solidFill>
              </a:rPr>
              <a:t>Уилиг</a:t>
            </a:r>
            <a:r>
              <a:rPr lang="bg-BG" sz="2400" b="1" dirty="0">
                <a:solidFill>
                  <a:srgbClr val="FF0000"/>
                </a:solidFill>
              </a:rPr>
              <a:t> </a:t>
            </a:r>
            <a:r>
              <a:rPr lang="bg-BG" sz="2400" dirty="0"/>
              <a:t>обхваща самооценката на личността в битието й на обучаем. На изследваното лице се предоставя поредица от </a:t>
            </a:r>
            <a:r>
              <a:rPr lang="bg-BG" sz="2400" dirty="0" err="1"/>
              <a:t>ранжирани</a:t>
            </a:r>
            <a:r>
              <a:rPr lang="bg-BG" sz="2400" dirty="0"/>
              <a:t> числа (напр. от 1 до 30), като от него се иска да посочи числото, отговарящо най-точно на позицията му в групата по критерия успеваемост. Резултатите от експериментите, базирани на този метод, във висока степен </a:t>
            </a:r>
            <a:r>
              <a:rPr lang="bg-BG" sz="2400" dirty="0" err="1"/>
              <a:t>корелират</a:t>
            </a:r>
            <a:r>
              <a:rPr lang="bg-BG" sz="2400" dirty="0"/>
              <a:t> с реалните академични оценки и с учебната изява на лицата. </a:t>
            </a:r>
          </a:p>
          <a:p>
            <a:pPr indent="457200"/>
            <a:r>
              <a:rPr lang="bg-BG" sz="2400" b="1" dirty="0">
                <a:solidFill>
                  <a:srgbClr val="FF0000"/>
                </a:solidFill>
              </a:rPr>
              <a:t>5. Скалата на глобалната самооценка на </a:t>
            </a:r>
            <a:r>
              <a:rPr lang="bg-BG" sz="2400" b="1" dirty="0" err="1">
                <a:solidFill>
                  <a:srgbClr val="FF0000"/>
                </a:solidFill>
              </a:rPr>
              <a:t>Аза</a:t>
            </a:r>
            <a:r>
              <a:rPr lang="bg-BG" sz="2400" b="1" dirty="0">
                <a:solidFill>
                  <a:srgbClr val="FF0000"/>
                </a:solidFill>
              </a:rPr>
              <a:t> на </a:t>
            </a:r>
            <a:r>
              <a:rPr lang="bg-BG" sz="2400" b="1" dirty="0" err="1">
                <a:solidFill>
                  <a:srgbClr val="FF0000"/>
                </a:solidFill>
              </a:rPr>
              <a:t>Розенберг</a:t>
            </a:r>
            <a:r>
              <a:rPr lang="bg-BG" sz="2400" b="1" dirty="0">
                <a:solidFill>
                  <a:srgbClr val="FF0000"/>
                </a:solidFill>
              </a:rPr>
              <a:t> </a:t>
            </a:r>
            <a:r>
              <a:rPr lang="bg-BG" sz="2400" dirty="0"/>
              <a:t>представя</a:t>
            </a:r>
            <a:r>
              <a:rPr lang="bg-BG" sz="2400" dirty="0">
                <a:solidFill>
                  <a:srgbClr val="FF0000"/>
                </a:solidFill>
              </a:rPr>
              <a:t> </a:t>
            </a:r>
            <a:r>
              <a:rPr lang="bg-BG" sz="2400" dirty="0"/>
              <a:t>по-интегрален подход, приложим за ниски възрастови групи. В скалата са включени 10 твърдения, които лицето точкува в четири степени в зависимост от това, доколко смята, че са валидни за него. Твърденията са от типа на: чувствам, че имам немалко хубави качества, бих желал повече да се уважавам и пр.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9062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386D-2EE7-47D8-BE7D-8031243B6F0B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pPr algn="ctr"/>
              <a:t>6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3439" y="404664"/>
            <a:ext cx="864096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60000"/>
            <a:r>
              <a:rPr lang="en-US" sz="2800" dirty="0"/>
              <a:t>	</a:t>
            </a:r>
            <a:r>
              <a:rPr lang="bg-BG" sz="3200" dirty="0"/>
              <a:t>Разбирането на личността е решаващо за опознаването на поведението на даден индивид в дадена организация.</a:t>
            </a:r>
          </a:p>
          <a:p>
            <a:pPr defTabSz="360000"/>
            <a:r>
              <a:rPr lang="bg-BG" sz="3200" b="1" dirty="0"/>
              <a:t> </a:t>
            </a:r>
            <a:endParaRPr lang="en-US" sz="3200" b="1" dirty="0"/>
          </a:p>
          <a:p>
            <a:pPr defTabSz="360000"/>
            <a:r>
              <a:rPr lang="bg-BG" sz="3600" b="1" dirty="0">
                <a:solidFill>
                  <a:srgbClr val="FF0000"/>
                </a:solidFill>
              </a:rPr>
              <a:t>Основните характеристики</a:t>
            </a:r>
            <a:r>
              <a:rPr lang="bg-BG" sz="3600" b="1" dirty="0"/>
              <a:t>, по които се различават хората в организациите са:</a:t>
            </a:r>
          </a:p>
          <a:p>
            <a:pPr marL="457200" indent="-457200" defTabSz="360000">
              <a:buFontTx/>
              <a:buChar char="-"/>
            </a:pPr>
            <a:r>
              <a:rPr lang="bg-BG" sz="3600" b="1" dirty="0">
                <a:solidFill>
                  <a:srgbClr val="FF0000"/>
                </a:solidFill>
              </a:rPr>
              <a:t>способности;</a:t>
            </a:r>
          </a:p>
          <a:p>
            <a:pPr marL="457200" indent="-457200" defTabSz="360000">
              <a:buFontTx/>
              <a:buChar char="-"/>
            </a:pPr>
            <a:r>
              <a:rPr lang="bg-BG" sz="3600" b="1" dirty="0">
                <a:solidFill>
                  <a:srgbClr val="FF0000"/>
                </a:solidFill>
              </a:rPr>
              <a:t>интелигентност;</a:t>
            </a:r>
          </a:p>
          <a:p>
            <a:pPr marL="457200" indent="-457200" defTabSz="360000">
              <a:buFontTx/>
              <a:buChar char="-"/>
            </a:pPr>
            <a:r>
              <a:rPr lang="bg-BG" sz="3600" b="1" dirty="0">
                <a:solidFill>
                  <a:srgbClr val="FF0000"/>
                </a:solidFill>
              </a:rPr>
              <a:t>темперамент;</a:t>
            </a:r>
          </a:p>
          <a:p>
            <a:pPr marL="457200" indent="-457200" defTabSz="360000">
              <a:buFontTx/>
              <a:buChar char="-"/>
            </a:pPr>
            <a:r>
              <a:rPr lang="bg-BG" sz="3600" b="1" dirty="0">
                <a:solidFill>
                  <a:srgbClr val="FF0000"/>
                </a:solidFill>
              </a:rPr>
              <a:t>ценности и ценностна система.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54764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F0EC-E60D-4E3C-A362-0A29FD896FC9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60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404664"/>
            <a:ext cx="8496944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Bef>
                <a:spcPts val="600"/>
              </a:spcBef>
            </a:pPr>
            <a:r>
              <a:rPr lang="bg-BG" sz="2400" b="1" dirty="0">
                <a:solidFill>
                  <a:srgbClr val="FF0000"/>
                </a:solidFill>
              </a:rPr>
              <a:t>6. Метод на недовършените изречения на </a:t>
            </a:r>
            <a:r>
              <a:rPr lang="bg-BG" sz="2400" b="1" dirty="0" err="1">
                <a:solidFill>
                  <a:srgbClr val="FF0000"/>
                </a:solidFill>
              </a:rPr>
              <a:t>Ротър</a:t>
            </a:r>
            <a:r>
              <a:rPr lang="bg-BG" sz="2400" b="1" dirty="0">
                <a:solidFill>
                  <a:srgbClr val="FF0000"/>
                </a:solidFill>
              </a:rPr>
              <a:t> - </a:t>
            </a:r>
            <a:r>
              <a:rPr lang="bg-BG" sz="2400" dirty="0"/>
              <a:t>подход, съчетаващ  </a:t>
            </a:r>
            <a:r>
              <a:rPr lang="bg-BG" sz="2400" dirty="0" err="1"/>
              <a:t>проективни</a:t>
            </a:r>
            <a:r>
              <a:rPr lang="bg-BG" sz="2400" dirty="0"/>
              <a:t> (насочени към несъзнаваното) и обективни компоненти. Типични изречения в теста са: Аз съм...; Когато съм с други...; Аз не мога...; Радвам се, когато...; Обичам да...; Страхувам се, когато... и др. Такъв експеримент доста ясно разграничава позитивните и здрави елементи на </a:t>
            </a:r>
            <a:r>
              <a:rPr lang="bg-BG" sz="2400" dirty="0" err="1"/>
              <a:t>самовъзприемането</a:t>
            </a:r>
            <a:r>
              <a:rPr lang="bg-BG" sz="2400" dirty="0"/>
              <a:t> от конфликтните и нездрави елементи.</a:t>
            </a:r>
          </a:p>
          <a:p>
            <a:pPr indent="457200">
              <a:spcBef>
                <a:spcPts val="600"/>
              </a:spcBef>
            </a:pPr>
            <a:endParaRPr lang="bg-BG" sz="2400" dirty="0"/>
          </a:p>
          <a:p>
            <a:pPr indent="457200">
              <a:spcBef>
                <a:spcPts val="600"/>
              </a:spcBef>
            </a:pPr>
            <a:r>
              <a:rPr lang="bg-BG" sz="2400" dirty="0"/>
              <a:t>В литературата се срещат още много методи за изследване на Аз-концепциите, характерни с това, че се основават на различията между реалното и идеално­то.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132907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9102-737B-40C2-937D-C6369052853C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61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8" y="1988840"/>
            <a:ext cx="6787499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C00000"/>
                </a:solidFill>
              </a:rPr>
              <a:t>5</a:t>
            </a:r>
            <a:r>
              <a:rPr lang="bg-BG" sz="4400" b="1" dirty="0">
                <a:solidFill>
                  <a:srgbClr val="C00000"/>
                </a:solidFill>
              </a:rPr>
              <a:t>. Социален познавателен </a:t>
            </a:r>
          </a:p>
          <a:p>
            <a:pPr algn="ctr"/>
            <a:r>
              <a:rPr lang="bg-BG" sz="4400" b="1" dirty="0">
                <a:solidFill>
                  <a:srgbClr val="C00000"/>
                </a:solidFill>
              </a:rPr>
              <a:t>процес</a:t>
            </a:r>
            <a:endParaRPr lang="en-US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62825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B697C-D651-4BA4-8AD3-956AFB630D9B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62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474345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2800" dirty="0"/>
              <a:t>Възприятието е умствен познавателен процес, с помощта на който интерпретираме и опознаваме заобикалящата ни действителност. Познаването на обекти от средата, в която живеем, е решаващо условие за съществуването ни в нея и за взаимодействието ни с нея.</a:t>
            </a:r>
          </a:p>
          <a:p>
            <a:pPr indent="457200"/>
            <a:r>
              <a:rPr lang="bg-BG" sz="2800" dirty="0"/>
              <a:t>Но доколкото във фокуса на организационното поведение са хората, от практическо значение е не възприемането и опознаването на обекти, а </a:t>
            </a:r>
            <a:r>
              <a:rPr lang="bg-BG" sz="2800" dirty="0">
                <a:solidFill>
                  <a:srgbClr val="FF0000"/>
                </a:solidFill>
              </a:rPr>
              <a:t>начинът, по който хората се възприемат един друг, т.е. т.нар. социално възприятие</a:t>
            </a:r>
            <a:r>
              <a:rPr lang="bg-BG" sz="2800" dirty="0"/>
              <a:t>, </a:t>
            </a:r>
            <a:r>
              <a:rPr lang="bg-BG" sz="2800" dirty="0">
                <a:solidFill>
                  <a:srgbClr val="FF0000"/>
                </a:solidFill>
              </a:rPr>
              <a:t>социалният познавателен процес.</a:t>
            </a:r>
            <a:endParaRPr lang="bg-BG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16508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60CBC-88AB-4081-BD67-F605BF0918A8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63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474345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bg-BG" sz="2600" dirty="0">
                <a:solidFill>
                  <a:srgbClr val="FF0000"/>
                </a:solidFill>
              </a:rPr>
              <a:t>Социалното възприятие включва четиристепенна последователност </a:t>
            </a:r>
            <a:r>
              <a:rPr lang="bg-BG" sz="2600" dirty="0"/>
              <a:t>на различни ин­формационни процеси. </a:t>
            </a:r>
          </a:p>
          <a:p>
            <a:pPr indent="457200"/>
            <a:r>
              <a:rPr lang="bg-BG" sz="2600" dirty="0">
                <a:solidFill>
                  <a:srgbClr val="FF0000"/>
                </a:solidFill>
              </a:rPr>
              <a:t>На първо място е насочването на вниманието и разбирането. </a:t>
            </a:r>
            <a:r>
              <a:rPr lang="bg-BG" sz="2600" dirty="0"/>
              <a:t>Всеки човек е постоян­но „бомбардиран" от физически и социални въздействия на средата, но не е в състояние да обработи цялата тази налична информация, така че възприема селективно групи от такива въздействия. Тук е и ролята на вниманието като насоченост на психическата дейност, съсре­доточеност върху значим за личността обект или група обекти. Вниманието може да бъде фокусирано върху информация, идваща както отвън, от средата, така и от паметта. Най-същественият в случая въпрос е за т.нар. изпъкващи въздействия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313229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5CF4-27DB-4C61-B74D-1FF059F3682D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7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389789"/>
            <a:ext cx="8784976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СПОСОБНОСТИ - </a:t>
            </a:r>
            <a:r>
              <a:rPr lang="bg-BG" sz="3200" b="1" dirty="0"/>
              <a:t>индивидуални особености на личността, които са условия за ус­пешното осъществяване на дадена дейност. Съществуват качествени и количествени измерения на индиви­дуалните различия в способностите</a:t>
            </a:r>
            <a:r>
              <a:rPr lang="bg-BG" sz="3200" dirty="0"/>
              <a:t>.</a:t>
            </a:r>
          </a:p>
          <a:p>
            <a:pPr defTabSz="360000">
              <a:spcBef>
                <a:spcPts val="1800"/>
              </a:spcBef>
            </a:pPr>
            <a:r>
              <a:rPr lang="bg-BG" sz="3200" dirty="0"/>
              <a:t>		</a:t>
            </a:r>
            <a:r>
              <a:rPr lang="bg-BG" sz="3200" b="1" dirty="0"/>
              <a:t>За ОП особено важни са компенсаторните възможности на личността, т.е. възможностите едни способности да бъдат компенсирани от други с помощта на целенасо­чени въздействия и обучение.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70166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49AC-AE15-4438-BCFA-6FB1B518033F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8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260648"/>
            <a:ext cx="864096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Класификации на способностите:</a:t>
            </a:r>
          </a:p>
          <a:p>
            <a:endParaRPr lang="bg-BG" sz="2400" dirty="0"/>
          </a:p>
          <a:p>
            <a:r>
              <a:rPr lang="bg-BG" sz="2400" b="1" dirty="0">
                <a:solidFill>
                  <a:srgbClr val="FF0000"/>
                </a:solidFill>
              </a:rPr>
              <a:t>1. Според  </a:t>
            </a:r>
            <a:r>
              <a:rPr lang="bg-BG" sz="2400" b="1" dirty="0" err="1">
                <a:solidFill>
                  <a:srgbClr val="FF0000"/>
                </a:solidFill>
              </a:rPr>
              <a:t>Върнън</a:t>
            </a:r>
            <a:r>
              <a:rPr lang="bg-BG" sz="2400" b="1" dirty="0">
                <a:solidFill>
                  <a:srgbClr val="FF0000"/>
                </a:solidFill>
              </a:rPr>
              <a:t>  (</a:t>
            </a:r>
            <a:r>
              <a:rPr lang="bg-BG" sz="2400" b="1" dirty="0" err="1">
                <a:solidFill>
                  <a:srgbClr val="FF0000"/>
                </a:solidFill>
              </a:rPr>
              <a:t>англ</a:t>
            </a:r>
            <a:r>
              <a:rPr lang="bg-BG" sz="2400" b="1" dirty="0">
                <a:solidFill>
                  <a:srgbClr val="FF0000"/>
                </a:solidFill>
              </a:rPr>
              <a:t>.) – 2 основни групи: </a:t>
            </a:r>
          </a:p>
          <a:p>
            <a:r>
              <a:rPr lang="bg-BG" sz="2400" dirty="0"/>
              <a:t>- говорни, числови (математически), </a:t>
            </a:r>
            <a:r>
              <a:rPr lang="bg-BG" sz="2400" dirty="0" err="1"/>
              <a:t>паметови</a:t>
            </a:r>
            <a:r>
              <a:rPr lang="bg-BG" sz="2400" dirty="0"/>
              <a:t> и мисловни;</a:t>
            </a:r>
            <a:endParaRPr lang="en-US" sz="2400" dirty="0"/>
          </a:p>
          <a:p>
            <a:pPr lvl="0"/>
            <a:r>
              <a:rPr lang="bg-BG" sz="2400" dirty="0"/>
              <a:t>- пространствени и механични, </a:t>
            </a:r>
            <a:r>
              <a:rPr lang="bg-BG" sz="2400" dirty="0" err="1"/>
              <a:t>възприятийни</a:t>
            </a:r>
            <a:r>
              <a:rPr lang="bg-BG" sz="2400" dirty="0"/>
              <a:t> и двигателни (свързани с физически операции).</a:t>
            </a:r>
          </a:p>
          <a:p>
            <a:endParaRPr lang="bg-BG" sz="2400" dirty="0"/>
          </a:p>
          <a:p>
            <a:r>
              <a:rPr lang="bg-BG" sz="2400" b="1" dirty="0">
                <a:solidFill>
                  <a:srgbClr val="FF0000"/>
                </a:solidFill>
              </a:rPr>
              <a:t>2. Според </a:t>
            </a:r>
            <a:r>
              <a:rPr lang="bg-BG" sz="2400" b="1" dirty="0" err="1">
                <a:solidFill>
                  <a:srgbClr val="FF0000"/>
                </a:solidFill>
              </a:rPr>
              <a:t>Търстоун</a:t>
            </a:r>
            <a:r>
              <a:rPr lang="bg-BG" sz="2400" b="1" dirty="0">
                <a:solidFill>
                  <a:srgbClr val="FF0000"/>
                </a:solidFill>
              </a:rPr>
              <a:t> (</a:t>
            </a:r>
            <a:r>
              <a:rPr lang="bg-BG" sz="2400" b="1" dirty="0" err="1">
                <a:solidFill>
                  <a:srgbClr val="FF0000"/>
                </a:solidFill>
              </a:rPr>
              <a:t>амер</a:t>
            </a:r>
            <a:r>
              <a:rPr lang="bg-BG" sz="2400" b="1" dirty="0">
                <a:solidFill>
                  <a:srgbClr val="FF0000"/>
                </a:solidFill>
              </a:rPr>
              <a:t>.):</a:t>
            </a:r>
            <a:endParaRPr lang="en-US" sz="2400" b="1" dirty="0">
              <a:solidFill>
                <a:srgbClr val="FF0000"/>
              </a:solidFill>
            </a:endParaRPr>
          </a:p>
          <a:p>
            <a:r>
              <a:rPr lang="bg-BG" sz="2400" dirty="0"/>
              <a:t>- пространствени способности; </a:t>
            </a:r>
            <a:endParaRPr lang="en-US" sz="2400" dirty="0"/>
          </a:p>
          <a:p>
            <a:r>
              <a:rPr lang="bg-BG" sz="2400" dirty="0"/>
              <a:t>- скорост на възприятие; </a:t>
            </a:r>
            <a:endParaRPr lang="en-US" sz="2400" dirty="0"/>
          </a:p>
          <a:p>
            <a:r>
              <a:rPr lang="bg-BG" sz="2400" dirty="0"/>
              <a:t>- числови способности;</a:t>
            </a:r>
            <a:endParaRPr lang="en-US" sz="2400" dirty="0"/>
          </a:p>
          <a:p>
            <a:r>
              <a:rPr lang="bg-BG" sz="2400" dirty="0"/>
              <a:t>- способности за възприемане на езикови значения; </a:t>
            </a:r>
            <a:endParaRPr lang="en-US" sz="2400" dirty="0"/>
          </a:p>
          <a:p>
            <a:r>
              <a:rPr lang="bg-BG" sz="2400" dirty="0"/>
              <a:t>- памет;</a:t>
            </a:r>
            <a:endParaRPr lang="en-US" sz="2400" dirty="0"/>
          </a:p>
          <a:p>
            <a:r>
              <a:rPr lang="bg-BG" sz="2400" dirty="0"/>
              <a:t>- способности за изразяване на езикови значения; </a:t>
            </a:r>
            <a:endParaRPr lang="en-US" sz="2400" dirty="0"/>
          </a:p>
          <a:p>
            <a:r>
              <a:rPr lang="bg-BG" sz="2400" dirty="0"/>
              <a:t>- способности за индуктивно мислене.</a:t>
            </a:r>
            <a:endParaRPr lang="en-US" sz="2400" dirty="0"/>
          </a:p>
          <a:p>
            <a:pPr lvl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1293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9B3D6-1F62-47EC-A411-046619419784}" type="datetime1">
              <a:rPr lang="en-US" smtClean="0"/>
              <a:t>3/27/2020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C7251-C8B5-4A4B-9863-DB91C898ED03}" type="slidenum">
              <a:rPr lang="en-US" b="1" smtClean="0">
                <a:solidFill>
                  <a:schemeClr val="tx1"/>
                </a:solidFill>
              </a:rPr>
              <a:t>9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7" y="404664"/>
            <a:ext cx="8352927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b="1" dirty="0">
                <a:solidFill>
                  <a:srgbClr val="FF0000"/>
                </a:solidFill>
              </a:rPr>
              <a:t>3. Според </a:t>
            </a:r>
            <a:r>
              <a:rPr lang="bg-BG" sz="2800" b="1" dirty="0" err="1">
                <a:solidFill>
                  <a:srgbClr val="FF0000"/>
                </a:solidFill>
              </a:rPr>
              <a:t>Аргайл</a:t>
            </a:r>
            <a:r>
              <a:rPr lang="bg-BG" sz="2800" b="1" dirty="0">
                <a:solidFill>
                  <a:srgbClr val="FF0000"/>
                </a:solidFill>
              </a:rPr>
              <a:t> - три групи способности:</a:t>
            </a:r>
            <a:endParaRPr lang="en-US" sz="2800" b="1" dirty="0">
              <a:solidFill>
                <a:srgbClr val="FF0000"/>
              </a:solidFill>
            </a:endParaRPr>
          </a:p>
          <a:p>
            <a:pPr lvl="0">
              <a:spcBef>
                <a:spcPts val="600"/>
              </a:spcBef>
            </a:pPr>
            <a:r>
              <a:rPr lang="bg-BG" sz="2800" b="1" dirty="0"/>
              <a:t>- за преценка</a:t>
            </a:r>
            <a:r>
              <a:rPr lang="bg-BG" sz="2800" dirty="0"/>
              <a:t> - да се правят реалистични оценки;</a:t>
            </a:r>
            <a:endParaRPr lang="en-US" sz="2800" dirty="0"/>
          </a:p>
          <a:p>
            <a:pPr lvl="0">
              <a:spcBef>
                <a:spcPts val="600"/>
              </a:spcBef>
            </a:pPr>
            <a:r>
              <a:rPr lang="bg-BG" sz="2800" b="1" dirty="0"/>
              <a:t>- за творчество</a:t>
            </a:r>
            <a:r>
              <a:rPr lang="bg-BG" sz="2800" dirty="0"/>
              <a:t> - дадена ситуация да се види от нова гледна точка и да се предложат оригинални решения;</a:t>
            </a:r>
            <a:endParaRPr lang="en-US" sz="2800" dirty="0"/>
          </a:p>
          <a:p>
            <a:pPr lvl="0">
              <a:spcBef>
                <a:spcPts val="600"/>
              </a:spcBef>
            </a:pPr>
            <a:r>
              <a:rPr lang="bg-BG" sz="2800" b="1" dirty="0"/>
              <a:t>- за социални способности </a:t>
            </a:r>
            <a:r>
              <a:rPr lang="bg-BG" sz="2800" dirty="0"/>
              <a:t>- умението да се общува и да се поддържат доб­ри взаимоотношения.</a:t>
            </a:r>
          </a:p>
          <a:p>
            <a:pPr lvl="0"/>
            <a:endParaRPr lang="bg-BG" sz="2800" dirty="0"/>
          </a:p>
          <a:p>
            <a:r>
              <a:rPr lang="bg-BG" sz="2800" b="1" dirty="0">
                <a:solidFill>
                  <a:srgbClr val="FF0000"/>
                </a:solidFill>
              </a:rPr>
              <a:t>4. Според Чарлз </a:t>
            </a:r>
            <a:r>
              <a:rPr lang="bg-BG" sz="2800" b="1" dirty="0" err="1">
                <a:solidFill>
                  <a:srgbClr val="FF0000"/>
                </a:solidFill>
              </a:rPr>
              <a:t>Спиърман</a:t>
            </a:r>
            <a:r>
              <a:rPr lang="bg-BG" sz="2800" b="1" dirty="0">
                <a:solidFill>
                  <a:srgbClr val="FF0000"/>
                </a:solidFill>
              </a:rPr>
              <a:t> </a:t>
            </a:r>
            <a:r>
              <a:rPr lang="bg-BG" sz="2800" b="1" dirty="0"/>
              <a:t>- </a:t>
            </a:r>
            <a:r>
              <a:rPr lang="bg-BG" sz="2800" b="1" dirty="0">
                <a:solidFill>
                  <a:srgbClr val="FF0000"/>
                </a:solidFill>
              </a:rPr>
              <a:t>две равнища: </a:t>
            </a:r>
            <a:endParaRPr lang="en-US" sz="2800" b="1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bg-BG" sz="2800" b="1" dirty="0"/>
              <a:t>- общи способности </a:t>
            </a:r>
            <a:r>
              <a:rPr lang="bg-BG" sz="2800" dirty="0"/>
              <a:t>- за всички познавателни задачи; </a:t>
            </a:r>
            <a:endParaRPr lang="en-US" sz="2800" dirty="0"/>
          </a:p>
          <a:p>
            <a:pPr>
              <a:spcBef>
                <a:spcPts val="600"/>
              </a:spcBef>
            </a:pPr>
            <a:r>
              <a:rPr lang="bg-BG" sz="2800" b="1" dirty="0"/>
              <a:t>- частни  способности </a:t>
            </a:r>
            <a:r>
              <a:rPr lang="bg-BG" sz="2800" dirty="0"/>
              <a:t>- за определена задача.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1620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1662</TotalTime>
  <Words>5432</Words>
  <Application>Microsoft Office PowerPoint</Application>
  <PresentationFormat>On-screen Show (4:3)</PresentationFormat>
  <Paragraphs>350</Paragraphs>
  <Slides>63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74" baseType="lpstr">
      <vt:lpstr>Arial</vt:lpstr>
      <vt:lpstr>Arial Black</vt:lpstr>
      <vt:lpstr>Arial Unicode MS</vt:lpstr>
      <vt:lpstr>Calibri</vt:lpstr>
      <vt:lpstr>Franklin Gothic Book</vt:lpstr>
      <vt:lpstr>Franklin Gothic Medium</vt:lpstr>
      <vt:lpstr>Times New Roman</vt:lpstr>
      <vt:lpstr>Wingdings 2</vt:lpstr>
      <vt:lpstr>Trek</vt:lpstr>
      <vt:lpstr>Default Design</vt:lpstr>
      <vt:lpstr>CorelDRAW.Graphic.10</vt:lpstr>
      <vt:lpstr>PowerPoint Presentation</vt:lpstr>
      <vt:lpstr>PowerPoint Presentation</vt:lpstr>
      <vt:lpstr>1. ИНДИВИДУАЛНИ РАЗЛИЧИЯ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GGG</cp:lastModifiedBy>
  <cp:revision>122</cp:revision>
  <dcterms:created xsi:type="dcterms:W3CDTF">2015-04-05T07:11:56Z</dcterms:created>
  <dcterms:modified xsi:type="dcterms:W3CDTF">2020-03-27T12:24:01Z</dcterms:modified>
</cp:coreProperties>
</file>