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 id="2147483888" r:id="rId2"/>
  </p:sldMasterIdLst>
  <p:notesMasterIdLst>
    <p:notesMasterId r:id="rId121"/>
  </p:notesMasterIdLst>
  <p:sldIdLst>
    <p:sldId id="455" r:id="rId3"/>
    <p:sldId id="392" r:id="rId4"/>
    <p:sldId id="393" r:id="rId5"/>
    <p:sldId id="257" r:id="rId6"/>
    <p:sldId id="456" r:id="rId7"/>
    <p:sldId id="457" r:id="rId8"/>
    <p:sldId id="458" r:id="rId9"/>
    <p:sldId id="262" r:id="rId10"/>
    <p:sldId id="263" r:id="rId11"/>
    <p:sldId id="459" r:id="rId12"/>
    <p:sldId id="460" r:id="rId13"/>
    <p:sldId id="461" r:id="rId14"/>
    <p:sldId id="462" r:id="rId15"/>
    <p:sldId id="267" r:id="rId16"/>
    <p:sldId id="268" r:id="rId17"/>
    <p:sldId id="463" r:id="rId18"/>
    <p:sldId id="316" r:id="rId19"/>
    <p:sldId id="315" r:id="rId20"/>
    <p:sldId id="464" r:id="rId21"/>
    <p:sldId id="465" r:id="rId22"/>
    <p:sldId id="466" r:id="rId23"/>
    <p:sldId id="467" r:id="rId24"/>
    <p:sldId id="468" r:id="rId25"/>
    <p:sldId id="469" r:id="rId26"/>
    <p:sldId id="470" r:id="rId27"/>
    <p:sldId id="471" r:id="rId28"/>
    <p:sldId id="472" r:id="rId29"/>
    <p:sldId id="473" r:id="rId30"/>
    <p:sldId id="474" r:id="rId31"/>
    <p:sldId id="475" r:id="rId32"/>
    <p:sldId id="308" r:id="rId33"/>
    <p:sldId id="307" r:id="rId34"/>
    <p:sldId id="306" r:id="rId35"/>
    <p:sldId id="305" r:id="rId36"/>
    <p:sldId id="304" r:id="rId37"/>
    <p:sldId id="303" r:id="rId38"/>
    <p:sldId id="476" r:id="rId39"/>
    <p:sldId id="477" r:id="rId40"/>
    <p:sldId id="343" r:id="rId41"/>
    <p:sldId id="478" r:id="rId42"/>
    <p:sldId id="479" r:id="rId43"/>
    <p:sldId id="480" r:id="rId44"/>
    <p:sldId id="481" r:id="rId45"/>
    <p:sldId id="482" r:id="rId46"/>
    <p:sldId id="337" r:id="rId47"/>
    <p:sldId id="483" r:id="rId48"/>
    <p:sldId id="334" r:id="rId49"/>
    <p:sldId id="484" r:id="rId50"/>
    <p:sldId id="350" r:id="rId51"/>
    <p:sldId id="485" r:id="rId52"/>
    <p:sldId id="486" r:id="rId53"/>
    <p:sldId id="487" r:id="rId54"/>
    <p:sldId id="488" r:id="rId55"/>
    <p:sldId id="489" r:id="rId56"/>
    <p:sldId id="271" r:id="rId57"/>
    <p:sldId id="272" r:id="rId58"/>
    <p:sldId id="273" r:id="rId59"/>
    <p:sldId id="352" r:id="rId60"/>
    <p:sldId id="274" r:id="rId61"/>
    <p:sldId id="490" r:id="rId62"/>
    <p:sldId id="275" r:id="rId63"/>
    <p:sldId id="276" r:id="rId64"/>
    <p:sldId id="277" r:id="rId65"/>
    <p:sldId id="278" r:id="rId66"/>
    <p:sldId id="491" r:id="rId67"/>
    <p:sldId id="368" r:id="rId68"/>
    <p:sldId id="367" r:id="rId69"/>
    <p:sldId id="366" r:id="rId70"/>
    <p:sldId id="365" r:id="rId71"/>
    <p:sldId id="364" r:id="rId72"/>
    <p:sldId id="363" r:id="rId73"/>
    <p:sldId id="492" r:id="rId74"/>
    <p:sldId id="361" r:id="rId75"/>
    <p:sldId id="369" r:id="rId76"/>
    <p:sldId id="360" r:id="rId77"/>
    <p:sldId id="359" r:id="rId78"/>
    <p:sldId id="358" r:id="rId79"/>
    <p:sldId id="357" r:id="rId80"/>
    <p:sldId id="356" r:id="rId81"/>
    <p:sldId id="493" r:id="rId82"/>
    <p:sldId id="370" r:id="rId83"/>
    <p:sldId id="374" r:id="rId84"/>
    <p:sldId id="375" r:id="rId85"/>
    <p:sldId id="279" r:id="rId86"/>
    <p:sldId id="280" r:id="rId87"/>
    <p:sldId id="281" r:id="rId88"/>
    <p:sldId id="282" r:id="rId89"/>
    <p:sldId id="283" r:id="rId90"/>
    <p:sldId id="284" r:id="rId91"/>
    <p:sldId id="285" r:id="rId92"/>
    <p:sldId id="286" r:id="rId93"/>
    <p:sldId id="287" r:id="rId94"/>
    <p:sldId id="288" r:id="rId95"/>
    <p:sldId id="289" r:id="rId96"/>
    <p:sldId id="290" r:id="rId97"/>
    <p:sldId id="291" r:id="rId98"/>
    <p:sldId id="292" r:id="rId99"/>
    <p:sldId id="494" r:id="rId100"/>
    <p:sldId id="293" r:id="rId101"/>
    <p:sldId id="294" r:id="rId102"/>
    <p:sldId id="295" r:id="rId103"/>
    <p:sldId id="296" r:id="rId104"/>
    <p:sldId id="495" r:id="rId105"/>
    <p:sldId id="376" r:id="rId106"/>
    <p:sldId id="377" r:id="rId107"/>
    <p:sldId id="378" r:id="rId108"/>
    <p:sldId id="379" r:id="rId109"/>
    <p:sldId id="380" r:id="rId110"/>
    <p:sldId id="381" r:id="rId111"/>
    <p:sldId id="382" r:id="rId112"/>
    <p:sldId id="383" r:id="rId113"/>
    <p:sldId id="384" r:id="rId114"/>
    <p:sldId id="385" r:id="rId115"/>
    <p:sldId id="386" r:id="rId116"/>
    <p:sldId id="387" r:id="rId117"/>
    <p:sldId id="388" r:id="rId118"/>
    <p:sldId id="389" r:id="rId119"/>
    <p:sldId id="390" r:id="rId1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02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slide" Target="slides/slide111.xml"/><Relationship Id="rId118" Type="http://schemas.openxmlformats.org/officeDocument/2006/relationships/slide" Target="slides/slide116.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slide" Target="slides/slide114.xml"/><Relationship Id="rId124"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slide" Target="slides/slide117.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E8CF8D-CE76-4204-BF1D-CD57C68ADD28}" type="datetimeFigureOut">
              <a:rPr lang="en-US" smtClean="0"/>
              <a:t>3/27/2020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440EA8-A22C-44BE-870E-DFF61DD8BFA4}" type="slidenum">
              <a:rPr lang="en-US" smtClean="0"/>
              <a:t>‹#›</a:t>
            </a:fld>
            <a:endParaRPr lang="en-US"/>
          </a:p>
        </p:txBody>
      </p:sp>
    </p:spTree>
    <p:extLst>
      <p:ext uri="{BB962C8B-B14F-4D97-AF65-F5344CB8AC3E}">
        <p14:creationId xmlns:p14="http://schemas.microsoft.com/office/powerpoint/2010/main" val="562741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048" tIns="49524" rIns="99048" bIns="49524" anchor="b"/>
          <a:lstStyle>
            <a:lvl1pPr defTabSz="990600">
              <a:defRPr>
                <a:solidFill>
                  <a:schemeClr val="tx1"/>
                </a:solidFill>
                <a:latin typeface="Arial Black" panose="020B0A04020102020204" pitchFamily="34" charset="0"/>
                <a:cs typeface="Arial" panose="020B0604020202020204" pitchFamily="34" charset="0"/>
              </a:defRPr>
            </a:lvl1pPr>
            <a:lvl2pPr marL="742950" indent="-285750" defTabSz="990600">
              <a:defRPr>
                <a:solidFill>
                  <a:schemeClr val="tx1"/>
                </a:solidFill>
                <a:latin typeface="Arial Black" panose="020B0A04020102020204" pitchFamily="34" charset="0"/>
                <a:cs typeface="Arial" panose="020B0604020202020204" pitchFamily="34" charset="0"/>
              </a:defRPr>
            </a:lvl2pPr>
            <a:lvl3pPr marL="1143000" indent="-228600" defTabSz="990600">
              <a:defRPr>
                <a:solidFill>
                  <a:schemeClr val="tx1"/>
                </a:solidFill>
                <a:latin typeface="Arial Black" panose="020B0A04020102020204" pitchFamily="34" charset="0"/>
                <a:cs typeface="Arial" panose="020B0604020202020204" pitchFamily="34" charset="0"/>
              </a:defRPr>
            </a:lvl3pPr>
            <a:lvl4pPr marL="1600200" indent="-228600" defTabSz="990600">
              <a:defRPr>
                <a:solidFill>
                  <a:schemeClr val="tx1"/>
                </a:solidFill>
                <a:latin typeface="Arial Black" panose="020B0A04020102020204" pitchFamily="34" charset="0"/>
                <a:cs typeface="Arial" panose="020B0604020202020204" pitchFamily="34" charset="0"/>
              </a:defRPr>
            </a:lvl4pPr>
            <a:lvl5pPr marL="2057400" indent="-228600" defTabSz="990600">
              <a:defRPr>
                <a:solidFill>
                  <a:schemeClr val="tx1"/>
                </a:solidFill>
                <a:latin typeface="Arial Black" panose="020B0A04020102020204" pitchFamily="34" charset="0"/>
                <a:cs typeface="Arial" panose="020B0604020202020204" pitchFamily="34" charset="0"/>
              </a:defRPr>
            </a:lvl5pPr>
            <a:lvl6pPr marL="25146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6pPr>
            <a:lvl7pPr marL="29718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7pPr>
            <a:lvl8pPr marL="34290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8pPr>
            <a:lvl9pPr marL="38862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9D97A1E8-CF6E-4D65-84FB-05332DF6D4A5}" type="slidenum">
              <a:rPr kumimoji="0" lang="bg-BG" altLang="bg-BG" sz="13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90600" rtl="0" eaLnBrk="1" fontAlgn="base" latinLnBrk="0" hangingPunct="1">
                <a:lnSpc>
                  <a:spcPct val="100000"/>
                </a:lnSpc>
                <a:spcBef>
                  <a:spcPct val="0"/>
                </a:spcBef>
                <a:spcAft>
                  <a:spcPct val="0"/>
                </a:spcAft>
                <a:buClrTx/>
                <a:buSzTx/>
                <a:buFontTx/>
                <a:buNone/>
                <a:tabLst/>
                <a:defRPr/>
              </a:pPr>
              <a:t>1</a:t>
            </a:fld>
            <a:endParaRPr kumimoji="0" lang="bg-BG" altLang="bg-BG" sz="13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7171" name="Rectangle 2"/>
          <p:cNvSpPr>
            <a:spLocks noGrp="1" noRot="1" noChangeAspect="1" noChangeArrowheads="1" noTextEdit="1"/>
          </p:cNvSpPr>
          <p:nvPr>
            <p:ph type="sldImg"/>
          </p:nvPr>
        </p:nvSpPr>
        <p:spPr>
          <a:xfrm>
            <a:off x="992188" y="768350"/>
            <a:ext cx="5114925" cy="3836988"/>
          </a:xfrm>
          <a:ln/>
        </p:spPr>
      </p:sp>
      <p:sp>
        <p:nvSpPr>
          <p:cNvPr id="7172" name="Rectangle 3"/>
          <p:cNvSpPr>
            <a:spLocks noGrp="1" noChangeArrowheads="1"/>
          </p:cNvSpPr>
          <p:nvPr>
            <p:ph type="body" idx="1"/>
          </p:nvPr>
        </p:nvSpPr>
        <p:spPr>
          <a:noFill/>
        </p:spPr>
        <p:txBody>
          <a:bodyPr/>
          <a:lstStyle/>
          <a:p>
            <a:pPr eaLnBrk="1" hangingPunct="1"/>
            <a:endParaRPr lang="bg-BG" altLang="bg-BG">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0D1DF38-BB36-49C6-8339-152B1EB68A68}" type="slidenum">
              <a:rPr kumimoji="0" lang="en-US"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251086B-CCAC-41CF-BC6B-0FA013D169C7}" type="datetime1">
              <a:rPr kumimoji="0" lang="en-US"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en-US"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094242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0D1DF38-BB36-49C6-8339-152B1EB68A68}" type="slidenum">
              <a:rPr kumimoji="0" lang="en-US"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388966F-1D95-4EA3-A49F-BE2D1DBC0FD5}" type="datetime1">
              <a:rPr kumimoji="0" lang="en-US"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en-US" alt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251133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3191FD70-AC6E-4613-BBDB-AC047553FEE2}" type="datetimeFigureOut">
              <a:rPr lang="en-US" altLang="en-US"/>
              <a:pPr>
                <a:defRPr/>
              </a:pPr>
              <a:t>3/27/2020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3D85AAE-8EEF-4C9F-934B-EAB865FBD428}" type="slidenum">
              <a:rPr lang="en-US" altLang="en-US"/>
              <a:pPr>
                <a:defRPr/>
              </a:pPr>
              <a:t>‹#›</a:t>
            </a:fld>
            <a:endParaRPr lang="en-US" altLang="en-US"/>
          </a:p>
        </p:txBody>
      </p:sp>
    </p:spTree>
    <p:extLst>
      <p:ext uri="{BB962C8B-B14F-4D97-AF65-F5344CB8AC3E}">
        <p14:creationId xmlns:p14="http://schemas.microsoft.com/office/powerpoint/2010/main" val="4271506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F76B05BF-9558-4E4E-AB3A-C694E89691FA}" type="datetimeFigureOut">
              <a:rPr lang="en-US" altLang="en-US"/>
              <a:pPr>
                <a:defRPr/>
              </a:pPr>
              <a:t>3/27/2020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1CADD3F-BFBC-43DC-9FDB-73AE6D2E8E86}" type="slidenum">
              <a:rPr lang="en-US" altLang="en-US"/>
              <a:pPr>
                <a:defRPr/>
              </a:pPr>
              <a:t>‹#›</a:t>
            </a:fld>
            <a:endParaRPr lang="en-US" altLang="en-US"/>
          </a:p>
        </p:txBody>
      </p:sp>
    </p:spTree>
    <p:extLst>
      <p:ext uri="{BB962C8B-B14F-4D97-AF65-F5344CB8AC3E}">
        <p14:creationId xmlns:p14="http://schemas.microsoft.com/office/powerpoint/2010/main" val="458496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B13AA10C-F615-487B-8268-AD8756675251}" type="datetimeFigureOut">
              <a:rPr lang="en-US" altLang="en-US"/>
              <a:pPr>
                <a:defRPr/>
              </a:pPr>
              <a:t>3/27/2020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FDD0FAD-1C47-413B-BC85-82B6C52E24CF}" type="slidenum">
              <a:rPr lang="en-US" altLang="en-US"/>
              <a:pPr>
                <a:defRPr/>
              </a:pPr>
              <a:t>‹#›</a:t>
            </a:fld>
            <a:endParaRPr lang="en-US" altLang="en-US"/>
          </a:p>
        </p:txBody>
      </p:sp>
    </p:spTree>
    <p:extLst>
      <p:ext uri="{BB962C8B-B14F-4D97-AF65-F5344CB8AC3E}">
        <p14:creationId xmlns:p14="http://schemas.microsoft.com/office/powerpoint/2010/main" val="415698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pPr>
              <a:defRPr/>
            </a:pPr>
            <a:fld id="{9E7598B6-5115-4574-AEDA-C6DD3C5A33E6}" type="datetime1">
              <a:rPr lang="en-US" altLang="en-US" smtClean="0"/>
              <a:t>3/27/2020</a:t>
            </a:fld>
            <a:endParaRPr lang="bg-BG" altLang="en-US"/>
          </a:p>
        </p:txBody>
      </p:sp>
      <p:sp>
        <p:nvSpPr>
          <p:cNvPr id="20" name="Footer Placeholder 19"/>
          <p:cNvSpPr>
            <a:spLocks noGrp="1"/>
          </p:cNvSpPr>
          <p:nvPr>
            <p:ph type="ftr" sz="quarter" idx="11"/>
          </p:nvPr>
        </p:nvSpPr>
        <p:spPr/>
        <p:txBody>
          <a:bodyPr/>
          <a:lstStyle/>
          <a:p>
            <a:pPr>
              <a:defRPr/>
            </a:pPr>
            <a:endParaRPr lang="bg-BG" altLang="en-US"/>
          </a:p>
        </p:txBody>
      </p:sp>
      <p:sp>
        <p:nvSpPr>
          <p:cNvPr id="10" name="Slide Number Placeholder 9"/>
          <p:cNvSpPr>
            <a:spLocks noGrp="1"/>
          </p:cNvSpPr>
          <p:nvPr>
            <p:ph type="sldNum" sz="quarter" idx="12"/>
          </p:nvPr>
        </p:nvSpPr>
        <p:spPr/>
        <p:txBody>
          <a:bodyPr/>
          <a:lstStyle/>
          <a:p>
            <a:pPr>
              <a:defRPr/>
            </a:pPr>
            <a:fld id="{A57B37CA-5E75-4227-897C-B7B4CE0E3471}" type="slidenum">
              <a:rPr lang="bg-BG" altLang="en-US" smtClean="0"/>
              <a:pPr>
                <a:defRPr/>
              </a:pPr>
              <a:t>‹#›</a:t>
            </a:fld>
            <a:endParaRPr lang="bg-BG" alt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extLst>
      <p:ext uri="{BB962C8B-B14F-4D97-AF65-F5344CB8AC3E}">
        <p14:creationId xmlns:p14="http://schemas.microsoft.com/office/powerpoint/2010/main" val="1893046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3BBFD74D-B796-4955-AB54-3062A192F808}" type="datetime1">
              <a:rPr lang="en-US" altLang="en-US" smtClean="0"/>
              <a:t>3/27/2020</a:t>
            </a:fld>
            <a:endParaRPr lang="bg-BG" altLang="en-US"/>
          </a:p>
        </p:txBody>
      </p:sp>
      <p:sp>
        <p:nvSpPr>
          <p:cNvPr id="5" name="Footer Placeholder 4"/>
          <p:cNvSpPr>
            <a:spLocks noGrp="1"/>
          </p:cNvSpPr>
          <p:nvPr>
            <p:ph type="ftr" sz="quarter" idx="11"/>
          </p:nvPr>
        </p:nvSpPr>
        <p:spPr/>
        <p:txBody>
          <a:bodyPr/>
          <a:lstStyle/>
          <a:p>
            <a:pPr>
              <a:defRPr/>
            </a:pPr>
            <a:endParaRPr lang="bg-BG" altLang="en-US"/>
          </a:p>
        </p:txBody>
      </p:sp>
      <p:sp>
        <p:nvSpPr>
          <p:cNvPr id="6" name="Slide Number Placeholder 5"/>
          <p:cNvSpPr>
            <a:spLocks noGrp="1"/>
          </p:cNvSpPr>
          <p:nvPr>
            <p:ph type="sldNum" sz="quarter" idx="12"/>
          </p:nvPr>
        </p:nvSpPr>
        <p:spPr/>
        <p:txBody>
          <a:bodyPr/>
          <a:lstStyle/>
          <a:p>
            <a:pPr>
              <a:defRPr/>
            </a:pPr>
            <a:fld id="{BCC0249D-E78B-4977-845A-08FCD55FD3CA}" type="slidenum">
              <a:rPr lang="bg-BG" altLang="en-US" smtClean="0"/>
              <a:pPr>
                <a:defRPr/>
              </a:pPr>
              <a:t>‹#›</a:t>
            </a:fld>
            <a:endParaRPr lang="bg-BG" altLang="en-US"/>
          </a:p>
        </p:txBody>
      </p:sp>
    </p:spTree>
    <p:extLst>
      <p:ext uri="{BB962C8B-B14F-4D97-AF65-F5344CB8AC3E}">
        <p14:creationId xmlns:p14="http://schemas.microsoft.com/office/powerpoint/2010/main" val="13038809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a:defRPr/>
            </a:pPr>
            <a:fld id="{B9E8D0A1-580F-4D19-A610-2F3F6892855D}" type="datetime1">
              <a:rPr lang="en-US" altLang="en-US" smtClean="0"/>
              <a:t>3/27/2020</a:t>
            </a:fld>
            <a:endParaRPr lang="bg-BG" altLang="en-US"/>
          </a:p>
        </p:txBody>
      </p:sp>
      <p:sp>
        <p:nvSpPr>
          <p:cNvPr id="5" name="Footer Placeholder 4"/>
          <p:cNvSpPr>
            <a:spLocks noGrp="1"/>
          </p:cNvSpPr>
          <p:nvPr>
            <p:ph type="ftr" sz="quarter" idx="11"/>
          </p:nvPr>
        </p:nvSpPr>
        <p:spPr/>
        <p:txBody>
          <a:bodyPr/>
          <a:lstStyle/>
          <a:p>
            <a:pPr>
              <a:defRPr/>
            </a:pPr>
            <a:endParaRPr lang="bg-BG" altLang="en-US"/>
          </a:p>
        </p:txBody>
      </p:sp>
      <p:sp>
        <p:nvSpPr>
          <p:cNvPr id="6" name="Slide Number Placeholder 5"/>
          <p:cNvSpPr>
            <a:spLocks noGrp="1"/>
          </p:cNvSpPr>
          <p:nvPr>
            <p:ph type="sldNum" sz="quarter" idx="12"/>
          </p:nvPr>
        </p:nvSpPr>
        <p:spPr/>
        <p:txBody>
          <a:bodyPr/>
          <a:lstStyle/>
          <a:p>
            <a:pPr>
              <a:defRPr/>
            </a:pPr>
            <a:fld id="{CA6F5BAA-91A1-4919-B2D6-8DC0C4282BBE}" type="slidenum">
              <a:rPr lang="bg-BG" altLang="en-US" smtClean="0"/>
              <a:pPr>
                <a:defRPr/>
              </a:pPr>
              <a:t>‹#›</a:t>
            </a:fld>
            <a:endParaRPr lang="bg-BG" alt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extLst>
      <p:ext uri="{BB962C8B-B14F-4D97-AF65-F5344CB8AC3E}">
        <p14:creationId xmlns:p14="http://schemas.microsoft.com/office/powerpoint/2010/main" val="1332819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fld id="{0A3223EE-9B63-4EE1-82E9-05C53CD6C14C}" type="datetime1">
              <a:rPr lang="en-US" altLang="en-US" smtClean="0"/>
              <a:t>3/27/2020</a:t>
            </a:fld>
            <a:endParaRPr lang="bg-BG" altLang="en-US"/>
          </a:p>
        </p:txBody>
      </p:sp>
      <p:sp>
        <p:nvSpPr>
          <p:cNvPr id="6" name="Footer Placeholder 5"/>
          <p:cNvSpPr>
            <a:spLocks noGrp="1"/>
          </p:cNvSpPr>
          <p:nvPr>
            <p:ph type="ftr" sz="quarter" idx="11"/>
          </p:nvPr>
        </p:nvSpPr>
        <p:spPr/>
        <p:txBody>
          <a:bodyPr/>
          <a:lstStyle/>
          <a:p>
            <a:pPr>
              <a:defRPr/>
            </a:pPr>
            <a:endParaRPr lang="bg-BG" altLang="en-US"/>
          </a:p>
        </p:txBody>
      </p:sp>
      <p:sp>
        <p:nvSpPr>
          <p:cNvPr id="7" name="Slide Number Placeholder 6"/>
          <p:cNvSpPr>
            <a:spLocks noGrp="1"/>
          </p:cNvSpPr>
          <p:nvPr>
            <p:ph type="sldNum" sz="quarter" idx="12"/>
          </p:nvPr>
        </p:nvSpPr>
        <p:spPr/>
        <p:txBody>
          <a:bodyPr/>
          <a:lstStyle/>
          <a:p>
            <a:pPr>
              <a:defRPr/>
            </a:pPr>
            <a:fld id="{B2AEFD15-D633-4251-81EB-6997DA23CF0B}" type="slidenum">
              <a:rPr lang="bg-BG" altLang="en-US" smtClean="0"/>
              <a:pPr>
                <a:defRPr/>
              </a:pPr>
              <a:t>‹#›</a:t>
            </a:fld>
            <a:endParaRPr lang="bg-BG" altLang="en-US"/>
          </a:p>
        </p:txBody>
      </p:sp>
    </p:spTree>
    <p:extLst>
      <p:ext uri="{BB962C8B-B14F-4D97-AF65-F5344CB8AC3E}">
        <p14:creationId xmlns:p14="http://schemas.microsoft.com/office/powerpoint/2010/main" val="6469564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pPr>
              <a:defRPr/>
            </a:pPr>
            <a:fld id="{EEAE0BDE-8455-42D0-8A27-46B39113665E}" type="datetime1">
              <a:rPr lang="en-US" altLang="en-US" smtClean="0"/>
              <a:t>3/27/2020</a:t>
            </a:fld>
            <a:endParaRPr lang="bg-BG" altLang="en-US"/>
          </a:p>
        </p:txBody>
      </p:sp>
      <p:sp>
        <p:nvSpPr>
          <p:cNvPr id="8" name="Footer Placeholder 7"/>
          <p:cNvSpPr>
            <a:spLocks noGrp="1"/>
          </p:cNvSpPr>
          <p:nvPr>
            <p:ph type="ftr" sz="quarter" idx="11"/>
          </p:nvPr>
        </p:nvSpPr>
        <p:spPr/>
        <p:txBody>
          <a:bodyPr/>
          <a:lstStyle/>
          <a:p>
            <a:pPr>
              <a:defRPr/>
            </a:pPr>
            <a:endParaRPr lang="bg-BG" altLang="en-US"/>
          </a:p>
        </p:txBody>
      </p:sp>
      <p:sp>
        <p:nvSpPr>
          <p:cNvPr id="9" name="Slide Number Placeholder 8"/>
          <p:cNvSpPr>
            <a:spLocks noGrp="1"/>
          </p:cNvSpPr>
          <p:nvPr>
            <p:ph type="sldNum" sz="quarter" idx="12"/>
          </p:nvPr>
        </p:nvSpPr>
        <p:spPr/>
        <p:txBody>
          <a:bodyPr/>
          <a:lstStyle/>
          <a:p>
            <a:pPr>
              <a:defRPr/>
            </a:pPr>
            <a:fld id="{0C50F1CA-7B13-4965-B911-01B7180B0EBD}" type="slidenum">
              <a:rPr lang="bg-BG" altLang="en-US" smtClean="0"/>
              <a:pPr>
                <a:defRPr/>
              </a:pPr>
              <a:t>‹#›</a:t>
            </a:fld>
            <a:endParaRPr lang="bg-BG" altLang="en-US"/>
          </a:p>
        </p:txBody>
      </p:sp>
    </p:spTree>
    <p:extLst>
      <p:ext uri="{BB962C8B-B14F-4D97-AF65-F5344CB8AC3E}">
        <p14:creationId xmlns:p14="http://schemas.microsoft.com/office/powerpoint/2010/main" val="42302419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3/27/2020</a:t>
            </a:fld>
            <a:endParaRPr lang="bg-BG" altLang="en-US"/>
          </a:p>
        </p:txBody>
      </p:sp>
      <p:sp>
        <p:nvSpPr>
          <p:cNvPr id="4" name="Footer Placeholder 3"/>
          <p:cNvSpPr>
            <a:spLocks noGrp="1"/>
          </p:cNvSpPr>
          <p:nvPr>
            <p:ph type="ftr" sz="quarter" idx="11"/>
          </p:nvPr>
        </p:nvSpPr>
        <p:spPr/>
        <p:txBody>
          <a:bodyPr/>
          <a:lstStyle/>
          <a:p>
            <a:pPr>
              <a:defRPr/>
            </a:pPr>
            <a:endParaRPr lang="bg-BG" altLang="en-US"/>
          </a:p>
        </p:txBody>
      </p:sp>
      <p:sp>
        <p:nvSpPr>
          <p:cNvPr id="5" name="Slide Number Placeholder 4"/>
          <p:cNvSpPr>
            <a:spLocks noGrp="1"/>
          </p:cNvSpPr>
          <p:nvPr>
            <p:ph type="sldNum" sz="quarter" idx="12"/>
          </p:nvPr>
        </p:nvSpPr>
        <p:spPr/>
        <p:txBody>
          <a:bodyPr/>
          <a:lstStyle/>
          <a:p>
            <a:pPr>
              <a:defRPr/>
            </a:pPr>
            <a:fld id="{4A9CD293-5B4E-445F-868F-E875C7334DC2}" type="slidenum">
              <a:rPr lang="bg-BG" altLang="en-US" smtClean="0"/>
              <a:pPr>
                <a:defRPr/>
              </a:pPr>
              <a:t>‹#›</a:t>
            </a:fld>
            <a:endParaRPr lang="bg-BG" altLang="en-US"/>
          </a:p>
        </p:txBody>
      </p:sp>
    </p:spTree>
    <p:extLst>
      <p:ext uri="{BB962C8B-B14F-4D97-AF65-F5344CB8AC3E}">
        <p14:creationId xmlns:p14="http://schemas.microsoft.com/office/powerpoint/2010/main" val="32875700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pPr>
              <a:defRPr/>
            </a:pPr>
            <a:fld id="{96F6E210-DF70-469B-A08C-95FA57CC35A4}" type="datetime1">
              <a:rPr lang="en-US" altLang="en-US" smtClean="0"/>
              <a:t>3/27/2020</a:t>
            </a:fld>
            <a:endParaRPr lang="bg-BG" altLang="en-US"/>
          </a:p>
        </p:txBody>
      </p:sp>
      <p:sp>
        <p:nvSpPr>
          <p:cNvPr id="3" name="Footer Placeholder 2"/>
          <p:cNvSpPr>
            <a:spLocks noGrp="1"/>
          </p:cNvSpPr>
          <p:nvPr>
            <p:ph type="ftr" sz="quarter" idx="11"/>
          </p:nvPr>
        </p:nvSpPr>
        <p:spPr/>
        <p:txBody>
          <a:bodyPr/>
          <a:lstStyle/>
          <a:p>
            <a:pPr>
              <a:defRPr/>
            </a:pPr>
            <a:endParaRPr lang="bg-BG" altLang="en-US"/>
          </a:p>
        </p:txBody>
      </p:sp>
      <p:sp>
        <p:nvSpPr>
          <p:cNvPr id="4" name="Slide Number Placeholder 3"/>
          <p:cNvSpPr>
            <a:spLocks noGrp="1"/>
          </p:cNvSpPr>
          <p:nvPr>
            <p:ph type="sldNum" sz="quarter" idx="12"/>
          </p:nvPr>
        </p:nvSpPr>
        <p:spPr/>
        <p:txBody>
          <a:bodyPr/>
          <a:lstStyle/>
          <a:p>
            <a:pPr>
              <a:defRPr/>
            </a:pPr>
            <a:fld id="{BBC784FC-8F21-4645-9E21-EC3885B83A2C}" type="slidenum">
              <a:rPr lang="bg-BG" altLang="en-US" smtClean="0"/>
              <a:pPr>
                <a:defRPr/>
              </a:pPr>
              <a:t>‹#›</a:t>
            </a:fld>
            <a:endParaRPr lang="bg-BG" alt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extLst>
      <p:ext uri="{BB962C8B-B14F-4D97-AF65-F5344CB8AC3E}">
        <p14:creationId xmlns:p14="http://schemas.microsoft.com/office/powerpoint/2010/main" val="3421269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fld id="{6DF27CCB-31C9-42E9-B37F-811B05EF0F95}" type="datetime1">
              <a:rPr lang="en-US" altLang="en-US" smtClean="0"/>
              <a:t>3/27/2020</a:t>
            </a:fld>
            <a:endParaRPr lang="bg-BG" altLang="en-US"/>
          </a:p>
        </p:txBody>
      </p:sp>
      <p:sp>
        <p:nvSpPr>
          <p:cNvPr id="6" name="Footer Placeholder 5"/>
          <p:cNvSpPr>
            <a:spLocks noGrp="1"/>
          </p:cNvSpPr>
          <p:nvPr>
            <p:ph type="ftr" sz="quarter" idx="11"/>
          </p:nvPr>
        </p:nvSpPr>
        <p:spPr/>
        <p:txBody>
          <a:bodyPr/>
          <a:lstStyle/>
          <a:p>
            <a:pPr>
              <a:defRPr/>
            </a:pPr>
            <a:endParaRPr lang="bg-BG" altLang="en-US"/>
          </a:p>
        </p:txBody>
      </p:sp>
      <p:sp>
        <p:nvSpPr>
          <p:cNvPr id="7" name="Slide Number Placeholder 6"/>
          <p:cNvSpPr>
            <a:spLocks noGrp="1"/>
          </p:cNvSpPr>
          <p:nvPr>
            <p:ph type="sldNum" sz="quarter" idx="12"/>
          </p:nvPr>
        </p:nvSpPr>
        <p:spPr/>
        <p:txBody>
          <a:bodyPr/>
          <a:lstStyle/>
          <a:p>
            <a:pPr>
              <a:defRPr/>
            </a:pPr>
            <a:fld id="{F44B6D7F-1A7D-4AA2-A3D9-1147AE3DFEF2}" type="slidenum">
              <a:rPr lang="bg-BG" altLang="en-US" smtClean="0"/>
              <a:pPr>
                <a:defRPr/>
              </a:pPr>
              <a:t>‹#›</a:t>
            </a:fld>
            <a:endParaRPr lang="bg-BG" altLang="en-US"/>
          </a:p>
        </p:txBody>
      </p:sp>
    </p:spTree>
    <p:extLst>
      <p:ext uri="{BB962C8B-B14F-4D97-AF65-F5344CB8AC3E}">
        <p14:creationId xmlns:p14="http://schemas.microsoft.com/office/powerpoint/2010/main" val="1592255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11F4CFB7-5897-420E-8359-2B3AD50997D9}" type="datetimeFigureOut">
              <a:rPr lang="en-US" altLang="en-US"/>
              <a:pPr>
                <a:defRPr/>
              </a:pPr>
              <a:t>3/27/2020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DADFB53-1AD7-4F0A-A761-57801D23F7E3}" type="slidenum">
              <a:rPr lang="en-US" altLang="en-US"/>
              <a:pPr>
                <a:defRPr/>
              </a:pPr>
              <a:t>‹#›</a:t>
            </a:fld>
            <a:endParaRPr lang="en-US" altLang="en-US"/>
          </a:p>
        </p:txBody>
      </p:sp>
    </p:spTree>
    <p:extLst>
      <p:ext uri="{BB962C8B-B14F-4D97-AF65-F5344CB8AC3E}">
        <p14:creationId xmlns:p14="http://schemas.microsoft.com/office/powerpoint/2010/main" val="29427866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pPr>
              <a:defRPr/>
            </a:pPr>
            <a:fld id="{D0B768B8-6720-45BA-ACF8-6FB45498B3F2}" type="datetime1">
              <a:rPr lang="en-US" altLang="en-US" smtClean="0"/>
              <a:t>3/27/2020</a:t>
            </a:fld>
            <a:endParaRPr lang="bg-BG" altLang="en-US"/>
          </a:p>
        </p:txBody>
      </p:sp>
      <p:sp>
        <p:nvSpPr>
          <p:cNvPr id="6" name="Footer Placeholder 5"/>
          <p:cNvSpPr>
            <a:spLocks noGrp="1"/>
          </p:cNvSpPr>
          <p:nvPr>
            <p:ph type="ftr" sz="quarter" idx="11"/>
          </p:nvPr>
        </p:nvSpPr>
        <p:spPr/>
        <p:txBody>
          <a:bodyPr/>
          <a:lstStyle/>
          <a:p>
            <a:pPr>
              <a:defRPr/>
            </a:pPr>
            <a:endParaRPr lang="bg-BG" altLang="en-US"/>
          </a:p>
        </p:txBody>
      </p:sp>
      <p:sp>
        <p:nvSpPr>
          <p:cNvPr id="7" name="Slide Number Placeholder 6"/>
          <p:cNvSpPr>
            <a:spLocks noGrp="1"/>
          </p:cNvSpPr>
          <p:nvPr>
            <p:ph type="sldNum" sz="quarter" idx="12"/>
          </p:nvPr>
        </p:nvSpPr>
        <p:spPr/>
        <p:txBody>
          <a:bodyPr/>
          <a:lstStyle/>
          <a:p>
            <a:pPr>
              <a:defRPr/>
            </a:pPr>
            <a:fld id="{ABAE58CA-F1DF-4C2D-8BF3-A601300CA73C}" type="slidenum">
              <a:rPr lang="bg-BG" altLang="en-US" smtClean="0"/>
              <a:pPr>
                <a:defRPr/>
              </a:pPr>
              <a:t>‹#›</a:t>
            </a:fld>
            <a:endParaRPr lang="bg-BG" alt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extLst>
      <p:ext uri="{BB962C8B-B14F-4D97-AF65-F5344CB8AC3E}">
        <p14:creationId xmlns:p14="http://schemas.microsoft.com/office/powerpoint/2010/main" val="33913587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35124E8E-2BE2-4C14-BA7D-9A196E9D40A9}" type="datetime1">
              <a:rPr lang="en-US" altLang="en-US" smtClean="0"/>
              <a:t>3/27/2020</a:t>
            </a:fld>
            <a:endParaRPr lang="bg-BG" altLang="en-US"/>
          </a:p>
        </p:txBody>
      </p:sp>
      <p:sp>
        <p:nvSpPr>
          <p:cNvPr id="5" name="Footer Placeholder 4"/>
          <p:cNvSpPr>
            <a:spLocks noGrp="1"/>
          </p:cNvSpPr>
          <p:nvPr>
            <p:ph type="ftr" sz="quarter" idx="11"/>
          </p:nvPr>
        </p:nvSpPr>
        <p:spPr/>
        <p:txBody>
          <a:bodyPr/>
          <a:lstStyle/>
          <a:p>
            <a:pPr>
              <a:defRPr/>
            </a:pPr>
            <a:endParaRPr lang="bg-BG" altLang="en-US"/>
          </a:p>
        </p:txBody>
      </p:sp>
      <p:sp>
        <p:nvSpPr>
          <p:cNvPr id="6" name="Slide Number Placeholder 5"/>
          <p:cNvSpPr>
            <a:spLocks noGrp="1"/>
          </p:cNvSpPr>
          <p:nvPr>
            <p:ph type="sldNum" sz="quarter" idx="12"/>
          </p:nvPr>
        </p:nvSpPr>
        <p:spPr/>
        <p:txBody>
          <a:bodyPr/>
          <a:lstStyle/>
          <a:p>
            <a:pPr>
              <a:defRPr/>
            </a:pPr>
            <a:fld id="{C04DBA0C-BD6B-4083-9822-E9A28DCD01FB}" type="slidenum">
              <a:rPr lang="bg-BG" altLang="en-US" smtClean="0"/>
              <a:pPr>
                <a:defRPr/>
              </a:pPr>
              <a:t>‹#›</a:t>
            </a:fld>
            <a:endParaRPr lang="bg-BG" altLang="en-US"/>
          </a:p>
        </p:txBody>
      </p:sp>
    </p:spTree>
    <p:extLst>
      <p:ext uri="{BB962C8B-B14F-4D97-AF65-F5344CB8AC3E}">
        <p14:creationId xmlns:p14="http://schemas.microsoft.com/office/powerpoint/2010/main" val="37362026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6BF86819-A1FE-4115-B24C-210D15FF3AC5}" type="datetime1">
              <a:rPr lang="en-US" altLang="en-US" smtClean="0"/>
              <a:t>3/27/2020</a:t>
            </a:fld>
            <a:endParaRPr lang="bg-BG" altLang="en-US"/>
          </a:p>
        </p:txBody>
      </p:sp>
      <p:sp>
        <p:nvSpPr>
          <p:cNvPr id="5" name="Footer Placeholder 4"/>
          <p:cNvSpPr>
            <a:spLocks noGrp="1"/>
          </p:cNvSpPr>
          <p:nvPr>
            <p:ph type="ftr" sz="quarter" idx="11"/>
          </p:nvPr>
        </p:nvSpPr>
        <p:spPr/>
        <p:txBody>
          <a:bodyPr/>
          <a:lstStyle/>
          <a:p>
            <a:pPr>
              <a:defRPr/>
            </a:pPr>
            <a:endParaRPr lang="bg-BG" altLang="en-US"/>
          </a:p>
        </p:txBody>
      </p:sp>
      <p:sp>
        <p:nvSpPr>
          <p:cNvPr id="6" name="Slide Number Placeholder 5"/>
          <p:cNvSpPr>
            <a:spLocks noGrp="1"/>
          </p:cNvSpPr>
          <p:nvPr>
            <p:ph type="sldNum" sz="quarter" idx="12"/>
          </p:nvPr>
        </p:nvSpPr>
        <p:spPr/>
        <p:txBody>
          <a:bodyPr/>
          <a:lstStyle/>
          <a:p>
            <a:pPr>
              <a:defRPr/>
            </a:pPr>
            <a:fld id="{DDC4BFF6-7873-4C7D-B285-7AF8B0E5F31F}" type="slidenum">
              <a:rPr lang="bg-BG" altLang="en-US" smtClean="0"/>
              <a:pPr>
                <a:defRPr/>
              </a:pPr>
              <a:t>‹#›</a:t>
            </a:fld>
            <a:endParaRPr lang="bg-BG" altLang="en-US"/>
          </a:p>
        </p:txBody>
      </p:sp>
    </p:spTree>
    <p:extLst>
      <p:ext uri="{BB962C8B-B14F-4D97-AF65-F5344CB8AC3E}">
        <p14:creationId xmlns:p14="http://schemas.microsoft.com/office/powerpoint/2010/main" val="248849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FA71C3A0-9BB9-4758-AC70-E5AAA7567E94}" type="datetimeFigureOut">
              <a:rPr lang="en-US" altLang="en-US"/>
              <a:pPr>
                <a:defRPr/>
              </a:pPr>
              <a:t>3/27/2020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D010C58-8371-49C3-91F1-DB9BA8FE14AC}" type="slidenum">
              <a:rPr lang="en-US" altLang="en-US"/>
              <a:pPr>
                <a:defRPr/>
              </a:pPr>
              <a:t>‹#›</a:t>
            </a:fld>
            <a:endParaRPr lang="en-US" altLang="en-US"/>
          </a:p>
        </p:txBody>
      </p:sp>
    </p:spTree>
    <p:extLst>
      <p:ext uri="{BB962C8B-B14F-4D97-AF65-F5344CB8AC3E}">
        <p14:creationId xmlns:p14="http://schemas.microsoft.com/office/powerpoint/2010/main" val="617952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45BCD252-1D31-4832-A3C2-B906504740FC}" type="datetimeFigureOut">
              <a:rPr lang="en-US" altLang="en-US"/>
              <a:pPr>
                <a:defRPr/>
              </a:pPr>
              <a:t>3/27/2020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B205E62-D273-4A15-9590-1EA0ABA2128D}" type="slidenum">
              <a:rPr lang="en-US" altLang="en-US"/>
              <a:pPr>
                <a:defRPr/>
              </a:pPr>
              <a:t>‹#›</a:t>
            </a:fld>
            <a:endParaRPr lang="en-US" altLang="en-US"/>
          </a:p>
        </p:txBody>
      </p:sp>
    </p:spTree>
    <p:extLst>
      <p:ext uri="{BB962C8B-B14F-4D97-AF65-F5344CB8AC3E}">
        <p14:creationId xmlns:p14="http://schemas.microsoft.com/office/powerpoint/2010/main" val="1617843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9696E96B-FF83-4676-B61D-C191E3D16AD6}" type="datetimeFigureOut">
              <a:rPr lang="en-US" altLang="en-US"/>
              <a:pPr>
                <a:defRPr/>
              </a:pPr>
              <a:t>3/27/2020</a:t>
            </a:fld>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58AD0FC-DBA9-44DF-8B33-8A5E3BF184F7}" type="slidenum">
              <a:rPr lang="en-US" altLang="en-US"/>
              <a:pPr>
                <a:defRPr/>
              </a:pPr>
              <a:t>‹#›</a:t>
            </a:fld>
            <a:endParaRPr lang="en-US" altLang="en-US"/>
          </a:p>
        </p:txBody>
      </p:sp>
    </p:spTree>
    <p:extLst>
      <p:ext uri="{BB962C8B-B14F-4D97-AF65-F5344CB8AC3E}">
        <p14:creationId xmlns:p14="http://schemas.microsoft.com/office/powerpoint/2010/main" val="2198765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8F1D0B4F-E378-4072-AB38-8BA26406DE6B}" type="datetimeFigureOut">
              <a:rPr lang="en-US" altLang="en-US"/>
              <a:pPr>
                <a:defRPr/>
              </a:pPr>
              <a:t>3/27/2020</a:t>
            </a:fld>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368F6A3-DEEC-42D7-823C-5CD3C5F6478E}" type="slidenum">
              <a:rPr lang="en-US" altLang="en-US"/>
              <a:pPr>
                <a:defRPr/>
              </a:pPr>
              <a:t>‹#›</a:t>
            </a:fld>
            <a:endParaRPr lang="en-US" altLang="en-US"/>
          </a:p>
        </p:txBody>
      </p:sp>
    </p:spTree>
    <p:extLst>
      <p:ext uri="{BB962C8B-B14F-4D97-AF65-F5344CB8AC3E}">
        <p14:creationId xmlns:p14="http://schemas.microsoft.com/office/powerpoint/2010/main" val="162581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4A86AF2-C6FF-4794-B4D4-39F754F2C729}" type="datetimeFigureOut">
              <a:rPr lang="en-US" altLang="en-US"/>
              <a:pPr>
                <a:defRPr/>
              </a:pPr>
              <a:t>3/27/2020</a:t>
            </a:fld>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04E39D05-1CAB-41C0-918B-86758F29A236}" type="slidenum">
              <a:rPr lang="en-US" altLang="en-US"/>
              <a:pPr>
                <a:defRPr/>
              </a:pPr>
              <a:t>‹#›</a:t>
            </a:fld>
            <a:endParaRPr lang="en-US" altLang="en-US"/>
          </a:p>
        </p:txBody>
      </p:sp>
    </p:spTree>
    <p:extLst>
      <p:ext uri="{BB962C8B-B14F-4D97-AF65-F5344CB8AC3E}">
        <p14:creationId xmlns:p14="http://schemas.microsoft.com/office/powerpoint/2010/main" val="1904201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2F86938-A73A-4E10-89E9-41ACFB9B29B8}" type="datetimeFigureOut">
              <a:rPr lang="en-US" altLang="en-US"/>
              <a:pPr>
                <a:defRPr/>
              </a:pPr>
              <a:t>3/27/2020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016D48C-1354-467C-B88B-03FC20C8C23D}" type="slidenum">
              <a:rPr lang="en-US" altLang="en-US"/>
              <a:pPr>
                <a:defRPr/>
              </a:pPr>
              <a:t>‹#›</a:t>
            </a:fld>
            <a:endParaRPr lang="en-US" altLang="en-US"/>
          </a:p>
        </p:txBody>
      </p:sp>
    </p:spTree>
    <p:extLst>
      <p:ext uri="{BB962C8B-B14F-4D97-AF65-F5344CB8AC3E}">
        <p14:creationId xmlns:p14="http://schemas.microsoft.com/office/powerpoint/2010/main" val="2702154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0A0E475-5367-4FE6-B966-17D18F501EF0}" type="datetimeFigureOut">
              <a:rPr lang="en-US" altLang="en-US"/>
              <a:pPr>
                <a:defRPr/>
              </a:pPr>
              <a:t>3/27/2020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E1486C1-207B-4900-8635-A3A4C2962D81}" type="slidenum">
              <a:rPr lang="en-US" altLang="en-US"/>
              <a:pPr>
                <a:defRPr/>
              </a:pPr>
              <a:t>‹#›</a:t>
            </a:fld>
            <a:endParaRPr lang="en-US" altLang="en-US"/>
          </a:p>
        </p:txBody>
      </p:sp>
    </p:spTree>
    <p:extLst>
      <p:ext uri="{BB962C8B-B14F-4D97-AF65-F5344CB8AC3E}">
        <p14:creationId xmlns:p14="http://schemas.microsoft.com/office/powerpoint/2010/main" val="2931449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78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cs typeface="+mn-cs"/>
              </a:defRPr>
            </a:lvl1pPr>
          </a:lstStyle>
          <a:p>
            <a:pPr>
              <a:defRPr/>
            </a:pPr>
            <a:fld id="{E3A021D8-ADD9-47FB-AA37-584BF956E908}" type="datetimeFigureOut">
              <a:rPr lang="en-US" altLang="en-US"/>
              <a:pPr>
                <a:defRPr/>
              </a:pPr>
              <a:t>3/27/2020</a:t>
            </a:fld>
            <a:endParaRPr lang="en-US" altLang="en-US"/>
          </a:p>
        </p:txBody>
      </p:sp>
      <p:sp>
        <p:nvSpPr>
          <p:cNvPr id="378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cs typeface="+mn-cs"/>
              </a:defRPr>
            </a:lvl1pPr>
          </a:lstStyle>
          <a:p>
            <a:pPr>
              <a:defRPr/>
            </a:pPr>
            <a:endParaRPr lang="en-US" altLang="en-US"/>
          </a:p>
        </p:txBody>
      </p:sp>
      <p:sp>
        <p:nvSpPr>
          <p:cNvPr id="378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cs typeface="+mn-cs"/>
              </a:defRPr>
            </a:lvl1pPr>
          </a:lstStyle>
          <a:p>
            <a:pPr>
              <a:defRPr/>
            </a:pPr>
            <a:fld id="{A927DE59-0333-42F7-91BA-CDA51B904350}" type="slidenum">
              <a:rPr lang="en-US" altLang="en-US"/>
              <a:pPr>
                <a:defRPr/>
              </a:pPr>
              <a:t>‹#›</a:t>
            </a:fld>
            <a:endParaRPr lang="en-US" altLang="en-US"/>
          </a:p>
        </p:txBody>
      </p:sp>
    </p:spTree>
    <p:extLst>
      <p:ext uri="{BB962C8B-B14F-4D97-AF65-F5344CB8AC3E}">
        <p14:creationId xmlns:p14="http://schemas.microsoft.com/office/powerpoint/2010/main" val="1779851794"/>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D6C309EE-19A8-4BFB-B8FF-691A039F66EA}" type="datetime1">
              <a:rPr lang="en-US" altLang="en-US" smtClean="0"/>
              <a:t>3/27/2020</a:t>
            </a:fld>
            <a:endParaRPr lang="bg-BG" alt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bg-BG" alt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E4CAB57F-38CD-4EAB-8D8B-8B0602680A9C}" type="slidenum">
              <a:rPr lang="bg-BG" altLang="en-US" smtClean="0"/>
              <a:pPr>
                <a:defRPr/>
              </a:pPr>
              <a:t>‹#›</a:t>
            </a:fld>
            <a:endParaRPr lang="bg-BG" alt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extLst>
      <p:ext uri="{BB962C8B-B14F-4D97-AF65-F5344CB8AC3E}">
        <p14:creationId xmlns:p14="http://schemas.microsoft.com/office/powerpoint/2010/main" val="2831107030"/>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ft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8.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146" name="Line 5"/>
          <p:cNvSpPr>
            <a:spLocks noChangeShapeType="1"/>
          </p:cNvSpPr>
          <p:nvPr/>
        </p:nvSpPr>
        <p:spPr bwMode="auto">
          <a:xfrm>
            <a:off x="2581275" y="901700"/>
            <a:ext cx="4813300" cy="0"/>
          </a:xfrm>
          <a:prstGeom prst="line">
            <a:avLst/>
          </a:prstGeom>
          <a:noFill/>
          <a:ln w="15875" cmpd="thickThin">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bg-BG" sz="1800" b="0" i="0" u="none" strike="noStrike" kern="1200" cap="none" spc="0" normalizeH="0" baseline="0" noProof="0">
              <a:ln>
                <a:noFill/>
              </a:ln>
              <a:solidFill>
                <a:srgbClr val="000000"/>
              </a:solidFill>
              <a:effectLst/>
              <a:uLnTx/>
              <a:uFillTx/>
              <a:latin typeface="Arial Black" panose="020B0A04020102020204" pitchFamily="34" charset="0"/>
              <a:ea typeface="+mn-ea"/>
              <a:cs typeface="Arial" panose="020B0604020202020204" pitchFamily="34" charset="0"/>
            </a:endParaRPr>
          </a:p>
        </p:txBody>
      </p:sp>
      <p:graphicFrame>
        <p:nvGraphicFramePr>
          <p:cNvPr id="6147" name="Object 6"/>
          <p:cNvGraphicFramePr>
            <a:graphicFrameLocks noChangeAspect="1"/>
          </p:cNvGraphicFramePr>
          <p:nvPr/>
        </p:nvGraphicFramePr>
        <p:xfrm>
          <a:off x="527050" y="350838"/>
          <a:ext cx="862013" cy="882650"/>
        </p:xfrm>
        <a:graphic>
          <a:graphicData uri="http://schemas.openxmlformats.org/presentationml/2006/ole">
            <mc:AlternateContent xmlns:mc="http://schemas.openxmlformats.org/markup-compatibility/2006">
              <mc:Choice xmlns:v="urn:schemas-microsoft-com:vml" Requires="v">
                <p:oleObj spid="_x0000_s1029" r:id="rId4" imgW="4785480" imgH="4894560" progId="CorelDRAW.Graphic.10">
                  <p:embed/>
                </p:oleObj>
              </mc:Choice>
              <mc:Fallback>
                <p:oleObj r:id="rId4" imgW="4785480" imgH="4894560" progId="CorelDRAW.Graphic.10">
                  <p:embed/>
                  <p:pic>
                    <p:nvPicPr>
                      <p:cNvPr id="6147"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7050" y="350838"/>
                        <a:ext cx="862013"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148" name="Rectangle 7"/>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wrap="none" lIns="0" rIns="0"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Black" panose="020B0A04020102020204" pitchFamily="34" charset="0"/>
              <a:ea typeface="+mn-ea"/>
              <a:cs typeface="Arial" panose="020B0604020202020204" pitchFamily="34" charset="0"/>
            </a:endParaRPr>
          </a:p>
        </p:txBody>
      </p:sp>
      <p:sp>
        <p:nvSpPr>
          <p:cNvPr id="6149" name="Rectangle 8"/>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Black" panose="020B0A04020102020204" pitchFamily="34" charset="0"/>
              <a:ea typeface="+mn-ea"/>
              <a:cs typeface="Arial" panose="020B0604020202020204" pitchFamily="34" charset="0"/>
            </a:endParaRPr>
          </a:p>
        </p:txBody>
      </p:sp>
      <p:sp>
        <p:nvSpPr>
          <p:cNvPr id="11270" name="Rectangle 9"/>
          <p:cNvSpPr>
            <a:spLocks noChangeArrowheads="1"/>
          </p:cNvSpPr>
          <p:nvPr/>
        </p:nvSpPr>
        <p:spPr bwMode="auto">
          <a:xfrm>
            <a:off x="0" y="142875"/>
            <a:ext cx="9144000" cy="1417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bg-BG" altLang="en-US" sz="2400" b="1" i="0" u="none" strike="noStrike" kern="1200" cap="none" spc="0" normalizeH="0" baseline="0" noProof="0" dirty="0">
                <a:ln>
                  <a:noFill/>
                </a:ln>
                <a:solidFill>
                  <a:srgbClr val="333399"/>
                </a:solidFill>
                <a:effectLst/>
                <a:uLnTx/>
                <a:uFillTx/>
                <a:latin typeface="Times New Roman" panose="02020603050405020304" pitchFamily="18" charset="0"/>
                <a:ea typeface="+mn-ea"/>
                <a:cs typeface="Times New Roman" panose="02020603050405020304" pitchFamily="18" charset="0"/>
              </a:rPr>
              <a:t>	МЕДИЦИНСКИ УНИВЕРСИТЕТ </a:t>
            </a:r>
            <a:r>
              <a:rPr kumimoji="0" lang="bg-BG" altLang="en-US" sz="2400" b="1" i="0" u="none" strike="noStrike" kern="1200" cap="none" spc="0" normalizeH="0" baseline="0" noProof="0" dirty="0">
                <a:ln>
                  <a:noFill/>
                </a:ln>
                <a:solidFill>
                  <a:srgbClr val="333399"/>
                </a:solidFill>
                <a:effectLst/>
                <a:uLnTx/>
                <a:uFillTx/>
                <a:latin typeface="Arial Black" panose="020B0A04020102020204" pitchFamily="34" charset="0"/>
                <a:ea typeface="+mn-ea"/>
                <a:cs typeface="Times New Roman" panose="02020603050405020304" pitchFamily="18" charset="0"/>
              </a:rPr>
              <a:t>–</a:t>
            </a:r>
            <a:r>
              <a:rPr kumimoji="0" lang="bg-BG" altLang="en-US" sz="2400" b="1" i="0" u="none" strike="noStrike" kern="1200" cap="none" spc="0" normalizeH="0" baseline="0" noProof="0" dirty="0">
                <a:ln>
                  <a:noFill/>
                </a:ln>
                <a:solidFill>
                  <a:srgbClr val="333399"/>
                </a:solidFill>
                <a:effectLst/>
                <a:uLnTx/>
                <a:uFillTx/>
                <a:latin typeface="Times New Roman" panose="02020603050405020304" pitchFamily="18" charset="0"/>
                <a:ea typeface="+mn-ea"/>
                <a:cs typeface="Times New Roman" panose="02020603050405020304" pitchFamily="18" charset="0"/>
              </a:rPr>
              <a:t> ПЛЕВЕН</a:t>
            </a:r>
            <a:endParaRPr kumimoji="0" lang="bg-BG" altLang="en-US" sz="2400" b="1" i="0" u="none" strike="noStrike" kern="1200" cap="none" spc="0" normalizeH="0" baseline="0" noProof="0" dirty="0">
              <a:ln>
                <a:noFill/>
              </a:ln>
              <a:solidFill>
                <a:srgbClr val="333399"/>
              </a:solidFill>
              <a:effectLst/>
              <a:uLnTx/>
              <a:uFillTx/>
              <a:latin typeface="Arial Black" panose="020B0A04020102020204" pitchFamily="34" charset="0"/>
              <a:ea typeface="+mn-ea"/>
              <a:cs typeface="Arial"/>
            </a:endParaRPr>
          </a:p>
          <a:p>
            <a:pPr lvl="0" algn="ctr" eaLnBrk="0" fontAlgn="base" hangingPunct="0">
              <a:spcBef>
                <a:spcPct val="0"/>
              </a:spcBef>
              <a:spcAft>
                <a:spcPct val="0"/>
              </a:spcAft>
              <a:defRPr/>
            </a:pPr>
            <a:r>
              <a:rPr kumimoji="0" lang="bg-BG" altLang="en-US" sz="2000" b="1" i="0" u="none" strike="noStrike" kern="1200" cap="none" spc="0" normalizeH="0" baseline="0" noProof="0" dirty="0">
                <a:ln>
                  <a:noFill/>
                </a:ln>
                <a:solidFill>
                  <a:srgbClr val="333399"/>
                </a:solidFill>
                <a:effectLst/>
                <a:uLnTx/>
                <a:uFillTx/>
                <a:latin typeface="Arial"/>
                <a:ea typeface="+mn-ea"/>
                <a:cs typeface="Times New Roman" panose="02020603050405020304" pitchFamily="18" charset="0"/>
              </a:rPr>
              <a:t>	</a:t>
            </a:r>
            <a:r>
              <a:rPr lang="bg-BG" altLang="en-US" sz="2000" b="1" dirty="0">
                <a:solidFill>
                  <a:srgbClr val="333399"/>
                </a:solidFill>
                <a:latin typeface="Arial"/>
                <a:cs typeface="Times New Roman" panose="02020603050405020304" pitchFamily="18" charset="0"/>
              </a:rPr>
              <a:t>ФАКУЛТЕТ „ОБЩЕСТВЕНО ЗДРАВЕ“</a:t>
            </a:r>
            <a:endParaRPr lang="en-US" altLang="en-US" sz="2000" b="1">
              <a:solidFill>
                <a:srgbClr val="333399"/>
              </a:solidFill>
              <a:latin typeface="Arial"/>
              <a:cs typeface="Times New Roman" panose="02020603050405020304" pitchFamily="18" charset="0"/>
            </a:endParaRPr>
          </a:p>
          <a:p>
            <a:pPr marL="0" marR="0" lvl="0" indent="0" algn="ctr" defTabSz="914400" rtl="0" eaLnBrk="0" fontAlgn="base" latinLnBrk="0" hangingPunct="0">
              <a:lnSpc>
                <a:spcPct val="100000"/>
              </a:lnSpc>
              <a:spcBef>
                <a:spcPts val="600"/>
              </a:spcBef>
              <a:spcAft>
                <a:spcPct val="0"/>
              </a:spcAft>
              <a:buClrTx/>
              <a:buSzTx/>
              <a:buFontTx/>
              <a:buNone/>
              <a:tabLst/>
              <a:defRPr/>
            </a:pPr>
            <a:r>
              <a:rPr kumimoji="0" lang="bg-BG" altLang="en-US" sz="1800" b="1" i="0" u="none" strike="noStrike" kern="1200" cap="none" spc="0" normalizeH="0" baseline="0" noProof="0" dirty="0">
                <a:ln>
                  <a:noFill/>
                </a:ln>
                <a:solidFill>
                  <a:srgbClr val="333399"/>
                </a:solidFill>
                <a:effectLst/>
                <a:uLnTx/>
                <a:uFillTx/>
                <a:latin typeface="Times New Roman" panose="02020603050405020304" pitchFamily="18" charset="0"/>
                <a:ea typeface="+mn-ea"/>
                <a:cs typeface="Times New Roman" panose="02020603050405020304" pitchFamily="18" charset="0"/>
              </a:rPr>
              <a:t>	ЦЕНТЪР ЗА ДИСТАНЦИОННО ОБУЧЕНИЕ</a:t>
            </a:r>
            <a:endParaRPr kumimoji="0" lang="bg-BG" altLang="en-US" sz="1800" b="1" i="0" u="none" strike="noStrike" kern="1200" cap="none" spc="0" normalizeH="0" baseline="0" noProof="0" dirty="0">
              <a:ln>
                <a:noFill/>
              </a:ln>
              <a:solidFill>
                <a:srgbClr val="333399"/>
              </a:solidFill>
              <a:effectLst/>
              <a:uLnTx/>
              <a:uFillTx/>
              <a:latin typeface="Arial Black" panose="020B0A04020102020204" pitchFamily="34" charset="0"/>
              <a:ea typeface="+mn-ea"/>
              <a:cs typeface="Arial"/>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bg-BG" altLang="en-US" sz="2000" b="1" i="0" u="none" strike="noStrike" kern="1200" cap="none" spc="0" normalizeH="0" baseline="0" noProof="0" dirty="0">
              <a:ln>
                <a:noFill/>
              </a:ln>
              <a:solidFill>
                <a:srgbClr val="333399"/>
              </a:solidFill>
              <a:effectLst/>
              <a:uLnTx/>
              <a:uFillTx/>
              <a:latin typeface="Arial Unicode MS" panose="020B0604020202020204" pitchFamily="34" charset="-128"/>
              <a:ea typeface="+mn-ea"/>
              <a:cs typeface="Times New Roman" panose="02020603050405020304" pitchFamily="18" charset="0"/>
            </a:endParaRPr>
          </a:p>
        </p:txBody>
      </p:sp>
      <p:sp>
        <p:nvSpPr>
          <p:cNvPr id="41994" name="Text Box 4"/>
          <p:cNvSpPr txBox="1">
            <a:spLocks noChangeArrowheads="1"/>
          </p:cNvSpPr>
          <p:nvPr/>
        </p:nvSpPr>
        <p:spPr bwMode="auto">
          <a:xfrm>
            <a:off x="611560" y="1988840"/>
            <a:ext cx="1968500" cy="3683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Лекция № 3</a:t>
            </a:r>
          </a:p>
        </p:txBody>
      </p:sp>
      <p:sp>
        <p:nvSpPr>
          <p:cNvPr id="41997" name="Text Box 4"/>
          <p:cNvSpPr txBox="1">
            <a:spLocks noChangeArrowheads="1"/>
          </p:cNvSpPr>
          <p:nvPr/>
        </p:nvSpPr>
        <p:spPr bwMode="auto">
          <a:xfrm>
            <a:off x="3851920" y="5949280"/>
            <a:ext cx="4706937" cy="3698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Доц. д-р Гена Грънчарова, </a:t>
            </a:r>
            <a:r>
              <a:rPr kumimoji="0" lang="bg-BG" altLang="bg-BG" sz="1800" b="0" i="0" u="none" strike="noStrike" kern="1200" cap="none" spc="0" normalizeH="0" baseline="0" noProof="0" dirty="0" err="1">
                <a:ln>
                  <a:noFill/>
                </a:ln>
                <a:solidFill>
                  <a:srgbClr val="333399">
                    <a:lumMod val="75000"/>
                  </a:srgbClr>
                </a:solidFill>
                <a:effectLst/>
                <a:uLnTx/>
                <a:uFillTx/>
                <a:latin typeface="Arial Black" panose="020B0A04020102020204" pitchFamily="34" charset="0"/>
                <a:ea typeface="+mn-ea"/>
                <a:cs typeface="Arial"/>
              </a:rPr>
              <a:t>д.м</a:t>
            </a: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a:t>
            </a:r>
          </a:p>
        </p:txBody>
      </p:sp>
      <p:sp>
        <p:nvSpPr>
          <p:cNvPr id="6153" name="TextBox 1"/>
          <p:cNvSpPr txBox="1">
            <a:spLocks noChangeArrowheads="1"/>
          </p:cNvSpPr>
          <p:nvPr/>
        </p:nvSpPr>
        <p:spPr bwMode="auto">
          <a:xfrm>
            <a:off x="323528" y="2636912"/>
            <a:ext cx="842493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lvl="0" algn="ctr" eaLnBrk="0" fontAlgn="base" hangingPunct="0">
              <a:spcBef>
                <a:spcPct val="0"/>
              </a:spcBef>
              <a:spcAft>
                <a:spcPct val="0"/>
              </a:spcAft>
              <a:buNone/>
            </a:pPr>
            <a:r>
              <a:rPr lang="bg-BG" sz="3600" b="1" cap="all" dirty="0">
                <a:solidFill>
                  <a:srgbClr val="C00000"/>
                </a:solidFill>
                <a:effectLst>
                  <a:outerShdw blurRad="38100" dist="38100" dir="2700000" algn="tl">
                    <a:srgbClr val="000000">
                      <a:alpha val="43137"/>
                    </a:srgbClr>
                  </a:outerShdw>
                  <a:reflection blurRad="12700" stA="48000" endA="300" endPos="55000" dir="5400000" sy="-90000" algn="bl" rotWithShape="0"/>
                </a:effectLst>
                <a:latin typeface="Franklin Gothic Medium"/>
                <a:cs typeface="Arial"/>
              </a:rPr>
              <a:t>Мотивация и </a:t>
            </a:r>
            <a:r>
              <a:rPr lang="bg-BG" sz="3600" b="1" cap="all">
                <a:solidFill>
                  <a:srgbClr val="C00000"/>
                </a:solidFill>
                <a:effectLst>
                  <a:outerShdw blurRad="38100" dist="38100" dir="2700000" algn="tl">
                    <a:srgbClr val="000000">
                      <a:alpha val="43137"/>
                    </a:srgbClr>
                  </a:outerShdw>
                  <a:reflection blurRad="12700" stA="48000" endA="300" endPos="55000" dir="5400000" sy="-90000" algn="bl" rotWithShape="0"/>
                </a:effectLst>
                <a:latin typeface="Franklin Gothic Medium"/>
                <a:cs typeface="Arial"/>
              </a:rPr>
              <a:t>организационно поведение</a:t>
            </a:r>
            <a:endParaRPr kumimoji="0" lang="bg-BG" altLang="bg-BG" sz="3600" b="0" i="0" u="none" strike="noStrike" kern="1200" cap="none" spc="0" normalizeH="0" baseline="0" noProof="0" dirty="0">
              <a:ln>
                <a:noFill/>
              </a:ln>
              <a:solidFill>
                <a:srgbClr val="C00000"/>
              </a:solidFill>
              <a:effectLst/>
              <a:uLnTx/>
              <a:uFillTx/>
              <a:latin typeface="Arial Black" panose="020B0A04020102020204" pitchFamily="34" charset="0"/>
              <a:ea typeface="+mn-ea"/>
              <a:cs typeface="Arial" panose="020B0604020202020204" pitchFamily="34" charset="0"/>
            </a:endParaRPr>
          </a:p>
        </p:txBody>
      </p:sp>
      <p:sp>
        <p:nvSpPr>
          <p:cNvPr id="3" name="TextBox 2"/>
          <p:cNvSpPr txBox="1"/>
          <p:nvPr/>
        </p:nvSpPr>
        <p:spPr>
          <a:xfrm>
            <a:off x="683568" y="4077072"/>
            <a:ext cx="8045450" cy="1208729"/>
          </a:xfrm>
          <a:prstGeom prst="rect">
            <a:avLst/>
          </a:prstGeom>
          <a:noFill/>
        </p:spPr>
        <p:txBody>
          <a:bodyPr>
            <a:spAutoFit/>
          </a:bodyPr>
          <a:lstStyle/>
          <a:p>
            <a:pPr marL="0" marR="0" lvl="0" indent="0" algn="ctr" defTabSz="914400" rtl="0" eaLnBrk="0" fontAlgn="base" latinLnBrk="0" hangingPunct="0">
              <a:lnSpc>
                <a:spcPct val="125000"/>
              </a:lnSpc>
              <a:spcBef>
                <a:spcPct val="0"/>
              </a:spcBef>
              <a:spcAft>
                <a:spcPct val="0"/>
              </a:spcAft>
              <a:buClrTx/>
              <a:buSzTx/>
              <a:buFontTx/>
              <a:buNone/>
              <a:tabLst/>
              <a:defRPr/>
            </a:pPr>
            <a:r>
              <a:rPr kumimoji="0" lang="bg-BG" sz="2000" b="1" i="1" u="none" strike="noStrike" kern="1200" cap="none" spc="0" normalizeH="0" baseline="0" noProof="0" dirty="0">
                <a:ln>
                  <a:noFill/>
                </a:ln>
                <a:solidFill>
                  <a:srgbClr val="000000"/>
                </a:solidFill>
                <a:effectLst/>
                <a:uLnTx/>
                <a:uFillTx/>
                <a:latin typeface="Arial"/>
                <a:ea typeface="+mn-ea"/>
                <a:cs typeface="Arial" panose="020B0604020202020204" pitchFamily="34" charset="0"/>
              </a:rPr>
              <a:t>За дистанционна самоподготовка на студенти от специалност „Управление на здравните грижи“ – </a:t>
            </a:r>
          </a:p>
          <a:p>
            <a:pPr marL="0" marR="0" lvl="0" indent="0" algn="ctr" defTabSz="914400" rtl="0" eaLnBrk="0" fontAlgn="base" latinLnBrk="0" hangingPunct="0">
              <a:lnSpc>
                <a:spcPct val="125000"/>
              </a:lnSpc>
              <a:spcBef>
                <a:spcPct val="0"/>
              </a:spcBef>
              <a:spcAft>
                <a:spcPct val="0"/>
              </a:spcAft>
              <a:buClrTx/>
              <a:buSzTx/>
              <a:buFontTx/>
              <a:buNone/>
              <a:tabLst/>
              <a:defRPr/>
            </a:pPr>
            <a:r>
              <a:rPr kumimoji="0" lang="bg-BG" sz="2000" b="1" i="1" u="none" strike="noStrike" kern="1200" cap="none" spc="0" normalizeH="0" baseline="0" noProof="0" dirty="0">
                <a:ln>
                  <a:noFill/>
                </a:ln>
                <a:solidFill>
                  <a:srgbClr val="000000"/>
                </a:solidFill>
                <a:effectLst/>
                <a:uLnTx/>
                <a:uFillTx/>
                <a:latin typeface="Arial"/>
                <a:ea typeface="+mn-ea"/>
                <a:cs typeface="Arial" panose="020B0604020202020204" pitchFamily="34" charset="0"/>
              </a:rPr>
              <a:t>ОКС „Магистър“  след бакалавър по УЗГ</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320"/>
            <a:ext cx="7962088" cy="6251024"/>
          </a:xfrm>
        </p:spPr>
        <p:txBody>
          <a:bodyPr>
            <a:noAutofit/>
          </a:bodyPr>
          <a:lstStyle/>
          <a:p>
            <a:r>
              <a:rPr lang="bg-BG" sz="3200" b="1" dirty="0">
                <a:effectLst/>
              </a:rPr>
              <a:t>Действието </a:t>
            </a:r>
            <a:r>
              <a:rPr lang="bg-BG" sz="3200" dirty="0">
                <a:effectLst/>
              </a:rPr>
              <a:t>е основен елемент на поведението. Индивидите извършват съответни дейности, опирайки се на това, което те желаят или искат. Често се приема, че когато изпълнението на дейностите от дадена личност е неудовлетворително, проблемът се крие в ниската мотивация, т.е. в липсата на мотиви.</a:t>
            </a:r>
            <a:br>
              <a:rPr lang="en-US" sz="3200" dirty="0">
                <a:effectLst/>
              </a:rPr>
            </a:br>
            <a:r>
              <a:rPr lang="bg-BG" sz="3200" dirty="0">
                <a:effectLst/>
              </a:rPr>
              <a:t>Следователно,</a:t>
            </a:r>
            <a:r>
              <a:rPr lang="bg-BG" sz="3200" b="1" i="1" dirty="0">
                <a:effectLst/>
              </a:rPr>
              <a:t> мотивите </a:t>
            </a:r>
            <a:r>
              <a:rPr lang="bg-BG" sz="3200" dirty="0">
                <a:effectLst/>
              </a:rPr>
              <a:t>се определят като желания, подбуди или вътрешни импулси, които са пускови механизми за действие и основания за съответно поведение. </a:t>
            </a:r>
            <a:endParaRPr lang="en-US" sz="32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104866663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4"/>
          <p:cNvSpPr>
            <a:spLocks noGrp="1" noChangeArrowheads="1"/>
          </p:cNvSpPr>
          <p:nvPr>
            <p:ph type="title"/>
          </p:nvPr>
        </p:nvSpPr>
        <p:spPr>
          <a:xfrm>
            <a:off x="971600" y="274638"/>
            <a:ext cx="7715200" cy="5530850"/>
          </a:xfrm>
        </p:spPr>
        <p:txBody>
          <a:bodyPr>
            <a:normAutofit/>
          </a:bodyPr>
          <a:lstStyle/>
          <a:p>
            <a:pPr algn="l" eaLnBrk="1" hangingPunct="1"/>
            <a:r>
              <a:rPr lang="bg-BG" altLang="en-US" dirty="0">
                <a:solidFill>
                  <a:srgbClr val="D20637"/>
                </a:solidFill>
                <a:effectLst/>
              </a:rPr>
              <a:t>Основни парични стимули</a:t>
            </a:r>
            <a:br>
              <a:rPr lang="bg-BG" altLang="en-US" dirty="0">
                <a:solidFill>
                  <a:srgbClr val="D20637"/>
                </a:solidFill>
                <a:effectLst/>
              </a:rPr>
            </a:br>
            <a:br>
              <a:rPr lang="bg-BG" altLang="en-US" dirty="0">
                <a:solidFill>
                  <a:srgbClr val="D20637"/>
                </a:solidFill>
                <a:effectLst/>
              </a:rPr>
            </a:br>
            <a:r>
              <a:rPr lang="bg-BG" altLang="en-US" dirty="0">
                <a:solidFill>
                  <a:srgbClr val="D20637"/>
                </a:solidFill>
                <a:effectLst/>
              </a:rPr>
              <a:t>1. Индивидуални стимули</a:t>
            </a:r>
            <a:br>
              <a:rPr lang="bg-BG" altLang="en-US" dirty="0">
                <a:effectLst/>
              </a:rPr>
            </a:br>
            <a:r>
              <a:rPr lang="bg-BG" altLang="en-US" dirty="0">
                <a:solidFill>
                  <a:srgbClr val="002060"/>
                </a:solidFill>
                <a:effectLst/>
              </a:rPr>
              <a:t>а) заплащане на парче</a:t>
            </a:r>
            <a:br>
              <a:rPr lang="bg-BG" altLang="en-US" dirty="0">
                <a:solidFill>
                  <a:srgbClr val="002060"/>
                </a:solidFill>
                <a:effectLst/>
              </a:rPr>
            </a:br>
            <a:r>
              <a:rPr lang="bg-BG" altLang="en-US" dirty="0">
                <a:solidFill>
                  <a:srgbClr val="002060"/>
                </a:solidFill>
                <a:effectLst/>
              </a:rPr>
              <a:t>б) заплащане според заслугите </a:t>
            </a:r>
            <a:br>
              <a:rPr lang="bg-BG" altLang="en-US" dirty="0">
                <a:solidFill>
                  <a:srgbClr val="002060"/>
                </a:solidFill>
                <a:effectLst/>
              </a:rPr>
            </a:br>
            <a:r>
              <a:rPr lang="bg-BG" altLang="en-US" dirty="0">
                <a:solidFill>
                  <a:srgbClr val="002060"/>
                </a:solidFill>
                <a:effectLst/>
              </a:rPr>
              <a:t>в) премия според заслугите</a:t>
            </a:r>
            <a:br>
              <a:rPr lang="bg-BG" altLang="en-US" dirty="0">
                <a:solidFill>
                  <a:srgbClr val="002060"/>
                </a:solidFill>
                <a:effectLst/>
              </a:rPr>
            </a:br>
            <a:r>
              <a:rPr lang="bg-BG" altLang="en-US" dirty="0">
                <a:solidFill>
                  <a:srgbClr val="002060"/>
                </a:solidFill>
                <a:effectLst/>
              </a:rPr>
              <a:t> г) заплата</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763E4F7-7F9C-4EB3-80A2-3F40519F0052}"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54274"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57066C3D-949D-468F-A952-6D4D0291BFA6}"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100</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4"/>
          <p:cNvSpPr>
            <a:spLocks noGrp="1" noChangeArrowheads="1"/>
          </p:cNvSpPr>
          <p:nvPr>
            <p:ph type="title"/>
          </p:nvPr>
        </p:nvSpPr>
        <p:spPr>
          <a:xfrm>
            <a:off x="1043608" y="274638"/>
            <a:ext cx="7643192" cy="6323012"/>
          </a:xfrm>
        </p:spPr>
        <p:txBody>
          <a:bodyPr/>
          <a:lstStyle/>
          <a:p>
            <a:pPr algn="l" eaLnBrk="1" hangingPunct="1"/>
            <a:r>
              <a:rPr lang="bg-BG" altLang="en-US" dirty="0">
                <a:solidFill>
                  <a:srgbClr val="D20637"/>
                </a:solidFill>
                <a:effectLst/>
              </a:rPr>
              <a:t>2. Групови стимули или стимули за цели отдели</a:t>
            </a:r>
            <a:br>
              <a:rPr lang="bg-BG" altLang="en-US" dirty="0">
                <a:effectLst/>
              </a:rPr>
            </a:br>
            <a:r>
              <a:rPr lang="bg-BG" altLang="en-US" dirty="0">
                <a:solidFill>
                  <a:srgbClr val="002060"/>
                </a:solidFill>
                <a:effectLst/>
              </a:rPr>
              <a:t>- верижно споделяне</a:t>
            </a:r>
            <a:br>
              <a:rPr lang="bg-BG" altLang="en-US" dirty="0">
                <a:solidFill>
                  <a:srgbClr val="002060"/>
                </a:solidFill>
                <a:effectLst/>
              </a:rPr>
            </a:br>
            <a:br>
              <a:rPr lang="bg-BG" altLang="en-US" dirty="0">
                <a:effectLst/>
              </a:rPr>
            </a:br>
            <a:r>
              <a:rPr lang="bg-BG" altLang="en-US" dirty="0">
                <a:solidFill>
                  <a:srgbClr val="D20637"/>
                </a:solidFill>
                <a:effectLst/>
              </a:rPr>
              <a:t>3. Организационни стимули</a:t>
            </a:r>
            <a:br>
              <a:rPr lang="bg-BG" altLang="en-US" dirty="0">
                <a:effectLst/>
              </a:rPr>
            </a:br>
            <a:r>
              <a:rPr lang="bg-BG" altLang="en-US" dirty="0">
                <a:solidFill>
                  <a:srgbClr val="002060"/>
                </a:solidFill>
                <a:effectLst/>
              </a:rPr>
              <a:t>а) споделяне на печалбата</a:t>
            </a:r>
            <a:br>
              <a:rPr lang="bg-BG" altLang="en-US" dirty="0">
                <a:solidFill>
                  <a:srgbClr val="002060"/>
                </a:solidFill>
                <a:effectLst/>
              </a:rPr>
            </a:br>
            <a:r>
              <a:rPr lang="bg-BG" altLang="en-US" dirty="0">
                <a:solidFill>
                  <a:srgbClr val="002060"/>
                </a:solidFill>
                <a:effectLst/>
              </a:rPr>
              <a:t>б) притежаване на акции</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31797AE-7DC1-49A0-ADFB-2AA3AC3BC0A9}"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5529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AE06CEEA-AB93-4355-8D4F-4170DD1FDCD4}"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101</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4"/>
          <p:cNvSpPr>
            <a:spLocks noGrp="1" noChangeArrowheads="1"/>
          </p:cNvSpPr>
          <p:nvPr>
            <p:ph type="title"/>
          </p:nvPr>
        </p:nvSpPr>
        <p:spPr>
          <a:xfrm>
            <a:off x="971600" y="274638"/>
            <a:ext cx="7715200" cy="6323012"/>
          </a:xfrm>
        </p:spPr>
        <p:txBody>
          <a:bodyPr>
            <a:normAutofit/>
          </a:bodyPr>
          <a:lstStyle/>
          <a:p>
            <a:pPr eaLnBrk="1" hangingPunct="1"/>
            <a:r>
              <a:rPr lang="bg-BG" altLang="en-US" sz="4000" dirty="0">
                <a:solidFill>
                  <a:srgbClr val="D20637"/>
                </a:solidFill>
                <a:effectLst/>
              </a:rPr>
              <a:t>Непарични стимули</a:t>
            </a:r>
            <a:br>
              <a:rPr lang="bg-BG" altLang="en-US" sz="4000" dirty="0">
                <a:effectLst/>
              </a:rPr>
            </a:br>
            <a:r>
              <a:rPr lang="bg-BG" altLang="en-US" sz="3600" dirty="0">
                <a:solidFill>
                  <a:srgbClr val="002060"/>
                </a:solidFill>
                <a:effectLst/>
              </a:rPr>
              <a:t>Те обикновено се разглеждат и раздават на индивидуално ниво.</a:t>
            </a:r>
            <a:r>
              <a:rPr lang="bg-BG" altLang="en-US" sz="4000" dirty="0">
                <a:solidFill>
                  <a:srgbClr val="002060"/>
                </a:solidFill>
                <a:effectLst/>
              </a:rPr>
              <a:t> И</a:t>
            </a:r>
            <a:r>
              <a:rPr lang="bg-BG" altLang="en-US" sz="3600" dirty="0">
                <a:solidFill>
                  <a:srgbClr val="002060"/>
                </a:solidFill>
                <a:effectLst/>
              </a:rPr>
              <a:t>мат значително по-голям ефект върху вътрешната мотивация, върху желанието на индивида да свърши дадена работа добре, защото "иска така", а не защото "трябва". Те са най-често под прекия и непосредствен контрол на ръководителя.</a:t>
            </a:r>
            <a:r>
              <a:rPr lang="bg-BG" altLang="en-US" sz="4000" dirty="0">
                <a:solidFill>
                  <a:srgbClr val="002060"/>
                </a:solidFill>
                <a:effectLst/>
              </a:rPr>
              <a:t> </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C334C6B-8DB2-4752-A23F-7F2BDEF3594F}"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56322"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AD8E595D-FD4D-4143-90DA-F22608FAC228}"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102</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4"/>
          <p:cNvSpPr>
            <a:spLocks noGrp="1" noChangeArrowheads="1"/>
          </p:cNvSpPr>
          <p:nvPr>
            <p:ph type="title"/>
          </p:nvPr>
        </p:nvSpPr>
        <p:spPr>
          <a:xfrm>
            <a:off x="1043608" y="274638"/>
            <a:ext cx="7643192" cy="6323012"/>
          </a:xfrm>
        </p:spPr>
        <p:txBody>
          <a:bodyPr>
            <a:normAutofit fontScale="90000"/>
          </a:bodyPr>
          <a:lstStyle/>
          <a:p>
            <a:pPr algn="l" eaLnBrk="1" hangingPunct="1"/>
            <a:r>
              <a:rPr lang="bg-BG" altLang="en-US" sz="4000" dirty="0">
                <a:solidFill>
                  <a:srgbClr val="D20637"/>
                </a:solidFill>
                <a:effectLst/>
              </a:rPr>
              <a:t>Основни непарични стимули</a:t>
            </a:r>
            <a:br>
              <a:rPr lang="bg-BG" altLang="en-US" sz="4000" dirty="0">
                <a:solidFill>
                  <a:srgbClr val="D20637"/>
                </a:solidFill>
                <a:effectLst/>
              </a:rPr>
            </a:br>
            <a:r>
              <a:rPr lang="bg-BG" altLang="en-US" sz="3200" dirty="0">
                <a:solidFill>
                  <a:srgbClr val="002060"/>
                </a:solidFill>
                <a:effectLst/>
              </a:rPr>
              <a:t>1.Признание</a:t>
            </a:r>
            <a:br>
              <a:rPr lang="bg-BG" altLang="en-US" sz="3200" dirty="0">
                <a:solidFill>
                  <a:srgbClr val="002060"/>
                </a:solidFill>
                <a:effectLst/>
              </a:rPr>
            </a:br>
            <a:r>
              <a:rPr lang="bg-BG" altLang="en-US" sz="3200" dirty="0">
                <a:solidFill>
                  <a:srgbClr val="002060"/>
                </a:solidFill>
                <a:effectLst/>
              </a:rPr>
              <a:t>2. Издигане в службата и повишение</a:t>
            </a:r>
            <a:br>
              <a:rPr lang="bg-BG" altLang="en-US" sz="3200" dirty="0">
                <a:solidFill>
                  <a:srgbClr val="002060"/>
                </a:solidFill>
                <a:effectLst/>
              </a:rPr>
            </a:br>
            <a:r>
              <a:rPr lang="bg-BG" altLang="en-US" sz="3200" dirty="0">
                <a:solidFill>
                  <a:srgbClr val="002060"/>
                </a:solidFill>
                <a:effectLst/>
              </a:rPr>
              <a:t>3. Участие във вземането на решения</a:t>
            </a:r>
            <a:br>
              <a:rPr lang="bg-BG" altLang="en-US" sz="3200" dirty="0">
                <a:solidFill>
                  <a:srgbClr val="002060"/>
                </a:solidFill>
                <a:effectLst/>
              </a:rPr>
            </a:br>
            <a:r>
              <a:rPr lang="bg-BG" altLang="en-US" sz="3200" dirty="0">
                <a:solidFill>
                  <a:srgbClr val="002060"/>
                </a:solidFill>
                <a:effectLst/>
              </a:rPr>
              <a:t>4. Автономност</a:t>
            </a:r>
            <a:br>
              <a:rPr lang="bg-BG" altLang="en-US" sz="3200" dirty="0">
                <a:solidFill>
                  <a:srgbClr val="002060"/>
                </a:solidFill>
                <a:effectLst/>
              </a:rPr>
            </a:br>
            <a:r>
              <a:rPr lang="bg-BG" altLang="en-US" sz="3200" dirty="0">
                <a:solidFill>
                  <a:srgbClr val="002060"/>
                </a:solidFill>
                <a:effectLst/>
              </a:rPr>
              <a:t>5. Смяна на задачите и разнообразяване на уменията</a:t>
            </a:r>
            <a:br>
              <a:rPr lang="bg-BG" altLang="en-US" sz="3200" dirty="0">
                <a:solidFill>
                  <a:srgbClr val="002060"/>
                </a:solidFill>
                <a:effectLst/>
              </a:rPr>
            </a:br>
            <a:r>
              <a:rPr lang="en-US" altLang="en-US" sz="3200" dirty="0">
                <a:solidFill>
                  <a:srgbClr val="002060"/>
                </a:solidFill>
                <a:effectLst/>
              </a:rPr>
              <a:t>6</a:t>
            </a:r>
            <a:r>
              <a:rPr lang="bg-BG" altLang="en-US" sz="3200" dirty="0">
                <a:solidFill>
                  <a:srgbClr val="002060"/>
                </a:solidFill>
                <a:effectLst/>
              </a:rPr>
              <a:t>. Чувство за принадлежност и полезност</a:t>
            </a:r>
            <a:br>
              <a:rPr lang="bg-BG" altLang="en-US" sz="3200" dirty="0">
                <a:solidFill>
                  <a:srgbClr val="002060"/>
                </a:solidFill>
                <a:effectLst/>
              </a:rPr>
            </a:br>
            <a:r>
              <a:rPr lang="en-US" altLang="en-US" sz="3200" dirty="0">
                <a:solidFill>
                  <a:srgbClr val="002060"/>
                </a:solidFill>
                <a:effectLst/>
              </a:rPr>
              <a:t>7</a:t>
            </a:r>
            <a:r>
              <a:rPr lang="bg-BG" altLang="en-US" sz="3200" dirty="0">
                <a:solidFill>
                  <a:srgbClr val="002060"/>
                </a:solidFill>
                <a:effectLst/>
              </a:rPr>
              <a:t>. Разбиране и помощ при персонални проблеми</a:t>
            </a:r>
            <a:br>
              <a:rPr lang="bg-BG" altLang="en-US" sz="3200" dirty="0">
                <a:solidFill>
                  <a:srgbClr val="002060"/>
                </a:solidFill>
                <a:effectLst/>
              </a:rPr>
            </a:br>
            <a:r>
              <a:rPr lang="en-US" altLang="en-US" sz="3200" dirty="0">
                <a:solidFill>
                  <a:srgbClr val="002060"/>
                </a:solidFill>
                <a:effectLst/>
              </a:rPr>
              <a:t>8</a:t>
            </a:r>
            <a:r>
              <a:rPr lang="bg-BG" altLang="en-US" sz="3200" dirty="0">
                <a:solidFill>
                  <a:srgbClr val="002060"/>
                </a:solidFill>
                <a:effectLst/>
              </a:rPr>
              <a:t>. Възможност за професионално развитие</a:t>
            </a:r>
            <a:br>
              <a:rPr lang="bg-BG" altLang="en-US" sz="3200" dirty="0">
                <a:solidFill>
                  <a:srgbClr val="002060"/>
                </a:solidFill>
                <a:effectLst/>
              </a:rPr>
            </a:br>
            <a:r>
              <a:rPr lang="en-US" altLang="en-US" sz="3200" dirty="0">
                <a:solidFill>
                  <a:srgbClr val="002060"/>
                </a:solidFill>
                <a:effectLst/>
              </a:rPr>
              <a:t>9</a:t>
            </a:r>
            <a:r>
              <a:rPr lang="bg-BG" altLang="en-US" sz="3200" dirty="0">
                <a:solidFill>
                  <a:srgbClr val="002060"/>
                </a:solidFill>
                <a:effectLst/>
              </a:rPr>
              <a:t>. Времева банка</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9587FCD-3C5F-4368-8E58-13DE5920A612}"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57346"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5D3D66C9-456D-4E54-B394-C015459AED12}"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103</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411753-DF5C-46B1-93AD-428317DB05DF}" type="datetime1">
              <a:rPr kumimoji="0" 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70C7251-C8B5-4A4B-9863-DB91C898ED03}" type="slidenum">
              <a:rPr kumimoji="0" lang="en-US" sz="1200" b="0" i="0" u="none" strike="noStrike" kern="1200" cap="none" spc="0" normalizeH="0" baseline="0" noProof="0" smtClean="0">
                <a:ln>
                  <a:noFill/>
                </a:ln>
                <a:solidFill>
                  <a:srgbClr val="002060"/>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104</a:t>
            </a:fld>
            <a:endParaRPr kumimoji="0" lang="en-US" sz="1200" b="0" i="0" u="none" strike="noStrike" kern="1200" cap="none" spc="0" normalizeH="0" baseline="0" noProof="0" dirty="0">
              <a:ln>
                <a:noFill/>
              </a:ln>
              <a:solidFill>
                <a:srgbClr val="002060"/>
              </a:solidFill>
              <a:effectLst/>
              <a:uLnTx/>
              <a:uFillTx/>
              <a:latin typeface="Garamond" pitchFamily="18" charset="0"/>
              <a:ea typeface="+mn-ea"/>
              <a:cs typeface="+mn-cs"/>
            </a:endParaRPr>
          </a:p>
        </p:txBody>
      </p:sp>
      <p:sp>
        <p:nvSpPr>
          <p:cNvPr id="2" name="Rectangle 1"/>
          <p:cNvSpPr/>
          <p:nvPr/>
        </p:nvSpPr>
        <p:spPr>
          <a:xfrm>
            <a:off x="1043608" y="1988840"/>
            <a:ext cx="7128792" cy="2554545"/>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bg-BG" sz="4000" b="1" i="0" u="none" strike="noStrike" kern="1200" cap="none" spc="0" normalizeH="0" baseline="0" noProof="0" dirty="0">
                <a:ln>
                  <a:noFill/>
                </a:ln>
                <a:solidFill>
                  <a:srgbClr val="C00000"/>
                </a:solidFill>
                <a:effectLst/>
                <a:uLnTx/>
                <a:uFillTx/>
                <a:latin typeface="Corbel" panose="020B0503020204020204" pitchFamily="34" charset="0"/>
                <a:ea typeface="+mn-ea"/>
                <a:cs typeface="+mn-cs"/>
              </a:rPr>
              <a:t>4. Мотивация за труд въобще и за конкретен вид труд. Отношение (нагласа) към труда</a:t>
            </a:r>
            <a:endParaRPr kumimoji="0" lang="en-US" sz="4000" b="1" i="0" u="none" strike="noStrike" kern="1200" cap="none" spc="0" normalizeH="0" baseline="0" noProof="0" dirty="0">
              <a:ln>
                <a:noFill/>
              </a:ln>
              <a:solidFill>
                <a:srgbClr val="C00000"/>
              </a:solidFill>
              <a:effectLst/>
              <a:uLnTx/>
              <a:uFillTx/>
              <a:latin typeface="Gill Sans MT"/>
              <a:ea typeface="+mn-ea"/>
              <a:cs typeface="+mn-cs"/>
            </a:endParaRPr>
          </a:p>
        </p:txBody>
      </p:sp>
    </p:spTree>
    <p:extLst>
      <p:ext uri="{BB962C8B-B14F-4D97-AF65-F5344CB8AC3E}">
        <p14:creationId xmlns:p14="http://schemas.microsoft.com/office/powerpoint/2010/main" val="52235287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411753-DF5C-46B1-93AD-428317DB05DF}" type="datetime1">
              <a:rPr kumimoji="0" 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70C7251-C8B5-4A4B-9863-DB91C898ED03}" type="slidenum">
              <a:rPr kumimoji="0" lang="en-US" sz="1200" b="0" i="0" u="none" strike="noStrike" kern="1200" cap="none" spc="0" normalizeH="0" baseline="0" noProof="0" smtClean="0">
                <a:ln>
                  <a:noFill/>
                </a:ln>
                <a:solidFill>
                  <a:srgbClr val="002060"/>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105</a:t>
            </a:fld>
            <a:endParaRPr kumimoji="0" lang="en-US" sz="1200" b="0" i="0" u="none" strike="noStrike" kern="1200" cap="none" spc="0" normalizeH="0" baseline="0" noProof="0" dirty="0">
              <a:ln>
                <a:noFill/>
              </a:ln>
              <a:solidFill>
                <a:srgbClr val="002060"/>
              </a:solidFill>
              <a:effectLst/>
              <a:uLnTx/>
              <a:uFillTx/>
              <a:latin typeface="Garamond" pitchFamily="18" charset="0"/>
              <a:ea typeface="+mn-ea"/>
              <a:cs typeface="+mn-cs"/>
            </a:endParaRPr>
          </a:p>
        </p:txBody>
      </p:sp>
      <p:sp>
        <p:nvSpPr>
          <p:cNvPr id="2" name="Rectangle 1"/>
          <p:cNvSpPr/>
          <p:nvPr/>
        </p:nvSpPr>
        <p:spPr>
          <a:xfrm>
            <a:off x="1115616" y="58847"/>
            <a:ext cx="7200800" cy="6001643"/>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2400" b="0" i="0" u="none" strike="noStrike" kern="1200" cap="none" spc="0" normalizeH="0" baseline="0" noProof="0" dirty="0">
                <a:ln>
                  <a:noFill/>
                </a:ln>
                <a:solidFill>
                  <a:prstClr val="black"/>
                </a:solidFill>
                <a:effectLst/>
                <a:uLnTx/>
                <a:uFillTx/>
                <a:latin typeface="Garamond" pitchFamily="18" charset="0"/>
                <a:ea typeface="+mn-ea"/>
                <a:cs typeface="+mn-cs"/>
              </a:rPr>
              <a:t>	</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Икономическата активност е продукт на преценката, че си заслужава да заменим част от свободата, енергията и времето си срещу известно количество пари, с които си осигуряваме биологичното съществуване, издръжката на близки хора и общественото признание за значимостта си.</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Ако разполагаме с достатъчно средства за съществуване, можем да започнем работа по силата на вътрешния си подтик да вършим нещо полезно (и/или приятно) за себе си или за обществото и/или за да общу­ваме с други хора в тоя процес.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Можем да направим това и просто ако културната среда, в която живеем, не гледа с добро око на хора, които не работят, т.е. ако заниманията с общественополезна дейност са средство за спечелване на желан социален статут. </a:t>
            </a:r>
            <a:endParaRPr kumimoji="0" lang="en-US" sz="2400" b="0" i="0" u="none" strike="noStrike" kern="1200" cap="none" spc="0" normalizeH="0" baseline="0" noProof="0" dirty="0">
              <a:ln>
                <a:noFill/>
              </a:ln>
              <a:solidFill>
                <a:prstClr val="black"/>
              </a:solidFill>
              <a:effectLst/>
              <a:uLnTx/>
              <a:uFillTx/>
              <a:latin typeface="Gill Sans MT"/>
              <a:ea typeface="+mn-ea"/>
              <a:cs typeface="+mn-cs"/>
            </a:endParaRPr>
          </a:p>
        </p:txBody>
      </p:sp>
    </p:spTree>
    <p:extLst>
      <p:ext uri="{BB962C8B-B14F-4D97-AF65-F5344CB8AC3E}">
        <p14:creationId xmlns:p14="http://schemas.microsoft.com/office/powerpoint/2010/main" val="83575635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411753-DF5C-46B1-93AD-428317DB05DF}" type="datetime1">
              <a:rPr kumimoji="0" 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70C7251-C8B5-4A4B-9863-DB91C898ED03}" type="slidenum">
              <a:rPr kumimoji="0" lang="en-US" sz="1200" b="0" i="0" u="none" strike="noStrike" kern="1200" cap="none" spc="0" normalizeH="0" baseline="0" noProof="0" smtClean="0">
                <a:ln>
                  <a:noFill/>
                </a:ln>
                <a:solidFill>
                  <a:srgbClr val="002060"/>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106</a:t>
            </a:fld>
            <a:endParaRPr kumimoji="0" lang="en-US" sz="1200" b="0" i="0" u="none" strike="noStrike" kern="1200" cap="none" spc="0" normalizeH="0" baseline="0" noProof="0" dirty="0">
              <a:ln>
                <a:noFill/>
              </a:ln>
              <a:solidFill>
                <a:srgbClr val="002060"/>
              </a:solidFill>
              <a:effectLst/>
              <a:uLnTx/>
              <a:uFillTx/>
              <a:latin typeface="Garamond" pitchFamily="18" charset="0"/>
              <a:ea typeface="+mn-ea"/>
              <a:cs typeface="+mn-cs"/>
            </a:endParaRPr>
          </a:p>
        </p:txBody>
      </p:sp>
      <p:sp>
        <p:nvSpPr>
          <p:cNvPr id="2" name="Rectangle 1"/>
          <p:cNvSpPr/>
          <p:nvPr/>
        </p:nvSpPr>
        <p:spPr>
          <a:xfrm>
            <a:off x="1115616" y="260648"/>
            <a:ext cx="7056784" cy="6001643"/>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1800" b="0" i="0" u="none" strike="noStrike" kern="1200" cap="none" spc="0" normalizeH="0" baseline="0" noProof="0" dirty="0">
                <a:ln>
                  <a:noFill/>
                </a:ln>
                <a:solidFill>
                  <a:prstClr val="black"/>
                </a:solidFill>
                <a:effectLst/>
                <a:uLnTx/>
                <a:uFillTx/>
                <a:latin typeface="Garamond" pitchFamily="18" charset="0"/>
                <a:ea typeface="+mn-ea"/>
                <a:cs typeface="+mn-cs"/>
              </a:rPr>
              <a:t>	</a:t>
            </a:r>
            <a:r>
              <a:rPr kumimoji="0" lang="bg-BG" sz="2400" b="1" i="0" u="none" strike="noStrike" kern="1200" cap="none" spc="0" normalizeH="0" baseline="0" noProof="0" dirty="0">
                <a:ln>
                  <a:noFill/>
                </a:ln>
                <a:solidFill>
                  <a:srgbClr val="FF0000"/>
                </a:solidFill>
                <a:effectLst/>
                <a:uLnTx/>
                <a:uFillTx/>
                <a:latin typeface="Corbel" panose="020B0503020204020204" pitchFamily="34" charset="0"/>
                <a:ea typeface="+mn-ea"/>
                <a:cs typeface="+mn-cs"/>
              </a:rPr>
              <a:t>Възнаграждението</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е един от основните </a:t>
            </a:r>
            <a:r>
              <a:rPr kumimoji="0" lang="bg-BG" sz="2400" b="0" i="0" u="none" strike="noStrike" kern="1200" cap="none" spc="0" normalizeH="0" baseline="0" noProof="0" dirty="0" err="1">
                <a:ln>
                  <a:noFill/>
                </a:ln>
                <a:solidFill>
                  <a:prstClr val="black"/>
                </a:solidFill>
                <a:effectLst/>
                <a:uLnTx/>
                <a:uFillTx/>
                <a:latin typeface="Corbel" panose="020B0503020204020204" pitchFamily="34" charset="0"/>
                <a:ea typeface="+mn-ea"/>
                <a:cs typeface="+mn-cs"/>
              </a:rPr>
              <a:t>мотиватори</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на равнището „мо­тивация към труд въобще", ако под труд разбираме обществено организирана дейност, базирана на наемни отношения.</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Подтикът към труд въобще най-често се проявява под формата на мотив за извършва­не на определена конкретна работа. Тук се добавят и допълнителни условия, включват се още сравнявания на ценности и „количества блага", в „схемата" се вписват допълнителни човешки измерения. Значение започва да има и структурата на ли­чността, и това, доколко специфичните дейности, характерни за конкретния вид труд, й съответстват</a:t>
            </a:r>
            <a:r>
              <a:rPr kumimoji="0" lang="bg-BG" sz="2400" b="0" i="1" u="none" strike="noStrike" kern="1200" cap="none" spc="0" normalizeH="0" baseline="0" noProof="0" dirty="0">
                <a:ln>
                  <a:noFill/>
                </a:ln>
                <a:solidFill>
                  <a:prstClr val="black"/>
                </a:solidFill>
                <a:effectLst/>
                <a:uLnTx/>
                <a:uFillTx/>
                <a:latin typeface="Corbel" panose="020B0503020204020204" pitchFamily="34" charset="0"/>
                <a:ea typeface="+mn-ea"/>
                <a:cs typeface="+mn-cs"/>
              </a:rPr>
              <a:t> и на каква цена би се съгласила да приеме несъответствието.</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a:t>
            </a:r>
            <a:endParaRPr kumimoji="0" lang="en-US" sz="2400" b="0" i="0" u="none" strike="noStrike" kern="1200" cap="none" spc="0" normalizeH="0" baseline="0" noProof="0" dirty="0">
              <a:ln>
                <a:noFill/>
              </a:ln>
              <a:solidFill>
                <a:prstClr val="black"/>
              </a:solidFill>
              <a:effectLst/>
              <a:uLnTx/>
              <a:uFillTx/>
              <a:latin typeface="Gill Sans MT"/>
              <a:ea typeface="+mn-ea"/>
              <a:cs typeface="+mn-cs"/>
            </a:endParaRPr>
          </a:p>
        </p:txBody>
      </p:sp>
    </p:spTree>
    <p:extLst>
      <p:ext uri="{BB962C8B-B14F-4D97-AF65-F5344CB8AC3E}">
        <p14:creationId xmlns:p14="http://schemas.microsoft.com/office/powerpoint/2010/main" val="277850505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411753-DF5C-46B1-93AD-428317DB05DF}" type="datetime1">
              <a:rPr kumimoji="0" 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70C7251-C8B5-4A4B-9863-DB91C898ED03}" type="slidenum">
              <a:rPr kumimoji="0" lang="en-US" sz="1200" b="0" i="0" u="none" strike="noStrike" kern="1200" cap="none" spc="0" normalizeH="0" baseline="0" noProof="0" smtClean="0">
                <a:ln>
                  <a:noFill/>
                </a:ln>
                <a:solidFill>
                  <a:srgbClr val="002060"/>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107</a:t>
            </a:fld>
            <a:endParaRPr kumimoji="0" lang="en-US" sz="1200" b="0" i="0" u="none" strike="noStrike" kern="1200" cap="none" spc="0" normalizeH="0" baseline="0" noProof="0" dirty="0">
              <a:ln>
                <a:noFill/>
              </a:ln>
              <a:solidFill>
                <a:srgbClr val="002060"/>
              </a:solidFill>
              <a:effectLst/>
              <a:uLnTx/>
              <a:uFillTx/>
              <a:latin typeface="Garamond" pitchFamily="18" charset="0"/>
              <a:ea typeface="+mn-ea"/>
              <a:cs typeface="+mn-cs"/>
            </a:endParaRPr>
          </a:p>
        </p:txBody>
      </p:sp>
      <p:sp>
        <p:nvSpPr>
          <p:cNvPr id="2" name="Rectangle 1"/>
          <p:cNvSpPr/>
          <p:nvPr/>
        </p:nvSpPr>
        <p:spPr>
          <a:xfrm>
            <a:off x="1115616" y="197346"/>
            <a:ext cx="7200800" cy="6001643"/>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2400" b="0" i="1" u="none" strike="noStrike" kern="1200" cap="none" spc="0" normalizeH="0" baseline="0" noProof="0" dirty="0">
                <a:ln>
                  <a:noFill/>
                </a:ln>
                <a:solidFill>
                  <a:prstClr val="black"/>
                </a:solidFill>
                <a:effectLst/>
                <a:uLnTx/>
                <a:uFillTx/>
                <a:latin typeface="Garamond" pitchFamily="18" charset="0"/>
                <a:ea typeface="+mn-ea"/>
                <a:cs typeface="+mn-cs"/>
              </a:rPr>
              <a:t>	</a:t>
            </a:r>
            <a:r>
              <a:rPr kumimoji="0" lang="bg-BG" sz="2400" b="0" i="1" u="none" strike="noStrike" kern="1200" cap="none" spc="0" normalizeH="0" baseline="0" noProof="0" dirty="0">
                <a:ln>
                  <a:noFill/>
                </a:ln>
                <a:solidFill>
                  <a:prstClr val="black"/>
                </a:solidFill>
                <a:effectLst/>
                <a:uLnTx/>
                <a:uFillTx/>
                <a:latin typeface="Corbel" panose="020B0503020204020204" pitchFamily="34" charset="0"/>
                <a:ea typeface="+mn-ea"/>
                <a:cs typeface="+mn-cs"/>
              </a:rPr>
              <a:t>Мотивирането към труд въобще е силно свързано с въпроса за </a:t>
            </a:r>
            <a:r>
              <a:rPr kumimoji="0" lang="bg-BG" sz="2400" b="0" i="1" u="none" strike="noStrike" kern="1200" cap="none" spc="0" normalizeH="0" baseline="0" noProof="0" dirty="0">
                <a:ln>
                  <a:noFill/>
                </a:ln>
                <a:solidFill>
                  <a:srgbClr val="FF0000"/>
                </a:solidFill>
                <a:effectLst/>
                <a:uLnTx/>
                <a:uFillTx/>
                <a:latin typeface="Corbel" panose="020B0503020204020204" pitchFamily="34" charset="0"/>
                <a:ea typeface="+mn-ea"/>
                <a:cs typeface="+mn-cs"/>
              </a:rPr>
              <a:t>отношението към труда</a:t>
            </a:r>
            <a:r>
              <a:rPr kumimoji="0" lang="bg-BG" sz="2400" b="0" i="1" u="none" strike="noStrike" kern="1200" cap="none" spc="0" normalizeH="0" baseline="0" noProof="0" dirty="0">
                <a:ln>
                  <a:noFill/>
                </a:ln>
                <a:solidFill>
                  <a:prstClr val="black"/>
                </a:solidFill>
                <a:effectLst/>
                <a:uLnTx/>
                <a:uFillTx/>
                <a:latin typeface="Corbel" panose="020B0503020204020204" pitchFamily="34" charset="0"/>
                <a:ea typeface="+mn-ea"/>
                <a:cs typeface="+mn-cs"/>
              </a:rPr>
              <a: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2400" b="0" i="1" u="none" strike="noStrike" kern="1200" cap="none" spc="0" normalizeH="0" baseline="0" noProof="0" dirty="0">
                <a:ln>
                  <a:noFill/>
                </a:ln>
                <a:solidFill>
                  <a:prstClr val="black"/>
                </a:solidFill>
                <a:effectLst/>
                <a:uLnTx/>
                <a:uFillTx/>
                <a:latin typeface="Corbel" panose="020B0503020204020204" pitchFamily="34" charset="0"/>
                <a:ea typeface="+mn-ea"/>
                <a:cs typeface="+mn-cs"/>
              </a:rPr>
              <a:t>	</a:t>
            </a:r>
            <a:r>
              <a:rPr kumimoji="0" lang="bg-BG" sz="2400" b="1"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Понятието „ отношение " </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в ОП описва позициите, подхода на дадена личност към елементи от собст­вената й дейност или аспекти на заобикалящия я свят.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П</a:t>
            </a:r>
            <a:r>
              <a:rPr kumimoji="0" lang="bg-BG" sz="2400" b="0" i="1" u="none" strike="noStrike" kern="1200" cap="none" spc="0" normalizeH="0" baseline="0" noProof="0" dirty="0">
                <a:ln>
                  <a:noFill/>
                </a:ln>
                <a:solidFill>
                  <a:prstClr val="black"/>
                </a:solidFill>
                <a:effectLst/>
                <a:uLnTx/>
                <a:uFillTx/>
                <a:latin typeface="Corbel" panose="020B0503020204020204" pitchFamily="34" charset="0"/>
                <a:ea typeface="+mn-ea"/>
                <a:cs typeface="+mn-cs"/>
              </a:rPr>
              <a:t>о определението на </a:t>
            </a:r>
            <a:r>
              <a:rPr kumimoji="0" lang="bg-BG" sz="2400" b="0" i="1" u="none" strike="noStrike" kern="1200" cap="none" spc="0" normalizeH="0" baseline="0" noProof="0" dirty="0" err="1">
                <a:ln>
                  <a:noFill/>
                </a:ln>
                <a:solidFill>
                  <a:prstClr val="black"/>
                </a:solidFill>
                <a:effectLst/>
                <a:uLnTx/>
                <a:uFillTx/>
                <a:latin typeface="Corbel" panose="020B0503020204020204" pitchFamily="34" charset="0"/>
                <a:ea typeface="+mn-ea"/>
                <a:cs typeface="+mn-cs"/>
              </a:rPr>
              <a:t>Фишбейн</a:t>
            </a:r>
            <a:r>
              <a:rPr kumimoji="0" lang="bg-BG" sz="2400" b="0" i="1" u="none" strike="noStrike" kern="1200" cap="none" spc="0" normalizeH="0" baseline="0" noProof="0" dirty="0">
                <a:ln>
                  <a:noFill/>
                </a:ln>
                <a:solidFill>
                  <a:prstClr val="black"/>
                </a:solidFill>
                <a:effectLst/>
                <a:uLnTx/>
                <a:uFillTx/>
                <a:latin typeface="Corbel" panose="020B0503020204020204" pitchFamily="34" charset="0"/>
                <a:ea typeface="+mn-ea"/>
                <a:cs typeface="+mn-cs"/>
              </a:rPr>
              <a:t> и </a:t>
            </a:r>
            <a:r>
              <a:rPr kumimoji="0" lang="bg-BG" sz="2400" b="0" i="1" u="none" strike="noStrike" kern="1200" cap="none" spc="0" normalizeH="0" baseline="0" noProof="0" dirty="0" err="1">
                <a:ln>
                  <a:noFill/>
                </a:ln>
                <a:solidFill>
                  <a:prstClr val="black"/>
                </a:solidFill>
                <a:effectLst/>
                <a:uLnTx/>
                <a:uFillTx/>
                <a:latin typeface="Corbel" panose="020B0503020204020204" pitchFamily="34" charset="0"/>
                <a:ea typeface="+mn-ea"/>
                <a:cs typeface="+mn-cs"/>
              </a:rPr>
              <a:t>Айзън</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a:t>
            </a:r>
            <a:r>
              <a:rPr kumimoji="0" lang="bg-BG" sz="2400" b="1" i="0" u="none" strike="noStrike" kern="1200" cap="none" spc="0" normalizeH="0" baseline="0" noProof="0" dirty="0">
                <a:ln>
                  <a:noFill/>
                </a:ln>
                <a:solidFill>
                  <a:srgbClr val="FF0000"/>
                </a:solidFill>
                <a:effectLst/>
                <a:uLnTx/>
                <a:uFillTx/>
                <a:latin typeface="Corbel" panose="020B0503020204020204" pitchFamily="34" charset="0"/>
                <a:ea typeface="+mn-ea"/>
                <a:cs typeface="+mn-cs"/>
              </a:rPr>
              <a:t>„отношението (нагласата) е придоби­та склонност за устойчива благоприятна или неблагоприятна реакция спрямо даден обект ".</a:t>
            </a:r>
            <a:r>
              <a:rPr kumimoji="0" lang="bg-BG" sz="2400" b="1" i="1" u="none" strike="noStrike" kern="1200" cap="none" spc="0" normalizeH="0" baseline="0" noProof="0" dirty="0">
                <a:ln>
                  <a:noFill/>
                </a:ln>
                <a:solidFill>
                  <a:srgbClr val="FF0000"/>
                </a:solidFill>
                <a:effectLst/>
                <a:uLnTx/>
                <a:uFillTx/>
                <a:latin typeface="Corbel" panose="020B0503020204020204" pitchFamily="34" charset="0"/>
                <a:ea typeface="+mn-ea"/>
                <a:cs typeface="+mn-cs"/>
              </a:rPr>
              <a:t>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2400" b="0" i="1" u="none" strike="noStrike" kern="1200" cap="none" spc="0" normalizeH="0" baseline="0" noProof="0" dirty="0">
                <a:ln>
                  <a:noFill/>
                </a:ln>
                <a:solidFill>
                  <a:srgbClr val="FF0000"/>
                </a:solidFill>
                <a:effectLst/>
                <a:uLnTx/>
                <a:uFillTx/>
                <a:latin typeface="Corbel" panose="020B0503020204020204" pitchFamily="34" charset="0"/>
                <a:ea typeface="+mn-ea"/>
                <a:cs typeface="+mn-cs"/>
              </a:rPr>
              <a:t>	</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За разлика от ценността, която е по-глобална и устойчиво влияе на поведението в различни ситуации, тук става дума за поведенчески фактор, свързан с оп­ределена специфична ситуация или с конкретен обект. Ценностите и отношенията обик­новено са в хармония.</a:t>
            </a:r>
            <a:endParaRPr kumimoji="0" lang="en-US" sz="2400" b="0" i="0" u="none" strike="noStrike" kern="1200" cap="none" spc="0" normalizeH="0" baseline="0" noProof="0" dirty="0">
              <a:ln>
                <a:noFill/>
              </a:ln>
              <a:solidFill>
                <a:prstClr val="black"/>
              </a:solidFill>
              <a:effectLst/>
              <a:uLnTx/>
              <a:uFillTx/>
              <a:latin typeface="Gill Sans MT"/>
              <a:ea typeface="+mn-ea"/>
              <a:cs typeface="+mn-cs"/>
            </a:endParaRPr>
          </a:p>
        </p:txBody>
      </p:sp>
    </p:spTree>
    <p:extLst>
      <p:ext uri="{BB962C8B-B14F-4D97-AF65-F5344CB8AC3E}">
        <p14:creationId xmlns:p14="http://schemas.microsoft.com/office/powerpoint/2010/main" val="400676689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411753-DF5C-46B1-93AD-428317DB05DF}" type="datetime1">
              <a:rPr kumimoji="0" 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70C7251-C8B5-4A4B-9863-DB91C898ED03}" type="slidenum">
              <a:rPr kumimoji="0" lang="en-US" sz="1200" b="0" i="0" u="none" strike="noStrike" kern="1200" cap="none" spc="0" normalizeH="0" baseline="0" noProof="0" smtClean="0">
                <a:ln>
                  <a:noFill/>
                </a:ln>
                <a:solidFill>
                  <a:srgbClr val="002060"/>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108</a:t>
            </a:fld>
            <a:endParaRPr kumimoji="0" lang="en-US" sz="1200" b="0" i="0" u="none" strike="noStrike" kern="1200" cap="none" spc="0" normalizeH="0" baseline="0" noProof="0" dirty="0">
              <a:ln>
                <a:noFill/>
              </a:ln>
              <a:solidFill>
                <a:srgbClr val="002060"/>
              </a:solidFill>
              <a:effectLst/>
              <a:uLnTx/>
              <a:uFillTx/>
              <a:latin typeface="Garamond" pitchFamily="18" charset="0"/>
              <a:ea typeface="+mn-ea"/>
              <a:cs typeface="+mn-cs"/>
            </a:endParaRPr>
          </a:p>
        </p:txBody>
      </p:sp>
      <p:sp>
        <p:nvSpPr>
          <p:cNvPr id="2" name="Rectangle 1"/>
          <p:cNvSpPr/>
          <p:nvPr/>
        </p:nvSpPr>
        <p:spPr>
          <a:xfrm>
            <a:off x="1115616" y="260649"/>
            <a:ext cx="7272808" cy="4939814"/>
          </a:xfrm>
          <a:prstGeom prst="rect">
            <a:avLst/>
          </a:prstGeom>
        </p:spPr>
        <p:txBody>
          <a:bodyPr wrap="square">
            <a:spAutoFit/>
          </a:bodyPr>
          <a:lstStyle/>
          <a:p>
            <a:pPr marL="0" marR="0" lvl="0" indent="0" algn="l" defTabSz="914400" rtl="0" eaLnBrk="1" fontAlgn="base" latinLnBrk="0" hangingPunct="1">
              <a:lnSpc>
                <a:spcPct val="100000"/>
              </a:lnSpc>
              <a:spcBef>
                <a:spcPts val="1800"/>
              </a:spcBef>
              <a:spcAft>
                <a:spcPct val="0"/>
              </a:spcAft>
              <a:buClrTx/>
              <a:buSzTx/>
              <a:buFontTx/>
              <a:buNone/>
              <a:tabLst/>
              <a:defRPr/>
            </a:pPr>
            <a:r>
              <a:rPr kumimoji="0" lang="bg-BG" sz="2400" b="0" i="0" u="none" strike="noStrike" kern="1200" cap="none" spc="0" normalizeH="0" baseline="0" noProof="0" dirty="0">
                <a:ln>
                  <a:noFill/>
                </a:ln>
                <a:solidFill>
                  <a:prstClr val="black"/>
                </a:solidFill>
                <a:effectLst/>
                <a:uLnTx/>
                <a:uFillTx/>
                <a:latin typeface="Garamond" pitchFamily="18" charset="0"/>
                <a:ea typeface="+mn-ea"/>
                <a:cs typeface="+mn-cs"/>
              </a:rPr>
              <a:t>	</a:t>
            </a:r>
          </a:p>
          <a:p>
            <a:pPr marL="0" marR="0" lvl="0" indent="0" algn="l" defTabSz="914400" rtl="0" eaLnBrk="1" fontAlgn="base" latinLnBrk="0" hangingPunct="1">
              <a:lnSpc>
                <a:spcPct val="100000"/>
              </a:lnSpc>
              <a:spcBef>
                <a:spcPts val="1800"/>
              </a:spcBef>
              <a:spcAft>
                <a:spcPct val="0"/>
              </a:spcAft>
              <a:buClrTx/>
              <a:buSzTx/>
              <a:buFontTx/>
              <a:buNone/>
              <a:tabLst/>
              <a:defRPr/>
            </a:pPr>
            <a:r>
              <a:rPr kumimoji="0" lang="bg-BG" sz="2400" b="0" i="0" u="none" strike="noStrike" kern="1200" cap="none" spc="0" normalizeH="0" baseline="0" noProof="0" dirty="0">
                <a:ln>
                  <a:noFill/>
                </a:ln>
                <a:solidFill>
                  <a:prstClr val="black"/>
                </a:solidFill>
                <a:effectLst/>
                <a:uLnTx/>
                <a:uFillTx/>
                <a:latin typeface="Garamond" pitchFamily="18" charset="0"/>
                <a:ea typeface="+mn-ea"/>
                <a:cs typeface="+mn-cs"/>
              </a:rPr>
              <a:t>	</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Нагласите на различните хора варират по съдържание, устойчивост и интензивност във връзка с различията в опита, възпитанието и т.н. </a:t>
            </a:r>
          </a:p>
          <a:p>
            <a:pPr marL="0" marR="0" lvl="0" indent="0" algn="l" defTabSz="914400" rtl="0" eaLnBrk="1" fontAlgn="base" latinLnBrk="0" hangingPunct="1">
              <a:lnSpc>
                <a:spcPct val="100000"/>
              </a:lnSpc>
              <a:spcBef>
                <a:spcPts val="1800"/>
              </a:spcBef>
              <a:spcAft>
                <a:spcPct val="0"/>
              </a:spcAft>
              <a:buClrTx/>
              <a:buSzTx/>
              <a:buFontTx/>
              <a:buNone/>
              <a:tabLst/>
              <a:defRPr/>
            </a:pPr>
            <a:r>
              <a:rPr kumimoji="0" lang="bg-BG" sz="2400" b="0" i="1" u="none" strike="noStrike" kern="1200" cap="none" spc="0" normalizeH="0" baseline="0" noProof="0" dirty="0">
                <a:ln>
                  <a:noFill/>
                </a:ln>
                <a:solidFill>
                  <a:prstClr val="black"/>
                </a:solidFill>
                <a:effectLst/>
                <a:uLnTx/>
                <a:uFillTx/>
                <a:latin typeface="Corbel" panose="020B0503020204020204" pitchFamily="34" charset="0"/>
                <a:ea typeface="+mn-ea"/>
                <a:cs typeface="+mn-cs"/>
              </a:rPr>
              <a:t>	</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Съществуват </a:t>
            </a:r>
            <a:r>
              <a:rPr kumimoji="0" lang="bg-BG" sz="2400" b="1" i="1" u="none" strike="noStrike" kern="1200" cap="none" spc="0" normalizeH="0" baseline="0" noProof="0" dirty="0">
                <a:ln>
                  <a:noFill/>
                </a:ln>
                <a:solidFill>
                  <a:srgbClr val="C00000"/>
                </a:solidFill>
                <a:effectLst/>
                <a:uLnTx/>
                <a:uFillTx/>
                <a:latin typeface="Corbel" panose="020B0503020204020204" pitchFamily="34" charset="0"/>
                <a:ea typeface="+mn-ea"/>
                <a:cs typeface="+mn-cs"/>
              </a:rPr>
              <a:t>три форми на отношението към труда: </a:t>
            </a:r>
          </a:p>
          <a:p>
            <a:pPr marL="342900" marR="0" lvl="0" indent="-342900" algn="l" defTabSz="914400" rtl="0" eaLnBrk="1" fontAlgn="base" latinLnBrk="0" hangingPunct="1">
              <a:lnSpc>
                <a:spcPct val="100000"/>
              </a:lnSpc>
              <a:spcBef>
                <a:spcPts val="1800"/>
              </a:spcBef>
              <a:spcAft>
                <a:spcPct val="0"/>
              </a:spcAft>
              <a:buClrTx/>
              <a:buSzTx/>
              <a:buFontTx/>
              <a:buChar char="-"/>
              <a:tabLst/>
              <a:defRPr/>
            </a:pPr>
            <a:r>
              <a:rPr kumimoji="0" lang="bg-BG" sz="2400" b="1" i="1" u="none" strike="noStrike" kern="1200" cap="none" spc="0" normalizeH="0" baseline="0" noProof="0" dirty="0" err="1">
                <a:ln>
                  <a:noFill/>
                </a:ln>
                <a:solidFill>
                  <a:srgbClr val="C00000"/>
                </a:solidFill>
                <a:effectLst/>
                <a:uLnTx/>
                <a:uFillTx/>
                <a:latin typeface="Corbel" panose="020B0503020204020204" pitchFamily="34" charset="0"/>
                <a:ea typeface="+mn-ea"/>
                <a:cs typeface="+mn-cs"/>
              </a:rPr>
              <a:t>афективна</a:t>
            </a:r>
            <a:r>
              <a:rPr kumimoji="0" lang="bg-BG" sz="2400" b="1" i="1" u="none" strike="noStrike" kern="1200" cap="none" spc="0" normalizeH="0" baseline="0" noProof="0" dirty="0">
                <a:ln>
                  <a:noFill/>
                </a:ln>
                <a:solidFill>
                  <a:srgbClr val="C00000"/>
                </a:solidFill>
                <a:effectLst/>
                <a:uLnTx/>
                <a:uFillTx/>
                <a:latin typeface="Corbel" panose="020B0503020204020204" pitchFamily="34" charset="0"/>
                <a:ea typeface="+mn-ea"/>
                <a:cs typeface="+mn-cs"/>
              </a:rPr>
              <a:t>, </a:t>
            </a:r>
          </a:p>
          <a:p>
            <a:pPr marL="342900" marR="0" lvl="0" indent="-342900" algn="l" defTabSz="914400" rtl="0" eaLnBrk="1" fontAlgn="base" latinLnBrk="0" hangingPunct="1">
              <a:lnSpc>
                <a:spcPct val="100000"/>
              </a:lnSpc>
              <a:spcBef>
                <a:spcPts val="1800"/>
              </a:spcBef>
              <a:spcAft>
                <a:spcPct val="0"/>
              </a:spcAft>
              <a:buClrTx/>
              <a:buSzTx/>
              <a:buFontTx/>
              <a:buChar char="-"/>
              <a:tabLst/>
              <a:defRPr/>
            </a:pPr>
            <a:r>
              <a:rPr kumimoji="0" lang="bg-BG" sz="2400" b="1" i="1" u="none" strike="noStrike" kern="1200" cap="none" spc="0" normalizeH="0" baseline="0" noProof="0" dirty="0">
                <a:ln>
                  <a:noFill/>
                </a:ln>
                <a:solidFill>
                  <a:srgbClr val="C00000"/>
                </a:solidFill>
                <a:effectLst/>
                <a:uLnTx/>
                <a:uFillTx/>
                <a:latin typeface="Corbel" panose="020B0503020204020204" pitchFamily="34" charset="0"/>
                <a:ea typeface="+mn-ea"/>
                <a:cs typeface="+mn-cs"/>
              </a:rPr>
              <a:t>интелектуална и </a:t>
            </a:r>
          </a:p>
          <a:p>
            <a:pPr marL="342900" marR="0" lvl="0" indent="-342900" algn="l" defTabSz="914400" rtl="0" eaLnBrk="1" fontAlgn="base" latinLnBrk="0" hangingPunct="1">
              <a:lnSpc>
                <a:spcPct val="100000"/>
              </a:lnSpc>
              <a:spcBef>
                <a:spcPts val="1800"/>
              </a:spcBef>
              <a:spcAft>
                <a:spcPct val="0"/>
              </a:spcAft>
              <a:buClrTx/>
              <a:buSzTx/>
              <a:buFontTx/>
              <a:buChar char="-"/>
              <a:tabLst/>
              <a:defRPr/>
            </a:pPr>
            <a:r>
              <a:rPr kumimoji="0" lang="bg-BG" sz="2400" b="1" i="1" u="none" strike="noStrike" kern="1200" cap="none" spc="0" normalizeH="0" baseline="0" noProof="0" dirty="0">
                <a:ln>
                  <a:noFill/>
                </a:ln>
                <a:solidFill>
                  <a:srgbClr val="C00000"/>
                </a:solidFill>
                <a:effectLst/>
                <a:uLnTx/>
                <a:uFillTx/>
                <a:latin typeface="Corbel" panose="020B0503020204020204" pitchFamily="34" charset="0"/>
                <a:ea typeface="+mn-ea"/>
                <a:cs typeface="+mn-cs"/>
              </a:rPr>
              <a:t>поведенческа.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2400" b="0" i="0" u="none" strike="noStrike" kern="1200" cap="none" spc="0" normalizeH="0" baseline="0" noProof="0" dirty="0">
                <a:ln>
                  <a:noFill/>
                </a:ln>
                <a:solidFill>
                  <a:prstClr val="black"/>
                </a:solidFill>
                <a:effectLst/>
                <a:uLnTx/>
                <a:uFillTx/>
                <a:latin typeface="Garamond" pitchFamily="18" charset="0"/>
                <a:ea typeface="+mn-ea"/>
                <a:cs typeface="+mn-cs"/>
              </a:rPr>
              <a:t>	</a:t>
            </a:r>
            <a:endParaRPr kumimoji="0" lang="en-US" sz="2400" b="0" i="0" u="none" strike="noStrike" kern="1200" cap="none" spc="0" normalizeH="0" baseline="0" noProof="0" dirty="0">
              <a:ln>
                <a:noFill/>
              </a:ln>
              <a:solidFill>
                <a:prstClr val="black"/>
              </a:solidFill>
              <a:effectLst/>
              <a:uLnTx/>
              <a:uFillTx/>
              <a:latin typeface="Garamond" pitchFamily="18" charset="0"/>
              <a:ea typeface="+mn-ea"/>
              <a:cs typeface="+mn-cs"/>
            </a:endParaRPr>
          </a:p>
        </p:txBody>
      </p:sp>
    </p:spTree>
    <p:extLst>
      <p:ext uri="{BB962C8B-B14F-4D97-AF65-F5344CB8AC3E}">
        <p14:creationId xmlns:p14="http://schemas.microsoft.com/office/powerpoint/2010/main" val="280281872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411753-DF5C-46B1-93AD-428317DB05DF}" type="datetime1">
              <a:rPr kumimoji="0" 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70C7251-C8B5-4A4B-9863-DB91C898ED03}" type="slidenum">
              <a:rPr kumimoji="0" lang="en-US" sz="1200" b="0" i="0" u="none" strike="noStrike" kern="1200" cap="none" spc="0" normalizeH="0" baseline="0" noProof="0" smtClean="0">
                <a:ln>
                  <a:noFill/>
                </a:ln>
                <a:solidFill>
                  <a:srgbClr val="002060"/>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109</a:t>
            </a:fld>
            <a:endParaRPr kumimoji="0" lang="en-US" sz="1200" b="0" i="0" u="none" strike="noStrike" kern="1200" cap="none" spc="0" normalizeH="0" baseline="0" noProof="0" dirty="0">
              <a:ln>
                <a:noFill/>
              </a:ln>
              <a:solidFill>
                <a:srgbClr val="002060"/>
              </a:solidFill>
              <a:effectLst/>
              <a:uLnTx/>
              <a:uFillTx/>
              <a:latin typeface="Garamond" pitchFamily="18" charset="0"/>
              <a:ea typeface="+mn-ea"/>
              <a:cs typeface="+mn-cs"/>
            </a:endParaRPr>
          </a:p>
        </p:txBody>
      </p:sp>
      <p:sp>
        <p:nvSpPr>
          <p:cNvPr id="2" name="Rectangle 1"/>
          <p:cNvSpPr/>
          <p:nvPr/>
        </p:nvSpPr>
        <p:spPr>
          <a:xfrm>
            <a:off x="1115616" y="260649"/>
            <a:ext cx="7272808" cy="5262979"/>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2400" b="0" i="0" u="none" strike="noStrike" kern="1200" cap="none" spc="0" normalizeH="0" baseline="0" noProof="0" dirty="0">
                <a:ln>
                  <a:noFill/>
                </a:ln>
                <a:solidFill>
                  <a:prstClr val="black"/>
                </a:solidFill>
                <a:effectLst/>
                <a:uLnTx/>
                <a:uFillTx/>
                <a:latin typeface="Garamond" pitchFamily="18" charset="0"/>
                <a:ea typeface="+mn-ea"/>
                <a:cs typeface="+mn-cs"/>
              </a:rPr>
              <a:t>	</a:t>
            </a:r>
            <a:r>
              <a:rPr kumimoji="0" lang="bg-BG" sz="2400" b="0" i="0" u="none" strike="noStrike" kern="1200" cap="none" spc="0" normalizeH="0" baseline="0" noProof="0" dirty="0" err="1">
                <a:ln>
                  <a:noFill/>
                </a:ln>
                <a:solidFill>
                  <a:prstClr val="black"/>
                </a:solidFill>
                <a:effectLst/>
                <a:uLnTx/>
                <a:uFillTx/>
                <a:latin typeface="Corbel" panose="020B0503020204020204" pitchFamily="34" charset="0"/>
                <a:ea typeface="+mn-ea"/>
                <a:cs typeface="+mn-cs"/>
              </a:rPr>
              <a:t>Фишбейн</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и </a:t>
            </a:r>
            <a:r>
              <a:rPr kumimoji="0" lang="bg-BG" sz="2400" b="0" i="0" u="none" strike="noStrike" kern="1200" cap="none" spc="0" normalizeH="0" baseline="0" noProof="0" dirty="0" err="1">
                <a:ln>
                  <a:noFill/>
                </a:ln>
                <a:solidFill>
                  <a:prstClr val="black"/>
                </a:solidFill>
                <a:effectLst/>
                <a:uLnTx/>
                <a:uFillTx/>
                <a:latin typeface="Corbel" panose="020B0503020204020204" pitchFamily="34" charset="0"/>
                <a:ea typeface="+mn-ea"/>
                <a:cs typeface="+mn-cs"/>
              </a:rPr>
              <a:t>Айзън</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обръщат основно внимание на това, как нагласата се превръща в поведение чрез поведенческите</a:t>
            </a:r>
            <a:r>
              <a:rPr kumimoji="0" lang="bg-BG" sz="2400" b="0" i="1" u="none" strike="noStrike" kern="1200" cap="none" spc="0" normalizeH="0" baseline="0" noProof="0" dirty="0">
                <a:ln>
                  <a:noFill/>
                </a:ln>
                <a:solidFill>
                  <a:prstClr val="black"/>
                </a:solidFill>
                <a:effectLst/>
                <a:uLnTx/>
                <a:uFillTx/>
                <a:latin typeface="Corbel" panose="020B0503020204020204" pitchFamily="34" charset="0"/>
                <a:ea typeface="+mn-ea"/>
                <a:cs typeface="+mn-cs"/>
              </a:rPr>
              <a:t> </a:t>
            </a:r>
            <a:r>
              <a:rPr kumimoji="0" lang="bg-BG" sz="2400" b="0" i="1" u="none" strike="noStrike" kern="1200" cap="none" spc="0" normalizeH="0" baseline="0" noProof="0" dirty="0">
                <a:ln>
                  <a:noFill/>
                </a:ln>
                <a:solidFill>
                  <a:srgbClr val="FF0000"/>
                </a:solidFill>
                <a:effectLst/>
                <a:uLnTx/>
                <a:uFillTx/>
                <a:latin typeface="Corbel" panose="020B0503020204020204" pitchFamily="34" charset="0"/>
                <a:ea typeface="+mn-ea"/>
                <a:cs typeface="+mn-cs"/>
              </a:rPr>
              <a:t>на­мерения.</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bg-BG" sz="2400" b="0" i="1" u="none" strike="noStrike" kern="1200" cap="none" spc="0" normalizeH="0" baseline="0" noProof="0" dirty="0">
              <a:ln>
                <a:noFill/>
              </a:ln>
              <a:solidFill>
                <a:prstClr val="black"/>
              </a:solidFill>
              <a:effectLst/>
              <a:uLnTx/>
              <a:uFillTx/>
              <a:latin typeface="Corbel" panose="020B0503020204020204"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От една страна, личността вярва, че определено поведение би довело до даден резул­тат и това дефинира отношението й (нагласата й) към въпросното поведение.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От друга страна, същата личност е наясно и с очакванията, предявявани от определени лица или групи от хора към нейното поведение, и е склонна да съобрази дей­ствията си с тези очаквания (това са т.нар. субективни норми).</a:t>
            </a:r>
            <a:endParaRPr kumimoji="0" lang="en-US" sz="2400" b="0" i="0" u="none" strike="noStrike" kern="1200" cap="none" spc="0" normalizeH="0" baseline="0" noProof="0" dirty="0">
              <a:ln>
                <a:noFill/>
              </a:ln>
              <a:solidFill>
                <a:prstClr val="black"/>
              </a:solidFill>
              <a:effectLst/>
              <a:uLnTx/>
              <a:uFillTx/>
              <a:latin typeface="Gill Sans MT"/>
              <a:ea typeface="+mn-ea"/>
              <a:cs typeface="+mn-cs"/>
            </a:endParaRPr>
          </a:p>
        </p:txBody>
      </p:sp>
    </p:spTree>
    <p:extLst>
      <p:ext uri="{BB962C8B-B14F-4D97-AF65-F5344CB8AC3E}">
        <p14:creationId xmlns:p14="http://schemas.microsoft.com/office/powerpoint/2010/main" val="2734258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320"/>
            <a:ext cx="7962088" cy="6251024"/>
          </a:xfrm>
        </p:spPr>
        <p:txBody>
          <a:bodyPr>
            <a:normAutofit/>
          </a:bodyPr>
          <a:lstStyle/>
          <a:p>
            <a:r>
              <a:rPr lang="bg-BG" sz="3200" dirty="0">
                <a:effectLst/>
              </a:rPr>
              <a:t>Съществуват </a:t>
            </a:r>
            <a:r>
              <a:rPr lang="bg-BG" sz="3200" b="1" i="1" dirty="0">
                <a:effectLst/>
              </a:rPr>
              <a:t>вътрешни сили</a:t>
            </a:r>
            <a:r>
              <a:rPr lang="bg-BG" sz="3200" dirty="0">
                <a:effectLst/>
              </a:rPr>
              <a:t>, които придават енергия на индивидите и ги насочват към определено поведение и </a:t>
            </a:r>
            <a:r>
              <a:rPr lang="bg-BG" sz="3200" b="1" i="1" dirty="0">
                <a:effectLst/>
              </a:rPr>
              <a:t>външни сили</a:t>
            </a:r>
            <a:r>
              <a:rPr lang="bg-BG" sz="3200" dirty="0">
                <a:effectLst/>
              </a:rPr>
              <a:t>, които пускат в ход мотивите за извършване на дадена дейност. За да се анализира мотивацията е необходимо да се погледне към двата вида сили – тези, които са вътре в индивида и тези в околната среда, които или подсилват интензитета на даден стимул, или обезсърчават дейността и пренасочват усилията. </a:t>
            </a:r>
            <a:br>
              <a:rPr lang="en-US" sz="3200" dirty="0">
                <a:effectLst/>
              </a:rPr>
            </a:br>
            <a:endParaRPr lang="en-US" sz="32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11</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287685370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411753-DF5C-46B1-93AD-428317DB05DF}" type="datetime1">
              <a:rPr kumimoji="0" 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70C7251-C8B5-4A4B-9863-DB91C898ED03}" type="slidenum">
              <a:rPr kumimoji="0" lang="en-US" sz="1200" b="0" i="0" u="none" strike="noStrike" kern="1200" cap="none" spc="0" normalizeH="0" baseline="0" noProof="0" smtClean="0">
                <a:ln>
                  <a:noFill/>
                </a:ln>
                <a:solidFill>
                  <a:srgbClr val="002060"/>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110</a:t>
            </a:fld>
            <a:endParaRPr kumimoji="0" lang="en-US" sz="1200" b="0" i="0" u="none" strike="noStrike" kern="1200" cap="none" spc="0" normalizeH="0" baseline="0" noProof="0" dirty="0">
              <a:ln>
                <a:noFill/>
              </a:ln>
              <a:solidFill>
                <a:srgbClr val="002060"/>
              </a:solidFill>
              <a:effectLst/>
              <a:uLnTx/>
              <a:uFillTx/>
              <a:latin typeface="Garamond" pitchFamily="18" charset="0"/>
              <a:ea typeface="+mn-ea"/>
              <a:cs typeface="+mn-cs"/>
            </a:endParaRPr>
          </a:p>
        </p:txBody>
      </p:sp>
      <p:sp>
        <p:nvSpPr>
          <p:cNvPr id="2" name="Rectangle 1"/>
          <p:cNvSpPr/>
          <p:nvPr/>
        </p:nvSpPr>
        <p:spPr>
          <a:xfrm>
            <a:off x="1115616" y="260649"/>
            <a:ext cx="7200800" cy="4755148"/>
          </a:xfrm>
          <a:prstGeom prst="rect">
            <a:avLst/>
          </a:prstGeom>
        </p:spPr>
        <p:txBody>
          <a:bodyPr wrap="square">
            <a:spAutoFit/>
          </a:bodyPr>
          <a:lstStyle/>
          <a:p>
            <a:pPr marL="0" marR="0" lvl="0" indent="0" algn="l" defTabSz="914400" rtl="0" eaLnBrk="1" fontAlgn="base" latinLnBrk="0" hangingPunct="1">
              <a:lnSpc>
                <a:spcPct val="100000"/>
              </a:lnSpc>
              <a:spcBef>
                <a:spcPts val="1800"/>
              </a:spcBef>
              <a:spcAft>
                <a:spcPct val="0"/>
              </a:spcAft>
              <a:buClrTx/>
              <a:buSzTx/>
              <a:buFontTx/>
              <a:buNone/>
              <a:tabLst/>
              <a:defRPr/>
            </a:pPr>
            <a:r>
              <a:rPr kumimoji="0" lang="bg-BG" sz="2400" b="0" i="0" u="none" strike="noStrike" kern="1200" cap="none" spc="0" normalizeH="0" baseline="0" noProof="0" dirty="0">
                <a:ln>
                  <a:noFill/>
                </a:ln>
                <a:solidFill>
                  <a:prstClr val="black"/>
                </a:solidFill>
                <a:effectLst/>
                <a:uLnTx/>
                <a:uFillTx/>
                <a:latin typeface="Garamond" pitchFamily="18" charset="0"/>
                <a:ea typeface="+mn-ea"/>
                <a:cs typeface="+mn-cs"/>
              </a:rPr>
              <a:t>	</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Отношението към дадено поведение и субективните норми имат различна относителна тежест за всеки индивид, но те заедно формират поведенческите намерения, които са основен фа­ктор за всяко реално наблюдавано поведение.</a:t>
            </a:r>
          </a:p>
          <a:p>
            <a:pPr marL="0" marR="0" lvl="0" indent="0" algn="l" defTabSz="914400" rtl="0" eaLnBrk="1" fontAlgn="base" latinLnBrk="0" hangingPunct="1">
              <a:lnSpc>
                <a:spcPct val="100000"/>
              </a:lnSpc>
              <a:spcBef>
                <a:spcPts val="1800"/>
              </a:spcBef>
              <a:spcAft>
                <a:spcPct val="0"/>
              </a:spcAft>
              <a:buClrTx/>
              <a:buSzTx/>
              <a:buFontTx/>
              <a:buNone/>
              <a:tabLst/>
              <a:defRPr/>
            </a:pP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Много от практически прилаганите системи (въпросници и тестове) за прогнозиране на трудовото поведение - например за текучест­вото, дисциплината, членуването в синдикални организации и др., са базирани именно върху идеята за поведенческите намерения и показват голяма степен на точност.</a:t>
            </a:r>
            <a:endParaRPr kumimoji="0" lang="en-US" sz="2400" b="0" i="0" u="none" strike="noStrike" kern="1200" cap="none" spc="0" normalizeH="0" baseline="0" noProof="0" dirty="0">
              <a:ln>
                <a:noFill/>
              </a:ln>
              <a:solidFill>
                <a:prstClr val="black"/>
              </a:solidFill>
              <a:effectLst/>
              <a:uLnTx/>
              <a:uFillTx/>
              <a:latin typeface="Gill Sans MT"/>
              <a:ea typeface="+mn-ea"/>
              <a:cs typeface="+mn-cs"/>
            </a:endParaRPr>
          </a:p>
        </p:txBody>
      </p:sp>
    </p:spTree>
    <p:extLst>
      <p:ext uri="{BB962C8B-B14F-4D97-AF65-F5344CB8AC3E}">
        <p14:creationId xmlns:p14="http://schemas.microsoft.com/office/powerpoint/2010/main" val="149153048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411753-DF5C-46B1-93AD-428317DB05DF}" type="datetime1">
              <a:rPr kumimoji="0" 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70C7251-C8B5-4A4B-9863-DB91C898ED03}" type="slidenum">
              <a:rPr kumimoji="0" lang="en-US" sz="1200" b="0" i="0" u="none" strike="noStrike" kern="1200" cap="none" spc="0" normalizeH="0" baseline="0" noProof="0" smtClean="0">
                <a:ln>
                  <a:noFill/>
                </a:ln>
                <a:solidFill>
                  <a:srgbClr val="002060"/>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111</a:t>
            </a:fld>
            <a:endParaRPr kumimoji="0" lang="en-US" sz="1200" b="0" i="0" u="none" strike="noStrike" kern="1200" cap="none" spc="0" normalizeH="0" baseline="0" noProof="0" dirty="0">
              <a:ln>
                <a:noFill/>
              </a:ln>
              <a:solidFill>
                <a:srgbClr val="002060"/>
              </a:solidFill>
              <a:effectLst/>
              <a:uLnTx/>
              <a:uFillTx/>
              <a:latin typeface="Garamond" pitchFamily="18" charset="0"/>
              <a:ea typeface="+mn-ea"/>
              <a:cs typeface="+mn-cs"/>
            </a:endParaRPr>
          </a:p>
        </p:txBody>
      </p:sp>
      <p:sp>
        <p:nvSpPr>
          <p:cNvPr id="2" name="Rectangle 1"/>
          <p:cNvSpPr/>
          <p:nvPr/>
        </p:nvSpPr>
        <p:spPr>
          <a:xfrm>
            <a:off x="1115616" y="404664"/>
            <a:ext cx="7272808" cy="6001643"/>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1800" b="0" i="0" u="none" strike="noStrike" kern="1200" cap="none" spc="0" normalizeH="0" baseline="0" noProof="0" dirty="0">
                <a:ln>
                  <a:noFill/>
                </a:ln>
                <a:solidFill>
                  <a:prstClr val="black"/>
                </a:solidFill>
                <a:effectLst/>
                <a:uLnTx/>
                <a:uFillTx/>
                <a:latin typeface="Garamond" pitchFamily="18" charset="0"/>
                <a:ea typeface="+mn-ea"/>
                <a:cs typeface="+mn-cs"/>
              </a:rPr>
              <a:t>	</a:t>
            </a:r>
            <a:r>
              <a:rPr kumimoji="0" lang="bg-BG" sz="2400" b="1" i="1" u="none" strike="noStrike" kern="1200" cap="none" spc="0" normalizeH="0" baseline="0" noProof="0" dirty="0">
                <a:ln>
                  <a:noFill/>
                </a:ln>
                <a:solidFill>
                  <a:srgbClr val="FF0000"/>
                </a:solidFill>
                <a:effectLst/>
                <a:uLnTx/>
                <a:uFillTx/>
                <a:latin typeface="Corbel" panose="020B0503020204020204" pitchFamily="34" charset="0"/>
                <a:ea typeface="+mn-ea"/>
                <a:cs typeface="+mn-cs"/>
              </a:rPr>
              <a:t>Отношението към труда </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има най-съществено значение за управлението на човешките ресурси и за управлението въобще. То е в основата на това да се преследват дадени цели и да се очаква определен тип възнаграждение за труда, независимо от характера и съдържанието на този труд. 	</a:t>
            </a:r>
            <a:r>
              <a:rPr kumimoji="0" lang="bg-BG" sz="2400" b="1" i="1" u="none" strike="noStrike" kern="1200" cap="none" spc="0" normalizeH="0" baseline="0" noProof="0" dirty="0">
                <a:ln>
                  <a:noFill/>
                </a:ln>
                <a:solidFill>
                  <a:srgbClr val="FF0000"/>
                </a:solidFill>
                <a:effectLst/>
                <a:uLnTx/>
                <a:uFillTx/>
                <a:latin typeface="Corbel" panose="020B0503020204020204" pitchFamily="34" charset="0"/>
                <a:ea typeface="+mn-ea"/>
                <a:cs typeface="+mn-cs"/>
              </a:rPr>
              <a:t>Отношението към труда </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е</a:t>
            </a:r>
            <a:r>
              <a:rPr kumimoji="0" lang="bg-BG" sz="2400" b="0" i="0" u="none" strike="noStrike" kern="1200" cap="none" spc="0" normalizeH="0" baseline="0" noProof="0" dirty="0">
                <a:ln>
                  <a:noFill/>
                </a:ln>
                <a:solidFill>
                  <a:srgbClr val="FF0000"/>
                </a:solidFill>
                <a:effectLst/>
                <a:uLnTx/>
                <a:uFillTx/>
                <a:latin typeface="Corbel" panose="020B0503020204020204" pitchFamily="34" charset="0"/>
                <a:ea typeface="+mn-ea"/>
                <a:cs typeface="+mn-cs"/>
              </a:rPr>
              <a:t> </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и средство за постигане на някакви цели, намиращи се извън  самата трудова дейност (осигуряване на доходи, с които могат да бъдат купувани стоки или свободно от труд време). Според резултати от някои изследвания за работещите от по-голямо значение е засилване­то на платежоспособността им и повишаването на семейния им жизнен стандарт, а не толкова удовлетворението им като производители и степента на </a:t>
            </a:r>
            <a:r>
              <a:rPr kumimoji="0" lang="bg-BG" sz="2400" b="0" i="0" u="none" strike="noStrike" kern="1200" cap="none" spc="0" normalizeH="0" baseline="0" noProof="0" dirty="0" err="1">
                <a:ln>
                  <a:noFill/>
                </a:ln>
                <a:solidFill>
                  <a:prstClr val="black"/>
                </a:solidFill>
                <a:effectLst/>
                <a:uLnTx/>
                <a:uFillTx/>
                <a:latin typeface="Corbel" panose="020B0503020204020204" pitchFamily="34" charset="0"/>
                <a:ea typeface="+mn-ea"/>
                <a:cs typeface="+mn-cs"/>
              </a:rPr>
              <a:t>себереализацията</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им в процеса на труда.</a:t>
            </a:r>
            <a:endParaRPr kumimoji="0" lang="en-US" sz="2400" b="0" i="0" u="none" strike="noStrike" kern="1200" cap="none" spc="0" normalizeH="0" baseline="0" noProof="0" dirty="0">
              <a:ln>
                <a:noFill/>
              </a:ln>
              <a:solidFill>
                <a:prstClr val="black"/>
              </a:solidFill>
              <a:effectLst/>
              <a:uLnTx/>
              <a:uFillTx/>
              <a:latin typeface="Gill Sans MT"/>
              <a:ea typeface="+mn-ea"/>
              <a:cs typeface="+mn-cs"/>
            </a:endParaRPr>
          </a:p>
        </p:txBody>
      </p:sp>
    </p:spTree>
    <p:extLst>
      <p:ext uri="{BB962C8B-B14F-4D97-AF65-F5344CB8AC3E}">
        <p14:creationId xmlns:p14="http://schemas.microsoft.com/office/powerpoint/2010/main" val="411284395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411753-DF5C-46B1-93AD-428317DB05DF}" type="datetime1">
              <a:rPr kumimoji="0" 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70C7251-C8B5-4A4B-9863-DB91C898ED03}" type="slidenum">
              <a:rPr kumimoji="0" lang="en-US" sz="1200" b="0" i="0" u="none" strike="noStrike" kern="1200" cap="none" spc="0" normalizeH="0" baseline="0" noProof="0" smtClean="0">
                <a:ln>
                  <a:noFill/>
                </a:ln>
                <a:solidFill>
                  <a:srgbClr val="002060"/>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112</a:t>
            </a:fld>
            <a:endParaRPr kumimoji="0" lang="en-US" sz="1200" b="0" i="0" u="none" strike="noStrike" kern="1200" cap="none" spc="0" normalizeH="0" baseline="0" noProof="0" dirty="0">
              <a:ln>
                <a:noFill/>
              </a:ln>
              <a:solidFill>
                <a:srgbClr val="002060"/>
              </a:solidFill>
              <a:effectLst/>
              <a:uLnTx/>
              <a:uFillTx/>
              <a:latin typeface="Garamond" pitchFamily="18" charset="0"/>
              <a:ea typeface="+mn-ea"/>
              <a:cs typeface="+mn-cs"/>
            </a:endParaRPr>
          </a:p>
        </p:txBody>
      </p:sp>
      <p:sp>
        <p:nvSpPr>
          <p:cNvPr id="2" name="Rectangle 1"/>
          <p:cNvSpPr/>
          <p:nvPr/>
        </p:nvSpPr>
        <p:spPr>
          <a:xfrm>
            <a:off x="1115616" y="1628800"/>
            <a:ext cx="7776864" cy="2554545"/>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bg-BG" sz="4000" b="0"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Corbel" panose="020B0503020204020204" pitchFamily="34" charset="0"/>
                <a:ea typeface="+mn-ea"/>
                <a:cs typeface="+mn-cs"/>
              </a:rPr>
              <a:t>Мотивация за труд в определена организация. Ангажираност (съпричастност) към организацията</a:t>
            </a:r>
            <a:endParaRPr kumimoji="0" lang="en-US" sz="4000" b="0"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Gill Sans MT"/>
              <a:ea typeface="+mn-ea"/>
              <a:cs typeface="+mn-cs"/>
            </a:endParaRPr>
          </a:p>
        </p:txBody>
      </p:sp>
    </p:spTree>
    <p:extLst>
      <p:ext uri="{BB962C8B-B14F-4D97-AF65-F5344CB8AC3E}">
        <p14:creationId xmlns:p14="http://schemas.microsoft.com/office/powerpoint/2010/main" val="123899030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411753-DF5C-46B1-93AD-428317DB05DF}" type="datetime1">
              <a:rPr kumimoji="0" 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70C7251-C8B5-4A4B-9863-DB91C898ED03}" type="slidenum">
              <a:rPr kumimoji="0" lang="en-US" sz="1200" b="0" i="0" u="none" strike="noStrike" kern="1200" cap="none" spc="0" normalizeH="0" baseline="0" noProof="0" smtClean="0">
                <a:ln>
                  <a:noFill/>
                </a:ln>
                <a:solidFill>
                  <a:srgbClr val="002060"/>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113</a:t>
            </a:fld>
            <a:endParaRPr kumimoji="0" lang="en-US" sz="1200" b="0" i="0" u="none" strike="noStrike" kern="1200" cap="none" spc="0" normalizeH="0" baseline="0" noProof="0" dirty="0">
              <a:ln>
                <a:noFill/>
              </a:ln>
              <a:solidFill>
                <a:srgbClr val="002060"/>
              </a:solidFill>
              <a:effectLst/>
              <a:uLnTx/>
              <a:uFillTx/>
              <a:latin typeface="Garamond" pitchFamily="18" charset="0"/>
              <a:ea typeface="+mn-ea"/>
              <a:cs typeface="+mn-cs"/>
            </a:endParaRPr>
          </a:p>
        </p:txBody>
      </p:sp>
      <p:sp>
        <p:nvSpPr>
          <p:cNvPr id="2" name="Rectangle 1"/>
          <p:cNvSpPr/>
          <p:nvPr/>
        </p:nvSpPr>
        <p:spPr>
          <a:xfrm>
            <a:off x="1115616" y="260648"/>
            <a:ext cx="7272808" cy="5632311"/>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2400" b="0" i="0" u="none" strike="noStrike" kern="1200" cap="none" spc="0" normalizeH="0" baseline="0" noProof="0" dirty="0">
                <a:ln>
                  <a:noFill/>
                </a:ln>
                <a:solidFill>
                  <a:prstClr val="black"/>
                </a:solidFill>
                <a:effectLst/>
                <a:uLnTx/>
                <a:uFillTx/>
                <a:latin typeface="Garamond" pitchFamily="18" charset="0"/>
                <a:ea typeface="+mn-ea"/>
                <a:cs typeface="+mn-cs"/>
              </a:rPr>
              <a:t>	</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Причината, която ни отвежда при един или друг работодател и ни задържа там, е свързана с преценката ни, че именно там бихме могли по най-добрия начин да се реализираме и да повишим  съвкуп­ността от своите „блага".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Тук се включва и още една важна потребност или „благо" -</a:t>
            </a:r>
            <a:r>
              <a:rPr kumimoji="0" lang="bg-BG" sz="2400" b="0" i="1" u="none" strike="noStrike" kern="1200" cap="none" spc="0" normalizeH="0" baseline="0" noProof="0" dirty="0">
                <a:ln>
                  <a:noFill/>
                </a:ln>
                <a:solidFill>
                  <a:prstClr val="black"/>
                </a:solidFill>
                <a:effectLst/>
                <a:uLnTx/>
                <a:uFillTx/>
                <a:latin typeface="Corbel" panose="020B0503020204020204" pitchFamily="34" charset="0"/>
                <a:ea typeface="+mn-ea"/>
                <a:cs typeface="+mn-cs"/>
              </a:rPr>
              <a:t> </a:t>
            </a:r>
            <a:r>
              <a:rPr kumimoji="0" lang="bg-BG" sz="2400" b="0" i="1" u="none" strike="noStrike" kern="1200" cap="none" spc="0" normalizeH="0" baseline="0" noProof="0" dirty="0">
                <a:ln>
                  <a:noFill/>
                </a:ln>
                <a:solidFill>
                  <a:srgbClr val="FF0000"/>
                </a:solidFill>
                <a:effectLst/>
                <a:uLnTx/>
                <a:uFillTx/>
                <a:latin typeface="Corbel" panose="020B0503020204020204" pitchFamily="34" charset="0"/>
                <a:ea typeface="+mn-ea"/>
                <a:cs typeface="+mn-cs"/>
              </a:rPr>
              <a:t>общуването, принадлежността към дадена група.</a:t>
            </a:r>
            <a:r>
              <a:rPr kumimoji="0" lang="bg-BG" sz="2400" b="0" i="0" u="none" strike="noStrike" kern="1200" cap="none" spc="0" normalizeH="0" baseline="0" noProof="0" dirty="0">
                <a:ln>
                  <a:noFill/>
                </a:ln>
                <a:solidFill>
                  <a:srgbClr val="FF0000"/>
                </a:solidFill>
                <a:effectLst/>
                <a:uLnTx/>
                <a:uFillTx/>
                <a:latin typeface="Corbel" panose="020B0503020204020204" pitchFamily="34" charset="0"/>
                <a:ea typeface="+mn-ea"/>
                <a:cs typeface="+mn-cs"/>
              </a:rPr>
              <a:t> </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Чувстваме се мотивирани да работим за дадена организация, ако там сме приети, разбирани, ако можем да утвърдим собственото си Аз и да влияем върху другите и върху събитията. Или ако преценим, че си заслужава да платим цената на неприемането, неразбирането и т.н. в името на други „блага", които оценяваме по-високо.</a:t>
            </a:r>
            <a:endParaRPr kumimoji="0" lang="en-US" sz="1800" b="0" i="0" u="none" strike="noStrike" kern="1200" cap="none" spc="0" normalizeH="0" baseline="0" noProof="0" dirty="0">
              <a:ln>
                <a:noFill/>
              </a:ln>
              <a:solidFill>
                <a:prstClr val="black"/>
              </a:solidFill>
              <a:effectLst/>
              <a:uLnTx/>
              <a:uFillTx/>
              <a:latin typeface="Gill Sans MT"/>
              <a:ea typeface="+mn-ea"/>
              <a:cs typeface="+mn-cs"/>
            </a:endParaRPr>
          </a:p>
        </p:txBody>
      </p:sp>
    </p:spTree>
    <p:extLst>
      <p:ext uri="{BB962C8B-B14F-4D97-AF65-F5344CB8AC3E}">
        <p14:creationId xmlns:p14="http://schemas.microsoft.com/office/powerpoint/2010/main" val="89779890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411753-DF5C-46B1-93AD-428317DB05DF}" type="datetime1">
              <a:rPr kumimoji="0" 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70C7251-C8B5-4A4B-9863-DB91C898ED03}" type="slidenum">
              <a:rPr kumimoji="0" lang="en-US" sz="1200" b="0" i="0" u="none" strike="noStrike" kern="1200" cap="none" spc="0" normalizeH="0" baseline="0" noProof="0" smtClean="0">
                <a:ln>
                  <a:noFill/>
                </a:ln>
                <a:solidFill>
                  <a:srgbClr val="002060"/>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114</a:t>
            </a:fld>
            <a:endParaRPr kumimoji="0" lang="en-US" sz="1200" b="0" i="0" u="none" strike="noStrike" kern="1200" cap="none" spc="0" normalizeH="0" baseline="0" noProof="0" dirty="0">
              <a:ln>
                <a:noFill/>
              </a:ln>
              <a:solidFill>
                <a:srgbClr val="002060"/>
              </a:solidFill>
              <a:effectLst/>
              <a:uLnTx/>
              <a:uFillTx/>
              <a:latin typeface="Garamond" pitchFamily="18" charset="0"/>
              <a:ea typeface="+mn-ea"/>
              <a:cs typeface="+mn-cs"/>
            </a:endParaRPr>
          </a:p>
        </p:txBody>
      </p:sp>
      <p:sp>
        <p:nvSpPr>
          <p:cNvPr id="2" name="Rectangle 1"/>
          <p:cNvSpPr/>
          <p:nvPr/>
        </p:nvSpPr>
        <p:spPr>
          <a:xfrm>
            <a:off x="1115616" y="548680"/>
            <a:ext cx="7272808" cy="489364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2400" b="0" i="0" u="none" strike="noStrike" kern="1200" cap="none" spc="0" normalizeH="0" baseline="0" noProof="0" dirty="0">
                <a:ln>
                  <a:noFill/>
                </a:ln>
                <a:solidFill>
                  <a:prstClr val="black"/>
                </a:solidFill>
                <a:effectLst/>
                <a:uLnTx/>
                <a:uFillTx/>
                <a:latin typeface="Garamond" pitchFamily="18" charset="0"/>
                <a:ea typeface="+mn-ea"/>
                <a:cs typeface="+mn-cs"/>
              </a:rPr>
              <a:t>	</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Въпросът за мотивацията към труд за определена организация (избор на работода­тел и оставането в организацията) се преплита тясно с идеята </a:t>
            </a:r>
            <a:r>
              <a:rPr kumimoji="0" lang="bg-BG" sz="2400" b="1" i="1" u="none" strike="noStrike" kern="1200" cap="none" spc="0" normalizeH="0" baseline="0" noProof="0" dirty="0">
                <a:ln>
                  <a:noFill/>
                </a:ln>
                <a:solidFill>
                  <a:srgbClr val="FF0000"/>
                </a:solidFill>
                <a:effectLst/>
                <a:uLnTx/>
                <a:uFillTx/>
                <a:latin typeface="Corbel" panose="020B0503020204020204" pitchFamily="34" charset="0"/>
                <a:ea typeface="+mn-ea"/>
                <a:cs typeface="+mn-cs"/>
              </a:rPr>
              <a:t>за ангажираност към орга­низацията</a:t>
            </a:r>
            <a:r>
              <a:rPr kumimoji="0" lang="bg-BG" sz="2400" b="0" i="1" u="none" strike="noStrike" kern="1200" cap="none" spc="0" normalizeH="0" baseline="0" noProof="0" dirty="0">
                <a:ln>
                  <a:noFill/>
                </a:ln>
                <a:solidFill>
                  <a:prstClr val="black"/>
                </a:solidFill>
                <a:effectLst/>
                <a:uLnTx/>
                <a:uFillTx/>
                <a:latin typeface="Corbel" panose="020B0503020204020204" pitchFamily="34" charset="0"/>
                <a:ea typeface="+mn-ea"/>
                <a:cs typeface="+mn-cs"/>
              </a:rPr>
              <a:t>.</a:t>
            </a:r>
            <a:endParaRPr kumimoji="0" lang="en-US" sz="2400" b="0" i="1" u="none" strike="noStrike" kern="1200" cap="none" spc="0" normalizeH="0" baseline="0" noProof="0" dirty="0">
              <a:ln>
                <a:noFill/>
              </a:ln>
              <a:solidFill>
                <a:prstClr val="black"/>
              </a:solidFill>
              <a:effectLst/>
              <a:uLnTx/>
              <a:uFillTx/>
              <a:latin typeface="Gill Sans M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2400" b="0" i="0" u="none" strike="noStrike" kern="1200" cap="none" spc="0" normalizeH="0" baseline="0" noProof="0" dirty="0">
                <a:ln>
                  <a:noFill/>
                </a:ln>
                <a:solidFill>
                  <a:srgbClr val="FF0000"/>
                </a:solidFill>
                <a:effectLst/>
                <a:uLnTx/>
                <a:uFillTx/>
                <a:latin typeface="Corbel" panose="020B0503020204020204" pitchFamily="34" charset="0"/>
                <a:ea typeface="+mn-ea"/>
                <a:cs typeface="+mn-cs"/>
              </a:rPr>
              <a:t>	</a:t>
            </a:r>
            <a:r>
              <a:rPr kumimoji="0" lang="bg-BG" sz="2400" b="1" i="1" u="none" strike="noStrike" kern="1200" cap="none" spc="0" normalizeH="0" baseline="0" noProof="0" dirty="0">
                <a:ln>
                  <a:noFill/>
                </a:ln>
                <a:solidFill>
                  <a:srgbClr val="FF0000"/>
                </a:solidFill>
                <a:effectLst/>
                <a:uLnTx/>
                <a:uFillTx/>
                <a:latin typeface="Corbel" panose="020B0503020204020204" pitchFamily="34" charset="0"/>
                <a:ea typeface="+mn-ea"/>
                <a:cs typeface="+mn-cs"/>
              </a:rPr>
              <a:t>Ангажираността (съпричастността) </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като концепция е по-тясна от мотивацията и визира по- устойчиви във времето психични състояния, отнесени към конкретен обект.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2400" b="0" i="0" u="none" strike="noStrike" kern="1200" cap="none" spc="0" normalizeH="0" baseline="0" noProof="0" dirty="0">
                <a:ln>
                  <a:noFill/>
                </a:ln>
                <a:solidFill>
                  <a:srgbClr val="FF0000"/>
                </a:solidFill>
                <a:effectLst/>
                <a:uLnTx/>
                <a:uFillTx/>
                <a:latin typeface="Corbel" panose="020B0503020204020204" pitchFamily="34" charset="0"/>
                <a:ea typeface="+mn-ea"/>
                <a:cs typeface="+mn-cs"/>
              </a:rPr>
              <a:t>	</a:t>
            </a:r>
            <a:r>
              <a:rPr kumimoji="0" lang="bg-BG" sz="2400" b="1" i="1" u="none" strike="noStrike" kern="1200" cap="none" spc="0" normalizeH="0" baseline="0" noProof="0" dirty="0">
                <a:ln>
                  <a:noFill/>
                </a:ln>
                <a:solidFill>
                  <a:srgbClr val="FF0000"/>
                </a:solidFill>
                <a:effectLst/>
                <a:uLnTx/>
                <a:uFillTx/>
                <a:latin typeface="Corbel" panose="020B0503020204020204" pitchFamily="34" charset="0"/>
                <a:ea typeface="+mn-ea"/>
                <a:cs typeface="+mn-cs"/>
              </a:rPr>
              <a:t>Ангажираността</a:t>
            </a:r>
            <a:r>
              <a:rPr kumimoji="0" lang="bg-BG" sz="2400" b="0" i="1" u="none" strike="noStrike" kern="1200" cap="none" spc="0" normalizeH="0" baseline="0" noProof="0" dirty="0">
                <a:ln>
                  <a:noFill/>
                </a:ln>
                <a:solidFill>
                  <a:prstClr val="black"/>
                </a:solidFill>
                <a:effectLst/>
                <a:uLnTx/>
                <a:uFillTx/>
                <a:latin typeface="Corbel" panose="020B0503020204020204" pitchFamily="34" charset="0"/>
                <a:ea typeface="+mn-ea"/>
                <a:cs typeface="+mn-cs"/>
              </a:rPr>
              <a:t> </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отразява три области от чувства и съответни поведения, свързани с компанията, за която индивидът работи:</a:t>
            </a:r>
          </a:p>
        </p:txBody>
      </p:sp>
    </p:spTree>
    <p:extLst>
      <p:ext uri="{BB962C8B-B14F-4D97-AF65-F5344CB8AC3E}">
        <p14:creationId xmlns:p14="http://schemas.microsoft.com/office/powerpoint/2010/main" val="66441872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411753-DF5C-46B1-93AD-428317DB05DF}" type="datetime1">
              <a:rPr kumimoji="0" 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70C7251-C8B5-4A4B-9863-DB91C898ED03}" type="slidenum">
              <a:rPr kumimoji="0" lang="en-US" sz="1200" b="0" i="0" u="none" strike="noStrike" kern="1200" cap="none" spc="0" normalizeH="0" baseline="0" noProof="0" smtClean="0">
                <a:ln>
                  <a:noFill/>
                </a:ln>
                <a:solidFill>
                  <a:srgbClr val="002060"/>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115</a:t>
            </a:fld>
            <a:endParaRPr kumimoji="0" lang="en-US" sz="1200" b="0" i="0" u="none" strike="noStrike" kern="1200" cap="none" spc="0" normalizeH="0" baseline="0" noProof="0" dirty="0">
              <a:ln>
                <a:noFill/>
              </a:ln>
              <a:solidFill>
                <a:srgbClr val="002060"/>
              </a:solidFill>
              <a:effectLst/>
              <a:uLnTx/>
              <a:uFillTx/>
              <a:latin typeface="Garamond" pitchFamily="18" charset="0"/>
              <a:ea typeface="+mn-ea"/>
              <a:cs typeface="+mn-cs"/>
            </a:endParaRPr>
          </a:p>
        </p:txBody>
      </p:sp>
      <p:sp>
        <p:nvSpPr>
          <p:cNvPr id="2" name="Rectangle 1"/>
          <p:cNvSpPr/>
          <p:nvPr/>
        </p:nvSpPr>
        <p:spPr>
          <a:xfrm>
            <a:off x="1115616" y="260648"/>
            <a:ext cx="7272808" cy="5416868"/>
          </a:xfrm>
          <a:prstGeom prst="rect">
            <a:avLst/>
          </a:prstGeom>
        </p:spPr>
        <p:txBody>
          <a:bodyPr wrap="square">
            <a:spAutoFit/>
          </a:bodyPr>
          <a:lstStyle/>
          <a:p>
            <a:pPr marL="0" marR="0" lvl="0" indent="0" algn="l" defTabSz="914400" rtl="0" eaLnBrk="1" fontAlgn="base" latinLnBrk="0" hangingPunct="1">
              <a:lnSpc>
                <a:spcPct val="100000"/>
              </a:lnSpc>
              <a:spcBef>
                <a:spcPts val="1200"/>
              </a:spcBef>
              <a:spcAft>
                <a:spcPct val="0"/>
              </a:spcAft>
              <a:buClrTx/>
              <a:buSzTx/>
              <a:buFontTx/>
              <a:buNone/>
              <a:tabLst/>
              <a:defRPr/>
            </a:pPr>
            <a:r>
              <a:rPr kumimoji="0" lang="bg-BG" sz="2800" b="1" i="1" u="none" strike="noStrike" kern="1200" cap="none" spc="0" normalizeH="0" baseline="0" noProof="0" dirty="0">
                <a:ln>
                  <a:noFill/>
                </a:ln>
                <a:solidFill>
                  <a:srgbClr val="C00000"/>
                </a:solidFill>
                <a:effectLst/>
                <a:uLnTx/>
                <a:uFillTx/>
                <a:latin typeface="Corbel" panose="020B0503020204020204" pitchFamily="34" charset="0"/>
                <a:ea typeface="+mn-ea"/>
                <a:cs typeface="+mn-cs"/>
              </a:rPr>
              <a:t>1. Вяра в организацията и приемането й като такава заедно с нейните цели и ценности.</a:t>
            </a:r>
          </a:p>
          <a:p>
            <a:pPr marL="0" marR="0" lvl="0" indent="0" algn="l" defTabSz="914400" rtl="0" eaLnBrk="1" fontAlgn="base" latinLnBrk="0" hangingPunct="1">
              <a:lnSpc>
                <a:spcPct val="100000"/>
              </a:lnSpc>
              <a:spcBef>
                <a:spcPts val="1200"/>
              </a:spcBef>
              <a:spcAft>
                <a:spcPct val="0"/>
              </a:spcAft>
              <a:buClrTx/>
              <a:buSzTx/>
              <a:buFontTx/>
              <a:buNone/>
              <a:tabLst/>
              <a:defRPr/>
            </a:pPr>
            <a:r>
              <a:rPr kumimoji="0" lang="bg-BG" sz="2800" b="1" i="1" u="none" strike="noStrike" kern="1200" cap="none" spc="0" normalizeH="0" baseline="0" noProof="0" dirty="0">
                <a:ln>
                  <a:noFill/>
                </a:ln>
                <a:solidFill>
                  <a:srgbClr val="C00000"/>
                </a:solidFill>
                <a:effectLst/>
                <a:uLnTx/>
                <a:uFillTx/>
                <a:latin typeface="Corbel" panose="020B0503020204020204" pitchFamily="34" charset="0"/>
                <a:ea typeface="+mn-ea"/>
                <a:cs typeface="+mn-cs"/>
              </a:rPr>
              <a:t>2. Готовност в името на организацията да се упражни усилие, по-голямо от то­ва, за което индивидът е нает формално.</a:t>
            </a:r>
            <a:r>
              <a:rPr kumimoji="0" lang="bg-BG" sz="2800" b="1" i="0" u="none" strike="noStrike" kern="1200" cap="none" spc="0" normalizeH="0" baseline="0" noProof="0" dirty="0">
                <a:ln>
                  <a:noFill/>
                </a:ln>
                <a:solidFill>
                  <a:srgbClr val="C00000"/>
                </a:solidFill>
                <a:effectLst/>
                <a:uLnTx/>
                <a:uFillTx/>
                <a:latin typeface="Corbel" panose="020B0503020204020204" pitchFamily="34" charset="0"/>
                <a:ea typeface="+mn-ea"/>
                <a:cs typeface="+mn-cs"/>
              </a:rPr>
              <a:t> </a:t>
            </a:r>
            <a:r>
              <a:rPr kumimoji="0" lang="bg-BG" sz="28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Това може да означава използване на част от свободното време за служебна работа, отлагане на отпуск или други жертви на личния интерес в името на организацията без очакване на непосредствено облагодетелстване от това.</a:t>
            </a:r>
          </a:p>
        </p:txBody>
      </p:sp>
    </p:spTree>
    <p:extLst>
      <p:ext uri="{BB962C8B-B14F-4D97-AF65-F5344CB8AC3E}">
        <p14:creationId xmlns:p14="http://schemas.microsoft.com/office/powerpoint/2010/main" val="246819632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411753-DF5C-46B1-93AD-428317DB05DF}" type="datetime1">
              <a:rPr kumimoji="0" 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70C7251-C8B5-4A4B-9863-DB91C898ED03}" type="slidenum">
              <a:rPr kumimoji="0" lang="en-US" sz="1200" b="0" i="0" u="none" strike="noStrike" kern="1200" cap="none" spc="0" normalizeH="0" baseline="0" noProof="0" smtClean="0">
                <a:ln>
                  <a:noFill/>
                </a:ln>
                <a:solidFill>
                  <a:srgbClr val="002060"/>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116</a:t>
            </a:fld>
            <a:endParaRPr kumimoji="0" lang="en-US" sz="1200" b="0" i="0" u="none" strike="noStrike" kern="1200" cap="none" spc="0" normalizeH="0" baseline="0" noProof="0" dirty="0">
              <a:ln>
                <a:noFill/>
              </a:ln>
              <a:solidFill>
                <a:srgbClr val="002060"/>
              </a:solidFill>
              <a:effectLst/>
              <a:uLnTx/>
              <a:uFillTx/>
              <a:latin typeface="Garamond" pitchFamily="18" charset="0"/>
              <a:ea typeface="+mn-ea"/>
              <a:cs typeface="+mn-cs"/>
            </a:endParaRPr>
          </a:p>
        </p:txBody>
      </p:sp>
      <p:sp>
        <p:nvSpPr>
          <p:cNvPr id="2" name="Rectangle 1"/>
          <p:cNvSpPr/>
          <p:nvPr/>
        </p:nvSpPr>
        <p:spPr>
          <a:xfrm>
            <a:off x="1043608" y="260648"/>
            <a:ext cx="7704856" cy="4862870"/>
          </a:xfrm>
          <a:prstGeom prst="rect">
            <a:avLst/>
          </a:prstGeom>
        </p:spPr>
        <p:txBody>
          <a:bodyPr wrap="square">
            <a:spAutoFit/>
          </a:bodyPr>
          <a:lstStyle/>
          <a:p>
            <a:pPr marL="0" marR="0" lvl="0" indent="0" algn="l" defTabSz="914400" rtl="0" eaLnBrk="1" fontAlgn="base" latinLnBrk="0" hangingPunct="1">
              <a:lnSpc>
                <a:spcPct val="100000"/>
              </a:lnSpc>
              <a:spcBef>
                <a:spcPts val="1200"/>
              </a:spcBef>
              <a:spcAft>
                <a:spcPct val="0"/>
              </a:spcAft>
              <a:buClrTx/>
              <a:buSzTx/>
              <a:buFontTx/>
              <a:buNone/>
              <a:tabLst/>
              <a:defRPr/>
            </a:pPr>
            <a:r>
              <a:rPr kumimoji="0" lang="bg-BG" sz="2400" b="1" i="1" u="none" strike="noStrike" kern="1200" cap="none" spc="0" normalizeH="0" baseline="0" noProof="0" dirty="0">
                <a:ln>
                  <a:noFill/>
                </a:ln>
                <a:solidFill>
                  <a:srgbClr val="C00000"/>
                </a:solidFill>
                <a:effectLst/>
                <a:uLnTx/>
                <a:uFillTx/>
                <a:latin typeface="Corbel" panose="020B0503020204020204" pitchFamily="34" charset="0"/>
                <a:ea typeface="+mn-ea"/>
                <a:cs typeface="+mn-cs"/>
              </a:rPr>
              <a:t>3. Желание за запазване на принадлежността към организацията.</a:t>
            </a:r>
          </a:p>
          <a:p>
            <a:pPr marL="0" marR="0" lvl="0" indent="0" algn="l" defTabSz="914400" rtl="0" eaLnBrk="1" fontAlgn="base" latinLnBrk="0" hangingPunct="1">
              <a:lnSpc>
                <a:spcPct val="100000"/>
              </a:lnSpc>
              <a:spcBef>
                <a:spcPts val="1200"/>
              </a:spcBef>
              <a:spcAft>
                <a:spcPct val="0"/>
              </a:spcAft>
              <a:buClrTx/>
              <a:buSzTx/>
              <a:buFontTx/>
              <a:buNone/>
              <a:tabLst/>
              <a:defRPr/>
            </a:pPr>
            <a:endPar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endParaRPr>
          </a:p>
          <a:p>
            <a:pPr marL="0" marR="0" lvl="0" indent="0" algn="l" defTabSz="914400" rtl="0" eaLnBrk="1" fontAlgn="base" latinLnBrk="0" hangingPunct="1">
              <a:lnSpc>
                <a:spcPct val="100000"/>
              </a:lnSpc>
              <a:spcBef>
                <a:spcPts val="1200"/>
              </a:spcBef>
              <a:spcAft>
                <a:spcPct val="0"/>
              </a:spcAft>
              <a:buClrTx/>
              <a:buSzTx/>
              <a:buFontTx/>
              <a:buNone/>
              <a:tabLst/>
              <a:defRPr/>
            </a:pP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Може да се говори за </a:t>
            </a:r>
            <a:r>
              <a:rPr kumimoji="0" lang="bg-BG" sz="2400" b="1" i="1" u="none" strike="noStrike" kern="1200" cap="none" spc="0" normalizeH="0" baseline="0" noProof="0" dirty="0">
                <a:ln>
                  <a:noFill/>
                </a:ln>
                <a:solidFill>
                  <a:srgbClr val="C00000"/>
                </a:solidFill>
                <a:effectLst/>
                <a:uLnTx/>
                <a:uFillTx/>
                <a:latin typeface="Corbel" panose="020B0503020204020204" pitchFamily="34" charset="0"/>
                <a:ea typeface="+mn-ea"/>
                <a:cs typeface="+mn-cs"/>
              </a:rPr>
              <a:t>два типа ангажираност:</a:t>
            </a:r>
          </a:p>
          <a:p>
            <a:pPr marL="0" marR="0" lvl="0" indent="0" algn="l" defTabSz="914400" rtl="0" eaLnBrk="1" fontAlgn="base" latinLnBrk="0" hangingPunct="1">
              <a:lnSpc>
                <a:spcPct val="100000"/>
              </a:lnSpc>
              <a:spcBef>
                <a:spcPts val="1200"/>
              </a:spcBef>
              <a:spcAft>
                <a:spcPct val="0"/>
              </a:spcAft>
              <a:buClrTx/>
              <a:buSzTx/>
              <a:buFontTx/>
              <a:buNone/>
              <a:tabLst/>
              <a:defRPr/>
            </a:pPr>
            <a:r>
              <a:rPr kumimoji="0" lang="bg-BG" sz="2400" b="1"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a:t>
            </a:r>
            <a:r>
              <a:rPr kumimoji="0" lang="bg-BG" sz="2400" b="1" i="1" u="none" strike="noStrike" kern="1200" cap="none" spc="0" normalizeH="0" baseline="0" noProof="0" dirty="0">
                <a:ln>
                  <a:noFill/>
                </a:ln>
                <a:solidFill>
                  <a:srgbClr val="C00000"/>
                </a:solidFill>
                <a:effectLst/>
                <a:uLnTx/>
                <a:uFillTx/>
                <a:latin typeface="Corbel" panose="020B0503020204020204" pitchFamily="34" charset="0"/>
                <a:ea typeface="+mn-ea"/>
                <a:cs typeface="+mn-cs"/>
              </a:rPr>
              <a:t>- пасивна</a:t>
            </a:r>
            <a:r>
              <a:rPr kumimoji="0" lang="bg-BG" sz="2400" b="0" i="1" u="none" strike="noStrike" kern="1200" cap="none" spc="0" normalizeH="0" baseline="0" noProof="0" dirty="0">
                <a:ln>
                  <a:noFill/>
                </a:ln>
                <a:solidFill>
                  <a:srgbClr val="C00000"/>
                </a:solidFill>
                <a:effectLst/>
                <a:uLnTx/>
                <a:uFillTx/>
                <a:latin typeface="Corbel" panose="020B0503020204020204" pitchFamily="34" charset="0"/>
                <a:ea typeface="+mn-ea"/>
                <a:cs typeface="+mn-cs"/>
              </a:rPr>
              <a:t> </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(готовност на индивида да остане) и</a:t>
            </a:r>
          </a:p>
          <a:p>
            <a:pPr marL="0" marR="0" lvl="0" indent="0" algn="l" defTabSz="914400" rtl="0" eaLnBrk="1" fontAlgn="base" latinLnBrk="0" hangingPunct="1">
              <a:lnSpc>
                <a:spcPct val="100000"/>
              </a:lnSpc>
              <a:spcBef>
                <a:spcPts val="1200"/>
              </a:spcBef>
              <a:spcAft>
                <a:spcPct val="0"/>
              </a:spcAft>
              <a:buClrTx/>
              <a:buSzTx/>
              <a:buFontTx/>
              <a:buNone/>
              <a:tabLst/>
              <a:defRPr/>
            </a:pP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 </a:t>
            </a:r>
            <a:r>
              <a:rPr kumimoji="0" lang="bg-BG" sz="2400" b="1" i="1" u="none" strike="noStrike" kern="1200" cap="none" spc="0" normalizeH="0" baseline="0" noProof="0" dirty="0">
                <a:ln>
                  <a:noFill/>
                </a:ln>
                <a:solidFill>
                  <a:srgbClr val="C00000"/>
                </a:solidFill>
                <a:effectLst/>
                <a:uLnTx/>
                <a:uFillTx/>
                <a:latin typeface="Corbel" panose="020B0503020204020204" pitchFamily="34" charset="0"/>
                <a:ea typeface="+mn-ea"/>
                <a:cs typeface="+mn-cs"/>
              </a:rPr>
              <a:t>активна</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(желание на индивида да постига).</a:t>
            </a:r>
          </a:p>
          <a:p>
            <a:pPr marL="0" marR="0" lvl="0" indent="0" algn="l" defTabSz="914400" rtl="0" eaLnBrk="1" fontAlgn="base" latinLnBrk="0" hangingPunct="1">
              <a:lnSpc>
                <a:spcPct val="100000"/>
              </a:lnSpc>
              <a:spcBef>
                <a:spcPts val="1200"/>
              </a:spcBef>
              <a:spcAft>
                <a:spcPct val="0"/>
              </a:spcAft>
              <a:buClrTx/>
              <a:buSzTx/>
              <a:buFontTx/>
              <a:buNone/>
              <a:tabLst/>
              <a:defRPr/>
            </a:pPr>
            <a:endPar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endParaRPr>
          </a:p>
          <a:p>
            <a:pPr marL="0" marR="0" lvl="0" indent="0" algn="l" defTabSz="914400" rtl="0" eaLnBrk="1" fontAlgn="base" latinLnBrk="0" hangingPunct="1">
              <a:lnSpc>
                <a:spcPct val="100000"/>
              </a:lnSpc>
              <a:spcBef>
                <a:spcPts val="1200"/>
              </a:spcBef>
              <a:spcAft>
                <a:spcPct val="0"/>
              </a:spcAft>
              <a:buClrTx/>
              <a:buSzTx/>
              <a:buFontTx/>
              <a:buNone/>
              <a:tabLst/>
              <a:defRPr/>
            </a:pPr>
            <a:r>
              <a:rPr kumimoji="0" lang="bg-BG" sz="2400" b="1" i="1" u="none" strike="noStrike" kern="1200" cap="none" spc="0" normalizeH="0" baseline="0" noProof="0" dirty="0">
                <a:ln>
                  <a:noFill/>
                </a:ln>
                <a:solidFill>
                  <a:srgbClr val="FF0000"/>
                </a:solidFill>
                <a:effectLst/>
                <a:uLnTx/>
                <a:uFillTx/>
                <a:latin typeface="Corbel" panose="020B0503020204020204" pitchFamily="34" charset="0"/>
                <a:ea typeface="+mn-ea"/>
                <a:cs typeface="+mn-cs"/>
              </a:rPr>
              <a:t>Изграждането на ангажираност </a:t>
            </a:r>
            <a:r>
              <a:rPr kumimoji="0" lang="bg-BG" sz="2400" b="0" i="1" u="none" strike="noStrike" kern="1200" cap="none" spc="0" normalizeH="0" baseline="0" noProof="0" dirty="0">
                <a:ln>
                  <a:noFill/>
                </a:ln>
                <a:solidFill>
                  <a:prstClr val="black"/>
                </a:solidFill>
                <a:effectLst/>
                <a:uLnTx/>
                <a:uFillTx/>
                <a:latin typeface="Corbel" panose="020B0503020204020204" pitchFamily="34" charset="0"/>
                <a:ea typeface="+mn-ea"/>
                <a:cs typeface="+mn-cs"/>
              </a:rPr>
              <a:t>у персонала има три съществени направления:</a:t>
            </a:r>
          </a:p>
          <a:p>
            <a:pPr marL="0" marR="0" lvl="0" indent="0" algn="l" defTabSz="914400" rtl="0" eaLnBrk="1" fontAlgn="base" latinLnBrk="0" hangingPunct="1">
              <a:lnSpc>
                <a:spcPct val="100000"/>
              </a:lnSpc>
              <a:spcBef>
                <a:spcPts val="1200"/>
              </a:spcBef>
              <a:spcAft>
                <a:spcPct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Garamond" pitchFamily="18" charset="0"/>
              <a:ea typeface="+mn-ea"/>
              <a:cs typeface="+mn-cs"/>
            </a:endParaRPr>
          </a:p>
        </p:txBody>
      </p:sp>
    </p:spTree>
    <p:extLst>
      <p:ext uri="{BB962C8B-B14F-4D97-AF65-F5344CB8AC3E}">
        <p14:creationId xmlns:p14="http://schemas.microsoft.com/office/powerpoint/2010/main" val="141652844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411753-DF5C-46B1-93AD-428317DB05DF}" type="datetime1">
              <a:rPr kumimoji="0" 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70C7251-C8B5-4A4B-9863-DB91C898ED03}" type="slidenum">
              <a:rPr kumimoji="0" lang="en-US" sz="1200" b="0" i="0" u="none" strike="noStrike" kern="1200" cap="none" spc="0" normalizeH="0" baseline="0" noProof="0" smtClean="0">
                <a:ln>
                  <a:noFill/>
                </a:ln>
                <a:solidFill>
                  <a:srgbClr val="002060"/>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117</a:t>
            </a:fld>
            <a:endParaRPr kumimoji="0" lang="en-US" sz="1200" b="0" i="0" u="none" strike="noStrike" kern="1200" cap="none" spc="0" normalizeH="0" baseline="0" noProof="0" dirty="0">
              <a:ln>
                <a:noFill/>
              </a:ln>
              <a:solidFill>
                <a:srgbClr val="002060"/>
              </a:solidFill>
              <a:effectLst/>
              <a:uLnTx/>
              <a:uFillTx/>
              <a:latin typeface="Garamond" pitchFamily="18" charset="0"/>
              <a:ea typeface="+mn-ea"/>
              <a:cs typeface="+mn-cs"/>
            </a:endParaRPr>
          </a:p>
        </p:txBody>
      </p:sp>
      <p:sp>
        <p:nvSpPr>
          <p:cNvPr id="2" name="Rectangle 1"/>
          <p:cNvSpPr/>
          <p:nvPr/>
        </p:nvSpPr>
        <p:spPr>
          <a:xfrm>
            <a:off x="1115616" y="404664"/>
            <a:ext cx="7632848" cy="489364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Garamond" pitchFamily="18"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2400" b="1" i="0" u="none" strike="noStrike" kern="1200" cap="none" spc="0" normalizeH="0" baseline="0" noProof="0" dirty="0">
                <a:ln>
                  <a:noFill/>
                </a:ln>
                <a:solidFill>
                  <a:prstClr val="black"/>
                </a:solidFill>
                <a:effectLst/>
                <a:uLnTx/>
                <a:uFillTx/>
                <a:latin typeface="Garamond" pitchFamily="18" charset="0"/>
                <a:ea typeface="+mn-ea"/>
                <a:cs typeface="+mn-cs"/>
              </a:rPr>
              <a:t>	</a:t>
            </a:r>
            <a:r>
              <a:rPr kumimoji="0" lang="bg-BG" sz="2400" b="1" i="1" u="none" strike="noStrike" kern="1200" cap="none" spc="0" normalizeH="0" baseline="0" noProof="0" dirty="0">
                <a:ln>
                  <a:noFill/>
                </a:ln>
                <a:solidFill>
                  <a:srgbClr val="C00000"/>
                </a:solidFill>
                <a:effectLst/>
                <a:uLnTx/>
                <a:uFillTx/>
                <a:latin typeface="Corbel" panose="020B0503020204020204" pitchFamily="34" charset="0"/>
                <a:ea typeface="+mn-ea"/>
                <a:cs typeface="+mn-cs"/>
              </a:rPr>
              <a:t>1. Чувство за принадлежност към организацията. </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За целта хората трябва да бъдат накарани да идентифицират себе си с организацията, да вярват, че си заслужава да работят именно за нея, да се чувстват удобно с мисията на организацията и да я под­крепят, да приемат нейните ценности и норми. Чувството за принадлежност може да бъде усилено от убеждението, че те са възприемани от мениджмънта като ключова част от организацията. Това се постига с използването на ме­ханизми за включване на заетите в процесите на вземане на решение по почти всички въпроси, с които се занимава управлението.</a:t>
            </a:r>
            <a:endParaRPr kumimoji="0" lang="en-US" sz="2400" b="0" i="0" u="none" strike="noStrike" kern="1200" cap="none" spc="0" normalizeH="0" baseline="0" noProof="0" dirty="0">
              <a:ln>
                <a:noFill/>
              </a:ln>
              <a:solidFill>
                <a:prstClr val="black"/>
              </a:solidFill>
              <a:effectLst/>
              <a:uLnTx/>
              <a:uFillTx/>
              <a:latin typeface="Gill Sans MT"/>
              <a:ea typeface="+mn-ea"/>
              <a:cs typeface="+mn-cs"/>
            </a:endParaRPr>
          </a:p>
        </p:txBody>
      </p:sp>
    </p:spTree>
    <p:extLst>
      <p:ext uri="{BB962C8B-B14F-4D97-AF65-F5344CB8AC3E}">
        <p14:creationId xmlns:p14="http://schemas.microsoft.com/office/powerpoint/2010/main" val="47052733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411753-DF5C-46B1-93AD-428317DB05DF}" type="datetime1">
              <a:rPr kumimoji="0" 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70C7251-C8B5-4A4B-9863-DB91C898ED03}" type="slidenum">
              <a:rPr kumimoji="0" lang="en-US" sz="1200" b="0" i="0" u="none" strike="noStrike" kern="1200" cap="none" spc="0" normalizeH="0" baseline="0" noProof="0" smtClean="0">
                <a:ln>
                  <a:noFill/>
                </a:ln>
                <a:solidFill>
                  <a:srgbClr val="002060"/>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118</a:t>
            </a:fld>
            <a:endParaRPr kumimoji="0" lang="en-US" sz="1200" b="0" i="0" u="none" strike="noStrike" kern="1200" cap="none" spc="0" normalizeH="0" baseline="0" noProof="0" dirty="0">
              <a:ln>
                <a:noFill/>
              </a:ln>
              <a:solidFill>
                <a:srgbClr val="002060"/>
              </a:solidFill>
              <a:effectLst/>
              <a:uLnTx/>
              <a:uFillTx/>
              <a:latin typeface="Garamond" pitchFamily="18" charset="0"/>
              <a:ea typeface="+mn-ea"/>
              <a:cs typeface="+mn-cs"/>
            </a:endParaRPr>
          </a:p>
        </p:txBody>
      </p:sp>
      <p:sp>
        <p:nvSpPr>
          <p:cNvPr id="2" name="Rectangle 1"/>
          <p:cNvSpPr/>
          <p:nvPr/>
        </p:nvSpPr>
        <p:spPr>
          <a:xfrm>
            <a:off x="1043608" y="260648"/>
            <a:ext cx="7704856" cy="6001643"/>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2400" b="1" i="0" u="none" strike="noStrike" kern="1200" cap="none" spc="0" normalizeH="0" baseline="0" noProof="0" dirty="0">
                <a:ln>
                  <a:noFill/>
                </a:ln>
                <a:solidFill>
                  <a:prstClr val="black"/>
                </a:solidFill>
                <a:effectLst/>
                <a:uLnTx/>
                <a:uFillTx/>
                <a:latin typeface="Garamond" pitchFamily="18" charset="0"/>
                <a:ea typeface="+mn-ea"/>
                <a:cs typeface="+mn-cs"/>
              </a:rPr>
              <a:t>	</a:t>
            </a:r>
            <a:r>
              <a:rPr kumimoji="0" lang="bg-BG" sz="2400" b="1" i="1" u="none" strike="noStrike" kern="1200" cap="none" spc="0" normalizeH="0" baseline="0" noProof="0" dirty="0">
                <a:ln>
                  <a:noFill/>
                </a:ln>
                <a:solidFill>
                  <a:srgbClr val="C00000"/>
                </a:solidFill>
                <a:effectLst/>
                <a:uLnTx/>
                <a:uFillTx/>
                <a:latin typeface="Corbel" panose="020B0503020204020204" pitchFamily="34" charset="0"/>
                <a:ea typeface="+mn-ea"/>
                <a:cs typeface="+mn-cs"/>
              </a:rPr>
              <a:t>2. Чувство, че изпълняваната работа е вълнуваща, предизвикателна, значима и интересна.</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Това може да се постигне чрез акцент върху вътрешните </a:t>
            </a:r>
            <a:r>
              <a:rPr kumimoji="0" lang="bg-BG" sz="2400" b="0" i="0" u="none" strike="noStrike" kern="1200" cap="none" spc="0" normalizeH="0" baseline="0" noProof="0" dirty="0" err="1">
                <a:ln>
                  <a:noFill/>
                </a:ln>
                <a:solidFill>
                  <a:prstClr val="black"/>
                </a:solidFill>
                <a:effectLst/>
                <a:uLnTx/>
                <a:uFillTx/>
                <a:latin typeface="Corbel" panose="020B0503020204020204" pitchFamily="34" charset="0"/>
                <a:ea typeface="+mn-ea"/>
                <a:cs typeface="+mn-cs"/>
              </a:rPr>
              <a:t>мотиватори</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и посредством внимателно проектиране на длъжностите и работните места. Изключи­телно важно е и доброто лидерство, което внушава това чувство директ­но, т.е. „заразява" с него заетите.</a:t>
            </a:r>
            <a:endParaRPr kumimoji="0" lang="en-US" sz="2400" b="0" i="0" u="none" strike="noStrike" kern="1200" cap="none" spc="0" normalizeH="0" baseline="0" noProof="0" dirty="0">
              <a:ln>
                <a:noFill/>
              </a:ln>
              <a:solidFill>
                <a:prstClr val="black"/>
              </a:solidFill>
              <a:effectLst/>
              <a:uLnTx/>
              <a:uFillTx/>
              <a:latin typeface="Gill Sans M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bg-BG" sz="2400" b="1"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	</a:t>
            </a:r>
            <a:r>
              <a:rPr kumimoji="0" lang="bg-BG" sz="2400" b="1" i="1" u="none" strike="noStrike" kern="1200" cap="none" spc="0" normalizeH="0" baseline="0" noProof="0" dirty="0">
                <a:ln>
                  <a:noFill/>
                </a:ln>
                <a:solidFill>
                  <a:srgbClr val="C00000"/>
                </a:solidFill>
                <a:effectLst/>
                <a:uLnTx/>
                <a:uFillTx/>
                <a:latin typeface="Corbel" panose="020B0503020204020204" pitchFamily="34" charset="0"/>
                <a:ea typeface="+mn-ea"/>
                <a:cs typeface="+mn-cs"/>
              </a:rPr>
              <a:t>3. Доверие в управлението. </a:t>
            </a:r>
            <a:r>
              <a:rPr kumimoji="0" lang="bg-BG" sz="2400" b="0" i="0" u="none" strike="noStrike" kern="1200" cap="none" spc="0" normalizeH="0" baseline="0" noProof="0" dirty="0">
                <a:ln>
                  <a:noFill/>
                </a:ln>
                <a:solidFill>
                  <a:prstClr val="black"/>
                </a:solidFill>
                <a:effectLst/>
                <a:uLnTx/>
                <a:uFillTx/>
                <a:latin typeface="Corbel" panose="020B0503020204020204" pitchFamily="34" charset="0"/>
                <a:ea typeface="+mn-ea"/>
                <a:cs typeface="+mn-cs"/>
              </a:rPr>
              <a:t>Ме­ниджърът трябва внимателно и уверено да демонстрира, че знае къде отива, как да стигне там и е в състояние да превърне плановете и намеренията на организацията в действителност. За целта е важно информирането на всеки за резултатите на компанията, а при трудности - и за решимостта на управлението да преодолее проблемите и за  начини, по които то възнамерява да го направи.</a:t>
            </a:r>
            <a:endParaRPr kumimoji="0" lang="en-US" sz="2400" b="0" i="0" u="none" strike="noStrike" kern="1200" cap="none" spc="0" normalizeH="0" baseline="0" noProof="0" dirty="0">
              <a:ln>
                <a:noFill/>
              </a:ln>
              <a:solidFill>
                <a:prstClr val="black"/>
              </a:solidFill>
              <a:effectLst/>
              <a:uLnTx/>
              <a:uFillTx/>
              <a:latin typeface="Gill Sans MT"/>
              <a:ea typeface="+mn-ea"/>
              <a:cs typeface="+mn-cs"/>
            </a:endParaRPr>
          </a:p>
        </p:txBody>
      </p:sp>
    </p:spTree>
    <p:extLst>
      <p:ext uri="{BB962C8B-B14F-4D97-AF65-F5344CB8AC3E}">
        <p14:creationId xmlns:p14="http://schemas.microsoft.com/office/powerpoint/2010/main" val="3842046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320"/>
            <a:ext cx="7962088" cy="6251024"/>
          </a:xfrm>
        </p:spPr>
        <p:txBody>
          <a:bodyPr/>
          <a:lstStyle/>
          <a:p>
            <a:r>
              <a:rPr lang="bg-BG" dirty="0">
                <a:effectLst/>
              </a:rPr>
              <a:t>Това дава основание за разграничаване на два вида мотивация: </a:t>
            </a:r>
            <a:r>
              <a:rPr lang="bg-BG" b="1" i="1" dirty="0">
                <a:solidFill>
                  <a:srgbClr val="FF0000"/>
                </a:solidFill>
                <a:effectLst/>
              </a:rPr>
              <a:t>вътрешна и външна. </a:t>
            </a:r>
            <a:br>
              <a:rPr lang="en-US" dirty="0">
                <a:effectLst/>
              </a:rPr>
            </a:br>
            <a:endParaRPr lang="en-US"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12</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3871882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4"/>
          <p:cNvSpPr>
            <a:spLocks noGrp="1" noChangeArrowheads="1"/>
          </p:cNvSpPr>
          <p:nvPr>
            <p:ph type="title"/>
          </p:nvPr>
        </p:nvSpPr>
        <p:spPr>
          <a:xfrm>
            <a:off x="971600" y="333375"/>
            <a:ext cx="7797750" cy="6394450"/>
          </a:xfrm>
        </p:spPr>
        <p:txBody>
          <a:bodyPr/>
          <a:lstStyle/>
          <a:p>
            <a:pPr eaLnBrk="1" hangingPunct="1"/>
            <a:r>
              <a:rPr lang="bg-BG" altLang="en-US" dirty="0">
                <a:solidFill>
                  <a:srgbClr val="FF0000"/>
                </a:solidFill>
                <a:effectLst/>
              </a:rPr>
              <a:t>Вътрешната мотивация </a:t>
            </a:r>
            <a:r>
              <a:rPr lang="bg-BG" altLang="en-US" dirty="0">
                <a:solidFill>
                  <a:schemeClr val="tx1">
                    <a:lumMod val="95000"/>
                    <a:lumOff val="5000"/>
                  </a:schemeClr>
                </a:solidFill>
                <a:effectLst/>
              </a:rPr>
              <a:t>представлява</a:t>
            </a:r>
            <a:r>
              <a:rPr lang="bg-BG" altLang="en-US" dirty="0">
                <a:solidFill>
                  <a:srgbClr val="FF0000"/>
                </a:solidFill>
                <a:effectLst/>
              </a:rPr>
              <a:t> </a:t>
            </a:r>
            <a:r>
              <a:rPr lang="bg-BG" altLang="en-US" dirty="0">
                <a:solidFill>
                  <a:srgbClr val="002060"/>
                </a:solidFill>
                <a:effectLst/>
              </a:rPr>
              <a:t>ангажиране с дадена дейност, за която няма очевидна награда освен самата дейност, т.е. човек се мотивира от самото извършване на дейността.  </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326AB49-6FC0-46A4-ACAE-D76782CD1855}"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2457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C9E6173B-4D86-4FE6-9AE2-8EF1ADB88B20}"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13</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4"/>
          <p:cNvSpPr>
            <a:spLocks noGrp="1" noChangeArrowheads="1"/>
          </p:cNvSpPr>
          <p:nvPr>
            <p:ph type="title"/>
          </p:nvPr>
        </p:nvSpPr>
        <p:spPr>
          <a:xfrm>
            <a:off x="971600" y="274638"/>
            <a:ext cx="7715200" cy="5890666"/>
          </a:xfrm>
        </p:spPr>
        <p:txBody>
          <a:bodyPr>
            <a:normAutofit/>
          </a:bodyPr>
          <a:lstStyle/>
          <a:p>
            <a:pPr eaLnBrk="1" hangingPunct="1"/>
            <a:r>
              <a:rPr lang="bg-BG" altLang="en-US" sz="4000" dirty="0">
                <a:solidFill>
                  <a:srgbClr val="D20637"/>
                </a:solidFill>
                <a:effectLst/>
              </a:rPr>
              <a:t>Външната мотивация </a:t>
            </a:r>
            <a:r>
              <a:rPr lang="bg-BG" altLang="en-US" sz="4000" dirty="0">
                <a:solidFill>
                  <a:srgbClr val="002060"/>
                </a:solidFill>
                <a:effectLst/>
              </a:rPr>
              <a:t>включва ангажиране в дадена дейност заради материалните резултати, които тази дейност ще донесе.</a:t>
            </a:r>
            <a:br>
              <a:rPr lang="bg-BG" altLang="en-US" sz="4000" dirty="0">
                <a:solidFill>
                  <a:srgbClr val="002060"/>
                </a:solidFill>
                <a:effectLst/>
              </a:rPr>
            </a:br>
            <a:br>
              <a:rPr lang="bg-BG" altLang="en-US" sz="4000" dirty="0">
                <a:effectLst/>
              </a:rPr>
            </a:br>
            <a:r>
              <a:rPr lang="bg-BG" altLang="en-US" sz="2800" dirty="0">
                <a:solidFill>
                  <a:srgbClr val="002060"/>
                </a:solidFill>
                <a:effectLst/>
              </a:rPr>
              <a:t>Това разграничение е много важно. Хората, които са вътрешно мотивирани работят най-добре. Човек, който е мотивиран външно, изпълнява задачата, не защото иска, а защото чувства, че след като я изпълни ще получи материални изгоди.</a:t>
            </a:r>
            <a:endParaRPr lang="bg-BG" altLang="en-US" sz="4000" dirty="0">
              <a:solidFill>
                <a:srgbClr val="002060"/>
              </a:solidFill>
              <a:effectLst/>
            </a:endParaRP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247272B-61CF-4F73-82BD-567B8C4594F0}"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25602"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59C08056-2A76-4051-B95E-2D2E92484272}"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14</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Grp="1" noChangeArrowheads="1"/>
          </p:cNvSpPr>
          <p:nvPr>
            <p:ph type="title"/>
          </p:nvPr>
        </p:nvSpPr>
        <p:spPr>
          <a:xfrm>
            <a:off x="971600" y="274638"/>
            <a:ext cx="7715200" cy="6323012"/>
          </a:xfrm>
        </p:spPr>
        <p:txBody>
          <a:bodyPr>
            <a:normAutofit/>
          </a:bodyPr>
          <a:lstStyle/>
          <a:p>
            <a:pPr algn="ctr" eaLnBrk="1" hangingPunct="1">
              <a:defRPr/>
            </a:pPr>
            <a:r>
              <a:rPr lang="bg-BG" altLang="en-US" sz="4400" b="1" dirty="0">
                <a:solidFill>
                  <a:srgbClr val="D20637"/>
                </a:solidFill>
              </a:rPr>
              <a:t>2. Теоретична рамка  на мотивацията </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21709B7-D023-4D5D-8F6D-CBE71E3CC827}"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26626"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943D0465-0C5D-4BDF-A980-001D53253ED3}"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15</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rmAutofit/>
          </a:bodyPr>
          <a:lstStyle/>
          <a:p>
            <a:pPr algn="l"/>
            <a:r>
              <a:rPr lang="bg-BG" sz="3200" dirty="0">
                <a:solidFill>
                  <a:schemeClr val="tx2">
                    <a:lumMod val="10000"/>
                  </a:schemeClr>
                </a:solidFill>
                <a:effectLst/>
              </a:rPr>
              <a:t>Разработени са множество мотивационни модели в помощ на мениджърите в процеса на мотивиране на работещите за постигане на максимална продуктивност. Болшинството теории се опират на </a:t>
            </a:r>
            <a:r>
              <a:rPr lang="bg-BG" sz="3200" b="1" dirty="0">
                <a:solidFill>
                  <a:schemeClr val="tx2">
                    <a:lumMod val="10000"/>
                  </a:schemeClr>
                </a:solidFill>
                <a:effectLst/>
              </a:rPr>
              <a:t>модел на незадоволената потребност. </a:t>
            </a:r>
            <a:br>
              <a:rPr lang="bg-BG" sz="3200" dirty="0">
                <a:solidFill>
                  <a:schemeClr val="tx2">
                    <a:lumMod val="10000"/>
                  </a:schemeClr>
                </a:solidFill>
                <a:effectLst/>
              </a:rPr>
            </a:br>
            <a:br>
              <a:rPr lang="en-US" sz="3200" dirty="0">
                <a:solidFill>
                  <a:schemeClr val="tx2">
                    <a:lumMod val="10000"/>
                  </a:schemeClr>
                </a:solidFill>
                <a:effectLst/>
              </a:rPr>
            </a:br>
            <a:r>
              <a:rPr lang="bg-BG" sz="3200" dirty="0">
                <a:solidFill>
                  <a:schemeClr val="tx2">
                    <a:lumMod val="10000"/>
                  </a:schemeClr>
                </a:solidFill>
                <a:effectLst/>
              </a:rPr>
              <a:t>Общоприето е теориите за мотивацията да се подразделят на</a:t>
            </a:r>
            <a:r>
              <a:rPr lang="en-US" sz="3200" dirty="0">
                <a:solidFill>
                  <a:schemeClr val="tx2">
                    <a:lumMod val="10000"/>
                  </a:schemeClr>
                </a:solidFill>
                <a:effectLst/>
              </a:rPr>
              <a:t>:</a:t>
            </a:r>
            <a:br>
              <a:rPr lang="en-US" sz="3200" dirty="0">
                <a:solidFill>
                  <a:schemeClr val="tx2">
                    <a:lumMod val="10000"/>
                  </a:schemeClr>
                </a:solidFill>
                <a:effectLst/>
              </a:rPr>
            </a:br>
            <a:r>
              <a:rPr lang="en-US" sz="3200" dirty="0">
                <a:solidFill>
                  <a:schemeClr val="tx2">
                    <a:lumMod val="10000"/>
                  </a:schemeClr>
                </a:solidFill>
                <a:effectLst/>
              </a:rPr>
              <a:t>-</a:t>
            </a:r>
            <a:r>
              <a:rPr lang="bg-BG" sz="3200" dirty="0">
                <a:solidFill>
                  <a:schemeClr val="tx2">
                    <a:lumMod val="10000"/>
                  </a:schemeClr>
                </a:solidFill>
                <a:effectLst/>
              </a:rPr>
              <a:t> </a:t>
            </a:r>
            <a:r>
              <a:rPr lang="bg-BG" sz="3200" b="1" dirty="0">
                <a:solidFill>
                  <a:srgbClr val="FF0000"/>
                </a:solidFill>
                <a:effectLst/>
              </a:rPr>
              <a:t>съдържателни и </a:t>
            </a:r>
            <a:br>
              <a:rPr lang="en-US" sz="3200" b="1" dirty="0">
                <a:solidFill>
                  <a:srgbClr val="FF0000"/>
                </a:solidFill>
                <a:effectLst/>
              </a:rPr>
            </a:br>
            <a:r>
              <a:rPr lang="en-US" sz="3200" b="1" dirty="0">
                <a:solidFill>
                  <a:srgbClr val="FF0000"/>
                </a:solidFill>
                <a:effectLst/>
              </a:rPr>
              <a:t>- </a:t>
            </a:r>
            <a:r>
              <a:rPr lang="bg-BG" sz="3200" b="1" dirty="0">
                <a:solidFill>
                  <a:srgbClr val="FF0000"/>
                </a:solidFill>
                <a:effectLst/>
              </a:rPr>
              <a:t>процесуални. </a:t>
            </a:r>
            <a:br>
              <a:rPr lang="bg-BG" sz="3200" dirty="0">
                <a:solidFill>
                  <a:schemeClr val="tx2">
                    <a:lumMod val="10000"/>
                  </a:schemeClr>
                </a:solidFill>
                <a:effectLst/>
              </a:rPr>
            </a:br>
            <a:endParaRPr lang="bg-BG" sz="3200" dirty="0">
              <a:solidFill>
                <a:schemeClr val="tx2">
                  <a:lumMod val="10000"/>
                </a:schemeClr>
              </a:solidFill>
            </a:endParaRPr>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419BEC9-EB15-478B-B896-E7D71DF9D868}"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16</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1087736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6178698"/>
          </a:xfrm>
        </p:spPr>
        <p:txBody>
          <a:bodyPr>
            <a:normAutofit fontScale="90000"/>
          </a:bodyPr>
          <a:lstStyle/>
          <a:p>
            <a:pPr>
              <a:lnSpc>
                <a:spcPct val="110000"/>
              </a:lnSpc>
            </a:pPr>
            <a:r>
              <a:rPr lang="bg-BG" sz="2800" b="1" i="1" dirty="0">
                <a:solidFill>
                  <a:srgbClr val="C00000"/>
                </a:solidFill>
                <a:effectLst/>
              </a:rPr>
              <a:t>Съдържателните теории</a:t>
            </a:r>
            <a:r>
              <a:rPr lang="bg-BG" sz="2800" b="1" dirty="0">
                <a:solidFill>
                  <a:srgbClr val="C00000"/>
                </a:solidFill>
                <a:effectLst/>
              </a:rPr>
              <a:t>, наричани още </a:t>
            </a:r>
            <a:r>
              <a:rPr lang="bg-BG" sz="2800" b="1" i="1" dirty="0">
                <a:solidFill>
                  <a:srgbClr val="C00000"/>
                </a:solidFill>
                <a:effectLst/>
              </a:rPr>
              <a:t>теории за потребностите</a:t>
            </a:r>
            <a:r>
              <a:rPr lang="bg-BG" sz="2800" b="1" dirty="0">
                <a:solidFill>
                  <a:srgbClr val="C00000"/>
                </a:solidFill>
                <a:effectLst/>
              </a:rPr>
              <a:t> </a:t>
            </a:r>
            <a:r>
              <a:rPr lang="bg-BG" sz="2800" dirty="0">
                <a:solidFill>
                  <a:schemeClr val="tx2">
                    <a:lumMod val="10000"/>
                  </a:schemeClr>
                </a:solidFill>
                <a:effectLst/>
              </a:rPr>
              <a:t>се спират на въпроса: “Какво подбужда, стимулира или поставя началото на дадено поведение?” Отговорът на този въпрос е свързан с концепцията, че потребностите карат индивидите да постъпват по определен начин. Счита се, че потребността е вътрешно състояние на човека. Гладът (потребността от храна), постоянната работа (нуждата от сигурност) или напредъкът в кариерата (потребността от издигане) се разглеждат като потребности, които подбуждат индивидите да избират конкретни действия или линии на поведение. </a:t>
            </a:r>
            <a:br>
              <a:rPr lang="bg-BG" sz="2800" dirty="0">
                <a:solidFill>
                  <a:schemeClr val="tx2">
                    <a:lumMod val="10000"/>
                  </a:schemeClr>
                </a:solidFill>
                <a:effectLst/>
              </a:rPr>
            </a:br>
            <a:endParaRPr lang="bg-BG" sz="2800" dirty="0">
              <a:solidFill>
                <a:schemeClr val="tx2">
                  <a:lumMod val="10000"/>
                </a:schemeClr>
              </a:solidFill>
            </a:endParaRPr>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862C635-7D15-40EE-85C8-4FD56B6E5BAB}"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17</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1720099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643192" cy="6178698"/>
          </a:xfrm>
        </p:spPr>
        <p:txBody>
          <a:bodyPr>
            <a:normAutofit fontScale="90000"/>
          </a:bodyPr>
          <a:lstStyle/>
          <a:p>
            <a:r>
              <a:rPr lang="bg-BG" sz="3200" dirty="0">
                <a:solidFill>
                  <a:schemeClr val="tx2">
                    <a:lumMod val="10000"/>
                  </a:schemeClr>
                </a:solidFill>
                <a:effectLst/>
              </a:rPr>
              <a:t>Съдържателните теории за мотивация се стремят да определят потребностите, които подбуждат хората към действия. Според тях отправният пункт в мотивационния процес е </a:t>
            </a:r>
            <a:r>
              <a:rPr lang="bg-BG" sz="3200" b="1" i="1" dirty="0">
                <a:solidFill>
                  <a:srgbClr val="FF0000"/>
                </a:solidFill>
                <a:effectLst/>
              </a:rPr>
              <a:t>незадоволената потребност. </a:t>
            </a:r>
            <a:r>
              <a:rPr lang="bg-BG" sz="3200" dirty="0">
                <a:solidFill>
                  <a:schemeClr val="tx2">
                    <a:lumMod val="10000"/>
                  </a:schemeClr>
                </a:solidFill>
                <a:effectLst/>
              </a:rPr>
              <a:t>Тя предизвиква напрежение вътре в индивида, което го довежда до ангажиране с определен вид поведение с цел задоволяване на потребността и понижаване на напрежението. Постигането на целта задоволява потребността и процесът на мотивация е завършен.</a:t>
            </a:r>
            <a:endParaRPr lang="bg-BG" sz="3200" dirty="0">
              <a:solidFill>
                <a:schemeClr val="tx2">
                  <a:lumMod val="10000"/>
                </a:schemeClr>
              </a:solidFill>
            </a:endParaRPr>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BC22548-1632-4D1A-B100-13AF9AC91F01}"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18</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21694154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340D54-C6C2-495F-B4BF-765C9E93BF84}"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2" name="Slide Number Placeholder 1"/>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BBC784FC-8F21-4645-9E21-EC3885B83A2C}"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19</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bg-BG" sz="1800" b="0" i="0" u="none" strike="noStrike" kern="1200" cap="none" spc="0" normalizeH="0" baseline="0" noProof="0">
              <a:ln>
                <a:noFill/>
              </a:ln>
              <a:solidFill>
                <a:prstClr val="black"/>
              </a:solidFill>
              <a:effectLst/>
              <a:uLnTx/>
              <a:uFillTx/>
              <a:latin typeface="Garamond" pitchFamily="18" charset="0"/>
              <a:ea typeface="+mn-ea"/>
              <a:cs typeface="+mn-cs"/>
            </a:endParaRPr>
          </a:p>
        </p:txBody>
      </p:sp>
      <p:sp>
        <p:nvSpPr>
          <p:cNvPr id="6" name="Text Box 2"/>
          <p:cNvSpPr txBox="1">
            <a:spLocks noChangeArrowheads="1"/>
          </p:cNvSpPr>
          <p:nvPr/>
        </p:nvSpPr>
        <p:spPr bwMode="auto">
          <a:xfrm>
            <a:off x="3822722" y="1556792"/>
            <a:ext cx="2261445" cy="646331"/>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bg-BG" altLang="bg-BG" sz="1800" b="1" i="0" u="none" strike="noStrike" kern="1200" cap="none" spc="0" normalizeH="0" baseline="0" noProof="0" dirty="0">
                <a:ln>
                  <a:noFill/>
                </a:ln>
                <a:solidFill>
                  <a:prstClr val="black"/>
                </a:solidFill>
                <a:effectLst/>
                <a:uLnTx/>
                <a:uFillTx/>
                <a:latin typeface="Arial" pitchFamily="34" charset="0"/>
                <a:ea typeface="Times New Roman" pitchFamily="18" charset="0"/>
                <a:cs typeface="Arial" pitchFamily="34" charset="0"/>
              </a:rPr>
              <a:t>Незадоволена потребност</a:t>
            </a:r>
            <a:endParaRPr kumimoji="0" lang="bg-BG" altLang="bg-BG"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7" name="Text Box 3"/>
          <p:cNvSpPr txBox="1">
            <a:spLocks noChangeArrowheads="1"/>
          </p:cNvSpPr>
          <p:nvPr/>
        </p:nvSpPr>
        <p:spPr bwMode="auto">
          <a:xfrm>
            <a:off x="1694158" y="2584943"/>
            <a:ext cx="2128564" cy="700041"/>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bg-BG" altLang="bg-BG" sz="1800" b="1" i="0" u="none" strike="noStrike" kern="1200" cap="none" spc="0" normalizeH="0" baseline="0" noProof="0" dirty="0">
                <a:ln>
                  <a:noFill/>
                </a:ln>
                <a:solidFill>
                  <a:prstClr val="black"/>
                </a:solidFill>
                <a:effectLst/>
                <a:uLnTx/>
                <a:uFillTx/>
                <a:latin typeface="Arial" pitchFamily="34" charset="0"/>
                <a:ea typeface="Times New Roman" pitchFamily="18" charset="0"/>
                <a:cs typeface="Arial" pitchFamily="34" charset="0"/>
              </a:rPr>
              <a:t>Задоволяване на потребността</a:t>
            </a:r>
            <a:endParaRPr kumimoji="0" lang="bg-BG" altLang="bg-BG"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8" name="Text Box 4"/>
          <p:cNvSpPr txBox="1">
            <a:spLocks noChangeArrowheads="1"/>
          </p:cNvSpPr>
          <p:nvPr/>
        </p:nvSpPr>
        <p:spPr bwMode="auto">
          <a:xfrm>
            <a:off x="6084167" y="2582934"/>
            <a:ext cx="2161723" cy="70205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bg-BG" altLang="bg-BG" sz="1800" b="1" i="0" u="none" strike="noStrike" kern="1200" cap="none" spc="0" normalizeH="0" baseline="0" noProof="0" dirty="0">
                <a:ln>
                  <a:noFill/>
                </a:ln>
                <a:solidFill>
                  <a:prstClr val="black"/>
                </a:solidFill>
                <a:effectLst/>
                <a:uLnTx/>
                <a:uFillTx/>
                <a:latin typeface="Arial" pitchFamily="34" charset="0"/>
                <a:ea typeface="Times New Roman" pitchFamily="18" charset="0"/>
                <a:cs typeface="Arial" pitchFamily="34" charset="0"/>
              </a:rPr>
              <a:t>Целенасочено поведение</a:t>
            </a:r>
            <a:endParaRPr kumimoji="0" lang="bg-BG" altLang="bg-BG"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cxnSp>
        <p:nvCxnSpPr>
          <p:cNvPr id="9" name="Straight Connector 8"/>
          <p:cNvCxnSpPr/>
          <p:nvPr/>
        </p:nvCxnSpPr>
        <p:spPr>
          <a:xfrm flipV="1">
            <a:off x="6084167" y="1879957"/>
            <a:ext cx="1008113" cy="259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7092280" y="1879957"/>
            <a:ext cx="0" cy="68036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758440" y="3933056"/>
            <a:ext cx="4419762" cy="0"/>
          </a:xfrm>
          <a:prstGeom prst="line">
            <a:avLst/>
          </a:prstGeom>
          <a:noFill/>
          <a:ln w="19050" cap="flat" cmpd="sng" algn="ctr">
            <a:solidFill>
              <a:sysClr val="windowText" lastClr="000000"/>
            </a:solidFill>
            <a:prstDash val="solid"/>
          </a:ln>
          <a:effectLst/>
        </p:spPr>
      </p:cxnSp>
      <p:cxnSp>
        <p:nvCxnSpPr>
          <p:cNvPr id="12" name="Straight Connector 11"/>
          <p:cNvCxnSpPr>
            <a:stCxn id="8" idx="2"/>
          </p:cNvCxnSpPr>
          <p:nvPr/>
        </p:nvCxnSpPr>
        <p:spPr>
          <a:xfrm>
            <a:off x="7165029" y="3284984"/>
            <a:ext cx="6507" cy="648072"/>
          </a:xfrm>
          <a:prstGeom prst="line">
            <a:avLst/>
          </a:prstGeom>
          <a:noFill/>
          <a:ln w="19050" cap="flat" cmpd="sng" algn="ctr">
            <a:solidFill>
              <a:sysClr val="windowText" lastClr="000000"/>
            </a:solidFill>
            <a:prstDash val="solid"/>
          </a:ln>
          <a:effectLst/>
        </p:spPr>
      </p:cxnSp>
      <p:cxnSp>
        <p:nvCxnSpPr>
          <p:cNvPr id="13" name="Straight Arrow Connector 12"/>
          <p:cNvCxnSpPr>
            <a:endCxn id="7" idx="2"/>
          </p:cNvCxnSpPr>
          <p:nvPr/>
        </p:nvCxnSpPr>
        <p:spPr>
          <a:xfrm flipV="1">
            <a:off x="2758440" y="3284984"/>
            <a:ext cx="0" cy="648072"/>
          </a:xfrm>
          <a:prstGeom prst="straightConnector1">
            <a:avLst/>
          </a:prstGeom>
          <a:noFill/>
          <a:ln w="19050" cap="flat" cmpd="sng" algn="ctr">
            <a:solidFill>
              <a:sysClr val="windowText" lastClr="000000"/>
            </a:solidFill>
            <a:prstDash val="solid"/>
            <a:tailEnd type="arrow"/>
          </a:ln>
          <a:effectLst/>
        </p:spPr>
      </p:cxnSp>
      <p:cxnSp>
        <p:nvCxnSpPr>
          <p:cNvPr id="14" name="Straight Connector 13"/>
          <p:cNvCxnSpPr/>
          <p:nvPr/>
        </p:nvCxnSpPr>
        <p:spPr>
          <a:xfrm flipV="1">
            <a:off x="2750661" y="1867648"/>
            <a:ext cx="7779" cy="715286"/>
          </a:xfrm>
          <a:prstGeom prst="line">
            <a:avLst/>
          </a:prstGeom>
          <a:noFill/>
          <a:ln w="19050" cap="flat" cmpd="sng" algn="ctr">
            <a:solidFill>
              <a:sysClr val="windowText" lastClr="000000"/>
            </a:solidFill>
            <a:prstDash val="solid"/>
          </a:ln>
          <a:effectLst/>
        </p:spPr>
      </p:cxnSp>
      <p:cxnSp>
        <p:nvCxnSpPr>
          <p:cNvPr id="15" name="Straight Arrow Connector 14"/>
          <p:cNvCxnSpPr/>
          <p:nvPr/>
        </p:nvCxnSpPr>
        <p:spPr>
          <a:xfrm>
            <a:off x="2758440" y="1867648"/>
            <a:ext cx="1064282" cy="0"/>
          </a:xfrm>
          <a:prstGeom prst="straightConnector1">
            <a:avLst/>
          </a:prstGeom>
          <a:noFill/>
          <a:ln w="19050" cap="flat" cmpd="sng" algn="ctr">
            <a:solidFill>
              <a:sysClr val="windowText" lastClr="000000"/>
            </a:solidFill>
            <a:prstDash val="solid"/>
            <a:tailEnd type="arrow"/>
          </a:ln>
          <a:effectLst/>
        </p:spPr>
      </p:cxnSp>
      <p:sp>
        <p:nvSpPr>
          <p:cNvPr id="16" name="Rectangle 3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bg-BG" altLang="bg-BG" sz="18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17" name="Rectangle 3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bg-BG" altLang="bg-BG" sz="18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614116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22714"/>
          </a:xfrm>
        </p:spPr>
        <p:txBody>
          <a:bodyPr/>
          <a:lstStyle/>
          <a:p>
            <a:br>
              <a:rPr lang="en-US" dirty="0"/>
            </a:br>
            <a:br>
              <a:rPr lang="en-US" dirty="0"/>
            </a:br>
            <a:br>
              <a:rPr lang="en-US" dirty="0"/>
            </a:br>
            <a:br>
              <a:rPr lang="en-US" dirty="0"/>
            </a:br>
            <a:br>
              <a:rPr lang="en-US" dirty="0"/>
            </a:br>
            <a:endParaRPr lang="en-US"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411753-DF5C-46B1-93AD-428317DB05DF}" type="datetime1">
              <a:rPr kumimoji="0" 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70C7251-C8B5-4A4B-9863-DB91C898ED03}" type="slidenum">
              <a:rPr kumimoji="0" lang="en-US" sz="1200" b="0" i="0" u="none" strike="noStrike" kern="1200" cap="none" spc="0" normalizeH="0" baseline="0" noProof="0" smtClean="0">
                <a:ln>
                  <a:noFill/>
                </a:ln>
                <a:solidFill>
                  <a:srgbClr val="002060"/>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rgbClr val="002060"/>
              </a:solidFill>
              <a:effectLst/>
              <a:uLnTx/>
              <a:uFillTx/>
              <a:latin typeface="Garamond" pitchFamily="18" charset="0"/>
              <a:ea typeface="+mn-ea"/>
              <a:cs typeface="+mn-cs"/>
            </a:endParaRPr>
          </a:p>
        </p:txBody>
      </p:sp>
      <p:sp>
        <p:nvSpPr>
          <p:cNvPr id="5" name="Rectangle 4"/>
          <p:cNvSpPr/>
          <p:nvPr/>
        </p:nvSpPr>
        <p:spPr>
          <a:xfrm>
            <a:off x="1123995" y="692696"/>
            <a:ext cx="7132204" cy="5262979"/>
          </a:xfrm>
          <a:prstGeom prst="rect">
            <a:avLst/>
          </a:prstGeom>
        </p:spPr>
        <p:txBody>
          <a:bodyPr wrap="square">
            <a:spAutoFit/>
          </a:bodyPr>
          <a:lstStyle/>
          <a:p>
            <a:pPr marL="0" marR="0" lvl="0" indent="0" algn="l" defTabSz="914400" rtl="0" eaLnBrk="1" fontAlgn="base" latinLnBrk="0" hangingPunct="1">
              <a:lnSpc>
                <a:spcPct val="120000"/>
              </a:lnSpc>
              <a:spcBef>
                <a:spcPct val="0"/>
              </a:spcBef>
              <a:spcAft>
                <a:spcPct val="0"/>
              </a:spcAft>
              <a:buClrTx/>
              <a:buSzTx/>
              <a:buFontTx/>
              <a:buNone/>
              <a:tabLst/>
              <a:defRPr/>
            </a:pPr>
            <a:r>
              <a:rPr kumimoji="0" lang="ru-RU" sz="2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План:</a:t>
            </a:r>
            <a:br>
              <a:rPr kumimoji="0" lang="ru-RU" sz="2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r>
              <a:rPr kumimoji="0" lang="ru-RU"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 Механизъм и съдържание на мотивационния процес.</a:t>
            </a:r>
            <a:br>
              <a:rPr kumimoji="0" lang="ru-RU"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ru-RU"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a:t>
            </a:r>
            <a:r>
              <a:rPr kumimoji="0" lang="bg-BG"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Теоретична рамка на мотивацията и видове мотивационни теории.</a:t>
            </a:r>
            <a:br>
              <a:rPr kumimoji="0" lang="bg-BG"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bg-BG"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3. Видове </a:t>
            </a:r>
            <a:r>
              <a:rPr kumimoji="0" lang="bg-BG" sz="28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наградни</a:t>
            </a:r>
            <a:r>
              <a:rPr kumimoji="0" lang="bg-BG"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програми и стимули.</a:t>
            </a:r>
          </a:p>
          <a:p>
            <a:pPr marL="0" marR="0" lvl="0" indent="0" algn="l" defTabSz="914400" rtl="0" eaLnBrk="1" fontAlgn="base" latinLnBrk="0" hangingPunct="1">
              <a:lnSpc>
                <a:spcPct val="120000"/>
              </a:lnSpc>
              <a:spcBef>
                <a:spcPct val="0"/>
              </a:spcBef>
              <a:spcAft>
                <a:spcPct val="0"/>
              </a:spcAft>
              <a:buClrTx/>
              <a:buSzTx/>
              <a:buFontTx/>
              <a:buNone/>
              <a:tabLst/>
              <a:defRPr/>
            </a:pPr>
            <a:r>
              <a:rPr kumimoji="0" lang="bg-BG"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4. Мотивация за труд въобще и за конкретен вид труд. Отношение (нагласа) към труда.</a:t>
            </a:r>
            <a:endParaRPr kumimoji="0" lang="en-US" sz="2800" b="0" i="0" u="none" strike="noStrike" kern="1200" cap="none" spc="0" normalizeH="0" baseline="0" noProof="0" dirty="0">
              <a:ln>
                <a:noFill/>
              </a:ln>
              <a:solidFill>
                <a:prstClr val="black"/>
              </a:solidFill>
              <a:effectLst/>
              <a:uLnTx/>
              <a:uFillTx/>
              <a:latin typeface="Garamond" pitchFamily="18" charset="0"/>
              <a:ea typeface="+mn-ea"/>
              <a:cs typeface="+mn-cs"/>
            </a:endParaRPr>
          </a:p>
        </p:txBody>
      </p:sp>
    </p:spTree>
    <p:extLst>
      <p:ext uri="{BB962C8B-B14F-4D97-AF65-F5344CB8AC3E}">
        <p14:creationId xmlns:p14="http://schemas.microsoft.com/office/powerpoint/2010/main" val="28131374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31FA473-B97D-4828-B4F3-FE8C66C1509F}"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2" name="Slide Number Placeholder 1"/>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BBC784FC-8F21-4645-9E21-EC3885B83A2C}"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bg-BG" sz="1800" b="0" i="0" u="none" strike="noStrike" kern="1200" cap="none" spc="0" normalizeH="0" baseline="0" noProof="0">
              <a:ln>
                <a:noFill/>
              </a:ln>
              <a:solidFill>
                <a:prstClr val="black"/>
              </a:solidFill>
              <a:effectLst/>
              <a:uLnTx/>
              <a:uFillTx/>
              <a:latin typeface="Garamond" pitchFamily="18" charset="0"/>
              <a:ea typeface="+mn-ea"/>
              <a:cs typeface="+mn-cs"/>
            </a:endParaRPr>
          </a:p>
        </p:txBody>
      </p:sp>
      <p:sp>
        <p:nvSpPr>
          <p:cNvPr id="5" name="Rectangle 4"/>
          <p:cNvSpPr/>
          <p:nvPr/>
        </p:nvSpPr>
        <p:spPr>
          <a:xfrm>
            <a:off x="971600" y="188640"/>
            <a:ext cx="7704856" cy="5401479"/>
          </a:xfrm>
          <a:prstGeom prst="rect">
            <a:avLst/>
          </a:prstGeom>
        </p:spPr>
        <p:txBody>
          <a:bodyPr wrap="square">
            <a:spAutoFit/>
          </a:bodyPr>
          <a:lstStyle/>
          <a:p>
            <a:pPr marL="0" marR="0" lvl="0" indent="0" algn="l" defTabSz="914400" rtl="0" eaLnBrk="1" fontAlgn="base" latinLnBrk="0" hangingPunct="1">
              <a:lnSpc>
                <a:spcPct val="100000"/>
              </a:lnSpc>
              <a:spcBef>
                <a:spcPts val="600"/>
              </a:spcBef>
              <a:spcAft>
                <a:spcPct val="0"/>
              </a:spcAft>
              <a:buClrTx/>
              <a:buSzTx/>
              <a:buFontTx/>
              <a:buNone/>
              <a:tabLst/>
              <a:defRPr/>
            </a:pPr>
            <a:r>
              <a:rPr kumimoji="0" lang="bg-BG" sz="3200" b="1" i="0" u="none" strike="noStrike" kern="1200" cap="none" spc="0" normalizeH="0" baseline="0" noProof="0" dirty="0">
                <a:ln>
                  <a:noFill/>
                </a:ln>
                <a:solidFill>
                  <a:srgbClr val="4F271C">
                    <a:lumMod val="10000"/>
                  </a:srgbClr>
                </a:solidFill>
                <a:effectLst/>
                <a:uLnTx/>
                <a:uFillTx/>
                <a:latin typeface="Corbel" panose="020B0503020204020204" pitchFamily="34" charset="0"/>
                <a:ea typeface="+mn-ea"/>
                <a:cs typeface="+mn-cs"/>
              </a:rPr>
              <a:t>По-известните съдържателни мотивационни теории с най-голям принос за оформянето на съвременните концепции за мотивацията са: </a:t>
            </a: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bg-BG" sz="3200" b="1" i="0" u="none" strike="noStrike" kern="1200" cap="none" spc="0" normalizeH="0" baseline="0" noProof="0" dirty="0">
                <a:ln>
                  <a:noFill/>
                </a:ln>
                <a:solidFill>
                  <a:srgbClr val="4F271C">
                    <a:lumMod val="10000"/>
                  </a:srgbClr>
                </a:solidFill>
                <a:effectLst/>
                <a:uLnTx/>
                <a:uFillTx/>
                <a:latin typeface="Corbel" panose="020B0503020204020204" pitchFamily="34" charset="0"/>
                <a:ea typeface="+mn-ea"/>
                <a:cs typeface="+mn-cs"/>
              </a:rPr>
              <a:t>- Теорията за йерархията на потребностите на </a:t>
            </a:r>
            <a:r>
              <a:rPr kumimoji="0" lang="bg-BG" sz="3200" b="1" i="0" u="none" strike="noStrike" kern="1200" cap="none" spc="0" normalizeH="0" baseline="0" noProof="0" dirty="0" err="1">
                <a:ln>
                  <a:noFill/>
                </a:ln>
                <a:solidFill>
                  <a:srgbClr val="4F271C">
                    <a:lumMod val="10000"/>
                  </a:srgbClr>
                </a:solidFill>
                <a:effectLst/>
                <a:uLnTx/>
                <a:uFillTx/>
                <a:latin typeface="Corbel" panose="020B0503020204020204" pitchFamily="34" charset="0"/>
                <a:ea typeface="+mn-ea"/>
                <a:cs typeface="+mn-cs"/>
              </a:rPr>
              <a:t>Маслоу</a:t>
            </a:r>
            <a:r>
              <a:rPr kumimoji="0" lang="bg-BG" sz="3200" b="1" i="0" u="none" strike="noStrike" kern="1200" cap="none" spc="0" normalizeH="0" baseline="0" noProof="0" dirty="0">
                <a:ln>
                  <a:noFill/>
                </a:ln>
                <a:solidFill>
                  <a:srgbClr val="4F271C">
                    <a:lumMod val="10000"/>
                  </a:srgbClr>
                </a:solidFill>
                <a:effectLst/>
                <a:uLnTx/>
                <a:uFillTx/>
                <a:latin typeface="Corbel" panose="020B0503020204020204" pitchFamily="34" charset="0"/>
                <a:ea typeface="+mn-ea"/>
                <a:cs typeface="+mn-cs"/>
              </a:rPr>
              <a:t>; </a:t>
            </a: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bg-BG" sz="3200" b="1" i="0" u="none" strike="noStrike" kern="1200" cap="none" spc="0" normalizeH="0" baseline="0" noProof="0" dirty="0">
                <a:ln>
                  <a:noFill/>
                </a:ln>
                <a:solidFill>
                  <a:srgbClr val="4F271C">
                    <a:lumMod val="10000"/>
                  </a:srgbClr>
                </a:solidFill>
                <a:effectLst/>
                <a:uLnTx/>
                <a:uFillTx/>
                <a:latin typeface="Corbel" panose="020B0503020204020204" pitchFamily="34" charset="0"/>
                <a:ea typeface="+mn-ea"/>
                <a:cs typeface="+mn-cs"/>
              </a:rPr>
              <a:t>- ЕRG-Теорията на </a:t>
            </a:r>
            <a:r>
              <a:rPr kumimoji="0" lang="bg-BG" sz="3200" b="1" i="0" u="none" strike="noStrike" kern="1200" cap="none" spc="0" normalizeH="0" baseline="0" noProof="0" dirty="0" err="1">
                <a:ln>
                  <a:noFill/>
                </a:ln>
                <a:solidFill>
                  <a:srgbClr val="4F271C">
                    <a:lumMod val="10000"/>
                  </a:srgbClr>
                </a:solidFill>
                <a:effectLst/>
                <a:uLnTx/>
                <a:uFillTx/>
                <a:latin typeface="Corbel" panose="020B0503020204020204" pitchFamily="34" charset="0"/>
                <a:ea typeface="+mn-ea"/>
                <a:cs typeface="+mn-cs"/>
              </a:rPr>
              <a:t>Алдерфер</a:t>
            </a:r>
            <a:r>
              <a:rPr kumimoji="0" lang="bg-BG" sz="3200" b="1" i="0" u="none" strike="noStrike" kern="1200" cap="none" spc="0" normalizeH="0" baseline="0" noProof="0" dirty="0">
                <a:ln>
                  <a:noFill/>
                </a:ln>
                <a:solidFill>
                  <a:srgbClr val="4F271C">
                    <a:lumMod val="10000"/>
                  </a:srgbClr>
                </a:solidFill>
                <a:effectLst/>
                <a:uLnTx/>
                <a:uFillTx/>
                <a:latin typeface="Corbel" panose="020B0503020204020204" pitchFamily="34" charset="0"/>
                <a:ea typeface="+mn-ea"/>
                <a:cs typeface="+mn-cs"/>
              </a:rPr>
              <a:t>;</a:t>
            </a: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bg-BG" sz="3200" b="1" i="0" u="none" strike="noStrike" kern="1200" cap="none" spc="0" normalizeH="0" baseline="0" noProof="0" dirty="0">
                <a:ln>
                  <a:noFill/>
                </a:ln>
                <a:solidFill>
                  <a:srgbClr val="4F271C">
                    <a:lumMod val="10000"/>
                  </a:srgbClr>
                </a:solidFill>
                <a:effectLst/>
                <a:uLnTx/>
                <a:uFillTx/>
                <a:latin typeface="Corbel" panose="020B0503020204020204" pitchFamily="34" charset="0"/>
                <a:ea typeface="+mn-ea"/>
                <a:cs typeface="+mn-cs"/>
              </a:rPr>
              <a:t>- </a:t>
            </a:r>
            <a:r>
              <a:rPr kumimoji="0" lang="bg-BG" sz="3200" b="1" i="0" u="none" strike="noStrike" kern="1200" cap="none" spc="0" normalizeH="0" baseline="0" noProof="0" dirty="0" err="1">
                <a:ln>
                  <a:noFill/>
                </a:ln>
                <a:solidFill>
                  <a:srgbClr val="4F271C">
                    <a:lumMod val="10000"/>
                  </a:srgbClr>
                </a:solidFill>
                <a:effectLst/>
                <a:uLnTx/>
                <a:uFillTx/>
                <a:latin typeface="Corbel" panose="020B0503020204020204" pitchFamily="34" charset="0"/>
                <a:ea typeface="+mn-ea"/>
                <a:cs typeface="+mn-cs"/>
              </a:rPr>
              <a:t>Двуфакторната</a:t>
            </a:r>
            <a:r>
              <a:rPr kumimoji="0" lang="bg-BG" sz="3200" b="1" i="0" u="none" strike="noStrike" kern="1200" cap="none" spc="0" normalizeH="0" baseline="0" noProof="0" dirty="0">
                <a:ln>
                  <a:noFill/>
                </a:ln>
                <a:solidFill>
                  <a:srgbClr val="4F271C">
                    <a:lumMod val="10000"/>
                  </a:srgbClr>
                </a:solidFill>
                <a:effectLst/>
                <a:uLnTx/>
                <a:uFillTx/>
                <a:latin typeface="Corbel" panose="020B0503020204020204" pitchFamily="34" charset="0"/>
                <a:ea typeface="+mn-ea"/>
                <a:cs typeface="+mn-cs"/>
              </a:rPr>
              <a:t> теория на </a:t>
            </a:r>
            <a:r>
              <a:rPr kumimoji="0" lang="bg-BG" sz="3200" b="1" i="0" u="none" strike="noStrike" kern="1200" cap="none" spc="0" normalizeH="0" baseline="0" noProof="0" dirty="0" err="1">
                <a:ln>
                  <a:noFill/>
                </a:ln>
                <a:solidFill>
                  <a:srgbClr val="4F271C">
                    <a:lumMod val="10000"/>
                  </a:srgbClr>
                </a:solidFill>
                <a:effectLst/>
                <a:uLnTx/>
                <a:uFillTx/>
                <a:latin typeface="Corbel" panose="020B0503020204020204" pitchFamily="34" charset="0"/>
                <a:ea typeface="+mn-ea"/>
                <a:cs typeface="+mn-cs"/>
              </a:rPr>
              <a:t>Хърцбърг</a:t>
            </a:r>
            <a:r>
              <a:rPr kumimoji="0" lang="bg-BG" sz="3200" b="1" i="0" u="none" strike="noStrike" kern="1200" cap="none" spc="0" normalizeH="0" baseline="0" noProof="0" dirty="0">
                <a:ln>
                  <a:noFill/>
                </a:ln>
                <a:solidFill>
                  <a:srgbClr val="4F271C">
                    <a:lumMod val="10000"/>
                  </a:srgbClr>
                </a:solidFill>
                <a:effectLst/>
                <a:uLnTx/>
                <a:uFillTx/>
                <a:latin typeface="Corbel" panose="020B0503020204020204" pitchFamily="34" charset="0"/>
                <a:ea typeface="+mn-ea"/>
                <a:cs typeface="+mn-cs"/>
              </a:rPr>
              <a:t>;</a:t>
            </a: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bg-BG" sz="3200" b="1" i="0" u="none" strike="noStrike" kern="1200" cap="none" spc="0" normalizeH="0" baseline="0" noProof="0" dirty="0">
                <a:ln>
                  <a:noFill/>
                </a:ln>
                <a:solidFill>
                  <a:srgbClr val="4F271C">
                    <a:lumMod val="10000"/>
                  </a:srgbClr>
                </a:solidFill>
                <a:effectLst/>
                <a:uLnTx/>
                <a:uFillTx/>
                <a:latin typeface="Corbel" panose="020B0503020204020204" pitchFamily="34" charset="0"/>
                <a:ea typeface="+mn-ea"/>
                <a:cs typeface="+mn-cs"/>
              </a:rPr>
              <a:t>- Теорията на </a:t>
            </a:r>
            <a:r>
              <a:rPr kumimoji="0" lang="bg-BG" sz="3200" b="1" i="0" u="none" strike="noStrike" kern="1200" cap="none" spc="0" normalizeH="0" baseline="0" noProof="0" dirty="0" err="1">
                <a:ln>
                  <a:noFill/>
                </a:ln>
                <a:solidFill>
                  <a:srgbClr val="4F271C">
                    <a:lumMod val="10000"/>
                  </a:srgbClr>
                </a:solidFill>
                <a:effectLst/>
                <a:uLnTx/>
                <a:uFillTx/>
                <a:latin typeface="Corbel" panose="020B0503020204020204" pitchFamily="34" charset="0"/>
                <a:ea typeface="+mn-ea"/>
                <a:cs typeface="+mn-cs"/>
              </a:rPr>
              <a:t>МакКлиланд</a:t>
            </a:r>
            <a:r>
              <a:rPr kumimoji="0" lang="bg-BG" sz="3200" b="1" i="0" u="none" strike="noStrike" kern="1200" cap="none" spc="0" normalizeH="0" baseline="0" noProof="0" dirty="0">
                <a:ln>
                  <a:noFill/>
                </a:ln>
                <a:solidFill>
                  <a:srgbClr val="4F271C">
                    <a:lumMod val="10000"/>
                  </a:srgbClr>
                </a:solidFill>
                <a:effectLst/>
                <a:uLnTx/>
                <a:uFillTx/>
                <a:latin typeface="Corbel" panose="020B0503020204020204" pitchFamily="34" charset="0"/>
                <a:ea typeface="+mn-ea"/>
                <a:cs typeface="+mn-cs"/>
              </a:rPr>
              <a:t>;</a:t>
            </a: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bg-BG" sz="3200" b="1" i="0" u="none" strike="noStrike" kern="1200" cap="none" spc="0" normalizeH="0" baseline="0" noProof="0" dirty="0">
                <a:ln>
                  <a:noFill/>
                </a:ln>
                <a:solidFill>
                  <a:srgbClr val="4F271C">
                    <a:lumMod val="10000"/>
                  </a:srgbClr>
                </a:solidFill>
                <a:effectLst/>
                <a:uLnTx/>
                <a:uFillTx/>
                <a:latin typeface="Corbel" panose="020B0503020204020204" pitchFamily="34" charset="0"/>
                <a:ea typeface="+mn-ea"/>
                <a:cs typeface="+mn-cs"/>
              </a:rPr>
              <a:t>- Теориите Х и У.</a:t>
            </a:r>
          </a:p>
        </p:txBody>
      </p:sp>
    </p:spTree>
    <p:extLst>
      <p:ext uri="{BB962C8B-B14F-4D97-AF65-F5344CB8AC3E}">
        <p14:creationId xmlns:p14="http://schemas.microsoft.com/office/powerpoint/2010/main" val="3462104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06690"/>
          </a:xfrm>
        </p:spPr>
        <p:txBody>
          <a:bodyPr>
            <a:normAutofit/>
          </a:bodyPr>
          <a:lstStyle/>
          <a:p>
            <a:pPr algn="ctr"/>
            <a:r>
              <a:rPr lang="bg-BG" sz="3200" b="1" dirty="0">
                <a:solidFill>
                  <a:srgbClr val="FF0000"/>
                </a:solidFill>
                <a:effectLst/>
              </a:rPr>
              <a:t>Теория за йерархия на потребностите на </a:t>
            </a:r>
            <a:r>
              <a:rPr lang="bg-BG" sz="3200" b="1" dirty="0" err="1">
                <a:solidFill>
                  <a:srgbClr val="FF0000"/>
                </a:solidFill>
                <a:effectLst/>
              </a:rPr>
              <a:t>Маслоу</a:t>
            </a:r>
            <a:br>
              <a:rPr lang="bg-BG" sz="3200" b="1" dirty="0">
                <a:solidFill>
                  <a:srgbClr val="FF0000"/>
                </a:solidFill>
                <a:effectLst/>
              </a:rPr>
            </a:br>
            <a:r>
              <a:rPr lang="bg-BG" sz="2800" dirty="0">
                <a:solidFill>
                  <a:srgbClr val="C00000"/>
                </a:solidFill>
                <a:effectLst/>
              </a:rPr>
              <a:t> </a:t>
            </a:r>
            <a:br>
              <a:rPr lang="bg-BG" sz="2800" dirty="0">
                <a:solidFill>
                  <a:srgbClr val="C00000"/>
                </a:solidFill>
                <a:effectLst/>
              </a:rPr>
            </a:br>
            <a:r>
              <a:rPr lang="bg-BG" sz="2800" dirty="0">
                <a:solidFill>
                  <a:schemeClr val="tx2">
                    <a:lumMod val="10000"/>
                  </a:schemeClr>
                </a:solidFill>
                <a:effectLst/>
              </a:rPr>
              <a:t>Основната теза в неговата теория е, че човекът е „искащо животно“. Той има желание да задоволява една предварително зададена схема от потребности, между които съществува йерархия. </a:t>
            </a:r>
            <a:r>
              <a:rPr lang="bg-BG" sz="2800" dirty="0" err="1">
                <a:solidFill>
                  <a:schemeClr val="tx2">
                    <a:lumMod val="10000"/>
                  </a:schemeClr>
                </a:solidFill>
                <a:effectLst/>
              </a:rPr>
              <a:t>Маслоу</a:t>
            </a:r>
            <a:r>
              <a:rPr lang="bg-BG" sz="2800" dirty="0">
                <a:solidFill>
                  <a:schemeClr val="tx2">
                    <a:lumMod val="10000"/>
                  </a:schemeClr>
                </a:solidFill>
                <a:effectLst/>
              </a:rPr>
              <a:t> (1954) предлага най-известната класификация на потребностите като формулира пет общовалидни категории потребности, подреждайки ги в следната йерархия, започвайки от най-основните към най-сложните. </a:t>
            </a:r>
            <a:endParaRPr lang="bg-BG" sz="2800" dirty="0">
              <a:solidFill>
                <a:schemeClr val="tx2">
                  <a:lumMod val="10000"/>
                </a:schemeClr>
              </a:solidFill>
            </a:endParaRPr>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394E886-8F66-4FAF-B197-85FF03BFDD3F}"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21</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3958980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D8F252B-7616-48E2-BDDC-56687A8699DA}"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2" name="Slide Number Placeholder 1"/>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BBC784FC-8F21-4645-9E21-EC3885B83A2C}"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22</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bg-BG" sz="1800" b="0" i="0" u="none" strike="noStrike" kern="1200" cap="none" spc="0" normalizeH="0" baseline="0" noProof="0">
              <a:ln>
                <a:noFill/>
              </a:ln>
              <a:solidFill>
                <a:prstClr val="black"/>
              </a:solidFill>
              <a:effectLst/>
              <a:uLnTx/>
              <a:uFillTx/>
              <a:latin typeface="Garamond" pitchFamily="18" charset="0"/>
              <a:ea typeface="+mn-ea"/>
              <a:cs typeface="+mn-cs"/>
            </a:endParaRPr>
          </a:p>
        </p:txBody>
      </p:sp>
      <p:graphicFrame>
        <p:nvGraphicFramePr>
          <p:cNvPr id="4" name="Object 3"/>
          <p:cNvGraphicFramePr>
            <a:graphicFrameLocks noChangeAspect="1"/>
          </p:cNvGraphicFramePr>
          <p:nvPr/>
        </p:nvGraphicFramePr>
        <p:xfrm>
          <a:off x="971600" y="332656"/>
          <a:ext cx="7848872" cy="6003486"/>
        </p:xfrm>
        <a:graphic>
          <a:graphicData uri="http://schemas.openxmlformats.org/presentationml/2006/ole">
            <mc:AlternateContent xmlns:mc="http://schemas.openxmlformats.org/markup-compatibility/2006">
              <mc:Choice xmlns:v="urn:schemas-microsoft-com:vml" Requires="v">
                <p:oleObj spid="_x0000_s2051" r:id="rId3" imgW="3910097" imgH="3056128" progId="Visio.Drawing.11">
                  <p:embed/>
                </p:oleObj>
              </mc:Choice>
              <mc:Fallback>
                <p:oleObj r:id="rId3" imgW="3910097" imgH="3056128" progId="Visio.Drawing.11">
                  <p:embed/>
                  <p:pic>
                    <p:nvPicPr>
                      <p:cNvPr id="4"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332656"/>
                        <a:ext cx="7848872" cy="6003486"/>
                      </a:xfrm>
                      <a:prstGeom prst="rect">
                        <a:avLst/>
                      </a:prstGeom>
                      <a:noFill/>
                    </p:spPr>
                  </p:pic>
                </p:oleObj>
              </mc:Fallback>
            </mc:AlternateContent>
          </a:graphicData>
        </a:graphic>
      </p:graphicFrame>
    </p:spTree>
    <p:extLst>
      <p:ext uri="{BB962C8B-B14F-4D97-AF65-F5344CB8AC3E}">
        <p14:creationId xmlns:p14="http://schemas.microsoft.com/office/powerpoint/2010/main" val="37004136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rmAutofit/>
          </a:bodyPr>
          <a:lstStyle/>
          <a:p>
            <a:r>
              <a:rPr lang="bg-BG" sz="3600" i="1" dirty="0">
                <a:solidFill>
                  <a:srgbClr val="D20637"/>
                </a:solidFill>
                <a:effectLst/>
              </a:rPr>
              <a:t>Първото ниво</a:t>
            </a:r>
            <a:r>
              <a:rPr lang="bg-BG" sz="3600" dirty="0">
                <a:solidFill>
                  <a:srgbClr val="D20637"/>
                </a:solidFill>
                <a:effectLst/>
              </a:rPr>
              <a:t> включва най-основните нужди – </a:t>
            </a:r>
            <a:r>
              <a:rPr lang="bg-BG" sz="3600" i="1" dirty="0">
                <a:solidFill>
                  <a:srgbClr val="D20637"/>
                </a:solidFill>
                <a:effectLst/>
              </a:rPr>
              <a:t>физиологичните потребности</a:t>
            </a:r>
            <a:r>
              <a:rPr lang="bg-BG" sz="3600" i="1" dirty="0">
                <a:solidFill>
                  <a:schemeClr val="tx2">
                    <a:lumMod val="10000"/>
                  </a:schemeClr>
                </a:solidFill>
                <a:effectLst/>
              </a:rPr>
              <a:t>,</a:t>
            </a:r>
            <a:r>
              <a:rPr lang="bg-BG" sz="3600" dirty="0">
                <a:solidFill>
                  <a:schemeClr val="tx2">
                    <a:lumMod val="10000"/>
                  </a:schemeClr>
                </a:solidFill>
                <a:effectLst/>
              </a:rPr>
              <a:t> т.е. нуждите на хората, свързани с преживяването. Това са първичните или основните потребности за хората, като храна, вода, секс, подслон, избягване на болка и др. На работното място тези потребности обхващат основната заплата и условията на труд.</a:t>
            </a:r>
            <a:br>
              <a:rPr lang="bg-BG" sz="3600" dirty="0">
                <a:solidFill>
                  <a:schemeClr val="tx2">
                    <a:lumMod val="10000"/>
                  </a:schemeClr>
                </a:solidFill>
                <a:effectLst/>
              </a:rPr>
            </a:br>
            <a:endParaRPr lang="bg-BG" sz="3600" dirty="0">
              <a:solidFill>
                <a:schemeClr val="tx2">
                  <a:lumMod val="10000"/>
                </a:schemeClr>
              </a:solidFill>
            </a:endParaRPr>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0FBB1E8-9630-4019-928D-01899F693A7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23</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3270091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rmAutofit/>
          </a:bodyPr>
          <a:lstStyle/>
          <a:p>
            <a:r>
              <a:rPr lang="bg-BG" sz="3200" dirty="0">
                <a:solidFill>
                  <a:schemeClr val="tx2">
                    <a:lumMod val="10000"/>
                  </a:schemeClr>
                </a:solidFill>
                <a:effectLst/>
              </a:rPr>
              <a:t>Когато тези нужди са задоволени се появява </a:t>
            </a:r>
            <a:r>
              <a:rPr lang="bg-BG" sz="3200" i="1" dirty="0">
                <a:solidFill>
                  <a:srgbClr val="D20637"/>
                </a:solidFill>
                <a:effectLst/>
              </a:rPr>
              <a:t>второто ниво</a:t>
            </a:r>
            <a:r>
              <a:rPr lang="bg-BG" sz="3200" dirty="0">
                <a:solidFill>
                  <a:srgbClr val="D20637"/>
                </a:solidFill>
                <a:effectLst/>
              </a:rPr>
              <a:t> – </a:t>
            </a:r>
            <a:r>
              <a:rPr lang="bg-BG" sz="3200" i="1" dirty="0">
                <a:solidFill>
                  <a:srgbClr val="D20637"/>
                </a:solidFill>
                <a:effectLst/>
              </a:rPr>
              <a:t>потребности от сигурност и безопасност, </a:t>
            </a:r>
            <a:r>
              <a:rPr lang="bg-BG" sz="3200" dirty="0">
                <a:solidFill>
                  <a:schemeClr val="tx2">
                    <a:lumMod val="10000"/>
                  </a:schemeClr>
                </a:solidFill>
                <a:effectLst/>
              </a:rPr>
              <a:t>напр., защита от опасност и нещастни случаи, сигурност на работното място. На работното място хората преценяват тези потребности с оглед на създаване безопасни условия на труд, сигурна работа и приемливо ниво на странични социални облаги за осигуряване на здраве, защита и пенсиониране.</a:t>
            </a:r>
            <a:br>
              <a:rPr lang="bg-BG" sz="3200" dirty="0">
                <a:solidFill>
                  <a:schemeClr val="tx2">
                    <a:lumMod val="10000"/>
                  </a:schemeClr>
                </a:solidFill>
                <a:effectLst/>
              </a:rPr>
            </a:br>
            <a:endParaRPr lang="bg-BG" sz="3200" dirty="0">
              <a:solidFill>
                <a:schemeClr val="tx2">
                  <a:lumMod val="10000"/>
                </a:schemeClr>
              </a:solidFill>
            </a:endParaRPr>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0FBB1E8-9630-4019-928D-01899F693A7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24</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7008696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rmAutofit/>
          </a:bodyPr>
          <a:lstStyle/>
          <a:p>
            <a:r>
              <a:rPr lang="bg-BG" sz="2800" i="1" dirty="0">
                <a:solidFill>
                  <a:srgbClr val="C00000"/>
                </a:solidFill>
                <a:effectLst/>
              </a:rPr>
              <a:t>Третото ниво</a:t>
            </a:r>
            <a:r>
              <a:rPr lang="bg-BG" sz="2800" dirty="0">
                <a:solidFill>
                  <a:srgbClr val="C00000"/>
                </a:solidFill>
                <a:effectLst/>
              </a:rPr>
              <a:t> включва </a:t>
            </a:r>
            <a:r>
              <a:rPr lang="bg-BG" sz="2800" i="1" dirty="0">
                <a:solidFill>
                  <a:srgbClr val="C00000"/>
                </a:solidFill>
                <a:effectLst/>
              </a:rPr>
              <a:t>потребности от принадлежност или т. нар. социални потребности. </a:t>
            </a:r>
            <a:r>
              <a:rPr lang="bg-BG" sz="2800" dirty="0">
                <a:solidFill>
                  <a:schemeClr val="accent4">
                    <a:lumMod val="10000"/>
                  </a:schemeClr>
                </a:solidFill>
                <a:effectLst/>
              </a:rPr>
              <a:t>Това са такива нужди като приятелство, привързаност и удовлетворяващи взаимоотношения с другите хора. На работното място тези потребности са свързани с желанието за общуване с другите работници, създаване на добри отношения с ръководителите и приемане от колегите. Например, работата в група, подкрепата и сплотеността удовлетворяват тези нужди. </a:t>
            </a:r>
            <a:br>
              <a:rPr lang="bg-BG" sz="2800" dirty="0">
                <a:solidFill>
                  <a:schemeClr val="accent4">
                    <a:lumMod val="10000"/>
                  </a:schemeClr>
                </a:solidFill>
                <a:effectLst/>
              </a:rPr>
            </a:br>
            <a:endParaRPr lang="bg-BG" sz="2800" dirty="0">
              <a:solidFill>
                <a:schemeClr val="accent4">
                  <a:lumMod val="10000"/>
                </a:schemeClr>
              </a:solidFill>
            </a:endParaRPr>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E783052-B0D7-4F3C-A8AD-8AD0FFD205CA}"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25</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11639866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6178698"/>
          </a:xfrm>
        </p:spPr>
        <p:txBody>
          <a:bodyPr>
            <a:normAutofit/>
          </a:bodyPr>
          <a:lstStyle/>
          <a:p>
            <a:r>
              <a:rPr lang="bg-BG" sz="2800" i="1" dirty="0">
                <a:solidFill>
                  <a:srgbClr val="D20637"/>
                </a:solidFill>
                <a:effectLst/>
              </a:rPr>
              <a:t>Четвъртото ниво</a:t>
            </a:r>
            <a:r>
              <a:rPr lang="bg-BG" sz="2800" dirty="0">
                <a:solidFill>
                  <a:srgbClr val="D20637"/>
                </a:solidFill>
                <a:effectLst/>
              </a:rPr>
              <a:t> включва </a:t>
            </a:r>
            <a:r>
              <a:rPr lang="bg-BG" sz="2800" i="1" dirty="0">
                <a:solidFill>
                  <a:srgbClr val="D20637"/>
                </a:solidFill>
                <a:effectLst/>
              </a:rPr>
              <a:t>потребности от уважение, </a:t>
            </a:r>
            <a:r>
              <a:rPr lang="bg-BG" sz="2800" dirty="0">
                <a:solidFill>
                  <a:schemeClr val="accent4">
                    <a:lumMod val="10000"/>
                  </a:schemeClr>
                </a:solidFill>
                <a:effectLst/>
              </a:rPr>
              <a:t>т.е.</a:t>
            </a:r>
            <a:r>
              <a:rPr lang="bg-BG" sz="2800" i="1" dirty="0">
                <a:solidFill>
                  <a:schemeClr val="accent4">
                    <a:lumMod val="10000"/>
                  </a:schemeClr>
                </a:solidFill>
                <a:effectLst/>
              </a:rPr>
              <a:t> </a:t>
            </a:r>
            <a:r>
              <a:rPr lang="bg-BG" sz="2800" dirty="0">
                <a:solidFill>
                  <a:schemeClr val="accent4">
                    <a:lumMod val="10000"/>
                  </a:schemeClr>
                </a:solidFill>
                <a:effectLst/>
              </a:rPr>
              <a:t>то обхваща потребностите от </a:t>
            </a:r>
            <a:r>
              <a:rPr lang="bg-BG" sz="2800" dirty="0">
                <a:solidFill>
                  <a:schemeClr val="tx1"/>
                </a:solidFill>
                <a:effectLst/>
              </a:rPr>
              <a:t>самочувствие, самоуважение, уважение на качествата на индивида </a:t>
            </a:r>
            <a:r>
              <a:rPr lang="bg-BG" sz="2800" dirty="0">
                <a:solidFill>
                  <a:schemeClr val="accent4">
                    <a:lumMod val="10000"/>
                  </a:schemeClr>
                </a:solidFill>
                <a:effectLst/>
              </a:rPr>
              <a:t>от другите лица и потребността от развитие на чувство на самоувереност и престиж, сила и чувство за полезност. Успешното завършване на дадена задача, признанието на уменията на индивида от другите лица, придобиването на титли във фирмата (напр. мениджър, специалист, началник) са все примери за такива потребности.</a:t>
            </a:r>
            <a:br>
              <a:rPr lang="bg-BG" sz="2800" dirty="0">
                <a:solidFill>
                  <a:schemeClr val="accent4">
                    <a:lumMod val="10000"/>
                  </a:schemeClr>
                </a:solidFill>
                <a:effectLst/>
              </a:rPr>
            </a:br>
            <a:endParaRPr lang="bg-BG" sz="2800" dirty="0">
              <a:solidFill>
                <a:schemeClr val="accent4">
                  <a:lumMod val="10000"/>
                </a:schemeClr>
              </a:solidFill>
            </a:endParaRPr>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8BB81E4-0CA4-410F-A2CF-109D44A4AC21}"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26</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19899329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79016"/>
          </a:xfrm>
        </p:spPr>
        <p:txBody>
          <a:bodyPr>
            <a:noAutofit/>
          </a:bodyPr>
          <a:lstStyle/>
          <a:p>
            <a:r>
              <a:rPr lang="bg-BG" sz="3200" dirty="0">
                <a:effectLst/>
              </a:rPr>
              <a:t>Най-високото </a:t>
            </a:r>
            <a:r>
              <a:rPr lang="bg-BG" sz="3200" b="1" i="1" dirty="0">
                <a:effectLst/>
              </a:rPr>
              <a:t>пето ниво</a:t>
            </a:r>
            <a:r>
              <a:rPr lang="bg-BG" sz="3200" dirty="0">
                <a:effectLst/>
              </a:rPr>
              <a:t> включва </a:t>
            </a:r>
            <a:r>
              <a:rPr lang="bg-BG" sz="3200" b="1" i="1" dirty="0">
                <a:effectLst/>
              </a:rPr>
              <a:t>потребности от </a:t>
            </a:r>
            <a:r>
              <a:rPr lang="bg-BG" sz="3200" b="1" i="1" dirty="0" err="1">
                <a:effectLst/>
              </a:rPr>
              <a:t>самореализация</a:t>
            </a:r>
            <a:r>
              <a:rPr lang="bg-BG" sz="3200" b="1" i="1" dirty="0">
                <a:effectLst/>
              </a:rPr>
              <a:t> или </a:t>
            </a:r>
            <a:r>
              <a:rPr lang="bg-BG" sz="3200" b="1" i="1" dirty="0" err="1">
                <a:effectLst/>
              </a:rPr>
              <a:t>самоактуализация</a:t>
            </a:r>
            <a:r>
              <a:rPr lang="bg-BG" sz="3200" b="1" i="1" dirty="0">
                <a:effectLst/>
              </a:rPr>
              <a:t>,</a:t>
            </a:r>
            <a:r>
              <a:rPr lang="bg-BG" sz="3200" dirty="0">
                <a:effectLst/>
              </a:rPr>
              <a:t> т.е. постигане на чувство за личностна завършеност, компетентност и постижения. Хората с доминиращи потребности от </a:t>
            </a:r>
            <a:r>
              <a:rPr lang="bg-BG" sz="3200" dirty="0" err="1">
                <a:effectLst/>
              </a:rPr>
              <a:t>самореализация</a:t>
            </a:r>
            <a:r>
              <a:rPr lang="bg-BG" sz="3200" dirty="0">
                <a:effectLst/>
              </a:rPr>
              <a:t>  търсят работни задания, които са предизвикателство за уменията им, позволяват им да използват творческите и иновационните си таланти, които им дават възможност за напредък и личностно израстване.</a:t>
            </a:r>
            <a:endParaRPr lang="en-US" sz="32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27</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7594118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6178698"/>
          </a:xfrm>
        </p:spPr>
        <p:txBody>
          <a:bodyPr>
            <a:normAutofit fontScale="90000"/>
          </a:bodyPr>
          <a:lstStyle/>
          <a:p>
            <a:r>
              <a:rPr lang="bg-BG" sz="3200" dirty="0">
                <a:solidFill>
                  <a:schemeClr val="tx1"/>
                </a:solidFill>
                <a:effectLst/>
              </a:rPr>
              <a:t>Теорията на </a:t>
            </a:r>
            <a:r>
              <a:rPr lang="bg-BG" sz="3200" dirty="0" err="1">
                <a:solidFill>
                  <a:schemeClr val="tx1"/>
                </a:solidFill>
                <a:effectLst/>
              </a:rPr>
              <a:t>Маслоу</a:t>
            </a:r>
            <a:r>
              <a:rPr lang="bg-BG" sz="3200" dirty="0">
                <a:solidFill>
                  <a:schemeClr val="tx1"/>
                </a:solidFill>
                <a:effectLst/>
              </a:rPr>
              <a:t> има голямо влияние и поддръжка от много автори. След нейната поява, ръководителите от различен ранг започват да разбират, че мотивирането на хората се определя от широк спектър потребности, а не само от икономически стимули. В резултат на редица проучвания се стига до извода, че потребностите от уважение и реализация на личността стават най-важни, когато човек се издигне по стълбата на управленската кариера.</a:t>
            </a:r>
            <a:br>
              <a:rPr lang="en-US" sz="3200" dirty="0">
                <a:solidFill>
                  <a:schemeClr val="tx1"/>
                </a:solidFill>
                <a:effectLst/>
              </a:rPr>
            </a:br>
            <a:endParaRPr lang="bg-BG" sz="3200" dirty="0">
              <a:solidFill>
                <a:schemeClr val="tx1"/>
              </a:solidFill>
            </a:endParaRPr>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C3AB34C-A5CB-47F6-B1FE-0F63C019EFA2}"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dirty="0">
              <a:ln>
                <a:noFill/>
              </a:ln>
              <a:solidFill>
                <a:srgbClr val="E7DEC9">
                  <a:shade val="50000"/>
                  <a:satMod val="200000"/>
                </a:srgbClr>
              </a:solidFill>
              <a:effectLst/>
              <a:uLnTx/>
              <a:uFillTx/>
              <a:latin typeface="Garamond" pitchFamily="18" charset="0"/>
              <a:ea typeface="+mn-ea"/>
              <a:cs typeface="+mn-cs"/>
            </a:endParaRP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28</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2529743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rmAutofit fontScale="90000"/>
          </a:bodyPr>
          <a:lstStyle/>
          <a:p>
            <a:r>
              <a:rPr lang="bg-BG" sz="2800" dirty="0">
                <a:solidFill>
                  <a:schemeClr val="tx1"/>
                </a:solidFill>
                <a:effectLst/>
              </a:rPr>
              <a:t>Появяват се и редица критики на теорията на </a:t>
            </a:r>
            <a:r>
              <a:rPr lang="bg-BG" sz="2800" dirty="0" err="1">
                <a:solidFill>
                  <a:schemeClr val="tx1"/>
                </a:solidFill>
                <a:effectLst/>
              </a:rPr>
              <a:t>Маслоу</a:t>
            </a:r>
            <a:r>
              <a:rPr lang="bg-BG" sz="2800" dirty="0">
                <a:solidFill>
                  <a:schemeClr val="tx1"/>
                </a:solidFill>
                <a:effectLst/>
              </a:rPr>
              <a:t>. Оспорва се въпросът за равнищата на потребностите, които според някои изследвания може да варират от две до седем. Потребностите не са статични, а динамични. Човек може да се движи надолу в йерархията също така бързо, както и нагоре. В един и същи момент могат да действат потребности от повече равнища, което противоречи на идеята, че потребностите се задоволяват в определен йерархичен ред. Не може да се приеме също така безрезервно твърдението, че задоволената потребност не е </a:t>
            </a:r>
            <a:r>
              <a:rPr lang="bg-BG" sz="2800" dirty="0" err="1">
                <a:solidFill>
                  <a:schemeClr val="tx1"/>
                </a:solidFill>
                <a:effectLst/>
              </a:rPr>
              <a:t>мотиватор</a:t>
            </a:r>
            <a:r>
              <a:rPr lang="bg-BG" sz="2800" dirty="0">
                <a:solidFill>
                  <a:schemeClr val="tx1"/>
                </a:solidFill>
                <a:effectLst/>
              </a:rPr>
              <a:t>, тъй като отделните потребности никога не са напълно задоволени в резултат на единично действие или поведение.  </a:t>
            </a:r>
            <a:br>
              <a:rPr lang="en-US" sz="2400" dirty="0">
                <a:solidFill>
                  <a:schemeClr val="tx1"/>
                </a:solidFill>
                <a:effectLst/>
              </a:rPr>
            </a:br>
            <a:endParaRPr lang="bg-BG" sz="2400" dirty="0">
              <a:solidFill>
                <a:schemeClr val="tx1"/>
              </a:solidFill>
            </a:endParaRPr>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302054B-22CC-4E7F-BFB4-157FA706391C}"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29</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2588089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274638"/>
            <a:ext cx="6984776" cy="6322714"/>
          </a:xfrm>
        </p:spPr>
        <p:txBody>
          <a:bodyPr>
            <a:normAutofit fontScale="90000"/>
          </a:bodyPr>
          <a:lstStyle/>
          <a:p>
            <a:pPr algn="ctr"/>
            <a:br>
              <a:rPr lang="ru-RU" sz="3200" b="1" dirty="0">
                <a:solidFill>
                  <a:srgbClr val="C00000"/>
                </a:solidFill>
                <a:effectLst>
                  <a:outerShdw blurRad="38100" dist="38100" dir="2700000" algn="tl">
                    <a:srgbClr val="000000">
                      <a:alpha val="43137"/>
                    </a:srgbClr>
                  </a:outerShdw>
                </a:effectLst>
              </a:rPr>
            </a:br>
            <a:br>
              <a:rPr lang="ru-RU" sz="3200" b="1" dirty="0">
                <a:solidFill>
                  <a:srgbClr val="C00000"/>
                </a:solidFill>
                <a:effectLst>
                  <a:outerShdw blurRad="38100" dist="38100" dir="2700000" algn="tl">
                    <a:srgbClr val="000000">
                      <a:alpha val="43137"/>
                    </a:srgbClr>
                  </a:outerShdw>
                </a:effectLst>
              </a:rPr>
            </a:br>
            <a:br>
              <a:rPr lang="ru-RU" sz="3200" b="1" dirty="0">
                <a:solidFill>
                  <a:srgbClr val="C00000"/>
                </a:solidFill>
                <a:effectLst>
                  <a:outerShdw blurRad="38100" dist="38100" dir="2700000" algn="tl">
                    <a:srgbClr val="000000">
                      <a:alpha val="43137"/>
                    </a:srgbClr>
                  </a:outerShdw>
                </a:effectLst>
              </a:rPr>
            </a:br>
            <a:br>
              <a:rPr lang="ru-RU" sz="3200" b="1" dirty="0">
                <a:solidFill>
                  <a:srgbClr val="C00000"/>
                </a:solidFill>
                <a:effectLst>
                  <a:outerShdw blurRad="38100" dist="38100" dir="2700000" algn="tl">
                    <a:srgbClr val="000000">
                      <a:alpha val="43137"/>
                    </a:srgbClr>
                  </a:outerShdw>
                </a:effectLst>
              </a:rPr>
            </a:br>
            <a:br>
              <a:rPr lang="ru-RU" sz="3200" b="1" dirty="0">
                <a:solidFill>
                  <a:srgbClr val="C00000"/>
                </a:solidFill>
                <a:effectLst>
                  <a:outerShdw blurRad="38100" dist="38100" dir="2700000" algn="tl">
                    <a:srgbClr val="000000">
                      <a:alpha val="43137"/>
                    </a:srgbClr>
                  </a:outerShdw>
                </a:effectLst>
              </a:rPr>
            </a:br>
            <a:br>
              <a:rPr lang="ru-RU" sz="3200" b="1" dirty="0">
                <a:solidFill>
                  <a:srgbClr val="C00000"/>
                </a:solidFill>
                <a:effectLst>
                  <a:outerShdw blurRad="38100" dist="38100" dir="2700000" algn="tl">
                    <a:srgbClr val="000000">
                      <a:alpha val="43137"/>
                    </a:srgbClr>
                  </a:outerShdw>
                </a:effectLst>
              </a:rPr>
            </a:br>
            <a:r>
              <a:rPr lang="ru-RU" sz="4000" b="1" dirty="0">
                <a:solidFill>
                  <a:srgbClr val="C00000"/>
                </a:solidFill>
                <a:effectLst>
                  <a:outerShdw blurRad="38100" dist="38100" dir="2700000" algn="tl">
                    <a:srgbClr val="000000">
                      <a:alpha val="43137"/>
                    </a:srgbClr>
                  </a:outerShdw>
                </a:effectLst>
              </a:rPr>
              <a:t>1. </a:t>
            </a:r>
            <a:r>
              <a:rPr lang="ru-RU" sz="4400" b="1" dirty="0">
                <a:solidFill>
                  <a:srgbClr val="C00000"/>
                </a:solidFill>
                <a:effectLst>
                  <a:outerShdw blurRad="38100" dist="38100" dir="2700000" algn="tl">
                    <a:srgbClr val="000000">
                      <a:alpha val="43137"/>
                    </a:srgbClr>
                  </a:outerShdw>
                </a:effectLst>
              </a:rPr>
              <a:t>Механизъм и съдържание на мотивационния процес</a:t>
            </a:r>
            <a:br>
              <a:rPr lang="ru-RU" sz="4400" b="1" dirty="0">
                <a:solidFill>
                  <a:srgbClr val="C00000"/>
                </a:solidFill>
                <a:effectLst>
                  <a:outerShdw blurRad="38100" dist="38100" dir="2700000" algn="tl">
                    <a:srgbClr val="000000">
                      <a:alpha val="43137"/>
                    </a:srgbClr>
                  </a:outerShdw>
                </a:effectLst>
              </a:rPr>
            </a:br>
            <a:br>
              <a:rPr lang="en-US" sz="4000" dirty="0"/>
            </a:br>
            <a:br>
              <a:rPr lang="en-US" dirty="0"/>
            </a:br>
            <a:br>
              <a:rPr lang="en-US" dirty="0"/>
            </a:br>
            <a:br>
              <a:rPr lang="en-US" dirty="0"/>
            </a:br>
            <a:br>
              <a:rPr lang="en-US" dirty="0"/>
            </a:br>
            <a:br>
              <a:rPr lang="en-US" dirty="0"/>
            </a:br>
            <a:endParaRPr lang="en-US"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411753-DF5C-46B1-93AD-428317DB05DF}" type="datetime1">
              <a:rPr kumimoji="0" 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70C7251-C8B5-4A4B-9863-DB91C898ED03}" type="slidenum">
              <a:rPr kumimoji="0" lang="en-US" sz="1200" b="0" i="0" u="none" strike="noStrike" kern="1200" cap="none" spc="0" normalizeH="0" baseline="0" noProof="0" smtClean="0">
                <a:ln>
                  <a:noFill/>
                </a:ln>
                <a:solidFill>
                  <a:srgbClr val="002060"/>
                </a:solidFill>
                <a:effectLst/>
                <a:uLnTx/>
                <a:uFillTx/>
                <a:latin typeface="Garamond" pitchFamily="18"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rgbClr val="002060"/>
              </a:solidFill>
              <a:effectLst/>
              <a:uLnTx/>
              <a:uFillTx/>
              <a:latin typeface="Garamond" pitchFamily="18" charset="0"/>
              <a:ea typeface="+mn-ea"/>
              <a:cs typeface="+mn-cs"/>
            </a:endParaRPr>
          </a:p>
        </p:txBody>
      </p:sp>
    </p:spTree>
    <p:extLst>
      <p:ext uri="{BB962C8B-B14F-4D97-AF65-F5344CB8AC3E}">
        <p14:creationId xmlns:p14="http://schemas.microsoft.com/office/powerpoint/2010/main" val="1565600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lstStyle/>
          <a:p>
            <a:pPr algn="ctr"/>
            <a:r>
              <a:rPr lang="bg-BG" b="1" dirty="0" err="1">
                <a:solidFill>
                  <a:srgbClr val="FF0000"/>
                </a:solidFill>
                <a:effectLst/>
              </a:rPr>
              <a:t>ERG-Теория</a:t>
            </a:r>
            <a:r>
              <a:rPr lang="bg-BG" b="1" dirty="0">
                <a:solidFill>
                  <a:srgbClr val="FF0000"/>
                </a:solidFill>
                <a:effectLst/>
              </a:rPr>
              <a:t> на </a:t>
            </a:r>
            <a:r>
              <a:rPr lang="bg-BG" b="1" dirty="0" err="1">
                <a:solidFill>
                  <a:srgbClr val="FF0000"/>
                </a:solidFill>
                <a:effectLst/>
              </a:rPr>
              <a:t>Алдерфер</a:t>
            </a:r>
            <a:br>
              <a:rPr lang="en-US" dirty="0">
                <a:effectLst/>
              </a:rPr>
            </a:br>
            <a:endParaRPr lang="bg-BG" dirty="0"/>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9CAEDBF-AAE2-464C-94D0-A14F7D724988}" type="datetime1">
              <a:rPr kumimoji="0" lang="en-US" altLang="en-US" sz="1200" b="1" i="0" u="none" strike="noStrike" kern="1200" cap="none" spc="0" normalizeH="0" baseline="0" noProof="0" smtClean="0">
                <a:ln>
                  <a:noFill/>
                </a:ln>
                <a:solidFill>
                  <a:prstClr val="white">
                    <a:lumMod val="50000"/>
                  </a:prst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1" i="0" u="none" strike="noStrike" kern="1200" cap="none" spc="0" normalizeH="0" baseline="0" noProof="0" dirty="0">
              <a:ln>
                <a:noFill/>
              </a:ln>
              <a:solidFill>
                <a:prstClr val="white">
                  <a:lumMod val="50000"/>
                </a:prstClr>
              </a:solidFill>
              <a:effectLst/>
              <a:uLnTx/>
              <a:uFillTx/>
              <a:latin typeface="Garamond" pitchFamily="18" charset="0"/>
              <a:ea typeface="+mn-ea"/>
              <a:cs typeface="+mn-cs"/>
            </a:endParaRP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1" i="0" u="none" strike="noStrike" kern="1200" cap="none" spc="0" normalizeH="0" baseline="0" noProof="0" smtClean="0">
                <a:ln>
                  <a:noFill/>
                </a:ln>
                <a:solidFill>
                  <a:prstClr val="white">
                    <a:lumMod val="50000"/>
                  </a:prst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30</a:t>
            </a:fld>
            <a:endParaRPr kumimoji="0" lang="bg-BG" altLang="en-US" sz="1200" b="1" i="0" u="none" strike="noStrike" kern="1200" cap="none" spc="0" normalizeH="0" baseline="0" noProof="0" dirty="0">
              <a:ln>
                <a:noFill/>
              </a:ln>
              <a:solidFill>
                <a:prstClr val="white">
                  <a:lumMod val="50000"/>
                </a:prst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9734106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Autofit/>
          </a:bodyPr>
          <a:lstStyle/>
          <a:p>
            <a:r>
              <a:rPr lang="bg-BG" sz="2400" dirty="0">
                <a:effectLst/>
              </a:rPr>
              <a:t>През 1969 г. </a:t>
            </a:r>
            <a:r>
              <a:rPr lang="bg-BG" sz="2400" dirty="0" err="1">
                <a:effectLst/>
              </a:rPr>
              <a:t>Алдерфер</a:t>
            </a:r>
            <a:r>
              <a:rPr lang="bg-BG" sz="2400" dirty="0">
                <a:effectLst/>
              </a:rPr>
              <a:t> модифицира йерархията на потребностите на </a:t>
            </a:r>
            <a:r>
              <a:rPr lang="bg-BG" sz="2400" dirty="0" err="1">
                <a:effectLst/>
              </a:rPr>
              <a:t>Маслоу</a:t>
            </a:r>
            <a:r>
              <a:rPr lang="bg-BG" sz="2400" dirty="0">
                <a:effectLst/>
              </a:rPr>
              <a:t> като формулира три равнища:</a:t>
            </a:r>
            <a:br>
              <a:rPr lang="en-US" sz="2400" dirty="0">
                <a:effectLst/>
              </a:rPr>
            </a:br>
            <a:r>
              <a:rPr lang="bg-BG" sz="2400" b="1" dirty="0">
                <a:effectLst/>
              </a:rPr>
              <a:t>• Съществуване (</a:t>
            </a:r>
            <a:r>
              <a:rPr lang="bg-BG" sz="2400" b="1" dirty="0" err="1">
                <a:solidFill>
                  <a:srgbClr val="FF0000"/>
                </a:solidFill>
                <a:effectLst/>
              </a:rPr>
              <a:t>E</a:t>
            </a:r>
            <a:r>
              <a:rPr lang="bg-BG" sz="2400" b="1" dirty="0" err="1">
                <a:effectLst/>
              </a:rPr>
              <a:t>xistence</a:t>
            </a:r>
            <a:r>
              <a:rPr lang="bg-BG" sz="2400" b="1" dirty="0">
                <a:effectLst/>
              </a:rPr>
              <a:t>) </a:t>
            </a:r>
            <a:r>
              <a:rPr lang="bg-BG" sz="2400" dirty="0">
                <a:effectLst/>
              </a:rPr>
              <a:t>- всички възможни материални и физически желания, т.е. физиологичните потребности и потребността от сигурност (първо и второ ниво по </a:t>
            </a:r>
            <a:r>
              <a:rPr lang="bg-BG" sz="2400" dirty="0" err="1">
                <a:effectLst/>
              </a:rPr>
              <a:t>Маслоу</a:t>
            </a:r>
            <a:r>
              <a:rPr lang="bg-BG" sz="2400" dirty="0">
                <a:effectLst/>
              </a:rPr>
              <a:t>);</a:t>
            </a:r>
            <a:br>
              <a:rPr lang="en-US" sz="2400" dirty="0">
                <a:effectLst/>
              </a:rPr>
            </a:br>
            <a:r>
              <a:rPr lang="bg-BG" sz="2400" dirty="0">
                <a:effectLst/>
              </a:rPr>
              <a:t>• </a:t>
            </a:r>
            <a:r>
              <a:rPr lang="bg-BG" sz="2400" b="1" dirty="0">
                <a:effectLst/>
              </a:rPr>
              <a:t>Обвързване (</a:t>
            </a:r>
            <a:r>
              <a:rPr lang="bg-BG" sz="2400" b="1" dirty="0" err="1">
                <a:solidFill>
                  <a:srgbClr val="FF0000"/>
                </a:solidFill>
                <a:effectLst/>
              </a:rPr>
              <a:t>R</a:t>
            </a:r>
            <a:r>
              <a:rPr lang="bg-BG" sz="2400" b="1" dirty="0" err="1">
                <a:effectLst/>
              </a:rPr>
              <a:t>elatedness</a:t>
            </a:r>
            <a:r>
              <a:rPr lang="bg-BG" sz="2400" b="1" dirty="0">
                <a:effectLst/>
              </a:rPr>
              <a:t>) </a:t>
            </a:r>
            <a:r>
              <a:rPr lang="bg-BG" sz="2400" dirty="0">
                <a:effectLst/>
              </a:rPr>
              <a:t>– потребностите от принадлежност, от отношения с други хора, желани­я за близост, любов и приятелство </a:t>
            </a:r>
            <a:r>
              <a:rPr lang="bg-BG" sz="2400" dirty="0" err="1">
                <a:effectLst/>
              </a:rPr>
              <a:t>идр</a:t>
            </a:r>
            <a:r>
              <a:rPr lang="bg-BG" sz="2400" dirty="0">
                <a:effectLst/>
              </a:rPr>
              <a:t>. (третото ниво по </a:t>
            </a:r>
            <a:r>
              <a:rPr lang="bg-BG" sz="2400" dirty="0" err="1">
                <a:effectLst/>
              </a:rPr>
              <a:t>Маслоу</a:t>
            </a:r>
            <a:r>
              <a:rPr lang="bg-BG" sz="2400" dirty="0">
                <a:effectLst/>
              </a:rPr>
              <a:t>);</a:t>
            </a:r>
            <a:br>
              <a:rPr lang="en-US" sz="2400" dirty="0">
                <a:effectLst/>
              </a:rPr>
            </a:br>
            <a:r>
              <a:rPr lang="bg-BG" sz="2400" dirty="0">
                <a:effectLst/>
              </a:rPr>
              <a:t>• </a:t>
            </a:r>
            <a:r>
              <a:rPr lang="bg-BG" sz="2400" b="1" dirty="0">
                <a:effectLst/>
              </a:rPr>
              <a:t>Растеж (</a:t>
            </a:r>
            <a:r>
              <a:rPr lang="bg-BG" sz="2400" b="1" dirty="0" err="1">
                <a:solidFill>
                  <a:srgbClr val="FF0000"/>
                </a:solidFill>
                <a:effectLst/>
              </a:rPr>
              <a:t>G</a:t>
            </a:r>
            <a:r>
              <a:rPr lang="bg-BG" sz="2400" b="1" dirty="0" err="1">
                <a:effectLst/>
              </a:rPr>
              <a:t>rowth</a:t>
            </a:r>
            <a:r>
              <a:rPr lang="bg-BG" sz="2400" b="1" dirty="0">
                <a:effectLst/>
              </a:rPr>
              <a:t>) </a:t>
            </a:r>
            <a:r>
              <a:rPr lang="bg-BG" sz="2400" dirty="0">
                <a:effectLst/>
              </a:rPr>
              <a:t>- всички желания на хората творчески да </a:t>
            </a:r>
            <a:r>
              <a:rPr lang="bg-BG" sz="2400" dirty="0" err="1">
                <a:effectLst/>
              </a:rPr>
              <a:t>въздействуват</a:t>
            </a:r>
            <a:r>
              <a:rPr lang="bg-BG" sz="2400" dirty="0">
                <a:effectLst/>
              </a:rPr>
              <a:t> на околната среда и на самите себе си, т.е. потребностите от </a:t>
            </a:r>
            <a:r>
              <a:rPr lang="bg-BG" sz="2400" dirty="0" err="1">
                <a:effectLst/>
              </a:rPr>
              <a:t>самореализация</a:t>
            </a:r>
            <a:r>
              <a:rPr lang="bg-BG" sz="2400" dirty="0">
                <a:effectLst/>
              </a:rPr>
              <a:t>, които обединяват четвъртото и петото ниво на потребности по </a:t>
            </a:r>
            <a:r>
              <a:rPr lang="bg-BG" sz="2400" dirty="0" err="1">
                <a:effectLst/>
              </a:rPr>
              <a:t>Маслоу</a:t>
            </a:r>
            <a:r>
              <a:rPr lang="bg-BG" sz="2400" dirty="0">
                <a:effectLst/>
              </a:rPr>
              <a:t>.</a:t>
            </a:r>
            <a:endParaRPr lang="bg-BG" sz="2400" dirty="0"/>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35C536F-334D-4BEB-962C-B12C6C215803}"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31</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5870213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6178698"/>
          </a:xfrm>
        </p:spPr>
        <p:txBody>
          <a:bodyPr>
            <a:normAutofit/>
          </a:bodyPr>
          <a:lstStyle/>
          <a:p>
            <a:r>
              <a:rPr lang="bg-BG" sz="2800" dirty="0" err="1">
                <a:effectLst/>
              </a:rPr>
              <a:t>ERG-теорията</a:t>
            </a:r>
            <a:r>
              <a:rPr lang="bg-BG" sz="2800" dirty="0">
                <a:effectLst/>
              </a:rPr>
              <a:t> определя мотивационните проблеми в организацията чрез търсене отговор на следните въпроси: </a:t>
            </a:r>
            <a:br>
              <a:rPr lang="bg-BG" sz="2800" dirty="0">
                <a:effectLst/>
              </a:rPr>
            </a:br>
            <a:r>
              <a:rPr lang="bg-BG" sz="2800" dirty="0">
                <a:effectLst/>
              </a:rPr>
              <a:t>- какви потребности има сега конкретният индивид; </a:t>
            </a:r>
            <a:br>
              <a:rPr lang="bg-BG" sz="2800" dirty="0">
                <a:effectLst/>
              </a:rPr>
            </a:br>
            <a:r>
              <a:rPr lang="bg-BG" sz="2800" dirty="0">
                <a:effectLst/>
              </a:rPr>
              <a:t>- кои потребности са задоволени и как; </a:t>
            </a:r>
            <a:br>
              <a:rPr lang="bg-BG" sz="2800" dirty="0">
                <a:effectLst/>
              </a:rPr>
            </a:br>
            <a:r>
              <a:rPr lang="bg-BG" sz="2800" dirty="0">
                <a:effectLst/>
              </a:rPr>
              <a:t>- коя от незадоволените потребности стои по-ниско в йерархията; </a:t>
            </a:r>
            <a:br>
              <a:rPr lang="bg-BG" sz="2800" dirty="0">
                <a:effectLst/>
              </a:rPr>
            </a:br>
            <a:r>
              <a:rPr lang="bg-BG" sz="2800" dirty="0">
                <a:effectLst/>
              </a:rPr>
              <a:t>- има ли провал при задоволяване на потребностите от по-високо равнище и защо;</a:t>
            </a:r>
            <a:br>
              <a:rPr lang="bg-BG" sz="2800" dirty="0">
                <a:effectLst/>
              </a:rPr>
            </a:br>
            <a:r>
              <a:rPr lang="bg-BG" sz="2800" dirty="0">
                <a:effectLst/>
              </a:rPr>
              <a:t>- пренасочил ли се е индивидът към някоя потребност от по-ниско равнище; </a:t>
            </a:r>
            <a:br>
              <a:rPr lang="bg-BG" sz="2800" dirty="0">
                <a:effectLst/>
              </a:rPr>
            </a:br>
            <a:r>
              <a:rPr lang="bg-BG" sz="2800" dirty="0">
                <a:effectLst/>
              </a:rPr>
              <a:t>- как може да бъде задоволена следващата потребност.</a:t>
            </a:r>
            <a:endParaRPr lang="bg-BG" sz="2800" dirty="0"/>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414B687-4484-4CDD-B621-2E0EB66836F5}"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32</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31383273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rmAutofit/>
          </a:bodyPr>
          <a:lstStyle/>
          <a:p>
            <a:r>
              <a:rPr lang="bg-BG" sz="2800" dirty="0">
                <a:effectLst/>
              </a:rPr>
              <a:t>За разлика от </a:t>
            </a:r>
            <a:r>
              <a:rPr lang="bg-BG" sz="2800" dirty="0" err="1">
                <a:effectLst/>
              </a:rPr>
              <a:t>Маслоу</a:t>
            </a:r>
            <a:r>
              <a:rPr lang="bg-BG" sz="2800" dirty="0">
                <a:effectLst/>
              </a:rPr>
              <a:t>, </a:t>
            </a:r>
            <a:r>
              <a:rPr lang="bg-BG" sz="2800" dirty="0" err="1">
                <a:effectLst/>
              </a:rPr>
              <a:t>Алдерфер</a:t>
            </a:r>
            <a:r>
              <a:rPr lang="bg-BG" sz="2800" dirty="0">
                <a:effectLst/>
              </a:rPr>
              <a:t> счита, че е възможна и  регресия, породена от разочарованието и въвежда термина „</a:t>
            </a:r>
            <a:r>
              <a:rPr lang="bg-BG" sz="2800" dirty="0" err="1">
                <a:effectLst/>
              </a:rPr>
              <a:t>фрустрация</a:t>
            </a:r>
            <a:r>
              <a:rPr lang="bg-BG" sz="2800" dirty="0">
                <a:effectLst/>
              </a:rPr>
              <a:t>” като сбор от неблагоприят­ни последствия за индивида поради неудовлетворените пот­ребности.Например, ако човек не успее да реализира потребностите си от растеж, по-силно ще се стреми да задоволи потребностите си от отноше­ния с други хора и от средства за съществуване. </a:t>
            </a:r>
            <a:r>
              <a:rPr lang="bg-BG" sz="2800" dirty="0" err="1">
                <a:effectLst/>
              </a:rPr>
              <a:t>ERG</a:t>
            </a:r>
            <a:r>
              <a:rPr lang="bg-BG" sz="2800" dirty="0">
                <a:effectLst/>
              </a:rPr>
              <a:t> теорията приема за допустимо потребности и от трите нива да бъдат еднакво активни към определен момент.</a:t>
            </a:r>
            <a:endParaRPr lang="bg-BG" sz="2800" dirty="0"/>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64D76F0-9B0E-4F22-817A-4BD758CCA6E0}"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33</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6325588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lstStyle/>
          <a:p>
            <a:pPr algn="ctr"/>
            <a:r>
              <a:rPr lang="bg-BG" b="1" dirty="0" err="1">
                <a:solidFill>
                  <a:srgbClr val="FF0000"/>
                </a:solidFill>
                <a:effectLst/>
              </a:rPr>
              <a:t>Двуфакторна</a:t>
            </a:r>
            <a:r>
              <a:rPr lang="bg-BG" b="1" dirty="0">
                <a:solidFill>
                  <a:srgbClr val="FF0000"/>
                </a:solidFill>
                <a:effectLst/>
              </a:rPr>
              <a:t> теория на </a:t>
            </a:r>
            <a:r>
              <a:rPr lang="bg-BG" b="1" dirty="0" err="1">
                <a:solidFill>
                  <a:srgbClr val="FF0000"/>
                </a:solidFill>
                <a:effectLst/>
              </a:rPr>
              <a:t>Хърцбърг</a:t>
            </a:r>
            <a:r>
              <a:rPr lang="bg-BG" b="1" dirty="0">
                <a:solidFill>
                  <a:srgbClr val="FF0000"/>
                </a:solidFill>
                <a:effectLst/>
              </a:rPr>
              <a:t> </a:t>
            </a:r>
            <a:br>
              <a:rPr lang="en-US" dirty="0">
                <a:solidFill>
                  <a:srgbClr val="FF0000"/>
                </a:solidFill>
                <a:effectLst/>
              </a:rPr>
            </a:br>
            <a:endParaRPr lang="bg-BG" dirty="0">
              <a:solidFill>
                <a:srgbClr val="FF0000"/>
              </a:solidFill>
            </a:endParaRPr>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26820C4-FD9D-445F-92CD-F00A6A6D7E1D}"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34</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7705340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lstStyle/>
          <a:p>
            <a:r>
              <a:rPr lang="bg-BG" dirty="0">
                <a:effectLst/>
              </a:rPr>
              <a:t>Тази теория се съдържа в труда на Фредерик </a:t>
            </a:r>
            <a:r>
              <a:rPr lang="bg-BG" dirty="0" err="1">
                <a:effectLst/>
              </a:rPr>
              <a:t>Хърцбърг</a:t>
            </a:r>
            <a:r>
              <a:rPr lang="bg-BG" dirty="0">
                <a:effectLst/>
              </a:rPr>
              <a:t> “Още един път: как да мотивираме работниците си?”. В нея той разграничава </a:t>
            </a:r>
            <a:r>
              <a:rPr lang="bg-BG" b="1" dirty="0">
                <a:solidFill>
                  <a:srgbClr val="FF0000"/>
                </a:solidFill>
                <a:effectLst/>
              </a:rPr>
              <a:t>две групи мотивиращи фактори:</a:t>
            </a:r>
            <a:br>
              <a:rPr lang="en-US" b="1" dirty="0">
                <a:solidFill>
                  <a:srgbClr val="FF0000"/>
                </a:solidFill>
                <a:effectLst/>
              </a:rPr>
            </a:br>
            <a:endParaRPr lang="bg-BG" b="1" dirty="0">
              <a:solidFill>
                <a:srgbClr val="FF0000"/>
              </a:solidFill>
            </a:endParaRPr>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8DB0E5-64CC-486D-9B92-B7C52AD60642}"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35</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4521483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Autofit/>
          </a:bodyPr>
          <a:lstStyle/>
          <a:p>
            <a:r>
              <a:rPr lang="bg-BG" sz="2800" b="1" i="1" dirty="0">
                <a:effectLst/>
              </a:rPr>
              <a:t>Първо</a:t>
            </a:r>
            <a:r>
              <a:rPr lang="bg-BG" sz="2800" dirty="0">
                <a:effectLst/>
              </a:rPr>
              <a:t>, съществуват външни условия на работа, чиято липса или недостатъчност води до неудовлетворение на работещите. Това са т. нар. </a:t>
            </a:r>
            <a:r>
              <a:rPr lang="bg-BG" sz="2800" b="1" i="1" dirty="0">
                <a:solidFill>
                  <a:srgbClr val="FF0000"/>
                </a:solidFill>
                <a:effectLst/>
              </a:rPr>
              <a:t>хигиенни (поддържащи) фактори</a:t>
            </a:r>
            <a:r>
              <a:rPr lang="bg-BG" sz="2800" dirty="0">
                <a:solidFill>
                  <a:srgbClr val="FF0000"/>
                </a:solidFill>
                <a:effectLst/>
              </a:rPr>
              <a:t>, </a:t>
            </a:r>
            <a:r>
              <a:rPr lang="bg-BG" sz="2800" dirty="0">
                <a:effectLst/>
              </a:rPr>
              <a:t>свързани с околната среда, в която се осъществява извършваната работа. Към тях се отнасят сигурността на работното място, заплащането, условията на труд, качеството на междуличностните отношения и др. Това са  превантивни фактори, т.е. ако те липсват това води до високи нива на неудовлетвореност. Самите те обаче не мотивират индивида да подобрява дейността си.</a:t>
            </a:r>
            <a:br>
              <a:rPr lang="en-US" sz="2800" dirty="0">
                <a:effectLst/>
              </a:rPr>
            </a:br>
            <a:endParaRPr lang="bg-BG" sz="2800" dirty="0"/>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E8FDEFC-BC4A-4419-9682-B34D60A4A11A}"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36</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33004771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6178698"/>
          </a:xfrm>
        </p:spPr>
        <p:txBody>
          <a:bodyPr>
            <a:noAutofit/>
          </a:bodyPr>
          <a:lstStyle/>
          <a:p>
            <a:r>
              <a:rPr lang="bg-BG" sz="3200" b="1" i="1" dirty="0">
                <a:effectLst/>
              </a:rPr>
              <a:t>Второ</a:t>
            </a:r>
            <a:r>
              <a:rPr lang="bg-BG" sz="3200" dirty="0">
                <a:effectLst/>
              </a:rPr>
              <a:t>, важно значение имат редица вътрешни фактори, които мотивират за постигането на добра ефективност на работата. </a:t>
            </a:r>
            <a:r>
              <a:rPr lang="bg-BG" sz="3200" dirty="0" err="1">
                <a:effectLst/>
              </a:rPr>
              <a:t>Хърцбърг</a:t>
            </a:r>
            <a:r>
              <a:rPr lang="bg-BG" sz="3200" dirty="0">
                <a:effectLst/>
              </a:rPr>
              <a:t> нарича тези фактори </a:t>
            </a:r>
            <a:r>
              <a:rPr lang="bg-BG" sz="3200" b="1" i="1" dirty="0" err="1">
                <a:solidFill>
                  <a:srgbClr val="FF0000"/>
                </a:solidFill>
                <a:effectLst/>
              </a:rPr>
              <a:t>мотиватори</a:t>
            </a:r>
            <a:r>
              <a:rPr lang="bg-BG" sz="3200" b="1" i="1" dirty="0">
                <a:solidFill>
                  <a:srgbClr val="FF0000"/>
                </a:solidFill>
                <a:effectLst/>
              </a:rPr>
              <a:t> (удовлетворяващи) </a:t>
            </a:r>
            <a:r>
              <a:rPr lang="bg-BG" sz="3200" dirty="0">
                <a:effectLst/>
              </a:rPr>
              <a:t>и отнася към тях постиженията, признанието, отговорността, напредъка и израстването на личността, натрупването на опит и развитие. Те са свързани с характера и същността на извършваната работа и мотивират хората да работят ефективно. </a:t>
            </a:r>
            <a:endParaRPr lang="bg-BG" sz="3200" dirty="0"/>
          </a:p>
        </p:txBody>
      </p:sp>
      <p:sp>
        <p:nvSpPr>
          <p:cNvPr id="4" name="Date Placeholder 3"/>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833904-3FA1-4D0B-936B-05FF5585D471}"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37</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29914094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400" dirty="0">
                <a:effectLst/>
              </a:rPr>
              <a:t>Сравнени с теорията на </a:t>
            </a:r>
            <a:r>
              <a:rPr lang="bg-BG" sz="2400" dirty="0" err="1">
                <a:effectLst/>
              </a:rPr>
              <a:t>Маслоу</a:t>
            </a:r>
            <a:r>
              <a:rPr lang="bg-BG" sz="2400" dirty="0">
                <a:effectLst/>
              </a:rPr>
              <a:t>, хигиенните фактори съответстват на по-ниските нива на потребности, а мотивиращите фактори – на по-високите нива. </a:t>
            </a:r>
            <a:br>
              <a:rPr lang="en-US" sz="2400" dirty="0">
                <a:effectLst/>
              </a:rPr>
            </a:br>
            <a:r>
              <a:rPr lang="bg-BG" sz="2400" dirty="0" err="1">
                <a:effectLst/>
              </a:rPr>
              <a:t>Хърцбърг</a:t>
            </a:r>
            <a:r>
              <a:rPr lang="bg-BG" sz="2400" dirty="0">
                <a:effectLst/>
              </a:rPr>
              <a:t> препоръчва “обогатяване на работата” като  мотивиращ подход. Тази теория не обяснява различията при отделните хора и приема, че всички работници ще реагират по един и същи начин на мотивационните фактори. В действителност обаче някои хора се мотивират от работа, включваща предизвикателства, постижение и напредък, а други се мотивират от пари, сигурност и символи на статуса. Следователно, опитите да се мотивират работниците само чрез съдържанието на работата води до частичен успех. Посоченото дава основание за извода, че няма и не може да има един и “най-добър метод” за мотивация на всички.</a:t>
            </a:r>
            <a:br>
              <a:rPr lang="en-US" sz="2400" dirty="0">
                <a:effectLst/>
              </a:rPr>
            </a:br>
            <a:endParaRPr lang="en-US" sz="24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38</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7496410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3600" dirty="0">
                <a:effectLst/>
              </a:rPr>
              <a:t>Идеите на </a:t>
            </a:r>
            <a:r>
              <a:rPr lang="bg-BG" sz="3600" dirty="0" err="1">
                <a:effectLst/>
              </a:rPr>
              <a:t>Хърцбърг</a:t>
            </a:r>
            <a:r>
              <a:rPr lang="bg-BG" sz="3600" dirty="0">
                <a:effectLst/>
              </a:rPr>
              <a:t> оказват значително влияние в управлението човешките ресурси. В тази връзка значение имат следните препоръки към мениджмънта в опитите му да мотивира подчинените: отстраняване на излишния надзор; разширяване сферите на отговорност; осигуряване на пряка обратна връзка за постиганите резултати.</a:t>
            </a:r>
            <a:br>
              <a:rPr lang="en-US" sz="3600" dirty="0">
                <a:effectLst/>
              </a:rPr>
            </a:br>
            <a:endParaRPr lang="en-US" sz="36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39</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3615605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4"/>
          <p:cNvSpPr>
            <a:spLocks noGrp="1" noChangeArrowheads="1"/>
          </p:cNvSpPr>
          <p:nvPr>
            <p:ph type="title"/>
          </p:nvPr>
        </p:nvSpPr>
        <p:spPr>
          <a:xfrm>
            <a:off x="1043608" y="274638"/>
            <a:ext cx="7643192" cy="6178550"/>
          </a:xfrm>
        </p:spPr>
        <p:txBody>
          <a:bodyPr>
            <a:normAutofit/>
          </a:bodyPr>
          <a:lstStyle/>
          <a:p>
            <a:pPr eaLnBrk="1" hangingPunct="1"/>
            <a:r>
              <a:rPr lang="bg-BG" altLang="en-US" dirty="0">
                <a:solidFill>
                  <a:srgbClr val="FF0000"/>
                </a:solidFill>
                <a:effectLst/>
              </a:rPr>
              <a:t>Мотивацията може да се дефинира като </a:t>
            </a:r>
            <a:r>
              <a:rPr lang="bg-BG" altLang="en-US" dirty="0">
                <a:solidFill>
                  <a:srgbClr val="002060"/>
                </a:solidFill>
                <a:effectLst/>
              </a:rPr>
              <a:t>“всички обстоятелства на вътрешно домогване, които се описват като желания, стремежи, подбуди и т.н. Това е вътрешно състояние, което активира или движи личността”. </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362054-2B5D-49F5-AAFF-A45192558986}"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1433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9E880D03-4C66-4826-946E-1D79A1C206C3}"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4</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pPr algn="ctr"/>
            <a:r>
              <a:rPr lang="bg-BG" b="1" dirty="0">
                <a:solidFill>
                  <a:srgbClr val="FF0000"/>
                </a:solidFill>
                <a:effectLst/>
              </a:rPr>
              <a:t>Теория на </a:t>
            </a:r>
            <a:r>
              <a:rPr lang="bg-BG" b="1" dirty="0" err="1">
                <a:solidFill>
                  <a:srgbClr val="FF0000"/>
                </a:solidFill>
                <a:effectLst/>
              </a:rPr>
              <a:t>МакКлиланд</a:t>
            </a:r>
            <a:r>
              <a:rPr lang="bg-BG" b="1" dirty="0">
                <a:solidFill>
                  <a:srgbClr val="FF0000"/>
                </a:solidFill>
                <a:effectLst/>
              </a:rPr>
              <a:t> </a:t>
            </a:r>
            <a:br>
              <a:rPr lang="en-US" dirty="0">
                <a:effectLst/>
              </a:rPr>
            </a:br>
            <a:endParaRPr lang="en-US"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40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7412785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fontScale="90000"/>
          </a:bodyPr>
          <a:lstStyle/>
          <a:p>
            <a:r>
              <a:rPr lang="bg-BG" dirty="0" err="1">
                <a:effectLst/>
              </a:rPr>
              <a:t>Маслоу</a:t>
            </a:r>
            <a:r>
              <a:rPr lang="bg-BG" dirty="0">
                <a:effectLst/>
              </a:rPr>
              <a:t> приема, че хората се раждат със специфична система от потребности, която не се променя съществено през целия им живот. Много други психолози считат, че потребностите се придобиват чрез вза­имодействие на човека със заобикалящата го среда. </a:t>
            </a:r>
            <a:br>
              <a:rPr lang="en-US" dirty="0">
                <a:effectLst/>
              </a:rPr>
            </a:br>
            <a:endParaRPr lang="en-US"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41</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24823676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a:bodyPr>
          <a:lstStyle/>
          <a:p>
            <a:r>
              <a:rPr lang="bg-BG" sz="3200" dirty="0">
                <a:effectLst/>
              </a:rPr>
              <a:t>През 70-те години на ХХ век Дейвид </a:t>
            </a:r>
            <a:r>
              <a:rPr lang="bg-BG" sz="3200" dirty="0" err="1">
                <a:effectLst/>
              </a:rPr>
              <a:t>МакКлиланд</a:t>
            </a:r>
            <a:r>
              <a:rPr lang="bg-BG" sz="3200" dirty="0">
                <a:effectLst/>
              </a:rPr>
              <a:t> и някои други изследо­ватели проявяват  интерес към такава потребност, придобита по време на натрупването на социален опит и я наричат </a:t>
            </a:r>
            <a:r>
              <a:rPr lang="bg-BG" sz="3200" b="1" i="1" dirty="0">
                <a:solidFill>
                  <a:srgbClr val="FF0000"/>
                </a:solidFill>
                <a:effectLst/>
              </a:rPr>
              <a:t>потребност от постижение</a:t>
            </a:r>
            <a:r>
              <a:rPr lang="bg-BG" sz="3200" dirty="0">
                <a:solidFill>
                  <a:srgbClr val="FF0000"/>
                </a:solidFill>
                <a:effectLst/>
              </a:rPr>
              <a:t>. </a:t>
            </a:r>
            <a:r>
              <a:rPr lang="bg-BG" sz="3200" dirty="0">
                <a:effectLst/>
              </a:rPr>
              <a:t> Тя се фор­мулира като стремеж да се извърши нещо трудно, да се уп­равляват, манипулират или организират физически обекти, човешки същества или идеи. </a:t>
            </a:r>
            <a:br>
              <a:rPr lang="en-US" sz="3200" dirty="0">
                <a:effectLst/>
              </a:rPr>
            </a:br>
            <a:endParaRPr lang="en-US" sz="32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42</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27317627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800" dirty="0" err="1">
                <a:effectLst/>
              </a:rPr>
              <a:t>МакКлиланд</a:t>
            </a:r>
            <a:r>
              <a:rPr lang="bg-BG" sz="2800" dirty="0">
                <a:effectLst/>
              </a:rPr>
              <a:t> изучава основно тази потребност и разработва методика за разви­ване на потребността от постижения като предлага  различни средства за това: </a:t>
            </a:r>
            <a:br>
              <a:rPr lang="bg-BG" sz="2800" dirty="0">
                <a:effectLst/>
              </a:rPr>
            </a:br>
            <a:r>
              <a:rPr lang="bg-BG" sz="2800" dirty="0">
                <a:effectLst/>
              </a:rPr>
              <a:t>- окуражаване на служителите да мислят, да говорят, да действат и да възприемат останалите като хора със силен мо­тив за постижения; </a:t>
            </a:r>
            <a:br>
              <a:rPr lang="bg-BG" sz="2800" dirty="0">
                <a:effectLst/>
              </a:rPr>
            </a:br>
            <a:r>
              <a:rPr lang="bg-BG" sz="2800" dirty="0">
                <a:effectLst/>
              </a:rPr>
              <a:t>- подпомагане на промени и съсредоточаване върху осъществими близки лични цели; </a:t>
            </a:r>
            <a:br>
              <a:rPr lang="bg-BG" sz="2800" dirty="0">
                <a:effectLst/>
              </a:rPr>
            </a:br>
            <a:r>
              <a:rPr lang="bg-BG" sz="2800" dirty="0">
                <a:effectLst/>
              </a:rPr>
              <a:t>- изграждане на честна вътрешна представа за себе си, за желанията и способностите си; </a:t>
            </a:r>
            <a:br>
              <a:rPr lang="bg-BG" sz="2800" dirty="0">
                <a:effectLst/>
              </a:rPr>
            </a:br>
            <a:r>
              <a:rPr lang="bg-BG" sz="2800" dirty="0">
                <a:effectLst/>
              </a:rPr>
              <a:t>- емоционална подкрепа на ръководителите и колегите. </a:t>
            </a:r>
            <a:br>
              <a:rPr lang="en-US" sz="2800" dirty="0">
                <a:effectLst/>
              </a:rPr>
            </a:br>
            <a:endParaRPr lang="en-US" sz="28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43</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20148389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pPr algn="ctr"/>
            <a:r>
              <a:rPr lang="bg-BG" b="1" dirty="0">
                <a:solidFill>
                  <a:srgbClr val="FF0000"/>
                </a:solidFill>
                <a:effectLst/>
              </a:rPr>
              <a:t>Теориите X и Y на </a:t>
            </a:r>
            <a:r>
              <a:rPr lang="bg-BG" b="1" dirty="0" err="1">
                <a:solidFill>
                  <a:srgbClr val="FF0000"/>
                </a:solidFill>
                <a:effectLst/>
              </a:rPr>
              <a:t>МакГрегър</a:t>
            </a:r>
            <a:r>
              <a:rPr lang="bg-BG" b="1" dirty="0">
                <a:solidFill>
                  <a:srgbClr val="FF0000"/>
                </a:solidFill>
                <a:effectLst/>
              </a:rPr>
              <a:t> </a:t>
            </a:r>
            <a:br>
              <a:rPr lang="en-US" dirty="0">
                <a:effectLst/>
              </a:rPr>
            </a:br>
            <a:endParaRPr lang="en-US"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44</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37623575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3200" dirty="0">
                <a:effectLst/>
              </a:rPr>
              <a:t>Автор на теориите X и Y за мотивите на поведение е професор Дъглас </a:t>
            </a:r>
            <a:r>
              <a:rPr lang="bg-BG" sz="3200" dirty="0" err="1">
                <a:effectLst/>
              </a:rPr>
              <a:t>МакГрегър</a:t>
            </a:r>
            <a:r>
              <a:rPr lang="bg-BG" sz="3200" dirty="0">
                <a:effectLst/>
              </a:rPr>
              <a:t> от Школата по управление към </a:t>
            </a:r>
            <a:r>
              <a:rPr lang="bg-BG" sz="3200" dirty="0" err="1">
                <a:effectLst/>
              </a:rPr>
              <a:t>Мичиганския</a:t>
            </a:r>
            <a:r>
              <a:rPr lang="bg-BG" sz="3200" dirty="0">
                <a:effectLst/>
              </a:rPr>
              <a:t> университет в САЩ в неговия труд „Човешката страна на предприятието”. Изходната теза на </a:t>
            </a:r>
            <a:r>
              <a:rPr lang="bg-BG" sz="3200" dirty="0" err="1">
                <a:effectLst/>
              </a:rPr>
              <a:t>МакГрегър</a:t>
            </a:r>
            <a:r>
              <a:rPr lang="bg-BG" sz="3200" dirty="0">
                <a:effectLst/>
              </a:rPr>
              <a:t> се свежда до това, че развитието на организацията се забавя в резултат на редица грешни представи за мотивите на поведение на работещите от страна на техните ръководители, които формират и погрешен стил на ръководство. </a:t>
            </a:r>
            <a:br>
              <a:rPr lang="en-US" sz="3200" dirty="0">
                <a:effectLst/>
              </a:rPr>
            </a:br>
            <a:endParaRPr lang="en-US" sz="32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45</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15394497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3200" b="1" i="1" dirty="0">
                <a:solidFill>
                  <a:srgbClr val="FF0000"/>
                </a:solidFill>
                <a:effectLst/>
              </a:rPr>
              <a:t>Теорията X</a:t>
            </a:r>
            <a:r>
              <a:rPr lang="bg-BG" sz="3200" dirty="0">
                <a:effectLst/>
              </a:rPr>
              <a:t> допуска, че повечето хора в организацията не обичат своята работа и я отбягват винаги, когато това е възможно. Обикновените хора предпочитат да бъдат насочвани, избягват отговорността, имат малки амбиции, търсят безопасност и сигурност. Те се противопоставят на властта и отговорността и работят само за сигурност и икономически награди. Следователно, хората трябва да бъдат направлявани, контролирани и принуждавани да работят продуктивно.</a:t>
            </a:r>
            <a:endParaRPr lang="en-US" sz="32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46</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16935329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800" dirty="0">
                <a:effectLst/>
              </a:rPr>
              <a:t>Съгласно теория Х, мениджърът трябва да бъде </a:t>
            </a:r>
            <a:r>
              <a:rPr lang="bg-BG" sz="2800" dirty="0" err="1">
                <a:effectLst/>
              </a:rPr>
              <a:t>автократичен</a:t>
            </a:r>
            <a:r>
              <a:rPr lang="bg-BG" sz="2800" dirty="0">
                <a:effectLst/>
              </a:rPr>
              <a:t>, директивен и ориентиран главно към изпълнението на задачите. Такива мениджъри централизират много власт и  правомощия, не предоставят свобода на подчинените си, следят отблизо изпълнението на работата, оказват икономически натиск чрез заплахи. Когато авторитарният ръководител използва за принуда размера на възнаграждението и проявява грижа за благополучието на подчинените, структурирайки задачите и изпълнението им при съблюдаване на установени от него правила, той се нарича </a:t>
            </a:r>
            <a:r>
              <a:rPr lang="bg-BG" sz="2800" dirty="0">
                <a:solidFill>
                  <a:srgbClr val="FF0000"/>
                </a:solidFill>
                <a:effectLst/>
              </a:rPr>
              <a:t>благосклонен автократ</a:t>
            </a:r>
            <a:r>
              <a:rPr lang="bg-BG" sz="2800" dirty="0">
                <a:effectLst/>
              </a:rPr>
              <a:t>.</a:t>
            </a:r>
            <a:endParaRPr lang="en-US" sz="28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47</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35472950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3200" b="1" i="1" dirty="0">
                <a:solidFill>
                  <a:srgbClr val="FF0000"/>
                </a:solidFill>
                <a:effectLst/>
              </a:rPr>
              <a:t>Теорията Y</a:t>
            </a:r>
            <a:r>
              <a:rPr lang="bg-BG" sz="3200" dirty="0">
                <a:solidFill>
                  <a:srgbClr val="FF0000"/>
                </a:solidFill>
                <a:effectLst/>
              </a:rPr>
              <a:t> </a:t>
            </a:r>
            <a:r>
              <a:rPr lang="bg-BG" sz="3200" dirty="0">
                <a:effectLst/>
              </a:rPr>
              <a:t>признава, че поведението на хората е сложно. Повечето хора обичат работата и я приемат като нещо естествено, искат да участват във вземането на решения. Те са съзидателни и постигат удовлетворение от работата си, могат да се самоуправляват и самоконтролират, стремят се да поемат отговорност. Съпричастността на служителите към целите на организацията е функция на възнагражденията, свързани с техните постижения. </a:t>
            </a:r>
            <a:endParaRPr lang="en-US" sz="32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48</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23721011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800" dirty="0">
                <a:effectLst/>
              </a:rPr>
              <a:t>Мениджърът, ориентиран към теория Y, вярва, че мотивацията може да бъде стимулирана чрез създаване и насърчаване на мотивираща околна среда, която да благоприятства възникването на преданост към организационните цели и да предоставя възможност за инициатива, изобретателност и самостоятелност при постигането им. Съгласно теория Y, мениджърът трябва да бъде демократичен, подкрепящ, да е ориентиран към поддържане на добри връзки с подчинените, да делегира отговорности и да позволява на ръководените от него лица да дават своя принос.</a:t>
            </a:r>
            <a:endParaRPr lang="en-US" sz="28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49</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3439999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79016"/>
          </a:xfrm>
        </p:spPr>
        <p:txBody>
          <a:bodyPr>
            <a:normAutofit fontScale="90000"/>
          </a:bodyPr>
          <a:lstStyle/>
          <a:p>
            <a:r>
              <a:rPr lang="bg-BG" b="1" i="1" dirty="0">
                <a:effectLst/>
              </a:rPr>
              <a:t>Мотивацията </a:t>
            </a:r>
            <a:r>
              <a:rPr lang="bg-BG" dirty="0">
                <a:effectLst/>
              </a:rPr>
              <a:t>може да се определи като състояние</a:t>
            </a:r>
            <a:r>
              <a:rPr lang="bg-BG" b="1" i="1" dirty="0">
                <a:effectLst/>
              </a:rPr>
              <a:t> </a:t>
            </a:r>
            <a:r>
              <a:rPr lang="bg-BG" dirty="0">
                <a:effectLst/>
              </a:rPr>
              <a:t>на ума, като схващане на лицето по отношение на дадена цел, което му придава енергия да действа, като процес на активиране на човешкото поведение за постигане на дадена цел и изпълнение на определени дейности. </a:t>
            </a:r>
            <a:br>
              <a:rPr lang="en-US" dirty="0">
                <a:effectLst/>
              </a:rPr>
            </a:br>
            <a:endParaRPr lang="en-US"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5</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40281399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pPr algn="ctr"/>
            <a:r>
              <a:rPr lang="bg-BG" b="1" dirty="0">
                <a:solidFill>
                  <a:srgbClr val="FF0000"/>
                </a:solidFill>
                <a:effectLst/>
              </a:rPr>
              <a:t>Процесуални теории за мотивацията</a:t>
            </a:r>
            <a:br>
              <a:rPr lang="en-US" dirty="0">
                <a:solidFill>
                  <a:srgbClr val="FF0000"/>
                </a:solidFill>
                <a:effectLst/>
              </a:rPr>
            </a:br>
            <a:endParaRPr lang="en-US" dirty="0">
              <a:solidFill>
                <a:srgbClr val="FF0000"/>
              </a:solidFill>
            </a:endParaRPr>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50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40877696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800" dirty="0">
                <a:effectLst/>
              </a:rPr>
              <a:t>Процесуалните теории анализират причините за избор на съответно поведение за задоволяване на потребностите  и  начина, по който се променя удовлетвореността при постигане на поставените цели. Тези теории разглеждат протичащите при мотивацията психични процеси (очакване, постигане на цели, поведенчески избор, възприятие за равенство или за лична способност за успех). Те се занимават основно с това как се появява и как се трансформира мотивацията по време на трудовия процес и се приемат като по-полезни за управление на поведението в организациите, тъй като те стоят в основата на редица мотивационни техники.</a:t>
            </a:r>
            <a:endParaRPr lang="en-US" sz="28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dirty="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51</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7521334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3600" b="1" dirty="0">
                <a:solidFill>
                  <a:schemeClr val="tx1"/>
                </a:solidFill>
                <a:effectLst/>
              </a:rPr>
              <a:t>Към най-популярните процесуални теории се отнасят:</a:t>
            </a:r>
            <a:br>
              <a:rPr lang="en-US" sz="3600" b="1" dirty="0">
                <a:solidFill>
                  <a:schemeClr val="tx1"/>
                </a:solidFill>
                <a:effectLst/>
              </a:rPr>
            </a:br>
            <a:r>
              <a:rPr lang="bg-BG" sz="3600" b="1" dirty="0">
                <a:solidFill>
                  <a:schemeClr val="tx1"/>
                </a:solidFill>
                <a:effectLst/>
              </a:rPr>
              <a:t>- Теорията за очакванията;</a:t>
            </a:r>
            <a:br>
              <a:rPr lang="en-US" sz="3600" b="1" dirty="0">
                <a:solidFill>
                  <a:schemeClr val="tx1"/>
                </a:solidFill>
                <a:effectLst/>
              </a:rPr>
            </a:br>
            <a:r>
              <a:rPr lang="bg-BG" sz="3600" b="1" dirty="0">
                <a:solidFill>
                  <a:schemeClr val="tx1"/>
                </a:solidFill>
                <a:effectLst/>
              </a:rPr>
              <a:t>- Теорията за целите (</a:t>
            </a:r>
            <a:r>
              <a:rPr lang="bg-BG" sz="3600" b="1" dirty="0" err="1">
                <a:solidFill>
                  <a:schemeClr val="tx1"/>
                </a:solidFill>
                <a:effectLst/>
              </a:rPr>
              <a:t>целеполагането</a:t>
            </a:r>
            <a:r>
              <a:rPr lang="bg-BG" sz="3600" b="1" dirty="0">
                <a:solidFill>
                  <a:schemeClr val="tx1"/>
                </a:solidFill>
                <a:effectLst/>
              </a:rPr>
              <a:t>);</a:t>
            </a:r>
            <a:br>
              <a:rPr lang="en-US" sz="3600" b="1" dirty="0">
                <a:solidFill>
                  <a:schemeClr val="tx1"/>
                </a:solidFill>
                <a:effectLst/>
              </a:rPr>
            </a:br>
            <a:r>
              <a:rPr lang="bg-BG" sz="3600" b="1" dirty="0">
                <a:solidFill>
                  <a:schemeClr val="tx1"/>
                </a:solidFill>
                <a:effectLst/>
              </a:rPr>
              <a:t>- Теория на поддръжката;</a:t>
            </a:r>
            <a:br>
              <a:rPr lang="en-US" sz="3600" b="1" dirty="0">
                <a:solidFill>
                  <a:schemeClr val="tx1"/>
                </a:solidFill>
                <a:effectLst/>
              </a:rPr>
            </a:br>
            <a:r>
              <a:rPr lang="bg-BG" sz="3600" b="1" dirty="0">
                <a:solidFill>
                  <a:schemeClr val="tx1"/>
                </a:solidFill>
                <a:effectLst/>
              </a:rPr>
              <a:t>- Теорията за личната ефективност;</a:t>
            </a:r>
            <a:br>
              <a:rPr lang="en-US" sz="3600" b="1" dirty="0">
                <a:solidFill>
                  <a:schemeClr val="tx1"/>
                </a:solidFill>
                <a:effectLst/>
              </a:rPr>
            </a:br>
            <a:r>
              <a:rPr lang="bg-BG" sz="3600" b="1" dirty="0">
                <a:solidFill>
                  <a:schemeClr val="tx1"/>
                </a:solidFill>
                <a:effectLst/>
              </a:rPr>
              <a:t>- Теорията за реактивността;</a:t>
            </a:r>
            <a:br>
              <a:rPr lang="en-US" sz="3600" b="1" dirty="0">
                <a:solidFill>
                  <a:schemeClr val="tx1"/>
                </a:solidFill>
                <a:effectLst/>
              </a:rPr>
            </a:br>
            <a:r>
              <a:rPr lang="bg-BG" sz="3600" b="1" dirty="0">
                <a:solidFill>
                  <a:schemeClr val="tx1"/>
                </a:solidFill>
                <a:effectLst/>
              </a:rPr>
              <a:t>- Теорията за равенството на </a:t>
            </a:r>
            <a:r>
              <a:rPr lang="bg-BG" sz="3600" b="1" dirty="0" err="1">
                <a:solidFill>
                  <a:schemeClr val="tx1"/>
                </a:solidFill>
                <a:effectLst/>
              </a:rPr>
              <a:t>Стейси</a:t>
            </a:r>
            <a:r>
              <a:rPr lang="bg-BG" sz="3600" b="1" dirty="0">
                <a:solidFill>
                  <a:schemeClr val="tx1"/>
                </a:solidFill>
                <a:effectLst/>
              </a:rPr>
              <a:t> Адамс.</a:t>
            </a:r>
            <a:br>
              <a:rPr lang="en-US" sz="3600" b="1" dirty="0">
                <a:solidFill>
                  <a:schemeClr val="tx1"/>
                </a:solidFill>
                <a:effectLst/>
              </a:rPr>
            </a:br>
            <a:endParaRPr lang="en-US" sz="3600" b="1" dirty="0">
              <a:solidFill>
                <a:schemeClr val="tx1"/>
              </a:solidFill>
            </a:endParaRPr>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52</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1970167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pPr algn="ctr"/>
            <a:r>
              <a:rPr lang="bg-BG" altLang="en-US" b="1" dirty="0">
                <a:solidFill>
                  <a:srgbClr val="D20637"/>
                </a:solidFill>
                <a:effectLst/>
              </a:rPr>
              <a:t>Теория на очакванията на Виктор </a:t>
            </a:r>
            <a:r>
              <a:rPr lang="bg-BG" altLang="en-US" b="1" dirty="0" err="1">
                <a:solidFill>
                  <a:srgbClr val="D20637"/>
                </a:solidFill>
                <a:effectLst/>
              </a:rPr>
              <a:t>Вруум</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53</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25962667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320"/>
            <a:ext cx="7962088" cy="6179016"/>
          </a:xfrm>
        </p:spPr>
        <p:txBody>
          <a:bodyPr>
            <a:normAutofit/>
          </a:bodyPr>
          <a:lstStyle/>
          <a:p>
            <a:r>
              <a:rPr lang="bg-BG" sz="2800" b="1" i="1" dirty="0">
                <a:effectLst/>
              </a:rPr>
              <a:t>Теорията на </a:t>
            </a:r>
            <a:r>
              <a:rPr lang="bg-BG" sz="2800" b="1" i="1" dirty="0" err="1">
                <a:effectLst/>
              </a:rPr>
              <a:t>Вруум</a:t>
            </a:r>
            <a:r>
              <a:rPr lang="bg-BG" sz="2800" dirty="0">
                <a:effectLst/>
              </a:rPr>
              <a:t> е възприета като най-всеобхватната теория за човешката мотивация понастоящем. От момента на нейното въвеждане през 1964 г. досега са проведени много научни изследвания за проверка на нейната пригодност в обяснението и предвиждането на човешкото поведение. Тя не е перфектна и не сработва абсолютно при всяко лице, тъй като човешкото поведение е изключително разнообразно и сложно. Въпреки това, теорията на </a:t>
            </a:r>
            <a:r>
              <a:rPr lang="bg-BG" sz="2800" dirty="0" err="1">
                <a:effectLst/>
              </a:rPr>
              <a:t>Вруум</a:t>
            </a:r>
            <a:r>
              <a:rPr lang="bg-BG" sz="2800" dirty="0">
                <a:effectLst/>
              </a:rPr>
              <a:t> се приема като най-добрата теория, която предоставя полезна рамка за оценяване на мотивационните проблеми в здравеопазването.</a:t>
            </a:r>
            <a:endParaRPr lang="en-US" sz="28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54</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33153304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4"/>
          <p:cNvSpPr>
            <a:spLocks noGrp="1" noChangeArrowheads="1"/>
          </p:cNvSpPr>
          <p:nvPr>
            <p:ph type="title"/>
          </p:nvPr>
        </p:nvSpPr>
        <p:spPr>
          <a:xfrm>
            <a:off x="1043608" y="274638"/>
            <a:ext cx="7643192" cy="6178550"/>
          </a:xfrm>
        </p:spPr>
        <p:txBody>
          <a:bodyPr>
            <a:normAutofit/>
          </a:bodyPr>
          <a:lstStyle/>
          <a:p>
            <a:pPr eaLnBrk="1" hangingPunct="1"/>
            <a:r>
              <a:rPr lang="bg-BG" altLang="en-US" sz="4000" dirty="0" err="1">
                <a:solidFill>
                  <a:srgbClr val="D20637"/>
                </a:solidFill>
                <a:effectLst/>
              </a:rPr>
              <a:t>Вруум</a:t>
            </a:r>
            <a:r>
              <a:rPr lang="bg-BG" altLang="en-US" sz="4000" dirty="0">
                <a:solidFill>
                  <a:srgbClr val="D20637"/>
                </a:solidFill>
                <a:effectLst/>
              </a:rPr>
              <a:t> </a:t>
            </a:r>
            <a:r>
              <a:rPr lang="bg-BG" altLang="en-US" sz="4000" dirty="0">
                <a:solidFill>
                  <a:srgbClr val="002060"/>
                </a:solidFill>
                <a:effectLst/>
              </a:rPr>
              <a:t>твърди, че мотивацията се опира на начина, по който хората възприемат и мислят за света около себе си. </a:t>
            </a:r>
            <a:br>
              <a:rPr lang="bg-BG" altLang="en-US" sz="4000" dirty="0">
                <a:solidFill>
                  <a:srgbClr val="002060"/>
                </a:solidFill>
                <a:effectLst/>
              </a:rPr>
            </a:br>
            <a:r>
              <a:rPr lang="bg-BG" altLang="en-US" sz="4000" dirty="0">
                <a:solidFill>
                  <a:srgbClr val="002060"/>
                </a:solidFill>
                <a:effectLst/>
              </a:rPr>
              <a:t>Следователно,</a:t>
            </a:r>
            <a:r>
              <a:rPr lang="bg-BG" altLang="en-US" sz="4000" dirty="0">
                <a:effectLst/>
              </a:rPr>
              <a:t> </a:t>
            </a:r>
            <a:r>
              <a:rPr lang="bg-BG" altLang="en-US" sz="4000" dirty="0">
                <a:solidFill>
                  <a:srgbClr val="D20637"/>
                </a:solidFill>
                <a:effectLst/>
              </a:rPr>
              <a:t>възприятията и мислите</a:t>
            </a:r>
            <a:r>
              <a:rPr lang="bg-BG" altLang="en-US" sz="4000" dirty="0">
                <a:effectLst/>
              </a:rPr>
              <a:t> </a:t>
            </a:r>
            <a:r>
              <a:rPr lang="bg-BG" altLang="en-US" sz="4000" dirty="0">
                <a:solidFill>
                  <a:srgbClr val="002060"/>
                </a:solidFill>
                <a:effectLst/>
              </a:rPr>
              <a:t>са основните строителни елементи на теорията на очакванията.</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7D2A75B-8EED-4B26-9B40-EEE4A8369FC9}"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2969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61F24499-366D-4F80-B1F4-76C2C5C00250}"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55</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4"/>
          <p:cNvSpPr>
            <a:spLocks noGrp="1" noChangeArrowheads="1"/>
          </p:cNvSpPr>
          <p:nvPr>
            <p:ph type="title"/>
          </p:nvPr>
        </p:nvSpPr>
        <p:spPr>
          <a:xfrm>
            <a:off x="1043608" y="274638"/>
            <a:ext cx="7643192" cy="6249987"/>
          </a:xfrm>
        </p:spPr>
        <p:txBody>
          <a:bodyPr>
            <a:normAutofit/>
          </a:bodyPr>
          <a:lstStyle/>
          <a:p>
            <a:pPr algn="l" eaLnBrk="1" hangingPunct="1"/>
            <a:r>
              <a:rPr lang="bg-BG" altLang="en-US" sz="4000" dirty="0">
                <a:solidFill>
                  <a:srgbClr val="002060"/>
                </a:solidFill>
                <a:effectLst/>
              </a:rPr>
              <a:t>Според </a:t>
            </a:r>
            <a:r>
              <a:rPr lang="bg-BG" altLang="en-US" sz="4000" dirty="0" err="1">
                <a:solidFill>
                  <a:srgbClr val="002060"/>
                </a:solidFill>
                <a:effectLst/>
              </a:rPr>
              <a:t>Вруум</a:t>
            </a:r>
            <a:r>
              <a:rPr lang="bg-BG" altLang="en-US" sz="4000" dirty="0">
                <a:solidFill>
                  <a:srgbClr val="002060"/>
                </a:solidFill>
                <a:effectLst/>
              </a:rPr>
              <a:t> мотивацията да вложиш много усилия в конкретна работа е функция от </a:t>
            </a:r>
            <a:r>
              <a:rPr lang="bg-BG" altLang="en-US" sz="4000" dirty="0">
                <a:solidFill>
                  <a:srgbClr val="D20637"/>
                </a:solidFill>
                <a:effectLst/>
              </a:rPr>
              <a:t>два основни компонента:</a:t>
            </a:r>
            <a:br>
              <a:rPr lang="bg-BG" altLang="en-US" sz="4000" dirty="0">
                <a:solidFill>
                  <a:srgbClr val="F3FA60"/>
                </a:solidFill>
                <a:effectLst/>
              </a:rPr>
            </a:br>
            <a:r>
              <a:rPr lang="bg-BG" altLang="en-US" sz="4000" dirty="0">
                <a:solidFill>
                  <a:srgbClr val="002060"/>
                </a:solidFill>
                <a:effectLst/>
              </a:rPr>
              <a:t>1. Субективното вярване на лицето, че ако то проявява упоритост, ще постигне успех;</a:t>
            </a:r>
            <a:br>
              <a:rPr lang="bg-BG" altLang="en-US" sz="4000" dirty="0">
                <a:solidFill>
                  <a:srgbClr val="002060"/>
                </a:solidFill>
                <a:effectLst/>
              </a:rPr>
            </a:br>
            <a:r>
              <a:rPr lang="bg-BG" altLang="en-US" sz="4000" dirty="0">
                <a:solidFill>
                  <a:srgbClr val="002060"/>
                </a:solidFill>
                <a:effectLst/>
              </a:rPr>
              <a:t>2. Схващането на личността, че успешната работа ще доведе до ценни последици.</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EB1BC73-753C-42BA-BAE4-7E2A3320DF8B}"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0722"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9901A45E-2752-4652-A146-19D4E57A249E}"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56</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Grp="1" noChangeArrowheads="1"/>
          </p:cNvSpPr>
          <p:nvPr>
            <p:ph type="title"/>
          </p:nvPr>
        </p:nvSpPr>
        <p:spPr>
          <a:xfrm>
            <a:off x="1043608" y="274638"/>
            <a:ext cx="7643192" cy="6323012"/>
          </a:xfrm>
        </p:spPr>
        <p:txBody>
          <a:bodyPr/>
          <a:lstStyle/>
          <a:p>
            <a:pPr algn="ctr" eaLnBrk="1" hangingPunct="1">
              <a:lnSpc>
                <a:spcPct val="120000"/>
              </a:lnSpc>
              <a:defRPr/>
            </a:pPr>
            <a:r>
              <a:rPr lang="bg-BG" altLang="en-US" dirty="0">
                <a:solidFill>
                  <a:srgbClr val="002060"/>
                </a:solidFill>
              </a:rPr>
              <a:t>Упорити усилия </a:t>
            </a:r>
            <a:br>
              <a:rPr lang="bg-BG" altLang="en-US" dirty="0">
                <a:solidFill>
                  <a:srgbClr val="002060"/>
                </a:solidFill>
              </a:rPr>
            </a:br>
            <a:r>
              <a:rPr lang="bg-BG" altLang="en-US" dirty="0">
                <a:solidFill>
                  <a:srgbClr val="002060"/>
                </a:solidFill>
              </a:rPr>
              <a:t>↓ </a:t>
            </a:r>
            <a:br>
              <a:rPr lang="bg-BG" altLang="en-US" dirty="0">
                <a:solidFill>
                  <a:srgbClr val="002060"/>
                </a:solidFill>
              </a:rPr>
            </a:br>
            <a:r>
              <a:rPr lang="bg-BG" altLang="en-US" dirty="0">
                <a:solidFill>
                  <a:srgbClr val="002060"/>
                </a:solidFill>
              </a:rPr>
              <a:t>Успешна работа </a:t>
            </a:r>
            <a:br>
              <a:rPr lang="bg-BG" altLang="en-US" dirty="0">
                <a:solidFill>
                  <a:srgbClr val="002060"/>
                </a:solidFill>
              </a:rPr>
            </a:br>
            <a:r>
              <a:rPr lang="bg-BG" altLang="en-US" dirty="0">
                <a:solidFill>
                  <a:srgbClr val="002060"/>
                </a:solidFill>
              </a:rPr>
              <a:t> ↓ </a:t>
            </a:r>
            <a:br>
              <a:rPr lang="bg-BG" altLang="en-US" dirty="0">
                <a:solidFill>
                  <a:srgbClr val="002060"/>
                </a:solidFill>
              </a:rPr>
            </a:br>
            <a:r>
              <a:rPr lang="bg-BG" altLang="en-US" dirty="0">
                <a:solidFill>
                  <a:srgbClr val="002060"/>
                </a:solidFill>
              </a:rPr>
              <a:t>Ценни резултати </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F716528-EF03-4F1E-A5B4-36EEDD07232F}"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1746"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64B9E0ED-51EC-4D87-9E29-89BCA7072C1E}"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57</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79016"/>
          </a:xfrm>
        </p:spPr>
        <p:txBody>
          <a:bodyPr>
            <a:noAutofit/>
          </a:bodyPr>
          <a:lstStyle/>
          <a:p>
            <a:r>
              <a:rPr lang="bg-BG" sz="3200" dirty="0">
                <a:effectLst/>
              </a:rPr>
              <a:t>Следователно, ако мениджърът иска подчинените да бъдат упорити и да влагат усилия в реализацията на конкретни задачи, той трябва да ги убеди в това, че могат да успеят да изпълнят задачите, т.е. че притежават необходимите умения и способности и успешното изпълнение на задачите ще бъде последвано от ценни резултати. Ако мениджърът е убеден в това, има голяма вероятност подчинените лица да се опитат да работят упорито и да влагат много усилия. </a:t>
            </a:r>
            <a:br>
              <a:rPr lang="en-US" sz="3200" dirty="0">
                <a:effectLst/>
              </a:rPr>
            </a:br>
            <a:endParaRPr lang="en-US" sz="32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58</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6151981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4"/>
          <p:cNvSpPr>
            <a:spLocks noGrp="1" noChangeArrowheads="1"/>
          </p:cNvSpPr>
          <p:nvPr>
            <p:ph type="title"/>
          </p:nvPr>
        </p:nvSpPr>
        <p:spPr>
          <a:xfrm>
            <a:off x="1043608" y="274638"/>
            <a:ext cx="7643192" cy="6249987"/>
          </a:xfrm>
        </p:spPr>
        <p:txBody>
          <a:bodyPr>
            <a:normAutofit/>
          </a:bodyPr>
          <a:lstStyle/>
          <a:p>
            <a:pPr eaLnBrk="1" hangingPunct="1"/>
            <a:r>
              <a:rPr lang="bg-BG" altLang="en-US" sz="4000" dirty="0">
                <a:solidFill>
                  <a:srgbClr val="002060"/>
                </a:solidFill>
                <a:effectLst/>
              </a:rPr>
              <a:t>Тези основни концепции могат да имат голяма сила при прилагането им за мотивиране на персонала в конкретна работна среда. Стъпките в процеса на прилагането на теорията на очакванията са лесни за разбиране и се опират на здравия разум. </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9B7741D-B7D6-4252-91B7-A88E3914DF07}"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2770"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6D0B4685-933B-48BF-B128-45AE6CB3C4D3}"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59</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320"/>
            <a:ext cx="7962088" cy="6107008"/>
          </a:xfrm>
        </p:spPr>
        <p:txBody>
          <a:bodyPr>
            <a:noAutofit/>
          </a:bodyPr>
          <a:lstStyle/>
          <a:p>
            <a:r>
              <a:rPr lang="bg-BG" sz="3200" dirty="0">
                <a:effectLst/>
              </a:rPr>
              <a:t>От позицията на мениджмънта и лидерството, </a:t>
            </a:r>
            <a:r>
              <a:rPr lang="bg-BG" sz="3200" b="1" i="1" dirty="0">
                <a:effectLst/>
              </a:rPr>
              <a:t>мотивацията</a:t>
            </a:r>
            <a:r>
              <a:rPr lang="bg-BG" sz="3200" dirty="0">
                <a:effectLst/>
              </a:rPr>
              <a:t> се определя като способност</a:t>
            </a:r>
            <a:r>
              <a:rPr lang="bg-BG" sz="3200" b="1" i="1" dirty="0">
                <a:effectLst/>
              </a:rPr>
              <a:t> </a:t>
            </a:r>
            <a:r>
              <a:rPr lang="bg-BG" sz="3200" dirty="0">
                <a:effectLst/>
              </a:rPr>
              <a:t>да се мобилизират индивидите да извършват съответните дейности по време и начин, изискван от лидера/мениджъра. </a:t>
            </a:r>
            <a:br>
              <a:rPr lang="en-US" sz="3200" dirty="0">
                <a:effectLst/>
              </a:rPr>
            </a:br>
            <a:r>
              <a:rPr lang="bg-BG" sz="3200" dirty="0">
                <a:effectLst/>
              </a:rPr>
              <a:t>От гледна точка на мениджмънта мотивираната личност:</a:t>
            </a:r>
            <a:br>
              <a:rPr lang="en-US" sz="3200" dirty="0">
                <a:effectLst/>
              </a:rPr>
            </a:br>
            <a:r>
              <a:rPr lang="bg-BG" sz="3200" dirty="0">
                <a:effectLst/>
              </a:rPr>
              <a:t>- работи усърдно;</a:t>
            </a:r>
            <a:br>
              <a:rPr lang="en-US" sz="3200" dirty="0">
                <a:effectLst/>
              </a:rPr>
            </a:br>
            <a:r>
              <a:rPr lang="bg-BG" sz="3200" dirty="0">
                <a:effectLst/>
              </a:rPr>
              <a:t>- поддържа темп на упорит труд; </a:t>
            </a:r>
            <a:br>
              <a:rPr lang="en-US" sz="3200" dirty="0">
                <a:effectLst/>
              </a:rPr>
            </a:br>
            <a:r>
              <a:rPr lang="bg-BG" sz="3200" dirty="0">
                <a:effectLst/>
              </a:rPr>
              <a:t>- има </a:t>
            </a:r>
            <a:r>
              <a:rPr lang="bg-BG" sz="3200" dirty="0" err="1">
                <a:effectLst/>
              </a:rPr>
              <a:t>самонасочващо</a:t>
            </a:r>
            <a:r>
              <a:rPr lang="bg-BG" sz="3200" dirty="0">
                <a:effectLst/>
              </a:rPr>
              <a:t> се към важни цели поведение.</a:t>
            </a:r>
            <a:br>
              <a:rPr lang="en-US" sz="3200" dirty="0">
                <a:effectLst/>
              </a:rPr>
            </a:br>
            <a:endParaRPr lang="en-US" sz="32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6</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429370111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4"/>
          <p:cNvSpPr>
            <a:spLocks noGrp="1" noChangeArrowheads="1"/>
          </p:cNvSpPr>
          <p:nvPr>
            <p:ph type="title"/>
          </p:nvPr>
        </p:nvSpPr>
        <p:spPr>
          <a:xfrm>
            <a:off x="1043608" y="274638"/>
            <a:ext cx="7643192" cy="6249987"/>
          </a:xfrm>
        </p:spPr>
        <p:txBody>
          <a:bodyPr>
            <a:normAutofit/>
          </a:bodyPr>
          <a:lstStyle/>
          <a:p>
            <a:r>
              <a:rPr lang="bg-BG" sz="4000" dirty="0">
                <a:effectLst/>
              </a:rPr>
              <a:t>Простотата на основните компоненти на теорията на </a:t>
            </a:r>
            <a:r>
              <a:rPr lang="bg-BG" sz="4000" dirty="0" err="1">
                <a:effectLst/>
              </a:rPr>
              <a:t>Вруум</a:t>
            </a:r>
            <a:r>
              <a:rPr lang="bg-BG" sz="4000" dirty="0">
                <a:effectLst/>
              </a:rPr>
              <a:t> е очевидна и тя може да бъде приложена за мотивиране на персонала в конкретна работна среда. </a:t>
            </a:r>
            <a:br>
              <a:rPr lang="bg-BG" sz="4000" dirty="0">
                <a:effectLst/>
              </a:rPr>
            </a:br>
            <a:r>
              <a:rPr lang="bg-BG" sz="4000" dirty="0" err="1">
                <a:effectLst/>
              </a:rPr>
              <a:t>Алгоритъмът</a:t>
            </a:r>
            <a:r>
              <a:rPr lang="bg-BG" sz="4000" dirty="0">
                <a:effectLst/>
              </a:rPr>
              <a:t> на работа на здравния мениджър трябва да следва </a:t>
            </a:r>
            <a:r>
              <a:rPr lang="bg-BG" sz="4000" b="1" i="1" dirty="0">
                <a:effectLst/>
              </a:rPr>
              <a:t>четири основни стъпки:</a:t>
            </a:r>
            <a:br>
              <a:rPr lang="en-US" sz="4000" dirty="0">
                <a:effectLst/>
              </a:rPr>
            </a:br>
            <a:endParaRPr lang="bg-BG" altLang="en-US" sz="4000" dirty="0">
              <a:solidFill>
                <a:srgbClr val="002060"/>
              </a:solidFill>
              <a:effectLst/>
            </a:endParaRP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9B7741D-B7D6-4252-91B7-A88E3914DF07}"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2770"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6D0B4685-933B-48BF-B128-45AE6CB3C4D3}"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60</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extLst>
      <p:ext uri="{BB962C8B-B14F-4D97-AF65-F5344CB8AC3E}">
        <p14:creationId xmlns:p14="http://schemas.microsoft.com/office/powerpoint/2010/main" val="355964261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4"/>
          <p:cNvSpPr>
            <a:spLocks noGrp="1" noChangeArrowheads="1"/>
          </p:cNvSpPr>
          <p:nvPr>
            <p:ph type="title"/>
          </p:nvPr>
        </p:nvSpPr>
        <p:spPr>
          <a:xfrm>
            <a:off x="971600" y="274638"/>
            <a:ext cx="7715200" cy="6107112"/>
          </a:xfrm>
        </p:spPr>
        <p:txBody>
          <a:bodyPr>
            <a:normAutofit/>
          </a:bodyPr>
          <a:lstStyle/>
          <a:p>
            <a:pPr eaLnBrk="1" hangingPunct="1"/>
            <a:r>
              <a:rPr lang="bg-BG" altLang="en-US" sz="4000" dirty="0">
                <a:solidFill>
                  <a:srgbClr val="D20637"/>
                </a:solidFill>
                <a:effectLst/>
              </a:rPr>
              <a:t>Първата стъпка </a:t>
            </a:r>
            <a:r>
              <a:rPr lang="bg-BG" altLang="en-US" sz="4000" dirty="0">
                <a:solidFill>
                  <a:srgbClr val="002060"/>
                </a:solidFill>
                <a:effectLst/>
              </a:rPr>
              <a:t>в мотивационния процес се състои от ясно посочване на очакванията от работата и резултатите от работата. </a:t>
            </a:r>
            <a:br>
              <a:rPr lang="bg-BG" altLang="en-US" sz="4000" dirty="0">
                <a:solidFill>
                  <a:srgbClr val="002060"/>
                </a:solidFill>
                <a:effectLst/>
              </a:rPr>
            </a:br>
            <a:br>
              <a:rPr lang="bg-BG" altLang="en-US" sz="4000" dirty="0">
                <a:solidFill>
                  <a:srgbClr val="002060"/>
                </a:solidFill>
                <a:effectLst/>
              </a:rPr>
            </a:br>
            <a:r>
              <a:rPr lang="bg-BG" altLang="en-US" sz="2800" dirty="0">
                <a:solidFill>
                  <a:srgbClr val="002060"/>
                </a:solidFill>
                <a:effectLst/>
              </a:rPr>
              <a:t>За да бъде някой ефективно мотивиран, той трябва да знае първо, какво точно се очаква от него и какво трябва да прави. Желателно е ясно да се посочат наградите и наказанията, които следват от работата.</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98C5CE7-B19C-43BD-995B-47DFD77A1160}"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3794"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83036C44-7469-45D4-BFDD-27694217C2E2}"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61</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4"/>
          <p:cNvSpPr>
            <a:spLocks noGrp="1" noChangeArrowheads="1"/>
          </p:cNvSpPr>
          <p:nvPr>
            <p:ph type="title"/>
          </p:nvPr>
        </p:nvSpPr>
        <p:spPr>
          <a:xfrm>
            <a:off x="1043608" y="274638"/>
            <a:ext cx="7643192" cy="6394450"/>
          </a:xfrm>
        </p:spPr>
        <p:txBody>
          <a:bodyPr>
            <a:normAutofit/>
          </a:bodyPr>
          <a:lstStyle/>
          <a:p>
            <a:pPr eaLnBrk="1" hangingPunct="1"/>
            <a:r>
              <a:rPr lang="bg-BG" altLang="en-US" dirty="0">
                <a:solidFill>
                  <a:srgbClr val="D20637"/>
                </a:solidFill>
                <a:effectLst/>
              </a:rPr>
              <a:t>Втората стъпка </a:t>
            </a:r>
            <a:r>
              <a:rPr lang="bg-BG" altLang="en-US" dirty="0">
                <a:solidFill>
                  <a:srgbClr val="002060"/>
                </a:solidFill>
                <a:effectLst/>
              </a:rPr>
              <a:t>включва подходящо обучение на персонала и осигуряването на необходимата подкрепа за успеха им. </a:t>
            </a:r>
            <a:br>
              <a:rPr lang="bg-BG" altLang="en-US" dirty="0">
                <a:solidFill>
                  <a:srgbClr val="002060"/>
                </a:solidFill>
                <a:effectLst/>
              </a:rPr>
            </a:br>
            <a:br>
              <a:rPr lang="bg-BG" altLang="en-US" dirty="0">
                <a:solidFill>
                  <a:srgbClr val="002060"/>
                </a:solidFill>
                <a:effectLst/>
              </a:rPr>
            </a:br>
            <a:r>
              <a:rPr lang="bg-BG" altLang="en-US" sz="2800" dirty="0">
                <a:solidFill>
                  <a:srgbClr val="002060"/>
                </a:solidFill>
                <a:effectLst/>
              </a:rPr>
              <a:t>Знанията, уменията и способностите нужни за ефективна работа, трябва да бъдат посочени ясно от ръководителя и включени в програма за обучение на членовете на персонала.</a:t>
            </a:r>
            <a:r>
              <a:rPr lang="bg-BG" altLang="en-US" dirty="0">
                <a:solidFill>
                  <a:srgbClr val="002060"/>
                </a:solidFill>
                <a:effectLst/>
              </a:rPr>
              <a:t> </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AD19C5B-0B55-4AB3-9E9E-885DA6D4B883}"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481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EF172810-7C67-44CD-AA62-1E154EA79216}"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62</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4"/>
          <p:cNvSpPr>
            <a:spLocks noGrp="1" noChangeArrowheads="1"/>
          </p:cNvSpPr>
          <p:nvPr>
            <p:ph type="title"/>
          </p:nvPr>
        </p:nvSpPr>
        <p:spPr>
          <a:xfrm>
            <a:off x="971600" y="274638"/>
            <a:ext cx="7715200" cy="5891212"/>
          </a:xfrm>
        </p:spPr>
        <p:txBody>
          <a:bodyPr>
            <a:normAutofit/>
          </a:bodyPr>
          <a:lstStyle/>
          <a:p>
            <a:pPr eaLnBrk="1" hangingPunct="1"/>
            <a:r>
              <a:rPr lang="bg-BG" altLang="en-US" sz="4000">
                <a:solidFill>
                  <a:srgbClr val="D20637"/>
                </a:solidFill>
                <a:effectLst/>
              </a:rPr>
              <a:t>Третата стъпка </a:t>
            </a:r>
            <a:r>
              <a:rPr lang="bg-BG" altLang="en-US" sz="4000">
                <a:solidFill>
                  <a:srgbClr val="002060"/>
                </a:solidFill>
                <a:effectLst/>
              </a:rPr>
              <a:t>включва точно измерване на работното поведение. </a:t>
            </a:r>
            <a:br>
              <a:rPr lang="bg-BG" altLang="en-US" sz="4000">
                <a:solidFill>
                  <a:srgbClr val="002060"/>
                </a:solidFill>
                <a:effectLst/>
              </a:rPr>
            </a:br>
            <a:br>
              <a:rPr lang="bg-BG" altLang="en-US" sz="4000">
                <a:solidFill>
                  <a:srgbClr val="002060"/>
                </a:solidFill>
                <a:effectLst/>
              </a:rPr>
            </a:br>
            <a:r>
              <a:rPr lang="bg-BG" altLang="en-US" sz="2800">
                <a:solidFill>
                  <a:srgbClr val="002060"/>
                </a:solidFill>
                <a:effectLst/>
              </a:rPr>
              <a:t>Ръководителите трябва да разработят обективна, точна и пълна оценъчна система за измерване на работата, за да бъдат в състояние да разграничат добрите от лошите работници. Наградите и наказанията трябва да се раздават само въз основа на точно измерване на извършеното.</a:t>
            </a:r>
            <a:r>
              <a:rPr lang="bg-BG" altLang="en-US" sz="4000">
                <a:solidFill>
                  <a:srgbClr val="002060"/>
                </a:solidFill>
                <a:effectLst/>
              </a:rPr>
              <a:t> </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E8D7C74-9B4C-4201-B2E8-EE3F151975B6}"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5842"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CE5D7ACA-5497-472B-BFBC-71BC8CAFEA93}"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63</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4"/>
          <p:cNvSpPr>
            <a:spLocks noGrp="1" noChangeArrowheads="1"/>
          </p:cNvSpPr>
          <p:nvPr>
            <p:ph type="title"/>
          </p:nvPr>
        </p:nvSpPr>
        <p:spPr>
          <a:xfrm>
            <a:off x="1043608" y="274638"/>
            <a:ext cx="7643192" cy="6323012"/>
          </a:xfrm>
        </p:spPr>
        <p:txBody>
          <a:bodyPr>
            <a:normAutofit fontScale="90000"/>
          </a:bodyPr>
          <a:lstStyle/>
          <a:p>
            <a:pPr eaLnBrk="1" hangingPunct="1"/>
            <a:r>
              <a:rPr lang="bg-BG" altLang="en-US" sz="4000" dirty="0">
                <a:solidFill>
                  <a:srgbClr val="D20637"/>
                </a:solidFill>
                <a:effectLst/>
              </a:rPr>
              <a:t>Четвъртата стъпка </a:t>
            </a:r>
            <a:r>
              <a:rPr lang="bg-BG" altLang="en-US" sz="4000" dirty="0">
                <a:solidFill>
                  <a:srgbClr val="002060"/>
                </a:solidFill>
                <a:effectLst/>
              </a:rPr>
              <a:t>включва действителното раздаване на награди и наказания в зависимост от изпълнението на задачата.</a:t>
            </a:r>
            <a:br>
              <a:rPr lang="bg-BG" altLang="en-US" sz="4000" dirty="0">
                <a:solidFill>
                  <a:srgbClr val="002060"/>
                </a:solidFill>
                <a:effectLst/>
              </a:rPr>
            </a:br>
            <a:r>
              <a:rPr lang="bg-BG" altLang="en-US" sz="4000" dirty="0">
                <a:solidFill>
                  <a:srgbClr val="002060"/>
                </a:solidFill>
                <a:effectLst/>
              </a:rPr>
              <a:t> </a:t>
            </a:r>
            <a:br>
              <a:rPr lang="bg-BG" altLang="en-US" sz="4000" dirty="0">
                <a:solidFill>
                  <a:srgbClr val="002060"/>
                </a:solidFill>
                <a:effectLst/>
              </a:rPr>
            </a:br>
            <a:r>
              <a:rPr lang="bg-BG" altLang="en-US" sz="2800" dirty="0">
                <a:solidFill>
                  <a:srgbClr val="002060"/>
                </a:solidFill>
                <a:effectLst/>
              </a:rPr>
              <a:t>Обещаните награди за добра работа трябва да бъдат раздадени. Ако това не се направи, резултатите могат да бъдат катастрофални и да провалят мотивацията на персонала. Трябва също да се  осигурят санкции и дисциплинарни наказания за небрежните и нехайните.</a:t>
            </a:r>
            <a:br>
              <a:rPr lang="bg-BG" altLang="en-US" sz="2800" dirty="0">
                <a:solidFill>
                  <a:srgbClr val="002060"/>
                </a:solidFill>
                <a:effectLst/>
              </a:rPr>
            </a:br>
            <a:r>
              <a:rPr lang="bg-BG" altLang="en-US" sz="4000" dirty="0">
                <a:solidFill>
                  <a:srgbClr val="002060"/>
                </a:solidFill>
                <a:effectLst/>
              </a:rPr>
              <a:t> </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DDD7F51-8483-4DD4-BC35-E41EA21955FD}"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6866"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8AD8560A-8C85-4148-85C6-3902005B84CB}"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64</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pPr algn="ctr"/>
            <a:r>
              <a:rPr lang="bg-BG" b="1" dirty="0">
                <a:solidFill>
                  <a:srgbClr val="FF0000"/>
                </a:solidFill>
                <a:effectLst/>
              </a:rPr>
              <a:t>Теория за целите (</a:t>
            </a:r>
            <a:r>
              <a:rPr lang="bg-BG" b="1" dirty="0" err="1">
                <a:solidFill>
                  <a:srgbClr val="FF0000"/>
                </a:solidFill>
                <a:effectLst/>
              </a:rPr>
              <a:t>целеполагането</a:t>
            </a:r>
            <a:r>
              <a:rPr lang="bg-BG" b="1" dirty="0">
                <a:solidFill>
                  <a:srgbClr val="FF0000"/>
                </a:solidFill>
                <a:effectLst/>
              </a:rPr>
              <a:t>)</a:t>
            </a:r>
            <a:r>
              <a:rPr lang="en-US" b="1" dirty="0">
                <a:solidFill>
                  <a:srgbClr val="FF0000"/>
                </a:solidFill>
                <a:effectLst/>
              </a:rPr>
              <a:t> </a:t>
            </a:r>
            <a:r>
              <a:rPr lang="bg-BG" b="1" dirty="0">
                <a:solidFill>
                  <a:srgbClr val="FF0000"/>
                </a:solidFill>
                <a:effectLst/>
              </a:rPr>
              <a:t>на </a:t>
            </a:r>
            <a:r>
              <a:rPr lang="bg-BG" b="1" dirty="0" err="1">
                <a:solidFill>
                  <a:srgbClr val="FF0000"/>
                </a:solidFill>
                <a:effectLst/>
              </a:rPr>
              <a:t>Латам</a:t>
            </a:r>
            <a:r>
              <a:rPr lang="bg-BG" b="1" dirty="0">
                <a:solidFill>
                  <a:srgbClr val="FF0000"/>
                </a:solidFill>
                <a:effectLst/>
              </a:rPr>
              <a:t> и </a:t>
            </a:r>
            <a:r>
              <a:rPr lang="bg-BG" b="1" dirty="0" err="1">
                <a:solidFill>
                  <a:srgbClr val="FF0000"/>
                </a:solidFill>
                <a:effectLst/>
              </a:rPr>
              <a:t>Локке</a:t>
            </a:r>
            <a:r>
              <a:rPr lang="bg-BG" b="1" dirty="0">
                <a:solidFill>
                  <a:srgbClr val="FF0000"/>
                </a:solidFill>
                <a:effectLst/>
              </a:rPr>
              <a:t> </a:t>
            </a:r>
            <a:br>
              <a:rPr lang="en-US" dirty="0">
                <a:solidFill>
                  <a:srgbClr val="FF0000"/>
                </a:solidFill>
                <a:effectLst/>
              </a:rPr>
            </a:br>
            <a:endParaRPr lang="en-US" dirty="0">
              <a:solidFill>
                <a:srgbClr val="FF0000"/>
              </a:solidFill>
            </a:endParaRPr>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65</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306831952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3600" dirty="0">
                <a:effectLst/>
              </a:rPr>
              <a:t>Теорията за целите на </a:t>
            </a:r>
            <a:r>
              <a:rPr lang="bg-BG" sz="3600" dirty="0" err="1">
                <a:effectLst/>
              </a:rPr>
              <a:t>Латам</a:t>
            </a:r>
            <a:r>
              <a:rPr lang="bg-BG" sz="3600" dirty="0">
                <a:effectLst/>
              </a:rPr>
              <a:t> и </a:t>
            </a:r>
            <a:r>
              <a:rPr lang="bg-BG" sz="3600" dirty="0" err="1">
                <a:effectLst/>
              </a:rPr>
              <a:t>Локке</a:t>
            </a:r>
            <a:r>
              <a:rPr lang="bg-BG" sz="3600" dirty="0">
                <a:effectLst/>
              </a:rPr>
              <a:t> се опира на тезата, че изпълнението на дадена дейност е резултат от поставена конкретна цел за удовлетворяване на определена потребност. Много изследователи оценяват значението на цели­те като </a:t>
            </a:r>
            <a:r>
              <a:rPr lang="bg-BG" sz="3600" dirty="0" err="1">
                <a:effectLst/>
              </a:rPr>
              <a:t>мотиватор</a:t>
            </a:r>
            <a:r>
              <a:rPr lang="bg-BG" sz="3600" dirty="0">
                <a:effectLst/>
              </a:rPr>
              <a:t> и така се заражда понятието „мениджмънт посредством цели" (</a:t>
            </a:r>
            <a:r>
              <a:rPr lang="bg-BG" sz="3600" dirty="0" err="1">
                <a:effectLst/>
              </a:rPr>
              <a:t>management</a:t>
            </a:r>
            <a:r>
              <a:rPr lang="bg-BG" sz="3600" dirty="0">
                <a:effectLst/>
              </a:rPr>
              <a:t> </a:t>
            </a:r>
            <a:r>
              <a:rPr lang="bg-BG" sz="3600" dirty="0" err="1">
                <a:effectLst/>
              </a:rPr>
              <a:t>by</a:t>
            </a:r>
            <a:r>
              <a:rPr lang="bg-BG" sz="3600" dirty="0">
                <a:effectLst/>
              </a:rPr>
              <a:t> </a:t>
            </a:r>
            <a:r>
              <a:rPr lang="bg-BG" sz="3600" dirty="0" err="1">
                <a:effectLst/>
              </a:rPr>
              <a:t>objectives</a:t>
            </a:r>
            <a:r>
              <a:rPr lang="bg-BG" sz="3600" dirty="0">
                <a:effectLst/>
              </a:rPr>
              <a:t> - </a:t>
            </a:r>
            <a:r>
              <a:rPr lang="bg-BG" sz="3600" dirty="0" err="1">
                <a:effectLst/>
              </a:rPr>
              <a:t>MBO</a:t>
            </a:r>
            <a:r>
              <a:rPr lang="bg-BG" sz="3600" dirty="0">
                <a:effectLst/>
              </a:rPr>
              <a:t>),</a:t>
            </a:r>
            <a:endParaRPr lang="en-US" sz="36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66</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29847317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800" b="1" dirty="0">
                <a:solidFill>
                  <a:srgbClr val="FF0000"/>
                </a:solidFill>
                <a:effectLst/>
              </a:rPr>
              <a:t>Мениджмънтът посредством цели </a:t>
            </a:r>
            <a:r>
              <a:rPr lang="bg-BG" sz="2800" dirty="0">
                <a:effectLst/>
              </a:rPr>
              <a:t>представлява процес на управление, при който мениджърите и подчинените действат в ус­ловията на ясно определени общи цели и приоритети на орга­низацията, определят границите на своята отговорност в съответствие с очакваните резултати и от­читат приноса на всеки член на организацията за изпълне­ние на задачите и това мотивира служителите за постигане на по-добри резултати. Важно е участието на самите служители във формулирането на целите и използването на обратна връзка за реализацията им. </a:t>
            </a:r>
            <a:endParaRPr lang="en-US" sz="28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67</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27445362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800" dirty="0">
                <a:effectLst/>
              </a:rPr>
              <a:t>При незадоволителни резултати целите и задачите се коригират и процесът се завърта отново. Благоприятно въздействие има обвързването на постигнатите резултати със съответни награди, както при теорията на очакванията на </a:t>
            </a:r>
            <a:r>
              <a:rPr lang="bg-BG" sz="2800" dirty="0" err="1">
                <a:effectLst/>
              </a:rPr>
              <a:t>Вруум</a:t>
            </a:r>
            <a:r>
              <a:rPr lang="bg-BG" sz="2800" dirty="0">
                <a:effectLst/>
              </a:rPr>
              <a:t>.</a:t>
            </a:r>
            <a:br>
              <a:rPr lang="en-US" sz="2800" dirty="0">
                <a:effectLst/>
              </a:rPr>
            </a:br>
            <a:br>
              <a:rPr lang="bg-BG" sz="2800" dirty="0">
                <a:effectLst/>
              </a:rPr>
            </a:br>
            <a:r>
              <a:rPr lang="bg-BG" sz="2800" dirty="0">
                <a:effectLst/>
              </a:rPr>
              <a:t>Прилагането на тази теория носи известни рискове, когато се поставят трудни и непостижими задачи, които могат да предизвикат неудовлетворение у служителите и да пречат на напредъка на организацията като цяло. </a:t>
            </a:r>
            <a:br>
              <a:rPr lang="en-US" sz="2800" dirty="0">
                <a:effectLst/>
              </a:rPr>
            </a:br>
            <a:endParaRPr lang="en-US" sz="28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68</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31300686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pPr algn="ctr"/>
            <a:r>
              <a:rPr lang="bg-BG" b="1" dirty="0">
                <a:solidFill>
                  <a:srgbClr val="FF0000"/>
                </a:solidFill>
                <a:effectLst/>
              </a:rPr>
              <a:t>Теория за поддръжката на </a:t>
            </a:r>
            <a:r>
              <a:rPr lang="bg-BG" b="1" dirty="0" err="1">
                <a:solidFill>
                  <a:srgbClr val="FF0000"/>
                </a:solidFill>
                <a:effectLst/>
              </a:rPr>
              <a:t>Скинър</a:t>
            </a:r>
            <a:br>
              <a:rPr lang="en-US" dirty="0">
                <a:effectLst/>
              </a:rPr>
            </a:br>
            <a:endParaRPr lang="en-US"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69</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3933498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4"/>
          <p:cNvSpPr>
            <a:spLocks noGrp="1" noChangeArrowheads="1"/>
          </p:cNvSpPr>
          <p:nvPr>
            <p:ph type="title"/>
          </p:nvPr>
        </p:nvSpPr>
        <p:spPr>
          <a:xfrm>
            <a:off x="1043608" y="274638"/>
            <a:ext cx="7643192" cy="6323012"/>
          </a:xfrm>
        </p:spPr>
        <p:txBody>
          <a:bodyPr>
            <a:normAutofit/>
          </a:bodyPr>
          <a:lstStyle/>
          <a:p>
            <a:pPr algn="l" eaLnBrk="1" hangingPunct="1"/>
            <a:r>
              <a:rPr lang="bg-BG" altLang="en-US" dirty="0">
                <a:solidFill>
                  <a:srgbClr val="002060"/>
                </a:solidFill>
                <a:effectLst/>
              </a:rPr>
              <a:t>Следователно, мотивацията се отнася до желанието на личността да извърши нещо. Често се счита, че когато изпълнението на работата от дадена личност е неудовлетворително, проблемът е в ниската мотивация. </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8521968-6703-40B0-9C1B-005DBDE09D0F}"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16386"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1FF02360-3942-4956-89DE-178EEBD7D1A6}"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7</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fontScale="90000"/>
          </a:bodyPr>
          <a:lstStyle/>
          <a:p>
            <a:r>
              <a:rPr lang="bg-BG" dirty="0">
                <a:effectLst/>
              </a:rPr>
              <a:t>Тази теория, разработена от американския психолог </a:t>
            </a:r>
            <a:r>
              <a:rPr lang="bg-BG" dirty="0" err="1">
                <a:effectLst/>
              </a:rPr>
              <a:t>Скинър</a:t>
            </a:r>
            <a:r>
              <a:rPr lang="bg-BG" dirty="0">
                <a:effectLst/>
              </a:rPr>
              <a:t>, се опира на идеята, че човешкото поведение се формира от своите последствия. Човек постъпва по определен начин поради поддръжка (или стимул), получа­вана в миналото. Ако резултатът от дадено действие е благоп­риятен, налице е положителен стимул.</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70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300458809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fontScale="90000"/>
          </a:bodyPr>
          <a:lstStyle/>
          <a:p>
            <a:r>
              <a:rPr lang="bg-BG" sz="2800" dirty="0" err="1">
                <a:effectLst/>
              </a:rPr>
              <a:t>Скинър</a:t>
            </a:r>
            <a:r>
              <a:rPr lang="bg-BG" sz="2800" dirty="0">
                <a:effectLst/>
              </a:rPr>
              <a:t> разглежда </a:t>
            </a:r>
            <a:r>
              <a:rPr lang="bg-BG" sz="2800" b="1" dirty="0">
                <a:solidFill>
                  <a:srgbClr val="FF0000"/>
                </a:solidFill>
                <a:effectLst/>
              </a:rPr>
              <a:t>три вида поддръжка (стимули). </a:t>
            </a:r>
            <a:br>
              <a:rPr lang="bg-BG" sz="2800" b="1" dirty="0">
                <a:solidFill>
                  <a:srgbClr val="FF0000"/>
                </a:solidFill>
                <a:effectLst/>
              </a:rPr>
            </a:br>
            <a:br>
              <a:rPr lang="bg-BG" sz="2800" b="1" dirty="0">
                <a:solidFill>
                  <a:srgbClr val="FF0000"/>
                </a:solidFill>
                <a:effectLst/>
              </a:rPr>
            </a:br>
            <a:r>
              <a:rPr lang="bg-BG" sz="2800" b="1" dirty="0">
                <a:solidFill>
                  <a:srgbClr val="FF0000"/>
                </a:solidFill>
                <a:effectLst/>
              </a:rPr>
              <a:t>Положителна поддръжка </a:t>
            </a:r>
            <a:r>
              <a:rPr lang="bg-BG" sz="2800" dirty="0">
                <a:effectLst/>
              </a:rPr>
              <a:t>е налице, когато последствията от дадено поведение са благоприятни и водят до някакво психическо или физическо удовлетворение. </a:t>
            </a:r>
            <a:br>
              <a:rPr lang="bg-BG" sz="2800" dirty="0">
                <a:effectLst/>
              </a:rPr>
            </a:br>
            <a:br>
              <a:rPr lang="bg-BG" sz="2800" dirty="0">
                <a:effectLst/>
              </a:rPr>
            </a:br>
            <a:r>
              <a:rPr lang="bg-BG" sz="2800" b="1" dirty="0">
                <a:solidFill>
                  <a:srgbClr val="FF0000"/>
                </a:solidFill>
                <a:effectLst/>
              </a:rPr>
              <a:t>При отрицателна поддръжка </a:t>
            </a:r>
            <a:r>
              <a:rPr lang="bg-BG" sz="2800" dirty="0">
                <a:effectLst/>
              </a:rPr>
              <a:t>резултатът от поведението е пре­махване на неблагоприятни последствия.  </a:t>
            </a:r>
            <a:br>
              <a:rPr lang="bg-BG" sz="2800" dirty="0">
                <a:effectLst/>
              </a:rPr>
            </a:br>
            <a:br>
              <a:rPr lang="bg-BG" sz="2800" dirty="0">
                <a:effectLst/>
              </a:rPr>
            </a:br>
            <a:r>
              <a:rPr lang="bg-BG" sz="2800" b="1" dirty="0">
                <a:solidFill>
                  <a:srgbClr val="FF0000"/>
                </a:solidFill>
                <a:effectLst/>
              </a:rPr>
              <a:t>Наказанието </a:t>
            </a:r>
            <a:r>
              <a:rPr lang="bg-BG" sz="2800" dirty="0">
                <a:effectLst/>
              </a:rPr>
              <a:t>е налице, когато дадено поведение води до открито неблагоприятни последици – напр., причиняване на физическа или емоционална болка, или отстраняване на желан резултат.</a:t>
            </a:r>
            <a:endParaRPr lang="en-US" sz="28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71</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70508182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fontScale="90000"/>
          </a:bodyPr>
          <a:lstStyle/>
          <a:p>
            <a:r>
              <a:rPr lang="bg-BG" dirty="0">
                <a:effectLst/>
              </a:rPr>
              <a:t>Приложението на теорията на </a:t>
            </a:r>
            <a:r>
              <a:rPr lang="bg-BG" dirty="0" err="1">
                <a:effectLst/>
              </a:rPr>
              <a:t>Скинър</a:t>
            </a:r>
            <a:r>
              <a:rPr lang="bg-BG" dirty="0">
                <a:effectLst/>
              </a:rPr>
              <a:t> в менидж­мънта е наложило понятието </a:t>
            </a:r>
            <a:r>
              <a:rPr lang="bg-BG" b="1" dirty="0">
                <a:solidFill>
                  <a:srgbClr val="FF0000"/>
                </a:solidFill>
                <a:effectLst/>
              </a:rPr>
              <a:t>„модификация на поведени­ето", </a:t>
            </a:r>
            <a:r>
              <a:rPr lang="bg-BG" dirty="0">
                <a:effectLst/>
              </a:rPr>
              <a:t>което означава постигане на желани резултати в обучението на персонала, повишаването на качеството, усъвършенстване на управле­нието и др.</a:t>
            </a:r>
            <a:br>
              <a:rPr lang="en-US" dirty="0">
                <a:effectLst/>
              </a:rPr>
            </a:br>
            <a:endParaRPr lang="en-US"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72</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12642215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pPr algn="ctr"/>
            <a:r>
              <a:rPr lang="bg-BG" b="1" dirty="0">
                <a:solidFill>
                  <a:srgbClr val="FF0000"/>
                </a:solidFill>
                <a:effectLst/>
              </a:rPr>
              <a:t>Теория за личната ефективност (за социалното познание) на Бандура</a:t>
            </a:r>
            <a:br>
              <a:rPr lang="en-US" dirty="0">
                <a:solidFill>
                  <a:srgbClr val="FF0000"/>
                </a:solidFill>
                <a:effectLst/>
              </a:rPr>
            </a:br>
            <a:endParaRPr lang="en-US" dirty="0">
              <a:solidFill>
                <a:srgbClr val="FF0000"/>
              </a:solidFill>
            </a:endParaRPr>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73</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110909564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fontScale="90000"/>
          </a:bodyPr>
          <a:lstStyle/>
          <a:p>
            <a:r>
              <a:rPr lang="bg-BG" sz="3200" dirty="0">
                <a:effectLst/>
              </a:rPr>
              <a:t>Тази теория е разработена от психолога Алберт Бандура, който  стига до извода, че при мотивацията трябва да се отчитат познавателните особености на индивидите. Неговата основна идея е, че когнитивните про­цеси се осъществяват непрекъснато при взаимодействие на три основни фактора: поведението на даден човек, личностни­те му качества и въздействията на заобикалящата среда. Тези фактори формират неговата лична ефективност, т.е. убедеността в собствените сили, която е изключително важна за мотивацията. </a:t>
            </a:r>
            <a:endParaRPr lang="en-US" sz="32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74</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320971708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800" dirty="0">
                <a:effectLst/>
              </a:rPr>
              <a:t>Служител, който има високо ниво на лична ефективност се стреми да се справя дори и с трудни задачи и да влага още повече усилия. Обратно, служител с ниска убеденост в своите сили лесно се отказва, дори и при най-малките трудности. </a:t>
            </a:r>
            <a:br>
              <a:rPr lang="bg-BG" sz="2800" dirty="0">
                <a:effectLst/>
              </a:rPr>
            </a:br>
            <a:r>
              <a:rPr lang="bg-BG" sz="2800" dirty="0">
                <a:effectLst/>
              </a:rPr>
              <a:t>Следователно, задачата на мениджъра е да развива убедеността на служителите в собствената им ефективност чрез осигуряване на възможности за успех, конструктивна обратна връзка със служителите при изпълнение на конкретна задача, поддържане на позитивни емоции у служителите, демонстриране на личен позитивен опит пред служителите и т.н.</a:t>
            </a:r>
            <a:endParaRPr lang="en-US" sz="28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75</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240512273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r>
              <a:rPr lang="bg-BG" dirty="0">
                <a:effectLst/>
              </a:rPr>
              <a:t>Според теорията за социалното познание за обяснение на поведението особено важни са три свързани с познанието процеса - символни­те процеси, заместващото учене и самоконтрола.</a:t>
            </a:r>
            <a:br>
              <a:rPr lang="en-US" dirty="0">
                <a:effectLst/>
              </a:rPr>
            </a:br>
            <a:endParaRPr lang="en-US"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76</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157435255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fontScale="90000"/>
          </a:bodyPr>
          <a:lstStyle/>
          <a:p>
            <a:r>
              <a:rPr lang="bg-BG" b="1" dirty="0">
                <a:effectLst/>
              </a:rPr>
              <a:t>Символните процеси</a:t>
            </a:r>
            <a:r>
              <a:rPr lang="bg-BG" dirty="0">
                <a:effectLst/>
              </a:rPr>
              <a:t> представляват съвкупност от средства и начини, чрез които хората </a:t>
            </a:r>
            <a:r>
              <a:rPr lang="bg-BG" dirty="0" err="1">
                <a:effectLst/>
              </a:rPr>
              <a:t>използуват</a:t>
            </a:r>
            <a:r>
              <a:rPr lang="bg-BG" dirty="0">
                <a:effectLst/>
              </a:rPr>
              <a:t> словесни и мисловни символи, за да обработват и съхраняват информа­ция, която по-нататък, под формата на опит, слу­жи като насоки за бъдещи действия. </a:t>
            </a:r>
            <a:br>
              <a:rPr lang="en-US" dirty="0">
                <a:effectLst/>
              </a:rPr>
            </a:br>
            <a:endParaRPr lang="en-US"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77</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264696971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fontScale="90000"/>
          </a:bodyPr>
          <a:lstStyle/>
          <a:p>
            <a:r>
              <a:rPr lang="bg-BG" b="1" dirty="0">
                <a:effectLst/>
              </a:rPr>
              <a:t>Заместващото учене</a:t>
            </a:r>
            <a:r>
              <a:rPr lang="bg-BG" dirty="0">
                <a:effectLst/>
              </a:rPr>
              <a:t> е способност да се заучават нови действия (поведение) и/или да се предвиждат техните вероят­ни последствия, като се наблюдават </a:t>
            </a:r>
            <a:r>
              <a:rPr lang="bg-BG" dirty="0" err="1">
                <a:effectLst/>
              </a:rPr>
              <a:t>лруги</a:t>
            </a:r>
            <a:r>
              <a:rPr lang="bg-BG" dirty="0">
                <a:effectLst/>
              </a:rPr>
              <a:t> хора. Самият про­цес на наблюдение на чуждото поведение и опитите това по­ведение да се имитира Бандура нарича „моделиране", т.е. ролеви модели.</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78</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207607317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r>
              <a:rPr lang="bg-BG" b="1" dirty="0">
                <a:effectLst/>
              </a:rPr>
              <a:t>Самоконтролът</a:t>
            </a:r>
            <a:r>
              <a:rPr lang="bg-BG" dirty="0">
                <a:effectLst/>
              </a:rPr>
              <a:t> е способност да се упражнява контрол върху собственото поведение чрез установяване на стандарти и предвиждане на последствия във вид на награди или наказания за собствените постъпки.</a:t>
            </a:r>
            <a:br>
              <a:rPr lang="en-US" dirty="0">
                <a:effectLst/>
              </a:rPr>
            </a:br>
            <a:endParaRPr lang="en-US"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79</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2179258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4"/>
          <p:cNvSpPr>
            <a:spLocks noGrp="1" noChangeArrowheads="1"/>
          </p:cNvSpPr>
          <p:nvPr>
            <p:ph type="title"/>
          </p:nvPr>
        </p:nvSpPr>
        <p:spPr>
          <a:xfrm>
            <a:off x="1043608" y="274638"/>
            <a:ext cx="7643192" cy="6249987"/>
          </a:xfrm>
        </p:spPr>
        <p:txBody>
          <a:bodyPr/>
          <a:lstStyle/>
          <a:p>
            <a:pPr eaLnBrk="1" hangingPunct="1"/>
            <a:r>
              <a:rPr lang="bg-BG" altLang="en-US" dirty="0">
                <a:solidFill>
                  <a:srgbClr val="002060"/>
                </a:solidFill>
                <a:effectLst/>
              </a:rPr>
              <a:t>Подобренията в работата на здравните специалисти са функция от два главни компонента: </a:t>
            </a:r>
            <a:br>
              <a:rPr lang="bg-BG" altLang="en-US" dirty="0">
                <a:solidFill>
                  <a:srgbClr val="002060"/>
                </a:solidFill>
                <a:effectLst/>
              </a:rPr>
            </a:br>
            <a:r>
              <a:rPr lang="bg-BG" altLang="en-US" dirty="0">
                <a:solidFill>
                  <a:srgbClr val="002060"/>
                </a:solidFill>
                <a:effectLst/>
              </a:rPr>
              <a:t>- </a:t>
            </a:r>
            <a:r>
              <a:rPr lang="bg-BG" altLang="en-US" b="1" dirty="0">
                <a:solidFill>
                  <a:srgbClr val="D20637"/>
                </a:solidFill>
                <a:effectLst/>
              </a:rPr>
              <a:t>мотивация и </a:t>
            </a:r>
            <a:br>
              <a:rPr lang="bg-BG" altLang="en-US" b="1" dirty="0">
                <a:solidFill>
                  <a:srgbClr val="D20637"/>
                </a:solidFill>
                <a:effectLst/>
              </a:rPr>
            </a:br>
            <a:r>
              <a:rPr lang="bg-BG" altLang="en-US" b="1" dirty="0">
                <a:solidFill>
                  <a:srgbClr val="D20637"/>
                </a:solidFill>
                <a:effectLst/>
              </a:rPr>
              <a:t>- способност. </a:t>
            </a:r>
            <a:endParaRPr lang="bg-BG" altLang="en-US" b="1" dirty="0">
              <a:effectLst/>
            </a:endParaRP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03253A8-B34F-4F3E-980B-29F53F2741E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1945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A314785A-5225-4822-BC4F-9B6C5E986E58}"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8</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fontScale="90000"/>
          </a:bodyPr>
          <a:lstStyle/>
          <a:p>
            <a:r>
              <a:rPr lang="bg-BG" dirty="0">
                <a:effectLst/>
              </a:rPr>
              <a:t>Следователно, ако се осигурят подхо­дящи ролеви модели, новите слу­жители ще могат успешно да заучават дадено целево поведе­ние. Чрез широкото разгласяване на положител­ни и отрицателни примери служителите ще спазват необходи­мото поведение, без да е необходимо самите те да бъдат наг­раждавани или наказвани.</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80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313608952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pPr algn="ctr"/>
            <a:r>
              <a:rPr lang="bg-BG" b="1" dirty="0">
                <a:solidFill>
                  <a:srgbClr val="FF0000"/>
                </a:solidFill>
                <a:effectLst/>
              </a:rPr>
              <a:t>Теория за равновесието на </a:t>
            </a:r>
            <a:r>
              <a:rPr lang="bg-BG" b="1" dirty="0" err="1">
                <a:solidFill>
                  <a:srgbClr val="FF0000"/>
                </a:solidFill>
                <a:effectLst/>
              </a:rPr>
              <a:t>Стейси</a:t>
            </a:r>
            <a:r>
              <a:rPr lang="bg-BG" b="1" dirty="0">
                <a:solidFill>
                  <a:srgbClr val="FF0000"/>
                </a:solidFill>
                <a:effectLst/>
              </a:rPr>
              <a:t> Адамс</a:t>
            </a:r>
            <a:br>
              <a:rPr lang="en-US" dirty="0">
                <a:effectLst/>
              </a:rPr>
            </a:br>
            <a:endParaRPr lang="en-US"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81</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352083127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3200" dirty="0">
                <a:effectLst/>
              </a:rPr>
              <a:t>Тази процесуал­на теория е разработена от </a:t>
            </a:r>
            <a:r>
              <a:rPr lang="bg-BG" sz="3200" dirty="0" err="1">
                <a:effectLst/>
              </a:rPr>
              <a:t>Стейси</a:t>
            </a:r>
            <a:r>
              <a:rPr lang="bg-BG" sz="3200" dirty="0">
                <a:effectLst/>
              </a:rPr>
              <a:t> Адамс и нейната същност се свежда до това, че всеки служител отчита какво влага в трудовия процес (време, усилия, умения, концентрация и пр.) и какво получава за труда си (престиж, пари, уважение, одобрение и т. н.). Тъй като организациите са социални системи, всеки служител наблюдава и дава оценка на това, което става на работното място и се сравнява с останалите служители. </a:t>
            </a:r>
            <a:endParaRPr lang="en-US" sz="32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82</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310132863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a:bodyPr>
          <a:lstStyle/>
          <a:p>
            <a:r>
              <a:rPr lang="bg-BG" sz="2800" dirty="0">
                <a:effectLst/>
              </a:rPr>
              <a:t>С други думи, тази теория разглежда мотивацията не като индивидуален процес, а отчита влиянието на организацията. Според нея хората са мотивирани да търсят справедливост в наградите според вложените от отделните служители усилия, т.е. равенството се разглежда като справедливост спрямо резултатите и вложените усилия, а мотивираността е в правопропорционална зависимост от равенството и справедливостта. При установено неравновесие се появява стремеж за възстановяване или установяване на равновесието, което води до появата на съответни поведенчески мотиви.</a:t>
            </a:r>
            <a:endParaRPr lang="en-US" sz="2800" dirty="0"/>
          </a:p>
        </p:txBody>
      </p:sp>
      <p:sp>
        <p:nvSpPr>
          <p:cNvPr id="3" name="Date Placeholder 2"/>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722BFF-0BE1-4724-B9FC-CFB4B762F8FE}"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A9CD293-5B4E-445F-868F-E875C7334DC2}" type="slidenum">
              <a:rPr kumimoji="0" lang="bg-BG"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83</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Tree>
    <p:extLst>
      <p:ext uri="{BB962C8B-B14F-4D97-AF65-F5344CB8AC3E}">
        <p14:creationId xmlns:p14="http://schemas.microsoft.com/office/powerpoint/2010/main" val="1751027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Grp="1" noChangeArrowheads="1"/>
          </p:cNvSpPr>
          <p:nvPr>
            <p:ph type="title"/>
          </p:nvPr>
        </p:nvSpPr>
        <p:spPr>
          <a:xfrm>
            <a:off x="971600" y="274638"/>
            <a:ext cx="7715200" cy="5457825"/>
          </a:xfrm>
        </p:spPr>
        <p:txBody>
          <a:bodyPr>
            <a:normAutofit/>
          </a:bodyPr>
          <a:lstStyle/>
          <a:p>
            <a:pPr algn="ctr" eaLnBrk="1" hangingPunct="1">
              <a:defRPr/>
            </a:pPr>
            <a:r>
              <a:rPr lang="bg-BG" altLang="en-US" sz="3600" b="1" dirty="0">
                <a:solidFill>
                  <a:srgbClr val="D20637"/>
                </a:solidFill>
                <a:effectLst/>
                <a:cs typeface="Arial" panose="020B0604020202020204" pitchFamily="34" charset="0"/>
              </a:rPr>
              <a:t>3. Видове </a:t>
            </a:r>
            <a:r>
              <a:rPr lang="bg-BG" altLang="en-US" sz="3600" b="1" dirty="0" err="1">
                <a:solidFill>
                  <a:srgbClr val="D20637"/>
                </a:solidFill>
                <a:effectLst/>
                <a:cs typeface="Arial" panose="020B0604020202020204" pitchFamily="34" charset="0"/>
              </a:rPr>
              <a:t>наградни</a:t>
            </a:r>
            <a:r>
              <a:rPr lang="bg-BG" altLang="en-US" sz="3600" b="1" dirty="0">
                <a:solidFill>
                  <a:srgbClr val="D20637"/>
                </a:solidFill>
                <a:effectLst/>
                <a:cs typeface="Arial" panose="020B0604020202020204" pitchFamily="34" charset="0"/>
              </a:rPr>
              <a:t> програми и стимули </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2234653-A2F8-406C-A89F-A23221E4222F}"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7890"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F147A1D5-A5A9-4A5E-842E-8EB4A5644080}"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84</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4"/>
          <p:cNvSpPr>
            <a:spLocks noGrp="1" noChangeArrowheads="1"/>
          </p:cNvSpPr>
          <p:nvPr>
            <p:ph type="title"/>
          </p:nvPr>
        </p:nvSpPr>
        <p:spPr>
          <a:xfrm>
            <a:off x="971600" y="274638"/>
            <a:ext cx="7715200" cy="6323012"/>
          </a:xfrm>
        </p:spPr>
        <p:txBody>
          <a:bodyPr>
            <a:normAutofit/>
          </a:bodyPr>
          <a:lstStyle/>
          <a:p>
            <a:pPr algn="l" eaLnBrk="1" hangingPunct="1"/>
            <a:r>
              <a:rPr lang="bg-BG" altLang="en-US" sz="4000" dirty="0">
                <a:solidFill>
                  <a:srgbClr val="D20637"/>
                </a:solidFill>
                <a:effectLst/>
              </a:rPr>
              <a:t>Пет общи неща за стимулите:</a:t>
            </a:r>
            <a:br>
              <a:rPr lang="bg-BG" altLang="en-US" sz="4000" dirty="0">
                <a:solidFill>
                  <a:srgbClr val="D20637"/>
                </a:solidFill>
                <a:effectLst/>
              </a:rPr>
            </a:br>
            <a:br>
              <a:rPr lang="bg-BG" altLang="en-US" sz="4000" dirty="0">
                <a:solidFill>
                  <a:srgbClr val="D20637"/>
                </a:solidFill>
                <a:effectLst/>
              </a:rPr>
            </a:br>
            <a:r>
              <a:rPr lang="bg-BG" altLang="en-US" sz="4000" dirty="0">
                <a:solidFill>
                  <a:srgbClr val="002060"/>
                </a:solidFill>
                <a:effectLst/>
              </a:rPr>
              <a:t>1. Проучванията на поведението в организациите ясно показват, че хората наистина реагират на стимули. Човешкото поведение се ръководи главно от очакваните резултати, свързани с възможните начини на действие. </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89F89EF-C755-4256-8E1C-E663502196F4}"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8914"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5629379D-3D08-4C1C-AB9A-8C7749F8B0E7}"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85</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4"/>
          <p:cNvSpPr>
            <a:spLocks noGrp="1" noChangeArrowheads="1"/>
          </p:cNvSpPr>
          <p:nvPr>
            <p:ph type="title"/>
          </p:nvPr>
        </p:nvSpPr>
        <p:spPr>
          <a:xfrm>
            <a:off x="1043608" y="274638"/>
            <a:ext cx="7643192" cy="5746750"/>
          </a:xfrm>
        </p:spPr>
        <p:txBody>
          <a:bodyPr>
            <a:normAutofit/>
          </a:bodyPr>
          <a:lstStyle/>
          <a:p>
            <a:pPr algn="l" eaLnBrk="1" hangingPunct="1"/>
            <a:r>
              <a:rPr lang="bg-BG" altLang="en-US" sz="3600" dirty="0">
                <a:solidFill>
                  <a:srgbClr val="002060"/>
                </a:solidFill>
                <a:effectLst/>
              </a:rPr>
              <a:t>2. Индивидите се различия по предпочитанията си към различните видове награди. Това, което е желано за един човек, може да бъде напълно маловажно или даже обиждащо за друг. Следователно, </a:t>
            </a:r>
            <a:r>
              <a:rPr lang="bg-BG" altLang="en-US" sz="3600" dirty="0">
                <a:solidFill>
                  <a:srgbClr val="D20637"/>
                </a:solidFill>
                <a:effectLst/>
              </a:rPr>
              <a:t>персоналът има различни ценности и в идеалния случай трябва да бъде награждаван с различни неща.</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16EEAFE-2B02-4CA9-8D00-B9A170586538}"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3993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3E027375-92A5-4E2A-94F3-26F82F1477FD}"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86</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4"/>
          <p:cNvSpPr>
            <a:spLocks noGrp="1" noChangeArrowheads="1"/>
          </p:cNvSpPr>
          <p:nvPr>
            <p:ph type="title"/>
          </p:nvPr>
        </p:nvSpPr>
        <p:spPr>
          <a:xfrm>
            <a:off x="1043608" y="274638"/>
            <a:ext cx="7643192" cy="6249987"/>
          </a:xfrm>
        </p:spPr>
        <p:txBody>
          <a:bodyPr>
            <a:normAutofit fontScale="90000"/>
          </a:bodyPr>
          <a:lstStyle/>
          <a:p>
            <a:pPr algn="l" eaLnBrk="1" hangingPunct="1"/>
            <a:r>
              <a:rPr lang="bg-BG" altLang="en-US" sz="4000" dirty="0">
                <a:solidFill>
                  <a:srgbClr val="D20637"/>
                </a:solidFill>
                <a:effectLst/>
              </a:rPr>
              <a:t>3. Хората обичат да се възприемат като победители. </a:t>
            </a:r>
            <a:r>
              <a:rPr lang="bg-BG" altLang="en-US" sz="4000" dirty="0">
                <a:solidFill>
                  <a:srgbClr val="002060"/>
                </a:solidFill>
                <a:effectLst/>
              </a:rPr>
              <a:t>Тези, които имат добро самомнение и вярват, че са победители проявяват склонност да работят по-добре от другите и са по-доволни от работата си. Следователно, по-добре би било да се предвидят награди за повече хора, отколкото големи награди за малък брой лица.</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8DFE810-91EE-447F-B07B-40324757029B}"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0962"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E209FD13-17C6-46B4-B05C-E76953C386B2}"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87</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4"/>
          <p:cNvSpPr>
            <a:spLocks noGrp="1" noChangeArrowheads="1"/>
          </p:cNvSpPr>
          <p:nvPr>
            <p:ph type="title"/>
          </p:nvPr>
        </p:nvSpPr>
        <p:spPr>
          <a:xfrm>
            <a:off x="1043608" y="274638"/>
            <a:ext cx="7643192" cy="5818187"/>
          </a:xfrm>
        </p:spPr>
        <p:txBody>
          <a:bodyPr>
            <a:normAutofit fontScale="90000"/>
          </a:bodyPr>
          <a:lstStyle/>
          <a:p>
            <a:pPr algn="l" eaLnBrk="1" hangingPunct="1"/>
            <a:r>
              <a:rPr lang="bg-BG" altLang="en-US" sz="4000" dirty="0">
                <a:solidFill>
                  <a:srgbClr val="D20637"/>
                </a:solidFill>
                <a:effectLst/>
              </a:rPr>
              <a:t>4. Поставя се ударение върху стимулите или наградите </a:t>
            </a:r>
            <a:r>
              <a:rPr lang="bg-BG" altLang="en-US" sz="4000" dirty="0">
                <a:solidFill>
                  <a:srgbClr val="002060"/>
                </a:solidFill>
                <a:effectLst/>
              </a:rPr>
              <a:t>като средство за мотивиране. Повечето възрастни лица реагират по-благоприятно при системна употреба на стимули, докато  употребата на наказания е много неефективна по отношение на човешкото поведение.  </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D148945-FA86-47D7-87FC-8E41D3996843}"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1986"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3CCCA68C-9106-4F5E-915C-A94B1CE612D8}"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88</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4"/>
          <p:cNvSpPr>
            <a:spLocks noGrp="1" noChangeArrowheads="1"/>
          </p:cNvSpPr>
          <p:nvPr>
            <p:ph type="title"/>
          </p:nvPr>
        </p:nvSpPr>
        <p:spPr>
          <a:xfrm>
            <a:off x="1043608" y="274638"/>
            <a:ext cx="7643192" cy="6323012"/>
          </a:xfrm>
        </p:spPr>
        <p:txBody>
          <a:bodyPr>
            <a:normAutofit fontScale="90000"/>
          </a:bodyPr>
          <a:lstStyle/>
          <a:p>
            <a:pPr algn="l" eaLnBrk="1" hangingPunct="1"/>
            <a:r>
              <a:rPr lang="bg-BG" altLang="en-US" sz="4000" dirty="0">
                <a:solidFill>
                  <a:srgbClr val="002060"/>
                </a:solidFill>
                <a:effectLst/>
              </a:rPr>
              <a:t>5. Фундаменталният въпрос, който всеки ръководител трябва да си зададе относно стимулите: "Кое е това, което аз имам под мой контрол и моят персонал го цени?". Ръководителят може да има "опис на наградите" от специфични стимули, които могат да се използват като ефективно мотивиращо средство. </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4016622-A337-4F8E-A81A-FD0C308111A1}"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3010"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42F2DBFE-2B76-45BC-836C-D311A9192E6E}"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89</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4"/>
          <p:cNvSpPr>
            <a:spLocks noGrp="1" noChangeArrowheads="1"/>
          </p:cNvSpPr>
          <p:nvPr>
            <p:ph type="title"/>
          </p:nvPr>
        </p:nvSpPr>
        <p:spPr>
          <a:xfrm>
            <a:off x="971600" y="274638"/>
            <a:ext cx="7715200" cy="6249987"/>
          </a:xfrm>
        </p:spPr>
        <p:txBody>
          <a:bodyPr>
            <a:normAutofit/>
          </a:bodyPr>
          <a:lstStyle/>
          <a:p>
            <a:pPr eaLnBrk="1" hangingPunct="1"/>
            <a:r>
              <a:rPr lang="bg-BG" altLang="en-US" b="1" dirty="0">
                <a:solidFill>
                  <a:srgbClr val="D20637"/>
                </a:solidFill>
                <a:effectLst/>
              </a:rPr>
              <a:t>Мотивацията</a:t>
            </a:r>
            <a:r>
              <a:rPr lang="bg-BG" altLang="en-US" b="1" dirty="0">
                <a:solidFill>
                  <a:srgbClr val="F2CD14"/>
                </a:solidFill>
                <a:effectLst/>
              </a:rPr>
              <a:t> </a:t>
            </a:r>
            <a:r>
              <a:rPr lang="bg-BG" altLang="en-US" dirty="0">
                <a:solidFill>
                  <a:srgbClr val="002060"/>
                </a:solidFill>
                <a:effectLst/>
              </a:rPr>
              <a:t>може да се разглежда като </a:t>
            </a:r>
            <a:r>
              <a:rPr lang="bg-BG" altLang="en-US" dirty="0">
                <a:solidFill>
                  <a:srgbClr val="D20637"/>
                </a:solidFill>
                <a:effectLst/>
              </a:rPr>
              <a:t>комплекс от психологически процеси, които предават енергия на поведението на даден човек, насочват го към постигането на някаква цел и го поддържат за определен период от време. </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4FF5879-CCEF-47AB-90EA-14725FD20AC8}"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20482"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4AE40342-BE13-41D6-B348-4581925A4CAB}"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9</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4"/>
          <p:cNvSpPr>
            <a:spLocks noGrp="1" noChangeArrowheads="1"/>
          </p:cNvSpPr>
          <p:nvPr>
            <p:ph type="title"/>
          </p:nvPr>
        </p:nvSpPr>
        <p:spPr>
          <a:xfrm>
            <a:off x="971600" y="274638"/>
            <a:ext cx="7715200" cy="5675312"/>
          </a:xfrm>
        </p:spPr>
        <p:txBody>
          <a:bodyPr/>
          <a:lstStyle/>
          <a:p>
            <a:pPr algn="l" eaLnBrk="1" hangingPunct="1"/>
            <a:r>
              <a:rPr lang="bg-BG" altLang="en-US" dirty="0">
                <a:solidFill>
                  <a:srgbClr val="D20637"/>
                </a:solidFill>
                <a:effectLst/>
              </a:rPr>
              <a:t>Три вида програми за стимулиране:</a:t>
            </a:r>
            <a:br>
              <a:rPr lang="bg-BG" altLang="en-US" dirty="0">
                <a:solidFill>
                  <a:srgbClr val="D20637"/>
                </a:solidFill>
                <a:effectLst/>
              </a:rPr>
            </a:br>
            <a:br>
              <a:rPr lang="bg-BG" altLang="en-US" dirty="0">
                <a:solidFill>
                  <a:srgbClr val="F3FA60"/>
                </a:solidFill>
                <a:effectLst/>
              </a:rPr>
            </a:br>
            <a:r>
              <a:rPr lang="bg-BG" altLang="en-US" dirty="0">
                <a:solidFill>
                  <a:srgbClr val="002060"/>
                </a:solidFill>
                <a:effectLst/>
              </a:rPr>
              <a:t>- Индивидуални</a:t>
            </a:r>
            <a:br>
              <a:rPr lang="bg-BG" altLang="en-US" dirty="0">
                <a:solidFill>
                  <a:srgbClr val="002060"/>
                </a:solidFill>
                <a:effectLst/>
              </a:rPr>
            </a:br>
            <a:r>
              <a:rPr lang="bg-BG" altLang="en-US" dirty="0">
                <a:solidFill>
                  <a:srgbClr val="002060"/>
                </a:solidFill>
                <a:effectLst/>
              </a:rPr>
              <a:t>- Групови</a:t>
            </a:r>
            <a:br>
              <a:rPr lang="bg-BG" altLang="en-US" dirty="0">
                <a:solidFill>
                  <a:srgbClr val="002060"/>
                </a:solidFill>
                <a:effectLst/>
              </a:rPr>
            </a:br>
            <a:r>
              <a:rPr lang="bg-BG" altLang="en-US" dirty="0">
                <a:solidFill>
                  <a:srgbClr val="002060"/>
                </a:solidFill>
                <a:effectLst/>
              </a:rPr>
              <a:t>- В рамките на цялата организация</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CB6DA7E-AACC-46E9-979A-AF184758D8B7}"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4034"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90E92AC6-3DFB-4E94-92C5-56D083EEF0D3}"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90</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4"/>
          <p:cNvSpPr>
            <a:spLocks noGrp="1" noChangeArrowheads="1"/>
          </p:cNvSpPr>
          <p:nvPr>
            <p:ph type="title"/>
          </p:nvPr>
        </p:nvSpPr>
        <p:spPr>
          <a:xfrm>
            <a:off x="1187624" y="274638"/>
            <a:ext cx="7499176" cy="6249987"/>
          </a:xfrm>
        </p:spPr>
        <p:txBody>
          <a:bodyPr>
            <a:normAutofit/>
          </a:bodyPr>
          <a:lstStyle/>
          <a:p>
            <a:pPr eaLnBrk="1" hangingPunct="1"/>
            <a:r>
              <a:rPr lang="bg-BG" altLang="en-US" sz="3600" dirty="0">
                <a:solidFill>
                  <a:srgbClr val="D20637"/>
                </a:solidFill>
                <a:effectLst/>
              </a:rPr>
              <a:t>Индивидуални програми за награди </a:t>
            </a:r>
            <a:br>
              <a:rPr lang="bg-BG" altLang="en-US" sz="3600" dirty="0">
                <a:solidFill>
                  <a:srgbClr val="D20637"/>
                </a:solidFill>
                <a:effectLst/>
              </a:rPr>
            </a:br>
            <a:r>
              <a:rPr lang="bg-BG" altLang="en-US" sz="3600" dirty="0">
                <a:solidFill>
                  <a:srgbClr val="002060"/>
                </a:solidFill>
                <a:effectLst/>
              </a:rPr>
              <a:t>Те осигуряват стимули конкретно на отделния извършител за собствената му работа. Подходящи са само тогава, когато работата на отделния извършител и неговият принос могат да бъдат точно измерени. </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62B7685-7438-4041-AA6E-2AE8F397C24A}"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505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D517FC50-1B66-4801-B689-B266B5DBEE6B}"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91</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4"/>
          <p:cNvSpPr>
            <a:spLocks noGrp="1" noChangeArrowheads="1"/>
          </p:cNvSpPr>
          <p:nvPr>
            <p:ph type="title"/>
          </p:nvPr>
        </p:nvSpPr>
        <p:spPr>
          <a:xfrm>
            <a:off x="1043608" y="274638"/>
            <a:ext cx="7643192" cy="6323012"/>
          </a:xfrm>
        </p:spPr>
        <p:txBody>
          <a:bodyPr>
            <a:normAutofit/>
          </a:bodyPr>
          <a:lstStyle/>
          <a:p>
            <a:pPr eaLnBrk="1" hangingPunct="1"/>
            <a:r>
              <a:rPr lang="bg-BG" altLang="en-US" sz="4000" dirty="0">
                <a:solidFill>
                  <a:srgbClr val="D20637"/>
                </a:solidFill>
                <a:effectLst/>
              </a:rPr>
              <a:t>Основното предимство </a:t>
            </a:r>
            <a:r>
              <a:rPr lang="bg-BG" altLang="en-US" sz="4000" dirty="0">
                <a:solidFill>
                  <a:srgbClr val="002060"/>
                </a:solidFill>
                <a:effectLst/>
              </a:rPr>
              <a:t>на индивидуалните награди е ясната и пряка връзка между работата на човека и наградата. </a:t>
            </a:r>
            <a:br>
              <a:rPr lang="bg-BG" altLang="en-US" sz="4000" dirty="0">
                <a:solidFill>
                  <a:srgbClr val="002060"/>
                </a:solidFill>
                <a:effectLst/>
              </a:rPr>
            </a:br>
            <a:r>
              <a:rPr lang="bg-BG" altLang="en-US" sz="4000" dirty="0">
                <a:solidFill>
                  <a:srgbClr val="D20637"/>
                </a:solidFill>
                <a:effectLst/>
              </a:rPr>
              <a:t>Сериозен недостатък </a:t>
            </a:r>
            <a:r>
              <a:rPr lang="bg-BG" altLang="en-US" sz="4000" dirty="0">
                <a:solidFill>
                  <a:srgbClr val="002060"/>
                </a:solidFill>
                <a:effectLst/>
              </a:rPr>
              <a:t>е това, че може да възникне нездравословна конкуренция и вместо да си сътрудничат, хората започват да се  конкурират и може да се стигне до конфликти. </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80058D8-D168-4D8F-8097-AAC66B73C343}"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6082"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3B379EBD-308D-4086-B755-1D8F80F63FFC}"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92</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4"/>
          <p:cNvSpPr>
            <a:spLocks noGrp="1" noChangeArrowheads="1"/>
          </p:cNvSpPr>
          <p:nvPr>
            <p:ph type="title"/>
          </p:nvPr>
        </p:nvSpPr>
        <p:spPr>
          <a:xfrm>
            <a:off x="1043608" y="274638"/>
            <a:ext cx="7643192" cy="6323012"/>
          </a:xfrm>
        </p:spPr>
        <p:txBody>
          <a:bodyPr/>
          <a:lstStyle/>
          <a:p>
            <a:pPr eaLnBrk="1" hangingPunct="1"/>
            <a:r>
              <a:rPr lang="bg-BG" altLang="en-US" sz="4000" dirty="0">
                <a:solidFill>
                  <a:srgbClr val="D20637"/>
                </a:solidFill>
                <a:effectLst/>
              </a:rPr>
              <a:t>Програми за награждаване на групи</a:t>
            </a:r>
            <a:br>
              <a:rPr lang="bg-BG" altLang="en-US" sz="4000" dirty="0">
                <a:solidFill>
                  <a:srgbClr val="F3FA60"/>
                </a:solidFill>
                <a:effectLst/>
              </a:rPr>
            </a:br>
            <a:r>
              <a:rPr lang="bg-BG" altLang="en-US" sz="4000" dirty="0">
                <a:solidFill>
                  <a:srgbClr val="002060"/>
                </a:solidFill>
                <a:effectLst/>
              </a:rPr>
              <a:t>Те включват осигуряването на стимули за групова добра работа. Наградите зависят от резултатите, постигнати от групата като цяло. Те са най-подходящи, когато работниците силно зависят един от друг и работят в екип. </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5B53F61-B68B-400C-8CB7-B3F478D8E307}"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7106"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E9F51F01-48E5-4D50-BEC9-FB3CD4030571}"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93</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4"/>
          <p:cNvSpPr>
            <a:spLocks noGrp="1" noChangeArrowheads="1"/>
          </p:cNvSpPr>
          <p:nvPr>
            <p:ph type="title"/>
          </p:nvPr>
        </p:nvSpPr>
        <p:spPr>
          <a:xfrm>
            <a:off x="971600" y="274638"/>
            <a:ext cx="7715200" cy="6394450"/>
          </a:xfrm>
        </p:spPr>
        <p:txBody>
          <a:bodyPr>
            <a:normAutofit/>
          </a:bodyPr>
          <a:lstStyle/>
          <a:p>
            <a:pPr algn="l" eaLnBrk="1" hangingPunct="1"/>
            <a:r>
              <a:rPr lang="bg-BG" altLang="en-US" sz="4000" dirty="0">
                <a:solidFill>
                  <a:srgbClr val="D20637"/>
                </a:solidFill>
                <a:effectLst/>
              </a:rPr>
              <a:t>Основни предимства на груповите награди:</a:t>
            </a:r>
            <a:br>
              <a:rPr lang="bg-BG" altLang="en-US" sz="4000" dirty="0">
                <a:solidFill>
                  <a:srgbClr val="D20637"/>
                </a:solidFill>
                <a:effectLst/>
              </a:rPr>
            </a:br>
            <a:r>
              <a:rPr lang="bg-BG" altLang="en-US" sz="4000" dirty="0">
                <a:solidFill>
                  <a:srgbClr val="002060"/>
                </a:solidFill>
                <a:effectLst/>
              </a:rPr>
              <a:t>1. Повишава се </a:t>
            </a:r>
            <a:r>
              <a:rPr lang="bg-BG" altLang="en-US" sz="4000" dirty="0" err="1">
                <a:solidFill>
                  <a:srgbClr val="002060"/>
                </a:solidFill>
                <a:effectLst/>
              </a:rPr>
              <a:t>вътрегруповото</a:t>
            </a:r>
            <a:r>
              <a:rPr lang="bg-BG" altLang="en-US" sz="4000" dirty="0">
                <a:solidFill>
                  <a:srgbClr val="002060"/>
                </a:solidFill>
                <a:effectLst/>
              </a:rPr>
              <a:t> сътрудничество.</a:t>
            </a:r>
            <a:br>
              <a:rPr lang="bg-BG" altLang="en-US" sz="4000" dirty="0">
                <a:solidFill>
                  <a:srgbClr val="002060"/>
                </a:solidFill>
                <a:effectLst/>
              </a:rPr>
            </a:br>
            <a:r>
              <a:rPr lang="bg-BG" altLang="en-US" sz="4000" dirty="0">
                <a:solidFill>
                  <a:srgbClr val="002060"/>
                </a:solidFill>
                <a:effectLst/>
              </a:rPr>
              <a:t>2. Всички в колектива оказват натиск за мотивиране на лошо работещите в екипа.</a:t>
            </a:r>
            <a:br>
              <a:rPr lang="bg-BG" altLang="en-US" sz="4000" dirty="0">
                <a:solidFill>
                  <a:srgbClr val="002060"/>
                </a:solidFill>
                <a:effectLst/>
              </a:rPr>
            </a:br>
            <a:r>
              <a:rPr lang="bg-BG" altLang="en-US" sz="4000" dirty="0">
                <a:solidFill>
                  <a:srgbClr val="002060"/>
                </a:solidFill>
                <a:effectLst/>
              </a:rPr>
              <a:t>3. Получава се здравословна, продуктивна, </a:t>
            </a:r>
            <a:r>
              <a:rPr lang="bg-BG" altLang="en-US" sz="4000" dirty="0" err="1">
                <a:solidFill>
                  <a:srgbClr val="002060"/>
                </a:solidFill>
                <a:effectLst/>
              </a:rPr>
              <a:t>вътрегрупова</a:t>
            </a:r>
            <a:r>
              <a:rPr lang="bg-BG" altLang="en-US" sz="4000" dirty="0">
                <a:solidFill>
                  <a:srgbClr val="002060"/>
                </a:solidFill>
                <a:effectLst/>
              </a:rPr>
              <a:t> конкуренция.</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F72449F-787F-41CC-9F33-AC7844E366A4}"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8130"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07D02743-C875-4475-ADA2-965FCD5A6783}"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94</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4"/>
          <p:cNvSpPr>
            <a:spLocks noGrp="1" noChangeArrowheads="1"/>
          </p:cNvSpPr>
          <p:nvPr>
            <p:ph type="title"/>
          </p:nvPr>
        </p:nvSpPr>
        <p:spPr>
          <a:xfrm>
            <a:off x="1115616" y="274638"/>
            <a:ext cx="7571184" cy="6034087"/>
          </a:xfrm>
        </p:spPr>
        <p:txBody>
          <a:bodyPr>
            <a:normAutofit fontScale="90000"/>
          </a:bodyPr>
          <a:lstStyle/>
          <a:p>
            <a:pPr algn="l" eaLnBrk="1" hangingPunct="1"/>
            <a:r>
              <a:rPr lang="bg-BG" altLang="en-US" sz="4000" dirty="0">
                <a:solidFill>
                  <a:srgbClr val="D20637"/>
                </a:solidFill>
                <a:effectLst/>
              </a:rPr>
              <a:t>Недостатъци:</a:t>
            </a:r>
            <a:br>
              <a:rPr lang="bg-BG" altLang="en-US" sz="4000" dirty="0">
                <a:solidFill>
                  <a:srgbClr val="F3FA60"/>
                </a:solidFill>
                <a:effectLst/>
              </a:rPr>
            </a:br>
            <a:r>
              <a:rPr lang="bg-BG" altLang="en-US" sz="3200" dirty="0">
                <a:solidFill>
                  <a:srgbClr val="002060"/>
                </a:solidFill>
                <a:effectLst/>
              </a:rPr>
              <a:t>1. Даването на групови награди може да обезкуражи добрите работници и те да спрат да полагат усилия при условие, че всички получават едни и същи стимули. </a:t>
            </a:r>
            <a:br>
              <a:rPr lang="bg-BG" altLang="en-US" sz="3200" dirty="0">
                <a:solidFill>
                  <a:srgbClr val="002060"/>
                </a:solidFill>
                <a:effectLst/>
              </a:rPr>
            </a:br>
            <a:r>
              <a:rPr lang="bg-BG" altLang="en-US" sz="3200" dirty="0">
                <a:solidFill>
                  <a:srgbClr val="002060"/>
                </a:solidFill>
                <a:effectLst/>
              </a:rPr>
              <a:t>2. Липсва директна връзка между работата на човека и наградата, която той получава. </a:t>
            </a:r>
            <a:br>
              <a:rPr lang="bg-BG" altLang="en-US" sz="3200" dirty="0">
                <a:solidFill>
                  <a:srgbClr val="002060"/>
                </a:solidFill>
                <a:effectLst/>
              </a:rPr>
            </a:br>
            <a:r>
              <a:rPr lang="bg-BG" altLang="en-US" sz="3200" dirty="0">
                <a:solidFill>
                  <a:srgbClr val="002060"/>
                </a:solidFill>
                <a:effectLst/>
              </a:rPr>
              <a:t>3. Може да възникне деструктивна конкуренция между групите в дадена организация, особено ако наградата на една група е за сметка на друга група.</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3D7B248-B59A-4476-8E6A-09C63E17B28D}"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49154"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DFCE69C4-50B2-4F62-BF6E-32BB3D4B88B1}"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95</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4"/>
          <p:cNvSpPr>
            <a:spLocks noGrp="1" noChangeArrowheads="1"/>
          </p:cNvSpPr>
          <p:nvPr>
            <p:ph type="title"/>
          </p:nvPr>
        </p:nvSpPr>
        <p:spPr>
          <a:xfrm>
            <a:off x="1115616" y="274638"/>
            <a:ext cx="7571184" cy="5818187"/>
          </a:xfrm>
        </p:spPr>
        <p:txBody>
          <a:bodyPr>
            <a:normAutofit fontScale="90000"/>
          </a:bodyPr>
          <a:lstStyle/>
          <a:p>
            <a:pPr algn="l" eaLnBrk="1" hangingPunct="1"/>
            <a:r>
              <a:rPr lang="bg-BG" altLang="en-US" dirty="0">
                <a:solidFill>
                  <a:srgbClr val="D20637"/>
                </a:solidFill>
                <a:effectLst/>
              </a:rPr>
              <a:t>Програми за награди в рамките на цялата организация</a:t>
            </a:r>
            <a:br>
              <a:rPr lang="bg-BG" altLang="en-US" dirty="0">
                <a:effectLst/>
              </a:rPr>
            </a:br>
            <a:r>
              <a:rPr lang="bg-BG" altLang="en-US" dirty="0">
                <a:solidFill>
                  <a:srgbClr val="002060"/>
                </a:solidFill>
                <a:effectLst/>
              </a:rPr>
              <a:t>Осигуряват стимули за всички членове на организацията, независимо от отделната им работа. Прилагат се най-успешно в сравнително малки хомогенни организации.</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3BB8639-B592-4C14-9786-4ADD5A00EAC9}"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5017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0019E879-1D1D-4C57-9EF9-FCD9C97F51FB}"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96</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4"/>
          <p:cNvSpPr>
            <a:spLocks noGrp="1" noChangeArrowheads="1"/>
          </p:cNvSpPr>
          <p:nvPr>
            <p:ph type="title"/>
          </p:nvPr>
        </p:nvSpPr>
        <p:spPr>
          <a:xfrm>
            <a:off x="1115616" y="274638"/>
            <a:ext cx="7571184" cy="5818187"/>
          </a:xfrm>
        </p:spPr>
        <p:txBody>
          <a:bodyPr>
            <a:normAutofit fontScale="90000"/>
          </a:bodyPr>
          <a:lstStyle/>
          <a:p>
            <a:pPr marL="838200" indent="-838200" algn="l" eaLnBrk="1" hangingPunct="1"/>
            <a:r>
              <a:rPr lang="bg-BG" altLang="en-US" sz="4000" dirty="0">
                <a:solidFill>
                  <a:srgbClr val="D20637"/>
                </a:solidFill>
                <a:effectLst/>
              </a:rPr>
              <a:t>Предимства:</a:t>
            </a:r>
            <a:br>
              <a:rPr lang="bg-BG" altLang="en-US" sz="4000" dirty="0">
                <a:solidFill>
                  <a:srgbClr val="D20637"/>
                </a:solidFill>
                <a:effectLst/>
              </a:rPr>
            </a:br>
            <a:r>
              <a:rPr lang="bg-BG" altLang="en-US" sz="4000" dirty="0">
                <a:solidFill>
                  <a:srgbClr val="002060"/>
                </a:solidFill>
                <a:effectLst/>
              </a:rPr>
              <a:t>1. Предизвикват добро чувство у всички наети работници.</a:t>
            </a:r>
            <a:br>
              <a:rPr lang="bg-BG" altLang="en-US" sz="4000" dirty="0">
                <a:solidFill>
                  <a:srgbClr val="002060"/>
                </a:solidFill>
                <a:effectLst/>
              </a:rPr>
            </a:br>
            <a:r>
              <a:rPr lang="bg-BG" altLang="en-US" sz="4000" dirty="0">
                <a:solidFill>
                  <a:srgbClr val="002060"/>
                </a:solidFill>
                <a:effectLst/>
              </a:rPr>
              <a:t>2. Създават чувство за равенство, общност и дух на сътрудничество.</a:t>
            </a:r>
            <a:br>
              <a:rPr lang="bg-BG" altLang="en-US" sz="4000" dirty="0">
                <a:solidFill>
                  <a:srgbClr val="002060"/>
                </a:solidFill>
                <a:effectLst/>
              </a:rPr>
            </a:br>
            <a:r>
              <a:rPr lang="bg-BG" altLang="en-US" sz="4000" dirty="0">
                <a:solidFill>
                  <a:srgbClr val="002060"/>
                </a:solidFill>
                <a:effectLst/>
              </a:rPr>
              <a:t>3. Улесняват сътрудничеството вътре в организацията.</a:t>
            </a:r>
            <a:br>
              <a:rPr lang="bg-BG" altLang="en-US" sz="4000" dirty="0">
                <a:solidFill>
                  <a:srgbClr val="002060"/>
                </a:solidFill>
                <a:effectLst/>
              </a:rPr>
            </a:br>
            <a:endParaRPr lang="bg-BG" altLang="en-US" sz="4000" dirty="0">
              <a:solidFill>
                <a:srgbClr val="002060"/>
              </a:solidFill>
              <a:effectLst/>
            </a:endParaRP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FD49236-5838-4A83-9E16-58356907CE7D}"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51202"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B39087B8-3E4B-4C0A-A75F-F3A7E08DC69E}"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97</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4"/>
          <p:cNvSpPr>
            <a:spLocks noGrp="1" noChangeArrowheads="1"/>
          </p:cNvSpPr>
          <p:nvPr>
            <p:ph type="title"/>
          </p:nvPr>
        </p:nvSpPr>
        <p:spPr>
          <a:xfrm>
            <a:off x="971600" y="274638"/>
            <a:ext cx="7715200" cy="5602287"/>
          </a:xfrm>
        </p:spPr>
        <p:txBody>
          <a:bodyPr/>
          <a:lstStyle/>
          <a:p>
            <a:pPr marL="838200" indent="-838200" algn="l" eaLnBrk="1" hangingPunct="1"/>
            <a:r>
              <a:rPr lang="bg-BG" altLang="en-US" sz="4000" dirty="0">
                <a:solidFill>
                  <a:srgbClr val="D20637"/>
                </a:solidFill>
                <a:effectLst/>
              </a:rPr>
              <a:t>Недостатъци: </a:t>
            </a:r>
            <a:br>
              <a:rPr lang="bg-BG" altLang="en-US" sz="4000" dirty="0">
                <a:effectLst/>
              </a:rPr>
            </a:br>
            <a:r>
              <a:rPr lang="bg-BG" altLang="en-US" sz="4000" dirty="0">
                <a:solidFill>
                  <a:srgbClr val="002060"/>
                </a:solidFill>
                <a:effectLst/>
              </a:rPr>
              <a:t>1. Психологически са отдалечени от индивидуалния работник. </a:t>
            </a:r>
            <a:br>
              <a:rPr lang="bg-BG" altLang="en-US" sz="4000" dirty="0">
                <a:solidFill>
                  <a:srgbClr val="002060"/>
                </a:solidFill>
                <a:effectLst/>
              </a:rPr>
            </a:br>
            <a:r>
              <a:rPr lang="bg-BG" altLang="en-US" sz="4000" dirty="0">
                <a:solidFill>
                  <a:srgbClr val="002060"/>
                </a:solidFill>
                <a:effectLst/>
              </a:rPr>
              <a:t>2. Връзката между личната работа и заплащането е много слаба.  </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0278BDB-C684-408C-A775-12246BB73187}"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52226"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4D3BF4EF-5810-4E48-8358-21846D381857}"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98</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4"/>
          <p:cNvSpPr>
            <a:spLocks noGrp="1" noChangeArrowheads="1"/>
          </p:cNvSpPr>
          <p:nvPr>
            <p:ph type="title"/>
          </p:nvPr>
        </p:nvSpPr>
        <p:spPr>
          <a:xfrm>
            <a:off x="1043608" y="274638"/>
            <a:ext cx="7643192" cy="5099050"/>
          </a:xfrm>
        </p:spPr>
        <p:txBody>
          <a:bodyPr/>
          <a:lstStyle/>
          <a:p>
            <a:pPr eaLnBrk="1" hangingPunct="1"/>
            <a:r>
              <a:rPr lang="bg-BG" altLang="en-US" dirty="0">
                <a:solidFill>
                  <a:srgbClr val="002060"/>
                </a:solidFill>
                <a:effectLst/>
              </a:rPr>
              <a:t>Стимулите за работа се разделят на две основни категории: </a:t>
            </a:r>
            <a:br>
              <a:rPr lang="bg-BG" altLang="en-US" dirty="0">
                <a:solidFill>
                  <a:srgbClr val="002060"/>
                </a:solidFill>
                <a:effectLst/>
              </a:rPr>
            </a:br>
            <a:r>
              <a:rPr lang="bg-BG" altLang="en-US" dirty="0">
                <a:solidFill>
                  <a:srgbClr val="D20637"/>
                </a:solidFill>
                <a:effectLst/>
              </a:rPr>
              <a:t>парични и непарични. </a:t>
            </a:r>
          </a:p>
        </p:txBody>
      </p:sp>
      <p:sp>
        <p:nvSpPr>
          <p:cNvPr id="2" name="Date Placeholder 1"/>
          <p:cNvSpPr>
            <a:spLocks noGrp="1"/>
          </p:cNvSpPr>
          <p:nvPr>
            <p:ph type="dt" sz="half"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979BAB5-6EE9-4448-9E29-EDCBE15C7757}" type="datetime1">
              <a:rPr kumimoji="0" lang="en-US" altLang="en-US" sz="1200" b="0" i="0" u="none" strike="noStrike" kern="1200" cap="none" spc="0" normalizeH="0" baseline="0" noProof="0" smtClean="0">
                <a:ln>
                  <a:noFill/>
                </a:ln>
                <a:solidFill>
                  <a:srgbClr val="E7DEC9">
                    <a:shade val="50000"/>
                    <a:satMod val="200000"/>
                  </a:srgbClr>
                </a:solidFill>
                <a:effectLst/>
                <a:uLnTx/>
                <a:uFillTx/>
                <a:latin typeface="Garamond"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3/27/2020</a:t>
            </a:fld>
            <a:endParaRPr kumimoji="0" lang="bg-BG" altLang="en-US" sz="1200" b="0" i="0" u="none" strike="noStrike" kern="1200" cap="none" spc="0" normalizeH="0" baseline="0" noProof="0">
              <a:ln>
                <a:noFill/>
              </a:ln>
              <a:solidFill>
                <a:srgbClr val="E7DEC9">
                  <a:shade val="50000"/>
                  <a:satMod val="200000"/>
                </a:srgbClr>
              </a:solidFill>
              <a:effectLst/>
              <a:uLnTx/>
              <a:uFillTx/>
              <a:latin typeface="Garamond" pitchFamily="18" charset="0"/>
              <a:ea typeface="+mn-ea"/>
              <a:cs typeface="+mn-cs"/>
            </a:endParaRPr>
          </a:p>
        </p:txBody>
      </p:sp>
      <p:sp>
        <p:nvSpPr>
          <p:cNvPr id="53250"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E5718E41-A28D-4EAE-96FA-ED907D8C92D1}" type="slidenum">
              <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99</a:t>
            </a:fld>
            <a:endParaRPr kumimoji="0" lang="bg-BG" altLang="en-US" sz="1200" b="0" i="0" u="none" strike="noStrike" kern="1200" cap="none" spc="0" normalizeH="0" baseline="0" noProof="0">
              <a:ln>
                <a:noFill/>
              </a:ln>
              <a:solidFill>
                <a:prstClr val="black"/>
              </a:solidFill>
              <a:effectLst/>
              <a:uLnTx/>
              <a:uFillTx/>
              <a:latin typeface="Garamond" pitchFamily="18" charset="0"/>
              <a:ea typeface="+mn-ea"/>
              <a:cs typeface="+mn-cs"/>
            </a:endParaRPr>
          </a:p>
        </p:txBody>
      </p:sp>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949</TotalTime>
  <Words>6881</Words>
  <Application>Microsoft Office PowerPoint</Application>
  <PresentationFormat>On-screen Show (4:3)</PresentationFormat>
  <Paragraphs>404</Paragraphs>
  <Slides>118</Slides>
  <Notes>3</Notes>
  <HiddenSlides>0</HiddenSlides>
  <MMClips>0</MMClips>
  <ScaleCrop>false</ScaleCrop>
  <HeadingPairs>
    <vt:vector size="8" baseType="variant">
      <vt:variant>
        <vt:lpstr>Fonts Used</vt:lpstr>
      </vt:variant>
      <vt:variant>
        <vt:i4>11</vt:i4>
      </vt:variant>
      <vt:variant>
        <vt:lpstr>Theme</vt:lpstr>
      </vt:variant>
      <vt:variant>
        <vt:i4>2</vt:i4>
      </vt:variant>
      <vt:variant>
        <vt:lpstr>Embedded OLE Servers</vt:lpstr>
      </vt:variant>
      <vt:variant>
        <vt:i4>2</vt:i4>
      </vt:variant>
      <vt:variant>
        <vt:lpstr>Slide Titles</vt:lpstr>
      </vt:variant>
      <vt:variant>
        <vt:i4>118</vt:i4>
      </vt:variant>
    </vt:vector>
  </HeadingPairs>
  <TitlesOfParts>
    <vt:vector size="133" baseType="lpstr">
      <vt:lpstr>Arial</vt:lpstr>
      <vt:lpstr>Arial Black</vt:lpstr>
      <vt:lpstr>Arial Unicode MS</vt:lpstr>
      <vt:lpstr>Calibri</vt:lpstr>
      <vt:lpstr>Corbel</vt:lpstr>
      <vt:lpstr>Franklin Gothic Medium</vt:lpstr>
      <vt:lpstr>Garamond</vt:lpstr>
      <vt:lpstr>Gill Sans MT</vt:lpstr>
      <vt:lpstr>Times New Roman</vt:lpstr>
      <vt:lpstr>Verdana</vt:lpstr>
      <vt:lpstr>Wingdings 2</vt:lpstr>
      <vt:lpstr>Default Design</vt:lpstr>
      <vt:lpstr>Solstice</vt:lpstr>
      <vt:lpstr>CorelDRAW.Graphic.10</vt:lpstr>
      <vt:lpstr>Visio.Drawing.11</vt:lpstr>
      <vt:lpstr>PowerPoint Presentation</vt:lpstr>
      <vt:lpstr>     </vt:lpstr>
      <vt:lpstr>      1. Механизъм и съдържание на мотивационния процес       </vt:lpstr>
      <vt:lpstr>Мотивацията може да се дефинира като “всички обстоятелства на вътрешно домогване, които се описват като желания, стремежи, подбуди и т.н. Това е вътрешно състояние, което активира или движи личността”. </vt:lpstr>
      <vt:lpstr>Мотивацията може да се определи като състояние на ума, като схващане на лицето по отношение на дадена цел, което му придава енергия да действа, като процес на активиране на човешкото поведение за постигане на дадена цел и изпълнение на определени дейности.  </vt:lpstr>
      <vt:lpstr>От позицията на мениджмънта и лидерството, мотивацията се определя като способност да се мобилизират индивидите да извършват съответните дейности по време и начин, изискван от лидера/мениджъра.  От гледна точка на мениджмънта мотивираната личност: - работи усърдно; - поддържа темп на упорит труд;  - има самонасочващо се към важни цели поведение. </vt:lpstr>
      <vt:lpstr>Следователно, мотивацията се отнася до желанието на личността да извърши нещо. Често се счита, че когато изпълнението на работата от дадена личност е неудовлетворително, проблемът е в ниската мотивация. </vt:lpstr>
      <vt:lpstr>Подобренията в работата на здравните специалисти са функция от два главни компонента:  - мотивация и  - способност. </vt:lpstr>
      <vt:lpstr>Мотивацията може да се разглежда като комплекс от психологически процеси, които предават енергия на поведението на даден човек, насочват го към постигането на някаква цел и го поддържат за определен период от време. </vt:lpstr>
      <vt:lpstr>Действието е основен елемент на поведението. Индивидите извършват съответни дейности, опирайки се на това, което те желаят или искат. Често се приема, че когато изпълнението на дейностите от дадена личност е неудовлетворително, проблемът се крие в ниската мотивация, т.е. в липсата на мотиви. Следователно, мотивите се определят като желания, подбуди или вътрешни импулси, които са пускови механизми за действие и основания за съответно поведение. </vt:lpstr>
      <vt:lpstr>Съществуват вътрешни сили, които придават енергия на индивидите и ги насочват към определено поведение и външни сили, които пускат в ход мотивите за извършване на дадена дейност. За да се анализира мотивацията е необходимо да се погледне към двата вида сили – тези, които са вътре в индивида и тези в околната среда, които или подсилват интензитета на даден стимул, или обезсърчават дейността и пренасочват усилията.  </vt:lpstr>
      <vt:lpstr>Това дава основание за разграничаване на два вида мотивация: вътрешна и външна.  </vt:lpstr>
      <vt:lpstr>Вътрешната мотивация представлява ангажиране с дадена дейност, за която няма очевидна награда освен самата дейност, т.е. човек се мотивира от самото извършване на дейността.  </vt:lpstr>
      <vt:lpstr>Външната мотивация включва ангажиране в дадена дейност заради материалните резултати, които тази дейност ще донесе.  Това разграничение е много важно. Хората, които са вътрешно мотивирани работят най-добре. Човек, който е мотивиран външно, изпълнява задачата, не защото иска, а защото чувства, че след като я изпълни ще получи материални изгоди.</vt:lpstr>
      <vt:lpstr>2. Теоретична рамка  на мотивацията </vt:lpstr>
      <vt:lpstr>Разработени са множество мотивационни модели в помощ на мениджърите в процеса на мотивиране на работещите за постигане на максимална продуктивност. Болшинството теории се опират на модел на незадоволената потребност.   Общоприето е теориите за мотивацията да се подразделят на: - съдържателни и  - процесуални.  </vt:lpstr>
      <vt:lpstr>Съдържателните теории, наричани още теории за потребностите се спират на въпроса: “Какво подбужда, стимулира или поставя началото на дадено поведение?” Отговорът на този въпрос е свързан с концепцията, че потребностите карат индивидите да постъпват по определен начин. Счита се, че потребността е вътрешно състояние на човека. Гладът (потребността от храна), постоянната работа (нуждата от сигурност) или напредъкът в кариерата (потребността от издигане) се разглеждат като потребности, които подбуждат индивидите да избират конкретни действия или линии на поведение.  </vt:lpstr>
      <vt:lpstr>Съдържателните теории за мотивация се стремят да определят потребностите, които подбуждат хората към действия. Според тях отправният пункт в мотивационния процес е незадоволената потребност. Тя предизвиква напрежение вътре в индивида, което го довежда до ангажиране с определен вид поведение с цел задоволяване на потребността и понижаване на напрежението. Постигането на целта задоволява потребността и процесът на мотивация е завършен.</vt:lpstr>
      <vt:lpstr>PowerPoint Presentation</vt:lpstr>
      <vt:lpstr>PowerPoint Presentation</vt:lpstr>
      <vt:lpstr>Теория за йерархия на потребностите на Маслоу   Основната теза в неговата теория е, че човекът е „искащо животно“. Той има желание да задоволява една предварително зададена схема от потребности, между които съществува йерархия. Маслоу (1954) предлага най-известната класификация на потребностите като формулира пет общовалидни категории потребности, подреждайки ги в следната йерархия, започвайки от най-основните към най-сложните. </vt:lpstr>
      <vt:lpstr>PowerPoint Presentation</vt:lpstr>
      <vt:lpstr>Първото ниво включва най-основните нужди – физиологичните потребности, т.е. нуждите на хората, свързани с преживяването. Това са първичните или основните потребности за хората, като храна, вода, секс, подслон, избягване на болка и др. На работното място тези потребности обхващат основната заплата и условията на труд. </vt:lpstr>
      <vt:lpstr>Когато тези нужди са задоволени се появява второто ниво – потребности от сигурност и безопасност, напр., защита от опасност и нещастни случаи, сигурност на работното място. На работното място хората преценяват тези потребности с оглед на създаване безопасни условия на труд, сигурна работа и приемливо ниво на странични социални облаги за осигуряване на здраве, защита и пенсиониране. </vt:lpstr>
      <vt:lpstr>Третото ниво включва потребности от принадлежност или т. нар. социални потребности. Това са такива нужди като приятелство, привързаност и удовлетворяващи взаимоотношения с другите хора. На работното място тези потребности са свързани с желанието за общуване с другите работници, създаване на добри отношения с ръководителите и приемане от колегите. Например, работата в група, подкрепата и сплотеността удовлетворяват тези нужди.  </vt:lpstr>
      <vt:lpstr>Четвъртото ниво включва потребности от уважение, т.е. то обхваща потребностите от самочувствие, самоуважение, уважение на качествата на индивида от другите лица и потребността от развитие на чувство на самоувереност и престиж, сила и чувство за полезност. Успешното завършване на дадена задача, признанието на уменията на индивида от другите лица, придобиването на титли във фирмата (напр. мениджър, специалист, началник) са все примери за такива потребности. </vt:lpstr>
      <vt:lpstr>Най-високото пето ниво включва потребности от самореализация или самоактуализация, т.е. постигане на чувство за личностна завършеност, компетентност и постижения. Хората с доминиращи потребности от самореализация  търсят работни задания, които са предизвикателство за уменията им, позволяват им да използват творческите и иновационните си таланти, които им дават възможност за напредък и личностно израстване.</vt:lpstr>
      <vt:lpstr>Теорията на Маслоу има голямо влияние и поддръжка от много автори. След нейната поява, ръководителите от различен ранг започват да разбират, че мотивирането на хората се определя от широк спектър потребности, а не само от икономически стимули. В резултат на редица проучвания се стига до извода, че потребностите от уважение и реализация на личността стават най-важни, когато човек се издигне по стълбата на управленската кариера. </vt:lpstr>
      <vt:lpstr>Появяват се и редица критики на теорията на Маслоу. Оспорва се въпросът за равнищата на потребностите, които според някои изследвания може да варират от две до седем. Потребностите не са статични, а динамични. Човек може да се движи надолу в йерархията също така бързо, както и нагоре. В един и същи момент могат да действат потребности от повече равнища, което противоречи на идеята, че потребностите се задоволяват в определен йерархичен ред. Не може да се приеме също така безрезервно твърдението, че задоволената потребност не е мотиватор, тъй като отделните потребности никога не са напълно задоволени в резултат на единично действие или поведение.   </vt:lpstr>
      <vt:lpstr>ERG-Теория на Алдерфер </vt:lpstr>
      <vt:lpstr>През 1969 г. Алдерфер модифицира йерархията на потребностите на Маслоу като формулира три равнища: • Съществуване (Existence) - всички възможни материални и физически желания, т.е. физиологичните потребности и потребността от сигурност (първо и второ ниво по Маслоу); • Обвързване (Relatedness) – потребностите от принадлежност, от отношения с други хора, желани­я за близост, любов и приятелство идр. (третото ниво по Маслоу); • Растеж (Growth) - всички желания на хората творчески да въздействуват на околната среда и на самите себе си, т.е. потребностите от самореализация, които обединяват четвъртото и петото ниво на потребности по Маслоу.</vt:lpstr>
      <vt:lpstr>ERG-теорията определя мотивационните проблеми в организацията чрез търсене отговор на следните въпроси:  - какви потребности има сега конкретният индивид;  - кои потребности са задоволени и как;  - коя от незадоволените потребности стои по-ниско в йерархията;  - има ли провал при задоволяване на потребностите от по-високо равнище и защо; - пренасочил ли се е индивидът към някоя потребност от по-ниско равнище;  - как може да бъде задоволена следващата потребност.</vt:lpstr>
      <vt:lpstr>За разлика от Маслоу, Алдерфер счита, че е възможна и  регресия, породена от разочарованието и въвежда термина „фрустрация” като сбор от неблагоприят­ни последствия за индивида поради неудовлетворените пот­ребности.Например, ако човек не успее да реализира потребностите си от растеж, по-силно ще се стреми да задоволи потребностите си от отноше­ния с други хора и от средства за съществуване. ERG теорията приема за допустимо потребности и от трите нива да бъдат еднакво активни към определен момент.</vt:lpstr>
      <vt:lpstr>Двуфакторна теория на Хърцбърг  </vt:lpstr>
      <vt:lpstr>Тази теория се съдържа в труда на Фредерик Хърцбърг “Още един път: как да мотивираме работниците си?”. В нея той разграничава две групи мотивиращи фактори: </vt:lpstr>
      <vt:lpstr>Първо, съществуват външни условия на работа, чиято липса или недостатъчност води до неудовлетворение на работещите. Това са т. нар. хигиенни (поддържащи) фактори, свързани с околната среда, в която се осъществява извършваната работа. Към тях се отнасят сигурността на работното място, заплащането, условията на труд, качеството на междуличностните отношения и др. Това са  превантивни фактори, т.е. ако те липсват това води до високи нива на неудовлетвореност. Самите те обаче не мотивират индивида да подобрява дейността си. </vt:lpstr>
      <vt:lpstr>Второ, важно значение имат редица вътрешни фактори, които мотивират за постигането на добра ефективност на работата. Хърцбърг нарича тези фактори мотиватори (удовлетворяващи) и отнася към тях постиженията, признанието, отговорността, напредъка и израстването на личността, натрупването на опит и развитие. Те са свързани с характера и същността на извършваната работа и мотивират хората да работят ефективно. </vt:lpstr>
      <vt:lpstr>Сравнени с теорията на Маслоу, хигиенните фактори съответстват на по-ниските нива на потребности, а мотивиращите фактори – на по-високите нива.  Хърцбърг препоръчва “обогатяване на работата” като  мотивиращ подход. Тази теория не обяснява различията при отделните хора и приема, че всички работници ще реагират по един и същи начин на мотивационните фактори. В действителност обаче някои хора се мотивират от работа, включваща предизвикателства, постижение и напредък, а други се мотивират от пари, сигурност и символи на статуса. Следователно, опитите да се мотивират работниците само чрез съдържанието на работата води до частичен успех. Посоченото дава основание за извода, че няма и не може да има един и “най-добър метод” за мотивация на всички. </vt:lpstr>
      <vt:lpstr>Идеите на Хърцбърг оказват значително влияние в управлението човешките ресурси. В тази връзка значение имат следните препоръки към мениджмънта в опитите му да мотивира подчинените: отстраняване на излишния надзор; разширяване сферите на отговорност; осигуряване на пряка обратна връзка за постиганите резултати. </vt:lpstr>
      <vt:lpstr>Теория на МакКлиланд  </vt:lpstr>
      <vt:lpstr>Маслоу приема, че хората се раждат със специфична система от потребности, която не се променя съществено през целия им живот. Много други психолози считат, че потребностите се придобиват чрез вза­имодействие на човека със заобикалящата го среда.  </vt:lpstr>
      <vt:lpstr>През 70-те години на ХХ век Дейвид МакКлиланд и някои други изследо­ватели проявяват  интерес към такава потребност, придобита по време на натрупването на социален опит и я наричат потребност от постижение.  Тя се фор­мулира като стремеж да се извърши нещо трудно, да се уп­равляват, манипулират или организират физически обекти, човешки същества или идеи.  </vt:lpstr>
      <vt:lpstr>МакКлиланд изучава основно тази потребност и разработва методика за разви­ване на потребността от постижения като предлага  различни средства за това:  - окуражаване на служителите да мислят, да говорят, да действат и да възприемат останалите като хора със силен мо­тив за постижения;  - подпомагане на промени и съсредоточаване върху осъществими близки лични цели;  - изграждане на честна вътрешна представа за себе си, за желанията и способностите си;  - емоционална подкрепа на ръководителите и колегите.  </vt:lpstr>
      <vt:lpstr>Теориите X и Y на МакГрегър  </vt:lpstr>
      <vt:lpstr>Автор на теориите X и Y за мотивите на поведение е професор Дъглас МакГрегър от Школата по управление към Мичиганския университет в САЩ в неговия труд „Човешката страна на предприятието”. Изходната теза на МакГрегър се свежда до това, че развитието на организацията се забавя в резултат на редица грешни представи за мотивите на поведение на работещите от страна на техните ръководители, които формират и погрешен стил на ръководство.  </vt:lpstr>
      <vt:lpstr>Теорията X допуска, че повечето хора в организацията не обичат своята работа и я отбягват винаги, когато това е възможно. Обикновените хора предпочитат да бъдат насочвани, избягват отговорността, имат малки амбиции, търсят безопасност и сигурност. Те се противопоставят на властта и отговорността и работят само за сигурност и икономически награди. Следователно, хората трябва да бъдат направлявани, контролирани и принуждавани да работят продуктивно.</vt:lpstr>
      <vt:lpstr>Съгласно теория Х, мениджърът трябва да бъде автократичен, директивен и ориентиран главно към изпълнението на задачите. Такива мениджъри централизират много власт и  правомощия, не предоставят свобода на подчинените си, следят отблизо изпълнението на работата, оказват икономически натиск чрез заплахи. Когато авторитарният ръководител използва за принуда размера на възнаграждението и проявява грижа за благополучието на подчинените, структурирайки задачите и изпълнението им при съблюдаване на установени от него правила, той се нарича благосклонен автократ.</vt:lpstr>
      <vt:lpstr>Теорията Y признава, че поведението на хората е сложно. Повечето хора обичат работата и я приемат като нещо естествено, искат да участват във вземането на решения. Те са съзидателни и постигат удовлетворение от работата си, могат да се самоуправляват и самоконтролират, стремят се да поемат отговорност. Съпричастността на служителите към целите на организацията е функция на възнагражденията, свързани с техните постижения. </vt:lpstr>
      <vt:lpstr>Мениджърът, ориентиран към теория Y, вярва, че мотивацията може да бъде стимулирана чрез създаване и насърчаване на мотивираща околна среда, която да благоприятства възникването на преданост към организационните цели и да предоставя възможност за инициатива, изобретателност и самостоятелност при постигането им. Съгласно теория Y, мениджърът трябва да бъде демократичен, подкрепящ, да е ориентиран към поддържане на добри връзки с подчинените, да делегира отговорности и да позволява на ръководените от него лица да дават своя принос.</vt:lpstr>
      <vt:lpstr>Процесуални теории за мотивацията </vt:lpstr>
      <vt:lpstr>Процесуалните теории анализират причините за избор на съответно поведение за задоволяване на потребностите  и  начина, по който се променя удовлетвореността при постигане на поставените цели. Тези теории разглеждат протичащите при мотивацията психични процеси (очакване, постигане на цели, поведенчески избор, възприятие за равенство или за лична способност за успех). Те се занимават основно с това как се появява и как се трансформира мотивацията по време на трудовия процес и се приемат като по-полезни за управление на поведението в организациите, тъй като те стоят в основата на редица мотивационни техники.</vt:lpstr>
      <vt:lpstr>Към най-популярните процесуални теории се отнасят: - Теорията за очакванията; - Теорията за целите (целеполагането); - Теория на поддръжката; - Теорията за личната ефективност; - Теорията за реактивността; - Теорията за равенството на Стейси Адамс. </vt:lpstr>
      <vt:lpstr>Теория на очакванията на Виктор Вруум</vt:lpstr>
      <vt:lpstr>Теорията на Вруум е възприета като най-всеобхватната теория за човешката мотивация понастоящем. От момента на нейното въвеждане през 1964 г. досега са проведени много научни изследвания за проверка на нейната пригодност в обяснението и предвиждането на човешкото поведение. Тя не е перфектна и не сработва абсолютно при всяко лице, тъй като човешкото поведение е изключително разнообразно и сложно. Въпреки това, теорията на Вруум се приема като най-добрата теория, която предоставя полезна рамка за оценяване на мотивационните проблеми в здравеопазването.</vt:lpstr>
      <vt:lpstr>Вруум твърди, че мотивацията се опира на начина, по който хората възприемат и мислят за света около себе си.  Следователно, възприятията и мислите са основните строителни елементи на теорията на очакванията.</vt:lpstr>
      <vt:lpstr>Според Вруум мотивацията да вложиш много усилия в конкретна работа е функция от два основни компонента: 1. Субективното вярване на лицето, че ако то проявява упоритост, ще постигне успех; 2. Схващането на личността, че успешната работа ще доведе до ценни последици.</vt:lpstr>
      <vt:lpstr>Упорити усилия  ↓  Успешна работа   ↓  Ценни резултати </vt:lpstr>
      <vt:lpstr>Следователно, ако мениджърът иска подчинените да бъдат упорити и да влагат усилия в реализацията на конкретни задачи, той трябва да ги убеди в това, че могат да успеят да изпълнят задачите, т.е. че притежават необходимите умения и способности и успешното изпълнение на задачите ще бъде последвано от ценни резултати. Ако мениджърът е убеден в това, има голяма вероятност подчинените лица да се опитат да работят упорито и да влагат много усилия.  </vt:lpstr>
      <vt:lpstr>Тези основни концепции могат да имат голяма сила при прилагането им за мотивиране на персонала в конкретна работна среда. Стъпките в процеса на прилагането на теорията на очакванията са лесни за разбиране и се опират на здравия разум. </vt:lpstr>
      <vt:lpstr>Простотата на основните компоненти на теорията на Вруум е очевидна и тя може да бъде приложена за мотивиране на персонала в конкретна работна среда.  Алгоритъмът на работа на здравния мениджър трябва да следва четири основни стъпки: </vt:lpstr>
      <vt:lpstr>Първата стъпка в мотивационния процес се състои от ясно посочване на очакванията от работата и резултатите от работата.   За да бъде някой ефективно мотивиран, той трябва да знае първо, какво точно се очаква от него и какво трябва да прави. Желателно е ясно да се посочат наградите и наказанията, които следват от работата.</vt:lpstr>
      <vt:lpstr>Втората стъпка включва подходящо обучение на персонала и осигуряването на необходимата подкрепа за успеха им.   Знанията, уменията и способностите нужни за ефективна работа, трябва да бъдат посочени ясно от ръководителя и включени в програма за обучение на членовете на персонала. </vt:lpstr>
      <vt:lpstr>Третата стъпка включва точно измерване на работното поведение.   Ръководителите трябва да разработят обективна, точна и пълна оценъчна система за измерване на работата, за да бъдат в състояние да разграничат добрите от лошите работници. Наградите и наказанията трябва да се раздават само въз основа на точно измерване на извършеното. </vt:lpstr>
      <vt:lpstr>Четвъртата стъпка включва действителното раздаване на награди и наказания в зависимост от изпълнението на задачата.   Обещаните награди за добра работа трябва да бъдат раздадени. Ако това не се направи, резултатите могат да бъдат катастрофални и да провалят мотивацията на персонала. Трябва също да се  осигурят санкции и дисциплинарни наказания за небрежните и нехайните.  </vt:lpstr>
      <vt:lpstr>Теория за целите (целеполагането) на Латам и Локке  </vt:lpstr>
      <vt:lpstr>Теорията за целите на Латам и Локке се опира на тезата, че изпълнението на дадена дейност е резултат от поставена конкретна цел за удовлетворяване на определена потребност. Много изследователи оценяват значението на цели­те като мотиватор и така се заражда понятието „мениджмънт посредством цели" (management by objectives - MBO),</vt:lpstr>
      <vt:lpstr>Мениджмънтът посредством цели представлява процес на управление, при който мениджърите и подчинените действат в ус­ловията на ясно определени общи цели и приоритети на орга­низацията, определят границите на своята отговорност в съответствие с очакваните резултати и от­читат приноса на всеки член на организацията за изпълне­ние на задачите и това мотивира служителите за постигане на по-добри резултати. Важно е участието на самите служители във формулирането на целите и използването на обратна връзка за реализацията им. </vt:lpstr>
      <vt:lpstr>При незадоволителни резултати целите и задачите се коригират и процесът се завърта отново. Благоприятно въздействие има обвързването на постигнатите резултати със съответни награди, както при теорията на очакванията на Вруум.  Прилагането на тази теория носи известни рискове, когато се поставят трудни и непостижими задачи, които могат да предизвикат неудовлетворение у служителите и да пречат на напредъка на организацията като цяло.  </vt:lpstr>
      <vt:lpstr>Теория за поддръжката на Скинър </vt:lpstr>
      <vt:lpstr>Тази теория, разработена от американския психолог Скинър, се опира на идеята, че човешкото поведение се формира от своите последствия. Човек постъпва по определен начин поради поддръжка (или стимул), получа­вана в миналото. Ако резултатът от дадено действие е благоп­риятен, налице е положителен стимул.</vt:lpstr>
      <vt:lpstr>Скинър разглежда три вида поддръжка (стимули).   Положителна поддръжка е налице, когато последствията от дадено поведение са благоприятни и водят до някакво психическо или физическо удовлетворение.   При отрицателна поддръжка резултатът от поведението е пре­махване на неблагоприятни последствия.    Наказанието е налице, когато дадено поведение води до открито неблагоприятни последици – напр., причиняване на физическа или емоционална болка, или отстраняване на желан резултат.</vt:lpstr>
      <vt:lpstr>Приложението на теорията на Скинър в менидж­мънта е наложило понятието „модификация на поведени­ето", което означава постигане на желани резултати в обучението на персонала, повишаването на качеството, усъвършенстване на управле­нието и др. </vt:lpstr>
      <vt:lpstr>Теория за личната ефективност (за социалното познание) на Бандура </vt:lpstr>
      <vt:lpstr>Тази теория е разработена от психолога Алберт Бандура, който  стига до извода, че при мотивацията трябва да се отчитат познавателните особености на индивидите. Неговата основна идея е, че когнитивните про­цеси се осъществяват непрекъснато при взаимодействие на три основни фактора: поведението на даден човек, личностни­те му качества и въздействията на заобикалящата среда. Тези фактори формират неговата лична ефективност, т.е. убедеността в собствените сили, която е изключително важна за мотивацията. </vt:lpstr>
      <vt:lpstr>Служител, който има високо ниво на лична ефективност се стреми да се справя дори и с трудни задачи и да влага още повече усилия. Обратно, служител с ниска убеденост в своите сили лесно се отказва, дори и при най-малките трудности.  Следователно, задачата на мениджъра е да развива убедеността на служителите в собствената им ефективност чрез осигуряване на възможности за успех, конструктивна обратна връзка със служителите при изпълнение на конкретна задача, поддържане на позитивни емоции у служителите, демонстриране на личен позитивен опит пред служителите и т.н.</vt:lpstr>
      <vt:lpstr>Според теорията за социалното познание за обяснение на поведението особено важни са три свързани с познанието процеса - символни­те процеси, заместващото учене и самоконтрола. </vt:lpstr>
      <vt:lpstr>Символните процеси представляват съвкупност от средства и начини, чрез които хората използуват словесни и мисловни символи, за да обработват и съхраняват информа­ция, която по-нататък, под формата на опит, слу­жи като насоки за бъдещи действия.  </vt:lpstr>
      <vt:lpstr>Заместващото учене е способност да се заучават нови действия (поведение) и/или да се предвиждат техните вероят­ни последствия, като се наблюдават лруги хора. Самият про­цес на наблюдение на чуждото поведение и опитите това по­ведение да се имитира Бандура нарича „моделиране", т.е. ролеви модели.</vt:lpstr>
      <vt:lpstr>Самоконтролът е способност да се упражнява контрол върху собственото поведение чрез установяване на стандарти и предвиждане на последствия във вид на награди или наказания за собствените постъпки. </vt:lpstr>
      <vt:lpstr>Следователно, ако се осигурят подхо­дящи ролеви модели, новите слу­жители ще могат успешно да заучават дадено целево поведе­ние. Чрез широкото разгласяване на положител­ни и отрицателни примери служителите ще спазват необходи­мото поведение, без да е необходимо самите те да бъдат наг­раждавани или наказвани.</vt:lpstr>
      <vt:lpstr>Теория за равновесието на Стейси Адамс </vt:lpstr>
      <vt:lpstr>Тази процесуал­на теория е разработена от Стейси Адамс и нейната същност се свежда до това, че всеки служител отчита какво влага в трудовия процес (време, усилия, умения, концентрация и пр.) и какво получава за труда си (престиж, пари, уважение, одобрение и т. н.). Тъй като организациите са социални системи, всеки служител наблюдава и дава оценка на това, което става на работното място и се сравнява с останалите служители. </vt:lpstr>
      <vt:lpstr>С други думи, тази теория разглежда мотивацията не като индивидуален процес, а отчита влиянието на организацията. Според нея хората са мотивирани да търсят справедливост в наградите според вложените от отделните служители усилия, т.е. равенството се разглежда като справедливост спрямо резултатите и вложените усилия, а мотивираността е в правопропорционална зависимост от равенството и справедливостта. При установено неравновесие се появява стремеж за възстановяване или установяване на равновесието, което води до появата на съответни поведенчески мотиви.</vt:lpstr>
      <vt:lpstr>3. Видове наградни програми и стимули </vt:lpstr>
      <vt:lpstr>Пет общи неща за стимулите:  1. Проучванията на поведението в организациите ясно показват, че хората наистина реагират на стимули. Човешкото поведение се ръководи главно от очакваните резултати, свързани с възможните начини на действие. </vt:lpstr>
      <vt:lpstr>2. Индивидите се различия по предпочитанията си към различните видове награди. Това, което е желано за един човек, може да бъде напълно маловажно или даже обиждащо за друг. Следователно, персоналът има различни ценности и в идеалния случай трябва да бъде награждаван с различни неща.</vt:lpstr>
      <vt:lpstr>3. Хората обичат да се възприемат като победители. Тези, които имат добро самомнение и вярват, че са победители проявяват склонност да работят по-добре от другите и са по-доволни от работата си. Следователно, по-добре би било да се предвидят награди за повече хора, отколкото големи награди за малък брой лица.</vt:lpstr>
      <vt:lpstr>4. Поставя се ударение върху стимулите или наградите като средство за мотивиране. Повечето възрастни лица реагират по-благоприятно при системна употреба на стимули, докато  употребата на наказания е много неефективна по отношение на човешкото поведение.  </vt:lpstr>
      <vt:lpstr>5. Фундаменталният въпрос, който всеки ръководител трябва да си зададе относно стимулите: "Кое е това, което аз имам под мой контрол и моят персонал го цени?". Ръководителят може да има "опис на наградите" от специфични стимули, които могат да се използват като ефективно мотивиращо средство. </vt:lpstr>
      <vt:lpstr>Три вида програми за стимулиране:  - Индивидуални - Групови - В рамките на цялата организация</vt:lpstr>
      <vt:lpstr>Индивидуални програми за награди  Те осигуряват стимули конкретно на отделния извършител за собствената му работа. Подходящи са само тогава, когато работата на отделния извършител и неговият принос могат да бъдат точно измерени. </vt:lpstr>
      <vt:lpstr>Основното предимство на индивидуалните награди е ясната и пряка връзка между работата на човека и наградата.  Сериозен недостатък е това, че може да възникне нездравословна конкуренция и вместо да си сътрудничат, хората започват да се  конкурират и може да се стигне до конфликти. </vt:lpstr>
      <vt:lpstr>Програми за награждаване на групи Те включват осигуряването на стимули за групова добра работа. Наградите зависят от резултатите, постигнати от групата като цяло. Те са най-подходящи, когато работниците силно зависят един от друг и работят в екип. </vt:lpstr>
      <vt:lpstr>Основни предимства на груповите награди: 1. Повишава се вътрегруповото сътрудничество. 2. Всички в колектива оказват натиск за мотивиране на лошо работещите в екипа. 3. Получава се здравословна, продуктивна, вътрегрупова конкуренция.</vt:lpstr>
      <vt:lpstr>Недостатъци: 1. Даването на групови награди може да обезкуражи добрите работници и те да спрат да полагат усилия при условие, че всички получават едни и същи стимули.  2. Липсва директна връзка между работата на човека и наградата, която той получава.  3. Може да възникне деструктивна конкуренция между групите в дадена организация, особено ако наградата на една група е за сметка на друга група.</vt:lpstr>
      <vt:lpstr>Програми за награди в рамките на цялата организация Осигуряват стимули за всички членове на организацията, независимо от отделната им работа. Прилагат се най-успешно в сравнително малки хомогенни организации.</vt:lpstr>
      <vt:lpstr>Предимства: 1. Предизвикват добро чувство у всички наети работници. 2. Създават чувство за равенство, общност и дух на сътрудничество. 3. Улесняват сътрудничеството вътре в организацията. </vt:lpstr>
      <vt:lpstr>Недостатъци:  1. Психологически са отдалечени от индивидуалния работник.  2. Връзката между личната работа и заплащането е много слаба.  </vt:lpstr>
      <vt:lpstr>Стимулите за работа се разделят на две основни категории:  парични и непарични. </vt:lpstr>
      <vt:lpstr>Основни парични стимули  1. Индивидуални стимули а) заплащане на парче б) заплащане според заслугите  в) премия според заслугите  г) заплата</vt:lpstr>
      <vt:lpstr>2. Групови стимули или стимули за цели отдели - верижно споделяне  3. Организационни стимули а) споделяне на печалбата б) притежаване на акции</vt:lpstr>
      <vt:lpstr>Непарични стимули Те обикновено се разглеждат и раздават на индивидуално ниво. Имат значително по-голям ефект върху вътрешната мотивация, върху желанието на индивида да свърши дадена работа добре, защото "иска така", а не защото "трябва". Те са най-често под прекия и непосредствен контрол на ръководителя. </vt:lpstr>
      <vt:lpstr>Основни непарични стимули 1.Признание 2. Издигане в службата и повишение 3. Участие във вземането на решения 4. Автономност 5. Смяна на задачите и разнообразяване на уменията 6. Чувство за принадлежност и полезност 7. Разбиране и помощ при персонални проблеми 8. Възможност за професионално развитие 9. Времева банка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GGG</cp:lastModifiedBy>
  <cp:revision>89</cp:revision>
  <dcterms:created xsi:type="dcterms:W3CDTF">2015-04-05T07:11:56Z</dcterms:created>
  <dcterms:modified xsi:type="dcterms:W3CDTF">2020-03-27T13:27:00Z</dcterms:modified>
</cp:coreProperties>
</file>