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3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4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50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5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4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56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5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5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6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6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62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63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65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6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67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68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6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7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71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72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7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74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75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76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77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78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79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80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8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82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83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84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85.xml" ContentType="application/vnd.openxmlformats-officedocument.presentationml.notesSlide+xml"/>
  <Override PartName="/ppt/tags/tag169.xml" ContentType="application/vnd.openxmlformats-officedocument.presentationml.tags+xml"/>
  <Override PartName="/ppt/notesSlides/notesSlide86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87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88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89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4" r:id="rId2"/>
    <p:sldMasterId id="2147483676" r:id="rId3"/>
  </p:sldMasterIdLst>
  <p:notesMasterIdLst>
    <p:notesMasterId r:id="rId112"/>
  </p:notesMasterIdLst>
  <p:handoutMasterIdLst>
    <p:handoutMasterId r:id="rId113"/>
  </p:handoutMasterIdLst>
  <p:sldIdLst>
    <p:sldId id="455" r:id="rId4"/>
    <p:sldId id="261" r:id="rId5"/>
    <p:sldId id="264" r:id="rId6"/>
    <p:sldId id="312" r:id="rId7"/>
    <p:sldId id="311" r:id="rId8"/>
    <p:sldId id="310" r:id="rId9"/>
    <p:sldId id="309" r:id="rId10"/>
    <p:sldId id="308" r:id="rId11"/>
    <p:sldId id="307" r:id="rId12"/>
    <p:sldId id="313" r:id="rId13"/>
    <p:sldId id="305" r:id="rId14"/>
    <p:sldId id="314" r:id="rId15"/>
    <p:sldId id="303" r:id="rId16"/>
    <p:sldId id="302" r:id="rId17"/>
    <p:sldId id="301" r:id="rId18"/>
    <p:sldId id="300" r:id="rId19"/>
    <p:sldId id="315" r:id="rId20"/>
    <p:sldId id="299" r:id="rId21"/>
    <p:sldId id="317" r:id="rId22"/>
    <p:sldId id="298" r:id="rId23"/>
    <p:sldId id="297" r:id="rId24"/>
    <p:sldId id="296" r:id="rId25"/>
    <p:sldId id="295" r:id="rId26"/>
    <p:sldId id="318" r:id="rId27"/>
    <p:sldId id="319" r:id="rId28"/>
    <p:sldId id="294" r:id="rId29"/>
    <p:sldId id="321" r:id="rId30"/>
    <p:sldId id="322" r:id="rId31"/>
    <p:sldId id="323" r:id="rId32"/>
    <p:sldId id="324" r:id="rId33"/>
    <p:sldId id="355" r:id="rId34"/>
    <p:sldId id="288" r:id="rId35"/>
    <p:sldId id="287" r:id="rId36"/>
    <p:sldId id="326" r:id="rId37"/>
    <p:sldId id="356" r:id="rId38"/>
    <p:sldId id="358" r:id="rId39"/>
    <p:sldId id="357" r:id="rId40"/>
    <p:sldId id="361" r:id="rId41"/>
    <p:sldId id="363" r:id="rId42"/>
    <p:sldId id="360" r:id="rId43"/>
    <p:sldId id="359" r:id="rId44"/>
    <p:sldId id="365" r:id="rId45"/>
    <p:sldId id="367" r:id="rId46"/>
    <p:sldId id="362" r:id="rId47"/>
    <p:sldId id="364" r:id="rId48"/>
    <p:sldId id="368" r:id="rId49"/>
    <p:sldId id="441" r:id="rId50"/>
    <p:sldId id="442" r:id="rId51"/>
    <p:sldId id="443" r:id="rId52"/>
    <p:sldId id="444" r:id="rId53"/>
    <p:sldId id="286" r:id="rId54"/>
    <p:sldId id="354" r:id="rId55"/>
    <p:sldId id="285" r:id="rId56"/>
    <p:sldId id="284" r:id="rId57"/>
    <p:sldId id="283" r:id="rId58"/>
    <p:sldId id="282" r:id="rId59"/>
    <p:sldId id="281" r:id="rId60"/>
    <p:sldId id="280" r:id="rId61"/>
    <p:sldId id="279" r:id="rId62"/>
    <p:sldId id="327" r:id="rId63"/>
    <p:sldId id="278" r:id="rId64"/>
    <p:sldId id="328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405" r:id="rId75"/>
    <p:sldId id="406" r:id="rId76"/>
    <p:sldId id="407" r:id="rId77"/>
    <p:sldId id="408" r:id="rId78"/>
    <p:sldId id="409" r:id="rId79"/>
    <p:sldId id="458" r:id="rId80"/>
    <p:sldId id="459" r:id="rId81"/>
    <p:sldId id="460" r:id="rId82"/>
    <p:sldId id="461" r:id="rId83"/>
    <p:sldId id="462" r:id="rId84"/>
    <p:sldId id="463" r:id="rId85"/>
    <p:sldId id="464" r:id="rId86"/>
    <p:sldId id="465" r:id="rId87"/>
    <p:sldId id="466" r:id="rId88"/>
    <p:sldId id="467" r:id="rId89"/>
    <p:sldId id="419" r:id="rId90"/>
    <p:sldId id="420" r:id="rId91"/>
    <p:sldId id="421" r:id="rId92"/>
    <p:sldId id="422" r:id="rId93"/>
    <p:sldId id="423" r:id="rId94"/>
    <p:sldId id="424" r:id="rId95"/>
    <p:sldId id="425" r:id="rId96"/>
    <p:sldId id="426" r:id="rId97"/>
    <p:sldId id="427" r:id="rId98"/>
    <p:sldId id="428" r:id="rId99"/>
    <p:sldId id="429" r:id="rId100"/>
    <p:sldId id="430" r:id="rId101"/>
    <p:sldId id="431" r:id="rId102"/>
    <p:sldId id="432" r:id="rId103"/>
    <p:sldId id="433" r:id="rId104"/>
    <p:sldId id="434" r:id="rId105"/>
    <p:sldId id="435" r:id="rId106"/>
    <p:sldId id="436" r:id="rId107"/>
    <p:sldId id="437" r:id="rId108"/>
    <p:sldId id="438" r:id="rId109"/>
    <p:sldId id="439" r:id="rId110"/>
    <p:sldId id="440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4" autoAdjust="0"/>
    <p:restoredTop sz="83977" autoAdjust="0"/>
  </p:normalViewPr>
  <p:slideViewPr>
    <p:cSldViewPr>
      <p:cViewPr varScale="1">
        <p:scale>
          <a:sx n="69" d="100"/>
          <a:sy n="69" d="100"/>
        </p:scale>
        <p:origin x="101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tableStyles" Target="tableStyle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3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3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7A1E8-CF6E-4D65-84FB-05332DF6D4A5}" type="slidenum">
              <a:rPr kumimoji="0" lang="bg-BG" altLang="bg-BG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175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77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702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29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35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95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465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36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930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2282-41DF-41D6-94D9-EE1FA24E8228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0E4E-7AD5-4D08-8247-894C7FFAD474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C85BAB20-CDC2-4E39-A0B8-EDA9370F026F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20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34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64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26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97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169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5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AFB8-166D-4ABA-9602-1517CB7FC7DA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400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013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901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381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677816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E4A-CBC3-4EAA-8A91-74BCD2D7ABE5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876428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7172-245D-4240-81B1-9272DD8472FF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69357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5143-0EFA-465A-BA27-7A7C16DEA008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3296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ECA4-AD70-4A68-9DC5-1BC5CECA7D0F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82088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D22-E42B-45F7-87DC-FF3EE4529BE1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7018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CC6-636A-4948-9550-450C9F8A3DAC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03A6-E4D3-4326-B7A6-97437A47B32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41531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DAD2-68ED-4C3C-A63E-7B1796E41F7B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36307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F70-8647-46EB-AFD9-43614B8C7702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67151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25986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4991"/>
      </p:ext>
    </p:extLst>
  </p:cSld>
  <p:clrMapOvr>
    <a:masterClrMapping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F4337C2A-8B86-4EF9-9BB5-B42EA213EEDF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6986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9749-7676-46BC-8772-C10370A6F08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52F-30C4-45AB-8548-7D193D2863A4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CED-1BD7-4314-B996-C968519CF470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101-577F-459A-A753-DD3F7743177E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D817-D9B2-4983-BA2A-C7E64BE6C540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F38-6E94-4D3B-87ED-84EAE8190DED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94D35-34FB-493A-A790-C43305893067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1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5BE0-F7EE-4EE7-96EE-EC8E04991AA7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slow">
    <p:wipe dir="d"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notesSlide" Target="../notesSlides/notesSlide8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notesSlide" Target="../notesSlides/notesSlide8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10.png"/><Relationship Id="rId5" Type="http://schemas.openxmlformats.org/officeDocument/2006/relationships/hyperlink" Target="https://www.google.bg/url?sa=i&amp;rct=j&amp;q=&amp;esrc=s&amp;source=images&amp;cd=&amp;cad=rja&amp;uact=8&amp;ved=0ahUKEwikoc2Qmu_SAhWI8RQKHffFDU0QjRwIBw&amp;url=https://www.tablegroup.com/pat/&amp;psig=AFQjCNGxzq-yELmDqm7Qfh3eWehVJ5gw0g&amp;ust=1490446981244613" TargetMode="External"/><Relationship Id="rId4" Type="http://schemas.openxmlformats.org/officeDocument/2006/relationships/notesSlide" Target="../notesSlides/notesSlide8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notesSlide" Target="../notesSlides/notesSlide8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9.xml"/><Relationship Id="rId4" Type="http://schemas.openxmlformats.org/officeDocument/2006/relationships/image" Target="../media/image1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notesSlide" Target="../notesSlides/notesSlide8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notesSlide" Target="../notesSlides/notesSlide8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notesSlide" Target="../notesSlides/notesSlide8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notesSlide" Target="../notesSlides/notesSlide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5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5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7.jpeg"/><Relationship Id="rId5" Type="http://schemas.openxmlformats.org/officeDocument/2006/relationships/hyperlink" Target="http://www.google.bg/url?sa=i&amp;rct=j&amp;q=&amp;esrc=s&amp;source=images&amp;cd=&amp;cad=rja&amp;uact=8&amp;ved=0ahUKEwi25_K4gO_SAhVHXhQKHSIoBJIQjRwIBw&amp;url=http://www.mann-ivanov-ferber.ru/authors/meredithbelbin/&amp;psig=AFQjCNFni-tFrq4CmEd5e13pkuQDJhO3IQ&amp;ust=1490440140311219" TargetMode="External"/><Relationship Id="rId4" Type="http://schemas.openxmlformats.org/officeDocument/2006/relationships/notesSlide" Target="../notesSlides/notesSlide5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notesSlide" Target="../notesSlides/notesSlide5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notesSlide" Target="../notesSlides/notesSlide6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notesSlide" Target="../notesSlides/notesSlide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notesSlide" Target="../notesSlides/notesSlide6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notesSlide" Target="../notesSlides/notesSlide6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notesSlide" Target="../notesSlides/notesSlide6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6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notesSlide" Target="../notesSlides/notesSlide6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notesSlide" Target="../notesSlides/notesSlide6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notesSlide" Target="../notesSlides/notesSlide6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notesSlide" Target="../notesSlides/notesSlide6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notesSlide" Target="../notesSlides/notesSlide7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notesSlide" Target="../notesSlides/notesSlide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7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7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notesSlide" Target="../notesSlides/notesSlide7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notesSlide" Target="../notesSlides/notesSlide7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notesSlide" Target="../notesSlides/notesSlide7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notesSlide" Target="../notesSlides/notesSlide7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notesSlide" Target="../notesSlides/notesSlide7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notesSlide" Target="../notesSlides/notesSlide7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notesSlide" Target="../notesSlides/notesSlide8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notesSlide" Target="../notesSlides/notesSlide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МЕДИЦИНСКИ УНИВЕРСИТЕТ </a:t>
            </a: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</a:t>
            </a: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ПЛЕВЕН</a:t>
            </a:r>
            <a:endParaRPr kumimoji="0" lang="bg-BG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bg-BG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	</a:t>
            </a:r>
            <a:r>
              <a:rPr lang="bg-BG" altLang="en-US" sz="20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ФАКУЛТЕТ „ОБЩЕСТВЕНО ЗДРАВЕ“</a:t>
            </a:r>
            <a:endParaRPr lang="en-US" altLang="en-US" sz="2000" b="1" dirty="0">
              <a:solidFill>
                <a:srgbClr val="333399"/>
              </a:solidFill>
              <a:latin typeface="Arial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ЦЕНТЪР ЗА ДИСТАНЦИОННО ОБУЧЕНИЕ</a:t>
            </a:r>
            <a:endParaRPr kumimoji="0" lang="bg-BG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611560" y="1844824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Лекция № 4</a:t>
            </a: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3851920" y="594928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Доц. д-р Гена Грънчарова, </a:t>
            </a:r>
            <a:r>
              <a:rPr kumimoji="0" lang="bg-BG" alt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д.м</a:t>
            </a: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.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323528" y="2636912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  <a:cs typeface="Arial"/>
              </a:rPr>
              <a:t>Управление на </a:t>
            </a:r>
            <a:r>
              <a:rPr lang="ru-RU" sz="36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  <a:cs typeface="Arial"/>
              </a:rPr>
              <a:t>груповите</a:t>
            </a:r>
            <a:r>
              <a:rPr lang="ru-RU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  <a:cs typeface="Arial"/>
              </a:rPr>
              <a:t> </a:t>
            </a:r>
            <a:r>
              <a:rPr lang="ru-RU" sz="36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  <a:cs typeface="Arial"/>
              </a:rPr>
              <a:t>процеси</a:t>
            </a:r>
            <a:r>
              <a:rPr lang="ru-RU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  <a:cs typeface="Arial"/>
              </a:rPr>
              <a:t> и поведение</a:t>
            </a:r>
            <a:endParaRPr kumimoji="0" lang="bg-BG" altLang="bg-BG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77072"/>
            <a:ext cx="8045450" cy="12087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За дистанционна самоподготовка на студенти от специалност „Управление на здравните грижи“ – </a:t>
            </a: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ОКС „Магистър“  след бакалавър по УЗГ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Неуменията за делегиране са честа причина за мениджърски провали. </a:t>
            </a:r>
          </a:p>
          <a:p>
            <a:pPr marL="0" indent="0">
              <a:buNone/>
            </a:pPr>
            <a:r>
              <a:rPr lang="bg-BG" dirty="0"/>
              <a:t>	Много мениджъри имат усещането, че делегирайки, се отказват от нещо и това ги прави по-слаби. </a:t>
            </a:r>
          </a:p>
          <a:p>
            <a:pPr marL="0" indent="0">
              <a:buNone/>
            </a:pPr>
            <a:r>
              <a:rPr lang="bg-BG" dirty="0"/>
              <a:t>	Други пък са </a:t>
            </a:r>
            <a:r>
              <a:rPr lang="bg-BG" dirty="0" err="1"/>
              <a:t>перфекционисти</a:t>
            </a:r>
            <a:r>
              <a:rPr lang="bg-BG" dirty="0"/>
              <a:t> до такава степен, че нямат доверие в чието и да било чуждо изпълнение. </a:t>
            </a:r>
          </a:p>
          <a:p>
            <a:pPr marL="0" indent="0">
              <a:buNone/>
            </a:pPr>
            <a:r>
              <a:rPr lang="bg-BG" dirty="0"/>
              <a:t>	Всъщност </a:t>
            </a:r>
            <a:r>
              <a:rPr lang="bg-BG" b="1" dirty="0"/>
              <a:t>делегирането е акт</a:t>
            </a:r>
            <a:r>
              <a:rPr lang="bg-BG" dirty="0"/>
              <a:t>, с който трябва да започва всяко управление.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39852"/>
      </p:ext>
    </p:extLst>
  </p:cSld>
  <p:clrMapOvr>
    <a:masterClrMapping/>
  </p:clrMapOvr>
  <p:transition spd="slow">
    <p:wipe dir="d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lvl="0"/>
            <a:r>
              <a:rPr lang="bg-BG" i="1" dirty="0">
                <a:solidFill>
                  <a:srgbClr val="C00000"/>
                </a:solidFill>
              </a:rPr>
              <a:t>Комуникациите</a:t>
            </a:r>
            <a:r>
              <a:rPr lang="bg-BG" b="1" dirty="0"/>
              <a:t> </a:t>
            </a:r>
            <a:r>
              <a:rPr lang="bg-BG" dirty="0"/>
              <a:t>- те са изключително важни. Общуването ражда идеи, дава решения, изглажда недоразумения и повишава ефективността на екипа.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Критиката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– когато тя е на принципна основа, това способства за прогреса на екипа.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Постигането на целите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ако екипът не постига целта си, се обезсмисля неговото създаване и съществуване.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78F8-CE88-4E51-B466-6B64B47F0F71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70108"/>
      </p:ext>
    </p:extLst>
  </p:cSld>
  <p:clrMapOvr>
    <a:masterClrMapping/>
  </p:clrMapOvr>
  <p:transition spd="slow">
    <p:wipe dir="d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sz="3000" dirty="0"/>
              <a:t>В зависимост от екипната ефективност могат да се различат следните </a:t>
            </a:r>
            <a:r>
              <a:rPr lang="bg-BG" sz="3000" b="1" dirty="0">
                <a:solidFill>
                  <a:srgbClr val="C00000"/>
                </a:solidFill>
              </a:rPr>
              <a:t>пет групи екипи</a:t>
            </a:r>
            <a:r>
              <a:rPr lang="bg-BG" sz="3000" dirty="0"/>
              <a:t>: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Неефективен екип</a:t>
            </a:r>
            <a:r>
              <a:rPr lang="bg-BG" sz="3000" dirty="0">
                <a:solidFill>
                  <a:srgbClr val="C00000"/>
                </a:solidFill>
              </a:rPr>
              <a:t> </a:t>
            </a:r>
            <a:r>
              <a:rPr lang="bg-BG" sz="3000" dirty="0"/>
              <a:t>– нуждае се от радикални промени.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Посредствен екип</a:t>
            </a:r>
            <a:r>
              <a:rPr lang="bg-BG" sz="3000" dirty="0">
                <a:solidFill>
                  <a:srgbClr val="C00000"/>
                </a:solidFill>
              </a:rPr>
              <a:t> </a:t>
            </a:r>
            <a:r>
              <a:rPr lang="bg-BG" sz="3000" dirty="0"/>
              <a:t>– нуждае от съществени подобрения.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Задоволително работещ екип</a:t>
            </a:r>
            <a:r>
              <a:rPr lang="bg-BG" sz="3000" dirty="0"/>
              <a:t> –изпълнява сравнително успешно предназначението си, но в редица области се налага подобрение.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Успешен екип</a:t>
            </a:r>
            <a:r>
              <a:rPr lang="bg-BG" sz="3000" dirty="0">
                <a:solidFill>
                  <a:srgbClr val="C00000"/>
                </a:solidFill>
              </a:rPr>
              <a:t> </a:t>
            </a:r>
            <a:r>
              <a:rPr lang="bg-BG" sz="3000" dirty="0"/>
              <a:t>– изпълнява функциите си много добре и прогресира устойчиво към желаните крайни цели.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Високо ефективен екип</a:t>
            </a:r>
            <a:r>
              <a:rPr lang="bg-BG" sz="3000" dirty="0">
                <a:solidFill>
                  <a:srgbClr val="C00000"/>
                </a:solidFill>
              </a:rPr>
              <a:t> </a:t>
            </a:r>
            <a:r>
              <a:rPr lang="bg-BG" sz="3000" dirty="0"/>
              <a:t>– екипът работи отлично.</a:t>
            </a:r>
            <a:endParaRPr lang="en-US" sz="3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4F0-17D2-4A6E-A76A-7873FB2FE375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108587"/>
      </p:ext>
    </p:extLst>
  </p:cSld>
  <p:clrMapOvr>
    <a:masterClrMapping/>
  </p:clrMapOvr>
  <p:transition spd="slow">
    <p:wipe dir="d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C00000"/>
                </a:solidFill>
              </a:rPr>
              <a:t>Пет основни слабости при работа в екип по </a:t>
            </a:r>
            <a:r>
              <a:rPr lang="bg-BG" b="1" dirty="0" err="1">
                <a:solidFill>
                  <a:srgbClr val="C00000"/>
                </a:solidFill>
              </a:rPr>
              <a:t>Ленсиони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bg-BG" dirty="0"/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Патрик </a:t>
            </a:r>
            <a:r>
              <a:rPr lang="bg-BG" sz="3600" dirty="0" err="1"/>
              <a:t>Ленсиони</a:t>
            </a:r>
            <a:r>
              <a:rPr lang="bg-BG" sz="3600" dirty="0"/>
              <a:t> </a:t>
            </a:r>
            <a:r>
              <a:rPr lang="en-US" sz="3600" dirty="0"/>
              <a:t>(1965) </a:t>
            </a:r>
            <a:r>
              <a:rPr lang="bg-BG" sz="3600" dirty="0"/>
              <a:t>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американски автор на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редица книги по бизнес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мениджмънт, сред които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„Петте основни слабости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при работа в екип”(2006) 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„Преодоляване на петте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основни слабости в работата на екипа”  (2013), които стават бестселъри в областта на мениджмънта на екипите</a:t>
            </a:r>
            <a:r>
              <a:rPr lang="en-US" sz="3600" dirty="0"/>
              <a:t>.</a:t>
            </a:r>
            <a:endParaRPr lang="bg-BG" sz="3600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CFEB-16C7-4158-AB35-64AC7C989186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6" name="Picture 4" descr="Image result for патрик ленсиони википеди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61" y="1124744"/>
            <a:ext cx="37431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731392"/>
      </p:ext>
    </p:extLst>
  </p:cSld>
  <p:clrMapOvr>
    <a:masterClrMapping/>
  </p:clrMapOvr>
  <p:transition spd="slow">
    <p:wipe dir="d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bg-BG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bg-BG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bg-BG" sz="3600" b="1" dirty="0">
                <a:solidFill>
                  <a:srgbClr val="C00000"/>
                </a:solidFill>
              </a:rPr>
              <a:t>Пет основни слабости при работа в екип по </a:t>
            </a:r>
            <a:r>
              <a:rPr lang="bg-BG" sz="3600" b="1" dirty="0" err="1">
                <a:solidFill>
                  <a:srgbClr val="C00000"/>
                </a:solidFill>
              </a:rPr>
              <a:t>Ленсиони</a:t>
            </a:r>
            <a:r>
              <a:rPr lang="bg-BG" sz="3600" b="1" dirty="0">
                <a:solidFill>
                  <a:srgbClr val="C00000"/>
                </a:solidFill>
              </a:rPr>
              <a:t>, </a:t>
            </a:r>
            <a:r>
              <a:rPr lang="bg-BG" sz="3600" dirty="0"/>
              <a:t>които следва да се преодолеят, за да се изпълнят целите на екипа, могат да се  представят  графично по следния начин: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CFEB-16C7-4158-AB35-64AC7C989186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85794"/>
      </p:ext>
    </p:extLst>
  </p:cSld>
  <p:clrMapOvr>
    <a:masterClrMapping/>
  </p:clrMapOvr>
  <p:transition spd="slow">
    <p:wipe dir="d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5605"/>
            <a:ext cx="7344816" cy="520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F8D5-4347-438F-B7DB-99CEE73BD65A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965559"/>
      </p:ext>
    </p:extLst>
  </p:cSld>
  <p:clrMapOvr>
    <a:masterClrMapping/>
  </p:clrMapOvr>
  <p:transition spd="slow">
    <p:wipe dir="d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r>
              <a:rPr lang="bg-BG" b="1" i="1" dirty="0">
                <a:solidFill>
                  <a:srgbClr val="C00000"/>
                </a:solidFill>
              </a:rPr>
              <a:t>Слабост №1: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Липса на доверие.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Членовете на силните екипи си вярват едни на други и не се притесняват да си показват слабостите, грешките, страховете. Те са напълно открити едни към други. </a:t>
            </a:r>
          </a:p>
          <a:p>
            <a:pPr marL="0" indent="0">
              <a:buNone/>
            </a:pPr>
            <a:endParaRPr lang="en-US" dirty="0"/>
          </a:p>
          <a:p>
            <a:r>
              <a:rPr lang="bg-BG" b="1" i="1" dirty="0">
                <a:solidFill>
                  <a:srgbClr val="C00000"/>
                </a:solidFill>
              </a:rPr>
              <a:t>Слабост №2: Страх от конфликт.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Екипи, в които хората си вярват едни на други, не се страхуват да се включат в разпален диалог по ключовите за успеха на организацията въпроси и решения. Те без колебание изразяват несъгласие или оспорват мнения в името на откриването на истината и вземането на най-доброто решение.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2CB4-4D28-4437-AE64-D1212CB6F170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1545"/>
      </p:ext>
    </p:extLst>
  </p:cSld>
  <p:clrMapOvr>
    <a:masterClrMapping/>
  </p:clrMapOvr>
  <p:transition spd="slow">
    <p:wipe dir="d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r>
              <a:rPr lang="bg-BG" b="1" i="1" dirty="0">
                <a:solidFill>
                  <a:srgbClr val="C00000"/>
                </a:solidFill>
              </a:rPr>
              <a:t>Слабост №3: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Липса на ангажираност.</a:t>
            </a:r>
            <a:r>
              <a:rPr lang="bg-BG" b="1" dirty="0"/>
              <a:t> </a:t>
            </a:r>
            <a:r>
              <a:rPr lang="bg-BG" dirty="0"/>
              <a:t>Екипите с висока ангажираност са способни да си осигурят подкрепа на важните решения, дори ако някои членове на екипа не са съгласни с тях. </a:t>
            </a:r>
          </a:p>
          <a:p>
            <a:endParaRPr lang="bg-BG" dirty="0"/>
          </a:p>
          <a:p>
            <a:r>
              <a:rPr lang="bg-BG" b="1" i="1" dirty="0">
                <a:solidFill>
                  <a:srgbClr val="C00000"/>
                </a:solidFill>
              </a:rPr>
              <a:t>Слабост №4: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Избягване на търсене на отговорност.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Екипи, обвързани с решения и стандарти, не се колебаят да се държат един друг отговорни за придържането към тези решения и спазването на стандартите. Те не разчитат единствено на лидера на екипа да търси отговорност, а изискват такава от колегите си. 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2CB4-4D28-4437-AE64-D1212CB6F170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148730"/>
      </p:ext>
    </p:extLst>
  </p:cSld>
  <p:clrMapOvr>
    <a:masterClrMapping/>
  </p:clrMapOvr>
  <p:transition spd="slow">
    <p:wipe dir="d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/>
          </a:bodyPr>
          <a:lstStyle/>
          <a:p>
            <a:r>
              <a:rPr lang="bg-BG" b="1" i="1" dirty="0">
                <a:solidFill>
                  <a:srgbClr val="C00000"/>
                </a:solidFill>
              </a:rPr>
              <a:t>Слабост №5: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Отклоняване от резултатите.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Екипи, в които хората си вярват един на друг, не се ангажират в конфликти, придържат се към взетите решения и си търсят взаимна отговорност, обикновено оставят настрана личните си нужди и планове и се фокусират единствено върху това, което е най-доброто за екипа. Те не се поддават на изкушението да поставят своя отдел, израстването в кариерата или егоистичните си стремежи пред колективните резултати, гарантиращи успеха на екипа.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99F2-4F7B-4F5D-8CEE-B0F8F985CF81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146503"/>
      </p:ext>
    </p:extLst>
  </p:cSld>
  <p:clrMapOvr>
    <a:masterClrMapping/>
  </p:clrMapOvr>
  <p:transition spd="slow">
    <p:wipe dir="d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Преодоляването на тези слабости не бива да се разглежда като пет различни проблема. Те са взаимосвързани в един модел и даването на предимство на някоя от тези слабости може да се окаже фатално за успеха на екипа. Това е напълно валидно за екипите, изграждани в здравните организации.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443-971F-42EF-8DB0-BEDFBC3CAB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292734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Друг важен елемент на класическата организационна теория е </a:t>
            </a:r>
            <a:r>
              <a:rPr lang="bg-BG" b="1" dirty="0">
                <a:solidFill>
                  <a:srgbClr val="C00000"/>
                </a:solidFill>
              </a:rPr>
              <a:t>специализацията</a:t>
            </a:r>
            <a:r>
              <a:rPr lang="bg-BG" dirty="0"/>
              <a:t>, която  води до по-висока производителност и позволява на работещите да овладеят специфични умения и знания. 	</a:t>
            </a:r>
          </a:p>
          <a:p>
            <a:pPr marL="0" indent="0">
              <a:buNone/>
            </a:pPr>
            <a:r>
              <a:rPr lang="bg-BG" dirty="0"/>
              <a:t>	В същото време специализацията има и сериозни недостатъци от човешка гледна точка. Монотонност­та и едностранчивостта на развитието често са причина за междуличностни и </a:t>
            </a:r>
            <a:r>
              <a:rPr lang="bg-BG" dirty="0" err="1"/>
              <a:t>междугрупови</a:t>
            </a:r>
            <a:r>
              <a:rPr lang="bg-BG" dirty="0"/>
              <a:t> конфликти, с които управляващите трябва да се справят.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327361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26469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sz="11200" dirty="0"/>
              <a:t>Класическата организационна теория е свързана с имената на представителите на класическата школа в мениджмънта Анри </a:t>
            </a:r>
            <a:r>
              <a:rPr lang="bg-BG" sz="11200" dirty="0" err="1"/>
              <a:t>Файол</a:t>
            </a:r>
            <a:r>
              <a:rPr lang="bg-BG" sz="11200" dirty="0"/>
              <a:t>, Мери </a:t>
            </a:r>
            <a:r>
              <a:rPr lang="bg-BG" sz="11200" dirty="0" err="1"/>
              <a:t>Паркър-Фолет</a:t>
            </a:r>
            <a:r>
              <a:rPr lang="bg-BG" sz="11200" dirty="0"/>
              <a:t>, Фредерик </a:t>
            </a:r>
            <a:r>
              <a:rPr lang="bg-BG" sz="11200" dirty="0" err="1"/>
              <a:t>Тейлър</a:t>
            </a:r>
            <a:r>
              <a:rPr lang="bg-BG" sz="11200" dirty="0"/>
              <a:t>, които извеждат  редица универсални организационно-управленски правила и принципи, запазили своята актуалност и до днес.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55635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dirty="0"/>
              <a:t>	Да вземем пример приноса на </a:t>
            </a:r>
            <a:r>
              <a:rPr lang="bg-BG" dirty="0" err="1"/>
              <a:t>Тейлър</a:t>
            </a:r>
            <a:r>
              <a:rPr lang="bg-BG" dirty="0"/>
              <a:t>, наричан „баща на научното управление". Следвайки вечерно машинно инженерство и работейки като маши­нист в един филаделфийски стоманолеярен завод, той забелязвал редица примери за неефе­ктивност: стена между работниците и ръководството, погрешно и недостатъчно обучени работници и най-вече - неправилно съчетаване на елементите на производствения процес в пространството и времето. 	След дълги изследвания </a:t>
            </a:r>
            <a:r>
              <a:rPr lang="bg-BG" dirty="0" err="1"/>
              <a:t>Тейлър</a:t>
            </a:r>
            <a:r>
              <a:rPr lang="bg-BG" dirty="0"/>
              <a:t> разработва няколко важни сфери на научното управление: </a:t>
            </a:r>
          </a:p>
          <a:p>
            <a:pPr>
              <a:buFontTx/>
              <a:buChar char="-"/>
            </a:pPr>
            <a:r>
              <a:rPr lang="bg-BG" dirty="0"/>
              <a:t>стандартизацията (синхронизиране на операциите, нормиране на труда);</a:t>
            </a:r>
          </a:p>
          <a:p>
            <a:pPr>
              <a:buFontTx/>
              <a:buChar char="-"/>
            </a:pPr>
            <a:r>
              <a:rPr lang="bg-BG" dirty="0"/>
              <a:t>системен подбор и обучение;</a:t>
            </a:r>
          </a:p>
          <a:p>
            <a:pPr>
              <a:buFontTx/>
              <a:buChar char="-"/>
            </a:pPr>
            <a:r>
              <a:rPr lang="bg-BG" dirty="0"/>
              <a:t>материално стимулиране и др.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055745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g-BG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БЮРОКРАТИЧНАТА ОРГАНИЗАЦИЯ НА ВЕБЕР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390458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/>
              <a:t>	</a:t>
            </a:r>
          </a:p>
          <a:p>
            <a:pPr marL="0" indent="0">
              <a:buNone/>
            </a:pPr>
            <a:r>
              <a:rPr lang="bg-BG" dirty="0"/>
              <a:t>	Макс Вебер прилага своя „метод на идеалните типове„ и пръв разграничава </a:t>
            </a:r>
            <a:r>
              <a:rPr lang="bg-BG" b="1" dirty="0"/>
              <a:t>трите типа авторитет</a:t>
            </a:r>
            <a:r>
              <a:rPr lang="bg-BG" dirty="0"/>
              <a:t>, на основата на които се изгражда и функционира организацията:</a:t>
            </a:r>
            <a:endParaRPr lang="en-US" dirty="0"/>
          </a:p>
          <a:p>
            <a:pPr lvl="0"/>
            <a:r>
              <a:rPr lang="bg-BG" b="1" dirty="0"/>
              <a:t>рационален:</a:t>
            </a:r>
            <a:r>
              <a:rPr lang="bg-BG" dirty="0"/>
              <a:t> опиращ се на убеждението в „законността" на съществуващите норма­тивни правила и правото на властимащите  да ръководят в рамките на тези правила;</a:t>
            </a:r>
            <a:endParaRPr lang="en-US" dirty="0"/>
          </a:p>
          <a:p>
            <a:pPr lvl="0"/>
            <a:r>
              <a:rPr lang="bg-BG" b="1" dirty="0"/>
              <a:t>традиционен:</a:t>
            </a:r>
            <a:r>
              <a:rPr lang="bg-BG" dirty="0"/>
              <a:t> опиращ се на вярата в „светостта" на традициите и в легитимността на властимащите, свързана с тези традиции;</a:t>
            </a:r>
            <a:endParaRPr lang="en-US" dirty="0"/>
          </a:p>
          <a:p>
            <a:pPr lvl="0"/>
            <a:r>
              <a:rPr lang="bg-BG" b="1" dirty="0"/>
              <a:t>харизматичен:</a:t>
            </a:r>
            <a:r>
              <a:rPr lang="bg-BG" dirty="0"/>
              <a:t> опиращ се на привлекателността (</a:t>
            </a:r>
            <a:r>
              <a:rPr lang="bg-BG" dirty="0" err="1"/>
              <a:t>харизмата</a:t>
            </a:r>
            <a:r>
              <a:rPr lang="bg-BG" dirty="0"/>
              <a:t>) на властимащия.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15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289811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За Вебер идеалната организационна форма е „бюрократичната", в която рациона­лността, ефективността и подредеността доминират над всички други възможни целеви ориентации.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dirty="0"/>
              <a:t>	За бюрократичната организация е характерно: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bg-BG" b="1" dirty="0"/>
              <a:t>Ясно и строго дефиниране на областите на компетентност и отговорност </a:t>
            </a:r>
            <a:r>
              <a:rPr lang="bg-BG" dirty="0"/>
              <a:t>с</a:t>
            </a:r>
            <a:r>
              <a:rPr lang="bg-BG" b="1" dirty="0"/>
              <a:t> </a:t>
            </a:r>
            <a:r>
              <a:rPr lang="bg-BG" dirty="0"/>
              <a:t>цел из­граждане на система от фиксирани функции, организационни звена и длъжности и регламентиране на връзките между тях.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bg-BG" b="1" dirty="0"/>
              <a:t>Йерархия на властта, функциите и възнагражденията, </a:t>
            </a:r>
            <a:r>
              <a:rPr lang="bg-BG" dirty="0"/>
              <a:t>която предполага про­цедури за възлагане на задачи и надзор от горе на долу.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16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076077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lvl="0"/>
            <a:r>
              <a:rPr lang="bg-BG" sz="2800" b="1" dirty="0"/>
              <a:t>Бюрократичната организация е изградена на основата на </a:t>
            </a:r>
            <a:r>
              <a:rPr lang="bg-BG" sz="2800" b="1" dirty="0" err="1"/>
              <a:t>безличностни</a:t>
            </a:r>
            <a:r>
              <a:rPr lang="bg-BG" sz="2800" b="1" dirty="0"/>
              <a:t> отношения </a:t>
            </a:r>
            <a:r>
              <a:rPr lang="bg-BG" sz="2800" dirty="0"/>
              <a:t>(между длъжности, а не между личности). Това се постига чрез утвърждаване на общи правила, стандарти и норми, ориентирани към раци­оналността и игнориращи отношенията на симпатия и антипатия.</a:t>
            </a:r>
            <a:endParaRPr lang="en-US" sz="2800" dirty="0"/>
          </a:p>
          <a:p>
            <a:pPr lvl="0"/>
            <a:r>
              <a:rPr lang="bg-BG" sz="2800" b="1" dirty="0"/>
              <a:t>Наличие на критерии и правила за назначаване, оценка и професионално израстване на персонала.</a:t>
            </a:r>
            <a:endParaRPr lang="en-US" sz="2800" b="1" dirty="0"/>
          </a:p>
          <a:p>
            <a:pPr lvl="0"/>
            <a:r>
              <a:rPr lang="bg-BG" sz="2800" b="1" dirty="0"/>
              <a:t>Разграничаване на личния и служебния живот на индивида.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17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148639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Едно от сериозните  възражения срещу идеите на Вебер за природата и ефек­тивността на организацията се свежда до това, той я разглежда като затворена затворена система.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dirty="0"/>
              <a:t>	През 60-те и 70-те години на XX век редица изследвания посочват наличие на зависимост между някои структурни променливи на организациите и параметрите на средата. Така възниква  теорията за </a:t>
            </a:r>
            <a:r>
              <a:rPr lang="bg-BG" b="1" dirty="0">
                <a:solidFill>
                  <a:srgbClr val="C00000"/>
                </a:solidFill>
              </a:rPr>
              <a:t>организацията като отворена система</a:t>
            </a:r>
            <a:r>
              <a:rPr lang="bg-BG" dirty="0"/>
              <a:t>. 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18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097694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В орга­низацията влизат входящи потоци материални, финансови, човешки и информационни ресурси, трансформират се вътре в нея с помощта на специализираните й подсистеми и се връщат обратно в средата. Оттам на свой ред се получава обратна връзка (дан­ни, печалба и др.), на основата на която организацията прави необходимите промени.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dirty="0"/>
              <a:t>	Всичко това означава, че организацията изисква: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навременна информация от средата;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осигуряване на необхо­димите входни потоци;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проектиране на ефективни структури, процеси и технологии;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експортиране на продукта обратно в средата;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непрекъснато адаптиране към изменени­ята „отвън".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02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r>
              <a:rPr lang="bg-BG" sz="2800" dirty="0"/>
              <a:t>План:</a:t>
            </a:r>
          </a:p>
          <a:p>
            <a:pPr marL="0" indent="0">
              <a:buNone/>
            </a:pPr>
            <a:r>
              <a:rPr lang="bg-BG" sz="2800" dirty="0"/>
              <a:t>1.</a:t>
            </a:r>
            <a:r>
              <a:rPr lang="bg-BG" sz="2800" dirty="0">
                <a:solidFill>
                  <a:srgbClr val="003300"/>
                </a:solidFill>
              </a:rPr>
              <a:t> Класическа организационна теория</a:t>
            </a:r>
            <a:endParaRPr lang="en-US" sz="280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bg-BG" sz="2800" dirty="0"/>
              <a:t>2. </a:t>
            </a:r>
            <a:r>
              <a:rPr lang="bg-BG" sz="2800" dirty="0">
                <a:solidFill>
                  <a:srgbClr val="003300"/>
                </a:solidFill>
              </a:rPr>
              <a:t>Бюрократичната организация на Вебер</a:t>
            </a:r>
          </a:p>
          <a:p>
            <a:pPr marL="0" indent="0">
              <a:buNone/>
            </a:pPr>
            <a:r>
              <a:rPr lang="bg-BG" sz="2800" dirty="0">
                <a:solidFill>
                  <a:srgbClr val="003300"/>
                </a:solidFill>
              </a:rPr>
              <a:t>3. Организацията като </a:t>
            </a:r>
            <a:r>
              <a:rPr lang="bg-BG" sz="2800" dirty="0" err="1">
                <a:solidFill>
                  <a:srgbClr val="003300"/>
                </a:solidFill>
              </a:rPr>
              <a:t>социо-техническа</a:t>
            </a:r>
            <a:r>
              <a:rPr lang="bg-BG" sz="2800" dirty="0">
                <a:solidFill>
                  <a:srgbClr val="003300"/>
                </a:solidFill>
              </a:rPr>
              <a:t> система</a:t>
            </a:r>
          </a:p>
          <a:p>
            <a:pPr marL="0" indent="0">
              <a:buNone/>
            </a:pPr>
            <a:r>
              <a:rPr lang="bg-BG" sz="2800" dirty="0">
                <a:solidFill>
                  <a:srgbClr val="003300"/>
                </a:solidFill>
              </a:rPr>
              <a:t>4. Групите в организацията</a:t>
            </a:r>
          </a:p>
          <a:p>
            <a:pPr marL="0" indent="0">
              <a:buNone/>
            </a:pPr>
            <a:r>
              <a:rPr lang="bg-BG" sz="2800" dirty="0">
                <a:solidFill>
                  <a:srgbClr val="003300"/>
                </a:solidFill>
              </a:rPr>
              <a:t>5. Фази в развитието на групите  и г</a:t>
            </a:r>
            <a:r>
              <a:rPr lang="bg-BG" sz="2800" dirty="0"/>
              <a:t>рупови роли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6. </a:t>
            </a:r>
            <a:r>
              <a:rPr lang="bg-BG" sz="2800" dirty="0" err="1"/>
              <a:t>Социометрията</a:t>
            </a:r>
            <a:r>
              <a:rPr lang="bg-BG" sz="2800" dirty="0"/>
              <a:t> в управлението на малките групи</a:t>
            </a:r>
          </a:p>
          <a:p>
            <a:pPr marL="0" indent="0">
              <a:buNone/>
            </a:pPr>
            <a:r>
              <a:rPr lang="bg-BG" sz="2800" dirty="0"/>
              <a:t>7. Екипи и екипни роли</a:t>
            </a:r>
          </a:p>
          <a:p>
            <a:pPr marL="0" indent="0">
              <a:buNone/>
            </a:pPr>
            <a:r>
              <a:rPr lang="bg-BG" sz="2800" dirty="0"/>
              <a:t>8. Екипна ефективност и фактори на ефективността</a:t>
            </a:r>
            <a:endParaRPr lang="en-US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bg-BG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bg-BG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g-BG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ОРГАНИЗАЦИЯТА КАТО </a:t>
            </a:r>
            <a:r>
              <a:rPr lang="bg-BG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СОЦИО-ТЕХНИЧЕСКА</a:t>
            </a:r>
            <a:r>
              <a:rPr lang="bg-BG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385069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sz="3800" dirty="0"/>
              <a:t>Терминът</a:t>
            </a:r>
            <a:r>
              <a:rPr lang="bg-BG" sz="3800" i="1" dirty="0"/>
              <a:t> </a:t>
            </a:r>
            <a:r>
              <a:rPr lang="bg-BG" sz="3800" i="1" dirty="0" err="1"/>
              <a:t>социо-техническа</a:t>
            </a:r>
            <a:r>
              <a:rPr lang="bg-BG" sz="3800" i="1" dirty="0"/>
              <a:t> система</a:t>
            </a:r>
            <a:r>
              <a:rPr lang="bg-BG" sz="3800" dirty="0"/>
              <a:t> представлява приложение на об­щата теория на системите и на концепцията за отворената система на равнището на организацията.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800" dirty="0"/>
              <a:t>	Всяка организация има две подсистеми: </a:t>
            </a:r>
            <a:r>
              <a:rPr lang="bg-BG" sz="3800" b="1" dirty="0"/>
              <a:t>социал­на (човешка) и техническа</a:t>
            </a:r>
            <a:r>
              <a:rPr lang="bg-BG" sz="38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800" dirty="0"/>
              <a:t>	</a:t>
            </a:r>
            <a:r>
              <a:rPr lang="bg-BG" sz="3800" b="1" dirty="0"/>
              <a:t>Социалната подсистема </a:t>
            </a:r>
            <a:r>
              <a:rPr lang="bg-BG" sz="3800" dirty="0"/>
              <a:t>обхваща структурата на отношенията в процеса на труда - между­личностните и </a:t>
            </a:r>
            <a:r>
              <a:rPr lang="bg-BG" sz="3800" dirty="0" err="1"/>
              <a:t>междугруповите</a:t>
            </a:r>
            <a:r>
              <a:rPr lang="bg-BG" sz="3800" dirty="0"/>
              <a:t> връзки.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800" dirty="0"/>
              <a:t>	</a:t>
            </a:r>
            <a:r>
              <a:rPr lang="bg-BG" sz="3800" b="1" dirty="0"/>
              <a:t>Техническата подсистема </a:t>
            </a:r>
            <a:r>
              <a:rPr lang="bg-BG" sz="3800" dirty="0"/>
              <a:t>изисква технологична и материална част.  Технологията поставя изисквания и ограничения към възможните типове структури на отношенията, а те от своя страна имат социални и психоло­гически свойства, предопределящи конкретните изисквания към изпълняваните задачи.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838717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sz="3000" b="1" dirty="0"/>
              <a:t>Основните  принципа на тази концепция са:</a:t>
            </a:r>
            <a:endParaRPr lang="en-US" sz="3000" b="1" dirty="0"/>
          </a:p>
          <a:p>
            <a:pPr lvl="1"/>
            <a:r>
              <a:rPr lang="bg-BG" b="1" dirty="0"/>
              <a:t>Адекватност.  </a:t>
            </a:r>
            <a:r>
              <a:rPr lang="bg-BG" dirty="0"/>
              <a:t>Ако една организация се ада­птира към изменящата се среда, тя трябва да оползотворява твор­ческите заложби на своите членове и да им осигури участие в решенията.</a:t>
            </a:r>
            <a:endParaRPr lang="en-US" dirty="0"/>
          </a:p>
          <a:p>
            <a:pPr lvl="1"/>
            <a:r>
              <a:rPr lang="bg-BG" b="1" dirty="0"/>
              <a:t>Минимална критична спецификация. </a:t>
            </a:r>
            <a:r>
              <a:rPr lang="bg-BG" dirty="0"/>
              <a:t>Това означава, че организациите трябва да се концентрират върху въпроса какво трябва да се прави, без прекалена детайлизация на длъжностните специ­фикации, която може да творческите възможности за решаване на проблемите.</a:t>
            </a:r>
            <a:endParaRPr lang="en-US" dirty="0"/>
          </a:p>
          <a:p>
            <a:pPr lvl="1"/>
            <a:r>
              <a:rPr lang="bg-BG" b="1" dirty="0" err="1"/>
              <a:t>Социо-технически</a:t>
            </a:r>
            <a:r>
              <a:rPr lang="bg-BG" b="1" dirty="0"/>
              <a:t> критерии. </a:t>
            </a:r>
            <a:r>
              <a:rPr lang="bg-BG" dirty="0"/>
              <a:t>Вариациите, които могат да повлияят върху крайния резултат, трябва да бъдат контролирани максимално и възмо­жно най-близо до точката на тяхната поява.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864401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lvl="1"/>
            <a:endParaRPr lang="bg-BG" b="1" dirty="0"/>
          </a:p>
          <a:p>
            <a:pPr lvl="1"/>
            <a:endParaRPr lang="bg-BG" b="1" dirty="0"/>
          </a:p>
          <a:p>
            <a:pPr lvl="1"/>
            <a:r>
              <a:rPr lang="bg-BG" b="1" dirty="0"/>
              <a:t>Принцип на </a:t>
            </a:r>
            <a:r>
              <a:rPr lang="bg-BG" b="1" dirty="0" err="1"/>
              <a:t>мултифункционалността</a:t>
            </a:r>
            <a:r>
              <a:rPr lang="bg-BG" b="1" dirty="0"/>
              <a:t>. </a:t>
            </a:r>
            <a:r>
              <a:rPr lang="bg-BG" dirty="0"/>
              <a:t>Организа­циите ще бъдат по-адаптивни към изменящите се изисквания, ако се въздържат от раздро­бяване на задачите на елементи и по изпълнители. </a:t>
            </a:r>
          </a:p>
          <a:p>
            <a:pPr lvl="1"/>
            <a:r>
              <a:rPr lang="bg-BG" b="1" dirty="0"/>
              <a:t>Информационен поток. </a:t>
            </a:r>
            <a:r>
              <a:rPr lang="bg-BG" dirty="0"/>
              <a:t>Информационните системи трябва да осигуряват информация­ първо на тези, които са в най-добра позиция да предприемат необходимите действия.</a:t>
            </a:r>
            <a:br>
              <a:rPr lang="bg-BG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144332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</a:pPr>
            <a:r>
              <a:rPr lang="bg-BG" b="1" dirty="0"/>
              <a:t>Синхрон на поддръжката. </a:t>
            </a:r>
            <a:r>
              <a:rPr lang="bg-BG" dirty="0"/>
              <a:t>Системи­те за възнаграждение, подбор, тренинг, разрешаване на конфликти, нормиране, оценка, професионално-длъжностно развитие и др. трябва да са в синхрон и хар­мония помежду си и с организационната структура и нейната философия и стратегия.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bg-BG" b="1" dirty="0"/>
              <a:t>Организационен дизайн и човешки ценности. </a:t>
            </a:r>
            <a:r>
              <a:rPr lang="bg-BG" dirty="0"/>
              <a:t>Работните места и длъжностите трябва да бъдат проектирани така, че да осигуряват разумни изисквания към изпълните­лите, да предвиждат възможност за квалификационно израстване, участие в решаването и признание за приноса, да осигуряват връзка между организационния и личния им живот, между организацион­ните и индивидуалните потребности.</a:t>
            </a:r>
            <a:br>
              <a:rPr lang="bg-BG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24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929229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ru-RU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ru-RU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ГРУПИТЕ В ОРГАНИЗАЦИЯТА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25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633010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g-BG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sz="11200" dirty="0">
                <a:latin typeface="+mj-lt"/>
              </a:rPr>
              <a:t>В първата лекция бе посочено, че в случаите, когато преобладава интересът към човешката и социалната страна на организацията, терминът за организация може да се трансформира в понятието </a:t>
            </a:r>
            <a:r>
              <a:rPr lang="bg-BG" sz="11200" b="1" dirty="0">
                <a:solidFill>
                  <a:srgbClr val="C00000"/>
                </a:solidFill>
                <a:latin typeface="+mj-lt"/>
              </a:rPr>
              <a:t>„гру­па",</a:t>
            </a:r>
            <a:r>
              <a:rPr lang="bg-BG" sz="11200" dirty="0">
                <a:latin typeface="+mj-lt"/>
              </a:rPr>
              <a:t> което се превръща в основна единица на анализ в организационното поведение.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112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112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	</a:t>
            </a:r>
            <a:r>
              <a:rPr lang="bg-BG" sz="11200" b="1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Групата</a:t>
            </a:r>
            <a:r>
              <a:rPr lang="bg-BG" sz="11200" dirty="0">
                <a:latin typeface="+mj-lt"/>
                <a:ea typeface="Times New Roman"/>
                <a:cs typeface="Times New Roman"/>
              </a:rPr>
              <a:t> като понятие в ОП трябва да се разграничава от т.нар. „услов­ни" или „статистически" групи (съвкупности от хора, които имат някакви общи, обективно съществуващи качества и характеристики – като възраст, пол, професия и др.).</a:t>
            </a:r>
            <a:endParaRPr lang="bg-BG" sz="11200" dirty="0">
              <a:latin typeface="+mj-lt"/>
            </a:endParaRP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352230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C6C4-7B6E-456D-9340-C97F7BB6E7A6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E647-554B-47AC-BB2C-F2C74782544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188640"/>
            <a:ext cx="799288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5400" indent="368300" algn="just">
              <a:lnSpc>
                <a:spcPct val="115000"/>
              </a:lnSpc>
              <a:spcAft>
                <a:spcPts val="0"/>
              </a:spcAft>
            </a:pPr>
            <a:r>
              <a:rPr lang="bg-BG" sz="2800" i="1" dirty="0">
                <a:latin typeface="Arial"/>
                <a:ea typeface="Times New Roman"/>
                <a:cs typeface="Times New Roman"/>
              </a:rPr>
              <a:t>	</a:t>
            </a:r>
            <a:r>
              <a:rPr lang="bg-BG" sz="2800" b="1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В ОП единица на анализа са т.нар. реални групи, 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в основата на които лежи някакъв тип размяна на дей­ност.</a:t>
            </a:r>
          </a:p>
          <a:p>
            <a:pPr marL="12700" marR="25400" indent="368300" algn="just">
              <a:lnSpc>
                <a:spcPct val="115000"/>
              </a:lnSpc>
              <a:spcAft>
                <a:spcPts val="0"/>
              </a:spcAft>
            </a:pPr>
            <a:r>
              <a:rPr lang="bg-BG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	</a:t>
            </a:r>
            <a:r>
              <a:rPr lang="bg-BG" sz="2800" b="1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Реалната група 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се образува за постигане на общи цели, за обединяване на усилията, необходими в съвместната дейност. </a:t>
            </a:r>
          </a:p>
          <a:p>
            <a:pPr marL="12700" marR="25400" indent="368300" algn="just">
              <a:lnSpc>
                <a:spcPct val="115000"/>
              </a:lnSpc>
              <a:spcAft>
                <a:spcPts val="0"/>
              </a:spcAft>
            </a:pPr>
            <a:r>
              <a:rPr lang="bg-BG" sz="2800" dirty="0">
                <a:latin typeface="+mj-lt"/>
                <a:ea typeface="Times New Roman"/>
                <a:cs typeface="Times New Roman"/>
              </a:rPr>
              <a:t>	Реалната група трябва да има обща цел на дейността, да я осъзнава, да разполага с необходимите за груповата дей­ност знания и умения, да реализира групово единство и общуване за формиране на групови решения, оценки, мнения и „общ език". </a:t>
            </a:r>
            <a:endParaRPr lang="en-US" sz="28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6482674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C6C4-7B6E-456D-9340-C97F7BB6E7A6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E647-554B-47AC-BB2C-F2C74782544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404664"/>
            <a:ext cx="7771854" cy="485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>
                <a:latin typeface="Arial"/>
                <a:ea typeface="Times New Roman"/>
                <a:cs typeface="Times New Roman"/>
              </a:rPr>
              <a:t>	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От количествена гледна точка групите могат да бъдат </a:t>
            </a:r>
            <a:r>
              <a:rPr lang="bg-BG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малобройни и многобройни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 и да се обозначават като </a:t>
            </a:r>
            <a:r>
              <a:rPr lang="bg-BG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малки и големи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. </a:t>
            </a:r>
          </a:p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	В малките групи 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(до няколко десетки човека) преобладават личните контакти и е възможно пряко общуване. </a:t>
            </a:r>
          </a:p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	Голяма е групата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, в която членовете не могат да поддържат непосредствен контакт помежду си. </a:t>
            </a:r>
            <a:endParaRPr lang="en-US" sz="28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590211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C6C4-7B6E-456D-9340-C97F7BB6E7A6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E647-554B-47AC-BB2C-F2C74782544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592" y="404664"/>
            <a:ext cx="7848872" cy="5292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>
                <a:latin typeface="Arial"/>
                <a:ea typeface="Times New Roman"/>
                <a:cs typeface="Times New Roman"/>
              </a:rPr>
              <a:t>	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От гледна точка на времето на съществуване групите могат да се разделят на:</a:t>
            </a:r>
          </a:p>
          <a:p>
            <a:pPr marL="469900" marR="12700" indent="-457200" algn="just">
              <a:lnSpc>
                <a:spcPct val="115000"/>
              </a:lnSpc>
              <a:spcAft>
                <a:spcPts val="1210"/>
              </a:spcAft>
              <a:buFontTx/>
              <a:buChar char="-"/>
            </a:pPr>
            <a:r>
              <a:rPr lang="bg-BG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временни 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(демонстра­ция) </a:t>
            </a:r>
            <a:r>
              <a:rPr lang="bg-BG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и </a:t>
            </a:r>
          </a:p>
          <a:p>
            <a:pPr marL="469900" marR="12700" indent="-457200" algn="just">
              <a:lnSpc>
                <a:spcPct val="115000"/>
              </a:lnSpc>
              <a:spcAft>
                <a:spcPts val="1210"/>
              </a:spcAft>
              <a:buFontTx/>
              <a:buChar char="-"/>
            </a:pPr>
            <a:r>
              <a:rPr lang="bg-BG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постоянни </a:t>
            </a:r>
            <a:r>
              <a:rPr lang="bg-BG" sz="2800" dirty="0">
                <a:latin typeface="+mj-lt"/>
                <a:ea typeface="Times New Roman"/>
                <a:cs typeface="Times New Roman"/>
              </a:rPr>
              <a:t>(бригада, фирма).</a:t>
            </a:r>
          </a:p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>
                <a:latin typeface="+mj-lt"/>
              </a:rPr>
              <a:t> 	В зависимост от това, дали групата е организационно институционализирана или не, се различават:</a:t>
            </a:r>
          </a:p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>
                <a:solidFill>
                  <a:srgbClr val="C00000"/>
                </a:solidFill>
                <a:latin typeface="+mj-lt"/>
              </a:rPr>
              <a:t>- формални и </a:t>
            </a:r>
          </a:p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>
                <a:solidFill>
                  <a:srgbClr val="C00000"/>
                </a:solidFill>
                <a:latin typeface="+mj-lt"/>
              </a:rPr>
              <a:t>- неформални групи.</a:t>
            </a:r>
            <a:r>
              <a:rPr lang="bg-BG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en-US" sz="2800" dirty="0">
              <a:solidFill>
                <a:srgbClr val="C00000"/>
              </a:solidFill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2683632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44825"/>
            <a:ext cx="807720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КЛАСИЧЕСКА ОРГАНИЗАЦИОННА ТЕОРИЯ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721329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C6C4-7B6E-456D-9340-C97F7BB6E7A6}" type="datetime1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E647-554B-47AC-BB2C-F2C74782544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584" y="404664"/>
            <a:ext cx="7920880" cy="5315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/>
              <a:t>	Други разновидности на типологията са </a:t>
            </a:r>
            <a:r>
              <a:rPr lang="bg-BG" sz="2800" dirty="0">
                <a:solidFill>
                  <a:srgbClr val="C00000"/>
                </a:solidFill>
              </a:rPr>
              <a:t>първичните и вторичните групи. </a:t>
            </a:r>
          </a:p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>
                <a:solidFill>
                  <a:srgbClr val="C00000"/>
                </a:solidFill>
              </a:rPr>
              <a:t>	Първичните групи </a:t>
            </a:r>
            <a:r>
              <a:rPr lang="bg-BG" sz="2800" dirty="0"/>
              <a:t>са разновидност на малките групи, в които взаимоотношението е осно­вано не само на личните контакти, но и на висока емоционална ангажираност на члено­вете на групата с дейността и помежду им. </a:t>
            </a:r>
          </a:p>
          <a:p>
            <a:pPr marL="12700" marR="12700" algn="just">
              <a:lnSpc>
                <a:spcPct val="115000"/>
              </a:lnSpc>
              <a:spcAft>
                <a:spcPts val="1210"/>
              </a:spcAft>
            </a:pPr>
            <a:r>
              <a:rPr lang="bg-BG" sz="2800" dirty="0">
                <a:solidFill>
                  <a:srgbClr val="C00000"/>
                </a:solidFill>
              </a:rPr>
              <a:t>	Вторични групи</a:t>
            </a:r>
            <a:r>
              <a:rPr lang="bg-BG" sz="2800" dirty="0"/>
              <a:t> се създават за постигане на определена цел. Те се опират на системи от правила и обикновено са големи групи. </a:t>
            </a:r>
            <a:endParaRPr lang="en-US" sz="28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119550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b="1" dirty="0">
                <a:solidFill>
                  <a:srgbClr val="C00000"/>
                </a:solidFill>
              </a:rPr>
              <a:t>Формалните групи </a:t>
            </a:r>
            <a:r>
              <a:rPr lang="bg-BG" dirty="0"/>
              <a:t>се създават от и във организацията за постигане на определена цел. От тази цел зависят големината, структурата и съставът на групата, Влияние имат и други фактори като традиция, организационна култура, управленски стил и пр. Колкото по-рутинна и ясно дефинирана е целта или задачата, толкова по-структурирана ще бъде и групата. В силно структурираните групи ролята на всеки член е точно определена, съществува строга йерархия на авторитет и власт, а лидерът има съществена роля и може често да развие авторитарен тип управление.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31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597667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sz="2800" dirty="0"/>
              <a:t>Колкото по-нееднозначна и сложна е целта или задачата, толкова по-трудно е формалната група да бъде добре структурирана. </a:t>
            </a:r>
          </a:p>
          <a:p>
            <a:pPr marL="0" indent="0">
              <a:buNone/>
            </a:pPr>
            <a:r>
              <a:rPr lang="bg-BG" sz="2800" dirty="0"/>
              <a:t>	В тези случаи ролята на лидера е по-скоро да подкрепя и коор­динира усилията на членовете, отколкото да издава нареждания; групата ще функционира на по-демократични основи и индивидуалните роли са по-неясно определени и динамични.</a:t>
            </a:r>
          </a:p>
          <a:p>
            <a:pPr marL="0" indent="0">
              <a:buNone/>
            </a:pPr>
            <a:r>
              <a:rPr lang="bg-BG" sz="2800" b="1" dirty="0"/>
              <a:t>	Всяка формална група има две основни функции - </a:t>
            </a:r>
            <a:r>
              <a:rPr lang="bg-BG" sz="2800" b="1" dirty="0">
                <a:solidFill>
                  <a:srgbClr val="C00000"/>
                </a:solidFill>
              </a:rPr>
              <a:t>организационни и индивидуални</a:t>
            </a:r>
            <a:r>
              <a:rPr lang="bg-BG" sz="2800" dirty="0">
                <a:solidFill>
                  <a:srgbClr val="C00000"/>
                </a:solidFill>
              </a:rPr>
              <a:t>.</a:t>
            </a:r>
            <a:endParaRPr lang="bg-BG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32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572154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b="1" dirty="0"/>
              <a:t>Организационните функции на формалната група са свързани с</a:t>
            </a:r>
            <a:r>
              <a:rPr lang="bg-BG" dirty="0"/>
              <a:t>: </a:t>
            </a:r>
          </a:p>
          <a:p>
            <a:pPr>
              <a:buFontTx/>
              <a:buChar char="-"/>
            </a:pPr>
            <a:r>
              <a:rPr lang="bg-BG" dirty="0"/>
              <a:t>изпълнение на сложни взаимосвързани задачи, които надхвърлят възможности­те на отделния индивид; </a:t>
            </a:r>
          </a:p>
          <a:p>
            <a:pPr>
              <a:buFontTx/>
              <a:buChar char="-"/>
            </a:pPr>
            <a:r>
              <a:rPr lang="bg-BG" dirty="0"/>
              <a:t>генериране на нови идеи и решения; </a:t>
            </a:r>
          </a:p>
          <a:p>
            <a:pPr>
              <a:buFontTx/>
              <a:buChar char="-"/>
            </a:pPr>
            <a:r>
              <a:rPr lang="bg-BG" dirty="0"/>
              <a:t>координира на взаимо­свързаните дейности; </a:t>
            </a:r>
          </a:p>
          <a:p>
            <a:pPr>
              <a:buFontTx/>
              <a:buChar char="-"/>
            </a:pPr>
            <a:r>
              <a:rPr lang="bg-BG" dirty="0"/>
              <a:t>създаване на механизъм за разрешаване на сложни проблеми; </a:t>
            </a:r>
          </a:p>
          <a:p>
            <a:pPr>
              <a:buFontTx/>
              <a:buChar char="-"/>
            </a:pPr>
            <a:r>
              <a:rPr lang="bg-BG" dirty="0"/>
              <a:t>прилагане на сложни решения и </a:t>
            </a:r>
          </a:p>
          <a:p>
            <a:pPr>
              <a:buFontTx/>
              <a:buChar char="-"/>
            </a:pPr>
            <a:r>
              <a:rPr lang="bg-BG" dirty="0"/>
              <a:t>социализиране и обучаване на новоприетите членове.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239581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b="1" dirty="0"/>
              <a:t>Индиви­дуалните функции на формалната група се отнасят до: </a:t>
            </a:r>
          </a:p>
          <a:p>
            <a:pPr>
              <a:buFontTx/>
              <a:buChar char="-"/>
            </a:pPr>
            <a:r>
              <a:rPr lang="bg-BG" dirty="0"/>
              <a:t>задоволяване на индивидуалните потребности за приобщаване; </a:t>
            </a:r>
          </a:p>
          <a:p>
            <a:pPr>
              <a:buFontTx/>
              <a:buChar char="-"/>
            </a:pPr>
            <a:r>
              <a:rPr lang="bg-BG" dirty="0"/>
              <a:t>развитие, обогатяване и затвърдяване на индивидуалните самооценка и чувство за идентичност; </a:t>
            </a:r>
          </a:p>
          <a:p>
            <a:pPr>
              <a:buFontTx/>
              <a:buChar char="-"/>
            </a:pPr>
            <a:r>
              <a:rPr lang="bg-BG" dirty="0" err="1"/>
              <a:t>предоствяне</a:t>
            </a:r>
            <a:r>
              <a:rPr lang="bg-BG" dirty="0"/>
              <a:t> на възможност на отделните личности да тестват и споделят своите социални възприятия и представи; </a:t>
            </a:r>
          </a:p>
          <a:p>
            <a:pPr>
              <a:buFontTx/>
              <a:buChar char="-"/>
            </a:pPr>
            <a:r>
              <a:rPr lang="bg-BG" dirty="0"/>
              <a:t>намаляване на чувствата на несигурност и безсилие у индивида; </a:t>
            </a:r>
          </a:p>
          <a:p>
            <a:pPr>
              <a:buFontTx/>
              <a:buChar char="-"/>
            </a:pPr>
            <a:r>
              <a:rPr lang="bg-BG" dirty="0"/>
              <a:t>създаване на механизъм за разрешаване на личностните и междуличностните проблеми.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34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808067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 Заедно с формалните структури и взаимодействия във всяка институция винаги съществува по-сложна система от социални връзки и взаимоотношения, изгражда­щи съвкупност от </a:t>
            </a:r>
            <a:r>
              <a:rPr lang="bg-BG" b="1" dirty="0">
                <a:solidFill>
                  <a:srgbClr val="C00000"/>
                </a:solidFill>
              </a:rPr>
              <a:t>неформални „обединения" или групи, </a:t>
            </a:r>
            <a:r>
              <a:rPr lang="bg-BG" dirty="0"/>
              <a:t>които могат да бъдат обобщени под колективното наименование </a:t>
            </a:r>
            <a:r>
              <a:rPr lang="bg-BG" b="1" dirty="0"/>
              <a:t>„неформална организация". </a:t>
            </a:r>
            <a:r>
              <a:rPr lang="bg-BG" dirty="0"/>
              <a:t>Тя има силно въздействие върху производителността и удовлетвореността от труда и е неотделима от естеството на всяка групова дейност.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35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333103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/>
              <a:t>	За формалните организации и структури от значение са официалните, институционални позиции на личност­та, която представлява интерес като носител на правата и отговорности­те, характерни за тези позиции, докато при неформалните организации ударението е поста­вено върху хората и техните </a:t>
            </a:r>
            <a:r>
              <a:rPr lang="bg-BG" dirty="0" err="1"/>
              <a:t>отношения‘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	Следователно, неформалната власт се разглежда не като функция на позициите в организацията, а като произтичаща от характеристиките на самата личност.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36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162113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sz="4200" dirty="0"/>
              <a:t>Властта в </a:t>
            </a:r>
            <a:r>
              <a:rPr lang="bg-BG" sz="4200" b="1" dirty="0">
                <a:solidFill>
                  <a:srgbClr val="C00000"/>
                </a:solidFill>
              </a:rPr>
              <a:t>неформалната организация </a:t>
            </a:r>
            <a:r>
              <a:rPr lang="bg-BG" sz="4200" dirty="0"/>
              <a:t>се дава от групата и не съответства на официалните йерархични равнища и канали на управленско въздействие. Тя може да не отчита и формално уста­новените граници между отдели и звена в институцията и не може да бъде контролирана и управлявана със средствата, използвани при формалната.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4200" dirty="0"/>
              <a:t>	 Лидерите на неформалните групи се „избират" и утвърждават по възраст, стаж, компетентност, местоположение на работното място, притежавано чувство за отговорност и пр.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4200" dirty="0"/>
              <a:t>	В една формална структура могат да възникват и функционират множество  неформални организации. </a:t>
            </a:r>
            <a:endParaRPr lang="en-US" sz="4200" dirty="0"/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37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79932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Въпреки възможното наличие на няколко неформални лидери в организацията един от тях обикновено притежава най-голям авторитет и възможност за влияние. Мениджмън­тът трябва да знае кой изпълнява тази ключова неформална роля и да се опита да „го спечели", т.е. да го подтикне към поведение синхронно, а не противоречащо на целите и задачите на организацията, защото негативното отношение на неформалния лидер към организацията или нейни­те цели и стратегия е в състояние да „минира" мотивацията и да пре­дизвика неудовлетвореност от труда сред персонала.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38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481864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b="1" dirty="0"/>
              <a:t>Неформалните структури </a:t>
            </a:r>
            <a:r>
              <a:rPr lang="bg-BG" dirty="0"/>
              <a:t>възникват и съществуват за задоволяване на определени потребности на членовете си. </a:t>
            </a:r>
          </a:p>
          <a:p>
            <a:pPr marL="0" indent="0">
              <a:buNone/>
            </a:pPr>
            <a:r>
              <a:rPr lang="bg-BG" dirty="0"/>
              <a:t>	</a:t>
            </a:r>
            <a:r>
              <a:rPr lang="bg-BG" b="1" dirty="0"/>
              <a:t>Функции на неформалната ор­ганизация: </a:t>
            </a:r>
            <a:endParaRPr lang="en-US" dirty="0"/>
          </a:p>
          <a:p>
            <a:pPr lvl="0"/>
            <a:r>
              <a:rPr lang="bg-BG" b="1" dirty="0"/>
              <a:t>Поддържане </a:t>
            </a:r>
            <a:r>
              <a:rPr lang="bg-BG" dirty="0"/>
              <a:t>на културните ценности и начина на живот на групата. </a:t>
            </a:r>
          </a:p>
          <a:p>
            <a:pPr lvl="0"/>
            <a:r>
              <a:rPr lang="bg-BG" b="1" dirty="0"/>
              <a:t>Задоволяване на социални потребности на индивида </a:t>
            </a:r>
            <a:r>
              <a:rPr lang="bg-BG" dirty="0"/>
              <a:t>- да­ват възможност на личността да получи допълнително признание, статус и междули­чностни контакти.</a:t>
            </a:r>
            <a:endParaRPr lang="en-US" dirty="0"/>
          </a:p>
          <a:p>
            <a:pPr lvl="0"/>
            <a:r>
              <a:rPr lang="bg-BG" b="1" dirty="0"/>
              <a:t>Комуникация</a:t>
            </a:r>
            <a:r>
              <a:rPr lang="bg-BG" dirty="0"/>
              <a:t> - за посрещане на очакванията и нуждите на членовете и за информираност за нещата, които ги засягат.</a:t>
            </a:r>
            <a:endParaRPr lang="en-US" dirty="0"/>
          </a:p>
          <a:p>
            <a:pPr lvl="0"/>
            <a:r>
              <a:rPr lang="bg-BG" b="1" dirty="0"/>
              <a:t>Социален контрол</a:t>
            </a:r>
            <a:r>
              <a:rPr lang="bg-BG" dirty="0"/>
              <a:t>. Неформалната организация е силно средство за въздействие вър­ху индивидуалното поведение и за регулирането му. 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39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210615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b="1" i="1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bg-BG" dirty="0"/>
              <a:t>Един от най-известните специалисти по социална психология и ОП Едгар </a:t>
            </a:r>
            <a:r>
              <a:rPr lang="bg-BG" dirty="0" err="1"/>
              <a:t>Шайн</a:t>
            </a:r>
            <a:r>
              <a:rPr lang="bg-BG" dirty="0"/>
              <a:t> дава следното определение на организацията: </a:t>
            </a:r>
            <a:endParaRPr lang="bg-BG" b="1" i="1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endParaRPr lang="bg-BG" b="1" i="1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bg-BG" b="1" i="1" dirty="0">
                <a:solidFill>
                  <a:srgbClr val="003300"/>
                </a:solidFill>
              </a:rPr>
              <a:t>Организацията е планирана координация на дейностите на известен брой хора с оглед постигането на общи цели чрез разделение на труда и функциите и чрез йерархия на авторитета и отговорностите.</a:t>
            </a:r>
            <a:endParaRPr lang="bg-BG" sz="2400" dirty="0"/>
          </a:p>
          <a:p>
            <a:pPr marL="0" indent="0">
              <a:buNone/>
            </a:pPr>
            <a:endParaRPr lang="bg-BG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361364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b="1" dirty="0">
                <a:solidFill>
                  <a:srgbClr val="FF0000"/>
                </a:solidFill>
              </a:rPr>
              <a:t>Неформалната организация има както положителни, така и отрицателни черти от гледна точка на работодателя и формалните управленски екипи. </a:t>
            </a:r>
          </a:p>
          <a:p>
            <a:pPr marL="0" indent="0">
              <a:buNone/>
            </a:pPr>
            <a:r>
              <a:rPr lang="bg-BG" dirty="0"/>
              <a:t>	Проблемите, които тя предизвиква, са свързани на първо място с това, че заради нея хората могат да не действат в съответствие с официалните предписания, могат да взаимодействат с различни от предписаните хора и с различна интензивност и честота, могат да развият различни от очакваните вярвания, убе­ждения, ценности и чувства. 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40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337840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sz="3400" b="1" dirty="0">
                <a:solidFill>
                  <a:srgbClr val="C00000"/>
                </a:solidFill>
              </a:rPr>
              <a:t>Положителните страни на неформалната организация </a:t>
            </a:r>
            <a:r>
              <a:rPr lang="bg-BG" sz="3400" dirty="0"/>
              <a:t>са, че тя поощрява сътрудничеството и сплотява групите, като придава на чле­новете им чувство за стабилност и удовлетвореност; запълва някои празнини в уменията на формалното управление; предоставя полезни комуникационни канали; стимулира по-внимателните действия на мениджмънта и облекчава някои от задачите му и предоставя своеобразна „предпазна клапа" или отдушник за напреженията, внасяни от формалното управление във всяка група.</a:t>
            </a:r>
            <a:endParaRPr lang="en-US" sz="3400" dirty="0"/>
          </a:p>
          <a:p>
            <a:pPr marL="0" indent="0">
              <a:lnSpc>
                <a:spcPct val="120000"/>
              </a:lnSpc>
              <a:buNone/>
            </a:pPr>
            <a:r>
              <a:rPr lang="bg-BG" sz="3400" dirty="0"/>
              <a:t>	Най-съществената черта на неформалната организация е, че тя се слива с формалната в една единна система и може да помогне там, където предварително установените формални планове, правила и изисквания са безсилни.</a:t>
            </a:r>
            <a:endParaRPr lang="en-US" sz="3400" dirty="0"/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41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16248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dirty="0"/>
              <a:t>	Реакцията на мениджмънта на неформалните комуникационни мрежи трябва да от­чита обективния им характер и важността им. Вслушването в информацията, циркули­раща в неформалните канали, дава възможност на управлението да следи настроенията и отношението на заетите по различни проблеми, стоящи пред организацията. Може да се въздейства върху тези канали чрез селек­тивно „изтичане" на информация от формалните структури с цел да се усили положителният и да се отслаби отрицателният им ефект. </a:t>
            </a:r>
          </a:p>
          <a:p>
            <a:pPr marL="0" indent="0">
              <a:buNone/>
            </a:pPr>
            <a:r>
              <a:rPr lang="bg-BG" dirty="0"/>
              <a:t>	</a:t>
            </a:r>
            <a:r>
              <a:rPr lang="bg-BG" b="1" i="1" dirty="0">
                <a:solidFill>
                  <a:srgbClr val="FF0000"/>
                </a:solidFill>
              </a:rPr>
              <a:t>Борбата със слуховете, </a:t>
            </a:r>
            <a:r>
              <a:rPr lang="bg-BG" dirty="0"/>
              <a:t>които могат да нанесат непоправими поражения във всяка организация, също трябва да бъде добре осмислена и целенасочена и не бива да означава борба с носителя им, а да се използват подходящи начини: 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42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27276"/>
      </p:ext>
    </p:extLst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bg-BG" dirty="0">
                <a:solidFill>
                  <a:srgbClr val="C00000"/>
                </a:solidFill>
              </a:rPr>
              <a:t>Отслабване на причините.</a:t>
            </a:r>
            <a:r>
              <a:rPr lang="bg-BG" dirty="0"/>
              <a:t> Превантивният подход в това отношение е свързан с внушаване на чувство за сигурност у заетите, яснота по интересуващите ги въпроси и избягване на двусмислените изявления и ситуации. </a:t>
            </a:r>
          </a:p>
          <a:p>
            <a:pPr lvl="0"/>
            <a:r>
              <a:rPr lang="bg-BG" dirty="0">
                <a:solidFill>
                  <a:srgbClr val="C00000"/>
                </a:solidFill>
              </a:rPr>
              <a:t>Използване на факти. </a:t>
            </a:r>
            <a:r>
              <a:rPr lang="bg-BG" dirty="0"/>
              <a:t>Най-сериозните слухове трябва да бъдат атакувани по най-бързия начин, за­щото на по-късните етапи всяко действие на мениджмънта може да бъде обект на тенденциозно тълкуване. Фактите трябва да се съобщават недвусмислено и ясно, ли­це в лице. Това трябва да прави човек с добра компетентност по съответните проблеми. </a:t>
            </a:r>
          </a:p>
          <a:p>
            <a:pPr lvl="0"/>
            <a:r>
              <a:rPr lang="bg-BG" dirty="0">
                <a:solidFill>
                  <a:srgbClr val="C00000"/>
                </a:solidFill>
              </a:rPr>
              <a:t>Използване на синдикатите </a:t>
            </a:r>
            <a:r>
              <a:rPr lang="bg-BG" dirty="0"/>
              <a:t> като допълнително средство за въздействие.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43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380042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sz="3700" dirty="0"/>
              <a:t>Проблемите, предизвиквани от неформалната организация, могат да се класифицират по следния начин:</a:t>
            </a:r>
          </a:p>
          <a:p>
            <a:pPr lvl="0">
              <a:lnSpc>
                <a:spcPct val="120000"/>
              </a:lnSpc>
            </a:pPr>
            <a:r>
              <a:rPr lang="bg-BG" sz="3700" b="1" i="1" dirty="0">
                <a:solidFill>
                  <a:srgbClr val="C00000"/>
                </a:solidFill>
              </a:rPr>
              <a:t>Съпротива към промяната </a:t>
            </a:r>
            <a:r>
              <a:rPr lang="bg-BG" sz="3700" i="1" dirty="0"/>
              <a:t>- тенде</a:t>
            </a:r>
            <a:r>
              <a:rPr lang="bg-BG" sz="3700" dirty="0"/>
              <a:t>нция към консерватизъм, стремеж към запазване на познатия и „разработен" в детайли групов начин на живот, групови ценности, традиции и стереотипи.</a:t>
            </a:r>
            <a:endParaRPr lang="en-US" sz="3700" dirty="0"/>
          </a:p>
          <a:p>
            <a:pPr lvl="0">
              <a:lnSpc>
                <a:spcPct val="120000"/>
              </a:lnSpc>
            </a:pPr>
            <a:r>
              <a:rPr lang="bg-BG" sz="3700" b="1" i="1" dirty="0">
                <a:solidFill>
                  <a:srgbClr val="C00000"/>
                </a:solidFill>
              </a:rPr>
              <a:t>Ролеви конфликт.</a:t>
            </a:r>
            <a:r>
              <a:rPr lang="bg-BG" sz="3700" b="1" dirty="0">
                <a:solidFill>
                  <a:srgbClr val="C00000"/>
                </a:solidFill>
              </a:rPr>
              <a:t> </a:t>
            </a:r>
            <a:r>
              <a:rPr lang="bg-BG" sz="3700" dirty="0"/>
              <a:t>Стремежът към задоволяване на социалните потребности на ин­дивида може да измести ориентацията на групата от организационната цел. Голяма част от този проблем може да бъде разрешен, ако управлението успее да създаде или формулира общи ин­тереси на организацията и неформалните й групи. Колкото по-интегрирани са тези две групи интереси, толкова по-вероятни са високите трудови постижения и удовле­твореност.</a:t>
            </a:r>
            <a:endParaRPr lang="en-US" sz="3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44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441559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bg-BG" sz="4400" b="1" i="1" dirty="0">
                <a:solidFill>
                  <a:srgbClr val="C00000"/>
                </a:solidFill>
              </a:rPr>
              <a:t>Слухове.</a:t>
            </a:r>
            <a:r>
              <a:rPr lang="bg-BG" sz="4400" dirty="0">
                <a:solidFill>
                  <a:srgbClr val="C00000"/>
                </a:solidFill>
              </a:rPr>
              <a:t> </a:t>
            </a:r>
            <a:r>
              <a:rPr lang="bg-BG" sz="4400" dirty="0"/>
              <a:t>Комуникационната функция на неформалната организация, въплътяваща се в т.нар. неформално-комуникационна система, е в основата на това  явление. </a:t>
            </a:r>
            <a:endParaRPr lang="en-US" sz="4400" dirty="0"/>
          </a:p>
          <a:p>
            <a:pPr>
              <a:lnSpc>
                <a:spcPct val="120000"/>
              </a:lnSpc>
            </a:pPr>
            <a:r>
              <a:rPr lang="bg-BG" sz="4400" b="1" i="1" dirty="0">
                <a:solidFill>
                  <a:srgbClr val="C00000"/>
                </a:solidFill>
              </a:rPr>
              <a:t>Конформизъм.</a:t>
            </a:r>
            <a:r>
              <a:rPr lang="bg-BG" sz="4400" dirty="0"/>
              <a:t> Неформалната страна на организацията е до такава степен естест­вена част от всекидневния живот на персонала, че голямото й влияние и на­тиск върху индивида за приемане на определени неформални норми и санкции често не се забелязва.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4400" dirty="0"/>
              <a:t>	Неформалните норми и санк­ции непрекъснато и невидимо ръководят груповото мнение и отношение и работят за или против организацията.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4400" dirty="0"/>
              <a:t>	Неприспособяващите се към неформалните групови норми или капитулират пред санкциите, или напускат групата.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45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785429"/>
      </p:ext>
    </p:extLst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dirty="0"/>
              <a:t>	Мениджмънтът не е изградил неформалните организации и не е във възможно­стите му и в негов интерес да се стреми да ги „забрани" или неутрализира. Но може да се научи да живее съвместно с тях и да им въздейства. За целта е необходимо управле­нието:</a:t>
            </a:r>
            <a:endParaRPr lang="en-US" dirty="0"/>
          </a:p>
          <a:p>
            <a:pPr lvl="0"/>
            <a:r>
              <a:rPr lang="bg-BG" dirty="0"/>
              <a:t>да приеме и да направи всичко възможно да опознае и разбере неформалната орга­низация;</a:t>
            </a:r>
            <a:endParaRPr lang="en-US" dirty="0"/>
          </a:p>
          <a:p>
            <a:pPr lvl="0"/>
            <a:r>
              <a:rPr lang="bg-BG" dirty="0"/>
              <a:t>да преценява възможните влияния на неформалните системи при предприемането на всяко действие;</a:t>
            </a:r>
            <a:endParaRPr lang="en-US" dirty="0"/>
          </a:p>
          <a:p>
            <a:pPr lvl="0"/>
            <a:r>
              <a:rPr lang="bg-BG" dirty="0"/>
              <a:t>да интегрира, доколкото е възможно, интересите на неформалните групи с тези на формалната организация;</a:t>
            </a:r>
            <a:endParaRPr lang="en-US" dirty="0"/>
          </a:p>
          <a:p>
            <a:pPr lvl="0"/>
            <a:r>
              <a:rPr lang="bg-BG" dirty="0"/>
              <a:t>да не предприема действия, които ненужно биха навредили на неформалната органи­зация.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46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034325"/>
      </p:ext>
    </p:ext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746650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 параметри на групите и основни елементи на груповия процес</a:t>
            </a:r>
            <a:b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27.3.2020 г.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97284"/>
      </p:ext>
    </p:ext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27.3.2020 г.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42447"/>
              </p:ext>
            </p:extLst>
          </p:nvPr>
        </p:nvGraphicFramePr>
        <p:xfrm>
          <a:off x="683568" y="614935"/>
          <a:ext cx="8280920" cy="58150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56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b="1" dirty="0">
                          <a:effectLst/>
                        </a:rPr>
                        <a:t>Параметри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b="1" dirty="0">
                          <a:effectLst/>
                        </a:rPr>
                        <a:t>Характеристика на параметрите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8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Състав и структура на групата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С нарастване на размера на групата нараства сложността на груповата динамика. Идеалната група е от 8-10 члена.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35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Роли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Поведението на даден индивид в определена социална среда. Три групи роли: работни, поддържащи и индивидуални.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8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Групови цели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Ясната и точно определена цел гарантира стабилност и ефикасност на групата.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58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Групови интереси и ценности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Определят се от организацията и отразяват потребностите на членовете на групата.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58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Групови очаквания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Отразяват очакванията на всеки член от групата спрямо другите и обратно.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435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Групови норми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Набор от открити и закрити стандарти, определящи поведението, позициите и разбиранията на членовете на групата. 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11835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i="1" dirty="0">
                <a:solidFill>
                  <a:srgbClr val="FF0000"/>
                </a:solidFill>
              </a:rPr>
              <a:t>Основни  параметри на групите</a:t>
            </a:r>
          </a:p>
          <a:p>
            <a:r>
              <a:rPr lang="bg-BG" sz="2800" b="1" i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74805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27.3.2020 г.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1835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i="1" dirty="0">
                <a:solidFill>
                  <a:srgbClr val="FF0000"/>
                </a:solidFill>
              </a:rPr>
              <a:t>Основни  параметри на групите</a:t>
            </a:r>
          </a:p>
          <a:p>
            <a:r>
              <a:rPr lang="bg-BG" sz="2800" b="1" i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63956"/>
              </p:ext>
            </p:extLst>
          </p:nvPr>
        </p:nvGraphicFramePr>
        <p:xfrm>
          <a:off x="683568" y="836712"/>
          <a:ext cx="8136904" cy="47298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1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Групова сплотеност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Степента на свързаност между отделните членове в групата. Високата сплотеност в съчетание с високи цели гарантира висока ефективност на групата.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90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Лидерство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В неформалните групи лидерът се изявява, а във формалните групи той се назначава.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Статус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Развива се с течение на времето и върху него оказват влияние знанията, уменията и професионалния опит на членовете на групата. 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633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Продължителност на съществуване на групата. 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Може да бъде предварително определена. При неопределена продължителност, ако групата функционира добре, тя може да се запази и да просъществува по-дълго време.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77528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dirty="0"/>
              <a:t>	</a:t>
            </a:r>
            <a:r>
              <a:rPr lang="bg-BG" b="1" dirty="0">
                <a:solidFill>
                  <a:srgbClr val="C00000"/>
                </a:solidFill>
              </a:rPr>
              <a:t>Разделението на труда </a:t>
            </a:r>
            <a:r>
              <a:rPr lang="bg-BG" dirty="0"/>
              <a:t>може да бъде:</a:t>
            </a:r>
          </a:p>
          <a:p>
            <a:pPr lvl="0">
              <a:lnSpc>
                <a:spcPct val="110000"/>
              </a:lnSpc>
            </a:pPr>
            <a:r>
              <a:rPr lang="bg-BG" b="1" dirty="0"/>
              <a:t>скаларно</a:t>
            </a:r>
            <a:r>
              <a:rPr lang="bg-BG" dirty="0"/>
              <a:t>, т.е. по равнища, с помощта на което дейността се разчленява по нива на авторитет и отговорност;</a:t>
            </a:r>
          </a:p>
          <a:p>
            <a:pPr lvl="0">
              <a:lnSpc>
                <a:spcPct val="110000"/>
              </a:lnSpc>
            </a:pPr>
            <a:r>
              <a:rPr lang="bg-BG" b="1" dirty="0"/>
              <a:t>функционално</a:t>
            </a:r>
            <a:r>
              <a:rPr lang="bg-BG" dirty="0"/>
              <a:t>, т.е. по съдържателни елементи на дейността.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bg-BG" dirty="0"/>
              <a:t>	Според начина на разпределяне на функциите и степента на самосто­ятелност на отделните изпълнители формата на организацията може да бъде:</a:t>
            </a:r>
          </a:p>
          <a:p>
            <a:pPr>
              <a:lnSpc>
                <a:spcPct val="110000"/>
              </a:lnSpc>
            </a:pPr>
            <a:r>
              <a:rPr lang="bg-BG" b="1" dirty="0"/>
              <a:t>индивидуална и</a:t>
            </a:r>
          </a:p>
          <a:p>
            <a:pPr>
              <a:lnSpc>
                <a:spcPct val="110000"/>
              </a:lnSpc>
            </a:pPr>
            <a:r>
              <a:rPr lang="bg-BG" b="1" dirty="0"/>
              <a:t>групова </a:t>
            </a:r>
            <a:r>
              <a:rPr lang="bg-BG" dirty="0"/>
              <a:t>(екипна, колективна).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055200"/>
      </p:ext>
    </p:extLst>
  </p:cSld>
  <p:clrMapOvr>
    <a:masterClrMapping/>
  </p:clrMapOvr>
  <p:transition spd="slow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27.3.2020 г.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1835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i="1" dirty="0">
                <a:solidFill>
                  <a:srgbClr val="FF0000"/>
                </a:solidFill>
              </a:rPr>
              <a:t>Основни  параметри на групите</a:t>
            </a:r>
          </a:p>
          <a:p>
            <a:r>
              <a:rPr lang="bg-BG" sz="2800" b="1" i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07459"/>
              </p:ext>
            </p:extLst>
          </p:nvPr>
        </p:nvGraphicFramePr>
        <p:xfrm>
          <a:off x="755576" y="836709"/>
          <a:ext cx="8136904" cy="51845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1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47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Самостоятелност и автономност на групата.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Ако е голяма, ръководителят носи отговорността на групата и всеки член има свои задачи. При ограничена самостоятелност ръководителят се опира на неформалните лидери на групата. 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50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Пропускливост на групата.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При нормална </a:t>
                      </a:r>
                      <a:r>
                        <a:rPr lang="bg-BG" sz="2000" dirty="0" err="1">
                          <a:effectLst/>
                        </a:rPr>
                        <a:t>пропускливост</a:t>
                      </a:r>
                      <a:r>
                        <a:rPr lang="bg-BG" sz="2000" dirty="0">
                          <a:effectLst/>
                        </a:rPr>
                        <a:t> конфликтите се разрешават лесно. Ако </a:t>
                      </a:r>
                      <a:r>
                        <a:rPr lang="bg-BG" sz="2000" dirty="0" err="1">
                          <a:effectLst/>
                        </a:rPr>
                        <a:t>пропускливостта</a:t>
                      </a:r>
                      <a:r>
                        <a:rPr lang="bg-BG" sz="2000" dirty="0">
                          <a:effectLst/>
                        </a:rPr>
                        <a:t> е малка, конфликтите се решават трудно. 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50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Вътрешногрупов конфликт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Отразява несъгласията между различните членове на групата във връзка с плановете, графиците за работа и стандартите.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7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Междугрупов конфликт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Най-важните причини за възникването му са свързани с ограничени ресурси, различни възприятия, интереси и липса на подходящи канали за добро предаване на информацията. 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336451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/>
              <a:t>	</a:t>
            </a:r>
          </a:p>
          <a:p>
            <a:pPr marL="0" indent="0" algn="ctr">
              <a:buNone/>
            </a:pPr>
            <a:endParaRPr lang="bg-BG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g-BG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ФАЗИ В РАЗВИТИЕТО НА ГРУПИТЕ</a:t>
            </a:r>
            <a:r>
              <a:rPr lang="bg-BG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g-BG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ГРУПОВИ РОЛИ</a:t>
            </a:r>
            <a:endParaRPr lang="en-US" sz="4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51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621709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/>
              <a:t>	</a:t>
            </a:r>
            <a:r>
              <a:rPr lang="bg-BG" dirty="0"/>
              <a:t>Съществуват множество проучвания и становища относно фазите на развитие на групите или екипите. Водещи са две измерения – </a:t>
            </a:r>
            <a:r>
              <a:rPr lang="bg-BG" b="1" i="1" dirty="0"/>
              <a:t>развитие на отношенията в групата и дейностите по изпълнението на задачите.</a:t>
            </a:r>
            <a:r>
              <a:rPr lang="bg-BG" dirty="0"/>
              <a:t> 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	За нуждите на мениджмънта в здравните организации най-подходящ е </a:t>
            </a:r>
            <a:r>
              <a:rPr lang="bg-BG" b="1" dirty="0" err="1"/>
              <a:t>5-фазният</a:t>
            </a:r>
            <a:r>
              <a:rPr lang="bg-BG" b="1" dirty="0"/>
              <a:t> модел в развитието на групата</a:t>
            </a:r>
            <a:r>
              <a:rPr lang="bg-BG" dirty="0"/>
              <a:t>: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52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653923"/>
      </p:ext>
    </p:extLst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b="1" i="1" dirty="0"/>
              <a:t>	</a:t>
            </a:r>
            <a:r>
              <a:rPr lang="bg-BG" b="1" i="1" dirty="0">
                <a:solidFill>
                  <a:srgbClr val="C00000"/>
                </a:solidFill>
              </a:rPr>
              <a:t>1. Фаза на формиране (</a:t>
            </a:r>
            <a:r>
              <a:rPr lang="bg-BG" b="1" i="1" dirty="0" err="1">
                <a:solidFill>
                  <a:srgbClr val="C00000"/>
                </a:solidFill>
              </a:rPr>
              <a:t>forming</a:t>
            </a:r>
            <a:r>
              <a:rPr lang="bg-BG" b="1" i="1" dirty="0">
                <a:solidFill>
                  <a:srgbClr val="C00000"/>
                </a:solidFill>
              </a:rPr>
              <a:t>),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наричана още</a:t>
            </a:r>
            <a:r>
              <a:rPr lang="bg-BG" b="1" dirty="0"/>
              <a:t> </a:t>
            </a:r>
            <a:r>
              <a:rPr lang="bg-BG" b="1" i="1" dirty="0"/>
              <a:t>фаза на зависимост или ориентация. </a:t>
            </a:r>
            <a:r>
              <a:rPr lang="bg-BG" dirty="0"/>
              <a:t>Това е началната фаза на изграждане на групата, в която членовете са несигурни, с ниска степен на взаимно доверие,  те се ориентират в своите роли, права и задължения, групови цели и пр. Отношенията са хладно любезни. Целите все още не са </a:t>
            </a:r>
            <a:r>
              <a:rPr lang="bg-BG" dirty="0" err="1"/>
              <a:t>изкристализирали</a:t>
            </a:r>
            <a:r>
              <a:rPr lang="bg-BG" dirty="0"/>
              <a:t>; цир­кулира сравнително голям обем информация. Всеки търси своето място в групата, стреми се да се приобщи към групата, да бъде приет и да избягва конфликтите. Членовете на групата чувстват нужда от подкрепа. В тази фаза много важна е ролята на лидера/мениджъра като обединяваща фигура, която да сплоти групата около общите цели, задачи и роли.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108503"/>
      </p:ext>
    </p:extLst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b="1" i="1" dirty="0"/>
              <a:t>	</a:t>
            </a:r>
            <a:r>
              <a:rPr lang="bg-BG" b="1" i="1" dirty="0">
                <a:solidFill>
                  <a:srgbClr val="C00000"/>
                </a:solidFill>
              </a:rPr>
              <a:t>2. Фаза на бурята (</a:t>
            </a:r>
            <a:r>
              <a:rPr lang="bg-BG" b="1" i="1" dirty="0" err="1">
                <a:solidFill>
                  <a:srgbClr val="C00000"/>
                </a:solidFill>
              </a:rPr>
              <a:t>storming</a:t>
            </a:r>
            <a:r>
              <a:rPr lang="bg-BG" b="1" i="1" dirty="0">
                <a:solidFill>
                  <a:srgbClr val="C00000"/>
                </a:solidFill>
              </a:rPr>
              <a:t>),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наричана </a:t>
            </a:r>
            <a:r>
              <a:rPr lang="bg-BG" b="1" i="1" dirty="0"/>
              <a:t>фаза на независимост</a:t>
            </a:r>
            <a:r>
              <a:rPr lang="bg-BG" i="1" dirty="0"/>
              <a:t>. </a:t>
            </a:r>
            <a:r>
              <a:rPr lang="bg-BG" dirty="0"/>
              <a:t>Членовете на групата си изясняват правилата и ролите в групата. В тази борба често възникват конфликти, неудовлетворение и конкуренция, свързани с процедурите и поведението. Членовете на групата често се състезават за власт и статус и се проявява неформално лидерство. Групата може да се разцепи на неформални подгрупи, които оказват натиск върху другите. Задачата на лидера/мениджъра е да подпомогне групата в разрешаването на конфликтите по начин, удовлетворяващ всички страни.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54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473068"/>
      </p:ext>
    </p:extLst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b="1" i="1" dirty="0"/>
              <a:t>	</a:t>
            </a:r>
            <a:r>
              <a:rPr lang="bg-BG" b="1" i="1" dirty="0">
                <a:solidFill>
                  <a:srgbClr val="C00000"/>
                </a:solidFill>
              </a:rPr>
              <a:t>3. Фаза на нормиране (</a:t>
            </a:r>
            <a:r>
              <a:rPr lang="bg-BG" b="1" i="1" dirty="0" err="1">
                <a:solidFill>
                  <a:srgbClr val="C00000"/>
                </a:solidFill>
              </a:rPr>
              <a:t>norming</a:t>
            </a:r>
            <a:r>
              <a:rPr lang="bg-BG" b="1" i="1" dirty="0">
                <a:solidFill>
                  <a:srgbClr val="C00000"/>
                </a:solidFill>
              </a:rPr>
              <a:t>)</a:t>
            </a:r>
            <a:r>
              <a:rPr lang="bg-BG" dirty="0">
                <a:solidFill>
                  <a:srgbClr val="C00000"/>
                </a:solidFill>
              </a:rPr>
              <a:t> или </a:t>
            </a:r>
            <a:r>
              <a:rPr lang="bg-BG" b="1" i="1" dirty="0">
                <a:solidFill>
                  <a:srgbClr val="C00000"/>
                </a:solidFill>
              </a:rPr>
              <a:t>фаза на взаимозависимост. </a:t>
            </a:r>
            <a:r>
              <a:rPr lang="bg-BG" dirty="0"/>
              <a:t>Групата определя своите цели и правила на поведение. Развива се сплотеност на групата. Лидерът обяснява стандартите за дейност и поведение, определя структурата на групата и съдейства за изграждане на добри взаимовръзки. Установява се чувство за колективизъм и „екипен дух“, уверена и удовлетворяваща атмосфера, добър обмен на информация. Вземането на решения се основава на опита на членовете. Оценката на работата се </a:t>
            </a:r>
            <a:r>
              <a:rPr lang="bg-BG" dirty="0" err="1"/>
              <a:t>обективира</a:t>
            </a:r>
            <a:r>
              <a:rPr lang="bg-BG" dirty="0"/>
              <a:t>. Нараства откритостта на изразяваните чувства. Закрепва се разделението на труда. Отношението към процесите в групата е импулсивно и често некритично.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55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31512"/>
      </p:ext>
    </p:extLst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bg-BG" b="1" i="1" dirty="0"/>
              <a:t>	</a:t>
            </a:r>
            <a:r>
              <a:rPr lang="bg-BG" b="1" i="1" dirty="0">
                <a:solidFill>
                  <a:srgbClr val="C00000"/>
                </a:solidFill>
              </a:rPr>
              <a:t>4. Фаза на извършване на дейностите (</a:t>
            </a:r>
            <a:r>
              <a:rPr lang="bg-BG" b="1" i="1" dirty="0" err="1">
                <a:solidFill>
                  <a:srgbClr val="C00000"/>
                </a:solidFill>
              </a:rPr>
              <a:t>performing</a:t>
            </a:r>
            <a:r>
              <a:rPr lang="bg-BG" b="1" i="1" dirty="0">
                <a:solidFill>
                  <a:srgbClr val="C00000"/>
                </a:solidFill>
              </a:rPr>
              <a:t>).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dirty="0"/>
              <a:t>Членовете на групата са постигнали съгласие по основните цели и дейности. Те ефективно си взаимодействат в спокойна атмосфера на споделени отговорности. Атмосферата е открита и конструктивна. Хората говорят свободно. Налице е ангажираност към целта. Изслушването и обменът на информация са на висота, а конфликтите се разрешават своевременно. Решенията се вземат оптима­лно. Чувствата се споделят открито и в конструктивен дух. Структу­рата на групата може да стане по-гъвкава и подгрупите могат да си разделят полето на дейност и да работят съвместно, без при това да заплашват целостта на групата. Задачата на лидера/мениджъра е да предоставя обратна връзка за качеството на работата, да предприема мерки за подобряването на работата и да подкрепя междуличностните взаимоотношения в групата.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56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948041"/>
      </p:ext>
    </p:extLst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i="1" dirty="0"/>
              <a:t>	</a:t>
            </a:r>
            <a:r>
              <a:rPr lang="bg-BG" b="1" i="1" dirty="0">
                <a:solidFill>
                  <a:srgbClr val="C00000"/>
                </a:solidFill>
              </a:rPr>
              <a:t>5.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Терминална фаза (</a:t>
            </a:r>
            <a:r>
              <a:rPr lang="bg-BG" b="1" i="1" dirty="0" err="1">
                <a:solidFill>
                  <a:srgbClr val="C00000"/>
                </a:solidFill>
              </a:rPr>
              <a:t>adjourning</a:t>
            </a:r>
            <a:r>
              <a:rPr lang="bg-BG" b="1" i="1" dirty="0">
                <a:solidFill>
                  <a:srgbClr val="C00000"/>
                </a:solidFill>
              </a:rPr>
              <a:t> или </a:t>
            </a:r>
            <a:r>
              <a:rPr lang="bg-BG" b="1" i="1" dirty="0" err="1">
                <a:solidFill>
                  <a:srgbClr val="C00000"/>
                </a:solidFill>
              </a:rPr>
              <a:t>re-forming</a:t>
            </a:r>
            <a:r>
              <a:rPr lang="bg-BG" b="1" i="1" dirty="0">
                <a:solidFill>
                  <a:srgbClr val="C00000"/>
                </a:solidFill>
              </a:rPr>
              <a:t>).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dirty="0"/>
              <a:t>Групата прекратява съществуването си след постигане на целите си или се реформира, когато настъпват промени в околната среда, в състава или в целите на групата, което налага пренасочване на дейностите и преминаване отново през посочените четири фази. Задачата на лидера/мениджъра е да обясни новото направление и да обезпечи ръководство в процеса на реформиране.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57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367701"/>
      </p:ext>
    </p:extLst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sz="3300" b="1" dirty="0">
                <a:solidFill>
                  <a:srgbClr val="C00000"/>
                </a:solidFill>
              </a:rPr>
              <a:t>Роли на членовете на групата</a:t>
            </a:r>
            <a:endParaRPr lang="en-US" sz="3300" dirty="0">
              <a:solidFill>
                <a:srgbClr val="C00000"/>
              </a:solidFill>
            </a:endParaRPr>
          </a:p>
          <a:p>
            <a:r>
              <a:rPr lang="bg-BG" b="1" i="1" dirty="0"/>
              <a:t>Ролята представлява поведение, което даден индивид демонстрира в определена социална среда</a:t>
            </a:r>
            <a:r>
              <a:rPr lang="bg-BG" b="1" dirty="0"/>
              <a:t>.</a:t>
            </a:r>
            <a:r>
              <a:rPr lang="bg-BG" dirty="0"/>
              <a:t> Процесът на поемане на специфични роли се нарича </a:t>
            </a:r>
            <a:r>
              <a:rPr lang="bg-BG" b="1" i="1" dirty="0"/>
              <a:t>диференциация на ролите</a:t>
            </a:r>
            <a:r>
              <a:rPr lang="bg-BG" b="1" dirty="0"/>
              <a:t>. 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	Болшинството автори разграничават </a:t>
            </a:r>
            <a:r>
              <a:rPr lang="bg-BG" b="1" i="1" dirty="0"/>
              <a:t>три групи роли, свързани с: </a:t>
            </a:r>
          </a:p>
          <a:p>
            <a:r>
              <a:rPr lang="bg-BG" b="1" i="1" dirty="0"/>
              <a:t>изпълнението на задачите; </a:t>
            </a:r>
          </a:p>
          <a:p>
            <a:r>
              <a:rPr lang="bg-BG" b="1" i="1" dirty="0"/>
              <a:t>изграждането и поддържането на взаимоотношения в групата и </a:t>
            </a:r>
          </a:p>
          <a:p>
            <a:r>
              <a:rPr lang="bg-BG" b="1" i="1" dirty="0"/>
              <a:t>лични интереси (индивидуални роли).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	Всяка роля може да се изпълнява от член на групата или от лидера, при това едно лице може да изпълнява няколко роли или една и съща роля може да се изпълнява от няколко лица.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58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64824"/>
      </p:ext>
    </p:extLst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sz="3300" b="1" dirty="0">
                <a:solidFill>
                  <a:srgbClr val="C00000"/>
                </a:solidFill>
              </a:rPr>
              <a:t>Роли, свързани с изпълнението на задачите </a:t>
            </a:r>
            <a:endParaRPr lang="en-US" sz="3300" dirty="0">
              <a:solidFill>
                <a:srgbClr val="C00000"/>
              </a:solidFill>
            </a:endParaRPr>
          </a:p>
          <a:p>
            <a:r>
              <a:rPr lang="bg-BG" i="1" dirty="0">
                <a:solidFill>
                  <a:srgbClr val="C00000"/>
                </a:solidFill>
              </a:rPr>
              <a:t>1.</a:t>
            </a:r>
            <a:r>
              <a:rPr lang="bg-BG" b="1" i="1" dirty="0">
                <a:solidFill>
                  <a:srgbClr val="C00000"/>
                </a:solidFill>
              </a:rPr>
              <a:t> </a:t>
            </a:r>
            <a:r>
              <a:rPr lang="bg-BG" i="1" dirty="0">
                <a:solidFill>
                  <a:srgbClr val="C00000"/>
                </a:solidFill>
              </a:rPr>
              <a:t>Инициатор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предлага нови цели на групата или дава ново определение на проблемите. 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2. Търсещ информация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търси основание за работата чрез факти, данни и източници за решаването на проблемите.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3. Търсещ мнение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опитва се да открие мнения, отразяващи или изясняват ценностите на членовете на групата.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4. Предоставящ информация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предоставя точни данни и факти, изказва становища.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5. Разработващ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предлага чрез примери или подробни разяснения предложения и начини за работа.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6. Предоставящ мнение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–излага личните си вярвания в групова дискусия.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59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308314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b="1" dirty="0"/>
              <a:t>Индивидуалната форма на организация </a:t>
            </a:r>
            <a:r>
              <a:rPr lang="bg-BG" dirty="0"/>
              <a:t>се характеризира с това, че опреде­лен обем работа се извършва изцяло от един изпълнител.</a:t>
            </a:r>
          </a:p>
          <a:p>
            <a:pPr marL="0" indent="0">
              <a:buNone/>
            </a:pPr>
            <a:r>
              <a:rPr lang="bg-BG" dirty="0"/>
              <a:t>	При </a:t>
            </a:r>
            <a:r>
              <a:rPr lang="bg-BG" b="1" dirty="0"/>
              <a:t>груповата</a:t>
            </a:r>
            <a:r>
              <a:rPr lang="bg-BG" dirty="0"/>
              <a:t> </a:t>
            </a:r>
            <a:r>
              <a:rPr lang="bg-BG" b="1" dirty="0"/>
              <a:t>форма </a:t>
            </a:r>
            <a:r>
              <a:rPr lang="bg-BG" dirty="0"/>
              <a:t>определен обем работа се извършва  едновременно от няколко изпълнителя, като са възможни два варианта: </a:t>
            </a:r>
          </a:p>
          <a:p>
            <a:pPr>
              <a:buFontTx/>
              <a:buChar char="-"/>
            </a:pPr>
            <a:r>
              <a:rPr lang="bg-BG" b="1" dirty="0"/>
              <a:t>без вътрешно разделение на труда </a:t>
            </a:r>
            <a:r>
              <a:rPr lang="bg-BG" dirty="0"/>
              <a:t>и </a:t>
            </a:r>
          </a:p>
          <a:p>
            <a:pPr>
              <a:buFontTx/>
              <a:buChar char="-"/>
            </a:pPr>
            <a:r>
              <a:rPr lang="bg-BG" b="1" dirty="0"/>
              <a:t>с различна степен на разделение на труда</a:t>
            </a:r>
            <a:r>
              <a:rPr lang="bg-BG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933693"/>
      </p:ext>
    </p:extLst>
  </p:cSld>
  <p:clrMapOvr>
    <a:masterClrMapping/>
  </p:clrMapOvr>
  <p:transition spd="slow"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sz="3600" b="1" dirty="0">
                <a:solidFill>
                  <a:srgbClr val="C00000"/>
                </a:solidFill>
              </a:rPr>
              <a:t>Роли, свързани с изпълнението на задачите 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7. Координатор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изяснява и координира идеи, предложения и дейности на групата или подгрупите.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8. </a:t>
            </a:r>
            <a:r>
              <a:rPr lang="bg-BG" i="1" dirty="0" err="1">
                <a:solidFill>
                  <a:srgbClr val="C00000"/>
                </a:solidFill>
              </a:rPr>
              <a:t>Ориентатор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обобщава решенията, идентифицира и търси отговор за различията спрямо съгласуваните цели.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9. Оценител-критик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изучава и сравнява постиженията на групата с определени стандарти.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10. Стимулатор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 – стимулира и подтиква групата към действие и издига нивото на нейните действия.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11. Процедурен техник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подпомага действията на групата чрез аранжиране на околната среда.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12. Регистратор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записва дейностите и постиженията на групата.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60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07240"/>
      </p:ext>
    </p:extLst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sz="3600" b="1" dirty="0">
                <a:solidFill>
                  <a:srgbClr val="C00000"/>
                </a:solidFill>
              </a:rPr>
              <a:t>Роли, свързани с взаимоотношенията в групата</a:t>
            </a:r>
            <a:endParaRPr lang="en-US" sz="3600" dirty="0">
              <a:solidFill>
                <a:srgbClr val="C00000"/>
              </a:solidFill>
            </a:endParaRPr>
          </a:p>
          <a:p>
            <a:r>
              <a:rPr lang="bg-BG" i="1" dirty="0">
                <a:solidFill>
                  <a:srgbClr val="C00000"/>
                </a:solidFill>
              </a:rPr>
              <a:t>1. Насърчител </a:t>
            </a:r>
            <a:r>
              <a:rPr lang="bg-BG" dirty="0"/>
              <a:t>– възхвалява приносите, вижданията, идеите и предложенията на членовете на групата.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2.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i="1" dirty="0" err="1">
                <a:solidFill>
                  <a:srgbClr val="C00000"/>
                </a:solidFill>
              </a:rPr>
              <a:t>Хармонизатор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помага за намаляване на недоразуменията и за преодоляване на конфликтите.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3. Примиренец </a:t>
            </a:r>
            <a:r>
              <a:rPr lang="bg-BG" dirty="0"/>
              <a:t>– член на групата, който отстъпва своята позиция в рамките на даден конфликт.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4. Гард </a:t>
            </a:r>
            <a:r>
              <a:rPr lang="bg-BG" i="1" dirty="0"/>
              <a:t>-</a:t>
            </a:r>
            <a:r>
              <a:rPr lang="bg-BG" dirty="0"/>
              <a:t> насърчава откритата комуникация и улеснява участието на всички членове на групата.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5. Поставящ стандарти </a:t>
            </a:r>
            <a:r>
              <a:rPr lang="bg-BG" dirty="0"/>
              <a:t>– прилага стандарти за оценка на процесите и предлага пътища за по-добро функциониране.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6. Наблюдател и коментатор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регистрира груповите процеси и предоставя обратна връзка на групата.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7. Последовател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възприема идеите на групата и се вслушва в дискусиите и решенията на групата.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61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663558"/>
      </p:ext>
    </p:extLst>
  </p:cSld>
  <p:clrMapOvr>
    <a:masterClrMapping/>
  </p:clrMapOvr>
  <p:transition spd="slow"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sz="3400" b="1" dirty="0">
                <a:solidFill>
                  <a:srgbClr val="FF0000"/>
                </a:solidFill>
              </a:rPr>
              <a:t>Индивидуални роли, свързани със собствените интереси  </a:t>
            </a:r>
            <a:endParaRPr lang="bg-BG" sz="3400" dirty="0">
              <a:solidFill>
                <a:srgbClr val="FF0000"/>
              </a:solidFill>
            </a:endParaRPr>
          </a:p>
          <a:p>
            <a:pPr lvl="0">
              <a:spcBef>
                <a:spcPts val="1200"/>
              </a:spcBef>
            </a:pPr>
            <a:r>
              <a:rPr lang="bg-BG" b="1" i="1" dirty="0">
                <a:solidFill>
                  <a:srgbClr val="FF0000"/>
                </a:solidFill>
              </a:rPr>
              <a:t>Агресор</a:t>
            </a:r>
            <a:r>
              <a:rPr lang="bg-BG" i="1" dirty="0"/>
              <a:t> </a:t>
            </a:r>
            <a:r>
              <a:rPr lang="bg-BG" dirty="0"/>
              <a:t>– изразява неодобрение спрямо ценностите или чувствата на другите чрез атаки, подигравки или завист.</a:t>
            </a:r>
          </a:p>
          <a:p>
            <a:pPr lvl="0">
              <a:spcBef>
                <a:spcPts val="1200"/>
              </a:spcBef>
            </a:pPr>
            <a:r>
              <a:rPr lang="bg-BG" b="1" i="1" dirty="0">
                <a:solidFill>
                  <a:srgbClr val="FF0000"/>
                </a:solidFill>
              </a:rPr>
              <a:t>Блок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bg-BG" b="1" i="1" dirty="0">
                <a:solidFill>
                  <a:srgbClr val="FF0000"/>
                </a:solidFill>
              </a:rPr>
              <a:t>тор </a:t>
            </a:r>
            <a:r>
              <a:rPr lang="bg-BG" i="1" dirty="0"/>
              <a:t>–</a:t>
            </a:r>
            <a:r>
              <a:rPr lang="bg-BG" dirty="0"/>
              <a:t> съпротивлява се, проявява упорство и изразява негативни мнения към проблемите и дискусиите.</a:t>
            </a:r>
          </a:p>
          <a:p>
            <a:pPr lvl="0">
              <a:spcBef>
                <a:spcPts val="1200"/>
              </a:spcBef>
            </a:pPr>
            <a:r>
              <a:rPr lang="bg-BG" b="1" i="1" dirty="0">
                <a:solidFill>
                  <a:srgbClr val="FF0000"/>
                </a:solidFill>
              </a:rPr>
              <a:t>Търсещ признание </a:t>
            </a:r>
            <a:r>
              <a:rPr lang="bg-BG" i="1" dirty="0"/>
              <a:t>–</a:t>
            </a:r>
            <a:r>
              <a:rPr lang="bg-BG" dirty="0"/>
              <a:t> старае се да привлече внимание към себе си, проявява самохвалство и егоцентричност.</a:t>
            </a:r>
          </a:p>
          <a:p>
            <a:pPr lvl="0">
              <a:spcBef>
                <a:spcPts val="1200"/>
              </a:spcBef>
            </a:pPr>
            <a:r>
              <a:rPr lang="bg-BG" b="1" i="1" dirty="0">
                <a:solidFill>
                  <a:srgbClr val="FF0000"/>
                </a:solidFill>
              </a:rPr>
              <a:t>Самоизповядващ се </a:t>
            </a:r>
            <a:r>
              <a:rPr lang="bg-BG" i="1" dirty="0"/>
              <a:t>–</a:t>
            </a:r>
            <a:r>
              <a:rPr lang="bg-BG" dirty="0"/>
              <a:t> използва обстановката в групата като форум за личностна изява.</a:t>
            </a:r>
          </a:p>
          <a:p>
            <a:pPr lvl="0">
              <a:spcBef>
                <a:spcPts val="1200"/>
              </a:spcBef>
            </a:pPr>
            <a:r>
              <a:rPr lang="bg-BG" b="1" i="1" dirty="0">
                <a:solidFill>
                  <a:srgbClr val="FF0000"/>
                </a:solidFill>
              </a:rPr>
              <a:t>Плейбой </a:t>
            </a:r>
            <a:r>
              <a:rPr lang="bg-BG" i="1" dirty="0"/>
              <a:t>–</a:t>
            </a:r>
            <a:r>
              <a:rPr lang="bg-BG" dirty="0"/>
              <a:t> стои настрана от групата и демонстрира цинизъм, равнодушие, безгрижие или груби шеги. </a:t>
            </a:r>
          </a:p>
          <a:p>
            <a:pPr lvl="0">
              <a:spcBef>
                <a:spcPts val="1200"/>
              </a:spcBef>
            </a:pPr>
            <a:r>
              <a:rPr lang="bg-BG" b="1" i="1" dirty="0">
                <a:solidFill>
                  <a:srgbClr val="FF0000"/>
                </a:solidFill>
              </a:rPr>
              <a:t>Доминиращ</a:t>
            </a:r>
            <a:r>
              <a:rPr lang="bg-BG" i="1" dirty="0"/>
              <a:t> –</a:t>
            </a:r>
            <a:r>
              <a:rPr lang="bg-BG" dirty="0"/>
              <a:t> опитва се да доминира и манипулира групата, налага своите виждания и желания.</a:t>
            </a:r>
          </a:p>
          <a:p>
            <a:pPr lvl="0">
              <a:spcBef>
                <a:spcPts val="1200"/>
              </a:spcBef>
            </a:pPr>
            <a:r>
              <a:rPr lang="bg-BG" b="1" i="1" dirty="0">
                <a:solidFill>
                  <a:srgbClr val="FF0000"/>
                </a:solidFill>
              </a:rPr>
              <a:t>Търсещ помощ </a:t>
            </a:r>
            <a:r>
              <a:rPr lang="bg-BG" i="1" dirty="0"/>
              <a:t>–</a:t>
            </a:r>
            <a:r>
              <a:rPr lang="bg-BG" dirty="0"/>
              <a:t> манипулира членовете на групата чрез изразяване на несигурност, объркване или самоподценяване.</a:t>
            </a:r>
          </a:p>
          <a:p>
            <a:pPr lvl="0">
              <a:spcBef>
                <a:spcPts val="1200"/>
              </a:spcBef>
            </a:pPr>
            <a:r>
              <a:rPr lang="bg-BG" b="1" i="1" dirty="0">
                <a:solidFill>
                  <a:srgbClr val="FF0000"/>
                </a:solidFill>
              </a:rPr>
              <a:t>Пледиращ специален интерес </a:t>
            </a:r>
            <a:r>
              <a:rPr lang="bg-BG" i="1" dirty="0"/>
              <a:t>–</a:t>
            </a:r>
            <a:r>
              <a:rPr lang="bg-BG" dirty="0"/>
              <a:t> прикрива личните си предразсъдъци или склонности чрез говорене за другите.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62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118079"/>
      </p:ext>
    </p:extLst>
  </p:cSld>
  <p:clrMapOvr>
    <a:masterClrMapping/>
  </p:clrMapOvr>
  <p:transition spd="slow"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bg-BG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Социометрията</a:t>
            </a:r>
            <a:r>
              <a:rPr lang="bg-B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като метод за управлението на малките групи</a:t>
            </a:r>
            <a:br>
              <a:rPr lang="bg-B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5670"/>
      </p:ext>
    </p:extLst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962674"/>
          </a:xfrm>
        </p:spPr>
        <p:txBody>
          <a:bodyPr>
            <a:noAutofit/>
          </a:bodyPr>
          <a:lstStyle/>
          <a:p>
            <a:r>
              <a:rPr lang="bg-BG" sz="3600" dirty="0"/>
              <a:t>През 30-те години на 20-ти век паралелно с развитието на школата на организационното поведение в мениджмънта нараства значително интересът към изучаване на функционирането на малките групи. За тази цел започва да се използва социометричния метод, въведен от Джордж Морено, американски психиатър и социален психолог.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4870"/>
      </p:ext>
    </p:extLst>
  </p:cSld>
  <p:clrMapOvr>
    <a:masterClrMapping/>
  </p:clrMapOvr>
  <p:transition spd="slow"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962674"/>
          </a:xfrm>
        </p:spPr>
        <p:txBody>
          <a:bodyPr>
            <a:noAutofit/>
          </a:bodyPr>
          <a:lstStyle/>
          <a:p>
            <a:r>
              <a:rPr lang="bg-BG" sz="2800" b="1" i="1" dirty="0"/>
              <a:t>Социометрията</a:t>
            </a:r>
            <a:r>
              <a:rPr lang="bg-BG" sz="2800" dirty="0"/>
              <a:t> е разновидност на анкетния метод, който дава възможност: </a:t>
            </a:r>
            <a:br>
              <a:rPr lang="en-US" sz="2800" dirty="0"/>
            </a:br>
            <a:r>
              <a:rPr lang="bg-BG" sz="2800" dirty="0"/>
              <a:t>- да се проучи структурата и динамиката на взаимоотношенията в групата;</a:t>
            </a:r>
            <a:br>
              <a:rPr lang="en-US" sz="2800" dirty="0"/>
            </a:br>
            <a:r>
              <a:rPr lang="bg-BG" sz="2800" dirty="0"/>
              <a:t>- да се съпоставят формалната и неформалната структура; </a:t>
            </a:r>
            <a:br>
              <a:rPr lang="en-US" sz="2800" dirty="0"/>
            </a:br>
            <a:r>
              <a:rPr lang="bg-BG" sz="2800" dirty="0"/>
              <a:t>- да се измерят количествено взаимоотношенията в групата и да се установи статуса на всяко лице; </a:t>
            </a:r>
            <a:br>
              <a:rPr lang="en-US" sz="2800" dirty="0"/>
            </a:br>
            <a:r>
              <a:rPr lang="bg-BG" sz="2800" dirty="0"/>
              <a:t>- да се определи по емпиричен начин </a:t>
            </a:r>
            <a:r>
              <a:rPr lang="bg-BG" sz="2800" b="1" i="1" dirty="0"/>
              <a:t>лидерът на групата</a:t>
            </a:r>
            <a:r>
              <a:rPr lang="bg-BG" sz="2800" dirty="0"/>
              <a:t>; </a:t>
            </a:r>
            <a:br>
              <a:rPr lang="en-US" sz="2800" dirty="0"/>
            </a:br>
            <a:r>
              <a:rPr lang="bg-BG" sz="2800" dirty="0"/>
              <a:t>- да се предприемат съответни управленчески действия за оптимизиране на структурата на взаимоотношенията.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60502"/>
      </p:ext>
    </p:extLst>
  </p:cSld>
  <p:clrMapOvr>
    <a:masterClrMapping/>
  </p:clrMapOvr>
  <p:transition spd="slow"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rmAutofit/>
          </a:bodyPr>
          <a:lstStyle/>
          <a:p>
            <a:r>
              <a:rPr lang="bg-BG" sz="2800" dirty="0"/>
              <a:t>Основно средство за събиране на информация е </a:t>
            </a:r>
            <a:r>
              <a:rPr lang="bg-BG" sz="2800" b="1" i="1" dirty="0"/>
              <a:t>социометричната анкета</a:t>
            </a:r>
            <a:r>
              <a:rPr lang="bg-BG" sz="2800" i="1" dirty="0"/>
              <a:t>.</a:t>
            </a:r>
            <a:r>
              <a:rPr lang="bg-BG" sz="2800" dirty="0"/>
              <a:t> Задават се два типа въпроси, които отразяват желанието на анкетираните лица за съвместна работа или за съвместно прекарване на свободното време. Отговорите разкриват формалната и неформалната структура на взаимоотношенията в групата. Информацията се обработва в </a:t>
            </a:r>
            <a:r>
              <a:rPr lang="bg-BG" sz="2800" b="1" i="1" dirty="0"/>
              <a:t>социометрична таблица, </a:t>
            </a:r>
            <a:r>
              <a:rPr lang="bg-BG" sz="2800" dirty="0"/>
              <a:t>която представя нагледно връзките в групата. Съставя се чрез съчетание на </a:t>
            </a:r>
            <a:r>
              <a:rPr lang="bg-BG" sz="2800" b="1" i="1" dirty="0"/>
              <a:t>направените и получените избори за всяко лице в групата.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86169"/>
      </p:ext>
    </p:extLst>
  </p:cSld>
  <p:clrMapOvr>
    <a:masterClrMapping/>
  </p:clrMapOvr>
  <p:transition spd="slow"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48975"/>
              </p:ext>
            </p:extLst>
          </p:nvPr>
        </p:nvGraphicFramePr>
        <p:xfrm>
          <a:off x="683566" y="332660"/>
          <a:ext cx="8352930" cy="6048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986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7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№ на лицето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Напр. избори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 err="1">
                          <a:effectLst/>
                        </a:rPr>
                        <a:t>СЕк</a:t>
                      </a:r>
                      <a:r>
                        <a:rPr lang="bg-BG" sz="2000" dirty="0">
                          <a:effectLst/>
                        </a:rPr>
                        <a:t> </a:t>
                      </a:r>
                      <a:endParaRPr lang="en-US" sz="2000" b="1" i="1" dirty="0">
                        <a:solidFill>
                          <a:srgbClr val="243F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0.67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0.78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0.89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0.45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0.45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1.00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0.33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0.89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0.67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0.22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Получени избори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ССт</a:t>
                      </a:r>
                      <a:endParaRPr lang="en-US" sz="2000">
                        <a:solidFill>
                          <a:srgbClr val="40404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0.56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052157"/>
      </p:ext>
    </p:extLst>
  </p:cSld>
  <p:clrMapOvr>
    <a:masterClrMapping/>
  </p:clrMapOvr>
  <p:transition spd="slow"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Autofit/>
          </a:bodyPr>
          <a:lstStyle/>
          <a:p>
            <a:r>
              <a:rPr lang="bg-BG" sz="3200" dirty="0"/>
              <a:t>От таблицата могат да се изчислят</a:t>
            </a:r>
            <a:r>
              <a:rPr lang="bg-BG" sz="3200" b="1" dirty="0"/>
              <a:t>:</a:t>
            </a:r>
            <a:br>
              <a:rPr lang="bg-BG" sz="3200" b="1" dirty="0"/>
            </a:br>
            <a:br>
              <a:rPr lang="en-US" sz="3200" dirty="0"/>
            </a:br>
            <a:r>
              <a:rPr lang="bg-BG" sz="3200" b="1" i="1" dirty="0">
                <a:solidFill>
                  <a:srgbClr val="FF0000"/>
                </a:solidFill>
              </a:rPr>
              <a:t>I. Индивидуални социометрични показатели:</a:t>
            </a:r>
            <a:br>
              <a:rPr lang="bg-BG" sz="3200" b="1" i="1" dirty="0">
                <a:solidFill>
                  <a:srgbClr val="FF0000"/>
                </a:solidFill>
              </a:rPr>
            </a:br>
            <a:br>
              <a:rPr lang="en-US" sz="3200" dirty="0"/>
            </a:br>
            <a:r>
              <a:rPr lang="bg-BG" sz="3200" dirty="0"/>
              <a:t>- </a:t>
            </a:r>
            <a:r>
              <a:rPr lang="bg-BG" sz="3200" b="1" i="1" dirty="0" err="1"/>
              <a:t>Социометричен</a:t>
            </a:r>
            <a:r>
              <a:rPr lang="bg-BG" sz="3200" b="1" i="1" dirty="0"/>
              <a:t> бал</a:t>
            </a:r>
            <a:r>
              <a:rPr lang="bg-BG" sz="3200" dirty="0"/>
              <a:t> - брой получени избори за всяко лице.</a:t>
            </a:r>
            <a:br>
              <a:rPr lang="bg-BG" sz="3200" dirty="0"/>
            </a:br>
            <a:br>
              <a:rPr lang="en-US" sz="3200" dirty="0"/>
            </a:br>
            <a:r>
              <a:rPr lang="bg-BG" sz="3200" dirty="0"/>
              <a:t>- </a:t>
            </a:r>
            <a:r>
              <a:rPr lang="bg-BG" sz="3200" b="1" i="1" dirty="0" err="1"/>
              <a:t>Рангов</a:t>
            </a:r>
            <a:r>
              <a:rPr lang="bg-BG" sz="3200" b="1" i="1" dirty="0"/>
              <a:t> номер</a:t>
            </a:r>
            <a:r>
              <a:rPr lang="bg-BG" sz="3200" dirty="0"/>
              <a:t> - подреждане на анкетираните според социометричния бал. В посочения пример лицата с № 4, 5 и 6 имат най-висок социометричен бал.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54789"/>
      </p:ext>
    </p:extLst>
  </p:cSld>
  <p:clrMapOvr>
    <a:masterClrMapping/>
  </p:clrMapOvr>
  <p:transition spd="slow"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Autofit/>
          </a:bodyPr>
          <a:lstStyle/>
          <a:p>
            <a:r>
              <a:rPr lang="bg-BG" sz="2800" b="1" i="1" dirty="0"/>
              <a:t>- Социална експанзивност (СЕк)</a:t>
            </a:r>
            <a:r>
              <a:rPr lang="bg-BG" sz="2800" i="1" dirty="0"/>
              <a:t> -</a:t>
            </a:r>
            <a:r>
              <a:rPr lang="bg-BG" sz="2800" dirty="0"/>
              <a:t> </a:t>
            </a:r>
            <a:r>
              <a:rPr lang="bg-BG" sz="2800" b="1" i="1" dirty="0"/>
              <a:t>брой</a:t>
            </a:r>
            <a:r>
              <a:rPr lang="bg-BG" sz="2800" dirty="0"/>
              <a:t> </a:t>
            </a:r>
            <a:r>
              <a:rPr lang="bg-BG" sz="2800" b="1" i="1" dirty="0"/>
              <a:t>направени избори</a:t>
            </a:r>
            <a:r>
              <a:rPr lang="bg-BG" sz="2800" dirty="0"/>
              <a:t> от дадено лице към общия брой анкетирани минус 1. Показва отношението на дадено лице към другите лица в групата - най-висока социална експанзивност имат лицата № 6, 3 и 8.</a:t>
            </a:r>
            <a:br>
              <a:rPr lang="bg-BG" sz="2800" dirty="0"/>
            </a:br>
            <a:br>
              <a:rPr lang="en-US" sz="2800" dirty="0"/>
            </a:br>
            <a:r>
              <a:rPr lang="bg-BG" sz="2800" dirty="0"/>
              <a:t>- </a:t>
            </a:r>
            <a:r>
              <a:rPr lang="bg-BG" sz="2800" b="1" i="1" dirty="0"/>
              <a:t>Социален статус</a:t>
            </a:r>
            <a:r>
              <a:rPr lang="bg-BG" sz="2800" i="1" dirty="0"/>
              <a:t> </a:t>
            </a:r>
            <a:r>
              <a:rPr lang="bg-BG" sz="2800" b="1" i="1" dirty="0"/>
              <a:t>(ССт) -</a:t>
            </a:r>
            <a:r>
              <a:rPr lang="bg-BG" sz="2800" dirty="0"/>
              <a:t> </a:t>
            </a:r>
            <a:r>
              <a:rPr lang="bg-BG" sz="2800" b="1" i="1" dirty="0"/>
              <a:t>брой</a:t>
            </a:r>
            <a:r>
              <a:rPr lang="bg-BG" sz="2800" dirty="0"/>
              <a:t> </a:t>
            </a:r>
            <a:r>
              <a:rPr lang="bg-BG" sz="2800" b="1" i="1" dirty="0"/>
              <a:t>получени избори</a:t>
            </a:r>
            <a:r>
              <a:rPr lang="bg-BG" sz="2800" dirty="0"/>
              <a:t> от дадено лице към общия брой анкетирани лица минус 1. Показва отношението на другите към даденото лице. В нашия пример с най-висок социален статус в групата са лица № 4, 5 и 6.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37067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dirty="0"/>
              <a:t>	Класическите подходи на организационно проектиране се опират на няколко принципи:</a:t>
            </a:r>
          </a:p>
          <a:p>
            <a:pPr lvl="0">
              <a:lnSpc>
                <a:spcPct val="110000"/>
              </a:lnSpc>
            </a:pPr>
            <a:r>
              <a:rPr lang="bg-BG" b="1" dirty="0"/>
              <a:t>пропорционалност:</a:t>
            </a:r>
            <a:r>
              <a:rPr lang="bg-BG" dirty="0"/>
              <a:t> съгласуваност на капацитетите на отделните подсистеми и съставните им части;</a:t>
            </a:r>
          </a:p>
          <a:p>
            <a:pPr lvl="0">
              <a:lnSpc>
                <a:spcPct val="110000"/>
              </a:lnSpc>
            </a:pPr>
            <a:r>
              <a:rPr lang="bg-BG" b="1" dirty="0"/>
              <a:t>паралелност</a:t>
            </a:r>
            <a:r>
              <a:rPr lang="bg-BG" dirty="0"/>
              <a:t>: осигуряване на такова делене на процеса, при което отделните подсис­теми да работят едновременно;</a:t>
            </a:r>
          </a:p>
          <a:p>
            <a:pPr lvl="0">
              <a:lnSpc>
                <a:spcPct val="110000"/>
              </a:lnSpc>
            </a:pPr>
            <a:r>
              <a:rPr lang="bg-BG" b="1" dirty="0" err="1"/>
              <a:t>правопосочност</a:t>
            </a:r>
            <a:r>
              <a:rPr lang="bg-BG" b="1" dirty="0"/>
              <a:t>: </a:t>
            </a:r>
            <a:r>
              <a:rPr lang="bg-BG" dirty="0"/>
              <a:t>използване на най-краткия път за протичане на мате­риалните и информационните потоци през съставните части на орга­низацията.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009536"/>
      </p:ext>
    </p:extLst>
  </p:cSld>
  <p:clrMapOvr>
    <a:masterClrMapping/>
  </p:clrMapOvr>
  <p:transition spd="slow"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rmAutofit fontScale="90000"/>
          </a:bodyPr>
          <a:lstStyle/>
          <a:p>
            <a:r>
              <a:rPr lang="bg-BG" sz="2800" b="1" i="1" dirty="0">
                <a:solidFill>
                  <a:srgbClr val="FF0000"/>
                </a:solidFill>
              </a:rPr>
              <a:t>II. Групови социометрични показатели:</a:t>
            </a:r>
            <a:br>
              <a:rPr lang="bg-BG" sz="2800" b="1" i="1" dirty="0">
                <a:solidFill>
                  <a:srgbClr val="FF0000"/>
                </a:solidFill>
              </a:rPr>
            </a:br>
            <a:br>
              <a:rPr lang="en-US" sz="2800" dirty="0"/>
            </a:br>
            <a:r>
              <a:rPr lang="bg-BG" sz="2800" b="1" i="1" dirty="0"/>
              <a:t>Сплотеност на групата</a:t>
            </a:r>
            <a:r>
              <a:rPr lang="bg-BG" sz="2800" dirty="0"/>
              <a:t> - общ брой направени избори от всички членове на групата, отнесени към възможния брой избори. За посочената група от 10 лица този показател е 57/90 = 0.63 – може да се изрази и в % - 63%.</a:t>
            </a:r>
            <a:br>
              <a:rPr lang="bg-BG" sz="2800" dirty="0"/>
            </a:br>
            <a:br>
              <a:rPr lang="en-US" sz="2800" dirty="0"/>
            </a:br>
            <a:r>
              <a:rPr lang="bg-BG" sz="2800" b="1" i="1" dirty="0"/>
              <a:t>Взаимна изборност</a:t>
            </a:r>
            <a:r>
              <a:rPr lang="bg-BG" sz="2800" b="1" dirty="0"/>
              <a:t> – </a:t>
            </a:r>
            <a:r>
              <a:rPr lang="bg-BG" sz="2800" dirty="0"/>
              <a:t>каква част от направените избори имат взаимно покритие. В нашия пример взаимната изборност е 34/57=0.596, т.е. 59,6%.</a:t>
            </a:r>
            <a:br>
              <a:rPr lang="bg-BG" sz="2800" dirty="0"/>
            </a:br>
            <a:br>
              <a:rPr lang="en-US" sz="2800" dirty="0"/>
            </a:br>
            <a:r>
              <a:rPr lang="bg-BG" sz="2800" b="1" i="1" dirty="0"/>
              <a:t>Изолираност на членовете на групата</a:t>
            </a:r>
            <a:r>
              <a:rPr lang="bg-BG" sz="2800" b="1" dirty="0"/>
              <a:t> – </a:t>
            </a:r>
            <a:r>
              <a:rPr lang="bg-BG" sz="2800" dirty="0"/>
              <a:t>показва каква</a:t>
            </a:r>
            <a:r>
              <a:rPr lang="bg-BG" sz="2800" b="1" dirty="0"/>
              <a:t> </a:t>
            </a:r>
            <a:r>
              <a:rPr lang="bg-BG" sz="2800" dirty="0"/>
              <a:t>част от лицата в групата не са избрани от никого. В посочения пример няма такива лица.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48465"/>
      </p:ext>
    </p:extLst>
  </p:cSld>
  <p:clrMapOvr>
    <a:masterClrMapping/>
  </p:clrMapOvr>
  <p:transition spd="slow">
    <p:wipe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Autofit/>
          </a:bodyPr>
          <a:lstStyle/>
          <a:p>
            <a:r>
              <a:rPr lang="bg-BG" sz="2800" dirty="0"/>
              <a:t>Посочените индивидуални и групови социометрични показатели се изчисляват поотделно за формалната и неформалната структура на взаимоотношенията в групата. Съпоставянето им може да насочи към конкретни управленски решения за оптимизиране на психосоциалния климат. Лицето с най-висок социометричен бал (получило най-високо одобрение от членовете на групата) е неформалният лидер на групата. В идеалния случай неформалният лидер може да съвпада с формалния лидер и това е гаранция за ефективно функциониране на групата.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90943"/>
      </p:ext>
    </p:extLst>
  </p:cSld>
  <p:clrMapOvr>
    <a:masterClrMapping/>
  </p:clrMapOvr>
  <p:transition spd="slow">
    <p:wipe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1600" y="404664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5400" b="1" dirty="0">
              <a:solidFill>
                <a:srgbClr val="C00000"/>
              </a:solidFill>
            </a:endParaRPr>
          </a:p>
          <a:p>
            <a:pPr algn="ctr"/>
            <a:endParaRPr lang="bg-BG" sz="5400" b="1" dirty="0">
              <a:solidFill>
                <a:srgbClr val="C00000"/>
              </a:solidFill>
            </a:endParaRPr>
          </a:p>
          <a:p>
            <a:pPr algn="ctr"/>
            <a:endParaRPr lang="bg-BG" sz="5400" b="1" dirty="0">
              <a:solidFill>
                <a:srgbClr val="C00000"/>
              </a:solidFill>
            </a:endParaRPr>
          </a:p>
          <a:p>
            <a:pPr algn="ctr"/>
            <a:r>
              <a:rPr lang="bg-BG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СЪВРЕМЕННИ КОНЦЕПЦИИ ЗА ЕКИПИТЕ И ЕКИПНАТА РАБОТА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800" b="1" i="1" dirty="0"/>
              <a:t>	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70BB-9553-4835-B2F7-9A3BBDF4E10B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198022"/>
      </p:ext>
    </p:extLst>
  </p:cSld>
  <p:clrMapOvr>
    <a:masterClrMapping/>
  </p:clrMapOvr>
  <p:transition spd="slow"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1600" y="404664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i="1" dirty="0"/>
              <a:t>	Екипите </a:t>
            </a:r>
            <a:r>
              <a:rPr lang="bg-BG" sz="2800" dirty="0"/>
              <a:t>представляват</a:t>
            </a:r>
            <a:r>
              <a:rPr lang="bg-BG" sz="2800" b="1" i="1" dirty="0"/>
              <a:t> малки </a:t>
            </a:r>
            <a:r>
              <a:rPr lang="bg-BG" sz="2800" b="1" dirty="0"/>
              <a:t>реални групи от</a:t>
            </a:r>
            <a:r>
              <a:rPr lang="bg-BG" sz="2800" b="1" i="1" dirty="0"/>
              <a:t> хора с допълващи се умения, обвързани с общо намерение, работни цели и подход, за които те са взаимно отговорни.</a:t>
            </a:r>
          </a:p>
          <a:p>
            <a:r>
              <a:rPr lang="bg-BG" sz="2800" b="1" i="1" dirty="0"/>
              <a:t>	Една работна група се превръща в екип</a:t>
            </a:r>
            <a:r>
              <a:rPr lang="bg-BG" sz="2800" dirty="0"/>
              <a:t>, когато индивидите прилагат умения за групов процес за постигане на специфични резултати. Те обменят идеи, координират работните действия и разбират ролите на другите членове на екипа. Членовете на екипа оценяват таланта и приноса на всеки индивид и търсят начини за извличане на полза от това. </a:t>
            </a:r>
            <a:r>
              <a:rPr lang="bg-BG" sz="2800" b="1" i="1" dirty="0"/>
              <a:t> </a:t>
            </a:r>
            <a:r>
              <a:rPr lang="bg-BG" sz="2800" dirty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FBEC-151E-4434-AC7D-993E75158C00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026870"/>
      </p:ext>
    </p:extLst>
  </p:cSld>
  <p:clrMapOvr>
    <a:masterClrMapping/>
  </p:clrMapOvr>
  <p:transition spd="slow">
    <p:wipe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3568" y="45083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/>
              <a:t>Един от най-известните изследователи в областта на екипната работа  е британският учен, доктор на психологичните науки  </a:t>
            </a:r>
            <a:r>
              <a:rPr lang="bg-BG" sz="2800" dirty="0" err="1"/>
              <a:t>Реймънд</a:t>
            </a:r>
            <a:r>
              <a:rPr lang="bg-BG" sz="2800" dirty="0"/>
              <a:t> Мередит </a:t>
            </a:r>
            <a:r>
              <a:rPr lang="bg-BG" sz="2800" dirty="0" err="1"/>
              <a:t>Белбин</a:t>
            </a:r>
            <a:r>
              <a:rPr lang="bg-BG" sz="2800" dirty="0"/>
              <a:t>, възпитаник на  Университета в </a:t>
            </a:r>
            <a:r>
              <a:rPr lang="bg-BG" sz="2800" dirty="0" err="1"/>
              <a:t>Кембридж</a:t>
            </a:r>
            <a:r>
              <a:rPr lang="bg-BG" sz="2800" dirty="0"/>
              <a:t>, съветник на ООН и на комисии на европейския съюз. Той е създател на теорията и модела за</a:t>
            </a:r>
          </a:p>
          <a:p>
            <a:r>
              <a:rPr lang="bg-BG" sz="2800" dirty="0"/>
              <a:t>ролите в екипите, който развива в </a:t>
            </a:r>
          </a:p>
          <a:p>
            <a:r>
              <a:rPr lang="bg-BG" sz="2800" dirty="0"/>
              <a:t>своя знамение труд „Мениджмънт на</a:t>
            </a:r>
          </a:p>
          <a:p>
            <a:r>
              <a:rPr lang="bg-BG" sz="2800" dirty="0"/>
              <a:t>екипите“, публикуван  през 1981 г. </a:t>
            </a:r>
          </a:p>
          <a:p>
            <a:r>
              <a:rPr lang="bg-BG" sz="2800" dirty="0"/>
              <a:t>Първоначално </a:t>
            </a:r>
            <a:r>
              <a:rPr lang="bg-BG" sz="2800" dirty="0" err="1"/>
              <a:t>Белбин</a:t>
            </a:r>
            <a:r>
              <a:rPr lang="bg-BG" sz="2800" dirty="0"/>
              <a:t> очертава осем </a:t>
            </a:r>
          </a:p>
          <a:p>
            <a:r>
              <a:rPr lang="bg-BG" sz="2800" dirty="0"/>
              <a:t>екипни роли, а през 1988 г. добавя и </a:t>
            </a:r>
          </a:p>
          <a:p>
            <a:r>
              <a:rPr lang="bg-BG" sz="2800" dirty="0"/>
              <a:t>девета роля.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D682-0ED8-4439-BB53-DA6C7CFB61AB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1026" name="Picture 2" descr="Image result for рэймонд мередит белбин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87497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9162" y="3082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60378"/>
      </p:ext>
    </p:extLst>
  </p:cSld>
  <p:clrMapOvr>
    <a:masterClrMapping/>
  </p:clrMapOvr>
  <p:transition spd="slow">
    <p:wipe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3568" y="188640"/>
            <a:ext cx="7986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dirty="0" err="1"/>
              <a:t>Белбин</a:t>
            </a:r>
            <a:r>
              <a:rPr lang="bg-BG" sz="3600" dirty="0"/>
              <a:t> дава следното  определение на понятието „екип“: </a:t>
            </a:r>
          </a:p>
          <a:p>
            <a:r>
              <a:rPr lang="bg-BG" sz="2800" dirty="0"/>
              <a:t>	</a:t>
            </a:r>
            <a:r>
              <a:rPr lang="bg-BG" sz="3600" b="1" i="1" dirty="0"/>
              <a:t>„Екипът не е просто група хора с работни титли, а сбор от индивиди, всеки от които има определена роля, която е възприета от другите членове. Членовете на един екип се стремят към определени роли и се изявяват най-ефективно в тези роли, които са най-естествени за тях.“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D682-0ED8-4439-BB53-DA6C7CFB61AB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261534"/>
      </p:ext>
    </p:extLst>
  </p:cSld>
  <p:clrMapOvr>
    <a:masterClrMapping/>
  </p:clrMapOvr>
  <p:transition spd="slow">
    <p:wipe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0" y="332656"/>
            <a:ext cx="8329523" cy="60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A0FA-2F1D-472B-ACB6-A4FAD5FF938B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011530"/>
      </p:ext>
    </p:extLst>
  </p:cSld>
  <p:clrMapOvr>
    <a:masterClrMapping/>
  </p:clrMapOvr>
  <p:transition spd="slow"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CFC39-AE04-46CB-AAE1-49656BF8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5B587-02D4-4BE0-9DEC-C4A70D017D7F}" type="datetime1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27.3.2020 г.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9C0E6-D4C0-412F-A751-1251C99B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066F8A-D445-40D1-A0C3-8EF4FAC4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88640"/>
            <a:ext cx="747083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5153"/>
      </p:ext>
    </p:extLst>
  </p:cSld>
  <p:clrMapOvr>
    <a:masterClrMapping/>
  </p:clrMapOvr>
  <p:transition spd="slow">
    <p:wipe dir="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>
                <a:solidFill>
                  <a:srgbClr val="C00000"/>
                </a:solidFill>
              </a:rPr>
              <a:t>1. Оформител </a:t>
            </a:r>
            <a:r>
              <a:rPr lang="en-US" sz="2800" b="1" dirty="0">
                <a:solidFill>
                  <a:srgbClr val="C00000"/>
                </a:solidFill>
              </a:rPr>
              <a:t>(Shaper)</a:t>
            </a:r>
            <a:r>
              <a:rPr lang="bg-BG" sz="2800" b="1" dirty="0">
                <a:solidFill>
                  <a:srgbClr val="C00000"/>
                </a:solidFill>
              </a:rPr>
              <a:t>  - </a:t>
            </a:r>
            <a:r>
              <a:rPr lang="bg-BG" sz="2800" dirty="0"/>
              <a:t>доминантен </a:t>
            </a:r>
            <a:r>
              <a:rPr lang="bg-BG" sz="2800" dirty="0" err="1"/>
              <a:t>екстраверт</a:t>
            </a:r>
            <a:r>
              <a:rPr lang="bg-BG" sz="2800" dirty="0"/>
              <a:t>, умее да определя приоритетите и да координира усилията на другите членове, ръководи чрез личен пример и увлича другите хора от екипа., т.е.  изпълнява ролята на „президент”. Той е динамичен и пълен с енергия, силно ориентиран към постиженията. </a:t>
            </a:r>
            <a:r>
              <a:rPr lang="bg-BG" sz="2800" b="1" dirty="0"/>
              <a:t>За разлика от координаторите, които са социални лидери, </a:t>
            </a:r>
            <a:r>
              <a:rPr lang="bg-BG" sz="2800" b="1" dirty="0" err="1"/>
              <a:t>оформителите</a:t>
            </a:r>
            <a:r>
              <a:rPr lang="bg-BG" sz="2800" b="1" dirty="0"/>
              <a:t> са по-скоро агресивни и настъпателни лидери.</a:t>
            </a:r>
            <a:r>
              <a:rPr lang="bg-BG" sz="2800" dirty="0"/>
              <a:t> </a:t>
            </a:r>
          </a:p>
          <a:p>
            <a:pPr marL="0" indent="0">
              <a:buNone/>
            </a:pPr>
            <a:r>
              <a:rPr lang="bg-BG" sz="2800" b="1" i="1" dirty="0"/>
              <a:t>	Положителни качества:</a:t>
            </a:r>
            <a:r>
              <a:rPr lang="bg-BG" sz="2800" i="1" dirty="0"/>
              <a:t> предприемчивост, способност да преодолява инерцията. 	</a:t>
            </a:r>
            <a:r>
              <a:rPr lang="bg-BG" sz="2800" b="1" i="1" dirty="0"/>
              <a:t>Допустими слабости:</a:t>
            </a:r>
            <a:r>
              <a:rPr lang="bg-BG" sz="2800" i="1" dirty="0"/>
              <a:t> нетърпеливост,  раздразнителност.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7A28-A297-4DA3-9909-08AF9F231456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328830"/>
      </p:ext>
    </p:extLst>
  </p:cSld>
  <p:clrMapOvr>
    <a:masterClrMapping/>
  </p:clrMapOvr>
  <p:transition spd="slow">
    <p:wipe dir="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bg-BG" sz="3200" b="1" dirty="0">
                <a:solidFill>
                  <a:srgbClr val="C00000"/>
                </a:solidFill>
              </a:rPr>
              <a:t>2. </a:t>
            </a:r>
            <a:r>
              <a:rPr lang="bg-BG" sz="3200" b="1" dirty="0" err="1">
                <a:solidFill>
                  <a:srgbClr val="C00000"/>
                </a:solidFill>
              </a:rPr>
              <a:t>Довършител</a:t>
            </a:r>
            <a:r>
              <a:rPr lang="en-US" sz="3200" b="1" dirty="0">
                <a:solidFill>
                  <a:srgbClr val="C00000"/>
                </a:solidFill>
              </a:rPr>
              <a:t> (Completer)</a:t>
            </a:r>
            <a:r>
              <a:rPr lang="bg-BG" sz="3200" b="1" dirty="0">
                <a:solidFill>
                  <a:srgbClr val="C00000"/>
                </a:solidFill>
              </a:rPr>
              <a:t> - </a:t>
            </a:r>
            <a:r>
              <a:rPr lang="bg-BG" sz="3200" dirty="0"/>
              <a:t>човек с организаторски умения, здрав разум и воля да превърне идеите и решенията в приложими на практика задачи.</a:t>
            </a:r>
            <a:r>
              <a:rPr lang="bg-BG" sz="3200" b="1" dirty="0"/>
              <a:t> </a:t>
            </a:r>
            <a:r>
              <a:rPr lang="bg-BG" sz="3200" b="1" i="1" dirty="0"/>
              <a:t>	</a:t>
            </a:r>
          </a:p>
          <a:p>
            <a:pPr marL="0" lvl="1" indent="0">
              <a:buNone/>
            </a:pPr>
            <a:r>
              <a:rPr lang="bg-BG" sz="3200" b="1" i="1" dirty="0"/>
              <a:t>	Положителни качества:</a:t>
            </a:r>
            <a:r>
              <a:rPr lang="bg-BG" sz="3200" i="1" dirty="0"/>
              <a:t> организатор,  здрав разум, трудолюбие, дисциплина.</a:t>
            </a:r>
            <a:br>
              <a:rPr lang="bg-BG" sz="3200" i="1" dirty="0"/>
            </a:br>
            <a:r>
              <a:rPr lang="bg-BG" sz="3200" i="1" dirty="0"/>
              <a:t>	</a:t>
            </a:r>
            <a:r>
              <a:rPr lang="bg-BG" sz="3200" b="1" i="1" dirty="0"/>
              <a:t>Допустими слабости:</a:t>
            </a:r>
            <a:r>
              <a:rPr lang="bg-BG" sz="3200" i="1" dirty="0"/>
              <a:t> липса на гъвкавост, трудно откликва на нови идеи, противопоставяне на промяната.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E776-5E68-439C-8DF0-A7C243346AE7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596336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bg-BG" dirty="0"/>
              <a:t>Цялостната дейност може да бъде аналитично разчленена на елементи и след това да се търси оптимизиране на тяхното съчетаване в пространството и времето. </a:t>
            </a:r>
            <a:r>
              <a:rPr lang="en-US" dirty="0"/>
              <a:t>	</a:t>
            </a:r>
            <a:r>
              <a:rPr lang="bg-BG" dirty="0"/>
              <a:t>Пространствените варианти са:</a:t>
            </a:r>
          </a:p>
          <a:p>
            <a:pPr lvl="0"/>
            <a:r>
              <a:rPr lang="bg-BG" b="1" dirty="0"/>
              <a:t>по технологичен признак </a:t>
            </a:r>
            <a:r>
              <a:rPr lang="bg-BG" dirty="0"/>
              <a:t>- обединяване на еднородни операции в една подсистема;</a:t>
            </a:r>
          </a:p>
          <a:p>
            <a:pPr lvl="0"/>
            <a:r>
              <a:rPr lang="bg-BG" b="1" dirty="0"/>
              <a:t>по предметен признак </a:t>
            </a:r>
            <a:r>
              <a:rPr lang="bg-BG" dirty="0"/>
              <a:t>- обединяване на разнородни операции и обособяване на час­тични процеси на основата на степента на завършеност на продукта.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638223"/>
      </p:ext>
    </p:extLst>
  </p:cSld>
  <p:clrMapOvr>
    <a:masterClrMapping/>
  </p:clrMapOvr>
  <p:transition spd="slow">
    <p:wipe dir="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sz="3300" b="1" dirty="0">
                <a:solidFill>
                  <a:srgbClr val="C00000"/>
                </a:solidFill>
              </a:rPr>
              <a:t>3. Изпълнител </a:t>
            </a:r>
            <a:r>
              <a:rPr lang="en-US" sz="3300" b="1" dirty="0">
                <a:solidFill>
                  <a:srgbClr val="C00000"/>
                </a:solidFill>
              </a:rPr>
              <a:t> (Implement</a:t>
            </a:r>
            <a:r>
              <a:rPr lang="bg-BG" sz="3300" b="1" dirty="0">
                <a:solidFill>
                  <a:srgbClr val="C00000"/>
                </a:solidFill>
              </a:rPr>
              <a:t>е</a:t>
            </a:r>
            <a:r>
              <a:rPr lang="en-US" sz="3300" b="1" dirty="0">
                <a:solidFill>
                  <a:srgbClr val="C00000"/>
                </a:solidFill>
              </a:rPr>
              <a:t>r)</a:t>
            </a:r>
            <a:r>
              <a:rPr lang="bg-BG" sz="3300" b="1" dirty="0">
                <a:solidFill>
                  <a:srgbClr val="C00000"/>
                </a:solidFill>
              </a:rPr>
              <a:t> </a:t>
            </a:r>
            <a:r>
              <a:rPr lang="bg-BG" sz="3300" dirty="0"/>
              <a:t>– нетърпелив </a:t>
            </a:r>
            <a:r>
              <a:rPr lang="bg-BG" sz="3300" dirty="0" err="1"/>
              <a:t>интроверт</a:t>
            </a:r>
            <a:r>
              <a:rPr lang="bg-BG" sz="3300" dirty="0"/>
              <a:t>, притеснява се какво може да се обърка и не се успокоява, докато не провери всеки детайл. Не е особено настоятелен, но придава значение на неотложността и не толерира небрежността на околните. Никога не пропуска крайния срок и е много подреден. Обича реда и се чувства некомфортно от промени.</a:t>
            </a:r>
            <a:r>
              <a:rPr lang="bg-BG" sz="3300" b="1" i="1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300" b="1" i="1" dirty="0"/>
              <a:t>	Положителни качества:</a:t>
            </a:r>
            <a:r>
              <a:rPr lang="bg-BG" sz="3300" i="1" dirty="0"/>
              <a:t> изпълнява си думата, </a:t>
            </a:r>
            <a:r>
              <a:rPr lang="bg-BG" sz="3300" i="1" dirty="0" err="1"/>
              <a:t>перфекционист</a:t>
            </a:r>
            <a:r>
              <a:rPr lang="bg-BG" sz="3300" i="1" dirty="0"/>
              <a:t>.</a:t>
            </a:r>
            <a:br>
              <a:rPr lang="bg-BG" sz="3300" i="1" dirty="0"/>
            </a:br>
            <a:r>
              <a:rPr lang="bg-BG" sz="3300" i="1" dirty="0"/>
              <a:t>	</a:t>
            </a:r>
            <a:r>
              <a:rPr lang="bg-BG" sz="3300" b="1" i="1" dirty="0"/>
              <a:t>Допустими слабости:</a:t>
            </a:r>
            <a:r>
              <a:rPr lang="bg-BG" sz="3300" i="1" dirty="0"/>
              <a:t> притеснен, нежелание да разпорежда, понякога дребнав.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7E5-B668-4469-AD06-0EF4838D6E61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676018"/>
      </p:ext>
    </p:extLst>
  </p:cSld>
  <p:clrMapOvr>
    <a:masterClrMapping/>
  </p:clrMapOvr>
  <p:transition spd="slow">
    <p:wipe dir="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sz="3300" b="1" dirty="0">
                <a:solidFill>
                  <a:srgbClr val="C00000"/>
                </a:solidFill>
              </a:rPr>
              <a:t>4. Изследовател на ресурси</a:t>
            </a:r>
            <a:r>
              <a:rPr lang="en-US" sz="3300" b="1" dirty="0">
                <a:solidFill>
                  <a:srgbClr val="C00000"/>
                </a:solidFill>
              </a:rPr>
              <a:t> (Resource investigator)</a:t>
            </a:r>
            <a:r>
              <a:rPr lang="bg-BG" sz="3300" b="1" dirty="0">
                <a:solidFill>
                  <a:srgbClr val="C00000"/>
                </a:solidFill>
              </a:rPr>
              <a:t> - </a:t>
            </a:r>
            <a:r>
              <a:rPr lang="bg-BG" dirty="0"/>
              <a:t>доминантен </a:t>
            </a:r>
            <a:r>
              <a:rPr lang="bg-BG" dirty="0" err="1"/>
              <a:t>екстраверт</a:t>
            </a:r>
            <a:r>
              <a:rPr lang="bg-BG" dirty="0"/>
              <a:t>, социален и комуникативен,  умее да открива клиенти, много подходящ за </a:t>
            </a:r>
            <a:r>
              <a:rPr lang="bg-BG" dirty="0" err="1"/>
              <a:t>промоционална</a:t>
            </a:r>
            <a:r>
              <a:rPr lang="bg-BG" dirty="0"/>
              <a:t> дейност, склонен да взема идеи от другите и да ги реализира</a:t>
            </a:r>
            <a:r>
              <a:rPr lang="bg-BG" b="1" dirty="0"/>
              <a:t>, </a:t>
            </a:r>
            <a:r>
              <a:rPr lang="bg-BG" dirty="0"/>
              <a:t>спокоен, любознателен,  оптимистична натура, влияе положително на мотивацията на екипа. Има много контакти извън екипа и често контактува с външни лица.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b="1" i="1" dirty="0"/>
              <a:t>	Положителни качества:</a:t>
            </a:r>
            <a:r>
              <a:rPr lang="bg-BG" i="1" dirty="0"/>
              <a:t> изследва нови възможности, свързва се с полезни хора, отговаря на предизвикателствата.</a:t>
            </a:r>
            <a:br>
              <a:rPr lang="bg-BG" i="1" dirty="0"/>
            </a:br>
            <a:r>
              <a:rPr lang="bg-BG" i="1" dirty="0"/>
              <a:t>	</a:t>
            </a:r>
            <a:r>
              <a:rPr lang="bg-BG" b="1" i="1" dirty="0"/>
              <a:t>Допустими слабости:</a:t>
            </a:r>
            <a:r>
              <a:rPr lang="bg-BG" i="1" dirty="0"/>
              <a:t> губи интерес след първоначалната еуфория, може да бъде прекалено оптимистичен и безкритичен.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95D-E0A2-44C9-9B37-1C4CF4C1535F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517220"/>
      </p:ext>
    </p:extLst>
  </p:cSld>
  <p:clrMapOvr>
    <a:masterClrMapping/>
  </p:clrMapOvr>
  <p:transition spd="slow">
    <p:wipe dir="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sz="3600" b="1" dirty="0">
                <a:solidFill>
                  <a:srgbClr val="C00000"/>
                </a:solidFill>
              </a:rPr>
              <a:t>5. Координатор</a:t>
            </a:r>
            <a:r>
              <a:rPr lang="en-US" sz="3600" b="1" dirty="0">
                <a:solidFill>
                  <a:srgbClr val="C00000"/>
                </a:solidFill>
              </a:rPr>
              <a:t> (Co-</a:t>
            </a:r>
            <a:r>
              <a:rPr lang="en-US" sz="3600" b="1" dirty="0" err="1">
                <a:solidFill>
                  <a:srgbClr val="C00000"/>
                </a:solidFill>
              </a:rPr>
              <a:t>Ordinator</a:t>
            </a:r>
            <a:r>
              <a:rPr lang="en-US" sz="3600" b="1" dirty="0">
                <a:solidFill>
                  <a:srgbClr val="C00000"/>
                </a:solidFill>
              </a:rPr>
              <a:t>)</a:t>
            </a:r>
            <a:endParaRPr lang="bg-BG" sz="36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bg-BG" dirty="0"/>
              <a:t>Координаторът е дисциплиниран и с фокус върху целите, има обединяваща сила в колектива и обикновено се радва на уважението на другите. За разлика от изследователите, които търсят нови възможности навън, координаторите ги търсят вътре в екипа. Те са уверени, авторитетни, добри </a:t>
            </a:r>
            <a:r>
              <a:rPr lang="bg-BG" dirty="0" err="1"/>
              <a:t>комуникатори</a:t>
            </a:r>
            <a:r>
              <a:rPr lang="bg-BG" dirty="0"/>
              <a:t>.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bg-BG" b="1" i="1" dirty="0"/>
              <a:t>	Положителни качества:</a:t>
            </a:r>
            <a:r>
              <a:rPr lang="bg-BG" i="1" dirty="0"/>
              <a:t> ясно осъзнаване на целите, оценяват приноса на другите, нямат предразсъдъци.</a:t>
            </a:r>
            <a:br>
              <a:rPr lang="bg-BG" i="1" dirty="0"/>
            </a:br>
            <a:r>
              <a:rPr lang="bg-BG" i="1" dirty="0"/>
              <a:t>	</a:t>
            </a:r>
            <a:r>
              <a:rPr lang="bg-BG" b="1" i="1" dirty="0"/>
              <a:t>Допустими слабости:</a:t>
            </a:r>
            <a:r>
              <a:rPr lang="bg-BG" i="1" dirty="0"/>
              <a:t> не притежават изключителен интелект или съзидателни способности.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87FD-DEE7-4DC4-85EE-3FF6831AF635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58613"/>
      </p:ext>
    </p:extLst>
  </p:cSld>
  <p:clrMapOvr>
    <a:masterClrMapping/>
  </p:clrMapOvr>
  <p:transition spd="slow">
    <p:wipe dir="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sz="3300" b="1" dirty="0">
                <a:solidFill>
                  <a:srgbClr val="C00000"/>
                </a:solidFill>
              </a:rPr>
              <a:t>6. Екипен работник</a:t>
            </a:r>
            <a:r>
              <a:rPr lang="en-US" sz="3300" b="1" dirty="0">
                <a:solidFill>
                  <a:srgbClr val="C00000"/>
                </a:solidFill>
              </a:rPr>
              <a:t> (Team worker)</a:t>
            </a:r>
            <a:r>
              <a:rPr lang="bg-BG" sz="3300" b="1" dirty="0">
                <a:solidFill>
                  <a:srgbClr val="C00000"/>
                </a:solidFill>
              </a:rPr>
              <a:t> - </a:t>
            </a:r>
            <a:r>
              <a:rPr lang="bg-BG" sz="3300" dirty="0"/>
              <a:t>чувствителен към проблемите на колегите си, социален </a:t>
            </a:r>
            <a:r>
              <a:rPr lang="bg-BG" sz="3300" dirty="0" err="1"/>
              <a:t>комуникатор</a:t>
            </a:r>
            <a:r>
              <a:rPr lang="bg-BG" sz="3300" dirty="0"/>
              <a:t>, който търси баланса между формалната и неформалната структура; </a:t>
            </a:r>
            <a:r>
              <a:rPr lang="bg-BG" sz="3300" b="1" dirty="0"/>
              <a:t>социално ориентиран и разпознават емоционалното състояние на другите, добър слушател и дипломат; </a:t>
            </a:r>
            <a:r>
              <a:rPr lang="bg-BG" sz="3300" dirty="0"/>
              <a:t>лоялен към екипа;  неконкурентен и често нерешителен, но изключително важен за духа на екипа, За разлика от координаторите, които се насочват към целите, екипният работник се стреми да оптимизира климата в  екипа и разрешава неразбирателството.</a:t>
            </a:r>
            <a:endParaRPr lang="en-US" sz="3300" dirty="0"/>
          </a:p>
          <a:p>
            <a:pPr marL="0" indent="0">
              <a:buNone/>
            </a:pPr>
            <a:r>
              <a:rPr lang="bg-BG" sz="3300" b="1" i="1" dirty="0"/>
              <a:t>	Положителни качества:</a:t>
            </a:r>
            <a:r>
              <a:rPr lang="bg-BG" sz="3300" i="1" dirty="0"/>
              <a:t> емоционална интелигентност.</a:t>
            </a:r>
          </a:p>
          <a:p>
            <a:pPr marL="0" indent="0">
              <a:buNone/>
            </a:pPr>
            <a:r>
              <a:rPr lang="bg-BG" sz="3300" b="1" i="1" dirty="0"/>
              <a:t>	Допустими слабости:</a:t>
            </a:r>
            <a:r>
              <a:rPr lang="bg-BG" sz="3300" i="1" dirty="0"/>
              <a:t> нерешителност.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EB9-E14D-4E3C-9D7B-C107026E75B3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491637"/>
      </p:ext>
    </p:extLst>
  </p:cSld>
  <p:clrMapOvr>
    <a:masterClrMapping/>
  </p:clrMapOvr>
  <p:transition spd="slow">
    <p:wipe dir="d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sz="3600" b="1" dirty="0">
                <a:solidFill>
                  <a:srgbClr val="C00000"/>
                </a:solidFill>
              </a:rPr>
              <a:t>7. </a:t>
            </a:r>
            <a:r>
              <a:rPr lang="bg-BG" sz="3600" b="1" dirty="0" err="1">
                <a:solidFill>
                  <a:srgbClr val="C00000"/>
                </a:solidFill>
              </a:rPr>
              <a:t>Визионер</a:t>
            </a:r>
            <a:r>
              <a:rPr lang="bg-BG" sz="3600" b="1" dirty="0">
                <a:solidFill>
                  <a:srgbClr val="C00000"/>
                </a:solidFill>
              </a:rPr>
              <a:t> – генератор на идеи (</a:t>
            </a:r>
            <a:r>
              <a:rPr lang="en-US" sz="3600" b="1" dirty="0">
                <a:solidFill>
                  <a:srgbClr val="C00000"/>
                </a:solidFill>
              </a:rPr>
              <a:t>Plant)</a:t>
            </a:r>
            <a:r>
              <a:rPr lang="bg-BG" sz="3600" b="1" dirty="0">
                <a:solidFill>
                  <a:srgbClr val="C00000"/>
                </a:solidFill>
              </a:rPr>
              <a:t> - </a:t>
            </a:r>
            <a:r>
              <a:rPr lang="bg-BG" dirty="0"/>
              <a:t> човек на идеите,  мисли по особен начин и с много въображение, предпочита да работи относително независимо и често нетрадиционно. </a:t>
            </a:r>
            <a:r>
              <a:rPr lang="bg-BG" dirty="0" err="1"/>
              <a:t>Визионерите</a:t>
            </a:r>
            <a:r>
              <a:rPr lang="bg-BG" dirty="0"/>
              <a:t> са чувствителни към критики и похвала и са склонни да отделят прекалено много време на идеи, които разпалват въображението им, но не винаги пасват на нуждите на колектива.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bg-BG" b="1" i="1" dirty="0"/>
              <a:t>	Положителни качества:</a:t>
            </a:r>
            <a:r>
              <a:rPr lang="bg-BG" i="1" dirty="0"/>
              <a:t> въображение, интелект, познание, решава трудни проблеми.</a:t>
            </a:r>
            <a:br>
              <a:rPr lang="bg-BG" i="1" dirty="0"/>
            </a:br>
            <a:r>
              <a:rPr lang="bg-BG" i="1" dirty="0"/>
              <a:t>	</a:t>
            </a:r>
            <a:r>
              <a:rPr lang="bg-BG" b="1" i="1" dirty="0"/>
              <a:t>Допустими слабости:</a:t>
            </a:r>
            <a:r>
              <a:rPr lang="bg-BG" i="1" dirty="0"/>
              <a:t> витае из облаците, склонен да не обръща внимание на практически детайли или протокол.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9C49-80B5-402A-825A-1F87B3010A04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271299"/>
      </p:ext>
    </p:extLst>
  </p:cSld>
  <p:clrMapOvr>
    <a:masterClrMapping/>
  </p:clrMapOvr>
  <p:transition spd="slow">
    <p:wipe dir="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>
                <a:solidFill>
                  <a:srgbClr val="C00000"/>
                </a:solidFill>
              </a:rPr>
              <a:t>8. Наблюдател-оценител</a:t>
            </a:r>
            <a:r>
              <a:rPr lang="en-US" sz="2800" b="1" dirty="0">
                <a:solidFill>
                  <a:srgbClr val="C00000"/>
                </a:solidFill>
              </a:rPr>
              <a:t> (Monitor-evaluator)</a:t>
            </a:r>
            <a:r>
              <a:rPr lang="bg-BG" sz="2800" b="1" dirty="0">
                <a:solidFill>
                  <a:srgbClr val="C00000"/>
                </a:solidFill>
              </a:rPr>
              <a:t> - </a:t>
            </a:r>
            <a:r>
              <a:rPr lang="bg-BG" sz="2800" dirty="0"/>
              <a:t>стабилен </a:t>
            </a:r>
            <a:r>
              <a:rPr lang="bg-BG" sz="2800" dirty="0" err="1"/>
              <a:t>интроверт</a:t>
            </a:r>
            <a:r>
              <a:rPr lang="bg-BG" sz="2800" dirty="0"/>
              <a:t>, безпристрастен анализатор, безкомпромисен диагностик на проблемите. Това са интелигентни и стабилни хора, чиято сила е в безпристрастен анализ на чуждите идеи. Най-често те предпазват екипа от вземане на грешно решение, критикуват обективно. Могат да бъдат нетактични при изразяване на вижданията си, но са балансирани и справедливи.</a:t>
            </a:r>
            <a:endParaRPr lang="en-US" sz="2800" dirty="0"/>
          </a:p>
          <a:p>
            <a:pPr marL="0" indent="0">
              <a:buNone/>
            </a:pPr>
            <a:r>
              <a:rPr lang="bg-BG" sz="2800" b="1" i="1" dirty="0"/>
              <a:t>	Положителни качества:</a:t>
            </a:r>
            <a:r>
              <a:rPr lang="bg-BG" sz="2800" i="1" dirty="0"/>
              <a:t> преценка, дискретност, твърдост.</a:t>
            </a:r>
            <a:br>
              <a:rPr lang="bg-BG" sz="2800" i="1" dirty="0"/>
            </a:br>
            <a:r>
              <a:rPr lang="bg-BG" sz="2800" i="1" dirty="0"/>
              <a:t>	</a:t>
            </a:r>
            <a:r>
              <a:rPr lang="bg-BG" sz="2800" b="1" i="1" dirty="0"/>
              <a:t>Допустими слабости:</a:t>
            </a:r>
            <a:r>
              <a:rPr lang="bg-BG" sz="2800" i="1" dirty="0"/>
              <a:t> липса на ентусиазъм, неспособни да мотивират другите, малко студени и понякога нетактични.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691-2700-4400-B484-659AA7E029B9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69023"/>
      </p:ext>
    </p:extLst>
  </p:cSld>
  <p:clrMapOvr>
    <a:masterClrMapping/>
  </p:clrMapOvr>
  <p:transition spd="slow">
    <p:wipe dir="d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300" b="1" dirty="0">
                <a:solidFill>
                  <a:srgbClr val="C00000"/>
                </a:solidFill>
              </a:rPr>
              <a:t>9. Специалист</a:t>
            </a:r>
            <a:r>
              <a:rPr lang="en-US" sz="3300" b="1" dirty="0">
                <a:solidFill>
                  <a:srgbClr val="C00000"/>
                </a:solidFill>
              </a:rPr>
              <a:t> (Specialist)</a:t>
            </a:r>
            <a:r>
              <a:rPr lang="bg-BG" sz="3300" b="1" dirty="0">
                <a:solidFill>
                  <a:srgbClr val="C00000"/>
                </a:solidFill>
              </a:rPr>
              <a:t> - </a:t>
            </a:r>
            <a:r>
              <a:rPr lang="bg-BG" sz="3300" dirty="0"/>
              <a:t>у</a:t>
            </a:r>
            <a:r>
              <a:rPr lang="bg-BG" dirty="0"/>
              <a:t>стремен към придобиване на високо специализирани познания или умения, прецизен експерт в дадена сфера, </a:t>
            </a:r>
            <a:r>
              <a:rPr lang="bg-BG" b="1" dirty="0"/>
              <a:t>целенасочен и предан.</a:t>
            </a:r>
            <a:r>
              <a:rPr lang="bg-BG" dirty="0"/>
              <a:t>  Такива специалисти  стават добри мениджъри поради добрата им способност да вземат решения, базиращи се на дълбоките им познания в дадена сфера.</a:t>
            </a:r>
            <a:endParaRPr lang="en-US" dirty="0"/>
          </a:p>
          <a:p>
            <a:pPr marL="0" indent="0">
              <a:buNone/>
            </a:pPr>
            <a:r>
              <a:rPr lang="bg-BG" b="1" i="1" dirty="0"/>
              <a:t>	Положителни качества:</a:t>
            </a:r>
            <a:r>
              <a:rPr lang="bg-BG" i="1" dirty="0"/>
              <a:t> осигуряват познания и умения там, където се търсят.</a:t>
            </a:r>
            <a:br>
              <a:rPr lang="bg-BG" i="1" dirty="0"/>
            </a:br>
            <a:r>
              <a:rPr lang="bg-BG" i="1" dirty="0"/>
              <a:t>	</a:t>
            </a:r>
            <a:r>
              <a:rPr lang="bg-BG" b="1" i="1" dirty="0"/>
              <a:t>Допустими слабости:</a:t>
            </a:r>
            <a:r>
              <a:rPr lang="bg-BG" i="1" dirty="0"/>
              <a:t> допринасят на тесен фронт, убягва им голямата картина.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13AE-9245-47A5-88C6-C02FEA2B1C6C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220959"/>
      </p:ext>
    </p:extLst>
  </p:cSld>
  <p:clrMapOvr>
    <a:masterClrMapping/>
  </p:clrMapOvr>
  <p:transition spd="slow">
    <p:wipe dir="d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Болшинството работни екипи имат </a:t>
            </a:r>
            <a:r>
              <a:rPr lang="bg-BG" b="1" i="1" dirty="0"/>
              <a:t>лидер</a:t>
            </a:r>
            <a:r>
              <a:rPr lang="bg-BG" dirty="0"/>
              <a:t>, който поддържа и насочва дейностите на екипа. Екипите могат да се </a:t>
            </a:r>
            <a:r>
              <a:rPr lang="bg-BG" b="1" i="1" dirty="0"/>
              <a:t>самоуправляват</a:t>
            </a:r>
            <a:r>
              <a:rPr lang="bg-BG" dirty="0"/>
              <a:t>, т.е. да бъдат водени съвместно от членове на групата, които вземат заедно решения относно работните цели и дейности.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bg-BG" dirty="0"/>
              <a:t>	Основните предпоставки за създаване на ефективен екип включват внимателен подбор на членовете и лидера, създаване на мотивиращ работен климат, определяне на система за контрол и оценка на резултатите, продължаващо обучение с цел повишаване на професионалната квалификация и ясна система и параметри за мотивационни действия при постигане на целите.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6CE0-EA5E-4EB6-9289-A3D78B8EAC5B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021498"/>
      </p:ext>
    </p:extLst>
  </p:cSld>
  <p:clrMapOvr>
    <a:masterClrMapping/>
  </p:clrMapOvr>
  <p:transition spd="slow">
    <p:wipe dir="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C00000"/>
                </a:solidFill>
              </a:rPr>
              <a:t>Работата на ефективния екип се основава на:</a:t>
            </a: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Принцип на съвместната дейност.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Членовете с пълна готовност прилагат своя опит в работата, съобразяват се с опита на другите и взаимно си помагат за решаване на възникналите казуси.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Принцип на конфликтността.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Конфликтите се приемат като полезни и се решават конструктивно с цел повишаване на скоростта и ефективността на работния процес.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FE2A-8DB6-4CCB-9BEA-5EEE63915A19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609302"/>
      </p:ext>
    </p:extLst>
  </p:cSld>
  <p:clrMapOvr>
    <a:masterClrMapping/>
  </p:clrMapOvr>
  <p:transition spd="slow">
    <p:wipe dir="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C00000"/>
                </a:solidFill>
              </a:rPr>
              <a:t>Работата на ефективния екип се основава на:</a:t>
            </a: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Принцип на ефективността.</a:t>
            </a:r>
            <a:r>
              <a:rPr lang="bg-BG" dirty="0"/>
              <a:t> Всеки член на екипа се стреми да направи процеса максимално ефективен, като стимулира и подкрепя партньорите си.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Принцип на съгласуваността.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Лидерът или мениджърът изпълнява екипните решения, дори ако не е съгласен с тях.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FE2A-8DB6-4CCB-9BEA-5EEE63915A19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590721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sz="3300" dirty="0"/>
              <a:t>За ОП от значение са поведенческите измерения на разделението на труда и специализацията. </a:t>
            </a:r>
          </a:p>
          <a:p>
            <a:pPr marL="0" indent="0">
              <a:buNone/>
            </a:pPr>
            <a:r>
              <a:rPr lang="bg-BG" sz="3300" dirty="0"/>
              <a:t>	Взаимовръзките и отговорностите по разделе­нието на труда се реализират с помощта на </a:t>
            </a:r>
            <a:r>
              <a:rPr lang="bg-BG" sz="3300" b="1" dirty="0"/>
              <a:t>делегирането, </a:t>
            </a:r>
            <a:r>
              <a:rPr lang="bg-BG" sz="3300" dirty="0"/>
              <a:t>чрез което на членовете на организацията се възлагат определени задължения и отговорности и се предоставят необходимите за това власт и права. </a:t>
            </a:r>
          </a:p>
          <a:p>
            <a:pPr marL="0" indent="0">
              <a:buNone/>
            </a:pPr>
            <a:r>
              <a:rPr lang="bg-BG" sz="3300" dirty="0"/>
              <a:t>	Следователно, </a:t>
            </a:r>
            <a:r>
              <a:rPr lang="bg-BG" sz="3300" b="1" dirty="0"/>
              <a:t>делегиране­то  е средство</a:t>
            </a:r>
            <a:r>
              <a:rPr lang="bg-BG" sz="3300" dirty="0"/>
              <a:t>, с което управляващият увеличава сферата на своето влияние сред подчинените.</a:t>
            </a:r>
            <a:endParaRPr lang="en-US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38808" cy="365125"/>
          </a:xfrm>
        </p:spPr>
        <p:txBody>
          <a:bodyPr/>
          <a:lstStyle/>
          <a:p>
            <a:fld id="{33D6E5A2-EC83-451F-A719-9AC1370DD5CF}" type="slidenum">
              <a:rPr lang="en-US" sz="1600" b="1" smtClean="0">
                <a:solidFill>
                  <a:schemeClr val="tx1"/>
                </a:solidFill>
              </a:rPr>
              <a:pPr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114546"/>
      </p:ext>
    </p:extLst>
  </p:cSld>
  <p:clrMapOvr>
    <a:masterClrMapping/>
  </p:clrMapOvr>
  <p:transition spd="slow">
    <p:wipe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Често пъти не се прави разлика между “формална група” и “екип” и това води до недоразумения у мениджъри и служители относно предназначението и ползите от екипната организация на работа.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	Както бе подчертано, екипът не е просто съвкупност от хора (служители, колеги, партньори), които работят заедно. За екип говорим само тогава, когато са налице две характеристики на тази група: </a:t>
            </a:r>
            <a:r>
              <a:rPr lang="bg-BG" b="1" i="1" dirty="0"/>
              <a:t>обща цел и взаимна зависимост между хората</a:t>
            </a:r>
            <a:r>
              <a:rPr lang="bg-BG" i="1" dirty="0"/>
              <a:t> </a:t>
            </a:r>
            <a:r>
              <a:rPr lang="bg-BG" b="1" i="1" dirty="0"/>
              <a:t>при изпълнение на техните работни задачи.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6A46-DFBC-4984-BADD-179266EBBD57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011183"/>
      </p:ext>
    </p:extLst>
  </p:cSld>
  <p:clrMapOvr>
    <a:masterClrMapping/>
  </p:clrMapOvr>
  <p:transition spd="slow">
    <p:wipe dir="d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sz="3600" dirty="0"/>
              <a:t>В практиката се срещат примери на групи, които отговарят и на двете характеристики за екип, но това не означава, че тези екипи са еднакви – напротив, те са различни и хората в тях си взаимодействат по различен начин.</a:t>
            </a:r>
          </a:p>
          <a:p>
            <a:pPr marL="0" indent="0">
              <a:buNone/>
            </a:pPr>
            <a:r>
              <a:rPr lang="bg-BG" sz="3600" dirty="0"/>
              <a:t>	Според Т. Христов (2006) съществуват </a:t>
            </a:r>
            <a:r>
              <a:rPr lang="bg-BG" sz="3600" dirty="0">
                <a:solidFill>
                  <a:srgbClr val="FF0000"/>
                </a:solidFill>
              </a:rPr>
              <a:t>5 вида екипи: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9BF0-D586-4841-AA29-816BFF189AD1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17335"/>
      </p:ext>
    </p:extLst>
  </p:cSld>
  <p:clrMapOvr>
    <a:masterClrMapping/>
  </p:clrMapOvr>
  <p:transition spd="slow">
    <p:wipe dir="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Работен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най-често срещан. Той е полезен, когато е нужно ежедневно и непрекъсваемо да се произвежда определена стока или услуга.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Проектен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създава се за постигане на конкретен, често еднократен резултат. Такъв екип е полезен, когато целта е да се създаде нов продукт.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Паралелен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създава се, когато е нужно да се оптимизира качеството на работните процеси, да се усъвършенства координацията и т.н. Наподобява проектен екип, но резултатът, който се преследва тук не е създаване на нов продукт. Паралелен екип е нужен, когато трябва да се разреши някакъв проблем, без да се променя фундаментално структурата на организацията.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A4CF-DB1D-492C-9F62-8B5703D746F7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261336"/>
      </p:ext>
    </p:extLst>
  </p:cSld>
  <p:clrMapOvr>
    <a:masterClrMapping/>
  </p:clrMapOvr>
  <p:transition spd="slow">
    <p:wipe dir="d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bg-BG" i="1" dirty="0">
                <a:solidFill>
                  <a:srgbClr val="C00000"/>
                </a:solidFill>
              </a:rPr>
              <a:t>Мениджърски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състои се от мениджъри, които координират и синхронизират всички </a:t>
            </a:r>
            <a:r>
              <a:rPr lang="bg-BG" dirty="0" err="1"/>
              <a:t>взаимозависими</a:t>
            </a:r>
            <a:r>
              <a:rPr lang="bg-BG" dirty="0"/>
              <a:t> структури на организацията (екипи, работни групи, отдели, цехове, бригади). Има за задача да предоставя ресурси и напътствия за постигане на стратегическите цели на организацията.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Неформален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съставен е от хора с общи интереси или цели. Участието е доброволно. Броят на членовете му варира с времето, липсва ясна граница между екипа и организацията.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8CCF-87BC-4F21-9726-5A58EACD9A21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708594"/>
      </p:ext>
    </p:extLst>
  </p:cSld>
  <p:clrMapOvr>
    <a:masterClrMapping/>
  </p:clrMapOvr>
  <p:transition spd="slow">
    <p:wipe dir="d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 hangingPunct="0">
              <a:buNone/>
            </a:pPr>
            <a:r>
              <a:rPr lang="ru-RU" sz="3600" b="1" cap="small" dirty="0">
                <a:solidFill>
                  <a:srgbClr val="C00000"/>
                </a:solidFill>
              </a:rPr>
              <a:t>Екипна ефективност и фактори на ефективността</a:t>
            </a:r>
            <a:endParaRPr lang="en-US" sz="3600" b="1" cap="small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bg-BG" dirty="0"/>
              <a:t>	</a:t>
            </a:r>
            <a:r>
              <a:rPr lang="bg-BG" sz="3300" dirty="0"/>
              <a:t>Един екип е ефективен, когато постига целите, за които е създаден.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sz="3300" dirty="0"/>
              <a:t>	Съществуват редица фактори, които водят до неефективност.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sz="3300" dirty="0"/>
              <a:t>	Част от тях са “външни”, независещи от членовете на екипа – напр., влошена икономическа среда, липса на достатъчно ресурси, информация, пълномощия и т.н.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sz="3300" dirty="0"/>
              <a:t>	Важно значение имат онези фактори, които зависят от самите участници в екипната работа и от ръководителите на екипа. Именно те често пъти предопределят успеха или провала на екипа. </a:t>
            </a:r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15E3-1489-40BC-8755-C5F59C6B197E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489655"/>
      </p:ext>
    </p:extLst>
  </p:cSld>
  <p:clrMapOvr>
    <a:masterClrMapping/>
  </p:clrMapOvr>
  <p:transition spd="slow">
    <p:wipe dir="d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endParaRPr lang="ru-RU" sz="5400" b="1" cap="small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hangingPunct="0">
              <a:buNone/>
            </a:pPr>
            <a:endParaRPr lang="ru-RU" sz="5400" b="1" cap="small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hangingPunct="0">
              <a:buNone/>
            </a:pPr>
            <a:r>
              <a:rPr lang="bg-BG" sz="4000" b="1" cap="small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4000" b="1" cap="small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000" b="1" cap="small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Екипна ефективност и фактори на ефективността</a:t>
            </a:r>
            <a:endParaRPr lang="en-US" sz="4000" b="1" cap="small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CE9C-A7C4-48A8-BFB7-40BEF5BA4DCA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689432"/>
      </p:ext>
    </p:extLst>
  </p:cSld>
  <p:clrMapOvr>
    <a:masterClrMapping/>
  </p:clrMapOvr>
  <p:transition spd="slow">
    <p:wipe dir="d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ru-RU" sz="3600" b="1" cap="small" dirty="0">
                <a:solidFill>
                  <a:srgbClr val="C00000"/>
                </a:solidFill>
              </a:rPr>
              <a:t>Екипна ефективност и фактори на ефективността</a:t>
            </a:r>
            <a:endParaRPr lang="en-US" sz="3600" b="1" cap="smal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bg-BG" dirty="0"/>
              <a:t>	За да се определят факторите, които подкопават (или благоприятстват) екипната ефективност, те следва да се измерят и класират по степен на важност или влияние. </a:t>
            </a:r>
          </a:p>
          <a:p>
            <a:pPr marL="0" indent="0">
              <a:buNone/>
            </a:pPr>
            <a:r>
              <a:rPr lang="bg-BG" dirty="0"/>
              <a:t>	Специалистите по мениджмънт са разработили подходи, които позволяват да се измери ефективността на един екип и да се открият слабите места, които подкопават неговата дейност.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882-1CA1-43F9-AAAE-F3634720A63D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373929"/>
      </p:ext>
    </p:extLst>
  </p:cSld>
  <p:clrMapOvr>
    <a:masterClrMapping/>
  </p:clrMapOvr>
  <p:transition spd="slow">
    <p:wipe dir="d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Сред основните фактори за </a:t>
            </a:r>
            <a:r>
              <a:rPr lang="bg-BG" b="1" i="1" dirty="0"/>
              <a:t>добра</a:t>
            </a:r>
            <a:r>
              <a:rPr lang="bg-BG" dirty="0"/>
              <a:t> </a:t>
            </a:r>
            <a:r>
              <a:rPr lang="bg-BG" b="1" i="1" dirty="0"/>
              <a:t>екипната ефективност </a:t>
            </a:r>
            <a:r>
              <a:rPr lang="bg-BG" dirty="0"/>
              <a:t>могат да се посочат: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Атмосферата</a:t>
            </a:r>
            <a:r>
              <a:rPr lang="bg-BG" dirty="0"/>
              <a:t> – наличието на добри отношения, уважение между членовете, активно участие в екипната работа.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Справянето с конфликт</a:t>
            </a:r>
            <a:r>
              <a:rPr lang="bg-BG" dirty="0">
                <a:solidFill>
                  <a:srgbClr val="C00000"/>
                </a:solidFill>
              </a:rPr>
              <a:t>ите </a:t>
            </a:r>
            <a:r>
              <a:rPr lang="bg-BG" dirty="0"/>
              <a:t>– наличието на открита дискусия, доверие между членовете и правилен подход в конфликтни ситуации.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794-C937-4867-A06C-F2A07E26856C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397363"/>
      </p:ext>
    </p:extLst>
  </p:cSld>
  <p:clrMapOvr>
    <a:masterClrMapping/>
  </p:clrMapOvr>
  <p:transition spd="slow">
    <p:wipe dir="d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lvl="0"/>
            <a:r>
              <a:rPr lang="bg-BG" i="1" dirty="0">
                <a:solidFill>
                  <a:srgbClr val="C00000"/>
                </a:solidFill>
              </a:rPr>
              <a:t>Лидерството</a:t>
            </a:r>
            <a:r>
              <a:rPr lang="bg-BG" b="1" dirty="0"/>
              <a:t> </a:t>
            </a:r>
            <a:r>
              <a:rPr lang="bg-BG" dirty="0"/>
              <a:t>- умелото ръководство на екипа от един или повече негови членове.</a:t>
            </a:r>
          </a:p>
          <a:p>
            <a:pPr lvl="0"/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Мотивацията</a:t>
            </a:r>
            <a:r>
              <a:rPr lang="bg-BG" b="1" dirty="0"/>
              <a:t> </a:t>
            </a:r>
            <a:r>
              <a:rPr lang="bg-BG" dirty="0"/>
              <a:t>- когато членовете на екипа са мотивирани за работа, екипът може да постигне отлични резултати.</a:t>
            </a:r>
          </a:p>
          <a:p>
            <a:pPr lvl="0"/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Професионалното и личностно развитие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членовете на екипа да усещат, че не просто постигат определени организационни цели, но и се развиват в личностен и професионален план.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794-C937-4867-A06C-F2A07E26856C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420616"/>
      </p:ext>
    </p:extLst>
  </p:cSld>
  <p:clrMapOvr>
    <a:masterClrMapping/>
  </p:clrMapOvr>
  <p:transition spd="slow">
    <p:wipe dir="d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lvl="0"/>
            <a:r>
              <a:rPr lang="bg-BG" i="1" dirty="0">
                <a:solidFill>
                  <a:srgbClr val="C00000"/>
                </a:solidFill>
              </a:rPr>
              <a:t>Целите на екипа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един екип е много по-ефективен, ако членовете му вземат пряко участие в определянето на целите му и периодично оценяват постигнатото.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Начинът на вземане на решения</a:t>
            </a:r>
            <a:r>
              <a:rPr lang="bg-BG" dirty="0"/>
              <a:t> – екипът трябва да има изработен ясен механизъм за вземане на решения, което повишава ползите и ефективността от екипната работа.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Сътрудничеството</a:t>
            </a:r>
            <a:r>
              <a:rPr lang="bg-BG" b="1" dirty="0"/>
              <a:t> </a:t>
            </a:r>
            <a:r>
              <a:rPr lang="bg-BG" dirty="0"/>
              <a:t>- когато хората си сътрудничат, крайните резултати са много по-високи, отколкото ако всеки работи индивидуално, сам за себе си. 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78F8-CE88-4E51-B466-6B64B47F0F71}" type="datetime1">
              <a:rPr lang="bg-BG" smtClean="0"/>
              <a:t>27.3.2020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069219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13418</Words>
  <Application>Microsoft Office PowerPoint</Application>
  <PresentationFormat>On-screen Show (4:3)</PresentationFormat>
  <Paragraphs>1077</Paragraphs>
  <Slides>108</Slides>
  <Notes>90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21" baseType="lpstr">
      <vt:lpstr>Arial</vt:lpstr>
      <vt:lpstr>Arial Black</vt:lpstr>
      <vt:lpstr>Arial Unicode MS</vt:lpstr>
      <vt:lpstr>Calibri</vt:lpstr>
      <vt:lpstr>Cambria</vt:lpstr>
      <vt:lpstr>Franklin Gothic Medium</vt:lpstr>
      <vt:lpstr>Georgia</vt:lpstr>
      <vt:lpstr>HebarU</vt:lpstr>
      <vt:lpstr>Times New Roman</vt:lpstr>
      <vt:lpstr>Training</vt:lpstr>
      <vt:lpstr>Default Design</vt:lpstr>
      <vt:lpstr>1_Training</vt:lpstr>
      <vt:lpstr>CorelDRAW.Graphic.10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Основни параметри на групите и основни елементи на груповия процес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Социометрията като метод за управлението на малките групи </vt:lpstr>
      <vt:lpstr>През 30-те години на 20-ти век паралелно с развитието на школата на организационното поведение в мениджмънта нараства значително интересът към изучаване на функционирането на малките групи. За тази цел започва да се използва социометричния метод, въведен от Джордж Морено, американски психиатър и социален психолог. </vt:lpstr>
      <vt:lpstr>Социометрията е разновидност на анкетния метод, който дава възможност:  - да се проучи структурата и динамиката на взаимоотношенията в групата; - да се съпоставят формалната и неформалната структура;  - да се измерят количествено взаимоотношенията в групата и да се установи статуса на всяко лице;  - да се определи по емпиричен начин лидерът на групата;  - да се предприемат съответни управленчески действия за оптимизиране на структурата на взаимоотношенията.</vt:lpstr>
      <vt:lpstr>Основно средство за събиране на информация е социометричната анкета. Задават се два типа въпроси, които отразяват желанието на анкетираните лица за съвместна работа или за съвместно прекарване на свободното време. Отговорите разкриват формалната и неформалната структура на взаимоотношенията в групата. Информацията се обработва в социометрична таблица, която представя нагледно връзките в групата. Съставя се чрез съчетание на направените и получените избори за всяко лице в групата.</vt:lpstr>
      <vt:lpstr>PowerPoint Presentation</vt:lpstr>
      <vt:lpstr>От таблицата могат да се изчислят:  I. Индивидуални социометрични показатели:  - Социометричен бал - брой получени избори за всяко лице.  - Рангов номер - подреждане на анкетираните според социометричния бал. В посочения пример лицата с № 4, 5 и 6 имат най-висок социометричен бал.</vt:lpstr>
      <vt:lpstr>- Социална експанзивност (СЕк) - брой направени избори от дадено лице към общия брой анкетирани минус 1. Показва отношението на дадено лице към другите лица в групата - най-висока социална експанзивност имат лицата № 6, 3 и 8.  - Социален статус (ССт) - брой получени избори от дадено лице към общия брой анкетирани лица минус 1. Показва отношението на другите към даденото лице. В нашия пример с най-висок социален статус в групата са лица № 4, 5 и 6.</vt:lpstr>
      <vt:lpstr>II. Групови социометрични показатели:  Сплотеност на групата - общ брой направени избори от всички членове на групата, отнесени към възможния брой избори. За посочената група от 10 лица този показател е 57/90 = 0.63 – може да се изрази и в % - 63%.  Взаимна изборност – каква част от направените избори имат взаимно покритие. В нашия пример взаимната изборност е 34/57=0.596, т.е. 59,6%.  Изолираност на членовете на групата – показва каква част от лицата в групата не са избрани от никого. В посочения пример няма такива лица. </vt:lpstr>
      <vt:lpstr>Посочените индивидуални и групови социометрични показатели се изчисляват поотделно за формалната и неформалната структура на взаимоотношенията в групата. Съпоставянето им може да насочи към конкретни управленски решения за оптимизиране на психосоциалния климат. Лицето с най-висок социометричен бал (получило най-високо одобрение от членовете на групата) е неформалният лидер на групата. В идеалния случай неформалният лидер може да съвпада с формалния лидер и това е гаранция за ефективно функциониране на групата.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2015-04-25T10:42:11Z</dcterms:created>
  <dcterms:modified xsi:type="dcterms:W3CDTF">2020-03-27T14:12:47Z</dcterms:modified>
</cp:coreProperties>
</file>