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7.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9.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10.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1.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2.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3.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4.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5.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16.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1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8.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9.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20.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21.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22.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6" r:id="rId2"/>
  </p:sldMasterIdLst>
  <p:notesMasterIdLst>
    <p:notesMasterId r:id="rId61"/>
  </p:notesMasterIdLst>
  <p:sldIdLst>
    <p:sldId id="455" r:id="rId3"/>
    <p:sldId id="456" r:id="rId4"/>
    <p:sldId id="327" r:id="rId5"/>
    <p:sldId id="304" r:id="rId6"/>
    <p:sldId id="326" r:id="rId7"/>
    <p:sldId id="305" r:id="rId8"/>
    <p:sldId id="306" r:id="rId9"/>
    <p:sldId id="307" r:id="rId10"/>
    <p:sldId id="308" r:id="rId11"/>
    <p:sldId id="309" r:id="rId12"/>
    <p:sldId id="310"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457" r:id="rId28"/>
    <p:sldId id="458" r:id="rId29"/>
    <p:sldId id="459" r:id="rId30"/>
    <p:sldId id="460" r:id="rId31"/>
    <p:sldId id="461" r:id="rId32"/>
    <p:sldId id="462" r:id="rId33"/>
    <p:sldId id="463" r:id="rId34"/>
    <p:sldId id="464" r:id="rId35"/>
    <p:sldId id="465" r:id="rId36"/>
    <p:sldId id="466" r:id="rId37"/>
    <p:sldId id="467" r:id="rId38"/>
    <p:sldId id="468" r:id="rId39"/>
    <p:sldId id="469" r:id="rId40"/>
    <p:sldId id="470" r:id="rId41"/>
    <p:sldId id="471" r:id="rId42"/>
    <p:sldId id="472" r:id="rId43"/>
    <p:sldId id="473" r:id="rId44"/>
    <p:sldId id="474" r:id="rId45"/>
    <p:sldId id="475" r:id="rId46"/>
    <p:sldId id="476" r:id="rId47"/>
    <p:sldId id="477" r:id="rId48"/>
    <p:sldId id="478" r:id="rId49"/>
    <p:sldId id="479" r:id="rId50"/>
    <p:sldId id="480" r:id="rId51"/>
    <p:sldId id="481" r:id="rId52"/>
    <p:sldId id="482" r:id="rId53"/>
    <p:sldId id="483" r:id="rId54"/>
    <p:sldId id="484" r:id="rId55"/>
    <p:sldId id="485" r:id="rId56"/>
    <p:sldId id="486" r:id="rId57"/>
    <p:sldId id="487" r:id="rId58"/>
    <p:sldId id="488" r:id="rId59"/>
    <p:sldId id="489"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0" autoAdjust="0"/>
    <p:restoredTop sz="94660"/>
  </p:normalViewPr>
  <p:slideViewPr>
    <p:cSldViewPr>
      <p:cViewPr varScale="1">
        <p:scale>
          <a:sx n="65" d="100"/>
          <a:sy n="65" d="100"/>
        </p:scale>
        <p:origin x="101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5CE88D-6778-4E68-86FD-13ADCEE4672B}" type="datetimeFigureOut">
              <a:rPr lang="en-US" smtClean="0"/>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708C10-7386-4D86-B3D6-7DCB2EC23025}" type="slidenum">
              <a:rPr lang="en-US" smtClean="0"/>
              <a:t>‹#›</a:t>
            </a:fld>
            <a:endParaRPr lang="en-US"/>
          </a:p>
        </p:txBody>
      </p:sp>
    </p:spTree>
    <p:extLst>
      <p:ext uri="{BB962C8B-B14F-4D97-AF65-F5344CB8AC3E}">
        <p14:creationId xmlns:p14="http://schemas.microsoft.com/office/powerpoint/2010/main" val="3846699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txBox="1">
            <a:spLocks noGrp="1"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lstStyle>
            <a:lvl1pPr defTabSz="990600">
              <a:defRPr>
                <a:solidFill>
                  <a:schemeClr val="tx1"/>
                </a:solidFill>
                <a:latin typeface="Arial Black" panose="020B0A04020102020204" pitchFamily="34" charset="0"/>
                <a:cs typeface="Arial" panose="020B0604020202020204" pitchFamily="34" charset="0"/>
              </a:defRPr>
            </a:lvl1pPr>
            <a:lvl2pPr marL="742950" indent="-285750" defTabSz="990600">
              <a:defRPr>
                <a:solidFill>
                  <a:schemeClr val="tx1"/>
                </a:solidFill>
                <a:latin typeface="Arial Black" panose="020B0A04020102020204" pitchFamily="34" charset="0"/>
                <a:cs typeface="Arial" panose="020B0604020202020204" pitchFamily="34" charset="0"/>
              </a:defRPr>
            </a:lvl2pPr>
            <a:lvl3pPr marL="1143000" indent="-228600" defTabSz="990600">
              <a:defRPr>
                <a:solidFill>
                  <a:schemeClr val="tx1"/>
                </a:solidFill>
                <a:latin typeface="Arial Black" panose="020B0A04020102020204" pitchFamily="34" charset="0"/>
                <a:cs typeface="Arial" panose="020B0604020202020204" pitchFamily="34" charset="0"/>
              </a:defRPr>
            </a:lvl3pPr>
            <a:lvl4pPr marL="1600200" indent="-228600" defTabSz="990600">
              <a:defRPr>
                <a:solidFill>
                  <a:schemeClr val="tx1"/>
                </a:solidFill>
                <a:latin typeface="Arial Black" panose="020B0A04020102020204" pitchFamily="34" charset="0"/>
                <a:cs typeface="Arial" panose="020B0604020202020204" pitchFamily="34" charset="0"/>
              </a:defRPr>
            </a:lvl4pPr>
            <a:lvl5pPr marL="2057400" indent="-228600" defTabSz="990600">
              <a:defRPr>
                <a:solidFill>
                  <a:schemeClr val="tx1"/>
                </a:solidFill>
                <a:latin typeface="Arial Black" panose="020B0A04020102020204" pitchFamily="34" charset="0"/>
                <a:cs typeface="Arial" panose="020B0604020202020204" pitchFamily="34" charset="0"/>
              </a:defRPr>
            </a:lvl5pPr>
            <a:lvl6pPr marL="25146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6pPr>
            <a:lvl7pPr marL="29718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7pPr>
            <a:lvl8pPr marL="34290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8pPr>
            <a:lvl9pPr marL="3886200" indent="-228600" defTabSz="990600" eaLnBrk="0" fontAlgn="base" hangingPunct="0">
              <a:spcBef>
                <a:spcPct val="0"/>
              </a:spcBef>
              <a:spcAft>
                <a:spcPct val="0"/>
              </a:spcAft>
              <a:defRPr>
                <a:solidFill>
                  <a:schemeClr val="tx1"/>
                </a:solidFill>
                <a:latin typeface="Arial Black" panose="020B0A04020102020204" pitchFamily="34" charset="0"/>
                <a:cs typeface="Arial" panose="020B0604020202020204" pitchFamily="34" charset="0"/>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97A1E8-CF6E-4D65-84FB-05332DF6D4A5}" type="slidenum">
              <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bg-BG" altLang="bg-BG" sz="13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171" name="Rectangle 2"/>
          <p:cNvSpPr>
            <a:spLocks noGrp="1" noRot="1" noChangeAspect="1" noChangeArrowheads="1" noTextEdit="1"/>
          </p:cNvSpPr>
          <p:nvPr>
            <p:ph type="sldImg"/>
          </p:nvPr>
        </p:nvSpPr>
        <p:spPr>
          <a:xfrm>
            <a:off x="992188" y="768350"/>
            <a:ext cx="5114925" cy="3836988"/>
          </a:xfrm>
          <a:ln/>
        </p:spPr>
      </p:sp>
      <p:sp>
        <p:nvSpPr>
          <p:cNvPr id="7172" name="Rectangle 3"/>
          <p:cNvSpPr>
            <a:spLocks noGrp="1" noChangeArrowheads="1"/>
          </p:cNvSpPr>
          <p:nvPr>
            <p:ph type="body" idx="1"/>
          </p:nvPr>
        </p:nvSpPr>
        <p:spPr>
          <a:noFill/>
        </p:spPr>
        <p:txBody>
          <a:bodyPr/>
          <a:lstStyle/>
          <a:p>
            <a:pPr eaLnBrk="1" hangingPunct="1"/>
            <a:endParaRPr lang="bg-BG" altLang="bg-BG">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a:t>Give a brief overview of the presentation.</a:t>
            </a:r>
            <a:r>
              <a:rPr lang="en-US" baseline="0" dirty="0"/>
              <a:t> D</a:t>
            </a:r>
            <a:r>
              <a:rPr lang="en-US" dirty="0"/>
              <a:t>escribe the major focus of the presentation and why it is important.</a:t>
            </a:r>
          </a:p>
          <a:p>
            <a:pPr>
              <a:lnSpc>
                <a:spcPct val="80000"/>
              </a:lnSpc>
            </a:pPr>
            <a:r>
              <a:rPr lang="en-US" dirty="0"/>
              <a:t>Introduce each of the major topics.</a:t>
            </a:r>
          </a:p>
          <a:p>
            <a:r>
              <a:rPr lang="en-US" dirty="0"/>
              <a:t>To provide a road map for the audience, you</a:t>
            </a:r>
            <a:r>
              <a:rPr lang="en-US" baseline="0" dirty="0"/>
              <a:t> can </a:t>
            </a:r>
            <a:r>
              <a:rPr lang="en-US" dirty="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6EAC7D-5A89-47C2-8ABA-56C9C2DEF7A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F4573F-C2FD-4B04-8802-35BDB21A1A02}" type="datetime1">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4C3697-B07C-44E0-9A5D-ACC7F66D99AE}" type="datetime1">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1C0B8BC-567B-4A0D-8F2F-BC446862D996}" type="datetime1">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C7251-C8B5-4A4B-9863-DB91C898ED0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fld id="{3191FD70-AC6E-4613-BBDB-AC047553FEE2}"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D85AAE-8EEF-4C9F-934B-EAB865FBD428}" type="slidenum">
              <a:rPr lang="en-US" altLang="en-US"/>
              <a:pPr>
                <a:defRPr/>
              </a:pPr>
              <a:t>‹#›</a:t>
            </a:fld>
            <a:endParaRPr lang="en-US" altLang="en-US"/>
          </a:p>
        </p:txBody>
      </p:sp>
    </p:spTree>
    <p:extLst>
      <p:ext uri="{BB962C8B-B14F-4D97-AF65-F5344CB8AC3E}">
        <p14:creationId xmlns:p14="http://schemas.microsoft.com/office/powerpoint/2010/main" val="1444738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1F4CFB7-5897-420E-8359-2B3AD50997D9}"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DADFB53-1AD7-4F0A-A761-57801D23F7E3}" type="slidenum">
              <a:rPr lang="en-US" altLang="en-US"/>
              <a:pPr>
                <a:defRPr/>
              </a:pPr>
              <a:t>‹#›</a:t>
            </a:fld>
            <a:endParaRPr lang="en-US" altLang="en-US"/>
          </a:p>
        </p:txBody>
      </p:sp>
    </p:spTree>
    <p:extLst>
      <p:ext uri="{BB962C8B-B14F-4D97-AF65-F5344CB8AC3E}">
        <p14:creationId xmlns:p14="http://schemas.microsoft.com/office/powerpoint/2010/main" val="3345087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A71C3A0-9BB9-4758-AC70-E5AAA7567E94}"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D010C58-8371-49C3-91F1-DB9BA8FE14AC}" type="slidenum">
              <a:rPr lang="en-US" altLang="en-US"/>
              <a:pPr>
                <a:defRPr/>
              </a:pPr>
              <a:t>‹#›</a:t>
            </a:fld>
            <a:endParaRPr lang="en-US" altLang="en-US"/>
          </a:p>
        </p:txBody>
      </p:sp>
    </p:spTree>
    <p:extLst>
      <p:ext uri="{BB962C8B-B14F-4D97-AF65-F5344CB8AC3E}">
        <p14:creationId xmlns:p14="http://schemas.microsoft.com/office/powerpoint/2010/main" val="1404782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5BCD252-1D31-4832-A3C2-B906504740FC}"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B205E62-D273-4A15-9590-1EA0ABA2128D}" type="slidenum">
              <a:rPr lang="en-US" altLang="en-US"/>
              <a:pPr>
                <a:defRPr/>
              </a:pPr>
              <a:t>‹#›</a:t>
            </a:fld>
            <a:endParaRPr lang="en-US" altLang="en-US"/>
          </a:p>
        </p:txBody>
      </p:sp>
    </p:spTree>
    <p:extLst>
      <p:ext uri="{BB962C8B-B14F-4D97-AF65-F5344CB8AC3E}">
        <p14:creationId xmlns:p14="http://schemas.microsoft.com/office/powerpoint/2010/main" val="3141951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9696E96B-FF83-4676-B61D-C191E3D16AD6}" type="datetimeFigureOut">
              <a:rPr lang="en-US" altLang="en-US"/>
              <a:pPr>
                <a:defRPr/>
              </a:pPr>
              <a:t>3/27/2020</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58AD0FC-DBA9-44DF-8B33-8A5E3BF184F7}" type="slidenum">
              <a:rPr lang="en-US" altLang="en-US"/>
              <a:pPr>
                <a:defRPr/>
              </a:pPr>
              <a:t>‹#›</a:t>
            </a:fld>
            <a:endParaRPr lang="en-US" altLang="en-US"/>
          </a:p>
        </p:txBody>
      </p:sp>
    </p:spTree>
    <p:extLst>
      <p:ext uri="{BB962C8B-B14F-4D97-AF65-F5344CB8AC3E}">
        <p14:creationId xmlns:p14="http://schemas.microsoft.com/office/powerpoint/2010/main" val="35766236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8F1D0B4F-E378-4072-AB38-8BA26406DE6B}" type="datetimeFigureOut">
              <a:rPr lang="en-US" altLang="en-US"/>
              <a:pPr>
                <a:defRPr/>
              </a:pPr>
              <a:t>3/27/2020</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368F6A3-DEEC-42D7-823C-5CD3C5F6478E}" type="slidenum">
              <a:rPr lang="en-US" altLang="en-US"/>
              <a:pPr>
                <a:defRPr/>
              </a:pPr>
              <a:t>‹#›</a:t>
            </a:fld>
            <a:endParaRPr lang="en-US" altLang="en-US"/>
          </a:p>
        </p:txBody>
      </p:sp>
    </p:spTree>
    <p:extLst>
      <p:ext uri="{BB962C8B-B14F-4D97-AF65-F5344CB8AC3E}">
        <p14:creationId xmlns:p14="http://schemas.microsoft.com/office/powerpoint/2010/main" val="25811252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4A86AF2-C6FF-4794-B4D4-39F754F2C729}" type="datetimeFigureOut">
              <a:rPr lang="en-US" altLang="en-US"/>
              <a:pPr>
                <a:defRPr/>
              </a:pPr>
              <a:t>3/27/2020</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4E39D05-1CAB-41C0-918B-86758F29A236}" type="slidenum">
              <a:rPr lang="en-US" altLang="en-US"/>
              <a:pPr>
                <a:defRPr/>
              </a:pPr>
              <a:t>‹#›</a:t>
            </a:fld>
            <a:endParaRPr lang="en-US" altLang="en-US"/>
          </a:p>
        </p:txBody>
      </p:sp>
    </p:spTree>
    <p:extLst>
      <p:ext uri="{BB962C8B-B14F-4D97-AF65-F5344CB8AC3E}">
        <p14:creationId xmlns:p14="http://schemas.microsoft.com/office/powerpoint/2010/main" val="8576258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2F86938-A73A-4E10-89E9-41ACFB9B29B8}"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016D48C-1354-467C-B88B-03FC20C8C23D}" type="slidenum">
              <a:rPr lang="en-US" altLang="en-US"/>
              <a:pPr>
                <a:defRPr/>
              </a:pPr>
              <a:t>‹#›</a:t>
            </a:fld>
            <a:endParaRPr lang="en-US" altLang="en-US"/>
          </a:p>
        </p:txBody>
      </p:sp>
    </p:spTree>
    <p:extLst>
      <p:ext uri="{BB962C8B-B14F-4D97-AF65-F5344CB8AC3E}">
        <p14:creationId xmlns:p14="http://schemas.microsoft.com/office/powerpoint/2010/main" val="368774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F84AAB9-FF0B-4026-8D37-7D2F74BA204F}" type="datetime1">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C7251-C8B5-4A4B-9863-DB91C898ED03}"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0A0E475-5367-4FE6-B966-17D18F501EF0}" type="datetimeFigureOut">
              <a:rPr lang="en-US" altLang="en-US"/>
              <a:pPr>
                <a:defRPr/>
              </a:pPr>
              <a:t>3/27/2020</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E1486C1-207B-4900-8635-A3A4C2962D81}" type="slidenum">
              <a:rPr lang="en-US" altLang="en-US"/>
              <a:pPr>
                <a:defRPr/>
              </a:pPr>
              <a:t>‹#›</a:t>
            </a:fld>
            <a:endParaRPr lang="en-US" altLang="en-US"/>
          </a:p>
        </p:txBody>
      </p:sp>
    </p:spTree>
    <p:extLst>
      <p:ext uri="{BB962C8B-B14F-4D97-AF65-F5344CB8AC3E}">
        <p14:creationId xmlns:p14="http://schemas.microsoft.com/office/powerpoint/2010/main" val="535152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F76B05BF-9558-4E4E-AB3A-C694E89691FA}"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1CADD3F-BFBC-43DC-9FDB-73AE6D2E8E86}" type="slidenum">
              <a:rPr lang="en-US" altLang="en-US"/>
              <a:pPr>
                <a:defRPr/>
              </a:pPr>
              <a:t>‹#›</a:t>
            </a:fld>
            <a:endParaRPr lang="en-US" altLang="en-US"/>
          </a:p>
        </p:txBody>
      </p:sp>
    </p:spTree>
    <p:extLst>
      <p:ext uri="{BB962C8B-B14F-4D97-AF65-F5344CB8AC3E}">
        <p14:creationId xmlns:p14="http://schemas.microsoft.com/office/powerpoint/2010/main" val="23373579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B13AA10C-F615-487B-8268-AD8756675251}" type="datetimeFigureOut">
              <a:rPr lang="en-US" altLang="en-US"/>
              <a:pPr>
                <a:defRPr/>
              </a:pPr>
              <a:t>3/27/2020</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FDD0FAD-1C47-413B-BC85-82B6C52E24CF}" type="slidenum">
              <a:rPr lang="en-US" altLang="en-US"/>
              <a:pPr>
                <a:defRPr/>
              </a:pPr>
              <a:t>‹#›</a:t>
            </a:fld>
            <a:endParaRPr lang="en-US" altLang="en-US"/>
          </a:p>
        </p:txBody>
      </p:sp>
    </p:spTree>
    <p:extLst>
      <p:ext uri="{BB962C8B-B14F-4D97-AF65-F5344CB8AC3E}">
        <p14:creationId xmlns:p14="http://schemas.microsoft.com/office/powerpoint/2010/main" val="425579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2082D7-ECCD-423C-B26B-BE52C02B092E}" type="datetime1">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E56A497-1E90-4784-A2A9-E9DEF27493CB}" type="datetime1">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C7251-C8B5-4A4B-9863-DB91C898ED0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E6D1E6-CD56-4760-81EB-C374C4A35DB4}" type="datetime1">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DB5CAC-550A-48AD-8159-49865C7B3D24}" type="datetime1">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E76989D-ACAD-47EA-8942-EAF632873213}" type="datetime1">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C7251-C8B5-4A4B-9863-DB91C898ED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25F2176-C373-4AA6-B73B-02237A3D9766}" type="datetime1">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C7251-C8B5-4A4B-9863-DB91C898ED0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92F91FD-7C88-4BB3-BD62-00DF518F2EEC}" type="datetime1">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C7251-C8B5-4A4B-9863-DB91C898ED0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AA5CC64-7051-4AF0-A91F-E4FE3C64A802}" type="datetime1">
              <a:rPr lang="en-US" smtClean="0"/>
              <a:t>3/27/2020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70C7251-C8B5-4A4B-9863-DB91C898ED0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789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cs typeface="+mn-cs"/>
              </a:defRPr>
            </a:lvl1pPr>
          </a:lstStyle>
          <a:p>
            <a:pPr>
              <a:defRPr/>
            </a:pPr>
            <a:fld id="{E3A021D8-ADD9-47FB-AA37-584BF956E908}" type="datetimeFigureOut">
              <a:rPr lang="en-US" altLang="en-US"/>
              <a:pPr>
                <a:defRPr/>
              </a:pPr>
              <a:t>3/27/2020</a:t>
            </a:fld>
            <a:endParaRPr lang="en-US" altLang="en-US"/>
          </a:p>
        </p:txBody>
      </p:sp>
      <p:sp>
        <p:nvSpPr>
          <p:cNvPr id="3789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cs typeface="+mn-cs"/>
              </a:defRPr>
            </a:lvl1pPr>
          </a:lstStyle>
          <a:p>
            <a:pPr>
              <a:defRPr/>
            </a:pPr>
            <a:endParaRPr lang="en-US" altLang="en-US"/>
          </a:p>
        </p:txBody>
      </p:sp>
      <p:sp>
        <p:nvSpPr>
          <p:cNvPr id="3789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cs typeface="+mn-cs"/>
              </a:defRPr>
            </a:lvl1pPr>
          </a:lstStyle>
          <a:p>
            <a:pPr>
              <a:defRPr/>
            </a:pPr>
            <a:fld id="{A927DE59-0333-42F7-91BA-CDA51B904350}" type="slidenum">
              <a:rPr lang="en-US" altLang="en-US"/>
              <a:pPr>
                <a:defRPr/>
              </a:pPr>
              <a:t>‹#›</a:t>
            </a:fld>
            <a:endParaRPr lang="en-US" altLang="en-US"/>
          </a:p>
        </p:txBody>
      </p:sp>
    </p:spTree>
    <p:extLst>
      <p:ext uri="{BB962C8B-B14F-4D97-AF65-F5344CB8AC3E}">
        <p14:creationId xmlns:p14="http://schemas.microsoft.com/office/powerpoint/2010/main" val="167407726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6146"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bg-BG"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graphicFrame>
        <p:nvGraphicFramePr>
          <p:cNvPr id="6147"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1028" r:id="rId4" imgW="4785480" imgH="4894560" progId="CorelDRAW.Graphic.10">
                  <p:embed/>
                </p:oleObj>
              </mc:Choice>
              <mc:Fallback>
                <p:oleObj r:id="rId4" imgW="4785480" imgH="4894560" progId="CorelDRAW.Graphic.10">
                  <p:embed/>
                  <p:pic>
                    <p:nvPicPr>
                      <p:cNvPr id="6147"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148"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6149"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Black" panose="020B0A04020102020204" pitchFamily="34" charset="0"/>
              <a:ea typeface="+mn-ea"/>
              <a:cs typeface="Arial" panose="020B0604020202020204"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МЕДИЦИНСКИ УНИВЕРСИТЕТ </a:t>
            </a:r>
            <a:r>
              <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Times New Roman" panose="02020603050405020304" pitchFamily="18" charset="0"/>
              </a:rPr>
              <a:t>–</a:t>
            </a:r>
            <a:r>
              <a:rPr kumimoji="0" lang="bg-BG" altLang="en-US" sz="24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ПЛЕВЕН</a:t>
            </a:r>
            <a:endParaRPr kumimoji="0" lang="bg-BG" altLang="en-US" sz="24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bg-BG"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rPr>
              <a:t>	ФАКУЛТЕТ „ОБЩЕСТВЕНО ЗДРАВЕ“</a:t>
            </a:r>
            <a:endParaRPr kumimoji="0" lang="en-US" altLang="en-US" sz="2000" b="1" i="0" u="none" strike="noStrike" kern="1200" cap="none" spc="0" normalizeH="0" baseline="0" noProof="0" dirty="0">
              <a:ln>
                <a:noFill/>
              </a:ln>
              <a:solidFill>
                <a:srgbClr val="333399"/>
              </a:solidFill>
              <a:effectLst/>
              <a:uLnTx/>
              <a:uFillTx/>
              <a:latin typeface="Arial"/>
              <a:ea typeface="+mn-ea"/>
              <a:cs typeface="Times New Roman" panose="02020603050405020304" pitchFamily="18" charset="0"/>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0" lang="bg-BG" altLang="en-US" sz="1800" b="1" i="0" u="none" strike="noStrike" kern="1200" cap="none" spc="0" normalizeH="0" baseline="0" noProof="0" dirty="0">
                <a:ln>
                  <a:noFill/>
                </a:ln>
                <a:solidFill>
                  <a:srgbClr val="333399"/>
                </a:solidFill>
                <a:effectLst/>
                <a:uLnTx/>
                <a:uFillTx/>
                <a:latin typeface="Times New Roman" panose="02020603050405020304" pitchFamily="18" charset="0"/>
                <a:ea typeface="+mn-ea"/>
                <a:cs typeface="Times New Roman" panose="02020603050405020304" pitchFamily="18" charset="0"/>
              </a:rPr>
              <a:t>	ЦЕНТЪР ЗА ДИСТАНЦИОННО ОБУЧЕНИЕ</a:t>
            </a:r>
            <a:endParaRPr kumimoji="0" lang="bg-BG" altLang="en-US" sz="1800" b="1" i="0" u="none" strike="noStrike" kern="1200" cap="none" spc="0" normalizeH="0" baseline="0" noProof="0" dirty="0">
              <a:ln>
                <a:noFill/>
              </a:ln>
              <a:solidFill>
                <a:srgbClr val="333399"/>
              </a:solidFill>
              <a:effectLst/>
              <a:uLnTx/>
              <a:uFillTx/>
              <a:latin typeface="Arial Black" panose="020B0A04020102020204" pitchFamily="34" charset="0"/>
              <a:ea typeface="+mn-ea"/>
              <a:cs typeface="Arial"/>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bg-BG" altLang="en-US" sz="2000" b="1" i="0" u="none" strike="noStrike" kern="1200" cap="none" spc="0" normalizeH="0" baseline="0" noProof="0" dirty="0">
              <a:ln>
                <a:noFill/>
              </a:ln>
              <a:solidFill>
                <a:srgbClr val="333399"/>
              </a:solidFill>
              <a:effectLst/>
              <a:uLnTx/>
              <a:uFillTx/>
              <a:latin typeface="Arial Unicode MS" panose="020B0604020202020204" pitchFamily="34" charset="-128"/>
              <a:ea typeface="+mn-ea"/>
              <a:cs typeface="Times New Roman" panose="02020603050405020304" pitchFamily="18" charset="0"/>
            </a:endParaRPr>
          </a:p>
        </p:txBody>
      </p:sp>
      <p:sp>
        <p:nvSpPr>
          <p:cNvPr id="41994" name="Text Box 4"/>
          <p:cNvSpPr txBox="1">
            <a:spLocks noChangeArrowheads="1"/>
          </p:cNvSpPr>
          <p:nvPr/>
        </p:nvSpPr>
        <p:spPr bwMode="auto">
          <a:xfrm>
            <a:off x="611560" y="1844824"/>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Лекция № 5</a:t>
            </a:r>
          </a:p>
        </p:txBody>
      </p:sp>
      <p:sp>
        <p:nvSpPr>
          <p:cNvPr id="41997" name="Text Box 4"/>
          <p:cNvSpPr txBox="1">
            <a:spLocks noChangeArrowheads="1"/>
          </p:cNvSpPr>
          <p:nvPr/>
        </p:nvSpPr>
        <p:spPr bwMode="auto">
          <a:xfrm>
            <a:off x="3851920" y="5949280"/>
            <a:ext cx="4706937" cy="36988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Доц. д-р Гена Грънчарова, </a:t>
            </a:r>
            <a:r>
              <a:rPr kumimoji="0" lang="bg-BG" altLang="bg-BG" sz="1800" b="0" i="0" u="none" strike="noStrike" kern="1200" cap="none" spc="0" normalizeH="0" baseline="0" noProof="0" dirty="0" err="1">
                <a:ln>
                  <a:noFill/>
                </a:ln>
                <a:solidFill>
                  <a:srgbClr val="333399">
                    <a:lumMod val="75000"/>
                  </a:srgbClr>
                </a:solidFill>
                <a:effectLst/>
                <a:uLnTx/>
                <a:uFillTx/>
                <a:latin typeface="Arial Black" panose="020B0A04020102020204" pitchFamily="34" charset="0"/>
                <a:ea typeface="+mn-ea"/>
                <a:cs typeface="Arial"/>
              </a:rPr>
              <a:t>д.м</a:t>
            </a:r>
            <a:r>
              <a:rPr kumimoji="0" lang="bg-BG" altLang="bg-BG" sz="1800" b="0" i="0" u="none" strike="noStrike" kern="1200" cap="none" spc="0" normalizeH="0" baseline="0" noProof="0" dirty="0">
                <a:ln>
                  <a:noFill/>
                </a:ln>
                <a:solidFill>
                  <a:srgbClr val="333399">
                    <a:lumMod val="75000"/>
                  </a:srgbClr>
                </a:solidFill>
                <a:effectLst/>
                <a:uLnTx/>
                <a:uFillTx/>
                <a:latin typeface="Arial Black" panose="020B0A04020102020204" pitchFamily="34" charset="0"/>
                <a:ea typeface="+mn-ea"/>
                <a:cs typeface="Arial"/>
              </a:rPr>
              <a:t>.</a:t>
            </a:r>
          </a:p>
        </p:txBody>
      </p:sp>
      <p:sp>
        <p:nvSpPr>
          <p:cNvPr id="6153" name="TextBox 1"/>
          <p:cNvSpPr txBox="1">
            <a:spLocks noChangeArrowheads="1"/>
          </p:cNvSpPr>
          <p:nvPr/>
        </p:nvSpPr>
        <p:spPr bwMode="auto">
          <a:xfrm>
            <a:off x="899592" y="2708920"/>
            <a:ext cx="727280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lvl="0" algn="ctr" eaLnBrk="0" fontAlgn="base" hangingPunct="0">
              <a:spcBef>
                <a:spcPct val="0"/>
              </a:spcBef>
              <a:spcAft>
                <a:spcPct val="0"/>
              </a:spcAft>
              <a:buNone/>
            </a:pPr>
            <a:r>
              <a:rPr lang="ru-RU" sz="4000" b="1" cap="all" dirty="0">
                <a:solidFill>
                  <a:srgbClr val="C00000"/>
                </a:solidFill>
                <a:effectLst>
                  <a:outerShdw blurRad="38100" dist="38100" dir="2700000" algn="tl">
                    <a:srgbClr val="000000">
                      <a:alpha val="43137"/>
                    </a:srgbClr>
                  </a:outerShdw>
                  <a:reflection blurRad="12700" stA="48000" endA="300" endPos="55000" dir="5400000" sy="-90000" algn="bl" rotWithShape="0"/>
                </a:effectLst>
                <a:latin typeface="Franklin Gothic Medium"/>
                <a:cs typeface="Arial"/>
              </a:rPr>
              <a:t>Организации и ОРГАНИЗАЦИОННА КУЛТУРА</a:t>
            </a:r>
            <a:endParaRPr kumimoji="0" lang="bg-BG" altLang="bg-BG" sz="4000" b="0" i="0" u="none" strike="noStrike" kern="1200" cap="none" spc="0" normalizeH="0" baseline="0" noProof="0" dirty="0">
              <a:ln>
                <a:noFill/>
              </a:ln>
              <a:solidFill>
                <a:srgbClr val="C00000"/>
              </a:solidFill>
              <a:effectLst/>
              <a:uLnTx/>
              <a:uFillTx/>
              <a:latin typeface="Arial Black" panose="020B0A04020102020204" pitchFamily="34" charset="0"/>
              <a:ea typeface="+mn-ea"/>
              <a:cs typeface="Arial" panose="020B0604020202020204" pitchFamily="34" charset="0"/>
            </a:endParaRPr>
          </a:p>
        </p:txBody>
      </p:sp>
      <p:sp>
        <p:nvSpPr>
          <p:cNvPr id="3" name="TextBox 2"/>
          <p:cNvSpPr txBox="1"/>
          <p:nvPr/>
        </p:nvSpPr>
        <p:spPr>
          <a:xfrm>
            <a:off x="683568" y="4437112"/>
            <a:ext cx="8045450" cy="1208729"/>
          </a:xfrm>
          <a:prstGeom prst="rect">
            <a:avLst/>
          </a:prstGeom>
          <a:noFill/>
        </p:spPr>
        <p:txBody>
          <a:bodyPr>
            <a:spAutoFit/>
          </a:bodyPr>
          <a:lstStyle/>
          <a:p>
            <a:pPr marL="0" marR="0" lvl="0" indent="0" algn="ctr" defTabSz="914400" rtl="0" eaLnBrk="0" fontAlgn="base" latinLnBrk="0" hangingPunct="0">
              <a:lnSpc>
                <a:spcPct val="125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За дистанционна самоподготовка на студенти от специалност „Управление на здравните грижи“ – </a:t>
            </a:r>
          </a:p>
          <a:p>
            <a:pPr marL="0" marR="0" lvl="0" indent="0" algn="ctr" defTabSz="914400" rtl="0" eaLnBrk="0" fontAlgn="base" latinLnBrk="0" hangingPunct="0">
              <a:lnSpc>
                <a:spcPct val="125000"/>
              </a:lnSpc>
              <a:spcBef>
                <a:spcPct val="0"/>
              </a:spcBef>
              <a:spcAft>
                <a:spcPct val="0"/>
              </a:spcAft>
              <a:buClrTx/>
              <a:buSzTx/>
              <a:buFontTx/>
              <a:buNone/>
              <a:tabLst/>
              <a:defRPr/>
            </a:pPr>
            <a:r>
              <a:rPr kumimoji="0" lang="bg-BG" sz="2000" b="1" i="1" u="none" strike="noStrike" kern="1200" cap="none" spc="0" normalizeH="0" baseline="0" noProof="0" dirty="0">
                <a:ln>
                  <a:noFill/>
                </a:ln>
                <a:solidFill>
                  <a:srgbClr val="000000"/>
                </a:solidFill>
                <a:effectLst/>
                <a:uLnTx/>
                <a:uFillTx/>
                <a:latin typeface="Arial"/>
                <a:ea typeface="+mn-ea"/>
                <a:cs typeface="Arial" panose="020B0604020202020204" pitchFamily="34" charset="0"/>
              </a:rPr>
              <a:t>ОКС „Магистър“  след бакалавър по УЗГ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2060848"/>
            <a:ext cx="8077200" cy="4248471"/>
          </a:xfrm>
        </p:spPr>
        <p:txBody>
          <a:bodyPr>
            <a:normAutofit/>
          </a:bodyPr>
          <a:lstStyle/>
          <a:p>
            <a:pPr marL="0" indent="0">
              <a:buNone/>
            </a:pPr>
            <a:r>
              <a:rPr lang="en-US" dirty="0"/>
              <a:t>	</a:t>
            </a:r>
            <a:r>
              <a:rPr lang="bg-BG" dirty="0"/>
              <a:t>Цялостната дейност може да бъде аналитично разчленена на елементи и след това да се търси оптимизиране на тяхното съчетаване в пространството и времето. </a:t>
            </a:r>
            <a:r>
              <a:rPr lang="en-US" dirty="0"/>
              <a:t>	</a:t>
            </a:r>
            <a:endParaRPr lang="bg-BG" dirty="0"/>
          </a:p>
          <a:p>
            <a:pPr marL="0" indent="0">
              <a:buNone/>
            </a:pPr>
            <a:r>
              <a:rPr lang="bg-BG" dirty="0"/>
              <a:t>Пространствените варианти са:</a:t>
            </a:r>
          </a:p>
          <a:p>
            <a:pPr lvl="0"/>
            <a:r>
              <a:rPr lang="bg-BG" b="1" dirty="0"/>
              <a:t>по технологичен признак </a:t>
            </a:r>
            <a:r>
              <a:rPr lang="bg-BG" dirty="0"/>
              <a:t>- обединяване на еднородни операции в една подсистема;</a:t>
            </a:r>
          </a:p>
          <a:p>
            <a:pPr lvl="0"/>
            <a:r>
              <a:rPr lang="bg-BG" b="1" dirty="0"/>
              <a:t>по предметен признак </a:t>
            </a:r>
            <a:r>
              <a:rPr lang="bg-BG" dirty="0"/>
              <a:t>- обединяване на разнородни операции и обособяване на час­тични процеси на основата на степента на завършеност на продукта.</a:t>
            </a: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4273141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1772816"/>
            <a:ext cx="8077200" cy="4536503"/>
          </a:xfrm>
        </p:spPr>
        <p:txBody>
          <a:bodyPr>
            <a:normAutofit fontScale="92500" lnSpcReduction="10000"/>
          </a:bodyPr>
          <a:lstStyle/>
          <a:p>
            <a:pPr marL="0" indent="0">
              <a:buNone/>
            </a:pPr>
            <a:r>
              <a:rPr lang="bg-BG" dirty="0"/>
              <a:t>	</a:t>
            </a:r>
            <a:r>
              <a:rPr lang="bg-BG" sz="3000" dirty="0"/>
              <a:t>За ОП от значение са поведенческите измерения на разделението на труда и специализацията. </a:t>
            </a:r>
          </a:p>
          <a:p>
            <a:pPr marL="0" indent="0">
              <a:buNone/>
            </a:pPr>
            <a:r>
              <a:rPr lang="bg-BG" sz="3000" dirty="0"/>
              <a:t>	Взаимовръзките и отговорностите по разделе­нието на труда се реализират с помощта на </a:t>
            </a:r>
            <a:r>
              <a:rPr lang="bg-BG" sz="3000" b="1" dirty="0"/>
              <a:t>делегирането, </a:t>
            </a:r>
            <a:r>
              <a:rPr lang="bg-BG" sz="3000" dirty="0"/>
              <a:t>чрез което на членовете на организацията се възлагат определени задължения и отговорности и се предоставят необходимите за това власт и права. Следователно, </a:t>
            </a:r>
            <a:r>
              <a:rPr lang="bg-BG" sz="3000" b="1" dirty="0"/>
              <a:t>делегиране­то  е средство</a:t>
            </a:r>
            <a:r>
              <a:rPr lang="bg-BG" sz="3000" dirty="0"/>
              <a:t>, с което управляващият увеличава сферата на своето влияние сред подчинените.</a:t>
            </a:r>
            <a:endParaRPr lang="en-US" sz="3000"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8487995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1988840"/>
            <a:ext cx="8515672" cy="4320479"/>
          </a:xfrm>
        </p:spPr>
        <p:txBody>
          <a:bodyPr>
            <a:normAutofit/>
          </a:bodyPr>
          <a:lstStyle/>
          <a:p>
            <a:pPr marL="0" indent="0">
              <a:buNone/>
            </a:pPr>
            <a:r>
              <a:rPr lang="bg-BG" dirty="0"/>
              <a:t>	</a:t>
            </a:r>
            <a:r>
              <a:rPr lang="bg-BG" sz="2800" dirty="0"/>
              <a:t>Друг важен елемент на класическата организационна теория е </a:t>
            </a:r>
            <a:r>
              <a:rPr lang="bg-BG" sz="2800" b="1" dirty="0">
                <a:solidFill>
                  <a:srgbClr val="C00000"/>
                </a:solidFill>
              </a:rPr>
              <a:t>специализацията</a:t>
            </a:r>
            <a:r>
              <a:rPr lang="bg-BG" sz="2800" dirty="0"/>
              <a:t>, която  води до по-висока производителност и позволява на работещите да овладеят специфични умения и знания. Тя има и сериозни недостатъци от човешка гледна точка. Монотонност­та и едностранчивостта на развитието често са причина за междуличностни и </a:t>
            </a:r>
            <a:r>
              <a:rPr lang="bg-BG" sz="2800" dirty="0" err="1"/>
              <a:t>междугрупови</a:t>
            </a:r>
            <a:r>
              <a:rPr lang="bg-BG" sz="2800" dirty="0"/>
              <a:t> конфликти, с които управляващите трябва да се справят.</a:t>
            </a:r>
          </a:p>
          <a:p>
            <a:pPr marL="0" indent="0">
              <a:buNone/>
            </a:pP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2717748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2420888"/>
            <a:ext cx="8515672" cy="4032448"/>
          </a:xfrm>
        </p:spPr>
        <p:txBody>
          <a:bodyPr>
            <a:normAutofit fontScale="25000" lnSpcReduction="20000"/>
          </a:bodyPr>
          <a:lstStyle/>
          <a:p>
            <a:pPr marL="0" indent="0">
              <a:lnSpc>
                <a:spcPct val="120000"/>
              </a:lnSpc>
              <a:buNone/>
            </a:pPr>
            <a:r>
              <a:rPr lang="bg-BG" dirty="0"/>
              <a:t>	</a:t>
            </a:r>
            <a:r>
              <a:rPr lang="bg-BG" sz="11200" dirty="0"/>
              <a:t>Класическата организационна теория е свързана с имената на представителите на класическата школа в мениджмънта Анри </a:t>
            </a:r>
            <a:r>
              <a:rPr lang="bg-BG" sz="11200" dirty="0" err="1"/>
              <a:t>Файол</a:t>
            </a:r>
            <a:r>
              <a:rPr lang="bg-BG" sz="11200" dirty="0"/>
              <a:t>, Мери </a:t>
            </a:r>
            <a:r>
              <a:rPr lang="bg-BG" sz="11200" dirty="0" err="1"/>
              <a:t>Паркър-Фолет</a:t>
            </a:r>
            <a:r>
              <a:rPr lang="bg-BG" sz="11200" dirty="0"/>
              <a:t>, Фредерик </a:t>
            </a:r>
            <a:r>
              <a:rPr lang="bg-BG" sz="11200" dirty="0" err="1"/>
              <a:t>Тейлър</a:t>
            </a:r>
            <a:r>
              <a:rPr lang="bg-BG" sz="11200" dirty="0"/>
              <a:t>, които извеждат  редица универсални организационно-управленски правила и принципи, запазили своята актуалност и до днес.  </a:t>
            </a: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71310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988840"/>
            <a:ext cx="8587680" cy="4320479"/>
          </a:xfrm>
        </p:spPr>
        <p:txBody>
          <a:bodyPr>
            <a:normAutofit fontScale="92500" lnSpcReduction="10000"/>
          </a:bodyPr>
          <a:lstStyle/>
          <a:p>
            <a:pPr marL="0" indent="0">
              <a:buNone/>
            </a:pPr>
            <a:r>
              <a:rPr lang="bg-BG" dirty="0"/>
              <a:t>	Да вземем пример приноса на </a:t>
            </a:r>
            <a:r>
              <a:rPr lang="bg-BG" dirty="0" err="1"/>
              <a:t>Тейлър</a:t>
            </a:r>
            <a:r>
              <a:rPr lang="bg-BG" dirty="0"/>
              <a:t>, наричан „баща на научното управление". Следвайки вечерно машинно инженерство и работейки като маши­нист в един филаделфийски стоманолеярен завод, той забелязвал редица примери за неефе­ктивност: стена между работниците и ръководството, погрешно и недостатъчно обучени работници и най-вече - неправилно съчетаване на елементите на производствения процес в пространството и времето. След дълги изследвания </a:t>
            </a:r>
            <a:r>
              <a:rPr lang="bg-BG" dirty="0" err="1"/>
              <a:t>Тейлър</a:t>
            </a:r>
            <a:r>
              <a:rPr lang="bg-BG" dirty="0"/>
              <a:t> разработва няколко важни сфери на научното управление: </a:t>
            </a:r>
          </a:p>
          <a:p>
            <a:pPr>
              <a:buFontTx/>
              <a:buChar char="-"/>
            </a:pPr>
            <a:r>
              <a:rPr lang="bg-BG" dirty="0"/>
              <a:t>стандартизацията (синхронизиране на операциите, нормиране на труда);</a:t>
            </a:r>
          </a:p>
          <a:p>
            <a:pPr>
              <a:buFontTx/>
              <a:buChar char="-"/>
            </a:pPr>
            <a:r>
              <a:rPr lang="bg-BG" dirty="0"/>
              <a:t>системен подбор и обучение;</a:t>
            </a:r>
          </a:p>
          <a:p>
            <a:pPr>
              <a:buFontTx/>
              <a:buChar char="-"/>
            </a:pPr>
            <a:r>
              <a:rPr lang="bg-BG" dirty="0"/>
              <a:t>материално стимулиране и др. </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146692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764704"/>
            <a:ext cx="8077200" cy="5544615"/>
          </a:xfrm>
        </p:spPr>
        <p:txBody>
          <a:bodyPr>
            <a:normAutofit/>
          </a:bodyPr>
          <a:lstStyle/>
          <a:p>
            <a:pPr marL="0" indent="0" algn="ctr">
              <a:buNone/>
            </a:pPr>
            <a:endParaRPr lang="bg-BG" sz="4800" b="1" dirty="0">
              <a:effectLst>
                <a:outerShdw blurRad="38100" dist="38100" dir="2700000" algn="tl">
                  <a:srgbClr val="000000">
                    <a:alpha val="43137"/>
                  </a:srgbClr>
                </a:outerShdw>
              </a:effectLst>
            </a:endParaRPr>
          </a:p>
          <a:p>
            <a:pPr marL="0" indent="0" algn="ctr">
              <a:buNone/>
            </a:pPr>
            <a:endParaRPr lang="bg-BG" sz="4800" b="1" dirty="0">
              <a:effectLst>
                <a:outerShdw blurRad="38100" dist="38100" dir="2700000" algn="tl">
                  <a:srgbClr val="000000">
                    <a:alpha val="43137"/>
                  </a:srgbClr>
                </a:outerShdw>
              </a:effectLst>
            </a:endParaRPr>
          </a:p>
          <a:p>
            <a:pPr marL="0" indent="0" algn="ctr">
              <a:buNone/>
            </a:pPr>
            <a:r>
              <a:rPr lang="bg-BG" sz="3200" b="1" dirty="0">
                <a:solidFill>
                  <a:srgbClr val="003300"/>
                </a:solidFill>
                <a:effectLst>
                  <a:outerShdw blurRad="38100" dist="38100" dir="2700000" algn="tl">
                    <a:srgbClr val="000000">
                      <a:alpha val="43137"/>
                    </a:srgbClr>
                  </a:outerShdw>
                </a:effectLst>
              </a:rPr>
              <a:t>1.2. БЮРОКРАТИЧНАТА ОРГАНИЗАЦИЯ НА ВЕБЕР</a:t>
            </a:r>
            <a:endParaRPr lang="en-US" sz="3200" b="1" dirty="0">
              <a:solidFill>
                <a:srgbClr val="0033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15</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17512883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628800"/>
            <a:ext cx="8587680" cy="4680519"/>
          </a:xfrm>
        </p:spPr>
        <p:txBody>
          <a:bodyPr>
            <a:normAutofit lnSpcReduction="10000"/>
          </a:bodyPr>
          <a:lstStyle/>
          <a:p>
            <a:pPr marL="0" indent="0">
              <a:buNone/>
            </a:pPr>
            <a:r>
              <a:rPr lang="bg-BG" dirty="0"/>
              <a:t>	</a:t>
            </a:r>
          </a:p>
          <a:p>
            <a:pPr marL="0" indent="0">
              <a:buNone/>
            </a:pPr>
            <a:r>
              <a:rPr lang="bg-BG" dirty="0"/>
              <a:t>	Макс Вебер прилага своя „метод на идеалните типове“ и разграничава </a:t>
            </a:r>
            <a:r>
              <a:rPr lang="bg-BG" b="1" dirty="0"/>
              <a:t>трите типа авторитет</a:t>
            </a:r>
            <a:r>
              <a:rPr lang="bg-BG" dirty="0"/>
              <a:t>, на основата на които се изгражда и функционира организацията:</a:t>
            </a:r>
            <a:endParaRPr lang="en-US" dirty="0"/>
          </a:p>
          <a:p>
            <a:pPr lvl="0"/>
            <a:r>
              <a:rPr lang="bg-BG" b="1" dirty="0"/>
              <a:t>рационален:</a:t>
            </a:r>
            <a:r>
              <a:rPr lang="bg-BG" dirty="0"/>
              <a:t> опиращ се на убеждението в „законността" на съществуващите норма­тивни правила и правото на властимащите  да ръководят в рамките на тези правила;</a:t>
            </a:r>
            <a:endParaRPr lang="en-US" dirty="0"/>
          </a:p>
          <a:p>
            <a:pPr lvl="0"/>
            <a:r>
              <a:rPr lang="bg-BG" b="1" dirty="0"/>
              <a:t>традиционен:</a:t>
            </a:r>
            <a:r>
              <a:rPr lang="bg-BG" dirty="0"/>
              <a:t> опиращ се на вярата в „светостта" на традициите и в легитимността на властимащите, свързана с тези традиции;</a:t>
            </a:r>
            <a:endParaRPr lang="en-US" dirty="0"/>
          </a:p>
          <a:p>
            <a:pPr lvl="0"/>
            <a:r>
              <a:rPr lang="bg-BG" b="1" dirty="0"/>
              <a:t>харизматичен:</a:t>
            </a:r>
            <a:r>
              <a:rPr lang="bg-BG" dirty="0"/>
              <a:t> опиращ се на привлекателността (</a:t>
            </a:r>
            <a:r>
              <a:rPr lang="bg-BG" dirty="0" err="1"/>
              <a:t>харизмата</a:t>
            </a:r>
            <a:r>
              <a:rPr lang="bg-BG" dirty="0"/>
              <a:t>) на властимащия.</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68690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772816"/>
            <a:ext cx="8587680" cy="4536503"/>
          </a:xfrm>
        </p:spPr>
        <p:txBody>
          <a:bodyPr>
            <a:normAutofit fontScale="92500" lnSpcReduction="10000"/>
          </a:bodyPr>
          <a:lstStyle/>
          <a:p>
            <a:pPr marL="0" indent="0">
              <a:lnSpc>
                <a:spcPct val="120000"/>
              </a:lnSpc>
              <a:buNone/>
            </a:pPr>
            <a:r>
              <a:rPr lang="bg-BG" dirty="0"/>
              <a:t>	За Вебер идеалната организационна форма е „бюрократичната", в която рациона­лността, ефективността и подредеността доминират над всички други възможни целеви ориентации. За бюрократичната организация е характерно:</a:t>
            </a:r>
            <a:endParaRPr lang="en-US" dirty="0"/>
          </a:p>
          <a:p>
            <a:pPr lvl="0">
              <a:lnSpc>
                <a:spcPct val="120000"/>
              </a:lnSpc>
            </a:pPr>
            <a:r>
              <a:rPr lang="bg-BG" b="1" dirty="0"/>
              <a:t>Ясно и строго дефиниране на областите на компетентност и отговорност </a:t>
            </a:r>
            <a:r>
              <a:rPr lang="bg-BG" dirty="0"/>
              <a:t>с</a:t>
            </a:r>
            <a:r>
              <a:rPr lang="bg-BG" b="1" dirty="0"/>
              <a:t> </a:t>
            </a:r>
            <a:r>
              <a:rPr lang="bg-BG" dirty="0"/>
              <a:t>цел из­граждане на система от фиксирани функции, организационни звена и длъжности и регламентиране на връзките между тях.</a:t>
            </a:r>
            <a:endParaRPr lang="en-US" dirty="0"/>
          </a:p>
          <a:p>
            <a:pPr lvl="0">
              <a:lnSpc>
                <a:spcPct val="120000"/>
              </a:lnSpc>
            </a:pPr>
            <a:r>
              <a:rPr lang="bg-BG" b="1" dirty="0"/>
              <a:t>Йерархия на властта, функциите и възнагражденията, </a:t>
            </a:r>
            <a:r>
              <a:rPr lang="bg-BG" dirty="0"/>
              <a:t>която предполага про­цедури за възлагане на задачи и надзор отгоре надолу. </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17</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49671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2132856"/>
            <a:ext cx="8587680" cy="4176463"/>
          </a:xfrm>
        </p:spPr>
        <p:txBody>
          <a:bodyPr>
            <a:normAutofit/>
          </a:bodyPr>
          <a:lstStyle/>
          <a:p>
            <a:pPr lvl="0"/>
            <a:r>
              <a:rPr lang="bg-BG" b="1" dirty="0"/>
              <a:t>Бюрократичната организация е изградена на основата на </a:t>
            </a:r>
            <a:r>
              <a:rPr lang="bg-BG" b="1" dirty="0" err="1"/>
              <a:t>безличностни</a:t>
            </a:r>
            <a:r>
              <a:rPr lang="bg-BG" b="1" dirty="0"/>
              <a:t> отношения </a:t>
            </a:r>
            <a:r>
              <a:rPr lang="bg-BG" dirty="0"/>
              <a:t>(между длъжности, а не между личности). Това се постига чрез утвърждаване на общи правила, стандарти и норми, ориентирани към раци­оналността и игнориращи отношенията на симпатия и антипатия.</a:t>
            </a:r>
            <a:endParaRPr lang="en-US" dirty="0"/>
          </a:p>
          <a:p>
            <a:pPr lvl="0"/>
            <a:r>
              <a:rPr lang="bg-BG" b="1" dirty="0"/>
              <a:t>Наличие на критерии и правила за назначаване, оценка и професионално израстване на персонала.</a:t>
            </a:r>
            <a:endParaRPr lang="en-US" b="1" dirty="0"/>
          </a:p>
          <a:p>
            <a:pPr lvl="0"/>
            <a:r>
              <a:rPr lang="bg-BG" b="1" dirty="0"/>
              <a:t>Разграничаване на личния и служебния живот на индивида.</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18</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4289168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916832"/>
            <a:ext cx="8587680" cy="4392487"/>
          </a:xfrm>
        </p:spPr>
        <p:txBody>
          <a:bodyPr>
            <a:normAutofit/>
          </a:bodyPr>
          <a:lstStyle/>
          <a:p>
            <a:pPr marL="0" indent="0">
              <a:lnSpc>
                <a:spcPct val="120000"/>
              </a:lnSpc>
              <a:buNone/>
            </a:pPr>
            <a:r>
              <a:rPr lang="bg-BG" dirty="0"/>
              <a:t>	Едно от сериозните  възражения срещу идеите на Вебер за природата и ефек­тивността на организацията се свежда до това, той я разглежда като затворена затворена система. </a:t>
            </a:r>
          </a:p>
          <a:p>
            <a:pPr marL="0" indent="0">
              <a:lnSpc>
                <a:spcPct val="120000"/>
              </a:lnSpc>
              <a:buNone/>
            </a:pPr>
            <a:r>
              <a:rPr lang="bg-BG" dirty="0"/>
              <a:t>	През 60-те и 70-те години на XX век редица изследвания посочват наличие на зависимост между някои структурни променливи на организациите и параметрите на средата. Така възниква  теорията за </a:t>
            </a:r>
            <a:r>
              <a:rPr lang="bg-BG" b="1" dirty="0">
                <a:solidFill>
                  <a:srgbClr val="C00000"/>
                </a:solidFill>
              </a:rPr>
              <a:t>организацията като отворена система</a:t>
            </a:r>
            <a:r>
              <a:rPr lang="bg-BG" dirty="0"/>
              <a:t>. 	</a:t>
            </a: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217926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marL="514350" indent="-514350" algn="l"/>
            <a:br>
              <a:rPr lang="bg-BG" sz="2800" dirty="0">
                <a:solidFill>
                  <a:schemeClr val="tx1"/>
                </a:solidFill>
              </a:rPr>
            </a:br>
            <a:br>
              <a:rPr lang="bg-BG" sz="2800" dirty="0">
                <a:solidFill>
                  <a:schemeClr val="tx1"/>
                </a:solidFill>
              </a:rPr>
            </a:br>
            <a:br>
              <a:rPr lang="bg-BG" sz="2800" dirty="0">
                <a:solidFill>
                  <a:schemeClr val="tx1"/>
                </a:solidFill>
              </a:rPr>
            </a:br>
            <a:br>
              <a:rPr lang="bg-BG" sz="2800" dirty="0">
                <a:solidFill>
                  <a:schemeClr val="tx1"/>
                </a:solidFill>
              </a:rPr>
            </a:br>
            <a:r>
              <a:rPr lang="bg-BG" sz="2700" dirty="0">
                <a:solidFill>
                  <a:schemeClr val="tx1"/>
                </a:solidFill>
              </a:rPr>
              <a:t>План:</a:t>
            </a:r>
            <a:br>
              <a:rPr lang="bg-BG" sz="2700" dirty="0">
                <a:solidFill>
                  <a:schemeClr val="tx1"/>
                </a:solidFill>
              </a:rPr>
            </a:br>
            <a:r>
              <a:rPr lang="bg-BG" sz="2700" dirty="0">
                <a:solidFill>
                  <a:schemeClr val="tx1"/>
                </a:solidFill>
              </a:rPr>
              <a:t>1. Организационни теории</a:t>
            </a:r>
            <a:br>
              <a:rPr lang="bg-BG" sz="2700" dirty="0">
                <a:solidFill>
                  <a:schemeClr val="tx1"/>
                </a:solidFill>
              </a:rPr>
            </a:br>
            <a:r>
              <a:rPr lang="bg-BG" sz="2700" dirty="0">
                <a:solidFill>
                  <a:schemeClr val="tx1"/>
                </a:solidFill>
              </a:rPr>
              <a:t>1.</a:t>
            </a:r>
            <a:r>
              <a:rPr lang="bg-BG" sz="2700" dirty="0" err="1">
                <a:solidFill>
                  <a:schemeClr val="tx1"/>
                </a:solidFill>
              </a:rPr>
              <a:t>1</a:t>
            </a:r>
            <a:r>
              <a:rPr lang="bg-BG" sz="2700" dirty="0">
                <a:solidFill>
                  <a:schemeClr val="tx1"/>
                </a:solidFill>
              </a:rPr>
              <a:t>. Класическа организационна теория</a:t>
            </a:r>
            <a:br>
              <a:rPr lang="en-US" sz="2700" dirty="0">
                <a:solidFill>
                  <a:schemeClr val="tx1"/>
                </a:solidFill>
              </a:rPr>
            </a:br>
            <a:r>
              <a:rPr lang="bg-BG" sz="2700" dirty="0">
                <a:solidFill>
                  <a:schemeClr val="tx1"/>
                </a:solidFill>
              </a:rPr>
              <a:t>1.2.Бюрократичната организация на Вебер</a:t>
            </a:r>
            <a:br>
              <a:rPr lang="bg-BG" sz="2700" dirty="0">
                <a:solidFill>
                  <a:schemeClr val="tx1"/>
                </a:solidFill>
              </a:rPr>
            </a:br>
            <a:r>
              <a:rPr lang="bg-BG" sz="2700" dirty="0">
                <a:solidFill>
                  <a:schemeClr val="tx1"/>
                </a:solidFill>
              </a:rPr>
              <a:t>1.3. Организацията като </a:t>
            </a:r>
            <a:r>
              <a:rPr lang="bg-BG" sz="2700" dirty="0" err="1">
                <a:solidFill>
                  <a:schemeClr val="tx1"/>
                </a:solidFill>
              </a:rPr>
              <a:t>социо-техническа</a:t>
            </a:r>
            <a:r>
              <a:rPr lang="bg-BG" sz="2700" dirty="0">
                <a:solidFill>
                  <a:schemeClr val="tx1"/>
                </a:solidFill>
              </a:rPr>
              <a:t> система</a:t>
            </a:r>
            <a:br>
              <a:rPr lang="bg-BG" sz="2700" dirty="0">
                <a:solidFill>
                  <a:schemeClr val="tx1"/>
                </a:solidFill>
              </a:rPr>
            </a:br>
            <a:r>
              <a:rPr lang="bg-BG" sz="2700" dirty="0">
                <a:solidFill>
                  <a:schemeClr val="tx1"/>
                </a:solidFill>
              </a:rPr>
              <a:t>2. Определение на организационна култура</a:t>
            </a:r>
            <a:br>
              <a:rPr lang="bg-BG" sz="2700" dirty="0">
                <a:solidFill>
                  <a:schemeClr val="tx1"/>
                </a:solidFill>
              </a:rPr>
            </a:br>
            <a:r>
              <a:rPr lang="bg-BG" sz="2700" dirty="0">
                <a:solidFill>
                  <a:schemeClr val="tx1"/>
                </a:solidFill>
              </a:rPr>
              <a:t>3. Форми на организационна култура</a:t>
            </a:r>
            <a:br>
              <a:rPr lang="bg-BG" sz="2700" dirty="0">
                <a:solidFill>
                  <a:schemeClr val="tx1"/>
                </a:solidFill>
              </a:rPr>
            </a:br>
            <a:r>
              <a:rPr lang="bg-BG" sz="2700" dirty="0">
                <a:solidFill>
                  <a:schemeClr val="tx1"/>
                </a:solidFill>
              </a:rPr>
              <a:t>4. Функции на организационната култура</a:t>
            </a:r>
            <a:br>
              <a:rPr lang="bg-BG" sz="2700" dirty="0">
                <a:solidFill>
                  <a:schemeClr val="tx1"/>
                </a:solidFill>
              </a:rPr>
            </a:br>
            <a:r>
              <a:rPr lang="bg-BG" sz="2700" dirty="0">
                <a:solidFill>
                  <a:schemeClr val="tx1"/>
                </a:solidFill>
              </a:rPr>
              <a:t>5. Механизми на възникване и развитие на организационната култура</a:t>
            </a:r>
            <a:br>
              <a:rPr lang="bg-BG" sz="2700" dirty="0">
                <a:solidFill>
                  <a:schemeClr val="tx1"/>
                </a:solidFill>
              </a:rPr>
            </a:br>
            <a:r>
              <a:rPr lang="bg-BG" sz="2700" dirty="0">
                <a:solidFill>
                  <a:schemeClr val="tx1"/>
                </a:solidFill>
              </a:rPr>
              <a:t>6. Въздействия върху организационната култура</a:t>
            </a:r>
            <a:br>
              <a:rPr lang="bg-BG" sz="2700" dirty="0">
                <a:solidFill>
                  <a:schemeClr val="tx1"/>
                </a:solidFill>
              </a:rPr>
            </a:br>
            <a:br>
              <a:rPr lang="bg-BG" sz="2800" dirty="0">
                <a:solidFill>
                  <a:schemeClr val="tx1"/>
                </a:solidFill>
              </a:rPr>
            </a:br>
            <a:br>
              <a:rPr lang="bg-BG" sz="2800" dirty="0">
                <a:solidFill>
                  <a:schemeClr val="tx1"/>
                </a:solidFill>
              </a:rPr>
            </a:br>
            <a:endParaRPr lang="en-US" sz="28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196992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916832"/>
            <a:ext cx="8587680" cy="4392487"/>
          </a:xfrm>
        </p:spPr>
        <p:txBody>
          <a:bodyPr>
            <a:normAutofit fontScale="85000" lnSpcReduction="10000"/>
          </a:bodyPr>
          <a:lstStyle/>
          <a:p>
            <a:pPr marL="0" indent="0">
              <a:lnSpc>
                <a:spcPct val="120000"/>
              </a:lnSpc>
              <a:buNone/>
            </a:pPr>
            <a:r>
              <a:rPr lang="bg-BG" dirty="0"/>
              <a:t>	В орга­низацията влизат входящи потоци материални, финансови, човешки и информационни ресурси, трансформират се вътре в нея с помощта на специализираните й подсистеми и се връщат обратно в средата. Оттам на свой ред се получава обратна връзка (дан­ни, печалба и др.), на основата на която организацията прави необходимите промени. </a:t>
            </a:r>
          </a:p>
          <a:p>
            <a:pPr marL="0" indent="0">
              <a:lnSpc>
                <a:spcPct val="120000"/>
              </a:lnSpc>
              <a:buNone/>
            </a:pPr>
            <a:r>
              <a:rPr lang="bg-BG" dirty="0"/>
              <a:t>Всичко това означава, че организацията изисква:</a:t>
            </a:r>
          </a:p>
          <a:p>
            <a:pPr>
              <a:lnSpc>
                <a:spcPct val="120000"/>
              </a:lnSpc>
              <a:buFontTx/>
              <a:buChar char="-"/>
            </a:pPr>
            <a:r>
              <a:rPr lang="bg-BG" dirty="0"/>
              <a:t>навременна информация от средата;</a:t>
            </a:r>
          </a:p>
          <a:p>
            <a:pPr>
              <a:lnSpc>
                <a:spcPct val="120000"/>
              </a:lnSpc>
              <a:buFontTx/>
              <a:buChar char="-"/>
            </a:pPr>
            <a:r>
              <a:rPr lang="bg-BG" dirty="0"/>
              <a:t>осигуряване на необхо­димите входни потоци;</a:t>
            </a:r>
          </a:p>
          <a:p>
            <a:pPr>
              <a:lnSpc>
                <a:spcPct val="120000"/>
              </a:lnSpc>
              <a:buFontTx/>
              <a:buChar char="-"/>
            </a:pPr>
            <a:r>
              <a:rPr lang="bg-BG" dirty="0"/>
              <a:t>проектиране на ефективни структури, процеси и технологии;</a:t>
            </a:r>
          </a:p>
          <a:p>
            <a:pPr>
              <a:lnSpc>
                <a:spcPct val="120000"/>
              </a:lnSpc>
              <a:buFontTx/>
              <a:buChar char="-"/>
            </a:pPr>
            <a:r>
              <a:rPr lang="bg-BG" dirty="0"/>
              <a:t>експортиране на продукта обратно в средата;</a:t>
            </a:r>
          </a:p>
          <a:p>
            <a:pPr>
              <a:lnSpc>
                <a:spcPct val="120000"/>
              </a:lnSpc>
              <a:buFontTx/>
              <a:buChar char="-"/>
            </a:pPr>
            <a:r>
              <a:rPr lang="bg-BG" dirty="0"/>
              <a:t>непрекъснато адаптиране към изменени­ята „отвън". </a:t>
            </a: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7565053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188640"/>
            <a:ext cx="8077200" cy="6120679"/>
          </a:xfrm>
        </p:spPr>
        <p:txBody>
          <a:bodyPr>
            <a:normAutofit/>
          </a:bodyPr>
          <a:lstStyle/>
          <a:p>
            <a:pPr marL="0" indent="0" algn="ctr">
              <a:buNone/>
            </a:pPr>
            <a:endParaRPr lang="bg-BG" sz="4000" b="1" dirty="0">
              <a:solidFill>
                <a:srgbClr val="003300"/>
              </a:solidFill>
              <a:effectLst>
                <a:outerShdw blurRad="38100" dist="38100" dir="2700000" algn="tl">
                  <a:srgbClr val="000000">
                    <a:alpha val="43137"/>
                  </a:srgbClr>
                </a:outerShdw>
              </a:effectLst>
            </a:endParaRPr>
          </a:p>
          <a:p>
            <a:pPr marL="0" indent="0" algn="ctr">
              <a:buNone/>
            </a:pPr>
            <a:endParaRPr lang="bg-BG" sz="4000" b="1" dirty="0">
              <a:solidFill>
                <a:srgbClr val="003300"/>
              </a:solidFill>
              <a:effectLst>
                <a:outerShdw blurRad="38100" dist="38100" dir="2700000" algn="tl">
                  <a:srgbClr val="000000">
                    <a:alpha val="43137"/>
                  </a:srgbClr>
                </a:outerShdw>
              </a:effectLst>
            </a:endParaRPr>
          </a:p>
          <a:p>
            <a:pPr marL="0" indent="0" algn="ctr">
              <a:buNone/>
            </a:pPr>
            <a:endParaRPr lang="bg-BG" sz="4000" b="1" dirty="0">
              <a:solidFill>
                <a:srgbClr val="003300"/>
              </a:solidFill>
              <a:effectLst>
                <a:outerShdw blurRad="38100" dist="38100" dir="2700000" algn="tl">
                  <a:srgbClr val="000000">
                    <a:alpha val="43137"/>
                  </a:srgbClr>
                </a:outerShdw>
              </a:effectLst>
            </a:endParaRPr>
          </a:p>
          <a:p>
            <a:pPr marL="0" indent="0" algn="ctr">
              <a:buNone/>
            </a:pPr>
            <a:r>
              <a:rPr lang="bg-BG" sz="3200" b="1" dirty="0">
                <a:solidFill>
                  <a:srgbClr val="003300"/>
                </a:solidFill>
                <a:effectLst>
                  <a:outerShdw blurRad="38100" dist="38100" dir="2700000" algn="tl">
                    <a:srgbClr val="000000">
                      <a:alpha val="43137"/>
                    </a:srgbClr>
                  </a:outerShdw>
                </a:effectLst>
              </a:rPr>
              <a:t>1.3. ОРГАНИЗАЦИЯТА КАТО </a:t>
            </a:r>
            <a:r>
              <a:rPr lang="bg-BG" sz="3200" b="1" dirty="0" err="1">
                <a:solidFill>
                  <a:srgbClr val="003300"/>
                </a:solidFill>
                <a:effectLst>
                  <a:outerShdw blurRad="38100" dist="38100" dir="2700000" algn="tl">
                    <a:srgbClr val="000000">
                      <a:alpha val="43137"/>
                    </a:srgbClr>
                  </a:outerShdw>
                </a:effectLst>
              </a:rPr>
              <a:t>СОЦИОТЕХНИЧЕСКА</a:t>
            </a:r>
            <a:r>
              <a:rPr lang="bg-BG" sz="3200" b="1" dirty="0">
                <a:solidFill>
                  <a:srgbClr val="003300"/>
                </a:solidFill>
                <a:effectLst>
                  <a:outerShdw blurRad="38100" dist="38100" dir="2700000" algn="tl">
                    <a:srgbClr val="000000">
                      <a:alpha val="43137"/>
                    </a:srgbClr>
                  </a:outerShdw>
                </a:effectLst>
              </a:rPr>
              <a:t> СИСТЕМА</a:t>
            </a:r>
            <a:endParaRPr lang="en-US" sz="3200" b="1" dirty="0">
              <a:solidFill>
                <a:srgbClr val="0033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196562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2132856"/>
            <a:ext cx="8587680" cy="4248472"/>
          </a:xfrm>
        </p:spPr>
        <p:txBody>
          <a:bodyPr>
            <a:normAutofit fontScale="55000" lnSpcReduction="20000"/>
          </a:bodyPr>
          <a:lstStyle/>
          <a:p>
            <a:pPr marL="0" indent="0">
              <a:lnSpc>
                <a:spcPct val="120000"/>
              </a:lnSpc>
              <a:buNone/>
            </a:pPr>
            <a:r>
              <a:rPr lang="bg-BG" dirty="0"/>
              <a:t>	</a:t>
            </a:r>
            <a:r>
              <a:rPr lang="bg-BG" sz="3800" dirty="0"/>
              <a:t>Терминът</a:t>
            </a:r>
            <a:r>
              <a:rPr lang="bg-BG" sz="3800" i="1" dirty="0"/>
              <a:t> </a:t>
            </a:r>
            <a:r>
              <a:rPr lang="bg-BG" sz="3800" b="1" i="1" dirty="0" err="1">
                <a:solidFill>
                  <a:srgbClr val="C00000"/>
                </a:solidFill>
              </a:rPr>
              <a:t>социо-техническа</a:t>
            </a:r>
            <a:r>
              <a:rPr lang="bg-BG" sz="3800" b="1" i="1" dirty="0">
                <a:solidFill>
                  <a:srgbClr val="C00000"/>
                </a:solidFill>
              </a:rPr>
              <a:t> система</a:t>
            </a:r>
            <a:r>
              <a:rPr lang="bg-BG" sz="3800" b="1" dirty="0">
                <a:solidFill>
                  <a:srgbClr val="C00000"/>
                </a:solidFill>
              </a:rPr>
              <a:t> </a:t>
            </a:r>
            <a:r>
              <a:rPr lang="bg-BG" sz="3800" dirty="0"/>
              <a:t>представлява приложение на об­щата теория на системите и на концепцията за отворената система на равнището на организацията. </a:t>
            </a:r>
          </a:p>
          <a:p>
            <a:pPr marL="0" indent="0">
              <a:lnSpc>
                <a:spcPct val="120000"/>
              </a:lnSpc>
              <a:buNone/>
            </a:pPr>
            <a:r>
              <a:rPr lang="bg-BG" sz="3800" dirty="0"/>
              <a:t>	Всяка организация има две подсистеми: </a:t>
            </a:r>
            <a:r>
              <a:rPr lang="bg-BG" sz="3800" b="1" dirty="0"/>
              <a:t>социал­на (човешка) и техническа</a:t>
            </a:r>
            <a:r>
              <a:rPr lang="bg-BG" sz="3800" dirty="0"/>
              <a:t>. </a:t>
            </a:r>
          </a:p>
          <a:p>
            <a:pPr marL="0" indent="0">
              <a:lnSpc>
                <a:spcPct val="120000"/>
              </a:lnSpc>
              <a:buNone/>
            </a:pPr>
            <a:r>
              <a:rPr lang="bg-BG" sz="3800" dirty="0"/>
              <a:t>	</a:t>
            </a:r>
            <a:r>
              <a:rPr lang="bg-BG" sz="3800" b="1" dirty="0"/>
              <a:t>Социалната подсистема </a:t>
            </a:r>
            <a:r>
              <a:rPr lang="bg-BG" sz="3800" dirty="0"/>
              <a:t>обхваща структурата на отношенията в процеса на труда - между­личностните и </a:t>
            </a:r>
            <a:r>
              <a:rPr lang="bg-BG" sz="3800" dirty="0" err="1"/>
              <a:t>междугруповите</a:t>
            </a:r>
            <a:r>
              <a:rPr lang="bg-BG" sz="3800" dirty="0"/>
              <a:t> връзки. </a:t>
            </a:r>
          </a:p>
          <a:p>
            <a:pPr marL="0" indent="0">
              <a:lnSpc>
                <a:spcPct val="120000"/>
              </a:lnSpc>
              <a:buNone/>
            </a:pPr>
            <a:r>
              <a:rPr lang="bg-BG" sz="3800" dirty="0"/>
              <a:t>	</a:t>
            </a:r>
            <a:r>
              <a:rPr lang="bg-BG" sz="3800" b="1" dirty="0"/>
              <a:t>Техническата подсистема </a:t>
            </a:r>
            <a:r>
              <a:rPr lang="bg-BG" sz="3800" dirty="0"/>
              <a:t>изисква технологична и материална част.  Технологията поставя изисквания и ограничения към възможните типове структури на отношенията, а те от своя страна имат социални и психоло­гически свойства, предопределящи конкретните изисквания към изпълняваните задачи.</a:t>
            </a:r>
            <a:endParaRPr lang="en-US" sz="3800"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22</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4084327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1772816"/>
            <a:ext cx="8587680" cy="4536503"/>
          </a:xfrm>
        </p:spPr>
        <p:txBody>
          <a:bodyPr>
            <a:normAutofit/>
          </a:bodyPr>
          <a:lstStyle/>
          <a:p>
            <a:pPr marL="0" indent="0">
              <a:buNone/>
            </a:pPr>
            <a:r>
              <a:rPr lang="bg-BG" sz="3000" b="1" dirty="0"/>
              <a:t>Основните  принципа на тази концепция са:</a:t>
            </a:r>
            <a:endParaRPr lang="en-US" sz="3000" b="1" dirty="0"/>
          </a:p>
          <a:p>
            <a:pPr lvl="1"/>
            <a:r>
              <a:rPr lang="bg-BG" b="1" dirty="0"/>
              <a:t>Адекватност.  </a:t>
            </a:r>
            <a:r>
              <a:rPr lang="bg-BG" dirty="0"/>
              <a:t>Ако една организация се ада­птира към изменящата се среда, тя трябва да оползотворява твор­ческите заложби на своите членове и да им осигури участие в решенията.</a:t>
            </a:r>
            <a:endParaRPr lang="en-US" dirty="0"/>
          </a:p>
          <a:p>
            <a:pPr lvl="1"/>
            <a:r>
              <a:rPr lang="bg-BG" b="1" dirty="0"/>
              <a:t>Минимална критична спецификация. </a:t>
            </a:r>
            <a:r>
              <a:rPr lang="bg-BG" dirty="0"/>
              <a:t>Това означава, че организациите трябва да се концентрират върху въпроса какво трябва да се прави, без прекалена детайлизация на длъжностните специ­фикации, която може да творческите възможности за решаване на проблемите.</a:t>
            </a:r>
            <a:endParaRPr lang="en-US" dirty="0"/>
          </a:p>
          <a:p>
            <a:pPr lvl="1"/>
            <a:r>
              <a:rPr lang="bg-BG" b="1" dirty="0" err="1"/>
              <a:t>Социо-технически</a:t>
            </a:r>
            <a:r>
              <a:rPr lang="bg-BG" b="1" dirty="0"/>
              <a:t> критерии. </a:t>
            </a:r>
            <a:r>
              <a:rPr lang="bg-BG" dirty="0"/>
              <a:t>Вариациите, които могат да повлияят върху крайния резултат, трябва да бъдат контролирани максимално и възмо­жно най-близо до точката на тяхната поява. </a:t>
            </a:r>
            <a:endParaRPr lang="en-US" dirty="0"/>
          </a:p>
          <a:p>
            <a:pPr marL="0" indent="0">
              <a:buNone/>
            </a:pP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642120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2132856"/>
            <a:ext cx="8515672" cy="4176463"/>
          </a:xfrm>
        </p:spPr>
        <p:txBody>
          <a:bodyPr>
            <a:normAutofit/>
          </a:bodyPr>
          <a:lstStyle/>
          <a:p>
            <a:pPr lvl="1"/>
            <a:endParaRPr lang="bg-BG" b="1" dirty="0"/>
          </a:p>
          <a:p>
            <a:pPr lvl="1"/>
            <a:r>
              <a:rPr lang="bg-BG" b="1" dirty="0"/>
              <a:t>Принцип на </a:t>
            </a:r>
            <a:r>
              <a:rPr lang="bg-BG" b="1" dirty="0" err="1"/>
              <a:t>мултифункционалността</a:t>
            </a:r>
            <a:r>
              <a:rPr lang="bg-BG" b="1" dirty="0"/>
              <a:t>. </a:t>
            </a:r>
            <a:r>
              <a:rPr lang="bg-BG" dirty="0"/>
              <a:t>Организа­циите ще бъдат по-адаптивни към изменящите се изисквания, ако се въздържат от раздро­бяване на задачите на елементи и по изпълнители. </a:t>
            </a:r>
          </a:p>
          <a:p>
            <a:pPr lvl="1"/>
            <a:r>
              <a:rPr lang="bg-BG" b="1" dirty="0"/>
              <a:t>Информационен поток. </a:t>
            </a:r>
            <a:r>
              <a:rPr lang="bg-BG" dirty="0"/>
              <a:t>Информационните системи трябва да осигуряват информация­ първо на тези, които са в най-добра позиция да предприемат необходимите действия.</a:t>
            </a:r>
            <a:br>
              <a:rPr lang="bg-BG" dirty="0"/>
            </a:b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35635159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251520" y="2204865"/>
            <a:ext cx="8587680" cy="3888432"/>
          </a:xfrm>
        </p:spPr>
        <p:txBody>
          <a:bodyPr>
            <a:normAutofit fontScale="92500" lnSpcReduction="10000"/>
          </a:bodyPr>
          <a:lstStyle/>
          <a:p>
            <a:pPr lvl="1">
              <a:lnSpc>
                <a:spcPct val="120000"/>
              </a:lnSpc>
            </a:pPr>
            <a:r>
              <a:rPr lang="bg-BG" b="1" dirty="0"/>
              <a:t>Синхрон на поддръжката. </a:t>
            </a:r>
            <a:r>
              <a:rPr lang="bg-BG" dirty="0"/>
              <a:t>Системи­те за възнаграждение, подбор, тренинг, разрешаване на конфликти, нормиране, оценка, професионално-длъжностно развитие и др. трябва да са в синхрон и хар­мония помежду си и с организационната структура и нейната философия и стратегия. </a:t>
            </a:r>
            <a:endParaRPr lang="en-US" dirty="0"/>
          </a:p>
          <a:p>
            <a:pPr lvl="1">
              <a:lnSpc>
                <a:spcPct val="120000"/>
              </a:lnSpc>
            </a:pPr>
            <a:r>
              <a:rPr lang="bg-BG" b="1" dirty="0"/>
              <a:t>Организационен дизайн и човешки ценности. </a:t>
            </a:r>
            <a:r>
              <a:rPr lang="bg-BG" dirty="0"/>
              <a:t>Работните места и длъжностите трябва да бъдат проектирани така, че да осигуряват разумни изисквания към изпълните­лите, да предвиждат възможност за квалификационно израстване, участие в решаването и признание за приноса, да осигуряват връзка между организационния и личния им живот, между организацион­ните и индивидуалните потребности.</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1704671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8328"/>
            <a:ext cx="8712968" cy="5898984"/>
          </a:xfrm>
        </p:spPr>
        <p:txBody>
          <a:bodyPr>
            <a:normAutofit/>
          </a:bodyPr>
          <a:lstStyle/>
          <a:p>
            <a:br>
              <a:rPr lang="bg-BG" sz="3200" dirty="0">
                <a:solidFill>
                  <a:schemeClr val="tx1"/>
                </a:solidFill>
              </a:rPr>
            </a:br>
            <a:r>
              <a:rPr lang="bg-BG" b="1" dirty="0">
                <a:solidFill>
                  <a:srgbClr val="C00000"/>
                </a:solidFill>
                <a:effectLst>
                  <a:outerShdw blurRad="38100" dist="38100" dir="2700000" algn="tl">
                    <a:srgbClr val="000000">
                      <a:alpha val="43137"/>
                    </a:srgbClr>
                  </a:outerShdw>
                </a:effectLst>
              </a:rPr>
              <a:t>2.</a:t>
            </a:r>
            <a:r>
              <a:rPr lang="bg-BG" dirty="0">
                <a:solidFill>
                  <a:schemeClr val="tx1"/>
                </a:solidFill>
                <a:effectLst>
                  <a:outerShdw blurRad="38100" dist="38100" dir="2700000" algn="tl">
                    <a:srgbClr val="000000">
                      <a:alpha val="43137"/>
                    </a:srgbClr>
                  </a:outerShdw>
                </a:effectLst>
              </a:rPr>
              <a:t> </a:t>
            </a:r>
            <a:r>
              <a:rPr lang="bg-BG" b="1" dirty="0">
                <a:solidFill>
                  <a:srgbClr val="C00000"/>
                </a:solidFill>
                <a:effectLst>
                  <a:outerShdw blurRad="38100" dist="38100" dir="2700000" algn="tl">
                    <a:srgbClr val="000000">
                      <a:alpha val="43137"/>
                    </a:srgbClr>
                  </a:outerShdw>
                </a:effectLst>
              </a:rPr>
              <a:t>Определение на организационната култура </a:t>
            </a:r>
            <a:br>
              <a:rPr lang="bg-BG" sz="3200" b="1" u="sng" dirty="0">
                <a:solidFill>
                  <a:schemeClr val="tx1"/>
                </a:solidFill>
              </a:rPr>
            </a:br>
            <a:br>
              <a:rPr lang="bg-BG" sz="3200" b="1" u="sng" dirty="0">
                <a:solidFill>
                  <a:schemeClr val="tx1"/>
                </a:solidFill>
              </a:rPr>
            </a:br>
            <a:endParaRPr lang="en-US" sz="3200"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0895350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8328"/>
            <a:ext cx="8712968" cy="5898984"/>
          </a:xfrm>
        </p:spPr>
        <p:txBody>
          <a:bodyPr>
            <a:normAutofit fontScale="90000"/>
          </a:bodyPr>
          <a:lstStyle/>
          <a:p>
            <a:pPr algn="l"/>
            <a:br>
              <a:rPr lang="bg-BG" sz="3200" dirty="0">
                <a:solidFill>
                  <a:schemeClr val="tx1"/>
                </a:solidFill>
              </a:rPr>
            </a:br>
            <a:br>
              <a:rPr lang="bg-BG" sz="3200" b="1" u="sng" dirty="0">
                <a:solidFill>
                  <a:schemeClr val="tx1"/>
                </a:solidFill>
              </a:rPr>
            </a:br>
            <a:br>
              <a:rPr lang="bg-BG" sz="3200" b="1" u="sng" dirty="0">
                <a:solidFill>
                  <a:schemeClr val="tx1"/>
                </a:solidFill>
              </a:rPr>
            </a:br>
            <a:r>
              <a:rPr lang="bg-BG" sz="3200" b="1" dirty="0">
                <a:solidFill>
                  <a:schemeClr val="tx1"/>
                </a:solidFill>
              </a:rPr>
              <a:t>	</a:t>
            </a:r>
            <a:r>
              <a:rPr lang="bg-BG" sz="3600" dirty="0">
                <a:solidFill>
                  <a:schemeClr val="tx1"/>
                </a:solidFill>
              </a:rPr>
              <a:t>Разбирането за организационна култура може да бъде изведено от дефиницията за култура изобщо: </a:t>
            </a:r>
            <a:r>
              <a:rPr lang="bg-BG" sz="3600" b="1" i="1" dirty="0">
                <a:solidFill>
                  <a:srgbClr val="FF0000"/>
                </a:solidFill>
              </a:rPr>
              <a:t>култура е оценъчният компонент, вграден във всеки човешки акт и присъщ на всяко човешко възприятие; </a:t>
            </a:r>
            <a:r>
              <a:rPr lang="bg-BG" sz="3600" dirty="0">
                <a:solidFill>
                  <a:schemeClr val="tx1"/>
                </a:solidFill>
              </a:rPr>
              <a:t>култура са и всички материали и духовни предпоставки за тази оценка и резултатите от нея, т.е</a:t>
            </a:r>
            <a:r>
              <a:rPr lang="en-US" sz="3600" dirty="0">
                <a:solidFill>
                  <a:schemeClr val="tx1"/>
                </a:solidFill>
              </a:rPr>
              <a:t>.</a:t>
            </a:r>
            <a:r>
              <a:rPr lang="bg-BG" sz="3600" dirty="0">
                <a:solidFill>
                  <a:schemeClr val="tx1"/>
                </a:solidFill>
              </a:rPr>
              <a:t> всичко, което я прави възможна и е неин продукт.  </a:t>
            </a:r>
            <a:br>
              <a:rPr lang="bg-BG" sz="3600" dirty="0">
                <a:solidFill>
                  <a:schemeClr val="tx1"/>
                </a:solidFill>
              </a:rPr>
            </a:br>
            <a:br>
              <a:rPr lang="bg-BG" sz="3600" dirty="0">
                <a:solidFill>
                  <a:schemeClr val="tx1"/>
                </a:solidFill>
              </a:rPr>
            </a:br>
            <a:endParaRPr lang="en-US" sz="3600"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16315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8328"/>
            <a:ext cx="8712968" cy="5898984"/>
          </a:xfrm>
        </p:spPr>
        <p:txBody>
          <a:bodyPr>
            <a:normAutofit fontScale="90000"/>
          </a:bodyPr>
          <a:lstStyle/>
          <a:p>
            <a:br>
              <a:rPr lang="bg-BG" sz="3200" dirty="0">
                <a:solidFill>
                  <a:schemeClr val="tx1"/>
                </a:solidFill>
              </a:rPr>
            </a:br>
            <a:br>
              <a:rPr lang="bg-BG" sz="3200" dirty="0">
                <a:solidFill>
                  <a:schemeClr val="tx1"/>
                </a:solidFill>
              </a:rPr>
            </a:br>
            <a:br>
              <a:rPr lang="bg-BG" sz="3200" dirty="0">
                <a:solidFill>
                  <a:schemeClr val="tx1"/>
                </a:solidFill>
              </a:rPr>
            </a:br>
            <a:r>
              <a:rPr lang="bg-BG" sz="3600" b="1" dirty="0">
                <a:solidFill>
                  <a:schemeClr val="tx1"/>
                </a:solidFill>
              </a:rPr>
              <a:t>О</a:t>
            </a:r>
            <a:r>
              <a:rPr lang="bg-BG" sz="3600" dirty="0">
                <a:solidFill>
                  <a:schemeClr val="tx1"/>
                </a:solidFill>
              </a:rPr>
              <a:t>рганизационната култура представлява </a:t>
            </a:r>
            <a:r>
              <a:rPr lang="bg-BG" sz="3600" b="1" dirty="0">
                <a:solidFill>
                  <a:srgbClr val="C00000"/>
                </a:solidFill>
              </a:rPr>
              <a:t>система от общи и колективно възприети значения, валидни за дадена група към определен момент. </a:t>
            </a:r>
            <a:br>
              <a:rPr lang="bg-BG" sz="3600" b="1" dirty="0">
                <a:solidFill>
                  <a:srgbClr val="C00000"/>
                </a:solidFill>
              </a:rPr>
            </a:br>
            <a:r>
              <a:rPr lang="bg-BG" sz="3600" dirty="0">
                <a:solidFill>
                  <a:schemeClr val="tx1"/>
                </a:solidFill>
              </a:rPr>
              <a:t>Тя е съвкупност от основни  </a:t>
            </a:r>
            <a:r>
              <a:rPr lang="bg-BG" sz="3600" dirty="0">
                <a:solidFill>
                  <a:srgbClr val="C00000"/>
                </a:solidFill>
              </a:rPr>
              <a:t>предположения, </a:t>
            </a:r>
            <a:r>
              <a:rPr lang="bg-BG" sz="3600" dirty="0">
                <a:solidFill>
                  <a:schemeClr val="tx1"/>
                </a:solidFill>
              </a:rPr>
              <a:t>достатъчно добре проверени в практиката, за да се</a:t>
            </a:r>
            <a:r>
              <a:rPr lang="bg-BG" sz="3600" dirty="0">
                <a:solidFill>
                  <a:srgbClr val="C00000"/>
                </a:solidFill>
              </a:rPr>
              <a:t> смятат валидни </a:t>
            </a:r>
            <a:r>
              <a:rPr lang="bg-BG" sz="3600" dirty="0">
                <a:solidFill>
                  <a:schemeClr val="tx1"/>
                </a:solidFill>
              </a:rPr>
              <a:t>и да бъдат внушавани на новите членове на групата като </a:t>
            </a:r>
            <a:r>
              <a:rPr lang="bg-BG" sz="3600" dirty="0">
                <a:solidFill>
                  <a:srgbClr val="C00000"/>
                </a:solidFill>
              </a:rPr>
              <a:t>правилен начин на възприемане, мислене и чувстване.</a:t>
            </a:r>
            <a:br>
              <a:rPr lang="bg-BG" sz="3600" dirty="0">
                <a:solidFill>
                  <a:srgbClr val="C00000"/>
                </a:solidFill>
              </a:rPr>
            </a:br>
            <a:br>
              <a:rPr lang="bg-BG" sz="3200" dirty="0">
                <a:solidFill>
                  <a:srgbClr val="C00000"/>
                </a:solidFill>
              </a:rPr>
            </a:br>
            <a:r>
              <a:rPr lang="bg-BG" sz="3200" dirty="0">
                <a:solidFill>
                  <a:srgbClr val="C00000"/>
                </a:solidFill>
              </a:rPr>
              <a:t> </a:t>
            </a:r>
            <a:endParaRPr lang="en-US" sz="3200"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694153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5898984"/>
          </a:xfrm>
        </p:spPr>
        <p:txBody>
          <a:bodyPr/>
          <a:lstStyle/>
          <a:p>
            <a:r>
              <a:rPr lang="bg-BG" b="1" dirty="0">
                <a:solidFill>
                  <a:srgbClr val="C00000"/>
                </a:solidFill>
                <a:effectLst>
                  <a:outerShdw blurRad="38100" dist="38100" dir="2700000" algn="tl">
                    <a:srgbClr val="000000">
                      <a:alpha val="43137"/>
                    </a:srgbClr>
                  </a:outerShdw>
                </a:effectLst>
              </a:rPr>
              <a:t>3. Форми на организационната култура</a:t>
            </a:r>
            <a:endParaRPr lang="en-US" b="1" dirty="0">
              <a:solidFill>
                <a:srgbClr val="C00000"/>
              </a:solidFill>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29</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443659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pPr algn="l"/>
            <a:br>
              <a:rPr lang="bg-BG" sz="3200" dirty="0">
                <a:solidFill>
                  <a:srgbClr val="C00000"/>
                </a:solidFill>
              </a:rPr>
            </a:br>
            <a:r>
              <a:rPr lang="bg-BG" sz="3200" dirty="0">
                <a:solidFill>
                  <a:srgbClr val="C00000"/>
                </a:solidFill>
              </a:rPr>
              <a:t>Човек се присъединява към една организация формално </a:t>
            </a:r>
            <a:r>
              <a:rPr lang="bg-BG" sz="3200" dirty="0">
                <a:solidFill>
                  <a:schemeClr val="tx1"/>
                </a:solidFill>
              </a:rPr>
              <a:t>(чрез трудовия си договор) </a:t>
            </a:r>
            <a:r>
              <a:rPr lang="bg-BG" sz="3200" dirty="0">
                <a:solidFill>
                  <a:srgbClr val="FF0000"/>
                </a:solidFill>
              </a:rPr>
              <a:t>и</a:t>
            </a:r>
            <a:r>
              <a:rPr lang="bg-BG" sz="3200" dirty="0">
                <a:solidFill>
                  <a:schemeClr val="tx1"/>
                </a:solidFill>
              </a:rPr>
              <a:t> </a:t>
            </a:r>
            <a:r>
              <a:rPr lang="bg-BG" sz="3200" dirty="0">
                <a:solidFill>
                  <a:srgbClr val="C00000"/>
                </a:solidFill>
              </a:rPr>
              <a:t>неформално</a:t>
            </a:r>
            <a:r>
              <a:rPr lang="bg-BG" sz="3200" dirty="0">
                <a:solidFill>
                  <a:schemeClr val="tx1"/>
                </a:solidFill>
              </a:rPr>
              <a:t> (по силата на т.нар. психологически контракт с нея, който подрежда отношението между неговите собствени ценности и тези на организацията). </a:t>
            </a:r>
            <a:br>
              <a:rPr lang="bg-BG" sz="3200" dirty="0">
                <a:solidFill>
                  <a:schemeClr val="tx1"/>
                </a:solidFill>
              </a:rPr>
            </a:br>
            <a:r>
              <a:rPr lang="bg-BG" sz="3200" dirty="0">
                <a:solidFill>
                  <a:schemeClr val="tx1"/>
                </a:solidFill>
              </a:rPr>
              <a:t>	Това обуславя необходимостта ОП да отчита някои важни моменти от областта на организационната култура.  </a:t>
            </a: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359867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pPr>
              <a:lnSpc>
                <a:spcPct val="114000"/>
              </a:lnSpc>
            </a:pPr>
            <a:br>
              <a:rPr lang="bg-BG" sz="3200" dirty="0">
                <a:solidFill>
                  <a:schemeClr val="tx1"/>
                </a:solidFill>
              </a:rPr>
            </a:br>
            <a:r>
              <a:rPr lang="bg-BG" sz="3200" dirty="0">
                <a:solidFill>
                  <a:schemeClr val="tx1"/>
                </a:solidFill>
              </a:rPr>
              <a:t>Много от ценностите на една организация имат </a:t>
            </a:r>
            <a:r>
              <a:rPr lang="bg-BG" sz="3200" dirty="0" err="1">
                <a:solidFill>
                  <a:schemeClr val="tx1"/>
                </a:solidFill>
              </a:rPr>
              <a:t>експлицитна</a:t>
            </a:r>
            <a:r>
              <a:rPr lang="bg-BG" sz="3200" dirty="0">
                <a:solidFill>
                  <a:schemeClr val="tx1"/>
                </a:solidFill>
              </a:rPr>
              <a:t> (открита) форма – това са всички писани и официално утвърдени правилници, наредби, заповеди, процедури и др. </a:t>
            </a:r>
            <a:br>
              <a:rPr lang="bg-BG" sz="3200" dirty="0">
                <a:solidFill>
                  <a:schemeClr val="tx1"/>
                </a:solidFill>
              </a:rPr>
            </a:br>
            <a:r>
              <a:rPr lang="bg-BG" sz="3200" dirty="0">
                <a:solidFill>
                  <a:schemeClr val="tx1"/>
                </a:solidFill>
              </a:rPr>
              <a:t>Този институционализиран аспект на организационната култура се дефинира като </a:t>
            </a:r>
            <a:r>
              <a:rPr lang="bg-BG" sz="3200" b="1" dirty="0">
                <a:solidFill>
                  <a:srgbClr val="C00000"/>
                </a:solidFill>
              </a:rPr>
              <a:t>организационна цивилизация.</a:t>
            </a:r>
            <a:endParaRPr lang="en-US" sz="3200" b="1"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765798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970992"/>
          </a:xfrm>
        </p:spPr>
        <p:txBody>
          <a:bodyPr>
            <a:normAutofit fontScale="90000"/>
          </a:bodyPr>
          <a:lstStyle/>
          <a:p>
            <a:pPr algn="l">
              <a:spcBef>
                <a:spcPts val="600"/>
              </a:spcBef>
            </a:pPr>
            <a:r>
              <a:rPr lang="bg-BG" sz="3200" dirty="0">
                <a:solidFill>
                  <a:schemeClr val="tx1"/>
                </a:solidFill>
              </a:rPr>
              <a:t>Неинституционализираните  ценности в организацията се изразяват и наблюдават „на повърхността“ под най-разнообразни форми.</a:t>
            </a:r>
            <a:br>
              <a:rPr lang="bg-BG" sz="3200" dirty="0">
                <a:solidFill>
                  <a:schemeClr val="tx1"/>
                </a:solidFill>
              </a:rPr>
            </a:br>
            <a:r>
              <a:rPr lang="bg-BG" sz="3200" dirty="0">
                <a:solidFill>
                  <a:schemeClr val="tx1"/>
                </a:solidFill>
              </a:rPr>
              <a:t> </a:t>
            </a:r>
            <a:br>
              <a:rPr lang="bg-BG" sz="3200" dirty="0">
                <a:solidFill>
                  <a:schemeClr val="tx1"/>
                </a:solidFill>
              </a:rPr>
            </a:br>
            <a:r>
              <a:rPr lang="bg-BG" sz="3200" b="1" dirty="0">
                <a:solidFill>
                  <a:srgbClr val="C00000"/>
                </a:solidFill>
              </a:rPr>
              <a:t>- Когнитивни форми - </a:t>
            </a:r>
            <a:r>
              <a:rPr lang="bg-BG" sz="3200" dirty="0">
                <a:solidFill>
                  <a:schemeClr val="tx1"/>
                </a:solidFill>
              </a:rPr>
              <a:t>подредени по степен на нарастваща </a:t>
            </a:r>
            <a:r>
              <a:rPr lang="bg-BG" sz="3200" dirty="0" err="1">
                <a:solidFill>
                  <a:schemeClr val="tx1"/>
                </a:solidFill>
              </a:rPr>
              <a:t>символност</a:t>
            </a:r>
            <a:r>
              <a:rPr lang="bg-BG" sz="3200" dirty="0">
                <a:solidFill>
                  <a:schemeClr val="tx1"/>
                </a:solidFill>
              </a:rPr>
              <a:t>:  </a:t>
            </a:r>
            <a:r>
              <a:rPr lang="bg-BG" sz="3200" dirty="0">
                <a:solidFill>
                  <a:srgbClr val="C00000"/>
                </a:solidFill>
              </a:rPr>
              <a:t>езикова специфика, конвенционална мъдрост (споделени твърдения), митове и символи.</a:t>
            </a:r>
            <a:br>
              <a:rPr lang="bg-BG" sz="3200" dirty="0">
                <a:solidFill>
                  <a:srgbClr val="C00000"/>
                </a:solidFill>
              </a:rPr>
            </a:br>
            <a:r>
              <a:rPr lang="bg-BG" sz="3200" dirty="0">
                <a:solidFill>
                  <a:srgbClr val="C00000"/>
                </a:solidFill>
              </a:rPr>
              <a:t> </a:t>
            </a:r>
            <a:br>
              <a:rPr lang="bg-BG" sz="3200" dirty="0">
                <a:solidFill>
                  <a:srgbClr val="C00000"/>
                </a:solidFill>
              </a:rPr>
            </a:br>
            <a:r>
              <a:rPr lang="bg-BG" sz="3200" dirty="0">
                <a:solidFill>
                  <a:srgbClr val="C00000"/>
                </a:solidFill>
              </a:rPr>
              <a:t>- </a:t>
            </a:r>
            <a:r>
              <a:rPr lang="bg-BG" sz="3200" b="1" dirty="0">
                <a:solidFill>
                  <a:srgbClr val="C00000"/>
                </a:solidFill>
              </a:rPr>
              <a:t>Поведенчески форми </a:t>
            </a:r>
            <a:r>
              <a:rPr lang="bg-BG" sz="3200" dirty="0">
                <a:solidFill>
                  <a:srgbClr val="C00000"/>
                </a:solidFill>
              </a:rPr>
              <a:t>- норми и ритуали.</a:t>
            </a:r>
            <a:br>
              <a:rPr lang="bg-BG" sz="3200" dirty="0">
                <a:solidFill>
                  <a:srgbClr val="C00000"/>
                </a:solidFill>
              </a:rPr>
            </a:br>
            <a:br>
              <a:rPr lang="bg-BG" sz="3200" dirty="0">
                <a:solidFill>
                  <a:srgbClr val="C00000"/>
                </a:solidFill>
              </a:rPr>
            </a:br>
            <a:r>
              <a:rPr lang="bg-BG" sz="3200" dirty="0">
                <a:solidFill>
                  <a:srgbClr val="C00000"/>
                </a:solidFill>
              </a:rPr>
              <a:t>- </a:t>
            </a:r>
            <a:r>
              <a:rPr lang="bg-BG" sz="3200" b="1" dirty="0">
                <a:solidFill>
                  <a:srgbClr val="C00000"/>
                </a:solidFill>
              </a:rPr>
              <a:t>Героите и организационният климат -  </a:t>
            </a:r>
            <a:r>
              <a:rPr lang="bg-BG" sz="3200" dirty="0">
                <a:solidFill>
                  <a:srgbClr val="C00000"/>
                </a:solidFill>
              </a:rPr>
              <a:t>две интегрални форми, съчетаващи в себе си и познавателното, и поведенческото начало.</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31</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68434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lstStyle/>
          <a:p>
            <a:r>
              <a:rPr lang="bg-BG" b="1" dirty="0">
                <a:solidFill>
                  <a:srgbClr val="C00000"/>
                </a:solidFill>
              </a:rPr>
              <a:t>4. Функции на организационната култура </a:t>
            </a:r>
            <a:endParaRPr lang="en-US" b="1"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405487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r>
              <a:rPr lang="bg-BG" sz="3200" dirty="0">
                <a:solidFill>
                  <a:schemeClr val="tx1"/>
                </a:solidFill>
              </a:rPr>
              <a:t>Организационната култура има незаменими и жизненоважни функции. Самото определение за организация включва думите „хора“ и „цел“, а целите на хората са ярки изразители на ценности. Така семето на организационната култура покълва още в момента на създаването на самата организация и дори преди това – когато най-малко двама човека споделят идеята за създаването й. </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33</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815040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600" b="1" u="sng" dirty="0">
                <a:solidFill>
                  <a:schemeClr val="bg1"/>
                </a:solidFill>
              </a:rPr>
              <a:t>1. </a:t>
            </a:r>
            <a:r>
              <a:rPr lang="bg-BG" sz="3600" b="1" u="sng" dirty="0" err="1">
                <a:solidFill>
                  <a:schemeClr val="bg1"/>
                </a:solidFill>
              </a:rPr>
              <a:t>Системообразуваща</a:t>
            </a:r>
            <a:r>
              <a:rPr lang="bg-BG" sz="3600" b="1" u="sng" dirty="0">
                <a:solidFill>
                  <a:schemeClr val="bg1"/>
                </a:solidFill>
              </a:rPr>
              <a:t> (социализираща) функция</a:t>
            </a:r>
            <a:br>
              <a:rPr lang="bg-BG" sz="3200" dirty="0">
                <a:solidFill>
                  <a:schemeClr val="bg1"/>
                </a:solidFill>
              </a:rPr>
            </a:br>
            <a:r>
              <a:rPr lang="bg-BG" sz="3200" dirty="0">
                <a:solidFill>
                  <a:schemeClr val="tx1"/>
                </a:solidFill>
              </a:rPr>
              <a:t>Да се присъединим към дадена организация означава да приемем да се реализираме в нея и да обменим целите и ценностите си с нейните – да възприемем нейните за свои и рано или късно да се опитаме да й наложим от собствените си. Това подчертава важното място на културата в организацията. </a:t>
            </a:r>
            <a:br>
              <a:rPr lang="bg-BG" sz="3200" dirty="0">
                <a:solidFill>
                  <a:schemeClr val="tx1"/>
                </a:solidFill>
              </a:rPr>
            </a:br>
            <a:r>
              <a:rPr lang="bg-BG" sz="3200" dirty="0">
                <a:solidFill>
                  <a:schemeClr val="tx1"/>
                </a:solidFill>
              </a:rPr>
              <a:t>Именно културата прави организацията възможна, тъй като лежи в основата на целите й и осигурява единство на отношението и действието на група хора.</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34</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9795130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nSpc>
                <a:spcPct val="114000"/>
              </a:lnSpc>
            </a:pPr>
            <a:r>
              <a:rPr lang="bg-BG" sz="3600" b="1" u="sng" dirty="0">
                <a:solidFill>
                  <a:schemeClr val="bg1"/>
                </a:solidFill>
              </a:rPr>
              <a:t>2. Комуникативна функция</a:t>
            </a:r>
            <a:br>
              <a:rPr lang="bg-BG" sz="3200" b="1" u="sng" dirty="0">
                <a:solidFill>
                  <a:schemeClr val="tx1"/>
                </a:solidFill>
              </a:rPr>
            </a:br>
            <a:r>
              <a:rPr lang="bg-BG" sz="2700" dirty="0">
                <a:solidFill>
                  <a:schemeClr val="tx1"/>
                </a:solidFill>
              </a:rPr>
              <a:t>Във всяка група има определени приети за даденост значения, смислови интерпретации и емоционални оценки, придавани на едни или други събития, факти и процеси от действителността, имащи характер на знаци или символи и изразявани чрез език, жестове, предмети или поведение, които са специфични за групата и са един от индикаторите за нейните граници. Този феномен на споделеност осигурява смислов контекст на всичко, което се случва в организацията, създава основа за разбирането на членовете на групата помежду им и подпомага координираното съвместно действие.</a:t>
            </a:r>
            <a:endParaRPr lang="en-US" sz="27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35</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026750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600" b="1" u="sng" dirty="0">
                <a:solidFill>
                  <a:schemeClr val="bg1"/>
                </a:solidFill>
              </a:rPr>
              <a:t>3. Идентификационна функция</a:t>
            </a:r>
            <a:br>
              <a:rPr lang="bg-BG" sz="3600" b="1" u="sng" dirty="0">
                <a:solidFill>
                  <a:schemeClr val="tx1"/>
                </a:solidFill>
              </a:rPr>
            </a:br>
            <a:br>
              <a:rPr lang="bg-BG" sz="3200" b="1" u="sng" dirty="0">
                <a:solidFill>
                  <a:schemeClr val="tx1"/>
                </a:solidFill>
              </a:rPr>
            </a:br>
            <a:r>
              <a:rPr lang="bg-BG" sz="3200" dirty="0">
                <a:solidFill>
                  <a:schemeClr val="tx1"/>
                </a:solidFill>
              </a:rPr>
              <a:t>Културата, изразена още в мисията на дадена организация, може да се разглежда като отличителна характеристика на организацията на фона на всички останали и като олицетворение на нейния характер и неповторимост. Зад думите, с които се дефинира философията на дадена организация прозират и бизнес идеите й, и позицията й, и етиката и, и социалната отговорност.</a:t>
            </a:r>
            <a:endParaRPr lang="en-US" sz="32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36</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808931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nSpc>
                <a:spcPct val="114000"/>
              </a:lnSpc>
            </a:pPr>
            <a:r>
              <a:rPr lang="bg-BG" sz="3600" b="1" u="sng" dirty="0">
                <a:solidFill>
                  <a:schemeClr val="bg1"/>
                </a:solidFill>
              </a:rPr>
              <a:t>4. Интегративна функция</a:t>
            </a:r>
            <a:br>
              <a:rPr lang="bg-BG" sz="3200" b="1" u="sng" dirty="0">
                <a:solidFill>
                  <a:schemeClr val="tx1"/>
                </a:solidFill>
              </a:rPr>
            </a:br>
            <a:br>
              <a:rPr lang="bg-BG" sz="3200" b="1" u="sng" dirty="0">
                <a:solidFill>
                  <a:schemeClr val="tx1"/>
                </a:solidFill>
              </a:rPr>
            </a:br>
            <a:r>
              <a:rPr lang="bg-BG" sz="3200" dirty="0">
                <a:solidFill>
                  <a:schemeClr val="tx1"/>
                </a:solidFill>
              </a:rPr>
              <a:t>Организационната култура осигурява вътрешното единство и спояването на организацията чрез споделеност на разбиранията и посредством всичко останало, зараждащо и поддържащо екипния дух в организацията. Чрез интегративната функция на организационната култура съвкупността от хора се превръща в екип.</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37</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0693065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r>
              <a:rPr lang="bg-BG" sz="3200" b="1" u="sng" dirty="0">
                <a:solidFill>
                  <a:schemeClr val="bg1"/>
                </a:solidFill>
              </a:rPr>
              <a:t>5. Възпитателна функция</a:t>
            </a:r>
            <a:br>
              <a:rPr lang="bg-BG" sz="3200" b="1" u="sng" dirty="0">
                <a:solidFill>
                  <a:schemeClr val="bg1"/>
                </a:solidFill>
              </a:rPr>
            </a:br>
            <a:br>
              <a:rPr lang="bg-BG" sz="3200" b="1" u="sng" dirty="0">
                <a:solidFill>
                  <a:schemeClr val="tx1"/>
                </a:solidFill>
              </a:rPr>
            </a:br>
            <a:r>
              <a:rPr lang="bg-BG" sz="3200" dirty="0">
                <a:solidFill>
                  <a:schemeClr val="tx1"/>
                </a:solidFill>
              </a:rPr>
              <a:t>Постигането на чувство за сплотеност и </a:t>
            </a:r>
            <a:r>
              <a:rPr lang="bg-BG" sz="3200" dirty="0" err="1">
                <a:solidFill>
                  <a:schemeClr val="tx1"/>
                </a:solidFill>
              </a:rPr>
              <a:t>екипност</a:t>
            </a:r>
            <a:r>
              <a:rPr lang="bg-BG" sz="3200" dirty="0">
                <a:solidFill>
                  <a:schemeClr val="tx1"/>
                </a:solidFill>
              </a:rPr>
              <a:t> винаги става чрез преодоляване на част от собственото „аз“, т.е. неотделимо свързана с интегративната функция е и възпитателната роля на културата в организацията. </a:t>
            </a:r>
            <a:br>
              <a:rPr lang="bg-BG" sz="3200" b="1" u="sng" dirty="0">
                <a:solidFill>
                  <a:schemeClr val="tx1"/>
                </a:solidFill>
              </a:rPr>
            </a:br>
            <a:endParaRPr lang="en-US" sz="32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38</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9709892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r>
              <a:rPr lang="bg-BG" sz="3200" b="1" u="sng" dirty="0">
                <a:solidFill>
                  <a:schemeClr val="bg1"/>
                </a:solidFill>
              </a:rPr>
              <a:t>6. Адаптационна роля на организационната култура</a:t>
            </a:r>
            <a:br>
              <a:rPr lang="bg-BG" sz="3200" b="1" u="sng" dirty="0">
                <a:solidFill>
                  <a:schemeClr val="tx1"/>
                </a:solidFill>
              </a:rPr>
            </a:br>
            <a:br>
              <a:rPr lang="bg-BG" sz="3200" b="1" u="sng" dirty="0">
                <a:solidFill>
                  <a:schemeClr val="tx1"/>
                </a:solidFill>
              </a:rPr>
            </a:br>
            <a:r>
              <a:rPr lang="bg-BG" sz="3200" dirty="0">
                <a:solidFill>
                  <a:schemeClr val="tx1"/>
                </a:solidFill>
              </a:rPr>
              <a:t>Постигнатият консенсус в разбиранията и интегритетът осигуряват еднопосочност, синхрон и логическа последователност в действията на членовете на организацията при възприятията и реакциите им спрямо всичко, което се случва вън от организацията.</a:t>
            </a:r>
            <a:br>
              <a:rPr lang="bg-BG" sz="3200" dirty="0">
                <a:solidFill>
                  <a:schemeClr val="tx1"/>
                </a:solidFill>
              </a:rPr>
            </a:br>
            <a:endParaRPr lang="en-US" sz="32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39</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84312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55576" y="2564904"/>
            <a:ext cx="8077200" cy="1368152"/>
          </a:xfrm>
        </p:spPr>
        <p:txBody>
          <a:bodyPr>
            <a:normAutofit fontScale="92500"/>
          </a:bodyPr>
          <a:lstStyle/>
          <a:p>
            <a:pPr marL="0" indent="0" algn="ctr">
              <a:buNone/>
            </a:pPr>
            <a:r>
              <a:rPr lang="bg-BG" sz="4000" b="1" dirty="0">
                <a:solidFill>
                  <a:srgbClr val="003300"/>
                </a:solidFill>
                <a:effectLst>
                  <a:outerShdw blurRad="38100" dist="38100" dir="2700000" algn="tl">
                    <a:srgbClr val="000000">
                      <a:alpha val="43137"/>
                    </a:srgbClr>
                  </a:outerShdw>
                </a:effectLst>
              </a:rPr>
              <a:t> </a:t>
            </a:r>
          </a:p>
          <a:p>
            <a:pPr marL="0" indent="0" algn="ctr">
              <a:buNone/>
            </a:pPr>
            <a:r>
              <a:rPr lang="bg-BG" sz="4000" b="1" dirty="0">
                <a:solidFill>
                  <a:srgbClr val="003300"/>
                </a:solidFill>
                <a:effectLst>
                  <a:outerShdw blurRad="38100" dist="38100" dir="2700000" algn="tl">
                    <a:srgbClr val="000000">
                      <a:alpha val="43137"/>
                    </a:srgbClr>
                  </a:outerShdw>
                </a:effectLst>
              </a:rPr>
              <a:t>1. ОРГАНИЗАЦИОННИ ТЕОРИИ</a:t>
            </a:r>
            <a:endParaRPr lang="en-US" sz="4000" b="1" dirty="0">
              <a:solidFill>
                <a:srgbClr val="0033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24369442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600" b="1" u="sng" dirty="0">
                <a:solidFill>
                  <a:schemeClr val="bg1"/>
                </a:solidFill>
              </a:rPr>
              <a:t>7. Властово ролева функция</a:t>
            </a:r>
            <a:br>
              <a:rPr lang="bg-BG" sz="3600" b="1" u="sng" dirty="0">
                <a:solidFill>
                  <a:schemeClr val="bg1"/>
                </a:solidFill>
              </a:rPr>
            </a:br>
            <a:br>
              <a:rPr lang="bg-BG" sz="3600" b="1" u="sng" dirty="0">
                <a:solidFill>
                  <a:schemeClr val="bg1"/>
                </a:solidFill>
              </a:rPr>
            </a:br>
            <a:r>
              <a:rPr lang="bg-BG" sz="2700" dirty="0">
                <a:solidFill>
                  <a:schemeClr val="tx1"/>
                </a:solidFill>
              </a:rPr>
              <a:t>Екипът е организирана, целенасочена и единна съвкупност от хора, но във всеки екип задължително се налага някаква структура на властта, разпределят се груповите роли, утвърждават се статусите на членовете. Организационната култура изгражда и поддържа разпределението и баланса на властта и влиянието между длъжностите, неформалните роли и техните конкретни изпълнители. Тя подрежда в йерархия всяка длъжност, роля и човек в организацията, което създава яснота и устойчивост на очакванията, предявявани от институцията към индивида и улеснява комуникациите. </a:t>
            </a:r>
            <a:endParaRPr lang="en-US" sz="27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072160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600" b="1" u="sng" dirty="0">
                <a:solidFill>
                  <a:schemeClr val="bg1"/>
                </a:solidFill>
              </a:rPr>
              <a:t>8. Историческа (генетична) функция</a:t>
            </a:r>
            <a:br>
              <a:rPr lang="bg-BG" sz="3200" b="1" u="sng" dirty="0">
                <a:solidFill>
                  <a:schemeClr val="tx1"/>
                </a:solidFill>
              </a:rPr>
            </a:br>
            <a:br>
              <a:rPr lang="bg-BG" sz="3200" b="1" u="sng" dirty="0">
                <a:solidFill>
                  <a:schemeClr val="tx1"/>
                </a:solidFill>
              </a:rPr>
            </a:br>
            <a:r>
              <a:rPr lang="bg-BG" sz="3200" dirty="0">
                <a:solidFill>
                  <a:schemeClr val="tx1"/>
                </a:solidFill>
              </a:rPr>
              <a:t>Организационната идентичност, груповите ценности и начинът на живот на организацията се нуждаят от непрекъснато възпроизвеждане във времето, от пренасяне „от поколение на поколение“. Ритуалите, символите и други „кодови“ форми на организационната култура осигуряват приемствеността, запазваща във времето уникалните параметри на институцията.</a:t>
            </a:r>
            <a:endParaRPr lang="en-US" sz="3200" b="1" u="sng"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41</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979444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600" b="1" u="sng" dirty="0">
                <a:solidFill>
                  <a:schemeClr val="bg1"/>
                </a:solidFill>
              </a:rPr>
              <a:t>9. Регулативна функция</a:t>
            </a:r>
            <a:br>
              <a:rPr lang="bg-BG" sz="3200" b="1" u="sng" dirty="0">
                <a:solidFill>
                  <a:schemeClr val="tx1"/>
                </a:solidFill>
              </a:rPr>
            </a:br>
            <a:br>
              <a:rPr lang="bg-BG" sz="3200" b="1" u="sng" dirty="0">
                <a:solidFill>
                  <a:schemeClr val="tx1"/>
                </a:solidFill>
              </a:rPr>
            </a:br>
            <a:r>
              <a:rPr lang="bg-BG" sz="3200" dirty="0">
                <a:solidFill>
                  <a:schemeClr val="tx1"/>
                </a:solidFill>
              </a:rPr>
              <a:t>Освен че снабдява общността с необходимите й норми, регулиращи поведението на членовете, организационната култура е и средство, с помощта на което прекалено силните емоции и опасното поведение (страх, агресивност, ярост, обърканост или прекален оптимизъм) се тушират и модифицират в по-приемливи, по-малко рискови за целостта на организацията и по-конструктивни.</a:t>
            </a:r>
            <a:endParaRPr lang="en-US" sz="3200"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42</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094682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lstStyle/>
          <a:p>
            <a:r>
              <a:rPr lang="bg-BG" b="1" dirty="0">
                <a:solidFill>
                  <a:srgbClr val="C00000"/>
                </a:solidFill>
              </a:rPr>
              <a:t>5. Механизми на възникване и развитие на организационната култура</a:t>
            </a:r>
            <a:endParaRPr lang="en-US" b="1"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43</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3994868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6048672"/>
          </a:xfrm>
        </p:spPr>
        <p:txBody>
          <a:bodyPr>
            <a:normAutofit fontScale="90000"/>
          </a:bodyPr>
          <a:lstStyle/>
          <a:p>
            <a:pPr algn="l">
              <a:spcBef>
                <a:spcPts val="600"/>
              </a:spcBef>
            </a:pPr>
            <a:r>
              <a:rPr lang="bg-BG" sz="3200" b="1" dirty="0">
                <a:solidFill>
                  <a:schemeClr val="bg1"/>
                </a:solidFill>
              </a:rPr>
              <a:t>Как възниква и се развива културата на една организация?</a:t>
            </a:r>
            <a:br>
              <a:rPr lang="bg-BG" sz="3200" b="1" dirty="0">
                <a:solidFill>
                  <a:schemeClr val="bg1"/>
                </a:solidFill>
              </a:rPr>
            </a:br>
            <a:r>
              <a:rPr lang="bg-BG" sz="3200" b="1" dirty="0">
                <a:solidFill>
                  <a:schemeClr val="tx1"/>
                </a:solidFill>
              </a:rPr>
              <a:t>- </a:t>
            </a:r>
            <a:r>
              <a:rPr lang="bg-BG" sz="2700" dirty="0">
                <a:solidFill>
                  <a:schemeClr val="tx1"/>
                </a:solidFill>
              </a:rPr>
              <a:t>Съществуват ценности, които играят ролята на културни детерминанти за цялото човечество. Те са еднакви за всички човешки същества за достатъчно дълги периоди (напр., привързаност към децата).</a:t>
            </a:r>
            <a:br>
              <a:rPr lang="bg-BG" sz="2700" dirty="0">
                <a:solidFill>
                  <a:schemeClr val="tx1"/>
                </a:solidFill>
              </a:rPr>
            </a:br>
            <a:r>
              <a:rPr lang="bg-BG" sz="2700" dirty="0">
                <a:solidFill>
                  <a:schemeClr val="tx1"/>
                </a:solidFill>
              </a:rPr>
              <a:t>- Повечето от ценностните системи в големи човешки общности варират по региони и раси, т.е. това са национални култури. </a:t>
            </a:r>
            <a:br>
              <a:rPr lang="bg-BG" sz="2700" dirty="0">
                <a:solidFill>
                  <a:schemeClr val="tx1"/>
                </a:solidFill>
              </a:rPr>
            </a:br>
            <a:r>
              <a:rPr lang="bg-BG" sz="2700" dirty="0">
                <a:solidFill>
                  <a:schemeClr val="tx1"/>
                </a:solidFill>
              </a:rPr>
              <a:t>- В рамките на една нация съжителстват групи с отчетлива културна идентичност, обособени на основата на етнически, класови (</a:t>
            </a:r>
            <a:r>
              <a:rPr lang="bg-BG" sz="2700" dirty="0" err="1">
                <a:solidFill>
                  <a:schemeClr val="tx1"/>
                </a:solidFill>
              </a:rPr>
              <a:t>статусни</a:t>
            </a:r>
            <a:r>
              <a:rPr lang="bg-BG" sz="2700" dirty="0">
                <a:solidFill>
                  <a:schemeClr val="tx1"/>
                </a:solidFill>
              </a:rPr>
              <a:t>) и религиозни различия. </a:t>
            </a:r>
            <a:br>
              <a:rPr lang="bg-BG" sz="2700" dirty="0">
                <a:solidFill>
                  <a:schemeClr val="tx1"/>
                </a:solidFill>
              </a:rPr>
            </a:br>
            <a:r>
              <a:rPr lang="bg-BG" sz="2700" dirty="0">
                <a:solidFill>
                  <a:schemeClr val="tx1"/>
                </a:solidFill>
              </a:rPr>
              <a:t>Следователно, всеки индивид носи в „в кръвта си“ ценности от </a:t>
            </a:r>
            <a:r>
              <a:rPr lang="bg-BG" sz="2700" dirty="0">
                <a:solidFill>
                  <a:srgbClr val="C00000"/>
                </a:solidFill>
              </a:rPr>
              <a:t>общочовешки, национални и групови равнища.</a:t>
            </a:r>
            <a:endParaRPr lang="en-US" sz="27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44</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9243703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Autofit/>
          </a:bodyPr>
          <a:lstStyle/>
          <a:p>
            <a:r>
              <a:rPr lang="bg-BG" sz="2800" dirty="0">
                <a:solidFill>
                  <a:schemeClr val="tx1"/>
                </a:solidFill>
              </a:rPr>
              <a:t>Освен това, всеки човек се ражда и израства в </a:t>
            </a:r>
            <a:r>
              <a:rPr lang="bg-BG" sz="2800" dirty="0">
                <a:solidFill>
                  <a:srgbClr val="C00000"/>
                </a:solidFill>
              </a:rPr>
              <a:t>определена микросреда</a:t>
            </a:r>
            <a:r>
              <a:rPr lang="bg-BG" sz="2800" dirty="0">
                <a:solidFill>
                  <a:schemeClr val="tx1"/>
                </a:solidFill>
              </a:rPr>
              <a:t>, която също оставя белег върху ориентацията на ценностите и културното развитие на индивида. Така членовете на дадена организация внасят съвкупност от много културални ценности, които са определящи при оформянето на облика на организационната култура.  Последната се влияе още от </a:t>
            </a:r>
            <a:r>
              <a:rPr lang="bg-BG" sz="2800" dirty="0">
                <a:solidFill>
                  <a:srgbClr val="C00000"/>
                </a:solidFill>
              </a:rPr>
              <a:t>националната култура </a:t>
            </a:r>
            <a:r>
              <a:rPr lang="bg-BG" sz="2800" dirty="0">
                <a:solidFill>
                  <a:schemeClr val="tx1"/>
                </a:solidFill>
              </a:rPr>
              <a:t>(структура, централизация на решенията, сила на организационната власт и др.) и от </a:t>
            </a:r>
            <a:r>
              <a:rPr lang="bg-BG" sz="2800" dirty="0">
                <a:solidFill>
                  <a:srgbClr val="C00000"/>
                </a:solidFill>
              </a:rPr>
              <a:t>характера на дейността </a:t>
            </a:r>
            <a:r>
              <a:rPr lang="bg-BG" sz="2800" dirty="0">
                <a:solidFill>
                  <a:schemeClr val="tx1"/>
                </a:solidFill>
              </a:rPr>
              <a:t>(отрасъла или типа бизнес) </a:t>
            </a:r>
            <a:r>
              <a:rPr lang="bg-BG" sz="2800" dirty="0">
                <a:solidFill>
                  <a:srgbClr val="C00000"/>
                </a:solidFill>
              </a:rPr>
              <a:t>на организацията. </a:t>
            </a:r>
            <a:endParaRPr lang="en-US" sz="2800"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45</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870256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200" dirty="0">
                <a:solidFill>
                  <a:schemeClr val="tx1"/>
                </a:solidFill>
              </a:rPr>
              <a:t>Следователно, организационната култура възниква и се развива като нещо уникално за всяка организация, но търпи въздействие от специфичните ценностни ориентации в отрасъла, зависи от националната принадлежност на компанията и се определя и от индивидуалните култури на основателите и на заетите в нея лица. </a:t>
            </a:r>
            <a:br>
              <a:rPr lang="bg-BG" sz="3200" dirty="0">
                <a:solidFill>
                  <a:schemeClr val="tx1"/>
                </a:solidFill>
              </a:rPr>
            </a:br>
            <a:r>
              <a:rPr lang="bg-BG" sz="3200" dirty="0">
                <a:solidFill>
                  <a:schemeClr val="tx1"/>
                </a:solidFill>
              </a:rPr>
              <a:t>Важно значение имат също взаимодействията на организационната култура с другите културални системи, които често определят голяма част от облика й. </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46</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036694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r>
              <a:rPr lang="bg-BG" sz="3600" b="1" dirty="0">
                <a:solidFill>
                  <a:schemeClr val="bg1"/>
                </a:solidFill>
              </a:rPr>
              <a:t>Как се изгражда типично собствената култура на организацията?</a:t>
            </a:r>
            <a:br>
              <a:rPr lang="bg-BG" sz="3600" b="1" dirty="0">
                <a:solidFill>
                  <a:schemeClr val="bg1"/>
                </a:solidFill>
              </a:rPr>
            </a:br>
            <a:br>
              <a:rPr lang="bg-BG" sz="3600" b="1" dirty="0">
                <a:solidFill>
                  <a:schemeClr val="bg1"/>
                </a:solidFill>
              </a:rPr>
            </a:br>
            <a:r>
              <a:rPr lang="bg-BG" sz="3600" dirty="0">
                <a:solidFill>
                  <a:schemeClr val="tx1"/>
                </a:solidFill>
              </a:rPr>
              <a:t>В началото са привнесените влияния на създателите, които вграждат в основата на новообразуваната организация определени ценности. </a:t>
            </a:r>
            <a:br>
              <a:rPr lang="bg-BG" sz="3600" dirty="0">
                <a:solidFill>
                  <a:schemeClr val="tx1"/>
                </a:solidFill>
              </a:rPr>
            </a:br>
            <a:br>
              <a:rPr lang="bg-BG" sz="3600" dirty="0">
                <a:solidFill>
                  <a:schemeClr val="tx1"/>
                </a:solidFill>
              </a:rPr>
            </a:br>
            <a:r>
              <a:rPr lang="bg-BG" sz="3600" dirty="0">
                <a:solidFill>
                  <a:schemeClr val="tx1"/>
                </a:solidFill>
              </a:rPr>
              <a:t>По-нататъшното моделиране на организационната култура продължава като </a:t>
            </a:r>
            <a:r>
              <a:rPr lang="bg-BG" sz="3600" dirty="0">
                <a:solidFill>
                  <a:srgbClr val="FF0000"/>
                </a:solidFill>
              </a:rPr>
              <a:t>организацията „се учи“. </a:t>
            </a:r>
            <a:r>
              <a:rPr lang="bg-BG" sz="3600" dirty="0">
                <a:solidFill>
                  <a:schemeClr val="tx1"/>
                </a:solidFill>
              </a:rPr>
              <a:t>Този процес протича по </a:t>
            </a:r>
            <a:r>
              <a:rPr lang="bg-BG" sz="3600" dirty="0">
                <a:solidFill>
                  <a:srgbClr val="C00000"/>
                </a:solidFill>
              </a:rPr>
              <a:t>два основни начина</a:t>
            </a:r>
            <a:r>
              <a:rPr lang="bg-BG" sz="3600" dirty="0">
                <a:solidFill>
                  <a:schemeClr val="tx1"/>
                </a:solidFill>
              </a:rPr>
              <a:t>:</a:t>
            </a:r>
            <a:br>
              <a:rPr lang="bg-BG" sz="2700" dirty="0">
                <a:solidFill>
                  <a:schemeClr val="tx1"/>
                </a:solidFill>
              </a:rPr>
            </a:br>
            <a:endParaRPr lang="en-US" sz="27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47</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3353736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br>
              <a:rPr lang="bg-BG" sz="3600" dirty="0">
                <a:solidFill>
                  <a:srgbClr val="C00000"/>
                </a:solidFill>
              </a:rPr>
            </a:br>
            <a:r>
              <a:rPr lang="bg-BG" sz="3600" dirty="0">
                <a:solidFill>
                  <a:srgbClr val="C00000"/>
                </a:solidFill>
              </a:rPr>
              <a:t>- травматичен модел</a:t>
            </a:r>
            <a:r>
              <a:rPr lang="bg-BG" sz="3600" dirty="0">
                <a:solidFill>
                  <a:schemeClr val="tx1"/>
                </a:solidFill>
              </a:rPr>
              <a:t>, при който хората се научават да се справят заедно с възникващи заплахи и трудни ситуации чрез изграждане на защитни механизми, изискващи определено взаимодействие помежду им;</a:t>
            </a:r>
            <a:br>
              <a:rPr lang="bg-BG" sz="3600" dirty="0">
                <a:solidFill>
                  <a:schemeClr val="tx1"/>
                </a:solidFill>
              </a:rPr>
            </a:br>
            <a:br>
              <a:rPr lang="bg-BG" sz="3600" dirty="0">
                <a:solidFill>
                  <a:schemeClr val="tx1"/>
                </a:solidFill>
              </a:rPr>
            </a:br>
            <a:r>
              <a:rPr lang="bg-BG" sz="3600" dirty="0">
                <a:solidFill>
                  <a:srgbClr val="C00000"/>
                </a:solidFill>
              </a:rPr>
              <a:t>- „модел на положително ускорение“</a:t>
            </a:r>
            <a:r>
              <a:rPr lang="bg-BG" sz="3600" dirty="0">
                <a:solidFill>
                  <a:schemeClr val="tx1"/>
                </a:solidFill>
              </a:rPr>
              <a:t>, при който доказалите ефективността си поведения и отношения сами по себе си са мотив за повторение и се вплитат трайно в живота на организацията.</a:t>
            </a:r>
            <a:br>
              <a:rPr lang="bg-BG" sz="3600" dirty="0">
                <a:solidFill>
                  <a:srgbClr val="C00000"/>
                </a:solidFill>
              </a:rPr>
            </a:br>
            <a:br>
              <a:rPr lang="bg-BG" sz="2700" dirty="0">
                <a:solidFill>
                  <a:schemeClr val="tx1"/>
                </a:solidFill>
              </a:rPr>
            </a:br>
            <a:endParaRPr lang="en-US" sz="27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48</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2314047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lstStyle/>
          <a:p>
            <a:r>
              <a:rPr lang="bg-BG" b="1" dirty="0">
                <a:solidFill>
                  <a:srgbClr val="C00000"/>
                </a:solidFill>
              </a:rPr>
              <a:t>6. Въздействия върху организационната култура</a:t>
            </a:r>
            <a:endParaRPr lang="en-US" b="1"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49</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889250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683568" y="2564904"/>
            <a:ext cx="8077200" cy="1368152"/>
          </a:xfrm>
        </p:spPr>
        <p:txBody>
          <a:bodyPr>
            <a:normAutofit/>
          </a:bodyPr>
          <a:lstStyle/>
          <a:p>
            <a:pPr marL="0" indent="0" algn="ctr">
              <a:buNone/>
            </a:pPr>
            <a:r>
              <a:rPr lang="bg-BG" sz="3200" b="1" dirty="0">
                <a:solidFill>
                  <a:srgbClr val="003300"/>
                </a:solidFill>
                <a:effectLst>
                  <a:outerShdw blurRad="38100" dist="38100" dir="2700000" algn="tl">
                    <a:srgbClr val="000000">
                      <a:alpha val="43137"/>
                    </a:srgbClr>
                  </a:outerShdw>
                </a:effectLst>
              </a:rPr>
              <a:t>1.</a:t>
            </a:r>
            <a:r>
              <a:rPr lang="bg-BG" sz="3200" b="1" dirty="0" err="1">
                <a:solidFill>
                  <a:srgbClr val="003300"/>
                </a:solidFill>
                <a:effectLst>
                  <a:outerShdw blurRad="38100" dist="38100" dir="2700000" algn="tl">
                    <a:srgbClr val="000000">
                      <a:alpha val="43137"/>
                    </a:srgbClr>
                  </a:outerShdw>
                </a:effectLst>
              </a:rPr>
              <a:t>1</a:t>
            </a:r>
            <a:r>
              <a:rPr lang="bg-BG" sz="3200" b="1" dirty="0">
                <a:solidFill>
                  <a:srgbClr val="003300"/>
                </a:solidFill>
                <a:effectLst>
                  <a:outerShdw blurRad="38100" dist="38100" dir="2700000" algn="tl">
                    <a:srgbClr val="000000">
                      <a:alpha val="43137"/>
                    </a:srgbClr>
                  </a:outerShdw>
                </a:effectLst>
              </a:rPr>
              <a:t>. КЛАСИЧЕСКА ОРГАНИЗАЦИОННА ТЕОРИЯ</a:t>
            </a:r>
            <a:endParaRPr lang="en-US" sz="3200" b="1" dirty="0">
              <a:solidFill>
                <a:srgbClr val="0033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29580411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r>
              <a:rPr lang="bg-BG" sz="3200" dirty="0">
                <a:solidFill>
                  <a:schemeClr val="tx1"/>
                </a:solidFill>
              </a:rPr>
              <a:t>Управлението на организационната култура е затруднено от самата природа на своя обект: от неясните граници и от факта, че културата е изградена на априорни, приемани като даденост вярвания и убеждения за това, кое е „добро“ и „лошо“ за организацията. Възможно е наличие на повече от една култура в организацията. При всички случаи обаче организационната култура не може да бъде описвана като добра или лоша; тя може да бъде само </a:t>
            </a:r>
            <a:r>
              <a:rPr lang="bg-BG" sz="3200" dirty="0">
                <a:solidFill>
                  <a:srgbClr val="C00000"/>
                </a:solidFill>
              </a:rPr>
              <a:t>подходяща или не за целите и стратегията на организацията. </a:t>
            </a:r>
            <a:endParaRPr lang="en-US" sz="3200" dirty="0">
              <a:solidFill>
                <a:srgbClr val="C00000"/>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9513654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r>
              <a:rPr lang="bg-BG" sz="3200" dirty="0">
                <a:solidFill>
                  <a:srgbClr val="C00000"/>
                </a:solidFill>
              </a:rPr>
              <a:t>При подходяща организационна култура </a:t>
            </a:r>
            <a:r>
              <a:rPr lang="bg-BG" sz="3200" dirty="0">
                <a:solidFill>
                  <a:schemeClr val="tx1"/>
                </a:solidFill>
              </a:rPr>
              <a:t>задачата на управлението се свежда до поддържане на съществуващите ценности, климат и управленски стил.</a:t>
            </a:r>
            <a:br>
              <a:rPr lang="bg-BG" sz="3200" dirty="0">
                <a:solidFill>
                  <a:schemeClr val="tx1"/>
                </a:solidFill>
              </a:rPr>
            </a:br>
            <a:br>
              <a:rPr lang="bg-BG" sz="3200" dirty="0">
                <a:solidFill>
                  <a:schemeClr val="tx1"/>
                </a:solidFill>
              </a:rPr>
            </a:br>
            <a:r>
              <a:rPr lang="bg-BG" sz="3200" dirty="0">
                <a:solidFill>
                  <a:schemeClr val="tx1"/>
                </a:solidFill>
              </a:rPr>
              <a:t>При </a:t>
            </a:r>
            <a:r>
              <a:rPr lang="bg-BG" sz="3200" dirty="0">
                <a:solidFill>
                  <a:srgbClr val="C00000"/>
                </a:solidFill>
              </a:rPr>
              <a:t>неподходяща организационна структура </a:t>
            </a:r>
            <a:r>
              <a:rPr lang="bg-BG" sz="3200" dirty="0">
                <a:solidFill>
                  <a:schemeClr val="tx1"/>
                </a:solidFill>
              </a:rPr>
              <a:t>са необходими целенасочени действия за промяна на установената култура, защото тя е изключително съществен фактор за ефективното функциониране на организацията.</a:t>
            </a:r>
            <a:br>
              <a:rPr lang="bg-BG" sz="3200" dirty="0">
                <a:solidFill>
                  <a:srgbClr val="C00000"/>
                </a:solidFill>
              </a:rPr>
            </a:br>
            <a:r>
              <a:rPr lang="bg-BG" sz="3200" dirty="0"/>
              <a:t> </a:t>
            </a:r>
            <a:r>
              <a:rPr lang="bg-BG" dirty="0" err="1"/>
              <a:t>слуаите</a:t>
            </a:r>
            <a:endParaRPr lang="en-US" dirty="0"/>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51</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9544070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r>
              <a:rPr lang="bg-BG" sz="3200" dirty="0">
                <a:solidFill>
                  <a:schemeClr val="tx1"/>
                </a:solidFill>
              </a:rPr>
              <a:t>	Управлението на организационната култура (особено когато стратегията изисква променянето й) винаги се сблъсква с наслоени навици, начини на мислене, стереотипи и др. и поради това е изключително трудно, а понякога – невъзможно. </a:t>
            </a:r>
            <a:br>
              <a:rPr lang="bg-BG" sz="3200" dirty="0">
                <a:solidFill>
                  <a:schemeClr val="tx1"/>
                </a:solidFill>
              </a:rPr>
            </a:br>
            <a:r>
              <a:rPr lang="bg-BG" sz="3200" dirty="0">
                <a:solidFill>
                  <a:schemeClr val="tx1"/>
                </a:solidFill>
              </a:rPr>
              <a:t>	Могат да се посочат следните 4 възможни подхода в това отношение:</a:t>
            </a:r>
            <a:br>
              <a:rPr lang="bg-BG" sz="3200" dirty="0">
                <a:solidFill>
                  <a:schemeClr val="tx1"/>
                </a:solidFill>
              </a:rPr>
            </a:br>
            <a:r>
              <a:rPr lang="bg-BG" sz="3200" dirty="0">
                <a:solidFill>
                  <a:schemeClr val="tx1"/>
                </a:solidFill>
              </a:rPr>
              <a:t>- игнориране на културата;</a:t>
            </a:r>
            <a:br>
              <a:rPr lang="bg-BG" sz="3200" dirty="0">
                <a:solidFill>
                  <a:schemeClr val="tx1"/>
                </a:solidFill>
              </a:rPr>
            </a:br>
            <a:r>
              <a:rPr lang="bg-BG" sz="3200" dirty="0">
                <a:solidFill>
                  <a:schemeClr val="tx1"/>
                </a:solidFill>
              </a:rPr>
              <a:t>- управление „около нея“;</a:t>
            </a:r>
            <a:br>
              <a:rPr lang="bg-BG" sz="3200" dirty="0">
                <a:solidFill>
                  <a:schemeClr val="tx1"/>
                </a:solidFill>
              </a:rPr>
            </a:br>
            <a:r>
              <a:rPr lang="bg-BG" sz="3200" dirty="0">
                <a:solidFill>
                  <a:schemeClr val="tx1"/>
                </a:solidFill>
              </a:rPr>
              <a:t>- опити да се променят нейни елементи;</a:t>
            </a:r>
            <a:br>
              <a:rPr lang="bg-BG" sz="3200" dirty="0">
                <a:solidFill>
                  <a:schemeClr val="tx1"/>
                </a:solidFill>
              </a:rPr>
            </a:br>
            <a:r>
              <a:rPr lang="bg-BG" sz="3200" dirty="0">
                <a:solidFill>
                  <a:schemeClr val="tx1"/>
                </a:solidFill>
              </a:rPr>
              <a:t>- промяна в стратегията. </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52</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21191642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r>
              <a:rPr lang="bg-BG" sz="3200" dirty="0">
                <a:solidFill>
                  <a:schemeClr val="tx1"/>
                </a:solidFill>
              </a:rPr>
              <a:t>Преди да бъдат предприети каквито и да било опити за въздействие върху организационната култура, трябва да се прецени реалната необходимост от тях. Такива промени се налагат, когато:</a:t>
            </a:r>
            <a:br>
              <a:rPr lang="bg-BG" sz="3200" dirty="0">
                <a:solidFill>
                  <a:schemeClr val="tx1"/>
                </a:solidFill>
              </a:rPr>
            </a:br>
            <a:br>
              <a:rPr lang="bg-BG" sz="3200" dirty="0">
                <a:solidFill>
                  <a:schemeClr val="tx1"/>
                </a:solidFill>
              </a:rPr>
            </a:br>
            <a:r>
              <a:rPr lang="bg-BG" sz="3200" dirty="0">
                <a:solidFill>
                  <a:schemeClr val="tx1"/>
                </a:solidFill>
              </a:rPr>
              <a:t>- в организацията доминират ценности, неотговарящи на промените в околната действителност;</a:t>
            </a:r>
            <a:br>
              <a:rPr lang="bg-BG" sz="3200" dirty="0">
                <a:solidFill>
                  <a:schemeClr val="tx1"/>
                </a:solidFill>
              </a:rPr>
            </a:br>
            <a:br>
              <a:rPr lang="bg-BG" sz="3200" dirty="0">
                <a:solidFill>
                  <a:schemeClr val="tx1"/>
                </a:solidFill>
              </a:rPr>
            </a:br>
            <a:r>
              <a:rPr lang="bg-BG" sz="3200" dirty="0">
                <a:solidFill>
                  <a:schemeClr val="tx1"/>
                </a:solidFill>
              </a:rPr>
              <a:t>-отрасълът се характеризира със силна конкуренция и много бързо развитие;</a:t>
            </a:r>
            <a:br>
              <a:rPr lang="bg-BG" sz="3200" dirty="0">
                <a:solidFill>
                  <a:schemeClr val="tx1"/>
                </a:solidFill>
              </a:rPr>
            </a:br>
            <a:br>
              <a:rPr lang="bg-BG" sz="2400" dirty="0">
                <a:solidFill>
                  <a:schemeClr val="tx1"/>
                </a:solidFill>
              </a:rPr>
            </a:br>
            <a:endParaRPr lang="en-US" sz="24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53</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38994528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pPr algn="l">
              <a:lnSpc>
                <a:spcPct val="114000"/>
              </a:lnSpc>
            </a:pPr>
            <a:br>
              <a:rPr lang="bg-BG" sz="2400" dirty="0">
                <a:solidFill>
                  <a:schemeClr val="tx1"/>
                </a:solidFill>
              </a:rPr>
            </a:br>
            <a:r>
              <a:rPr lang="bg-BG" sz="2400" dirty="0">
                <a:solidFill>
                  <a:schemeClr val="tx1"/>
                </a:solidFill>
              </a:rPr>
              <a:t>- </a:t>
            </a:r>
            <a:r>
              <a:rPr lang="bg-BG" sz="3200" dirty="0">
                <a:solidFill>
                  <a:schemeClr val="tx1"/>
                </a:solidFill>
              </a:rPr>
              <a:t>резултатите и функционирането на организацията са на посредствено или слабо ниво;</a:t>
            </a:r>
            <a:br>
              <a:rPr lang="bg-BG" sz="3200" dirty="0">
                <a:solidFill>
                  <a:schemeClr val="tx1"/>
                </a:solidFill>
              </a:rPr>
            </a:br>
            <a:br>
              <a:rPr lang="bg-BG" sz="3200" dirty="0">
                <a:solidFill>
                  <a:schemeClr val="tx1"/>
                </a:solidFill>
              </a:rPr>
            </a:br>
            <a:r>
              <a:rPr lang="bg-BG" sz="3200" dirty="0">
                <a:solidFill>
                  <a:schemeClr val="tx1"/>
                </a:solidFill>
              </a:rPr>
              <a:t>- организацията е малка, но се развива много бързо.</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54</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9768296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a:bodyPr>
          <a:lstStyle/>
          <a:p>
            <a:pPr algn="l"/>
            <a:r>
              <a:rPr lang="bg-BG" sz="3200" dirty="0">
                <a:solidFill>
                  <a:schemeClr val="tx1"/>
                </a:solidFill>
              </a:rPr>
              <a:t>В случай че промени наистина се налагат, те трябва да бъдат проведени целенасочено в следния ред:</a:t>
            </a:r>
            <a:br>
              <a:rPr lang="bg-BG" sz="3200" dirty="0">
                <a:solidFill>
                  <a:schemeClr val="tx1"/>
                </a:solidFill>
              </a:rPr>
            </a:br>
            <a:br>
              <a:rPr lang="bg-BG" sz="3200" dirty="0">
                <a:solidFill>
                  <a:schemeClr val="tx1"/>
                </a:solidFill>
              </a:rPr>
            </a:br>
            <a:r>
              <a:rPr lang="bg-BG" sz="3200" dirty="0">
                <a:solidFill>
                  <a:schemeClr val="tx1"/>
                </a:solidFill>
              </a:rPr>
              <a:t>1. Идентифициране на ключовите вярвания, убеждения и очаквания в организацията.</a:t>
            </a:r>
            <a:br>
              <a:rPr lang="bg-BG" sz="3200" dirty="0">
                <a:solidFill>
                  <a:schemeClr val="tx1"/>
                </a:solidFill>
              </a:rPr>
            </a:br>
            <a:br>
              <a:rPr lang="bg-BG" sz="3200" dirty="0">
                <a:solidFill>
                  <a:schemeClr val="tx1"/>
                </a:solidFill>
              </a:rPr>
            </a:br>
            <a:r>
              <a:rPr lang="bg-BG" sz="3200" dirty="0">
                <a:solidFill>
                  <a:schemeClr val="tx1"/>
                </a:solidFill>
              </a:rPr>
              <a:t>2. Дефиниране и предефиниране на основните ценности.</a:t>
            </a: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55</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1470993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Autofit/>
          </a:bodyPr>
          <a:lstStyle/>
          <a:p>
            <a:pPr algn="l">
              <a:lnSpc>
                <a:spcPct val="114000"/>
              </a:lnSpc>
            </a:pPr>
            <a:r>
              <a:rPr lang="bg-BG" sz="2400" dirty="0">
                <a:solidFill>
                  <a:schemeClr val="tx1"/>
                </a:solidFill>
              </a:rPr>
              <a:t>Управленските въздействия върху организационната култура трябва да се опират на посочените стъпки и да бъдат насочени към включените в нея елементи или към факторите, които ги обуславят.</a:t>
            </a:r>
            <a:br>
              <a:rPr lang="bg-BG" sz="2400" dirty="0">
                <a:solidFill>
                  <a:schemeClr val="tx1"/>
                </a:solidFill>
              </a:rPr>
            </a:br>
            <a:r>
              <a:rPr lang="bg-BG" sz="2400" dirty="0">
                <a:solidFill>
                  <a:schemeClr val="tx1"/>
                </a:solidFill>
              </a:rPr>
              <a:t>Подходящи са следните подходи:</a:t>
            </a:r>
            <a:br>
              <a:rPr lang="bg-BG" sz="2400" dirty="0">
                <a:solidFill>
                  <a:schemeClr val="tx1"/>
                </a:solidFill>
              </a:rPr>
            </a:br>
            <a:r>
              <a:rPr lang="bg-BG" sz="2400" b="1" dirty="0">
                <a:solidFill>
                  <a:srgbClr val="C00000"/>
                </a:solidFill>
              </a:rPr>
              <a:t>1. Реорганизация. </a:t>
            </a:r>
            <a:r>
              <a:rPr lang="bg-BG" sz="2400" dirty="0">
                <a:solidFill>
                  <a:schemeClr val="tx1"/>
                </a:solidFill>
              </a:rPr>
              <a:t>Има за цел да улесни интеграцията между подсистемите на организацията, да се създадат звена и отдели, които да поемат отговорността за новите дейности или да скъсят управленската йерархична верига.</a:t>
            </a:r>
            <a:br>
              <a:rPr lang="bg-BG" sz="2400" dirty="0">
                <a:solidFill>
                  <a:schemeClr val="tx1"/>
                </a:solidFill>
              </a:rPr>
            </a:br>
            <a:r>
              <a:rPr lang="bg-BG" sz="2400" b="1" dirty="0">
                <a:solidFill>
                  <a:srgbClr val="C00000"/>
                </a:solidFill>
              </a:rPr>
              <a:t>2. Развитие на </a:t>
            </a:r>
            <a:r>
              <a:rPr lang="bg-BG" sz="2400" dirty="0">
                <a:solidFill>
                  <a:srgbClr val="FF0000"/>
                </a:solidFill>
              </a:rPr>
              <a:t>организацията</a:t>
            </a:r>
            <a:r>
              <a:rPr lang="bg-BG" sz="2400" dirty="0">
                <a:solidFill>
                  <a:srgbClr val="C00000"/>
                </a:solidFill>
              </a:rPr>
              <a:t> </a:t>
            </a:r>
            <a:r>
              <a:rPr lang="bg-BG" sz="2400" dirty="0">
                <a:solidFill>
                  <a:schemeClr val="tx1"/>
                </a:solidFill>
              </a:rPr>
              <a:t>в насока на подобряване на ефективността, адаптивността и скоростта, с която организацията реагира на промените в средата.</a:t>
            </a:r>
            <a:br>
              <a:rPr lang="bg-BG" sz="2400" dirty="0">
                <a:solidFill>
                  <a:schemeClr val="tx1"/>
                </a:solidFill>
              </a:rPr>
            </a:br>
            <a:endParaRPr lang="en-US" sz="24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56</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1078799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Autofit/>
          </a:bodyPr>
          <a:lstStyle/>
          <a:p>
            <a:pPr algn="l"/>
            <a:r>
              <a:rPr lang="bg-BG" sz="2400" b="1" dirty="0">
                <a:solidFill>
                  <a:srgbClr val="C00000"/>
                </a:solidFill>
              </a:rPr>
              <a:t>3. Комуникации. </a:t>
            </a:r>
            <a:r>
              <a:rPr lang="bg-BG" sz="2400" dirty="0">
                <a:solidFill>
                  <a:schemeClr val="tx1"/>
                </a:solidFill>
              </a:rPr>
              <a:t>Използване на всички комуникационни възможности и канали за убеждаване в новите ценности с цел:</a:t>
            </a:r>
            <a:br>
              <a:rPr lang="bg-BG" sz="2400" dirty="0">
                <a:solidFill>
                  <a:schemeClr val="tx1"/>
                </a:solidFill>
              </a:rPr>
            </a:br>
            <a:r>
              <a:rPr lang="bg-BG" sz="2400" dirty="0">
                <a:solidFill>
                  <a:schemeClr val="tx1"/>
                </a:solidFill>
              </a:rPr>
              <a:t>- да се засили чувството на идентичност на персонала с организацията и ангажираността му;</a:t>
            </a:r>
            <a:br>
              <a:rPr lang="bg-BG" sz="2400" dirty="0">
                <a:solidFill>
                  <a:schemeClr val="tx1"/>
                </a:solidFill>
              </a:rPr>
            </a:br>
            <a:r>
              <a:rPr lang="bg-BG" sz="2400" dirty="0">
                <a:solidFill>
                  <a:schemeClr val="tx1"/>
                </a:solidFill>
              </a:rPr>
              <a:t>- да се осигури възможност за по-широко участие на заетите в процесите на вземане на решения на всички равнища; </a:t>
            </a:r>
            <a:br>
              <a:rPr lang="bg-BG" sz="2400" dirty="0">
                <a:solidFill>
                  <a:schemeClr val="tx1"/>
                </a:solidFill>
              </a:rPr>
            </a:br>
            <a:r>
              <a:rPr lang="bg-BG" sz="2400" dirty="0">
                <a:solidFill>
                  <a:schemeClr val="tx1"/>
                </a:solidFill>
              </a:rPr>
              <a:t>- да се генерират нови идеи за развитие на организацията или осъществяваната дейност.</a:t>
            </a:r>
            <a:br>
              <a:rPr lang="bg-BG" sz="2400" dirty="0">
                <a:solidFill>
                  <a:schemeClr val="tx1"/>
                </a:solidFill>
              </a:rPr>
            </a:br>
            <a:r>
              <a:rPr lang="bg-BG" sz="2400" b="1" dirty="0">
                <a:solidFill>
                  <a:srgbClr val="C00000"/>
                </a:solidFill>
              </a:rPr>
              <a:t>4. Обучение</a:t>
            </a:r>
            <a:r>
              <a:rPr lang="bg-BG" sz="2400" dirty="0">
                <a:solidFill>
                  <a:schemeClr val="tx1"/>
                </a:solidFill>
              </a:rPr>
              <a:t>, с което да се формира ново отношение към качеството, потребителите, организацията, взаимоотношенията и др.; да се повлияе на ангажираността към организацията и нейните нови ценности; да се придобият нови умения; да се предизвикат и променят старите вярвания и убеждения.</a:t>
            </a:r>
            <a:endParaRPr lang="en-US" sz="24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57</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5668799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328"/>
            <a:ext cx="8229600" cy="5898984"/>
          </a:xfrm>
        </p:spPr>
        <p:txBody>
          <a:bodyPr>
            <a:normAutofit fontScale="90000"/>
          </a:bodyPr>
          <a:lstStyle/>
          <a:p>
            <a:pPr algn="l"/>
            <a:r>
              <a:rPr lang="bg-BG" sz="3200" b="1" dirty="0">
                <a:solidFill>
                  <a:srgbClr val="C00000"/>
                </a:solidFill>
              </a:rPr>
              <a:t>5. Подбор на хора</a:t>
            </a:r>
            <a:r>
              <a:rPr lang="bg-BG" sz="3200" dirty="0">
                <a:solidFill>
                  <a:schemeClr val="tx1"/>
                </a:solidFill>
              </a:rPr>
              <a:t>, чиито характеристики пасват на новата организационна култура.</a:t>
            </a:r>
            <a:br>
              <a:rPr lang="bg-BG" sz="3200" dirty="0">
                <a:solidFill>
                  <a:schemeClr val="tx1"/>
                </a:solidFill>
              </a:rPr>
            </a:br>
            <a:br>
              <a:rPr lang="bg-BG" sz="3200" dirty="0">
                <a:solidFill>
                  <a:schemeClr val="tx1"/>
                </a:solidFill>
              </a:rPr>
            </a:br>
            <a:r>
              <a:rPr lang="bg-BG" sz="3200" b="1" dirty="0">
                <a:solidFill>
                  <a:srgbClr val="C00000"/>
                </a:solidFill>
              </a:rPr>
              <a:t>6. Управление на изявата. </a:t>
            </a:r>
            <a:r>
              <a:rPr lang="bg-BG" sz="3200" dirty="0">
                <a:solidFill>
                  <a:schemeClr val="tx1"/>
                </a:solidFill>
              </a:rPr>
              <a:t>Мениджмънтът и всички заети лица трябва да бъдат наясно с целите на организацията и да бъдат убедени, че са оценявани на основата на постигнатите от тях резултати.</a:t>
            </a:r>
            <a:br>
              <a:rPr lang="bg-BG" sz="3200" dirty="0">
                <a:solidFill>
                  <a:schemeClr val="tx1"/>
                </a:solidFill>
              </a:rPr>
            </a:br>
            <a:br>
              <a:rPr lang="bg-BG" sz="3200" dirty="0">
                <a:solidFill>
                  <a:schemeClr val="tx1"/>
                </a:solidFill>
              </a:rPr>
            </a:br>
            <a:r>
              <a:rPr lang="bg-BG" sz="3200" b="1" dirty="0">
                <a:solidFill>
                  <a:srgbClr val="C00000"/>
                </a:solidFill>
              </a:rPr>
              <a:t>7. Управление на възнагражденията </a:t>
            </a:r>
            <a:r>
              <a:rPr lang="bg-BG" sz="3200" dirty="0">
                <a:solidFill>
                  <a:schemeClr val="tx1"/>
                </a:solidFill>
              </a:rPr>
              <a:t>с цел усилване на новите елементи на организационната култура.</a:t>
            </a:r>
            <a:br>
              <a:rPr lang="bg-BG" sz="3200" dirty="0">
                <a:solidFill>
                  <a:schemeClr val="tx1"/>
                </a:solidFill>
              </a:rPr>
            </a:br>
            <a:endParaRPr lang="en-US" sz="3200" dirty="0">
              <a:solidFill>
                <a:schemeClr val="tx1"/>
              </a:solidFill>
            </a:endParaRPr>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DB5CAC-550A-48AD-8159-49865C7B3D24}" type="datetime1">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3/27/2020</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70C7251-C8B5-4A4B-9863-DB91C898ED03}" type="slidenum">
              <a:rPr kumimoji="0" lang="en-US" sz="1000" b="0" i="0" u="none" strike="noStrike" kern="1200" cap="none" spc="0" normalizeH="0" baseline="0" noProof="0" smtClean="0">
                <a:ln>
                  <a:noFill/>
                </a:ln>
                <a:solidFill>
                  <a:srgbClr val="073E87"/>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58</a:t>
            </a:fld>
            <a:endParaRPr kumimoji="0" lang="en-US" sz="1000" b="0" i="0" u="none" strike="noStrike" kern="1200" cap="none" spc="0" normalizeH="0" baseline="0" noProof="0">
              <a:ln>
                <a:noFill/>
              </a:ln>
              <a:solidFill>
                <a:srgbClr val="073E87"/>
              </a:solidFill>
              <a:effectLst/>
              <a:uLnTx/>
              <a:uFillTx/>
              <a:latin typeface="Times New Roman"/>
              <a:ea typeface="+mn-ea"/>
              <a:cs typeface="+mn-cs"/>
            </a:endParaRPr>
          </a:p>
        </p:txBody>
      </p:sp>
    </p:spTree>
    <p:extLst>
      <p:ext uri="{BB962C8B-B14F-4D97-AF65-F5344CB8AC3E}">
        <p14:creationId xmlns:p14="http://schemas.microsoft.com/office/powerpoint/2010/main" val="4023416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2060848"/>
            <a:ext cx="8515672" cy="4248471"/>
          </a:xfrm>
        </p:spPr>
        <p:txBody>
          <a:bodyPr>
            <a:normAutofit/>
          </a:bodyPr>
          <a:lstStyle/>
          <a:p>
            <a:pPr marL="0" indent="0" algn="ctr">
              <a:buNone/>
            </a:pPr>
            <a:endParaRPr lang="bg-BG" b="1" i="1" dirty="0">
              <a:solidFill>
                <a:srgbClr val="003300"/>
              </a:solidFill>
            </a:endParaRPr>
          </a:p>
          <a:p>
            <a:pPr marL="0" indent="0">
              <a:buNone/>
            </a:pPr>
            <a:r>
              <a:rPr lang="bg-BG" sz="2800" dirty="0"/>
              <a:t>Един от най-известните специалисти по социална психология и ОП Едгар </a:t>
            </a:r>
            <a:r>
              <a:rPr lang="bg-BG" sz="2800" dirty="0" err="1"/>
              <a:t>Шайн</a:t>
            </a:r>
            <a:r>
              <a:rPr lang="bg-BG" sz="2800" dirty="0"/>
              <a:t> дава следното определение на организацията: </a:t>
            </a:r>
            <a:endParaRPr lang="bg-BG" sz="2800" b="1" i="1" dirty="0">
              <a:solidFill>
                <a:srgbClr val="003300"/>
              </a:solidFill>
            </a:endParaRPr>
          </a:p>
          <a:p>
            <a:pPr marL="0" indent="0">
              <a:buNone/>
            </a:pPr>
            <a:r>
              <a:rPr lang="bg-BG" sz="2800" b="1" i="1" dirty="0">
                <a:solidFill>
                  <a:srgbClr val="003300"/>
                </a:solidFill>
              </a:rPr>
              <a:t>Организацията е планирана координация на дейностите на известен брой хора с оглед постигането на общи цели чрез разделение на труда и функциите и чрез йерархия на авторитета и отговорностите.</a:t>
            </a:r>
            <a:endParaRPr lang="bg-BG" sz="2800" dirty="0"/>
          </a:p>
          <a:p>
            <a:pPr marL="0" indent="0">
              <a:buNone/>
            </a:pPr>
            <a:endParaRPr lang="bg-BG" sz="2800" dirty="0"/>
          </a:p>
          <a:p>
            <a:pPr marL="0" indent="0">
              <a:buNone/>
            </a:pP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754160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1988840"/>
            <a:ext cx="8515672" cy="4320479"/>
          </a:xfrm>
        </p:spPr>
        <p:txBody>
          <a:bodyPr>
            <a:normAutofit fontScale="85000" lnSpcReduction="10000"/>
          </a:bodyPr>
          <a:lstStyle/>
          <a:p>
            <a:pPr marL="0" indent="0">
              <a:lnSpc>
                <a:spcPct val="110000"/>
              </a:lnSpc>
              <a:buNone/>
            </a:pPr>
            <a:r>
              <a:rPr lang="bg-BG" dirty="0"/>
              <a:t>	</a:t>
            </a:r>
            <a:r>
              <a:rPr lang="bg-BG" sz="2800" b="1" dirty="0">
                <a:solidFill>
                  <a:srgbClr val="C00000"/>
                </a:solidFill>
              </a:rPr>
              <a:t>Разделението на труда </a:t>
            </a:r>
            <a:r>
              <a:rPr lang="bg-BG" sz="2800" dirty="0"/>
              <a:t>може да бъде:</a:t>
            </a:r>
          </a:p>
          <a:p>
            <a:pPr lvl="0">
              <a:lnSpc>
                <a:spcPct val="110000"/>
              </a:lnSpc>
            </a:pPr>
            <a:r>
              <a:rPr lang="bg-BG" sz="2800" b="1" dirty="0"/>
              <a:t>скаларно</a:t>
            </a:r>
            <a:r>
              <a:rPr lang="bg-BG" sz="2800" dirty="0"/>
              <a:t>, т.е. по равнища, с помощта на което дейността се разчленява по нива на авторитет и отговорност;</a:t>
            </a:r>
          </a:p>
          <a:p>
            <a:pPr lvl="0">
              <a:lnSpc>
                <a:spcPct val="110000"/>
              </a:lnSpc>
            </a:pPr>
            <a:r>
              <a:rPr lang="bg-BG" sz="2800" b="1" dirty="0"/>
              <a:t>функционално</a:t>
            </a:r>
            <a:r>
              <a:rPr lang="bg-BG" sz="2800" dirty="0"/>
              <a:t>, т.е. по съдържателни елементи на дейността.</a:t>
            </a:r>
          </a:p>
          <a:p>
            <a:pPr marL="0" lvl="0" indent="0">
              <a:lnSpc>
                <a:spcPct val="110000"/>
              </a:lnSpc>
              <a:buNone/>
            </a:pPr>
            <a:r>
              <a:rPr lang="bg-BG" sz="2800" dirty="0"/>
              <a:t>	Според начина на разпределяне на функциите и степента на самосто­ятелност на отделните изпълнители формата на организацията може да бъде:</a:t>
            </a:r>
          </a:p>
          <a:p>
            <a:pPr>
              <a:lnSpc>
                <a:spcPct val="110000"/>
              </a:lnSpc>
            </a:pPr>
            <a:r>
              <a:rPr lang="bg-BG" sz="2800" b="1" dirty="0"/>
              <a:t>индивидуална и</a:t>
            </a:r>
          </a:p>
          <a:p>
            <a:pPr>
              <a:lnSpc>
                <a:spcPct val="110000"/>
              </a:lnSpc>
            </a:pPr>
            <a:r>
              <a:rPr lang="bg-BG" sz="2800" b="1" dirty="0"/>
              <a:t>групова </a:t>
            </a:r>
            <a:r>
              <a:rPr lang="bg-BG" sz="2800" dirty="0"/>
              <a:t>(екипна, колективна).</a:t>
            </a:r>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1456653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323528" y="2348880"/>
            <a:ext cx="8509248" cy="3960439"/>
          </a:xfrm>
        </p:spPr>
        <p:txBody>
          <a:bodyPr>
            <a:normAutofit/>
          </a:bodyPr>
          <a:lstStyle/>
          <a:p>
            <a:pPr marL="0" indent="0">
              <a:buNone/>
            </a:pPr>
            <a:r>
              <a:rPr lang="bg-BG" dirty="0"/>
              <a:t>	</a:t>
            </a:r>
            <a:r>
              <a:rPr lang="bg-BG" sz="2800" b="1" dirty="0"/>
              <a:t>Индивидуалната форма на организация </a:t>
            </a:r>
            <a:r>
              <a:rPr lang="bg-BG" sz="2800" dirty="0"/>
              <a:t>се характеризира с това, че опреде­лен обем работа се извършва изцяло от един изпълнител.</a:t>
            </a:r>
          </a:p>
          <a:p>
            <a:pPr marL="0" indent="0">
              <a:buNone/>
            </a:pPr>
            <a:r>
              <a:rPr lang="bg-BG" sz="2800" dirty="0"/>
              <a:t>	При </a:t>
            </a:r>
            <a:r>
              <a:rPr lang="bg-BG" sz="2800" b="1" dirty="0"/>
              <a:t>груповата</a:t>
            </a:r>
            <a:r>
              <a:rPr lang="bg-BG" sz="2800" dirty="0"/>
              <a:t> </a:t>
            </a:r>
            <a:r>
              <a:rPr lang="bg-BG" sz="2800" b="1" dirty="0"/>
              <a:t>форма </a:t>
            </a:r>
            <a:r>
              <a:rPr lang="bg-BG" sz="2800" dirty="0"/>
              <a:t>определен обем работа се извършва  едновременно от няколко изпълнителя, като са възможни два варианта: </a:t>
            </a:r>
          </a:p>
          <a:p>
            <a:pPr>
              <a:buFontTx/>
              <a:buChar char="-"/>
            </a:pPr>
            <a:r>
              <a:rPr lang="bg-BG" sz="2800" b="1" dirty="0"/>
              <a:t>без вътрешно разделение на труда </a:t>
            </a:r>
            <a:r>
              <a:rPr lang="bg-BG" sz="2800" dirty="0"/>
              <a:t>и </a:t>
            </a:r>
          </a:p>
          <a:p>
            <a:pPr>
              <a:buFontTx/>
              <a:buChar char="-"/>
            </a:pPr>
            <a:r>
              <a:rPr lang="bg-BG" sz="2800" b="1" dirty="0"/>
              <a:t>с различна степен на разделение на труда</a:t>
            </a:r>
            <a:r>
              <a:rPr lang="bg-BG" sz="2800" dirty="0"/>
              <a:t>.</a:t>
            </a:r>
          </a:p>
          <a:p>
            <a:pPr marL="0" indent="0">
              <a:buNone/>
            </a:pP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249009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1916832"/>
            <a:ext cx="8077200" cy="4392487"/>
          </a:xfrm>
        </p:spPr>
        <p:txBody>
          <a:bodyPr>
            <a:normAutofit/>
          </a:bodyPr>
          <a:lstStyle/>
          <a:p>
            <a:pPr marL="0" indent="0">
              <a:lnSpc>
                <a:spcPct val="110000"/>
              </a:lnSpc>
              <a:buNone/>
            </a:pPr>
            <a:r>
              <a:rPr lang="bg-BG" dirty="0"/>
              <a:t>	Класическите подходи на организационно проектиране се опират на няколко принципи:</a:t>
            </a:r>
          </a:p>
          <a:p>
            <a:pPr lvl="0">
              <a:lnSpc>
                <a:spcPct val="110000"/>
              </a:lnSpc>
            </a:pPr>
            <a:r>
              <a:rPr lang="bg-BG" b="1" dirty="0"/>
              <a:t>пропорционалност:</a:t>
            </a:r>
            <a:r>
              <a:rPr lang="bg-BG" dirty="0"/>
              <a:t> съгласуваност на капацитетите на отделните подсистеми и съставните им части;</a:t>
            </a:r>
          </a:p>
          <a:p>
            <a:pPr lvl="0">
              <a:lnSpc>
                <a:spcPct val="110000"/>
              </a:lnSpc>
            </a:pPr>
            <a:r>
              <a:rPr lang="bg-BG" b="1" dirty="0"/>
              <a:t>паралелност</a:t>
            </a:r>
            <a:r>
              <a:rPr lang="bg-BG" dirty="0"/>
              <a:t>: осигуряване на такова делене на процеса, при което отделните подсис­теми да работят едновременно;</a:t>
            </a:r>
          </a:p>
          <a:p>
            <a:pPr lvl="0">
              <a:lnSpc>
                <a:spcPct val="110000"/>
              </a:lnSpc>
            </a:pPr>
            <a:r>
              <a:rPr lang="bg-BG" b="1" dirty="0" err="1"/>
              <a:t>правопосочност</a:t>
            </a:r>
            <a:r>
              <a:rPr lang="bg-BG" b="1" dirty="0"/>
              <a:t>: </a:t>
            </a:r>
            <a:r>
              <a:rPr lang="bg-BG" dirty="0"/>
              <a:t>използване на най-краткия път за протичане на мате­риалните и информационните потоци през съставните части на орга­низацията.</a:t>
            </a:r>
            <a:endParaRPr lang="en-US" dirty="0"/>
          </a:p>
        </p:txBody>
      </p:sp>
      <p:sp>
        <p:nvSpPr>
          <p:cNvPr id="3" name="Slide Number Placeholder 2"/>
          <p:cNvSpPr>
            <a:spLocks noGrp="1"/>
          </p:cNvSpPr>
          <p:nvPr>
            <p:ph type="sldNum" sz="quarter" idx="12"/>
          </p:nvPr>
        </p:nvSpPr>
        <p:spPr>
          <a:xfrm>
            <a:off x="8100392" y="6356350"/>
            <a:ext cx="738808"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33D6E5A2-EC83-451F-A719-9AC1370DD5CF}" type="slidenum">
              <a:rPr kumimoji="0" lang="en-US" sz="1600" b="1" i="0" u="none" strike="noStrike" kern="1200" cap="none" spc="0" normalizeH="0" baseline="0" noProof="0" smtClean="0">
                <a:ln>
                  <a:noFill/>
                </a:ln>
                <a:solidFill>
                  <a:prstClr val="black"/>
                </a:solidFill>
                <a:effectLst/>
                <a:uLnTx/>
                <a:uFillTx/>
                <a:latin typeface="Times New Roman"/>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600" b="1" i="0" u="none" strike="noStrike" kern="1200" cap="none" spc="0" normalizeH="0" baseline="0" noProof="0" dirty="0">
              <a:ln>
                <a:noFill/>
              </a:ln>
              <a:solidFill>
                <a:prstClr val="black"/>
              </a:solidFill>
              <a:effectLst/>
              <a:uLnTx/>
              <a:uFillTx/>
              <a:latin typeface="Times New Roman"/>
              <a:ea typeface="+mn-ea"/>
              <a:cs typeface="+mn-cs"/>
            </a:endParaRPr>
          </a:p>
        </p:txBody>
      </p:sp>
    </p:spTree>
    <p:custDataLst>
      <p:tags r:id="rId1"/>
    </p:custDataLst>
    <p:extLst>
      <p:ext uri="{BB962C8B-B14F-4D97-AF65-F5344CB8AC3E}">
        <p14:creationId xmlns:p14="http://schemas.microsoft.com/office/powerpoint/2010/main" val="16163217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1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1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2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2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3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3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0.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1.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2.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4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4.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5.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6.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7.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425</TotalTime>
  <Words>4915</Words>
  <Application>Microsoft Office PowerPoint</Application>
  <PresentationFormat>On-screen Show (4:3)</PresentationFormat>
  <Paragraphs>296</Paragraphs>
  <Slides>58</Slides>
  <Notes>23</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58</vt:i4>
      </vt:variant>
    </vt:vector>
  </HeadingPairs>
  <TitlesOfParts>
    <vt:vector size="68" baseType="lpstr">
      <vt:lpstr>Arial</vt:lpstr>
      <vt:lpstr>Arial Black</vt:lpstr>
      <vt:lpstr>Arial Unicode MS</vt:lpstr>
      <vt:lpstr>Calibri</vt:lpstr>
      <vt:lpstr>Franklin Gothic Medium</vt:lpstr>
      <vt:lpstr>Symbol</vt:lpstr>
      <vt:lpstr>Times New Roman</vt:lpstr>
      <vt:lpstr>Waveform</vt:lpstr>
      <vt:lpstr>Default Design</vt:lpstr>
      <vt:lpstr>CorelDRAW.Graphic.10</vt:lpstr>
      <vt:lpstr>PowerPoint Presentation</vt:lpstr>
      <vt:lpstr>    План: 1. Организационни теории 1.1. Класическа организационна теория 1.2.Бюрократичната организация на Вебер 1.3. Организацията като социо-техническа система 2. Определение на организационна култура 3. Форми на организационна култура 4. Функции на организационната култура 5. Механизми на възникване и развитие на организационната култура 6. Въздействия върху организационната култура   </vt:lpstr>
      <vt:lpstr> Човек се присъединява към една организация формално (чрез трудовия си договор) и неформално (по силата на т.нар. психологически контракт с нея, който подрежда отношението между неговите собствени ценности и тези на организацията).   Това обуславя необходимостта ОП да отчита някои важни моменти от областта на организационната култура.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2. Определение на организационната култура   </vt:lpstr>
      <vt:lpstr>    Разбирането за организационна култура може да бъде изведено от дефиницията за култура изобщо: култура е оценъчният компонент, вграден във всеки човешки акт и присъщ на всяко човешко възприятие; култура са и всички материали и духовни предпоставки за тази оценка и резултатите от нея, т.е. всичко, което я прави възможна и е неин продукт.    </vt:lpstr>
      <vt:lpstr>   Организационната култура представлява система от общи и колективно възприети значения, валидни за дадена група към определен момент.  Тя е съвкупност от основни  предположения, достатъчно добре проверени в практиката, за да се смятат валидни и да бъдат внушавани на новите членове на групата като правилен начин на възприемане, мислене и чувстване.   </vt:lpstr>
      <vt:lpstr>3. Форми на организационната култура</vt:lpstr>
      <vt:lpstr> Много от ценностите на една организация имат експлицитна (открита) форма – това са всички писани и официално утвърдени правилници, наредби, заповеди, процедури и др.  Този институционализиран аспект на организационната култура се дефинира като организационна цивилизация.</vt:lpstr>
      <vt:lpstr>Неинституционализираните  ценности в организацията се изразяват и наблюдават „на повърхността“ под най-разнообразни форми.   - Когнитивни форми - подредени по степен на нарастваща символност:  езикова специфика, конвенционална мъдрост (споделени твърдения), митове и символи.   - Поведенчески форми - норми и ритуали.  - Героите и организационният климат -  две интегрални форми, съчетаващи в себе си и познавателното, и поведенческото начало.</vt:lpstr>
      <vt:lpstr>4. Функции на организационната култура </vt:lpstr>
      <vt:lpstr>Организационната култура има незаменими и жизненоважни функции. Самото определение за организация включва думите „хора“ и „цел“, а целите на хората са ярки изразители на ценности. Така семето на организационната култура покълва още в момента на създаването на самата организация и дори преди това – когато най-малко двама човека споделят идеята за създаването й. </vt:lpstr>
      <vt:lpstr>1. Системообразуваща (социализираща) функция Да се присъединим към дадена организация означава да приемем да се реализираме в нея и да обменим целите и ценностите си с нейните – да възприемем нейните за свои и рано или късно да се опитаме да й наложим от собствените си. Това подчертава важното място на културата в организацията.  Именно културата прави организацията възможна, тъй като лежи в основата на целите й и осигурява единство на отношението и действието на група хора.</vt:lpstr>
      <vt:lpstr>2. Комуникативна функция Във всяка група има определени приети за даденост значения, смислови интерпретации и емоционални оценки, придавани на едни или други събития, факти и процеси от действителността, имащи характер на знаци или символи и изразявани чрез език, жестове, предмети или поведение, които са специфични за групата и са един от индикаторите за нейните граници. Този феномен на споделеност осигурява смислов контекст на всичко, което се случва в организацията, създава основа за разбирането на членовете на групата помежду им и подпомага координираното съвместно действие.</vt:lpstr>
      <vt:lpstr>3. Идентификационна функция  Културата, изразена още в мисията на дадена организация, може да се разглежда като отличителна характеристика на организацията на фона на всички останали и като олицетворение на нейния характер и неповторимост. Зад думите, с които се дефинира философията на дадена организация прозират и бизнес идеите й, и позицията й, и етиката и, и социалната отговорност.</vt:lpstr>
      <vt:lpstr>4. Интегративна функция  Организационната култура осигурява вътрешното единство и спояването на организацията чрез споделеност на разбиранията и посредством всичко останало, зараждащо и поддържащо екипния дух в организацията. Чрез интегративната функция на организационната култура съвкупността от хора се превръща в екип.</vt:lpstr>
      <vt:lpstr>5. Възпитателна функция  Постигането на чувство за сплотеност и екипност винаги става чрез преодоляване на част от собственото „аз“, т.е. неотделимо свързана с интегративната функция е и възпитателната роля на културата в организацията.  </vt:lpstr>
      <vt:lpstr>6. Адаптационна роля на организационната култура  Постигнатият консенсус в разбиранията и интегритетът осигуряват еднопосочност, синхрон и логическа последователност в действията на членовете на организацията при възприятията и реакциите им спрямо всичко, което се случва вън от организацията. </vt:lpstr>
      <vt:lpstr>7. Властово ролева функция  Екипът е организирана, целенасочена и единна съвкупност от хора, но във всеки екип задължително се налага някаква структура на властта, разпределят се груповите роли, утвърждават се статусите на членовете. Организационната култура изгражда и поддържа разпределението и баланса на властта и влиянието между длъжностите, неформалните роли и техните конкретни изпълнители. Тя подрежда в йерархия всяка длъжност, роля и човек в организацията, което създава яснота и устойчивост на очакванията, предявявани от институцията към индивида и улеснява комуникациите. </vt:lpstr>
      <vt:lpstr>8. Историческа (генетична) функция  Организационната идентичност, груповите ценности и начинът на живот на организацията се нуждаят от непрекъснато възпроизвеждане във времето, от пренасяне „от поколение на поколение“. Ритуалите, символите и други „кодови“ форми на организационната култура осигуряват приемствеността, запазваща във времето уникалните параметри на институцията.</vt:lpstr>
      <vt:lpstr>9. Регулативна функция  Освен че снабдява общността с необходимите й норми, регулиращи поведението на членовете, организационната култура е и средство, с помощта на което прекалено силните емоции и опасното поведение (страх, агресивност, ярост, обърканост или прекален оптимизъм) се тушират и модифицират в по-приемливи, по-малко рискови за целостта на организацията и по-конструктивни.</vt:lpstr>
      <vt:lpstr>5. Механизми на възникване и развитие на организационната култура</vt:lpstr>
      <vt:lpstr>Как възниква и се развива културата на една организация? - Съществуват ценности, които играят ролята на културни детерминанти за цялото човечество. Те са еднакви за всички човешки същества за достатъчно дълги периоди (напр., привързаност към децата). - Повечето от ценностните системи в големи човешки общности варират по региони и раси, т.е. това са национални култури.  - В рамките на една нация съжителстват групи с отчетлива културна идентичност, обособени на основата на етнически, класови (статусни) и религиозни различия.  Следователно, всеки индивид носи в „в кръвта си“ ценности от общочовешки, национални и групови равнища.</vt:lpstr>
      <vt:lpstr>Освен това, всеки човек се ражда и израства в определена микросреда, която също оставя белег върху ориентацията на ценностите и културното развитие на индивида. Така членовете на дадена организация внасят съвкупност от много културални ценности, които са определящи при оформянето на облика на организационната култура.  Последната се влияе още от националната култура (структура, централизация на решенията, сила на организационната власт и др.) и от характера на дейността (отрасъла или типа бизнес) на организацията. </vt:lpstr>
      <vt:lpstr>Следователно, организационната култура възниква и се развива като нещо уникално за всяка организация, но търпи въздействие от специфичните ценностни ориентации в отрасъла, зависи от националната принадлежност на компанията и се определя и от индивидуалните култури на основателите и на заетите в нея лица.  Важно значение имат също взаимодействията на организационната култура с другите културални системи, които често определят голяма част от облика й. </vt:lpstr>
      <vt:lpstr>Как се изгражда типично собствената култура на организацията?  В началото са привнесените влияния на създателите, които вграждат в основата на новообразуваната организация определени ценности.   По-нататъшното моделиране на организационната култура продължава като организацията „се учи“. Този процес протича по два основни начина: </vt:lpstr>
      <vt:lpstr> - травматичен модел, при който хората се научават да се справят заедно с възникващи заплахи и трудни ситуации чрез изграждане на защитни механизми, изискващи определено взаимодействие помежду им;  - „модел на положително ускорение“, при който доказалите ефективността си поведения и отношения сами по себе си са мотив за повторение и се вплитат трайно в живота на организацията.  </vt:lpstr>
      <vt:lpstr>6. Въздействия върху организационната култура</vt:lpstr>
      <vt:lpstr>Управлението на организационната култура е затруднено от самата природа на своя обект: от неясните граници и от факта, че културата е изградена на априорни, приемани като даденост вярвания и убеждения за това, кое е „добро“ и „лошо“ за организацията. Възможно е наличие на повече от една култура в организацията. При всички случаи обаче организационната култура не може да бъде описвана като добра или лоша; тя може да бъде само подходяща или не за целите и стратегията на организацията. </vt:lpstr>
      <vt:lpstr>При подходяща организационна култура задачата на управлението се свежда до поддържане на съществуващите ценности, климат и управленски стил.  При неподходяща организационна структура са необходими целенасочени действия за промяна на установената култура, защото тя е изключително съществен фактор за ефективното функциониране на организацията.  слуаите</vt:lpstr>
      <vt:lpstr> Управлението на организационната култура (особено когато стратегията изисква променянето й) винаги се сблъсква с наслоени навици, начини на мислене, стереотипи и др. и поради това е изключително трудно, а понякога – невъзможно.   Могат да се посочат следните 4 възможни подхода в това отношение: - игнориране на културата; - управление „около нея“; - опити да се променят нейни елементи; - промяна в стратегията. </vt:lpstr>
      <vt:lpstr>Преди да бъдат предприети каквито и да било опити за въздействие върху организационната култура, трябва да се прецени реалната необходимост от тях. Такива промени се налагат, когато:  - в организацията доминират ценности, неотговарящи на промените в околната действителност;  -отрасълът се характеризира със силна конкуренция и много бързо развитие;  </vt:lpstr>
      <vt:lpstr> - резултатите и функционирането на организацията са на посредствено или слабо ниво;  - организацията е малка, но се развива много бързо.</vt:lpstr>
      <vt:lpstr>В случай че промени наистина се налагат, те трябва да бъдат проведени целенасочено в следния ред:  1. Идентифициране на ключовите вярвания, убеждения и очаквания в организацията.  2. Дефиниране и предефиниране на основните ценности.</vt:lpstr>
      <vt:lpstr>Управленските въздействия върху организационната култура трябва да се опират на посочените стъпки и да бъдат насочени към включените в нея елементи или към факторите, които ги обуславят. Подходящи са следните подходи: 1. Реорганизация. Има за цел да улесни интеграцията между подсистемите на организацията, да се създадат звена и отдели, които да поемат отговорността за новите дейности или да скъсят управленската йерархична верига. 2. Развитие на организацията в насока на подобряване на ефективността, адаптивността и скоростта, с която организацията реагира на промените в средата. </vt:lpstr>
      <vt:lpstr>3. Комуникации. Използване на всички комуникационни възможности и канали за убеждаване в новите ценности с цел: - да се засили чувството на идентичност на персонала с организацията и ангажираността му; - да се осигури възможност за по-широко участие на заетите в процесите на вземане на решения на всички равнища;  - да се генерират нови идеи за развитие на организацията или осъществяваната дейност. 4. Обучение, с което да се формира ново отношение към качеството, потребителите, организацията, взаимоотношенията и др.; да се повлияе на ангажираността към организацията и нейните нови ценности; да се придобият нови умения; да се предизвикат и променят старите вярвания и убеждения.</vt:lpstr>
      <vt:lpstr>5. Подбор на хора, чиито характеристики пасват на новата организационна култура.  6. Управление на изявата. Мениджмънтът и всички заети лица трябва да бъдат наясно с целите на организацията и да бъдат убедени, че са оценявани на основата на постигнатите от тях резултати.  7. Управление на възнагражденията с цел усилване на новите елементи на организационната култура.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GGG</cp:lastModifiedBy>
  <cp:revision>42</cp:revision>
  <dcterms:created xsi:type="dcterms:W3CDTF">2015-04-05T07:11:56Z</dcterms:created>
  <dcterms:modified xsi:type="dcterms:W3CDTF">2020-03-27T13:27:56Z</dcterms:modified>
</cp:coreProperties>
</file>