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390" r:id="rId2"/>
    <p:sldId id="256" r:id="rId3"/>
    <p:sldId id="391" r:id="rId4"/>
    <p:sldId id="392" r:id="rId5"/>
    <p:sldId id="393" r:id="rId6"/>
    <p:sldId id="260" r:id="rId7"/>
    <p:sldId id="261" r:id="rId8"/>
    <p:sldId id="276" r:id="rId9"/>
    <p:sldId id="262" r:id="rId10"/>
    <p:sldId id="263" r:id="rId11"/>
    <p:sldId id="296" r:id="rId12"/>
    <p:sldId id="298" r:id="rId13"/>
    <p:sldId id="272" r:id="rId14"/>
    <p:sldId id="273" r:id="rId15"/>
    <p:sldId id="274" r:id="rId16"/>
    <p:sldId id="275" r:id="rId17"/>
    <p:sldId id="265" r:id="rId18"/>
    <p:sldId id="385" r:id="rId19"/>
    <p:sldId id="386" r:id="rId20"/>
    <p:sldId id="387" r:id="rId21"/>
    <p:sldId id="388" r:id="rId22"/>
    <p:sldId id="266" r:id="rId23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32" autoAdjust="0"/>
  </p:normalViewPr>
  <p:slideViewPr>
    <p:cSldViewPr>
      <p:cViewPr varScale="1">
        <p:scale>
          <a:sx n="70" d="100"/>
          <a:sy n="70" d="100"/>
        </p:scale>
        <p:origin x="118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0CAA0-8567-41EE-B104-491073510F63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CCA65-06C1-4D68-B1DF-D07F78A466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35471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251520" y="2420888"/>
            <a:ext cx="8528992" cy="1780108"/>
          </a:xfrm>
        </p:spPr>
        <p:txBody>
          <a:bodyPr>
            <a:normAutofit fontScale="90000"/>
          </a:bodyPr>
          <a:lstStyle/>
          <a:p>
            <a:r>
              <a:rPr lang="bg-BG" b="1" dirty="0">
                <a:cs typeface="Arial" panose="020B0604020202020204" pitchFamily="34" charset="0"/>
              </a:rPr>
              <a:t/>
            </a:r>
            <a:br>
              <a:rPr lang="bg-BG" b="1" dirty="0">
                <a:cs typeface="Arial" panose="020B0604020202020204" pitchFamily="34" charset="0"/>
              </a:rPr>
            </a:br>
            <a:r>
              <a:rPr lang="bg-BG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ВЪЗНИКВАНЕ И ОСНОВНИ ЕЛЕМЕНТИ НА МОДЕЛА „УЧИЛИЩЕ ЗА ЗДРАВЕ“</a:t>
            </a:r>
            <a:endParaRPr lang="bg-BG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475656" y="4414986"/>
            <a:ext cx="6400800" cy="1473200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  <a:defRPr/>
            </a:pPr>
            <a:r>
              <a:rPr lang="bg-BG" altLang="bg-BG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Доц. д-р Стела Георгиева, </a:t>
            </a:r>
            <a:r>
              <a:rPr lang="bg-BG" altLang="bg-BG" sz="2400" i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endParaRPr lang="bg-BG" altLang="bg-BG" sz="2400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bg-BG" altLang="bg-BG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Катедра „</a:t>
            </a:r>
            <a:r>
              <a:rPr lang="bg-BG" altLang="bg-BG" sz="2400" i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Общественоздравни</a:t>
            </a:r>
            <a:r>
              <a:rPr lang="bg-BG" altLang="bg-BG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науки“</a:t>
            </a:r>
          </a:p>
          <a:p>
            <a:endParaRPr lang="bg-BG" sz="2400" dirty="0"/>
          </a:p>
        </p:txBody>
      </p:sp>
      <p:sp>
        <p:nvSpPr>
          <p:cNvPr id="4" name="Правоъгълник 3"/>
          <p:cNvSpPr/>
          <p:nvPr/>
        </p:nvSpPr>
        <p:spPr>
          <a:xfrm>
            <a:off x="2627784" y="188640"/>
            <a:ext cx="637220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bg-BG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МЕДИЦИНСКИ УНИВЕРСИТЕТ – ПЛЕВЕН</a:t>
            </a:r>
          </a:p>
          <a:p>
            <a:pPr algn="ctr">
              <a:defRPr/>
            </a:pPr>
            <a:r>
              <a:rPr lang="bg-BG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ФАКУЛТЕТ „ОБЩЕСТВЕНО ЗДРАВЕ“</a:t>
            </a:r>
            <a:endParaRPr lang="en-US" alt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ЦЕНТЪР </a:t>
            </a:r>
            <a:r>
              <a:rPr lang="bg-BG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ЗА ДИСТАНЦИОННО ОБУЧЕНИЕ</a:t>
            </a: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0495983"/>
              </p:ext>
            </p:extLst>
          </p:nvPr>
        </p:nvGraphicFramePr>
        <p:xfrm>
          <a:off x="509587" y="324396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r:id="rId3" imgW="4785480" imgH="4894560" progId="CorelDRAW.Graphic.10">
                  <p:embed/>
                </p:oleObj>
              </mc:Choice>
              <mc:Fallback>
                <p:oleObj r:id="rId3" imgW="4785480" imgH="4894560" progId="CorelDRAW.Graphic.10">
                  <p:embed/>
                  <p:pic>
                    <p:nvPicPr>
                      <p:cNvPr id="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7" y="324396"/>
                        <a:ext cx="8620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авоъгълник 5"/>
          <p:cNvSpPr/>
          <p:nvPr/>
        </p:nvSpPr>
        <p:spPr>
          <a:xfrm>
            <a:off x="509587" y="1483752"/>
            <a:ext cx="15937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b="1" dirty="0">
                <a:latin typeface="Arial" panose="020B0604020202020204" pitchFamily="34" charset="0"/>
                <a:cs typeface="Arial" panose="020B0604020202020204" pitchFamily="34" charset="0"/>
              </a:rPr>
              <a:t>ЛЕКЦИЯ </a:t>
            </a:r>
            <a:r>
              <a:rPr lang="bg-BG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№1</a:t>
            </a:r>
            <a:endParaRPr lang="bg-BG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317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548680"/>
            <a:ext cx="8856984" cy="1440160"/>
          </a:xfrm>
        </p:spPr>
        <p:txBody>
          <a:bodyPr>
            <a:noAutofit/>
          </a:bodyPr>
          <a:lstStyle/>
          <a:p>
            <a:r>
              <a:rPr lang="bg-BG" sz="4800" dirty="0" smtClean="0"/>
              <a:t>Концептуален модел </a:t>
            </a:r>
            <a:r>
              <a:rPr lang="bg-BG" sz="4800" dirty="0"/>
              <a:t>„</a:t>
            </a:r>
            <a:r>
              <a:rPr lang="bg-BG" sz="4800" dirty="0" smtClean="0"/>
              <a:t>Училище </a:t>
            </a:r>
            <a:r>
              <a:rPr lang="bg-BG" sz="4800" dirty="0"/>
              <a:t>за здраве“</a:t>
            </a:r>
            <a:br>
              <a:rPr lang="bg-BG" sz="4800" dirty="0"/>
            </a:br>
            <a:endParaRPr lang="bg-BG" sz="4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276872"/>
            <a:ext cx="4752528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0308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772816"/>
            <a:ext cx="8856984" cy="4968552"/>
          </a:xfrm>
        </p:spPr>
        <p:txBody>
          <a:bodyPr>
            <a:normAutofit lnSpcReduction="10000"/>
          </a:bodyPr>
          <a:lstStyle/>
          <a:p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Идеята, 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 училището има важна роля във формиране на здравето на младите хора не е нова.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Още през 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50-те години на ХХ век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училището е възприемано като място 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осъществяване на промоция на здравето. В началото тя се свежда най-вече до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придобиването 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здравни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 и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 обръща 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по-малко внимание върху влиянието на елементите на училищната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среда.</a:t>
            </a:r>
            <a:endParaRPr lang="bg-B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Постепенно връзката между жизнената среда и здравето все повече се изяснява и училището се възприема като място, където не само учениците, но и учителите, семейството, училищната общност могат да работят и да допринасят за подобряване на здравето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bg-B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1152128"/>
          </a:xfrm>
        </p:spPr>
        <p:txBody>
          <a:bodyPr>
            <a:noAutofit/>
          </a:bodyPr>
          <a:lstStyle/>
          <a:p>
            <a:r>
              <a:rPr lang="bg-BG" sz="5400" dirty="0" smtClean="0">
                <a:cs typeface="Times New Roman" panose="02020603050405020304" pitchFamily="18" charset="0"/>
              </a:rPr>
              <a:t>Училище и здраве</a:t>
            </a:r>
            <a:endParaRPr lang="bg-BG" sz="5400" dirty="0"/>
          </a:p>
        </p:txBody>
      </p:sp>
    </p:spTree>
    <p:extLst>
      <p:ext uri="{BB962C8B-B14F-4D97-AF65-F5344CB8AC3E}">
        <p14:creationId xmlns:p14="http://schemas.microsoft.com/office/powerpoint/2010/main" val="3828183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4900" b="1" dirty="0"/>
              <a:t>Концепция за здравето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51520" y="1124744"/>
            <a:ext cx="4247327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3200" b="1" u="sng" dirty="0">
                <a:solidFill>
                  <a:schemeClr val="bg1"/>
                </a:solidFill>
              </a:rPr>
              <a:t>Традиционен подход </a:t>
            </a:r>
            <a:endParaRPr lang="bg-BG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bg-BG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Здравето </a:t>
            </a:r>
            <a:r>
              <a:rPr lang="bg-BG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 възприема като отсъствие на заболяване и се акцентира върху неговите физически компоненти. Вниманието е насочено към индивида и неговите здравни навици. Дейностите за подобряване на здравето се свеждат основно до диагностика и лечение.</a:t>
            </a:r>
          </a:p>
          <a:p>
            <a:endParaRPr lang="bg-BG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860032" y="1988840"/>
            <a:ext cx="4176464" cy="468052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bg-BG" sz="3200" b="1" u="sng" dirty="0"/>
              <a:t>Училище за здраве</a:t>
            </a:r>
            <a:endParaRPr lang="bg-BG" sz="3200" dirty="0"/>
          </a:p>
          <a:p>
            <a:pPr marL="0" indent="0">
              <a:buNone/>
            </a:pPr>
            <a:r>
              <a:rPr lang="bg-BG" b="1" dirty="0"/>
              <a:t> </a:t>
            </a:r>
            <a:r>
              <a:rPr lang="bg-BG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Здравето </a:t>
            </a:r>
            <a:r>
              <a:rPr lang="bg-BG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 възприема като състояние на физическо, психическо и социално благополучие. Индивидът се разглежда в контекста на общността и интегрирането му в нея. Вниманието е насочено към позитивното здраве, качеството на живот, потребностите и интересите за развитие.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05100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338328"/>
            <a:ext cx="8928992" cy="1252728"/>
          </a:xfrm>
        </p:spPr>
        <p:txBody>
          <a:bodyPr>
            <a:noAutofit/>
          </a:bodyPr>
          <a:lstStyle/>
          <a:p>
            <a:r>
              <a:rPr lang="bg-BG" sz="4200" b="1" dirty="0"/>
              <a:t>Концепция за здравното възпитание</a:t>
            </a:r>
            <a:r>
              <a:rPr lang="bg-BG" sz="4200" dirty="0"/>
              <a:t/>
            </a:r>
            <a:br>
              <a:rPr lang="bg-BG" sz="4200" dirty="0"/>
            </a:br>
            <a:endParaRPr lang="bg-BG" sz="4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512" y="1124744"/>
            <a:ext cx="4317875" cy="554461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bg-BG" sz="3500" b="1" u="sng" dirty="0">
                <a:solidFill>
                  <a:schemeClr val="bg1"/>
                </a:solidFill>
              </a:rPr>
              <a:t>Традиционен подход</a:t>
            </a:r>
            <a:endParaRPr lang="bg-BG" sz="35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bg-BG" b="1" dirty="0"/>
              <a:t> 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Адресирано към 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изолирани здравни проблеми и само към здравните потребности на учениците.  </a:t>
            </a:r>
          </a:p>
          <a:p>
            <a:pPr marL="0" indent="0">
              <a:buNone/>
            </a:pP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Фокусира се върху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информирането, ученето в класната стая 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прилагане на традиционни методи на обучение и пасивна роля на учениците в този процес. Не осигурява връзка между обучението и училищната среда. </a:t>
            </a:r>
            <a:r>
              <a:rPr lang="bg-BG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Здравновъзпитателната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работа е планирана извън учебната програма.</a:t>
            </a:r>
          </a:p>
          <a:p>
            <a:endParaRPr lang="bg-BG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4" y="1628800"/>
            <a:ext cx="4498976" cy="511256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bg-BG" sz="3200" b="1" u="sng" dirty="0"/>
              <a:t>Училище за здраве </a:t>
            </a:r>
            <a:endParaRPr lang="bg-BG" sz="3200" dirty="0"/>
          </a:p>
          <a:p>
            <a:pPr marL="0" indent="0">
              <a:buNone/>
            </a:pPr>
            <a:r>
              <a:rPr lang="bg-BG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Засяга </a:t>
            </a:r>
            <a:r>
              <a:rPr lang="bg-BG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здравните проблеми в тяхната цялост, взаимовръзка и социален контекст. Отнася се до здравните потребности на персонала, семейството, общността. Осигурява връзка между обучението и училищната среда. Здравното възпитание се провежда с активното участие на учениците и възможности за свободен избор. Здравната промоция е вложена в цялостния учебен план и програма за развитие на училището.</a:t>
            </a:r>
          </a:p>
        </p:txBody>
      </p:sp>
    </p:spTree>
    <p:extLst>
      <p:ext uri="{BB962C8B-B14F-4D97-AF65-F5344CB8AC3E}">
        <p14:creationId xmlns:p14="http://schemas.microsoft.com/office/powerpoint/2010/main" val="28530514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80120"/>
          </a:xfrm>
        </p:spPr>
        <p:txBody>
          <a:bodyPr>
            <a:noAutofit/>
          </a:bodyPr>
          <a:lstStyle/>
          <a:p>
            <a:r>
              <a:rPr lang="bg-BG" b="1" dirty="0"/>
              <a:t>Концепция за развитие на училището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51520" y="1916832"/>
            <a:ext cx="4247327" cy="4209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3200" b="1" u="sng" dirty="0"/>
              <a:t>Традиционен подход</a:t>
            </a:r>
            <a:endParaRPr lang="bg-BG" sz="3200" dirty="0"/>
          </a:p>
          <a:p>
            <a:pPr marL="0" indent="0">
              <a:buNone/>
            </a:pP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Вниманието 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 насочено само към някои елементи на физическата среда.</a:t>
            </a:r>
          </a:p>
          <a:p>
            <a:pPr marL="0" indent="0">
              <a:buNone/>
            </a:pP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Налагат се изолирани от контекста на средата правила за поведение. </a:t>
            </a:r>
          </a:p>
          <a:p>
            <a:endParaRPr lang="bg-BG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4008" y="2852936"/>
            <a:ext cx="4499992" cy="367240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bg-BG" sz="3200" b="1" u="sng" dirty="0"/>
              <a:t>Училище за здраве</a:t>
            </a:r>
            <a:endParaRPr lang="bg-BG" sz="3200" dirty="0"/>
          </a:p>
          <a:p>
            <a:pPr marL="0" indent="0">
              <a:buNone/>
            </a:pPr>
            <a:r>
              <a:rPr lang="bg-BG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Полагат </a:t>
            </a:r>
            <a:r>
              <a:rPr lang="bg-BG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 усилия за оптимизиране на училищната среда в нейната цялост. </a:t>
            </a:r>
            <a:endParaRPr lang="bg-BG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bg-BG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Работи </a:t>
            </a:r>
            <a:r>
              <a:rPr lang="bg-BG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 по изграждане на цялостна училищна политика в полза на здравето.</a:t>
            </a:r>
          </a:p>
        </p:txBody>
      </p:sp>
    </p:spTree>
    <p:extLst>
      <p:ext uri="{BB962C8B-B14F-4D97-AF65-F5344CB8AC3E}">
        <p14:creationId xmlns:p14="http://schemas.microsoft.com/office/powerpoint/2010/main" val="4166954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70368"/>
          </a:xfrm>
        </p:spPr>
        <p:txBody>
          <a:bodyPr>
            <a:noAutofit/>
          </a:bodyPr>
          <a:lstStyle/>
          <a:p>
            <a:r>
              <a:rPr lang="bg-BG" b="1" dirty="0"/>
              <a:t>Оценяване ролята на общността и партньорството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23529" y="1772816"/>
            <a:ext cx="4104456" cy="4353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3200" b="1" u="sng" dirty="0"/>
              <a:t>Традиционен подход</a:t>
            </a:r>
            <a:endParaRPr lang="bg-BG" sz="3200" dirty="0"/>
          </a:p>
          <a:p>
            <a:pPr marL="0" indent="0">
              <a:buNone/>
            </a:pP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Ролята 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семейството и обществената подкрепа не е добре оценена. Взаимодействие и подкрепа се търси само при възникнали трудности и проблеми.</a:t>
            </a:r>
          </a:p>
          <a:p>
            <a:endParaRPr lang="bg-B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2924944"/>
            <a:ext cx="4319336" cy="36004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bg-BG" sz="3200" b="1" u="sng" dirty="0"/>
              <a:t>Училище за здраве</a:t>
            </a:r>
            <a:endParaRPr lang="bg-BG" sz="3200" dirty="0"/>
          </a:p>
          <a:p>
            <a:pPr marL="0" indent="0">
              <a:buNone/>
            </a:pP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Семейството 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широката общественост се възприемат като част от училищната общност. Те участват в цялостната работа и развитие на училището, а не само при наличие на проблем.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476580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68952" cy="970368"/>
          </a:xfrm>
        </p:spPr>
        <p:txBody>
          <a:bodyPr>
            <a:noAutofit/>
          </a:bodyPr>
          <a:lstStyle/>
          <a:p>
            <a:r>
              <a:rPr lang="bg-BG" b="1" dirty="0"/>
              <a:t>Оценяване на резултата от </a:t>
            </a:r>
            <a:r>
              <a:rPr lang="bg-BG" b="1" dirty="0" err="1"/>
              <a:t>здравнопромотивните</a:t>
            </a:r>
            <a:r>
              <a:rPr lang="bg-BG" b="1" dirty="0"/>
              <a:t> дейности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23528" y="1916832"/>
            <a:ext cx="4175319" cy="3240360"/>
          </a:xfrm>
        </p:spPr>
        <p:txBody>
          <a:bodyPr/>
          <a:lstStyle/>
          <a:p>
            <a:pPr marL="0" indent="0">
              <a:buNone/>
            </a:pPr>
            <a:r>
              <a:rPr lang="bg-BG" sz="3200" b="1" u="sng" dirty="0"/>
              <a:t>Традиционен подход</a:t>
            </a:r>
            <a:endParaRPr lang="bg-BG" sz="3200" dirty="0"/>
          </a:p>
          <a:p>
            <a:pPr marL="0" indent="0">
              <a:buNone/>
            </a:pP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 обръща достатъчно внимание на оценяването на резултатите или се отчитат изолирани дейности и ефекти.</a:t>
            </a:r>
          </a:p>
          <a:p>
            <a:endParaRPr lang="bg-B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4247328" cy="370213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bg-BG" sz="3200" b="1" u="sng" dirty="0"/>
              <a:t>Училище за здраве</a:t>
            </a:r>
            <a:endParaRPr lang="bg-BG" sz="3200" dirty="0"/>
          </a:p>
          <a:p>
            <a:pPr marL="0" indent="0">
              <a:buNone/>
            </a:pP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Разработват 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 индикатори за оценяване на резултатите от </a:t>
            </a:r>
            <a:r>
              <a:rPr lang="bg-BG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здравнопромотивни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дейности в </a:t>
            </a:r>
            <a:r>
              <a:rPr lang="bg-BG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тяхата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цялост и  перспектива.</a:t>
            </a:r>
          </a:p>
        </p:txBody>
      </p:sp>
    </p:spTree>
    <p:extLst>
      <p:ext uri="{BB962C8B-B14F-4D97-AF65-F5344CB8AC3E}">
        <p14:creationId xmlns:p14="http://schemas.microsoft.com/office/powerpoint/2010/main" val="3066958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988840"/>
            <a:ext cx="8568951" cy="4137323"/>
          </a:xfrm>
        </p:spPr>
        <p:txBody>
          <a:bodyPr>
            <a:noAutofit/>
          </a:bodyPr>
          <a:lstStyle/>
          <a:p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Има ясна цел за подобряване всички аспекти на училищната среда</a:t>
            </a:r>
          </a:p>
          <a:p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Създава и насърчава възможности за здравословен начин на живот</a:t>
            </a:r>
          </a:p>
          <a:p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Планира и провежда здравни програми с активното участие на учениците</a:t>
            </a:r>
          </a:p>
          <a:p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Интегрира усилията на училището и тези на общността</a:t>
            </a:r>
          </a:p>
          <a:p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Разширява ролята на училищната здравна служба</a:t>
            </a:r>
          </a:p>
          <a:p>
            <a:endParaRPr lang="bg-B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338328"/>
            <a:ext cx="8435280" cy="1252728"/>
          </a:xfrm>
        </p:spPr>
        <p:txBody>
          <a:bodyPr>
            <a:normAutofit fontScale="90000"/>
          </a:bodyPr>
          <a:lstStyle/>
          <a:p>
            <a:r>
              <a:rPr lang="bg-BG" sz="5300" dirty="0"/>
              <a:t>Училища, укрепващи здравето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532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772816"/>
            <a:ext cx="8856984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800" b="1" u="sng" dirty="0"/>
              <a:t>Позитивни резултати за учениците</a:t>
            </a:r>
          </a:p>
          <a:p>
            <a:pPr lvl="0"/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стават по-самоуверени, мотивирани и способни да направят правилен избор, свързан със здравето </a:t>
            </a:r>
          </a:p>
          <a:p>
            <a:pPr lvl="0"/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придобиват повече социални умения и възможности за личностно развитие</a:t>
            </a:r>
          </a:p>
          <a:p>
            <a:pPr lvl="0"/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постигат по-добри академични резултати</a:t>
            </a:r>
          </a:p>
          <a:p>
            <a:pPr lvl="0"/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имат по-добър достъп до здравни и психологични услуги  </a:t>
            </a:r>
          </a:p>
          <a:p>
            <a:pPr lvl="0"/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имат по-добър достъп до здравна информация и възможности за нейното </a:t>
            </a:r>
            <a:r>
              <a:rPr lang="bg-BG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интериоризиране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bg-B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337" y="764704"/>
            <a:ext cx="8928992" cy="1152128"/>
          </a:xfrm>
        </p:spPr>
        <p:txBody>
          <a:bodyPr>
            <a:noAutofit/>
          </a:bodyPr>
          <a:lstStyle/>
          <a:p>
            <a:r>
              <a:rPr lang="bg-BG" sz="4800" dirty="0"/>
              <a:t>Училища, укрепващи здравето</a:t>
            </a:r>
            <a:r>
              <a:rPr lang="bg-BG" sz="5400" dirty="0"/>
              <a:t/>
            </a:r>
            <a:br>
              <a:rPr lang="bg-BG" sz="5400" dirty="0"/>
            </a:br>
            <a:endParaRPr lang="bg-BG" sz="5400" dirty="0"/>
          </a:p>
        </p:txBody>
      </p:sp>
    </p:spTree>
    <p:extLst>
      <p:ext uri="{BB962C8B-B14F-4D97-AF65-F5344CB8AC3E}">
        <p14:creationId xmlns:p14="http://schemas.microsoft.com/office/powerpoint/2010/main" val="8487886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7016" y="1700808"/>
            <a:ext cx="8856984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Позитивни </a:t>
            </a:r>
            <a:r>
              <a:rPr lang="bg-BG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резултати за персонала</a:t>
            </a:r>
          </a:p>
          <a:p>
            <a:pPr lvl="0"/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здравословни условия на труд</a:t>
            </a:r>
          </a:p>
          <a:p>
            <a:pPr lvl="0"/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оценяване на здравното състояние и идентифициране на потребности, свързани със здравето </a:t>
            </a:r>
          </a:p>
          <a:p>
            <a:pPr lvl="0"/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възможности за по-добро професионално развитие и придобиване на повече компетентности</a:t>
            </a:r>
          </a:p>
          <a:p>
            <a:pPr lvl="0"/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възможности за партньорство, включително и с други училища</a:t>
            </a:r>
          </a:p>
          <a:p>
            <a:pPr lvl="0"/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възможности за по-добро представяне и конкурентно-способност на училището</a:t>
            </a:r>
          </a:p>
          <a:p>
            <a:endParaRPr lang="bg-B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337" y="764704"/>
            <a:ext cx="8928992" cy="1152128"/>
          </a:xfrm>
        </p:spPr>
        <p:txBody>
          <a:bodyPr>
            <a:noAutofit/>
          </a:bodyPr>
          <a:lstStyle/>
          <a:p>
            <a:r>
              <a:rPr lang="bg-BG" sz="4800" dirty="0"/>
              <a:t>Училища, укрепващи здравето</a:t>
            </a:r>
            <a:r>
              <a:rPr lang="bg-BG" sz="5400" dirty="0"/>
              <a:t/>
            </a:r>
            <a:br>
              <a:rPr lang="bg-BG" sz="5400" dirty="0"/>
            </a:br>
            <a:endParaRPr lang="bg-BG" sz="5400" dirty="0"/>
          </a:p>
        </p:txBody>
      </p:sp>
    </p:spTree>
    <p:extLst>
      <p:ext uri="{BB962C8B-B14F-4D97-AF65-F5344CB8AC3E}">
        <p14:creationId xmlns:p14="http://schemas.microsoft.com/office/powerpoint/2010/main" val="3867112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67544" y="5085184"/>
            <a:ext cx="7920880" cy="1368152"/>
          </a:xfrm>
        </p:spPr>
        <p:txBody>
          <a:bodyPr>
            <a:noAutofit/>
          </a:bodyPr>
          <a:lstStyle/>
          <a:p>
            <a:r>
              <a:rPr lang="bg-BG" sz="4000" b="1" dirty="0">
                <a:solidFill>
                  <a:srgbClr val="00B050"/>
                </a:solidFill>
                <a:latin typeface="Arial Narrow" panose="020B0606020202030204" pitchFamily="34" charset="0"/>
              </a:rPr>
              <a:t>и</a:t>
            </a:r>
            <a:r>
              <a:rPr lang="bg-BG" sz="4000" b="1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новативен подход за подобряване на общественото здраве</a:t>
            </a:r>
            <a:endParaRPr lang="bg-BG" sz="4000" b="1" dirty="0">
              <a:solidFill>
                <a:srgbClr val="00B05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95736" y="2996952"/>
            <a:ext cx="6840760" cy="1800200"/>
          </a:xfrm>
        </p:spPr>
        <p:txBody>
          <a:bodyPr/>
          <a:lstStyle/>
          <a:p>
            <a:r>
              <a:rPr lang="bg-BG" sz="4800" b="1" dirty="0" smtClean="0">
                <a:latin typeface="Arial Narrow" panose="020B0606020202030204" pitchFamily="34" charset="0"/>
              </a:rPr>
              <a:t>ПРОМОЦИЯ НА ЗДРАВЕТО В УЧИЛИЩЕ - </a:t>
            </a:r>
            <a:endParaRPr lang="bg-BG" sz="4800" b="1" dirty="0">
              <a:latin typeface="Arial Narrow" panose="020B0606020202030204" pitchFamily="34" charset="0"/>
            </a:endParaRPr>
          </a:p>
        </p:txBody>
      </p:sp>
      <p:pic>
        <p:nvPicPr>
          <p:cNvPr id="1026" name="Picture 2" descr="https://encrypted-tbn2.gstatic.com/images?q=tbn:ANd9GcQWYCI2OWcGL4hf0GNW6DcKxmiYoAu1_U9Cth7x9EqNjbu03t8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36712"/>
            <a:ext cx="2808312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99392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7016" y="1988840"/>
            <a:ext cx="8856984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Позитивни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резултати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общността</a:t>
            </a:r>
            <a:endParaRPr lang="ru-RU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поощряване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съвместни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учениците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семейството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общността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споделяне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отговорностите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ползите</a:t>
            </a: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подобряване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сътрудничество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между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училището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институции</a:t>
            </a: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възможност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се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работи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намаляване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социалните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неравенства 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изолираност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337" y="764704"/>
            <a:ext cx="8928992" cy="1152128"/>
          </a:xfrm>
        </p:spPr>
        <p:txBody>
          <a:bodyPr>
            <a:noAutofit/>
          </a:bodyPr>
          <a:lstStyle/>
          <a:p>
            <a:r>
              <a:rPr lang="bg-BG" sz="4800" dirty="0"/>
              <a:t>Училища, укрепващи здравето</a:t>
            </a:r>
            <a:r>
              <a:rPr lang="bg-BG" sz="5400" dirty="0"/>
              <a:t/>
            </a:r>
            <a:br>
              <a:rPr lang="bg-BG" sz="5400" dirty="0"/>
            </a:br>
            <a:endParaRPr lang="bg-BG" sz="5400" dirty="0"/>
          </a:p>
        </p:txBody>
      </p:sp>
    </p:spTree>
    <p:extLst>
      <p:ext uri="{BB962C8B-B14F-4D97-AF65-F5344CB8AC3E}">
        <p14:creationId xmlns:p14="http://schemas.microsoft.com/office/powerpoint/2010/main" val="41896583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7016" y="1988840"/>
            <a:ext cx="8856984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 проблеми и предизвикателства: </a:t>
            </a:r>
          </a:p>
          <a:p>
            <a:pPr lvl="0"/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липсата на </a:t>
            </a:r>
            <a:r>
              <a:rPr lang="bg-BG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холистичен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 към здравето</a:t>
            </a:r>
          </a:p>
          <a:p>
            <a:pPr lvl="0"/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липса на дългосрочно планиране</a:t>
            </a:r>
          </a:p>
          <a:p>
            <a:pPr lvl="0"/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недостатъчна мотивация компетентности на училищния персонал за осъществяване на промоция на здравето</a:t>
            </a:r>
          </a:p>
          <a:p>
            <a:pPr lvl="0"/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ограничено присъствие на здравната тематика в учебния план</a:t>
            </a:r>
          </a:p>
          <a:p>
            <a:endParaRPr lang="bg-B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337" y="764704"/>
            <a:ext cx="8928992" cy="1152128"/>
          </a:xfrm>
        </p:spPr>
        <p:txBody>
          <a:bodyPr>
            <a:noAutofit/>
          </a:bodyPr>
          <a:lstStyle/>
          <a:p>
            <a:r>
              <a:rPr lang="bg-BG" sz="4800" dirty="0"/>
              <a:t>Училища, укрепващи здравето</a:t>
            </a:r>
            <a:r>
              <a:rPr lang="bg-BG" sz="5400" dirty="0"/>
              <a:t/>
            </a:r>
            <a:br>
              <a:rPr lang="bg-BG" sz="5400" dirty="0"/>
            </a:br>
            <a:endParaRPr lang="bg-BG" sz="5400" dirty="0"/>
          </a:p>
        </p:txBody>
      </p:sp>
    </p:spTree>
    <p:extLst>
      <p:ext uri="{BB962C8B-B14F-4D97-AF65-F5344CB8AC3E}">
        <p14:creationId xmlns:p14="http://schemas.microsoft.com/office/powerpoint/2010/main" val="14584553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Картина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343023"/>
            <a:ext cx="6624736" cy="50142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2832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7" cy="4968552"/>
          </a:xfrm>
        </p:spPr>
        <p:txBody>
          <a:bodyPr>
            <a:normAutofit lnSpcReduction="10000"/>
          </a:bodyPr>
          <a:lstStyle/>
          <a:p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Промоция на здравето е организирано усилие на обществото за обучение на индивида по проблемите на личното здраве и развитието на обществена система, осигуряваща на всеки стандарт на живот, адекватен за поддържане и подобряване на здравето.</a:t>
            </a:r>
          </a:p>
          <a:p>
            <a:pPr marL="0" indent="0" algn="r">
              <a:buNone/>
            </a:pP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Winslow, </a:t>
            </a:r>
            <a:r>
              <a:rPr lang="en-US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1923</a:t>
            </a:r>
            <a:endParaRPr lang="bg-BG" sz="2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bg-BG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Промоцията на здравето е процес на създаване на възможности на хората чрез саморегулиращо се здравно поведение да контролират и подобряват своето здраве.</a:t>
            </a:r>
          </a:p>
          <a:p>
            <a:pPr marL="0" indent="0" algn="r">
              <a:buNone/>
            </a:pPr>
            <a:r>
              <a:rPr lang="bg-BG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Отавска </a:t>
            </a:r>
            <a:r>
              <a:rPr lang="bg-BG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харта за промоция на здравето, 1986 </a:t>
            </a:r>
          </a:p>
          <a:p>
            <a:pPr marL="0" indent="0" algn="just">
              <a:buNone/>
            </a:pPr>
            <a:endParaRPr lang="bg-BG" i="1" dirty="0"/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>
            <a:normAutofit/>
          </a:bodyPr>
          <a:lstStyle/>
          <a:p>
            <a:pPr algn="l"/>
            <a:r>
              <a:rPr lang="bg-BG" sz="5400" dirty="0" smtClean="0"/>
              <a:t>Промоция на здравето</a:t>
            </a:r>
            <a:endParaRPr lang="bg-BG" sz="5400" dirty="0"/>
          </a:p>
        </p:txBody>
      </p:sp>
    </p:spTree>
    <p:extLst>
      <p:ext uri="{BB962C8B-B14F-4D97-AF65-F5344CB8AC3E}">
        <p14:creationId xmlns:p14="http://schemas.microsoft.com/office/powerpoint/2010/main" val="316277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2060848"/>
            <a:ext cx="8784976" cy="4536504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Създаване на укрепваща здравето </a:t>
            </a:r>
            <a:r>
              <a:rPr lang="bg-BG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социална политика</a:t>
            </a:r>
          </a:p>
          <a:p>
            <a:pPr marL="457200" indent="-457200">
              <a:buFont typeface="+mj-lt"/>
              <a:buAutoNum type="arabicPeriod"/>
            </a:pP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Създаване на укрепваща здравето </a:t>
            </a:r>
            <a:r>
              <a:rPr lang="bg-BG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жизнена среда</a:t>
            </a:r>
          </a:p>
          <a:p>
            <a:pPr marL="457200" indent="-457200">
              <a:buFont typeface="+mj-lt"/>
              <a:buAutoNum type="arabicPeriod"/>
            </a:pP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Засилване на </a:t>
            </a:r>
            <a:r>
              <a:rPr lang="bg-BG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общественото участие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здравните дейности</a:t>
            </a:r>
          </a:p>
          <a:p>
            <a:pPr marL="457200" indent="-457200">
              <a:buFont typeface="+mj-lt"/>
              <a:buAutoNum type="arabicPeriod"/>
            </a:pP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на </a:t>
            </a:r>
            <a:r>
              <a:rPr lang="bg-BG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лични умения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знания и възможности за укрепване на здравето</a:t>
            </a:r>
          </a:p>
          <a:p>
            <a:pPr marL="457200" indent="-457200">
              <a:buFont typeface="+mj-lt"/>
              <a:buAutoNum type="arabicPeriod"/>
            </a:pP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Утвърждаване на </a:t>
            </a:r>
            <a:r>
              <a:rPr lang="bg-BG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междусекторно</a:t>
            </a:r>
            <a:r>
              <a:rPr lang="bg-BG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сътрудничество 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разрешаване на здравни проблеми</a:t>
            </a:r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338328"/>
            <a:ext cx="8568952" cy="1146456"/>
          </a:xfrm>
        </p:spPr>
        <p:txBody>
          <a:bodyPr>
            <a:noAutofit/>
          </a:bodyPr>
          <a:lstStyle/>
          <a:p>
            <a:pPr algn="l"/>
            <a:r>
              <a:rPr lang="bg-BG" sz="5400" dirty="0" smtClean="0"/>
              <a:t>Принципи на промоцията на здравето</a:t>
            </a:r>
            <a:endParaRPr lang="bg-BG" sz="5400" dirty="0"/>
          </a:p>
        </p:txBody>
      </p:sp>
    </p:spTree>
    <p:extLst>
      <p:ext uri="{BB962C8B-B14F-4D97-AF65-F5344CB8AC3E}">
        <p14:creationId xmlns:p14="http://schemas.microsoft.com/office/powerpoint/2010/main" val="411146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1772817"/>
            <a:ext cx="8064896" cy="4248472"/>
          </a:xfrm>
        </p:spPr>
        <p:txBody>
          <a:bodyPr/>
          <a:lstStyle/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Хората </a:t>
            </a:r>
            <a:r>
              <a:rPr lang="bg-B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 превръщат в основен ресурс за здравето.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Възниква въпросът „Къде се формира и къде се руши здравето“</a:t>
            </a:r>
          </a:p>
          <a:p>
            <a:r>
              <a:rPr lang="bg-B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Здравето се създава от хората в условията на техния ежедневен живот – там, където живеят, работят, учат или играят.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76785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1621971"/>
            <a:ext cx="8928992" cy="511628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bg-BG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 </a:t>
            </a:r>
          </a:p>
          <a:p>
            <a:r>
              <a:rPr lang="bg-BG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 </a:t>
            </a:r>
            <a:r>
              <a:rPr lang="bg-BG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bg-BG" sz="33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здрави общности и здравословна жизнена среда</a:t>
            </a:r>
            <a:r>
              <a:rPr lang="bg-BG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непосредствените места за обитаване от хората – дома, населеното място, работното място, училището, здравните заведения. </a:t>
            </a:r>
            <a:endParaRPr lang="bg-BG" sz="3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bg-BG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 </a:t>
            </a:r>
          </a:p>
          <a:p>
            <a:r>
              <a:rPr lang="bg-BG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комплексни </a:t>
            </a:r>
            <a:r>
              <a:rPr lang="bg-BG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интервенции за поведенческа промяна и промяна в жизнената </a:t>
            </a:r>
            <a:r>
              <a:rPr lang="bg-BG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среда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bg-BG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мобилизиране усилията и ресурси от различни сфери на обществения живот (образование, култура, морал, политика, религия, услуги)</a:t>
            </a:r>
            <a:endParaRPr lang="bg-BG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504" y="764704"/>
            <a:ext cx="9036496" cy="1080120"/>
          </a:xfrm>
        </p:spPr>
        <p:txBody>
          <a:bodyPr>
            <a:noAutofit/>
          </a:bodyPr>
          <a:lstStyle/>
          <a:p>
            <a:pPr algn="l"/>
            <a:r>
              <a:rPr lang="bg-BG" sz="5400" dirty="0"/>
              <a:t>Проекти на СЗО за промоция на </a:t>
            </a:r>
            <a:r>
              <a:rPr lang="bg-BG" sz="5400" dirty="0" smtClean="0"/>
              <a:t>здравето</a:t>
            </a:r>
            <a:br>
              <a:rPr lang="bg-BG" sz="5400" dirty="0" smtClean="0"/>
            </a:br>
            <a:endParaRPr lang="bg-BG" sz="5400" dirty="0"/>
          </a:p>
        </p:txBody>
      </p:sp>
    </p:spTree>
    <p:extLst>
      <p:ext uri="{BB962C8B-B14F-4D97-AF65-F5344CB8AC3E}">
        <p14:creationId xmlns:p14="http://schemas.microsoft.com/office/powerpoint/2010/main" val="2539885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43609" y="2132856"/>
            <a:ext cx="7344816" cy="3960440"/>
          </a:xfrm>
        </p:spPr>
        <p:txBody>
          <a:bodyPr>
            <a:normAutofit/>
          </a:bodyPr>
          <a:lstStyle/>
          <a:p>
            <a:endParaRPr lang="bg-BG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Градове</a:t>
            </a:r>
            <a:r>
              <a:rPr lang="bg-B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укрепващи здравето</a:t>
            </a:r>
          </a:p>
          <a:p>
            <a:r>
              <a:rPr lang="bg-B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 места, укрепващи здравето</a:t>
            </a:r>
          </a:p>
          <a:p>
            <a:r>
              <a:rPr lang="bg-B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Болници за промоция на здравето</a:t>
            </a:r>
          </a:p>
          <a:p>
            <a:r>
              <a:rPr lang="bg-BG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Училища, укрепващи здравето</a:t>
            </a:r>
          </a:p>
          <a:p>
            <a:pPr marL="0" indent="0">
              <a:buNone/>
            </a:pPr>
            <a:endParaRPr lang="bg-BG" sz="3200" b="1" dirty="0">
              <a:solidFill>
                <a:srgbClr val="00B05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504" y="332656"/>
            <a:ext cx="9036496" cy="1252728"/>
          </a:xfrm>
        </p:spPr>
        <p:txBody>
          <a:bodyPr>
            <a:noAutofit/>
          </a:bodyPr>
          <a:lstStyle/>
          <a:p>
            <a:pPr algn="l"/>
            <a:r>
              <a:rPr lang="bg-BG" sz="5400" dirty="0"/>
              <a:t>Проекти на СЗО за промоция на здравето</a:t>
            </a:r>
          </a:p>
        </p:txBody>
      </p:sp>
    </p:spTree>
    <p:extLst>
      <p:ext uri="{BB962C8B-B14F-4D97-AF65-F5344CB8AC3E}">
        <p14:creationId xmlns:p14="http://schemas.microsoft.com/office/powerpoint/2010/main" val="3399135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2420888"/>
            <a:ext cx="8424935" cy="3816424"/>
          </a:xfrm>
        </p:spPr>
        <p:txBody>
          <a:bodyPr>
            <a:normAutofit/>
          </a:bodyPr>
          <a:lstStyle/>
          <a:p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 на проекта – 1986 г. с 11 училища от Западна Европа</a:t>
            </a:r>
          </a:p>
          <a:p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Разширяване на проекта – 1992 г. с включване на СЦИЕ</a:t>
            </a:r>
          </a:p>
          <a:p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Прерастване на проекта в Глобална инициатива на СЗО за здраве в училище, 1995 г.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692696"/>
            <a:ext cx="8640960" cy="1224136"/>
          </a:xfrm>
        </p:spPr>
        <p:txBody>
          <a:bodyPr>
            <a:noAutofit/>
          </a:bodyPr>
          <a:lstStyle/>
          <a:p>
            <a:r>
              <a:rPr lang="bg-BG" sz="5400" dirty="0"/>
              <a:t>Училища, укрепващи здравето</a:t>
            </a:r>
            <a:br>
              <a:rPr lang="bg-BG" sz="5400" dirty="0"/>
            </a:br>
            <a:endParaRPr lang="bg-BG" sz="5400" dirty="0"/>
          </a:p>
        </p:txBody>
      </p:sp>
    </p:spTree>
    <p:extLst>
      <p:ext uri="{BB962C8B-B14F-4D97-AF65-F5344CB8AC3E}">
        <p14:creationId xmlns:p14="http://schemas.microsoft.com/office/powerpoint/2010/main" val="3949847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620688"/>
            <a:ext cx="8784976" cy="1296144"/>
          </a:xfrm>
        </p:spPr>
        <p:txBody>
          <a:bodyPr>
            <a:noAutofit/>
          </a:bodyPr>
          <a:lstStyle/>
          <a:p>
            <a:r>
              <a:rPr lang="bg-BG" sz="4800" dirty="0"/>
              <a:t>Европейска мрежа „Училища за здраве“</a:t>
            </a:r>
            <a:br>
              <a:rPr lang="bg-BG" sz="4800" dirty="0"/>
            </a:br>
            <a:endParaRPr lang="bg-BG" sz="4800" dirty="0"/>
          </a:p>
        </p:txBody>
      </p:sp>
      <p:pic>
        <p:nvPicPr>
          <p:cNvPr id="1026" name="Picture 2" descr="E:\Documents\Documents\Health prom\Picture2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916832"/>
            <a:ext cx="7200799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07609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1821</TotalTime>
  <Words>975</Words>
  <Application>Microsoft Office PowerPoint</Application>
  <PresentationFormat>Презентация на цял екран (4:3)</PresentationFormat>
  <Paragraphs>108</Paragraphs>
  <Slides>22</Slides>
  <Notes>0</Notes>
  <HiddenSlides>0</HiddenSlides>
  <MMClips>0</MMClips>
  <ScaleCrop>false</ScaleCrop>
  <HeadingPairs>
    <vt:vector size="8" baseType="variant">
      <vt:variant>
        <vt:lpstr>Използвани шрифтове</vt:lpstr>
      </vt:variant>
      <vt:variant>
        <vt:i4>6</vt:i4>
      </vt:variant>
      <vt:variant>
        <vt:lpstr>Тема</vt:lpstr>
      </vt:variant>
      <vt:variant>
        <vt:i4>1</vt:i4>
      </vt:variant>
      <vt:variant>
        <vt:lpstr>Вградени OLE сървъри</vt:lpstr>
      </vt:variant>
      <vt:variant>
        <vt:i4>1</vt:i4>
      </vt:variant>
      <vt:variant>
        <vt:lpstr>Заглавия на слайдовете</vt:lpstr>
      </vt:variant>
      <vt:variant>
        <vt:i4>22</vt:i4>
      </vt:variant>
    </vt:vector>
  </HeadingPairs>
  <TitlesOfParts>
    <vt:vector size="30" baseType="lpstr">
      <vt:lpstr>Arial</vt:lpstr>
      <vt:lpstr>Arial Narrow</vt:lpstr>
      <vt:lpstr>Calibri</vt:lpstr>
      <vt:lpstr>Candara</vt:lpstr>
      <vt:lpstr>Symbol</vt:lpstr>
      <vt:lpstr>Times New Roman</vt:lpstr>
      <vt:lpstr>Waveform</vt:lpstr>
      <vt:lpstr>CorelDRAW.Graphic.10</vt:lpstr>
      <vt:lpstr> ВЪЗНИКВАНЕ И ОСНОВНИ ЕЛЕМЕНТИ НА МОДЕЛА „УЧИЛИЩЕ ЗА ЗДРАВЕ“</vt:lpstr>
      <vt:lpstr>ПРОМОЦИЯ НА ЗДРАВЕТО В УЧИЛИЩЕ - </vt:lpstr>
      <vt:lpstr>Промоция на здравето</vt:lpstr>
      <vt:lpstr>Принципи на промоцията на здравето</vt:lpstr>
      <vt:lpstr>Презентация на PowerPoint</vt:lpstr>
      <vt:lpstr>Проекти на СЗО за промоция на здравето </vt:lpstr>
      <vt:lpstr>Проекти на СЗО за промоция на здравето</vt:lpstr>
      <vt:lpstr>Училища, укрепващи здравето </vt:lpstr>
      <vt:lpstr>Европейска мрежа „Училища за здраве“ </vt:lpstr>
      <vt:lpstr>Концептуален модел „Училище за здраве“ </vt:lpstr>
      <vt:lpstr>Училище и здраве</vt:lpstr>
      <vt:lpstr>Концепция за здравето </vt:lpstr>
      <vt:lpstr>Концепция за здравното възпитание </vt:lpstr>
      <vt:lpstr>Концепция за развитие на училището </vt:lpstr>
      <vt:lpstr>Оценяване ролята на общността и партньорството </vt:lpstr>
      <vt:lpstr>Оценяване на резултата от здравнопромотивните дейности </vt:lpstr>
      <vt:lpstr>Училища, укрепващи здравето </vt:lpstr>
      <vt:lpstr>Училища, укрепващи здравето </vt:lpstr>
      <vt:lpstr>Училища, укрепващи здравето </vt:lpstr>
      <vt:lpstr>Училища, укрепващи здравето </vt:lpstr>
      <vt:lpstr>Училища, укрепващи здравето </vt:lpstr>
      <vt:lpstr>Презентация на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ПРОМОЦИЯ НА ЗДРАВЕТО В УЧИЛИЩЕ -</dc:title>
  <dc:creator>Admin</dc:creator>
  <cp:lastModifiedBy>Стела</cp:lastModifiedBy>
  <cp:revision>126</cp:revision>
  <dcterms:created xsi:type="dcterms:W3CDTF">2015-01-05T14:07:01Z</dcterms:created>
  <dcterms:modified xsi:type="dcterms:W3CDTF">2020-03-22T08:13:26Z</dcterms:modified>
</cp:coreProperties>
</file>