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92" r:id="rId2"/>
    <p:sldId id="304" r:id="rId3"/>
    <p:sldId id="305" r:id="rId4"/>
    <p:sldId id="306" r:id="rId5"/>
    <p:sldId id="321" r:id="rId6"/>
    <p:sldId id="309" r:id="rId7"/>
    <p:sldId id="311" r:id="rId8"/>
    <p:sldId id="307" r:id="rId9"/>
    <p:sldId id="312" r:id="rId10"/>
    <p:sldId id="313" r:id="rId11"/>
    <p:sldId id="315" r:id="rId12"/>
    <p:sldId id="314" r:id="rId13"/>
    <p:sldId id="316" r:id="rId14"/>
    <p:sldId id="308" r:id="rId15"/>
    <p:sldId id="389" r:id="rId16"/>
    <p:sldId id="322" r:id="rId17"/>
    <p:sldId id="317" r:id="rId18"/>
    <p:sldId id="323" r:id="rId19"/>
    <p:sldId id="326" r:id="rId20"/>
    <p:sldId id="325" r:id="rId21"/>
    <p:sldId id="327" r:id="rId22"/>
    <p:sldId id="328" r:id="rId23"/>
    <p:sldId id="330" r:id="rId24"/>
    <p:sldId id="342" r:id="rId25"/>
    <p:sldId id="331" r:id="rId26"/>
    <p:sldId id="329" r:id="rId27"/>
    <p:sldId id="332" r:id="rId28"/>
    <p:sldId id="333" r:id="rId29"/>
    <p:sldId id="334" r:id="rId30"/>
    <p:sldId id="339" r:id="rId31"/>
    <p:sldId id="335" r:id="rId32"/>
    <p:sldId id="336" r:id="rId33"/>
    <p:sldId id="337" r:id="rId34"/>
    <p:sldId id="338" r:id="rId35"/>
    <p:sldId id="340" r:id="rId36"/>
    <p:sldId id="345" r:id="rId37"/>
    <p:sldId id="341" r:id="rId38"/>
    <p:sldId id="343" r:id="rId39"/>
    <p:sldId id="359" r:id="rId40"/>
    <p:sldId id="358" r:id="rId4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CAA0-8567-41EE-B104-491073510F63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CA65-06C1-4D68-B1DF-D07F78A466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54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CA65-06C1-4D68-B1DF-D07F78A466C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212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CA65-06C1-4D68-B1DF-D07F78A466C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637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CA65-06C1-4D68-B1DF-D07F78A466C1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212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B580BA-EB5E-4575-8092-E2162F37C277}" type="datetimeFigureOut">
              <a:rPr lang="bg-BG" smtClean="0"/>
              <a:t>22.3.2020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ietichno.com/&#1077;&#1090;&#1080;&#1082;&#1077;&#1090;/%d0%bc%d0%b5%d1%81%d0%b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bg/url?sa=i&amp;rct=j&amp;q=&amp;esrc=s&amp;source=images&amp;cd=&amp;cad=rja&amp;uact=8&amp;ved=0ahUKEwiy0bL3x67MAhXBIsAKHZq2AwkQjRwIBw&amp;url=http://www.spoolia.com/Food-Revolution-Day&amp;bvm=bv.120551593,d.ZGg&amp;psig=AFQjCNFBCqqIca0dWmq4L1PXWbi20xxGNg&amp;ust=146183746063721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mazon.com/Jamies-Food-Revolution-Rediscover-Affordable/dp/140131047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1830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cs typeface="Arial" panose="020B0604020202020204" pitchFamily="34" charset="0"/>
              </a:rPr>
              <a:t/>
            </a:r>
            <a:br>
              <a:rPr lang="bg-BG" b="1" dirty="0">
                <a:cs typeface="Arial" panose="020B0604020202020204" pitchFamily="34" charset="0"/>
              </a:rPr>
            </a:br>
            <a:r>
              <a:rPr lang="bg-BG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</a:t>
            </a:r>
            <a:r>
              <a:rPr lang="bg-BG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И ФИЗИЧЕСКА АКТИВНОСТ КАТО ЕЛЕМЕНТИ НА ПРОМОЦИЯТА НА ЗДРАВЕТО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14732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altLang="bg-BG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627784" y="188640"/>
            <a:ext cx="6372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ФАКУЛТЕТ „ОБЩЕСТВЕНО ЗДРАВЕ“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ЦЕНТЪР </a:t>
            </a: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495983"/>
              </p:ext>
            </p:extLst>
          </p:nvPr>
        </p:nvGraphicFramePr>
        <p:xfrm>
          <a:off x="509587" y="324396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324396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509587" y="148375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9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диференцирани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паричните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спорт,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ценз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спортно-педагогическите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изявени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спорта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16059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общообразователните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висшите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занимаващи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77483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условия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спорт е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политика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персонала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бариерите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участие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разнообразие от активности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момичетата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персонала, лица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достъпност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36845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спорт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Приобщаване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по-голяма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общоприетите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5044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algn="just"/>
            <a:endParaRPr lang="bg-BG" sz="3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СЗО препоръчва 60 минути дневно </a:t>
            </a:r>
            <a:r>
              <a:rPr lang="bg-BG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средна до интензивна физическа активност -</a:t>
            </a:r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свободни </a:t>
            </a:r>
            <a:r>
              <a:rPr lang="bg-BG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игри за малките деца </a:t>
            </a:r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групови </a:t>
            </a:r>
            <a:r>
              <a:rPr lang="bg-BG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или индивидуални спортни дейности при </a:t>
            </a:r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подрастващите.</a:t>
            </a:r>
            <a:r>
              <a:rPr lang="bg-BG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Установено е, </a:t>
            </a:r>
            <a:r>
              <a:rPr lang="bg-BG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 тези стандарти не се спазват и недостатъчната физическа активност е характерна за всички </a:t>
            </a:r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възрастови </a:t>
            </a:r>
            <a:r>
              <a:rPr lang="bg-BG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групи в училищна възраст. В същото време се надхвърлят препоръчваните 1-2 часа прекарване пред телевизор и </a:t>
            </a:r>
            <a:r>
              <a:rPr lang="bg-BG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компютър. </a:t>
            </a:r>
            <a:endParaRPr lang="bg-BG" sz="3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08812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464496"/>
          </a:xfrm>
        </p:spPr>
        <p:txBody>
          <a:bodyPr/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„Развитие спорта на учащите“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„Спорт з деца в риск“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„Научи се да плуваш“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„Децата и спортния клуб“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„Развитие на спорта за високи постижения“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Национална програма за </a:t>
            </a:r>
            <a:r>
              <a:rPr lang="bg-BG" dirty="0" err="1"/>
              <a:t>младежта</a:t>
            </a:r>
            <a:r>
              <a:rPr lang="bg-BG" dirty="0"/>
              <a:t> 2016 - 2020</a:t>
            </a:r>
          </a:p>
        </p:txBody>
      </p:sp>
    </p:spTree>
    <p:extLst>
      <p:ext uri="{BB962C8B-B14F-4D97-AF65-F5344CB8AC3E}">
        <p14:creationId xmlns:p14="http://schemas.microsoft.com/office/powerpoint/2010/main" val="156806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52728"/>
          </a:xfrm>
        </p:spPr>
      </p:pic>
    </p:spTree>
    <p:extLst>
      <p:ext uri="{BB962C8B-B14F-4D97-AF65-F5344CB8AC3E}">
        <p14:creationId xmlns:p14="http://schemas.microsoft.com/office/powerpoint/2010/main" val="343233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занимание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Момичетата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израстването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тенденция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засилва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15-18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момчетата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над 60%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момичетата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физически упражнения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инцидентно.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целенасочени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усилия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момичетата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атрактивни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занимания.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18098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3096344"/>
          </a:xfrm>
        </p:spPr>
        <p:txBody>
          <a:bodyPr>
            <a:noAutofit/>
          </a:bodyPr>
          <a:lstStyle/>
          <a:p>
            <a:r>
              <a:rPr lang="bg-BG" sz="4800" dirty="0"/>
              <a:t>Х</a:t>
            </a:r>
            <a:r>
              <a:rPr lang="bg-BG" sz="4800" dirty="0" smtClean="0"/>
              <a:t>раненето като елемент на промоцията на здравето в училище</a:t>
            </a:r>
            <a:endParaRPr lang="bg-BG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pPr algn="ctr"/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Училището трябва да бъде привлекателно място за учене, работа и прекарване на свободното време</a:t>
            </a:r>
            <a:endParaRPr lang="bg-BG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I:\Academic_lectures\Health_promoting_schools\images934CND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80" y="3861048"/>
            <a:ext cx="5927476" cy="23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4" y="2420888"/>
            <a:ext cx="2857500" cy="34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1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важна роля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с адекватно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зряла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 на децата като споделена отговорност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09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3096344"/>
          </a:xfrm>
        </p:spPr>
        <p:txBody>
          <a:bodyPr>
            <a:noAutofit/>
          </a:bodyPr>
          <a:lstStyle/>
          <a:p>
            <a:r>
              <a:rPr lang="bg-BG" sz="4800" dirty="0" smtClean="0"/>
              <a:t>Физическо възпитание и спорт като елемент на промоцията на здравето в училище</a:t>
            </a:r>
            <a:endParaRPr lang="bg-BG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pPr algn="ctr"/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Училището трябва да бъде привлекателно място за учене, работа и прекарване на свободното време</a:t>
            </a:r>
            <a:endParaRPr lang="bg-BG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I:\Academic_lectures\Health_promoting_schools\Cork-Sports-Partnership-Schools-Physical-Activity-Progr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8014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1" cy="4137323"/>
          </a:xfrm>
        </p:spPr>
        <p:txBody>
          <a:bodyPr>
            <a:noAutofit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се нарежда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 места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Европа по наднормено тегло и затлъстяване</a:t>
            </a:r>
          </a:p>
          <a:p>
            <a:pPr marL="109728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2010 - 2011 г. – 30,6% - наднормено тегло</a:t>
            </a:r>
          </a:p>
          <a:p>
            <a:pPr marL="109728" indent="0">
              <a:buNone/>
            </a:pP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13,6% - затлъстяване</a:t>
            </a:r>
          </a:p>
          <a:p>
            <a:pPr marL="109728" indent="0">
              <a:buNone/>
            </a:pP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1998 г. – 23,3% - наднормено тегло</a:t>
            </a:r>
          </a:p>
          <a:p>
            <a:pPr marL="109728" indent="0">
              <a:buNone/>
            </a:pP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7,2% - затлъстяване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 на децата като споделена отговорност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973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7" cy="572149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 представително проучване на храненето на учениците в България (2010-2011 год.), проведено от НЦОЗА и Катедра Педиатрия, МУ - София:</a:t>
            </a:r>
          </a:p>
          <a:p>
            <a:pPr marL="109728" indent="0" algn="just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всички проучвани ученици:</a:t>
            </a: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консумиране един и повече от един път на ден: сладкарски изделия (торти, сладкиши, баклави) - 20,4%;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чипс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 видове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снакс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12,8%;  тестени изделия (пици, мекици, банички и др.) – 32,3%, безалкохолни напитки, съдържащи захар - 20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енергийни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- 7% . </a:t>
            </a:r>
          </a:p>
          <a:p>
            <a:pPr algn="just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консумиране по-рядко от един път в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месеца: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риба - 18% от учениците, пресни плодове и зеленчуци - 5,6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5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7" cy="572149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 представително проучване на храненето на учениците в България (2010-2011 год.), проведено от НЦОЗА и Катедра Педиатрия, МУ - София:</a:t>
            </a:r>
          </a:p>
          <a:p>
            <a:pPr marL="109728" indent="0" algn="just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 с наднормено тегло:</a:t>
            </a:r>
          </a:p>
          <a:p>
            <a:pPr algn="just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консумиране повече от един път на ден: тестени изделия и картофен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чипс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- 25 % и безалкохолни напитки,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съдържащи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 - 57,3 %.</a:t>
            </a:r>
          </a:p>
          <a:p>
            <a:pPr algn="just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ниска консумация на пресни плодове и зеленчуци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- 34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а при 32 % и на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пълнозърнест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хляб.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 проблем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Сериозен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поведение- анорексия и булимия.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/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78699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5365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храната трябва да се доставя оптимално количество енергия, необходима за поддържане на жизнените процеси, обновяване на тъканите, а при младите организми и за растеж. Енергийните нужди са тясно съобразени с </a:t>
            </a:r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възрастта: </a:t>
            </a:r>
          </a:p>
          <a:p>
            <a:pPr marL="0" indent="0"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7-10 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- 75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 (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11-14 г. - 58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 (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2380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15-18 г. - 45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 (2</a:t>
            </a:r>
            <a:r>
              <a:rPr lang="bg-BG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Font typeface="+mj-lt"/>
              <a:buAutoNum type="arabicPeriod" startAt="2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Необходимата на организма енергия трябва да се доставя от основните хранителни вещества – белтъчини, мазнини и въглехидрати в правилно балансирано съотношение</a:t>
            </a:r>
          </a:p>
          <a:p>
            <a:pPr marL="109728" indent="0">
              <a:buNone/>
            </a:pPr>
            <a:endParaRPr lang="bg-BG" sz="2800" dirty="0"/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на рационалното хранене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477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186808" cy="11143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Разстройства на хранителното поведение</a:t>
            </a:r>
            <a:endParaRPr lang="bg-BG" dirty="0"/>
          </a:p>
        </p:txBody>
      </p:sp>
      <p:pic>
        <p:nvPicPr>
          <p:cNvPr id="1026" name="Picture 2" descr="C:\Users\Admin\Pictures\06-11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014"/>
            <a:ext cx="4261991" cy="263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68960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32856"/>
            <a:ext cx="46805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Хранителните продукти трябва да съдържат незаменими хранителни съставки</a:t>
            </a:r>
          </a:p>
          <a:p>
            <a:pPr marL="109728" indent="0">
              <a:buNone/>
            </a:pP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Белтъчини: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функции – градивна, енергийна </a:t>
            </a:r>
          </a:p>
          <a:p>
            <a:pPr marL="109728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-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заменими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незаменими /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есенциални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АК – източник са продукти от животински произход</a:t>
            </a:r>
          </a:p>
          <a:p>
            <a:pPr marL="109728" indent="0">
              <a:buNone/>
            </a:pP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Мазнини: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енергиен източник, енергиен резерв, топло-изолатор, транспорт на мастно-разтворими витамини </a:t>
            </a:r>
          </a:p>
          <a:p>
            <a:pPr marL="109728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ненаситени, наситени,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трансмазнини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Въглехидрати: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– енергиен източник</a:t>
            </a:r>
          </a:p>
          <a:p>
            <a:pPr marL="109728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– монозахариди и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полизахариди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/скорбяла и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на рационалното хранене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442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4569371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храната да се доставят оптимално количество макроелементи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(C, N, H, O, Na, K, Ca)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микроелементи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(Fe, I, F, Zn, Mg, Se)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храната да се доставя оптимално количество витамини, задоволяващо ежедневните нужди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 доставят чрез храната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Храната трябва да съдържа баластни вещества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подобряват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моториката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червата, създават чувство за ситост, намаляват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холестерола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храната и чрез допълнителен прием трябва да се задоволяват ежедневните нужди от вода.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на рационалното хранене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409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Хранителна пирамида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39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Хранителна пирамида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4784"/>
            <a:ext cx="4464496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Ивиците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хранителната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пирамида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по-широки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долната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по-тесни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горната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изразява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храни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апример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пилешко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говеждо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View all posts in месо"/>
              </a:rPr>
              <a:t>месо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калоричност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924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greenjotter.org/wp-content/uploads/2011/06/food-plate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6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Физическата активност има ключово значение с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краткосрочни и дългосрочни ефекти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върху физическото и психическото здраве. </a:t>
            </a: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Ограничена физическа активност 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за преждевременна смърт и заболявания понижаващи качеството на живот 2,5 – 4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пъти</a:t>
            </a:r>
          </a:p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вързва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със затлъстяването и неговите негативни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последици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125042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4569371"/>
          </a:xfrm>
        </p:spPr>
        <p:txBody>
          <a:bodyPr>
            <a:noAutofit/>
          </a:bodyPr>
          <a:lstStyle/>
          <a:p>
            <a:endParaRPr lang="bg-BG" sz="2800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сутрешна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вечеря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зърнените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хляб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хлебни,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жито,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овесени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царевица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и/или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пълнозърнести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най-малко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приема седмично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целодневно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седмично при наличие само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училище.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i="1" dirty="0"/>
              <a:t>Критерии за </a:t>
            </a:r>
            <a:r>
              <a:rPr lang="ru-RU" i="1" dirty="0" err="1"/>
              <a:t>здравословен</a:t>
            </a:r>
            <a:r>
              <a:rPr lang="ru-RU" i="1" dirty="0"/>
              <a:t> прием на </a:t>
            </a:r>
            <a:r>
              <a:rPr lang="ru-RU" i="1" dirty="0" err="1"/>
              <a:t>зърнени</a:t>
            </a:r>
            <a:r>
              <a:rPr lang="ru-RU" i="1" dirty="0"/>
              <a:t> храни и </a:t>
            </a:r>
            <a:r>
              <a:rPr lang="ru-RU" i="1" dirty="0" err="1"/>
              <a:t>картофи</a:t>
            </a:r>
            <a:r>
              <a:rPr lang="ru-RU" i="1" dirty="0"/>
              <a:t> при </a:t>
            </a:r>
            <a:r>
              <a:rPr lang="ru-RU" i="1" dirty="0" err="1"/>
              <a:t>деца</a:t>
            </a:r>
            <a:r>
              <a:rPr lang="ru-RU" i="1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228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69371"/>
          </a:xfrm>
        </p:spPr>
        <p:txBody>
          <a:bodyPr>
            <a:noAutofit/>
          </a:bodyPr>
          <a:lstStyle/>
          <a:p>
            <a:endParaRPr lang="bg-BG" sz="1100" dirty="0">
              <a:solidFill>
                <a:srgbClr val="000000"/>
              </a:solidFill>
              <a:latin typeface="Calibri"/>
            </a:endParaRPr>
          </a:p>
          <a:p>
            <a:endParaRPr lang="bg-BG" sz="1100" dirty="0">
              <a:latin typeface="Calibri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всяко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Препоръчително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плодовете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сезона;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плодовете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най-малко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i="1" dirty="0"/>
              <a:t>Критерии за </a:t>
            </a:r>
            <a:r>
              <a:rPr lang="ru-RU" i="1" dirty="0" err="1"/>
              <a:t>здравословен</a:t>
            </a:r>
            <a:r>
              <a:rPr lang="ru-RU" i="1" dirty="0"/>
              <a:t> прием на </a:t>
            </a:r>
            <a:r>
              <a:rPr lang="ru-RU" i="1" dirty="0" err="1"/>
              <a:t>зеленчуци</a:t>
            </a:r>
            <a:r>
              <a:rPr lang="ru-RU" i="1" dirty="0"/>
              <a:t> и </a:t>
            </a:r>
            <a:r>
              <a:rPr lang="ru-RU" i="1" dirty="0" err="1"/>
              <a:t>плодове</a:t>
            </a:r>
            <a:r>
              <a:rPr lang="ru-RU" i="1" dirty="0"/>
              <a:t> при </a:t>
            </a:r>
            <a:r>
              <a:rPr lang="ru-RU" i="1" dirty="0" err="1"/>
              <a:t>деца</a:t>
            </a:r>
            <a:r>
              <a:rPr lang="ru-RU" i="1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717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569371"/>
          </a:xfrm>
        </p:spPr>
        <p:txBody>
          <a:bodyPr>
            <a:noAutofit/>
          </a:bodyPr>
          <a:lstStyle/>
          <a:p>
            <a:endParaRPr lang="bg-BG" sz="2800" dirty="0"/>
          </a:p>
          <a:p>
            <a:endParaRPr lang="bg-BG" sz="2800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менюто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мляко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млечни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сирене,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кашкавал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извара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мляко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на закуска,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и включено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прясно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мляко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напитка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пюрета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i="1" dirty="0"/>
              <a:t>Критерии за </a:t>
            </a:r>
            <a:r>
              <a:rPr lang="ru-RU" i="1" dirty="0" err="1"/>
              <a:t>здравословен</a:t>
            </a:r>
            <a:r>
              <a:rPr lang="ru-RU" i="1" dirty="0"/>
              <a:t> прием на </a:t>
            </a:r>
            <a:r>
              <a:rPr lang="ru-RU" i="1" dirty="0" err="1"/>
              <a:t>мляко</a:t>
            </a:r>
            <a:r>
              <a:rPr lang="ru-RU" i="1" dirty="0"/>
              <a:t> и </a:t>
            </a:r>
            <a:r>
              <a:rPr lang="ru-RU" i="1" dirty="0" err="1"/>
              <a:t>млечни</a:t>
            </a:r>
            <a:r>
              <a:rPr lang="ru-RU" i="1" dirty="0"/>
              <a:t> </a:t>
            </a:r>
            <a:r>
              <a:rPr lang="ru-RU" i="1" dirty="0" err="1"/>
              <a:t>продукти</a:t>
            </a:r>
            <a:r>
              <a:rPr lang="ru-RU" i="1" dirty="0"/>
              <a:t> при </a:t>
            </a:r>
            <a:r>
              <a:rPr lang="ru-RU" i="1" dirty="0" err="1"/>
              <a:t>деца</a:t>
            </a:r>
            <a:r>
              <a:rPr lang="ru-RU" i="1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846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4569371"/>
          </a:xfrm>
        </p:spPr>
        <p:txBody>
          <a:bodyPr>
            <a:noAutofit/>
          </a:bodyPr>
          <a:lstStyle/>
          <a:p>
            <a:endParaRPr lang="bg-BG" sz="2800" dirty="0"/>
          </a:p>
          <a:p>
            <a:endParaRPr lang="bg-BG" sz="2800" dirty="0"/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препоръчителна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консумацията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тлъстини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 кожа;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мазнини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филе) и др.,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закуски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i="1" dirty="0"/>
              <a:t>Критерии за </a:t>
            </a:r>
            <a:r>
              <a:rPr lang="ru-RU" i="1" dirty="0" err="1"/>
              <a:t>здравословен</a:t>
            </a:r>
            <a:r>
              <a:rPr lang="ru-RU" i="1" dirty="0"/>
              <a:t> прием на </a:t>
            </a:r>
            <a:r>
              <a:rPr lang="ru-RU" i="1" dirty="0" err="1"/>
              <a:t>месо</a:t>
            </a:r>
            <a:r>
              <a:rPr lang="ru-RU" i="1" dirty="0"/>
              <a:t> и </a:t>
            </a:r>
            <a:r>
              <a:rPr lang="ru-RU" i="1" dirty="0" err="1"/>
              <a:t>месни</a:t>
            </a:r>
            <a:r>
              <a:rPr lang="ru-RU" i="1" dirty="0"/>
              <a:t> </a:t>
            </a:r>
            <a:r>
              <a:rPr lang="ru-RU" i="1" dirty="0" err="1"/>
              <a:t>продукти</a:t>
            </a:r>
            <a:r>
              <a:rPr lang="ru-RU" i="1" dirty="0"/>
              <a:t> при </a:t>
            </a:r>
            <a:r>
              <a:rPr lang="ru-RU" i="1" dirty="0" err="1"/>
              <a:t>деца</a:t>
            </a:r>
            <a:r>
              <a:rPr lang="ru-RU" i="1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1637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4569371"/>
          </a:xfrm>
        </p:spPr>
        <p:txBody>
          <a:bodyPr>
            <a:noAutofit/>
          </a:bodyPr>
          <a:lstStyle/>
          <a:p>
            <a:endParaRPr lang="bg-BG" sz="2800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веднъж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седмично.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на сандвичи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Препоръчително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менюто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седмично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Бобовите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менюто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седмично;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несолени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(орехи,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20-30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яйца,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75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4824537"/>
          </a:xfrm>
        </p:spPr>
        <p:txBody>
          <a:bodyPr>
            <a:noAutofit/>
          </a:bodyPr>
          <a:lstStyle/>
          <a:p>
            <a:endParaRPr lang="bg-BG" sz="2800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семейство, училище,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страна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произвеждат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храни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снабдяват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бюфети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храни . </a:t>
            </a:r>
          </a:p>
          <a:p>
            <a:endParaRPr lang="bg-B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Препоръки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оптимизиране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/>
              <a:t/>
            </a:r>
            <a:br>
              <a:rPr lang="ru-RU" sz="4900" dirty="0"/>
            </a:br>
            <a:endParaRPr lang="bg-BG" sz="4900" dirty="0"/>
          </a:p>
        </p:txBody>
      </p:sp>
    </p:spTree>
    <p:extLst>
      <p:ext uri="{BB962C8B-B14F-4D97-AF65-F5344CB8AC3E}">
        <p14:creationId xmlns:p14="http://schemas.microsoft.com/office/powerpoint/2010/main" val="204163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824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готвене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от широка кампания на ЕК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затлъстяването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ЕС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предпочетат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и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носи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удоволствие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е основано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по-вероятно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водят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endParaRPr lang="bg-B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за </a:t>
            </a:r>
            <a:r>
              <a:rPr lang="ru-RU" sz="4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здравослоно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  <a:endParaRPr lang="bg-BG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94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b="1" dirty="0"/>
              <a:t>Европейски </a:t>
            </a:r>
            <a:r>
              <a:rPr lang="ru-RU" b="1" dirty="0" err="1"/>
              <a:t>ден</a:t>
            </a:r>
            <a:r>
              <a:rPr lang="ru-RU" b="1" dirty="0"/>
              <a:t> за </a:t>
            </a:r>
            <a:r>
              <a:rPr lang="ru-RU" b="1" dirty="0" err="1"/>
              <a:t>здравословно</a:t>
            </a:r>
            <a:r>
              <a:rPr lang="ru-RU" b="1" dirty="0"/>
              <a:t> </a:t>
            </a:r>
            <a:r>
              <a:rPr lang="ru-RU" b="1" dirty="0" err="1"/>
              <a:t>хранене</a:t>
            </a:r>
            <a:r>
              <a:rPr lang="ru-RU" b="1" dirty="0"/>
              <a:t> и </a:t>
            </a:r>
            <a:r>
              <a:rPr lang="ru-RU" b="1" dirty="0" err="1"/>
              <a:t>готвене</a:t>
            </a:r>
            <a:r>
              <a:rPr lang="ru-RU" b="1" dirty="0"/>
              <a:t> 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14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ru-RU" b="1" dirty="0"/>
              <a:t>Европейски </a:t>
            </a:r>
            <a:r>
              <a:rPr lang="ru-RU" b="1" dirty="0" err="1"/>
              <a:t>ден</a:t>
            </a:r>
            <a:r>
              <a:rPr lang="ru-RU" b="1" dirty="0"/>
              <a:t> за </a:t>
            </a:r>
            <a:r>
              <a:rPr lang="ru-RU" b="1" dirty="0" err="1"/>
              <a:t>здравословно</a:t>
            </a:r>
            <a:r>
              <a:rPr lang="ru-RU" b="1" dirty="0"/>
              <a:t> </a:t>
            </a:r>
            <a:r>
              <a:rPr lang="ru-RU" b="1" dirty="0" err="1"/>
              <a:t>хранене</a:t>
            </a:r>
            <a:r>
              <a:rPr lang="ru-RU" b="1" dirty="0"/>
              <a:t> и </a:t>
            </a:r>
            <a:r>
              <a:rPr lang="ru-RU" b="1" dirty="0" err="1"/>
              <a:t>готвене</a:t>
            </a:r>
            <a:r>
              <a:rPr lang="ru-RU" b="1" dirty="0"/>
              <a:t> 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2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yload290.cargocollective.com/1/16/517028/8111312/FoodRev03_3_8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6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 физическа активност </a:t>
            </a:r>
          </a:p>
          <a:p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протективен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лечебен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 при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хронични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 -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муск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лоскелетни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сърдечни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отслабва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интензитета на други рискови фактори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намалява тютюнопушенето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алкохолната консумация,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 обилното и нерационално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агресията и депресията сред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подрастващите.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системните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занимания със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изграждат дисциплина, която подобрява способностите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учене и академичното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 на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учениците.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544227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cx.images-amazon.com/images/I/A1eFwBwvbK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55679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тази инициатива Британското правителство отпуска 280 </a:t>
            </a:r>
            <a:r>
              <a:rPr lang="bg-BG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лири за подобряване на </a:t>
            </a:r>
            <a:r>
              <a:rPr lang="bg-BG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столовото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хранене в училищата във Великобритания – снабдяване със здравословни продукти, реорганизация, повишаване квалификацията на персонала.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САЩ инициативата поражда широк обществен интерес и получава подкрепа от популярни личности, но не е получила все още политическа подкрепа.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2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ЕС, с едва 3 %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практикуващи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и 58%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Eurobarometar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заявяват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местоживеене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 се предоставят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спорт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нарежда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ЕС.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тенденция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наднормено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наднормено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(49,5%).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33858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стратегия за развитие на физическото възпитание и спорта в Република България 2012 – 2022 г.</a:t>
            </a:r>
          </a:p>
          <a:p>
            <a:pPr marL="0" indent="0">
              <a:buNone/>
            </a:pPr>
            <a:endParaRPr lang="bg-BG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ЦЕЛ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Обединяване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неправителствени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утвърждаване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здравето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издигане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54953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 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практикуването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физически упражнения и спорт от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значение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статус, пол,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етнически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произход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вероизповедание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детско-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и на спорта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постижения.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модернизация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социален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277264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58003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endParaRPr lang="bg-BG" sz="2800" dirty="0" smtClean="0"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bg-BG" sz="2800" dirty="0" smtClean="0">
                <a:latin typeface="Times New Roman"/>
                <a:ea typeface="Calibri"/>
                <a:cs typeface="Times New Roman"/>
              </a:rPr>
              <a:t>Детството </a:t>
            </a:r>
            <a:r>
              <a:rPr lang="bg-BG" sz="2800" dirty="0">
                <a:latin typeface="Times New Roman"/>
                <a:ea typeface="Calibri"/>
                <a:cs typeface="Times New Roman"/>
              </a:rPr>
              <a:t>и юношеството са ключови периоди за целенасочено обучение във физическа активност, като установените навици остават устойчиви и в активната възраст. </a:t>
            </a:r>
            <a:endParaRPr lang="bg-BG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Цел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физическото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възпитание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 да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създаде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учениците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нужните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им умения, знания и мотивация да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бъдат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физически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активни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не само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през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училищния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период, но и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през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целия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си живот. </a:t>
            </a:r>
            <a:endParaRPr lang="bg-BG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92743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2 на програмата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спорт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marL="0" indent="0">
              <a:buNone/>
            </a:pPr>
            <a:endParaRPr lang="ru-RU" sz="800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обхвата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занимания с физически упражнения и спорт,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привличане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участие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занимания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образование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неправителствените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извънкласните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занимания 	</a:t>
            </a: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</a:t>
            </a:r>
            <a:r>
              <a:rPr lang="bg-B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89879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1816</TotalTime>
  <Words>1957</Words>
  <Application>Microsoft Office PowerPoint</Application>
  <PresentationFormat>Презентация на цял екран (4:3)</PresentationFormat>
  <Paragraphs>174</Paragraphs>
  <Slides>40</Slides>
  <Notes>3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40</vt:i4>
      </vt:variant>
    </vt:vector>
  </HeadingPairs>
  <TitlesOfParts>
    <vt:vector size="47" baseType="lpstr">
      <vt:lpstr>Arial</vt:lpstr>
      <vt:lpstr>Calibri</vt:lpstr>
      <vt:lpstr>Candara</vt:lpstr>
      <vt:lpstr>Symbol</vt:lpstr>
      <vt:lpstr>Times New Roman</vt:lpstr>
      <vt:lpstr>Waveform</vt:lpstr>
      <vt:lpstr>CorelDRAW.Graphic.10</vt:lpstr>
      <vt:lpstr> ХРАНЕНЕ И ФИЗИЧЕСКА АКТИВНОСТ КАТО ЕЛЕМЕНТИ НА ПРОМОЦИЯТА НА ЗДРАВЕТО</vt:lpstr>
      <vt:lpstr>Физическо възпитание и спорт като елемент на промоцията на здравето в училище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Физическа активност</vt:lpstr>
      <vt:lpstr>Национална програма за младежта 2016 - 2020</vt:lpstr>
      <vt:lpstr>Презентация на PowerPoint</vt:lpstr>
      <vt:lpstr>Физическа активност</vt:lpstr>
      <vt:lpstr>Храненето като елемент на промоцията на здравето в училище</vt:lpstr>
      <vt:lpstr>Храненето на децата като споделена отговорност</vt:lpstr>
      <vt:lpstr>Храненето на децата като споделена отговорност</vt:lpstr>
      <vt:lpstr>Презентация на PowerPoint</vt:lpstr>
      <vt:lpstr>Презентация на PowerPoint</vt:lpstr>
      <vt:lpstr>Принципи на рационалното хранене</vt:lpstr>
      <vt:lpstr>Разстройства на хранителното поведение</vt:lpstr>
      <vt:lpstr>Принципи на рационалното хранене</vt:lpstr>
      <vt:lpstr>Принципи на рационалното хранене</vt:lpstr>
      <vt:lpstr>Хранителна пирамида</vt:lpstr>
      <vt:lpstr>Хранителна пирамида</vt:lpstr>
      <vt:lpstr>Презентация на PowerPoint</vt:lpstr>
      <vt:lpstr> Критерии за здравословен прием на зърнени храни и картофи при деца </vt:lpstr>
      <vt:lpstr> Критерии за здравословен прием на зеленчуци и плодове при деца </vt:lpstr>
      <vt:lpstr> Критерии за здравословен прием на мляко и млечни продукти при деца </vt:lpstr>
      <vt:lpstr> Критерии за здравословен прием на месо и месни продукти при деца </vt:lpstr>
      <vt:lpstr> Критерии за здравословен прием на риба, яйца, бобови, ядки при деца </vt:lpstr>
      <vt:lpstr> Препоръки за оптимизиране храненето на учениците  </vt:lpstr>
      <vt:lpstr> Кампании за здравослоно хранене</vt:lpstr>
      <vt:lpstr> Европейски ден за здравословно хранене и готвене </vt:lpstr>
      <vt:lpstr> Европейски ден за здравословно хранене и готвене 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ПРОМОЦИЯ НА ЗДРАВЕТО В УЧИЛИЩЕ -</dc:title>
  <dc:creator>Admin</dc:creator>
  <cp:lastModifiedBy>Стела</cp:lastModifiedBy>
  <cp:revision>122</cp:revision>
  <dcterms:created xsi:type="dcterms:W3CDTF">2015-01-05T14:07:01Z</dcterms:created>
  <dcterms:modified xsi:type="dcterms:W3CDTF">2020-03-22T07:37:11Z</dcterms:modified>
</cp:coreProperties>
</file>