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95" r:id="rId2"/>
    <p:sldId id="375" r:id="rId3"/>
    <p:sldId id="377" r:id="rId4"/>
    <p:sldId id="378" r:id="rId5"/>
    <p:sldId id="381" r:id="rId6"/>
    <p:sldId id="376" r:id="rId7"/>
    <p:sldId id="379" r:id="rId8"/>
    <p:sldId id="380" r:id="rId9"/>
    <p:sldId id="383" r:id="rId10"/>
    <p:sldId id="382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53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________Microsoft_Excel6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3657362597117225E-2"/>
          <c:y val="0.17415535869672763"/>
          <c:w val="0.61998273471629994"/>
          <c:h val="0.68766384551350179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840-49B8-8073-3ABDC7E3398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840-49B8-8073-3ABDC7E3398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0-49B8-8073-3ABDC7E339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91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40-49B8-8073-3ABDC7E339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Sheet1!$B$1:$B$2</c:f>
              <c:numCache>
                <c:formatCode>General</c:formatCode>
                <c:ptCount val="2"/>
                <c:pt idx="0">
                  <c:v>9</c:v>
                </c:pt>
                <c:pt idx="1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40-49B8-8073-3ABDC7E33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4">
          <a:noFill/>
        </a:ln>
      </c:spPr>
    </c:plotArea>
    <c:legend>
      <c:legendPos val="r"/>
      <c:layout>
        <c:manualLayout>
          <c:xMode val="edge"/>
          <c:yMode val="edge"/>
          <c:x val="0.77843696863473466"/>
          <c:y val="0.37461611144760748"/>
          <c:w val="0.17030789755931672"/>
          <c:h val="0.19984171209368057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226365721269057E-2"/>
          <c:y val="0.12588500152185009"/>
          <c:w val="0.58253125644769632"/>
          <c:h val="0.68157615503198499"/>
        </c:manualLayout>
      </c:layout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252-4973-B5EE-E499524030D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252-4973-B5EE-E499524030D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252-4973-B5EE-E499524030D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66,9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52-4973-B5EE-E499524030D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3,2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52-4973-B5EE-E499524030D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29,9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52-4973-B5EE-E49952403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Да</c:v>
                </c:pt>
                <c:pt idx="1">
                  <c:v>Не</c:v>
                </c:pt>
                <c:pt idx="2">
                  <c:v>Не мога да преценя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66.900000000000006</c:v>
                </c:pt>
                <c:pt idx="1">
                  <c:v>3.2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52-4973-B5EE-E49952403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63931115788721893"/>
          <c:y val="0.17543754277936541"/>
          <c:w val="0.34402229117399652"/>
          <c:h val="0.64761089847765663"/>
        </c:manualLayout>
      </c:layout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33596672508959E-3"/>
          <c:y val="2.6900042159164355E-3"/>
          <c:w val="0.60681167761006616"/>
          <c:h val="0.90918457560693389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ADA-49DE-8608-D2AEA61F61E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ADA-49DE-8608-D2AEA61F61E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ADA-49DE-8608-D2AEA61F61E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8ADA-49DE-8608-D2AEA61F61E8}"/>
              </c:ext>
            </c:extLst>
          </c:dPt>
          <c:dLbls>
            <c:dLbl>
              <c:idx val="0"/>
              <c:layout>
                <c:manualLayout>
                  <c:x val="-0.19654589687916918"/>
                  <c:y val="-0.17584578740581286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66,5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DA-49DE-8608-D2AEA61F61E8}"/>
                </c:ext>
              </c:extLst>
            </c:dLbl>
            <c:dLbl>
              <c:idx val="1"/>
              <c:layout>
                <c:manualLayout>
                  <c:x val="2.6578073089700997E-2"/>
                  <c:y val="-8.4586719776187938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3,8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DA-49DE-8608-D2AEA61F61E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DA-49DE-8608-D2AEA61F61E8}"/>
                </c:ext>
              </c:extLst>
            </c:dLbl>
            <c:dLbl>
              <c:idx val="3"/>
              <c:layout>
                <c:manualLayout>
                  <c:x val="0.10426910299003322"/>
                  <c:y val="9.2534868356340977E-2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29,2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DA-49DE-8608-D2AEA61F61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Sheet1!$F$1:$F$4</c:f>
              <c:strCache>
                <c:ptCount val="4"/>
                <c:pt idx="0">
                  <c:v>С класния ръководител</c:v>
                </c:pt>
                <c:pt idx="1">
                  <c:v>С медицинската сестра</c:v>
                </c:pt>
                <c:pt idx="2">
                  <c:v>С директора</c:v>
                </c:pt>
                <c:pt idx="3">
                  <c:v>С никой от изброените</c:v>
                </c:pt>
              </c:strCache>
            </c:strRef>
          </c:cat>
          <c:val>
            <c:numRef>
              <c:f>Sheet1!$G$1:$G$4</c:f>
              <c:numCache>
                <c:formatCode>General</c:formatCode>
                <c:ptCount val="4"/>
                <c:pt idx="0">
                  <c:v>66.5</c:v>
                </c:pt>
                <c:pt idx="1">
                  <c:v>3.8</c:v>
                </c:pt>
                <c:pt idx="2">
                  <c:v>0.5</c:v>
                </c:pt>
                <c:pt idx="3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DA-49DE-8608-D2AEA61F6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628622962827321"/>
          <c:y val="0.18555806344069267"/>
          <c:w val="0.35808800062782847"/>
          <c:h val="0.58097939829906775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4.3412043013373418E-2"/>
          <c:w val="0.64976508750359696"/>
          <c:h val="0.87183585026155797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8A2-4BB4-87C2-DF2790EA92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8A2-4BB4-87C2-DF2790EA92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8A2-4BB4-87C2-DF2790EA92FE}"/>
              </c:ext>
            </c:extLst>
          </c:dPt>
          <c:dLbls>
            <c:dLbl>
              <c:idx val="0"/>
              <c:layout>
                <c:manualLayout>
                  <c:x val="-0.1531880607947263"/>
                  <c:y val="9.5817364062808746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>
                        <a:solidFill>
                          <a:schemeClr val="bg1"/>
                        </a:solidFill>
                      </a:rPr>
                      <a:t>26,9</a:t>
                    </a:r>
                    <a:r>
                      <a:rPr lang="bg-BG" sz="18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A2-4BB4-87C2-DF2790EA92FE}"/>
                </c:ext>
              </c:extLst>
            </c:dLbl>
            <c:dLbl>
              <c:idx val="1"/>
              <c:layout>
                <c:manualLayout>
                  <c:x val="0.14805948675020272"/>
                  <c:y val="-0.22690886279643796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65,3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A2-4BB4-87C2-DF2790EA92FE}"/>
                </c:ext>
              </c:extLst>
            </c:dLbl>
            <c:dLbl>
              <c:idx val="2"/>
              <c:layout>
                <c:manualLayout>
                  <c:x val="7.3447040050226287E-2"/>
                  <c:y val="0.1424712814267845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solidFill>
                          <a:schemeClr val="bg1"/>
                        </a:solidFill>
                      </a:rPr>
                      <a:t>7,8</a:t>
                    </a:r>
                    <a:r>
                      <a:rPr lang="bg-BG" sz="1800">
                        <a:solidFill>
                          <a:schemeClr val="bg1"/>
                        </a:solidFill>
                      </a:rPr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A2-4BB4-87C2-DF2790EA92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Да, регулярно</c:v>
                </c:pt>
                <c:pt idx="1">
                  <c:v>Да, но само при възникнал здравен проблем</c:v>
                </c:pt>
                <c:pt idx="2">
                  <c:v>Не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26.9</c:v>
                </c:pt>
                <c:pt idx="1">
                  <c:v>65.3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A2-4BB4-87C2-DF2790EA9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16">
          <a:noFill/>
        </a:ln>
      </c:spPr>
    </c:plotArea>
    <c:legend>
      <c:legendPos val="r"/>
      <c:layout>
        <c:manualLayout>
          <c:xMode val="edge"/>
          <c:yMode val="edge"/>
          <c:x val="0.63984377643402313"/>
          <c:y val="0.26877410260896462"/>
          <c:w val="0.35753155164996642"/>
          <c:h val="0.57933046140347366"/>
        </c:manualLayout>
      </c:layout>
      <c:overlay val="0"/>
      <c:txPr>
        <a:bodyPr/>
        <a:lstStyle/>
        <a:p>
          <a:pPr>
            <a:defRPr sz="12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Sheet1!$T$2</c:f>
              <c:strCache>
                <c:ptCount val="1"/>
                <c:pt idx="0">
                  <c:v>Да и по-скоро 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9.2592592592592587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85,1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48-4F4A-8BDC-9CFBB2578C2A}"/>
                </c:ext>
              </c:extLst>
            </c:dLbl>
            <c:dLbl>
              <c:idx val="1"/>
              <c:layout>
                <c:manualLayout>
                  <c:x val="8.3333333333333332E-3"/>
                  <c:y val="-9.2592592592592587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82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48-4F4A-8BDC-9CFBB2578C2A}"/>
                </c:ext>
              </c:extLst>
            </c:dLbl>
            <c:dLbl>
              <c:idx val="2"/>
              <c:layout>
                <c:manualLayout>
                  <c:x val="5.5555555555555558E-3"/>
                  <c:y val="-1.388888888888888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90,3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48-4F4A-8BDC-9CFBB2578C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Sheet1!$U$1:$W$1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Sheet1!$U$2:$W$2</c:f>
              <c:numCache>
                <c:formatCode>General</c:formatCode>
                <c:ptCount val="3"/>
                <c:pt idx="0">
                  <c:v>85.1</c:v>
                </c:pt>
                <c:pt idx="1">
                  <c:v>82</c:v>
                </c:pt>
                <c:pt idx="2">
                  <c:v>90.3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48-4F4A-8BDC-9CFBB2578C2A}"/>
            </c:ext>
          </c:extLst>
        </c:ser>
        <c:ser>
          <c:idx val="1"/>
          <c:order val="1"/>
          <c:tx>
            <c:strRef>
              <c:f>Sheet1!$T$3</c:f>
              <c:strCache>
                <c:ptCount val="1"/>
                <c:pt idx="0">
                  <c:v>Не и по-скоро не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14,9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48-4F4A-8BDC-9CFBB2578C2A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12,4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48-4F4A-8BDC-9CFBB2578C2A}"/>
                </c:ext>
              </c:extLst>
            </c:dLbl>
            <c:dLbl>
              <c:idx val="2"/>
              <c:layout>
                <c:manualLayout>
                  <c:x val="1.3888888888888888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5,6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48-4F4A-8BDC-9CFBB2578C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Sheet1!$U$1:$W$1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Sheet1!$U$3:$W$3</c:f>
              <c:numCache>
                <c:formatCode>General</c:formatCode>
                <c:ptCount val="3"/>
                <c:pt idx="0">
                  <c:v>14.9</c:v>
                </c:pt>
                <c:pt idx="1">
                  <c:v>12.4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48-4F4A-8BDC-9CFBB2578C2A}"/>
            </c:ext>
          </c:extLst>
        </c:ser>
        <c:ser>
          <c:idx val="2"/>
          <c:order val="2"/>
          <c:tx>
            <c:strRef>
              <c:f>Sheet1!$T$4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Sheet1!$U$1:$W$1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Sheet1!$U$4:$W$4</c:f>
              <c:numCache>
                <c:formatCode>General</c:formatCode>
                <c:ptCount val="3"/>
                <c:pt idx="0">
                  <c:v>0</c:v>
                </c:pt>
                <c:pt idx="1">
                  <c:v>5.6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48-4F4A-8BDC-9CFBB2578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797120"/>
        <c:axId val="105798656"/>
        <c:axId val="0"/>
      </c:bar3DChart>
      <c:catAx>
        <c:axId val="10579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798656"/>
        <c:crosses val="autoZero"/>
        <c:auto val="1"/>
        <c:lblAlgn val="ctr"/>
        <c:lblOffset val="100"/>
        <c:noMultiLvlLbl val="0"/>
      </c:catAx>
      <c:valAx>
        <c:axId val="105798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797120"/>
        <c:crosses val="autoZero"/>
        <c:crossBetween val="between"/>
      </c:valAx>
      <c:spPr>
        <a:noFill/>
        <a:ln w="25381">
          <a:noFill/>
        </a:ln>
      </c:spPr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581583552055995E-2"/>
          <c:y val="8.1018518518518517E-2"/>
          <c:w val="0.60592147856517931"/>
          <c:h val="0.83333333333333337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BE4A-403C-91D7-13B97F6AC80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4A-403C-91D7-13B97F6AC80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4A-403C-91D7-13B97F6AC802}"/>
              </c:ext>
            </c:extLst>
          </c:dPt>
          <c:dLbls>
            <c:dLbl>
              <c:idx val="0"/>
              <c:layout>
                <c:manualLayout>
                  <c:x val="-0.14181856955380578"/>
                  <c:y val="2.689340915718868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39,9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4A-403C-91D7-13B97F6AC802}"/>
                </c:ext>
              </c:extLst>
            </c:dLbl>
            <c:dLbl>
              <c:idx val="1"/>
              <c:layout>
                <c:manualLayout>
                  <c:x val="7.4762248468941389E-2"/>
                  <c:y val="-0.221789515893846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34,6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4A-403C-91D7-13B97F6AC802}"/>
                </c:ext>
              </c:extLst>
            </c:dLbl>
            <c:dLbl>
              <c:idx val="2"/>
              <c:layout>
                <c:manualLayout>
                  <c:x val="9.9035214348206474E-2"/>
                  <c:y val="4.057341790609507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26</a:t>
                    </a:r>
                    <a:r>
                      <a:rPr lang="bg-BG"/>
                      <a:t>%</a:t>
                    </a:r>
                    <a:endParaRPr lang="en-US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4A-403C-91D7-13B97F6AC80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Да, един</c:v>
                </c:pt>
                <c:pt idx="1">
                  <c:v>Да, повече от един</c:v>
                </c:pt>
                <c:pt idx="2">
                  <c:v>Не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39.9</c:v>
                </c:pt>
                <c:pt idx="1">
                  <c:v>34.6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4A-403C-91D7-13B97F6AC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6">
          <a:noFill/>
        </a:ln>
      </c:spPr>
    </c:plotArea>
    <c:legend>
      <c:legendPos val="r"/>
      <c:layout>
        <c:manualLayout>
          <c:xMode val="edge"/>
          <c:yMode val="edge"/>
          <c:x val="0.64430335844725217"/>
          <c:y val="0.35441958439692967"/>
          <c:w val="0.33514594768365091"/>
          <c:h val="0.22449661414325056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745704583548688E-2"/>
          <c:y val="6.6266808881353834E-2"/>
          <c:w val="0.85739652115948473"/>
          <c:h val="0.772289220782923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Да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55555555555558E-3"/>
                  <c:y val="0.32407407407407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9E-4316-8AAF-F38359FE38F3}"/>
                </c:ext>
              </c:extLst>
            </c:dLbl>
            <c:dLbl>
              <c:idx val="1"/>
              <c:layout>
                <c:manualLayout>
                  <c:x val="5.5555555555556061E-3"/>
                  <c:y val="0.29629629629629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9E-4316-8AAF-F38359FE38F3}"/>
                </c:ext>
              </c:extLst>
            </c:dLbl>
            <c:dLbl>
              <c:idx val="2"/>
              <c:layout>
                <c:manualLayout>
                  <c:x val="8.3333333333333332E-3"/>
                  <c:y val="0.10185185185185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9E-4316-8AAF-F38359FE3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Sheet1!$K$2:$M$2</c:f>
              <c:numCache>
                <c:formatCode>General</c:formatCode>
                <c:ptCount val="3"/>
                <c:pt idx="0">
                  <c:v>48.9</c:v>
                </c:pt>
                <c:pt idx="1">
                  <c:v>46.9</c:v>
                </c:pt>
                <c:pt idx="2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9E-4316-8AAF-F38359FE38F3}"/>
            </c:ext>
          </c:extLst>
        </c:ser>
        <c:ser>
          <c:idx val="1"/>
          <c:order val="1"/>
          <c:tx>
            <c:strRef>
              <c:f>Sheet1!$J$3</c:f>
              <c:strCache>
                <c:ptCount val="1"/>
                <c:pt idx="0">
                  <c:v>Не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0.245370370370370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9E-4316-8AAF-F38359FE38F3}"/>
                </c:ext>
              </c:extLst>
            </c:dLbl>
            <c:dLbl>
              <c:idx val="1"/>
              <c:layout>
                <c:manualLayout>
                  <c:x val="1.6666666666666666E-2"/>
                  <c:y val="0.259259259259259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9E-4316-8AAF-F38359FE38F3}"/>
                </c:ext>
              </c:extLst>
            </c:dLbl>
            <c:dLbl>
              <c:idx val="2"/>
              <c:layout>
                <c:manualLayout>
                  <c:x val="1.3888888888888888E-2"/>
                  <c:y val="0.44444444444444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9E-4316-8AAF-F38359FE3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Sheet1!$K$1:$M$1</c:f>
              <c:strCache>
                <c:ptCount val="3"/>
                <c:pt idx="0">
                  <c:v>Основно</c:v>
                </c:pt>
                <c:pt idx="1">
                  <c:v>Средно</c:v>
                </c:pt>
                <c:pt idx="2">
                  <c:v>Висше</c:v>
                </c:pt>
              </c:strCache>
            </c:strRef>
          </c:cat>
          <c:val>
            <c:numRef>
              <c:f>Sheet1!$K$3:$M$3</c:f>
              <c:numCache>
                <c:formatCode>General</c:formatCode>
                <c:ptCount val="3"/>
                <c:pt idx="0">
                  <c:v>51.1</c:v>
                </c:pt>
                <c:pt idx="1">
                  <c:v>53.1</c:v>
                </c:pt>
                <c:pt idx="2">
                  <c:v>74.3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9E-4316-8AAF-F38359FE3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5993728"/>
        <c:axId val="105995264"/>
        <c:axId val="0"/>
      </c:bar3DChart>
      <c:catAx>
        <c:axId val="105993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bg-BG"/>
          </a:p>
        </c:txPr>
        <c:crossAx val="105995264"/>
        <c:crosses val="autoZero"/>
        <c:auto val="1"/>
        <c:lblAlgn val="ctr"/>
        <c:lblOffset val="100"/>
        <c:noMultiLvlLbl val="0"/>
      </c:catAx>
      <c:valAx>
        <c:axId val="105995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993728"/>
        <c:crosses val="autoZero"/>
        <c:crossBetween val="between"/>
      </c:valAx>
      <c:spPr>
        <a:noFill/>
        <a:ln w="25381">
          <a:noFill/>
        </a:ln>
      </c:spPr>
    </c:plotArea>
    <c:legend>
      <c:legendPos val="r"/>
      <c:overlay val="0"/>
      <c:txPr>
        <a:bodyPr/>
        <a:lstStyle/>
        <a:p>
          <a:pPr>
            <a:defRPr sz="18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CAA0-8567-41EE-B104-491073510F63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CCA65-06C1-4D68-B1DF-D07F78A466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547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550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CCA65-06C1-4D68-B1DF-D07F78A466C1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07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ahUKEwjmnv72ydHMAhXMHxoKHRFvCRMQjRwIBw&amp;url=http://web.richmond.k12.va.us/Departments/FamilyCommunityEngagement.aspx&amp;psig=AFQjCNFzYZJZqbYet4ue_eLMmF4Oc1Z8bA&amp;ust=14630407784406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2456635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bg-BG" b="1" dirty="0">
                <a:cs typeface="Arial" panose="020B0604020202020204" pitchFamily="34" charset="0"/>
              </a:rPr>
              <a:t/>
            </a:r>
            <a:br>
              <a:rPr lang="bg-BG" b="1" dirty="0">
                <a:cs typeface="Arial" panose="020B0604020202020204" pitchFamily="34" charset="0"/>
              </a:rPr>
            </a:br>
            <a:r>
              <a:rPr lang="bg-BG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ВКЛЮЧВАНЕ НА СЕМЕЙСТВОТО И ОБЩНОСТТА В УЧИЛИЩНИ </a:t>
            </a:r>
            <a:r>
              <a:rPr lang="bg-BG" sz="4000" b="1" smtClean="0">
                <a:latin typeface="Arial" panose="020B0604020202020204" pitchFamily="34" charset="0"/>
                <a:cs typeface="Arial" panose="020B0604020202020204" pitchFamily="34" charset="0"/>
              </a:rPr>
              <a:t>ЗДРАВНОПРОМОТИВНИ ДЕЙНОСТИ</a:t>
            </a:r>
            <a:endParaRPr lang="bg-BG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6400800" cy="147320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Доц. д-р Стела Георгиева, </a:t>
            </a:r>
            <a:r>
              <a:rPr lang="bg-BG" altLang="bg-BG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bg-BG" altLang="bg-BG" sz="24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Катедра „</a:t>
            </a:r>
            <a:r>
              <a:rPr lang="bg-BG" altLang="bg-BG" sz="2400" i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Общественоздравни</a:t>
            </a:r>
            <a:r>
              <a:rPr lang="bg-BG" altLang="bg-BG" sz="24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науки“</a:t>
            </a:r>
          </a:p>
          <a:p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627784" y="188640"/>
            <a:ext cx="6372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ФАКУЛТЕТ „ОБЩЕСТВЕНО ЗДРАВЕ“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ЦЕНТЪР </a:t>
            </a: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95983"/>
              </p:ext>
            </p:extLst>
          </p:nvPr>
        </p:nvGraphicFramePr>
        <p:xfrm>
          <a:off x="509587" y="324396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324396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09587" y="1483752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94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5616" y="5949280"/>
            <a:ext cx="7056784" cy="648072"/>
          </a:xfrm>
        </p:spPr>
        <p:txBody>
          <a:bodyPr>
            <a:normAutofit fontScale="90000"/>
          </a:bodyPr>
          <a:lstStyle/>
          <a:p>
            <a:r>
              <a:rPr lang="bg-BG" i="1" dirty="0"/>
              <a:t>Тютюнопушене в присъствието на децата в </a:t>
            </a:r>
            <a:r>
              <a:rPr lang="bg-BG" sz="2000" b="1" i="1" dirty="0" smtClean="0">
                <a:solidFill>
                  <a:schemeClr val="tx1"/>
                </a:solidFill>
              </a:rPr>
              <a:t>Тютюнопушене </a:t>
            </a:r>
            <a:r>
              <a:rPr lang="bg-BG" sz="2000" b="1" i="1" dirty="0">
                <a:solidFill>
                  <a:schemeClr val="tx1"/>
                </a:solidFill>
              </a:rPr>
              <a:t>в присъствието на децата в семейства с различен </a:t>
            </a:r>
            <a:r>
              <a:rPr lang="bg-BG" sz="2000" b="1" i="1" dirty="0" smtClean="0">
                <a:solidFill>
                  <a:schemeClr val="tx1"/>
                </a:solidFill>
              </a:rPr>
              <a:t>образователен статус</a:t>
            </a:r>
            <a:r>
              <a:rPr lang="bg-BG" sz="2000" dirty="0">
                <a:solidFill>
                  <a:schemeClr val="tx1"/>
                </a:solidFill>
              </a:rPr>
              <a:t/>
            </a:r>
            <a:br>
              <a:rPr lang="bg-BG" sz="2000" dirty="0">
                <a:solidFill>
                  <a:schemeClr val="tx1"/>
                </a:solidFill>
              </a:rPr>
            </a:br>
            <a:r>
              <a:rPr lang="bg-BG" i="1" dirty="0"/>
              <a:t> 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464540"/>
              </p:ext>
            </p:extLst>
          </p:nvPr>
        </p:nvGraphicFramePr>
        <p:xfrm>
          <a:off x="467544" y="476672"/>
          <a:ext cx="8280920" cy="5577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497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368152"/>
          </a:xfrm>
        </p:spPr>
        <p:txBody>
          <a:bodyPr>
            <a:noAutofit/>
          </a:bodyPr>
          <a:lstStyle/>
          <a:p>
            <a:r>
              <a:rPr lang="bg-BG" sz="4800" dirty="0" smtClean="0"/>
              <a:t>Партньорство за промоция на здравето в училище</a:t>
            </a:r>
            <a:endParaRPr lang="bg-BG" sz="4800" dirty="0"/>
          </a:p>
        </p:txBody>
      </p:sp>
      <p:pic>
        <p:nvPicPr>
          <p:cNvPr id="1026" name="Picture 2" descr="http://web.richmond.k12.va.us/Portals/0/assets/DPI/images/FACE%20LOGO%20revised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6696744" cy="42618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363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1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 разбиране на концепцията за промоция на здравето е, че здравето е споделена отговорност и добри резултати биха се получили само ако индивидите, общността, държавата, неправителствените организации работят съвместно за постигане на общи здравни цели.</a:t>
            </a:r>
          </a:p>
          <a:p>
            <a:pPr marL="0" indent="0">
              <a:buNone/>
            </a:pP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Работата в партньорство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комплексна, динамична и не винаги е лесна. Тя безусловно предлага по-голям потенциал за справяне с проблеми и постигане на поставени цели, но е свързана и с определени трудности и предизвикателства. 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Партньорство за промоция на здравето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8227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1" cy="4680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изграждане на успешно партньорство е необходимо да са на лице следните условия: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 визия за проблемите и начините за справяне с тях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 цел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осъзната нужда от съвместна работа за постигане на целта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споделени задължения и отговорности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допълващи се компетентности 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 колаборация</a:t>
            </a:r>
          </a:p>
          <a:p>
            <a:pPr lvl="0"/>
            <a:r>
              <a:rPr lang="bg-BG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 уважение и други</a:t>
            </a:r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Партньорство за промоция на здравето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1721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060848"/>
            <a:ext cx="8352928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Водещи фактори при формиране на ценностната система и поведението на учениците са: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Семейна среда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Училищна среда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Обществените норми на поведение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Партньорство за промоция на здравето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16212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3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8784975" cy="54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87624" y="594928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на партньорство и взаимно влияние между училището и свързаните с него структури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422108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на родителите в провеждане на училищни </a:t>
            </a:r>
            <a:r>
              <a:rPr lang="bg-BG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здравновъзпитателни</a:t>
            </a:r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55172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 на родителите да се отзоват за участие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0292079"/>
              </p:ext>
            </p:extLst>
          </p:nvPr>
        </p:nvGraphicFramePr>
        <p:xfrm>
          <a:off x="251520" y="774625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12357901"/>
              </p:ext>
            </p:extLst>
          </p:nvPr>
        </p:nvGraphicFramePr>
        <p:xfrm>
          <a:off x="4860032" y="2105116"/>
          <a:ext cx="4032448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185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4221088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Споделяне на информация за здравното състояние на децата с представители на училищния персонал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6056" y="5517232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Обсъждане на здравни проблеми със семейството по инициатива на учителя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5425490"/>
              </p:ext>
            </p:extLst>
          </p:nvPr>
        </p:nvGraphicFramePr>
        <p:xfrm>
          <a:off x="317252" y="1124744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03352669"/>
              </p:ext>
            </p:extLst>
          </p:nvPr>
        </p:nvGraphicFramePr>
        <p:xfrm>
          <a:off x="5076056" y="2497856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993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7504" y="422108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Заявен стремеж към здравословно поведение в семейства с различен образователен статус</a:t>
            </a:r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551723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Пасивно тютюнопушене сред учениците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71880626"/>
              </p:ext>
            </p:extLst>
          </p:nvPr>
        </p:nvGraphicFramePr>
        <p:xfrm>
          <a:off x="323528" y="620688"/>
          <a:ext cx="5472608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07888342"/>
              </p:ext>
            </p:extLst>
          </p:nvPr>
        </p:nvGraphicFramePr>
        <p:xfrm>
          <a:off x="5436096" y="2924944"/>
          <a:ext cx="3707904" cy="3238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7883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1819</TotalTime>
  <Words>315</Words>
  <Application>Microsoft Office PowerPoint</Application>
  <PresentationFormat>Презентация на цял екран (4:3)</PresentationFormat>
  <Paragraphs>55</Paragraphs>
  <Slides>10</Slides>
  <Notes>2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7" baseType="lpstr">
      <vt:lpstr>Arial</vt:lpstr>
      <vt:lpstr>Calibri</vt:lpstr>
      <vt:lpstr>Candara</vt:lpstr>
      <vt:lpstr>Symbol</vt:lpstr>
      <vt:lpstr>Times New Roman</vt:lpstr>
      <vt:lpstr>Waveform</vt:lpstr>
      <vt:lpstr>CorelDRAW.Graphic.10</vt:lpstr>
      <vt:lpstr> ВКЛЮЧВАНЕ НА СЕМЕЙСТВОТО И ОБЩНОСТТА В УЧИЛИЩНИ ЗДРАВНОПРОМОТИВНИ ДЕЙНОСТИ</vt:lpstr>
      <vt:lpstr>Партньорство за промоция на здравето в училище</vt:lpstr>
      <vt:lpstr>Партньорство за промоция на здравето</vt:lpstr>
      <vt:lpstr>Партньорство за промоция на здравето</vt:lpstr>
      <vt:lpstr>Партньорство за промоция на здравето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Тютюнопушене в присъствието на децата в Тютюнопушене в присъствието на децата в семейства с различен образователен статус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В УЧИЛИЩЕ -</dc:title>
  <dc:creator>Admin</dc:creator>
  <cp:lastModifiedBy>Стела</cp:lastModifiedBy>
  <cp:revision>123</cp:revision>
  <dcterms:created xsi:type="dcterms:W3CDTF">2015-01-05T14:07:01Z</dcterms:created>
  <dcterms:modified xsi:type="dcterms:W3CDTF">2020-03-22T07:59:14Z</dcterms:modified>
</cp:coreProperties>
</file>