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8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18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FCF66-CD5C-4A3B-ADEE-0316041B4B0D}" type="datetimeFigureOut">
              <a:rPr lang="bg-BG" smtClean="0"/>
              <a:t>22.3.2020 г.</a:t>
            </a:fld>
            <a:endParaRPr 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BF540-F0B9-4DCA-8597-454AD355252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196791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580BA-EB5E-4575-8092-E2162F37C277}" type="datetimeFigureOut">
              <a:rPr lang="bg-BG" smtClean="0"/>
              <a:t>22.3.2020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5C014-8FFB-4AAD-B470-BADC88FA8BA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97070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заглавие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9FCF66-CD5C-4A3B-ADEE-0316041B4B0D}" type="datetimeFigureOut">
              <a:rPr lang="bg-BG" smtClean="0"/>
              <a:t>22.3.2020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FBF540-F0B9-4DCA-8597-454AD355252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678120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755576" y="2456635"/>
            <a:ext cx="7772400" cy="789485"/>
          </a:xfrm>
        </p:spPr>
        <p:txBody>
          <a:bodyPr>
            <a:normAutofit fontScale="90000"/>
          </a:bodyPr>
          <a:lstStyle/>
          <a:p>
            <a:pPr algn="ctr"/>
            <a:r>
              <a:rPr lang="bg-BG" b="1" dirty="0">
                <a:cs typeface="Arial" panose="020B0604020202020204" pitchFamily="34" charset="0"/>
              </a:rPr>
              <a:t/>
            </a:r>
            <a:br>
              <a:rPr lang="bg-BG" b="1" dirty="0">
                <a:cs typeface="Arial" panose="020B0604020202020204" pitchFamily="34" charset="0"/>
              </a:rPr>
            </a:br>
            <a:r>
              <a:rPr lang="bg-BG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ЗДРАВНО ВЪЗПИТАНИЕ</a:t>
            </a:r>
            <a:endParaRPr lang="bg-BG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441376" y="4082784"/>
            <a:ext cx="6400800" cy="1473200"/>
          </a:xfrm>
        </p:spPr>
        <p:txBody>
          <a:bodyPr/>
          <a:lstStyle/>
          <a:p>
            <a:pPr>
              <a:spcBef>
                <a:spcPct val="50000"/>
              </a:spcBef>
              <a:defRPr/>
            </a:pPr>
            <a:r>
              <a:rPr lang="bg-BG" altLang="bg-BG" sz="24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Доц. д-р Стела Георгиева, </a:t>
            </a:r>
            <a:r>
              <a:rPr lang="bg-BG" altLang="bg-BG" sz="2400" i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дм</a:t>
            </a:r>
            <a:endParaRPr lang="bg-BG" altLang="bg-BG" sz="2400" i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bg-BG" altLang="bg-BG" sz="24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Катедра „</a:t>
            </a:r>
            <a:r>
              <a:rPr lang="bg-BG" altLang="bg-BG" sz="2400" i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Общественоздравни</a:t>
            </a:r>
            <a:r>
              <a:rPr lang="bg-BG" altLang="bg-BG" sz="24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науки“</a:t>
            </a:r>
          </a:p>
          <a:p>
            <a:endParaRPr lang="bg-BG" dirty="0"/>
          </a:p>
        </p:txBody>
      </p:sp>
      <p:sp>
        <p:nvSpPr>
          <p:cNvPr id="4" name="Правоъгълник 3"/>
          <p:cNvSpPr/>
          <p:nvPr/>
        </p:nvSpPr>
        <p:spPr>
          <a:xfrm>
            <a:off x="2627784" y="188640"/>
            <a:ext cx="6372200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g-BG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МЕДИЦИНСКИ УНИВЕРСИТЕТ – ПЛЕВЕН</a:t>
            </a:r>
          </a:p>
          <a:p>
            <a:pPr algn="ctr">
              <a:defRPr/>
            </a:pPr>
            <a:r>
              <a:rPr lang="bg-BG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	ФАКУЛТЕТ „ОБЩЕСТВЕНО ЗДРАВЕ“</a:t>
            </a:r>
            <a:endParaRPr lang="en-US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600"/>
              </a:spcBef>
              <a:defRPr/>
            </a:pPr>
            <a:r>
              <a:rPr lang="bg-BG" alt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ЦЕНТЪР </a:t>
            </a:r>
            <a:r>
              <a:rPr lang="bg-BG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ЗА ДИСТАНЦИОННО ОБУЧЕНИЕ</a:t>
            </a:r>
          </a:p>
        </p:txBody>
      </p:sp>
      <p:graphicFrame>
        <p:nvGraphicFramePr>
          <p:cNvPr id="5" name="Object 5"/>
          <p:cNvGraphicFramePr>
            <a:graphicFrameLocks noChangeAspect="1"/>
          </p:cNvGraphicFramePr>
          <p:nvPr>
            <p:extLst/>
          </p:nvPr>
        </p:nvGraphicFramePr>
        <p:xfrm>
          <a:off x="509587" y="324396"/>
          <a:ext cx="862013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r:id="rId3" imgW="4785480" imgH="4894560" progId="CorelDRAW.Graphic.10">
                  <p:embed/>
                </p:oleObj>
              </mc:Choice>
              <mc:Fallback>
                <p:oleObj r:id="rId3" imgW="4785480" imgH="4894560" progId="CorelDRAW.Graphic.10">
                  <p:embed/>
                  <p:pic>
                    <p:nvPicPr>
                      <p:cNvPr id="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587" y="324396"/>
                        <a:ext cx="862013" cy="882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авоъгълник 5"/>
          <p:cNvSpPr/>
          <p:nvPr/>
        </p:nvSpPr>
        <p:spPr>
          <a:xfrm>
            <a:off x="509587" y="1483752"/>
            <a:ext cx="15937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b="1" dirty="0">
                <a:latin typeface="Arial" panose="020B0604020202020204" pitchFamily="34" charset="0"/>
                <a:cs typeface="Arial" panose="020B0604020202020204" pitchFamily="34" charset="0"/>
              </a:rPr>
              <a:t>ЛЕКЦИЯ </a:t>
            </a:r>
            <a:r>
              <a:rPr lang="bg-BG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bg-BG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8796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altLang="bg-BG" smtClean="0">
                <a:latin typeface="Times New Roman" panose="02020603050405020304" pitchFamily="18" charset="0"/>
              </a:rPr>
              <a:t>Мотивация на здравното поведение</a:t>
            </a:r>
          </a:p>
        </p:txBody>
      </p:sp>
      <p:pic>
        <p:nvPicPr>
          <p:cNvPr id="3" name="Картина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9751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altLang="bg-BG" sz="4400" smtClean="0">
                <a:latin typeface="Times New Roman" panose="02020603050405020304" pitchFamily="18" charset="0"/>
              </a:rPr>
              <a:t>Фактори за мотивация</a:t>
            </a:r>
          </a:p>
        </p:txBody>
      </p:sp>
      <p:pic>
        <p:nvPicPr>
          <p:cNvPr id="3" name="Картина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5765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altLang="bg-BG" smtClean="0">
                <a:latin typeface="Times New Roman" panose="02020603050405020304" pitchFamily="18" charset="0"/>
              </a:rPr>
              <a:t>Мотивация на здравното поведение</a:t>
            </a:r>
          </a:p>
        </p:txBody>
      </p:sp>
      <p:pic>
        <p:nvPicPr>
          <p:cNvPr id="3" name="Картина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9833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altLang="bg-BG" smtClean="0">
                <a:latin typeface="Times New Roman" panose="02020603050405020304" pitchFamily="18" charset="0"/>
              </a:rPr>
              <a:t>Мотивация на здравното поведение</a:t>
            </a:r>
          </a:p>
        </p:txBody>
      </p:sp>
      <p:pic>
        <p:nvPicPr>
          <p:cNvPr id="3" name="Картина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1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altLang="bg-BG" smtClean="0">
                <a:latin typeface="Times New Roman" panose="02020603050405020304" pitchFamily="18" charset="0"/>
              </a:rPr>
              <a:t>Мотивация на здравното поведение</a:t>
            </a:r>
          </a:p>
        </p:txBody>
      </p:sp>
      <p:pic>
        <p:nvPicPr>
          <p:cNvPr id="3" name="Картина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0863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altLang="bg-BG" smtClean="0">
                <a:latin typeface="Times New Roman" panose="02020603050405020304" pitchFamily="18" charset="0"/>
              </a:rPr>
              <a:t>Мотивация на здравното поведение</a:t>
            </a:r>
          </a:p>
        </p:txBody>
      </p:sp>
      <p:pic>
        <p:nvPicPr>
          <p:cNvPr id="3" name="Картина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3609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altLang="bg-BG" smtClean="0"/>
              <a:t>Етапи на поведенческата промяна </a:t>
            </a:r>
          </a:p>
        </p:txBody>
      </p:sp>
      <p:pic>
        <p:nvPicPr>
          <p:cNvPr id="3" name="Картина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2790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altLang="bg-BG" smtClean="0">
                <a:latin typeface="Times New Roman" panose="02020603050405020304" pitchFamily="18" charset="0"/>
              </a:rPr>
              <a:t>Модели на здравно възпитание</a:t>
            </a:r>
          </a:p>
        </p:txBody>
      </p:sp>
      <p:pic>
        <p:nvPicPr>
          <p:cNvPr id="3" name="Картина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4483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altLang="bg-BG" smtClean="0">
                <a:latin typeface="Times New Roman" panose="02020603050405020304" pitchFamily="18" charset="0"/>
              </a:rPr>
              <a:t>Модели на здравно възпитание</a:t>
            </a:r>
          </a:p>
        </p:txBody>
      </p:sp>
      <p:pic>
        <p:nvPicPr>
          <p:cNvPr id="3" name="Картина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0459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altLang="bg-BG" smtClean="0">
                <a:latin typeface="Times New Roman" panose="02020603050405020304" pitchFamily="18" charset="0"/>
              </a:rPr>
              <a:t>Модели на здравно възпитание</a:t>
            </a:r>
          </a:p>
        </p:txBody>
      </p:sp>
      <p:pic>
        <p:nvPicPr>
          <p:cNvPr id="3" name="Картина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876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altLang="bg-BG" smtClean="0">
                <a:latin typeface="Times New Roman" panose="02020603050405020304" pitchFamily="18" charset="0"/>
              </a:rPr>
              <a:t>Същност</a:t>
            </a:r>
          </a:p>
        </p:txBody>
      </p:sp>
      <p:pic>
        <p:nvPicPr>
          <p:cNvPr id="3" name="Картина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6645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altLang="en-US" smtClean="0">
                <a:latin typeface="Times New Roman" panose="02020603050405020304" pitchFamily="18" charset="0"/>
              </a:rPr>
              <a:t>Методи на здравно възпитание</a:t>
            </a:r>
          </a:p>
        </p:txBody>
      </p:sp>
      <p:pic>
        <p:nvPicPr>
          <p:cNvPr id="3" name="Картина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9145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altLang="en-US" smtClean="0">
                <a:latin typeface="Times New Roman" panose="02020603050405020304" pitchFamily="18" charset="0"/>
              </a:rPr>
              <a:t>Методи на здравно възпитание</a:t>
            </a:r>
          </a:p>
        </p:txBody>
      </p:sp>
      <p:pic>
        <p:nvPicPr>
          <p:cNvPr id="3" name="Картина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3137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altLang="en-US" smtClean="0">
                <a:latin typeface="Times New Roman" panose="02020603050405020304" pitchFamily="18" charset="0"/>
              </a:rPr>
              <a:t>Методи на здравно възпитание</a:t>
            </a:r>
          </a:p>
        </p:txBody>
      </p:sp>
      <p:pic>
        <p:nvPicPr>
          <p:cNvPr id="3" name="Картина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6061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altLang="en-US" smtClean="0">
                <a:latin typeface="Times New Roman" panose="02020603050405020304" pitchFamily="18" charset="0"/>
              </a:rPr>
              <a:t>Методи на здравно възпитание</a:t>
            </a:r>
          </a:p>
        </p:txBody>
      </p:sp>
      <p:pic>
        <p:nvPicPr>
          <p:cNvPr id="3" name="Картина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4409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altLang="bg-BG" smtClean="0">
                <a:latin typeface="Times New Roman" panose="02020603050405020304" pitchFamily="18" charset="0"/>
              </a:rPr>
              <a:t>Методи на здравно възпитание</a:t>
            </a:r>
          </a:p>
        </p:txBody>
      </p:sp>
      <p:pic>
        <p:nvPicPr>
          <p:cNvPr id="3" name="Картина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2687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altLang="bg-B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на социалното заучаване</a:t>
            </a:r>
          </a:p>
        </p:txBody>
      </p:sp>
      <p:pic>
        <p:nvPicPr>
          <p:cNvPr id="3" name="Картина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2842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altLang="bg-B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Дифузия на нововъведенията</a:t>
            </a:r>
          </a:p>
        </p:txBody>
      </p:sp>
      <p:pic>
        <p:nvPicPr>
          <p:cNvPr id="3" name="Картина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7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altLang="bg-B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на социална имунизация</a:t>
            </a:r>
          </a:p>
        </p:txBody>
      </p:sp>
      <p:pic>
        <p:nvPicPr>
          <p:cNvPr id="3" name="Картина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5799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altLang="bg-B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Мас-медийни стратегии</a:t>
            </a:r>
          </a:p>
        </p:txBody>
      </p:sp>
      <p:pic>
        <p:nvPicPr>
          <p:cNvPr id="3" name="Картина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7543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altLang="bg-B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Мас-медийни стратегии</a:t>
            </a:r>
          </a:p>
        </p:txBody>
      </p:sp>
      <p:pic>
        <p:nvPicPr>
          <p:cNvPr id="3" name="Картина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1808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altLang="bg-BG" smtClean="0"/>
              <a:t>Цели на възпитанието</a:t>
            </a:r>
            <a:br>
              <a:rPr lang="bg-BG" altLang="bg-BG" smtClean="0"/>
            </a:br>
            <a:endParaRPr lang="bg-BG" altLang="bg-BG" smtClean="0"/>
          </a:p>
        </p:txBody>
      </p:sp>
      <p:pic>
        <p:nvPicPr>
          <p:cNvPr id="3" name="Картина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6535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altLang="bg-BG" smtClean="0">
                <a:latin typeface="Times New Roman" panose="02020603050405020304" pitchFamily="18" charset="0"/>
              </a:rPr>
              <a:t>Изборът на метод за здравно възпитание зависи от:</a:t>
            </a:r>
          </a:p>
        </p:txBody>
      </p:sp>
      <p:pic>
        <p:nvPicPr>
          <p:cNvPr id="3" name="Картина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0491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altLang="bg-BG" smtClean="0">
                <a:latin typeface="Times New Roman" panose="02020603050405020304" pitchFamily="18" charset="0"/>
              </a:rPr>
              <a:t>Принципи на здравно възпитание</a:t>
            </a:r>
          </a:p>
        </p:txBody>
      </p:sp>
      <p:pic>
        <p:nvPicPr>
          <p:cNvPr id="3" name="Картина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5816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altLang="bg-BG" smtClean="0">
                <a:latin typeface="Times New Roman" panose="02020603050405020304" pitchFamily="18" charset="0"/>
              </a:rPr>
              <a:t>Принципи на здравно възпитание</a:t>
            </a:r>
          </a:p>
        </p:txBody>
      </p:sp>
      <p:pic>
        <p:nvPicPr>
          <p:cNvPr id="3" name="Картина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8689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altLang="bg-BG" smtClean="0"/>
              <a:t>Цели на възпитанието</a:t>
            </a:r>
          </a:p>
        </p:txBody>
      </p:sp>
      <p:pic>
        <p:nvPicPr>
          <p:cNvPr id="3" name="Картина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7987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altLang="bg-BG" smtClean="0"/>
              <a:t>Подходи</a:t>
            </a:r>
          </a:p>
        </p:txBody>
      </p:sp>
      <p:pic>
        <p:nvPicPr>
          <p:cNvPr id="3" name="Картина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6243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altLang="bg-BG" smtClean="0">
                <a:latin typeface="Times New Roman" panose="02020603050405020304" pitchFamily="18" charset="0"/>
              </a:rPr>
              <a:t>Фази на здравното възпитание</a:t>
            </a:r>
          </a:p>
        </p:txBody>
      </p:sp>
      <p:pic>
        <p:nvPicPr>
          <p:cNvPr id="3" name="Картина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7399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altLang="bg-BG" smtClean="0"/>
              <a:t>Процес на комуникация</a:t>
            </a:r>
          </a:p>
        </p:txBody>
      </p:sp>
      <p:pic>
        <p:nvPicPr>
          <p:cNvPr id="3" name="Картина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298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altLang="bg-BG" smtClean="0"/>
              <a:t>Компоненти на комуникацията</a:t>
            </a:r>
          </a:p>
        </p:txBody>
      </p:sp>
      <p:pic>
        <p:nvPicPr>
          <p:cNvPr id="3" name="Картина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2170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 altLang="bg-BG" smtClean="0"/>
          </a:p>
        </p:txBody>
      </p:sp>
      <p:pic>
        <p:nvPicPr>
          <p:cNvPr id="3" name="Картина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95811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на Office">
  <a:themeElements>
    <a:clrScheme name="О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128</Words>
  <Application>Microsoft Office PowerPoint</Application>
  <PresentationFormat>Презентация на цял екран (4:3)</PresentationFormat>
  <Paragraphs>37</Paragraphs>
  <Slides>32</Slides>
  <Notes>0</Notes>
  <HiddenSlides>0</HiddenSlides>
  <MMClips>0</MMClips>
  <ScaleCrop>false</ScaleCrop>
  <HeadingPairs>
    <vt:vector size="8" baseType="variant">
      <vt:variant>
        <vt:lpstr>Използвани шрифтове</vt:lpstr>
      </vt:variant>
      <vt:variant>
        <vt:i4>4</vt:i4>
      </vt:variant>
      <vt:variant>
        <vt:lpstr>Тема</vt:lpstr>
      </vt:variant>
      <vt:variant>
        <vt:i4>1</vt:i4>
      </vt:variant>
      <vt:variant>
        <vt:lpstr>Вградени OLE сървъри</vt:lpstr>
      </vt:variant>
      <vt:variant>
        <vt:i4>1</vt:i4>
      </vt:variant>
      <vt:variant>
        <vt:lpstr>Заглавия на слайдовете</vt:lpstr>
      </vt:variant>
      <vt:variant>
        <vt:i4>32</vt:i4>
      </vt:variant>
    </vt:vector>
  </HeadingPairs>
  <TitlesOfParts>
    <vt:vector size="38" baseType="lpstr">
      <vt:lpstr>Arial</vt:lpstr>
      <vt:lpstr>Calibri</vt:lpstr>
      <vt:lpstr>Calibri Light</vt:lpstr>
      <vt:lpstr>Times New Roman</vt:lpstr>
      <vt:lpstr>Тема на Office</vt:lpstr>
      <vt:lpstr>CorelDRAW.Graphic.10</vt:lpstr>
      <vt:lpstr> ЗДРАВНО ВЪЗПИТАНИЕ</vt:lpstr>
      <vt:lpstr>Същност</vt:lpstr>
      <vt:lpstr>Цели на възпитанието </vt:lpstr>
      <vt:lpstr>Цели на възпитанието</vt:lpstr>
      <vt:lpstr>Подходи</vt:lpstr>
      <vt:lpstr>Фази на здравното възпитание</vt:lpstr>
      <vt:lpstr>Процес на комуникация</vt:lpstr>
      <vt:lpstr>Компоненти на комуникацията</vt:lpstr>
      <vt:lpstr>Презентация на PowerPoint</vt:lpstr>
      <vt:lpstr>Мотивация на здравното поведение</vt:lpstr>
      <vt:lpstr>Фактори за мотивация</vt:lpstr>
      <vt:lpstr>Мотивация на здравното поведение</vt:lpstr>
      <vt:lpstr>Мотивация на здравното поведение</vt:lpstr>
      <vt:lpstr>Мотивация на здравното поведение</vt:lpstr>
      <vt:lpstr>Мотивация на здравното поведение</vt:lpstr>
      <vt:lpstr>Етапи на поведенческата промяна </vt:lpstr>
      <vt:lpstr>Модели на здравно възпитание</vt:lpstr>
      <vt:lpstr>Модели на здравно възпитание</vt:lpstr>
      <vt:lpstr>Модели на здравно възпитание</vt:lpstr>
      <vt:lpstr>Методи на здравно възпитание</vt:lpstr>
      <vt:lpstr>Методи на здравно възпитание</vt:lpstr>
      <vt:lpstr>Методи на здравно възпитание</vt:lpstr>
      <vt:lpstr>Методи на здравно възпитание</vt:lpstr>
      <vt:lpstr>Методи на здравно възпитание</vt:lpstr>
      <vt:lpstr>Метод на социалното заучаване</vt:lpstr>
      <vt:lpstr>Дифузия на нововъведенията</vt:lpstr>
      <vt:lpstr>Метод на социална имунизация</vt:lpstr>
      <vt:lpstr>Мас-медийни стратегии</vt:lpstr>
      <vt:lpstr>Мас-медийни стратегии</vt:lpstr>
      <vt:lpstr>Изборът на метод за здравно възпитание зависи от:</vt:lpstr>
      <vt:lpstr>Принципи на здравно възпитание</vt:lpstr>
      <vt:lpstr>Принципи на здравно възпитание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ЗДРАВНО ВЪЗПИТАНИЕ</dc:title>
  <dc:creator>Стела</dc:creator>
  <cp:lastModifiedBy>Стела</cp:lastModifiedBy>
  <cp:revision>2</cp:revision>
  <dcterms:created xsi:type="dcterms:W3CDTF">2020-03-22T08:00:50Z</dcterms:created>
  <dcterms:modified xsi:type="dcterms:W3CDTF">2020-03-22T08:05:59Z</dcterms:modified>
</cp:coreProperties>
</file>