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0"/>
  </p:notes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0" r:id="rId16"/>
    <p:sldId id="269" r:id="rId17"/>
    <p:sldId id="291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6" r:id="rId33"/>
    <p:sldId id="287" r:id="rId34"/>
    <p:sldId id="288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8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2DA3C-A301-4538-B4D5-77AC4A6C1DCF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1B8FE-AD4B-40AC-BDEA-5826A2E9D15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491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B8FE-AD4B-40AC-BDEA-5826A2E9D15A}" type="slidenum">
              <a:rPr lang="bg-BG" smtClean="0"/>
              <a:pPr/>
              <a:t>22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9A289A-8BA1-4C45-8F02-E61E1A540C8D}" type="datetimeFigureOut">
              <a:rPr lang="bg-BG" smtClean="0"/>
              <a:pPr/>
              <a:t>22.3.2020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E70E9F-8CC0-420B-AB33-932567A6CDE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chumpalova@abv.b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86000" y="1714488"/>
            <a:ext cx="6172200" cy="2428892"/>
          </a:xfrm>
        </p:spPr>
        <p:txBody>
          <a:bodyPr>
            <a:normAutofit fontScale="90000"/>
          </a:bodyPr>
          <a:lstStyle/>
          <a:p>
            <a:r>
              <a:rPr lang="bg-BG" sz="2700" dirty="0"/>
              <a:t>Шизофрения – </a:t>
            </a:r>
            <a:r>
              <a:rPr lang="bg-BG" sz="2700" dirty="0" smtClean="0"/>
              <a:t>етиология </a:t>
            </a:r>
            <a:r>
              <a:rPr lang="bg-BG" sz="2700" dirty="0"/>
              <a:t>и патогенеза. Клинични форми, начин на протичане, лечение. Фармакотерапия, профилактика,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bg-BG" sz="2700" dirty="0"/>
              <a:t>рехабилитация</a:t>
            </a:r>
            <a:r>
              <a:rPr lang="bg-BG" dirty="0"/>
              <a:t>.</a:t>
            </a: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4797152"/>
            <a:ext cx="6357982" cy="852478"/>
          </a:xfrm>
        </p:spPr>
        <p:txBody>
          <a:bodyPr>
            <a:normAutofit/>
          </a:bodyPr>
          <a:lstStyle/>
          <a:p>
            <a:r>
              <a:rPr lang="bg-BG" dirty="0" smtClean="0"/>
              <a:t>Доц. д-р </a:t>
            </a:r>
            <a:r>
              <a:rPr lang="bg-BG" dirty="0"/>
              <a:t>Петранка Чумпалова</a:t>
            </a:r>
            <a:r>
              <a:rPr lang="bg-BG" dirty="0" smtClean="0"/>
              <a:t>, дм</a:t>
            </a:r>
            <a:endParaRPr lang="bg-BG" dirty="0"/>
          </a:p>
          <a:p>
            <a:r>
              <a:rPr lang="bg-BG" dirty="0"/>
              <a:t>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07704" y="-63941"/>
            <a:ext cx="7236296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„ОБЩЕСТВЕНО ЗДРАВЕ“</a:t>
            </a:r>
            <a:endParaRPr lang="en-US" altLang="en-US" sz="20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dirty="0">
                <a:solidFill>
                  <a:schemeClr val="bg1"/>
                </a:solidFill>
              </a:rPr>
              <a:t>катедра “Психиатрия и медицинска </a:t>
            </a:r>
            <a:r>
              <a:rPr lang="bg-BG" sz="2000" dirty="0" smtClean="0">
                <a:solidFill>
                  <a:schemeClr val="bg1"/>
                </a:solidFill>
              </a:rPr>
              <a:t>психология</a:t>
            </a:r>
            <a:endParaRPr lang="bg-BG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53888"/>
              </p:ext>
            </p:extLst>
          </p:nvPr>
        </p:nvGraphicFramePr>
        <p:xfrm>
          <a:off x="905346" y="300780"/>
          <a:ext cx="1380654" cy="141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46" y="300780"/>
                        <a:ext cx="1380654" cy="1413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/>
              <a:t>Етиология и </a:t>
            </a:r>
            <a:r>
              <a:rPr lang="bg-BG" i="1" dirty="0" err="1"/>
              <a:t>патогенеза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b="1" dirty="0"/>
              <a:t>  2.  Ензими</a:t>
            </a:r>
          </a:p>
          <a:p>
            <a:pPr>
              <a:buNone/>
            </a:pPr>
            <a:endParaRPr lang="bg-BG" b="1" dirty="0"/>
          </a:p>
          <a:p>
            <a:pPr>
              <a:buFont typeface="Wingdings" pitchFamily="2" charset="2"/>
              <a:buChar char="ü"/>
            </a:pPr>
            <a:r>
              <a:rPr lang="bg-BG" dirty="0" err="1"/>
              <a:t>Моноаминооксидазата</a:t>
            </a:r>
            <a:r>
              <a:rPr lang="bg-BG" dirty="0"/>
              <a:t> – МАО</a:t>
            </a:r>
          </a:p>
          <a:p>
            <a:pPr>
              <a:buFont typeface="Wingdings" pitchFamily="2" charset="2"/>
              <a:buChar char="ü"/>
            </a:pPr>
            <a:r>
              <a:rPr lang="bg-BG" dirty="0" err="1"/>
              <a:t>Катехолортометилтрансфераза</a:t>
            </a:r>
            <a:r>
              <a:rPr lang="bg-BG" dirty="0"/>
              <a:t> – КОМТ</a:t>
            </a:r>
          </a:p>
          <a:p>
            <a:pPr>
              <a:buFont typeface="Wingdings" pitchFamily="2" charset="2"/>
              <a:buChar char="ü"/>
            </a:pPr>
            <a:r>
              <a:rPr lang="bg-BG" dirty="0" err="1"/>
              <a:t>Креатининфосфокиназа</a:t>
            </a:r>
            <a:r>
              <a:rPr lang="bg-BG" dirty="0"/>
              <a:t> – КФК</a:t>
            </a:r>
          </a:p>
          <a:p>
            <a:pPr>
              <a:buFont typeface="Wingdings" pitchFamily="2" charset="2"/>
              <a:buChar char="ü"/>
            </a:pPr>
            <a:r>
              <a:rPr lang="bg-BG" dirty="0" err="1"/>
              <a:t>Допаминбетахидроксилаза</a:t>
            </a:r>
            <a:r>
              <a:rPr lang="bg-BG" dirty="0"/>
              <a:t> – ДБХ</a:t>
            </a:r>
          </a:p>
          <a:p>
            <a:pPr>
              <a:buNone/>
            </a:pPr>
            <a:endParaRPr lang="bg-BG" b="1" dirty="0"/>
          </a:p>
          <a:p>
            <a:pPr marL="514350" indent="-514350"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/>
              <a:t>Етиология и </a:t>
            </a:r>
            <a:r>
              <a:rPr lang="bg-BG" i="1" dirty="0" err="1"/>
              <a:t>патогенеза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en-US" b="1" dirty="0"/>
              <a:t>III. </a:t>
            </a:r>
            <a:r>
              <a:rPr lang="bg-BG" b="1" dirty="0"/>
              <a:t>Вирусни теории</a:t>
            </a:r>
          </a:p>
          <a:p>
            <a:pPr marL="514350" indent="-514350">
              <a:buNone/>
            </a:pPr>
            <a:r>
              <a:rPr lang="en-US" b="1" dirty="0"/>
              <a:t>IV. </a:t>
            </a:r>
            <a:r>
              <a:rPr lang="bg-BG" b="1" dirty="0" err="1"/>
              <a:t>Имунологични</a:t>
            </a:r>
            <a:r>
              <a:rPr lang="bg-BG" b="1" dirty="0"/>
              <a:t> теории</a:t>
            </a:r>
          </a:p>
          <a:p>
            <a:pPr marL="514350" lvl="0" indent="-514350">
              <a:buNone/>
            </a:pPr>
            <a:r>
              <a:rPr lang="en-US" b="1" dirty="0"/>
              <a:t>V. </a:t>
            </a:r>
            <a:r>
              <a:rPr lang="bg-BG" b="1" dirty="0" err="1"/>
              <a:t>Средови</a:t>
            </a:r>
            <a:r>
              <a:rPr lang="bg-BG" b="1" dirty="0"/>
              <a:t> фактори</a:t>
            </a:r>
          </a:p>
          <a:p>
            <a:pPr marL="514350" indent="-514350">
              <a:buNone/>
            </a:pPr>
            <a:r>
              <a:rPr lang="en-US" b="1" dirty="0"/>
              <a:t>VI. </a:t>
            </a:r>
            <a:r>
              <a:rPr lang="bg-BG" b="1" dirty="0"/>
              <a:t>Психологични теории</a:t>
            </a:r>
          </a:p>
          <a:p>
            <a:pPr marL="514350" indent="-514350">
              <a:buNone/>
            </a:pPr>
            <a:r>
              <a:rPr lang="en-US" b="1" dirty="0"/>
              <a:t>VII. </a:t>
            </a:r>
            <a:r>
              <a:rPr lang="bg-BG" b="1" dirty="0"/>
              <a:t>Роля на житейските събития и психични стресове</a:t>
            </a:r>
          </a:p>
          <a:p>
            <a:pPr marL="514350" lvl="0" indent="-514350">
              <a:buNone/>
            </a:pPr>
            <a:r>
              <a:rPr lang="en-US" b="1" dirty="0"/>
              <a:t>VIII. </a:t>
            </a:r>
            <a:r>
              <a:rPr lang="bg-BG" b="1" dirty="0"/>
              <a:t>Проучвания върху предразполагащите фактори</a:t>
            </a:r>
          </a:p>
          <a:p>
            <a:pPr marL="514350" indent="-514350">
              <a:buNone/>
            </a:pPr>
            <a:endParaRPr lang="bg-BG" b="1" dirty="0"/>
          </a:p>
          <a:p>
            <a:pPr marL="514350" indent="-514350">
              <a:buFont typeface="Arial" pitchFamily="34" charset="0"/>
              <a:buAutoNum type="arabicPeriod" startAt="3"/>
            </a:pPr>
            <a:endParaRPr lang="bg-BG" b="1" dirty="0"/>
          </a:p>
          <a:p>
            <a:pPr marL="514350" lvl="0" indent="-514350">
              <a:buFont typeface="Arial" pitchFamily="34" charset="0"/>
              <a:buAutoNum type="arabicPeriod" startAt="3"/>
            </a:pPr>
            <a:endParaRPr lang="bg-BG" b="1" dirty="0"/>
          </a:p>
          <a:p>
            <a:pPr marL="514350" indent="-514350">
              <a:buFont typeface="Arial" pitchFamily="34" charset="0"/>
              <a:buAutoNum type="arabicPeriod" startAt="3"/>
            </a:pPr>
            <a:endParaRPr lang="bg-BG" b="1" dirty="0"/>
          </a:p>
          <a:p>
            <a:pPr marL="514350" lvl="0" indent="-514350">
              <a:buAutoNum type="arabicPeriod" startAt="3"/>
            </a:pPr>
            <a:endParaRPr lang="bg-BG" b="1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i="1" dirty="0"/>
              <a:t>Класификация</a:t>
            </a:r>
            <a:r>
              <a:rPr lang="en-US" i="1" dirty="0"/>
              <a:t> </a:t>
            </a:r>
            <a:r>
              <a:rPr lang="bg-BG" i="1" dirty="0"/>
              <a:t>по МКБ – 10 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F20.</a:t>
            </a:r>
            <a:r>
              <a:rPr lang="bg-BG" dirty="0"/>
              <a:t>0 </a:t>
            </a:r>
            <a:r>
              <a:rPr lang="bg-BG" dirty="0" err="1"/>
              <a:t>Параноидна</a:t>
            </a:r>
            <a:r>
              <a:rPr lang="bg-BG" dirty="0"/>
              <a:t> шизофрения</a:t>
            </a:r>
          </a:p>
          <a:p>
            <a:r>
              <a:rPr lang="en-US" dirty="0"/>
              <a:t>F</a:t>
            </a:r>
            <a:r>
              <a:rPr lang="bg-BG" dirty="0"/>
              <a:t>20.1 </a:t>
            </a:r>
            <a:r>
              <a:rPr lang="bg-BG" dirty="0" err="1"/>
              <a:t>Кататонна</a:t>
            </a:r>
            <a:r>
              <a:rPr lang="bg-BG" dirty="0"/>
              <a:t> шизофрения</a:t>
            </a:r>
          </a:p>
          <a:p>
            <a:r>
              <a:rPr lang="en-US" dirty="0"/>
              <a:t>F</a:t>
            </a:r>
            <a:r>
              <a:rPr lang="bg-BG" dirty="0"/>
              <a:t>20.3 Недиференцирана шизофрения</a:t>
            </a:r>
          </a:p>
          <a:p>
            <a:r>
              <a:rPr lang="en-US" dirty="0"/>
              <a:t>F</a:t>
            </a:r>
            <a:r>
              <a:rPr lang="bg-BG" dirty="0"/>
              <a:t>20.4 </a:t>
            </a:r>
            <a:r>
              <a:rPr lang="bg-BG" dirty="0" err="1"/>
              <a:t>Постшизофренна</a:t>
            </a:r>
            <a:r>
              <a:rPr lang="bg-BG" dirty="0"/>
              <a:t> депресия</a:t>
            </a:r>
          </a:p>
          <a:p>
            <a:r>
              <a:rPr lang="en-US" dirty="0"/>
              <a:t>F</a:t>
            </a:r>
            <a:r>
              <a:rPr lang="bg-BG" dirty="0"/>
              <a:t>20.5 </a:t>
            </a:r>
            <a:r>
              <a:rPr lang="bg-BG" dirty="0" err="1"/>
              <a:t>Резидуална</a:t>
            </a:r>
            <a:r>
              <a:rPr lang="bg-BG" dirty="0"/>
              <a:t> шизофрения</a:t>
            </a:r>
          </a:p>
          <a:p>
            <a:r>
              <a:rPr lang="en-US" dirty="0"/>
              <a:t>F</a:t>
            </a:r>
            <a:r>
              <a:rPr lang="bg-BG" dirty="0"/>
              <a:t>20.6 Проста шизофрения</a:t>
            </a:r>
          </a:p>
          <a:p>
            <a:r>
              <a:rPr lang="en-US" dirty="0"/>
              <a:t>F</a:t>
            </a:r>
            <a:r>
              <a:rPr lang="bg-BG" dirty="0"/>
              <a:t>20.8 Друга</a:t>
            </a:r>
          </a:p>
          <a:p>
            <a:r>
              <a:rPr lang="en-US" dirty="0"/>
              <a:t>F</a:t>
            </a:r>
            <a:r>
              <a:rPr lang="bg-BG" dirty="0"/>
              <a:t>20.9 Неуточнена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i="1" dirty="0"/>
              <a:t>Клинична картина 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   </a:t>
            </a:r>
            <a:r>
              <a:rPr lang="bg-BG" dirty="0"/>
              <a:t>Шизофренията се </a:t>
            </a:r>
            <a:r>
              <a:rPr lang="bg-BG" dirty="0" err="1"/>
              <a:t>храктеризира</a:t>
            </a:r>
            <a:r>
              <a:rPr lang="bg-BG" dirty="0"/>
              <a:t> най – общо с</a:t>
            </a:r>
            <a:r>
              <a:rPr lang="en-US" dirty="0"/>
              <a:t> </a:t>
            </a:r>
            <a:r>
              <a:rPr lang="bg-BG" dirty="0"/>
              <a:t>качествени и характерни</a:t>
            </a:r>
            <a:r>
              <a:rPr lang="en-US" dirty="0"/>
              <a:t> </a:t>
            </a:r>
            <a:r>
              <a:rPr lang="bg-BG" dirty="0"/>
              <a:t>отклонения в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bg-BG" dirty="0"/>
              <a:t>мисловния процес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bg-BG" dirty="0" err="1"/>
              <a:t>възриятията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bg-BG" dirty="0"/>
              <a:t>волевата сфера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bg-BG" dirty="0"/>
              <a:t>емоциите 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bg-BG" dirty="0"/>
              <a:t>вниманието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bg-BG" dirty="0"/>
              <a:t>Обикновено съзнанието, както и </a:t>
            </a:r>
            <a:r>
              <a:rPr lang="bg-BG" dirty="0" err="1"/>
              <a:t>предболестните</a:t>
            </a:r>
            <a:r>
              <a:rPr lang="bg-BG" dirty="0"/>
              <a:t> интелектуални възможности, остават незасегнати</a:t>
            </a:r>
            <a:r>
              <a:rPr lang="en-US" dirty="0"/>
              <a:t>. </a:t>
            </a:r>
            <a:endParaRPr lang="bg-BG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Систематизиране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    E. S. </a:t>
            </a:r>
            <a:r>
              <a:rPr lang="en-US" dirty="0" err="1"/>
              <a:t>Johnstone</a:t>
            </a:r>
            <a:r>
              <a:rPr lang="en-US" dirty="0"/>
              <a:t>, T. Craw, N. </a:t>
            </a:r>
            <a:r>
              <a:rPr lang="en-US" dirty="0" err="1"/>
              <a:t>Andreasen</a:t>
            </a:r>
            <a:r>
              <a:rPr lang="en-US" dirty="0"/>
              <a:t> </a:t>
            </a:r>
            <a:r>
              <a:rPr lang="bg-BG" dirty="0"/>
              <a:t>систематизират </a:t>
            </a:r>
            <a:r>
              <a:rPr lang="bg-BG" dirty="0" err="1"/>
              <a:t>шизофренните</a:t>
            </a:r>
            <a:r>
              <a:rPr lang="bg-BG" dirty="0"/>
              <a:t> симптоми на позитивни и негативни.</a:t>
            </a:r>
          </a:p>
          <a:p>
            <a:pPr>
              <a:buNone/>
            </a:pPr>
            <a:r>
              <a:rPr lang="bg-BG" b="1" u="sng" dirty="0"/>
              <a:t>Позитивни: 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Преживяване на ехо на мисълта, за вмъкване или отнемане на мисли, на способност за предаване на мисли от разстояние.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Развитие на </a:t>
            </a:r>
            <a:r>
              <a:rPr lang="bg-BG" dirty="0" err="1"/>
              <a:t>налудности</a:t>
            </a:r>
            <a:r>
              <a:rPr lang="bg-BG" dirty="0"/>
              <a:t> за външен контрол, за въздействие или принудително наложена </a:t>
            </a:r>
            <a:r>
              <a:rPr lang="bg-BG" dirty="0" err="1"/>
              <a:t>посивност</a:t>
            </a:r>
            <a:r>
              <a:rPr lang="bg-BG" dirty="0"/>
              <a:t> върху собствените движения</a:t>
            </a:r>
            <a:r>
              <a:rPr lang="en-US" dirty="0"/>
              <a:t>, </a:t>
            </a:r>
            <a:r>
              <a:rPr lang="bg-BG" dirty="0"/>
              <a:t>върху собствените мисли, действия или усещания, поява на </a:t>
            </a:r>
            <a:r>
              <a:rPr lang="bg-BG" dirty="0" err="1"/>
              <a:t>налудни</a:t>
            </a:r>
            <a:r>
              <a:rPr lang="bg-BG" dirty="0"/>
              <a:t> възприятия</a:t>
            </a:r>
            <a:r>
              <a:rPr lang="en-US" dirty="0"/>
              <a:t>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Систематизиране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/>
              <a:t>3.  </a:t>
            </a:r>
            <a:r>
              <a:rPr lang="bg-BG" dirty="0"/>
              <a:t>Поява на слухови халюцинации</a:t>
            </a:r>
            <a:r>
              <a:rPr lang="en-US" dirty="0"/>
              <a:t>; </a:t>
            </a:r>
            <a:r>
              <a:rPr lang="bg-BG" dirty="0"/>
              <a:t>възприемане на гласове идващи от някоя част от тялото.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4.  </a:t>
            </a:r>
            <a:r>
              <a:rPr lang="bg-BG" dirty="0"/>
              <a:t>Развитие на </a:t>
            </a:r>
            <a:r>
              <a:rPr lang="bg-BG" dirty="0" err="1"/>
              <a:t>персистиращи</a:t>
            </a:r>
            <a:r>
              <a:rPr lang="bg-BG" dirty="0"/>
              <a:t>, </a:t>
            </a:r>
            <a:r>
              <a:rPr lang="bg-BG" dirty="0" err="1"/>
              <a:t>културално</a:t>
            </a:r>
            <a:r>
              <a:rPr lang="bg-BG" dirty="0"/>
              <a:t> несвойствени </a:t>
            </a:r>
            <a:r>
              <a:rPr lang="bg-BG" dirty="0" err="1"/>
              <a:t>налудности</a:t>
            </a:r>
            <a:r>
              <a:rPr lang="bg-BG" dirty="0"/>
              <a:t> с особено съдържание, за </a:t>
            </a:r>
            <a:r>
              <a:rPr lang="bg-BG" dirty="0" err="1"/>
              <a:t>свръхчвешки</a:t>
            </a:r>
            <a:r>
              <a:rPr lang="bg-BG" dirty="0"/>
              <a:t> възможности и власт</a:t>
            </a:r>
            <a:r>
              <a:rPr lang="en-US" dirty="0"/>
              <a:t>.</a:t>
            </a:r>
            <a:r>
              <a:rPr lang="bg-BG" dirty="0"/>
              <a:t> 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Систематизиране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5"/>
            </a:pPr>
            <a:r>
              <a:rPr lang="bg-BG" dirty="0" err="1"/>
              <a:t>Персистиращи</a:t>
            </a:r>
            <a:r>
              <a:rPr lang="bg-BG" dirty="0"/>
              <a:t> халюцинации от различни сетивни модалности,</a:t>
            </a:r>
            <a:r>
              <a:rPr lang="en-US" dirty="0"/>
              <a:t> </a:t>
            </a:r>
            <a:r>
              <a:rPr lang="bg-BG" dirty="0"/>
              <a:t>придружени от </a:t>
            </a:r>
            <a:r>
              <a:rPr lang="bg-BG" dirty="0" err="1"/>
              <a:t>бързорлеходни</a:t>
            </a:r>
            <a:r>
              <a:rPr lang="bg-BG" dirty="0"/>
              <a:t>, несистематизирани </a:t>
            </a:r>
            <a:r>
              <a:rPr lang="bg-BG" dirty="0" err="1"/>
              <a:t>налудности</a:t>
            </a:r>
            <a:r>
              <a:rPr lang="bg-BG" dirty="0"/>
              <a:t> без съответния </a:t>
            </a:r>
            <a:r>
              <a:rPr lang="bg-BG" dirty="0" err="1"/>
              <a:t>афективен</a:t>
            </a:r>
            <a:r>
              <a:rPr lang="bg-BG" dirty="0"/>
              <a:t> заряд или на </a:t>
            </a:r>
            <a:r>
              <a:rPr lang="bg-BG" dirty="0" err="1"/>
              <a:t>персистиращи</a:t>
            </a:r>
            <a:r>
              <a:rPr lang="bg-BG" dirty="0"/>
              <a:t> </a:t>
            </a:r>
            <a:r>
              <a:rPr lang="bg-BG" dirty="0" err="1"/>
              <a:t>свръценни</a:t>
            </a:r>
            <a:r>
              <a:rPr lang="bg-BG" dirty="0"/>
              <a:t> мисли, появяващи се ежедневно в продължение на седмици или месеци.</a:t>
            </a:r>
            <a:endParaRPr lang="en-US" dirty="0"/>
          </a:p>
          <a:p>
            <a:pPr marL="514350" indent="-514350">
              <a:buAutoNum type="arabicPeriod" startAt="5"/>
            </a:pPr>
            <a:r>
              <a:rPr lang="bg-BG" dirty="0"/>
              <a:t>Преживяване за вмятане на думи /</a:t>
            </a:r>
            <a:r>
              <a:rPr lang="bg-BG" dirty="0" err="1"/>
              <a:t>мантизъм</a:t>
            </a:r>
            <a:r>
              <a:rPr lang="bg-BG" dirty="0"/>
              <a:t>/ в потока на мислите или внезапно отнемане на последния /</a:t>
            </a:r>
            <a:r>
              <a:rPr lang="bg-BG" dirty="0" err="1"/>
              <a:t>шперунг</a:t>
            </a:r>
            <a:r>
              <a:rPr lang="bg-BG" dirty="0"/>
              <a:t>, бараж/</a:t>
            </a:r>
            <a:r>
              <a:rPr lang="en-US" dirty="0"/>
              <a:t>. </a:t>
            </a:r>
            <a:r>
              <a:rPr lang="bg-BG" dirty="0"/>
              <a:t>Те </a:t>
            </a:r>
            <a:r>
              <a:rPr lang="bg-BG" dirty="0" err="1"/>
              <a:t>предизмикват</a:t>
            </a:r>
            <a:r>
              <a:rPr lang="bg-BG" dirty="0"/>
              <a:t> разкъсване или </a:t>
            </a:r>
            <a:r>
              <a:rPr lang="bg-BG" dirty="0" err="1"/>
              <a:t>несъответност</a:t>
            </a:r>
            <a:r>
              <a:rPr lang="bg-BG" dirty="0"/>
              <a:t> /неразбираемост/ на речта, водят до поява на нови понятия /неологизми/.</a:t>
            </a:r>
            <a:endParaRPr lang="en-US" dirty="0"/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Систематизиране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7. </a:t>
            </a:r>
            <a:r>
              <a:rPr lang="bg-BG" dirty="0" err="1"/>
              <a:t>Кататонна</a:t>
            </a:r>
            <a:r>
              <a:rPr lang="bg-BG" dirty="0"/>
              <a:t> симптоматика – нецеленасочена /</a:t>
            </a:r>
            <a:r>
              <a:rPr lang="bg-BG" dirty="0" err="1"/>
              <a:t>безмислена</a:t>
            </a:r>
            <a:r>
              <a:rPr lang="bg-BG" dirty="0"/>
              <a:t>, няма, неистова и пр./ възбуда или </a:t>
            </a:r>
            <a:r>
              <a:rPr lang="bg-BG" dirty="0" err="1"/>
              <a:t>ступор</a:t>
            </a:r>
            <a:r>
              <a:rPr lang="bg-BG" dirty="0"/>
              <a:t> /с восъчна гъвкавост, негативизъм, </a:t>
            </a:r>
            <a:r>
              <a:rPr lang="bg-BG" dirty="0" err="1"/>
              <a:t>мутизъм</a:t>
            </a:r>
            <a:r>
              <a:rPr lang="bg-BG" dirty="0"/>
              <a:t>, заемане на причудливи пози – ембрионално  положение, въздушна възглавница, симптом на хоботчето/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Систематизиране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b="1" u="sng" dirty="0"/>
              <a:t>Негативни: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Обедняване на речта.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Забавяне на мисленето и речта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Емоционално изравняване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err="1"/>
              <a:t>Абулия</a:t>
            </a:r>
            <a:r>
              <a:rPr lang="bg-BG" dirty="0"/>
              <a:t> – болните загубват вътрешната си мотивация за работа, за полагане на грижи за себе си, дори за личната си хигиена.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g-BG" dirty="0" err="1"/>
              <a:t>Аутизъм</a:t>
            </a:r>
            <a:r>
              <a:rPr lang="bg-BG" dirty="0"/>
              <a:t> – загубата на </a:t>
            </a:r>
            <a:r>
              <a:rPr lang="bg-BG" dirty="0" err="1"/>
              <a:t>потици</a:t>
            </a:r>
            <a:r>
              <a:rPr lang="bg-BG" dirty="0"/>
              <a:t> кара болните към пълно затваряне в себе си, до пълна загуба на поривите към каквато и да е социална активност. </a:t>
            </a:r>
          </a:p>
          <a:p>
            <a:pPr>
              <a:buNone/>
            </a:pPr>
            <a:endParaRPr lang="bg-BG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Начало на шизофренията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bg-BG" dirty="0"/>
              <a:t>Остро с тежки поведенчески разстройства.</a:t>
            </a:r>
            <a:endParaRPr lang="en-US" dirty="0"/>
          </a:p>
          <a:p>
            <a:pPr lvl="0">
              <a:buNone/>
            </a:pPr>
            <a:endParaRPr lang="bg-BG" dirty="0"/>
          </a:p>
          <a:p>
            <a:pPr lvl="0"/>
            <a:r>
              <a:rPr lang="bg-BG" dirty="0"/>
              <a:t>Постепенно /подмолно/, с настъпателна поява на странности</a:t>
            </a:r>
            <a:r>
              <a:rPr lang="en-US" dirty="0"/>
              <a:t>,</a:t>
            </a:r>
            <a:r>
              <a:rPr lang="bg-BG" dirty="0"/>
              <a:t> неразбираемост в поведението, на странни /най – често </a:t>
            </a:r>
            <a:r>
              <a:rPr lang="bg-BG" dirty="0" err="1"/>
              <a:t>налудни</a:t>
            </a:r>
            <a:r>
              <a:rPr lang="bg-BG" dirty="0"/>
              <a:t>/ идеи.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n\Desktop\shizofreniya-nacha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Протичане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bg-BG" dirty="0"/>
              <a:t>Шизофренията се счита за заболяване с хронично протичане и закономерно водещо да задълбочаваща се промяна на личността и </a:t>
            </a:r>
            <a:r>
              <a:rPr lang="bg-BG" dirty="0" err="1"/>
              <a:t>инвалидизация</a:t>
            </a:r>
            <a:r>
              <a:rPr lang="en-US" dirty="0"/>
              <a:t>.</a:t>
            </a:r>
            <a:endParaRPr lang="bg-BG" dirty="0"/>
          </a:p>
          <a:p>
            <a:pPr lvl="0"/>
            <a:r>
              <a:rPr lang="bg-BG" dirty="0"/>
              <a:t>Около 10</a:t>
            </a:r>
            <a:r>
              <a:rPr lang="en-US" dirty="0"/>
              <a:t> %</a:t>
            </a:r>
            <a:r>
              <a:rPr lang="bg-BG" dirty="0"/>
              <a:t> </a:t>
            </a:r>
            <a:r>
              <a:rPr lang="en-US" dirty="0"/>
              <a:t> </a:t>
            </a:r>
            <a:r>
              <a:rPr lang="bg-BG" dirty="0" err="1"/>
              <a:t>прогредиентно</a:t>
            </a:r>
            <a:r>
              <a:rPr lang="bg-BG" dirty="0"/>
              <a:t> протичане.</a:t>
            </a:r>
          </a:p>
          <a:p>
            <a:pPr lvl="0"/>
            <a:r>
              <a:rPr lang="bg-BG" dirty="0"/>
              <a:t>Около 35 </a:t>
            </a:r>
            <a:r>
              <a:rPr lang="en-US" dirty="0"/>
              <a:t>%  </a:t>
            </a:r>
            <a:r>
              <a:rPr lang="bg-BG" dirty="0"/>
              <a:t>пристъпно – </a:t>
            </a:r>
            <a:r>
              <a:rPr lang="bg-BG" dirty="0" err="1"/>
              <a:t>прогредиентно</a:t>
            </a:r>
            <a:r>
              <a:rPr lang="bg-BG" dirty="0"/>
              <a:t> протичане.</a:t>
            </a:r>
          </a:p>
          <a:p>
            <a:pPr lvl="0"/>
            <a:r>
              <a:rPr lang="bg-BG" dirty="0"/>
              <a:t>При около 35</a:t>
            </a:r>
            <a:r>
              <a:rPr lang="en-US" dirty="0"/>
              <a:t> %</a:t>
            </a:r>
            <a:r>
              <a:rPr lang="bg-BG" dirty="0"/>
              <a:t> </a:t>
            </a:r>
            <a:r>
              <a:rPr lang="bg-BG" dirty="0" err="1"/>
              <a:t>ремитиращо</a:t>
            </a:r>
            <a:r>
              <a:rPr lang="bg-BG" dirty="0"/>
              <a:t> протичане.</a:t>
            </a:r>
          </a:p>
          <a:p>
            <a:pPr lvl="0"/>
            <a:r>
              <a:rPr lang="bg-BG" dirty="0"/>
              <a:t>20</a:t>
            </a:r>
            <a:r>
              <a:rPr lang="en-US" dirty="0"/>
              <a:t> %</a:t>
            </a:r>
            <a:r>
              <a:rPr lang="bg-BG" dirty="0"/>
              <a:t> </a:t>
            </a:r>
            <a:r>
              <a:rPr lang="bg-BG" dirty="0" err="1"/>
              <a:t>еднопристъпна</a:t>
            </a:r>
            <a:r>
              <a:rPr lang="bg-BG" dirty="0"/>
              <a:t> шизофрения</a:t>
            </a:r>
            <a:r>
              <a:rPr lang="en-US" dirty="0"/>
              <a:t>.</a:t>
            </a:r>
            <a:endParaRPr lang="bg-BG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bg-BG" b="1" dirty="0" err="1"/>
              <a:t>Параноидна</a:t>
            </a:r>
            <a:r>
              <a:rPr lang="bg-BG" b="1" dirty="0"/>
              <a:t> шизофрения</a:t>
            </a:r>
            <a:br>
              <a:rPr lang="bg-BG" b="1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>
            <a:noAutofit/>
          </a:bodyPr>
          <a:lstStyle/>
          <a:p>
            <a:r>
              <a:rPr lang="en-US" dirty="0"/>
              <a:t>O</a:t>
            </a:r>
            <a:r>
              <a:rPr lang="bg-BG" dirty="0" err="1"/>
              <a:t>коло</a:t>
            </a:r>
            <a:r>
              <a:rPr lang="bg-BG" dirty="0"/>
              <a:t> 75 </a:t>
            </a:r>
            <a:r>
              <a:rPr lang="en-US" dirty="0"/>
              <a:t>%</a:t>
            </a:r>
            <a:r>
              <a:rPr lang="bg-BG" dirty="0"/>
              <a:t> от всички боледуващи.</a:t>
            </a:r>
            <a:r>
              <a:rPr lang="en-US" dirty="0"/>
              <a:t> </a:t>
            </a:r>
            <a:r>
              <a:rPr lang="bg-BG" dirty="0"/>
              <a:t> </a:t>
            </a:r>
          </a:p>
          <a:p>
            <a:r>
              <a:rPr lang="bg-BG" dirty="0"/>
              <a:t>Началото е 30 – 40 годишна възраст. </a:t>
            </a:r>
          </a:p>
          <a:p>
            <a:pPr lvl="0"/>
            <a:r>
              <a:rPr lang="bg-BG" dirty="0"/>
              <a:t>Богата налудна продукция от параноидния кръг – налудности за отношение, въздействие, преследване, унищожение, за особена мисия</a:t>
            </a:r>
            <a:r>
              <a:rPr lang="en-US" dirty="0"/>
              <a:t>.</a:t>
            </a:r>
            <a:endParaRPr lang="bg-BG" dirty="0"/>
          </a:p>
          <a:p>
            <a:pPr lvl="0"/>
            <a:r>
              <a:rPr lang="bg-BG" dirty="0"/>
              <a:t>Наличие най – често на вербални слухови халюцинации със заплашващ, коментиращ, заповеден характер</a:t>
            </a:r>
            <a:r>
              <a:rPr lang="en-US" dirty="0"/>
              <a:t>.</a:t>
            </a:r>
            <a:endParaRPr lang="bg-BG" dirty="0"/>
          </a:p>
          <a:p>
            <a:pPr lvl="0"/>
            <a:r>
              <a:rPr lang="bg-BG" dirty="0"/>
              <a:t>Понякога преобладаващо се среща </a:t>
            </a:r>
            <a:r>
              <a:rPr lang="bg-BG" dirty="0" err="1"/>
              <a:t>халюцинаторно</a:t>
            </a:r>
            <a:r>
              <a:rPr lang="bg-BG" dirty="0"/>
              <a:t> възприятие и от други сетивни модалности.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/>
              <a:t>Параноидна</a:t>
            </a:r>
            <a:r>
              <a:rPr lang="bg-BG" b="1" dirty="0"/>
              <a:t> шизофрения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bg-BG" dirty="0"/>
              <a:t>Относителн специфичен, но не патогномоничен за параноидната шизофрения е синдрома на Кандинский – Клерамбо: 		</a:t>
            </a:r>
            <a:endParaRPr lang="en-US" dirty="0"/>
          </a:p>
          <a:p>
            <a:pPr lvl="0">
              <a:buNone/>
            </a:pPr>
            <a:r>
              <a:rPr lang="en-US" dirty="0"/>
              <a:t>		</a:t>
            </a:r>
            <a:r>
              <a:rPr lang="bg-BG" dirty="0"/>
              <a:t>Налудности за въздействие, 	Псевдохалюцинации, </a:t>
            </a:r>
          </a:p>
          <a:p>
            <a:pPr lvl="0">
              <a:buNone/>
            </a:pPr>
            <a:r>
              <a:rPr lang="bg-BG" dirty="0"/>
              <a:t>		Чувство за откритост и неавтономност </a:t>
            </a:r>
            <a:r>
              <a:rPr lang="en-US" dirty="0"/>
              <a:t>	</a:t>
            </a:r>
            <a:r>
              <a:rPr lang="bg-BG" dirty="0"/>
              <a:t>на 	собствените мисли, чувства и </a:t>
            </a:r>
            <a:r>
              <a:rPr lang="en-US" dirty="0"/>
              <a:t>	</a:t>
            </a:r>
            <a:r>
              <a:rPr lang="bg-BG" dirty="0"/>
              <a:t>действия.</a:t>
            </a:r>
          </a:p>
          <a:p>
            <a:pPr lvl="0"/>
            <a:r>
              <a:rPr lang="bg-BG" dirty="0"/>
              <a:t>Емоционални разстройства – необоснована раздразнителност, мнителност, витална </a:t>
            </a:r>
            <a:r>
              <a:rPr lang="bg-BG" dirty="0" err="1"/>
              <a:t>застрашеност</a:t>
            </a:r>
            <a:r>
              <a:rPr lang="bg-BG" dirty="0"/>
              <a:t>, внезапни гневни изблици. </a:t>
            </a:r>
            <a:endParaRPr lang="en-US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/>
            </a:r>
            <a:br>
              <a:rPr lang="bg-BG" b="1" dirty="0"/>
            </a:br>
            <a:r>
              <a:rPr lang="bg-BG" b="1" dirty="0" err="1"/>
              <a:t>Хебефренна</a:t>
            </a:r>
            <a:r>
              <a:rPr lang="bg-BG" b="1" dirty="0"/>
              <a:t> шизофрения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bg-BG" dirty="0"/>
              <a:t>	Това е форма на младата възраст – пикът на заболяването е между 15 – 25 години. </a:t>
            </a:r>
          </a:p>
          <a:p>
            <a:pPr>
              <a:buNone/>
            </a:pPr>
            <a:r>
              <a:rPr lang="bg-BG" dirty="0"/>
              <a:t>	Обхваща около 5</a:t>
            </a:r>
            <a:r>
              <a:rPr lang="en-US" dirty="0"/>
              <a:t>%</a:t>
            </a:r>
            <a:r>
              <a:rPr lang="bg-BG" dirty="0"/>
              <a:t> от случаите със шизофрения. </a:t>
            </a:r>
          </a:p>
          <a:p>
            <a:pPr lvl="0"/>
            <a:r>
              <a:rPr lang="bg-BG" dirty="0"/>
              <a:t>Особената </a:t>
            </a:r>
            <a:r>
              <a:rPr lang="bg-BG" dirty="0" err="1"/>
              <a:t>психомоторика</a:t>
            </a:r>
            <a:r>
              <a:rPr lang="bg-BG" dirty="0"/>
              <a:t> и волевите нарушения под формата на: </a:t>
            </a:r>
            <a:r>
              <a:rPr lang="bg-BG" dirty="0" err="1"/>
              <a:t>своеобразви</a:t>
            </a:r>
            <a:r>
              <a:rPr lang="bg-BG" dirty="0"/>
              <a:t> пози и </a:t>
            </a:r>
            <a:r>
              <a:rPr lang="bg-BG" dirty="0" err="1"/>
              <a:t>маниеризми</a:t>
            </a:r>
            <a:r>
              <a:rPr lang="bg-BG" dirty="0"/>
              <a:t>, гримаси, изплезвания, нелепо – </a:t>
            </a:r>
            <a:r>
              <a:rPr lang="bg-BG" dirty="0" err="1"/>
              <a:t>палячески</a:t>
            </a:r>
            <a:r>
              <a:rPr lang="bg-BG" dirty="0"/>
              <a:t> тип поведение, </a:t>
            </a:r>
            <a:r>
              <a:rPr lang="bg-BG" dirty="0" err="1"/>
              <a:t>ехолалии</a:t>
            </a:r>
            <a:r>
              <a:rPr lang="bg-BG" dirty="0"/>
              <a:t> /</a:t>
            </a:r>
            <a:r>
              <a:rPr lang="bg-BG" dirty="0" err="1"/>
              <a:t>безмислено</a:t>
            </a:r>
            <a:r>
              <a:rPr lang="bg-BG" dirty="0"/>
              <a:t> повтаряне на насрещни думи и изрази/, </a:t>
            </a:r>
            <a:r>
              <a:rPr lang="bg-BG" dirty="0" err="1"/>
              <a:t>ехопраксия</a:t>
            </a:r>
            <a:r>
              <a:rPr lang="bg-BG" dirty="0"/>
              <a:t> /</a:t>
            </a:r>
            <a:r>
              <a:rPr lang="bg-BG" dirty="0" err="1"/>
              <a:t>повторениена</a:t>
            </a:r>
            <a:r>
              <a:rPr lang="bg-BG" dirty="0"/>
              <a:t> насрещни действия/, </a:t>
            </a:r>
            <a:r>
              <a:rPr lang="bg-BG" dirty="0" err="1"/>
              <a:t>персеверации</a:t>
            </a:r>
            <a:r>
              <a:rPr lang="bg-BG" dirty="0"/>
              <a:t> /многократни повтаряния на едни и същи фрази.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/>
              <a:t>Хебефренна</a:t>
            </a:r>
            <a:r>
              <a:rPr lang="bg-BG" b="1" dirty="0"/>
              <a:t> шизофрения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bg-BG" dirty="0"/>
              <a:t>Дълбоки качествени разстройства в емоционалните реакции – </a:t>
            </a:r>
            <a:r>
              <a:rPr lang="bg-BG" dirty="0" err="1"/>
              <a:t>паратимни</a:t>
            </a:r>
            <a:r>
              <a:rPr lang="bg-BG" dirty="0"/>
              <a:t> изблици от безпричинен кикот, самодоволство, нелепи шеги, цинизми, несъответстващи на афекта гримаси /</a:t>
            </a:r>
            <a:r>
              <a:rPr lang="bg-BG" dirty="0" err="1"/>
              <a:t>парамимия</a:t>
            </a:r>
            <a:r>
              <a:rPr lang="bg-BG" dirty="0"/>
              <a:t>/</a:t>
            </a:r>
          </a:p>
          <a:p>
            <a:r>
              <a:rPr lang="bg-BG" dirty="0"/>
              <a:t>Сравнително бързо се развива негативната симптоматика под формата на </a:t>
            </a:r>
            <a:r>
              <a:rPr lang="bg-BG" dirty="0" err="1"/>
              <a:t>афективно</a:t>
            </a:r>
            <a:r>
              <a:rPr lang="bg-BG" dirty="0"/>
              <a:t> – волево изравняване и се стига до тежка </a:t>
            </a:r>
            <a:r>
              <a:rPr lang="bg-BG" dirty="0" err="1"/>
              <a:t>личностова</a:t>
            </a:r>
            <a:r>
              <a:rPr lang="bg-BG" dirty="0"/>
              <a:t> деградация и </a:t>
            </a:r>
            <a:r>
              <a:rPr lang="bg-BG" dirty="0" err="1"/>
              <a:t>инвалидизация</a:t>
            </a:r>
            <a:r>
              <a:rPr lang="bg-BG" dirty="0"/>
              <a:t> /</a:t>
            </a:r>
            <a:r>
              <a:rPr lang="bg-BG" dirty="0" err="1"/>
              <a:t>прогредиентно</a:t>
            </a:r>
            <a:r>
              <a:rPr lang="bg-BG" dirty="0"/>
              <a:t> протичане/.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/>
            </a:r>
            <a:br>
              <a:rPr lang="bg-BG" b="1" dirty="0"/>
            </a:br>
            <a:r>
              <a:rPr lang="bg-BG" b="1" dirty="0" err="1"/>
              <a:t>Кататонна</a:t>
            </a:r>
            <a:r>
              <a:rPr lang="bg-BG" b="1" dirty="0"/>
              <a:t> шизофрения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bg-BG" dirty="0"/>
              <a:t>На преден план в клиниката й са качествените разстройства на волевата сфера /</a:t>
            </a:r>
            <a:r>
              <a:rPr lang="bg-BG" dirty="0" err="1"/>
              <a:t>парабулия</a:t>
            </a:r>
            <a:r>
              <a:rPr lang="bg-BG" dirty="0"/>
              <a:t>/ проявяващи се най – често в сменящи се, преминаващи една в друга </a:t>
            </a:r>
            <a:r>
              <a:rPr lang="bg-BG" dirty="0" err="1"/>
              <a:t>кататонна</a:t>
            </a:r>
            <a:r>
              <a:rPr lang="bg-BG" dirty="0"/>
              <a:t> възбуда и </a:t>
            </a:r>
            <a:r>
              <a:rPr lang="bg-BG" dirty="0" err="1"/>
              <a:t>кататонен</a:t>
            </a:r>
            <a:r>
              <a:rPr lang="bg-BG" dirty="0"/>
              <a:t> </a:t>
            </a:r>
            <a:r>
              <a:rPr lang="bg-BG" dirty="0" err="1"/>
              <a:t>ступор</a:t>
            </a:r>
            <a:r>
              <a:rPr lang="bg-BG" dirty="0"/>
              <a:t>. </a:t>
            </a:r>
          </a:p>
          <a:p>
            <a:pPr lvl="0"/>
            <a:r>
              <a:rPr lang="bg-BG" dirty="0" err="1"/>
              <a:t>Кататонната</a:t>
            </a:r>
            <a:r>
              <a:rPr lang="bg-BG" dirty="0"/>
              <a:t> </a:t>
            </a:r>
            <a:r>
              <a:rPr lang="bg-BG" dirty="0" err="1"/>
              <a:t>хиперкинеза</a:t>
            </a:r>
            <a:r>
              <a:rPr lang="bg-BG" dirty="0"/>
              <a:t> е най – често нецеленасочена, </a:t>
            </a:r>
            <a:r>
              <a:rPr lang="bg-BG" dirty="0" err="1"/>
              <a:t>безмислена</a:t>
            </a:r>
            <a:r>
              <a:rPr lang="bg-BG" dirty="0"/>
              <a:t>, стереотипна, понякога придружена от словесни и </a:t>
            </a:r>
            <a:r>
              <a:rPr lang="bg-BG" dirty="0" err="1"/>
              <a:t>двигатлни</a:t>
            </a:r>
            <a:r>
              <a:rPr lang="bg-BG" dirty="0"/>
              <a:t> </a:t>
            </a:r>
            <a:r>
              <a:rPr lang="bg-BG" dirty="0" err="1"/>
              <a:t>интерации</a:t>
            </a:r>
            <a:r>
              <a:rPr lang="bg-BG" dirty="0"/>
              <a:t>. Понякога възбудата може да премине в няма /неистова/. </a:t>
            </a:r>
          </a:p>
          <a:p>
            <a:pPr lvl="0"/>
            <a:r>
              <a:rPr lang="bg-BG" dirty="0"/>
              <a:t>Често възбудата рязко преминава в </a:t>
            </a:r>
            <a:r>
              <a:rPr lang="bg-BG" dirty="0" err="1"/>
              <a:t>ступор</a:t>
            </a:r>
            <a:r>
              <a:rPr lang="bg-BG" dirty="0"/>
              <a:t> със </a:t>
            </a:r>
            <a:r>
              <a:rPr lang="bg-BG" dirty="0" err="1"/>
              <a:t>застиналост</a:t>
            </a:r>
            <a:r>
              <a:rPr lang="bg-BG" dirty="0"/>
              <a:t> в една поза /ембрионално положение, въздушна възглавници, симптом на хоботчето и др./, активен /съпротивляващ се/ или пасивен /недействащ/ негативизъм, каталепсия /восъчна гъвкавост на тялото и крайниците – </a:t>
            </a:r>
            <a:r>
              <a:rPr lang="en-US" dirty="0" err="1"/>
              <a:t>flexibilitas</a:t>
            </a:r>
            <a:r>
              <a:rPr lang="en-US" dirty="0"/>
              <a:t> </a:t>
            </a:r>
            <a:r>
              <a:rPr lang="en-US" dirty="0" err="1"/>
              <a:t>cerea</a:t>
            </a:r>
            <a:r>
              <a:rPr lang="bg-BG" dirty="0"/>
              <a:t>/</a:t>
            </a:r>
          </a:p>
          <a:p>
            <a:pPr lvl="0"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Ембрионална поза</a:t>
            </a:r>
          </a:p>
        </p:txBody>
      </p:sp>
      <p:pic>
        <p:nvPicPr>
          <p:cNvPr id="4" name="Контейнер за съдържание 3" descr="katatonia-embrionalna-po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2116" y="1769904"/>
            <a:ext cx="2689167" cy="452628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Симптом на хоботчето</a:t>
            </a:r>
          </a:p>
        </p:txBody>
      </p:sp>
      <p:pic>
        <p:nvPicPr>
          <p:cNvPr id="4" name="Контейнер за съдържание 3" descr="x6ZVnxPx6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571612"/>
            <a:ext cx="3357586" cy="48136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Въздушна възглавница</a:t>
            </a:r>
          </a:p>
        </p:txBody>
      </p:sp>
      <p:pic>
        <p:nvPicPr>
          <p:cNvPr id="4" name="Контейнер за съдържание 3" descr="Vyzdushna-vyzglavni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564" y="2065857"/>
            <a:ext cx="5344271" cy="393437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/>
              <a:t>Кататонна</a:t>
            </a:r>
            <a:r>
              <a:rPr lang="bg-BG" b="1" dirty="0"/>
              <a:t> шизофрения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bg-BG" dirty="0"/>
              <a:t>Котатонни симптоми може да се появят на фона на ясно съзнание/луцидна кататония с по – лоша прогноза/ или на фона на съноподобно /със сложни псевдохолюцинаторни възприятия, налудни фантазии, помрачено съзнание /онейроидна кататония с по – добра прогноза/.</a:t>
            </a:r>
          </a:p>
          <a:p>
            <a:pPr lvl="0"/>
            <a:r>
              <a:rPr lang="bg-BG" dirty="0"/>
              <a:t>Протичането на </a:t>
            </a:r>
            <a:r>
              <a:rPr lang="bg-BG" dirty="0" err="1"/>
              <a:t>кататонната</a:t>
            </a:r>
            <a:r>
              <a:rPr lang="bg-BG" dirty="0"/>
              <a:t> шизофрения е най – често пристъпно. Могат да настъпят дългогодишни </a:t>
            </a:r>
            <a:r>
              <a:rPr lang="bg-BG" dirty="0" err="1"/>
              <a:t>ремисии</a:t>
            </a:r>
            <a:r>
              <a:rPr lang="bg-BG" dirty="0"/>
              <a:t> с пълна </a:t>
            </a:r>
            <a:r>
              <a:rPr lang="bg-BG" dirty="0" err="1"/>
              <a:t>съхраненост</a:t>
            </a:r>
            <a:r>
              <a:rPr lang="bg-BG" dirty="0"/>
              <a:t> на личността и нейната трудоспособност. В други случаи /по – често при </a:t>
            </a:r>
            <a:r>
              <a:rPr lang="bg-BG" dirty="0" err="1"/>
              <a:t>луцидна</a:t>
            </a:r>
            <a:r>
              <a:rPr lang="bg-BG" dirty="0"/>
              <a:t> </a:t>
            </a:r>
            <a:r>
              <a:rPr lang="bg-BG" dirty="0" err="1"/>
              <a:t>кататония</a:t>
            </a:r>
            <a:r>
              <a:rPr lang="bg-BG" dirty="0"/>
              <a:t>/ след 3 – 4 пристъпа болестта може да </a:t>
            </a:r>
            <a:r>
              <a:rPr lang="bg-BG" dirty="0" err="1"/>
              <a:t>веме</a:t>
            </a:r>
            <a:r>
              <a:rPr lang="bg-BG" dirty="0"/>
              <a:t> хроничен ход и да се появят негативни симптоми /емоционално – волево изравняване/, както и да се достигне до тежка </a:t>
            </a:r>
            <a:r>
              <a:rPr lang="bg-BG" dirty="0" err="1"/>
              <a:t>инвалидизация</a:t>
            </a:r>
            <a:r>
              <a:rPr lang="bg-BG" dirty="0"/>
              <a:t>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i="1" dirty="0"/>
              <a:t>Исторически бележки.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642938" y="1600200"/>
            <a:ext cx="8501062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bg-BG" dirty="0"/>
              <a:t>1893 – 1896 Е</a:t>
            </a:r>
            <a:r>
              <a:rPr lang="en-US" dirty="0"/>
              <a:t>mil </a:t>
            </a:r>
            <a:r>
              <a:rPr lang="en-US" dirty="0" err="1"/>
              <a:t>Kreapelin</a:t>
            </a:r>
            <a:r>
              <a:rPr lang="en-US" dirty="0"/>
              <a:t> – </a:t>
            </a:r>
            <a:r>
              <a:rPr lang="bg-BG" dirty="0"/>
              <a:t> </a:t>
            </a:r>
          </a:p>
          <a:p>
            <a:pPr marL="514350" indent="-514350">
              <a:buNone/>
            </a:pPr>
            <a:r>
              <a:rPr lang="bg-BG" b="1" dirty="0"/>
              <a:t>      </a:t>
            </a:r>
            <a:r>
              <a:rPr lang="en-US" b="1" dirty="0"/>
              <a:t>Dementia</a:t>
            </a:r>
            <a:r>
              <a:rPr lang="bg-BG" b="1" dirty="0"/>
              <a:t> </a:t>
            </a:r>
            <a:r>
              <a:rPr lang="en-US" b="1" dirty="0"/>
              <a:t>praecox</a:t>
            </a:r>
            <a:r>
              <a:rPr lang="en-US" dirty="0"/>
              <a:t> </a:t>
            </a:r>
            <a:endParaRPr lang="bg-BG" dirty="0"/>
          </a:p>
          <a:p>
            <a:pPr marL="514350" indent="-514350">
              <a:buNone/>
            </a:pPr>
            <a:endParaRPr lang="bg-BG" dirty="0"/>
          </a:p>
          <a:p>
            <a:pPr marL="514350" indent="-514350">
              <a:buFont typeface="Wingdings" pitchFamily="2" charset="2"/>
              <a:buChar char="Ø"/>
            </a:pPr>
            <a:r>
              <a:rPr lang="bg-BG" dirty="0"/>
              <a:t> 1911 г. </a:t>
            </a:r>
            <a:r>
              <a:rPr lang="en-US" dirty="0" err="1"/>
              <a:t>Eugen</a:t>
            </a:r>
            <a:r>
              <a:rPr lang="en-US" dirty="0"/>
              <a:t> </a:t>
            </a:r>
            <a:r>
              <a:rPr lang="en-US" dirty="0" err="1"/>
              <a:t>Bleuler</a:t>
            </a:r>
            <a:r>
              <a:rPr lang="en-US" dirty="0"/>
              <a:t> – </a:t>
            </a:r>
            <a:r>
              <a:rPr lang="en-US" b="1" dirty="0"/>
              <a:t>Schizophrenia </a:t>
            </a:r>
            <a:endParaRPr lang="bg-BG" b="1" dirty="0"/>
          </a:p>
          <a:p>
            <a:pPr marL="514350" indent="-514350">
              <a:buFont typeface="Wingdings" pitchFamily="2" charset="2"/>
              <a:buChar char="Ø"/>
            </a:pPr>
            <a:endParaRPr lang="en-US" b="1" dirty="0"/>
          </a:p>
          <a:p>
            <a:pPr marL="514350" indent="-514350">
              <a:buNone/>
            </a:pPr>
            <a:endParaRPr lang="bg-BG" b="1" dirty="0"/>
          </a:p>
          <a:p>
            <a:pPr marL="514350" indent="-514350">
              <a:buNone/>
            </a:pPr>
            <a:endParaRPr lang="bg-BG" dirty="0"/>
          </a:p>
          <a:p>
            <a:pPr>
              <a:buFont typeface="Wingdings" pitchFamily="2" charset="2"/>
              <a:buChar char="Ø"/>
            </a:pPr>
            <a:endParaRPr lang="bg-BG" dirty="0"/>
          </a:p>
          <a:p>
            <a:pPr>
              <a:buNone/>
            </a:pPr>
            <a:endParaRPr lang="bg-BG" b="1" dirty="0"/>
          </a:p>
          <a:p>
            <a:pPr>
              <a:buFont typeface="Wingdings" pitchFamily="2" charset="2"/>
              <a:buChar char="§"/>
            </a:pPr>
            <a:endParaRPr lang="bg-B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Недиференцирана шизофрения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Обозначава се още като </a:t>
            </a:r>
            <a:r>
              <a:rPr lang="bg-BG" dirty="0" err="1"/>
              <a:t>атипична</a:t>
            </a:r>
            <a:r>
              <a:rPr lang="bg-BG" dirty="0"/>
              <a:t> шизофрения</a:t>
            </a:r>
          </a:p>
          <a:p>
            <a:r>
              <a:rPr lang="bg-BG" dirty="0" err="1"/>
              <a:t>Психотични</a:t>
            </a:r>
            <a:r>
              <a:rPr lang="bg-BG" dirty="0"/>
              <a:t> състояния, които отговарят на критериите за шизофрения, но по клиничните си проявления не могат да бъдат отнесени към нито една от до тук описаните форми. От някои автори в тази рубрика под названието „остра </a:t>
            </a:r>
            <a:r>
              <a:rPr lang="bg-BG" dirty="0" err="1"/>
              <a:t>недиференцерана</a:t>
            </a:r>
            <a:r>
              <a:rPr lang="bg-BG" dirty="0"/>
              <a:t> шизофрения” се описват острите </a:t>
            </a:r>
            <a:r>
              <a:rPr lang="bg-BG" dirty="0" err="1"/>
              <a:t>психотични</a:t>
            </a:r>
            <a:r>
              <a:rPr lang="bg-BG" dirty="0"/>
              <a:t> разстройства, отключващи се след стрес, протичащи с ярка продуктивна симптоматика и приключващи с добро възстановяване.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/>
              <a:t>Проста шизофрения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Тази форма на болестта започва в юношеството, обхваща около 5 </a:t>
            </a:r>
            <a:r>
              <a:rPr lang="en-US" dirty="0"/>
              <a:t>%</a:t>
            </a:r>
            <a:r>
              <a:rPr lang="bg-BG" dirty="0"/>
              <a:t> от </a:t>
            </a:r>
            <a:r>
              <a:rPr lang="bg-BG" dirty="0" err="1"/>
              <a:t>шизофренната</a:t>
            </a:r>
            <a:r>
              <a:rPr lang="bg-BG" dirty="0"/>
              <a:t> популация.</a:t>
            </a:r>
          </a:p>
          <a:p>
            <a:r>
              <a:rPr lang="bg-BG" dirty="0"/>
              <a:t>Протича най – злокачествено. </a:t>
            </a:r>
          </a:p>
          <a:p>
            <a:r>
              <a:rPr lang="bg-BG" dirty="0"/>
              <a:t>Началото е подмолно с появата на странности в поведението и интересите – увлечение по занимания окултизъм, магии и други </a:t>
            </a:r>
            <a:r>
              <a:rPr lang="bg-BG" dirty="0" err="1"/>
              <a:t>извънсетивни</a:t>
            </a:r>
            <a:r>
              <a:rPr lang="bg-BG" dirty="0"/>
              <a:t> занимания /метафизична интоксикация на руските автори/. В същото време настъпва бърза загуба на възможностите за справяне с обичайните социални изисквания /училище, семейството/. 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Проста шизофрения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Отчита се бързо настъпване на негативните симптоми. </a:t>
            </a:r>
          </a:p>
          <a:p>
            <a:r>
              <a:rPr lang="bg-BG" dirty="0"/>
              <a:t>С напредването на процеса поведението на болните може да придобие асоциален вид – склонност към скитничество, дълбок </a:t>
            </a:r>
            <a:r>
              <a:rPr lang="bg-BG" dirty="0" err="1"/>
              <a:t>аутизъм</a:t>
            </a:r>
            <a:r>
              <a:rPr lang="bg-BG" dirty="0"/>
              <a:t>, бездеен и безценен живот. Изходът е по посока на тежка и необратима </a:t>
            </a:r>
            <a:r>
              <a:rPr lang="bg-BG" dirty="0" err="1"/>
              <a:t>инвалидизация</a:t>
            </a:r>
            <a:r>
              <a:rPr lang="bg-BG" dirty="0"/>
              <a:t>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Невролептици</a:t>
            </a:r>
            <a:r>
              <a:rPr lang="bg-BG" dirty="0"/>
              <a:t>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b="1" u="sng" dirty="0"/>
              <a:t>Конвенционални</a:t>
            </a:r>
            <a:r>
              <a:rPr lang="bg-BG" dirty="0"/>
              <a:t> </a:t>
            </a:r>
          </a:p>
          <a:p>
            <a:pPr>
              <a:buNone/>
            </a:pPr>
            <a:r>
              <a:rPr lang="bg-BG" dirty="0"/>
              <a:t>    </a:t>
            </a:r>
            <a:r>
              <a:rPr lang="en-US" dirty="0"/>
              <a:t>Haloperidol</a:t>
            </a:r>
            <a:endParaRPr lang="bg-BG" dirty="0"/>
          </a:p>
          <a:p>
            <a:pPr>
              <a:buNone/>
            </a:pPr>
            <a:r>
              <a:rPr lang="bg-BG" dirty="0"/>
              <a:t>	</a:t>
            </a:r>
            <a:r>
              <a:rPr lang="en-US" dirty="0" err="1"/>
              <a:t>Chlorpromazin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b="1" u="sng" dirty="0" err="1"/>
              <a:t>Атипични</a:t>
            </a:r>
            <a:r>
              <a:rPr lang="bg-BG" b="1" u="sng" dirty="0"/>
              <a:t> </a:t>
            </a:r>
          </a:p>
          <a:p>
            <a:pPr>
              <a:buNone/>
            </a:pPr>
            <a:r>
              <a:rPr lang="bg-BG" dirty="0"/>
              <a:t>	О</a:t>
            </a:r>
            <a:r>
              <a:rPr lang="en-US" dirty="0" err="1"/>
              <a:t>lanzapin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Quetiapin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Risperidon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Aripiprazol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Ziprazidon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Amisulprid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Clozapin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Paliperidon</a:t>
            </a:r>
            <a:endParaRPr lang="bg-BG" dirty="0"/>
          </a:p>
          <a:p>
            <a:pPr>
              <a:buNone/>
            </a:pPr>
            <a:r>
              <a:rPr lang="bg-BG" dirty="0"/>
              <a:t>	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Депо </a:t>
            </a:r>
            <a:r>
              <a:rPr lang="bg-BG" dirty="0" err="1"/>
              <a:t>невролептици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 dirty="0" err="1"/>
              <a:t>Flupenthixol</a:t>
            </a:r>
            <a:r>
              <a:rPr lang="en-US" sz="3300" dirty="0"/>
              <a:t> </a:t>
            </a:r>
            <a:r>
              <a:rPr lang="en-US" sz="3300" dirty="0" err="1"/>
              <a:t>decanoate</a:t>
            </a:r>
            <a:r>
              <a:rPr lang="en-US" sz="3300" dirty="0"/>
              <a:t> /</a:t>
            </a:r>
            <a:r>
              <a:rPr lang="en-US" sz="3300" dirty="0" err="1"/>
              <a:t>Fluanxol</a:t>
            </a:r>
            <a:r>
              <a:rPr lang="en-US" sz="3300" dirty="0"/>
              <a:t> depot/ amp. 20 – 40 mg.</a:t>
            </a:r>
            <a:endParaRPr lang="bg-BG" sz="3300" dirty="0"/>
          </a:p>
          <a:p>
            <a:r>
              <a:rPr lang="en-US" sz="3300" dirty="0" err="1"/>
              <a:t>Clopixol</a:t>
            </a:r>
            <a:r>
              <a:rPr lang="en-US" sz="3300" dirty="0"/>
              <a:t>  </a:t>
            </a:r>
            <a:r>
              <a:rPr lang="en-US" sz="3300" dirty="0" err="1"/>
              <a:t>decanoate</a:t>
            </a:r>
            <a:r>
              <a:rPr lang="en-US" sz="3300" dirty="0"/>
              <a:t> /</a:t>
            </a:r>
            <a:r>
              <a:rPr lang="en-US" sz="3300" dirty="0" err="1"/>
              <a:t>Clopixol</a:t>
            </a:r>
            <a:r>
              <a:rPr lang="en-US" sz="3300" dirty="0"/>
              <a:t> depot/ amp. 200 mg.</a:t>
            </a:r>
            <a:endParaRPr lang="bg-BG" sz="3300" dirty="0"/>
          </a:p>
          <a:p>
            <a:r>
              <a:rPr lang="en-US" sz="3300" dirty="0" err="1"/>
              <a:t>Fluphenazin</a:t>
            </a:r>
            <a:r>
              <a:rPr lang="en-US" sz="3300" dirty="0"/>
              <a:t> </a:t>
            </a:r>
            <a:r>
              <a:rPr lang="en-US" sz="3300" dirty="0" err="1"/>
              <a:t>decanoate</a:t>
            </a:r>
            <a:r>
              <a:rPr lang="en-US" sz="3300" dirty="0"/>
              <a:t> /</a:t>
            </a:r>
            <a:r>
              <a:rPr lang="en-US" sz="3300" dirty="0" err="1"/>
              <a:t>Moditen</a:t>
            </a:r>
            <a:r>
              <a:rPr lang="en-US" sz="3300" dirty="0"/>
              <a:t> depot/ amp. 25 mg.</a:t>
            </a:r>
            <a:endParaRPr lang="bg-BG" sz="3300" dirty="0"/>
          </a:p>
          <a:p>
            <a:r>
              <a:rPr lang="en-US" sz="3300" dirty="0" err="1"/>
              <a:t>Risperidon</a:t>
            </a:r>
            <a:r>
              <a:rPr lang="en-US" sz="3300" dirty="0"/>
              <a:t> / </a:t>
            </a:r>
            <a:r>
              <a:rPr lang="en-US" sz="3300" dirty="0" err="1"/>
              <a:t>Rispolept</a:t>
            </a:r>
            <a:r>
              <a:rPr lang="en-US" sz="3300" dirty="0"/>
              <a:t> </a:t>
            </a:r>
            <a:r>
              <a:rPr lang="en-US" sz="3300" dirty="0" err="1"/>
              <a:t>Consta</a:t>
            </a:r>
            <a:r>
              <a:rPr lang="en-US" sz="3300" dirty="0"/>
              <a:t>/ amp. 25,</a:t>
            </a:r>
            <a:r>
              <a:rPr lang="bg-BG" sz="3300" dirty="0"/>
              <a:t>;</a:t>
            </a:r>
            <a:r>
              <a:rPr lang="en-US" sz="3300" dirty="0"/>
              <a:t> 37.5,</a:t>
            </a:r>
            <a:r>
              <a:rPr lang="bg-BG" sz="3300" dirty="0"/>
              <a:t>;</a:t>
            </a:r>
            <a:r>
              <a:rPr lang="en-US" sz="3300" dirty="0"/>
              <a:t> 50 mg.</a:t>
            </a:r>
            <a:endParaRPr lang="bg-BG" sz="3300" dirty="0"/>
          </a:p>
          <a:p>
            <a:r>
              <a:rPr lang="en-US" sz="3300" dirty="0" err="1"/>
              <a:t>Zipadhera</a:t>
            </a:r>
            <a:r>
              <a:rPr lang="en-US" sz="3300" dirty="0"/>
              <a:t> amp.  (</a:t>
            </a:r>
            <a:r>
              <a:rPr lang="en-US" sz="3300" dirty="0" err="1"/>
              <a:t>Olanzapin</a:t>
            </a:r>
            <a:r>
              <a:rPr lang="en-US" sz="3300" dirty="0"/>
              <a:t>) </a:t>
            </a:r>
            <a:r>
              <a:rPr lang="bg-BG" sz="3300" dirty="0"/>
              <a:t>210 </a:t>
            </a:r>
            <a:r>
              <a:rPr lang="bg-BG" sz="3300" dirty="0" err="1"/>
              <a:t>mg</a:t>
            </a:r>
            <a:r>
              <a:rPr lang="bg-BG" sz="3300" dirty="0"/>
              <a:t>, 300 </a:t>
            </a:r>
            <a:r>
              <a:rPr lang="bg-BG" sz="3300" dirty="0" err="1"/>
              <a:t>mg</a:t>
            </a:r>
            <a:r>
              <a:rPr lang="bg-BG" sz="3300" dirty="0"/>
              <a:t>, </a:t>
            </a:r>
            <a:r>
              <a:rPr lang="bg-BG" sz="3300" dirty="0" err="1"/>
              <a:t>and</a:t>
            </a:r>
            <a:r>
              <a:rPr lang="bg-BG" sz="3300" dirty="0"/>
              <a:t> 405 </a:t>
            </a:r>
            <a:r>
              <a:rPr lang="bg-BG" sz="3300" dirty="0" err="1"/>
              <a:t>mg</a:t>
            </a:r>
            <a:endParaRPr lang="bg-BG" sz="3300" dirty="0"/>
          </a:p>
          <a:p>
            <a:r>
              <a:rPr lang="en-US" sz="3300" dirty="0" err="1"/>
              <a:t>Abilify</a:t>
            </a:r>
            <a:r>
              <a:rPr lang="en-US" sz="3300" dirty="0"/>
              <a:t> </a:t>
            </a:r>
            <a:r>
              <a:rPr lang="en-US" sz="3300" dirty="0" err="1"/>
              <a:t>Maintena</a:t>
            </a:r>
            <a:r>
              <a:rPr lang="en-US" sz="3300" dirty="0"/>
              <a:t> amp. (</a:t>
            </a:r>
            <a:r>
              <a:rPr lang="en-US" sz="3300" dirty="0" err="1"/>
              <a:t>Aripiprazol</a:t>
            </a:r>
            <a:r>
              <a:rPr lang="en-US" sz="3300" dirty="0"/>
              <a:t>) </a:t>
            </a:r>
            <a:endParaRPr lang="bg-BG" sz="3300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rmAutofit fontScale="90000"/>
          </a:bodyPr>
          <a:lstStyle/>
          <a:p>
            <a:r>
              <a:rPr lang="bg-BG" i="1" dirty="0"/>
              <a:t>Полезни ефекти от поддържащата фармакотерапия: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i="1" dirty="0"/>
              <a:t>	</a:t>
            </a:r>
            <a:endParaRPr lang="bg-BG" dirty="0"/>
          </a:p>
          <a:p>
            <a:pPr lvl="0"/>
            <a:r>
              <a:rPr lang="bg-BG" dirty="0"/>
              <a:t>Значително разреждане на хоспитализациите</a:t>
            </a:r>
          </a:p>
          <a:p>
            <a:pPr lvl="0"/>
            <a:r>
              <a:rPr lang="bg-BG" dirty="0" err="1"/>
              <a:t>Атенюиране</a:t>
            </a:r>
            <a:r>
              <a:rPr lang="bg-BG" dirty="0"/>
              <a:t> силата на пристъпите с възможности за амбулаторно лечение</a:t>
            </a:r>
          </a:p>
          <a:p>
            <a:pPr lvl="0"/>
            <a:r>
              <a:rPr lang="bg-BG" dirty="0"/>
              <a:t>Смекчаване </a:t>
            </a:r>
            <a:r>
              <a:rPr lang="bg-BG" dirty="0" err="1"/>
              <a:t>прогредиентността</a:t>
            </a:r>
            <a:r>
              <a:rPr lang="bg-BG" dirty="0"/>
              <a:t> на болестния процес </a:t>
            </a:r>
          </a:p>
          <a:p>
            <a:pPr lvl="0"/>
            <a:r>
              <a:rPr lang="bg-BG" dirty="0"/>
              <a:t>Подобряване на </a:t>
            </a:r>
            <a:r>
              <a:rPr lang="bg-BG" dirty="0" err="1"/>
              <a:t>психосоциалната</a:t>
            </a:r>
            <a:r>
              <a:rPr lang="bg-BG" dirty="0"/>
              <a:t> и общочовешката комуникация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r>
              <a:rPr lang="bg-BG" i="1" dirty="0"/>
              <a:t>Полезни ефекти от поддържащата фармакотерапия: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bg-BG" dirty="0"/>
              <a:t>Реактивация и ресоциализация на личността на болния</a:t>
            </a:r>
          </a:p>
          <a:p>
            <a:pPr lvl="0"/>
            <a:r>
              <a:rPr lang="bg-BG" dirty="0"/>
              <a:t>Създаване на възможности за включване в терапевтично общество и повишаване чувствителността към други социални въздействия – социални клубове, общности за психично здраве, създаване на психиатрична комуникация с фамилията и др. 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err="1"/>
              <a:t>Психосоциална</a:t>
            </a:r>
            <a:r>
              <a:rPr lang="bg-BG" dirty="0"/>
              <a:t> рехабилитация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Целта е да се възстанови способността на пациента да функционира в общността</a:t>
            </a:r>
          </a:p>
          <a:p>
            <a:r>
              <a:rPr lang="bg-BG" dirty="0"/>
              <a:t>Мерки за насърчаване на социалната </a:t>
            </a:r>
            <a:r>
              <a:rPr lang="bg-BG" dirty="0" err="1"/>
              <a:t>реинтеграция</a:t>
            </a:r>
            <a:r>
              <a:rPr lang="bg-BG" dirty="0"/>
              <a:t> и самостоятелен начин на живот, окуражаване на професионално развитие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algn="ctr">
              <a:buNone/>
            </a:pPr>
            <a:r>
              <a:rPr lang="en-US" sz="3600" dirty="0">
                <a:hlinkClick r:id="rId2"/>
              </a:rPr>
              <a:t>chumpalova@abv.bg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171432"/>
          </a:xfrm>
        </p:spPr>
        <p:txBody>
          <a:bodyPr>
            <a:normAutofit fontScale="92500" lnSpcReduction="20000"/>
          </a:bodyPr>
          <a:lstStyle/>
          <a:p>
            <a:endParaRPr lang="bg-BG" dirty="0"/>
          </a:p>
        </p:txBody>
      </p:sp>
      <p:pic>
        <p:nvPicPr>
          <p:cNvPr id="5" name="Контейнер за картина 4" descr="schizophren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i="1" dirty="0"/>
              <a:t>Епидемиология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Пожизнения риск /</a:t>
            </a:r>
            <a:r>
              <a:rPr lang="en-US" dirty="0"/>
              <a:t>life time risk/</a:t>
            </a:r>
            <a:r>
              <a:rPr lang="bg-BG" dirty="0"/>
              <a:t> за шизофрения в цялата популация е 1 </a:t>
            </a:r>
            <a:r>
              <a:rPr lang="en-US" dirty="0"/>
              <a:t>%</a:t>
            </a:r>
          </a:p>
          <a:p>
            <a:r>
              <a:rPr lang="bg-BG" dirty="0"/>
              <a:t>За България </a:t>
            </a:r>
            <a:r>
              <a:rPr lang="bg-BG" dirty="0" err="1"/>
              <a:t>болестността</a:t>
            </a:r>
            <a:r>
              <a:rPr lang="bg-BG" dirty="0"/>
              <a:t> от шизофрения е средно към 3.21 ‰</a:t>
            </a:r>
          </a:p>
          <a:p>
            <a:r>
              <a:rPr lang="bg-BG" dirty="0"/>
              <a:t> За България </a:t>
            </a:r>
            <a:r>
              <a:rPr lang="bg-BG" dirty="0" err="1"/>
              <a:t>заболяемостта</a:t>
            </a:r>
            <a:r>
              <a:rPr lang="bg-BG" dirty="0"/>
              <a:t> е около 0.62 ‰.</a:t>
            </a:r>
          </a:p>
          <a:p>
            <a:r>
              <a:rPr lang="bg-BG" dirty="0"/>
              <a:t>До сега не е намерена нито една човешка популация, сред която да не се срещат </a:t>
            </a:r>
            <a:r>
              <a:rPr lang="bg-BG" dirty="0" err="1"/>
              <a:t>шизофренно</a:t>
            </a:r>
            <a:r>
              <a:rPr lang="bg-BG" dirty="0"/>
              <a:t> болни. </a:t>
            </a:r>
          </a:p>
          <a:p>
            <a:pPr>
              <a:buNone/>
            </a:pPr>
            <a:endParaRPr lang="en-US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i="1" dirty="0"/>
              <a:t>Епидемиология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Възрастовият диапазон за дебют на шизофренията е между 15 и 45 години</a:t>
            </a:r>
          </a:p>
          <a:p>
            <a:r>
              <a:rPr lang="bg-BG" dirty="0"/>
              <a:t>Пиковото струпване на болни е между 25 и 30 годишна възраст.</a:t>
            </a:r>
          </a:p>
          <a:p>
            <a:r>
              <a:rPr lang="bg-BG" dirty="0"/>
              <a:t>Средната възраст за първи </a:t>
            </a:r>
            <a:r>
              <a:rPr lang="bg-BG" dirty="0" err="1"/>
              <a:t>шизофренен</a:t>
            </a:r>
            <a:r>
              <a:rPr lang="bg-BG" dirty="0"/>
              <a:t> епизод е 21 години за мъжете и 27 години за жените.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i="1" dirty="0"/>
              <a:t>Етиология и </a:t>
            </a:r>
            <a:r>
              <a:rPr lang="bg-BG" i="1" dirty="0" err="1"/>
              <a:t>патогенеза</a:t>
            </a:r>
            <a:r>
              <a:rPr lang="bg-BG" i="1" dirty="0"/>
              <a:t>.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bg-BG" b="1" dirty="0"/>
              <a:t>Генетични фактори</a:t>
            </a:r>
          </a:p>
          <a:p>
            <a:r>
              <a:rPr lang="bg-BG" dirty="0"/>
              <a:t>Пожизнения риск /</a:t>
            </a:r>
            <a:r>
              <a:rPr lang="en-US" dirty="0"/>
              <a:t>life time risk/</a:t>
            </a:r>
            <a:r>
              <a:rPr lang="bg-BG" dirty="0"/>
              <a:t> за шизофрения при лицата с боледуващи </a:t>
            </a:r>
            <a:r>
              <a:rPr lang="bg-BG" dirty="0" err="1"/>
              <a:t>родственици</a:t>
            </a:r>
            <a:r>
              <a:rPr lang="bg-BG" dirty="0"/>
              <a:t>  се покачва:</a:t>
            </a:r>
          </a:p>
          <a:p>
            <a:pPr lvl="0">
              <a:buFont typeface="Wingdings" pitchFamily="2" charset="2"/>
              <a:buChar char="ü"/>
            </a:pPr>
            <a:r>
              <a:rPr lang="bg-BG" dirty="0"/>
              <a:t> при боледуващи </a:t>
            </a:r>
            <a:r>
              <a:rPr lang="bg-BG" dirty="0" err="1"/>
              <a:t>сибси</a:t>
            </a:r>
            <a:r>
              <a:rPr lang="bg-BG" dirty="0"/>
              <a:t> или един родител – на 12</a:t>
            </a:r>
            <a:r>
              <a:rPr lang="en-US" dirty="0"/>
              <a:t> %</a:t>
            </a:r>
            <a:r>
              <a:rPr lang="bg-BG" dirty="0"/>
              <a:t>; </a:t>
            </a:r>
          </a:p>
          <a:p>
            <a:pPr lvl="0">
              <a:buFont typeface="Wingdings" pitchFamily="2" charset="2"/>
              <a:buChar char="ü"/>
            </a:pPr>
            <a:r>
              <a:rPr lang="bg-BG" dirty="0"/>
              <a:t>при двама </a:t>
            </a:r>
            <a:r>
              <a:rPr lang="bg-BG" dirty="0" err="1"/>
              <a:t>шизофренни</a:t>
            </a:r>
            <a:r>
              <a:rPr lang="bg-BG" dirty="0"/>
              <a:t> родители до 25</a:t>
            </a:r>
            <a:r>
              <a:rPr lang="en-US" dirty="0"/>
              <a:t> %</a:t>
            </a:r>
            <a:r>
              <a:rPr lang="bg-BG" dirty="0"/>
              <a:t>; </a:t>
            </a:r>
          </a:p>
          <a:p>
            <a:pPr lvl="0">
              <a:buFont typeface="Wingdings" pitchFamily="2" charset="2"/>
              <a:buChar char="ü"/>
            </a:pPr>
            <a:r>
              <a:rPr lang="bg-BG" dirty="0" err="1"/>
              <a:t>конкордантността</a:t>
            </a:r>
            <a:r>
              <a:rPr lang="bg-BG" dirty="0"/>
              <a:t> при </a:t>
            </a:r>
            <a:r>
              <a:rPr lang="bg-BG" dirty="0" err="1"/>
              <a:t>двуяйчни</a:t>
            </a:r>
            <a:r>
              <a:rPr lang="bg-BG" dirty="0"/>
              <a:t> близнаци е приблизително равна на тази при </a:t>
            </a:r>
            <a:r>
              <a:rPr lang="bg-BG" dirty="0" err="1"/>
              <a:t>сибсите</a:t>
            </a:r>
            <a:r>
              <a:rPr lang="bg-BG" dirty="0"/>
              <a:t> – 10 – 12 </a:t>
            </a:r>
            <a:r>
              <a:rPr lang="en-US" dirty="0"/>
              <a:t>%</a:t>
            </a:r>
            <a:r>
              <a:rPr lang="bg-BG" dirty="0"/>
              <a:t>, докато </a:t>
            </a:r>
            <a:r>
              <a:rPr lang="bg-BG" dirty="0" err="1"/>
              <a:t>конкордантността</a:t>
            </a:r>
            <a:r>
              <a:rPr lang="bg-BG" dirty="0"/>
              <a:t> при </a:t>
            </a:r>
            <a:r>
              <a:rPr lang="bg-BG" dirty="0" err="1"/>
              <a:t>еднояйчни</a:t>
            </a:r>
            <a:r>
              <a:rPr lang="bg-BG" dirty="0"/>
              <a:t> близнаци нараства на 33 – 60 </a:t>
            </a:r>
            <a:r>
              <a:rPr lang="en-US" dirty="0"/>
              <a:t>%</a:t>
            </a:r>
            <a:r>
              <a:rPr lang="bg-BG" dirty="0"/>
              <a:t>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i="1" dirty="0"/>
              <a:t>Етиология и </a:t>
            </a:r>
            <a:r>
              <a:rPr lang="bg-BG" i="1" dirty="0" err="1"/>
              <a:t>патогенеза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Обсъждат се няколко възможни модела за генетичната трансмисия на шизофрения:</a:t>
            </a:r>
          </a:p>
          <a:p>
            <a:pPr lvl="0">
              <a:buFont typeface="Wingdings" pitchFamily="2" charset="2"/>
              <a:buChar char="ü"/>
            </a:pPr>
            <a:r>
              <a:rPr lang="bg-BG" dirty="0"/>
              <a:t>Единичен ген с </a:t>
            </a:r>
            <a:r>
              <a:rPr lang="bg-BG" dirty="0" err="1"/>
              <a:t>вариабилна</a:t>
            </a:r>
            <a:r>
              <a:rPr lang="bg-BG" dirty="0"/>
              <a:t> </a:t>
            </a:r>
            <a:r>
              <a:rPr lang="bg-BG" dirty="0" err="1"/>
              <a:t>пенетрантност</a:t>
            </a:r>
            <a:endParaRPr lang="bg-BG" dirty="0"/>
          </a:p>
          <a:p>
            <a:pPr>
              <a:buFont typeface="Wingdings" pitchFamily="2" charset="2"/>
              <a:buChar char="ü"/>
            </a:pPr>
            <a:r>
              <a:rPr lang="bg-BG" dirty="0"/>
              <a:t>Единичен ген, чиято експресия е модулирана </a:t>
            </a:r>
            <a:r>
              <a:rPr lang="bg-BG" dirty="0" err="1"/>
              <a:t>полигенно</a:t>
            </a:r>
            <a:endParaRPr lang="bg-BG" dirty="0"/>
          </a:p>
          <a:p>
            <a:pPr algn="just">
              <a:buFont typeface="Wingdings" pitchFamily="2" charset="2"/>
              <a:buChar char="ü"/>
            </a:pPr>
            <a:r>
              <a:rPr lang="bg-BG" dirty="0" err="1"/>
              <a:t>Полигенно</a:t>
            </a:r>
            <a:r>
              <a:rPr lang="bg-BG" dirty="0"/>
              <a:t> унаследяване</a:t>
            </a:r>
          </a:p>
          <a:p>
            <a:pPr lvl="0" algn="just">
              <a:buFont typeface="Wingdings" pitchFamily="2" charset="2"/>
              <a:buChar char="ü"/>
            </a:pPr>
            <a:endParaRPr lang="bg-BG" dirty="0"/>
          </a:p>
          <a:p>
            <a:endParaRPr lang="bg-B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/>
              <a:t>Етиология и </a:t>
            </a:r>
            <a:r>
              <a:rPr lang="bg-BG" i="1" dirty="0" err="1"/>
              <a:t>патогенеза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dirty="0"/>
              <a:t>  </a:t>
            </a:r>
            <a:r>
              <a:rPr lang="en-US" b="1" dirty="0"/>
              <a:t>II. </a:t>
            </a:r>
            <a:r>
              <a:rPr lang="bg-BG" b="1" dirty="0"/>
              <a:t>Биохимични теории</a:t>
            </a:r>
          </a:p>
          <a:p>
            <a:pPr marL="514350" indent="-514350">
              <a:buFont typeface="+mj-lt"/>
              <a:buAutoNum type="arabicPeriod"/>
            </a:pPr>
            <a:r>
              <a:rPr lang="bg-BG" b="1" dirty="0" err="1"/>
              <a:t>Невротрансмитерни</a:t>
            </a:r>
            <a:r>
              <a:rPr lang="bg-BG" b="1" dirty="0"/>
              <a:t> системи</a:t>
            </a: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bg-BG" dirty="0" err="1"/>
              <a:t>Допамин</a:t>
            </a:r>
            <a:r>
              <a:rPr lang="bg-BG" dirty="0"/>
              <a:t>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bg-BG" dirty="0" err="1"/>
              <a:t>Норадреналин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bg-BG" dirty="0" err="1"/>
              <a:t>Серотонин</a:t>
            </a:r>
            <a:r>
              <a:rPr lang="bg-BG" i="1" dirty="0"/>
              <a:t> </a:t>
            </a:r>
            <a:endParaRPr lang="bg-BG" dirty="0"/>
          </a:p>
          <a:p>
            <a:pPr>
              <a:buFont typeface="Wingdings" pitchFamily="2" charset="2"/>
              <a:buChar char="ü"/>
            </a:pPr>
            <a:r>
              <a:rPr lang="bg-BG" dirty="0"/>
              <a:t>Аминокиселини</a:t>
            </a:r>
            <a:r>
              <a:rPr lang="en-US" dirty="0"/>
              <a:t> (</a:t>
            </a:r>
            <a:r>
              <a:rPr lang="bg-BG" dirty="0"/>
              <a:t>ГАМК)</a:t>
            </a:r>
          </a:p>
          <a:p>
            <a:pPr>
              <a:buFont typeface="Wingdings" pitchFamily="2" charset="2"/>
              <a:buChar char="ü"/>
            </a:pPr>
            <a:r>
              <a:rPr lang="bg-BG" dirty="0" err="1"/>
              <a:t>Глутамат</a:t>
            </a:r>
            <a:r>
              <a:rPr lang="bg-BG" dirty="0"/>
              <a:t> </a:t>
            </a:r>
          </a:p>
          <a:p>
            <a:pPr>
              <a:buNone/>
            </a:pPr>
            <a:endParaRPr lang="bg-BG" dirty="0"/>
          </a:p>
          <a:p>
            <a:pPr>
              <a:buFont typeface="Wingdings" pitchFamily="2" charset="2"/>
              <a:buChar char="ü"/>
            </a:pPr>
            <a:endParaRPr lang="bg-BG" dirty="0"/>
          </a:p>
          <a:p>
            <a:pPr>
              <a:buFont typeface="Wingdings" pitchFamily="2" charset="2"/>
              <a:buChar char="ü"/>
            </a:pPr>
            <a:endParaRPr lang="bg-BG" dirty="0"/>
          </a:p>
          <a:p>
            <a:pPr>
              <a:buNone/>
            </a:pPr>
            <a:endParaRPr lang="bg-BG" b="1" dirty="0"/>
          </a:p>
          <a:p>
            <a:pPr marL="571500" indent="-571500">
              <a:buNone/>
            </a:pPr>
            <a:endParaRPr lang="bg-B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345</TotalTime>
  <Words>1442</Words>
  <Application>Microsoft Office PowerPoint</Application>
  <PresentationFormat>On-screen Show (4:3)</PresentationFormat>
  <Paragraphs>194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Times New Roman</vt:lpstr>
      <vt:lpstr>Trebuchet MS</vt:lpstr>
      <vt:lpstr>Wingdings</vt:lpstr>
      <vt:lpstr>Wingdings 2</vt:lpstr>
      <vt:lpstr>Opulent</vt:lpstr>
      <vt:lpstr>CorelDRAW.Graphic.10</vt:lpstr>
      <vt:lpstr>Шизофрения – етиология и патогенеза. Клинични форми, начин на протичане, лечение. Фармакотерапия, профилактика,  рехабилитация.</vt:lpstr>
      <vt:lpstr>PowerPoint Presentation</vt:lpstr>
      <vt:lpstr>Исторически бележки. </vt:lpstr>
      <vt:lpstr>PowerPoint Presentation</vt:lpstr>
      <vt:lpstr>Епидемиология </vt:lpstr>
      <vt:lpstr>Епидемиология </vt:lpstr>
      <vt:lpstr>Етиология и патогенеза. </vt:lpstr>
      <vt:lpstr>Етиология и патогенеза </vt:lpstr>
      <vt:lpstr>Етиология и патогенеза</vt:lpstr>
      <vt:lpstr>Етиология и патогенеза</vt:lpstr>
      <vt:lpstr>Етиология и патогенеза</vt:lpstr>
      <vt:lpstr>Класификация по МКБ – 10  </vt:lpstr>
      <vt:lpstr>Клинична картина  </vt:lpstr>
      <vt:lpstr>Систематизиране </vt:lpstr>
      <vt:lpstr>Систематизиране</vt:lpstr>
      <vt:lpstr>Систематизиране</vt:lpstr>
      <vt:lpstr>Систематизиране</vt:lpstr>
      <vt:lpstr>Систематизиране</vt:lpstr>
      <vt:lpstr>Начало на шизофренията </vt:lpstr>
      <vt:lpstr>Протичане </vt:lpstr>
      <vt:lpstr>Параноидна шизофрения </vt:lpstr>
      <vt:lpstr>Параноидна шизофрения</vt:lpstr>
      <vt:lpstr> Хебефренна шизофрения </vt:lpstr>
      <vt:lpstr>Хебефренна шизофрения</vt:lpstr>
      <vt:lpstr> Кататонна шизофрения </vt:lpstr>
      <vt:lpstr>Ембрионална поза</vt:lpstr>
      <vt:lpstr>Симптом на хоботчето</vt:lpstr>
      <vt:lpstr>Въздушна възглавница</vt:lpstr>
      <vt:lpstr>Кататонна шизофрения</vt:lpstr>
      <vt:lpstr>Недиференцирана шизофрения</vt:lpstr>
      <vt:lpstr>Проста шизофрения</vt:lpstr>
      <vt:lpstr>Проста шизофрения</vt:lpstr>
      <vt:lpstr>Невролептици </vt:lpstr>
      <vt:lpstr>Депо невролептици</vt:lpstr>
      <vt:lpstr>Полезни ефекти от поддържащата фармакотерапия: </vt:lpstr>
      <vt:lpstr>Полезни ефекти от поддържащата фармакотерапия:</vt:lpstr>
      <vt:lpstr>Психосоциална рехабилитация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Rosen</dc:creator>
  <cp:lastModifiedBy>Windows User</cp:lastModifiedBy>
  <cp:revision>40</cp:revision>
  <dcterms:created xsi:type="dcterms:W3CDTF">2015-02-23T09:23:36Z</dcterms:created>
  <dcterms:modified xsi:type="dcterms:W3CDTF">2020-03-22T18:45:02Z</dcterms:modified>
</cp:coreProperties>
</file>