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256" r:id="rId2"/>
    <p:sldId id="259" r:id="rId3"/>
    <p:sldId id="257" r:id="rId4"/>
    <p:sldId id="260" r:id="rId5"/>
    <p:sldId id="322" r:id="rId6"/>
    <p:sldId id="300" r:id="rId7"/>
    <p:sldId id="301" r:id="rId8"/>
    <p:sldId id="302" r:id="rId9"/>
    <p:sldId id="303" r:id="rId10"/>
    <p:sldId id="266" r:id="rId11"/>
    <p:sldId id="270" r:id="rId12"/>
    <p:sldId id="271" r:id="rId13"/>
    <p:sldId id="268" r:id="rId14"/>
    <p:sldId id="269" r:id="rId15"/>
    <p:sldId id="305" r:id="rId16"/>
    <p:sldId id="307" r:id="rId17"/>
    <p:sldId id="304" r:id="rId18"/>
    <p:sldId id="327" r:id="rId19"/>
    <p:sldId id="328" r:id="rId20"/>
    <p:sldId id="329" r:id="rId21"/>
    <p:sldId id="330" r:id="rId22"/>
    <p:sldId id="261" r:id="rId23"/>
    <p:sldId id="331" r:id="rId24"/>
    <p:sldId id="332" r:id="rId25"/>
    <p:sldId id="310" r:id="rId26"/>
    <p:sldId id="263" r:id="rId27"/>
    <p:sldId id="279" r:id="rId28"/>
    <p:sldId id="311" r:id="rId29"/>
    <p:sldId id="312" r:id="rId30"/>
    <p:sldId id="333" r:id="rId31"/>
    <p:sldId id="334" r:id="rId32"/>
    <p:sldId id="292" r:id="rId33"/>
    <p:sldId id="293" r:id="rId34"/>
    <p:sldId id="294" r:id="rId35"/>
    <p:sldId id="295" r:id="rId36"/>
    <p:sldId id="308" r:id="rId37"/>
    <p:sldId id="313" r:id="rId38"/>
    <p:sldId id="317" r:id="rId39"/>
    <p:sldId id="318" r:id="rId40"/>
    <p:sldId id="314" r:id="rId41"/>
    <p:sldId id="309" r:id="rId42"/>
    <p:sldId id="296" r:id="rId43"/>
    <p:sldId id="321" r:id="rId44"/>
    <p:sldId id="335" r:id="rId45"/>
    <p:sldId id="341" r:id="rId46"/>
    <p:sldId id="336" r:id="rId47"/>
    <p:sldId id="340" r:id="rId48"/>
    <p:sldId id="338" r:id="rId49"/>
    <p:sldId id="264" r:id="rId50"/>
    <p:sldId id="319" r:id="rId51"/>
    <p:sldId id="282" r:id="rId52"/>
    <p:sldId id="285" r:id="rId53"/>
    <p:sldId id="286" r:id="rId54"/>
    <p:sldId id="298" r:id="rId55"/>
    <p:sldId id="299" r:id="rId56"/>
    <p:sldId id="262" r:id="rId57"/>
    <p:sldId id="323" r:id="rId58"/>
    <p:sldId id="283" r:id="rId59"/>
    <p:sldId id="273" r:id="rId60"/>
    <p:sldId id="315" r:id="rId61"/>
    <p:sldId id="275" r:id="rId62"/>
    <p:sldId id="274" r:id="rId63"/>
    <p:sldId id="278" r:id="rId64"/>
    <p:sldId id="277" r:id="rId65"/>
    <p:sldId id="276" r:id="rId6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114" d="100"/>
          <a:sy n="114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F1176-71D1-4293-87C9-21D268CFA45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FC5A0C9-C0FB-4003-A6FD-3F7028E89AD8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bg-BG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Медико-биологична парадигма – </a:t>
          </a:r>
          <a:r>
            <a:rPr lang="bg-BG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разглежда здравето като биологичен феномен на </a:t>
          </a:r>
          <a:r>
            <a:rPr lang="bg-BG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организмено</a:t>
          </a:r>
          <a:r>
            <a:rPr lang="bg-BG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равнище</a:t>
          </a:r>
          <a:endParaRPr lang="bg-BG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7FAA8-F65B-4082-95A7-DA2825E91FBD}" type="parTrans" cxnId="{B2354EDA-495E-4195-AB3E-3BB0BE41AA61}">
      <dgm:prSet/>
      <dgm:spPr/>
      <dgm:t>
        <a:bodyPr/>
        <a:lstStyle/>
        <a:p>
          <a:endParaRPr lang="bg-BG"/>
        </a:p>
      </dgm:t>
    </dgm:pt>
    <dgm:pt modelId="{D1DE819A-E57E-471A-BE02-42E42ECA5AB1}" type="sibTrans" cxnId="{B2354EDA-495E-4195-AB3E-3BB0BE41AA61}">
      <dgm:prSet/>
      <dgm:spPr/>
      <dgm:t>
        <a:bodyPr/>
        <a:lstStyle/>
        <a:p>
          <a:endParaRPr lang="bg-BG"/>
        </a:p>
      </dgm:t>
    </dgm:pt>
    <dgm:pt modelId="{1BA39A4A-91BD-4E50-9C2A-816EC8AF536A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bg-BG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Съвременна парадигма – </a:t>
          </a:r>
        </a:p>
        <a:p>
          <a:r>
            <a:rPr lang="bg-BG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 интегрален </a:t>
          </a:r>
          <a:r>
            <a:rPr lang="bg-BG" sz="2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биосоциален</a:t>
          </a:r>
          <a:r>
            <a:rPr lang="bg-BG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модел на здравето</a:t>
          </a:r>
          <a:endParaRPr lang="bg-BG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4488-0931-4ED1-84BE-8F4BE7E3ED18}" type="parTrans" cxnId="{EF016C73-D1E6-49A9-8149-A9DE9F88DD8A}">
      <dgm:prSet/>
      <dgm:spPr/>
      <dgm:t>
        <a:bodyPr/>
        <a:lstStyle/>
        <a:p>
          <a:endParaRPr lang="bg-BG"/>
        </a:p>
      </dgm:t>
    </dgm:pt>
    <dgm:pt modelId="{4736A921-67EA-4EFF-AC84-98AAD9CCF8B5}" type="sibTrans" cxnId="{EF016C73-D1E6-49A9-8149-A9DE9F88DD8A}">
      <dgm:prSet/>
      <dgm:spPr/>
      <dgm:t>
        <a:bodyPr/>
        <a:lstStyle/>
        <a:p>
          <a:endParaRPr lang="bg-BG"/>
        </a:p>
      </dgm:t>
    </dgm:pt>
    <dgm:pt modelId="{8B90DB28-AD5A-4D84-853E-86778475B970}" type="pres">
      <dgm:prSet presAssocID="{850F1176-71D1-4293-87C9-21D268CFA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CEEEA3F-7B27-4D4F-856B-CA592C54C319}" type="pres">
      <dgm:prSet presAssocID="{4FC5A0C9-C0FB-4003-A6FD-3F7028E89AD8}" presName="arrow" presStyleLbl="node1" presStyleIdx="0" presStyleCnt="2" custScaleX="110924" custScaleY="10001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273A0C3-CABF-402D-9729-353407D46DE3}" type="pres">
      <dgm:prSet presAssocID="{1BA39A4A-91BD-4E50-9C2A-816EC8AF536A}" presName="arrow" presStyleLbl="node1" presStyleIdx="1" presStyleCnt="2" custScaleX="109092" custScaleY="100013" custRadScaleRad="98935" custRadScaleInc="-275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914027B-90D8-4385-9A8A-7A1D6E233299}" type="presOf" srcId="{1BA39A4A-91BD-4E50-9C2A-816EC8AF536A}" destId="{8273A0C3-CABF-402D-9729-353407D46DE3}" srcOrd="0" destOrd="0" presId="urn:microsoft.com/office/officeart/2005/8/layout/arrow5"/>
    <dgm:cxn modelId="{B2354EDA-495E-4195-AB3E-3BB0BE41AA61}" srcId="{850F1176-71D1-4293-87C9-21D268CFA453}" destId="{4FC5A0C9-C0FB-4003-A6FD-3F7028E89AD8}" srcOrd="0" destOrd="0" parTransId="{6377FAA8-F65B-4082-95A7-DA2825E91FBD}" sibTransId="{D1DE819A-E57E-471A-BE02-42E42ECA5AB1}"/>
    <dgm:cxn modelId="{9A5C3131-69E9-468F-AC08-FCE898E03FC9}" type="presOf" srcId="{850F1176-71D1-4293-87C9-21D268CFA453}" destId="{8B90DB28-AD5A-4D84-853E-86778475B970}" srcOrd="0" destOrd="0" presId="urn:microsoft.com/office/officeart/2005/8/layout/arrow5"/>
    <dgm:cxn modelId="{EF016C73-D1E6-49A9-8149-A9DE9F88DD8A}" srcId="{850F1176-71D1-4293-87C9-21D268CFA453}" destId="{1BA39A4A-91BD-4E50-9C2A-816EC8AF536A}" srcOrd="1" destOrd="0" parTransId="{B69B4488-0931-4ED1-84BE-8F4BE7E3ED18}" sibTransId="{4736A921-67EA-4EFF-AC84-98AAD9CCF8B5}"/>
    <dgm:cxn modelId="{46C14594-9021-4593-8E73-116AA7298E94}" type="presOf" srcId="{4FC5A0C9-C0FB-4003-A6FD-3F7028E89AD8}" destId="{CCEEEA3F-7B27-4D4F-856B-CA592C54C319}" srcOrd="0" destOrd="0" presId="urn:microsoft.com/office/officeart/2005/8/layout/arrow5"/>
    <dgm:cxn modelId="{92A6E3C4-43B8-43A0-B335-20175AD9AB6A}" type="presParOf" srcId="{8B90DB28-AD5A-4D84-853E-86778475B970}" destId="{CCEEEA3F-7B27-4D4F-856B-CA592C54C319}" srcOrd="0" destOrd="0" presId="urn:microsoft.com/office/officeart/2005/8/layout/arrow5"/>
    <dgm:cxn modelId="{3C77D7B8-11C3-439C-9A1B-59F34C909D69}" type="presParOf" srcId="{8B90DB28-AD5A-4D84-853E-86778475B970}" destId="{8273A0C3-CABF-402D-9729-353407D46DE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ADEE-A07F-49EE-8571-C49E97130B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9BC221-0628-4B3C-821B-F731CA4C2B17}">
      <dgm:prSet phldrT="[Text]" custT="1"/>
      <dgm:spPr/>
      <dgm:t>
        <a:bodyPr/>
        <a:lstStyle/>
        <a:p>
          <a:r>
            <a: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  <a:endParaRPr lang="bg-B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9EDBE-3746-4D79-8757-A1FB81E3D02D}" type="parTrans" cxnId="{D0724877-93B0-417B-B7B1-3CB3B81579ED}">
      <dgm:prSet/>
      <dgm:spPr/>
      <dgm:t>
        <a:bodyPr/>
        <a:lstStyle/>
        <a:p>
          <a:endParaRPr lang="bg-BG"/>
        </a:p>
      </dgm:t>
    </dgm:pt>
    <dgm:pt modelId="{341C18FA-A6B6-49E3-9F6D-20A87DF5FBA7}" type="sibTrans" cxnId="{D0724877-93B0-417B-B7B1-3CB3B81579ED}">
      <dgm:prSet/>
      <dgm:spPr/>
      <dgm:t>
        <a:bodyPr/>
        <a:lstStyle/>
        <a:p>
          <a:endParaRPr lang="bg-BG"/>
        </a:p>
      </dgm:t>
    </dgm:pt>
    <dgm:pt modelId="{54D3FAC4-FC51-482F-BEAF-719A533A03B1}">
      <dgm:prSet phldrT="[Text]" custT="1"/>
      <dgm:spPr/>
      <dgm:t>
        <a:bodyPr/>
        <a:lstStyle/>
        <a:p>
          <a:r>
            <a: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здравна протекция</a:t>
          </a:r>
          <a:endParaRPr lang="bg-B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1B2FC-5405-4A63-AF36-502E32009640}" type="parTrans" cxnId="{4B8C9950-1E70-41EE-93F7-CE41BE8F6320}">
      <dgm:prSet/>
      <dgm:spPr/>
      <dgm:t>
        <a:bodyPr/>
        <a:lstStyle/>
        <a:p>
          <a:endParaRPr lang="bg-BG"/>
        </a:p>
      </dgm:t>
    </dgm:pt>
    <dgm:pt modelId="{45EFBD1A-DF29-40CC-A9D8-8B84CA6549B1}" type="sibTrans" cxnId="{4B8C9950-1E70-41EE-93F7-CE41BE8F6320}">
      <dgm:prSet/>
      <dgm:spPr/>
      <dgm:t>
        <a:bodyPr/>
        <a:lstStyle/>
        <a:p>
          <a:endParaRPr lang="bg-BG"/>
        </a:p>
      </dgm:t>
    </dgm:pt>
    <dgm:pt modelId="{A7746473-AAA5-46CC-9941-FFD9F4768C36}">
      <dgm:prSet phldrT="[Text]" custT="1"/>
      <dgm:spPr/>
      <dgm:t>
        <a:bodyPr/>
        <a:lstStyle/>
        <a:p>
          <a:r>
            <a: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здравно възпитание </a:t>
          </a:r>
          <a:endParaRPr lang="bg-B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46FF8-6C5F-46A6-858B-F2BB6354296C}" type="parTrans" cxnId="{0CB63365-2754-40BA-887C-1CB44A481AFE}">
      <dgm:prSet/>
      <dgm:spPr/>
      <dgm:t>
        <a:bodyPr/>
        <a:lstStyle/>
        <a:p>
          <a:endParaRPr lang="bg-BG"/>
        </a:p>
      </dgm:t>
    </dgm:pt>
    <dgm:pt modelId="{8DA95309-FC3C-4F6A-8AC6-2916407226BB}" type="sibTrans" cxnId="{0CB63365-2754-40BA-887C-1CB44A481AFE}">
      <dgm:prSet/>
      <dgm:spPr/>
      <dgm:t>
        <a:bodyPr/>
        <a:lstStyle/>
        <a:p>
          <a:endParaRPr lang="bg-BG"/>
        </a:p>
      </dgm:t>
    </dgm:pt>
    <dgm:pt modelId="{4F0F2D3D-A123-4914-93CD-A97ADF178A78}" type="pres">
      <dgm:prSet presAssocID="{F2BEADEE-A07F-49EE-8571-C49E97130B9B}" presName="compositeShape" presStyleCnt="0">
        <dgm:presLayoutVars>
          <dgm:chMax val="7"/>
          <dgm:dir/>
          <dgm:resizeHandles val="exact"/>
        </dgm:presLayoutVars>
      </dgm:prSet>
      <dgm:spPr/>
    </dgm:pt>
    <dgm:pt modelId="{A3B594FF-818A-419D-8DB5-7EDFE9D88E79}" type="pres">
      <dgm:prSet presAssocID="{919BC221-0628-4B3C-821B-F731CA4C2B17}" presName="circ1" presStyleLbl="vennNode1" presStyleIdx="0" presStyleCnt="3" custScaleX="106464"/>
      <dgm:spPr/>
      <dgm:t>
        <a:bodyPr/>
        <a:lstStyle/>
        <a:p>
          <a:endParaRPr lang="bg-BG"/>
        </a:p>
      </dgm:t>
    </dgm:pt>
    <dgm:pt modelId="{7A671C2C-D702-4D97-8524-28A82D4158A1}" type="pres">
      <dgm:prSet presAssocID="{919BC221-0628-4B3C-821B-F731CA4C2B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03744C6-8018-4C6E-9312-B6A292DC8A00}" type="pres">
      <dgm:prSet presAssocID="{54D3FAC4-FC51-482F-BEAF-719A533A03B1}" presName="circ2" presStyleLbl="vennNode1" presStyleIdx="1" presStyleCnt="3" custScaleX="103115"/>
      <dgm:spPr/>
      <dgm:t>
        <a:bodyPr/>
        <a:lstStyle/>
        <a:p>
          <a:endParaRPr lang="bg-BG"/>
        </a:p>
      </dgm:t>
    </dgm:pt>
    <dgm:pt modelId="{851BF769-200F-4247-B56D-8A56968D721D}" type="pres">
      <dgm:prSet presAssocID="{54D3FAC4-FC51-482F-BEAF-719A533A03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02B4DB5-D5B6-41EB-A122-728821EF7875}" type="pres">
      <dgm:prSet presAssocID="{A7746473-AAA5-46CC-9941-FFD9F4768C36}" presName="circ3" presStyleLbl="vennNode1" presStyleIdx="2" presStyleCnt="3" custScaleX="102734" custLinFactNeighborX="-379" custLinFactNeighborY="901"/>
      <dgm:spPr/>
      <dgm:t>
        <a:bodyPr/>
        <a:lstStyle/>
        <a:p>
          <a:endParaRPr lang="bg-BG"/>
        </a:p>
      </dgm:t>
    </dgm:pt>
    <dgm:pt modelId="{7B8BDE1D-D3FA-496C-8F94-82AA8369FC2C}" type="pres">
      <dgm:prSet presAssocID="{A7746473-AAA5-46CC-9941-FFD9F4768C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A1B9444-96D5-4B66-BAB9-953AD422BB8D}" type="presOf" srcId="{F2BEADEE-A07F-49EE-8571-C49E97130B9B}" destId="{4F0F2D3D-A123-4914-93CD-A97ADF178A78}" srcOrd="0" destOrd="0" presId="urn:microsoft.com/office/officeart/2005/8/layout/venn1"/>
    <dgm:cxn modelId="{6B4A3294-6421-4656-AD9C-3404D6424F52}" type="presOf" srcId="{A7746473-AAA5-46CC-9941-FFD9F4768C36}" destId="{7B8BDE1D-D3FA-496C-8F94-82AA8369FC2C}" srcOrd="1" destOrd="0" presId="urn:microsoft.com/office/officeart/2005/8/layout/venn1"/>
    <dgm:cxn modelId="{755DEFC1-9B55-4295-A04E-3CD852978F65}" type="presOf" srcId="{A7746473-AAA5-46CC-9941-FFD9F4768C36}" destId="{A02B4DB5-D5B6-41EB-A122-728821EF7875}" srcOrd="0" destOrd="0" presId="urn:microsoft.com/office/officeart/2005/8/layout/venn1"/>
    <dgm:cxn modelId="{FD94DCD3-2609-4ECC-B8F8-ECF684C2C0AB}" type="presOf" srcId="{919BC221-0628-4B3C-821B-F731CA4C2B17}" destId="{7A671C2C-D702-4D97-8524-28A82D4158A1}" srcOrd="1" destOrd="0" presId="urn:microsoft.com/office/officeart/2005/8/layout/venn1"/>
    <dgm:cxn modelId="{D0724877-93B0-417B-B7B1-3CB3B81579ED}" srcId="{F2BEADEE-A07F-49EE-8571-C49E97130B9B}" destId="{919BC221-0628-4B3C-821B-F731CA4C2B17}" srcOrd="0" destOrd="0" parTransId="{CFE9EDBE-3746-4D79-8757-A1FB81E3D02D}" sibTransId="{341C18FA-A6B6-49E3-9F6D-20A87DF5FBA7}"/>
    <dgm:cxn modelId="{DE549484-7ED9-42C2-AC6B-A5C66778AD32}" type="presOf" srcId="{919BC221-0628-4B3C-821B-F731CA4C2B17}" destId="{A3B594FF-818A-419D-8DB5-7EDFE9D88E79}" srcOrd="0" destOrd="0" presId="urn:microsoft.com/office/officeart/2005/8/layout/venn1"/>
    <dgm:cxn modelId="{6DDEC3DF-15C2-4CB1-9043-C832CD31EF02}" type="presOf" srcId="{54D3FAC4-FC51-482F-BEAF-719A533A03B1}" destId="{503744C6-8018-4C6E-9312-B6A292DC8A00}" srcOrd="0" destOrd="0" presId="urn:microsoft.com/office/officeart/2005/8/layout/venn1"/>
    <dgm:cxn modelId="{D26A4083-DD2F-423F-92B6-20750DE01513}" type="presOf" srcId="{54D3FAC4-FC51-482F-BEAF-719A533A03B1}" destId="{851BF769-200F-4247-B56D-8A56968D721D}" srcOrd="1" destOrd="0" presId="urn:microsoft.com/office/officeart/2005/8/layout/venn1"/>
    <dgm:cxn modelId="{4B8C9950-1E70-41EE-93F7-CE41BE8F6320}" srcId="{F2BEADEE-A07F-49EE-8571-C49E97130B9B}" destId="{54D3FAC4-FC51-482F-BEAF-719A533A03B1}" srcOrd="1" destOrd="0" parTransId="{48F1B2FC-5405-4A63-AF36-502E32009640}" sibTransId="{45EFBD1A-DF29-40CC-A9D8-8B84CA6549B1}"/>
    <dgm:cxn modelId="{0CB63365-2754-40BA-887C-1CB44A481AFE}" srcId="{F2BEADEE-A07F-49EE-8571-C49E97130B9B}" destId="{A7746473-AAA5-46CC-9941-FFD9F4768C36}" srcOrd="2" destOrd="0" parTransId="{2AF46FF8-6C5F-46A6-858B-F2BB6354296C}" sibTransId="{8DA95309-FC3C-4F6A-8AC6-2916407226BB}"/>
    <dgm:cxn modelId="{62A41741-AC81-4224-8337-EF32486E7B58}" type="presParOf" srcId="{4F0F2D3D-A123-4914-93CD-A97ADF178A78}" destId="{A3B594FF-818A-419D-8DB5-7EDFE9D88E79}" srcOrd="0" destOrd="0" presId="urn:microsoft.com/office/officeart/2005/8/layout/venn1"/>
    <dgm:cxn modelId="{08B55528-20A2-4F5A-A42F-F7EFC1CBEC1B}" type="presParOf" srcId="{4F0F2D3D-A123-4914-93CD-A97ADF178A78}" destId="{7A671C2C-D702-4D97-8524-28A82D4158A1}" srcOrd="1" destOrd="0" presId="urn:microsoft.com/office/officeart/2005/8/layout/venn1"/>
    <dgm:cxn modelId="{905CDA96-90FB-4A39-89A5-118AF0584779}" type="presParOf" srcId="{4F0F2D3D-A123-4914-93CD-A97ADF178A78}" destId="{503744C6-8018-4C6E-9312-B6A292DC8A00}" srcOrd="2" destOrd="0" presId="urn:microsoft.com/office/officeart/2005/8/layout/venn1"/>
    <dgm:cxn modelId="{A056D02C-3D3A-4B74-95A0-46520D7D4EA7}" type="presParOf" srcId="{4F0F2D3D-A123-4914-93CD-A97ADF178A78}" destId="{851BF769-200F-4247-B56D-8A56968D721D}" srcOrd="3" destOrd="0" presId="urn:microsoft.com/office/officeart/2005/8/layout/venn1"/>
    <dgm:cxn modelId="{B014A7DA-40C8-40F9-B084-DE6E751B7B48}" type="presParOf" srcId="{4F0F2D3D-A123-4914-93CD-A97ADF178A78}" destId="{A02B4DB5-D5B6-41EB-A122-728821EF7875}" srcOrd="4" destOrd="0" presId="urn:microsoft.com/office/officeart/2005/8/layout/venn1"/>
    <dgm:cxn modelId="{099E51CA-C3E3-463A-8F85-EE62D81A06A2}" type="presParOf" srcId="{4F0F2D3D-A123-4914-93CD-A97ADF178A78}" destId="{7B8BDE1D-D3FA-496C-8F94-82AA8369FC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5D3E9-6B4E-4FC6-BE35-5FEDF47F83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C4AA9F1-6676-4DE4-B21C-0C2DF7873243}">
      <dgm:prSet phldrT="[Text]" custT="1"/>
      <dgm:spPr/>
      <dgm:t>
        <a:bodyPr/>
        <a:lstStyle/>
        <a:p>
          <a: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A4599-9E05-4519-8DEE-E6C7F16884F7}" type="parTrans" cxnId="{4B25D05B-77BD-4D2B-BDEC-27D93CE167D7}">
      <dgm:prSet/>
      <dgm:spPr/>
      <dgm:t>
        <a:bodyPr/>
        <a:lstStyle/>
        <a:p>
          <a:endParaRPr lang="bg-BG"/>
        </a:p>
      </dgm:t>
    </dgm:pt>
    <dgm:pt modelId="{541B6CF5-1FF4-457C-BD48-A673BAC4AB57}" type="sibTrans" cxnId="{4B25D05B-77BD-4D2B-BDEC-27D93CE167D7}">
      <dgm:prSet/>
      <dgm:spPr/>
      <dgm:t>
        <a:bodyPr/>
        <a:lstStyle/>
        <a:p>
          <a:endParaRPr lang="bg-BG"/>
        </a:p>
      </dgm:t>
    </dgm:pt>
    <dgm:pt modelId="{6261B29B-2D5D-4B4D-A36C-18EEA07544B6}">
      <dgm:prSet phldrT="[Text]" custT="1"/>
      <dgm:spPr/>
      <dgm:t>
        <a:bodyPr/>
        <a:lstStyle/>
        <a:p>
          <a: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Здравна протекция</a:t>
          </a:r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50390-A61C-4D64-85E3-1957B8194ABD}" type="parTrans" cxnId="{CDB57852-4342-4566-B343-B4F0942EA3D8}">
      <dgm:prSet/>
      <dgm:spPr/>
      <dgm:t>
        <a:bodyPr/>
        <a:lstStyle/>
        <a:p>
          <a:endParaRPr lang="bg-BG"/>
        </a:p>
      </dgm:t>
    </dgm:pt>
    <dgm:pt modelId="{D5E5B4BA-59ED-48D3-952B-29C8CBEE8125}" type="sibTrans" cxnId="{CDB57852-4342-4566-B343-B4F0942EA3D8}">
      <dgm:prSet/>
      <dgm:spPr/>
      <dgm:t>
        <a:bodyPr/>
        <a:lstStyle/>
        <a:p>
          <a:endParaRPr lang="bg-BG"/>
        </a:p>
      </dgm:t>
    </dgm:pt>
    <dgm:pt modelId="{9CD38E46-49B1-411B-B2EF-134142CEE098}">
      <dgm:prSet phldrT="[Text]" custT="1"/>
      <dgm:spPr/>
      <dgm:t>
        <a:bodyPr/>
        <a:lstStyle/>
        <a:p>
          <a: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Здравно възпитание</a:t>
          </a:r>
        </a:p>
      </dgm:t>
    </dgm:pt>
    <dgm:pt modelId="{D90C9670-7B4C-4BAF-B9CB-3C7D3A0619AC}" type="parTrans" cxnId="{EA84BA9D-921F-4E97-8439-105AF922F06C}">
      <dgm:prSet/>
      <dgm:spPr/>
      <dgm:t>
        <a:bodyPr/>
        <a:lstStyle/>
        <a:p>
          <a:endParaRPr lang="bg-BG"/>
        </a:p>
      </dgm:t>
    </dgm:pt>
    <dgm:pt modelId="{E0B9F685-A981-4141-8448-27EC97205A46}" type="sibTrans" cxnId="{EA84BA9D-921F-4E97-8439-105AF922F06C}">
      <dgm:prSet/>
      <dgm:spPr/>
      <dgm:t>
        <a:bodyPr/>
        <a:lstStyle/>
        <a:p>
          <a:endParaRPr lang="bg-BG"/>
        </a:p>
      </dgm:t>
    </dgm:pt>
    <dgm:pt modelId="{EED3E7E8-9342-48A8-8287-331CB3D3B24C}" type="pres">
      <dgm:prSet presAssocID="{7D85D3E9-6B4E-4FC6-BE35-5FEDF47F8357}" presName="compositeShape" presStyleCnt="0">
        <dgm:presLayoutVars>
          <dgm:chMax val="7"/>
          <dgm:dir/>
          <dgm:resizeHandles val="exact"/>
        </dgm:presLayoutVars>
      </dgm:prSet>
      <dgm:spPr/>
    </dgm:pt>
    <dgm:pt modelId="{A0F2FAD3-4F91-4AB7-BEF9-420948673F5E}" type="pres">
      <dgm:prSet presAssocID="{7C4AA9F1-6676-4DE4-B21C-0C2DF7873243}" presName="circ1" presStyleLbl="vennNode1" presStyleIdx="0" presStyleCnt="3" custScaleX="103627"/>
      <dgm:spPr/>
      <dgm:t>
        <a:bodyPr/>
        <a:lstStyle/>
        <a:p>
          <a:endParaRPr lang="bg-BG"/>
        </a:p>
      </dgm:t>
    </dgm:pt>
    <dgm:pt modelId="{CFAA6C43-F1D9-4D2B-BA5A-0DE32E08ADC9}" type="pres">
      <dgm:prSet presAssocID="{7C4AA9F1-6676-4DE4-B21C-0C2DF78732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6EAE2A-6CD8-413E-9F03-87505F8DFECD}" type="pres">
      <dgm:prSet presAssocID="{6261B29B-2D5D-4B4D-A36C-18EEA07544B6}" presName="circ2" presStyleLbl="vennNode1" presStyleIdx="1" presStyleCnt="3"/>
      <dgm:spPr/>
      <dgm:t>
        <a:bodyPr/>
        <a:lstStyle/>
        <a:p>
          <a:endParaRPr lang="bg-BG"/>
        </a:p>
      </dgm:t>
    </dgm:pt>
    <dgm:pt modelId="{6F99A766-3E02-4598-966C-8DDF9821D9EA}" type="pres">
      <dgm:prSet presAssocID="{6261B29B-2D5D-4B4D-A36C-18EEA0754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9099DE-7A5F-4BDD-A0DC-FEE8C6EABC30}" type="pres">
      <dgm:prSet presAssocID="{9CD38E46-49B1-411B-B2EF-134142CEE098}" presName="circ3" presStyleLbl="vennNode1" presStyleIdx="2" presStyleCnt="3"/>
      <dgm:spPr/>
      <dgm:t>
        <a:bodyPr/>
        <a:lstStyle/>
        <a:p>
          <a:endParaRPr lang="bg-BG"/>
        </a:p>
      </dgm:t>
    </dgm:pt>
    <dgm:pt modelId="{B681B96A-C6A3-475B-9045-58051FEFDCC1}" type="pres">
      <dgm:prSet presAssocID="{9CD38E46-49B1-411B-B2EF-134142CEE0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E6E5884-450F-4FFD-A401-328022DC5CC2}" type="presOf" srcId="{6261B29B-2D5D-4B4D-A36C-18EEA07544B6}" destId="{F56EAE2A-6CD8-413E-9F03-87505F8DFECD}" srcOrd="0" destOrd="0" presId="urn:microsoft.com/office/officeart/2005/8/layout/venn1"/>
    <dgm:cxn modelId="{0B368249-44A7-40BE-B90B-81F9377C80AD}" type="presOf" srcId="{9CD38E46-49B1-411B-B2EF-134142CEE098}" destId="{899099DE-7A5F-4BDD-A0DC-FEE8C6EABC30}" srcOrd="0" destOrd="0" presId="urn:microsoft.com/office/officeart/2005/8/layout/venn1"/>
    <dgm:cxn modelId="{EA84BA9D-921F-4E97-8439-105AF922F06C}" srcId="{7D85D3E9-6B4E-4FC6-BE35-5FEDF47F8357}" destId="{9CD38E46-49B1-411B-B2EF-134142CEE098}" srcOrd="2" destOrd="0" parTransId="{D90C9670-7B4C-4BAF-B9CB-3C7D3A0619AC}" sibTransId="{E0B9F685-A981-4141-8448-27EC97205A46}"/>
    <dgm:cxn modelId="{CDB57852-4342-4566-B343-B4F0942EA3D8}" srcId="{7D85D3E9-6B4E-4FC6-BE35-5FEDF47F8357}" destId="{6261B29B-2D5D-4B4D-A36C-18EEA07544B6}" srcOrd="1" destOrd="0" parTransId="{01450390-A61C-4D64-85E3-1957B8194ABD}" sibTransId="{D5E5B4BA-59ED-48D3-952B-29C8CBEE8125}"/>
    <dgm:cxn modelId="{A378C7EC-5A17-42DA-B0BE-7BA0F1ABEFB6}" type="presOf" srcId="{9CD38E46-49B1-411B-B2EF-134142CEE098}" destId="{B681B96A-C6A3-475B-9045-58051FEFDCC1}" srcOrd="1" destOrd="0" presId="urn:microsoft.com/office/officeart/2005/8/layout/venn1"/>
    <dgm:cxn modelId="{73537B76-21D7-447F-91DB-3A4C85ED6FE1}" type="presOf" srcId="{7D85D3E9-6B4E-4FC6-BE35-5FEDF47F8357}" destId="{EED3E7E8-9342-48A8-8287-331CB3D3B24C}" srcOrd="0" destOrd="0" presId="urn:microsoft.com/office/officeart/2005/8/layout/venn1"/>
    <dgm:cxn modelId="{2F0ABFFC-DEBA-418A-A792-DF4871ED9020}" type="presOf" srcId="{7C4AA9F1-6676-4DE4-B21C-0C2DF7873243}" destId="{CFAA6C43-F1D9-4D2B-BA5A-0DE32E08ADC9}" srcOrd="1" destOrd="0" presId="urn:microsoft.com/office/officeart/2005/8/layout/venn1"/>
    <dgm:cxn modelId="{D658D4CA-C9FA-4C9B-9965-00856F3D9517}" type="presOf" srcId="{6261B29B-2D5D-4B4D-A36C-18EEA07544B6}" destId="{6F99A766-3E02-4598-966C-8DDF9821D9EA}" srcOrd="1" destOrd="0" presId="urn:microsoft.com/office/officeart/2005/8/layout/venn1"/>
    <dgm:cxn modelId="{4B25D05B-77BD-4D2B-BDEC-27D93CE167D7}" srcId="{7D85D3E9-6B4E-4FC6-BE35-5FEDF47F8357}" destId="{7C4AA9F1-6676-4DE4-B21C-0C2DF7873243}" srcOrd="0" destOrd="0" parTransId="{9D0A4599-9E05-4519-8DEE-E6C7F16884F7}" sibTransId="{541B6CF5-1FF4-457C-BD48-A673BAC4AB57}"/>
    <dgm:cxn modelId="{13976BEA-07AD-48C4-BB8A-46CB649C0DEA}" type="presOf" srcId="{7C4AA9F1-6676-4DE4-B21C-0C2DF7873243}" destId="{A0F2FAD3-4F91-4AB7-BEF9-420948673F5E}" srcOrd="0" destOrd="0" presId="urn:microsoft.com/office/officeart/2005/8/layout/venn1"/>
    <dgm:cxn modelId="{D19763CC-C86C-41C2-A745-621A296730B6}" type="presParOf" srcId="{EED3E7E8-9342-48A8-8287-331CB3D3B24C}" destId="{A0F2FAD3-4F91-4AB7-BEF9-420948673F5E}" srcOrd="0" destOrd="0" presId="urn:microsoft.com/office/officeart/2005/8/layout/venn1"/>
    <dgm:cxn modelId="{6D63F9E0-38F2-4431-9F0B-116E961AD06D}" type="presParOf" srcId="{EED3E7E8-9342-48A8-8287-331CB3D3B24C}" destId="{CFAA6C43-F1D9-4D2B-BA5A-0DE32E08ADC9}" srcOrd="1" destOrd="0" presId="urn:microsoft.com/office/officeart/2005/8/layout/venn1"/>
    <dgm:cxn modelId="{C4D1365D-3373-4328-88AC-0F50859CC761}" type="presParOf" srcId="{EED3E7E8-9342-48A8-8287-331CB3D3B24C}" destId="{F56EAE2A-6CD8-413E-9F03-87505F8DFECD}" srcOrd="2" destOrd="0" presId="urn:microsoft.com/office/officeart/2005/8/layout/venn1"/>
    <dgm:cxn modelId="{60E48ECC-5FE7-40EB-B3F8-080111B89C76}" type="presParOf" srcId="{EED3E7E8-9342-48A8-8287-331CB3D3B24C}" destId="{6F99A766-3E02-4598-966C-8DDF9821D9EA}" srcOrd="3" destOrd="0" presId="urn:microsoft.com/office/officeart/2005/8/layout/venn1"/>
    <dgm:cxn modelId="{73686ACA-7B7F-49D1-9357-51EC4955EB47}" type="presParOf" srcId="{EED3E7E8-9342-48A8-8287-331CB3D3B24C}" destId="{899099DE-7A5F-4BDD-A0DC-FEE8C6EABC30}" srcOrd="4" destOrd="0" presId="urn:microsoft.com/office/officeart/2005/8/layout/venn1"/>
    <dgm:cxn modelId="{C0E36FDE-37FB-46F7-ADCB-02E4803A0E08}" type="presParOf" srcId="{EED3E7E8-9342-48A8-8287-331CB3D3B24C}" destId="{B681B96A-C6A3-475B-9045-58051FEFDC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EEA3F-7B27-4D4F-856B-CA592C54C319}">
      <dsp:nvSpPr>
        <dsp:cNvPr id="0" name=""/>
        <dsp:cNvSpPr/>
      </dsp:nvSpPr>
      <dsp:spPr>
        <a:xfrm rot="16200000">
          <a:off x="-196314" y="4"/>
          <a:ext cx="4392498" cy="39604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Медико-биологична парадигма – </a:t>
          </a:r>
          <a:r>
            <a:rPr lang="bg-BG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разглежда здравето като биологичен феномен на </a:t>
          </a:r>
          <a:r>
            <a:rPr lang="bg-BG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организмено</a:t>
          </a:r>
          <a:r>
            <a:rPr lang="bg-BG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равнище</a:t>
          </a:r>
          <a:endParaRPr lang="bg-BG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720" y="882094"/>
        <a:ext cx="3267356" cy="2196249"/>
      </dsp:txXfrm>
    </dsp:sp>
    <dsp:sp modelId="{8273A0C3-CABF-402D-9729-353407D46DE3}">
      <dsp:nvSpPr>
        <dsp:cNvPr id="0" name=""/>
        <dsp:cNvSpPr/>
      </dsp:nvSpPr>
      <dsp:spPr>
        <a:xfrm rot="5400000">
          <a:off x="4029655" y="4"/>
          <a:ext cx="4319952" cy="39604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Съвременна парадигма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 интегрален </a:t>
          </a:r>
          <a:r>
            <a:rPr lang="bg-BG" sz="2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биосоциален</a:t>
          </a:r>
          <a:r>
            <a:rPr lang="bg-BG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модел на здравето</a:t>
          </a:r>
          <a:endParaRPr lang="bg-BG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902491" y="900232"/>
        <a:ext cx="3267356" cy="215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594FF-818A-419D-8DB5-7EDFE9D88E79}">
      <dsp:nvSpPr>
        <dsp:cNvPr id="0" name=""/>
        <dsp:cNvSpPr/>
      </dsp:nvSpPr>
      <dsp:spPr>
        <a:xfrm>
          <a:off x="2496120" y="62337"/>
          <a:ext cx="3185620" cy="2992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  <a:endParaRPr lang="bg-B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0870" y="585973"/>
        <a:ext cx="2336121" cy="1346491"/>
      </dsp:txXfrm>
    </dsp:sp>
    <dsp:sp modelId="{503744C6-8018-4C6E-9312-B6A292DC8A00}">
      <dsp:nvSpPr>
        <dsp:cNvPr id="0" name=""/>
        <dsp:cNvSpPr/>
      </dsp:nvSpPr>
      <dsp:spPr>
        <a:xfrm>
          <a:off x="3625912" y="1932465"/>
          <a:ext cx="3085411" cy="2992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здравна протекция</a:t>
          </a:r>
          <a:endParaRPr lang="bg-B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533" y="2705451"/>
        <a:ext cx="1851246" cy="1645712"/>
      </dsp:txXfrm>
    </dsp:sp>
    <dsp:sp modelId="{A02B4DB5-D5B6-41EB-A122-728821EF7875}">
      <dsp:nvSpPr>
        <dsp:cNvPr id="0" name=""/>
        <dsp:cNvSpPr/>
      </dsp:nvSpPr>
      <dsp:spPr>
        <a:xfrm>
          <a:off x="1460897" y="1959424"/>
          <a:ext cx="3074011" cy="2992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здравно възпитание </a:t>
          </a:r>
          <a:endParaRPr lang="bg-B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0367" y="2732411"/>
        <a:ext cx="1844406" cy="1645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2FAD3-4F91-4AB7-BEF9-420948673F5E}">
      <dsp:nvSpPr>
        <dsp:cNvPr id="0" name=""/>
        <dsp:cNvSpPr/>
      </dsp:nvSpPr>
      <dsp:spPr>
        <a:xfrm>
          <a:off x="834309" y="112221"/>
          <a:ext cx="2406046" cy="2321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115" y="518542"/>
        <a:ext cx="1764434" cy="1044825"/>
      </dsp:txXfrm>
    </dsp:sp>
    <dsp:sp modelId="{F56EAE2A-6CD8-413E-9F03-87505F8DFECD}">
      <dsp:nvSpPr>
        <dsp:cNvPr id="0" name=""/>
        <dsp:cNvSpPr/>
      </dsp:nvSpPr>
      <dsp:spPr>
        <a:xfrm>
          <a:off x="1714211" y="1563368"/>
          <a:ext cx="2321833" cy="2321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Здравна протекция</a:t>
          </a: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305" y="2163175"/>
        <a:ext cx="1393100" cy="1277008"/>
      </dsp:txXfrm>
    </dsp:sp>
    <dsp:sp modelId="{899099DE-7A5F-4BDD-A0DC-FEE8C6EABC30}">
      <dsp:nvSpPr>
        <dsp:cNvPr id="0" name=""/>
        <dsp:cNvSpPr/>
      </dsp:nvSpPr>
      <dsp:spPr>
        <a:xfrm>
          <a:off x="38620" y="1563368"/>
          <a:ext cx="2321833" cy="2321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Здравно възпитание</a:t>
          </a:r>
        </a:p>
      </dsp:txBody>
      <dsp:txXfrm>
        <a:off x="257260" y="2163175"/>
        <a:ext cx="1393100" cy="127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9543-17D0-431B-8A11-2830D875DD1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51B7-2D1B-48F0-98DA-FFBAA3F9F7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22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914B51-B228-490B-A022-FA38778A2B2C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D9089F-71A7-4D6C-A5ED-856A5EFF21D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00" y="1844824"/>
            <a:ext cx="8568952" cy="1728192"/>
          </a:xfrm>
        </p:spPr>
        <p:txBody>
          <a:bodyPr>
            <a:noAutofit/>
          </a:bodyPr>
          <a:lstStyle/>
          <a:p>
            <a:pPr algn="ctr"/>
            <a:r>
              <a:rPr lang="bg-BG" sz="48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СТРАТЕГИИ ЗА ПРОМОЦИЯ НА ЗДРАВЕТО</a:t>
            </a:r>
            <a:endParaRPr lang="bg-BG" sz="48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552" y="429309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  <a:endParaRPr lang="bg-BG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267744" y="453733"/>
            <a:ext cx="6590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 „ОБЩЕСТВЕНО ЗДРАВЕ“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17967"/>
              </p:ext>
            </p:extLst>
          </p:nvPr>
        </p:nvGraphicFramePr>
        <p:xfrm>
          <a:off x="722376" y="589489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76" y="589489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438397" y="1677233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cs typeface="Arial" panose="020B0604020202020204" pitchFamily="34" charset="0"/>
              </a:rPr>
              <a:t>№1</a:t>
            </a:r>
            <a:endParaRPr lang="bg-BG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bg-BG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ХОЛИСТИЧНА КОНЦЕПЦИЯ ЗА ЗДРАВЕТО</a:t>
            </a:r>
            <a:endParaRPr lang="bg-BG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2060848"/>
            <a:ext cx="424847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 е състояние на пълно физическо, психическо и социално благополучие, а не само отсъствие на болест или недъг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1948</a:t>
            </a:r>
            <a:endParaRPr lang="bg-BG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1"/>
            <a:ext cx="3600400" cy="3449825"/>
          </a:xfrm>
        </p:spPr>
      </p:pic>
    </p:spTree>
    <p:extLst>
      <p:ext uri="{BB962C8B-B14F-4D97-AF65-F5344CB8AC3E}">
        <p14:creationId xmlns:p14="http://schemas.microsoft.com/office/powerpoint/2010/main" val="155406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864096"/>
          </a:xfrm>
        </p:spPr>
        <p:txBody>
          <a:bodyPr>
            <a:normAutofit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НА ЗДРАВЕТО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536504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</a:t>
            </a:r>
            <a:r>
              <a:rPr lang="bg-BG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липса на соматично заболяване, оптимално функциониране на организма </a:t>
            </a:r>
          </a:p>
          <a:p>
            <a:pPr>
              <a:buClr>
                <a:schemeClr val="accent2"/>
              </a:buClr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равновесие между индивида и обкръжаващата го среда, добър самоконтрол, баланс между емоционалното и рационалното, способност за определяне на цели и работа за постигането им</a:t>
            </a:r>
          </a:p>
          <a:p>
            <a:pPr>
              <a:buClr>
                <a:schemeClr val="accent2"/>
              </a:buClr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позитивна материална среда, позитивна човешка среда, професионална удовлетвореност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3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ЗДРАВЕ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Понятието </a:t>
            </a:r>
            <a:r>
              <a:rPr lang="bg-BG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здраве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включва:</a:t>
            </a:r>
          </a:p>
          <a:p>
            <a:pPr>
              <a:buClr>
                <a:srgbClr val="C00000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субективното преживяване за благополучие,</a:t>
            </a:r>
          </a:p>
          <a:p>
            <a:pPr>
              <a:buClr>
                <a:srgbClr val="C00000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субективна преценка за собственото ниво на ефективност и автономност, </a:t>
            </a:r>
          </a:p>
          <a:p>
            <a:pPr>
              <a:buClr>
                <a:srgbClr val="C00000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усещане на способността за реализиране на собствения интелектуален и емоционален потенциал.</a:t>
            </a:r>
          </a:p>
          <a:p>
            <a:pPr marL="0" indent="0">
              <a:buNone/>
            </a:pPr>
            <a:r>
              <a:rPr lang="bg-BG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Позитивното здраве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свързано с повишаването на компетентността на индивидите и общностите и им позволява да постигнат определените от самите тях цели.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6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259006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95659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Slide" r:id="rId3" imgW="4572000" imgH="3429115" progId="PowerPoint.Slide.8">
                  <p:embed/>
                </p:oleObj>
              </mc:Choice>
              <mc:Fallback>
                <p:oleObj name="Slide" r:id="rId3" imgW="4572000" imgH="3429115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640960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04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71600" cy="720080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Пасивен подход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1628800"/>
            <a:ext cx="3931920" cy="86409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 подход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67544" y="2564904"/>
            <a:ext cx="4071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 към следствието, а не към факторите на здравето. Ориентиран към борба с вече възникнали и напреднали заболявания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8" y="2564904"/>
            <a:ext cx="409629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 към търсене и отстраняване на негативни здравни фактори, както и към идентифициране и рационално използване на позитивни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саногенни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6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71600" cy="720080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Технократичен подход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1628800"/>
            <a:ext cx="3931920" cy="864096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 </a:t>
            </a:r>
          </a:p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67544" y="2564904"/>
            <a:ext cx="40716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 акцент върху технически средства и методи, целящи постигане на здравно благополучие – високотехнологична апаратура, нови медикаменти.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8" y="2564904"/>
            <a:ext cx="409629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 към повишаване на здравната култура и създаване на здравословен стил на живот на отделната личност, семейството, обществото.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3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 ЗА РЕШАВАНЕ НА ЗДРАВНИ ПРОБЛЕМИ</a:t>
            </a:r>
            <a:endParaRPr lang="bg-B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71600" cy="720080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детерминизъм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1556792"/>
            <a:ext cx="3931920" cy="72008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Интегрален подход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67544" y="2564904"/>
            <a:ext cx="4071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 представи и практически подходи за укрепване на здравето, насочени изцяло към средства и методи от медицинско естество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8" y="2420888"/>
            <a:ext cx="4034631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 с медицинските средства и методи, широко и приоритетно се използват немедицински средства. Интегралния подход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субординира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медицинския подход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19" y="40466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гледна точка на промоцията на здравето трябва да се подчертае </a:t>
            </a:r>
            <a:r>
              <a:rPr lang="bg-B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приоритета на:</a:t>
            </a:r>
          </a:p>
          <a:p>
            <a:pPr marL="0" indent="0">
              <a:buNone/>
            </a:pPr>
            <a:endParaRPr lang="bg-BG" sz="4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bg-B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пасивния подход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профилактичния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клиничния подход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поведенческия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технократичния</a:t>
            </a:r>
          </a:p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интегралния подход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медицинския  детерминизъм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" y="4653136"/>
            <a:ext cx="7261225" cy="140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_Uchebna_deinost\Public_lectures\MU_Pleven\Ottawa_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39" y="332656"/>
            <a:ext cx="2612361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dirty="0">
                <a:latin typeface="Book Antiqua" panose="02040602050305030304" pitchFamily="18" charset="0"/>
              </a:rPr>
              <a:t>Промоция на здравето е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теоретична концепция</a:t>
            </a:r>
          </a:p>
          <a:p>
            <a:pPr marL="0" indent="0">
              <a:buNone/>
            </a:pPr>
            <a:endParaRPr lang="en-US" sz="7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700" dirty="0">
              <a:latin typeface="Book Antiqua" panose="02040602050305030304" pitchFamily="18" charset="0"/>
            </a:endParaRP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добива популярност през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 algn="just">
              <a:buClr>
                <a:srgbClr val="C00000"/>
              </a:buClr>
              <a:buSzPct val="70000"/>
              <a:buNone/>
            </a:pPr>
            <a:r>
              <a:rPr lang="bg-BG" dirty="0">
                <a:latin typeface="Book Antiqua" panose="02040602050305030304" pitchFamily="18" charset="0"/>
              </a:rPr>
              <a:t>  1986 г. чрез Отавската конференция и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 algn="just">
              <a:buClr>
                <a:srgbClr val="C00000"/>
              </a:buClr>
              <a:buSzPct val="70000"/>
              <a:buNone/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 документа „Отавска харта за промоция на 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  здравето“.</a:t>
            </a: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понятието „промоция на здравето“ е дефинирано като „процес на създаване на възможности за хората да подобряват и контролират собственото си здраве“.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26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64096"/>
          </a:xfrm>
        </p:spPr>
        <p:txBody>
          <a:bodyPr>
            <a:normAutofit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АНОТАЦИЯ: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Задължителна дисциплина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 учебен семестър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Хорариум: 15 часа лекции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Заключителен контрол: тест от 30 въпроса, разработване на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здравнопромотивна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</a:t>
            </a:r>
          </a:p>
          <a:p>
            <a:pPr>
              <a:buClr>
                <a:schemeClr val="accent2"/>
              </a:buClr>
            </a:pP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1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dirty="0">
                <a:latin typeface="Book Antiqua" panose="02040602050305030304" pitchFamily="18" charset="0"/>
              </a:rPr>
              <a:t>Промоция на здравето е </a:t>
            </a:r>
            <a:r>
              <a:rPr lang="bg-BG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стратегия</a:t>
            </a:r>
          </a:p>
          <a:p>
            <a:pPr marL="0" indent="0">
              <a:buNone/>
            </a:pPr>
            <a:r>
              <a:rPr lang="bg-BG" sz="1100" dirty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  <a:latin typeface="Book Antiqua" panose="02040602050305030304" pitchFamily="18" charset="0"/>
              </a:rPr>
              <a:t>стратегическа цел </a:t>
            </a:r>
            <a:r>
              <a:rPr lang="bg-BG" dirty="0">
                <a:latin typeface="Book Antiqua" panose="02040602050305030304" pitchFamily="18" charset="0"/>
              </a:rPr>
              <a:t>– подобряване на здравето</a:t>
            </a:r>
          </a:p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  <a:latin typeface="Book Antiqua" panose="02040602050305030304" pitchFamily="18" charset="0"/>
              </a:rPr>
              <a:t>непосредствени цели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Възприемане на здравето като основна ценност за индивида и обществото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Възпитание в отговорност към здравето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Утвърждаване на здравословен начин на живот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dirty="0">
                <a:latin typeface="Book Antiqua" panose="02040602050305030304" pitchFamily="18" charset="0"/>
              </a:rPr>
              <a:t>Преодоляване на медицинския детерминизъм</a:t>
            </a:r>
          </a:p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  <a:latin typeface="Book Antiqua" panose="02040602050305030304" pitchFamily="18" charset="0"/>
              </a:rPr>
              <a:t>ресурси</a:t>
            </a:r>
            <a:r>
              <a:rPr lang="bg-BG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– индивидите и общностите</a:t>
            </a:r>
          </a:p>
        </p:txBody>
      </p:sp>
    </p:spTree>
    <p:extLst>
      <p:ext uri="{BB962C8B-B14F-4D97-AF65-F5344CB8AC3E}">
        <p14:creationId xmlns:p14="http://schemas.microsoft.com/office/powerpoint/2010/main" val="988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sz="4000" dirty="0">
                <a:latin typeface="Book Antiqua" panose="02040602050305030304" pitchFamily="18" charset="0"/>
              </a:rPr>
              <a:t>Промоция на здравето е </a:t>
            </a:r>
            <a:r>
              <a:rPr lang="bg-BG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философия</a:t>
            </a:r>
            <a:r>
              <a:rPr lang="bg-BG" sz="4000" b="1" dirty="0">
                <a:latin typeface="Book Antiqua" panose="02040602050305030304" pitchFamily="18" charset="0"/>
              </a:rPr>
              <a:t> </a:t>
            </a:r>
            <a:r>
              <a:rPr lang="en-US" sz="3300" dirty="0">
                <a:latin typeface="Book Antiqua" panose="02040602050305030304" pitchFamily="18" charset="0"/>
              </a:rPr>
              <a:t>(</a:t>
            </a:r>
            <a:r>
              <a:rPr lang="bg-BG" sz="3300" dirty="0">
                <a:latin typeface="Book Antiqua" panose="02040602050305030304" pitchFamily="18" charset="0"/>
              </a:rPr>
              <a:t>философска основа на новото обществено здравеопазване</a:t>
            </a:r>
            <a:r>
              <a:rPr lang="en-US" sz="3300" dirty="0">
                <a:latin typeface="Book Antiqua" panose="02040602050305030304" pitchFamily="18" charset="0"/>
              </a:rPr>
              <a:t>)</a:t>
            </a:r>
            <a:r>
              <a:rPr lang="bg-BG" sz="3300" dirty="0">
                <a:latin typeface="Book Antiqua" panose="02040602050305030304" pitchFamily="18" charset="0"/>
              </a:rPr>
              <a:t>, защото обосновава необходимостта от преориентиране на здравните дейности в следните насоки: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Book Antiqua" panose="02040602050305030304" pitchFamily="18" charset="0"/>
              </a:rPr>
              <a:t>пациент и </a:t>
            </a:r>
            <a:r>
              <a:rPr lang="ru-RU" dirty="0" err="1">
                <a:latin typeface="Book Antiqua" panose="02040602050305030304" pitchFamily="18" charset="0"/>
              </a:rPr>
              <a:t>заболяване</a:t>
            </a:r>
            <a:r>
              <a:rPr lang="ru-RU" sz="2400" dirty="0">
                <a:latin typeface="Book Antiqua" panose="02040602050305030304" pitchFamily="18" charset="0"/>
              </a:rPr>
              <a:t>	                       </a:t>
            </a:r>
            <a:r>
              <a:rPr lang="ru-RU" sz="2400" dirty="0" smtClean="0">
                <a:latin typeface="Book Antiqua" panose="02040602050305030304" pitchFamily="18" charset="0"/>
              </a:rPr>
              <a:t>  </a:t>
            </a:r>
            <a:r>
              <a:rPr lang="ru-RU" dirty="0" smtClean="0">
                <a:latin typeface="Book Antiqua" panose="02040602050305030304" pitchFamily="18" charset="0"/>
              </a:rPr>
              <a:t>позитивно </a:t>
            </a:r>
            <a:r>
              <a:rPr lang="ru-RU" dirty="0" err="1">
                <a:latin typeface="Book Antiqua" panose="02040602050305030304" pitchFamily="18" charset="0"/>
              </a:rPr>
              <a:t>здраве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Book Antiqua" panose="02040602050305030304" pitchFamily="18" charset="0"/>
              </a:rPr>
              <a:t>право на </a:t>
            </a:r>
            <a:r>
              <a:rPr lang="ru-RU" dirty="0" err="1">
                <a:latin typeface="Book Antiqua" panose="02040602050305030304" pitchFamily="18" charset="0"/>
              </a:rPr>
              <a:t>здраве</a:t>
            </a:r>
            <a:r>
              <a:rPr lang="ru-RU" dirty="0">
                <a:latin typeface="Book Antiqua" panose="02040602050305030304" pitchFamily="18" charset="0"/>
              </a:rPr>
              <a:t>	   	                     </a:t>
            </a:r>
            <a:r>
              <a:rPr lang="ru-RU" dirty="0" err="1">
                <a:latin typeface="Book Antiqua" panose="02040602050305030304" pitchFamily="18" charset="0"/>
              </a:rPr>
              <a:t>отговорност</a:t>
            </a:r>
            <a:r>
              <a:rPr lang="ru-RU" dirty="0">
                <a:latin typeface="Book Antiqua" panose="0204060205030503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Book Antiqua" panose="02040602050305030304" pitchFamily="18" charset="0"/>
              </a:rPr>
              <a:t>здраве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хората</a:t>
            </a:r>
            <a:r>
              <a:rPr lang="ru-RU" dirty="0">
                <a:latin typeface="Book Antiqua" panose="02040602050305030304" pitchFamily="18" charset="0"/>
              </a:rPr>
              <a:t>   </a:t>
            </a:r>
            <a:r>
              <a:rPr lang="en-US" dirty="0">
                <a:latin typeface="Book Antiqua" panose="02040602050305030304" pitchFamily="18" charset="0"/>
              </a:rPr>
              <a:t>			</a:t>
            </a:r>
            <a:r>
              <a:rPr lang="bg-BG" dirty="0" smtClean="0">
                <a:latin typeface="Book Antiqua" panose="02040602050305030304" pitchFamily="18" charset="0"/>
              </a:rPr>
              <a:t>       </a:t>
            </a:r>
            <a:r>
              <a:rPr lang="ru-RU" dirty="0" err="1" smtClean="0">
                <a:latin typeface="Book Antiqua" panose="02040602050305030304" pitchFamily="18" charset="0"/>
              </a:rPr>
              <a:t>здраве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чрез </a:t>
            </a:r>
            <a:r>
              <a:rPr lang="ru-RU" dirty="0" err="1">
                <a:latin typeface="Book Antiqua" panose="02040602050305030304" pitchFamily="18" charset="0"/>
              </a:rPr>
              <a:t>хората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dirty="0">
                <a:latin typeface="Book Antiqua" panose="02040602050305030304" pitchFamily="18" charset="0"/>
              </a:rPr>
              <a:t>медицински детерминизъм            </a:t>
            </a:r>
            <a:r>
              <a:rPr lang="bg-BG" dirty="0" smtClean="0">
                <a:latin typeface="Book Antiqua" panose="02040602050305030304" pitchFamily="18" charset="0"/>
              </a:rPr>
              <a:t>   интегрален </a:t>
            </a:r>
            <a:r>
              <a:rPr lang="bg-BG" dirty="0">
                <a:latin typeface="Book Antiqua" panose="02040602050305030304" pitchFamily="18" charset="0"/>
              </a:rPr>
              <a:t>подход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Book Antiqua" panose="02040602050305030304" pitchFamily="18" charset="0"/>
              </a:rPr>
              <a:t>професионална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изолация</a:t>
            </a:r>
            <a:r>
              <a:rPr lang="ru-RU" dirty="0">
                <a:latin typeface="Book Antiqua" panose="02040602050305030304" pitchFamily="18" charset="0"/>
              </a:rPr>
              <a:t>                 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</a:rPr>
              <a:t>партньорство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Стрелка надясно 3"/>
          <p:cNvSpPr/>
          <p:nvPr/>
        </p:nvSpPr>
        <p:spPr>
          <a:xfrm>
            <a:off x="4450106" y="2863648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97" y="3370252"/>
            <a:ext cx="1030313" cy="31701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03" y="3918703"/>
            <a:ext cx="1030313" cy="31701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484456"/>
            <a:ext cx="1030313" cy="317019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02" y="5015606"/>
            <a:ext cx="1030313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52528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Промоция на здравето е организирано усилие на обществото за обучение на индивида по проблемите на личното здраве и развитието на обществена система, осигуряваща на всеки стандарт на живот, адекватен за поддържане и подобряване на здравето.</a:t>
            </a:r>
          </a:p>
          <a:p>
            <a:pPr marL="0" indent="0" algn="r">
              <a:buClr>
                <a:schemeClr val="accent2"/>
              </a:buCl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Winslow, 1923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Clr>
                <a:schemeClr val="accent2"/>
              </a:buClr>
              <a:buNone/>
            </a:pPr>
            <a:endParaRPr lang="bg-BG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52528"/>
          </a:xfrm>
        </p:spPr>
        <p:txBody>
          <a:bodyPr>
            <a:normAutofit/>
          </a:bodyPr>
          <a:lstStyle/>
          <a:p>
            <a:pPr marL="0" indent="0" algn="r">
              <a:buClr>
                <a:schemeClr val="accent2"/>
              </a:buClr>
              <a:buNone/>
            </a:pPr>
            <a:endParaRPr lang="bg-BG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496944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Марк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Лалонд“Нова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перспектива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за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здравето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канадците</a:t>
            </a:r>
            <a:r>
              <a:rPr kumimoji="0" lang="en-GB" altLang="bg-BG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“ 1974 г.</a:t>
            </a:r>
            <a:endParaRPr kumimoji="0" lang="bg-BG" altLang="bg-BG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660000"/>
              </a:buClr>
              <a:defRPr/>
            </a:pP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промоцията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е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ключова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стратегияза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подобряване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;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42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медицината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здравеопазването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имат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ограничена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роля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като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фактори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;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42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е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резултат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начина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живот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жизнената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среда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 е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повлияно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човешката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биология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осигурените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здравни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грижи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;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42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лошото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здраве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се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дължи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нездравословен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начин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живот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екологични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bg-BG" altLang="bg-BG" sz="2600" kern="0" dirty="0" smtClean="0">
                <a:solidFill>
                  <a:srgbClr val="000000"/>
                </a:solidFill>
                <a:latin typeface="Times New Roman"/>
              </a:rPr>
              <a:t>вредности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биологични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фактори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пропуски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дейността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здравната</a:t>
            </a:r>
            <a:r>
              <a:rPr kumimoji="0" lang="en-GB" altLang="bg-BG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altLang="bg-BG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система</a:t>
            </a:r>
            <a:endParaRPr kumimoji="0" lang="bg-BG" altLang="bg-BG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27009" cy="105156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75173" y="170080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0" lvl="0" indent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Световна здравна асамблея,1977 г. -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основна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социална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цел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всички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правителства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на световната медицинска общественост е 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да се п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остиг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не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такова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ниво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на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здраве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,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което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да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позвол</a:t>
            </a:r>
            <a:r>
              <a:rPr lang="bg-BG" altLang="bg-BG" kern="0" dirty="0" err="1">
                <a:solidFill>
                  <a:srgbClr val="993300"/>
                </a:solidFill>
                <a:latin typeface="Times New Roman"/>
              </a:rPr>
              <a:t>ява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на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всеки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човек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да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води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продуктивен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в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социално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и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икономическо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отношение</a:t>
            </a:r>
            <a:r>
              <a:rPr lang="en-GB" altLang="bg-BG" kern="0" dirty="0">
                <a:solidFill>
                  <a:srgbClr val="9933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993300"/>
                </a:solidFill>
                <a:latin typeface="Times New Roman"/>
              </a:rPr>
              <a:t>живот</a:t>
            </a:r>
            <a:r>
              <a:rPr lang="bg-BG" altLang="bg-BG" kern="0" dirty="0">
                <a:solidFill>
                  <a:srgbClr val="993300"/>
                </a:solidFill>
                <a:latin typeface="Times New Roman"/>
              </a:rPr>
              <a:t>.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1980-1986 г.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натрупва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се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позитивен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обществен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опит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от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програми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по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укрепване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здравето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Канада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, САЩ,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Австралия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Германия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други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развити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страни</a:t>
            </a:r>
            <a:endParaRPr lang="en-GB" altLang="bg-BG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1984-1986 г.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Европейски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семинари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по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промоция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GB" altLang="bg-BG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altLang="bg-BG" kern="0" dirty="0" err="1">
                <a:solidFill>
                  <a:srgbClr val="000000"/>
                </a:solidFill>
                <a:latin typeface="Times New Roman"/>
              </a:rPr>
              <a:t>здравето</a:t>
            </a:r>
            <a:endParaRPr lang="en-GB" altLang="bg-BG" kern="0" dirty="0">
              <a:solidFill>
                <a:srgbClr val="000000"/>
              </a:solidFill>
              <a:latin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21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Първа международна </a:t>
            </a: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конференция,1986 </a:t>
            </a: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г., Отава</a:t>
            </a: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Дефинира понятието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Определя целите на промоцията на здравето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Определя предпоставките за здраве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Определя приоритети на дейност – принципи на промоция на здравето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bg-BG" altLang="bg-BG" sz="32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92088"/>
          </a:xfrm>
        </p:spPr>
        <p:txBody>
          <a:bodyPr>
            <a:normAutofit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ПРЕДПОСТАВКИ ЗА ЗДРАВЕ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Стабилна екосистема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Поддържащи развитието ресурси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 справедливост и равенство</a:t>
            </a:r>
          </a:p>
          <a:p>
            <a:pPr>
              <a:buClr>
                <a:schemeClr val="accent2"/>
              </a:buClr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585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НА ПРОМОЦИЯТА </a:t>
            </a:r>
            <a:r>
              <a:rPr lang="bg-BG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ЗДРАВЕТО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укрепваща здравето 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 политика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укрепваща здравето 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жизнена среда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Засилване на 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общественото участие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здравните дейности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 умения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знания и възможности за укрепване на здравето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Утвърждаване на </a:t>
            </a:r>
            <a:r>
              <a:rPr lang="bg-B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междусекторно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сътрудничество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разрешаване на здравни проблеми</a:t>
            </a:r>
          </a:p>
          <a:p>
            <a:pPr>
              <a:buClr>
                <a:schemeClr val="accent2"/>
              </a:buClr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84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Втора </a:t>
            </a: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международна конференция, 1988 г., Аделаида, Австралия – изграждане на укрепваща здравето социална политика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Трета международна конференция, 1991 г., </a:t>
            </a:r>
            <a:r>
              <a:rPr lang="bg-BG" altLang="bg-BG" sz="3200" kern="0" dirty="0" err="1">
                <a:solidFill>
                  <a:srgbClr val="000000"/>
                </a:solidFill>
                <a:latin typeface="Times New Roman"/>
              </a:rPr>
              <a:t>Сундсвал</a:t>
            </a: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, Швеция – създаване на укрепваща здравето жизнена среда</a:t>
            </a:r>
          </a:p>
          <a:p>
            <a:pPr marL="469900" lvl="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Четвърта международна конференция, 1997 г., Джакарта, Индонезия – партньорство и перспективи през ХХІ в.</a:t>
            </a:r>
          </a:p>
          <a:p>
            <a:pPr>
              <a:buClr>
                <a:schemeClr val="accent2"/>
              </a:buClr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marL="469900" lvl="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Пета международна конференция, 2000 г., Мексико – промоция на здравето за лицата в неравностойно положение</a:t>
            </a:r>
          </a:p>
          <a:p>
            <a:pPr marL="469900" lvl="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Шеста международна конференция, 2005г., Банкок, Тайланд – промоция на здравето в глобализиращия се свят</a:t>
            </a:r>
          </a:p>
          <a:p>
            <a:pPr marL="469900" lvl="0" indent="-469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Седма международна конференция, 2009 г., Найроби, Кения – промоция на здравето и развитието: преодоляване на различията при прилагането ù</a:t>
            </a:r>
          </a:p>
          <a:p>
            <a:pPr>
              <a:buClr>
                <a:schemeClr val="accent2"/>
              </a:buClr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936104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АНОТАЦИЯ - </a:t>
            </a:r>
            <a:r>
              <a:rPr lang="bg-BG" b="0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bg-BG" b="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b="0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bg-BG" b="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b="0" u="sng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328592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формира цялостна представа за промоцията на здравето като ключов подход на общественото здравеопазване</a:t>
            </a:r>
          </a:p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задълбочи специфичните познания за поведенческите и социално-екологични стратегии за подобряване на здравето</a:t>
            </a:r>
          </a:p>
          <a:p>
            <a:pPr>
              <a:buClr>
                <a:schemeClr val="accent2"/>
              </a:buClr>
            </a:pPr>
            <a:r>
              <a:rPr 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развие умения за самостоятелен анализ на обществените и индивидуални потребности от промоция на здравето и за планиране и осъществяване на </a:t>
            </a:r>
            <a:r>
              <a:rPr lang="bg-BG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здравнопромотивни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5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РАЗВИТИЕТО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000" kern="0" dirty="0" smtClean="0">
                <a:solidFill>
                  <a:srgbClr val="000000"/>
                </a:solidFill>
                <a:latin typeface="Times New Roman"/>
              </a:rPr>
              <a:t>Осма 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международна конференция, </a:t>
            </a:r>
            <a:r>
              <a:rPr lang="bg-BG" altLang="bg-BG" sz="3000" kern="0" dirty="0" smtClean="0">
                <a:solidFill>
                  <a:srgbClr val="000000"/>
                </a:solidFill>
                <a:latin typeface="Times New Roman"/>
              </a:rPr>
              <a:t>2013 г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., Хелзинки, Финландия </a:t>
            </a:r>
            <a:endParaRPr lang="en-US" altLang="bg-BG" sz="3000" kern="0" dirty="0" smtClean="0">
              <a:solidFill>
                <a:srgbClr val="000000"/>
              </a:solidFill>
              <a:latin typeface="Times New Roman"/>
            </a:endParaRPr>
          </a:p>
          <a:p>
            <a:pPr marL="469900" lvl="0" indent="-469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sz="3000" kern="0" dirty="0" smtClean="0">
                <a:solidFill>
                  <a:srgbClr val="000000"/>
                </a:solidFill>
                <a:latin typeface="Times New Roman"/>
              </a:rPr>
              <a:t>Девета международна конференция, 2016 г., Шанхай, Китай</a:t>
            </a:r>
            <a:endParaRPr lang="bg-BG" altLang="bg-BG" sz="3000" kern="0" dirty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chemeClr val="accent2"/>
              </a:buClr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НА ПРОМОЦИЯ НА ЗДРАВЕТО</a:t>
            </a: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81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УКРЕПВАЩА ЗДРАВЕТО СОЦИАЛНА ПОЛИТИКА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 принципи при вземане на решения за общественото здраве, с представителство на всички социални групи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децентрализация на власт и ресурси при решаване на местните и локалните проблеми с ефект върху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Проявява отговорност за здравните последици от политическите решения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 инвестициите за здраве и икономическата подкрепа за преодоляване на здравните неравенства</a:t>
            </a: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02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УКРЕПВАЩА ЗДРАВЕТО СОЦИАЛНА ПОЛИТИКА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закрила на социалните групи в неравностойно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 на обществото за здравните ефекти на политиката и здравните проблеми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Мобилизира гражданското общество за постигане на по-добър контрол върху детерминантите на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 проблеми и определя приоритети на дейност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6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УКРЕПВАЩА ЗДРАВЕТО ЖИЗНЕНА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Жизнената среда е съвкупност от всички предмети, явления, свойства и отношения, с които човек взаимодейства през своя живот. Тя се декомпозира на две основни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среда – природната среда, преобразуваната от човека природа и създадената от човека физическа среда.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 среда – социалната, икономическа и политическа инфраструктура, която регулира човешкия живот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9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УКРЕПВАЩА ЗДРАВЕТО ЖИЗНЕНА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отразява взаимодействието между човека и неговата жизнена среда. Здравето зависи от състоянието на средата,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състоянието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средата зависи от отношението на човека към нея.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не само предпазване на човека от вредните фактори на средата, но и опазване на средата от вредната дейност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dirty="0" smtClean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която в последните години довежда до редица нежелани ефекти.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измерения на жизнената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24536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 физическите характеристики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въздух, вода, шум, състояние на почвата, слънчева радиация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Характеристиките и влиянието и върху здравето относително лесно се поддават на проучване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Отчитат се глобални екологични проблеми – разрушаване на озоновия слой, глобално затопляне, замърсяване на въздуха, намаляване на водните запаси, ерозия на почвата, намаляване на биологичното разнообразие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67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08112"/>
          </a:xfrm>
        </p:spPr>
        <p:txBody>
          <a:bodyPr>
            <a:normAutofit/>
          </a:bodyPr>
          <a:lstStyle/>
          <a:p>
            <a:r>
              <a:rPr lang="bg-BG" altLang="bg-BG" sz="4400" b="0" kern="0" dirty="0">
                <a:solidFill>
                  <a:srgbClr val="420000"/>
                </a:solidFill>
                <a:effectLst/>
                <a:latin typeface="Times New Roman"/>
              </a:rPr>
              <a:t>Замърсяване на въздуха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2" y="1700808"/>
            <a:ext cx="8291264" cy="48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37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72" y="476672"/>
            <a:ext cx="8219256" cy="1008112"/>
          </a:xfrm>
        </p:spPr>
        <p:txBody>
          <a:bodyPr>
            <a:normAutofit fontScale="90000"/>
          </a:bodyPr>
          <a:lstStyle/>
          <a:p>
            <a: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  <a:t>Химическо замърсяване</a:t>
            </a:r>
            <a:b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</a:br>
            <a: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  <a:t>Токсични отпадъци</a:t>
            </a:r>
            <a:endParaRPr lang="bg-BG" sz="4400" b="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Контейнер за съдържание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4038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Контейнер за съдържание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9"/>
            <a:ext cx="4038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8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08112"/>
          </a:xfrm>
        </p:spPr>
        <p:txBody>
          <a:bodyPr>
            <a:noAutofit/>
          </a:bodyPr>
          <a:lstStyle/>
          <a:p>
            <a: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  <a:t>Глобално затопляне</a:t>
            </a:r>
            <a:b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</a:br>
            <a:r>
              <a:rPr lang="bg-BG" sz="44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  <a:t>Топене на полярната шапка</a:t>
            </a:r>
            <a:endParaRPr lang="bg-BG" sz="4400" b="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594385"/>
            <a:ext cx="4038600" cy="421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Контейнер за съдържание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0127"/>
            <a:ext cx="4038600" cy="42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3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АНОТАЦИЯ- </a:t>
            </a:r>
            <a:r>
              <a:rPr lang="bg-BG" b="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 резултати:</a:t>
            </a:r>
            <a:r>
              <a:rPr lang="bg-BG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75252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Познаване и разбиране на основните стратегии за промоция на здравето</a:t>
            </a:r>
          </a:p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Самостоятелно анализиране, планиране, провеждане и оценяване на програми за промоция на здравето</a:t>
            </a:r>
          </a:p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Избиране на адекватни подходи на общуване за мотивиране на поведенческа промяна при лица с рисково здравно поведение, съобразно индивидуалните им особености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9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864518"/>
          </a:xfrm>
        </p:spPr>
        <p:txBody>
          <a:bodyPr>
            <a:normAutofit/>
          </a:bodyPr>
          <a:lstStyle/>
          <a:p>
            <a:r>
              <a:rPr lang="bg-BG" altLang="bg-BG" sz="4400" b="0" kern="0" dirty="0">
                <a:solidFill>
                  <a:srgbClr val="420000"/>
                </a:solidFill>
                <a:effectLst/>
                <a:latin typeface="Times New Roman"/>
              </a:rPr>
              <a:t>Ерозия на почвата 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1169" cy="48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097213" cy="22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37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и културни измерения на жизнената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 социалните норми, отношения, процеси, повлияващи здравето</a:t>
            </a:r>
          </a:p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динамична, трудно се поддава на проучване</a:t>
            </a:r>
          </a:p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 негативно върху здравето чрез дисхармония на биологичните и социалните ритми, социална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Неблагоприятни за здравето социални отношения – социална изолация, отчужденост, намаляване на социалната сплотеност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25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ЗА ЗДРАВОСЛОВНА ЖИЗНЕНА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80520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общностите се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превръщат в основен ресурс за здравето.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Възниква въпросът „Къде се формира и къде се руши здравето“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 се създава от хората в условията на техния ежедневен живот – там, където живеят, работят, учат или играят.</a:t>
            </a:r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54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ЗА ЗДРАВОСЛОВНА ЖИЗНЕНА СРЕДА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80-те години на ХХ век се осъществяват редица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проекти, предвиждащи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 интервенции за поведенческа промяна и промяна в жизнената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непосредствените места за обитаване от хората – дома, населеното място, работното място, училището, здравните заведения. </a:t>
            </a:r>
            <a:endParaRPr lang="bg-BG" dirty="0"/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Градове, укрепващи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 места, укрепващи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Болници за промоция на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Училища, укрепващи здравето</a:t>
            </a:r>
          </a:p>
          <a:p>
            <a:pPr>
              <a:buClr>
                <a:schemeClr val="accent2"/>
              </a:buClr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77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АКТИВИЗИРАНЕ </a:t>
            </a:r>
            <a:r>
              <a:rPr lang="bg-BG" sz="44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ОБЩЕСТВЕНОТО </a:t>
            </a:r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Общественото участие в здравните дейности представлява:</a:t>
            </a:r>
          </a:p>
          <a:p>
            <a:pPr>
              <a:buClr>
                <a:schemeClr val="accent2"/>
              </a:buClr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колективните усилия за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 чрез повишаване на обществения контрол върху детерминантите на здравето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ланиран процес на активизиране на обществото за идентифициране и разрешаване на значими здравни проблеми чрез използване на собствените структури и ресурси по начин, съответстващ на обществените ценности и традиции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31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 ЗДРАВНОЗНАЧИМИ УМЕНИЯ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/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Индивидуални 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лични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 и обществени 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организационни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)</a:t>
            </a:r>
            <a:endParaRPr lang="bg-BG" altLang="bg-BG" sz="3000" kern="0" dirty="0">
              <a:solidFill>
                <a:srgbClr val="000000"/>
              </a:solidFill>
              <a:latin typeface="Times New Roman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Системно осъществявани и инцидентно прилагани</a:t>
            </a: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Насочени към човека или към жизнената среда</a:t>
            </a: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Елементарни 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прости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 и комплексни 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сложни</a:t>
            </a:r>
            <a:r>
              <a:rPr lang="en-US" altLang="bg-BG" sz="3000" kern="0" dirty="0">
                <a:solidFill>
                  <a:srgbClr val="000000"/>
                </a:solidFill>
                <a:latin typeface="Times New Roman"/>
              </a:rPr>
              <a:t>)</a:t>
            </a:r>
            <a:endParaRPr lang="bg-BG" altLang="bg-BG" sz="3000" kern="0" dirty="0">
              <a:solidFill>
                <a:srgbClr val="000000"/>
              </a:solidFill>
              <a:latin typeface="Times New Roman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Насочени към един или повече рискови фактори</a:t>
            </a: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Times New Roman" panose="02020603050405020304" pitchFamily="18" charset="0"/>
              <a:buAutoNum type="arabicPeriod"/>
            </a:pPr>
            <a:r>
              <a:rPr lang="bg-BG" altLang="bg-BG" sz="3000" kern="0" dirty="0">
                <a:solidFill>
                  <a:srgbClr val="000000"/>
                </a:solidFill>
                <a:latin typeface="Times New Roman"/>
              </a:rPr>
              <a:t>С близък или с отдалечен във времето ефект</a:t>
            </a:r>
          </a:p>
          <a:p>
            <a:pPr marL="0" indent="0">
              <a:buClr>
                <a:schemeClr val="accent2"/>
              </a:buClr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55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bg-BG" altLang="bg-BG" kern="0" dirty="0" smtClean="0">
                <a:solidFill>
                  <a:srgbClr val="000000"/>
                </a:solidFill>
                <a:latin typeface="Times New Roman"/>
              </a:rPr>
              <a:t>Промоция на здравето не е отговорност само на здравния сектор. Отговорността е споделена между индивидите, общностите, здравните специалисти, здравните институции, правителството. Принципът на партньорство предполага: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kern="0" dirty="0" smtClean="0">
                <a:solidFill>
                  <a:srgbClr val="000000"/>
                </a:solidFill>
                <a:latin typeface="Times New Roman"/>
              </a:rPr>
              <a:t>Замяна </a:t>
            </a: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на медицинския детерминизъм  с интегрален подход към </a:t>
            </a:r>
            <a:r>
              <a:rPr lang="bg-BG" altLang="bg-BG" kern="0" dirty="0" smtClean="0">
                <a:solidFill>
                  <a:srgbClr val="000000"/>
                </a:solidFill>
                <a:latin typeface="Times New Roman"/>
              </a:rPr>
              <a:t>здравето</a:t>
            </a:r>
            <a:endParaRPr lang="bg-BG" altLang="bg-BG" kern="0" dirty="0">
              <a:solidFill>
                <a:srgbClr val="000000"/>
              </a:solidFill>
              <a:latin typeface="Times New Roman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Преориентиране от клиничен към профилактичен подход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Отчитане на социалните и културни норми на потребителите при предоставяне на здравни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1094107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ПРОМОЦИЯ НА ЗДРАВЕТО</a:t>
            </a: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76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69" y="476672"/>
            <a:ext cx="8526419" cy="489654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bg-BG" altLang="bg-BG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3707904" y="2852936"/>
            <a:ext cx="1728191" cy="111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Промоция на здраве</a:t>
            </a:r>
            <a:endParaRPr lang="bg-BG" dirty="0"/>
          </a:p>
        </p:txBody>
      </p:sp>
      <p:sp>
        <p:nvSpPr>
          <p:cNvPr id="5" name="Закръглен правоъгълник 4"/>
          <p:cNvSpPr/>
          <p:nvPr/>
        </p:nvSpPr>
        <p:spPr>
          <a:xfrm>
            <a:off x="1259632" y="4170784"/>
            <a:ext cx="1800200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Обществена политика: </a:t>
            </a:r>
            <a:r>
              <a:rPr lang="bg-BG" sz="1100" dirty="0" smtClean="0"/>
              <a:t>забрана на тютюнопушенето в заведения</a:t>
            </a:r>
            <a:endParaRPr lang="bg-BG" sz="1100" dirty="0"/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971600" y="2852936"/>
            <a:ext cx="1706488" cy="111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err="1" smtClean="0"/>
              <a:t>Организацион-но</a:t>
            </a:r>
            <a:r>
              <a:rPr lang="bg-BG" sz="1200" b="1" dirty="0" smtClean="0"/>
              <a:t> развитие: </a:t>
            </a:r>
            <a:r>
              <a:rPr lang="bg-BG" sz="1100" dirty="0" smtClean="0"/>
              <a:t>Училища за здраве</a:t>
            </a:r>
            <a:endParaRPr lang="bg-BG" sz="1100" dirty="0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3589200" y="1052736"/>
            <a:ext cx="199091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Обществено базирани дейности: </a:t>
            </a:r>
            <a:r>
              <a:rPr lang="bg-BG" sz="1100" dirty="0" smtClean="0"/>
              <a:t>Обществен транспорт</a:t>
            </a:r>
            <a:endParaRPr lang="bg-BG" sz="1100" dirty="0"/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1619672" y="1484784"/>
            <a:ext cx="1684784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Профилактика:</a:t>
            </a:r>
            <a:r>
              <a:rPr lang="bg-BG" sz="1200" dirty="0" smtClean="0"/>
              <a:t> </a:t>
            </a:r>
            <a:r>
              <a:rPr lang="bg-BG" sz="1100" dirty="0" err="1" smtClean="0"/>
              <a:t>Скрининг</a:t>
            </a:r>
            <a:r>
              <a:rPr lang="bg-BG" sz="1100" dirty="0" smtClean="0"/>
              <a:t> за рак на гърдата</a:t>
            </a:r>
            <a:endParaRPr lang="bg-BG" sz="1100" dirty="0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5837140" y="1484784"/>
            <a:ext cx="1759196" cy="1011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Екологични дейности: </a:t>
            </a:r>
            <a:r>
              <a:rPr lang="bg-BG" sz="1100" dirty="0" smtClean="0"/>
              <a:t>Разделно събиране на отпадъци</a:t>
            </a:r>
            <a:endParaRPr lang="bg-BG" sz="1100" dirty="0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6458506" y="2852936"/>
            <a:ext cx="1713894" cy="111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Здравно възпитание: </a:t>
            </a:r>
          </a:p>
          <a:p>
            <a:pPr algn="ctr"/>
            <a:r>
              <a:rPr lang="bg-BG" sz="1100" dirty="0" smtClean="0"/>
              <a:t>в</a:t>
            </a:r>
            <a:r>
              <a:rPr lang="bg-BG" sz="1200" b="1" dirty="0" smtClean="0"/>
              <a:t> </a:t>
            </a:r>
            <a:r>
              <a:rPr lang="bg-BG" sz="1100" dirty="0" smtClean="0"/>
              <a:t>училище, сред рискови контингенти</a:t>
            </a:r>
            <a:endParaRPr lang="bg-BG" sz="1100" dirty="0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6206480" y="5013176"/>
            <a:ext cx="45719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6181328" y="4199384"/>
            <a:ext cx="1703040" cy="1029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/>
              <a:t>Икономически мерки: </a:t>
            </a:r>
            <a:r>
              <a:rPr lang="bg-BG" sz="1100" dirty="0" smtClean="0"/>
              <a:t>Забрана продажбата на алкохол</a:t>
            </a:r>
            <a:endParaRPr lang="bg-BG" sz="1100" dirty="0"/>
          </a:p>
        </p:txBody>
      </p:sp>
      <p:cxnSp>
        <p:nvCxnSpPr>
          <p:cNvPr id="14" name="Право съединение 13"/>
          <p:cNvCxnSpPr/>
          <p:nvPr/>
        </p:nvCxnSpPr>
        <p:spPr>
          <a:xfrm>
            <a:off x="2678088" y="3357010"/>
            <a:ext cx="1113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аво съединение 15"/>
          <p:cNvCxnSpPr>
            <a:stCxn id="4" idx="3"/>
            <a:endCxn id="10" idx="1"/>
          </p:cNvCxnSpPr>
          <p:nvPr/>
        </p:nvCxnSpPr>
        <p:spPr>
          <a:xfrm>
            <a:off x="5436095" y="3410089"/>
            <a:ext cx="1022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аво съединение 19"/>
          <p:cNvCxnSpPr/>
          <p:nvPr/>
        </p:nvCxnSpPr>
        <p:spPr>
          <a:xfrm>
            <a:off x="4597223" y="2039144"/>
            <a:ext cx="29698" cy="2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аво съединение 21"/>
          <p:cNvCxnSpPr>
            <a:endCxn id="7" idx="2"/>
          </p:cNvCxnSpPr>
          <p:nvPr/>
        </p:nvCxnSpPr>
        <p:spPr>
          <a:xfrm flipH="1" flipV="1">
            <a:off x="4584656" y="2039144"/>
            <a:ext cx="12568" cy="96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аво съединение 23"/>
          <p:cNvCxnSpPr/>
          <p:nvPr/>
        </p:nvCxnSpPr>
        <p:spPr>
          <a:xfrm>
            <a:off x="5280379" y="3861048"/>
            <a:ext cx="1113525" cy="54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о съединение 26"/>
          <p:cNvCxnSpPr/>
          <p:nvPr/>
        </p:nvCxnSpPr>
        <p:spPr>
          <a:xfrm flipV="1">
            <a:off x="5191969" y="2420888"/>
            <a:ext cx="645172" cy="58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аво съединение 28"/>
          <p:cNvCxnSpPr/>
          <p:nvPr/>
        </p:nvCxnSpPr>
        <p:spPr>
          <a:xfrm flipH="1" flipV="1">
            <a:off x="3234850" y="2420888"/>
            <a:ext cx="708700" cy="54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аво съединение 30"/>
          <p:cNvCxnSpPr/>
          <p:nvPr/>
        </p:nvCxnSpPr>
        <p:spPr>
          <a:xfrm flipH="1">
            <a:off x="2827273" y="3861048"/>
            <a:ext cx="964340" cy="3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лавие 43"/>
          <p:cNvSpPr>
            <a:spLocks noGrp="1"/>
          </p:cNvSpPr>
          <p:nvPr>
            <p:ph type="title"/>
          </p:nvPr>
        </p:nvSpPr>
        <p:spPr>
          <a:xfrm>
            <a:off x="438069" y="5301208"/>
            <a:ext cx="8183880" cy="1051560"/>
          </a:xfrm>
        </p:spPr>
        <p:txBody>
          <a:bodyPr>
            <a:normAutofit/>
          </a:bodyPr>
          <a:lstStyle/>
          <a:p>
            <a:r>
              <a:rPr lang="bg-BG" sz="28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Промоция на здравето като комплекс от дейности</a:t>
            </a:r>
            <a:endParaRPr lang="bg-BG" sz="2800" b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1" y="5337885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bg-BG" sz="28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промоцията на здравето, (</a:t>
            </a:r>
            <a:r>
              <a:rPr lang="en-GB" sz="2800" b="0" dirty="0" err="1" smtClean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Downie</a:t>
            </a:r>
            <a:r>
              <a:rPr lang="en-GB" sz="2800" b="0" dirty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Fyfe, </a:t>
            </a:r>
            <a:r>
              <a:rPr lang="en-GB" sz="2800" b="0" dirty="0" err="1" smtClean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bg-BG" sz="2800" b="0" dirty="0" smtClean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2800" b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461668"/>
              </p:ext>
            </p:extLst>
          </p:nvPr>
        </p:nvGraphicFramePr>
        <p:xfrm>
          <a:off x="431599" y="404664"/>
          <a:ext cx="8183562" cy="49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ПРОМОЦИЯ НА ЗДРАВЕТО – ТЕОРЕТИЧНИ ОСНОВИ И ОБЛАСТИ НА ПРАКТИЧЕСКО ПРИЛОЖЕНИЕ</a:t>
            </a:r>
            <a:endParaRPr lang="bg-BG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7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579438"/>
            <a:ext cx="4176464" cy="792162"/>
          </a:xfrm>
        </p:spPr>
        <p:txBody>
          <a:bodyPr>
            <a:normAutofit fontScale="85000" lnSpcReduction="10000"/>
          </a:bodyPr>
          <a:lstStyle/>
          <a:p>
            <a:r>
              <a:rPr lang="bg-B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 на промоцията на здравето, (</a:t>
            </a:r>
            <a:r>
              <a:rPr lang="en-GB" dirty="0" err="1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Downie</a:t>
            </a:r>
            <a:r>
              <a:rPr lang="en-GB" dirty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Fyfe, </a:t>
            </a:r>
            <a:r>
              <a:rPr lang="en-GB" dirty="0" err="1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bg-BG" dirty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8" y="476672"/>
            <a:ext cx="4024287" cy="5400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Имунизации,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 за ползите от профилактични дейности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Законово регламентиране, социална подкрепа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Съчетаване на знания, действие и протекция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 възпитание, целящо вземане на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протективни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мотивация, умения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протекция</a:t>
            </a:r>
          </a:p>
          <a:p>
            <a:endParaRPr lang="bg-BG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13151309"/>
              </p:ext>
            </p:extLst>
          </p:nvPr>
        </p:nvGraphicFramePr>
        <p:xfrm>
          <a:off x="467544" y="1772816"/>
          <a:ext cx="4074666" cy="399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1045" y="22362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815338" y="35323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2973692" y="35323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2371046" y="3820398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2444750" y="443711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90051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3491946" y="490051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10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2008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 ВЪЗПИТАНИЕ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7646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bg-BG" sz="3300" b="1" i="1" dirty="0">
                <a:latin typeface="Times New Roman"/>
              </a:rPr>
              <a:t>Здравното възпитание </a:t>
            </a:r>
            <a:r>
              <a:rPr lang="bg-BG" sz="3300" dirty="0">
                <a:latin typeface="Times New Roman"/>
              </a:rPr>
              <a:t>е целенасочен процес на формиране на субективна здравна </a:t>
            </a:r>
            <a:r>
              <a:rPr lang="bg-BG" sz="3300" dirty="0" smtClean="0">
                <a:latin typeface="Times New Roman"/>
              </a:rPr>
              <a:t>култура </a:t>
            </a:r>
            <a:r>
              <a:rPr lang="en-US" sz="3300" dirty="0" smtClean="0">
                <a:latin typeface="Times New Roman"/>
              </a:rPr>
              <a:t>(</a:t>
            </a:r>
            <a:r>
              <a:rPr lang="bg-BG" sz="3300" dirty="0" smtClean="0">
                <a:latin typeface="Times New Roman"/>
              </a:rPr>
              <a:t>знания</a:t>
            </a:r>
            <a:r>
              <a:rPr lang="bg-BG" sz="3300" dirty="0">
                <a:latin typeface="Times New Roman"/>
              </a:rPr>
              <a:t>, </a:t>
            </a:r>
            <a:r>
              <a:rPr lang="bg-BG" sz="3300" dirty="0" smtClean="0">
                <a:latin typeface="Times New Roman"/>
              </a:rPr>
              <a:t>убеждения</a:t>
            </a:r>
            <a:r>
              <a:rPr lang="en-US" sz="3300" dirty="0" smtClean="0">
                <a:latin typeface="Times New Roman"/>
              </a:rPr>
              <a:t>, </a:t>
            </a:r>
            <a:r>
              <a:rPr lang="bg-BG" sz="3300" dirty="0" smtClean="0">
                <a:latin typeface="Times New Roman"/>
              </a:rPr>
              <a:t>поведение</a:t>
            </a:r>
            <a:r>
              <a:rPr lang="en-US" sz="3300" dirty="0" smtClean="0">
                <a:latin typeface="Times New Roman"/>
              </a:rPr>
              <a:t>)</a:t>
            </a:r>
            <a:r>
              <a:rPr lang="bg-BG" sz="3300" dirty="0" smtClean="0">
                <a:latin typeface="Times New Roman"/>
              </a:rPr>
              <a:t> </a:t>
            </a:r>
            <a:r>
              <a:rPr lang="bg-BG" sz="3300" dirty="0">
                <a:latin typeface="Times New Roman"/>
              </a:rPr>
              <a:t>за подобряване и поддържане на здравето. </a:t>
            </a:r>
            <a:endParaRPr lang="bg-BG" sz="3300" dirty="0" smtClean="0">
              <a:latin typeface="Times New Roman"/>
            </a:endParaRPr>
          </a:p>
          <a:p>
            <a:pPr marL="0" indent="0">
              <a:buClr>
                <a:schemeClr val="accent2"/>
              </a:buClr>
              <a:buNone/>
            </a:pPr>
            <a:endParaRPr lang="bg-BG" sz="1200" dirty="0">
              <a:latin typeface="Times New Roman"/>
            </a:endParaRPr>
          </a:p>
          <a:p>
            <a:pPr>
              <a:buClr>
                <a:schemeClr val="accent2"/>
              </a:buClr>
            </a:pPr>
            <a:r>
              <a:rPr lang="ru-RU" sz="3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Здравното</a:t>
            </a:r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възпитание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300" dirty="0">
                <a:latin typeface="Times New Roman"/>
              </a:rPr>
              <a:t>включва съвкупност от въздействия, формиращи здравословен начин на </a:t>
            </a:r>
            <a:r>
              <a:rPr lang="bg-BG" sz="3300" dirty="0" smtClean="0">
                <a:latin typeface="Times New Roman"/>
              </a:rPr>
              <a:t>живот</a:t>
            </a:r>
            <a:r>
              <a:rPr lang="en-US" sz="3300" dirty="0" smtClean="0">
                <a:latin typeface="Times New Roman"/>
              </a:rPr>
              <a:t>. </a:t>
            </a:r>
            <a:r>
              <a:rPr lang="bg-BG" sz="3300" dirty="0" smtClean="0">
                <a:latin typeface="Times New Roman"/>
              </a:rPr>
              <a:t>То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повлияе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личното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и да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индивида,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развитие на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endParaRPr lang="bg-BG" sz="3300" dirty="0">
              <a:latin typeface="Times New Roman"/>
            </a:endParaRPr>
          </a:p>
          <a:p>
            <a:pPr>
              <a:buClr>
                <a:schemeClr val="accent2"/>
              </a:buClr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2661886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ПРОФИЛАКТИКА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76464"/>
          </a:xfrm>
        </p:spPr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Профилактиката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болестите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(превенция)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немедицински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мерки 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качество на живот чрез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предотвратяване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умирания.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897600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ПРОТЕКЦИЯ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32048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протекция)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обществено-здравни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регулативни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целящи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лошото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Правната регулация на дейностите по промоция на здравето се основава на принципите за задължителност, принуда и санкции.</a:t>
            </a:r>
          </a:p>
          <a:p>
            <a:pPr>
              <a:buClr>
                <a:schemeClr val="accent2"/>
              </a:buCl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Липсва специално законодателство по промоция на здравето. Правната регулация се осъществява чрез текстове в общото здравно законодателство</a:t>
            </a:r>
          </a:p>
          <a:p>
            <a:pPr>
              <a:buClr>
                <a:schemeClr val="accent2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1958173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ПРОТЕКЦИЯ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здрава и безопасна среда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 закрила за старите хора, инвалидите и психично болните хора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безопасни условия на труд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условия за спорт, туризъм и укрепване на здравето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 на гражданите по опазване на жизнената среда</a:t>
            </a:r>
          </a:p>
          <a:p>
            <a:endParaRPr lang="bg-BG" sz="3200" dirty="0"/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3422909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ПРОТЕКЦИЯ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опазване на околната среда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ДВ. бр.91 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септември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2002г.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Урежда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опазването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околната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сегашните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бъдещите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поколения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предотвратяване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риска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здравословни и безопасни условия на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ДВ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бр.124 от 23 декември 1997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Регламентира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правата и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зъдълженията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държавата, работодателите и работещите за осигуряване на здравословни и безопасни условия на труд</a:t>
            </a: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2040129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здравето – ДВ. бр. 70 от 10 август 2004 г.</a:t>
            </a:r>
          </a:p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втора „Дейности по опазване на здравето“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на здравословна жизнена среда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 изисквания към козметичните продукти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за въздействие върху рискови за здравето фактори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 върху заразните болести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въздействието на йонизираща радиация, азбест и азбест-съдържащи вещества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 закрила на децата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Закрила на психичното здраве</a:t>
            </a:r>
          </a:p>
          <a:p>
            <a:pPr>
              <a:buClr>
                <a:schemeClr val="accent2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marL="0" indent="0">
              <a:buNone/>
            </a:pPr>
            <a:endParaRPr lang="bg-BG" sz="4000" b="1" dirty="0" smtClean="0">
              <a:solidFill>
                <a:srgbClr val="9F293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4000" b="1" dirty="0">
              <a:solidFill>
                <a:srgbClr val="9F293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4000" b="1" dirty="0" smtClean="0">
                <a:solidFill>
                  <a:srgbClr val="9F293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СТРАТЕГИИ </a:t>
            </a:r>
            <a:r>
              <a:rPr lang="bg-BG" sz="4000" b="1" dirty="0">
                <a:solidFill>
                  <a:srgbClr val="9F293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ПРОМОЦИЯ НА ЗДРАВЕТО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56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864096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ПОНЯТИЯ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Стратегията</a:t>
            </a:r>
            <a:r>
              <a:rPr 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план за действие, чрез който се цели постигане на определени резултати чрез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използването </a:t>
            </a:r>
            <a:r>
              <a:rPr 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различни методи и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</a:p>
          <a:p>
            <a:pPr marL="0" indent="0">
              <a:buNone/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Методите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тактически средства на стратегията, чрез които ще се постигне желаната промяна в прицелната група</a:t>
            </a:r>
          </a:p>
          <a:p>
            <a:pPr marL="0" indent="0">
              <a:buNone/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специфично приложение на избрания метод</a:t>
            </a:r>
          </a:p>
          <a:p>
            <a:pPr marL="0" indent="0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338857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ЗА ПРОМОЦИЯ НА ЗДРАВЕТО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обекта на въздействие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 – високорискови и </a:t>
            </a:r>
            <a:r>
              <a:rPr lang="bg-BG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популационни</a:t>
            </a:r>
            <a:endParaRPr lang="bg-BG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прилаганите методи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2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bg-BG" altLang="bg-BG" sz="4400" dirty="0" smtClean="0">
                <a:solidFill>
                  <a:schemeClr val="accent2"/>
                </a:solidFill>
              </a:rPr>
              <a:t>СЪЩНОСТ НА ПОНЯТИЕТО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752528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 smtClean="0">
                <a:solidFill>
                  <a:srgbClr val="993300"/>
                </a:solidFill>
                <a:latin typeface="Times New Roman"/>
              </a:rPr>
              <a:t>	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>
                <a:solidFill>
                  <a:srgbClr val="993300"/>
                </a:solidFill>
                <a:latin typeface="Times New Roman"/>
              </a:rPr>
              <a:t>	</a:t>
            </a:r>
            <a:r>
              <a:rPr lang="bg-BG" altLang="bg-BG" sz="3200" kern="0" dirty="0" smtClean="0">
                <a:solidFill>
                  <a:srgbClr val="993300"/>
                </a:solidFill>
                <a:latin typeface="Times New Roman"/>
              </a:rPr>
              <a:t>Промоция</a:t>
            </a:r>
            <a:r>
              <a:rPr lang="bg-BG" altLang="bg-BG" sz="32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– “действие за подпомагане, съдействие, поощряване, поддръжка, подкрепа на растежа или развитието на нещо”</a:t>
            </a:r>
          </a:p>
          <a:p>
            <a:pPr marL="469900" lvl="0" indent="-469900" algn="r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bg-BG" altLang="bg-BG" sz="3200" kern="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bg-BG" sz="3200" i="1" kern="0" dirty="0">
                <a:solidFill>
                  <a:srgbClr val="000000"/>
                </a:solidFill>
                <a:latin typeface="Times New Roman"/>
              </a:rPr>
              <a:t>Webster’s Dictionary, 1984</a:t>
            </a:r>
            <a:endParaRPr lang="bg-BG" altLang="bg-BG" sz="3200" i="1" kern="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78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50405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от тях е ориентирана към специфична група от детерминанти на здравето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Прилагана самостоятелно нито една от стратегиите не може да доведе до съществени промени в общественото здраве.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Интегрираното им и балансирано прилагане осигурява цялостен и ефективен подход за подобряване на здравето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8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effectLst/>
              </a:rPr>
              <a:t/>
            </a:r>
            <a:br>
              <a:rPr lang="bg-BG" sz="4000" dirty="0">
                <a:effectLst/>
              </a:rPr>
            </a:br>
            <a: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СТРАТЕГИИ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32048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 на традиционното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биомедицинско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разбиране за здравето 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към лечението и отскоро – към профилактиката на болестите, а не към позитивното здраве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Атакуват медицински или физиологично определени рискови фактори</a:t>
            </a:r>
          </a:p>
          <a:p>
            <a:pPr>
              <a:buClr>
                <a:schemeClr val="accent2"/>
              </a:buClr>
            </a:pP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Обхващат високорискови индивиди или лица с развито вече заболяване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238522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15212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 СТРАТЕГИИ</a:t>
            </a:r>
            <a:b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76464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 и утвърждаването им са свързани с:</a:t>
            </a:r>
          </a:p>
          <a:p>
            <a:pPr>
              <a:buClr>
                <a:schemeClr val="accent2"/>
              </a:buClr>
            </a:pP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епидемиологичния преход,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настъпил в 50-те години на ХХ век</a:t>
            </a:r>
          </a:p>
          <a:p>
            <a:pPr>
              <a:buClr>
                <a:schemeClr val="accent2"/>
              </a:buClr>
            </a:pPr>
            <a:r>
              <a:rPr lang="bg-BG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еорията за рисовите фактори</a:t>
            </a:r>
          </a:p>
          <a:p>
            <a:pPr>
              <a:buClr>
                <a:schemeClr val="accent2"/>
              </a:buClr>
            </a:pPr>
            <a:r>
              <a:rPr lang="bg-BG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арастващи разходи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здравна помощ</a:t>
            </a:r>
          </a:p>
          <a:p>
            <a:pPr>
              <a:buClr>
                <a:schemeClr val="accent2"/>
              </a:buClr>
            </a:pPr>
            <a:r>
              <a:rPr lang="bg-BG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езадоволителни резултати </a:t>
            </a: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вложените ресурси и усилия</a:t>
            </a: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15212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 СТРАТЕГИИ</a:t>
            </a:r>
            <a:b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7646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 са към поведенчески рискови фактори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Фокусират върху индивидуалната отговорност към здравето и целят благоприятна поведенческа промяна при лица с нездравословен начин на живот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методи са здравното възпитание и формиране на здравословно поведение</a:t>
            </a:r>
          </a:p>
          <a:p>
            <a:pPr marL="0" indent="0">
              <a:buClr>
                <a:schemeClr val="accent2"/>
              </a:buClr>
              <a:buNone/>
            </a:pPr>
            <a:endParaRPr 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 и утвърждаването им през 80-те години на ХХ век е свързано с критична преоценка на факторите на здравето</a:t>
            </a:r>
            <a:r>
              <a:rPr 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Отчитане на някои недостатъци на поведенческия подход за подобряване на здравето</a:t>
            </a:r>
          </a:p>
          <a:p>
            <a:pPr>
              <a:buClr>
                <a:schemeClr val="accent2"/>
              </a:buClr>
            </a:pPr>
            <a:r>
              <a:rPr 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Натрупване на данни за значителна корелация между социално-икономическия статус и здравните неравенства.</a:t>
            </a:r>
          </a:p>
          <a:p>
            <a:pPr marL="0" indent="0">
              <a:buNone/>
            </a:pPr>
            <a:endParaRPr lang="bg-BG" sz="3000" dirty="0"/>
          </a:p>
          <a:p>
            <a:pPr marL="0" indent="0">
              <a:buNone/>
            </a:pPr>
            <a:endParaRPr lang="bg-BG" sz="3000" dirty="0" smtClean="0"/>
          </a:p>
          <a:p>
            <a:pPr marL="0" indent="0">
              <a:buNone/>
            </a:pPr>
            <a:endParaRPr lang="bg-BG" sz="3000" dirty="0"/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38194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108012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br>
              <a:rPr lang="bg-BG" sz="4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24847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 са към социални и екологични фактори на жизнената среда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Атакуват факторите, водещи до социално и здравно неравенство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Подчертават обществената отговорност за здравето.</a:t>
            </a:r>
          </a:p>
          <a:p>
            <a:pPr>
              <a:buClr>
                <a:schemeClr val="accent2"/>
              </a:buClr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Обект са човешки общности с неблагоприятни за здравето фактори на жизнената среда</a:t>
            </a:r>
          </a:p>
          <a:p>
            <a:pPr marL="0" indent="0">
              <a:buNone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14637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5027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bg-BG" altLang="bg-BG" sz="4400" dirty="0" smtClean="0">
                <a:solidFill>
                  <a:schemeClr val="accent2"/>
                </a:solidFill>
              </a:rPr>
              <a:t>КОНЦЕПЦИИ ЗА ЗДРАВЕТО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752528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 smtClean="0">
                <a:solidFill>
                  <a:srgbClr val="993300"/>
                </a:solidFill>
                <a:latin typeface="Times New Roman"/>
              </a:rPr>
              <a:t>	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>
                <a:solidFill>
                  <a:srgbClr val="993300"/>
                </a:solidFill>
                <a:latin typeface="Times New Roman"/>
              </a:rPr>
              <a:t>	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8904" y="1159123"/>
            <a:ext cx="83632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kumimoji="0" lang="bg-BG" altLang="bg-BG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Биомедицинска</a:t>
            </a: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концепция</a:t>
            </a: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– здравето е състояние при което всички органи и системи работят съгласувано и липсват каквито и да било болестни изменения</a:t>
            </a:r>
          </a:p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Екологична концепция</a:t>
            </a: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здравето е динамично равновесие между човека и неговата околна среда, а заболяванията се дължат на </a:t>
            </a:r>
            <a:r>
              <a:rPr kumimoji="0" lang="bg-BG" altLang="bg-BG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неприспособяване</a:t>
            </a: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организма към тази среда</a:t>
            </a:r>
            <a:endParaRPr kumimoji="0" lang="en-US" altLang="bg-BG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  <a:tabLst/>
              <a:defRPr/>
            </a:pPr>
            <a:r>
              <a:rPr lang="bg-BG" altLang="bg-BG" kern="0" dirty="0" smtClean="0">
                <a:solidFill>
                  <a:schemeClr val="accent2"/>
                </a:solidFill>
                <a:latin typeface="Times New Roman"/>
              </a:rPr>
              <a:t>Психо-социална концепция</a:t>
            </a:r>
            <a:endParaRPr kumimoji="0" lang="bg-BG" altLang="bg-BG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bg-BG" altLang="bg-BG" sz="4400" dirty="0" smtClean="0">
                <a:solidFill>
                  <a:schemeClr val="accent2"/>
                </a:solidFill>
              </a:rPr>
              <a:t>КОНЦЕПЦИИ ЗА ЗДРАВЕТО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752528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 smtClean="0">
                <a:solidFill>
                  <a:srgbClr val="993300"/>
                </a:solidFill>
                <a:latin typeface="Times New Roman"/>
              </a:rPr>
              <a:t>	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>
                <a:solidFill>
                  <a:srgbClr val="993300"/>
                </a:solidFill>
                <a:latin typeface="Times New Roman"/>
              </a:rPr>
              <a:t>	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00772"/>
            <a:ext cx="8229600" cy="4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  <a:tabLst/>
              <a:defRPr/>
            </a:pPr>
            <a:r>
              <a:rPr kumimoji="0" lang="bg-BG" altLang="bg-BG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</a:t>
            </a:r>
            <a:r>
              <a:rPr kumimoji="0" lang="bg-BG" altLang="bg-BG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съвременната литература здравето се определя като:</a:t>
            </a:r>
          </a:p>
          <a:p>
            <a:pPr eaLnBrk="1" hangingPunct="1">
              <a:lnSpc>
                <a:spcPct val="90000"/>
              </a:lnSpc>
              <a:buClr>
                <a:srgbClr val="660000"/>
              </a:buClr>
            </a:pPr>
            <a:r>
              <a:rPr kumimoji="0" lang="bg-BG" altLang="bg-BG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процес на съхранение и развитие на биологичните и социалните функции на човека, на оптимална трудоспособност и социална активност при максимална продължителност на човешкия живот</a:t>
            </a:r>
          </a:p>
          <a:p>
            <a:pPr eaLnBrk="1" hangingPunct="1">
              <a:lnSpc>
                <a:spcPct val="90000"/>
              </a:lnSpc>
              <a:buClr>
                <a:srgbClr val="660000"/>
              </a:buClr>
            </a:pPr>
            <a:r>
              <a:rPr lang="bg-BG" altLang="bg-BG" kern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bg-BG" altLang="bg-BG" kern="0" dirty="0" smtClean="0">
                <a:solidFill>
                  <a:srgbClr val="000000"/>
                </a:solidFill>
                <a:latin typeface="Times New Roman"/>
              </a:rPr>
              <a:t>нтегрален аспект на ежедневния живот - р</a:t>
            </a:r>
            <a:r>
              <a:rPr lang="bg-BG" altLang="bg-BG" kern="0" baseline="0" dirty="0" smtClean="0">
                <a:solidFill>
                  <a:srgbClr val="000000"/>
                </a:solidFill>
                <a:latin typeface="Times New Roman"/>
              </a:rPr>
              <a:t>езултат и същевременно фактор на качеството на живота</a:t>
            </a:r>
            <a:endParaRPr kumimoji="0" lang="bg-BG" altLang="bg-BG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64096"/>
          </a:xfrm>
        </p:spPr>
        <p:txBody>
          <a:bodyPr>
            <a:normAutofit/>
          </a:bodyPr>
          <a:lstStyle/>
          <a:p>
            <a:r>
              <a:rPr lang="bg-BG" altLang="bg-BG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ЗА ЗДРАВЕТО</a:t>
            </a:r>
            <a:endParaRPr lang="bg-BG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752528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 smtClean="0">
                <a:solidFill>
                  <a:srgbClr val="993300"/>
                </a:solidFill>
                <a:latin typeface="Times New Roman"/>
              </a:rPr>
              <a:t>	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altLang="bg-BG" sz="3200" kern="0" dirty="0">
                <a:solidFill>
                  <a:srgbClr val="993300"/>
                </a:solidFill>
                <a:latin typeface="Times New Roman"/>
              </a:rPr>
              <a:t>	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28800"/>
            <a:ext cx="8229600" cy="45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  <a:tabLst/>
              <a:defRPr/>
            </a:pPr>
            <a:endParaRPr kumimoji="0" lang="bg-BG" altLang="bg-BG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Контейнер за съдържани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75413"/>
              </p:ext>
            </p:extLst>
          </p:nvPr>
        </p:nvGraphicFramePr>
        <p:xfrm>
          <a:off x="484620" y="1664804"/>
          <a:ext cx="818356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1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1623</TotalTime>
  <Words>2753</Words>
  <Application>Microsoft Office PowerPoint</Application>
  <PresentationFormat>Презентация на цял екран (4:3)</PresentationFormat>
  <Paragraphs>331</Paragraphs>
  <Slides>65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65</vt:i4>
      </vt:variant>
    </vt:vector>
  </HeadingPairs>
  <TitlesOfParts>
    <vt:vector size="75" baseType="lpstr">
      <vt:lpstr>Arial</vt:lpstr>
      <vt:lpstr>Book Antiqua</vt:lpstr>
      <vt:lpstr>Calibri</vt:lpstr>
      <vt:lpstr>Times New Roman</vt:lpstr>
      <vt:lpstr>Verdana</vt:lpstr>
      <vt:lpstr>Wingdings</vt:lpstr>
      <vt:lpstr>Wingdings 2</vt:lpstr>
      <vt:lpstr>Aspect</vt:lpstr>
      <vt:lpstr>CorelDRAW.Graphic.10</vt:lpstr>
      <vt:lpstr>Slide</vt:lpstr>
      <vt:lpstr>СТРАТЕГИИ ЗА ПРОМОЦИЯ НА ЗДРАВЕТО</vt:lpstr>
      <vt:lpstr>АНОТАЦИЯ:</vt:lpstr>
      <vt:lpstr>  АНОТАЦИЯ - Цели на обучението </vt:lpstr>
      <vt:lpstr>АНОТАЦИЯ- Очаквани резултати: </vt:lpstr>
      <vt:lpstr>Презентация на PowerPoint</vt:lpstr>
      <vt:lpstr>СЪЩНОСТ НА ПОНЯТИЕТО</vt:lpstr>
      <vt:lpstr>КОНЦЕПЦИИ ЗА ЗДРАВЕТО</vt:lpstr>
      <vt:lpstr>КОНЦЕПЦИИ ЗА ЗДРАВЕТО</vt:lpstr>
      <vt:lpstr>КОНЦЕПЦИИ ЗА ЗДРАВЕТО</vt:lpstr>
      <vt:lpstr>Презентация на PowerPoint</vt:lpstr>
      <vt:lpstr>ИЗМЕРЕНИЯ НА ЗДРАВЕТО</vt:lpstr>
      <vt:lpstr>ПОЗИТИВНО ЗДРАВЕ</vt:lpstr>
      <vt:lpstr>Презентация на PowerPoint</vt:lpstr>
      <vt:lpstr>Презентация на PowerPoint</vt:lpstr>
      <vt:lpstr>ПОДХОДИ ЗА РЕШАВАНЕ НА ЗДРАВНИ ПРОБЛЕМИ</vt:lpstr>
      <vt:lpstr>ПОДХОДИ ЗА РЕШАВАНЕ НА ЗДРАВНИ ПРОБЛЕМИ</vt:lpstr>
      <vt:lpstr>ПОДХОДИ ЗА РЕШАВАНЕ НА ЗДРАВНИ ПРОБЛЕМИ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ХРОНОЛОГИЯ НА РАЗВИТИЕТО</vt:lpstr>
      <vt:lpstr>ХРОНОЛОГИЯ НА РАЗВИТИЕТО</vt:lpstr>
      <vt:lpstr>ХРОНОЛОГИЯ НА РАЗВИТИЕТО</vt:lpstr>
      <vt:lpstr>ХРОНОЛОГИЯ НА РАЗВИТИЕТО</vt:lpstr>
      <vt:lpstr>ПРЕДПОСТАВКИ ЗА ЗДРАВЕ</vt:lpstr>
      <vt:lpstr>ПРИНЦИПИ НА ПРОМОЦИЯТА НА ЗДРАВЕТО</vt:lpstr>
      <vt:lpstr>ХРОНОЛОГИЯ НА РАЗВИТИЕТО</vt:lpstr>
      <vt:lpstr>ХРОНОЛОГИЯ НА РАЗВИТИЕТО</vt:lpstr>
      <vt:lpstr>ХРОНОЛОГИЯ НА РАЗВИТИЕТО</vt:lpstr>
      <vt:lpstr>Презентация на PowerPoint</vt:lpstr>
      <vt:lpstr>УКРЕПВАЩА ЗДРАВЕТО СОЦИАЛНА ПОЛИТИКА</vt:lpstr>
      <vt:lpstr>УКРЕПВАЩА ЗДРАВЕТО СОЦИАЛНА ПОЛИТИКА</vt:lpstr>
      <vt:lpstr>УКРЕПВАЩА ЗДРАВЕТО ЖИЗНЕНА СРЕДА</vt:lpstr>
      <vt:lpstr>УКРЕПВАЩА ЗДРАВЕТО ЖИЗНЕНА СРЕДА</vt:lpstr>
      <vt:lpstr>Физически измерения на жизнената среда</vt:lpstr>
      <vt:lpstr>Замърсяване на въздуха</vt:lpstr>
      <vt:lpstr>Химическо замърсяване Токсични отпадъци</vt:lpstr>
      <vt:lpstr>Глобално затопляне Топене на полярната шапка</vt:lpstr>
      <vt:lpstr>Ерозия на почвата </vt:lpstr>
      <vt:lpstr>Социални и културни измерения на жизнената среда</vt:lpstr>
      <vt:lpstr>ПРОЕКТИ ЗА ЗДРАВОСЛОВНА ЖИЗНЕНА СРЕДА</vt:lpstr>
      <vt:lpstr>ПРОЕКТИ ЗА ЗДРАВОСЛОВНА ЖИЗНЕНА СРЕДА</vt:lpstr>
      <vt:lpstr>АКТИВИЗИРАНЕ НА ОБЩЕСТВЕНОТО УЧАСТИЕ</vt:lpstr>
      <vt:lpstr>ЛИЧНИ ЗДРАВНОЗНАЧИМИ УМЕНИЯ</vt:lpstr>
      <vt:lpstr>ПАРТНЬОРСТВО</vt:lpstr>
      <vt:lpstr>Презентация на PowerPoint</vt:lpstr>
      <vt:lpstr>Фиг. Промоция на здравето като комплекс от дейности</vt:lpstr>
      <vt:lpstr>Модел на промоцията на здравето, (Downie, Fyfe, Tannahill)</vt:lpstr>
      <vt:lpstr>Презентация на PowerPoint</vt:lpstr>
      <vt:lpstr>ЗДРАВНО ВЪЗПИТАНИЕ</vt:lpstr>
      <vt:lpstr>ЗДРАВНА ПРОФИЛАКТИКА</vt:lpstr>
      <vt:lpstr>ЗДРАВНА ПРОТЕКЦИЯ</vt:lpstr>
      <vt:lpstr>ЗДРАВНА ПРОТЕКЦИЯ</vt:lpstr>
      <vt:lpstr>ЗДРАВНА ПРОТЕКЦИЯ</vt:lpstr>
      <vt:lpstr>Презентация на PowerPoint</vt:lpstr>
      <vt:lpstr>Презентация на PowerPoint</vt:lpstr>
      <vt:lpstr>ОСНОВНИ ПОНЯТИЯ</vt:lpstr>
      <vt:lpstr>СТРАТЕГИИ ЗА ПРОМОЦИЯ НА ЗДРАВЕТО</vt:lpstr>
      <vt:lpstr>Презентация на PowerPoint</vt:lpstr>
      <vt:lpstr>     МЕДИЦИНСКИ СТРАТЕГИИ</vt:lpstr>
      <vt:lpstr>ПОВЕДЕНЧЕСКИ СТРАТЕГИИ </vt:lpstr>
      <vt:lpstr>ПОВЕДЕНЧЕСКИ СТРАТЕГИИ </vt:lpstr>
      <vt:lpstr>СОЦИАЛНИ СТРАТЕГИИ</vt:lpstr>
      <vt:lpstr>СОЦИАЛНИ СТРАТЕГИИ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Георги Георгиев</cp:lastModifiedBy>
  <cp:revision>107</cp:revision>
  <dcterms:created xsi:type="dcterms:W3CDTF">2015-01-14T10:11:30Z</dcterms:created>
  <dcterms:modified xsi:type="dcterms:W3CDTF">2020-03-31T07:15:08Z</dcterms:modified>
</cp:coreProperties>
</file>