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3"/>
  </p:notesMasterIdLst>
  <p:sldIdLst>
    <p:sldId id="343" r:id="rId2"/>
    <p:sldId id="275" r:id="rId3"/>
    <p:sldId id="353" r:id="rId4"/>
    <p:sldId id="324" r:id="rId5"/>
    <p:sldId id="288" r:id="rId6"/>
    <p:sldId id="344" r:id="rId7"/>
    <p:sldId id="345" r:id="rId8"/>
    <p:sldId id="289" r:id="rId9"/>
    <p:sldId id="346" r:id="rId10"/>
    <p:sldId id="354" r:id="rId11"/>
    <p:sldId id="326" r:id="rId12"/>
    <p:sldId id="290" r:id="rId13"/>
    <p:sldId id="347" r:id="rId14"/>
    <p:sldId id="348" r:id="rId15"/>
    <p:sldId id="349" r:id="rId16"/>
    <p:sldId id="350" r:id="rId17"/>
    <p:sldId id="351" r:id="rId18"/>
    <p:sldId id="352" r:id="rId19"/>
    <p:sldId id="291" r:id="rId20"/>
    <p:sldId id="325" r:id="rId21"/>
    <p:sldId id="287" r:id="rId22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3" autoAdjust="0"/>
    <p:restoredTop sz="94660"/>
  </p:normalViewPr>
  <p:slideViewPr>
    <p:cSldViewPr>
      <p:cViewPr varScale="1">
        <p:scale>
          <a:sx n="114" d="100"/>
          <a:sy n="114" d="100"/>
        </p:scale>
        <p:origin x="1536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BEADEE-A07F-49EE-8571-C49E97130B9B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919BC221-0628-4B3C-821B-F731CA4C2B17}">
      <dgm:prSet phldrT="[Text]" custT="1"/>
      <dgm:spPr/>
      <dgm:t>
        <a:bodyPr/>
        <a:lstStyle/>
        <a:p>
          <a:r>
            <a:rPr lang="bg-BG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профилактика</a:t>
          </a:r>
          <a:endParaRPr lang="bg-BG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E9EDBE-3746-4D79-8757-A1FB81E3D02D}" type="parTrans" cxnId="{D0724877-93B0-417B-B7B1-3CB3B81579ED}">
      <dgm:prSet/>
      <dgm:spPr/>
      <dgm:t>
        <a:bodyPr/>
        <a:lstStyle/>
        <a:p>
          <a:endParaRPr lang="bg-BG"/>
        </a:p>
      </dgm:t>
    </dgm:pt>
    <dgm:pt modelId="{341C18FA-A6B6-49E3-9F6D-20A87DF5FBA7}" type="sibTrans" cxnId="{D0724877-93B0-417B-B7B1-3CB3B81579ED}">
      <dgm:prSet/>
      <dgm:spPr/>
      <dgm:t>
        <a:bodyPr/>
        <a:lstStyle/>
        <a:p>
          <a:endParaRPr lang="bg-BG"/>
        </a:p>
      </dgm:t>
    </dgm:pt>
    <dgm:pt modelId="{54D3FAC4-FC51-482F-BEAF-719A533A03B1}">
      <dgm:prSet phldrT="[Text]" custT="1"/>
      <dgm:spPr/>
      <dgm:t>
        <a:bodyPr/>
        <a:lstStyle/>
        <a:p>
          <a:r>
            <a:rPr lang="bg-BG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здравна протекция</a:t>
          </a:r>
          <a:endParaRPr lang="bg-BG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F1B2FC-5405-4A63-AF36-502E32009640}" type="parTrans" cxnId="{4B8C9950-1E70-41EE-93F7-CE41BE8F6320}">
      <dgm:prSet/>
      <dgm:spPr/>
      <dgm:t>
        <a:bodyPr/>
        <a:lstStyle/>
        <a:p>
          <a:endParaRPr lang="bg-BG"/>
        </a:p>
      </dgm:t>
    </dgm:pt>
    <dgm:pt modelId="{45EFBD1A-DF29-40CC-A9D8-8B84CA6549B1}" type="sibTrans" cxnId="{4B8C9950-1E70-41EE-93F7-CE41BE8F6320}">
      <dgm:prSet/>
      <dgm:spPr/>
      <dgm:t>
        <a:bodyPr/>
        <a:lstStyle/>
        <a:p>
          <a:endParaRPr lang="bg-BG"/>
        </a:p>
      </dgm:t>
    </dgm:pt>
    <dgm:pt modelId="{A7746473-AAA5-46CC-9941-FFD9F4768C36}">
      <dgm:prSet phldrT="[Text]" custT="1"/>
      <dgm:spPr/>
      <dgm:t>
        <a:bodyPr/>
        <a:lstStyle/>
        <a:p>
          <a:r>
            <a:rPr lang="bg-BG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здравно възпитание </a:t>
          </a:r>
          <a:endParaRPr lang="bg-BG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F46FF8-6C5F-46A6-858B-F2BB6354296C}" type="parTrans" cxnId="{0CB63365-2754-40BA-887C-1CB44A481AFE}">
      <dgm:prSet/>
      <dgm:spPr/>
      <dgm:t>
        <a:bodyPr/>
        <a:lstStyle/>
        <a:p>
          <a:endParaRPr lang="bg-BG"/>
        </a:p>
      </dgm:t>
    </dgm:pt>
    <dgm:pt modelId="{8DA95309-FC3C-4F6A-8AC6-2916407226BB}" type="sibTrans" cxnId="{0CB63365-2754-40BA-887C-1CB44A481AFE}">
      <dgm:prSet/>
      <dgm:spPr/>
      <dgm:t>
        <a:bodyPr/>
        <a:lstStyle/>
        <a:p>
          <a:endParaRPr lang="bg-BG"/>
        </a:p>
      </dgm:t>
    </dgm:pt>
    <dgm:pt modelId="{4F0F2D3D-A123-4914-93CD-A97ADF178A78}" type="pres">
      <dgm:prSet presAssocID="{F2BEADEE-A07F-49EE-8571-C49E97130B9B}" presName="compositeShape" presStyleCnt="0">
        <dgm:presLayoutVars>
          <dgm:chMax val="7"/>
          <dgm:dir/>
          <dgm:resizeHandles val="exact"/>
        </dgm:presLayoutVars>
      </dgm:prSet>
      <dgm:spPr/>
    </dgm:pt>
    <dgm:pt modelId="{A3B594FF-818A-419D-8DB5-7EDFE9D88E79}" type="pres">
      <dgm:prSet presAssocID="{919BC221-0628-4B3C-821B-F731CA4C2B17}" presName="circ1" presStyleLbl="vennNode1" presStyleIdx="0" presStyleCnt="3" custScaleX="106464"/>
      <dgm:spPr/>
      <dgm:t>
        <a:bodyPr/>
        <a:lstStyle/>
        <a:p>
          <a:endParaRPr lang="bg-BG"/>
        </a:p>
      </dgm:t>
    </dgm:pt>
    <dgm:pt modelId="{7A671C2C-D702-4D97-8524-28A82D4158A1}" type="pres">
      <dgm:prSet presAssocID="{919BC221-0628-4B3C-821B-F731CA4C2B1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503744C6-8018-4C6E-9312-B6A292DC8A00}" type="pres">
      <dgm:prSet presAssocID="{54D3FAC4-FC51-482F-BEAF-719A533A03B1}" presName="circ2" presStyleLbl="vennNode1" presStyleIdx="1" presStyleCnt="3" custScaleX="103115"/>
      <dgm:spPr/>
      <dgm:t>
        <a:bodyPr/>
        <a:lstStyle/>
        <a:p>
          <a:endParaRPr lang="bg-BG"/>
        </a:p>
      </dgm:t>
    </dgm:pt>
    <dgm:pt modelId="{851BF769-200F-4247-B56D-8A56968D721D}" type="pres">
      <dgm:prSet presAssocID="{54D3FAC4-FC51-482F-BEAF-719A533A03B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A02B4DB5-D5B6-41EB-A122-728821EF7875}" type="pres">
      <dgm:prSet presAssocID="{A7746473-AAA5-46CC-9941-FFD9F4768C36}" presName="circ3" presStyleLbl="vennNode1" presStyleIdx="2" presStyleCnt="3" custScaleX="102734" custLinFactNeighborX="-379" custLinFactNeighborY="901"/>
      <dgm:spPr/>
      <dgm:t>
        <a:bodyPr/>
        <a:lstStyle/>
        <a:p>
          <a:endParaRPr lang="bg-BG"/>
        </a:p>
      </dgm:t>
    </dgm:pt>
    <dgm:pt modelId="{7B8BDE1D-D3FA-496C-8F94-82AA8369FC2C}" type="pres">
      <dgm:prSet presAssocID="{A7746473-AAA5-46CC-9941-FFD9F4768C36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0A1B9444-96D5-4B66-BAB9-953AD422BB8D}" type="presOf" srcId="{F2BEADEE-A07F-49EE-8571-C49E97130B9B}" destId="{4F0F2D3D-A123-4914-93CD-A97ADF178A78}" srcOrd="0" destOrd="0" presId="urn:microsoft.com/office/officeart/2005/8/layout/venn1"/>
    <dgm:cxn modelId="{6B4A3294-6421-4656-AD9C-3404D6424F52}" type="presOf" srcId="{A7746473-AAA5-46CC-9941-FFD9F4768C36}" destId="{7B8BDE1D-D3FA-496C-8F94-82AA8369FC2C}" srcOrd="1" destOrd="0" presId="urn:microsoft.com/office/officeart/2005/8/layout/venn1"/>
    <dgm:cxn modelId="{755DEFC1-9B55-4295-A04E-3CD852978F65}" type="presOf" srcId="{A7746473-AAA5-46CC-9941-FFD9F4768C36}" destId="{A02B4DB5-D5B6-41EB-A122-728821EF7875}" srcOrd="0" destOrd="0" presId="urn:microsoft.com/office/officeart/2005/8/layout/venn1"/>
    <dgm:cxn modelId="{FD94DCD3-2609-4ECC-B8F8-ECF684C2C0AB}" type="presOf" srcId="{919BC221-0628-4B3C-821B-F731CA4C2B17}" destId="{7A671C2C-D702-4D97-8524-28A82D4158A1}" srcOrd="1" destOrd="0" presId="urn:microsoft.com/office/officeart/2005/8/layout/venn1"/>
    <dgm:cxn modelId="{D0724877-93B0-417B-B7B1-3CB3B81579ED}" srcId="{F2BEADEE-A07F-49EE-8571-C49E97130B9B}" destId="{919BC221-0628-4B3C-821B-F731CA4C2B17}" srcOrd="0" destOrd="0" parTransId="{CFE9EDBE-3746-4D79-8757-A1FB81E3D02D}" sibTransId="{341C18FA-A6B6-49E3-9F6D-20A87DF5FBA7}"/>
    <dgm:cxn modelId="{DE549484-7ED9-42C2-AC6B-A5C66778AD32}" type="presOf" srcId="{919BC221-0628-4B3C-821B-F731CA4C2B17}" destId="{A3B594FF-818A-419D-8DB5-7EDFE9D88E79}" srcOrd="0" destOrd="0" presId="urn:microsoft.com/office/officeart/2005/8/layout/venn1"/>
    <dgm:cxn modelId="{6DDEC3DF-15C2-4CB1-9043-C832CD31EF02}" type="presOf" srcId="{54D3FAC4-FC51-482F-BEAF-719A533A03B1}" destId="{503744C6-8018-4C6E-9312-B6A292DC8A00}" srcOrd="0" destOrd="0" presId="urn:microsoft.com/office/officeart/2005/8/layout/venn1"/>
    <dgm:cxn modelId="{D26A4083-DD2F-423F-92B6-20750DE01513}" type="presOf" srcId="{54D3FAC4-FC51-482F-BEAF-719A533A03B1}" destId="{851BF769-200F-4247-B56D-8A56968D721D}" srcOrd="1" destOrd="0" presId="urn:microsoft.com/office/officeart/2005/8/layout/venn1"/>
    <dgm:cxn modelId="{4B8C9950-1E70-41EE-93F7-CE41BE8F6320}" srcId="{F2BEADEE-A07F-49EE-8571-C49E97130B9B}" destId="{54D3FAC4-FC51-482F-BEAF-719A533A03B1}" srcOrd="1" destOrd="0" parTransId="{48F1B2FC-5405-4A63-AF36-502E32009640}" sibTransId="{45EFBD1A-DF29-40CC-A9D8-8B84CA6549B1}"/>
    <dgm:cxn modelId="{0CB63365-2754-40BA-887C-1CB44A481AFE}" srcId="{F2BEADEE-A07F-49EE-8571-C49E97130B9B}" destId="{A7746473-AAA5-46CC-9941-FFD9F4768C36}" srcOrd="2" destOrd="0" parTransId="{2AF46FF8-6C5F-46A6-858B-F2BB6354296C}" sibTransId="{8DA95309-FC3C-4F6A-8AC6-2916407226BB}"/>
    <dgm:cxn modelId="{62A41741-AC81-4224-8337-EF32486E7B58}" type="presParOf" srcId="{4F0F2D3D-A123-4914-93CD-A97ADF178A78}" destId="{A3B594FF-818A-419D-8DB5-7EDFE9D88E79}" srcOrd="0" destOrd="0" presId="urn:microsoft.com/office/officeart/2005/8/layout/venn1"/>
    <dgm:cxn modelId="{08B55528-20A2-4F5A-A42F-F7EFC1CBEC1B}" type="presParOf" srcId="{4F0F2D3D-A123-4914-93CD-A97ADF178A78}" destId="{7A671C2C-D702-4D97-8524-28A82D4158A1}" srcOrd="1" destOrd="0" presId="urn:microsoft.com/office/officeart/2005/8/layout/venn1"/>
    <dgm:cxn modelId="{905CDA96-90FB-4A39-89A5-118AF0584779}" type="presParOf" srcId="{4F0F2D3D-A123-4914-93CD-A97ADF178A78}" destId="{503744C6-8018-4C6E-9312-B6A292DC8A00}" srcOrd="2" destOrd="0" presId="urn:microsoft.com/office/officeart/2005/8/layout/venn1"/>
    <dgm:cxn modelId="{A056D02C-3D3A-4B74-95A0-46520D7D4EA7}" type="presParOf" srcId="{4F0F2D3D-A123-4914-93CD-A97ADF178A78}" destId="{851BF769-200F-4247-B56D-8A56968D721D}" srcOrd="3" destOrd="0" presId="urn:microsoft.com/office/officeart/2005/8/layout/venn1"/>
    <dgm:cxn modelId="{B014A7DA-40C8-40F9-B084-DE6E751B7B48}" type="presParOf" srcId="{4F0F2D3D-A123-4914-93CD-A97ADF178A78}" destId="{A02B4DB5-D5B6-41EB-A122-728821EF7875}" srcOrd="4" destOrd="0" presId="urn:microsoft.com/office/officeart/2005/8/layout/venn1"/>
    <dgm:cxn modelId="{099E51CA-C3E3-463A-8F85-EE62D81A06A2}" type="presParOf" srcId="{4F0F2D3D-A123-4914-93CD-A97ADF178A78}" destId="{7B8BDE1D-D3FA-496C-8F94-82AA8369FC2C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B594FF-818A-419D-8DB5-7EDFE9D88E79}">
      <dsp:nvSpPr>
        <dsp:cNvPr id="0" name=""/>
        <dsp:cNvSpPr/>
      </dsp:nvSpPr>
      <dsp:spPr>
        <a:xfrm>
          <a:off x="2496120" y="62337"/>
          <a:ext cx="3185620" cy="299220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профилактика</a:t>
          </a:r>
          <a:endParaRPr lang="bg-BG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20870" y="585973"/>
        <a:ext cx="2336121" cy="1346491"/>
      </dsp:txXfrm>
    </dsp:sp>
    <dsp:sp modelId="{503744C6-8018-4C6E-9312-B6A292DC8A00}">
      <dsp:nvSpPr>
        <dsp:cNvPr id="0" name=""/>
        <dsp:cNvSpPr/>
      </dsp:nvSpPr>
      <dsp:spPr>
        <a:xfrm>
          <a:off x="3625912" y="1932465"/>
          <a:ext cx="3085411" cy="299220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здравна протекция</a:t>
          </a:r>
          <a:endParaRPr lang="bg-BG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69533" y="2705451"/>
        <a:ext cx="1851246" cy="1645712"/>
      </dsp:txXfrm>
    </dsp:sp>
    <dsp:sp modelId="{A02B4DB5-D5B6-41EB-A122-728821EF7875}">
      <dsp:nvSpPr>
        <dsp:cNvPr id="0" name=""/>
        <dsp:cNvSpPr/>
      </dsp:nvSpPr>
      <dsp:spPr>
        <a:xfrm>
          <a:off x="1460897" y="1959424"/>
          <a:ext cx="3074011" cy="299220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здравно възпитание </a:t>
          </a:r>
          <a:endParaRPr lang="bg-BG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50367" y="2732411"/>
        <a:ext cx="1844406" cy="16457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1D9543-17D0-431B-8A11-2830D875DD1C}" type="datetimeFigureOut">
              <a:rPr lang="bg-BG" smtClean="0"/>
              <a:t>3.4.2020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D751B7-2D1B-48F0-98DA-FFBAA3F9F73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57225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751B7-2D1B-48F0-98DA-FFBAA3F9F739}" type="slidenum">
              <a:rPr lang="bg-BG" smtClean="0"/>
              <a:t>11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03763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14B51-B228-490B-A022-FA38778A2B2C}" type="datetimeFigureOut">
              <a:rPr lang="bg-BG" smtClean="0"/>
              <a:t>3.4.2020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9089F-71A7-4D6C-A5ED-856A5EFF21DC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14B51-B228-490B-A022-FA38778A2B2C}" type="datetimeFigureOut">
              <a:rPr lang="bg-BG" smtClean="0"/>
              <a:t>3.4.2020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9089F-71A7-4D6C-A5ED-856A5EFF21DC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14B51-B228-490B-A022-FA38778A2B2C}" type="datetimeFigureOut">
              <a:rPr lang="bg-BG" smtClean="0"/>
              <a:t>3.4.2020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9089F-71A7-4D6C-A5ED-856A5EFF21DC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14B51-B228-490B-A022-FA38778A2B2C}" type="datetimeFigureOut">
              <a:rPr lang="bg-BG" smtClean="0"/>
              <a:t>3.4.2020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9089F-71A7-4D6C-A5ED-856A5EFF21DC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14B51-B228-490B-A022-FA38778A2B2C}" type="datetimeFigureOut">
              <a:rPr lang="bg-BG" smtClean="0"/>
              <a:t>3.4.2020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9089F-71A7-4D6C-A5ED-856A5EFF21DC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14B51-B228-490B-A022-FA38778A2B2C}" type="datetimeFigureOut">
              <a:rPr lang="bg-BG" smtClean="0"/>
              <a:t>3.4.2020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9089F-71A7-4D6C-A5ED-856A5EFF21DC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14B51-B228-490B-A022-FA38778A2B2C}" type="datetimeFigureOut">
              <a:rPr lang="bg-BG" smtClean="0"/>
              <a:t>3.4.2020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9089F-71A7-4D6C-A5ED-856A5EFF21DC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14B51-B228-490B-A022-FA38778A2B2C}" type="datetimeFigureOut">
              <a:rPr lang="bg-BG" smtClean="0"/>
              <a:t>3.4.2020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9089F-71A7-4D6C-A5ED-856A5EFF21DC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14B51-B228-490B-A022-FA38778A2B2C}" type="datetimeFigureOut">
              <a:rPr lang="bg-BG" smtClean="0"/>
              <a:t>3.4.2020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9089F-71A7-4D6C-A5ED-856A5EFF21DC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14B51-B228-490B-A022-FA38778A2B2C}" type="datetimeFigureOut">
              <a:rPr lang="bg-BG" smtClean="0"/>
              <a:t>3.4.2020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9089F-71A7-4D6C-A5ED-856A5EFF21DC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14B51-B228-490B-A022-FA38778A2B2C}" type="datetimeFigureOut">
              <a:rPr lang="bg-BG" smtClean="0"/>
              <a:t>3.4.2020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9089F-71A7-4D6C-A5ED-856A5EFF21DC}" type="slidenum">
              <a:rPr lang="bg-BG" smtClean="0"/>
              <a:t>‹#›</a:t>
            </a:fld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7914B51-B228-490B-A022-FA38778A2B2C}" type="datetimeFigureOut">
              <a:rPr lang="bg-BG" smtClean="0"/>
              <a:t>3.4.2020 г.</a:t>
            </a:fld>
            <a:endParaRPr lang="bg-BG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D9089F-71A7-4D6C-A5ED-856A5EFF21DC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323528" y="1820206"/>
            <a:ext cx="8424936" cy="1828800"/>
          </a:xfrm>
        </p:spPr>
        <p:txBody>
          <a:bodyPr>
            <a:noAutofit/>
          </a:bodyPr>
          <a:lstStyle/>
          <a:p>
            <a:pPr marL="0" indent="0" algn="ctr"/>
            <a:r>
              <a:rPr lang="bg-BG" sz="440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МЕДИЦИНСКИ СТРАТЕГИИ ЗА ПРОМОЦИЯ НА ЗДРАВЕТО</a:t>
            </a:r>
            <a:endParaRPr lang="bg-BG" sz="44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722376" y="4149080"/>
            <a:ext cx="7772400" cy="914400"/>
          </a:xfrm>
        </p:spPr>
        <p:txBody>
          <a:bodyPr/>
          <a:lstStyle/>
          <a:p>
            <a:pPr algn="ctr"/>
            <a:r>
              <a:rPr lang="bg-BG" sz="2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Доц. д-р Стела Георгиева, </a:t>
            </a:r>
            <a:r>
              <a:rPr lang="bg-BG" sz="24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дм</a:t>
            </a:r>
            <a:endParaRPr lang="bg-BG" sz="24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bg-BG" sz="2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Катедра „</a:t>
            </a:r>
            <a:r>
              <a:rPr lang="bg-BG" sz="24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Общественоздравни</a:t>
            </a:r>
            <a:r>
              <a:rPr lang="bg-BG" sz="2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науки“</a:t>
            </a:r>
          </a:p>
          <a:p>
            <a:endParaRPr lang="bg-BG" dirty="0"/>
          </a:p>
        </p:txBody>
      </p:sp>
      <p:sp>
        <p:nvSpPr>
          <p:cNvPr id="4" name="Правоъгълник 3"/>
          <p:cNvSpPr/>
          <p:nvPr/>
        </p:nvSpPr>
        <p:spPr>
          <a:xfrm>
            <a:off x="2374040" y="476672"/>
            <a:ext cx="6408712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bg-BG" altLang="en-US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МЕДИЦИНСКИ УНИВЕРСИТЕТ – ПЛЕВЕН</a:t>
            </a:r>
          </a:p>
          <a:p>
            <a:pPr algn="ctr">
              <a:defRPr/>
            </a:pPr>
            <a:r>
              <a:rPr lang="bg-BG" altLang="en-US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ФАКУЛТЕТ „ОБЩЕСТВЕНО ЗДРАВЕ“</a:t>
            </a:r>
            <a:endParaRPr lang="en-US" altLang="en-US" sz="2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bg-BG" altLang="en-US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ЦЕНТЪР ЗА ДИСТАНЦИОННО ОБУЧЕНИЕ</a:t>
            </a:r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4777296"/>
              </p:ext>
            </p:extLst>
          </p:nvPr>
        </p:nvGraphicFramePr>
        <p:xfrm>
          <a:off x="722376" y="589489"/>
          <a:ext cx="862013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r:id="rId3" imgW="4785480" imgH="4894560" progId="CorelDRAW.Graphic.10">
                  <p:embed/>
                </p:oleObj>
              </mc:Choice>
              <mc:Fallback>
                <p:oleObj r:id="rId3" imgW="4785480" imgH="4894560" progId="CorelDRAW.Graphic.10">
                  <p:embed/>
                  <p:pic>
                    <p:nvPicPr>
                      <p:cNvPr id="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76" y="589489"/>
                        <a:ext cx="862013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авоъгълник 5"/>
          <p:cNvSpPr/>
          <p:nvPr/>
        </p:nvSpPr>
        <p:spPr>
          <a:xfrm>
            <a:off x="544693" y="1784180"/>
            <a:ext cx="17475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sz="2000" b="1" dirty="0">
                <a:latin typeface="Arial" panose="020B0604020202020204" pitchFamily="34" charset="0"/>
                <a:cs typeface="Arial" panose="020B0604020202020204" pitchFamily="34" charset="0"/>
              </a:rPr>
              <a:t>ЛЕКЦИЯ </a:t>
            </a:r>
            <a:r>
              <a:rPr lang="bg-BG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№2</a:t>
            </a:r>
            <a:endParaRPr lang="bg-BG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644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28" y="404664"/>
            <a:ext cx="8515260" cy="720080"/>
          </a:xfrm>
        </p:spPr>
        <p:txBody>
          <a:bodyPr>
            <a:noAutofit/>
          </a:bodyPr>
          <a:lstStyle/>
          <a:p>
            <a:r>
              <a:rPr lang="bg-BG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Стратегии за </a:t>
            </a:r>
            <a:r>
              <a:rPr lang="bg-B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bg-BG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ървична </a:t>
            </a:r>
            <a:r>
              <a:rPr lang="bg-B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Популационна</a:t>
            </a:r>
            <a:r>
              <a:rPr lang="bg-BG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целта е да придвижи разпространението на рискови фактор в цялата популация към по-благоприятни стойности на риска</a:t>
            </a:r>
          </a:p>
          <a:p>
            <a:pPr marL="0" indent="0">
              <a:buNone/>
            </a:pPr>
            <a:r>
              <a:rPr lang="bg-BG" sz="32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Високорискова</a:t>
            </a: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целта е да доведе до намаляване на нивото риск при лицата, които са най-застрашени от възникване на неблагоприятно здравно явление</a:t>
            </a:r>
            <a:endParaRPr lang="bg-BG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25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6604439"/>
              </p:ext>
            </p:extLst>
          </p:nvPr>
        </p:nvGraphicFramePr>
        <p:xfrm>
          <a:off x="0" y="44624"/>
          <a:ext cx="9144000" cy="72975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7694">
                <a:tc>
                  <a:txBody>
                    <a:bodyPr/>
                    <a:lstStyle/>
                    <a:p>
                      <a:pPr algn="ctr"/>
                      <a:r>
                        <a:rPr lang="bg-BG" sz="2400" b="1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Популационна</a:t>
                      </a:r>
                      <a:r>
                        <a:rPr lang="bg-BG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стратегия</a:t>
                      </a:r>
                      <a:endParaRPr lang="bg-BG" sz="2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bg-BG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първична профилактика</a:t>
                      </a:r>
                      <a:endParaRPr lang="bg-BG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Високорискова стратегия</a:t>
                      </a:r>
                      <a:endParaRPr lang="bg-BG" sz="2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bg-BG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първична профилактика</a:t>
                      </a:r>
                      <a:endParaRPr lang="bg-BG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80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+ </a:t>
                      </a:r>
                      <a:r>
                        <a:rPr kumimoji="0" lang="bg-BG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радикална стратегия, насочена към изкореняване на рисковия фактор от популацията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+ предлага голяма полза за популацията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+ подходяща за поведенчески рискови фактори</a:t>
                      </a:r>
                    </a:p>
                    <a:p>
                      <a:pPr algn="ctr" rtl="0" fontAlgn="t"/>
                      <a:endParaRPr lang="bg-BG" dirty="0"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bg-BG" sz="2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</a:t>
                      </a:r>
                      <a:r>
                        <a:rPr lang="bg-BG" sz="22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bg-BG" sz="2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насочена към лицата с най-висок риск</a:t>
                      </a:r>
                    </a:p>
                    <a:p>
                      <a:r>
                        <a:rPr lang="bg-BG" sz="2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 предлага голяма полза за индивида</a:t>
                      </a:r>
                    </a:p>
                    <a:p>
                      <a:r>
                        <a:rPr lang="bg-BG" sz="2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 добра мотивация на лицата за участие</a:t>
                      </a:r>
                    </a:p>
                    <a:p>
                      <a:r>
                        <a:rPr lang="bg-BG" sz="2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 добро съотношение разход-полза</a:t>
                      </a:r>
                    </a:p>
                    <a:p>
                      <a:r>
                        <a:rPr lang="bg-BG" sz="2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 по-бързи резултати</a:t>
                      </a:r>
                      <a:endParaRPr lang="bg-BG" sz="2200" dirty="0" smtClean="0">
                        <a:effectLst/>
                      </a:endParaRPr>
                    </a:p>
                    <a:p>
                      <a:endParaRPr lang="bg-BG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7607">
                <a:tc>
                  <a:txBody>
                    <a:bodyPr/>
                    <a:lstStyle/>
                    <a:p>
                      <a:r>
                        <a:rPr lang="bg-BG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</a:t>
                      </a:r>
                      <a:r>
                        <a:rPr lang="bg-BG" sz="2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Предлага малка полза за отделния индивид 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</a:t>
                      </a:r>
                      <a:r>
                        <a:rPr lang="bg-BG" sz="2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профилактичен</a:t>
                      </a:r>
                      <a:r>
                        <a:rPr lang="bg-BG" sz="2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парадокс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bg-BG" sz="24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r>
                        <a:rPr lang="bg-BG" sz="2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Слаба мотивация на лицата за участие</a:t>
                      </a:r>
                    </a:p>
                    <a:p>
                      <a:r>
                        <a:rPr lang="bg-BG" sz="2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Отчитане на ефекта след дълъг период от време</a:t>
                      </a:r>
                    </a:p>
                    <a:p>
                      <a:r>
                        <a:rPr lang="bg-BG" sz="2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Скъп подход</a:t>
                      </a:r>
                      <a:endParaRPr lang="en-US" sz="24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rtl="0" fontAlgn="t"/>
                      <a:endParaRPr lang="bg-BG" sz="20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bg-BG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</a:t>
                      </a:r>
                      <a:r>
                        <a:rPr lang="bg-BG" sz="2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Малка полза за популацията</a:t>
                      </a:r>
                    </a:p>
                    <a:p>
                      <a:r>
                        <a:rPr lang="bg-BG" sz="2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Необходимост от провеждане на </a:t>
                      </a:r>
                      <a:r>
                        <a:rPr lang="bg-BG" sz="2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скрининг</a:t>
                      </a:r>
                      <a:r>
                        <a:rPr lang="bg-BG" sz="2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за определяне на лицата с висок риск</a:t>
                      </a:r>
                    </a:p>
                    <a:p>
                      <a:r>
                        <a:rPr lang="bg-BG" sz="2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Не е радикална и има временен ефект</a:t>
                      </a:r>
                      <a:endParaRPr lang="en-US" sz="24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endParaRPr lang="bg-BG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65311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620688"/>
            <a:ext cx="8183880" cy="792088"/>
          </a:xfrm>
        </p:spPr>
        <p:txBody>
          <a:bodyPr>
            <a:noAutofit/>
          </a:bodyPr>
          <a:lstStyle/>
          <a:p>
            <a:r>
              <a:rPr lang="bg-BG" sz="4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Вторична профилактика</a:t>
            </a:r>
            <a:endParaRPr lang="bg-BG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628800"/>
            <a:ext cx="8183880" cy="4248472"/>
          </a:xfrm>
        </p:spPr>
        <p:txBody>
          <a:bodyPr>
            <a:normAutofit/>
          </a:bodyPr>
          <a:lstStyle/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насочена към заболяването в </a:t>
            </a:r>
            <a:r>
              <a:rPr lang="bg-BG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предклиничен</a:t>
            </a: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стадий</a:t>
            </a:r>
          </a:p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bg-BG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bg-BG" sz="32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</a:t>
            </a: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откриване на заболяването преди поява на клинични симптоми и подобряване прогнозата чрез провеждане на лечение в ранните етапи на неговото развитие.</a:t>
            </a:r>
            <a:endParaRPr lang="bg-BG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876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620688"/>
            <a:ext cx="8183880" cy="792088"/>
          </a:xfrm>
        </p:spPr>
        <p:txBody>
          <a:bodyPr>
            <a:noAutofit/>
          </a:bodyPr>
          <a:lstStyle/>
          <a:p>
            <a:r>
              <a:rPr lang="bg-BG" sz="4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Вторична профилактика</a:t>
            </a:r>
            <a:endParaRPr lang="bg-BG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628800"/>
            <a:ext cx="8183880" cy="4248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</a:t>
            </a: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вторична профилактика</a:t>
            </a:r>
          </a:p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bg-BG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Скрининг</a:t>
            </a: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 процедура на прилагане на относително прости тестове за идентифициране на лицата, </a:t>
            </a:r>
            <a:r>
              <a:rPr lang="bg-BG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суспектни</a:t>
            </a: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заболяване</a:t>
            </a:r>
          </a:p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bg-BG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Видове </a:t>
            </a:r>
            <a:r>
              <a:rPr lang="bg-BG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скрининг</a:t>
            </a: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масов, целеви, </a:t>
            </a:r>
            <a:r>
              <a:rPr lang="bg-BG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многофазов</a:t>
            </a: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опортюнистичен</a:t>
            </a:r>
            <a:endParaRPr lang="bg-BG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021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74068"/>
            <a:ext cx="8496944" cy="1018050"/>
          </a:xfrm>
        </p:spPr>
        <p:txBody>
          <a:bodyPr>
            <a:normAutofit fontScale="90000"/>
          </a:bodyPr>
          <a:lstStyle/>
          <a:p>
            <a:r>
              <a:rPr lang="bg-BG" sz="44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Валидност на </a:t>
            </a:r>
            <a:r>
              <a:rPr lang="bg-BG" sz="44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скриниращия</a:t>
            </a:r>
            <a:r>
              <a:rPr lang="bg-BG" sz="44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тест</a:t>
            </a:r>
            <a:endParaRPr lang="bg-BG" sz="4400" b="1" dirty="0">
              <a:solidFill>
                <a:schemeClr val="accent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803516"/>
              </p:ext>
            </p:extLst>
          </p:nvPr>
        </p:nvGraphicFramePr>
        <p:xfrm>
          <a:off x="467544" y="1196752"/>
          <a:ext cx="8280920" cy="50016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0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02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02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02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48848"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0945">
                <a:tc>
                  <a:txBody>
                    <a:bodyPr/>
                    <a:lstStyle/>
                    <a:p>
                      <a:endParaRPr lang="bg-BG" sz="2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bg-BG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Положителен</a:t>
                      </a:r>
                      <a:endParaRPr lang="en-US" sz="2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  <a:p>
                      <a:pPr algn="ctr"/>
                      <a:r>
                        <a:rPr lang="bg-BG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Истински</a:t>
                      </a:r>
                    </a:p>
                    <a:p>
                      <a:pPr algn="ctr"/>
                      <a:r>
                        <a:rPr lang="bg-BG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положителен</a:t>
                      </a:r>
                      <a:endParaRPr lang="bg-BG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</a:p>
                    <a:p>
                      <a:pPr algn="ctr"/>
                      <a:r>
                        <a:rPr lang="bg-BG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Фалшиво</a:t>
                      </a:r>
                      <a:r>
                        <a:rPr lang="bg-BG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положителен</a:t>
                      </a:r>
                      <a:endParaRPr lang="bg-BG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a+b</a:t>
                      </a:r>
                      <a:endParaRPr lang="bg-BG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0945">
                <a:tc>
                  <a:txBody>
                    <a:bodyPr/>
                    <a:lstStyle/>
                    <a:p>
                      <a:endParaRPr lang="en-US" sz="2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bg-BG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Отрицателен</a:t>
                      </a:r>
                      <a:endParaRPr lang="bg-BG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  <a:p>
                      <a:pPr algn="ctr"/>
                      <a:r>
                        <a:rPr lang="bg-BG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Фалшиво</a:t>
                      </a:r>
                      <a:r>
                        <a:rPr lang="bg-BG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отрицателен</a:t>
                      </a:r>
                      <a:endParaRPr lang="bg-BG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</a:p>
                    <a:p>
                      <a:pPr algn="ctr"/>
                      <a:r>
                        <a:rPr lang="bg-BG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Истински</a:t>
                      </a:r>
                      <a:r>
                        <a:rPr lang="bg-BG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отрицателен</a:t>
                      </a:r>
                      <a:endParaRPr lang="bg-BG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c+d</a:t>
                      </a:r>
                      <a:endParaRPr lang="bg-BG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0945">
                <a:tc>
                  <a:txBody>
                    <a:bodyPr/>
                    <a:lstStyle/>
                    <a:p>
                      <a:endParaRPr lang="en-US" sz="2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bg-BG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Общо</a:t>
                      </a:r>
                      <a:endParaRPr lang="bg-BG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a+c</a:t>
                      </a:r>
                      <a:endParaRPr lang="bg-BG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b+d</a:t>
                      </a:r>
                      <a:endParaRPr lang="bg-BG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a+b+c+d</a:t>
                      </a:r>
                      <a:endParaRPr lang="bg-BG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475656" y="1484784"/>
            <a:ext cx="180020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907704" y="1772816"/>
            <a:ext cx="1368152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74321" y="1216114"/>
            <a:ext cx="1995739" cy="116789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17674" y="1216114"/>
            <a:ext cx="1665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Заболяване</a:t>
            </a:r>
            <a:endParaRPr lang="bg-BG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4321" y="1737682"/>
            <a:ext cx="1350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Резултат от теста</a:t>
            </a:r>
            <a:endParaRPr lang="bg-BG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2225458" y="1550530"/>
            <a:ext cx="489204" cy="175374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solidFill>
                <a:schemeClr val="bg1"/>
              </a:solidFill>
            </a:endParaRPr>
          </a:p>
        </p:txBody>
      </p:sp>
      <p:sp>
        <p:nvSpPr>
          <p:cNvPr id="20" name="Right Arrow 19"/>
          <p:cNvSpPr/>
          <p:nvPr/>
        </p:nvSpPr>
        <p:spPr>
          <a:xfrm rot="5400000">
            <a:off x="1607220" y="2430819"/>
            <a:ext cx="489204" cy="175374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36801" y="1352961"/>
            <a:ext cx="15829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Presence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(ill people)</a:t>
            </a:r>
            <a:endParaRPr lang="bg-BG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456951" y="1390024"/>
            <a:ext cx="2256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Absence</a:t>
            </a:r>
          </a:p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(healthy people )</a:t>
            </a:r>
            <a:endParaRPr lang="bg-BG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444970" y="1675837"/>
            <a:ext cx="100811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</a:t>
            </a:r>
            <a:endParaRPr lang="bg-BG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627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7498080" cy="1143000"/>
          </a:xfrm>
        </p:spPr>
        <p:txBody>
          <a:bodyPr/>
          <a:lstStyle/>
          <a:p>
            <a:r>
              <a:rPr lang="en-US" sz="4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Validity of the Screening test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7233" y="1331640"/>
            <a:ext cx="7992888" cy="4741200"/>
          </a:xfrm>
        </p:spPr>
        <p:txBody>
          <a:bodyPr>
            <a:normAutofit/>
          </a:bodyPr>
          <a:lstStyle/>
          <a:p>
            <a:r>
              <a:rPr lang="bg-BG" sz="36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Чувствителност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bg-BG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вероятността за позитивен тест при болни лица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bg-BG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делът на болните, които са открити чрез теста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82296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40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	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sz="36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Текстово поле 7"/>
              <p:cNvSpPr txBox="1"/>
              <p:nvPr/>
            </p:nvSpPr>
            <p:spPr>
              <a:xfrm>
                <a:off x="3275856" y="4149080"/>
                <a:ext cx="3888432" cy="90601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14:m>
                  <m:oMath xmlns:m="http://schemas.openxmlformats.org/officeDocument/2006/math">
                    <m:r>
                      <a:rPr lang="en-US" sz="44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</m:oMath>
                </a14:m>
                <a:r>
                  <a:rPr lang="bg-BG" sz="4400" dirty="0" smtClean="0"/>
                  <a:t> х 100  </a:t>
                </a:r>
                <a:endParaRPr lang="bg-BG" sz="4400" dirty="0"/>
              </a:p>
            </p:txBody>
          </p:sp>
        </mc:Choice>
        <mc:Fallback>
          <p:sp>
            <p:nvSpPr>
              <p:cNvPr id="8" name="Текстово поле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4149080"/>
                <a:ext cx="3888432" cy="906017"/>
              </a:xfrm>
              <a:prstGeom prst="rect">
                <a:avLst/>
              </a:prstGeom>
              <a:blipFill>
                <a:blip r:embed="rId2"/>
                <a:stretch>
                  <a:fillRect l="-8621" t="-12162" r="-9404" b="-189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3164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7498080" cy="1143000"/>
          </a:xfrm>
        </p:spPr>
        <p:txBody>
          <a:bodyPr/>
          <a:lstStyle/>
          <a:p>
            <a:r>
              <a:rPr lang="en-US" sz="4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Validity of the Screening test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6256" y="1353376"/>
            <a:ext cx="7992888" cy="4800600"/>
          </a:xfrm>
        </p:spPr>
        <p:txBody>
          <a:bodyPr>
            <a:normAutofit/>
          </a:bodyPr>
          <a:lstStyle/>
          <a:p>
            <a:r>
              <a:rPr lang="bg-BG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Специфичност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bg-BG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вероятността за негативен тест при здрави лица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bg-BG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делът на здравите, които са определени като негативни от теста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Текстово поле 8"/>
              <p:cNvSpPr txBox="1"/>
              <p:nvPr/>
            </p:nvSpPr>
            <p:spPr>
              <a:xfrm>
                <a:off x="4572000" y="4330417"/>
                <a:ext cx="1939592" cy="88658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4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</m:oMath>
                </a14:m>
                <a:r>
                  <a:rPr lang="en-US" sz="2800" dirty="0" smtClean="0"/>
                  <a:t> </a:t>
                </a:r>
                <a:r>
                  <a:rPr lang="en-US" sz="2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x100</a:t>
                </a:r>
                <a:endParaRPr lang="bg-BG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Текстово поле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330417"/>
                <a:ext cx="1939592" cy="886589"/>
              </a:xfrm>
              <a:prstGeom prst="rect">
                <a:avLst/>
              </a:prstGeom>
              <a:blipFill>
                <a:blip r:embed="rId2"/>
                <a:stretch>
                  <a:fillRect b="-3425"/>
                </a:stretch>
              </a:blipFill>
            </p:spPr>
            <p:txBody>
              <a:bodyPr/>
              <a:lstStyle/>
              <a:p>
                <a:r>
                  <a:rPr lang="bg-BG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Текстово поле 9"/>
          <p:cNvSpPr txBox="1"/>
          <p:nvPr/>
        </p:nvSpPr>
        <p:spPr>
          <a:xfrm flipH="1">
            <a:off x="3131840" y="4509120"/>
            <a:ext cx="1384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Sp</a:t>
            </a:r>
            <a:r>
              <a:rPr lang="en-US" dirty="0" smtClean="0"/>
              <a:t>  </a:t>
            </a:r>
            <a:r>
              <a:rPr lang="en-US" sz="4000" dirty="0" smtClean="0"/>
              <a:t>=</a:t>
            </a:r>
            <a:endParaRPr lang="bg-BG" sz="4000" dirty="0"/>
          </a:p>
        </p:txBody>
      </p:sp>
    </p:spTree>
    <p:extLst>
      <p:ext uri="{BB962C8B-B14F-4D97-AF65-F5344CB8AC3E}">
        <p14:creationId xmlns:p14="http://schemas.microsoft.com/office/powerpoint/2010/main" val="2387357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69776"/>
            <a:ext cx="7498080" cy="1143000"/>
          </a:xfrm>
        </p:spPr>
        <p:txBody>
          <a:bodyPr/>
          <a:lstStyle/>
          <a:p>
            <a:r>
              <a:rPr lang="en-US" sz="4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Validity of the Screening test</a:t>
            </a:r>
            <a:endParaRPr lang="bg-BG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43109" y="1597169"/>
                <a:ext cx="7992888" cy="5256584"/>
              </a:xfrm>
            </p:spPr>
            <p:txBody>
              <a:bodyPr>
                <a:normAutofit/>
              </a:bodyPr>
              <a:lstStyle/>
              <a:p>
                <a:r>
                  <a:rPr lang="bg-BG" sz="3600" b="1" dirty="0" smtClean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Положителна предсказваща стойност</a:t>
                </a:r>
                <a:r>
                  <a:rPr lang="en-US" sz="3600" b="1" dirty="0" smtClean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– </a:t>
                </a:r>
                <a:r>
                  <a:rPr lang="bg-BG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вероятността лицата с положителен тест да имат заболяване</a:t>
                </a:r>
                <a:endParaRPr lang="bg-BG" sz="36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lvl="0" indent="0" algn="ctr">
                  <a:spcBef>
                    <a:spcPts val="0"/>
                  </a:spcBef>
                  <a:buClrTx/>
                  <a:buSzTx/>
                  <a:buNone/>
                </a:pPr>
                <a:endParaRPr lang="en-US" sz="28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lvl="0" indent="0" algn="ctr">
                  <a:spcBef>
                    <a:spcPts val="0"/>
                  </a:spcBef>
                  <a:buClrTx/>
                  <a:buSzTx/>
                  <a:buNone/>
                </a:pPr>
                <a:r>
                  <a:rPr lang="en-US" sz="28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PPV</a:t>
                </a:r>
                <a14:m>
                  <m:oMath xmlns:m="http://schemas.openxmlformats.org/officeDocument/2006/math">
                    <m:r>
                      <a:rPr lang="en-US" sz="4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4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4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en-US" sz="4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100</a:t>
                </a:r>
              </a:p>
              <a:p>
                <a:endParaRPr lang="bg-BG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43109" y="1597169"/>
                <a:ext cx="7992888" cy="5256584"/>
              </a:xfrm>
              <a:blipFill>
                <a:blip r:embed="rId2"/>
                <a:stretch>
                  <a:fillRect l="-152" t="-928" r="-32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5890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498080" cy="1143000"/>
          </a:xfrm>
        </p:spPr>
        <p:txBody>
          <a:bodyPr/>
          <a:lstStyle/>
          <a:p>
            <a:r>
              <a:rPr lang="en-US" sz="4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Validity of the Screening test</a:t>
            </a:r>
            <a:endParaRPr lang="bg-BG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1601416"/>
                <a:ext cx="7992888" cy="5256584"/>
              </a:xfrm>
            </p:spPr>
            <p:txBody>
              <a:bodyPr>
                <a:normAutofit/>
              </a:bodyPr>
              <a:lstStyle/>
              <a:p>
                <a:r>
                  <a:rPr lang="bg-BG" sz="3600" b="1" dirty="0" smtClean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Отрицателна предсказваща стойност</a:t>
                </a:r>
                <a:r>
                  <a:rPr lang="en-US" sz="3600" b="1" dirty="0" smtClean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– </a:t>
                </a:r>
                <a:r>
                  <a:rPr lang="bg-BG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вероятността лицата с отрицателен тест да са здрави</a:t>
                </a:r>
                <a:endParaRPr lang="en-US" sz="36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lvl="0" indent="0" algn="ctr">
                  <a:spcBef>
                    <a:spcPts val="0"/>
                  </a:spcBef>
                  <a:buClrTx/>
                  <a:buSzTx/>
                  <a:buNone/>
                </a:pP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NPV</a:t>
                </a:r>
                <a14:m>
                  <m:oMath xmlns:m="http://schemas.openxmlformats.org/officeDocument/2006/math">
                    <m:r>
                      <a:rPr lang="en-US" sz="4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sz="4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  <m:r>
                      <a:rPr lang="en-US" sz="4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000" dirty="0">
                    <a:solidFill>
                      <a:prstClr val="black"/>
                    </a:solidFill>
                  </a:rPr>
                  <a:t>100</a:t>
                </a:r>
                <a:endParaRPr lang="en-US" sz="3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82296" indent="0">
                  <a:buNone/>
                </a:pPr>
                <a:endParaRPr lang="en-US" sz="36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bg-BG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1601416"/>
                <a:ext cx="7992888" cy="5256584"/>
              </a:xfrm>
              <a:blipFill>
                <a:blip r:embed="rId2"/>
                <a:stretch>
                  <a:fillRect l="-229" t="-928" r="-32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079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620688"/>
            <a:ext cx="8183880" cy="792088"/>
          </a:xfrm>
        </p:spPr>
        <p:txBody>
          <a:bodyPr>
            <a:noAutofit/>
          </a:bodyPr>
          <a:lstStyle/>
          <a:p>
            <a:r>
              <a:rPr lang="bg-BG" sz="4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Третична профилактика</a:t>
            </a:r>
            <a:endParaRPr lang="bg-BG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628800"/>
            <a:ext cx="8183880" cy="4248472"/>
          </a:xfrm>
        </p:spPr>
        <p:txBody>
          <a:bodyPr>
            <a:normAutofit/>
          </a:bodyPr>
          <a:lstStyle/>
          <a:p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насочена към клинично проявено и напреднало заболяване</a:t>
            </a:r>
          </a:p>
          <a:p>
            <a:endParaRPr lang="bg-BG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sz="32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</a:t>
            </a: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предпазване на лицата с вече възникнало и проявено заболяване от прогресиращо развитие и усложнения, повторни хоспитализации, загуба на работоспособност, преждевременна смърт.</a:t>
            </a:r>
            <a:endParaRPr lang="bg-BG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325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48680"/>
            <a:ext cx="8183880" cy="792088"/>
          </a:xfrm>
        </p:spPr>
        <p:txBody>
          <a:bodyPr>
            <a:noAutofit/>
          </a:bodyPr>
          <a:lstStyle/>
          <a:p>
            <a:r>
              <a:rPr lang="bg-BG" sz="4000" dirty="0" smtClean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4000" dirty="0" smtClean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40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40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4000" dirty="0" smtClean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4000" dirty="0" smtClean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40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40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4000" dirty="0">
                <a:effectLst/>
              </a:rPr>
              <a:t/>
            </a:r>
            <a:br>
              <a:rPr lang="bg-BG" sz="4000" dirty="0">
                <a:effectLst/>
              </a:rPr>
            </a:br>
            <a:r>
              <a:rPr lang="bg-BG" sz="40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 СТРАТЕГИИ</a:t>
            </a:r>
            <a:endParaRPr lang="bg-B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556792"/>
            <a:ext cx="8183880" cy="4320480"/>
          </a:xfrm>
        </p:spPr>
        <p:txBody>
          <a:bodyPr>
            <a:normAutofit lnSpcReduction="10000"/>
          </a:bodyPr>
          <a:lstStyle/>
          <a:p>
            <a:pPr>
              <a:buClr>
                <a:schemeClr val="accent2"/>
              </a:buClr>
            </a:pP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 на традиционното </a:t>
            </a:r>
            <a:r>
              <a:rPr lang="bg-BG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биомедицинско</a:t>
            </a: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разбиране за здравето </a:t>
            </a:r>
          </a:p>
          <a:p>
            <a:pPr>
              <a:buClr>
                <a:schemeClr val="accent2"/>
              </a:buClr>
            </a:pP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Насочени </a:t>
            </a:r>
            <a:r>
              <a:rPr lang="bg-B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 към лечението и отскоро – към профилактиката на болестите, а не към позитивното здраве</a:t>
            </a:r>
          </a:p>
          <a:p>
            <a:pPr>
              <a:buClr>
                <a:schemeClr val="accent2"/>
              </a:buClr>
            </a:pPr>
            <a:r>
              <a:rPr lang="bg-B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Атакуват медицински или физиологично определени рискови фактори</a:t>
            </a:r>
          </a:p>
          <a:p>
            <a:pPr>
              <a:buClr>
                <a:schemeClr val="accent2"/>
              </a:buClr>
            </a:pP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Обхващат високорискови индивиди или лица с развито вече заболяване</a:t>
            </a:r>
            <a:endParaRPr lang="bg-BG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bg-BG" sz="3000" dirty="0"/>
          </a:p>
        </p:txBody>
      </p:sp>
    </p:spTree>
    <p:extLst>
      <p:ext uri="{BB962C8B-B14F-4D97-AF65-F5344CB8AC3E}">
        <p14:creationId xmlns:p14="http://schemas.microsoft.com/office/powerpoint/2010/main" val="23852212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04664"/>
            <a:ext cx="8183880" cy="792088"/>
          </a:xfrm>
        </p:spPr>
        <p:txBody>
          <a:bodyPr>
            <a:noAutofit/>
          </a:bodyPr>
          <a:lstStyle/>
          <a:p>
            <a:r>
              <a:rPr lang="bg-BG" sz="4800" dirty="0" smtClean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Четвъртична профилактика</a:t>
            </a:r>
            <a:endParaRPr lang="bg-BG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412776"/>
            <a:ext cx="8183880" cy="4464496"/>
          </a:xfrm>
        </p:spPr>
        <p:txBody>
          <a:bodyPr>
            <a:normAutofit fontScale="77500" lnSpcReduction="20000"/>
          </a:bodyPr>
          <a:lstStyle/>
          <a:p>
            <a:r>
              <a:rPr lang="bg-BG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насочена към различни фази на </a:t>
            </a:r>
            <a:r>
              <a:rPr lang="bg-BG" sz="3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забояването</a:t>
            </a:r>
            <a:endParaRPr lang="bg-BG" sz="3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bg-BG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bg-BG" sz="39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</a:t>
            </a:r>
            <a:r>
              <a:rPr lang="bg-BG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bg-BG" sz="39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bg-BG" sz="3900" dirty="0">
                <a:latin typeface="Times New Roman"/>
                <a:ea typeface="Calibri"/>
                <a:cs typeface="Times New Roman"/>
              </a:rPr>
              <a:t>предпазване от „ненужна медицина“или профилактика на </a:t>
            </a:r>
            <a:r>
              <a:rPr lang="bg-BG" sz="3900" dirty="0" err="1">
                <a:latin typeface="Times New Roman"/>
                <a:ea typeface="Calibri"/>
                <a:cs typeface="Times New Roman"/>
              </a:rPr>
              <a:t>свръхлечението</a:t>
            </a:r>
            <a:r>
              <a:rPr lang="bg-BG" sz="3900" dirty="0">
                <a:latin typeface="Times New Roman"/>
                <a:ea typeface="Calibri"/>
                <a:cs typeface="Times New Roman"/>
              </a:rPr>
              <a:t>. </a:t>
            </a:r>
            <a:endParaRPr lang="bg-BG" sz="3900" dirty="0" smtClean="0">
              <a:latin typeface="Times New Roman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buNone/>
            </a:pPr>
            <a:endParaRPr lang="bg-BG" sz="1200" dirty="0" smtClean="0"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r>
              <a:rPr lang="bg-BG" sz="3900" dirty="0" smtClean="0">
                <a:latin typeface="Times New Roman"/>
                <a:ea typeface="Calibri"/>
                <a:cs typeface="Times New Roman"/>
              </a:rPr>
              <a:t>Обект на </a:t>
            </a:r>
            <a:r>
              <a:rPr lang="bg-BG" sz="3900" dirty="0">
                <a:latin typeface="Times New Roman"/>
                <a:ea typeface="Calibri"/>
                <a:cs typeface="Times New Roman"/>
              </a:rPr>
              <a:t>проучвания главно в сферата на първичната здравна помощ. Актуална е и в специализираната медицинска помощ, а в България и в болничната помощ, с оглед на непрекъснато увеличаващия се брой на необоснованите хоспитализации.</a:t>
            </a:r>
            <a:endParaRPr lang="bg-BG" sz="3900" dirty="0">
              <a:latin typeface="Calibri"/>
              <a:ea typeface="Times New Roman"/>
              <a:cs typeface="Times New Roman"/>
            </a:endParaRPr>
          </a:p>
          <a:p>
            <a:pPr marL="0" indent="0">
              <a:buNone/>
            </a:pPr>
            <a:endParaRPr lang="bg-BG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9667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317552" cy="792088"/>
          </a:xfrm>
        </p:spPr>
        <p:txBody>
          <a:bodyPr>
            <a:noAutofit/>
          </a:bodyPr>
          <a:lstStyle/>
          <a:p>
            <a:r>
              <a:rPr lang="bg-BG" dirty="0" smtClean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НИВА НА ПРОФИЛАКТИКА</a:t>
            </a:r>
            <a:endParaRPr lang="bg-B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7233088"/>
              </p:ext>
            </p:extLst>
          </p:nvPr>
        </p:nvGraphicFramePr>
        <p:xfrm>
          <a:off x="323528" y="908720"/>
          <a:ext cx="8496942" cy="593116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323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03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42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36103">
                <a:tc>
                  <a:txBody>
                    <a:bodyPr/>
                    <a:lstStyle/>
                    <a:p>
                      <a:r>
                        <a:rPr lang="bg-BG" sz="2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Нива на профилактика</a:t>
                      </a:r>
                      <a:endParaRPr lang="bg-BG" sz="2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Стадий</a:t>
                      </a:r>
                      <a:r>
                        <a:rPr lang="bg-BG" sz="28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bg-BG" sz="2800" b="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пато-логичния</a:t>
                      </a:r>
                      <a:r>
                        <a:rPr lang="bg-BG" sz="28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процес </a:t>
                      </a:r>
                      <a:endParaRPr lang="bg-BG" sz="2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Обект</a:t>
                      </a:r>
                      <a:endParaRPr lang="bg-BG" sz="2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7413">
                <a:tc>
                  <a:txBody>
                    <a:bodyPr/>
                    <a:lstStyle/>
                    <a:p>
                      <a:endParaRPr lang="bg-BG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bg-BG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Преморбидна</a:t>
                      </a:r>
                      <a:endParaRPr lang="bg-BG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Основни състояния,</a:t>
                      </a:r>
                      <a:r>
                        <a:rPr lang="bg-BG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водещи до причинност</a:t>
                      </a:r>
                      <a:endParaRPr lang="bg-BG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bg-BG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Цялото население</a:t>
                      </a:r>
                      <a:endParaRPr lang="bg-BG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6058">
                <a:tc>
                  <a:txBody>
                    <a:bodyPr/>
                    <a:lstStyle/>
                    <a:p>
                      <a:endParaRPr lang="bg-BG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bg-BG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Първична</a:t>
                      </a:r>
                      <a:endParaRPr lang="bg-BG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Специфични причинни фактори</a:t>
                      </a:r>
                      <a:endParaRPr lang="bg-BG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Цялото население, избрани групи и здрави лица</a:t>
                      </a:r>
                      <a:endParaRPr lang="bg-BG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1434">
                <a:tc>
                  <a:txBody>
                    <a:bodyPr/>
                    <a:lstStyle/>
                    <a:p>
                      <a:r>
                        <a:rPr lang="bg-BG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Вторична </a:t>
                      </a:r>
                      <a:endParaRPr lang="bg-BG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Предклиничен</a:t>
                      </a:r>
                      <a:r>
                        <a:rPr lang="bg-BG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стадий </a:t>
                      </a:r>
                      <a:endParaRPr lang="bg-BG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Клинично</a:t>
                      </a:r>
                      <a:r>
                        <a:rPr lang="bg-BG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здрави лица</a:t>
                      </a:r>
                      <a:endParaRPr lang="bg-BG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3594">
                <a:tc>
                  <a:txBody>
                    <a:bodyPr/>
                    <a:lstStyle/>
                    <a:p>
                      <a:r>
                        <a:rPr lang="bg-BG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Третична</a:t>
                      </a:r>
                      <a:endParaRPr lang="bg-BG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Клинично</a:t>
                      </a:r>
                      <a:r>
                        <a:rPr lang="bg-BG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проявено</a:t>
                      </a:r>
                      <a:r>
                        <a:rPr lang="bg-BG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заболяване</a:t>
                      </a:r>
                      <a:endParaRPr lang="bg-BG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Пациенти</a:t>
                      </a:r>
                      <a:endParaRPr lang="bg-BG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3594">
                <a:tc>
                  <a:txBody>
                    <a:bodyPr/>
                    <a:lstStyle/>
                    <a:p>
                      <a:r>
                        <a:rPr lang="bg-BG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Четвъртична</a:t>
                      </a:r>
                      <a:endParaRPr lang="bg-BG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Клинично проявено заболяване</a:t>
                      </a:r>
                      <a:endParaRPr lang="bg-BG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Пациенти</a:t>
                      </a:r>
                      <a:endParaRPr lang="bg-BG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26381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281" y="5337885"/>
            <a:ext cx="8183880" cy="1008112"/>
          </a:xfrm>
        </p:spPr>
        <p:txBody>
          <a:bodyPr>
            <a:noAutofit/>
          </a:bodyPr>
          <a:lstStyle/>
          <a:p>
            <a:pPr algn="ctr"/>
            <a:r>
              <a:rPr lang="bg-BG" sz="2800" b="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 на промоцията на здравето, (</a:t>
            </a:r>
            <a:r>
              <a:rPr lang="en-GB" sz="2800" b="0" dirty="0" err="1" smtClean="0">
                <a:solidFill>
                  <a:schemeClr val="accent2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Downie</a:t>
            </a:r>
            <a:r>
              <a:rPr lang="en-GB" sz="2800" b="0" dirty="0">
                <a:solidFill>
                  <a:schemeClr val="accent2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Fyfe, </a:t>
            </a:r>
            <a:r>
              <a:rPr lang="en-GB" sz="2800" b="0" dirty="0" err="1" smtClean="0">
                <a:solidFill>
                  <a:schemeClr val="accent2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Tannahill</a:t>
            </a:r>
            <a:r>
              <a:rPr lang="bg-BG" sz="2800" b="0" dirty="0" smtClean="0">
                <a:solidFill>
                  <a:schemeClr val="accent2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bg-BG" sz="2800" b="0" dirty="0">
              <a:solidFill>
                <a:schemeClr val="accent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31599" y="404664"/>
          <a:ext cx="8183562" cy="49870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289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620688"/>
            <a:ext cx="8183880" cy="792088"/>
          </a:xfrm>
        </p:spPr>
        <p:txBody>
          <a:bodyPr>
            <a:noAutofit/>
          </a:bodyPr>
          <a:lstStyle/>
          <a:p>
            <a:r>
              <a:rPr lang="bg-BG" sz="4000" dirty="0" smtClean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ЗДРАВНА ПРОФИЛАКТИКА</a:t>
            </a:r>
            <a:endParaRPr lang="bg-B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700808"/>
            <a:ext cx="8183880" cy="4176464"/>
          </a:xfrm>
        </p:spPr>
        <p:txBody>
          <a:bodyPr>
            <a:noAutofit/>
          </a:bodyPr>
          <a:lstStyle/>
          <a:p>
            <a:pPr marL="0" indent="0">
              <a:buClr>
                <a:schemeClr val="accent2"/>
              </a:buClr>
              <a:buNone/>
            </a:pPr>
            <a:r>
              <a:rPr lang="ru-RU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Профилактиката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болестите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(превенция)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представлява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съвкупност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немедицински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мерки ,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които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организират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обществото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постигане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по-добро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здраве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качество на живот чрез 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предотвратяване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възникването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болестите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техните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последици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преждевременните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умирания.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bg-BG" sz="3200" dirty="0"/>
          </a:p>
        </p:txBody>
      </p:sp>
    </p:spTree>
    <p:extLst>
      <p:ext uri="{BB962C8B-B14F-4D97-AF65-F5344CB8AC3E}">
        <p14:creationId xmlns:p14="http://schemas.microsoft.com/office/powerpoint/2010/main" val="31682222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620688"/>
            <a:ext cx="8183880" cy="792088"/>
          </a:xfrm>
        </p:spPr>
        <p:txBody>
          <a:bodyPr>
            <a:noAutofit/>
          </a:bodyPr>
          <a:lstStyle/>
          <a:p>
            <a:r>
              <a:rPr lang="bg-BG" sz="4000" dirty="0" smtClean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НИВА НА ПРОФИЛАКТИКА</a:t>
            </a:r>
            <a:endParaRPr lang="bg-B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628800"/>
            <a:ext cx="8183880" cy="4248472"/>
          </a:xfrm>
        </p:spPr>
        <p:txBody>
          <a:bodyPr>
            <a:normAutofit/>
          </a:bodyPr>
          <a:lstStyle/>
          <a:p>
            <a:pPr marL="514350" indent="-514350">
              <a:buClr>
                <a:schemeClr val="accent2"/>
              </a:buClr>
              <a:buFont typeface="+mj-lt"/>
              <a:buAutoNum type="arabicPeriod"/>
            </a:pPr>
            <a:r>
              <a:rPr lang="bg-BG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Преморбидна</a:t>
            </a: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профилактика</a:t>
            </a:r>
          </a:p>
          <a:p>
            <a:pPr marL="514350" indent="-514350">
              <a:buClr>
                <a:schemeClr val="accent2"/>
              </a:buClr>
              <a:buFont typeface="+mj-lt"/>
              <a:buAutoNum type="arabicPeriod"/>
            </a:pP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Първична профилактика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bg-BG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Популационна</a:t>
            </a: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стратегия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Високорискова стратегия</a:t>
            </a:r>
          </a:p>
          <a:p>
            <a:pPr marL="514350" indent="-514350">
              <a:buClr>
                <a:schemeClr val="accent2"/>
              </a:buClr>
              <a:buFont typeface="+mj-lt"/>
              <a:buAutoNum type="arabicPeriod"/>
            </a:pP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Вторична профилактика</a:t>
            </a:r>
          </a:p>
          <a:p>
            <a:pPr marL="514350" indent="-514350">
              <a:buClr>
                <a:schemeClr val="accent2"/>
              </a:buClr>
              <a:buFont typeface="+mj-lt"/>
              <a:buAutoNum type="arabicPeriod"/>
            </a:pP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Третична профилактика</a:t>
            </a:r>
          </a:p>
          <a:p>
            <a:pPr marL="514350" indent="-514350">
              <a:buClr>
                <a:schemeClr val="accent2"/>
              </a:buClr>
              <a:buFont typeface="+mj-lt"/>
              <a:buAutoNum type="arabicPeriod"/>
            </a:pP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Четвъртична профилактика</a:t>
            </a:r>
            <a:endParaRPr lang="bg-BG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3765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620688"/>
            <a:ext cx="8183880" cy="792088"/>
          </a:xfrm>
        </p:spPr>
        <p:txBody>
          <a:bodyPr>
            <a:noAutofit/>
          </a:bodyPr>
          <a:lstStyle/>
          <a:p>
            <a:r>
              <a:rPr lang="bg-BG" sz="4800" dirty="0" err="1" smtClean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Преморбидна</a:t>
            </a:r>
            <a:r>
              <a:rPr lang="bg-BG" sz="4800" dirty="0" smtClean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профилактика</a:t>
            </a:r>
            <a:endParaRPr lang="bg-BG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628800"/>
            <a:ext cx="8183880" cy="4248472"/>
          </a:xfrm>
        </p:spPr>
        <p:txBody>
          <a:bodyPr>
            <a:normAutofit/>
          </a:bodyPr>
          <a:lstStyle/>
          <a:p>
            <a:pPr>
              <a:buClr>
                <a:schemeClr val="accent2"/>
              </a:buClr>
            </a:pP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насочена към предотвратяване на появата на рисковите фактори сред популацията</a:t>
            </a:r>
          </a:p>
          <a:p>
            <a:pPr>
              <a:buClr>
                <a:schemeClr val="accent2"/>
              </a:buClr>
            </a:pPr>
            <a:endParaRPr lang="bg-BG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accent2"/>
              </a:buClr>
            </a:pPr>
            <a:r>
              <a:rPr lang="bg-BG" sz="32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</a:t>
            </a: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чрез активни обществени действия да се предотврати установяването на социални, икономически и поведенчески модели на живот, водещи до повишаване на риска от заболяване.</a:t>
            </a:r>
            <a:endParaRPr lang="bg-BG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5461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620688"/>
            <a:ext cx="8183880" cy="792088"/>
          </a:xfrm>
        </p:spPr>
        <p:txBody>
          <a:bodyPr>
            <a:noAutofit/>
          </a:bodyPr>
          <a:lstStyle/>
          <a:p>
            <a:r>
              <a:rPr lang="bg-BG" sz="4800" dirty="0" err="1" smtClean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Преморбидна</a:t>
            </a:r>
            <a:r>
              <a:rPr lang="bg-BG" sz="4800" dirty="0" smtClean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профилактика</a:t>
            </a:r>
            <a:endParaRPr lang="bg-BG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628800"/>
            <a:ext cx="8183880" cy="4248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Примери</a:t>
            </a: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bg-BG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преморбидна</a:t>
            </a: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профилактика</a:t>
            </a:r>
          </a:p>
          <a:p>
            <a:pPr>
              <a:buClr>
                <a:schemeClr val="accent2"/>
              </a:buClr>
            </a:pPr>
            <a:r>
              <a:rPr lang="bg-BG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Популационни</a:t>
            </a: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програми за намаляване на тютюнопушенето, за здравословно хранене</a:t>
            </a:r>
          </a:p>
          <a:p>
            <a:pPr>
              <a:buClr>
                <a:schemeClr val="accent2"/>
              </a:buClr>
            </a:pP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Подобрена обществена хигиена</a:t>
            </a:r>
          </a:p>
          <a:p>
            <a:pPr>
              <a:buClr>
                <a:schemeClr val="accent2"/>
              </a:buClr>
            </a:pP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Безотпадни технологии в промишлеността</a:t>
            </a:r>
            <a:endParaRPr lang="bg-BG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8508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28" y="404664"/>
            <a:ext cx="8183880" cy="792088"/>
          </a:xfrm>
        </p:spPr>
        <p:txBody>
          <a:bodyPr>
            <a:noAutofit/>
          </a:bodyPr>
          <a:lstStyle/>
          <a:p>
            <a:r>
              <a:rPr lang="bg-BG" sz="4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Първична профилактика</a:t>
            </a:r>
            <a:endParaRPr lang="bg-BG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052736"/>
            <a:ext cx="8291264" cy="4824536"/>
          </a:xfrm>
        </p:spPr>
        <p:txBody>
          <a:bodyPr>
            <a:normAutofit/>
          </a:bodyPr>
          <a:lstStyle/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насочена към взаимодействието между рисковия фактор и възприемчивия индивид</a:t>
            </a:r>
          </a:p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bg-BG" sz="32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</a:t>
            </a: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да се предотврати възникването на заболяване чрез пълно отстраняване на рисковия фактор или намаляване на неговото ниво сред цялата популация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bg-BG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популационна</a:t>
            </a: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стратегия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или сред определени групи от населението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високо рискова стратегия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bg-BG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569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28" y="404664"/>
            <a:ext cx="8183880" cy="720080"/>
          </a:xfrm>
        </p:spPr>
        <p:txBody>
          <a:bodyPr>
            <a:noAutofit/>
          </a:bodyPr>
          <a:lstStyle/>
          <a:p>
            <a:r>
              <a:rPr lang="bg-BG" sz="4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Първична профилактика</a:t>
            </a:r>
            <a:endParaRPr lang="bg-BG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Примери</a:t>
            </a: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първична профилактика</a:t>
            </a:r>
            <a:endParaRPr lang="bg-BG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accent2"/>
              </a:buClr>
            </a:pP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Имунизации</a:t>
            </a:r>
          </a:p>
          <a:p>
            <a:pPr>
              <a:buClr>
                <a:schemeClr val="accent2"/>
              </a:buClr>
            </a:pP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Намалено работно време в рискова производствена среда</a:t>
            </a:r>
          </a:p>
          <a:p>
            <a:pPr>
              <a:buClr>
                <a:schemeClr val="accent2"/>
              </a:buClr>
            </a:pP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Използване на лични предпазни средства</a:t>
            </a:r>
            <a:endParaRPr lang="bg-BG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918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1746</TotalTime>
  <Words>834</Words>
  <Application>Microsoft Office PowerPoint</Application>
  <PresentationFormat>Презентация на цял екран (4:3)</PresentationFormat>
  <Paragraphs>155</Paragraphs>
  <Slides>21</Slides>
  <Notes>1</Notes>
  <HiddenSlides>0</HiddenSlides>
  <MMClips>0</MMClips>
  <ScaleCrop>false</ScaleCrop>
  <HeadingPairs>
    <vt:vector size="8" baseType="variant">
      <vt:variant>
        <vt:lpstr>Използвани шрифтове</vt:lpstr>
      </vt:variant>
      <vt:variant>
        <vt:i4>6</vt:i4>
      </vt:variant>
      <vt:variant>
        <vt:lpstr>Тема</vt:lpstr>
      </vt:variant>
      <vt:variant>
        <vt:i4>1</vt:i4>
      </vt:variant>
      <vt:variant>
        <vt:lpstr>Вградени OLE сървъри</vt:lpstr>
      </vt:variant>
      <vt:variant>
        <vt:i4>1</vt:i4>
      </vt:variant>
      <vt:variant>
        <vt:lpstr>Заглавия на слайдовете</vt:lpstr>
      </vt:variant>
      <vt:variant>
        <vt:i4>21</vt:i4>
      </vt:variant>
    </vt:vector>
  </HeadingPairs>
  <TitlesOfParts>
    <vt:vector size="29" baseType="lpstr">
      <vt:lpstr>Arial</vt:lpstr>
      <vt:lpstr>Calibri</vt:lpstr>
      <vt:lpstr>Cambria Math</vt:lpstr>
      <vt:lpstr>Times New Roman</vt:lpstr>
      <vt:lpstr>Verdana</vt:lpstr>
      <vt:lpstr>Wingdings 2</vt:lpstr>
      <vt:lpstr>Aspect</vt:lpstr>
      <vt:lpstr>CorelDRAW.Graphic.10</vt:lpstr>
      <vt:lpstr>МЕДИЦИНСКИ СТРАТЕГИИ ЗА ПРОМОЦИЯ НА ЗДРАВЕТО</vt:lpstr>
      <vt:lpstr>     МЕДИЦИНСКИ СТРАТЕГИИ</vt:lpstr>
      <vt:lpstr>Модел на промоцията на здравето, (Downie, Fyfe, Tannahill)</vt:lpstr>
      <vt:lpstr>ЗДРАВНА ПРОФИЛАКТИКА</vt:lpstr>
      <vt:lpstr>НИВА НА ПРОФИЛАКТИКА</vt:lpstr>
      <vt:lpstr>Преморбидна профилактика</vt:lpstr>
      <vt:lpstr>Преморбидна профилактика</vt:lpstr>
      <vt:lpstr>Първична профилактика</vt:lpstr>
      <vt:lpstr>Първична профилактика</vt:lpstr>
      <vt:lpstr>Стратегии за първична профилактика</vt:lpstr>
      <vt:lpstr>Презентация на PowerPoint</vt:lpstr>
      <vt:lpstr>Вторична профилактика</vt:lpstr>
      <vt:lpstr>Вторична профилактика</vt:lpstr>
      <vt:lpstr>Валидност на скриниращия тест</vt:lpstr>
      <vt:lpstr>Validity of the Screening test</vt:lpstr>
      <vt:lpstr>Validity of the Screening test</vt:lpstr>
      <vt:lpstr>Validity of the Screening test</vt:lpstr>
      <vt:lpstr>Validity of the Screening test</vt:lpstr>
      <vt:lpstr>Третична профилактика</vt:lpstr>
      <vt:lpstr>Четвъртична профилактика</vt:lpstr>
      <vt:lpstr>НИВА НА ПРОФИЛАКТИКА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Георги Георгиев</cp:lastModifiedBy>
  <cp:revision>116</cp:revision>
  <dcterms:created xsi:type="dcterms:W3CDTF">2015-01-14T10:11:30Z</dcterms:created>
  <dcterms:modified xsi:type="dcterms:W3CDTF">2020-04-03T06:37:48Z</dcterms:modified>
</cp:coreProperties>
</file>