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sldIdLst>
    <p:sldId id="256" r:id="rId2"/>
    <p:sldId id="257" r:id="rId3"/>
    <p:sldId id="258" r:id="rId4"/>
    <p:sldId id="287" r:id="rId5"/>
    <p:sldId id="286" r:id="rId6"/>
    <p:sldId id="259" r:id="rId7"/>
    <p:sldId id="279" r:id="rId8"/>
    <p:sldId id="280" r:id="rId9"/>
    <p:sldId id="291" r:id="rId10"/>
    <p:sldId id="284" r:id="rId11"/>
    <p:sldId id="294" r:id="rId12"/>
    <p:sldId id="295" r:id="rId13"/>
    <p:sldId id="296" r:id="rId14"/>
    <p:sldId id="297" r:id="rId15"/>
    <p:sldId id="285" r:id="rId16"/>
    <p:sldId id="298" r:id="rId17"/>
    <p:sldId id="293" r:id="rId18"/>
    <p:sldId id="276" r:id="rId19"/>
    <p:sldId id="266" r:id="rId20"/>
    <p:sldId id="277" r:id="rId21"/>
    <p:sldId id="261" r:id="rId22"/>
    <p:sldId id="263" r:id="rId23"/>
    <p:sldId id="302" r:id="rId24"/>
    <p:sldId id="292" r:id="rId25"/>
    <p:sldId id="300" r:id="rId26"/>
    <p:sldId id="278" r:id="rId27"/>
    <p:sldId id="299" r:id="rId28"/>
    <p:sldId id="301" r:id="rId29"/>
    <p:sldId id="309" r:id="rId30"/>
    <p:sldId id="308" r:id="rId31"/>
    <p:sldId id="288" r:id="rId32"/>
    <p:sldId id="304" r:id="rId33"/>
    <p:sldId id="305" r:id="rId34"/>
    <p:sldId id="303" r:id="rId35"/>
    <p:sldId id="289" r:id="rId36"/>
    <p:sldId id="306" r:id="rId37"/>
    <p:sldId id="307" r:id="rId38"/>
    <p:sldId id="310" r:id="rId39"/>
    <p:sldId id="311" r:id="rId40"/>
    <p:sldId id="290" r:id="rId41"/>
    <p:sldId id="269" r:id="rId42"/>
    <p:sldId id="282" r:id="rId43"/>
    <p:sldId id="268" r:id="rId44"/>
    <p:sldId id="264" r:id="rId45"/>
    <p:sldId id="265" r:id="rId46"/>
    <p:sldId id="267" r:id="rId47"/>
    <p:sldId id="262" r:id="rId48"/>
    <p:sldId id="273" r:id="rId49"/>
    <p:sldId id="270" r:id="rId50"/>
    <p:sldId id="274" r:id="rId51"/>
    <p:sldId id="272" r:id="rId52"/>
    <p:sldId id="271" r:id="rId53"/>
    <p:sldId id="275" r:id="rId54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53"/>
    </p:cViewPr>
  </p:sorterViewPr>
  <p:notesViewPr>
    <p:cSldViewPr>
      <p:cViewPr varScale="1">
        <p:scale>
          <a:sx n="42" d="100"/>
          <a:sy n="42" d="100"/>
        </p:scale>
        <p:origin x="-1512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ABB68-854B-41D3-82D0-DDD67D8A97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9337E9D-345A-4FAA-96F0-89003EB0AAC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rPr>
            <a:t>Социални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rPr>
            <a:t>детерминанти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0" i="0" u="none" strike="noStrike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rPr>
            <a:t>на здравето</a:t>
          </a:r>
        </a:p>
      </dgm:t>
    </dgm:pt>
    <dgm:pt modelId="{53CEBC3E-861D-4047-8EA8-9CD408B3A1AD}" type="parTrans" cxnId="{D1F71D92-517F-41DD-8EBB-EAC0D372B939}">
      <dgm:prSet/>
      <dgm:spPr/>
    </dgm:pt>
    <dgm:pt modelId="{015D7211-66B8-4AD8-9641-EC69A7D734F5}" type="sibTrans" cxnId="{D1F71D92-517F-41DD-8EBB-EAC0D372B939}">
      <dgm:prSet/>
      <dgm:spPr/>
    </dgm:pt>
    <dgm:pt modelId="{C4212686-B674-453D-A41D-DBFED852C2F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bg-BG" altLang="bg-BG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Фактори 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социалната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среда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bg-BG" altLang="bg-BG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gm:t>
    </dgm:pt>
    <dgm:pt modelId="{1FA82738-0A98-43F3-A3A3-B61014D24F27}" type="parTrans" cxnId="{0C6A544D-790E-4BC1-B157-A830DFB80C6B}">
      <dgm:prSet/>
      <dgm:spPr/>
    </dgm:pt>
    <dgm:pt modelId="{26530909-23D0-4EED-A81C-4DAF024B35C6}" type="sibTrans" cxnId="{0C6A544D-790E-4BC1-B157-A830DFB80C6B}">
      <dgm:prSet/>
      <dgm:spPr/>
    </dgm:pt>
    <dgm:pt modelId="{7F147101-74F7-432D-ADF3-0C5B83AC747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Фактори 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физическата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среда</a:t>
          </a:r>
        </a:p>
      </dgm:t>
    </dgm:pt>
    <dgm:pt modelId="{AB784B59-CD47-4A82-B9BC-E96D94310506}" type="parTrans" cxnId="{CA8EAB07-22E1-49B3-9909-FB37FF56C6F6}">
      <dgm:prSet/>
      <dgm:spPr/>
    </dgm:pt>
    <dgm:pt modelId="{14A0307C-A346-4A83-9BB3-74AA50884678}" type="sibTrans" cxnId="{CA8EAB07-22E1-49B3-9909-FB37FF56C6F6}">
      <dgm:prSet/>
      <dgm:spPr/>
    </dgm:pt>
    <dgm:pt modelId="{61DD78EB-29DE-4BD8-B6FA-55F7ABD5B6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Фактори 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здравната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служба</a:t>
          </a:r>
        </a:p>
      </dgm:t>
    </dgm:pt>
    <dgm:pt modelId="{1A47DEC0-EDB7-4B92-8B7E-6F912BCE1618}" type="parTrans" cxnId="{2251B0F1-AC0B-40BC-9A58-F6EEC3055429}">
      <dgm:prSet/>
      <dgm:spPr/>
    </dgm:pt>
    <dgm:pt modelId="{9F957D5F-8C57-46EA-81B5-5B02F192D694}" type="sibTrans" cxnId="{2251B0F1-AC0B-40BC-9A58-F6EEC3055429}">
      <dgm:prSet/>
      <dgm:spPr/>
    </dgm:pt>
    <dgm:pt modelId="{9B404A81-5394-429F-B856-4CA6830E0F6B}" type="pres">
      <dgm:prSet presAssocID="{CB1ABB68-854B-41D3-82D0-DDD67D8A97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036636-BBF2-4A25-AB18-EF5B9BAA94F1}" type="pres">
      <dgm:prSet presAssocID="{C9337E9D-345A-4FAA-96F0-89003EB0AAC9}" presName="hierRoot1" presStyleCnt="0">
        <dgm:presLayoutVars>
          <dgm:hierBranch/>
        </dgm:presLayoutVars>
      </dgm:prSet>
      <dgm:spPr/>
    </dgm:pt>
    <dgm:pt modelId="{9A81BBF7-B516-44DE-8DD2-613972D466CC}" type="pres">
      <dgm:prSet presAssocID="{C9337E9D-345A-4FAA-96F0-89003EB0AAC9}" presName="rootComposite1" presStyleCnt="0"/>
      <dgm:spPr/>
    </dgm:pt>
    <dgm:pt modelId="{3F1EB1D2-E520-4DBC-B504-2D50014DF293}" type="pres">
      <dgm:prSet presAssocID="{C9337E9D-345A-4FAA-96F0-89003EB0AAC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ACC55237-9C43-4E94-BDA4-F6DA77EC8DAC}" type="pres">
      <dgm:prSet presAssocID="{C9337E9D-345A-4FAA-96F0-89003EB0AAC9}" presName="rootConnector1" presStyleLbl="node1" presStyleIdx="0" presStyleCnt="0"/>
      <dgm:spPr/>
      <dgm:t>
        <a:bodyPr/>
        <a:lstStyle/>
        <a:p>
          <a:endParaRPr lang="bg-BG"/>
        </a:p>
      </dgm:t>
    </dgm:pt>
    <dgm:pt modelId="{12A816CA-2310-429F-AECF-130CEF7025C2}" type="pres">
      <dgm:prSet presAssocID="{C9337E9D-345A-4FAA-96F0-89003EB0AAC9}" presName="hierChild2" presStyleCnt="0"/>
      <dgm:spPr/>
    </dgm:pt>
    <dgm:pt modelId="{B2182D64-67A6-4D58-B2D5-CEEE648F1774}" type="pres">
      <dgm:prSet presAssocID="{1FA82738-0A98-43F3-A3A3-B61014D24F27}" presName="Name35" presStyleLbl="parChTrans1D2" presStyleIdx="0" presStyleCnt="3"/>
      <dgm:spPr/>
    </dgm:pt>
    <dgm:pt modelId="{4B66B270-1117-49FF-997C-59053E406A11}" type="pres">
      <dgm:prSet presAssocID="{C4212686-B674-453D-A41D-DBFED852C2FE}" presName="hierRoot2" presStyleCnt="0">
        <dgm:presLayoutVars>
          <dgm:hierBranch/>
        </dgm:presLayoutVars>
      </dgm:prSet>
      <dgm:spPr/>
    </dgm:pt>
    <dgm:pt modelId="{EE1C6399-7071-48B6-9066-0A92FB2AC700}" type="pres">
      <dgm:prSet presAssocID="{C4212686-B674-453D-A41D-DBFED852C2FE}" presName="rootComposite" presStyleCnt="0"/>
      <dgm:spPr/>
    </dgm:pt>
    <dgm:pt modelId="{9BF7E513-0B97-457D-B3ED-685939E145C2}" type="pres">
      <dgm:prSet presAssocID="{C4212686-B674-453D-A41D-DBFED852C2F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1D93DC09-A72D-46E5-8C9F-C141175072D6}" type="pres">
      <dgm:prSet presAssocID="{C4212686-B674-453D-A41D-DBFED852C2FE}" presName="rootConnector" presStyleLbl="node2" presStyleIdx="0" presStyleCnt="3"/>
      <dgm:spPr/>
      <dgm:t>
        <a:bodyPr/>
        <a:lstStyle/>
        <a:p>
          <a:endParaRPr lang="bg-BG"/>
        </a:p>
      </dgm:t>
    </dgm:pt>
    <dgm:pt modelId="{D37DA352-FA3C-418B-B770-803B3DAB8A45}" type="pres">
      <dgm:prSet presAssocID="{C4212686-B674-453D-A41D-DBFED852C2FE}" presName="hierChild4" presStyleCnt="0"/>
      <dgm:spPr/>
    </dgm:pt>
    <dgm:pt modelId="{0E10FFB9-2DB5-43EB-97B5-D0660A8650FB}" type="pres">
      <dgm:prSet presAssocID="{C4212686-B674-453D-A41D-DBFED852C2FE}" presName="hierChild5" presStyleCnt="0"/>
      <dgm:spPr/>
    </dgm:pt>
    <dgm:pt modelId="{DD16EBA2-65F2-40C7-A59A-6004A8F26F0E}" type="pres">
      <dgm:prSet presAssocID="{AB784B59-CD47-4A82-B9BC-E96D94310506}" presName="Name35" presStyleLbl="parChTrans1D2" presStyleIdx="1" presStyleCnt="3"/>
      <dgm:spPr/>
    </dgm:pt>
    <dgm:pt modelId="{4CE788A2-21DC-48C3-9549-DD6C5B16D37D}" type="pres">
      <dgm:prSet presAssocID="{7F147101-74F7-432D-ADF3-0C5B83AC7475}" presName="hierRoot2" presStyleCnt="0">
        <dgm:presLayoutVars>
          <dgm:hierBranch/>
        </dgm:presLayoutVars>
      </dgm:prSet>
      <dgm:spPr/>
    </dgm:pt>
    <dgm:pt modelId="{09A9A622-D39F-48AC-9DDB-0FB69AD944B2}" type="pres">
      <dgm:prSet presAssocID="{7F147101-74F7-432D-ADF3-0C5B83AC7475}" presName="rootComposite" presStyleCnt="0"/>
      <dgm:spPr/>
    </dgm:pt>
    <dgm:pt modelId="{36A501C8-3C6F-4EC6-AE68-25444E83F023}" type="pres">
      <dgm:prSet presAssocID="{7F147101-74F7-432D-ADF3-0C5B83AC747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DDC9D091-26BC-4EC5-87C0-08555D2B3361}" type="pres">
      <dgm:prSet presAssocID="{7F147101-74F7-432D-ADF3-0C5B83AC7475}" presName="rootConnector" presStyleLbl="node2" presStyleIdx="1" presStyleCnt="3"/>
      <dgm:spPr/>
      <dgm:t>
        <a:bodyPr/>
        <a:lstStyle/>
        <a:p>
          <a:endParaRPr lang="bg-BG"/>
        </a:p>
      </dgm:t>
    </dgm:pt>
    <dgm:pt modelId="{DDD9DF7F-1EE0-4658-B584-5B15E250CE8D}" type="pres">
      <dgm:prSet presAssocID="{7F147101-74F7-432D-ADF3-0C5B83AC7475}" presName="hierChild4" presStyleCnt="0"/>
      <dgm:spPr/>
    </dgm:pt>
    <dgm:pt modelId="{11122036-0F98-4FF2-AD0B-074C2E126B07}" type="pres">
      <dgm:prSet presAssocID="{7F147101-74F7-432D-ADF3-0C5B83AC7475}" presName="hierChild5" presStyleCnt="0"/>
      <dgm:spPr/>
    </dgm:pt>
    <dgm:pt modelId="{C429A922-4F47-4828-9F10-2E2660FD5DC4}" type="pres">
      <dgm:prSet presAssocID="{1A47DEC0-EDB7-4B92-8B7E-6F912BCE1618}" presName="Name35" presStyleLbl="parChTrans1D2" presStyleIdx="2" presStyleCnt="3"/>
      <dgm:spPr/>
    </dgm:pt>
    <dgm:pt modelId="{C2AA15C0-8B9C-4D4D-8AF2-C17CCCD915E8}" type="pres">
      <dgm:prSet presAssocID="{61DD78EB-29DE-4BD8-B6FA-55F7ABD5B61F}" presName="hierRoot2" presStyleCnt="0">
        <dgm:presLayoutVars>
          <dgm:hierBranch/>
        </dgm:presLayoutVars>
      </dgm:prSet>
      <dgm:spPr/>
    </dgm:pt>
    <dgm:pt modelId="{0EA90C5E-9B01-4C31-8F8F-B7B69A4D345A}" type="pres">
      <dgm:prSet presAssocID="{61DD78EB-29DE-4BD8-B6FA-55F7ABD5B61F}" presName="rootComposite" presStyleCnt="0"/>
      <dgm:spPr/>
    </dgm:pt>
    <dgm:pt modelId="{EF6157E0-2811-41E6-861B-AB2BB14547B1}" type="pres">
      <dgm:prSet presAssocID="{61DD78EB-29DE-4BD8-B6FA-55F7ABD5B61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bg-BG"/>
        </a:p>
      </dgm:t>
    </dgm:pt>
    <dgm:pt modelId="{50C377D7-57BA-4B15-80EE-0D288165E3CA}" type="pres">
      <dgm:prSet presAssocID="{61DD78EB-29DE-4BD8-B6FA-55F7ABD5B61F}" presName="rootConnector" presStyleLbl="node2" presStyleIdx="2" presStyleCnt="3"/>
      <dgm:spPr/>
      <dgm:t>
        <a:bodyPr/>
        <a:lstStyle/>
        <a:p>
          <a:endParaRPr lang="bg-BG"/>
        </a:p>
      </dgm:t>
    </dgm:pt>
    <dgm:pt modelId="{43E8C34F-F438-420C-B5B8-B4108B1CCCE4}" type="pres">
      <dgm:prSet presAssocID="{61DD78EB-29DE-4BD8-B6FA-55F7ABD5B61F}" presName="hierChild4" presStyleCnt="0"/>
      <dgm:spPr/>
    </dgm:pt>
    <dgm:pt modelId="{CA683E64-E8CC-464F-8D5A-C17F0BD96F95}" type="pres">
      <dgm:prSet presAssocID="{61DD78EB-29DE-4BD8-B6FA-55F7ABD5B61F}" presName="hierChild5" presStyleCnt="0"/>
      <dgm:spPr/>
    </dgm:pt>
    <dgm:pt modelId="{406D0068-951E-4CBD-827D-519165ADD9F2}" type="pres">
      <dgm:prSet presAssocID="{C9337E9D-345A-4FAA-96F0-89003EB0AAC9}" presName="hierChild3" presStyleCnt="0"/>
      <dgm:spPr/>
    </dgm:pt>
  </dgm:ptLst>
  <dgm:cxnLst>
    <dgm:cxn modelId="{0615F69D-BAFE-4C43-9433-8B86EEC941D6}" type="presOf" srcId="{7F147101-74F7-432D-ADF3-0C5B83AC7475}" destId="{36A501C8-3C6F-4EC6-AE68-25444E83F023}" srcOrd="0" destOrd="0" presId="urn:microsoft.com/office/officeart/2005/8/layout/orgChart1"/>
    <dgm:cxn modelId="{8E352F75-C6F1-4F0D-A733-883D9B94D8C0}" type="presOf" srcId="{1A47DEC0-EDB7-4B92-8B7E-6F912BCE1618}" destId="{C429A922-4F47-4828-9F10-2E2660FD5DC4}" srcOrd="0" destOrd="0" presId="urn:microsoft.com/office/officeart/2005/8/layout/orgChart1"/>
    <dgm:cxn modelId="{889E7938-B76A-49CB-89F1-D23DC4D3B94A}" type="presOf" srcId="{61DD78EB-29DE-4BD8-B6FA-55F7ABD5B61F}" destId="{EF6157E0-2811-41E6-861B-AB2BB14547B1}" srcOrd="0" destOrd="0" presId="urn:microsoft.com/office/officeart/2005/8/layout/orgChart1"/>
    <dgm:cxn modelId="{D1F71D92-517F-41DD-8EBB-EAC0D372B939}" srcId="{CB1ABB68-854B-41D3-82D0-DDD67D8A97DB}" destId="{C9337E9D-345A-4FAA-96F0-89003EB0AAC9}" srcOrd="0" destOrd="0" parTransId="{53CEBC3E-861D-4047-8EA8-9CD408B3A1AD}" sibTransId="{015D7211-66B8-4AD8-9641-EC69A7D734F5}"/>
    <dgm:cxn modelId="{565633EE-3D48-4C21-B585-997F21ADC496}" type="presOf" srcId="{7F147101-74F7-432D-ADF3-0C5B83AC7475}" destId="{DDC9D091-26BC-4EC5-87C0-08555D2B3361}" srcOrd="1" destOrd="0" presId="urn:microsoft.com/office/officeart/2005/8/layout/orgChart1"/>
    <dgm:cxn modelId="{CB89FD33-A6BD-492D-9A67-D820802E0E34}" type="presOf" srcId="{C9337E9D-345A-4FAA-96F0-89003EB0AAC9}" destId="{3F1EB1D2-E520-4DBC-B504-2D50014DF293}" srcOrd="0" destOrd="0" presId="urn:microsoft.com/office/officeart/2005/8/layout/orgChart1"/>
    <dgm:cxn modelId="{F3B68B5F-7CD5-4BBC-8E77-1D0788798F17}" type="presOf" srcId="{AB784B59-CD47-4A82-B9BC-E96D94310506}" destId="{DD16EBA2-65F2-40C7-A59A-6004A8F26F0E}" srcOrd="0" destOrd="0" presId="urn:microsoft.com/office/officeart/2005/8/layout/orgChart1"/>
    <dgm:cxn modelId="{8ACBF4C8-97C0-4A13-A0B5-2E84521E9E82}" type="presOf" srcId="{C4212686-B674-453D-A41D-DBFED852C2FE}" destId="{1D93DC09-A72D-46E5-8C9F-C141175072D6}" srcOrd="1" destOrd="0" presId="urn:microsoft.com/office/officeart/2005/8/layout/orgChart1"/>
    <dgm:cxn modelId="{0C6A544D-790E-4BC1-B157-A830DFB80C6B}" srcId="{C9337E9D-345A-4FAA-96F0-89003EB0AAC9}" destId="{C4212686-B674-453D-A41D-DBFED852C2FE}" srcOrd="0" destOrd="0" parTransId="{1FA82738-0A98-43F3-A3A3-B61014D24F27}" sibTransId="{26530909-23D0-4EED-A81C-4DAF024B35C6}"/>
    <dgm:cxn modelId="{2251B0F1-AC0B-40BC-9A58-F6EEC3055429}" srcId="{C9337E9D-345A-4FAA-96F0-89003EB0AAC9}" destId="{61DD78EB-29DE-4BD8-B6FA-55F7ABD5B61F}" srcOrd="2" destOrd="0" parTransId="{1A47DEC0-EDB7-4B92-8B7E-6F912BCE1618}" sibTransId="{9F957D5F-8C57-46EA-81B5-5B02F192D694}"/>
    <dgm:cxn modelId="{63167615-EF52-4B0F-91C8-5002F72F1D0A}" type="presOf" srcId="{1FA82738-0A98-43F3-A3A3-B61014D24F27}" destId="{B2182D64-67A6-4D58-B2D5-CEEE648F1774}" srcOrd="0" destOrd="0" presId="urn:microsoft.com/office/officeart/2005/8/layout/orgChart1"/>
    <dgm:cxn modelId="{92E70A22-5046-4451-BB4E-5422A352DACE}" type="presOf" srcId="{61DD78EB-29DE-4BD8-B6FA-55F7ABD5B61F}" destId="{50C377D7-57BA-4B15-80EE-0D288165E3CA}" srcOrd="1" destOrd="0" presId="urn:microsoft.com/office/officeart/2005/8/layout/orgChart1"/>
    <dgm:cxn modelId="{0BD26EBA-6C10-44E7-B45D-97FF04095844}" type="presOf" srcId="{C4212686-B674-453D-A41D-DBFED852C2FE}" destId="{9BF7E513-0B97-457D-B3ED-685939E145C2}" srcOrd="0" destOrd="0" presId="urn:microsoft.com/office/officeart/2005/8/layout/orgChart1"/>
    <dgm:cxn modelId="{150CC2EF-0127-4779-8FD6-F5FFD5238B16}" type="presOf" srcId="{C9337E9D-345A-4FAA-96F0-89003EB0AAC9}" destId="{ACC55237-9C43-4E94-BDA4-F6DA77EC8DAC}" srcOrd="1" destOrd="0" presId="urn:microsoft.com/office/officeart/2005/8/layout/orgChart1"/>
    <dgm:cxn modelId="{AC6B167C-70BF-49E8-ADB4-DADB4A4D3A5A}" type="presOf" srcId="{CB1ABB68-854B-41D3-82D0-DDD67D8A97DB}" destId="{9B404A81-5394-429F-B856-4CA6830E0F6B}" srcOrd="0" destOrd="0" presId="urn:microsoft.com/office/officeart/2005/8/layout/orgChart1"/>
    <dgm:cxn modelId="{CA8EAB07-22E1-49B3-9909-FB37FF56C6F6}" srcId="{C9337E9D-345A-4FAA-96F0-89003EB0AAC9}" destId="{7F147101-74F7-432D-ADF3-0C5B83AC7475}" srcOrd="1" destOrd="0" parTransId="{AB784B59-CD47-4A82-B9BC-E96D94310506}" sibTransId="{14A0307C-A346-4A83-9BB3-74AA50884678}"/>
    <dgm:cxn modelId="{54D3F6DE-B671-4C5A-B766-5ACB9604BC11}" type="presParOf" srcId="{9B404A81-5394-429F-B856-4CA6830E0F6B}" destId="{25036636-BBF2-4A25-AB18-EF5B9BAA94F1}" srcOrd="0" destOrd="0" presId="urn:microsoft.com/office/officeart/2005/8/layout/orgChart1"/>
    <dgm:cxn modelId="{C6B5C75D-C26A-4552-A1DD-7876B1905660}" type="presParOf" srcId="{25036636-BBF2-4A25-AB18-EF5B9BAA94F1}" destId="{9A81BBF7-B516-44DE-8DD2-613972D466CC}" srcOrd="0" destOrd="0" presId="urn:microsoft.com/office/officeart/2005/8/layout/orgChart1"/>
    <dgm:cxn modelId="{DC85C21D-AC09-480D-BE56-3A51AD2FAA98}" type="presParOf" srcId="{9A81BBF7-B516-44DE-8DD2-613972D466CC}" destId="{3F1EB1D2-E520-4DBC-B504-2D50014DF293}" srcOrd="0" destOrd="0" presId="urn:microsoft.com/office/officeart/2005/8/layout/orgChart1"/>
    <dgm:cxn modelId="{EB96ADCC-10BD-4AA6-B930-3FB9162EC92D}" type="presParOf" srcId="{9A81BBF7-B516-44DE-8DD2-613972D466CC}" destId="{ACC55237-9C43-4E94-BDA4-F6DA77EC8DAC}" srcOrd="1" destOrd="0" presId="urn:microsoft.com/office/officeart/2005/8/layout/orgChart1"/>
    <dgm:cxn modelId="{B914F4D3-420D-4597-B89C-3CEF2DFCBE82}" type="presParOf" srcId="{25036636-BBF2-4A25-AB18-EF5B9BAA94F1}" destId="{12A816CA-2310-429F-AECF-130CEF7025C2}" srcOrd="1" destOrd="0" presId="urn:microsoft.com/office/officeart/2005/8/layout/orgChart1"/>
    <dgm:cxn modelId="{457D541B-9171-4C80-A847-75404DD79CEB}" type="presParOf" srcId="{12A816CA-2310-429F-AECF-130CEF7025C2}" destId="{B2182D64-67A6-4D58-B2D5-CEEE648F1774}" srcOrd="0" destOrd="0" presId="urn:microsoft.com/office/officeart/2005/8/layout/orgChart1"/>
    <dgm:cxn modelId="{26BC78F7-58FC-42BB-A6F6-A6EADFEA3012}" type="presParOf" srcId="{12A816CA-2310-429F-AECF-130CEF7025C2}" destId="{4B66B270-1117-49FF-997C-59053E406A11}" srcOrd="1" destOrd="0" presId="urn:microsoft.com/office/officeart/2005/8/layout/orgChart1"/>
    <dgm:cxn modelId="{C19386C8-6966-4F18-B1EE-85626FD5F3F8}" type="presParOf" srcId="{4B66B270-1117-49FF-997C-59053E406A11}" destId="{EE1C6399-7071-48B6-9066-0A92FB2AC700}" srcOrd="0" destOrd="0" presId="urn:microsoft.com/office/officeart/2005/8/layout/orgChart1"/>
    <dgm:cxn modelId="{DBE27399-8F68-4C1A-BDCA-03CCB7235F24}" type="presParOf" srcId="{EE1C6399-7071-48B6-9066-0A92FB2AC700}" destId="{9BF7E513-0B97-457D-B3ED-685939E145C2}" srcOrd="0" destOrd="0" presId="urn:microsoft.com/office/officeart/2005/8/layout/orgChart1"/>
    <dgm:cxn modelId="{D4A6FED3-20FE-4DA2-BB0A-702B75299402}" type="presParOf" srcId="{EE1C6399-7071-48B6-9066-0A92FB2AC700}" destId="{1D93DC09-A72D-46E5-8C9F-C141175072D6}" srcOrd="1" destOrd="0" presId="urn:microsoft.com/office/officeart/2005/8/layout/orgChart1"/>
    <dgm:cxn modelId="{5F94C6D6-0736-426C-A9DA-ACE9F3C1549C}" type="presParOf" srcId="{4B66B270-1117-49FF-997C-59053E406A11}" destId="{D37DA352-FA3C-418B-B770-803B3DAB8A45}" srcOrd="1" destOrd="0" presId="urn:microsoft.com/office/officeart/2005/8/layout/orgChart1"/>
    <dgm:cxn modelId="{09B88E38-E7BA-408E-BCB2-FBD4ED6EDC9E}" type="presParOf" srcId="{4B66B270-1117-49FF-997C-59053E406A11}" destId="{0E10FFB9-2DB5-43EB-97B5-D0660A8650FB}" srcOrd="2" destOrd="0" presId="urn:microsoft.com/office/officeart/2005/8/layout/orgChart1"/>
    <dgm:cxn modelId="{86F133A2-25A9-4A29-897A-2AECBEA58202}" type="presParOf" srcId="{12A816CA-2310-429F-AECF-130CEF7025C2}" destId="{DD16EBA2-65F2-40C7-A59A-6004A8F26F0E}" srcOrd="2" destOrd="0" presId="urn:microsoft.com/office/officeart/2005/8/layout/orgChart1"/>
    <dgm:cxn modelId="{7917DF55-D643-44C6-B991-30D0E3427A32}" type="presParOf" srcId="{12A816CA-2310-429F-AECF-130CEF7025C2}" destId="{4CE788A2-21DC-48C3-9549-DD6C5B16D37D}" srcOrd="3" destOrd="0" presId="urn:microsoft.com/office/officeart/2005/8/layout/orgChart1"/>
    <dgm:cxn modelId="{34554E57-DF2F-4E25-8575-53022BAD97CA}" type="presParOf" srcId="{4CE788A2-21DC-48C3-9549-DD6C5B16D37D}" destId="{09A9A622-D39F-48AC-9DDB-0FB69AD944B2}" srcOrd="0" destOrd="0" presId="urn:microsoft.com/office/officeart/2005/8/layout/orgChart1"/>
    <dgm:cxn modelId="{48F39CFB-2965-4060-B675-7CFA139ADD63}" type="presParOf" srcId="{09A9A622-D39F-48AC-9DDB-0FB69AD944B2}" destId="{36A501C8-3C6F-4EC6-AE68-25444E83F023}" srcOrd="0" destOrd="0" presId="urn:microsoft.com/office/officeart/2005/8/layout/orgChart1"/>
    <dgm:cxn modelId="{8CD404FA-1A38-44CB-A99A-51ECC5B5E394}" type="presParOf" srcId="{09A9A622-D39F-48AC-9DDB-0FB69AD944B2}" destId="{DDC9D091-26BC-4EC5-87C0-08555D2B3361}" srcOrd="1" destOrd="0" presId="urn:microsoft.com/office/officeart/2005/8/layout/orgChart1"/>
    <dgm:cxn modelId="{6EF7227F-255E-41ED-905B-265882F77E56}" type="presParOf" srcId="{4CE788A2-21DC-48C3-9549-DD6C5B16D37D}" destId="{DDD9DF7F-1EE0-4658-B584-5B15E250CE8D}" srcOrd="1" destOrd="0" presId="urn:microsoft.com/office/officeart/2005/8/layout/orgChart1"/>
    <dgm:cxn modelId="{A79966F7-DA91-4223-9CF3-3CDAC802DB56}" type="presParOf" srcId="{4CE788A2-21DC-48C3-9549-DD6C5B16D37D}" destId="{11122036-0F98-4FF2-AD0B-074C2E126B07}" srcOrd="2" destOrd="0" presId="urn:microsoft.com/office/officeart/2005/8/layout/orgChart1"/>
    <dgm:cxn modelId="{F9DDA791-174F-4A72-9B46-F254C79F5097}" type="presParOf" srcId="{12A816CA-2310-429F-AECF-130CEF7025C2}" destId="{C429A922-4F47-4828-9F10-2E2660FD5DC4}" srcOrd="4" destOrd="0" presId="urn:microsoft.com/office/officeart/2005/8/layout/orgChart1"/>
    <dgm:cxn modelId="{1D545223-6A27-4254-80A2-D440391A53FD}" type="presParOf" srcId="{12A816CA-2310-429F-AECF-130CEF7025C2}" destId="{C2AA15C0-8B9C-4D4D-8AF2-C17CCCD915E8}" srcOrd="5" destOrd="0" presId="urn:microsoft.com/office/officeart/2005/8/layout/orgChart1"/>
    <dgm:cxn modelId="{3349873E-044E-43E1-B41F-4736AFC0EA56}" type="presParOf" srcId="{C2AA15C0-8B9C-4D4D-8AF2-C17CCCD915E8}" destId="{0EA90C5E-9B01-4C31-8F8F-B7B69A4D345A}" srcOrd="0" destOrd="0" presId="urn:microsoft.com/office/officeart/2005/8/layout/orgChart1"/>
    <dgm:cxn modelId="{FC4ACA35-4160-4719-95F8-AA395DB109B2}" type="presParOf" srcId="{0EA90C5E-9B01-4C31-8F8F-B7B69A4D345A}" destId="{EF6157E0-2811-41E6-861B-AB2BB14547B1}" srcOrd="0" destOrd="0" presId="urn:microsoft.com/office/officeart/2005/8/layout/orgChart1"/>
    <dgm:cxn modelId="{C0FD6B3F-CCAD-41F1-B6B0-71476D51D45C}" type="presParOf" srcId="{0EA90C5E-9B01-4C31-8F8F-B7B69A4D345A}" destId="{50C377D7-57BA-4B15-80EE-0D288165E3CA}" srcOrd="1" destOrd="0" presId="urn:microsoft.com/office/officeart/2005/8/layout/orgChart1"/>
    <dgm:cxn modelId="{016546B2-11D1-4140-8856-F8684C1FDD4C}" type="presParOf" srcId="{C2AA15C0-8B9C-4D4D-8AF2-C17CCCD915E8}" destId="{43E8C34F-F438-420C-B5B8-B4108B1CCCE4}" srcOrd="1" destOrd="0" presId="urn:microsoft.com/office/officeart/2005/8/layout/orgChart1"/>
    <dgm:cxn modelId="{06243D8D-D36C-425F-BA5D-0A7C5FC6885B}" type="presParOf" srcId="{C2AA15C0-8B9C-4D4D-8AF2-C17CCCD915E8}" destId="{CA683E64-E8CC-464F-8D5A-C17F0BD96F95}" srcOrd="2" destOrd="0" presId="urn:microsoft.com/office/officeart/2005/8/layout/orgChart1"/>
    <dgm:cxn modelId="{D6392963-C7F3-4FAD-94E7-C209FB3FE0C9}" type="presParOf" srcId="{25036636-BBF2-4A25-AB18-EF5B9BAA94F1}" destId="{406D0068-951E-4CBD-827D-519165ADD9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9A922-4F47-4828-9F10-2E2660FD5DC4}">
      <dsp:nvSpPr>
        <dsp:cNvPr id="0" name=""/>
        <dsp:cNvSpPr/>
      </dsp:nvSpPr>
      <dsp:spPr>
        <a:xfrm>
          <a:off x="3858418" y="1635567"/>
          <a:ext cx="2729859" cy="473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88"/>
              </a:lnTo>
              <a:lnTo>
                <a:pt x="2729859" y="236888"/>
              </a:lnTo>
              <a:lnTo>
                <a:pt x="2729859" y="473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6EBA2-65F2-40C7-A59A-6004A8F26F0E}">
      <dsp:nvSpPr>
        <dsp:cNvPr id="0" name=""/>
        <dsp:cNvSpPr/>
      </dsp:nvSpPr>
      <dsp:spPr>
        <a:xfrm>
          <a:off x="3812698" y="1635567"/>
          <a:ext cx="91440" cy="4737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3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182D64-67A6-4D58-B2D5-CEEE648F1774}">
      <dsp:nvSpPr>
        <dsp:cNvPr id="0" name=""/>
        <dsp:cNvSpPr/>
      </dsp:nvSpPr>
      <dsp:spPr>
        <a:xfrm>
          <a:off x="1128559" y="1635567"/>
          <a:ext cx="2729859" cy="473777"/>
        </a:xfrm>
        <a:custGeom>
          <a:avLst/>
          <a:gdLst/>
          <a:ahLst/>
          <a:cxnLst/>
          <a:rect l="0" t="0" r="0" b="0"/>
          <a:pathLst>
            <a:path>
              <a:moveTo>
                <a:pt x="2729859" y="0"/>
              </a:moveTo>
              <a:lnTo>
                <a:pt x="2729859" y="236888"/>
              </a:lnTo>
              <a:lnTo>
                <a:pt x="0" y="236888"/>
              </a:lnTo>
              <a:lnTo>
                <a:pt x="0" y="473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EB1D2-E520-4DBC-B504-2D50014DF293}">
      <dsp:nvSpPr>
        <dsp:cNvPr id="0" name=""/>
        <dsp:cNvSpPr/>
      </dsp:nvSpPr>
      <dsp:spPr>
        <a:xfrm>
          <a:off x="2730377" y="507526"/>
          <a:ext cx="2256082" cy="1128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500" b="0" i="0" u="none" strike="noStrike" kern="1200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rPr>
            <a:t>Социални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500" b="0" i="0" u="none" strike="noStrike" kern="1200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rPr>
            <a:t>детерминанти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500" b="0" i="0" u="none" strike="noStrike" kern="1200" cap="none" normalizeH="0" baseline="0" smtClean="0">
              <a:ln>
                <a:noFill/>
              </a:ln>
              <a:solidFill>
                <a:schemeClr val="hlink"/>
              </a:solidFill>
              <a:effectLst/>
              <a:latin typeface="Times New Roman" pitchFamily="18" charset="0"/>
            </a:rPr>
            <a:t>на здравето</a:t>
          </a:r>
        </a:p>
      </dsp:txBody>
      <dsp:txXfrm>
        <a:off x="2730377" y="507526"/>
        <a:ext cx="2256082" cy="1128041"/>
      </dsp:txXfrm>
    </dsp:sp>
    <dsp:sp modelId="{9BF7E513-0B97-457D-B3ED-685939E145C2}">
      <dsp:nvSpPr>
        <dsp:cNvPr id="0" name=""/>
        <dsp:cNvSpPr/>
      </dsp:nvSpPr>
      <dsp:spPr>
        <a:xfrm>
          <a:off x="518" y="2109344"/>
          <a:ext cx="2256082" cy="1128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bg-BG" altLang="bg-BG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Фактори 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социалната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среда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bg-BG" altLang="bg-BG" sz="15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endParaRPr>
        </a:p>
      </dsp:txBody>
      <dsp:txXfrm>
        <a:off x="518" y="2109344"/>
        <a:ext cx="2256082" cy="1128041"/>
      </dsp:txXfrm>
    </dsp:sp>
    <dsp:sp modelId="{36A501C8-3C6F-4EC6-AE68-25444E83F023}">
      <dsp:nvSpPr>
        <dsp:cNvPr id="0" name=""/>
        <dsp:cNvSpPr/>
      </dsp:nvSpPr>
      <dsp:spPr>
        <a:xfrm>
          <a:off x="2730377" y="2109344"/>
          <a:ext cx="2256082" cy="1128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Фактори 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физическата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среда</a:t>
          </a:r>
        </a:p>
      </dsp:txBody>
      <dsp:txXfrm>
        <a:off x="2730377" y="2109344"/>
        <a:ext cx="2256082" cy="1128041"/>
      </dsp:txXfrm>
    </dsp:sp>
    <dsp:sp modelId="{EF6157E0-2811-41E6-861B-AB2BB14547B1}">
      <dsp:nvSpPr>
        <dsp:cNvPr id="0" name=""/>
        <dsp:cNvSpPr/>
      </dsp:nvSpPr>
      <dsp:spPr>
        <a:xfrm>
          <a:off x="5460236" y="2109344"/>
          <a:ext cx="2256082" cy="1128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Фактори на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здравната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bg-BG" altLang="bg-BG" sz="15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rPr>
            <a:t>служба</a:t>
          </a:r>
        </a:p>
      </dsp:txBody>
      <dsp:txXfrm>
        <a:off x="5460236" y="2109344"/>
        <a:ext cx="2256082" cy="1128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5FBA377-19AE-4656-B78D-598DE25399CD}" type="datetimeFigureOut">
              <a:rPr lang="bg-BG"/>
              <a:pPr>
                <a:defRPr/>
              </a:pPr>
              <a:t>4.4.2020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 smtClean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noProof="0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noProof="0" smtClean="0"/>
              <a:t>Второ ниво</a:t>
            </a:r>
          </a:p>
          <a:p>
            <a:pPr lvl="2"/>
            <a:r>
              <a:rPr lang="bg-BG" noProof="0" smtClean="0"/>
              <a:t>Трето ниво</a:t>
            </a:r>
          </a:p>
          <a:p>
            <a:pPr lvl="3"/>
            <a:r>
              <a:rPr lang="bg-BG" noProof="0" smtClean="0"/>
              <a:t>Четвърто ниво</a:t>
            </a:r>
          </a:p>
          <a:p>
            <a:pPr lvl="4"/>
            <a:r>
              <a:rPr lang="bg-BG" noProof="0" smtClean="0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E7C006D-3E43-41FD-8311-72CDF935DA88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726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47E662-EAAA-4B4F-89D8-DE87428CCCE9}" type="slidenum">
              <a:rPr lang="bg-BG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bg-BG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Контейнер за изображение на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Контейнер за бележ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Контейнер за номер н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AD28F1-4E74-4EA2-9050-8A48561C450C}" type="slidenum">
              <a:rPr lang="bg-BG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bg-BG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bg-BG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bg-BG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bg-BG" noProof="0" smtClean="0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bg-BG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84E36-EA68-40D7-A860-55C3ABAE3F5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839693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B413-AB78-4F5B-8250-A66CE3FAE33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222581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69AF-75E0-407C-8C91-C3AD74E8284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40519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9DA7F-B1F2-4ACA-958F-C19CD436896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885764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лавие, текст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5AA7-604C-4006-AABA-9EDE60CDD75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94519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27E82-4E0C-490E-9D2C-B8051BCFE9E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0087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522B-B4E0-4880-A341-68647847C9B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495062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150F5-CA2A-41EB-9F19-5C2F40C6B02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3502442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BAA98-BD0C-4799-8D4C-B125C1132DB4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6633713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FD3DD-9BE2-41C9-967C-DE2BEB41756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868898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A2122-2D70-47E2-854A-9FD12337744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365417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2F89-B178-4CF7-BA1E-F74DD1E729BA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3238669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5FAEB-80AD-4D81-A1D7-5D95D461581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263989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 smtClean="0">
                <a:latin typeface="Times New Roman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sz="2400" smtClean="0">
                  <a:latin typeface="Times New Roman" pitchFamily="18" charset="0"/>
                </a:endParaRPr>
              </a:p>
            </p:txBody>
          </p:sp>
          <p:sp>
            <p:nvSpPr>
              <p:cNvPr id="206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bg-BG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title style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en-US" smtClean="0"/>
              <a:t>Click to edit Master text styles</a:t>
            </a:r>
          </a:p>
          <a:p>
            <a:pPr lvl="1"/>
            <a:r>
              <a:rPr lang="bg-BG" altLang="en-US" smtClean="0"/>
              <a:t>Second level</a:t>
            </a:r>
          </a:p>
          <a:p>
            <a:pPr lvl="2"/>
            <a:r>
              <a:rPr lang="bg-BG" altLang="en-US" smtClean="0"/>
              <a:t>Third level</a:t>
            </a:r>
          </a:p>
          <a:p>
            <a:pPr lvl="3"/>
            <a:r>
              <a:rPr lang="bg-BG" altLang="en-US" smtClean="0"/>
              <a:t>Fourth level</a:t>
            </a:r>
          </a:p>
          <a:p>
            <a:pPr lvl="4"/>
            <a:r>
              <a:rPr lang="bg-BG" alt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6F46BCF3-576C-4093-8BCF-86F0229CCFD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1125538"/>
            <a:ext cx="6629400" cy="2209800"/>
          </a:xfrm>
        </p:spPr>
        <p:txBody>
          <a:bodyPr/>
          <a:lstStyle/>
          <a:p>
            <a:pPr algn="ctr" eaLnBrk="1" hangingPunct="1"/>
            <a:r>
              <a:rPr lang="bg-BG" altLang="en-US" b="1" dirty="0" smtClean="0">
                <a:latin typeface="+mn-lt"/>
              </a:rPr>
              <a:t>ДЕТЕРМИНАНТИ НА ЗДРАВЕТО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bg-BG" altLang="en-US" sz="2400" i="1" dirty="0" smtClean="0"/>
              <a:t>Гл. ас. д-р Стела Георгиева, </a:t>
            </a:r>
            <a:r>
              <a:rPr lang="bg-BG" altLang="en-US" sz="2400" i="1" dirty="0" err="1" smtClean="0"/>
              <a:t>дм</a:t>
            </a:r>
            <a:endParaRPr lang="bg-BG" altLang="en-US" sz="2400" i="1" dirty="0" smtClean="0"/>
          </a:p>
          <a:p>
            <a:pPr eaLnBrk="1" hangingPunct="1"/>
            <a:r>
              <a:rPr lang="bg-BG" altLang="en-US" sz="2400" i="1" dirty="0" smtClean="0"/>
              <a:t>Катедра “</a:t>
            </a:r>
            <a:r>
              <a:rPr lang="bg-BG" altLang="en-US" sz="2400" i="1" dirty="0" err="1" smtClean="0"/>
              <a:t>Общественоздравни</a:t>
            </a:r>
            <a:r>
              <a:rPr lang="bg-BG" altLang="en-US" sz="2400" i="1" dirty="0" smtClean="0"/>
              <a:t> науки”</a:t>
            </a:r>
          </a:p>
        </p:txBody>
      </p:sp>
      <p:sp>
        <p:nvSpPr>
          <p:cNvPr id="2" name="Правоъгълник 1"/>
          <p:cNvSpPr/>
          <p:nvPr/>
        </p:nvSpPr>
        <p:spPr>
          <a:xfrm>
            <a:off x="3491880" y="0"/>
            <a:ext cx="594015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 УНИВЕРСИТЕТ – ПЛЕВЕН</a:t>
            </a:r>
          </a:p>
          <a:p>
            <a:pPr algn="ctr">
              <a:defRPr/>
            </a:pPr>
            <a:r>
              <a:rPr lang="bg-BG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ФАКУЛТЕТ „ОБЩЕСТВЕНО ЗДРАВЕ“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ЦЕНТЪР ЗА ДИСТАНЦИОННО ОБУЧЕНИЕ</a:t>
            </a:r>
            <a:endParaRPr lang="bg-BG" alt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02427"/>
              </p:ext>
            </p:extLst>
          </p:nvPr>
        </p:nvGraphicFramePr>
        <p:xfrm>
          <a:off x="509587" y="74200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" y="74200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авоъгълник 2"/>
          <p:cNvSpPr/>
          <p:nvPr/>
        </p:nvSpPr>
        <p:spPr>
          <a:xfrm>
            <a:off x="509587" y="1189406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cs typeface="Arial" panose="020B0604020202020204" pitchFamily="34" charset="0"/>
              </a:rPr>
              <a:t>ЛЕКЦИЯ </a:t>
            </a:r>
            <a:r>
              <a:rPr lang="bg-BG" b="1" dirty="0" smtClean="0">
                <a:cs typeface="Arial" panose="020B0604020202020204" pitchFamily="34" charset="0"/>
              </a:rPr>
              <a:t>№3</a:t>
            </a:r>
            <a:endParaRPr lang="bg-BG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лавие 1"/>
          <p:cNvSpPr>
            <a:spLocks noGrp="1"/>
          </p:cNvSpPr>
          <p:nvPr>
            <p:ph type="title"/>
          </p:nvPr>
        </p:nvSpPr>
        <p:spPr>
          <a:xfrm>
            <a:off x="611188" y="277813"/>
            <a:ext cx="8424862" cy="1143000"/>
          </a:xfrm>
        </p:spPr>
        <p:txBody>
          <a:bodyPr/>
          <a:lstStyle/>
          <a:p>
            <a:r>
              <a:rPr lang="bg-BG" altLang="en-US" sz="3800" smtClean="0"/>
              <a:t>ВЪЗДЕЙСТВИЕ НА ДЕТЕРМИНАНТИТЕ НА ЗДРАВЕТО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188" y="1484313"/>
            <a:ext cx="8532812" cy="46466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err="1">
                <a:latin typeface="+mj-lt"/>
              </a:rPr>
              <a:t>Социалните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детерминанти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здравето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здравните</a:t>
            </a:r>
            <a:r>
              <a:rPr lang="ru-RU" dirty="0">
                <a:latin typeface="+mj-lt"/>
              </a:rPr>
              <a:t> неравенства </a:t>
            </a:r>
            <a:r>
              <a:rPr lang="ru-RU" dirty="0" err="1">
                <a:latin typeface="+mj-lt"/>
              </a:rPr>
              <a:t>въздействат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отделните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етапи</a:t>
            </a:r>
            <a:r>
              <a:rPr lang="ru-RU" dirty="0">
                <a:latin typeface="+mj-lt"/>
              </a:rPr>
              <a:t> на живота с различен </a:t>
            </a:r>
            <a:r>
              <a:rPr lang="ru-RU" dirty="0" err="1">
                <a:latin typeface="+mj-lt"/>
              </a:rPr>
              <a:t>ефект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повлиявайки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+mj-lt"/>
              </a:rPr>
              <a:t>директно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върху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здравето</a:t>
            </a:r>
            <a:r>
              <a:rPr lang="ru-RU" dirty="0">
                <a:latin typeface="+mj-lt"/>
              </a:rPr>
              <a:t> </a:t>
            </a:r>
            <a:r>
              <a:rPr lang="ru-RU" dirty="0">
                <a:solidFill>
                  <a:srgbClr val="C00000"/>
                </a:solidFill>
                <a:latin typeface="+mj-lt"/>
              </a:rPr>
              <a:t>или чрез </a:t>
            </a:r>
            <a:r>
              <a:rPr lang="ru-RU" dirty="0" err="1">
                <a:solidFill>
                  <a:srgbClr val="C00000"/>
                </a:solidFill>
                <a:latin typeface="+mj-lt"/>
              </a:rPr>
              <a:t>създаване</a:t>
            </a:r>
            <a:r>
              <a:rPr lang="ru-RU" dirty="0">
                <a:solidFill>
                  <a:srgbClr val="C00000"/>
                </a:solidFill>
                <a:latin typeface="+mj-lt"/>
              </a:rPr>
              <a:t> на основа за </a:t>
            </a:r>
            <a:r>
              <a:rPr lang="ru-RU" dirty="0" err="1">
                <a:solidFill>
                  <a:srgbClr val="C00000"/>
                </a:solidFill>
                <a:latin typeface="+mj-lt"/>
              </a:rPr>
              <a:t>промени</a:t>
            </a:r>
            <a:r>
              <a:rPr lang="ru-RU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>
                <a:latin typeface="+mj-lt"/>
              </a:rPr>
              <a:t>в </a:t>
            </a:r>
            <a:r>
              <a:rPr lang="ru-RU" dirty="0" err="1">
                <a:latin typeface="+mj-lt"/>
              </a:rPr>
              <a:t>здравето</a:t>
            </a:r>
            <a:r>
              <a:rPr lang="ru-RU" dirty="0">
                <a:latin typeface="+mj-lt"/>
              </a:rPr>
              <a:t> </a:t>
            </a:r>
            <a:r>
              <a:rPr lang="bg-BG" dirty="0" smtClean="0">
                <a:solidFill>
                  <a:srgbClr val="C00000"/>
                </a:solidFill>
                <a:latin typeface="+mj-lt"/>
              </a:rPr>
              <a:t>на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+mj-lt"/>
              </a:rPr>
              <a:t>по-късен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+mj-lt"/>
              </a:rPr>
              <a:t>етап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от </a:t>
            </a:r>
            <a:r>
              <a:rPr lang="ru-RU" dirty="0">
                <a:solidFill>
                  <a:srgbClr val="C00000"/>
                </a:solidFill>
                <a:latin typeface="+mj-lt"/>
              </a:rPr>
              <a:t>живота</a:t>
            </a:r>
            <a:r>
              <a:rPr lang="ru-RU" dirty="0">
                <a:latin typeface="+mj-lt"/>
              </a:rPr>
              <a:t>. </a:t>
            </a:r>
            <a:endParaRPr lang="ru-RU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err="1" smtClean="0">
                <a:latin typeface="+mj-lt"/>
              </a:rPr>
              <a:t>Изучаването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 </a:t>
            </a:r>
            <a:r>
              <a:rPr lang="ru-RU" dirty="0" err="1">
                <a:latin typeface="+mj-lt"/>
              </a:rPr>
              <a:t>отдалечените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времето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ефекти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въздействието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социалните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детерминанти</a:t>
            </a:r>
            <a:r>
              <a:rPr lang="ru-RU" dirty="0">
                <a:latin typeface="+mj-lt"/>
              </a:rPr>
              <a:t> по </a:t>
            </a:r>
            <a:r>
              <a:rPr lang="ru-RU" dirty="0" err="1">
                <a:latin typeface="+mj-lt"/>
              </a:rPr>
              <a:t>време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бременността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детството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юношеството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младежките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години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зрелия</a:t>
            </a:r>
            <a:r>
              <a:rPr lang="ru-RU" dirty="0">
                <a:latin typeface="+mj-lt"/>
              </a:rPr>
              <a:t> живот </a:t>
            </a:r>
            <a:r>
              <a:rPr lang="ru-RU" dirty="0" err="1">
                <a:latin typeface="+mj-lt"/>
              </a:rPr>
              <a:t>върху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здравето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означава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подход за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цялостния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жизнен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цикъл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bg-BG" altLang="en-US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лавие 1"/>
          <p:cNvSpPr>
            <a:spLocks noGrp="1"/>
          </p:cNvSpPr>
          <p:nvPr>
            <p:ph type="title"/>
          </p:nvPr>
        </p:nvSpPr>
        <p:spPr>
          <a:xfrm>
            <a:off x="611188" y="277813"/>
            <a:ext cx="8424862" cy="1143000"/>
          </a:xfrm>
        </p:spPr>
        <p:txBody>
          <a:bodyPr/>
          <a:lstStyle/>
          <a:p>
            <a:r>
              <a:rPr lang="bg-BG" altLang="en-US" sz="3800" smtClean="0"/>
              <a:t>ВЪЗДЕЙСТВИЕ НА ДЕТЕРМИНАНТИТЕ НА ЗДРАВЕТО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188" y="1484313"/>
            <a:ext cx="8532812" cy="46466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err="1" smtClean="0">
                <a:latin typeface="+mj-lt"/>
              </a:rPr>
              <a:t>Установено</a:t>
            </a:r>
            <a:r>
              <a:rPr lang="ru-RU" dirty="0" smtClean="0">
                <a:latin typeface="+mj-lt"/>
              </a:rPr>
              <a:t> е, </a:t>
            </a:r>
            <a:r>
              <a:rPr lang="ru-RU" dirty="0">
                <a:latin typeface="+mj-lt"/>
              </a:rPr>
              <a:t>че в </a:t>
            </a:r>
            <a:r>
              <a:rPr lang="ru-RU" dirty="0" err="1">
                <a:latin typeface="+mj-lt"/>
              </a:rPr>
              <a:t>жизнения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цикъл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съществуват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критични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периоди</a:t>
            </a:r>
            <a:r>
              <a:rPr lang="ru-RU" dirty="0" smtClean="0">
                <a:latin typeface="+mj-lt"/>
              </a:rPr>
              <a:t> </a:t>
            </a:r>
            <a:r>
              <a:rPr lang="en-US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2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вътреутробното</a:t>
            </a:r>
            <a:r>
              <a:rPr lang="ru-RU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развитие и периода на </a:t>
            </a:r>
            <a:r>
              <a:rPr lang="ru-RU" sz="2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новороденото</a:t>
            </a:r>
            <a:r>
              <a:rPr lang="ru-RU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ранното</a:t>
            </a:r>
            <a:r>
              <a:rPr lang="ru-RU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детство и </a:t>
            </a:r>
            <a:r>
              <a:rPr lang="ru-RU" sz="2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юношеството</a:t>
            </a:r>
            <a:r>
              <a:rPr lang="en-US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)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в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въздействието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различни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фактори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причиняват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по-тежки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дълготрайни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увреди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върху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здравето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отколкото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който</a:t>
            </a:r>
            <a:r>
              <a:rPr lang="ru-RU" dirty="0">
                <a:latin typeface="+mj-lt"/>
              </a:rPr>
              <a:t> и да е друг период на живота. </a:t>
            </a:r>
            <a:endParaRPr lang="en-US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err="1" smtClean="0">
                <a:latin typeface="+mj-lt"/>
              </a:rPr>
              <a:t>Установено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е </a:t>
            </a:r>
            <a:r>
              <a:rPr lang="ru-RU" dirty="0" err="1">
                <a:latin typeface="+mj-lt"/>
              </a:rPr>
              <a:t>също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наличието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периоди</a:t>
            </a:r>
            <a:r>
              <a:rPr lang="ru-RU" dirty="0">
                <a:latin typeface="+mj-lt"/>
              </a:rPr>
              <a:t> </a:t>
            </a:r>
            <a:r>
              <a:rPr lang="en-US" sz="22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2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детството</a:t>
            </a:r>
            <a:r>
              <a:rPr lang="ru-RU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2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и </a:t>
            </a:r>
            <a:r>
              <a:rPr lang="ru-RU" sz="2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юношеството</a:t>
            </a:r>
            <a:r>
              <a:rPr lang="en-US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)</a:t>
            </a:r>
            <a:r>
              <a:rPr lang="ru-RU" dirty="0" smtClean="0">
                <a:latin typeface="+mj-lt"/>
              </a:rPr>
              <a:t>, </a:t>
            </a:r>
            <a:r>
              <a:rPr lang="ru-RU" dirty="0">
                <a:latin typeface="+mj-lt"/>
              </a:rPr>
              <a:t>в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усвояването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лични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жизнени</a:t>
            </a:r>
            <a:r>
              <a:rPr lang="ru-RU" dirty="0">
                <a:latin typeface="+mj-lt"/>
              </a:rPr>
              <a:t> умения, стратегии за </a:t>
            </a:r>
            <a:r>
              <a:rPr lang="ru-RU" dirty="0" err="1">
                <a:latin typeface="+mj-lt"/>
              </a:rPr>
              <a:t>справяне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поведенчески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характеристики</a:t>
            </a:r>
            <a:r>
              <a:rPr lang="en-US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със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значими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ефекти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върху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здравето</a:t>
            </a:r>
            <a:r>
              <a:rPr lang="ru-RU" dirty="0" smtClean="0">
                <a:latin typeface="+mj-lt"/>
              </a:rPr>
              <a:t> в </a:t>
            </a:r>
            <a:r>
              <a:rPr lang="ru-RU" dirty="0" err="1" smtClean="0">
                <a:latin typeface="+mj-lt"/>
              </a:rPr>
              <a:t>по-късните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фази</a:t>
            </a:r>
            <a:r>
              <a:rPr lang="ru-RU" dirty="0" smtClean="0">
                <a:latin typeface="+mj-lt"/>
              </a:rPr>
              <a:t> на живота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е </a:t>
            </a:r>
            <a:r>
              <a:rPr lang="ru-RU" dirty="0">
                <a:latin typeface="+mj-lt"/>
              </a:rPr>
              <a:t>много </a:t>
            </a:r>
            <a:r>
              <a:rPr lang="ru-RU" dirty="0" err="1">
                <a:latin typeface="+mj-lt"/>
              </a:rPr>
              <a:t>по-лесно</a:t>
            </a:r>
            <a:r>
              <a:rPr lang="ru-RU" dirty="0">
                <a:latin typeface="+mj-lt"/>
              </a:rPr>
              <a:t> в сравнение с </a:t>
            </a:r>
            <a:r>
              <a:rPr lang="ru-RU" dirty="0" err="1">
                <a:latin typeface="+mj-lt"/>
              </a:rPr>
              <a:t>други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периоди</a:t>
            </a:r>
            <a:r>
              <a:rPr lang="ru-RU" dirty="0">
                <a:latin typeface="+mj-lt"/>
              </a:rPr>
              <a:t>. </a:t>
            </a:r>
            <a:endParaRPr lang="bg-BG" altLang="en-US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лавие 1"/>
          <p:cNvSpPr>
            <a:spLocks noGrp="1"/>
          </p:cNvSpPr>
          <p:nvPr>
            <p:ph type="title"/>
          </p:nvPr>
        </p:nvSpPr>
        <p:spPr>
          <a:xfrm>
            <a:off x="611188" y="277813"/>
            <a:ext cx="8424862" cy="1143000"/>
          </a:xfrm>
        </p:spPr>
        <p:txBody>
          <a:bodyPr/>
          <a:lstStyle/>
          <a:p>
            <a:r>
              <a:rPr lang="bg-BG" altLang="en-US" sz="3800" smtClean="0"/>
              <a:t>ВЪЗДЕЙСТВИЕ НА ДЕТЕРМИНАНТИТЕ НА ЗДРАВЕТО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188" y="1484313"/>
            <a:ext cx="8532812" cy="46466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Модел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на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критичния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период </a:t>
            </a:r>
            <a:r>
              <a:rPr lang="ru-RU" b="1" i="1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описва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въздействия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специфични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периоди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развитието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които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имат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постоянни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необратими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ефекти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върху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структурата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функциите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тъканите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органите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системите</a:t>
            </a:r>
            <a:r>
              <a:rPr lang="ru-RU" dirty="0">
                <a:latin typeface="+mj-lt"/>
              </a:rPr>
              <a:t> на организма. </a:t>
            </a:r>
            <a:endParaRPr lang="ru-RU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latin typeface="+mj-lt"/>
              </a:rPr>
              <a:t>Пример </a:t>
            </a:r>
            <a:r>
              <a:rPr lang="ru-RU" dirty="0">
                <a:latin typeface="+mj-lt"/>
              </a:rPr>
              <a:t>за </a:t>
            </a:r>
            <a:r>
              <a:rPr lang="ru-RU" dirty="0" err="1">
                <a:latin typeface="+mj-lt"/>
              </a:rPr>
              <a:t>действието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този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модел</a:t>
            </a:r>
            <a:r>
              <a:rPr lang="ru-RU" dirty="0">
                <a:latin typeface="+mj-lt"/>
              </a:rPr>
              <a:t> е </a:t>
            </a:r>
            <a:r>
              <a:rPr lang="ru-RU" dirty="0" err="1">
                <a:latin typeface="+mj-lt"/>
              </a:rPr>
              <a:t>приемът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талидомид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майката</a:t>
            </a:r>
            <a:r>
              <a:rPr lang="ru-RU" dirty="0">
                <a:latin typeface="+mj-lt"/>
              </a:rPr>
              <a:t> по </a:t>
            </a:r>
            <a:r>
              <a:rPr lang="ru-RU" dirty="0" err="1">
                <a:latin typeface="+mj-lt"/>
              </a:rPr>
              <a:t>време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бременността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имащ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резултат</a:t>
            </a:r>
            <a:r>
              <a:rPr lang="ru-RU" dirty="0">
                <a:latin typeface="+mj-lt"/>
              </a:rPr>
              <a:t> необратимо </a:t>
            </a:r>
            <a:r>
              <a:rPr lang="ru-RU" dirty="0" err="1">
                <a:latin typeface="+mj-lt"/>
              </a:rPr>
              <a:t>увреждане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крайниците</a:t>
            </a:r>
            <a:r>
              <a:rPr lang="ru-RU" dirty="0">
                <a:latin typeface="+mj-lt"/>
              </a:rPr>
              <a:t> на плода </a:t>
            </a:r>
            <a:r>
              <a:rPr lang="ru-RU" dirty="0" err="1">
                <a:latin typeface="+mj-lt"/>
              </a:rPr>
              <a:t>поради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тератогенния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ефект</a:t>
            </a:r>
            <a:r>
              <a:rPr lang="ru-RU" dirty="0">
                <a:latin typeface="+mj-lt"/>
              </a:rPr>
              <a:t> на </a:t>
            </a:r>
            <a:r>
              <a:rPr lang="ru-RU" dirty="0" smtClean="0">
                <a:latin typeface="+mj-lt"/>
              </a:rPr>
              <a:t>препарата</a:t>
            </a:r>
            <a:r>
              <a:rPr lang="bg-BG" dirty="0" smtClean="0">
                <a:latin typeface="+mj-lt"/>
              </a:rPr>
              <a:t>, вътреутробни инфекции и др.</a:t>
            </a:r>
            <a:endParaRPr lang="bg-BG" altLang="en-US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лавие 1"/>
          <p:cNvSpPr>
            <a:spLocks noGrp="1"/>
          </p:cNvSpPr>
          <p:nvPr>
            <p:ph type="title"/>
          </p:nvPr>
        </p:nvSpPr>
        <p:spPr>
          <a:xfrm>
            <a:off x="611188" y="277813"/>
            <a:ext cx="8424862" cy="1143000"/>
          </a:xfrm>
        </p:spPr>
        <p:txBody>
          <a:bodyPr/>
          <a:lstStyle/>
          <a:p>
            <a:r>
              <a:rPr lang="bg-BG" altLang="en-US" sz="3800" smtClean="0"/>
              <a:t>ВЪЗДЕЙСТВИЕ НА ДЕТЕРМИНАНТИТЕ НА ЗДРАВЕТО</a:t>
            </a:r>
          </a:p>
        </p:txBody>
      </p:sp>
      <p:sp>
        <p:nvSpPr>
          <p:cNvPr id="1536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188" y="1484313"/>
            <a:ext cx="8532812" cy="4646612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en-US" b="1" i="1" smtClean="0">
                <a:solidFill>
                  <a:srgbClr val="AD0000"/>
                </a:solidFill>
                <a:latin typeface="Times New Roman" pitchFamily="18" charset="0"/>
              </a:rPr>
              <a:t>Модел на критичния период с модификатори на ефекта през по-късния живот </a:t>
            </a:r>
            <a:r>
              <a:rPr lang="ru-RU" altLang="en-US" smtClean="0">
                <a:latin typeface="Times New Roman" pitchFamily="18" charset="0"/>
              </a:rPr>
              <a:t>– при него ефектът от засягането на биологичната система през критичния период ще се превърне в патология само при добавяне на други физиологични или метаболитни въздействия в по-късните фази на живота. Този модел обяснява връзката между ниското тегло при раждането и исхемичната болест на сърцето, между високото артериално налягане и инсулиновата резистентност при лица, които са добавили свръхтегло в детството, в зрелия живот или и в двата периода.</a:t>
            </a:r>
            <a:endParaRPr lang="bg-BG" altLang="en-US" smtClean="0">
              <a:solidFill>
                <a:srgbClr val="AD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лавие 1"/>
          <p:cNvSpPr>
            <a:spLocks noGrp="1"/>
          </p:cNvSpPr>
          <p:nvPr>
            <p:ph type="title"/>
          </p:nvPr>
        </p:nvSpPr>
        <p:spPr>
          <a:xfrm>
            <a:off x="611188" y="277813"/>
            <a:ext cx="8424862" cy="1143000"/>
          </a:xfrm>
        </p:spPr>
        <p:txBody>
          <a:bodyPr/>
          <a:lstStyle/>
          <a:p>
            <a:r>
              <a:rPr lang="bg-BG" altLang="en-US" sz="3800" smtClean="0"/>
              <a:t>ВЪЗДЕЙСТВИЕ НА ДЕТЕРМИНАНТИТЕ НА ЗДРАВЕТО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188" y="1484313"/>
            <a:ext cx="8532812" cy="46466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Акумулиране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на риска от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независими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и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несвързани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въздействия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рисковите</a:t>
            </a:r>
            <a:r>
              <a:rPr lang="ru-RU" dirty="0">
                <a:latin typeface="+mj-lt"/>
              </a:rPr>
              <a:t>/</a:t>
            </a:r>
            <a:r>
              <a:rPr lang="ru-RU" dirty="0" err="1">
                <a:latin typeface="+mj-lt"/>
              </a:rPr>
              <a:t>протективните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здравето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фактори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може</a:t>
            </a:r>
            <a:r>
              <a:rPr lang="ru-RU" dirty="0">
                <a:latin typeface="+mj-lt"/>
              </a:rPr>
              <a:t> да се </a:t>
            </a:r>
            <a:r>
              <a:rPr lang="ru-RU" dirty="0" err="1">
                <a:latin typeface="+mj-lt"/>
              </a:rPr>
              <a:t>натрупват</a:t>
            </a:r>
            <a:r>
              <a:rPr lang="ru-RU" dirty="0">
                <a:latin typeface="+mj-lt"/>
              </a:rPr>
              <a:t> постепенно </a:t>
            </a:r>
            <a:r>
              <a:rPr lang="ru-RU" dirty="0" err="1">
                <a:latin typeface="+mj-lt"/>
              </a:rPr>
              <a:t>през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жизнения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цикъл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въпреки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че </a:t>
            </a:r>
            <a:r>
              <a:rPr lang="ru-RU" dirty="0" err="1" smtClean="0">
                <a:latin typeface="+mj-lt"/>
              </a:rPr>
              <a:t>ефектът</a:t>
            </a:r>
            <a:r>
              <a:rPr lang="ru-RU" dirty="0" smtClean="0">
                <a:latin typeface="+mj-lt"/>
              </a:rPr>
              <a:t> им </a:t>
            </a:r>
            <a:r>
              <a:rPr lang="ru-RU" dirty="0" err="1">
                <a:latin typeface="+mj-lt"/>
              </a:rPr>
              <a:t>върху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здравето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може</a:t>
            </a:r>
            <a:r>
              <a:rPr lang="ru-RU" dirty="0" smtClean="0">
                <a:latin typeface="+mj-lt"/>
              </a:rPr>
              <a:t> да е различен в </a:t>
            </a:r>
            <a:r>
              <a:rPr lang="ru-RU" dirty="0" err="1" smtClean="0">
                <a:latin typeface="+mj-lt"/>
              </a:rPr>
              <a:t>различни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периоди</a:t>
            </a:r>
            <a:r>
              <a:rPr lang="ru-RU" dirty="0" smtClean="0">
                <a:latin typeface="+mj-lt"/>
              </a:rPr>
              <a:t> от живота. </a:t>
            </a:r>
            <a:r>
              <a:rPr lang="ru-RU" dirty="0" err="1">
                <a:latin typeface="+mj-lt"/>
              </a:rPr>
              <a:t>Този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модел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обяснява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кумулирането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 </a:t>
            </a:r>
            <a:r>
              <a:rPr lang="ru-RU" dirty="0" err="1">
                <a:latin typeface="+mj-lt"/>
              </a:rPr>
              <a:t>уврежданията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биологичните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системи</a:t>
            </a:r>
            <a:r>
              <a:rPr lang="ru-RU" dirty="0">
                <a:latin typeface="+mj-lt"/>
              </a:rPr>
              <a:t> при </a:t>
            </a:r>
            <a:r>
              <a:rPr lang="ru-RU" dirty="0" err="1">
                <a:latin typeface="+mj-lt"/>
              </a:rPr>
              <a:t>нарастване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броя</a:t>
            </a:r>
            <a:r>
              <a:rPr lang="ru-RU" dirty="0">
                <a:latin typeface="+mj-lt"/>
              </a:rPr>
              <a:t> или </a:t>
            </a:r>
            <a:r>
              <a:rPr lang="ru-RU" dirty="0" err="1">
                <a:latin typeface="+mj-lt"/>
              </a:rPr>
              <a:t>продължителността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въздействие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факторите</a:t>
            </a:r>
            <a:r>
              <a:rPr lang="ru-RU" dirty="0">
                <a:latin typeface="+mj-lt"/>
              </a:rPr>
              <a:t>. Независимо </a:t>
            </a:r>
            <a:r>
              <a:rPr lang="ru-RU" dirty="0" err="1">
                <a:latin typeface="+mj-lt"/>
              </a:rPr>
              <a:t>действащи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времето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фактори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могат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да </a:t>
            </a:r>
            <a:r>
              <a:rPr lang="ru-RU" dirty="0" err="1">
                <a:latin typeface="+mj-lt"/>
              </a:rPr>
              <a:t>предизвикват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дълготрайни</a:t>
            </a:r>
            <a:r>
              <a:rPr lang="ru-RU" dirty="0">
                <a:latin typeface="+mj-lt"/>
              </a:rPr>
              <a:t> и постепенно </a:t>
            </a:r>
            <a:r>
              <a:rPr lang="ru-RU" dirty="0" err="1">
                <a:latin typeface="+mj-lt"/>
              </a:rPr>
              <a:t>натрупващи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увреждания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здравето</a:t>
            </a:r>
            <a:endParaRPr lang="bg-BG" altLang="en-US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лавие 1"/>
          <p:cNvSpPr>
            <a:spLocks noGrp="1"/>
          </p:cNvSpPr>
          <p:nvPr>
            <p:ph type="title"/>
          </p:nvPr>
        </p:nvSpPr>
        <p:spPr>
          <a:xfrm>
            <a:off x="684213" y="277813"/>
            <a:ext cx="8135937" cy="1143000"/>
          </a:xfrm>
        </p:spPr>
        <p:txBody>
          <a:bodyPr/>
          <a:lstStyle/>
          <a:p>
            <a:r>
              <a:rPr lang="bg-BG" altLang="en-US" smtClean="0"/>
              <a:t>Кумулиране </a:t>
            </a:r>
            <a:r>
              <a:rPr lang="en-US" altLang="en-US" smtClean="0"/>
              <a:t>(</a:t>
            </a:r>
            <a:r>
              <a:rPr lang="bg-BG" altLang="en-US" smtClean="0"/>
              <a:t>синергизъм</a:t>
            </a:r>
            <a:r>
              <a:rPr lang="en-US" altLang="en-US" smtClean="0"/>
              <a:t>)</a:t>
            </a:r>
            <a:r>
              <a:rPr lang="bg-BG" altLang="en-US" smtClean="0"/>
              <a:t> при въздействие на рисковите фактори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71550" y="1557338"/>
            <a:ext cx="7772400" cy="48244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bg-BG" sz="3200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bg-BG" sz="3200" dirty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bg-BG" sz="3200" dirty="0" smtClean="0">
              <a:latin typeface="+mj-lt"/>
            </a:endParaRPr>
          </a:p>
          <a:p>
            <a:pPr>
              <a:defRPr/>
            </a:pPr>
            <a:endParaRPr lang="bg-BG" sz="3200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bg-BG" sz="3200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2988" y="1844675"/>
          <a:ext cx="7705725" cy="4248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5731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Експозиция на азбест</a:t>
                      </a:r>
                      <a:endParaRPr lang="bg-BG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Тютюнопушене</a:t>
                      </a:r>
                      <a:endParaRPr lang="bg-BG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Смъртност от рак на белия дроб</a:t>
                      </a:r>
                      <a:endParaRPr lang="bg-BG" sz="2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5" marR="91455"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105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+mj-lt"/>
                        </a:rPr>
                        <a:t>Не</a:t>
                      </a:r>
                      <a:endParaRPr lang="bg-BG" sz="2400" dirty="0">
                        <a:latin typeface="+mj-lt"/>
                      </a:endParaRPr>
                    </a:p>
                  </a:txBody>
                  <a:tcPr marL="91455" marR="9145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+mj-lt"/>
                        </a:rPr>
                        <a:t>Не</a:t>
                      </a:r>
                      <a:endParaRPr lang="bg-BG" sz="2400" dirty="0">
                        <a:latin typeface="+mj-lt"/>
                      </a:endParaRPr>
                    </a:p>
                  </a:txBody>
                  <a:tcPr marL="91455" marR="91455" marT="45719" marB="45719"/>
                </a:tc>
                <a:tc>
                  <a:txBody>
                    <a:bodyPr/>
                    <a:lstStyle/>
                    <a:p>
                      <a:r>
                        <a:rPr lang="bg-BG" sz="2400" dirty="0" smtClean="0">
                          <a:latin typeface="+mj-lt"/>
                        </a:rPr>
                        <a:t>  11/100 000</a:t>
                      </a:r>
                      <a:endParaRPr lang="bg-BG" sz="2400" dirty="0">
                        <a:latin typeface="+mj-lt"/>
                      </a:endParaRPr>
                    </a:p>
                  </a:txBody>
                  <a:tcPr marL="91455" marR="91455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105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+mj-lt"/>
                        </a:rPr>
                        <a:t>Да</a:t>
                      </a:r>
                      <a:endParaRPr lang="bg-BG" sz="2400" dirty="0">
                        <a:latin typeface="+mj-lt"/>
                      </a:endParaRPr>
                    </a:p>
                  </a:txBody>
                  <a:tcPr marL="91455" marR="9145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+mj-lt"/>
                        </a:rPr>
                        <a:t>Не</a:t>
                      </a:r>
                      <a:endParaRPr lang="bg-BG" sz="2400" dirty="0">
                        <a:latin typeface="+mj-lt"/>
                      </a:endParaRPr>
                    </a:p>
                  </a:txBody>
                  <a:tcPr marL="91455" marR="91455" marT="45719" marB="45719"/>
                </a:tc>
                <a:tc>
                  <a:txBody>
                    <a:bodyPr/>
                    <a:lstStyle/>
                    <a:p>
                      <a:r>
                        <a:rPr lang="bg-BG" sz="2400" dirty="0" smtClean="0">
                          <a:latin typeface="+mj-lt"/>
                        </a:rPr>
                        <a:t>  58/100 000</a:t>
                      </a:r>
                      <a:endParaRPr lang="bg-BG" sz="2400" dirty="0">
                        <a:latin typeface="+mj-lt"/>
                      </a:endParaRPr>
                    </a:p>
                  </a:txBody>
                  <a:tcPr marL="91455" marR="91455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105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+mj-lt"/>
                        </a:rPr>
                        <a:t>Не</a:t>
                      </a:r>
                      <a:endParaRPr lang="bg-BG" sz="2400" dirty="0">
                        <a:latin typeface="+mj-lt"/>
                      </a:endParaRPr>
                    </a:p>
                  </a:txBody>
                  <a:tcPr marL="91455" marR="9145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+mj-lt"/>
                        </a:rPr>
                        <a:t>Да</a:t>
                      </a:r>
                      <a:endParaRPr lang="bg-BG" sz="2400" dirty="0">
                        <a:latin typeface="+mj-lt"/>
                      </a:endParaRPr>
                    </a:p>
                  </a:txBody>
                  <a:tcPr marL="91455" marR="91455" marT="45719" marB="45719"/>
                </a:tc>
                <a:tc>
                  <a:txBody>
                    <a:bodyPr/>
                    <a:lstStyle/>
                    <a:p>
                      <a:r>
                        <a:rPr lang="bg-BG" sz="2400" dirty="0" smtClean="0">
                          <a:latin typeface="+mj-lt"/>
                        </a:rPr>
                        <a:t>123/100 000</a:t>
                      </a:r>
                      <a:endParaRPr lang="bg-BG" sz="2400" dirty="0">
                        <a:latin typeface="+mj-lt"/>
                      </a:endParaRPr>
                    </a:p>
                  </a:txBody>
                  <a:tcPr marL="91455" marR="91455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105"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+mj-lt"/>
                        </a:rPr>
                        <a:t>Да</a:t>
                      </a:r>
                      <a:endParaRPr lang="bg-BG" sz="2400" dirty="0">
                        <a:latin typeface="+mj-lt"/>
                      </a:endParaRPr>
                    </a:p>
                  </a:txBody>
                  <a:tcPr marL="91455" marR="91455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400" dirty="0" smtClean="0">
                          <a:latin typeface="+mj-lt"/>
                        </a:rPr>
                        <a:t>Да</a:t>
                      </a:r>
                      <a:endParaRPr lang="bg-BG" sz="2400" dirty="0">
                        <a:latin typeface="+mj-lt"/>
                      </a:endParaRPr>
                    </a:p>
                  </a:txBody>
                  <a:tcPr marL="91455" marR="91455" marT="45719" marB="45719"/>
                </a:tc>
                <a:tc>
                  <a:txBody>
                    <a:bodyPr/>
                    <a:lstStyle/>
                    <a:p>
                      <a:r>
                        <a:rPr lang="bg-BG" sz="2400" dirty="0" smtClean="0">
                          <a:latin typeface="+mj-lt"/>
                        </a:rPr>
                        <a:t>602/100 000</a:t>
                      </a:r>
                      <a:endParaRPr lang="bg-BG" sz="2400" dirty="0">
                        <a:latin typeface="+mj-lt"/>
                      </a:endParaRPr>
                    </a:p>
                  </a:txBody>
                  <a:tcPr marL="91455" marR="91455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лавие 1"/>
          <p:cNvSpPr>
            <a:spLocks noGrp="1"/>
          </p:cNvSpPr>
          <p:nvPr>
            <p:ph type="title"/>
          </p:nvPr>
        </p:nvSpPr>
        <p:spPr>
          <a:xfrm>
            <a:off x="611188" y="277813"/>
            <a:ext cx="8424862" cy="1143000"/>
          </a:xfrm>
        </p:spPr>
        <p:txBody>
          <a:bodyPr/>
          <a:lstStyle/>
          <a:p>
            <a:r>
              <a:rPr lang="bg-BG" altLang="en-US" sz="3800" smtClean="0"/>
              <a:t>ВЪЗДЕЙСТВИЕ НА ДЕТЕРМИНАНТИТЕ НА ЗДРАВЕТО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188" y="1484313"/>
            <a:ext cx="8532812" cy="46466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Акумулиране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на риска от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зависими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и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свързани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въздействия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вредните</a:t>
            </a:r>
            <a:r>
              <a:rPr lang="ru-RU" dirty="0">
                <a:latin typeface="+mj-lt"/>
              </a:rPr>
              <a:t>/</a:t>
            </a:r>
            <a:r>
              <a:rPr lang="ru-RU" dirty="0" err="1">
                <a:latin typeface="+mj-lt"/>
              </a:rPr>
              <a:t>протективните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експозиции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често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проявяват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заедно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социално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обусловени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групи</a:t>
            </a:r>
            <a:r>
              <a:rPr lang="ru-RU" dirty="0">
                <a:latin typeface="+mj-lt"/>
              </a:rPr>
              <a:t> (</a:t>
            </a:r>
            <a:r>
              <a:rPr lang="ru-RU" dirty="0" err="1">
                <a:latin typeface="+mj-lt"/>
              </a:rPr>
              <a:t>клъстери</a:t>
            </a:r>
            <a:r>
              <a:rPr lang="ru-RU" dirty="0" smtClean="0">
                <a:latin typeface="+mj-lt"/>
              </a:rPr>
              <a:t>) </a:t>
            </a:r>
            <a:r>
              <a:rPr lang="ru-RU" dirty="0">
                <a:latin typeface="+mj-lt"/>
              </a:rPr>
              <a:t>и </a:t>
            </a:r>
            <a:r>
              <a:rPr lang="ru-RU" dirty="0" err="1">
                <a:latin typeface="+mj-lt"/>
              </a:rPr>
              <a:t>техните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ефекти</a:t>
            </a:r>
            <a:r>
              <a:rPr lang="ru-RU" dirty="0">
                <a:latin typeface="+mj-lt"/>
              </a:rPr>
              <a:t> се </a:t>
            </a:r>
            <a:r>
              <a:rPr lang="ru-RU" dirty="0" err="1">
                <a:latin typeface="+mj-lt"/>
              </a:rPr>
              <a:t>натрупват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усилват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Този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механизъм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може</a:t>
            </a:r>
            <a:r>
              <a:rPr lang="ru-RU" dirty="0">
                <a:latin typeface="+mj-lt"/>
              </a:rPr>
              <a:t> да се </a:t>
            </a:r>
            <a:r>
              <a:rPr lang="ru-RU" dirty="0" err="1">
                <a:latin typeface="+mj-lt"/>
              </a:rPr>
              <a:t>илюстрира</a:t>
            </a:r>
            <a:r>
              <a:rPr lang="ru-RU" dirty="0">
                <a:latin typeface="+mj-lt"/>
              </a:rPr>
              <a:t> при </a:t>
            </a:r>
            <a:r>
              <a:rPr lang="ru-RU" dirty="0" err="1">
                <a:latin typeface="+mj-lt"/>
              </a:rPr>
              <a:t>децата</a:t>
            </a:r>
            <a:r>
              <a:rPr lang="ru-RU" dirty="0">
                <a:latin typeface="+mj-lt"/>
              </a:rPr>
              <a:t> от </a:t>
            </a:r>
            <a:r>
              <a:rPr lang="ru-RU" dirty="0" err="1">
                <a:latin typeface="+mj-lt"/>
              </a:rPr>
              <a:t>бедните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социалните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слоеве</a:t>
            </a:r>
            <a:r>
              <a:rPr lang="ru-RU" dirty="0">
                <a:latin typeface="+mj-lt"/>
              </a:rPr>
              <a:t> с </a:t>
            </a:r>
            <a:r>
              <a:rPr lang="ru-RU" dirty="0" err="1">
                <a:latin typeface="+mj-lt"/>
              </a:rPr>
              <a:t>натрупването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ефектите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ниска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телесна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маса</a:t>
            </a:r>
            <a:r>
              <a:rPr lang="ru-RU" dirty="0">
                <a:latin typeface="+mj-lt"/>
              </a:rPr>
              <a:t> при </a:t>
            </a:r>
            <a:r>
              <a:rPr lang="ru-RU" dirty="0" err="1">
                <a:latin typeface="+mj-lt"/>
              </a:rPr>
              <a:t>раждането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лошо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хранене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експозиция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пасивно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тютюнопушене</a:t>
            </a:r>
            <a:r>
              <a:rPr lang="ru-RU" dirty="0">
                <a:latin typeface="+mj-lt"/>
              </a:rPr>
              <a:t> в дома, </a:t>
            </a:r>
            <a:r>
              <a:rPr lang="ru-RU" dirty="0" err="1">
                <a:latin typeface="+mj-lt"/>
              </a:rPr>
              <a:t>по-лоши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възможности</a:t>
            </a:r>
            <a:r>
              <a:rPr lang="ru-RU" dirty="0">
                <a:latin typeface="+mj-lt"/>
              </a:rPr>
              <a:t> за образование в </a:t>
            </a:r>
            <a:r>
              <a:rPr lang="ru-RU" dirty="0" err="1">
                <a:latin typeface="+mj-lt"/>
              </a:rPr>
              <a:t>детството</a:t>
            </a:r>
            <a:r>
              <a:rPr lang="ru-RU" dirty="0">
                <a:latin typeface="+mj-lt"/>
              </a:rPr>
              <a:t> и </a:t>
            </a:r>
            <a:r>
              <a:rPr lang="ru-RU" dirty="0" err="1">
                <a:latin typeface="+mj-lt"/>
              </a:rPr>
              <a:t>пубертета</a:t>
            </a:r>
            <a:r>
              <a:rPr lang="ru-RU" dirty="0">
                <a:latin typeface="+mj-lt"/>
              </a:rPr>
              <a:t>. </a:t>
            </a:r>
            <a:endParaRPr lang="bg-BG" altLang="en-US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лавие 1"/>
          <p:cNvSpPr>
            <a:spLocks noGrp="1"/>
          </p:cNvSpPr>
          <p:nvPr>
            <p:ph type="title"/>
          </p:nvPr>
        </p:nvSpPr>
        <p:spPr>
          <a:xfrm>
            <a:off x="611188" y="277813"/>
            <a:ext cx="8424862" cy="1143000"/>
          </a:xfrm>
        </p:spPr>
        <p:txBody>
          <a:bodyPr/>
          <a:lstStyle/>
          <a:p>
            <a:r>
              <a:rPr lang="bg-BG" altLang="en-US" sz="3800" smtClean="0"/>
              <a:t>ВЪЗДЕЙСТВИЕ ВЪРХУ ДЕТЕРМИНАНТИТЕ НА ЗДРАВЕТО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188" y="1484313"/>
            <a:ext cx="8532812" cy="46466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latin typeface="+mj-lt"/>
              </a:rPr>
              <a:t>Много от </a:t>
            </a:r>
            <a:r>
              <a:rPr lang="ru-RU" dirty="0" err="1" smtClean="0">
                <a:latin typeface="+mj-lt"/>
              </a:rPr>
              <a:t>прилаганите</a:t>
            </a:r>
            <a:r>
              <a:rPr lang="ru-RU" dirty="0" smtClean="0">
                <a:latin typeface="+mj-lt"/>
              </a:rPr>
              <a:t> подходи за промоция на </a:t>
            </a:r>
            <a:r>
              <a:rPr lang="ru-RU" dirty="0" err="1" smtClean="0">
                <a:latin typeface="+mj-lt"/>
              </a:rPr>
              <a:t>здравето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ориентирани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към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индивидуалните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поведенчески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фактори</a:t>
            </a:r>
            <a:r>
              <a:rPr lang="ru-RU" dirty="0" smtClean="0">
                <a:latin typeface="+mj-lt"/>
              </a:rPr>
              <a:t> </a:t>
            </a:r>
            <a:r>
              <a:rPr lang="ru-RU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(</a:t>
            </a:r>
            <a:r>
              <a:rPr lang="ru-RU" sz="2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тютюнопушене</a:t>
            </a:r>
            <a:r>
              <a:rPr lang="ru-RU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ограничена </a:t>
            </a:r>
            <a:r>
              <a:rPr lang="ru-RU" sz="2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физическа</a:t>
            </a:r>
            <a:r>
              <a:rPr lang="ru-RU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активност</a:t>
            </a:r>
            <a:r>
              <a:rPr lang="ru-RU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неправилно</a:t>
            </a:r>
            <a:r>
              <a:rPr lang="ru-RU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хранене</a:t>
            </a:r>
            <a:r>
              <a:rPr lang="ru-RU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злоупотреба</a:t>
            </a:r>
            <a:r>
              <a:rPr lang="ru-RU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200" i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със</a:t>
            </a:r>
            <a:r>
              <a:rPr lang="ru-RU" sz="22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субстанции)</a:t>
            </a:r>
            <a:r>
              <a:rPr lang="ru-RU" sz="24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bg-BG" dirty="0" smtClean="0">
                <a:latin typeface="+mj-lt"/>
              </a:rPr>
              <a:t>През 70-те години вниманието е насочено към стила на живот. Провеждат се здравно-образователни програми и мас-медийни кампании, подкрепени от законодателни мерки за модифициране на поведенчески рискови фактори.</a:t>
            </a:r>
            <a:endParaRPr lang="ru-RU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bg-BG" altLang="en-US" dirty="0" smtClean="0">
                <a:latin typeface="+mj-lt"/>
              </a:rPr>
              <a:t>	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7848600" cy="1079500"/>
          </a:xfrm>
        </p:spPr>
        <p:txBody>
          <a:bodyPr anchor="b"/>
          <a:lstStyle/>
          <a:p>
            <a:pPr eaLnBrk="1" hangingPunct="1"/>
            <a:r>
              <a:rPr lang="bg-BG" altLang="en-US" sz="3400" smtClean="0"/>
              <a:t>Консумация на цигари за периода 1970-2000 г. в избрани европейски страни</a:t>
            </a:r>
            <a:endParaRPr lang="en-US" altLang="en-US" sz="3400" smtClean="0"/>
          </a:p>
        </p:txBody>
      </p:sp>
      <p:pic>
        <p:nvPicPr>
          <p:cNvPr id="20483" name="Picture 4" descr="Graphi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345363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600" smtClean="0"/>
              <a:t>Епидемиология на тютюнопушенето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bg-BG" altLang="en-US" sz="3200" smtClean="0">
                <a:latin typeface="Times New Roman" pitchFamily="18" charset="0"/>
              </a:rPr>
              <a:t>Разнопосочни тенденции – намаляване в развитите страни, увеличение в страните с нисък и среден доход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bg-BG" altLang="en-US" sz="3200" smtClean="0">
                <a:latin typeface="Times New Roman" pitchFamily="18" charset="0"/>
              </a:rPr>
              <a:t>България сред водещите страни в Европа по дял на пушачите и по брой изпушени цигари на глава от населението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bg-BG" altLang="en-US" sz="3200" smtClean="0">
                <a:latin typeface="Times New Roman" pitchFamily="18" charset="0"/>
              </a:rPr>
              <a:t>Феминизиране на рисковия фактор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bg-BG" altLang="en-US" sz="3200" smtClean="0">
                <a:latin typeface="Times New Roman" pitchFamily="18" charset="0"/>
              </a:rPr>
              <a:t>“Подмладяване” на рисковия фактор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77813"/>
            <a:ext cx="8075612" cy="1143000"/>
          </a:xfrm>
        </p:spPr>
        <p:txBody>
          <a:bodyPr/>
          <a:lstStyle/>
          <a:p>
            <a:pPr eaLnBrk="1" hangingPunct="1"/>
            <a:r>
              <a:rPr lang="bg-BG" altLang="en-US" sz="4000" smtClean="0">
                <a:solidFill>
                  <a:schemeClr val="tx1"/>
                </a:solidFill>
              </a:rPr>
              <a:t>ДЕТЕРМИНАНТИ НА ЗДРАВЕТО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2486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	Човешкото здраве е не само медицинска, но и социално-икономическа категория. То е повлияно от сложното взаимодействие на редица фактори (поведенчески, физически, социални, икономически), наричани обобщено </a:t>
            </a:r>
            <a:r>
              <a:rPr lang="bg-BG" altLang="en-US" b="1" smtClean="0">
                <a:solidFill>
                  <a:schemeClr val="hlink"/>
                </a:solidFill>
                <a:latin typeface="Times New Roman" pitchFamily="18" charset="0"/>
              </a:rPr>
              <a:t>ДЕТЕРМИНАНТИ НА ЗДРАВЕТО.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	Под влияние на доминиращата биомедицинска концепция, често детерминантите на здравето се възприемат като причинни фактори на заболяванията, но механизмите на тяхното въздействие са доста по-сложни.</a:t>
            </a:r>
            <a:endParaRPr lang="bg-BG" altLang="en-US" sz="32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85750"/>
            <a:ext cx="7632700" cy="1127125"/>
          </a:xfrm>
        </p:spPr>
        <p:txBody>
          <a:bodyPr anchor="b"/>
          <a:lstStyle/>
          <a:p>
            <a:pPr eaLnBrk="1" hangingPunct="1"/>
            <a:r>
              <a:rPr lang="bg-BG" altLang="en-US" sz="3400" smtClean="0"/>
              <a:t>Ранжиране на европейските страни според консумацията на цигари, 2001 г.</a:t>
            </a:r>
            <a:endParaRPr lang="en-US" altLang="en-US" sz="3400" smtClean="0"/>
          </a:p>
        </p:txBody>
      </p:sp>
      <p:pic>
        <p:nvPicPr>
          <p:cNvPr id="23555" name="Picture 4" descr="Graphi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7345362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800" smtClean="0"/>
              <a:t/>
            </a:r>
            <a:br>
              <a:rPr lang="bg-BG" altLang="en-US" sz="3800" smtClean="0"/>
            </a:br>
            <a:r>
              <a:rPr lang="bg-BG" altLang="en-US" sz="3800" smtClean="0"/>
              <a:t>Фактори за разпространение</a:t>
            </a:r>
            <a:br>
              <a:rPr lang="bg-BG" altLang="en-US" sz="3800" smtClean="0"/>
            </a:br>
            <a:endParaRPr lang="bg-BG" altLang="en-US" sz="38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en-US" sz="3200" smtClean="0">
                <a:latin typeface="Times New Roman" pitchFamily="18" charset="0"/>
              </a:rPr>
              <a:t>Ниски цени </a:t>
            </a:r>
          </a:p>
          <a:p>
            <a:pPr eaLnBrk="1" hangingPunct="1"/>
            <a:r>
              <a:rPr lang="bg-BG" altLang="en-US" sz="3200" smtClean="0">
                <a:latin typeface="Times New Roman" pitchFamily="18" charset="0"/>
              </a:rPr>
              <a:t>Лесен достъп</a:t>
            </a:r>
          </a:p>
          <a:p>
            <a:pPr eaLnBrk="1" hangingPunct="1"/>
            <a:r>
              <a:rPr lang="bg-BG" altLang="en-US" sz="3200" smtClean="0">
                <a:latin typeface="Times New Roman" pitchFamily="18" charset="0"/>
              </a:rPr>
              <a:t>Толериране в семейството</a:t>
            </a:r>
          </a:p>
          <a:p>
            <a:pPr eaLnBrk="1" hangingPunct="1"/>
            <a:r>
              <a:rPr lang="bg-BG" altLang="en-US" sz="3200" smtClean="0">
                <a:latin typeface="Times New Roman" pitchFamily="18" charset="0"/>
              </a:rPr>
              <a:t>Занижен контрол в училище и на обществени места</a:t>
            </a:r>
          </a:p>
          <a:p>
            <a:pPr eaLnBrk="1" hangingPunct="1"/>
            <a:r>
              <a:rPr lang="bg-BG" altLang="en-US" sz="3200" smtClean="0">
                <a:latin typeface="Times New Roman" pitchFamily="18" charset="0"/>
              </a:rPr>
              <a:t>Отрицателен личен пример на хора с обществен авторитет</a:t>
            </a:r>
          </a:p>
          <a:p>
            <a:pPr eaLnBrk="1" hangingPunct="1">
              <a:buFont typeface="Wingdings" pitchFamily="2" charset="2"/>
              <a:buNone/>
            </a:pPr>
            <a:endParaRPr lang="bg-BG" altLang="en-US" sz="32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600" smtClean="0"/>
              <a:t/>
            </a:r>
            <a:br>
              <a:rPr lang="bg-BG" altLang="en-US" sz="3600" smtClean="0"/>
            </a:br>
            <a:r>
              <a:rPr lang="bg-BG" altLang="en-US" sz="3600" smtClean="0"/>
              <a:t>Акценти на антиникотиновата кампания</a:t>
            </a:r>
            <a:br>
              <a:rPr lang="bg-BG" altLang="en-US" sz="3600" smtClean="0"/>
            </a:br>
            <a:endParaRPr lang="bg-BG" altLang="en-US" sz="36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0200"/>
            <a:ext cx="814705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en-US" sz="3000" smtClean="0">
                <a:latin typeface="Times New Roman" pitchFamily="18" charset="0"/>
              </a:rPr>
              <a:t>От забрана към свобода на избора – да се предлагат алтернативи от здравословния стил на живот</a:t>
            </a:r>
          </a:p>
          <a:p>
            <a:pPr eaLnBrk="1" hangingPunct="1">
              <a:lnSpc>
                <a:spcPct val="90000"/>
              </a:lnSpc>
            </a:pPr>
            <a:r>
              <a:rPr lang="bg-BG" altLang="en-US" sz="3000" smtClean="0">
                <a:latin typeface="Times New Roman" pitchFamily="18" charset="0"/>
              </a:rPr>
              <a:t>От отказване към предпазване – рискът за усвояване на тютюнопушенето след 20-годишна възраст е едва 2,5%</a:t>
            </a:r>
          </a:p>
          <a:p>
            <a:pPr eaLnBrk="1" hangingPunct="1">
              <a:lnSpc>
                <a:spcPct val="90000"/>
              </a:lnSpc>
            </a:pPr>
            <a:r>
              <a:rPr lang="bg-BG" altLang="en-US" sz="3000" smtClean="0">
                <a:latin typeface="Times New Roman" pitchFamily="18" charset="0"/>
              </a:rPr>
              <a:t>От негативните ефекти на пушенето към позитивните ефекти на непушенето – ще имам свеж дъх, косата и дрехите ми ще миришат приятно, ще дишам по-леко</a:t>
            </a:r>
            <a:r>
              <a:rPr lang="bg-BG" altLang="en-US" smtClean="0">
                <a:latin typeface="Times New Roman" pitchFamily="18" charset="0"/>
              </a:rPr>
              <a:t>, ще спестя пари</a:t>
            </a:r>
          </a:p>
          <a:p>
            <a:pPr eaLnBrk="1" hangingPunct="1">
              <a:lnSpc>
                <a:spcPct val="90000"/>
              </a:lnSpc>
            </a:pPr>
            <a:endParaRPr lang="bg-BG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лавие 1"/>
          <p:cNvSpPr>
            <a:spLocks noGrp="1"/>
          </p:cNvSpPr>
          <p:nvPr>
            <p:ph type="title"/>
          </p:nvPr>
        </p:nvSpPr>
        <p:spPr>
          <a:xfrm>
            <a:off x="611188" y="277813"/>
            <a:ext cx="8424862" cy="1143000"/>
          </a:xfrm>
        </p:spPr>
        <p:txBody>
          <a:bodyPr/>
          <a:lstStyle/>
          <a:p>
            <a:r>
              <a:rPr lang="bg-BG" altLang="en-US" sz="3800" smtClean="0"/>
              <a:t>ВЪЗДЕЙСТВИЕ ВЪРХУ ДЕТЕРМИНАНТИТЕ НА ЗДРАВЕТО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1188" y="1557338"/>
            <a:ext cx="8532812" cy="4646612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dirty="0" err="1" smtClean="0">
                <a:latin typeface="+mj-lt"/>
              </a:rPr>
              <a:t>Поведенческите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рискови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фактори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в </a:t>
            </a:r>
            <a:r>
              <a:rPr lang="ru-RU" dirty="0" err="1">
                <a:latin typeface="+mj-lt"/>
              </a:rPr>
              <a:t>голяма</a:t>
            </a:r>
            <a:r>
              <a:rPr lang="ru-RU" dirty="0">
                <a:latin typeface="+mj-lt"/>
              </a:rPr>
              <a:t> степен </a:t>
            </a:r>
            <a:r>
              <a:rPr lang="ru-RU" dirty="0" err="1">
                <a:latin typeface="+mj-lt"/>
              </a:rPr>
              <a:t>имат</a:t>
            </a:r>
            <a:r>
              <a:rPr lang="ru-RU" dirty="0">
                <a:latin typeface="+mj-lt"/>
              </a:rPr>
              <a:t> за свои причини </a:t>
            </a:r>
            <a:r>
              <a:rPr lang="ru-RU" dirty="0" err="1">
                <a:latin typeface="+mj-lt"/>
              </a:rPr>
              <a:t>бедността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съществуващият</a:t>
            </a:r>
            <a:r>
              <a:rPr lang="ru-RU" dirty="0">
                <a:latin typeface="+mj-lt"/>
              </a:rPr>
              <a:t> социален градиент, </a:t>
            </a:r>
            <a:r>
              <a:rPr lang="ru-RU" dirty="0" err="1">
                <a:latin typeface="+mj-lt"/>
              </a:rPr>
              <a:t>нееднаквият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достъп</a:t>
            </a:r>
            <a:r>
              <a:rPr lang="ru-RU" dirty="0">
                <a:latin typeface="+mj-lt"/>
              </a:rPr>
              <a:t> до </a:t>
            </a:r>
            <a:r>
              <a:rPr lang="ru-RU" dirty="0" err="1">
                <a:latin typeface="+mj-lt"/>
              </a:rPr>
              <a:t>здравни</a:t>
            </a:r>
            <a:r>
              <a:rPr lang="ru-RU" dirty="0">
                <a:latin typeface="+mj-lt"/>
              </a:rPr>
              <a:t> услуги, </a:t>
            </a:r>
            <a:r>
              <a:rPr lang="ru-RU" dirty="0" err="1">
                <a:latin typeface="+mj-lt"/>
              </a:rPr>
              <a:t>ниското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ниво</a:t>
            </a:r>
            <a:r>
              <a:rPr lang="ru-RU" dirty="0">
                <a:latin typeface="+mj-lt"/>
              </a:rPr>
              <a:t> на образование. </a:t>
            </a:r>
            <a:endParaRPr lang="ru-RU" dirty="0" smtClean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err="1" smtClean="0">
                <a:latin typeface="+mj-lt"/>
              </a:rPr>
              <a:t>Натрупаните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научни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доказателства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през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80-те </a:t>
            </a:r>
            <a:r>
              <a:rPr lang="ru-RU" dirty="0" smtClean="0">
                <a:latin typeface="+mj-lt"/>
              </a:rPr>
              <a:t>г. </a:t>
            </a:r>
            <a:r>
              <a:rPr lang="ru-RU" dirty="0" err="1" smtClean="0">
                <a:latin typeface="+mj-lt"/>
              </a:rPr>
              <a:t>показват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необходимост</a:t>
            </a:r>
            <a:r>
              <a:rPr lang="ru-RU" dirty="0">
                <a:latin typeface="+mj-lt"/>
              </a:rPr>
              <a:t> да се </a:t>
            </a:r>
            <a:r>
              <a:rPr lang="ru-RU" dirty="0" err="1">
                <a:latin typeface="+mj-lt"/>
              </a:rPr>
              <a:t>премине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към</a:t>
            </a:r>
            <a:r>
              <a:rPr lang="ru-RU" dirty="0">
                <a:latin typeface="+mj-lt"/>
              </a:rPr>
              <a:t> стратегии и подходи, </a:t>
            </a:r>
            <a:r>
              <a:rPr lang="ru-RU" dirty="0" err="1">
                <a:latin typeface="+mj-lt"/>
              </a:rPr>
              <a:t>ограничаващи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влиянието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 smtClean="0">
                <a:latin typeface="+mj-lt"/>
              </a:rPr>
              <a:t>социалните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икономически</a:t>
            </a:r>
            <a:r>
              <a:rPr lang="ru-RU" dirty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политически</a:t>
            </a:r>
            <a:r>
              <a:rPr lang="ru-RU" dirty="0" err="1">
                <a:latin typeface="+mj-lt"/>
              </a:rPr>
              <a:t>,</a:t>
            </a:r>
            <a:r>
              <a:rPr lang="ru-RU" dirty="0" err="1" smtClean="0">
                <a:latin typeface="+mj-lt"/>
              </a:rPr>
              <a:t>екологичните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фактори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здравето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първопричина</a:t>
            </a:r>
            <a:r>
              <a:rPr lang="ru-RU" dirty="0">
                <a:latin typeface="+mj-lt"/>
              </a:rPr>
              <a:t> за </a:t>
            </a:r>
            <a:r>
              <a:rPr lang="ru-RU" dirty="0" err="1">
                <a:latin typeface="+mj-lt"/>
              </a:rPr>
              <a:t>лошо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здраве</a:t>
            </a:r>
            <a:r>
              <a:rPr lang="ru-RU" dirty="0" smtClean="0">
                <a:latin typeface="+mj-lt"/>
              </a:rPr>
              <a:t>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bg-BG" altLang="en-US" dirty="0" smtClean="0">
                <a:latin typeface="+mj-lt"/>
              </a:rPr>
              <a:t>	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mtClean="0"/>
              <a:t>ОЦЕНКА НА РИСКА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4213" y="1557338"/>
            <a:ext cx="8002587" cy="457358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bg-BG" altLang="en-US" dirty="0">
                <a:latin typeface="Times New Roman" pitchFamily="18" charset="0"/>
              </a:rPr>
              <a:t>	</a:t>
            </a:r>
            <a:r>
              <a:rPr lang="bg-BG" altLang="en-US" dirty="0" smtClean="0">
                <a:latin typeface="Times New Roman" pitchFamily="18" charset="0"/>
              </a:rPr>
              <a:t>Изучаването и оценката на рисковете е в основата на профилактичната дейност. </a:t>
            </a:r>
            <a:r>
              <a:rPr lang="bg-BG" dirty="0" smtClean="0">
                <a:latin typeface="Times New Roman" pitchFamily="18" charset="0"/>
              </a:rPr>
              <a:t>Според </a:t>
            </a:r>
            <a:r>
              <a:rPr lang="bg-BG" dirty="0">
                <a:latin typeface="Times New Roman" pitchFamily="18" charset="0"/>
              </a:rPr>
              <a:t>приноса им за увреждане на здравето 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bg-BG" dirty="0">
                <a:latin typeface="Times New Roman" pitchFamily="18" charset="0"/>
              </a:rPr>
              <a:t>Фактори от стила на </a:t>
            </a:r>
            <a:r>
              <a:rPr lang="bg-BG" dirty="0" smtClean="0">
                <a:latin typeface="Times New Roman" pitchFamily="18" charset="0"/>
              </a:rPr>
              <a:t>живот </a:t>
            </a:r>
            <a:r>
              <a:rPr lang="en-US" dirty="0" smtClean="0">
                <a:latin typeface="Times New Roman" pitchFamily="18" charset="0"/>
              </a:rPr>
              <a:t>(48 – 52%)</a:t>
            </a:r>
            <a:endParaRPr lang="bg-BG" dirty="0">
              <a:latin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bg-BG" dirty="0">
                <a:latin typeface="Times New Roman" pitchFamily="18" charset="0"/>
              </a:rPr>
              <a:t>Фактори от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bg-BG" dirty="0">
                <a:latin typeface="Times New Roman" pitchFamily="18" charset="0"/>
              </a:rPr>
              <a:t>околната </a:t>
            </a:r>
            <a:r>
              <a:rPr lang="bg-BG" dirty="0" smtClean="0">
                <a:latin typeface="Times New Roman" pitchFamily="18" charset="0"/>
              </a:rPr>
              <a:t>среда</a:t>
            </a:r>
            <a:r>
              <a:rPr lang="en-US" dirty="0" smtClean="0">
                <a:latin typeface="Times New Roman" pitchFamily="18" charset="0"/>
              </a:rPr>
              <a:t> (17 – 20%)</a:t>
            </a:r>
            <a:endParaRPr lang="bg-BG" dirty="0">
              <a:latin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bg-BG" dirty="0">
                <a:latin typeface="Times New Roman" pitchFamily="18" charset="0"/>
              </a:rPr>
              <a:t>Генетични </a:t>
            </a:r>
            <a:r>
              <a:rPr lang="bg-BG" dirty="0" smtClean="0">
                <a:latin typeface="Times New Roman" pitchFamily="18" charset="0"/>
              </a:rPr>
              <a:t>фактори</a:t>
            </a:r>
            <a:r>
              <a:rPr lang="en-US" dirty="0" smtClean="0">
                <a:latin typeface="Times New Roman" pitchFamily="18" charset="0"/>
              </a:rPr>
              <a:t> (18 – 22%)</a:t>
            </a:r>
            <a:endParaRPr lang="bg-BG" dirty="0">
              <a:latin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bg-BG" dirty="0">
                <a:latin typeface="Times New Roman" pitchFamily="18" charset="0"/>
              </a:rPr>
              <a:t>Фактори, свързани с дейността на здравната </a:t>
            </a:r>
            <a:r>
              <a:rPr lang="bg-BG" dirty="0" smtClean="0">
                <a:latin typeface="Times New Roman" pitchFamily="18" charset="0"/>
              </a:rPr>
              <a:t>служба</a:t>
            </a:r>
            <a:r>
              <a:rPr lang="en-US" dirty="0" smtClean="0">
                <a:latin typeface="Times New Roman" pitchFamily="18" charset="0"/>
              </a:rPr>
              <a:t> (7 – 10%)</a:t>
            </a:r>
            <a:endParaRPr lang="bg-BG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bg-BG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лавие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/>
          <a:lstStyle/>
          <a:p>
            <a:r>
              <a:rPr lang="bg-BG" altLang="en-US" smtClean="0"/>
              <a:t>ОЦЕНКА НА РИСКА</a:t>
            </a:r>
          </a:p>
        </p:txBody>
      </p:sp>
      <p:sp>
        <p:nvSpPr>
          <p:cNvPr id="27651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4213" y="1557338"/>
            <a:ext cx="8002587" cy="45735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27652" name="Content Placeholder 4"/>
          <p:cNvGraphicFramePr>
            <a:graphicFrameLocks/>
          </p:cNvGraphicFramePr>
          <p:nvPr/>
        </p:nvGraphicFramePr>
        <p:xfrm>
          <a:off x="633413" y="1649413"/>
          <a:ext cx="8382000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r:id="rId3" imgW="8382727" imgH="5066215" progId="Excel.Chart.8">
                  <p:embed/>
                </p:oleObj>
              </mc:Choice>
              <mc:Fallback>
                <p:oleObj r:id="rId3" imgW="8382727" imgH="5066215" progId="Excel.Chart.8">
                  <p:embed/>
                  <p:pic>
                    <p:nvPicPr>
                      <p:cNvPr id="0" name="Content Placeholder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649413"/>
                        <a:ext cx="8382000" cy="507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Контейнер за съдържание 2"/>
          <p:cNvGraphicFramePr>
            <a:graphicFrameLocks noGrp="1"/>
          </p:cNvGraphicFramePr>
          <p:nvPr>
            <p:ph/>
          </p:nvPr>
        </p:nvGraphicFramePr>
        <p:xfrm>
          <a:off x="684213" y="908050"/>
          <a:ext cx="7772400" cy="5589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7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0197"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+mj-lt"/>
                        </a:rPr>
                        <a:t>Причини за смърт</a:t>
                      </a:r>
                      <a:endParaRPr lang="bg-BG" sz="1800" b="1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+mj-lt"/>
                        </a:rPr>
                        <a:t>Общо</a:t>
                      </a:r>
                      <a:endParaRPr lang="bg-BG" sz="1800" b="1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+mj-lt"/>
                        </a:rPr>
                        <a:t>Стил на живот</a:t>
                      </a:r>
                      <a:endParaRPr lang="bg-BG" sz="1800" b="1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+mj-lt"/>
                        </a:rPr>
                        <a:t>Околна</a:t>
                      </a:r>
                      <a:r>
                        <a:rPr lang="bg-BG" sz="1800" b="1" baseline="0" dirty="0" smtClean="0">
                          <a:latin typeface="+mj-lt"/>
                        </a:rPr>
                        <a:t> среда</a:t>
                      </a:r>
                      <a:endParaRPr lang="bg-BG" sz="1800" b="1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+mj-lt"/>
                        </a:rPr>
                        <a:t>Генетични</a:t>
                      </a:r>
                      <a:endParaRPr lang="bg-BG" sz="1800" b="1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b="1" dirty="0" smtClean="0">
                          <a:latin typeface="+mj-lt"/>
                        </a:rPr>
                        <a:t>Здравна помощ</a:t>
                      </a:r>
                      <a:endParaRPr lang="bg-BG" sz="1800" b="1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26">
                <a:tc>
                  <a:txBody>
                    <a:bodyPr/>
                    <a:lstStyle/>
                    <a:p>
                      <a:pPr algn="l"/>
                      <a:r>
                        <a:rPr lang="bg-BG" sz="1800" dirty="0" err="1" smtClean="0">
                          <a:latin typeface="+mj-lt"/>
                        </a:rPr>
                        <a:t>Сърд</a:t>
                      </a:r>
                      <a:r>
                        <a:rPr lang="bg-BG" sz="1800" dirty="0" smtClean="0">
                          <a:latin typeface="+mj-lt"/>
                        </a:rPr>
                        <a:t>.-съдови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100,0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54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 9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25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12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926">
                <a:tc>
                  <a:txBody>
                    <a:bodyPr/>
                    <a:lstStyle/>
                    <a:p>
                      <a:pPr algn="l"/>
                      <a:r>
                        <a:rPr lang="bg-BG" sz="1800" dirty="0" smtClean="0">
                          <a:latin typeface="+mj-lt"/>
                        </a:rPr>
                        <a:t>Рак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100,0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37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24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29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926">
                <a:tc>
                  <a:txBody>
                    <a:bodyPr/>
                    <a:lstStyle/>
                    <a:p>
                      <a:pPr algn="l"/>
                      <a:r>
                        <a:rPr lang="bg-BG" sz="1800" dirty="0" smtClean="0">
                          <a:latin typeface="+mj-lt"/>
                        </a:rPr>
                        <a:t>Инсулт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100,0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50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22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21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  7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1">
                <a:tc>
                  <a:txBody>
                    <a:bodyPr/>
                    <a:lstStyle/>
                    <a:p>
                      <a:pPr algn="l"/>
                      <a:r>
                        <a:rPr lang="bg-BG" sz="1800" dirty="0" smtClean="0">
                          <a:latin typeface="+mj-lt"/>
                        </a:rPr>
                        <a:t>Инциденти с МПС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100,0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69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18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  1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12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926">
                <a:tc>
                  <a:txBody>
                    <a:bodyPr/>
                    <a:lstStyle/>
                    <a:p>
                      <a:pPr algn="l"/>
                      <a:r>
                        <a:rPr lang="bg-BG" sz="1800" dirty="0" smtClean="0">
                          <a:latin typeface="+mj-lt"/>
                        </a:rPr>
                        <a:t>Др. злополуки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100,0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51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31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  4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14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926">
                <a:tc>
                  <a:txBody>
                    <a:bodyPr/>
                    <a:lstStyle/>
                    <a:p>
                      <a:pPr algn="l"/>
                      <a:r>
                        <a:rPr lang="bg-BG" sz="1800" dirty="0" smtClean="0">
                          <a:latin typeface="+mj-lt"/>
                        </a:rPr>
                        <a:t>Грип/</a:t>
                      </a:r>
                      <a:r>
                        <a:rPr lang="bg-BG" sz="1800" dirty="0" err="1" smtClean="0">
                          <a:latin typeface="+mj-lt"/>
                        </a:rPr>
                        <a:t>пневм</a:t>
                      </a:r>
                      <a:r>
                        <a:rPr lang="bg-BG" sz="1800" dirty="0" smtClean="0">
                          <a:latin typeface="+mj-lt"/>
                        </a:rPr>
                        <a:t>.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100,0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23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20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39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18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926">
                <a:tc>
                  <a:txBody>
                    <a:bodyPr/>
                    <a:lstStyle/>
                    <a:p>
                      <a:pPr algn="l"/>
                      <a:r>
                        <a:rPr lang="bg-BG" sz="1800" dirty="0" smtClean="0">
                          <a:latin typeface="+mj-lt"/>
                        </a:rPr>
                        <a:t>Диабет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100,0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34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  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60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  6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926">
                <a:tc>
                  <a:txBody>
                    <a:bodyPr/>
                    <a:lstStyle/>
                    <a:p>
                      <a:pPr algn="l"/>
                      <a:r>
                        <a:rPr lang="bg-BG" sz="1800" dirty="0" smtClean="0">
                          <a:latin typeface="+mj-lt"/>
                        </a:rPr>
                        <a:t>Цироза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100,0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70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  9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18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  3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926">
                <a:tc>
                  <a:txBody>
                    <a:bodyPr/>
                    <a:lstStyle/>
                    <a:p>
                      <a:pPr algn="l"/>
                      <a:r>
                        <a:rPr lang="bg-BG" sz="1800" dirty="0" smtClean="0">
                          <a:latin typeface="+mj-lt"/>
                        </a:rPr>
                        <a:t>Самоубийства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100,0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60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35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  2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  3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926">
                <a:tc>
                  <a:txBody>
                    <a:bodyPr/>
                    <a:lstStyle/>
                    <a:p>
                      <a:pPr algn="l"/>
                      <a:r>
                        <a:rPr lang="bg-BG" sz="1800" dirty="0" smtClean="0">
                          <a:latin typeface="+mj-lt"/>
                        </a:rPr>
                        <a:t>Убийства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100,0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63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35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  2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  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0926">
                <a:tc>
                  <a:txBody>
                    <a:bodyPr/>
                    <a:lstStyle/>
                    <a:p>
                      <a:pPr algn="l"/>
                      <a:r>
                        <a:rPr lang="bg-BG" sz="1800" dirty="0" smtClean="0">
                          <a:latin typeface="+mj-lt"/>
                        </a:rPr>
                        <a:t>Вс. причини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100,0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51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19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20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+mj-lt"/>
                        </a:rPr>
                        <a:t>10</a:t>
                      </a:r>
                      <a:endParaRPr lang="bg-BG" sz="1800" dirty="0">
                        <a:latin typeface="+mj-lt"/>
                      </a:endParaRPr>
                    </a:p>
                  </a:txBody>
                  <a:tcPr marT="45728" marB="4572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mtClean="0"/>
              <a:t>ОЦЕНКА НА РИСКА</a:t>
            </a:r>
          </a:p>
        </p:txBody>
      </p:sp>
      <p:sp>
        <p:nvSpPr>
          <p:cNvPr id="29699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4213" y="1600200"/>
            <a:ext cx="8002587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Оценката на риска е фокусирана върху:</a:t>
            </a:r>
          </a:p>
          <a:p>
            <a:pPr>
              <a:buClr>
                <a:schemeClr val="hlink"/>
              </a:buClr>
              <a:buFontTx/>
              <a:buChar char="•"/>
            </a:pPr>
            <a:r>
              <a:rPr lang="bg-BG" altLang="en-US" smtClean="0">
                <a:latin typeface="Times New Roman" pitchFamily="18" charset="0"/>
              </a:rPr>
              <a:t>идентифициране на вредния здравен ефект, причинен от даден фактор</a:t>
            </a:r>
          </a:p>
          <a:p>
            <a:pPr>
              <a:buClr>
                <a:schemeClr val="hlink"/>
              </a:buClr>
              <a:buFontTx/>
              <a:buChar char="•"/>
            </a:pPr>
            <a:r>
              <a:rPr lang="bg-BG" altLang="en-US" smtClean="0">
                <a:latin typeface="Times New Roman" pitchFamily="18" charset="0"/>
              </a:rPr>
              <a:t>оценка на разпределението и концентрацията на експозицията </a:t>
            </a:r>
          </a:p>
          <a:p>
            <a:pPr>
              <a:buClr>
                <a:schemeClr val="hlink"/>
              </a:buClr>
              <a:buFontTx/>
              <a:buChar char="•"/>
            </a:pPr>
            <a:r>
              <a:rPr lang="bg-BG" altLang="en-US" smtClean="0">
                <a:latin typeface="Times New Roman" pitchFamily="18" charset="0"/>
              </a:rPr>
              <a:t>количественото измерване и характеризиране на заплахите за човешкото здраве и жизнената среда (изучаване на зависимостта доза-отговор и и потенциалния брой на засегнатите от фактора лица)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mtClean="0"/>
              <a:t>ОЦЕНКА НА РИСКА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4213" y="1484313"/>
            <a:ext cx="8280400" cy="4897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Възможни трудности при оценката на риска</a:t>
            </a:r>
          </a:p>
          <a:p>
            <a:pPr>
              <a:buClr>
                <a:srgbClr val="AD0000"/>
              </a:buClr>
              <a:buFont typeface="Arial" charset="0"/>
              <a:buChar char="•"/>
            </a:pPr>
            <a:r>
              <a:rPr lang="bg-BG" altLang="en-US" smtClean="0">
                <a:latin typeface="Times New Roman" pitchFamily="18" charset="0"/>
              </a:rPr>
              <a:t>Определяне на обхвата на оценката</a:t>
            </a:r>
          </a:p>
          <a:p>
            <a:pPr>
              <a:buClr>
                <a:srgbClr val="AD0000"/>
              </a:buClr>
              <a:buFont typeface="Arial" charset="0"/>
              <a:buChar char="•"/>
            </a:pPr>
            <a:r>
              <a:rPr lang="bg-BG" altLang="en-US" smtClean="0">
                <a:latin typeface="Times New Roman" pitchFamily="18" charset="0"/>
              </a:rPr>
              <a:t>Определяне на количествен измерител </a:t>
            </a:r>
            <a:r>
              <a:rPr lang="en-US" altLang="en-US" smtClean="0">
                <a:latin typeface="Times New Roman" pitchFamily="18" charset="0"/>
              </a:rPr>
              <a:t>(DALY’s)</a:t>
            </a:r>
          </a:p>
          <a:p>
            <a:pPr>
              <a:buClr>
                <a:srgbClr val="AD0000"/>
              </a:buClr>
              <a:buFont typeface="Arial" charset="0"/>
              <a:buChar char="•"/>
            </a:pPr>
            <a:r>
              <a:rPr lang="bg-BG" altLang="en-US" smtClean="0">
                <a:latin typeface="Times New Roman" pitchFamily="18" charset="0"/>
              </a:rPr>
              <a:t>Определяне </a:t>
            </a:r>
            <a:r>
              <a:rPr lang="en-US" altLang="en-US" smtClean="0">
                <a:latin typeface="Times New Roman" pitchFamily="18" charset="0"/>
              </a:rPr>
              <a:t>с</a:t>
            </a:r>
            <a:r>
              <a:rPr lang="bg-BG" altLang="en-US" smtClean="0">
                <a:latin typeface="Times New Roman" pitchFamily="18" charset="0"/>
              </a:rPr>
              <a:t>тепента на желаната промяна – реално, хипотетично и идеално разпределение</a:t>
            </a:r>
            <a:endParaRPr lang="en-US" altLang="en-US" smtClean="0">
              <a:latin typeface="Times New Roman" pitchFamily="18" charset="0"/>
            </a:endParaRPr>
          </a:p>
          <a:p>
            <a:pPr>
              <a:buClr>
                <a:srgbClr val="AD0000"/>
              </a:buClr>
              <a:buFont typeface="Arial" charset="0"/>
              <a:buChar char="•"/>
            </a:pPr>
            <a:r>
              <a:rPr lang="bg-BG" altLang="en-US" smtClean="0">
                <a:latin typeface="Times New Roman" pitchFamily="18" charset="0"/>
              </a:rPr>
              <a:t>Определяне на ефекта от профилактични дейности – намиране на баланс между популационна и високорискова стратегия </a:t>
            </a:r>
          </a:p>
          <a:p>
            <a:pPr>
              <a:buClr>
                <a:srgbClr val="AD0000"/>
              </a:buClr>
              <a:buFont typeface="Arial" charset="0"/>
              <a:buChar char="•"/>
            </a:pPr>
            <a:r>
              <a:rPr lang="bg-BG" altLang="en-US" smtClean="0">
                <a:latin typeface="Times New Roman" pitchFamily="18" charset="0"/>
              </a:rPr>
              <a:t>Определяне на протективните фактори и техният редуциращ ефект върху вероятността от възникване на заболяване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mtClean="0"/>
              <a:t>ОЦЕНКА НА РИСКА</a:t>
            </a:r>
          </a:p>
        </p:txBody>
      </p:sp>
      <p:sp>
        <p:nvSpPr>
          <p:cNvPr id="32771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84213" y="1484313"/>
            <a:ext cx="8351837" cy="48974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bg-BG" altLang="en-US" smtClean="0">
                <a:solidFill>
                  <a:srgbClr val="C00000"/>
                </a:solidFill>
                <a:latin typeface="Times New Roman" pitchFamily="18" charset="0"/>
              </a:rPr>
              <a:t>Аксиома </a:t>
            </a:r>
            <a:r>
              <a:rPr lang="bg-BG" altLang="en-US" smtClean="0">
                <a:latin typeface="Times New Roman" pitchFamily="18" charset="0"/>
              </a:rPr>
              <a:t>на профилактичната медицина:</a:t>
            </a:r>
          </a:p>
          <a:p>
            <a:pPr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	„Голям брой лица с ниско и умерено ниво на риска пораждат много повече случаи на заболяване, отколкото малък брой лица с висок риск“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604250" cy="1143000"/>
          </a:xfrm>
        </p:spPr>
        <p:txBody>
          <a:bodyPr/>
          <a:lstStyle/>
          <a:p>
            <a:pPr eaLnBrk="1" hangingPunct="1"/>
            <a:r>
              <a:rPr lang="bg-BG" altLang="en-US" sz="3900" smtClean="0"/>
              <a:t>ОСНОВНИ ГРУПИ ДЕТЕРМИНАНТИ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28198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FontTx/>
              <a:buChar char="•"/>
            </a:pPr>
            <a:r>
              <a:rPr lang="bg-BG" altLang="en-US" sz="3200" smtClean="0">
                <a:latin typeface="Times New Roman" pitchFamily="18" charset="0"/>
              </a:rPr>
              <a:t>Биологични и генетични фактори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Tx/>
              <a:buFontTx/>
              <a:buChar char="•"/>
            </a:pPr>
            <a:r>
              <a:rPr lang="bg-BG" altLang="en-US" sz="3200" smtClean="0">
                <a:latin typeface="Times New Roman" pitchFamily="18" charset="0"/>
              </a:rPr>
              <a:t>Стил на живот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Tx/>
              <a:buFontTx/>
              <a:buChar char="•"/>
            </a:pPr>
            <a:r>
              <a:rPr lang="bg-BG" altLang="en-US" sz="3200" smtClean="0">
                <a:latin typeface="Times New Roman" pitchFamily="18" charset="0"/>
              </a:rPr>
              <a:t>Фактори на социалната среда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Tx/>
              <a:buFontTx/>
              <a:buChar char="•"/>
            </a:pPr>
            <a:r>
              <a:rPr lang="bg-BG" altLang="en-US" sz="3200" smtClean="0">
                <a:latin typeface="Times New Roman" pitchFamily="18" charset="0"/>
              </a:rPr>
              <a:t>Фактори на физическата среда (екологични)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Tx/>
              <a:buFontTx/>
              <a:buChar char="•"/>
            </a:pPr>
            <a:r>
              <a:rPr lang="bg-BG" altLang="en-US" sz="3200" smtClean="0">
                <a:latin typeface="Times New Roman" pitchFamily="18" charset="0"/>
              </a:rPr>
              <a:t>Фактори на здравната служба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Tx/>
              <a:buFontTx/>
              <a:buNone/>
            </a:pPr>
            <a:r>
              <a:rPr lang="bg-BG" altLang="en-US" sz="3200" smtClean="0">
                <a:latin typeface="Times New Roman" pitchFamily="18" charset="0"/>
              </a:rPr>
              <a:t>	</a:t>
            </a:r>
            <a:r>
              <a:rPr lang="bg-BG" altLang="en-US" sz="3200" b="1" smtClean="0">
                <a:solidFill>
                  <a:schemeClr val="hlink"/>
                </a:solidFill>
                <a:latin typeface="Times New Roman" pitchFamily="18" charset="0"/>
              </a:rPr>
              <a:t>Социалните детерминанти</a:t>
            </a:r>
            <a:r>
              <a:rPr lang="bg-BG" altLang="en-US" sz="3200" smtClean="0">
                <a:solidFill>
                  <a:schemeClr val="hlink"/>
                </a:solidFill>
                <a:latin typeface="Times New Roman" pitchFamily="18" charset="0"/>
              </a:rPr>
              <a:t> на здравето са </a:t>
            </a:r>
            <a:r>
              <a:rPr lang="bg-BG" altLang="en-US" sz="3200" u="sng" smtClean="0">
                <a:solidFill>
                  <a:schemeClr val="hlink"/>
                </a:solidFill>
                <a:latin typeface="Times New Roman" pitchFamily="18" charset="0"/>
              </a:rPr>
              <a:t>съвкупност от социално контролирани фактори,</a:t>
            </a:r>
            <a:r>
              <a:rPr lang="bg-BG" altLang="en-US" sz="3200" smtClean="0">
                <a:solidFill>
                  <a:schemeClr val="hlink"/>
                </a:solidFill>
                <a:latin typeface="Times New Roman" pitchFamily="18" charset="0"/>
              </a:rPr>
              <a:t> които повлияват индивидуалното и общественото здраве.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лавие 1"/>
          <p:cNvSpPr>
            <a:spLocks noGrp="1"/>
          </p:cNvSpPr>
          <p:nvPr>
            <p:ph type="title"/>
          </p:nvPr>
        </p:nvSpPr>
        <p:spPr>
          <a:xfrm>
            <a:off x="914400" y="188913"/>
            <a:ext cx="7772400" cy="936625"/>
          </a:xfrm>
        </p:spPr>
        <p:txBody>
          <a:bodyPr/>
          <a:lstStyle/>
          <a:p>
            <a:r>
              <a:rPr lang="bg-BG" altLang="en-US" smtClean="0"/>
              <a:t>ОЦЕНКА НА РИСКА</a:t>
            </a:r>
          </a:p>
        </p:txBody>
      </p:sp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</p:nvPr>
        </p:nvGraphicFramePr>
        <p:xfrm>
          <a:off x="684213" y="1196975"/>
          <a:ext cx="8459788" cy="569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4770"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Популационна</a:t>
                      </a:r>
                      <a:r>
                        <a:rPr lang="bg-BG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стратегия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Високорискова стратегия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561">
                <a:tc>
                  <a:txBody>
                    <a:bodyPr/>
                    <a:lstStyle/>
                    <a:p>
                      <a:r>
                        <a:rPr lang="bg-BG" sz="2000" dirty="0" smtClean="0">
                          <a:latin typeface="+mj-lt"/>
                        </a:rPr>
                        <a:t>+ радикална стратегия, насочена към изкореняване на рисковия фактор от популацията</a:t>
                      </a:r>
                    </a:p>
                    <a:p>
                      <a:r>
                        <a:rPr lang="bg-BG" sz="2000" dirty="0" smtClean="0">
                          <a:latin typeface="+mj-lt"/>
                        </a:rPr>
                        <a:t>+</a:t>
                      </a:r>
                      <a:r>
                        <a:rPr lang="bg-BG" sz="2000" baseline="0" dirty="0" smtClean="0">
                          <a:latin typeface="+mj-lt"/>
                        </a:rPr>
                        <a:t> предлага голяма полза за популацията</a:t>
                      </a:r>
                    </a:p>
                    <a:p>
                      <a:r>
                        <a:rPr lang="bg-BG" sz="2000" baseline="0" dirty="0" smtClean="0">
                          <a:latin typeface="+mj-lt"/>
                        </a:rPr>
                        <a:t>+ подходяща за поведенчески рискови фактори</a:t>
                      </a:r>
                    </a:p>
                    <a:p>
                      <a:endParaRPr lang="en-US" sz="2000" dirty="0">
                        <a:latin typeface="+mj-lt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bg-BG" sz="2000" dirty="0" smtClean="0">
                          <a:latin typeface="+mj-lt"/>
                        </a:rPr>
                        <a:t>+</a:t>
                      </a:r>
                      <a:r>
                        <a:rPr lang="bg-BG" sz="2000" baseline="0" dirty="0" smtClean="0">
                          <a:latin typeface="+mj-lt"/>
                        </a:rPr>
                        <a:t> насочена към лицата с най-висок риск</a:t>
                      </a:r>
                    </a:p>
                    <a:p>
                      <a:r>
                        <a:rPr lang="bg-BG" sz="2000" baseline="0" dirty="0" smtClean="0">
                          <a:latin typeface="+mj-lt"/>
                        </a:rPr>
                        <a:t>+ предлага голяма полза за индивида</a:t>
                      </a:r>
                    </a:p>
                    <a:p>
                      <a:r>
                        <a:rPr lang="bg-BG" sz="2000" baseline="0" dirty="0" smtClean="0">
                          <a:latin typeface="+mj-lt"/>
                        </a:rPr>
                        <a:t>+ добра мотивация на лицата за участие</a:t>
                      </a:r>
                    </a:p>
                    <a:p>
                      <a:r>
                        <a:rPr lang="bg-BG" sz="2000" baseline="0" dirty="0" smtClean="0">
                          <a:latin typeface="+mj-lt"/>
                        </a:rPr>
                        <a:t>+ добро съотношение разход-полза</a:t>
                      </a:r>
                    </a:p>
                    <a:p>
                      <a:r>
                        <a:rPr lang="bg-BG" sz="2000" baseline="0" dirty="0" smtClean="0">
                          <a:latin typeface="+mj-lt"/>
                        </a:rPr>
                        <a:t>+ по-бързи резултати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4794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bg-BG" sz="2000" baseline="0" dirty="0" smtClean="0">
                          <a:latin typeface="+mj-lt"/>
                        </a:rPr>
                        <a:t>- Предлага малка полза за отделния индивид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bg-BG" sz="2000" dirty="0" smtClean="0">
                          <a:latin typeface="+mj-lt"/>
                        </a:rPr>
                        <a:t>- Слаба мотивация на лицата за участие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bg-BG" sz="2000" dirty="0" smtClean="0">
                          <a:latin typeface="+mj-lt"/>
                        </a:rPr>
                        <a:t>- Отчитане на ефекта след дълъг период от време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bg-BG" sz="2000" dirty="0" smtClean="0">
                          <a:latin typeface="+mj-lt"/>
                        </a:rPr>
                        <a:t>- Скъп</a:t>
                      </a:r>
                      <a:r>
                        <a:rPr lang="bg-BG" sz="2000" baseline="0" dirty="0" smtClean="0">
                          <a:latin typeface="+mj-lt"/>
                        </a:rPr>
                        <a:t> подход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T="45710" marB="45710"/>
                </a:tc>
                <a:tc>
                  <a:txBody>
                    <a:bodyPr/>
                    <a:lstStyle/>
                    <a:p>
                      <a:r>
                        <a:rPr lang="bg-BG" sz="2000" dirty="0" smtClean="0">
                          <a:latin typeface="+mj-lt"/>
                        </a:rPr>
                        <a:t>- Малка</a:t>
                      </a:r>
                      <a:r>
                        <a:rPr lang="bg-BG" sz="2000" baseline="0" dirty="0" smtClean="0">
                          <a:latin typeface="+mj-lt"/>
                        </a:rPr>
                        <a:t> полза за популацията</a:t>
                      </a:r>
                    </a:p>
                    <a:p>
                      <a:r>
                        <a:rPr lang="bg-BG" sz="2000" baseline="0" dirty="0" smtClean="0">
                          <a:latin typeface="+mj-lt"/>
                        </a:rPr>
                        <a:t>- Необходимост от провеждане на </a:t>
                      </a:r>
                      <a:r>
                        <a:rPr lang="bg-BG" sz="2000" baseline="0" dirty="0" err="1" smtClean="0">
                          <a:latin typeface="+mj-lt"/>
                        </a:rPr>
                        <a:t>скрининг</a:t>
                      </a:r>
                      <a:r>
                        <a:rPr lang="bg-BG" sz="2000" baseline="0" dirty="0" smtClean="0">
                          <a:latin typeface="+mj-lt"/>
                        </a:rPr>
                        <a:t> за определяне на лицата с </a:t>
                      </a:r>
                      <a:r>
                        <a:rPr lang="bg-BG" sz="2000" baseline="0" dirty="0" err="1" smtClean="0">
                          <a:latin typeface="+mj-lt"/>
                        </a:rPr>
                        <a:t>висик</a:t>
                      </a:r>
                      <a:r>
                        <a:rPr lang="bg-BG" sz="2000" baseline="0" dirty="0" smtClean="0">
                          <a:latin typeface="+mj-lt"/>
                        </a:rPr>
                        <a:t> риск</a:t>
                      </a:r>
                    </a:p>
                    <a:p>
                      <a:r>
                        <a:rPr lang="bg-BG" sz="2000" baseline="0" dirty="0" smtClean="0">
                          <a:latin typeface="+mj-lt"/>
                        </a:rPr>
                        <a:t> - Не е радикална и има временен ефект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marT="45710" marB="4571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mtClean="0"/>
              <a:t>УПРАВЛЕНИЕ НА РИСКА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061325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	</a:t>
            </a:r>
            <a:r>
              <a:rPr lang="bg-BG" altLang="en-US" smtClean="0">
                <a:solidFill>
                  <a:schemeClr val="hlink"/>
                </a:solidFill>
                <a:latin typeface="Times New Roman" pitchFamily="18" charset="0"/>
              </a:rPr>
              <a:t>Управлението на риска</a:t>
            </a:r>
            <a:r>
              <a:rPr lang="bg-BG" altLang="en-US" smtClean="0">
                <a:latin typeface="Times New Roman" pitchFamily="18" charset="0"/>
              </a:rPr>
              <a:t> може да се разглежда като </a:t>
            </a:r>
            <a:r>
              <a:rPr lang="bg-BG" altLang="en-US" smtClean="0">
                <a:solidFill>
                  <a:schemeClr val="hlink"/>
                </a:solidFill>
                <a:latin typeface="Times New Roman" pitchFamily="18" charset="0"/>
              </a:rPr>
              <a:t>процес  в пет стъпки</a:t>
            </a:r>
            <a:r>
              <a:rPr lang="bg-BG" altLang="en-US" smtClean="0">
                <a:latin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altLang="en-US" smtClean="0">
                <a:solidFill>
                  <a:schemeClr val="hlink"/>
                </a:solidFill>
                <a:latin typeface="Times New Roman" pitchFamily="18" charset="0"/>
              </a:rPr>
              <a:t>	Идентифициране</a:t>
            </a:r>
            <a:r>
              <a:rPr lang="bg-BG" altLang="en-US" smtClean="0">
                <a:latin typeface="Times New Roman" pitchFamily="18" charset="0"/>
              </a:rPr>
              <a:t> – определят се вероятните рискове за здравето на дадена популация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altLang="en-US" smtClean="0">
                <a:solidFill>
                  <a:schemeClr val="hlink"/>
                </a:solidFill>
                <a:latin typeface="Times New Roman" pitchFamily="18" charset="0"/>
              </a:rPr>
              <a:t>	</a:t>
            </a:r>
            <a:r>
              <a:rPr lang="bg-BG" altLang="en-US" smtClean="0">
                <a:latin typeface="Times New Roman" pitchFamily="18" charset="0"/>
                <a:cs typeface="Times New Roman" pitchFamily="18" charset="0"/>
              </a:rPr>
              <a:t>Промяната на условията на живот и труд довежда до промяна на рисковете 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altLang="en-US" smtClean="0">
                <a:latin typeface="Times New Roman" pitchFamily="18" charset="0"/>
                <a:cs typeface="Times New Roman" pitchFamily="18" charset="0"/>
              </a:rPr>
              <a:t>нови и нарастващи рискове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alt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en-US" smtClean="0">
                <a:latin typeface="Times New Roman" pitchFamily="18" charset="0"/>
                <a:cs typeface="Times New Roman" pitchFamily="18" charset="0"/>
              </a:rPr>
              <a:t>	Това налага системно наблюдение на самите рискове и на изложените на тях лица, основано на систематичното събиране на информация и научни становища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bg-BG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mtClean="0"/>
              <a:t>УПРАВЛЕНИЕ НА РИСКА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061325" cy="4675187"/>
          </a:xfrm>
        </p:spPr>
        <p:txBody>
          <a:bodyPr/>
          <a:lstStyle/>
          <a:p>
            <a:pPr marL="0" indent="0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рискове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Рискът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Предизвикан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от нови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нови технологии, нови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 места,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Съществуващи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започват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разглеждат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общественото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мнение</a:t>
            </a: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ü"/>
              <a:defRPr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ъществуващи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започват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разглеждат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натрупване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нови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bg-BG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mtClean="0"/>
              <a:t>УПРАВЛЕНИЕ НА РИСКА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061325" cy="4675187"/>
          </a:xfrm>
        </p:spPr>
        <p:txBody>
          <a:bodyPr/>
          <a:lstStyle/>
          <a:p>
            <a:pPr marL="0" indent="0"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Нарастващи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рискове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Увеличава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излагане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риск</a:t>
            </a: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Увеличава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нивото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експозиция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Увеличава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броят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експонираните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</a:t>
            </a: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ü"/>
              <a:defRPr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Въздействието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риска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засилва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(комбинация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реактивност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организма, занижен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Clr>
                <a:srgbClr val="C00000"/>
              </a:buClr>
              <a:buSzPct val="80000"/>
              <a:buFont typeface="Wingdings" pitchFamily="2" charset="2"/>
              <a:buChar char="ü"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bg-BG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mtClean="0"/>
              <a:t>УПРАВЛЕНИЕ НА РИСКА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061325" cy="43148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	</a:t>
            </a:r>
            <a:r>
              <a:rPr lang="bg-BG" altLang="en-US" smtClean="0">
                <a:solidFill>
                  <a:schemeClr val="hlink"/>
                </a:solidFill>
                <a:latin typeface="Times New Roman" pitchFamily="18" charset="0"/>
              </a:rPr>
              <a:t>Анализ</a:t>
            </a:r>
            <a:r>
              <a:rPr lang="bg-BG" altLang="en-US" smtClean="0">
                <a:latin typeface="Times New Roman" pitchFamily="18" charset="0"/>
              </a:rPr>
              <a:t> – определяне на неговата важност сред другите рискове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altLang="en-US" smtClean="0">
                <a:solidFill>
                  <a:schemeClr val="hlink"/>
                </a:solidFill>
                <a:latin typeface="Times New Roman" pitchFamily="18" charset="0"/>
              </a:rPr>
              <a:t>	Оценка на действията</a:t>
            </a:r>
            <a:r>
              <a:rPr lang="bg-BG" altLang="en-US" smtClean="0">
                <a:latin typeface="Times New Roman" pitchFamily="18" charset="0"/>
              </a:rPr>
              <a:t> – определя възможните действия (технологични и организационни) за ограничаване на вероятността от неблагоприятно събитие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altLang="en-US" smtClean="0">
                <a:solidFill>
                  <a:schemeClr val="hlink"/>
                </a:solidFill>
                <a:latin typeface="Times New Roman" pitchFamily="18" charset="0"/>
              </a:rPr>
              <a:t>	Осъществяване на интервенцията</a:t>
            </a:r>
            <a:r>
              <a:rPr lang="bg-BG" altLang="en-US" smtClean="0">
                <a:latin typeface="Times New Roman" pitchFamily="18" charset="0"/>
              </a:rPr>
              <a:t> – възлагане на отговорност за изпълнение на решението и реализирането на интервенцията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mtClean="0"/>
              <a:t>УПРАВЛЕНИЕ НА РИСКА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75612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bg-BG" altLang="en-US" smtClean="0">
                <a:solidFill>
                  <a:schemeClr val="hlink"/>
                </a:solidFill>
                <a:latin typeface="Times New Roman" pitchFamily="18" charset="0"/>
              </a:rPr>
              <a:t>	Документиране</a:t>
            </a:r>
            <a:r>
              <a:rPr lang="bg-BG" altLang="en-US" smtClean="0">
                <a:latin typeface="Times New Roman" pitchFamily="18" charset="0"/>
              </a:rPr>
              <a:t> – записване върху подходящ носител на извършения анализ, предприетите действия и получените резултати, за да може да се проследява техния ефект и да се подобряват дейностите по управление на риска</a:t>
            </a:r>
          </a:p>
          <a:p>
            <a:pPr>
              <a:buFont typeface="Wingdings" pitchFamily="2" charset="2"/>
              <a:buNone/>
            </a:pPr>
            <a:endParaRPr lang="bg-BG" altLang="en-US" smtClean="0">
              <a:latin typeface="Times New Roman" pitchFamily="18" charset="0"/>
            </a:endParaRPr>
          </a:p>
          <a:p>
            <a:endParaRPr lang="bg-BG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СЪО</a:t>
            </a:r>
            <a:r>
              <a:rPr lang="bg-BG" altLang="en-US" smtClean="0"/>
              <a:t>БЩАВАНЕ НА РИСКА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893175" cy="50403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en-US" sz="2400" smtClean="0">
                <a:latin typeface="Times New Roman" pitchFamily="18" charset="0"/>
              </a:rPr>
              <a:t>1. </a:t>
            </a:r>
            <a:r>
              <a:rPr lang="bg-BG" altLang="en-US" b="1" smtClean="0">
                <a:latin typeface="Times New Roman" pitchFamily="18" charset="0"/>
              </a:rPr>
              <a:t>Пълна информираност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en-US" b="1" smtClean="0">
                <a:latin typeface="Times New Roman" pitchFamily="18" charset="0"/>
              </a:rPr>
              <a:t>+</a:t>
            </a:r>
            <a:r>
              <a:rPr lang="bg-BG" altLang="en-US" smtClean="0">
                <a:latin typeface="Times New Roman" pitchFamily="18" charset="0"/>
              </a:rPr>
              <a:t> добра позиция за действие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altLang="en-US" smtClean="0">
                <a:latin typeface="Times New Roman" pitchFamily="18" charset="0"/>
              </a:rPr>
              <a:t>- паника, неадекватна реакция, ятрогенизиране</a:t>
            </a:r>
          </a:p>
          <a:p>
            <a:pPr>
              <a:lnSpc>
                <a:spcPct val="80000"/>
              </a:lnSpc>
              <a:buFontTx/>
              <a:buNone/>
            </a:pPr>
            <a:endParaRPr lang="bg-BG" altLang="en-US" sz="70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en-US" sz="2400" smtClean="0">
                <a:latin typeface="Times New Roman" pitchFamily="18" charset="0"/>
              </a:rPr>
              <a:t>2. </a:t>
            </a:r>
            <a:r>
              <a:rPr lang="bg-BG" altLang="en-US" b="1" smtClean="0">
                <a:latin typeface="Times New Roman" pitchFamily="18" charset="0"/>
              </a:rPr>
              <a:t>Тайна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en-US" b="1" smtClean="0">
                <a:latin typeface="Times New Roman" pitchFamily="18" charset="0"/>
              </a:rPr>
              <a:t>+ </a:t>
            </a:r>
            <a:r>
              <a:rPr lang="bg-BG" altLang="en-US" smtClean="0">
                <a:latin typeface="Times New Roman" pitchFamily="18" charset="0"/>
              </a:rPr>
              <a:t>предпазва от паника, особено при противоречива и непроверена информация за риска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bg-BG" altLang="en-US" smtClean="0">
                <a:latin typeface="Times New Roman" pitchFamily="18" charset="0"/>
              </a:rPr>
              <a:t>- нарушаване на човешките права</a:t>
            </a:r>
          </a:p>
          <a:p>
            <a:pPr>
              <a:lnSpc>
                <a:spcPct val="80000"/>
              </a:lnSpc>
              <a:buFontTx/>
              <a:buNone/>
            </a:pPr>
            <a:endParaRPr lang="bg-BG" altLang="en-US" sz="8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bg-BG" altLang="en-US" sz="2400" smtClean="0">
                <a:latin typeface="Times New Roman" pitchFamily="18" charset="0"/>
              </a:rPr>
              <a:t>3. </a:t>
            </a:r>
            <a:r>
              <a:rPr lang="bg-BG" altLang="en-US" b="1" smtClean="0">
                <a:latin typeface="Times New Roman" pitchFamily="18" charset="0"/>
              </a:rPr>
              <a:t>Стратегия на достатъчна информираност</a:t>
            </a:r>
            <a:r>
              <a:rPr lang="bg-BG" altLang="en-US" smtClean="0">
                <a:latin typeface="Times New Roman" pitchFamily="18" charset="0"/>
              </a:rPr>
              <a:t> – позволява на хората да реагират на съобщението и контролира предоставянето на прекалено много информация, която е объркваща или подвеждаща</a:t>
            </a:r>
          </a:p>
        </p:txBody>
      </p:sp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СЪО</a:t>
            </a:r>
            <a:r>
              <a:rPr lang="bg-BG" altLang="en-US" smtClean="0"/>
              <a:t>БЩАВАНЕ НА РИСКА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Други дилеми при съобщаване на риска:</a:t>
            </a:r>
          </a:p>
          <a:p>
            <a:pPr>
              <a:buClr>
                <a:schemeClr val="hlink"/>
              </a:buClr>
              <a:buFont typeface="Wingdings" pitchFamily="2" charset="2"/>
              <a:buChar char="ü"/>
            </a:pPr>
            <a:r>
              <a:rPr lang="bg-BG" altLang="en-US" smtClean="0">
                <a:latin typeface="Times New Roman" pitchFamily="18" charset="0"/>
              </a:rPr>
              <a:t>Дали да звучи експертно или човешко</a:t>
            </a:r>
          </a:p>
          <a:p>
            <a:pPr>
              <a:buClr>
                <a:schemeClr val="hlink"/>
              </a:buClr>
              <a:buFont typeface="Wingdings" pitchFamily="2" charset="2"/>
              <a:buChar char="ü"/>
            </a:pPr>
            <a:r>
              <a:rPr lang="bg-BG" altLang="en-US" smtClean="0">
                <a:latin typeface="Times New Roman" pitchFamily="18" charset="0"/>
              </a:rPr>
              <a:t>Дали да създава тревога или да отрича наличието на проблем</a:t>
            </a:r>
          </a:p>
          <a:p>
            <a:pPr>
              <a:buClr>
                <a:schemeClr val="hlink"/>
              </a:buClr>
              <a:buFont typeface="Wingdings" pitchFamily="2" charset="2"/>
              <a:buChar char="ü"/>
            </a:pPr>
            <a:r>
              <a:rPr lang="bg-BG" altLang="en-US" smtClean="0">
                <a:latin typeface="Times New Roman" pitchFamily="18" charset="0"/>
              </a:rPr>
              <a:t>Дали да се предаде по централизиран и ли децентрализиран път</a:t>
            </a:r>
          </a:p>
        </p:txBody>
      </p:sp>
    </p:spTree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СЪО</a:t>
            </a:r>
            <a:r>
              <a:rPr lang="bg-BG" altLang="en-US" smtClean="0"/>
              <a:t>БЩАВАНЕ НА РИСКА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459787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bg-BG" dirty="0" smtClean="0">
                <a:latin typeface="+mj-lt"/>
              </a:rPr>
              <a:t>Елементи на комуникацията при съобщаване на риска</a:t>
            </a:r>
            <a:endParaRPr lang="en-US" dirty="0">
              <a:latin typeface="+mj-lt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bg-BG" dirty="0" smtClean="0">
                <a:latin typeface="+mj-lt"/>
              </a:rPr>
              <a:t>идентифициране </a:t>
            </a:r>
            <a:r>
              <a:rPr lang="bg-BG" dirty="0">
                <a:latin typeface="+mj-lt"/>
              </a:rPr>
              <a:t>на заинтересованите </a:t>
            </a:r>
            <a:r>
              <a:rPr lang="bg-BG" dirty="0" smtClean="0">
                <a:latin typeface="+mj-lt"/>
              </a:rPr>
              <a:t>страни </a:t>
            </a:r>
            <a:endParaRPr lang="bg-BG" dirty="0">
              <a:latin typeface="+mj-lt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latin typeface="+mj-lt"/>
              </a:rPr>
              <a:t>подготовка на </a:t>
            </a:r>
            <a:r>
              <a:rPr lang="ru-RU" dirty="0" err="1" smtClean="0">
                <a:latin typeface="+mj-lt"/>
              </a:rPr>
              <a:t>основното</a:t>
            </a:r>
            <a:r>
              <a:rPr lang="ru-RU" dirty="0" smtClean="0">
                <a:latin typeface="+mj-lt"/>
              </a:rPr>
              <a:t> информационно </a:t>
            </a:r>
            <a:r>
              <a:rPr lang="ru-RU" dirty="0" err="1" smtClean="0">
                <a:latin typeface="+mj-lt"/>
              </a:rPr>
              <a:t>съобщение</a:t>
            </a:r>
            <a:r>
              <a:rPr lang="ru-RU" dirty="0" smtClean="0">
                <a:latin typeface="+mj-lt"/>
              </a:rPr>
              <a:t> в ясна, кратка, прозрачна и </a:t>
            </a:r>
            <a:r>
              <a:rPr lang="ru-RU" dirty="0" err="1" smtClean="0">
                <a:latin typeface="+mj-lt"/>
              </a:rPr>
              <a:t>достъпна</a:t>
            </a:r>
            <a:r>
              <a:rPr lang="ru-RU" dirty="0" smtClean="0">
                <a:latin typeface="+mj-lt"/>
              </a:rPr>
              <a:t> форма;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err="1" smtClean="0">
                <a:latin typeface="+mj-lt"/>
              </a:rPr>
              <a:t>предвиждане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 </a:t>
            </a:r>
            <a:r>
              <a:rPr lang="ru-RU" dirty="0" err="1">
                <a:latin typeface="+mj-lt"/>
              </a:rPr>
              <a:t>възможните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въпроси</a:t>
            </a:r>
            <a:r>
              <a:rPr lang="ru-RU" dirty="0">
                <a:latin typeface="+mj-lt"/>
              </a:rPr>
              <a:t> и тревоги на </a:t>
            </a:r>
            <a:r>
              <a:rPr lang="ru-RU" dirty="0" err="1">
                <a:latin typeface="+mj-lt"/>
              </a:rPr>
              <a:t>различните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заинтересовани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страни</a:t>
            </a:r>
            <a:endParaRPr lang="ru-RU" dirty="0">
              <a:latin typeface="+mj-lt"/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dirty="0" err="1" smtClean="0">
                <a:latin typeface="+mj-lt"/>
              </a:rPr>
              <a:t>организиране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 </a:t>
            </a:r>
            <a:r>
              <a:rPr lang="ru-RU" dirty="0" err="1">
                <a:latin typeface="+mj-lt"/>
              </a:rPr>
              <a:t>разработването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съобщения</a:t>
            </a:r>
            <a:r>
              <a:rPr lang="ru-RU" dirty="0">
                <a:latin typeface="+mj-lt"/>
              </a:rPr>
              <a:t> в отговор на </a:t>
            </a:r>
            <a:r>
              <a:rPr lang="ru-RU" dirty="0" err="1">
                <a:latin typeface="+mj-lt"/>
              </a:rPr>
              <a:t>въпросите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заинтересованите</a:t>
            </a:r>
            <a:r>
              <a:rPr lang="ru-RU" dirty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страни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СЪО</a:t>
            </a:r>
            <a:r>
              <a:rPr lang="bg-BG" altLang="en-US" smtClean="0"/>
              <a:t>БЩАВАНЕ НА РИСКА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8208963" cy="4530725"/>
          </a:xfrm>
        </p:spPr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latin typeface="+mj-lt"/>
              </a:rPr>
              <a:t>проверка на </a:t>
            </a:r>
            <a:r>
              <a:rPr lang="ru-RU" dirty="0" err="1" smtClean="0">
                <a:latin typeface="+mj-lt"/>
              </a:rPr>
              <a:t>съдържанието</a:t>
            </a:r>
            <a:r>
              <a:rPr lang="ru-RU" dirty="0" smtClean="0">
                <a:latin typeface="+mj-lt"/>
              </a:rPr>
              <a:t> на </a:t>
            </a:r>
            <a:r>
              <a:rPr lang="ru-RU" dirty="0" err="1" smtClean="0">
                <a:latin typeface="+mj-lt"/>
              </a:rPr>
              <a:t>съобщението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както</a:t>
            </a:r>
            <a:r>
              <a:rPr lang="ru-RU" dirty="0" smtClean="0">
                <a:latin typeface="+mj-lt"/>
              </a:rPr>
              <a:t> сред </a:t>
            </a:r>
            <a:r>
              <a:rPr lang="ru-RU" dirty="0" err="1" smtClean="0">
                <a:latin typeface="+mj-lt"/>
              </a:rPr>
              <a:t>експертите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така</a:t>
            </a:r>
            <a:r>
              <a:rPr lang="ru-RU" dirty="0" smtClean="0">
                <a:latin typeface="+mj-lt"/>
              </a:rPr>
              <a:t> и сред </a:t>
            </a:r>
            <a:r>
              <a:rPr lang="ru-RU" dirty="0" err="1" smtClean="0">
                <a:latin typeface="+mj-lt"/>
              </a:rPr>
              <a:t>заинтересованите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групи</a:t>
            </a:r>
            <a:endParaRPr lang="ru-RU" dirty="0" smtClean="0">
              <a:latin typeface="+mj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latin typeface="+mj-lt"/>
              </a:rPr>
              <a:t>разработка на </a:t>
            </a:r>
            <a:r>
              <a:rPr lang="ru-RU" dirty="0" err="1" smtClean="0">
                <a:latin typeface="+mj-lt"/>
              </a:rPr>
              <a:t>допълнителни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подкрепящи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съобщения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консистентни</a:t>
            </a:r>
            <a:r>
              <a:rPr lang="ru-RU" dirty="0" smtClean="0">
                <a:latin typeface="+mj-lt"/>
              </a:rPr>
              <a:t> с </a:t>
            </a:r>
            <a:r>
              <a:rPr lang="ru-RU" dirty="0" err="1" smtClean="0">
                <a:latin typeface="+mj-lt"/>
              </a:rPr>
              <a:t>основната</a:t>
            </a:r>
            <a:r>
              <a:rPr lang="ru-RU" dirty="0" smtClean="0">
                <a:latin typeface="+mj-lt"/>
              </a:rPr>
              <a:t> информация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dirty="0" err="1">
                <a:latin typeface="+mj-lt"/>
              </a:rPr>
              <a:t>о</a:t>
            </a:r>
            <a:r>
              <a:rPr lang="ru-RU" dirty="0" err="1" smtClean="0">
                <a:latin typeface="+mj-lt"/>
              </a:rPr>
              <a:t>сигуряване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на </a:t>
            </a:r>
            <a:r>
              <a:rPr lang="ru-RU" dirty="0" err="1">
                <a:latin typeface="+mj-lt"/>
              </a:rPr>
              <a:t>подходящи</a:t>
            </a:r>
            <a:r>
              <a:rPr lang="ru-RU" dirty="0">
                <a:latin typeface="+mj-lt"/>
              </a:rPr>
              <a:t> указания за </a:t>
            </a:r>
            <a:r>
              <a:rPr lang="ru-RU" dirty="0" err="1">
                <a:latin typeface="+mj-lt"/>
              </a:rPr>
              <a:t>говорителя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представящ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съобщението</a:t>
            </a:r>
            <a:r>
              <a:rPr lang="ru-RU" dirty="0">
                <a:latin typeface="+mj-lt"/>
              </a:rPr>
              <a:t>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endParaRPr lang="bg-BG" altLang="en-US" sz="2000" dirty="0" smtClean="0">
              <a:latin typeface="+mj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00113" y="1916113"/>
          <a:ext cx="7716837" cy="37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mtClean="0"/>
              <a:t>ВЪЗПРИЕМАНЕ НА РИСКА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075612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	Възприемането на риска определя здравното поведение на дадено лице</a:t>
            </a:r>
          </a:p>
          <a:p>
            <a:pPr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	Възприемането на риска зависи от:</a:t>
            </a:r>
          </a:p>
          <a:p>
            <a:pPr lvl="1">
              <a:buClr>
                <a:schemeClr val="hlink"/>
              </a:buClr>
              <a:buSzPct val="80000"/>
              <a:buFont typeface="Wingdings" pitchFamily="2" charset="2"/>
              <a:buChar char="ü"/>
            </a:pPr>
            <a:r>
              <a:rPr lang="bg-BG" altLang="en-US" sz="2800" smtClean="0">
                <a:latin typeface="Times New Roman" pitchFamily="18" charset="0"/>
              </a:rPr>
              <a:t>Информация от научни източници, медии, неформална среда</a:t>
            </a:r>
          </a:p>
          <a:p>
            <a:pPr lvl="1">
              <a:buClr>
                <a:schemeClr val="hlink"/>
              </a:buClr>
              <a:buSzPct val="80000"/>
              <a:buFont typeface="Wingdings" pitchFamily="2" charset="2"/>
              <a:buChar char="ü"/>
            </a:pPr>
            <a:r>
              <a:rPr lang="bg-BG" altLang="en-US" sz="2800" smtClean="0">
                <a:latin typeface="Times New Roman" pitchFamily="18" charset="0"/>
              </a:rPr>
              <a:t>Личен опит</a:t>
            </a:r>
          </a:p>
          <a:p>
            <a:pPr lvl="1">
              <a:buClr>
                <a:schemeClr val="hlink"/>
              </a:buClr>
              <a:buSzPct val="80000"/>
              <a:buFont typeface="Wingdings" pitchFamily="2" charset="2"/>
              <a:buChar char="ü"/>
            </a:pPr>
            <a:r>
              <a:rPr lang="bg-BG" altLang="en-US" sz="2800" smtClean="0">
                <a:latin typeface="Times New Roman" pitchFamily="18" charset="0"/>
              </a:rPr>
              <a:t>Ценностна система</a:t>
            </a:r>
          </a:p>
          <a:p>
            <a:pPr lvl="1">
              <a:buClr>
                <a:schemeClr val="hlink"/>
              </a:buClr>
              <a:buSzPct val="80000"/>
              <a:buFont typeface="Wingdings" pitchFamily="2" charset="2"/>
              <a:buChar char="ü"/>
            </a:pPr>
            <a:r>
              <a:rPr lang="bg-BG" altLang="en-US" sz="2800" smtClean="0">
                <a:latin typeface="Times New Roman" pitchFamily="18" charset="0"/>
              </a:rPr>
              <a:t>Икономически, културални и</a:t>
            </a:r>
            <a:r>
              <a:rPr lang="bg-BG" altLang="en-US" smtClean="0">
                <a:latin typeface="Times New Roman" pitchFamily="18" charset="0"/>
              </a:rPr>
              <a:t> </a:t>
            </a:r>
            <a:r>
              <a:rPr lang="bg-BG" altLang="en-US" sz="2800" smtClean="0">
                <a:latin typeface="Times New Roman" pitchFamily="18" charset="0"/>
              </a:rPr>
              <a:t>други фактори</a:t>
            </a:r>
          </a:p>
        </p:txBody>
      </p:sp>
    </p:spTree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600" smtClean="0"/>
              <a:t>Ролята на здравния професионалист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bg-BG" altLang="en-US" sz="3200" smtClean="0">
                <a:latin typeface="Times New Roman" pitchFamily="18" charset="0"/>
              </a:rPr>
              <a:t>Здравен възпитател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bg-BG" altLang="en-US" sz="3200" smtClean="0">
                <a:latin typeface="Times New Roman" pitchFamily="18" charset="0"/>
              </a:rPr>
              <a:t>Изследовател и епидемиолог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r>
              <a:rPr lang="bg-BG" altLang="en-US" sz="3200" smtClean="0">
                <a:latin typeface="Times New Roman" pitchFamily="18" charset="0"/>
              </a:rPr>
              <a:t>Координатор на проекти за промоция на здравето в училище</a:t>
            </a:r>
          </a:p>
          <a:p>
            <a:pPr eaLnBrk="1" hangingPunct="1">
              <a:buClr>
                <a:schemeClr val="hlink"/>
              </a:buClr>
              <a:buFont typeface="Wingdings" pitchFamily="2" charset="2"/>
              <a:buChar char="Ø"/>
            </a:pPr>
            <a:endParaRPr lang="bg-BG" altLang="en-US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z="3600" smtClean="0"/>
              <a:t>Рискова констелация на българското население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14400" y="1412875"/>
            <a:ext cx="7772400" cy="51117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bg-BG" dirty="0" smtClean="0">
                <a:solidFill>
                  <a:schemeClr val="accent6"/>
                </a:solidFill>
                <a:latin typeface="+mj-lt"/>
              </a:rPr>
              <a:t>Тютюнопушене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bg-BG" dirty="0" smtClean="0">
                <a:solidFill>
                  <a:schemeClr val="accent6"/>
                </a:solidFill>
                <a:latin typeface="+mj-lt"/>
              </a:rPr>
              <a:t>Нерационално хранене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bg-BG" dirty="0" smtClean="0">
                <a:solidFill>
                  <a:schemeClr val="accent6"/>
                </a:solidFill>
                <a:latin typeface="+mj-lt"/>
              </a:rPr>
              <a:t>Артериална хипертония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bg-BG" dirty="0" smtClean="0">
                <a:latin typeface="+mj-lt"/>
              </a:rPr>
              <a:t>Наднормена телесна маса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bg-BG" dirty="0" smtClean="0">
                <a:latin typeface="+mj-lt"/>
              </a:rPr>
              <a:t>Алкохолна консумация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bg-BG" dirty="0" err="1" smtClean="0">
                <a:latin typeface="+mj-lt"/>
              </a:rPr>
              <a:t>Дислипидемия</a:t>
            </a:r>
            <a:endParaRPr lang="bg-BG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bg-BG" dirty="0" smtClean="0">
                <a:latin typeface="+mj-lt"/>
              </a:rPr>
              <a:t>Диабет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bg-BG" dirty="0" err="1" smtClean="0">
                <a:latin typeface="+mj-lt"/>
              </a:rPr>
              <a:t>Хиподинамия</a:t>
            </a:r>
            <a:endParaRPr lang="bg-BG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bg-BG" dirty="0" err="1" smtClean="0">
                <a:latin typeface="+mj-lt"/>
              </a:rPr>
              <a:t>Психо-социален</a:t>
            </a:r>
            <a:r>
              <a:rPr lang="bg-BG" dirty="0" smtClean="0">
                <a:latin typeface="+mj-lt"/>
              </a:rPr>
              <a:t> </a:t>
            </a:r>
            <a:r>
              <a:rPr lang="bg-BG" dirty="0" err="1" smtClean="0">
                <a:latin typeface="+mj-lt"/>
              </a:rPr>
              <a:t>дистрес</a:t>
            </a:r>
            <a:endParaRPr lang="bg-BG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bg-BG" dirty="0" smtClean="0">
                <a:latin typeface="+mj-lt"/>
              </a:rPr>
              <a:t>Наследствена предразположеност</a:t>
            </a:r>
          </a:p>
          <a:p>
            <a:pPr marL="0" indent="0">
              <a:buFont typeface="Wingdings" pitchFamily="2" charset="2"/>
              <a:buNone/>
              <a:defRPr/>
            </a:pPr>
            <a:endParaRPr lang="bg-BG" dirty="0">
              <a:latin typeface="+mj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en-US" smtClean="0"/>
              <a:t>Тютюнопушене</a:t>
            </a:r>
          </a:p>
        </p:txBody>
      </p:sp>
      <p:pic>
        <p:nvPicPr>
          <p:cNvPr id="46083" name="Picture 5" descr="th_793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773238"/>
            <a:ext cx="5616575" cy="4379912"/>
          </a:xfrm>
          <a:noFill/>
        </p:spPr>
      </p:pic>
    </p:spTree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200" smtClean="0"/>
              <a:t>Тютюнопушенето не е просто вреден навик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28775"/>
            <a:ext cx="7921625" cy="4530725"/>
          </a:xfrm>
        </p:spPr>
        <p:txBody>
          <a:bodyPr/>
          <a:lstStyle/>
          <a:p>
            <a:pPr eaLnBrk="1" hangingPunct="1"/>
            <a:r>
              <a:rPr lang="bg-BG" altLang="en-US" sz="3000" smtClean="0">
                <a:latin typeface="Times New Roman" pitchFamily="18" charset="0"/>
              </a:rPr>
              <a:t>Основната предотвратима причина за преждевременна смърт 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en-US" sz="3000" smtClean="0">
                <a:latin typeface="Times New Roman" pitchFamily="18" charset="0"/>
              </a:rPr>
              <a:t>	2005 г. - 4,9 млн. умирания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en-US" sz="3000" smtClean="0">
                <a:latin typeface="Times New Roman" pitchFamily="18" charset="0"/>
              </a:rPr>
              <a:t>	2020 г. - 10 млн. умирания, 70% от които в страните с нисък и среден доход</a:t>
            </a:r>
          </a:p>
          <a:p>
            <a:pPr eaLnBrk="1" hangingPunct="1"/>
            <a:r>
              <a:rPr lang="bg-BG" altLang="en-US" sz="3000" smtClean="0">
                <a:latin typeface="Times New Roman" pitchFamily="18" charset="0"/>
              </a:rPr>
              <a:t>Основна причина за неработоспособност</a:t>
            </a:r>
          </a:p>
          <a:p>
            <a:pPr eaLnBrk="1" hangingPunct="1"/>
            <a:r>
              <a:rPr lang="bg-BG" altLang="en-US" sz="3000" smtClean="0">
                <a:latin typeface="Times New Roman" pitchFamily="18" charset="0"/>
              </a:rPr>
              <a:t>Причина за снижаване очакваната продължителност на живота – между 10 и 16 г. за различните страни</a:t>
            </a:r>
          </a:p>
          <a:p>
            <a:pPr eaLnBrk="1" hangingPunct="1">
              <a:buFont typeface="Wingdings" pitchFamily="2" charset="2"/>
              <a:buNone/>
            </a:pPr>
            <a:endParaRPr lang="bg-BG" altLang="en-US" sz="30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200" smtClean="0"/>
              <a:t>Тютюнопушенето не е просто вреден навик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bg-BG" sz="3200" u="sng" dirty="0" smtClean="0">
                <a:latin typeface="Times New Roman" pitchFamily="18" charset="0"/>
              </a:rPr>
              <a:t>Рисков фактор с широк спектър на вредно въздействие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3200" dirty="0" smtClean="0">
                <a:latin typeface="Times New Roman" pitchFamily="18" charset="0"/>
              </a:rPr>
              <a:t>сърдечно съдови заболявания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3200" dirty="0" smtClean="0">
                <a:latin typeface="Times New Roman" pitchFamily="18" charset="0"/>
              </a:rPr>
              <a:t>рак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3200" dirty="0" smtClean="0">
                <a:latin typeface="Times New Roman" pitchFamily="18" charset="0"/>
              </a:rPr>
              <a:t>остра </a:t>
            </a:r>
            <a:r>
              <a:rPr lang="bg-BG" sz="3200" dirty="0" err="1" smtClean="0">
                <a:latin typeface="Times New Roman" pitchFamily="18" charset="0"/>
              </a:rPr>
              <a:t>миелоидна</a:t>
            </a:r>
            <a:r>
              <a:rPr lang="bg-BG" sz="3200" dirty="0" smtClean="0">
                <a:latin typeface="Times New Roman" pitchFamily="18" charset="0"/>
              </a:rPr>
              <a:t> левкемия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3200" dirty="0" smtClean="0">
                <a:latin typeface="Times New Roman" pitchFamily="18" charset="0"/>
              </a:rPr>
              <a:t>засягане на репродуктивната система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3200" dirty="0" smtClean="0">
                <a:latin typeface="Times New Roman" pitchFamily="18" charset="0"/>
              </a:rPr>
              <a:t>катаракта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bg-BG" sz="3200" dirty="0" err="1" smtClean="0">
                <a:latin typeface="Times New Roman" pitchFamily="18" charset="0"/>
              </a:rPr>
              <a:t>периодонтит</a:t>
            </a:r>
            <a:endParaRPr lang="bg-BG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bg-BG" sz="3200" dirty="0" smtClean="0">
                <a:latin typeface="Times New Roman" pitchFamily="18" charset="0"/>
              </a:rPr>
              <a:t>инфекциозни заболявания</a:t>
            </a:r>
          </a:p>
        </p:txBody>
      </p:sp>
    </p:spTree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600" smtClean="0"/>
              <a:t>Пасивно тютюнопушене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00200"/>
            <a:ext cx="4113212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bg-BG" altLang="en-US" u="sng" smtClean="0">
                <a:latin typeface="Times New Roman" pitchFamily="18" charset="0"/>
              </a:rPr>
              <a:t>Епидемиология</a:t>
            </a:r>
          </a:p>
          <a:p>
            <a:pPr eaLnBrk="1" hangingPunct="1"/>
            <a:r>
              <a:rPr lang="bg-BG" altLang="en-US" smtClean="0">
                <a:latin typeface="Times New Roman" pitchFamily="18" charset="0"/>
              </a:rPr>
              <a:t>50% от децата в света</a:t>
            </a:r>
          </a:p>
          <a:p>
            <a:pPr eaLnBrk="1" hangingPunct="1"/>
            <a:r>
              <a:rPr lang="bg-BG" altLang="en-US" smtClean="0">
                <a:latin typeface="Times New Roman" pitchFamily="18" charset="0"/>
              </a:rPr>
              <a:t>75% от децата в България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en-US" u="sng" smtClean="0">
                <a:latin typeface="Times New Roman" pitchFamily="18" charset="0"/>
              </a:rPr>
              <a:t>Вредни ефекти</a:t>
            </a:r>
          </a:p>
          <a:p>
            <a:pPr eaLnBrk="1" hangingPunct="1"/>
            <a:r>
              <a:rPr lang="bg-BG" altLang="en-US" smtClean="0">
                <a:latin typeface="Times New Roman" pitchFamily="18" charset="0"/>
              </a:rPr>
              <a:t>Синдром на внезапна смърт на кърмачето</a:t>
            </a:r>
          </a:p>
          <a:p>
            <a:pPr eaLnBrk="1" hangingPunct="1"/>
            <a:r>
              <a:rPr lang="bg-BG" altLang="en-US" smtClean="0">
                <a:latin typeface="Times New Roman" pitchFamily="18" charset="0"/>
              </a:rPr>
              <a:t>Отит на средното ухо</a:t>
            </a:r>
          </a:p>
          <a:p>
            <a:pPr eaLnBrk="1" hangingPunct="1"/>
            <a:r>
              <a:rPr lang="bg-BG" altLang="en-US" smtClean="0">
                <a:latin typeface="Times New Roman" pitchFamily="18" charset="0"/>
              </a:rPr>
              <a:t>Синуит</a:t>
            </a:r>
          </a:p>
          <a:p>
            <a:pPr eaLnBrk="1" hangingPunct="1"/>
            <a:r>
              <a:rPr lang="bg-BG" altLang="en-US" smtClean="0">
                <a:latin typeface="Times New Roman" pitchFamily="18" charset="0"/>
              </a:rPr>
              <a:t>Астма </a:t>
            </a:r>
          </a:p>
        </p:txBody>
      </p:sp>
      <p:pic>
        <p:nvPicPr>
          <p:cNvPr id="49156" name="Picture 5" descr="smoking_bab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133600"/>
            <a:ext cx="3960813" cy="4103688"/>
          </a:xfrm>
          <a:noFill/>
        </p:spPr>
      </p:pic>
    </p:spTree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600" smtClean="0"/>
              <a:t/>
            </a:r>
            <a:br>
              <a:rPr lang="bg-BG" altLang="en-US" sz="3600" smtClean="0"/>
            </a:br>
            <a:r>
              <a:rPr lang="bg-BG" altLang="en-US" sz="3600" smtClean="0"/>
              <a:t>Разпространение според възрастта</a:t>
            </a:r>
            <a:br>
              <a:rPr lang="bg-BG" altLang="en-US" sz="3600" smtClean="0"/>
            </a:br>
            <a:endParaRPr lang="bg-BG" altLang="en-US" sz="360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</a:pPr>
            <a:r>
              <a:rPr lang="bg-BG" altLang="en-US" sz="3200" smtClean="0">
                <a:latin typeface="Times New Roman" pitchFamily="18" charset="0"/>
              </a:rPr>
              <a:t>13 години – 9%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bg-BG" altLang="en-US" sz="3200" smtClean="0">
                <a:latin typeface="Times New Roman" pitchFamily="18" charset="0"/>
              </a:rPr>
              <a:t>14 години – 10,5%   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bg-BG" altLang="en-US" sz="3200" smtClean="0">
                <a:latin typeface="Times New Roman" pitchFamily="18" charset="0"/>
              </a:rPr>
              <a:t>15 години – 20,7%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bg-BG" altLang="en-US" sz="3200" smtClean="0">
                <a:latin typeface="Times New Roman" pitchFamily="18" charset="0"/>
              </a:rPr>
              <a:t>16 години – 32,6% </a:t>
            </a:r>
            <a:r>
              <a:rPr lang="en-US" altLang="en-US" sz="3200" smtClean="0">
                <a:latin typeface="Times New Roman" pitchFamily="18" charset="0"/>
              </a:rPr>
              <a:t>(</a:t>
            </a:r>
            <a:r>
              <a:rPr lang="bg-BG" altLang="en-US" sz="3200" smtClean="0">
                <a:latin typeface="Times New Roman" pitchFamily="18" charset="0"/>
              </a:rPr>
              <a:t>39,2% от момичетата и 27,8% от момчетата</a:t>
            </a:r>
            <a:r>
              <a:rPr lang="en-US" altLang="en-US" sz="3200" smtClean="0">
                <a:latin typeface="Times New Roman" pitchFamily="18" charset="0"/>
              </a:rPr>
              <a:t>)</a:t>
            </a:r>
            <a:endParaRPr lang="bg-BG" altLang="en-US" sz="3200" smtClean="0">
              <a:latin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bg-BG" altLang="en-US" sz="3200" smtClean="0">
                <a:latin typeface="Times New Roman" pitchFamily="18" charset="0"/>
              </a:rPr>
              <a:t>Възрастни – 37,7 </a:t>
            </a:r>
            <a:r>
              <a:rPr lang="en-US" altLang="en-US" sz="3200" smtClean="0">
                <a:latin typeface="Times New Roman" pitchFamily="18" charset="0"/>
              </a:rPr>
              <a:t>(29</a:t>
            </a:r>
            <a:r>
              <a:rPr lang="bg-BG" altLang="en-US" sz="3200" smtClean="0">
                <a:latin typeface="Times New Roman" pitchFamily="18" charset="0"/>
              </a:rPr>
              <a:t>,8% жени и 47,5% мъже</a:t>
            </a:r>
            <a:r>
              <a:rPr lang="en-US" altLang="en-US" sz="3200" smtClean="0">
                <a:latin typeface="Times New Roman" pitchFamily="18" charset="0"/>
              </a:rPr>
              <a:t>)</a:t>
            </a:r>
            <a:endParaRPr lang="bg-BG" altLang="en-US" sz="3200" smtClean="0">
              <a:latin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bg-BG" altLang="en-US" sz="2800" smtClean="0">
              <a:latin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</a:pPr>
            <a:endParaRPr lang="bg-BG" alt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600" smtClean="0"/>
              <a:t>Хранене</a:t>
            </a:r>
          </a:p>
        </p:txBody>
      </p:sp>
      <p:pic>
        <p:nvPicPr>
          <p:cNvPr id="51203" name="Picture 6" descr="c75e0f56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060575"/>
            <a:ext cx="4113212" cy="3384550"/>
          </a:xfrm>
          <a:noFill/>
        </p:spPr>
      </p:pic>
      <p:pic>
        <p:nvPicPr>
          <p:cNvPr id="51204" name="Picture 7" descr="68c3bf79a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2060575"/>
            <a:ext cx="4176713" cy="3384550"/>
          </a:xfrm>
          <a:noFill/>
        </p:spPr>
      </p:pic>
    </p:spTree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600" smtClean="0"/>
              <a:t/>
            </a:r>
            <a:br>
              <a:rPr lang="bg-BG" altLang="en-US" sz="3600" smtClean="0"/>
            </a:br>
            <a:r>
              <a:rPr lang="bg-BG" altLang="en-US" sz="3600" smtClean="0"/>
              <a:t>Неблагоприятни характеристики:</a:t>
            </a:r>
            <a:br>
              <a:rPr lang="bg-BG" altLang="en-US" sz="3600" smtClean="0"/>
            </a:br>
            <a:endParaRPr lang="bg-BG" altLang="en-US" sz="36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497887" cy="4530725"/>
          </a:xfrm>
        </p:spPr>
        <p:txBody>
          <a:bodyPr/>
          <a:lstStyle/>
          <a:p>
            <a:pPr eaLnBrk="1" hangingPunct="1"/>
            <a:r>
              <a:rPr lang="bg-BG" altLang="en-US" sz="3000" smtClean="0">
                <a:latin typeface="Times New Roman" pitchFamily="18" charset="0"/>
              </a:rPr>
              <a:t>Липса на възможност за столово хранене в над 60% от училищата</a:t>
            </a:r>
          </a:p>
          <a:p>
            <a:pPr eaLnBrk="1" hangingPunct="1"/>
            <a:r>
              <a:rPr lang="bg-BG" altLang="en-US" sz="3000" smtClean="0">
                <a:latin typeface="Times New Roman" pitchFamily="18" charset="0"/>
              </a:rPr>
              <a:t>Агресивна реклама на нездравословни храни</a:t>
            </a:r>
          </a:p>
          <a:p>
            <a:pPr eaLnBrk="1" hangingPunct="1"/>
            <a:r>
              <a:rPr lang="bg-BG" altLang="en-US" sz="3000" smtClean="0">
                <a:latin typeface="Times New Roman" pitchFamily="18" charset="0"/>
              </a:rPr>
              <a:t>Висок прием на висококалорични и високоенергийни храни</a:t>
            </a:r>
          </a:p>
          <a:p>
            <a:pPr eaLnBrk="1" hangingPunct="1"/>
            <a:r>
              <a:rPr lang="bg-BG" altLang="en-US" sz="3000" smtClean="0">
                <a:latin typeface="Times New Roman" pitchFamily="18" charset="0"/>
              </a:rPr>
              <a:t>Ниска и сезонна консумация на пресни плодове и зеленчуци, ниска консумация на риба</a:t>
            </a:r>
          </a:p>
          <a:p>
            <a:pPr eaLnBrk="1" hangingPunct="1"/>
            <a:r>
              <a:rPr lang="bg-BG" altLang="en-US" sz="3000" smtClean="0">
                <a:latin typeface="Times New Roman" pitchFamily="18" charset="0"/>
              </a:rPr>
              <a:t>Разстройства на хранителното поведение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075612" cy="1008062"/>
          </a:xfrm>
        </p:spPr>
        <p:txBody>
          <a:bodyPr/>
          <a:lstStyle/>
          <a:p>
            <a:r>
              <a:rPr lang="bg-BG" altLang="en-US" sz="3800" b="1" smtClean="0">
                <a:solidFill>
                  <a:schemeClr val="tx1"/>
                </a:solidFill>
              </a:rPr>
              <a:t>ДЕТЕРМИНАНТИ НА ЗДРАВЕТО  </a:t>
            </a:r>
            <a:r>
              <a:rPr lang="bg-BG" altLang="en-US" sz="2800" i="1" smtClean="0">
                <a:solidFill>
                  <a:schemeClr val="tx1"/>
                </a:solidFill>
              </a:rPr>
              <a:t>модел на</a:t>
            </a:r>
            <a:r>
              <a:rPr lang="bg-BG" altLang="en-US" sz="3800" b="1" i="1" smtClean="0">
                <a:solidFill>
                  <a:schemeClr val="tx1"/>
                </a:solidFill>
              </a:rPr>
              <a:t> </a:t>
            </a:r>
            <a:r>
              <a:rPr lang="en-US" altLang="en-US" sz="2800" i="1" smtClean="0">
                <a:solidFill>
                  <a:schemeClr val="tx1"/>
                </a:solidFill>
              </a:rPr>
              <a:t>Dalgren </a:t>
            </a:r>
            <a:r>
              <a:rPr lang="bg-BG" altLang="en-US" sz="2800" i="1" smtClean="0">
                <a:solidFill>
                  <a:schemeClr val="tx1"/>
                </a:solidFill>
              </a:rPr>
              <a:t>и </a:t>
            </a:r>
            <a:r>
              <a:rPr lang="en-US" altLang="en-US" sz="2800" i="1" smtClean="0">
                <a:solidFill>
                  <a:schemeClr val="tx1"/>
                </a:solidFill>
              </a:rPr>
              <a:t>Whitehead, 1992</a:t>
            </a:r>
            <a:endParaRPr lang="bg-BG" altLang="en-US" sz="2800" i="1" smtClean="0">
              <a:solidFill>
                <a:schemeClr val="tx1"/>
              </a:solidFill>
            </a:endParaRPr>
          </a:p>
        </p:txBody>
      </p:sp>
      <p:pic>
        <p:nvPicPr>
          <p:cNvPr id="7171" name="Picture 6" descr="Determinan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6792"/>
            <a:ext cx="8137525" cy="5184775"/>
          </a:xfr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600" smtClean="0"/>
              <a:t>Затлъстяване</a:t>
            </a:r>
          </a:p>
        </p:txBody>
      </p:sp>
      <p:pic>
        <p:nvPicPr>
          <p:cNvPr id="532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989138"/>
            <a:ext cx="4519612" cy="3600450"/>
          </a:xfr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600" smtClean="0"/>
              <a:t>Затлъстяване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en-US" smtClean="0">
                <a:latin typeface="Times New Roman" pitchFamily="18" charset="0"/>
              </a:rPr>
              <a:t>Увеличаване на честотата в световен мащаб</a:t>
            </a:r>
          </a:p>
          <a:p>
            <a:pPr eaLnBrk="1" hangingPunct="1"/>
            <a:r>
              <a:rPr lang="bg-BG" altLang="en-US" smtClean="0">
                <a:latin typeface="Times New Roman" pitchFamily="18" charset="0"/>
              </a:rPr>
              <a:t>Създадена е европейска мрежа за наблюдаване на затлъстяването сред децата</a:t>
            </a:r>
          </a:p>
          <a:p>
            <a:pPr eaLnBrk="1" hangingPunct="1"/>
            <a:r>
              <a:rPr lang="bg-BG" altLang="en-US" smtClean="0">
                <a:latin typeface="Times New Roman" pitchFamily="18" charset="0"/>
              </a:rPr>
              <a:t>България е сред страните с висока честота на наднормено тегло и затлъстяване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	2008 г. – 30,6% - наднормено тегло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		         13,6% - затлъстяване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	1998 г. – 23,3% - наднормено тегло</a:t>
            </a:r>
          </a:p>
          <a:p>
            <a:pPr eaLnBrk="1" hangingPunct="1">
              <a:buFont typeface="Wingdings" pitchFamily="2" charset="2"/>
              <a:buNone/>
            </a:pPr>
            <a:r>
              <a:rPr lang="bg-BG" altLang="en-US" smtClean="0">
                <a:latin typeface="Times New Roman" pitchFamily="18" charset="0"/>
              </a:rPr>
              <a:t>		           7,2% - затлъстяване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600" smtClean="0"/>
              <a:t>Физическа активност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en-US" sz="3200" smtClean="0">
                <a:latin typeface="Times New Roman" pitchFamily="18" charset="0"/>
              </a:rPr>
              <a:t>Намалената физическа активност – самостоятелен рисков фактор за сърдечно-съдови заболявания, рак на дебелото черво, диабет, остеопороза</a:t>
            </a:r>
          </a:p>
          <a:p>
            <a:pPr eaLnBrk="1" hangingPunct="1"/>
            <a:r>
              <a:rPr lang="bg-BG" altLang="en-US" sz="3200" smtClean="0">
                <a:latin typeface="Times New Roman" pitchFamily="18" charset="0"/>
              </a:rPr>
              <a:t>2/3 от учениците никога или почти никога не спортуват активно</a:t>
            </a:r>
          </a:p>
          <a:p>
            <a:pPr eaLnBrk="1" hangingPunct="1"/>
            <a:r>
              <a:rPr lang="bg-BG" altLang="en-US" sz="3200" smtClean="0">
                <a:latin typeface="Times New Roman" pitchFamily="18" charset="0"/>
              </a:rPr>
              <a:t>10-12% спортуват два до три пъти седмично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600" smtClean="0"/>
              <a:t>Употреба на наркотични вещества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en-US" sz="3200" smtClean="0">
                <a:latin typeface="Times New Roman" pitchFamily="18" charset="0"/>
              </a:rPr>
              <a:t>Увеличава се употребата</a:t>
            </a:r>
          </a:p>
          <a:p>
            <a:pPr eaLnBrk="1" hangingPunct="1"/>
            <a:r>
              <a:rPr lang="bg-BG" altLang="en-US" sz="3200" smtClean="0">
                <a:latin typeface="Times New Roman" pitchFamily="18" charset="0"/>
              </a:rPr>
              <a:t>Променя се моделът на разпространение</a:t>
            </a:r>
          </a:p>
          <a:p>
            <a:pPr eaLnBrk="1" hangingPunct="1"/>
            <a:r>
              <a:rPr lang="bg-BG" altLang="en-US" sz="3200" smtClean="0">
                <a:latin typeface="Times New Roman" pitchFamily="18" charset="0"/>
              </a:rPr>
              <a:t>Увеличава се делът на хората, които оценяват значимостта на проблема и желаят да бъдат по-информирани за него</a:t>
            </a:r>
          </a:p>
          <a:p>
            <a:pPr eaLnBrk="1" hangingPunct="1"/>
            <a:r>
              <a:rPr lang="bg-BG" altLang="en-US" sz="3200" smtClean="0">
                <a:latin typeface="Times New Roman" pitchFamily="18" charset="0"/>
              </a:rPr>
              <a:t>Основни източници на информация са печатните и електронните медии. Рядко се използува специализирана литература и консултация със здравен специалист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988300" cy="1143000"/>
          </a:xfrm>
        </p:spPr>
        <p:txBody>
          <a:bodyPr/>
          <a:lstStyle/>
          <a:p>
            <a:pPr eaLnBrk="1" hangingPunct="1"/>
            <a:r>
              <a:rPr lang="bg-BG" altLang="en-US" sz="4000" smtClean="0">
                <a:solidFill>
                  <a:schemeClr val="tx1"/>
                </a:solidFill>
              </a:rPr>
              <a:t>ДЕТЕРМИНАНТИ НА ЗДРАВЕТО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281987" cy="47815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bg-BG" altLang="en-US" sz="3200" smtClean="0">
                <a:latin typeface="Times New Roman" pitchFamily="18" charset="0"/>
              </a:rPr>
              <a:t>	Според </a:t>
            </a:r>
            <a:r>
              <a:rPr lang="en-US" altLang="en-US" sz="3200" smtClean="0">
                <a:latin typeface="Times New Roman" pitchFamily="18" charset="0"/>
              </a:rPr>
              <a:t>м</a:t>
            </a:r>
            <a:r>
              <a:rPr lang="bg-BG" altLang="en-US" sz="3200" smtClean="0">
                <a:latin typeface="Times New Roman" pitchFamily="18" charset="0"/>
              </a:rPr>
              <a:t>ястото им в причинната верига за възникване на заболяване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hlink"/>
              </a:buClr>
              <a:buFont typeface="Times New Roman" pitchFamily="18" charset="0"/>
              <a:buAutoNum type="arabicPeriod"/>
            </a:pPr>
            <a:r>
              <a:rPr lang="bg-BG" altLang="en-US" sz="3200" smtClean="0">
                <a:solidFill>
                  <a:schemeClr val="hlink"/>
                </a:solidFill>
                <a:latin typeface="Times New Roman" pitchFamily="18" charset="0"/>
              </a:rPr>
              <a:t>Проксимални</a:t>
            </a:r>
            <a:r>
              <a:rPr lang="bg-BG" altLang="en-US" sz="3200" smtClean="0">
                <a:latin typeface="Times New Roman" pitchFamily="18" charset="0"/>
              </a:rPr>
              <a:t> – директно или почти директно причиняват заболяване. Действат на индивидуално ниво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hlink"/>
              </a:buClr>
              <a:buFont typeface="Times New Roman" pitchFamily="18" charset="0"/>
              <a:buAutoNum type="arabicPeriod"/>
            </a:pPr>
            <a:r>
              <a:rPr lang="bg-BG" altLang="en-US" sz="3200" smtClean="0">
                <a:solidFill>
                  <a:schemeClr val="hlink"/>
                </a:solidFill>
                <a:latin typeface="Times New Roman" pitchFamily="18" charset="0"/>
              </a:rPr>
              <a:t>Дистални</a:t>
            </a:r>
            <a:r>
              <a:rPr lang="bg-BG" altLang="en-US" sz="3200" smtClean="0">
                <a:latin typeface="Times New Roman" pitchFamily="18" charset="0"/>
              </a:rPr>
              <a:t> – предшестват влиянието на проксималните фактори, като имат усилващ ефект върху тях. Влияят индиректно върху заболяването. Засягат големи групи лица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eaLnBrk="1" hangingPunct="1"/>
            <a:r>
              <a:rPr lang="bg-BG" altLang="en-US" sz="3600" smtClean="0">
                <a:solidFill>
                  <a:schemeClr val="tx1"/>
                </a:solidFill>
              </a:rPr>
              <a:t>ДЕТЕРМИНАНТИ НА ЗДРАВЕТО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en-US" sz="3200" dirty="0" smtClean="0">
                <a:latin typeface="Times New Roman" pitchFamily="18" charset="0"/>
              </a:rPr>
              <a:t>Според възможността за въздействие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hlink"/>
              </a:buClr>
              <a:buFont typeface="Times New Roman" pitchFamily="18" charset="0"/>
              <a:buAutoNum type="arabicPeriod"/>
            </a:pPr>
            <a:r>
              <a:rPr lang="bg-BG" altLang="en-US" sz="3200" dirty="0" smtClean="0">
                <a:solidFill>
                  <a:schemeClr val="accent6"/>
                </a:solidFill>
                <a:latin typeface="Times New Roman" pitchFamily="18" charset="0"/>
              </a:rPr>
              <a:t>Модифицируеми</a:t>
            </a:r>
            <a:r>
              <a:rPr lang="bg-BG" altLang="en-US" sz="3200" dirty="0" smtClean="0">
                <a:latin typeface="Times New Roman" pitchFamily="18" charset="0"/>
              </a:rPr>
              <a:t> – влиянието им може да бъде отстранено или намалено чрез целенасочена поведенческа промяна или оздравяване на околната среда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hlink"/>
              </a:buClr>
              <a:buFont typeface="Times New Roman" pitchFamily="18" charset="0"/>
              <a:buAutoNum type="arabicPeriod"/>
            </a:pPr>
            <a:r>
              <a:rPr lang="bg-BG" altLang="en-US" sz="3200" dirty="0" smtClean="0">
                <a:solidFill>
                  <a:schemeClr val="accent6"/>
                </a:solidFill>
                <a:latin typeface="Times New Roman" pitchFamily="18" charset="0"/>
              </a:rPr>
              <a:t>Немодифицируеми</a:t>
            </a:r>
            <a:r>
              <a:rPr lang="bg-BG" altLang="en-US" sz="3200" dirty="0" smtClean="0">
                <a:latin typeface="Times New Roman" pitchFamily="18" charset="0"/>
              </a:rPr>
              <a:t> – фиксирани характеристики на лицата, които не могат да бъдат променяни (пол, възраст, кръвна група)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en-US" sz="3600" smtClean="0">
                <a:solidFill>
                  <a:schemeClr val="tx1"/>
                </a:solidFill>
              </a:rPr>
              <a:t>ДЕТЕРМИНАНТИ НА ЗДРАВЕТО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bg-BG" altLang="en-US" sz="3200" dirty="0" smtClean="0">
                <a:latin typeface="Times New Roman" pitchFamily="18" charset="0"/>
              </a:rPr>
              <a:t>Според </a:t>
            </a:r>
            <a:r>
              <a:rPr lang="bg-BG" altLang="en-US" sz="3200" dirty="0" err="1" smtClean="0">
                <a:latin typeface="Times New Roman" pitchFamily="18" charset="0"/>
              </a:rPr>
              <a:t>комплексността</a:t>
            </a:r>
            <a:r>
              <a:rPr lang="bg-BG" altLang="en-US" sz="3200" dirty="0" smtClean="0">
                <a:latin typeface="Times New Roman" pitchFamily="18" charset="0"/>
              </a:rPr>
              <a:t> им 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hlink"/>
              </a:buClr>
              <a:buFont typeface="Times New Roman" pitchFamily="18" charset="0"/>
              <a:buAutoNum type="arabicPeriod"/>
            </a:pPr>
            <a:r>
              <a:rPr lang="bg-BG" altLang="en-US" sz="3200" dirty="0" smtClean="0">
                <a:solidFill>
                  <a:schemeClr val="accent6"/>
                </a:solidFill>
                <a:latin typeface="Times New Roman" pitchFamily="18" charset="0"/>
              </a:rPr>
              <a:t>Първични</a:t>
            </a:r>
            <a:r>
              <a:rPr lang="bg-BG" altLang="en-US" sz="3200" dirty="0" smtClean="0">
                <a:latin typeface="Times New Roman" pitchFamily="18" charset="0"/>
              </a:rPr>
              <a:t> – елементи на поведението или околната среда, които повишават риска от заболяване</a:t>
            </a:r>
          </a:p>
          <a:p>
            <a:pPr marL="533400" indent="-533400" eaLnBrk="1" hangingPunct="1">
              <a:lnSpc>
                <a:spcPct val="90000"/>
              </a:lnSpc>
              <a:buClr>
                <a:schemeClr val="hlink"/>
              </a:buClr>
              <a:buFont typeface="Times New Roman" pitchFamily="18" charset="0"/>
              <a:buAutoNum type="arabicPeriod"/>
            </a:pPr>
            <a:r>
              <a:rPr lang="bg-BG" altLang="en-US" sz="3200" dirty="0" smtClean="0">
                <a:solidFill>
                  <a:schemeClr val="accent6"/>
                </a:solidFill>
                <a:latin typeface="Times New Roman" pitchFamily="18" charset="0"/>
              </a:rPr>
              <a:t>Вторични</a:t>
            </a:r>
            <a:r>
              <a:rPr lang="bg-BG" altLang="en-US" sz="3200" dirty="0" smtClean="0">
                <a:latin typeface="Times New Roman" pitchFamily="18" charset="0"/>
              </a:rPr>
              <a:t> – заболявания, които от своя страна повишават риска от възникване на други заболявания (артериална хипертония, диабет)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лавие 1"/>
          <p:cNvSpPr>
            <a:spLocks noGrp="1"/>
          </p:cNvSpPr>
          <p:nvPr>
            <p:ph type="title"/>
          </p:nvPr>
        </p:nvSpPr>
        <p:spPr>
          <a:xfrm>
            <a:off x="755650" y="277813"/>
            <a:ext cx="8137525" cy="1143000"/>
          </a:xfrm>
        </p:spPr>
        <p:txBody>
          <a:bodyPr/>
          <a:lstStyle/>
          <a:p>
            <a:r>
              <a:rPr lang="bg-BG" altLang="en-US" sz="3800" b="1" smtClean="0">
                <a:solidFill>
                  <a:schemeClr val="tx1"/>
                </a:solidFill>
              </a:rPr>
              <a:t>ДЕТЕРМИНАНТИ НА ЗДРАВЕТО</a:t>
            </a:r>
            <a:endParaRPr lang="en-US" altLang="en-US" sz="3800" b="1" smtClean="0"/>
          </a:p>
        </p:txBody>
      </p:sp>
      <p:graphicFrame>
        <p:nvGraphicFramePr>
          <p:cNvPr id="11267" name="Контейнер за съдържание 3"/>
          <p:cNvGraphicFramePr>
            <a:graphicFrameLocks noGrp="1" noChangeAspect="1"/>
          </p:cNvGraphicFramePr>
          <p:nvPr>
            <p:ph idx="1"/>
          </p:nvPr>
        </p:nvGraphicFramePr>
        <p:xfrm>
          <a:off x="684213" y="1916113"/>
          <a:ext cx="7991475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3" imgW="6300850" imgH="2554645" progId="Word.Document.12">
                  <p:embed/>
                </p:oleObj>
              </mc:Choice>
              <mc:Fallback>
                <p:oleObj name="Document" r:id="rId3" imgW="6300850" imgH="2554645" progId="Word.Document.12">
                  <p:embed/>
                  <p:pic>
                    <p:nvPicPr>
                      <p:cNvPr id="0" name="Контейнер за съдържание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7991475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1685</TotalTime>
  <Words>2491</Words>
  <Application>Microsoft Office PowerPoint</Application>
  <PresentationFormat>Презентация на цял екран (4:3)</PresentationFormat>
  <Paragraphs>345</Paragraphs>
  <Slides>53</Slides>
  <Notes>2</Notes>
  <HiddenSlides>1</HiddenSlides>
  <MMClips>0</MMClips>
  <ScaleCrop>false</ScaleCrop>
  <HeadingPairs>
    <vt:vector size="8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3</vt:i4>
      </vt:variant>
      <vt:variant>
        <vt:lpstr>Заглавия на слайдовете</vt:lpstr>
      </vt:variant>
      <vt:variant>
        <vt:i4>53</vt:i4>
      </vt:variant>
    </vt:vector>
  </HeadingPairs>
  <TitlesOfParts>
    <vt:vector size="61" baseType="lpstr">
      <vt:lpstr>Arial</vt:lpstr>
      <vt:lpstr>Calibri</vt:lpstr>
      <vt:lpstr>Times New Roman</vt:lpstr>
      <vt:lpstr>Wingdings</vt:lpstr>
      <vt:lpstr>Layers</vt:lpstr>
      <vt:lpstr>Document</vt:lpstr>
      <vt:lpstr>Диаграма на Microsoft Excel</vt:lpstr>
      <vt:lpstr>CorelDRAW.Graphic.10</vt:lpstr>
      <vt:lpstr>ДЕТЕРМИНАНТИ НА ЗДРАВЕТО</vt:lpstr>
      <vt:lpstr>ДЕТЕРМИНАНТИ НА ЗДРАВЕТО</vt:lpstr>
      <vt:lpstr>ОСНОВНИ ГРУПИ ДЕТЕРМИНАНТИ</vt:lpstr>
      <vt:lpstr>Презентация на PowerPoint</vt:lpstr>
      <vt:lpstr>ДЕТЕРМИНАНТИ НА ЗДРАВЕТО  модел на Dalgren и Whitehead, 1992</vt:lpstr>
      <vt:lpstr>ДЕТЕРМИНАНТИ НА ЗДРАВЕТО</vt:lpstr>
      <vt:lpstr>ДЕТЕРМИНАНТИ НА ЗДРАВЕТО</vt:lpstr>
      <vt:lpstr>ДЕТЕРМИНАНТИ НА ЗДРАВЕТО</vt:lpstr>
      <vt:lpstr>ДЕТЕРМИНАНТИ НА ЗДРАВЕТО</vt:lpstr>
      <vt:lpstr>ВЪЗДЕЙСТВИЕ НА ДЕТЕРМИНАНТИТЕ НА ЗДРАВЕТО</vt:lpstr>
      <vt:lpstr>ВЪЗДЕЙСТВИЕ НА ДЕТЕРМИНАНТИТЕ НА ЗДРАВЕТО</vt:lpstr>
      <vt:lpstr>ВЪЗДЕЙСТВИЕ НА ДЕТЕРМИНАНТИТЕ НА ЗДРАВЕТО</vt:lpstr>
      <vt:lpstr>ВЪЗДЕЙСТВИЕ НА ДЕТЕРМИНАНТИТЕ НА ЗДРАВЕТО</vt:lpstr>
      <vt:lpstr>ВЪЗДЕЙСТВИЕ НА ДЕТЕРМИНАНТИТЕ НА ЗДРАВЕТО</vt:lpstr>
      <vt:lpstr>Кумулиране (синергизъм) при въздействие на рисковите фактори</vt:lpstr>
      <vt:lpstr>ВЪЗДЕЙСТВИЕ НА ДЕТЕРМИНАНТИТЕ НА ЗДРАВЕТО</vt:lpstr>
      <vt:lpstr>ВЪЗДЕЙСТВИЕ ВЪРХУ ДЕТЕРМИНАНТИТЕ НА ЗДРАВЕТО</vt:lpstr>
      <vt:lpstr>Консумация на цигари за периода 1970-2000 г. в избрани европейски страни</vt:lpstr>
      <vt:lpstr>Епидемиология на тютюнопушенето</vt:lpstr>
      <vt:lpstr>Ранжиране на европейските страни според консумацията на цигари, 2001 г.</vt:lpstr>
      <vt:lpstr> Фактори за разпространение </vt:lpstr>
      <vt:lpstr> Акценти на антиникотиновата кампания </vt:lpstr>
      <vt:lpstr>ВЪЗДЕЙСТВИЕ ВЪРХУ ДЕТЕРМИНАНТИТЕ НА ЗДРАВЕТО</vt:lpstr>
      <vt:lpstr>ОЦЕНКА НА РИСКА</vt:lpstr>
      <vt:lpstr>ОЦЕНКА НА РИСКА</vt:lpstr>
      <vt:lpstr>Презентация на PowerPoint</vt:lpstr>
      <vt:lpstr>ОЦЕНКА НА РИСКА</vt:lpstr>
      <vt:lpstr>ОЦЕНКА НА РИСКА</vt:lpstr>
      <vt:lpstr>ОЦЕНКА НА РИСКА</vt:lpstr>
      <vt:lpstr>ОЦЕНКА НА РИСКА</vt:lpstr>
      <vt:lpstr>УПРАВЛЕНИЕ НА РИСКА</vt:lpstr>
      <vt:lpstr>УПРАВЛЕНИЕ НА РИСКА</vt:lpstr>
      <vt:lpstr>УПРАВЛЕНИЕ НА РИСКА</vt:lpstr>
      <vt:lpstr>УПРАВЛЕНИЕ НА РИСКА</vt:lpstr>
      <vt:lpstr>УПРАВЛЕНИЕ НА РИСКА</vt:lpstr>
      <vt:lpstr>СЪОБЩАВАНЕ НА РИСКА</vt:lpstr>
      <vt:lpstr>СЪОБЩАВАНЕ НА РИСКА</vt:lpstr>
      <vt:lpstr>СЪОБЩАВАНЕ НА РИСКА</vt:lpstr>
      <vt:lpstr>СЪОБЩАВАНЕ НА РИСКА</vt:lpstr>
      <vt:lpstr>ВЪЗПРИЕМАНЕ НА РИСКА</vt:lpstr>
      <vt:lpstr>Ролята на здравния професионалист</vt:lpstr>
      <vt:lpstr>Рискова констелация на българското население</vt:lpstr>
      <vt:lpstr>Тютюнопушене</vt:lpstr>
      <vt:lpstr>Тютюнопушенето не е просто вреден навик</vt:lpstr>
      <vt:lpstr>Тютюнопушенето не е просто вреден навик</vt:lpstr>
      <vt:lpstr>Пасивно тютюнопушене</vt:lpstr>
      <vt:lpstr> Разпространение според възрастта </vt:lpstr>
      <vt:lpstr>Хранене</vt:lpstr>
      <vt:lpstr> Неблагоприятни характеристики: </vt:lpstr>
      <vt:lpstr>Затлъстяване</vt:lpstr>
      <vt:lpstr>Затлъстяване</vt:lpstr>
      <vt:lpstr>Физическа активност</vt:lpstr>
      <vt:lpstr>Употреба на наркотични вещества</vt:lpstr>
    </vt:vector>
  </TitlesOfParts>
  <Company>Mu-Pleven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Stela</dc:creator>
  <cp:lastModifiedBy>Георги Георгиев</cp:lastModifiedBy>
  <cp:revision>68</cp:revision>
  <dcterms:created xsi:type="dcterms:W3CDTF">2009-06-02T11:28:11Z</dcterms:created>
  <dcterms:modified xsi:type="dcterms:W3CDTF">2020-04-04T15:26:19Z</dcterms:modified>
</cp:coreProperties>
</file>