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4"/>
  </p:notesMasterIdLst>
  <p:sldIdLst>
    <p:sldId id="256" r:id="rId2"/>
    <p:sldId id="258" r:id="rId3"/>
    <p:sldId id="257" r:id="rId4"/>
    <p:sldId id="278" r:id="rId5"/>
    <p:sldId id="279" r:id="rId6"/>
    <p:sldId id="280" r:id="rId7"/>
    <p:sldId id="281" r:id="rId8"/>
    <p:sldId id="262" r:id="rId9"/>
    <p:sldId id="260" r:id="rId10"/>
    <p:sldId id="261" r:id="rId11"/>
    <p:sldId id="292" r:id="rId12"/>
    <p:sldId id="267" r:id="rId13"/>
    <p:sldId id="259" r:id="rId14"/>
    <p:sldId id="299" r:id="rId15"/>
    <p:sldId id="298" r:id="rId16"/>
    <p:sldId id="293" r:id="rId17"/>
    <p:sldId id="295" r:id="rId18"/>
    <p:sldId id="296" r:id="rId19"/>
    <p:sldId id="297" r:id="rId20"/>
    <p:sldId id="263" r:id="rId21"/>
    <p:sldId id="264" r:id="rId22"/>
    <p:sldId id="265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7" r:id="rId32"/>
    <p:sldId id="276" r:id="rId33"/>
    <p:sldId id="282" r:id="rId34"/>
    <p:sldId id="286" r:id="rId35"/>
    <p:sldId id="287" r:id="rId36"/>
    <p:sldId id="283" r:id="rId37"/>
    <p:sldId id="284" r:id="rId38"/>
    <p:sldId id="288" r:id="rId39"/>
    <p:sldId id="289" r:id="rId40"/>
    <p:sldId id="285" r:id="rId41"/>
    <p:sldId id="290" r:id="rId42"/>
    <p:sldId id="291" r:id="rId4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45EFD-038B-44BC-94BE-C13BA00BE56C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D8BD2-32E2-4AAA-98A3-4C0CA9514B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1956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D8BD2-32E2-4AAA-98A3-4C0CA9514B67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8727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D8BD2-32E2-4AAA-98A3-4C0CA9514B67}" type="slidenum">
              <a:rPr lang="bg-BG" smtClean="0"/>
              <a:t>40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7598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99DE771-93EB-40EB-A3B1-239228359607}" type="datetimeFigureOut">
              <a:rPr lang="bg-BG" smtClean="0"/>
              <a:t>4.4.2020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CB44677-7CCC-4E36-A8F9-3510B4BA213C}" type="slidenum">
              <a:rPr lang="bg-BG" smtClean="0"/>
              <a:t>‹#›</a:t>
            </a:fld>
            <a:endParaRPr lang="bg-BG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712968" cy="2448272"/>
          </a:xfrm>
        </p:spPr>
        <p:txBody>
          <a:bodyPr/>
          <a:lstStyle/>
          <a:p>
            <a:r>
              <a:rPr lang="bg-B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ПОВЕДЕНЧЕСКИ СТРАТЕГИИ ЗА ПРОМОЦИЯ НА ЗДРАВЕТО</a:t>
            </a:r>
            <a:endParaRPr lang="bg-BG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365104"/>
            <a:ext cx="6912768" cy="1440160"/>
          </a:xfrm>
        </p:spPr>
        <p:txBody>
          <a:bodyPr>
            <a:noAutofit/>
          </a:bodyPr>
          <a:lstStyle/>
          <a:p>
            <a:r>
              <a:rPr lang="bg-BG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Доц. д-р Стела Георгиева, </a:t>
            </a:r>
            <a:r>
              <a:rPr lang="bg-BG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bg-BG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Катедра „</a:t>
            </a:r>
            <a:r>
              <a:rPr lang="bg-BG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Общественоздравни</a:t>
            </a:r>
            <a:r>
              <a:rPr lang="bg-BG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науки“</a:t>
            </a:r>
            <a:endParaRPr lang="bg-BG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оъгълник 3"/>
          <p:cNvSpPr/>
          <p:nvPr/>
        </p:nvSpPr>
        <p:spPr>
          <a:xfrm>
            <a:off x="395536" y="1124744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endParaRPr lang="bg-BG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3563888" y="93693"/>
            <a:ext cx="5724128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 УНИВЕРСИТЕТ – ПЛЕВЕН</a:t>
            </a:r>
          </a:p>
          <a:p>
            <a:pPr algn="ctr">
              <a:defRPr/>
            </a:pPr>
            <a:r>
              <a:rPr lang="bg-BG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ФАКУЛТЕТ „ОБЩЕСТВЕНО ЗДРАВЕ“</a:t>
            </a: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ЦЕНТЪР ЗА ДИСТАНЦИОННО ОБУЧЕНИЕ</a:t>
            </a:r>
            <a:endParaRPr lang="bg-BG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16058"/>
              </p:ext>
            </p:extLst>
          </p:nvPr>
        </p:nvGraphicFramePr>
        <p:xfrm>
          <a:off x="405895" y="107293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895" y="107293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073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196752"/>
          </a:xfrm>
        </p:spPr>
        <p:txBody>
          <a:bodyPr/>
          <a:lstStyle/>
          <a:p>
            <a:r>
              <a:rPr lang="bg-BG" sz="4400" dirty="0" smtClean="0">
                <a:solidFill>
                  <a:schemeClr val="accent1"/>
                </a:solidFill>
                <a:effectLst/>
                <a:cs typeface="Times New Roman" panose="02020603050405020304" pitchFamily="18" charset="0"/>
              </a:rPr>
              <a:t>ЗДРАВНИ КОМУНИКАЦИИ</a:t>
            </a:r>
            <a:endParaRPr lang="bg-BG" sz="4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Комуникацията е процес, включващ следните компоненти: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Източник на съобщението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Получател на съобщението (аудитория)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Съобщение, послание (съдържание)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Канал на предаване на съобщението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Обратна връзка</a:t>
            </a:r>
            <a:endParaRPr lang="bg-BG" sz="3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43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196752"/>
          </a:xfrm>
        </p:spPr>
        <p:txBody>
          <a:bodyPr/>
          <a:lstStyle/>
          <a:p>
            <a:r>
              <a:rPr lang="bg-BG" sz="4400" dirty="0" smtClean="0">
                <a:solidFill>
                  <a:schemeClr val="accent1"/>
                </a:solidFill>
                <a:effectLst/>
                <a:cs typeface="Times New Roman" panose="02020603050405020304" pitchFamily="18" charset="0"/>
              </a:rPr>
              <a:t>ЗДРАВНИ КОМУНИКАЦИИ</a:t>
            </a:r>
            <a:endParaRPr lang="bg-BG" sz="4400" dirty="0">
              <a:solidFill>
                <a:schemeClr val="accent1"/>
              </a:solidFill>
            </a:endParaRPr>
          </a:p>
        </p:txBody>
      </p:sp>
      <p:pic>
        <p:nvPicPr>
          <p:cNvPr id="4" name="Picture 4" descr="Картина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416823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3"/>
            <a:ext cx="7883153" cy="2088232"/>
          </a:xfrm>
        </p:spPr>
        <p:txBody>
          <a:bodyPr/>
          <a:lstStyle/>
          <a:p>
            <a:r>
              <a:rPr lang="bg-BG" sz="5400" b="1" dirty="0"/>
              <a:t>СОЦИАЛЕН МАРКЕТИНГ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2852936"/>
            <a:ext cx="8064895" cy="3744416"/>
          </a:xfrm>
        </p:spPr>
        <p:txBody>
          <a:bodyPr>
            <a:noAutofit/>
          </a:bodyPr>
          <a:lstStyle/>
          <a:p>
            <a:r>
              <a:rPr lang="bg-B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Най-често използвания подход за здравна комуникация</a:t>
            </a:r>
          </a:p>
          <a:p>
            <a:r>
              <a:rPr lang="bg-B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 от </a:t>
            </a:r>
            <a:r>
              <a:rPr lang="bg-BG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Котлър</a:t>
            </a:r>
            <a:r>
              <a:rPr lang="bg-B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bg-BG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Золтман</a:t>
            </a:r>
            <a:r>
              <a:rPr lang="bg-BG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през 1971 г. по аналогия с принципите на бизнес маркетинга</a:t>
            </a:r>
          </a:p>
        </p:txBody>
      </p:sp>
    </p:spTree>
    <p:extLst>
      <p:ext uri="{BB962C8B-B14F-4D97-AF65-F5344CB8AC3E}">
        <p14:creationId xmlns:p14="http://schemas.microsoft.com/office/powerpoint/2010/main" val="5511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1" y="1101824"/>
            <a:ext cx="8784975" cy="5589240"/>
          </a:xfrm>
        </p:spPr>
        <p:txBody>
          <a:bodyPr>
            <a:normAutofit lnSpcReduction="10000"/>
          </a:bodyPr>
          <a:lstStyle/>
          <a:p>
            <a:r>
              <a:rPr lang="bg-BG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Маркетингът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3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продажба) е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от дейности, които са насочени към създаване на рентабилност в работата на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предприятие. Те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използват за насочване на потока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 и услуги от производителя до потребителя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(клиент).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Американската маркетингова асоциация (</a:t>
            </a:r>
            <a:r>
              <a:rPr lang="bg-BG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маркетингът е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съвкупност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процеси за създаване, комуникиране и предоставяне на стойност за потребителите и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на взаимоотношенията с тях по начин, по който се облагодетелстват организацията и всички свързани с нея страни.</a:t>
            </a:r>
          </a:p>
          <a:p>
            <a:endParaRPr lang="bg-BG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1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1" y="1101824"/>
            <a:ext cx="8784975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По-нови схващания:</a:t>
            </a:r>
          </a:p>
          <a:p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Мениджмънтът и маркетингът трябва да служат на по-висши цели от реализирането на печалба.</a:t>
            </a:r>
          </a:p>
          <a:p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Трябва да се стремят към благородни и социално значими цели.</a:t>
            </a:r>
          </a:p>
        </p:txBody>
      </p:sp>
    </p:spTree>
    <p:extLst>
      <p:ext uri="{BB962C8B-B14F-4D97-AF65-F5344CB8AC3E}">
        <p14:creationId xmlns:p14="http://schemas.microsoft.com/office/powerpoint/2010/main" val="400183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474" y="1268760"/>
            <a:ext cx="8639013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Социалният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е: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техники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похвати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целящи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цели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благо.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роцес на прилагане на маркетинговите концепции и техники за предлагане, въвеждане и утвърждаване на полезни социални идеи и практики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с нетърговска цел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  да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благосъстоянието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тяхното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bg-BG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7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08112"/>
            <a:ext cx="8630616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нестопанска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правителствени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социалната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печели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Физически лица или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цяло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аудитория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Лица с висок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здравето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такива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биха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могли да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поведения за да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помогнат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социален маркетинг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ползват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колани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шофиране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срещу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тютюнопушенето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опазване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среда или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презервативи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bg-BG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62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9073008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Възниква въпросът: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Можем ли да продаваме идеи, нагласи, социални цели по същия начин, по който продаваме стоки?</a:t>
            </a:r>
          </a:p>
          <a:p>
            <a:pPr marL="0" indent="0">
              <a:buNone/>
            </a:pP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Подобно на маркетинга в търговията,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социалния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се основава на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идеите за:</a:t>
            </a:r>
          </a:p>
          <a:p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</a:t>
            </a:r>
          </a:p>
          <a:p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</a:t>
            </a:r>
          </a:p>
          <a:p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място</a:t>
            </a:r>
          </a:p>
          <a:p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представяне </a:t>
            </a:r>
          </a:p>
          <a:p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на характеристиките на потребителите и техните очаквания за желания резултат или продукт.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22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здравословно поведение, стоки и услуги, свързани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 здравето. Предлаганият продукт трябва да се съревновава успешно с ползите от настоящото поведение.</a:t>
            </a:r>
          </a:p>
          <a:p>
            <a:pPr marL="0" indent="0">
              <a:buNone/>
            </a:pPr>
            <a:r>
              <a:rPr lang="bg-BG" sz="3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финансова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купуване на здравословна храна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други „разходи“ – време, усилие, стрес, социално напрежение, поради противопоставяне на възприети норми, допълнителна работа</a:t>
            </a:r>
          </a:p>
          <a:p>
            <a:pPr marL="0" indent="0">
              <a:buNone/>
            </a:pP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Очакваните ползи трябва да надхвърлят разходите:</a:t>
            </a:r>
          </a:p>
          <a:p>
            <a:pPr marL="0" indent="0" algn="ctr">
              <a:buNone/>
            </a:pPr>
            <a:r>
              <a:rPr lang="bg-BG" sz="3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Ползи – Разход = Нетна стойност</a:t>
            </a:r>
          </a:p>
          <a:p>
            <a:pPr marL="0" indent="0">
              <a:buNone/>
            </a:pPr>
            <a:endParaRPr lang="bg-BG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76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Място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да е лесно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достъпно, да е в близост до целевата аудитория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3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Представяне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атрактивно, за да бъде забелязано</a:t>
            </a:r>
          </a:p>
          <a:p>
            <a:pPr marL="0" indent="0">
              <a:buNone/>
            </a:pPr>
            <a:r>
              <a:rPr lang="bg-BG" sz="3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на характеристиките на потребителите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знания, нагласи, готовност за промяна.</a:t>
            </a:r>
          </a:p>
          <a:p>
            <a:pPr marL="0" indent="0">
              <a:buNone/>
            </a:pP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93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712968" cy="936104"/>
          </a:xfrm>
        </p:spPr>
        <p:txBody>
          <a:bodyPr/>
          <a:lstStyle/>
          <a:p>
            <a:r>
              <a:rPr lang="bg-BG" sz="4400" dirty="0">
                <a:effectLst/>
                <a:cs typeface="Times New Roman" panose="02020603050405020304" pitchFamily="18" charset="0"/>
              </a:rPr>
              <a:t>ПОВЕДЕНЧЕСКИ СТРАТЕГИИ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Възникването и утвърждаването им са свързани с:</a:t>
            </a:r>
          </a:p>
          <a:p>
            <a:pPr>
              <a:buClr>
                <a:schemeClr val="tx2"/>
              </a:buClr>
            </a:pPr>
            <a:r>
              <a:rPr lang="bg-BG" sz="32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епидемиологичния преход, </a:t>
            </a: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настъпил в 50-те години на ХХ век</a:t>
            </a:r>
          </a:p>
          <a:p>
            <a:pPr>
              <a:buClr>
                <a:schemeClr val="tx2"/>
              </a:buClr>
            </a:pPr>
            <a:r>
              <a:rPr lang="bg-BG" sz="32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теорията за рисовите фактори</a:t>
            </a:r>
          </a:p>
          <a:p>
            <a:pPr>
              <a:buClr>
                <a:schemeClr val="tx2"/>
              </a:buClr>
            </a:pPr>
            <a:r>
              <a:rPr lang="bg-BG" sz="32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нарастващи разходи </a:t>
            </a: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за здравна помощ</a:t>
            </a:r>
          </a:p>
          <a:p>
            <a:pPr>
              <a:buClr>
                <a:schemeClr val="tx2"/>
              </a:buClr>
            </a:pPr>
            <a:r>
              <a:rPr lang="bg-BG" sz="32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незадоволителни резултати </a:t>
            </a: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от вложените ресурси и усилия</a:t>
            </a:r>
          </a:p>
          <a:p>
            <a:pPr>
              <a:buClr>
                <a:schemeClr val="tx2"/>
              </a:buClr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8093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21098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29210"/>
            <a:ext cx="8964488" cy="56401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Разлики между социалния маркетинг в промоцията на здравето и търговския маркетинг: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 дългосрочни ползи, вместо незабавните удоволствия и ползи от поведенията, които се модифицират или премахват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Социално желаните модели са по-скъпи като време и усилия, отколкото алтернативните нежелани поведения.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от здравословните модели на поведение не са в съответствие със съществуващата социална норма, особено в някои социални сегменти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95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дефиниране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по-абстрактни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сравнение с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търговията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Прицелните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 много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-негативна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нагласа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-висок риск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Социалният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сблъсква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много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дълбоко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вкоренени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навици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Здравното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изключително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 в противовес на много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покупателско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търговията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1108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133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Социалният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обект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политически натиск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липсващи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ограничават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продължителността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социалният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много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повече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посредници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отколкото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търговския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повече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отколкото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индивида. </a:t>
            </a:r>
          </a:p>
          <a:p>
            <a:pPr marL="0" indent="0">
              <a:buNone/>
            </a:pP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33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0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СОЦИАЛЕН МАРКЕТИНГ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08112"/>
            <a:ext cx="8712968" cy="5661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Процесите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социалния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следната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последователност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marL="0" indent="0"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прицелната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концепция за интервенция </a:t>
            </a:r>
          </a:p>
          <a:p>
            <a:pPr marL="0" indent="0"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съобщение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Тестване на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съобщението 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Използване на съобщението </a:t>
            </a:r>
          </a:p>
          <a:p>
            <a:pPr marL="0" indent="0">
              <a:buNone/>
            </a:pP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Оценка на процеса </a:t>
            </a:r>
          </a:p>
          <a:p>
            <a:pPr marL="0" indent="0">
              <a:buNone/>
            </a:pP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Оценка на резултата </a:t>
            </a:r>
          </a:p>
          <a:p>
            <a:pPr marL="0" indent="0">
              <a:buNone/>
            </a:pP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745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64704"/>
            <a:ext cx="7772400" cy="2520281"/>
          </a:xfrm>
        </p:spPr>
        <p:txBody>
          <a:bodyPr/>
          <a:lstStyle/>
          <a:p>
            <a:r>
              <a:rPr lang="bg-BG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 КАМПАНИИ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564904"/>
            <a:ext cx="8280920" cy="2635747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средство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насочва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70-те г. на ХХ в.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придвижват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индивидите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общностите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по-близо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степен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насочват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общественото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внимание около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038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МЕДИЙНИ КАМПАНИИ 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ъществуват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възгледа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отношение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мас-медийните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 в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промоцията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изключително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 неограничен потенциал;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обстоятелства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някои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 –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доминиращо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мнение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028899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116632"/>
            <a:ext cx="8229600" cy="1008112"/>
          </a:xfrm>
        </p:spPr>
        <p:txBody>
          <a:bodyPr/>
          <a:lstStyle/>
          <a:p>
            <a:pPr algn="l"/>
            <a:r>
              <a:rPr lang="bg-BG" sz="4400" dirty="0" smtClean="0"/>
              <a:t>МЕДИЙНИ КАМПАНИИ 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124744"/>
            <a:ext cx="8568952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роли</a:t>
            </a:r>
            <a:r>
              <a:rPr lang="ru-RU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мас-медийните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кампании: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Напомняне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активно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състояние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рисковете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вече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осведомени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Увеличаване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директно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индиректно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мотивацията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навици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чувствителността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 към актуални здравни проблеми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076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pPr algn="l"/>
            <a:r>
              <a:rPr lang="bg-BG" sz="4400" dirty="0" smtClean="0"/>
              <a:t>МЕДИЙНИ КАМПАНИИ 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2" cy="453650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информация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услуги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човек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 да си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одобрение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модели;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контекст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 startAt="4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131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52128"/>
          </a:xfrm>
        </p:spPr>
        <p:txBody>
          <a:bodyPr/>
          <a:lstStyle/>
          <a:p>
            <a:pPr algn="l"/>
            <a:r>
              <a:rPr lang="bg-BG" sz="4400" dirty="0" smtClean="0"/>
              <a:t>МЕДИЙНИ КАМПАНИИ 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369011"/>
            <a:ext cx="8568952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цели,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трябва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Надеждност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източника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информация – да буди доверие;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получателя;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смисъл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получателя; 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Яснота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посланието;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Плавност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 да е скучно;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18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pPr algn="l"/>
            <a:r>
              <a:rPr lang="bg-BG" sz="4400" dirty="0" smtClean="0"/>
              <a:t>МЕДИЙНИ КАМПАНИИ 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489654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Подходящ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на канал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комуникация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получателя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действа 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привличат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да се определи как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-добре да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средства. </a:t>
            </a:r>
          </a:p>
          <a:p>
            <a:pPr marL="514350" indent="-514350">
              <a:buFont typeface="+mj-lt"/>
              <a:buAutoNum type="arabicPeriod" startAt="6"/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2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196752"/>
          </a:xfrm>
        </p:spPr>
        <p:txBody>
          <a:bodyPr/>
          <a:lstStyle/>
          <a:p>
            <a:r>
              <a:rPr lang="bg-BG" sz="4400" dirty="0">
                <a:solidFill>
                  <a:schemeClr val="accent1"/>
                </a:solidFill>
                <a:effectLst/>
                <a:cs typeface="Times New Roman" panose="02020603050405020304" pitchFamily="18" charset="0"/>
              </a:rPr>
              <a:t>ПОВЕДЕНЧЕСКИ СТРАТЕГИИ</a:t>
            </a:r>
            <a:endParaRPr lang="bg-BG" sz="4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Autofit/>
          </a:bodyPr>
          <a:lstStyle/>
          <a:p>
            <a:pPr>
              <a:buClr>
                <a:schemeClr val="tx2"/>
              </a:buClr>
            </a:pP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Насочени са към поведенчески рискови фактори</a:t>
            </a:r>
          </a:p>
          <a:p>
            <a:pPr>
              <a:buClr>
                <a:schemeClr val="tx2"/>
              </a:buClr>
            </a:pP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Фокусират върху индивидуалната отговорност към </a:t>
            </a:r>
            <a:r>
              <a:rPr lang="bg-BG" sz="32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здравето</a:t>
            </a:r>
          </a:p>
          <a:p>
            <a:pPr>
              <a:buClr>
                <a:schemeClr val="tx2"/>
              </a:buClr>
            </a:pP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Ц</a:t>
            </a:r>
            <a:r>
              <a:rPr lang="bg-BG" sz="32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елят </a:t>
            </a: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благоприятна поведенческа промяна при лица с нездравословен начин на живот</a:t>
            </a:r>
          </a:p>
          <a:p>
            <a:pPr>
              <a:buClr>
                <a:schemeClr val="tx2"/>
              </a:buClr>
            </a:pPr>
            <a:r>
              <a:rPr lang="bg-BG" sz="32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Основни методи са здравното възпитание и формиране на здравословно поведение</a:t>
            </a:r>
          </a:p>
          <a:p>
            <a:endParaRPr lang="bg-BG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40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9"/>
            <a:ext cx="8229600" cy="936104"/>
          </a:xfrm>
        </p:spPr>
        <p:txBody>
          <a:bodyPr/>
          <a:lstStyle/>
          <a:p>
            <a:pPr algn="l"/>
            <a:r>
              <a:rPr lang="bg-BG" sz="4400" dirty="0" smtClean="0"/>
              <a:t>МЕДИЙНИ КАМПАНИИ 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7323"/>
            <a:ext cx="9138284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за </a:t>
            </a:r>
            <a:r>
              <a:rPr lang="ru-RU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неефективност</a:t>
            </a:r>
            <a:r>
              <a:rPr lang="ru-RU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стратегия: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убеждения за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медиите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евтини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винаги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директен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начин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хора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разбиране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промоция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средство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политиците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манипулиране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довери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 разбиране за природата на комуникационния процес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727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11219"/>
            <a:ext cx="8229600" cy="936104"/>
          </a:xfrm>
        </p:spPr>
        <p:txBody>
          <a:bodyPr/>
          <a:lstStyle/>
          <a:p>
            <a:pPr algn="l"/>
            <a:r>
              <a:rPr lang="bg-BG" sz="4400" dirty="0" smtClean="0"/>
              <a:t>МЕДИЙНИ КАМПАНИИ 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1675"/>
            <a:ext cx="9036496" cy="50405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Качеството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по-често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оценка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с оценка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Неподходящо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прицелната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аудитория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непознаване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характеристики.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тълкуване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медийното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послание: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свръхекспозиция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забавен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жив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основано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прицелната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821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pPr algn="l"/>
            <a:r>
              <a:rPr lang="bg-BG" sz="4400" dirty="0" smtClean="0"/>
              <a:t>МЕДИЙНИ КАМПАНИИ 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89654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подходи при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разпространение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емоционално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въздействащи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кампании.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Неуспешно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маркетинг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не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стратегии за маркетинг 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промоцията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bg-B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486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19"/>
            <a:ext cx="8229600" cy="864096"/>
          </a:xfrm>
        </p:spPr>
        <p:txBody>
          <a:bodyPr/>
          <a:lstStyle/>
          <a:p>
            <a:pPr algn="l"/>
            <a:r>
              <a:rPr lang="bg-BG" sz="4400" dirty="0" smtClean="0"/>
              <a:t>КРАТКИ ИНТЕРВЕНЦИИ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112568"/>
          </a:xfrm>
        </p:spPr>
        <p:txBody>
          <a:bodyPr>
            <a:noAutofit/>
          </a:bodyPr>
          <a:lstStyle/>
          <a:p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интервенции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оптимизират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ролята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здравните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професионалисти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мотивирането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потребителите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тяхното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рисково за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Основават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среща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друг повод  </a:t>
            </a: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Положителните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съветването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увеличават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когато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съчетава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подходяща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честота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консултациите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брошури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съвети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самопомощ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заместителна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антиникотинова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терапия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12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 algn="l"/>
            <a:r>
              <a:rPr lang="bg-BG" sz="4400" dirty="0" smtClean="0"/>
              <a:t>КРАТКИ ИНТЕРВЕНЦИИ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112568"/>
          </a:xfrm>
        </p:spPr>
        <p:txBody>
          <a:bodyPr>
            <a:noAutofit/>
          </a:bodyPr>
          <a:lstStyle/>
          <a:p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ай-удачни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ървичната</a:t>
            </a:r>
            <a:r>
              <a:rPr lang="ru-RU" sz="3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</a:t>
            </a:r>
            <a:r>
              <a:rPr lang="ru-RU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ru-RU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мястото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обикновено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-важен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 на потребителя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Доказана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тютюнопушенето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бременни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ИБС/,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ограничаване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алкохолната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консумация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възникване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желание за лечение при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пристрастени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физическата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травматизма при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възрастни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434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 algn="l"/>
            <a:r>
              <a:rPr lang="bg-BG" sz="4400" dirty="0" smtClean="0"/>
              <a:t>КРАТКИ ИНТЕРВЕНЦИИ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112568"/>
          </a:xfrm>
        </p:spPr>
        <p:txBody>
          <a:bodyPr>
            <a:noAutofit/>
          </a:bodyPr>
          <a:lstStyle/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Приложими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 </a:t>
            </a:r>
            <a:r>
              <a:rPr lang="ru-RU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болничната</a:t>
            </a:r>
            <a:r>
              <a:rPr lang="ru-RU" sz="3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ru-RU" sz="3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болничният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кратки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интервенции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след оперативна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Персоналът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институциите</a:t>
            </a:r>
            <a:r>
              <a:rPr lang="ru-RU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продължителни</a:t>
            </a:r>
            <a:r>
              <a:rPr lang="ru-RU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</a:t>
            </a:r>
            <a:r>
              <a:rPr lang="ru-RU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грижи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идентифицира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рисковото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и да се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намесва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ежедневно чрез кратки интервенции за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ограничаване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проблема.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</a:t>
            </a:r>
            <a:r>
              <a:rPr lang="ru-RU" sz="3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посещения </a:t>
            </a:r>
            <a:r>
              <a:rPr lang="ru-RU" sz="3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30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519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152128"/>
          </a:xfrm>
        </p:spPr>
        <p:txBody>
          <a:bodyPr/>
          <a:lstStyle/>
          <a:p>
            <a:pPr algn="l"/>
            <a:r>
              <a:rPr lang="bg-BG" sz="4400" dirty="0" smtClean="0"/>
              <a:t>МОТИВАЦИОННО ИНТЕРВЮ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52128"/>
            <a:ext cx="8712968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пецифична 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дискусия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прилагана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индивидуално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ниво</a:t>
            </a:r>
            <a:r>
              <a:rPr lang="ru-RU" sz="3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мотивация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подходяща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атмосфера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общуване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чрез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отворени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въпроси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изясняват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вижданията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индивида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предприемането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насочена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дискусия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подпомага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лицето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разбере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съмнения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улеснява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вземане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такава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758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219"/>
            <a:ext cx="9036496" cy="936104"/>
          </a:xfrm>
        </p:spPr>
        <p:txBody>
          <a:bodyPr/>
          <a:lstStyle/>
          <a:p>
            <a:pPr algn="l"/>
            <a:r>
              <a:rPr lang="bg-BG" sz="3800" dirty="0" smtClean="0"/>
              <a:t>САМОПОМОЩ И ВЗАИМОПОМОЩ</a:t>
            </a:r>
            <a:endParaRPr lang="bg-BG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77906"/>
            <a:ext cx="8874732" cy="5112568"/>
          </a:xfrm>
        </p:spPr>
        <p:txBody>
          <a:bodyPr>
            <a:noAutofit/>
          </a:bodyPr>
          <a:lstStyle/>
          <a:p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Самопомощта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дефинират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чрез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хора,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подобен опит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преживявания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общи ситуации или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си предложат взаимно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уникална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перспектива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общи характеристики.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само-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и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Всяка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професионалисти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ограничена до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консултативна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роля,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оказвана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молба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страна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94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" y="0"/>
            <a:ext cx="9036496" cy="936104"/>
          </a:xfrm>
        </p:spPr>
        <p:txBody>
          <a:bodyPr/>
          <a:lstStyle/>
          <a:p>
            <a:pPr algn="l"/>
            <a:r>
              <a:rPr lang="bg-BG" sz="3800" dirty="0" smtClean="0"/>
              <a:t>САМОПОМОЩ И ВЗАИМОПОМОЩ</a:t>
            </a:r>
            <a:endParaRPr lang="bg-BG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234772" cy="5112568"/>
          </a:xfrm>
        </p:spPr>
        <p:txBody>
          <a:bodyPr>
            <a:noAutofit/>
          </a:bodyPr>
          <a:lstStyle/>
          <a:p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отворени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безплатна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доброволна 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помощ. </a:t>
            </a:r>
          </a:p>
          <a:p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всеки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член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емоционална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себеразкриване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изясняване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проблема,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споделяне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информация,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приятелство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 развитие 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трансформиране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закрила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Често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скръб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загуба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близък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рак,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психичен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и др. </a:t>
            </a:r>
          </a:p>
        </p:txBody>
      </p:sp>
    </p:spTree>
    <p:extLst>
      <p:ext uri="{BB962C8B-B14F-4D97-AF65-F5344CB8AC3E}">
        <p14:creationId xmlns:p14="http://schemas.microsoft.com/office/powerpoint/2010/main" val="4732651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" y="0"/>
            <a:ext cx="9036496" cy="936104"/>
          </a:xfrm>
        </p:spPr>
        <p:txBody>
          <a:bodyPr/>
          <a:lstStyle/>
          <a:p>
            <a:pPr algn="l"/>
            <a:r>
              <a:rPr lang="bg-BG" sz="3800" dirty="0" smtClean="0"/>
              <a:t>САМОПОМОЩ И ВЗАИМОПОМОЩ</a:t>
            </a:r>
            <a:endParaRPr lang="bg-BG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39391"/>
            <a:ext cx="8712968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Бариери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стратегията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запазване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анонимност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автономността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участващите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опасения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нарушаване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оценка.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Липса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сред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въздействие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файлове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редовни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записки</a:t>
            </a: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хетерогенни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самоселектирали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обединения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хора с общи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желаят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външна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1200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928992" cy="1152128"/>
          </a:xfrm>
        </p:spPr>
        <p:txBody>
          <a:bodyPr/>
          <a:lstStyle/>
          <a:p>
            <a:pPr algn="l"/>
            <a:r>
              <a:rPr lang="bg-BG" sz="4400" dirty="0" smtClean="0">
                <a:solidFill>
                  <a:schemeClr val="accent1"/>
                </a:solidFill>
              </a:rPr>
              <a:t>МОТИВАЦИЯ НА ЗДРАВНОТО ПОВЕДЕНИЕ</a:t>
            </a:r>
            <a:endParaRPr lang="bg-BG" sz="4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 err="1" smtClean="0">
                <a:solidFill>
                  <a:schemeClr val="tx1"/>
                </a:solidFill>
                <a:latin typeface="+mn-lt"/>
              </a:rPr>
              <a:t>Мотивацията</a:t>
            </a:r>
            <a:r>
              <a:rPr lang="ru-RU" sz="3200" b="1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b="1" i="1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ru-RU" sz="3200" b="1" i="1" dirty="0" err="1">
                <a:solidFill>
                  <a:schemeClr val="tx1"/>
                </a:solidFill>
                <a:latin typeface="+mn-lt"/>
              </a:rPr>
              <a:t>човешкото</a:t>
            </a:r>
            <a:r>
              <a:rPr lang="ru-RU" sz="3200" b="1" i="1" dirty="0">
                <a:solidFill>
                  <a:schemeClr val="tx1"/>
                </a:solidFill>
                <a:latin typeface="+mn-lt"/>
              </a:rPr>
              <a:t> поведение 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(лат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moveo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-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движа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) се определят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като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b="1" i="1" dirty="0" err="1">
                <a:solidFill>
                  <a:schemeClr val="tx1"/>
                </a:solidFill>
                <a:latin typeface="+mn-lt"/>
              </a:rPr>
              <a:t>вътрешни</a:t>
            </a:r>
            <a:r>
              <a:rPr lang="ru-RU" sz="3200" b="1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b="1" i="1" dirty="0" err="1">
                <a:solidFill>
                  <a:schemeClr val="tx1"/>
                </a:solidFill>
                <a:latin typeface="+mn-lt"/>
              </a:rPr>
              <a:t>подбуди</a:t>
            </a:r>
            <a:r>
              <a:rPr lang="ru-RU" sz="3200" b="1" i="1" dirty="0">
                <a:solidFill>
                  <a:schemeClr val="tx1"/>
                </a:solidFill>
                <a:latin typeface="+mn-lt"/>
              </a:rPr>
              <a:t> за действие или </a:t>
            </a:r>
            <a:r>
              <a:rPr lang="ru-RU" sz="3200" b="1" i="1" dirty="0" smtClean="0">
                <a:solidFill>
                  <a:schemeClr val="tx1"/>
                </a:solidFill>
                <a:latin typeface="+mn-lt"/>
              </a:rPr>
              <a:t>поведение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и е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3200" dirty="0" err="1" smtClean="0">
                <a:solidFill>
                  <a:schemeClr val="tx1"/>
                </a:solidFill>
                <a:latin typeface="+mn-lt"/>
              </a:rPr>
              <a:t>основата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всеки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волеви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акт. </a:t>
            </a:r>
            <a:endParaRPr lang="ru-RU" sz="32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ru-RU" sz="3200" dirty="0" err="1" smtClean="0">
                <a:solidFill>
                  <a:schemeClr val="tx1"/>
                </a:solidFill>
                <a:latin typeface="+mn-lt"/>
              </a:rPr>
              <a:t>Мотивите</a:t>
            </a:r>
            <a:r>
              <a:rPr lang="ru-RU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представляват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съвкупност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от психологически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процеси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които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активизират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човешкото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поведение,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насочват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го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към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постигането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на определена цел и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го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поддържат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стабилно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във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+mn-lt"/>
              </a:rPr>
              <a:t>времето</a:t>
            </a:r>
            <a:r>
              <a:rPr lang="ru-RU" sz="3200" dirty="0">
                <a:solidFill>
                  <a:schemeClr val="tx1"/>
                </a:solidFill>
                <a:latin typeface="+mn-lt"/>
              </a:rPr>
              <a:t>. </a:t>
            </a:r>
            <a:endParaRPr lang="bg-BG" sz="3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86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9036496" cy="1080120"/>
          </a:xfrm>
        </p:spPr>
        <p:txBody>
          <a:bodyPr/>
          <a:lstStyle/>
          <a:p>
            <a:r>
              <a:rPr lang="bg-BG" sz="4000" dirty="0" smtClean="0"/>
              <a:t>Здравно самообразование и грижа за себе си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грижа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себе си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от 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неорганизирани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вземат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обикновените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хора с цел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здравно-значимите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 и поведение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тях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в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семейства.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грижа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себе си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целят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8373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9036496" cy="1080120"/>
          </a:xfrm>
        </p:spPr>
        <p:txBody>
          <a:bodyPr/>
          <a:lstStyle/>
          <a:p>
            <a:r>
              <a:rPr lang="bg-BG" sz="4000" dirty="0" smtClean="0"/>
              <a:t>Здравно самообразование и грижа за себе си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аучни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изследвания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потвърждават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значителен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дял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справят с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нездравословни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успяват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направят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разчитат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80-90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спрелите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пушат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пушачи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60-75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отказалите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злоупотребяват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алкохол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намалили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алкохолната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около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намалилите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теглото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затлъстели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лица,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постигнали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сами. 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8091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9036496" cy="1080120"/>
          </a:xfrm>
        </p:spPr>
        <p:txBody>
          <a:bodyPr/>
          <a:lstStyle/>
          <a:p>
            <a:r>
              <a:rPr lang="bg-BG" sz="4000" dirty="0" smtClean="0"/>
              <a:t>Здравно самообразование и грижа за себе си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276" y="1700808"/>
            <a:ext cx="8568952" cy="4680520"/>
          </a:xfrm>
        </p:spPr>
        <p:txBody>
          <a:bodyPr>
            <a:noAutofit/>
          </a:bodyPr>
          <a:lstStyle/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Самогрижата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широко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практикувана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стратегия; </a:t>
            </a: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Дейностите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самогрижа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най-често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много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рядко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вредни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здравето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Самогрижата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поведение. </a:t>
            </a:r>
          </a:p>
        </p:txBody>
      </p:sp>
    </p:spTree>
    <p:extLst>
      <p:ext uri="{BB962C8B-B14F-4D97-AF65-F5344CB8AC3E}">
        <p14:creationId xmlns:p14="http://schemas.microsoft.com/office/powerpoint/2010/main" val="718039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928992" cy="864096"/>
          </a:xfrm>
        </p:spPr>
        <p:txBody>
          <a:bodyPr/>
          <a:lstStyle/>
          <a:p>
            <a:pPr algn="l"/>
            <a:r>
              <a:rPr lang="bg-BG" sz="4400" dirty="0" smtClean="0">
                <a:solidFill>
                  <a:schemeClr val="accent1"/>
                </a:solidFill>
              </a:rPr>
              <a:t>ФАКТОРИ НА МОТИВАЦИЯТА</a:t>
            </a:r>
            <a:endParaRPr lang="bg-BG" sz="4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471338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 smtClean="0">
                <a:solidFill>
                  <a:schemeClr val="tx1"/>
                </a:solidFill>
                <a:latin typeface="+mn-lt"/>
              </a:rPr>
              <a:t>Степен 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осъзнаване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потребността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от добро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здраве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. </a:t>
            </a:r>
            <a:endParaRPr lang="ru-RU" sz="2600" dirty="0" smtClean="0">
              <a:solidFill>
                <a:schemeClr val="tx1"/>
              </a:solidFill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 smtClean="0">
                <a:solidFill>
                  <a:schemeClr val="tx1"/>
                </a:solidFill>
                <a:latin typeface="+mn-lt"/>
              </a:rPr>
              <a:t>Място</a:t>
            </a:r>
            <a:r>
              <a:rPr lang="ru-RU" sz="2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на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здравето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ценностната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система на индивида.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 smtClean="0">
                <a:solidFill>
                  <a:schemeClr val="tx1"/>
                </a:solidFill>
                <a:latin typeface="+mn-lt"/>
              </a:rPr>
              <a:t>Обем</a:t>
            </a:r>
            <a:r>
              <a:rPr lang="ru-RU" sz="2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и характер на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здравните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знания.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 smtClean="0">
                <a:solidFill>
                  <a:schemeClr val="tx1"/>
                </a:solidFill>
                <a:latin typeface="+mn-lt"/>
              </a:rPr>
              <a:t>Отношението</a:t>
            </a:r>
            <a:r>
              <a:rPr lang="ru-RU" sz="2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към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собственото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здраве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и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здравето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другите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хора.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600" dirty="0" err="1" smtClean="0">
                <a:solidFill>
                  <a:schemeClr val="tx1"/>
                </a:solidFill>
                <a:latin typeface="+mn-lt"/>
              </a:rPr>
              <a:t>Моментната</a:t>
            </a:r>
            <a:r>
              <a:rPr lang="ru-RU" sz="26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ситуация,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определяща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емоционалното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състояние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на индивида,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вътрешните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и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външни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ограничители и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възможности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2600" dirty="0" err="1">
                <a:solidFill>
                  <a:schemeClr val="tx1"/>
                </a:solidFill>
                <a:latin typeface="+mn-lt"/>
              </a:rPr>
              <a:t>избор</a:t>
            </a:r>
            <a:r>
              <a:rPr lang="ru-RU" sz="2600" dirty="0">
                <a:solidFill>
                  <a:schemeClr val="tx1"/>
                </a:solidFill>
                <a:latin typeface="+mn-lt"/>
              </a:rPr>
              <a:t> на определен тип поведение. </a:t>
            </a:r>
          </a:p>
        </p:txBody>
      </p:sp>
    </p:spTree>
    <p:extLst>
      <p:ext uri="{BB962C8B-B14F-4D97-AF65-F5344CB8AC3E}">
        <p14:creationId xmlns:p14="http://schemas.microsoft.com/office/powerpoint/2010/main" val="71467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928992" cy="864096"/>
          </a:xfrm>
        </p:spPr>
        <p:txBody>
          <a:bodyPr/>
          <a:lstStyle/>
          <a:p>
            <a:pPr algn="l"/>
            <a:r>
              <a:rPr lang="bg-BG" sz="4400" dirty="0" smtClean="0">
                <a:solidFill>
                  <a:schemeClr val="accent1"/>
                </a:solidFill>
              </a:rPr>
              <a:t>ФАКТОРИ НА МОТИВАЦИЯТА</a:t>
            </a:r>
            <a:endParaRPr lang="bg-BG" sz="4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713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i="1" dirty="0" err="1">
                <a:solidFill>
                  <a:schemeClr val="tx1"/>
                </a:solidFill>
                <a:latin typeface="+mn-lt"/>
              </a:rPr>
              <a:t>Трансформирането</a:t>
            </a:r>
            <a:r>
              <a:rPr lang="ru-RU" sz="2800" i="1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2800" i="1" dirty="0" err="1">
                <a:solidFill>
                  <a:schemeClr val="tx1"/>
                </a:solidFill>
                <a:latin typeface="+mn-lt"/>
              </a:rPr>
              <a:t>здравните</a:t>
            </a:r>
            <a:r>
              <a:rPr lang="ru-RU" sz="2800" i="1" dirty="0">
                <a:solidFill>
                  <a:schemeClr val="tx1"/>
                </a:solidFill>
                <a:latin typeface="+mn-lt"/>
              </a:rPr>
              <a:t> знания в </a:t>
            </a:r>
            <a:r>
              <a:rPr lang="ru-RU" sz="2800" i="1" dirty="0" err="1">
                <a:solidFill>
                  <a:schemeClr val="tx1"/>
                </a:solidFill>
                <a:latin typeface="+mn-lt"/>
              </a:rPr>
              <a:t>здравно</a:t>
            </a:r>
            <a:r>
              <a:rPr lang="ru-RU" sz="2800" i="1" dirty="0">
                <a:solidFill>
                  <a:schemeClr val="tx1"/>
                </a:solidFill>
                <a:latin typeface="+mn-lt"/>
              </a:rPr>
              <a:t> поведение се </a:t>
            </a:r>
            <a:r>
              <a:rPr lang="ru-RU" sz="2800" i="1" dirty="0" err="1">
                <a:solidFill>
                  <a:schemeClr val="tx1"/>
                </a:solidFill>
                <a:latin typeface="+mn-lt"/>
              </a:rPr>
              <a:t>осъществява</a:t>
            </a:r>
            <a:r>
              <a:rPr lang="ru-RU" sz="2800" i="1" dirty="0">
                <a:solidFill>
                  <a:schemeClr val="tx1"/>
                </a:solidFill>
                <a:latin typeface="+mn-lt"/>
              </a:rPr>
              <a:t> чрез </a:t>
            </a:r>
            <a:r>
              <a:rPr lang="ru-RU" sz="2800" i="1" dirty="0" err="1">
                <a:solidFill>
                  <a:schemeClr val="tx1"/>
                </a:solidFill>
                <a:latin typeface="+mn-lt"/>
              </a:rPr>
              <a:t>процес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+mn-lt"/>
              </a:rPr>
              <a:t>включващ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пет </a:t>
            </a:r>
            <a:r>
              <a:rPr lang="ru-RU" sz="2800" dirty="0" err="1">
                <a:solidFill>
                  <a:schemeClr val="tx1"/>
                </a:solidFill>
                <a:latin typeface="+mn-lt"/>
              </a:rPr>
              <a:t>фази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: 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</a:rPr>
              <a:t>1. </a:t>
            </a:r>
            <a:r>
              <a:rPr lang="ru-RU" sz="2800" dirty="0" err="1">
                <a:solidFill>
                  <a:schemeClr val="tx1"/>
                </a:solidFill>
                <a:latin typeface="+mn-lt"/>
              </a:rPr>
              <a:t>Предоставяне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на знания за </a:t>
            </a:r>
            <a:r>
              <a:rPr lang="ru-RU" sz="2800" dirty="0" err="1">
                <a:solidFill>
                  <a:schemeClr val="tx1"/>
                </a:solidFill>
                <a:latin typeface="+mn-lt"/>
              </a:rPr>
              <a:t>правилно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+mn-lt"/>
              </a:rPr>
              <a:t>здравно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поведение; </a:t>
            </a:r>
          </a:p>
          <a:p>
            <a:pPr marL="0" indent="0">
              <a:buNone/>
            </a:pPr>
            <a:r>
              <a:rPr lang="bg-BG" sz="2800" dirty="0">
                <a:solidFill>
                  <a:schemeClr val="tx1"/>
                </a:solidFill>
                <a:latin typeface="+mn-lt"/>
              </a:rPr>
              <a:t>2. Възприемане; </a:t>
            </a:r>
          </a:p>
          <a:p>
            <a:pPr marL="0" indent="0">
              <a:buNone/>
            </a:pPr>
            <a:r>
              <a:rPr lang="bg-BG" sz="2800" dirty="0">
                <a:solidFill>
                  <a:schemeClr val="tx1"/>
                </a:solidFill>
                <a:latin typeface="+mn-lt"/>
              </a:rPr>
              <a:t>3. Интерпретация; </a:t>
            </a:r>
          </a:p>
          <a:p>
            <a:pPr marL="0" indent="0">
              <a:buNone/>
            </a:pPr>
            <a:r>
              <a:rPr lang="bg-BG" sz="2800" dirty="0">
                <a:solidFill>
                  <a:schemeClr val="tx1"/>
                </a:solidFill>
                <a:latin typeface="+mn-lt"/>
              </a:rPr>
              <a:t>4. Значимост; 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</a:rPr>
              <a:t>5. </a:t>
            </a:r>
            <a:r>
              <a:rPr lang="ru-RU" sz="2800" dirty="0" err="1">
                <a:solidFill>
                  <a:schemeClr val="tx1"/>
                </a:solidFill>
                <a:latin typeface="+mn-lt"/>
              </a:rPr>
              <a:t>Прилагане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+mn-lt"/>
              </a:rPr>
              <a:t>знанията</a:t>
            </a:r>
            <a:r>
              <a:rPr lang="ru-RU" sz="2800" dirty="0">
                <a:solidFill>
                  <a:schemeClr val="tx1"/>
                </a:solidFill>
                <a:latin typeface="+mn-lt"/>
              </a:rPr>
              <a:t> в действие. </a:t>
            </a:r>
          </a:p>
          <a:p>
            <a:pPr marL="514350" indent="-514350">
              <a:buFont typeface="+mj-lt"/>
              <a:buAutoNum type="arabicPeriod"/>
            </a:pPr>
            <a:endParaRPr lang="ru-RU" sz="2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741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1008112"/>
          </a:xfrm>
        </p:spPr>
        <p:txBody>
          <a:bodyPr/>
          <a:lstStyle/>
          <a:p>
            <a:r>
              <a:rPr lang="bg-BG" sz="4400" dirty="0" smtClean="0">
                <a:effectLst/>
                <a:cs typeface="Times New Roman" panose="02020603050405020304" pitchFamily="18" charset="0"/>
              </a:rPr>
              <a:t>Методи на поведенческите стратегии стратегии</a:t>
            </a:r>
            <a:endParaRPr lang="bg-BG" sz="4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752528"/>
          </a:xfrm>
        </p:spPr>
        <p:txBody>
          <a:bodyPr>
            <a:noAutofit/>
          </a:bodyPr>
          <a:lstStyle/>
          <a:p>
            <a:pPr marL="514350" lvl="1" indent="-514350">
              <a:buFont typeface="+mj-lt"/>
              <a:buAutoNum type="arabicPeriod"/>
            </a:pPr>
            <a:r>
              <a:rPr lang="bg-BG" sz="3200" dirty="0">
                <a:solidFill>
                  <a:schemeClr val="tx1"/>
                </a:solidFill>
                <a:latin typeface="+mn-lt"/>
              </a:rPr>
              <a:t>Здравно възпитание</a:t>
            </a:r>
          </a:p>
          <a:p>
            <a:pPr marL="514350" lvl="1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Социален маркетинг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  <a:p>
            <a:pPr marL="514350" lvl="1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Мас-медийни кампании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  <a:p>
            <a:pPr marL="514350" lvl="1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Кратки интервенции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  <a:p>
            <a:pPr marL="514350" lvl="1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Мотивационно интервю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  <a:p>
            <a:pPr marL="514350" lvl="1" indent="-514350">
              <a:buFont typeface="+mj-lt"/>
              <a:buAutoNum type="arabicPeriod"/>
            </a:pPr>
            <a:r>
              <a:rPr lang="bg-BG" sz="3200" dirty="0" err="1" smtClean="0">
                <a:solidFill>
                  <a:schemeClr val="tx1"/>
                </a:solidFill>
                <a:latin typeface="+mn-lt"/>
              </a:rPr>
              <a:t>Самопомощ</a:t>
            </a: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 и взаимопомощ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  <a:p>
            <a:pPr marL="514350" lvl="1" indent="-514350">
              <a:buFont typeface="+mj-lt"/>
              <a:buAutoNum type="arabicPeriod"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Здравно самообразование и здравна грижа за себе си</a:t>
            </a:r>
          </a:p>
        </p:txBody>
      </p:sp>
    </p:spTree>
    <p:extLst>
      <p:ext uri="{BB962C8B-B14F-4D97-AF65-F5344CB8AC3E}">
        <p14:creationId xmlns:p14="http://schemas.microsoft.com/office/powerpoint/2010/main" val="27099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628800"/>
          </a:xfrm>
        </p:spPr>
        <p:txBody>
          <a:bodyPr/>
          <a:lstStyle/>
          <a:p>
            <a:r>
              <a:rPr lang="bg-BG" sz="4400" dirty="0">
                <a:effectLst/>
                <a:cs typeface="Times New Roman" panose="02020603050405020304" pitchFamily="18" charset="0"/>
              </a:rPr>
              <a:t>Методи на поведенческите стратегии </a:t>
            </a:r>
            <a:r>
              <a:rPr lang="bg-BG" sz="4400" dirty="0" err="1">
                <a:effectLst/>
                <a:cs typeface="Times New Roman" panose="02020603050405020304" pitchFamily="18" charset="0"/>
              </a:rPr>
              <a:t>стратегии</a:t>
            </a:r>
            <a:endParaRPr lang="bg-BG" sz="4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640960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Всички те включват </a:t>
            </a:r>
            <a:r>
              <a:rPr lang="bg-BG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широк кръг от интервенции</a:t>
            </a: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действия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)</a:t>
            </a: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, които уведомяват, образоват, убеждават хората да подобряват здравето си, т.е. базират се на комуникации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228348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196752"/>
          </a:xfrm>
        </p:spPr>
        <p:txBody>
          <a:bodyPr/>
          <a:lstStyle/>
          <a:p>
            <a:r>
              <a:rPr lang="bg-BG" sz="4400" dirty="0" smtClean="0">
                <a:solidFill>
                  <a:schemeClr val="accent1"/>
                </a:solidFill>
                <a:effectLst/>
                <a:cs typeface="Times New Roman" panose="02020603050405020304" pitchFamily="18" charset="0"/>
              </a:rPr>
              <a:t>ЗДРАВНИ КОМУНИКАЦИИ</a:t>
            </a:r>
            <a:endParaRPr lang="bg-BG" sz="4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Комуникацията е процес на обмяна на идеи, чувства, информация. Целта е да се постигне позитивна промяна у лицето, което получава информацията. Промяната може да бъде:</a:t>
            </a:r>
          </a:p>
          <a:p>
            <a:r>
              <a:rPr lang="bg-BG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Познавателна</a:t>
            </a: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 (повишаване на знанията)</a:t>
            </a:r>
          </a:p>
          <a:p>
            <a:r>
              <a:rPr lang="bg-BG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Емоционална</a:t>
            </a: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 (промяна в отношението)</a:t>
            </a:r>
          </a:p>
          <a:p>
            <a:r>
              <a:rPr lang="bg-BG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Психомоторна</a:t>
            </a:r>
            <a:r>
              <a:rPr lang="bg-BG" sz="3200" dirty="0" smtClean="0">
                <a:solidFill>
                  <a:schemeClr val="tx1"/>
                </a:solidFill>
                <a:latin typeface="+mn-lt"/>
              </a:rPr>
              <a:t> (придобиване на нови умения)</a:t>
            </a:r>
          </a:p>
          <a:p>
            <a:pPr marL="0" indent="0">
              <a:buNone/>
            </a:pPr>
            <a:endParaRPr lang="bg-BG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135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1045</TotalTime>
  <Words>2245</Words>
  <Application>Microsoft Office PowerPoint</Application>
  <PresentationFormat>Презентация на цял екран (4:3)</PresentationFormat>
  <Paragraphs>207</Paragraphs>
  <Slides>42</Slides>
  <Notes>2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42</vt:i4>
      </vt:variant>
    </vt:vector>
  </HeadingPairs>
  <TitlesOfParts>
    <vt:vector size="50" baseType="lpstr">
      <vt:lpstr>Arial</vt:lpstr>
      <vt:lpstr>Calibri</vt:lpstr>
      <vt:lpstr>Century Gothic</vt:lpstr>
      <vt:lpstr>Courier New</vt:lpstr>
      <vt:lpstr>Palatino Linotype</vt:lpstr>
      <vt:lpstr>Times New Roman</vt:lpstr>
      <vt:lpstr>Executive</vt:lpstr>
      <vt:lpstr>CorelDRAW.Graphic.10</vt:lpstr>
      <vt:lpstr>ПОВЕДЕНЧЕСКИ СТРАТЕГИИ ЗА ПРОМОЦИЯ НА ЗДРАВЕТО</vt:lpstr>
      <vt:lpstr>ПОВЕДЕНЧЕСКИ СТРАТЕГИИ</vt:lpstr>
      <vt:lpstr>ПОВЕДЕНЧЕСКИ СТРАТЕГИИ</vt:lpstr>
      <vt:lpstr>МОТИВАЦИЯ НА ЗДРАВНОТО ПОВЕДЕНИЕ</vt:lpstr>
      <vt:lpstr>ФАКТОРИ НА МОТИВАЦИЯТА</vt:lpstr>
      <vt:lpstr>ФАКТОРИ НА МОТИВАЦИЯТА</vt:lpstr>
      <vt:lpstr>Методи на поведенческите стратегии стратегии</vt:lpstr>
      <vt:lpstr>Методи на поведенческите стратегии стратегии</vt:lpstr>
      <vt:lpstr>ЗДРАВНИ КОМУНИКАЦИИ</vt:lpstr>
      <vt:lpstr>ЗДРАВНИ КОМУНИКАЦИИ</vt:lpstr>
      <vt:lpstr>ЗДРАВНИ КОМУНИКАЦИИ</vt:lpstr>
      <vt:lpstr>СОЦИАЛЕН МАРКЕТИНГ</vt:lpstr>
      <vt:lpstr>МАРКЕТИНГ</vt:lpstr>
      <vt:lpstr>МАРКЕТИНГ</vt:lpstr>
      <vt:lpstr>СОЦИАЛЕН МАРКЕТИНГ</vt:lpstr>
      <vt:lpstr>СОЦИАЛЕН МАРКЕТИНГ</vt:lpstr>
      <vt:lpstr>СОЦИАЛЕН МАРКЕТИНГ</vt:lpstr>
      <vt:lpstr>СОЦИАЛЕН МАРКЕТИНГ</vt:lpstr>
      <vt:lpstr>СОЦИАЛЕН МАРКЕТИНГ</vt:lpstr>
      <vt:lpstr>СОЦИАЛЕН МАРКЕТИНГ</vt:lpstr>
      <vt:lpstr>СОЦИАЛЕН МАРКЕТИНГ</vt:lpstr>
      <vt:lpstr>СОЦИАЛЕН МАРКЕТИНГ</vt:lpstr>
      <vt:lpstr>СОЦИАЛЕН МАРКЕТИНГ</vt:lpstr>
      <vt:lpstr>МЕДИЙНИ КАМПАНИИ </vt:lpstr>
      <vt:lpstr>МЕДИЙНИ КАМПАНИИ </vt:lpstr>
      <vt:lpstr>МЕДИЙНИ КАМПАНИИ </vt:lpstr>
      <vt:lpstr>МЕДИЙНИ КАМПАНИИ </vt:lpstr>
      <vt:lpstr>МЕДИЙНИ КАМПАНИИ </vt:lpstr>
      <vt:lpstr>МЕДИЙНИ КАМПАНИИ </vt:lpstr>
      <vt:lpstr>МЕДИЙНИ КАМПАНИИ </vt:lpstr>
      <vt:lpstr>МЕДИЙНИ КАМПАНИИ </vt:lpstr>
      <vt:lpstr>МЕДИЙНИ КАМПАНИИ </vt:lpstr>
      <vt:lpstr>КРАТКИ ИНТЕРВЕНЦИИ</vt:lpstr>
      <vt:lpstr>КРАТКИ ИНТЕРВЕНЦИИ</vt:lpstr>
      <vt:lpstr>КРАТКИ ИНТЕРВЕНЦИИ</vt:lpstr>
      <vt:lpstr>МОТИВАЦИОННО ИНТЕРВЮ</vt:lpstr>
      <vt:lpstr>САМОПОМОЩ И ВЗАИМОПОМОЩ</vt:lpstr>
      <vt:lpstr>САМОПОМОЩ И ВЗАИМОПОМОЩ</vt:lpstr>
      <vt:lpstr>САМОПОМОЩ И ВЗАИМОПОМОЩ</vt:lpstr>
      <vt:lpstr>Здравно самообразование и грижа за себе си</vt:lpstr>
      <vt:lpstr>Здравно самообразование и грижа за себе си</vt:lpstr>
      <vt:lpstr>Здравно самообразование и грижа за себе си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ПОВЕДЕНЧЕСКИ СТРАТЕГИИ ЗА ПРОМОЦИЯ НА ЗДРАВЕТО</dc:title>
  <dc:creator>Admin</dc:creator>
  <cp:lastModifiedBy>Георги Георгиев</cp:lastModifiedBy>
  <cp:revision>50</cp:revision>
  <dcterms:created xsi:type="dcterms:W3CDTF">2015-02-05T13:16:07Z</dcterms:created>
  <dcterms:modified xsi:type="dcterms:W3CDTF">2020-04-04T15:28:53Z</dcterms:modified>
</cp:coreProperties>
</file>