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44"/>
  </p:notesMasterIdLst>
  <p:sldIdLst>
    <p:sldId id="256" r:id="rId2"/>
    <p:sldId id="258" r:id="rId3"/>
    <p:sldId id="257" r:id="rId4"/>
    <p:sldId id="278" r:id="rId5"/>
    <p:sldId id="279" r:id="rId6"/>
    <p:sldId id="280" r:id="rId7"/>
    <p:sldId id="281" r:id="rId8"/>
    <p:sldId id="262" r:id="rId9"/>
    <p:sldId id="260" r:id="rId10"/>
    <p:sldId id="261" r:id="rId11"/>
    <p:sldId id="292" r:id="rId12"/>
    <p:sldId id="267" r:id="rId13"/>
    <p:sldId id="259" r:id="rId14"/>
    <p:sldId id="299" r:id="rId15"/>
    <p:sldId id="298" r:id="rId16"/>
    <p:sldId id="293" r:id="rId17"/>
    <p:sldId id="295" r:id="rId18"/>
    <p:sldId id="296" r:id="rId19"/>
    <p:sldId id="297" r:id="rId20"/>
    <p:sldId id="263" r:id="rId21"/>
    <p:sldId id="264" r:id="rId22"/>
    <p:sldId id="265" r:id="rId23"/>
    <p:sldId id="268" r:id="rId24"/>
    <p:sldId id="269" r:id="rId25"/>
    <p:sldId id="270" r:id="rId26"/>
    <p:sldId id="271" r:id="rId27"/>
    <p:sldId id="272" r:id="rId28"/>
    <p:sldId id="273" r:id="rId29"/>
    <p:sldId id="274" r:id="rId30"/>
    <p:sldId id="275" r:id="rId31"/>
    <p:sldId id="277" r:id="rId32"/>
    <p:sldId id="276" r:id="rId33"/>
    <p:sldId id="282" r:id="rId34"/>
    <p:sldId id="286" r:id="rId35"/>
    <p:sldId id="287" r:id="rId36"/>
    <p:sldId id="283" r:id="rId37"/>
    <p:sldId id="284" r:id="rId38"/>
    <p:sldId id="288" r:id="rId39"/>
    <p:sldId id="289" r:id="rId40"/>
    <p:sldId id="285" r:id="rId41"/>
    <p:sldId id="290" r:id="rId42"/>
    <p:sldId id="291" r:id="rId43"/>
  </p:sldIdLst>
  <p:sldSz cx="9144000" cy="6858000" type="screen4x3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4" d="100"/>
          <a:sy n="114" d="100"/>
        </p:scale>
        <p:origin x="152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B45EFD-038B-44BC-94BE-C13BA00BE56C}" type="datetimeFigureOut">
              <a:rPr lang="bg-BG" smtClean="0"/>
              <a:t>4.4.2020 г.</a:t>
            </a:fld>
            <a:endParaRPr lang="bg-B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bg-B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2D8BD2-32E2-4AAA-98A3-4C0CA9514B67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0119564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2D8BD2-32E2-4AAA-98A3-4C0CA9514B67}" type="slidenum">
              <a:rPr lang="bg-BG" smtClean="0"/>
              <a:t>2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3187274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изображение на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Контейнер за бележ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2D8BD2-32E2-4AAA-98A3-4C0CA9514B67}" type="slidenum">
              <a:rPr lang="bg-BG" smtClean="0"/>
              <a:t>40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9759803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DE771-93EB-40EB-A3B1-239228359607}" type="datetimeFigureOut">
              <a:rPr lang="bg-BG" smtClean="0"/>
              <a:t>4.4.2020 г.</a:t>
            </a:fld>
            <a:endParaRPr lang="bg-BG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CB44677-7CCC-4E36-A8F9-3510B4BA213C}" type="slidenum">
              <a:rPr lang="bg-BG" smtClean="0"/>
              <a:t>‹#›</a:t>
            </a:fld>
            <a:endParaRPr lang="bg-BG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bg-BG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DE771-93EB-40EB-A3B1-239228359607}" type="datetimeFigureOut">
              <a:rPr lang="bg-BG" smtClean="0"/>
              <a:t>4.4.2020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44677-7CCC-4E36-A8F9-3510B4BA213C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DE771-93EB-40EB-A3B1-239228359607}" type="datetimeFigureOut">
              <a:rPr lang="bg-BG" smtClean="0"/>
              <a:t>4.4.2020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44677-7CCC-4E36-A8F9-3510B4BA213C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DE771-93EB-40EB-A3B1-239228359607}" type="datetimeFigureOut">
              <a:rPr lang="bg-BG" smtClean="0"/>
              <a:t>4.4.2020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44677-7CCC-4E36-A8F9-3510B4BA213C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DE771-93EB-40EB-A3B1-239228359607}" type="datetimeFigureOut">
              <a:rPr lang="bg-BG" smtClean="0"/>
              <a:t>4.4.2020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44677-7CCC-4E36-A8F9-3510B4BA213C}" type="slidenum">
              <a:rPr lang="bg-BG" smtClean="0"/>
              <a:t>‹#›</a:t>
            </a:fld>
            <a:endParaRPr lang="bg-BG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DE771-93EB-40EB-A3B1-239228359607}" type="datetimeFigureOut">
              <a:rPr lang="bg-BG" smtClean="0"/>
              <a:t>4.4.2020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44677-7CCC-4E36-A8F9-3510B4BA213C}" type="slidenum">
              <a:rPr lang="bg-BG" smtClean="0"/>
              <a:t>‹#›</a:t>
            </a:fld>
            <a:endParaRPr lang="bg-BG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DE771-93EB-40EB-A3B1-239228359607}" type="datetimeFigureOut">
              <a:rPr lang="bg-BG" smtClean="0"/>
              <a:t>4.4.2020 г.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44677-7CCC-4E36-A8F9-3510B4BA213C}" type="slidenum">
              <a:rPr lang="bg-BG" smtClean="0"/>
              <a:t>‹#›</a:t>
            </a:fld>
            <a:endParaRPr lang="bg-BG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DE771-93EB-40EB-A3B1-239228359607}" type="datetimeFigureOut">
              <a:rPr lang="bg-BG" smtClean="0"/>
              <a:t>4.4.2020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44677-7CCC-4E36-A8F9-3510B4BA213C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DE771-93EB-40EB-A3B1-239228359607}" type="datetimeFigureOut">
              <a:rPr lang="bg-BG" smtClean="0"/>
              <a:t>4.4.2020 г.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44677-7CCC-4E36-A8F9-3510B4BA213C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DE771-93EB-40EB-A3B1-239228359607}" type="datetimeFigureOut">
              <a:rPr lang="bg-BG" smtClean="0"/>
              <a:t>4.4.2020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44677-7CCC-4E36-A8F9-3510B4BA213C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DE771-93EB-40EB-A3B1-239228359607}" type="datetimeFigureOut">
              <a:rPr lang="bg-BG" smtClean="0"/>
              <a:t>4.4.2020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44677-7CCC-4E36-A8F9-3510B4BA213C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499DE771-93EB-40EB-A3B1-239228359607}" type="datetimeFigureOut">
              <a:rPr lang="bg-BG" smtClean="0"/>
              <a:t>4.4.2020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3CB44677-7CCC-4E36-A8F9-3510B4BA213C}" type="slidenum">
              <a:rPr lang="bg-BG" smtClean="0"/>
              <a:t>‹#›</a:t>
            </a:fld>
            <a:endParaRPr lang="bg-BG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3528" y="1124744"/>
            <a:ext cx="8712968" cy="2448272"/>
          </a:xfrm>
        </p:spPr>
        <p:txBody>
          <a:bodyPr/>
          <a:lstStyle/>
          <a:p>
            <a:r>
              <a:rPr lang="bg-BG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ПОВЕДЕНЧЕСКИ СТРАТЕГИИ ЗА ПРОМОЦИЯ НА ЗДРАВЕТО</a:t>
            </a:r>
            <a:endParaRPr lang="bg-BG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43608" y="4365104"/>
            <a:ext cx="6912768" cy="1440160"/>
          </a:xfrm>
        </p:spPr>
        <p:txBody>
          <a:bodyPr>
            <a:noAutofit/>
          </a:bodyPr>
          <a:lstStyle/>
          <a:p>
            <a:r>
              <a:rPr lang="bg-BG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Доц. д-р Стела Георгиева, </a:t>
            </a:r>
            <a:r>
              <a:rPr lang="bg-BG" i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дм</a:t>
            </a:r>
            <a:endParaRPr lang="bg-BG" i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bg-BG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Катедра „</a:t>
            </a:r>
            <a:r>
              <a:rPr lang="bg-BG" i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Общественоздравни</a:t>
            </a:r>
            <a:r>
              <a:rPr lang="bg-BG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науки“</a:t>
            </a:r>
            <a:endParaRPr lang="bg-BG" i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авоъгълник 3"/>
          <p:cNvSpPr/>
          <p:nvPr/>
        </p:nvSpPr>
        <p:spPr>
          <a:xfrm>
            <a:off x="395536" y="1124744"/>
            <a:ext cx="15937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g-BG" b="1" dirty="0">
                <a:latin typeface="Arial" panose="020B0604020202020204" pitchFamily="34" charset="0"/>
                <a:cs typeface="Arial" panose="020B0604020202020204" pitchFamily="34" charset="0"/>
              </a:rPr>
              <a:t>ЛЕКЦИЯ </a:t>
            </a:r>
            <a:r>
              <a:rPr lang="bg-BG" b="1" dirty="0" smtClean="0">
                <a:latin typeface="Arial" panose="020B0604020202020204" pitchFamily="34" charset="0"/>
                <a:cs typeface="Arial" panose="020B0604020202020204" pitchFamily="34" charset="0"/>
              </a:rPr>
              <a:t>№4</a:t>
            </a:r>
            <a:endParaRPr lang="bg-BG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авоъгълник 4"/>
          <p:cNvSpPr/>
          <p:nvPr/>
        </p:nvSpPr>
        <p:spPr>
          <a:xfrm>
            <a:off x="3563888" y="93693"/>
            <a:ext cx="5724128" cy="10310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bg-BG" alt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МЕДИЦИНСКИ УНИВЕРСИТЕТ – ПЛЕВЕН</a:t>
            </a:r>
          </a:p>
          <a:p>
            <a:pPr algn="ctr">
              <a:defRPr/>
            </a:pPr>
            <a:r>
              <a:rPr lang="bg-BG" altLang="en-US" b="1" dirty="0">
                <a:latin typeface="Arial" panose="020B0604020202020204" pitchFamily="34" charset="0"/>
                <a:cs typeface="Arial" panose="020B0604020202020204" pitchFamily="34" charset="0"/>
              </a:rPr>
              <a:t>ФАКУЛТЕТ „ОБЩЕСТВЕНО ЗДРАВЕ“</a:t>
            </a:r>
            <a:endParaRPr lang="en-US" alt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spcBef>
                <a:spcPts val="600"/>
              </a:spcBef>
              <a:defRPr/>
            </a:pPr>
            <a:r>
              <a:rPr lang="bg-BG" altLang="en-US" b="1" dirty="0">
                <a:latin typeface="Arial" panose="020B0604020202020204" pitchFamily="34" charset="0"/>
                <a:cs typeface="Arial" panose="020B0604020202020204" pitchFamily="34" charset="0"/>
              </a:rPr>
              <a:t>ЦЕНТЪР ЗА ДИСТАНЦИОННО ОБУЧЕНИЕ</a:t>
            </a:r>
            <a:endParaRPr lang="bg-BG" alt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3916058"/>
              </p:ext>
            </p:extLst>
          </p:nvPr>
        </p:nvGraphicFramePr>
        <p:xfrm>
          <a:off x="405895" y="107293"/>
          <a:ext cx="862013" cy="882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r:id="rId3" imgW="4785480" imgH="4894560" progId="CorelDRAW.Graphic.10">
                  <p:embed/>
                </p:oleObj>
              </mc:Choice>
              <mc:Fallback>
                <p:oleObj r:id="rId3" imgW="4785480" imgH="4894560" progId="CorelDRAW.Graphic.10">
                  <p:embed/>
                  <p:pic>
                    <p:nvPicPr>
                      <p:cNvPr id="5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5895" y="107293"/>
                        <a:ext cx="862013" cy="882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50733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0"/>
            <a:ext cx="8640960" cy="1196752"/>
          </a:xfrm>
        </p:spPr>
        <p:txBody>
          <a:bodyPr/>
          <a:lstStyle/>
          <a:p>
            <a:r>
              <a:rPr lang="bg-BG" sz="4400" dirty="0" smtClean="0">
                <a:solidFill>
                  <a:schemeClr val="accent1"/>
                </a:solidFill>
                <a:effectLst/>
                <a:cs typeface="Times New Roman" panose="02020603050405020304" pitchFamily="18" charset="0"/>
              </a:rPr>
              <a:t>ЗДРАВНИ КОМУНИКАЦИИ</a:t>
            </a:r>
            <a:endParaRPr lang="bg-BG" sz="4400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600200"/>
            <a:ext cx="8928992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bg-BG" sz="3200" dirty="0" smtClean="0">
                <a:solidFill>
                  <a:schemeClr val="tx1"/>
                </a:solidFill>
                <a:latin typeface="+mn-lt"/>
              </a:rPr>
              <a:t>Комуникацията е процес, включващ следните компоненти:</a:t>
            </a:r>
          </a:p>
          <a:p>
            <a:pPr marL="514350" indent="-514350">
              <a:buFont typeface="+mj-lt"/>
              <a:buAutoNum type="arabicPeriod"/>
            </a:pPr>
            <a:r>
              <a:rPr lang="bg-BG" sz="3200" dirty="0" smtClean="0">
                <a:solidFill>
                  <a:schemeClr val="tx1"/>
                </a:solidFill>
                <a:latin typeface="+mn-lt"/>
              </a:rPr>
              <a:t>Източник на съобщението</a:t>
            </a:r>
          </a:p>
          <a:p>
            <a:pPr marL="514350" indent="-514350">
              <a:buFont typeface="+mj-lt"/>
              <a:buAutoNum type="arabicPeriod"/>
            </a:pPr>
            <a:r>
              <a:rPr lang="bg-BG" sz="3200" dirty="0" smtClean="0">
                <a:solidFill>
                  <a:schemeClr val="tx1"/>
                </a:solidFill>
                <a:latin typeface="+mn-lt"/>
              </a:rPr>
              <a:t>Получател на съобщението (аудитория)</a:t>
            </a:r>
          </a:p>
          <a:p>
            <a:pPr marL="514350" indent="-514350">
              <a:buFont typeface="+mj-lt"/>
              <a:buAutoNum type="arabicPeriod"/>
            </a:pPr>
            <a:r>
              <a:rPr lang="bg-BG" sz="3200" dirty="0" smtClean="0">
                <a:solidFill>
                  <a:schemeClr val="tx1"/>
                </a:solidFill>
                <a:latin typeface="+mn-lt"/>
              </a:rPr>
              <a:t>Съобщение, послание (съдържание)</a:t>
            </a:r>
          </a:p>
          <a:p>
            <a:pPr marL="514350" indent="-514350">
              <a:buFont typeface="+mj-lt"/>
              <a:buAutoNum type="arabicPeriod"/>
            </a:pPr>
            <a:r>
              <a:rPr lang="bg-BG" sz="3200" dirty="0" smtClean="0">
                <a:solidFill>
                  <a:schemeClr val="tx1"/>
                </a:solidFill>
                <a:latin typeface="+mn-lt"/>
              </a:rPr>
              <a:t>Канал на предаване на съобщението</a:t>
            </a:r>
          </a:p>
          <a:p>
            <a:pPr marL="514350" indent="-514350">
              <a:buFont typeface="+mj-lt"/>
              <a:buAutoNum type="arabicPeriod"/>
            </a:pPr>
            <a:r>
              <a:rPr lang="bg-BG" sz="3200" dirty="0" smtClean="0">
                <a:solidFill>
                  <a:schemeClr val="tx1"/>
                </a:solidFill>
                <a:latin typeface="+mn-lt"/>
              </a:rPr>
              <a:t>Обратна връзка</a:t>
            </a:r>
            <a:endParaRPr lang="bg-BG" sz="3200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344331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0"/>
            <a:ext cx="8640960" cy="1196752"/>
          </a:xfrm>
        </p:spPr>
        <p:txBody>
          <a:bodyPr/>
          <a:lstStyle/>
          <a:p>
            <a:r>
              <a:rPr lang="bg-BG" sz="4400" dirty="0" smtClean="0">
                <a:solidFill>
                  <a:schemeClr val="accent1"/>
                </a:solidFill>
                <a:effectLst/>
                <a:cs typeface="Times New Roman" panose="02020603050405020304" pitchFamily="18" charset="0"/>
              </a:rPr>
              <a:t>ЗДРАВНИ КОМУНИКАЦИИ</a:t>
            </a:r>
            <a:endParaRPr lang="bg-BG" sz="4400" dirty="0">
              <a:solidFill>
                <a:schemeClr val="accent1"/>
              </a:solidFill>
            </a:endParaRPr>
          </a:p>
        </p:txBody>
      </p:sp>
      <p:pic>
        <p:nvPicPr>
          <p:cNvPr id="4" name="Picture 4" descr="Картина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628800"/>
            <a:ext cx="7416823" cy="44644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0218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476673"/>
            <a:ext cx="7883153" cy="2088232"/>
          </a:xfrm>
        </p:spPr>
        <p:txBody>
          <a:bodyPr/>
          <a:lstStyle/>
          <a:p>
            <a:r>
              <a:rPr lang="bg-BG" sz="5400" b="1" dirty="0"/>
              <a:t>СОЦИАЛЕН МАРКЕТИНГ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9552" y="2852936"/>
            <a:ext cx="8064895" cy="3744416"/>
          </a:xfrm>
        </p:spPr>
        <p:txBody>
          <a:bodyPr>
            <a:noAutofit/>
          </a:bodyPr>
          <a:lstStyle/>
          <a:p>
            <a:r>
              <a:rPr lang="bg-BG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Най-често използвания подход за здравна комуникация</a:t>
            </a:r>
          </a:p>
          <a:p>
            <a:r>
              <a:rPr lang="bg-BG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Предложен от </a:t>
            </a:r>
            <a:r>
              <a:rPr lang="bg-BG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Котлър</a:t>
            </a:r>
            <a:r>
              <a:rPr lang="bg-BG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bg-BG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Золтман</a:t>
            </a:r>
            <a:r>
              <a:rPr lang="bg-BG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през 1971 г. по аналогия с принципите на бизнес маркетинга</a:t>
            </a:r>
          </a:p>
        </p:txBody>
      </p:sp>
    </p:spTree>
    <p:extLst>
      <p:ext uri="{BB962C8B-B14F-4D97-AF65-F5344CB8AC3E}">
        <p14:creationId xmlns:p14="http://schemas.microsoft.com/office/powerpoint/2010/main" val="551169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0"/>
            <a:ext cx="8229600" cy="1008112"/>
          </a:xfrm>
        </p:spPr>
        <p:txBody>
          <a:bodyPr/>
          <a:lstStyle/>
          <a:p>
            <a:pPr algn="l"/>
            <a:r>
              <a:rPr lang="bg-BG" sz="4400" dirty="0" smtClean="0"/>
              <a:t>МАРКЕТИНГ</a:t>
            </a:r>
            <a:endParaRPr lang="bg-BG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1" y="1101824"/>
            <a:ext cx="8784975" cy="5589240"/>
          </a:xfrm>
        </p:spPr>
        <p:txBody>
          <a:bodyPr>
            <a:normAutofit lnSpcReduction="10000"/>
          </a:bodyPr>
          <a:lstStyle/>
          <a:p>
            <a:r>
              <a:rPr lang="bg-BG" sz="3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Маркетингът</a:t>
            </a:r>
            <a:r>
              <a:rPr lang="bg-BG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bg-BG" sz="3000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marketing</a:t>
            </a:r>
            <a:r>
              <a:rPr lang="bg-BG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— </a:t>
            </a:r>
            <a:r>
              <a:rPr lang="bg-BG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продажба) е </a:t>
            </a:r>
            <a:r>
              <a:rPr lang="bg-BG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сбор от дейности, които са насочени към създаване на рентабилност в работата на </a:t>
            </a:r>
            <a:r>
              <a:rPr lang="bg-BG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предприятие. Те </a:t>
            </a:r>
            <a:r>
              <a:rPr lang="bg-BG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 използват за насочване на потока </a:t>
            </a:r>
            <a:r>
              <a:rPr lang="bg-BG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</a:t>
            </a:r>
            <a:r>
              <a:rPr lang="bg-BG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продукти и услуги от производителя до потребителя </a:t>
            </a:r>
            <a:r>
              <a:rPr lang="bg-BG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(клиент).</a:t>
            </a:r>
            <a:endParaRPr lang="bg-BG" sz="3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bg-BG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bg-BG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пределение </a:t>
            </a:r>
            <a:r>
              <a:rPr lang="bg-BG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Американската маркетингова асоциация (</a:t>
            </a:r>
            <a:r>
              <a:rPr lang="bg-BG" sz="3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AMA</a:t>
            </a:r>
            <a:r>
              <a:rPr lang="bg-BG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- </a:t>
            </a:r>
            <a:r>
              <a:rPr lang="bg-BG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маркетингът е </a:t>
            </a:r>
            <a:r>
              <a:rPr lang="bg-BG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съвкупност </a:t>
            </a:r>
            <a:r>
              <a:rPr lang="bg-BG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процеси за създаване, комуникиране и предоставяне на стойност за потребителите и</a:t>
            </a:r>
            <a:r>
              <a:rPr lang="bg-BG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управление на взаимоотношенията с тях по начин, по който се облагодетелстват организацията и всички свързани с нея страни.</a:t>
            </a:r>
          </a:p>
          <a:p>
            <a:endParaRPr lang="bg-BG" sz="2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8199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0"/>
            <a:ext cx="8229600" cy="1008112"/>
          </a:xfrm>
        </p:spPr>
        <p:txBody>
          <a:bodyPr/>
          <a:lstStyle/>
          <a:p>
            <a:pPr algn="l"/>
            <a:r>
              <a:rPr lang="bg-BG" sz="4400" dirty="0" smtClean="0"/>
              <a:t>МАРКЕТИНГ</a:t>
            </a:r>
            <a:endParaRPr lang="bg-BG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1" y="1101824"/>
            <a:ext cx="8784975" cy="55892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bg-BG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По-нови схващания:</a:t>
            </a:r>
          </a:p>
          <a:p>
            <a:r>
              <a:rPr lang="bg-BG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Мениджмънтът и маркетингът трябва да служат на по-висши цели от реализирането на печалба.</a:t>
            </a:r>
          </a:p>
          <a:p>
            <a:r>
              <a:rPr lang="bg-BG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Трябва да се стремят към благородни и социално значими цели.</a:t>
            </a:r>
          </a:p>
        </p:txBody>
      </p:sp>
    </p:spTree>
    <p:extLst>
      <p:ext uri="{BB962C8B-B14F-4D97-AF65-F5344CB8AC3E}">
        <p14:creationId xmlns:p14="http://schemas.microsoft.com/office/powerpoint/2010/main" val="4001831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008112"/>
          </a:xfrm>
        </p:spPr>
        <p:txBody>
          <a:bodyPr/>
          <a:lstStyle/>
          <a:p>
            <a:pPr algn="l"/>
            <a:r>
              <a:rPr lang="bg-BG" sz="4400" dirty="0" smtClean="0"/>
              <a:t>СОЦИАЛЕН МАРКЕТИНГ</a:t>
            </a:r>
            <a:endParaRPr lang="bg-BG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5474" y="1268760"/>
            <a:ext cx="8639013" cy="532859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3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Определение</a:t>
            </a:r>
            <a:r>
              <a:rPr lang="ru-RU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sz="3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Социалният</a:t>
            </a:r>
            <a:r>
              <a:rPr lang="ru-RU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маркетинг </a:t>
            </a:r>
            <a:r>
              <a:rPr lang="ru-RU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е:</a:t>
            </a:r>
          </a:p>
          <a:p>
            <a:r>
              <a:rPr lang="ru-RU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систематично </a:t>
            </a:r>
            <a:r>
              <a:rPr lang="ru-RU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прилагане</a:t>
            </a:r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маркетингови</a:t>
            </a:r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техники и </a:t>
            </a:r>
            <a:r>
              <a:rPr lang="ru-RU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похвати</a:t>
            </a:r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целящи</a:t>
            </a:r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да </a:t>
            </a:r>
            <a:r>
              <a:rPr lang="ru-RU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постигнат</a:t>
            </a:r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конкретни</a:t>
            </a:r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поведенчески</a:t>
            </a:r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цели за </a:t>
            </a:r>
            <a:r>
              <a:rPr lang="ru-RU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социално</a:t>
            </a:r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благо. </a:t>
            </a:r>
            <a:endParaRPr lang="ru-RU" sz="3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bg-BG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bg-BG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роцес на прилагане на маркетинговите концепции и техники за предлагане, въвеждане и утвърждаване на полезни социални идеи и практики </a:t>
            </a:r>
            <a:r>
              <a:rPr lang="en-US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bg-BG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маркетинг с нетърговска цел</a:t>
            </a:r>
            <a:r>
              <a:rPr lang="en-US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bg-BG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ru-RU" sz="3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</a:t>
            </a:r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Промяна</a:t>
            </a:r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3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индивидуално</a:t>
            </a:r>
            <a:r>
              <a:rPr lang="ru-RU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поведение </a:t>
            </a:r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цел  да се </a:t>
            </a:r>
            <a:r>
              <a:rPr lang="ru-RU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подобри</a:t>
            </a:r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благосъстоянието</a:t>
            </a:r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хората</a:t>
            </a:r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тяхното</a:t>
            </a:r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здраве</a:t>
            </a:r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endParaRPr lang="bg-BG" sz="2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7974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08112"/>
          </a:xfrm>
        </p:spPr>
        <p:txBody>
          <a:bodyPr/>
          <a:lstStyle/>
          <a:p>
            <a:pPr algn="l"/>
            <a:r>
              <a:rPr lang="bg-BG" sz="4400" dirty="0" smtClean="0"/>
              <a:t>СОЦИАЛЕН МАРКЕТИНГ</a:t>
            </a:r>
            <a:endParaRPr lang="bg-BG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008112"/>
            <a:ext cx="8630616" cy="532859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Кой </a:t>
            </a:r>
            <a:r>
              <a:rPr lang="ru-RU" sz="28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</a:t>
            </a:r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използва</a:t>
            </a:r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Организации 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нестопанска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дейност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правителствени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организации,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други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организации 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здравната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социалната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сфера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Кой </a:t>
            </a:r>
            <a:r>
              <a:rPr lang="ru-RU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печели</a:t>
            </a: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Физически лица или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обществото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като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цяло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ru-RU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Целева</a:t>
            </a: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аудитория 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Лица с висок 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риск 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здравето 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или </a:t>
            </a:r>
            <a:r>
              <a:rPr lang="ru-RU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такива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които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биха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могли да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приемат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положителни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поведения за да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помогнат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обществото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ru-RU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Примери</a:t>
            </a: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 социален маркетинг  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насърчаване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хората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да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ползват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колани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</a:t>
            </a:r>
            <a:r>
              <a:rPr lang="ru-RU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шофиране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кампании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срещу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тютюнопушенето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опазване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околната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среда или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насърчаване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употребата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презервативи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>
              <a:buNone/>
            </a:pPr>
            <a:endParaRPr lang="bg-BG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1623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864096"/>
          </a:xfrm>
        </p:spPr>
        <p:txBody>
          <a:bodyPr/>
          <a:lstStyle/>
          <a:p>
            <a:pPr algn="l"/>
            <a:r>
              <a:rPr lang="bg-BG" sz="4400" dirty="0" smtClean="0"/>
              <a:t>СОЦИАЛЕН МАРКЕТИНГ</a:t>
            </a:r>
            <a:endParaRPr lang="bg-BG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980728"/>
            <a:ext cx="9073008" cy="532859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bg-BG" sz="3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Възниква въпросът: </a:t>
            </a:r>
            <a:r>
              <a:rPr lang="bg-BG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Можем ли да продаваме идеи, нагласи, социални цели по същия начин, по който продаваме стоки?</a:t>
            </a:r>
          </a:p>
          <a:p>
            <a:pPr marL="0" indent="0">
              <a:buNone/>
            </a:pPr>
            <a:r>
              <a:rPr lang="bg-BG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Подобно на маркетинга в търговията, </a:t>
            </a:r>
            <a:r>
              <a:rPr lang="bg-BG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социалния </a:t>
            </a:r>
            <a:r>
              <a:rPr lang="bg-BG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маркетинг се основава на </a:t>
            </a:r>
            <a:r>
              <a:rPr lang="bg-BG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идеите за:</a:t>
            </a:r>
          </a:p>
          <a:p>
            <a:r>
              <a:rPr lang="bg-BG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продукт</a:t>
            </a:r>
          </a:p>
          <a:p>
            <a:r>
              <a:rPr lang="bg-BG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цена</a:t>
            </a:r>
          </a:p>
          <a:p>
            <a:r>
              <a:rPr lang="bg-BG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място</a:t>
            </a:r>
          </a:p>
          <a:p>
            <a:r>
              <a:rPr lang="bg-BG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представяне </a:t>
            </a:r>
          </a:p>
          <a:p>
            <a:r>
              <a:rPr lang="bg-BG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на характеристиките на потребителите и техните очаквания за желания резултат или продукт.</a:t>
            </a:r>
            <a:endParaRPr lang="bg-BG" sz="3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22201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864096"/>
          </a:xfrm>
        </p:spPr>
        <p:txBody>
          <a:bodyPr/>
          <a:lstStyle/>
          <a:p>
            <a:pPr algn="l"/>
            <a:r>
              <a:rPr lang="bg-BG" sz="4400" dirty="0" smtClean="0"/>
              <a:t>СОЦИАЛЕН МАРКЕТИНГ</a:t>
            </a:r>
            <a:endParaRPr lang="bg-BG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124744"/>
            <a:ext cx="8640960" cy="518457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bg-BG" sz="30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Продукт</a:t>
            </a:r>
            <a:r>
              <a:rPr lang="bg-BG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здравословно поведение, стоки и услуги, свързани </a:t>
            </a:r>
            <a:r>
              <a:rPr lang="bg-BG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със здравето. Предлаганият продукт трябва да се съревновава успешно с ползите от настоящото поведение.</a:t>
            </a:r>
          </a:p>
          <a:p>
            <a:pPr marL="0" indent="0">
              <a:buNone/>
            </a:pPr>
            <a:r>
              <a:rPr lang="bg-BG" sz="30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Цена </a:t>
            </a:r>
            <a:r>
              <a:rPr lang="bg-BG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финансова </a:t>
            </a:r>
            <a:r>
              <a:rPr lang="en-US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bg-BG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купуване на здравословна храна</a:t>
            </a:r>
            <a:r>
              <a:rPr lang="en-US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bg-BG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или други „разходи“ – време, усилие, стрес, социално напрежение, поради противопоставяне на възприети норми, допълнителна работа</a:t>
            </a:r>
          </a:p>
          <a:p>
            <a:pPr marL="0" indent="0">
              <a:buNone/>
            </a:pPr>
            <a:r>
              <a:rPr lang="bg-BG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Очакваните ползи трябва да надхвърлят разходите:</a:t>
            </a:r>
          </a:p>
          <a:p>
            <a:pPr marL="0" indent="0" algn="ctr">
              <a:buNone/>
            </a:pPr>
            <a:r>
              <a:rPr lang="bg-BG" sz="30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Ползи – Разход = Нетна стойност</a:t>
            </a:r>
          </a:p>
          <a:p>
            <a:pPr marL="0" indent="0">
              <a:buNone/>
            </a:pPr>
            <a:endParaRPr lang="bg-BG" sz="3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527611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864096"/>
          </a:xfrm>
        </p:spPr>
        <p:txBody>
          <a:bodyPr/>
          <a:lstStyle/>
          <a:p>
            <a:pPr algn="l"/>
            <a:r>
              <a:rPr lang="bg-BG" sz="4400" dirty="0" smtClean="0"/>
              <a:t>СОЦИАЛЕН МАРКЕТИНГ</a:t>
            </a:r>
            <a:endParaRPr lang="bg-BG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124744"/>
            <a:ext cx="8363272" cy="532859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bg-BG" sz="30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Място</a:t>
            </a:r>
            <a:r>
              <a:rPr lang="bg-BG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да е лесно </a:t>
            </a:r>
            <a:r>
              <a:rPr lang="bg-BG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достъпно, да е в близост до целевата аудитория</a:t>
            </a:r>
            <a:endParaRPr lang="bg-BG" sz="3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bg-BG" sz="30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Представяне</a:t>
            </a:r>
            <a:r>
              <a:rPr lang="bg-BG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атрактивно, за да бъде забелязано</a:t>
            </a:r>
          </a:p>
          <a:p>
            <a:pPr marL="0" indent="0">
              <a:buNone/>
            </a:pPr>
            <a:r>
              <a:rPr lang="bg-BG" sz="30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на характеристиките на потребителите</a:t>
            </a:r>
            <a:r>
              <a:rPr lang="bg-BG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- знания, нагласи, готовност за промяна.</a:t>
            </a:r>
          </a:p>
          <a:p>
            <a:pPr marL="0" indent="0">
              <a:buNone/>
            </a:pPr>
            <a:endParaRPr lang="bg-BG" sz="3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48936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404664"/>
            <a:ext cx="8712968" cy="936104"/>
          </a:xfrm>
        </p:spPr>
        <p:txBody>
          <a:bodyPr/>
          <a:lstStyle/>
          <a:p>
            <a:r>
              <a:rPr lang="bg-BG" sz="4400" dirty="0">
                <a:effectLst/>
                <a:cs typeface="Times New Roman" panose="02020603050405020304" pitchFamily="18" charset="0"/>
              </a:rPr>
              <a:t>ПОВЕДЕНЧЕСКИ СТРАТЕГИИ</a:t>
            </a:r>
            <a:endParaRPr lang="bg-BG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Clr>
                <a:schemeClr val="accent2"/>
              </a:buClr>
              <a:buNone/>
            </a:pPr>
            <a:r>
              <a:rPr lang="bg-BG" sz="3200" dirty="0">
                <a:solidFill>
                  <a:schemeClr val="tx1"/>
                </a:solidFill>
                <a:latin typeface="+mn-lt"/>
                <a:cs typeface="Times New Roman" panose="02020603050405020304" pitchFamily="18" charset="0"/>
              </a:rPr>
              <a:t>Възникването и утвърждаването им са свързани с:</a:t>
            </a:r>
          </a:p>
          <a:p>
            <a:pPr>
              <a:buClr>
                <a:schemeClr val="tx2"/>
              </a:buClr>
            </a:pPr>
            <a:r>
              <a:rPr lang="bg-BG" sz="3200" b="1" dirty="0">
                <a:solidFill>
                  <a:schemeClr val="tx2"/>
                </a:solidFill>
                <a:latin typeface="+mn-lt"/>
                <a:cs typeface="Times New Roman" panose="02020603050405020304" pitchFamily="18" charset="0"/>
              </a:rPr>
              <a:t>епидемиологичния преход, </a:t>
            </a:r>
            <a:r>
              <a:rPr lang="bg-BG" sz="3200" dirty="0">
                <a:solidFill>
                  <a:schemeClr val="tx1"/>
                </a:solidFill>
                <a:latin typeface="+mn-lt"/>
                <a:cs typeface="Times New Roman" panose="02020603050405020304" pitchFamily="18" charset="0"/>
              </a:rPr>
              <a:t>настъпил в 50-те години на ХХ век</a:t>
            </a:r>
          </a:p>
          <a:p>
            <a:pPr>
              <a:buClr>
                <a:schemeClr val="tx2"/>
              </a:buClr>
            </a:pPr>
            <a:r>
              <a:rPr lang="bg-BG" sz="3200" b="1" dirty="0">
                <a:solidFill>
                  <a:schemeClr val="tx2"/>
                </a:solidFill>
                <a:latin typeface="+mn-lt"/>
                <a:cs typeface="Times New Roman" panose="02020603050405020304" pitchFamily="18" charset="0"/>
              </a:rPr>
              <a:t>теорията за рисовите фактори</a:t>
            </a:r>
          </a:p>
          <a:p>
            <a:pPr>
              <a:buClr>
                <a:schemeClr val="tx2"/>
              </a:buClr>
            </a:pPr>
            <a:r>
              <a:rPr lang="bg-BG" sz="3200" b="1" dirty="0">
                <a:solidFill>
                  <a:schemeClr val="tx2"/>
                </a:solidFill>
                <a:latin typeface="+mn-lt"/>
                <a:cs typeface="Times New Roman" panose="02020603050405020304" pitchFamily="18" charset="0"/>
              </a:rPr>
              <a:t>нарастващи разходи </a:t>
            </a:r>
            <a:r>
              <a:rPr lang="bg-BG" sz="3200" dirty="0">
                <a:solidFill>
                  <a:schemeClr val="tx1"/>
                </a:solidFill>
                <a:latin typeface="+mn-lt"/>
                <a:cs typeface="Times New Roman" panose="02020603050405020304" pitchFamily="18" charset="0"/>
              </a:rPr>
              <a:t>за здравна помощ</a:t>
            </a:r>
          </a:p>
          <a:p>
            <a:pPr>
              <a:buClr>
                <a:schemeClr val="tx2"/>
              </a:buClr>
            </a:pPr>
            <a:r>
              <a:rPr lang="bg-BG" sz="3200" b="1" dirty="0">
                <a:solidFill>
                  <a:schemeClr val="tx2"/>
                </a:solidFill>
                <a:latin typeface="+mn-lt"/>
                <a:cs typeface="Times New Roman" panose="02020603050405020304" pitchFamily="18" charset="0"/>
              </a:rPr>
              <a:t>незадоволителни резултати </a:t>
            </a:r>
            <a:r>
              <a:rPr lang="bg-BG" sz="3200" dirty="0">
                <a:solidFill>
                  <a:schemeClr val="tx1"/>
                </a:solidFill>
                <a:latin typeface="+mn-lt"/>
                <a:cs typeface="Times New Roman" panose="02020603050405020304" pitchFamily="18" charset="0"/>
              </a:rPr>
              <a:t>от вложените ресурси и усилия</a:t>
            </a:r>
          </a:p>
          <a:p>
            <a:pPr>
              <a:buClr>
                <a:schemeClr val="tx2"/>
              </a:buClr>
            </a:pP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580935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204" y="21098"/>
            <a:ext cx="8229600" cy="1008112"/>
          </a:xfrm>
        </p:spPr>
        <p:txBody>
          <a:bodyPr/>
          <a:lstStyle/>
          <a:p>
            <a:pPr algn="l"/>
            <a:r>
              <a:rPr lang="bg-BG" sz="4400" dirty="0" smtClean="0"/>
              <a:t>СОЦИАЛЕН МАРКЕТИНГ</a:t>
            </a:r>
            <a:endParaRPr lang="bg-BG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029210"/>
            <a:ext cx="8964488" cy="564015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bg-BG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Разлики между социалния маркетинг в промоцията на здравето и търговския маркетинг:</a:t>
            </a:r>
          </a:p>
          <a:p>
            <a:pPr marL="514350" indent="-514350">
              <a:buFont typeface="+mj-lt"/>
              <a:buAutoNum type="arabicPeriod"/>
            </a:pPr>
            <a:r>
              <a:rPr lang="bg-BG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Предлага дългосрочни ползи, вместо незабавните удоволствия и ползи от поведенията, които се модифицират или премахват</a:t>
            </a:r>
          </a:p>
          <a:p>
            <a:pPr marL="514350" indent="-514350">
              <a:buFont typeface="+mj-lt"/>
              <a:buAutoNum type="arabicPeriod"/>
            </a:pPr>
            <a:r>
              <a:rPr lang="bg-BG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Социално желаните модели са по-скъпи като време и усилия, отколкото алтернативните нежелани поведения.</a:t>
            </a:r>
          </a:p>
          <a:p>
            <a:pPr marL="514350" indent="-514350">
              <a:buFont typeface="+mj-lt"/>
              <a:buAutoNum type="arabicPeriod"/>
            </a:pPr>
            <a:r>
              <a:rPr lang="bg-BG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Много от здравословните модели на поведение не са в съответствие със съществуващата социална норма, особено в някои социални сегменти</a:t>
            </a:r>
            <a:endParaRPr lang="bg-BG" sz="3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819541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008112"/>
          </a:xfrm>
        </p:spPr>
        <p:txBody>
          <a:bodyPr/>
          <a:lstStyle/>
          <a:p>
            <a:pPr algn="l"/>
            <a:r>
              <a:rPr lang="bg-BG" sz="4400" dirty="0" smtClean="0"/>
              <a:t>СОЦИАЛЕН МАРКЕТИНГ</a:t>
            </a:r>
            <a:endParaRPr lang="bg-BG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24744"/>
            <a:ext cx="9144000" cy="5544616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 startAt="4"/>
            </a:pPr>
            <a:r>
              <a:rPr lang="ru-RU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областта</a:t>
            </a:r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здравето</a:t>
            </a:r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продуктите</a:t>
            </a:r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</a:t>
            </a:r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трудни</a:t>
            </a:r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дефиниране</a:t>
            </a:r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</a:t>
            </a:r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по-абстрактни</a:t>
            </a:r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в сравнение с </a:t>
            </a:r>
            <a:r>
              <a:rPr lang="ru-RU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продуктите</a:t>
            </a:r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търговията</a:t>
            </a:r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514350" indent="-514350">
              <a:buFont typeface="+mj-lt"/>
              <a:buAutoNum type="arabicPeriod" startAt="4"/>
            </a:pPr>
            <a:r>
              <a:rPr lang="ru-RU" sz="3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Прицелните</a:t>
            </a:r>
            <a:r>
              <a:rPr lang="ru-RU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групи</a:t>
            </a:r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здравния</a:t>
            </a:r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маркетинг много </a:t>
            </a:r>
            <a:r>
              <a:rPr lang="ru-RU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често</a:t>
            </a:r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</a:t>
            </a:r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тези</a:t>
            </a:r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 </a:t>
            </a:r>
            <a:r>
              <a:rPr lang="ru-RU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най</a:t>
            </a:r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-негативна </a:t>
            </a:r>
            <a:r>
              <a:rPr lang="ru-RU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нагласа</a:t>
            </a:r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към</a:t>
            </a:r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предлаганите</a:t>
            </a:r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промени</a:t>
            </a:r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защото</a:t>
            </a:r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</a:t>
            </a:r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 </a:t>
            </a:r>
            <a:r>
              <a:rPr lang="ru-RU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най</a:t>
            </a:r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-висок риск </a:t>
            </a:r>
          </a:p>
          <a:p>
            <a:pPr marL="514350" indent="-514350">
              <a:buFont typeface="+mj-lt"/>
              <a:buAutoNum type="arabicPeriod" startAt="4"/>
            </a:pPr>
            <a:r>
              <a:rPr lang="ru-RU" sz="3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Социалният</a:t>
            </a:r>
            <a:r>
              <a:rPr lang="ru-RU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маркетинг се </a:t>
            </a:r>
            <a:r>
              <a:rPr lang="ru-RU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сблъсква</a:t>
            </a:r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 много </a:t>
            </a:r>
            <a:r>
              <a:rPr lang="ru-RU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силни</a:t>
            </a:r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дълбоко</a:t>
            </a:r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вкоренени</a:t>
            </a:r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навици</a:t>
            </a:r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514350" indent="-514350">
              <a:buFont typeface="+mj-lt"/>
              <a:buAutoNum type="arabicPeriod" startAt="4"/>
            </a:pPr>
            <a:r>
              <a:rPr lang="ru-RU" sz="3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Здравното</a:t>
            </a:r>
            <a:r>
              <a:rPr lang="ru-RU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поведение е </a:t>
            </a:r>
            <a:r>
              <a:rPr lang="ru-RU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изключително</a:t>
            </a:r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комплексно в противовес на много </a:t>
            </a:r>
            <a:r>
              <a:rPr lang="ru-RU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простото</a:t>
            </a:r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покупателско</a:t>
            </a:r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поведение в </a:t>
            </a:r>
            <a:r>
              <a:rPr lang="ru-RU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търговията</a:t>
            </a:r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64110897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008112"/>
          </a:xfrm>
        </p:spPr>
        <p:txBody>
          <a:bodyPr/>
          <a:lstStyle/>
          <a:p>
            <a:pPr algn="l"/>
            <a:r>
              <a:rPr lang="bg-BG" sz="4400" dirty="0" smtClean="0"/>
              <a:t>СОЦИАЛЕН МАРКЕТИНГ</a:t>
            </a:r>
            <a:endParaRPr lang="bg-BG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412776"/>
            <a:ext cx="8712968" cy="4713387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8"/>
            </a:pPr>
            <a:r>
              <a:rPr lang="ru-RU" sz="3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Социалният</a:t>
            </a:r>
            <a:r>
              <a:rPr lang="ru-RU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маркетинг в </a:t>
            </a:r>
            <a:r>
              <a:rPr lang="ru-RU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областта</a:t>
            </a:r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здравето</a:t>
            </a:r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е </a:t>
            </a:r>
            <a:r>
              <a:rPr lang="ru-RU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често</a:t>
            </a:r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обект</a:t>
            </a:r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политически натиск и </a:t>
            </a:r>
            <a:r>
              <a:rPr lang="ru-RU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липсващи</a:t>
            </a:r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средства, </a:t>
            </a:r>
            <a:r>
              <a:rPr lang="ru-RU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които</a:t>
            </a:r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ограничават</a:t>
            </a:r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продължителността</a:t>
            </a:r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тези</a:t>
            </a:r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кампании </a:t>
            </a:r>
          </a:p>
          <a:p>
            <a:pPr marL="514350" indent="-514350">
              <a:buFont typeface="+mj-lt"/>
              <a:buAutoNum type="arabicPeriod" startAt="8"/>
            </a:pPr>
            <a:r>
              <a:rPr lang="ru-RU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социалният</a:t>
            </a:r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маркетинг </a:t>
            </a:r>
            <a:r>
              <a:rPr lang="ru-RU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има</a:t>
            </a:r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много </a:t>
            </a:r>
            <a:r>
              <a:rPr lang="ru-RU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повече</a:t>
            </a:r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посредници</a:t>
            </a:r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отколкото</a:t>
            </a:r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търговския</a:t>
            </a:r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514350" indent="-514350">
              <a:buFont typeface="+mj-lt"/>
              <a:buAutoNum type="arabicPeriod" startAt="8"/>
            </a:pPr>
            <a:r>
              <a:rPr lang="ru-RU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Много </a:t>
            </a:r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</a:t>
            </a:r>
            <a:r>
              <a:rPr lang="ru-RU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маркетинговите</a:t>
            </a:r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кампании </a:t>
            </a:r>
            <a:r>
              <a:rPr lang="ru-RU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</a:t>
            </a:r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насочени</a:t>
            </a:r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повече</a:t>
            </a:r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към</a:t>
            </a:r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обществения</a:t>
            </a:r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интерес, </a:t>
            </a:r>
            <a:r>
              <a:rPr lang="ru-RU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отколкото</a:t>
            </a:r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към</a:t>
            </a:r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ползата</a:t>
            </a:r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 индивида. </a:t>
            </a:r>
          </a:p>
          <a:p>
            <a:pPr marL="0" indent="0">
              <a:buNone/>
            </a:pPr>
            <a:endParaRPr lang="bg-BG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303331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204" y="0"/>
            <a:ext cx="8229600" cy="1008112"/>
          </a:xfrm>
        </p:spPr>
        <p:txBody>
          <a:bodyPr/>
          <a:lstStyle/>
          <a:p>
            <a:pPr algn="l"/>
            <a:r>
              <a:rPr lang="bg-BG" sz="4400" dirty="0" smtClean="0"/>
              <a:t>СОЦИАЛЕН МАРКЕТИНГ</a:t>
            </a:r>
            <a:endParaRPr lang="bg-BG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008112"/>
            <a:ext cx="8712968" cy="566124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30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Процесите</a:t>
            </a:r>
            <a:r>
              <a:rPr lang="ru-RU" sz="30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30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социалния</a:t>
            </a:r>
            <a:r>
              <a:rPr lang="ru-RU" sz="30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маркетинг</a:t>
            </a:r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използван</a:t>
            </a:r>
            <a:r>
              <a:rPr lang="ru-RU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</a:t>
            </a:r>
            <a:endParaRPr lang="bg-BG" sz="3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промоцията</a:t>
            </a:r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здравето</a:t>
            </a:r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имат</a:t>
            </a:r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следната</a:t>
            </a:r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последователност</a:t>
            </a:r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</a:p>
          <a:p>
            <a:pPr marL="0" indent="0">
              <a:buNone/>
            </a:pPr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ru-RU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Определяне</a:t>
            </a:r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прицелната</a:t>
            </a:r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група</a:t>
            </a:r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ru-RU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Разработване</a:t>
            </a:r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концепция за интервенция </a:t>
            </a:r>
          </a:p>
          <a:p>
            <a:pPr marL="0" indent="0">
              <a:buNone/>
            </a:pPr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ru-RU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Разработване</a:t>
            </a:r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рекламно</a:t>
            </a:r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съобщение</a:t>
            </a:r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въз</a:t>
            </a:r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основа на </a:t>
            </a:r>
            <a:r>
              <a:rPr lang="ru-RU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концепцията</a:t>
            </a:r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bg-BG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Тестване на </a:t>
            </a:r>
            <a:r>
              <a:rPr lang="bg-BG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съобщението </a:t>
            </a:r>
            <a:endParaRPr lang="bg-BG" sz="3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bg-BG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Използване на съобщението </a:t>
            </a:r>
          </a:p>
          <a:p>
            <a:pPr marL="0" indent="0">
              <a:buNone/>
            </a:pPr>
            <a:r>
              <a:rPr lang="bg-BG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 Оценка на процеса </a:t>
            </a:r>
          </a:p>
          <a:p>
            <a:pPr marL="0" indent="0">
              <a:buNone/>
            </a:pPr>
            <a:r>
              <a:rPr lang="bg-BG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 Оценка на резултата </a:t>
            </a:r>
          </a:p>
          <a:p>
            <a:pPr marL="0" indent="0">
              <a:buNone/>
            </a:pPr>
            <a:endParaRPr lang="bg-BG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374501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764704"/>
            <a:ext cx="7772400" cy="2520281"/>
          </a:xfrm>
        </p:spPr>
        <p:txBody>
          <a:bodyPr/>
          <a:lstStyle/>
          <a:p>
            <a:r>
              <a:rPr lang="bg-BG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МЕДИЙНИ КАМПАНИИ</a:t>
            </a:r>
            <a:r>
              <a:rPr lang="bg-BG" dirty="0"/>
              <a:t/>
            </a:r>
            <a:br>
              <a:rPr lang="bg-BG" dirty="0"/>
            </a:br>
            <a:endParaRPr lang="bg-BG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5536" y="2564904"/>
            <a:ext cx="8280920" cy="2635747"/>
          </a:xfrm>
        </p:spPr>
        <p:txBody>
          <a:bodyPr>
            <a:noAutofit/>
          </a:bodyPr>
          <a:lstStyle/>
          <a:p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Вниманието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към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медийните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кампании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като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средство в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промоцията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здравето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се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насочва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началото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70-те г. на ХХ в. </a:t>
            </a:r>
          </a:p>
          <a:p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 </a:t>
            </a:r>
            <a:r>
              <a:rPr lang="ru-RU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придвижват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индивидите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общностите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по-близо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до степен на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готовност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действителна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поведенческа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промяна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насочват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общественото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внимание около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ключовите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здравни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проблеми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bg-BG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bg-BG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603878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008112"/>
          </a:xfrm>
        </p:spPr>
        <p:txBody>
          <a:bodyPr/>
          <a:lstStyle/>
          <a:p>
            <a:pPr algn="l"/>
            <a:r>
              <a:rPr lang="bg-BG" sz="4400" dirty="0" smtClean="0"/>
              <a:t>МЕДИЙНИ КАМПАНИИ </a:t>
            </a:r>
            <a:endParaRPr lang="bg-BG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556792"/>
            <a:ext cx="8568952" cy="456937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3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ъществуват</a:t>
            </a:r>
            <a:r>
              <a:rPr lang="ru-RU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три </a:t>
            </a:r>
            <a:r>
              <a:rPr lang="ru-RU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възгледа</a:t>
            </a:r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 отношение </a:t>
            </a:r>
            <a:r>
              <a:rPr lang="ru-RU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ефективността</a:t>
            </a:r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мас-медийните</a:t>
            </a:r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кампании в </a:t>
            </a:r>
            <a:r>
              <a:rPr lang="ru-RU" sz="3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промоцията</a:t>
            </a:r>
            <a:r>
              <a:rPr lang="ru-RU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здравето</a:t>
            </a:r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ru-RU" sz="3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sz="3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Медийните</a:t>
            </a:r>
            <a:r>
              <a:rPr lang="ru-RU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кампании </a:t>
            </a:r>
            <a:r>
              <a:rPr lang="ru-RU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</a:t>
            </a:r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изключително</a:t>
            </a:r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ефективни</a:t>
            </a:r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с неограничен потенциал; 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Медийните</a:t>
            </a:r>
            <a:r>
              <a:rPr lang="ru-RU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кампании </a:t>
            </a:r>
            <a:r>
              <a:rPr lang="ru-RU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</a:t>
            </a:r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неефективни</a:t>
            </a:r>
            <a:r>
              <a:rPr lang="ru-RU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3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sz="3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Медийните</a:t>
            </a:r>
            <a:r>
              <a:rPr lang="ru-RU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кампании </a:t>
            </a:r>
            <a:r>
              <a:rPr lang="ru-RU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да </a:t>
            </a:r>
            <a:r>
              <a:rPr lang="ru-RU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</a:t>
            </a:r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ефективни</a:t>
            </a:r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при </a:t>
            </a:r>
            <a:r>
              <a:rPr lang="ru-RU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определени</a:t>
            </a:r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обстоятелства</a:t>
            </a:r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ако</a:t>
            </a:r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</a:t>
            </a:r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изпълнени</a:t>
            </a:r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някои</a:t>
            </a:r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условия – </a:t>
            </a:r>
            <a:r>
              <a:rPr lang="ru-RU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доминиращо</a:t>
            </a:r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сега</a:t>
            </a:r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мнение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70288998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204" y="116632"/>
            <a:ext cx="8229600" cy="1008112"/>
          </a:xfrm>
        </p:spPr>
        <p:txBody>
          <a:bodyPr/>
          <a:lstStyle/>
          <a:p>
            <a:pPr algn="l"/>
            <a:r>
              <a:rPr lang="bg-BG" sz="4400" dirty="0" smtClean="0"/>
              <a:t>МЕДИЙНИ КАМПАНИИ </a:t>
            </a:r>
            <a:endParaRPr lang="bg-BG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3204" y="1124744"/>
            <a:ext cx="8568952" cy="511256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Основните</a:t>
            </a:r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роли</a:t>
            </a:r>
            <a:r>
              <a:rPr lang="ru-RU" sz="3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мас-медийните</a:t>
            </a:r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кампании: </a:t>
            </a:r>
            <a:endParaRPr lang="ru-RU" sz="3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sz="3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Информиране</a:t>
            </a:r>
            <a:r>
              <a:rPr lang="ru-RU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населението</a:t>
            </a:r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вредните</a:t>
            </a:r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ефекти</a:t>
            </a:r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рисковите</a:t>
            </a:r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фактори</a:t>
            </a:r>
            <a:r>
              <a:rPr lang="ru-RU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3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sz="3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Напомняне</a:t>
            </a:r>
            <a:r>
              <a:rPr lang="ru-RU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поддържане</a:t>
            </a:r>
            <a:r>
              <a:rPr lang="ru-RU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активно </a:t>
            </a:r>
            <a:r>
              <a:rPr lang="ru-RU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състояние</a:t>
            </a:r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познанията</a:t>
            </a:r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3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рисковете</a:t>
            </a:r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за </a:t>
            </a:r>
            <a:r>
              <a:rPr lang="ru-RU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които</a:t>
            </a:r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хората</a:t>
            </a:r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вече </a:t>
            </a:r>
            <a:r>
              <a:rPr lang="ru-RU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</a:t>
            </a:r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осведомени</a:t>
            </a:r>
            <a:r>
              <a:rPr lang="ru-RU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Увеличаване</a:t>
            </a:r>
            <a:r>
              <a:rPr lang="ru-RU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3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директно</a:t>
            </a:r>
            <a:r>
              <a:rPr lang="ru-RU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или </a:t>
            </a:r>
            <a:r>
              <a:rPr lang="ru-RU" sz="3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индиректно</a:t>
            </a:r>
            <a:r>
              <a:rPr lang="en-US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</a:t>
            </a:r>
            <a:r>
              <a:rPr lang="en-US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мотивацията</a:t>
            </a:r>
            <a:r>
              <a:rPr lang="ru-RU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хората</a:t>
            </a:r>
            <a:r>
              <a:rPr lang="ru-RU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придобиване</a:t>
            </a:r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позитивни</a:t>
            </a:r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здравни</a:t>
            </a:r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навици</a:t>
            </a:r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чрез </a:t>
            </a:r>
            <a:r>
              <a:rPr lang="ru-RU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повишаване</a:t>
            </a:r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чувствителността</a:t>
            </a:r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 към актуални здравни проблеми</a:t>
            </a:r>
            <a:r>
              <a:rPr lang="ru-RU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514350" indent="-514350">
              <a:buFont typeface="+mj-lt"/>
              <a:buAutoNum type="arabicPeriod"/>
            </a:pP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907653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52128"/>
          </a:xfrm>
        </p:spPr>
        <p:txBody>
          <a:bodyPr/>
          <a:lstStyle/>
          <a:p>
            <a:pPr algn="l"/>
            <a:r>
              <a:rPr lang="bg-BG" sz="4400" dirty="0" smtClean="0"/>
              <a:t>МЕДИЙНИ КАМПАНИИ </a:t>
            </a:r>
            <a:endParaRPr lang="bg-BG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916832"/>
            <a:ext cx="8568952" cy="4536504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 startAt="4"/>
            </a:pPr>
            <a:r>
              <a:rPr lang="ru-RU" sz="3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Осигуряване</a:t>
            </a:r>
            <a:r>
              <a:rPr lang="ru-RU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информация за </a:t>
            </a:r>
            <a:r>
              <a:rPr lang="ru-RU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налични</a:t>
            </a:r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здравни</a:t>
            </a:r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услуги и </a:t>
            </a:r>
            <a:r>
              <a:rPr lang="ru-RU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възможности</a:t>
            </a:r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човек</a:t>
            </a:r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сам да си </a:t>
            </a:r>
            <a:r>
              <a:rPr lang="ru-RU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помогне</a:t>
            </a:r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514350" indent="-514350">
              <a:buFont typeface="+mj-lt"/>
              <a:buAutoNum type="arabicPeriod" startAt="4"/>
            </a:pPr>
            <a:r>
              <a:rPr lang="ru-RU" sz="3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Осигуряване</a:t>
            </a:r>
            <a:r>
              <a:rPr lang="ru-RU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социална</a:t>
            </a:r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подкрепа</a:t>
            </a:r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одобрение за </a:t>
            </a:r>
            <a:r>
              <a:rPr lang="ru-RU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позитивните</a:t>
            </a:r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здравни</a:t>
            </a:r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модели; </a:t>
            </a:r>
          </a:p>
          <a:p>
            <a:pPr marL="514350" indent="-514350">
              <a:buFont typeface="+mj-lt"/>
              <a:buAutoNum type="arabicPeriod" startAt="4"/>
            </a:pPr>
            <a:r>
              <a:rPr lang="ru-RU" sz="3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Осигуряване</a:t>
            </a:r>
            <a:r>
              <a:rPr lang="ru-RU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контекст за </a:t>
            </a:r>
            <a:r>
              <a:rPr lang="ru-RU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въвеждане</a:t>
            </a:r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законодателни</a:t>
            </a:r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промени</a:t>
            </a:r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457200" indent="-457200">
              <a:buFont typeface="+mj-lt"/>
              <a:buAutoNum type="arabicPeriod" startAt="4"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713155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52128"/>
          </a:xfrm>
        </p:spPr>
        <p:txBody>
          <a:bodyPr/>
          <a:lstStyle/>
          <a:p>
            <a:pPr algn="l"/>
            <a:r>
              <a:rPr lang="bg-BG" sz="4400" dirty="0" smtClean="0"/>
              <a:t>МЕДИЙНИ КАМПАНИИ </a:t>
            </a:r>
            <a:endParaRPr lang="bg-BG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7524" y="1369011"/>
            <a:ext cx="8568952" cy="489654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да </a:t>
            </a:r>
            <a:r>
              <a:rPr lang="ru-RU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реализират</a:t>
            </a:r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своите</a:t>
            </a:r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цели, </a:t>
            </a:r>
            <a:r>
              <a:rPr lang="ru-RU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медийните</a:t>
            </a:r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кампании </a:t>
            </a:r>
            <a:r>
              <a:rPr lang="ru-RU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трябва</a:t>
            </a:r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да се </a:t>
            </a:r>
            <a:r>
              <a:rPr lang="ru-RU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провеждат</a:t>
            </a:r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 </a:t>
            </a:r>
            <a:r>
              <a:rPr lang="ru-RU" sz="30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внимание </a:t>
            </a:r>
            <a:r>
              <a:rPr lang="ru-RU" sz="30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към</a:t>
            </a:r>
            <a:r>
              <a:rPr lang="ru-RU" sz="30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следните</a:t>
            </a:r>
            <a:r>
              <a:rPr lang="ru-RU" sz="30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фактори</a:t>
            </a:r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Надеждност</a:t>
            </a:r>
            <a:r>
              <a:rPr lang="ru-RU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източника</a:t>
            </a:r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информация – да буди доверие; 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Контекст </a:t>
            </a:r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посланието</a:t>
            </a:r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да е </a:t>
            </a:r>
            <a:r>
              <a:rPr lang="ru-RU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съответно</a:t>
            </a:r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получателя; 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Съдържание</a:t>
            </a:r>
            <a:r>
              <a:rPr lang="ru-RU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да </a:t>
            </a:r>
            <a:r>
              <a:rPr lang="ru-RU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има</a:t>
            </a:r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смисъл</a:t>
            </a:r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 получателя; </a:t>
            </a:r>
          </a:p>
          <a:p>
            <a:pPr marL="514350" indent="-514350">
              <a:buFont typeface="+mj-lt"/>
              <a:buAutoNum type="arabicPeriod"/>
            </a:pPr>
            <a:r>
              <a:rPr lang="bg-BG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Яснота </a:t>
            </a:r>
            <a:r>
              <a:rPr lang="bg-BG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посланието; 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Плавност</a:t>
            </a:r>
            <a:r>
              <a:rPr lang="ru-RU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посланието</a:t>
            </a:r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без да е скучно; </a:t>
            </a:r>
            <a:endParaRPr lang="ru-RU" sz="3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081820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52128"/>
          </a:xfrm>
        </p:spPr>
        <p:txBody>
          <a:bodyPr/>
          <a:lstStyle/>
          <a:p>
            <a:pPr algn="l"/>
            <a:r>
              <a:rPr lang="bg-BG" sz="4400" dirty="0" smtClean="0"/>
              <a:t>МЕДИЙНИ КАМПАНИИ </a:t>
            </a:r>
            <a:endParaRPr lang="bg-BG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556792"/>
            <a:ext cx="8784976" cy="4896544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 startAt="6"/>
            </a:pPr>
            <a:r>
              <a:rPr lang="ru-RU" sz="3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Подходящ</a:t>
            </a:r>
            <a:r>
              <a:rPr lang="ru-RU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подбор на канал за </a:t>
            </a:r>
            <a:r>
              <a:rPr lang="ru-RU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комуникация</a:t>
            </a:r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514350" indent="-514350">
              <a:buFont typeface="+mj-lt"/>
              <a:buAutoNum type="arabicPeriod" startAt="6"/>
            </a:pPr>
            <a:r>
              <a:rPr lang="ru-RU" sz="3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Възможности</a:t>
            </a:r>
            <a:r>
              <a:rPr lang="ru-RU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получателя на </a:t>
            </a:r>
            <a:r>
              <a:rPr lang="ru-RU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посланието</a:t>
            </a:r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да действа в </a:t>
            </a:r>
            <a:r>
              <a:rPr lang="ru-RU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резултат</a:t>
            </a:r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посланието</a:t>
            </a:r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514350" indent="-514350">
              <a:buFont typeface="+mj-lt"/>
              <a:buAutoNum type="arabicPeriod" startAt="6"/>
            </a:pPr>
            <a:r>
              <a:rPr lang="ru-RU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разработването</a:t>
            </a:r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медийните</a:t>
            </a:r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кампании се </a:t>
            </a:r>
            <a:r>
              <a:rPr lang="ru-RU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привличат</a:t>
            </a:r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медийни</a:t>
            </a:r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специалисти</a:t>
            </a:r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за да се определи как </a:t>
            </a:r>
            <a:r>
              <a:rPr lang="ru-RU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най</a:t>
            </a:r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-добре да се </a:t>
            </a:r>
            <a:r>
              <a:rPr lang="ru-RU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използват</a:t>
            </a:r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медийните</a:t>
            </a:r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средства. </a:t>
            </a:r>
          </a:p>
          <a:p>
            <a:pPr marL="514350" indent="-514350">
              <a:buFont typeface="+mj-lt"/>
              <a:buAutoNum type="arabicPeriod" startAt="6"/>
            </a:pPr>
            <a:endParaRPr lang="ru-RU" sz="3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78245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0"/>
            <a:ext cx="8640960" cy="1196752"/>
          </a:xfrm>
        </p:spPr>
        <p:txBody>
          <a:bodyPr/>
          <a:lstStyle/>
          <a:p>
            <a:r>
              <a:rPr lang="bg-BG" sz="4400" dirty="0">
                <a:solidFill>
                  <a:schemeClr val="accent1"/>
                </a:solidFill>
                <a:effectLst/>
                <a:cs typeface="Times New Roman" panose="02020603050405020304" pitchFamily="18" charset="0"/>
              </a:rPr>
              <a:t>ПОВЕДЕНЧЕСКИ СТРАТЕГИИ</a:t>
            </a:r>
            <a:endParaRPr lang="bg-BG" sz="4400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600200"/>
            <a:ext cx="8928992" cy="4525963"/>
          </a:xfrm>
        </p:spPr>
        <p:txBody>
          <a:bodyPr>
            <a:noAutofit/>
          </a:bodyPr>
          <a:lstStyle/>
          <a:p>
            <a:pPr>
              <a:buClr>
                <a:schemeClr val="tx2"/>
              </a:buClr>
            </a:pPr>
            <a:r>
              <a:rPr lang="bg-BG" sz="3200" dirty="0">
                <a:solidFill>
                  <a:schemeClr val="tx1"/>
                </a:solidFill>
                <a:latin typeface="+mn-lt"/>
                <a:cs typeface="Times New Roman" panose="02020603050405020304" pitchFamily="18" charset="0"/>
              </a:rPr>
              <a:t>Насочени са към поведенчески рискови фактори</a:t>
            </a:r>
          </a:p>
          <a:p>
            <a:pPr>
              <a:buClr>
                <a:schemeClr val="tx2"/>
              </a:buClr>
            </a:pPr>
            <a:r>
              <a:rPr lang="bg-BG" sz="3200" dirty="0">
                <a:solidFill>
                  <a:schemeClr val="tx1"/>
                </a:solidFill>
                <a:latin typeface="+mn-lt"/>
                <a:cs typeface="Times New Roman" panose="02020603050405020304" pitchFamily="18" charset="0"/>
              </a:rPr>
              <a:t>Фокусират върху индивидуалната отговорност към </a:t>
            </a:r>
            <a:r>
              <a:rPr lang="bg-BG" sz="3200" dirty="0" smtClean="0">
                <a:solidFill>
                  <a:schemeClr val="tx1"/>
                </a:solidFill>
                <a:latin typeface="+mn-lt"/>
                <a:cs typeface="Times New Roman" panose="02020603050405020304" pitchFamily="18" charset="0"/>
              </a:rPr>
              <a:t>здравето</a:t>
            </a:r>
          </a:p>
          <a:p>
            <a:pPr>
              <a:buClr>
                <a:schemeClr val="tx2"/>
              </a:buClr>
            </a:pPr>
            <a:r>
              <a:rPr lang="bg-BG" sz="3200" dirty="0">
                <a:solidFill>
                  <a:schemeClr val="tx1"/>
                </a:solidFill>
                <a:latin typeface="+mn-lt"/>
                <a:cs typeface="Times New Roman" panose="02020603050405020304" pitchFamily="18" charset="0"/>
              </a:rPr>
              <a:t>Ц</a:t>
            </a:r>
            <a:r>
              <a:rPr lang="bg-BG" sz="3200" dirty="0" smtClean="0">
                <a:solidFill>
                  <a:schemeClr val="tx1"/>
                </a:solidFill>
                <a:latin typeface="+mn-lt"/>
                <a:cs typeface="Times New Roman" panose="02020603050405020304" pitchFamily="18" charset="0"/>
              </a:rPr>
              <a:t>елят </a:t>
            </a:r>
            <a:r>
              <a:rPr lang="bg-BG" sz="3200" dirty="0">
                <a:solidFill>
                  <a:schemeClr val="tx1"/>
                </a:solidFill>
                <a:latin typeface="+mn-lt"/>
                <a:cs typeface="Times New Roman" panose="02020603050405020304" pitchFamily="18" charset="0"/>
              </a:rPr>
              <a:t>благоприятна поведенческа промяна при лица с нездравословен начин на живот</a:t>
            </a:r>
          </a:p>
          <a:p>
            <a:pPr>
              <a:buClr>
                <a:schemeClr val="tx2"/>
              </a:buClr>
            </a:pPr>
            <a:r>
              <a:rPr lang="bg-BG" sz="3200" dirty="0">
                <a:solidFill>
                  <a:schemeClr val="tx1"/>
                </a:solidFill>
                <a:latin typeface="+mn-lt"/>
                <a:cs typeface="Times New Roman" panose="02020603050405020304" pitchFamily="18" charset="0"/>
              </a:rPr>
              <a:t>Основни методи са здравното възпитание и формиране на здравословно поведение</a:t>
            </a:r>
          </a:p>
          <a:p>
            <a:endParaRPr lang="bg-BG" sz="32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694088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219"/>
            <a:ext cx="8229600" cy="936104"/>
          </a:xfrm>
        </p:spPr>
        <p:txBody>
          <a:bodyPr/>
          <a:lstStyle/>
          <a:p>
            <a:pPr algn="l"/>
            <a:r>
              <a:rPr lang="bg-BG" sz="4400" dirty="0" smtClean="0"/>
              <a:t>МЕДИЙНИ КАМПАНИИ </a:t>
            </a:r>
            <a:endParaRPr lang="bg-BG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47323"/>
            <a:ext cx="9138284" cy="504056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3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Основни</a:t>
            </a:r>
            <a:r>
              <a:rPr lang="ru-RU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причини за </a:t>
            </a:r>
            <a:r>
              <a:rPr lang="ru-RU" sz="3000" b="1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неефективност</a:t>
            </a:r>
            <a:r>
              <a:rPr lang="ru-RU" sz="30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тази</a:t>
            </a:r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стратегия: </a:t>
            </a:r>
            <a:endParaRPr lang="ru-RU" sz="3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sz="3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Погрешни</a:t>
            </a:r>
            <a:r>
              <a:rPr lang="ru-RU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убеждения за </a:t>
            </a:r>
            <a:r>
              <a:rPr lang="ru-RU" sz="3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медиите</a:t>
            </a:r>
            <a:endParaRPr lang="ru-RU" sz="3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ru-RU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 </a:t>
            </a:r>
            <a:r>
              <a:rPr lang="ru-RU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</a:t>
            </a:r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евтини</a:t>
            </a:r>
            <a:endParaRPr lang="ru-RU" sz="3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ru-RU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 </a:t>
            </a:r>
            <a:r>
              <a:rPr lang="ru-RU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</a:t>
            </a:r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винаги</a:t>
            </a:r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ефективни</a:t>
            </a:r>
            <a:endParaRPr lang="ru-RU" sz="3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ru-RU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 </a:t>
            </a:r>
            <a:r>
              <a:rPr lang="ru-RU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действат</a:t>
            </a:r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 </a:t>
            </a:r>
            <a:r>
              <a:rPr lang="ru-RU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директен</a:t>
            </a:r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начин </a:t>
            </a:r>
            <a:r>
              <a:rPr lang="ru-RU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върху</a:t>
            </a:r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всички</a:t>
            </a:r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хора </a:t>
            </a:r>
            <a:endParaRPr lang="ru-RU" sz="3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arabicPeriod" startAt="2"/>
            </a:pPr>
            <a:r>
              <a:rPr lang="ru-RU" sz="3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Погрешно</a:t>
            </a:r>
            <a:r>
              <a:rPr lang="ru-RU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разбиране</a:t>
            </a:r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ролята</a:t>
            </a:r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здравната</a:t>
            </a:r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промоция </a:t>
            </a:r>
            <a:r>
              <a:rPr lang="ru-RU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като</a:t>
            </a:r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средство на </a:t>
            </a:r>
            <a:r>
              <a:rPr lang="ru-RU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политиците</a:t>
            </a:r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манипулиране</a:t>
            </a:r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общественото</a:t>
            </a:r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довери</a:t>
            </a:r>
            <a:r>
              <a:rPr lang="bg-BG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</a:p>
          <a:p>
            <a:pPr marL="514350" indent="-514350">
              <a:buFont typeface="+mj-lt"/>
              <a:buAutoNum type="arabicPeriod" startAt="2"/>
            </a:pPr>
            <a:r>
              <a:rPr lang="bg-BG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Погрешно разбиране за природата на комуникационния процес</a:t>
            </a:r>
            <a:endParaRPr lang="ru-RU" sz="3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007270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204" y="11219"/>
            <a:ext cx="8229600" cy="936104"/>
          </a:xfrm>
        </p:spPr>
        <p:txBody>
          <a:bodyPr/>
          <a:lstStyle/>
          <a:p>
            <a:pPr algn="l"/>
            <a:r>
              <a:rPr lang="bg-BG" sz="4400" dirty="0" smtClean="0"/>
              <a:t>МЕДИЙНИ КАМПАНИИ </a:t>
            </a:r>
            <a:endParaRPr lang="bg-BG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81675"/>
            <a:ext cx="9036496" cy="5040560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 startAt="4"/>
            </a:pPr>
            <a:r>
              <a:rPr lang="ru-RU" sz="3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Качеството</a:t>
            </a:r>
            <a:r>
              <a:rPr lang="ru-RU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3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медийните</a:t>
            </a:r>
            <a:r>
              <a:rPr lang="ru-RU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кампании </a:t>
            </a:r>
            <a:r>
              <a:rPr lang="ru-RU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по-често</a:t>
            </a:r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се </a:t>
            </a:r>
            <a:r>
              <a:rPr lang="ru-RU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определя</a:t>
            </a:r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 оценка на </a:t>
            </a:r>
            <a:r>
              <a:rPr lang="ru-RU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резултата</a:t>
            </a:r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а не с оценка на </a:t>
            </a:r>
            <a:r>
              <a:rPr lang="ru-RU" sz="3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процеса</a:t>
            </a:r>
            <a:endParaRPr lang="ru-RU" sz="3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arabicPeriod" startAt="4"/>
            </a:pPr>
            <a:r>
              <a:rPr lang="ru-RU" sz="3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Неподходящо</a:t>
            </a:r>
            <a:r>
              <a:rPr lang="ru-RU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определяне</a:t>
            </a:r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прицелната</a:t>
            </a:r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аудитория и </a:t>
            </a:r>
            <a:r>
              <a:rPr lang="ru-RU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непознаване</a:t>
            </a:r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нейните</a:t>
            </a:r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характеристики. </a:t>
            </a:r>
          </a:p>
          <a:p>
            <a:pPr marL="514350" indent="-514350">
              <a:buFont typeface="+mj-lt"/>
              <a:buAutoNum type="arabicPeriod" startAt="4"/>
            </a:pPr>
            <a:r>
              <a:rPr lang="ru-RU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Погрешно</a:t>
            </a:r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тълкуване</a:t>
            </a:r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важните</a:t>
            </a:r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компоненти</a:t>
            </a:r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медийното</a:t>
            </a:r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послание: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ru-RU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повторение </a:t>
            </a:r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без </a:t>
            </a:r>
            <a:r>
              <a:rPr lang="ru-RU" sz="3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свръхекспозиция</a:t>
            </a:r>
            <a:endParaRPr lang="ru-RU" sz="3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ru-RU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забавен </a:t>
            </a:r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жив </a:t>
            </a:r>
            <a:r>
              <a:rPr lang="ru-RU" sz="3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стил</a:t>
            </a:r>
            <a:endParaRPr lang="ru-RU" sz="3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ru-RU" sz="3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съдържание</a:t>
            </a:r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основано на </a:t>
            </a:r>
            <a:r>
              <a:rPr lang="ru-RU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характеристиките</a:t>
            </a:r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прицелната</a:t>
            </a:r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група</a:t>
            </a:r>
            <a:endParaRPr lang="ru-RU" sz="3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bg-B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982156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52128"/>
          </a:xfrm>
        </p:spPr>
        <p:txBody>
          <a:bodyPr/>
          <a:lstStyle/>
          <a:p>
            <a:pPr algn="l"/>
            <a:r>
              <a:rPr lang="bg-BG" sz="4400" dirty="0" smtClean="0"/>
              <a:t>МЕДИЙНИ КАМПАНИИ </a:t>
            </a:r>
            <a:endParaRPr lang="bg-BG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556792"/>
            <a:ext cx="8712968" cy="4896544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 startAt="7"/>
            </a:pPr>
            <a:r>
              <a:rPr lang="ru-RU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</a:t>
            </a:r>
            <a:r>
              <a:rPr lang="ru-RU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</a:t>
            </a:r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приложени</a:t>
            </a:r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рационални</a:t>
            </a:r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подходи при </a:t>
            </a:r>
            <a:r>
              <a:rPr lang="ru-RU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разпространение</a:t>
            </a:r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информацията</a:t>
            </a:r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а </a:t>
            </a:r>
            <a:r>
              <a:rPr lang="ru-RU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емоционално</a:t>
            </a:r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въздействащи</a:t>
            </a:r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методи</a:t>
            </a:r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при </a:t>
            </a:r>
            <a:r>
              <a:rPr lang="ru-RU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мотивационните</a:t>
            </a:r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кампании. </a:t>
            </a:r>
            <a:endParaRPr lang="ru-RU" sz="3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arabicPeriod" startAt="7"/>
            </a:pPr>
            <a:r>
              <a:rPr lang="ru-RU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Неуспешно </a:t>
            </a:r>
            <a:r>
              <a:rPr lang="ru-RU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използване</a:t>
            </a:r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другите</a:t>
            </a:r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компоненти</a:t>
            </a:r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маркетинг </a:t>
            </a:r>
            <a:r>
              <a:rPr lang="ru-RU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микса</a:t>
            </a:r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не се </a:t>
            </a:r>
            <a:r>
              <a:rPr lang="ru-RU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използват</a:t>
            </a:r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ефективно</a:t>
            </a:r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други</a:t>
            </a:r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програми</a:t>
            </a:r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стратегии за маркетинг в </a:t>
            </a:r>
            <a:r>
              <a:rPr lang="ru-RU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промоцията</a:t>
            </a:r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здравето</a:t>
            </a:r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endParaRPr lang="bg-BG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048600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1219"/>
            <a:ext cx="8229600" cy="864096"/>
          </a:xfrm>
        </p:spPr>
        <p:txBody>
          <a:bodyPr/>
          <a:lstStyle/>
          <a:p>
            <a:pPr algn="l"/>
            <a:r>
              <a:rPr lang="bg-BG" sz="4400" dirty="0" smtClean="0"/>
              <a:t>КРАТКИ ИНТЕРВЕНЦИИ</a:t>
            </a:r>
            <a:endParaRPr lang="bg-BG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052736"/>
            <a:ext cx="8856984" cy="5112568"/>
          </a:xfrm>
        </p:spPr>
        <p:txBody>
          <a:bodyPr>
            <a:noAutofit/>
          </a:bodyPr>
          <a:lstStyle/>
          <a:p>
            <a:r>
              <a:rPr lang="ru-RU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Кратките</a:t>
            </a:r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интервенции </a:t>
            </a:r>
            <a:r>
              <a:rPr lang="ru-RU" sz="30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оптимизират</a:t>
            </a:r>
            <a:r>
              <a:rPr lang="ru-RU" sz="30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ролята</a:t>
            </a:r>
            <a:r>
              <a:rPr lang="ru-RU" sz="30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30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здравните</a:t>
            </a:r>
            <a:r>
              <a:rPr lang="ru-RU" sz="30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професионалисти</a:t>
            </a:r>
            <a:r>
              <a:rPr lang="ru-RU" sz="30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30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мотивирането</a:t>
            </a:r>
            <a:r>
              <a:rPr lang="ru-RU" sz="30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30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потребителите</a:t>
            </a:r>
            <a:r>
              <a:rPr lang="ru-RU" sz="30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30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промяна</a:t>
            </a:r>
            <a:r>
              <a:rPr lang="ru-RU" sz="30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30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тяхното</a:t>
            </a:r>
            <a:r>
              <a:rPr lang="ru-RU" sz="30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рисково за </a:t>
            </a:r>
            <a:r>
              <a:rPr lang="ru-RU" sz="30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здравето</a:t>
            </a:r>
            <a:r>
              <a:rPr lang="ru-RU" sz="30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поведение</a:t>
            </a:r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3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Основават</a:t>
            </a:r>
            <a:r>
              <a:rPr lang="ru-RU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 на </a:t>
            </a:r>
            <a:r>
              <a:rPr lang="ru-RU" sz="3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среща</a:t>
            </a:r>
            <a:r>
              <a:rPr lang="ru-RU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 друг повод  </a:t>
            </a:r>
          </a:p>
          <a:p>
            <a:r>
              <a:rPr lang="ru-RU" sz="3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Положителните</a:t>
            </a:r>
            <a:r>
              <a:rPr lang="ru-RU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резултати</a:t>
            </a:r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от </a:t>
            </a:r>
            <a:r>
              <a:rPr lang="ru-RU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съветването</a:t>
            </a:r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се </a:t>
            </a:r>
            <a:r>
              <a:rPr lang="ru-RU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увеличават</a:t>
            </a:r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когато</a:t>
            </a:r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то се </a:t>
            </a:r>
            <a:r>
              <a:rPr lang="ru-RU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съчетава</a:t>
            </a:r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 </a:t>
            </a:r>
            <a:r>
              <a:rPr lang="ru-RU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подходяща</a:t>
            </a:r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честота</a:t>
            </a:r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консултациите</a:t>
            </a:r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предоставяне</a:t>
            </a:r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брошури</a:t>
            </a:r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със</a:t>
            </a:r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съвети</a:t>
            </a:r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самопомощ</a:t>
            </a:r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sz="3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заместителна</a:t>
            </a:r>
            <a:r>
              <a:rPr lang="ru-RU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/</a:t>
            </a:r>
            <a:r>
              <a:rPr lang="ru-RU" sz="3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антиникотинова</a:t>
            </a:r>
            <a:r>
              <a:rPr lang="ru-RU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 терапия</a:t>
            </a:r>
            <a:endParaRPr lang="bg-BG" sz="3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61128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864096"/>
          </a:xfrm>
        </p:spPr>
        <p:txBody>
          <a:bodyPr/>
          <a:lstStyle/>
          <a:p>
            <a:pPr algn="l"/>
            <a:r>
              <a:rPr lang="bg-BG" sz="4400" dirty="0" smtClean="0"/>
              <a:t>КРАТКИ ИНТЕРВЕНЦИИ</a:t>
            </a:r>
            <a:endParaRPr lang="bg-BG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340768"/>
            <a:ext cx="8928992" cy="5112568"/>
          </a:xfrm>
        </p:spPr>
        <p:txBody>
          <a:bodyPr>
            <a:noAutofit/>
          </a:bodyPr>
          <a:lstStyle/>
          <a:p>
            <a:r>
              <a:rPr lang="ru-RU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3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ай-удачни</a:t>
            </a:r>
            <a:r>
              <a:rPr lang="ru-RU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ru-RU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прилагане</a:t>
            </a:r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300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30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ървичната</a:t>
            </a:r>
            <a:r>
              <a:rPr lang="ru-RU" sz="3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здравна</a:t>
            </a:r>
            <a:r>
              <a:rPr lang="ru-RU" sz="3000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помощ</a:t>
            </a:r>
            <a:r>
              <a:rPr lang="ru-RU" sz="3000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мястото</a:t>
            </a:r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първия</a:t>
            </a:r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обикновено</a:t>
            </a:r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най</a:t>
            </a:r>
            <a:r>
              <a:rPr lang="ru-RU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-важен </a:t>
            </a:r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контакт на потребителя </a:t>
            </a:r>
            <a:r>
              <a:rPr lang="ru-RU" sz="3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със</a:t>
            </a:r>
            <a:r>
              <a:rPr lang="ru-RU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здравна</a:t>
            </a:r>
            <a:r>
              <a:rPr lang="ru-RU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система. </a:t>
            </a:r>
            <a:endParaRPr lang="ru-RU" sz="3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Доказана </a:t>
            </a:r>
            <a:r>
              <a:rPr lang="ru-RU" sz="3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ефективност</a:t>
            </a:r>
            <a:r>
              <a:rPr lang="ru-RU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3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намаляване</a:t>
            </a:r>
            <a:r>
              <a:rPr lang="ru-RU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3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тютюнопушенето</a:t>
            </a:r>
            <a:r>
              <a:rPr lang="ru-RU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особено</a:t>
            </a:r>
            <a:r>
              <a:rPr lang="ru-RU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сред </a:t>
            </a:r>
            <a:r>
              <a:rPr lang="ru-RU" sz="3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специфични</a:t>
            </a:r>
            <a:r>
              <a:rPr lang="ru-RU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групи</a:t>
            </a:r>
            <a:r>
              <a:rPr lang="ru-RU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/</a:t>
            </a:r>
            <a:r>
              <a:rPr lang="ru-RU" sz="3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бременни</a:t>
            </a:r>
            <a:r>
              <a:rPr lang="ru-RU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пациенти</a:t>
            </a:r>
            <a:r>
              <a:rPr lang="ru-RU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 ИБС/, </a:t>
            </a:r>
            <a:r>
              <a:rPr lang="ru-RU" sz="3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ограничаване</a:t>
            </a:r>
            <a:r>
              <a:rPr lang="ru-RU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3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алкохолната</a:t>
            </a:r>
            <a:r>
              <a:rPr lang="ru-RU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консумация</a:t>
            </a:r>
            <a:r>
              <a:rPr lang="ru-RU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sz="3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възникване</a:t>
            </a:r>
            <a:r>
              <a:rPr lang="ru-RU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желание за лечение при </a:t>
            </a:r>
            <a:r>
              <a:rPr lang="ru-RU" sz="3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пристрастени</a:t>
            </a:r>
            <a:r>
              <a:rPr lang="ru-RU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лица, </a:t>
            </a:r>
            <a:r>
              <a:rPr lang="ru-RU" sz="3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повишаване</a:t>
            </a:r>
            <a:r>
              <a:rPr lang="ru-RU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3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физическата</a:t>
            </a:r>
            <a:r>
              <a:rPr lang="ru-RU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активност</a:t>
            </a:r>
            <a:r>
              <a:rPr lang="ru-RU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намаляване</a:t>
            </a:r>
            <a:r>
              <a:rPr lang="ru-RU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травматизма при </a:t>
            </a:r>
            <a:r>
              <a:rPr lang="ru-RU" sz="3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деца</a:t>
            </a:r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3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възрастни</a:t>
            </a:r>
            <a:r>
              <a:rPr lang="ru-RU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лица</a:t>
            </a:r>
            <a:endParaRPr lang="ru-RU" sz="3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643412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864096"/>
          </a:xfrm>
        </p:spPr>
        <p:txBody>
          <a:bodyPr/>
          <a:lstStyle/>
          <a:p>
            <a:pPr algn="l"/>
            <a:r>
              <a:rPr lang="bg-BG" sz="4400" dirty="0" smtClean="0"/>
              <a:t>КРАТКИ ИНТЕРВЕНЦИИ</a:t>
            </a:r>
            <a:endParaRPr lang="bg-BG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340768"/>
            <a:ext cx="8928992" cy="5112568"/>
          </a:xfrm>
        </p:spPr>
        <p:txBody>
          <a:bodyPr>
            <a:noAutofit/>
          </a:bodyPr>
          <a:lstStyle/>
          <a:p>
            <a:r>
              <a:rPr lang="ru-RU" sz="3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Приложими</a:t>
            </a:r>
            <a:r>
              <a:rPr lang="ru-RU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</a:t>
            </a:r>
            <a:r>
              <a:rPr lang="ru-RU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в </a:t>
            </a:r>
            <a:r>
              <a:rPr lang="ru-RU" sz="30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болничната</a:t>
            </a:r>
            <a:r>
              <a:rPr lang="ru-RU" sz="3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помощ</a:t>
            </a:r>
            <a:r>
              <a:rPr lang="ru-RU" sz="3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болничният</a:t>
            </a:r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персонал </a:t>
            </a:r>
            <a:r>
              <a:rPr lang="ru-RU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да </a:t>
            </a:r>
            <a:r>
              <a:rPr lang="ru-RU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прилага</a:t>
            </a:r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кратки </a:t>
            </a:r>
            <a:r>
              <a:rPr lang="ru-RU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интервенции </a:t>
            </a:r>
            <a:r>
              <a:rPr lang="ru-RU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преди</a:t>
            </a:r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или след оперативна </a:t>
            </a:r>
            <a:r>
              <a:rPr lang="ru-RU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намеса</a:t>
            </a:r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3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Персоналът</a:t>
            </a:r>
            <a:r>
              <a:rPr lang="ru-RU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300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институциите</a:t>
            </a:r>
            <a:r>
              <a:rPr lang="ru-RU" sz="3000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300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продължителни</a:t>
            </a:r>
            <a:r>
              <a:rPr lang="ru-RU" sz="3000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здравни</a:t>
            </a:r>
            <a:r>
              <a:rPr lang="ru-RU" sz="3000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грижи</a:t>
            </a:r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има</a:t>
            </a:r>
            <a:r>
              <a:rPr lang="ru-RU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възможност</a:t>
            </a:r>
            <a:r>
              <a:rPr lang="ru-RU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 </a:t>
            </a:r>
            <a:r>
              <a:rPr lang="ru-RU" sz="3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идентифицира</a:t>
            </a:r>
            <a:r>
              <a:rPr lang="ru-RU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рисковото</a:t>
            </a:r>
            <a:r>
              <a:rPr lang="ru-RU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поведение и да се </a:t>
            </a:r>
            <a:r>
              <a:rPr lang="ru-RU" sz="3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намесва</a:t>
            </a:r>
            <a:r>
              <a:rPr lang="ru-RU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ежедневно чрез кратки интервенции за </a:t>
            </a:r>
            <a:r>
              <a:rPr lang="ru-RU" sz="3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ограничаване</a:t>
            </a:r>
            <a:r>
              <a:rPr lang="ru-RU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проблема. </a:t>
            </a:r>
            <a:endParaRPr lang="ru-RU" sz="3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</a:t>
            </a:r>
            <a:r>
              <a:rPr lang="ru-RU" sz="300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домашни</a:t>
            </a:r>
            <a:r>
              <a:rPr lang="ru-RU" sz="3000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посещения </a:t>
            </a:r>
            <a:r>
              <a:rPr lang="ru-RU" sz="3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bg-BG" sz="3000" dirty="0">
              <a:solidFill>
                <a:schemeClr val="tx2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051916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0"/>
            <a:ext cx="8784976" cy="1152128"/>
          </a:xfrm>
        </p:spPr>
        <p:txBody>
          <a:bodyPr/>
          <a:lstStyle/>
          <a:p>
            <a:pPr algn="l"/>
            <a:r>
              <a:rPr lang="bg-BG" sz="4400" dirty="0" smtClean="0"/>
              <a:t>МОТИВАЦИОННО ИНТЕРВЮ</a:t>
            </a:r>
            <a:endParaRPr lang="bg-BG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152128"/>
            <a:ext cx="8712968" cy="489654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30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30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пецифична </a:t>
            </a:r>
            <a:r>
              <a:rPr lang="ru-RU" sz="30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форма на </a:t>
            </a:r>
            <a:r>
              <a:rPr lang="ru-RU" sz="30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дискусия</a:t>
            </a:r>
            <a:r>
              <a:rPr lang="ru-RU" sz="30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0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прилагана</a:t>
            </a:r>
            <a:r>
              <a:rPr lang="ru-RU" sz="30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30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индивидуално</a:t>
            </a:r>
            <a:r>
              <a:rPr lang="ru-RU" sz="30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ниво</a:t>
            </a:r>
            <a:r>
              <a:rPr lang="ru-RU" sz="30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цел </a:t>
            </a:r>
            <a:r>
              <a:rPr lang="ru-RU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изграждане</a:t>
            </a:r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мотивация за </a:t>
            </a:r>
            <a:r>
              <a:rPr lang="ru-RU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поведенческа</a:t>
            </a:r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промяна</a:t>
            </a:r>
            <a:r>
              <a:rPr lang="ru-RU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>
              <a:buNone/>
            </a:pPr>
            <a:r>
              <a:rPr lang="ru-RU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подходяща</a:t>
            </a:r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атмосфера на </a:t>
            </a:r>
            <a:r>
              <a:rPr lang="ru-RU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общуване</a:t>
            </a:r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чрез </a:t>
            </a:r>
            <a:r>
              <a:rPr lang="ru-RU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задаване</a:t>
            </a:r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отворени</a:t>
            </a:r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въпроси</a:t>
            </a:r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се </a:t>
            </a:r>
            <a:r>
              <a:rPr lang="ru-RU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изясняват</a:t>
            </a:r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вижданията</a:t>
            </a:r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проблемите</a:t>
            </a:r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индивида </a:t>
            </a:r>
            <a:r>
              <a:rPr lang="ru-RU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относно</a:t>
            </a:r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предприемането</a:t>
            </a:r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поведенческа</a:t>
            </a:r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промяна</a:t>
            </a:r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Провеждането</a:t>
            </a:r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насочена</a:t>
            </a:r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дискусия</a:t>
            </a:r>
            <a:r>
              <a:rPr lang="ru-RU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подпомага</a:t>
            </a:r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лицето</a:t>
            </a:r>
            <a:r>
              <a:rPr lang="ru-RU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 </a:t>
            </a:r>
            <a:r>
              <a:rPr lang="ru-RU" sz="3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разбере</a:t>
            </a:r>
            <a:r>
              <a:rPr lang="ru-RU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преодолее</a:t>
            </a:r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собствените</a:t>
            </a:r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си </a:t>
            </a:r>
            <a:r>
              <a:rPr lang="ru-RU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съмнения</a:t>
            </a:r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относно</a:t>
            </a:r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необходимостта</a:t>
            </a:r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от </a:t>
            </a:r>
            <a:r>
              <a:rPr lang="ru-RU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поведенческа</a:t>
            </a:r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промяна</a:t>
            </a:r>
            <a:r>
              <a:rPr lang="ru-RU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sz="3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</a:t>
            </a:r>
            <a:r>
              <a:rPr lang="ru-RU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улеснява</a:t>
            </a:r>
            <a:r>
              <a:rPr lang="ru-RU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във</a:t>
            </a:r>
            <a:r>
              <a:rPr lang="ru-RU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вземане</a:t>
            </a:r>
            <a:r>
              <a:rPr lang="ru-RU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 за </a:t>
            </a:r>
            <a:r>
              <a:rPr lang="ru-RU" sz="3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такава</a:t>
            </a:r>
            <a:r>
              <a:rPr lang="ru-RU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bg-BG" sz="3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475884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11219"/>
            <a:ext cx="9036496" cy="936104"/>
          </a:xfrm>
        </p:spPr>
        <p:txBody>
          <a:bodyPr/>
          <a:lstStyle/>
          <a:p>
            <a:pPr algn="l"/>
            <a:r>
              <a:rPr lang="bg-BG" sz="3800" dirty="0" smtClean="0"/>
              <a:t>САМОПОМОЩ И ВЗАИМОПОМОЩ</a:t>
            </a:r>
            <a:endParaRPr lang="bg-BG" sz="3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977906"/>
            <a:ext cx="8874732" cy="5112568"/>
          </a:xfrm>
        </p:spPr>
        <p:txBody>
          <a:bodyPr>
            <a:noAutofit/>
          </a:bodyPr>
          <a:lstStyle/>
          <a:p>
            <a:r>
              <a:rPr lang="ru-RU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Самопомощта</a:t>
            </a:r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взаимопомощта</a:t>
            </a:r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се </a:t>
            </a:r>
            <a:r>
              <a:rPr lang="ru-RU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дефинират</a:t>
            </a:r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като</a:t>
            </a:r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процес</a:t>
            </a:r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чрез </a:t>
            </a:r>
            <a:r>
              <a:rPr lang="ru-RU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който</a:t>
            </a:r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хора, </a:t>
            </a:r>
            <a:r>
              <a:rPr lang="ru-RU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които</a:t>
            </a:r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имат</a:t>
            </a:r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подобен опит и </a:t>
            </a:r>
            <a:r>
              <a:rPr lang="ru-RU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преживявания</a:t>
            </a:r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общи ситуации или </a:t>
            </a:r>
            <a:r>
              <a:rPr lang="ru-RU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проблеми</a:t>
            </a:r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могат</a:t>
            </a:r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да си предложат взаимно </a:t>
            </a:r>
            <a:r>
              <a:rPr lang="ru-RU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уникална</a:t>
            </a:r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перспектива и </a:t>
            </a:r>
            <a:r>
              <a:rPr lang="ru-RU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подкрепа</a:t>
            </a:r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която</a:t>
            </a:r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не е </a:t>
            </a:r>
            <a:r>
              <a:rPr lang="ru-RU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възможна</a:t>
            </a:r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хората</a:t>
            </a:r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без </a:t>
            </a:r>
            <a:r>
              <a:rPr lang="ru-RU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тези</a:t>
            </a:r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общи характеристики. </a:t>
            </a:r>
            <a:endParaRPr lang="ru-RU" sz="3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Групите</a:t>
            </a:r>
            <a:r>
              <a:rPr lang="ru-RU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само- и </a:t>
            </a:r>
            <a:r>
              <a:rPr lang="ru-RU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взаимопомощ</a:t>
            </a:r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се </a:t>
            </a:r>
            <a:r>
              <a:rPr lang="ru-RU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поддържат</a:t>
            </a:r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развиват</a:t>
            </a:r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от и за </a:t>
            </a:r>
            <a:r>
              <a:rPr lang="ru-RU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техните</a:t>
            </a:r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членове</a:t>
            </a:r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3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Всяка </a:t>
            </a:r>
            <a:r>
              <a:rPr lang="ru-RU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намеса</a:t>
            </a:r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професионалисти</a:t>
            </a:r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е ограничена до </a:t>
            </a:r>
            <a:r>
              <a:rPr lang="ru-RU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консултативна</a:t>
            </a:r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или </a:t>
            </a:r>
            <a:r>
              <a:rPr lang="ru-RU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помощна</a:t>
            </a:r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роля, </a:t>
            </a:r>
            <a:r>
              <a:rPr lang="ru-RU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оказвана</a:t>
            </a:r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при </a:t>
            </a:r>
            <a:r>
              <a:rPr lang="ru-RU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молба</a:t>
            </a:r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от страна на </a:t>
            </a:r>
            <a:r>
              <a:rPr lang="ru-RU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членовете</a:t>
            </a:r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групата</a:t>
            </a:r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bg-BG" sz="3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089462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748" y="0"/>
            <a:ext cx="9036496" cy="936104"/>
          </a:xfrm>
        </p:spPr>
        <p:txBody>
          <a:bodyPr/>
          <a:lstStyle/>
          <a:p>
            <a:pPr algn="l"/>
            <a:r>
              <a:rPr lang="bg-BG" sz="3800" dirty="0" smtClean="0"/>
              <a:t>САМОПОМОЩ И ВЗАИМОПОМОЩ</a:t>
            </a:r>
            <a:endParaRPr lang="bg-BG" sz="3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24744"/>
            <a:ext cx="9234772" cy="5112568"/>
          </a:xfrm>
        </p:spPr>
        <p:txBody>
          <a:bodyPr>
            <a:noAutofit/>
          </a:bodyPr>
          <a:lstStyle/>
          <a:p>
            <a:r>
              <a:rPr lang="ru-RU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Групите</a:t>
            </a:r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</a:t>
            </a:r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отворени</a:t>
            </a:r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всички</a:t>
            </a:r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членове</a:t>
            </a:r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общността</a:t>
            </a:r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предлагат</a:t>
            </a:r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безплатна</a:t>
            </a:r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bg-BG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доброволна </a:t>
            </a:r>
            <a:r>
              <a:rPr lang="bg-BG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помощ. </a:t>
            </a:r>
          </a:p>
          <a:p>
            <a:r>
              <a:rPr lang="ru-RU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Основната</a:t>
            </a:r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цел на </a:t>
            </a:r>
            <a:r>
              <a:rPr lang="ru-RU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стратегията</a:t>
            </a:r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3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постигане</a:t>
            </a:r>
            <a:r>
              <a:rPr lang="ru-RU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позитивни</a:t>
            </a:r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резултати</a:t>
            </a:r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всеки</a:t>
            </a:r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член на </a:t>
            </a:r>
            <a:r>
              <a:rPr lang="ru-RU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групата</a:t>
            </a:r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чрез </a:t>
            </a:r>
            <a:r>
              <a:rPr lang="ru-RU" sz="3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емоционална</a:t>
            </a:r>
            <a:r>
              <a:rPr lang="ru-RU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подкрепа</a:t>
            </a:r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себеразкриване</a:t>
            </a:r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изясняване</a:t>
            </a:r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проблема, </a:t>
            </a:r>
            <a:r>
              <a:rPr lang="ru-RU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споделяне</a:t>
            </a:r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информация, </a:t>
            </a:r>
            <a:r>
              <a:rPr lang="ru-RU" sz="3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приятелство</a:t>
            </a:r>
            <a:r>
              <a:rPr lang="ru-RU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личностно развитие и </a:t>
            </a:r>
            <a:r>
              <a:rPr lang="ru-RU" sz="3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трансформиране</a:t>
            </a:r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закрила</a:t>
            </a:r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колективно</a:t>
            </a:r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предоставяне</a:t>
            </a:r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възможности</a:t>
            </a:r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3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Често</a:t>
            </a:r>
            <a:r>
              <a:rPr lang="ru-RU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използвани</a:t>
            </a:r>
            <a:r>
              <a:rPr lang="ru-RU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</a:t>
            </a:r>
            <a:r>
              <a:rPr lang="ru-RU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при </a:t>
            </a:r>
            <a:r>
              <a:rPr lang="ru-RU" sz="3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зависимост</a:t>
            </a:r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скръб</a:t>
            </a:r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от </a:t>
            </a:r>
            <a:r>
              <a:rPr lang="ru-RU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загуба</a:t>
            </a:r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близък</a:t>
            </a:r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злоупотреба</a:t>
            </a:r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рак, </a:t>
            </a:r>
            <a:r>
              <a:rPr lang="ru-RU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инвалидност</a:t>
            </a:r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психичен</a:t>
            </a:r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проблем и др. </a:t>
            </a:r>
          </a:p>
        </p:txBody>
      </p:sp>
    </p:spTree>
    <p:extLst>
      <p:ext uri="{BB962C8B-B14F-4D97-AF65-F5344CB8AC3E}">
        <p14:creationId xmlns:p14="http://schemas.microsoft.com/office/powerpoint/2010/main" val="47326511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748" y="0"/>
            <a:ext cx="9036496" cy="936104"/>
          </a:xfrm>
        </p:spPr>
        <p:txBody>
          <a:bodyPr/>
          <a:lstStyle/>
          <a:p>
            <a:pPr algn="l"/>
            <a:r>
              <a:rPr lang="bg-BG" sz="3800" dirty="0" smtClean="0"/>
              <a:t>САМОПОМОЩ И ВЗАИМОПОМОЩ</a:t>
            </a:r>
            <a:endParaRPr lang="bg-BG" sz="3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939391"/>
            <a:ext cx="8712968" cy="511256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3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Бариери</a:t>
            </a:r>
            <a:r>
              <a:rPr lang="ru-RU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3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прилагане</a:t>
            </a:r>
            <a:r>
              <a:rPr lang="ru-RU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3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стратегията</a:t>
            </a:r>
            <a:r>
              <a:rPr lang="ru-RU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ru-RU" sz="3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потребност</a:t>
            </a:r>
            <a:r>
              <a:rPr lang="ru-RU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</a:t>
            </a:r>
            <a:r>
              <a:rPr lang="ru-RU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запазване</a:t>
            </a:r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анонимност</a:t>
            </a:r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ru-RU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уважение </a:t>
            </a:r>
            <a:r>
              <a:rPr lang="ru-RU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към</a:t>
            </a:r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автономността</a:t>
            </a:r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участващите</a:t>
            </a:r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ru-RU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опасения </a:t>
            </a:r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ru-RU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нарушаване</a:t>
            </a:r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естествения</a:t>
            </a:r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процес</a:t>
            </a:r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3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помощ</a:t>
            </a:r>
            <a:r>
              <a:rPr lang="ru-RU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от </a:t>
            </a:r>
            <a:r>
              <a:rPr lang="ru-RU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формални</a:t>
            </a:r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методи</a:t>
            </a:r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 оценка. </a:t>
            </a:r>
            <a:endParaRPr lang="ru-RU" sz="3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Липса</a:t>
            </a:r>
            <a:r>
              <a:rPr lang="ru-RU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интерес сред </a:t>
            </a:r>
            <a:r>
              <a:rPr lang="ru-RU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членовете</a:t>
            </a:r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групите</a:t>
            </a:r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измерване</a:t>
            </a:r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ефекта</a:t>
            </a:r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въздействие</a:t>
            </a:r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за </a:t>
            </a:r>
            <a:r>
              <a:rPr lang="ru-RU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поддържане</a:t>
            </a:r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файлове</a:t>
            </a:r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редовни</a:t>
            </a:r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записки</a:t>
            </a:r>
          </a:p>
          <a:p>
            <a:r>
              <a:rPr lang="ru-RU" sz="3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Групите</a:t>
            </a:r>
            <a:r>
              <a:rPr lang="ru-RU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често</a:t>
            </a:r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</a:t>
            </a:r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хетерогенни</a:t>
            </a:r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самоселектирали</a:t>
            </a:r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се </a:t>
            </a:r>
            <a:r>
              <a:rPr lang="ru-RU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обединения</a:t>
            </a:r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хора с общи </a:t>
            </a:r>
            <a:r>
              <a:rPr lang="ru-RU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проблеми</a:t>
            </a:r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които</a:t>
            </a:r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желаят</a:t>
            </a:r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външна</a:t>
            </a:r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намеса</a:t>
            </a:r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4120024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332656"/>
            <a:ext cx="8928992" cy="1152128"/>
          </a:xfrm>
        </p:spPr>
        <p:txBody>
          <a:bodyPr/>
          <a:lstStyle/>
          <a:p>
            <a:pPr algn="l"/>
            <a:r>
              <a:rPr lang="bg-BG" sz="4400" dirty="0" smtClean="0">
                <a:solidFill>
                  <a:schemeClr val="accent1"/>
                </a:solidFill>
              </a:rPr>
              <a:t>МОТИВАЦИЯ НА ЗДРАВНОТО ПОВЕДЕНИЕ</a:t>
            </a:r>
            <a:endParaRPr lang="bg-BG" sz="4400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600200"/>
            <a:ext cx="8928992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3200" b="1" i="1" dirty="0" err="1" smtClean="0">
                <a:solidFill>
                  <a:schemeClr val="tx1"/>
                </a:solidFill>
                <a:latin typeface="+mn-lt"/>
              </a:rPr>
              <a:t>Мотивацията</a:t>
            </a:r>
            <a:r>
              <a:rPr lang="ru-RU" sz="3200" b="1" i="1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3200" b="1" i="1" dirty="0">
                <a:solidFill>
                  <a:schemeClr val="tx1"/>
                </a:solidFill>
                <a:latin typeface="+mn-lt"/>
              </a:rPr>
              <a:t>на </a:t>
            </a:r>
            <a:r>
              <a:rPr lang="ru-RU" sz="3200" b="1" i="1" dirty="0" err="1">
                <a:solidFill>
                  <a:schemeClr val="tx1"/>
                </a:solidFill>
                <a:latin typeface="+mn-lt"/>
              </a:rPr>
              <a:t>човешкото</a:t>
            </a:r>
            <a:r>
              <a:rPr lang="ru-RU" sz="3200" b="1" i="1" dirty="0">
                <a:solidFill>
                  <a:schemeClr val="tx1"/>
                </a:solidFill>
                <a:latin typeface="+mn-lt"/>
              </a:rPr>
              <a:t> поведение </a:t>
            </a:r>
            <a:r>
              <a:rPr lang="ru-RU" sz="3200" dirty="0" smtClean="0">
                <a:solidFill>
                  <a:schemeClr val="tx1"/>
                </a:solidFill>
                <a:latin typeface="+mn-lt"/>
              </a:rPr>
              <a:t>(лат</a:t>
            </a:r>
            <a:r>
              <a:rPr lang="ru-RU" sz="3200" dirty="0">
                <a:solidFill>
                  <a:schemeClr val="tx1"/>
                </a:solidFill>
                <a:latin typeface="+mn-lt"/>
              </a:rPr>
              <a:t>. </a:t>
            </a:r>
            <a:r>
              <a:rPr lang="ru-RU" sz="3200" dirty="0" err="1">
                <a:solidFill>
                  <a:schemeClr val="tx1"/>
                </a:solidFill>
                <a:latin typeface="+mn-lt"/>
              </a:rPr>
              <a:t>moveo</a:t>
            </a:r>
            <a:r>
              <a:rPr lang="ru-RU" sz="3200" dirty="0">
                <a:solidFill>
                  <a:schemeClr val="tx1"/>
                </a:solidFill>
                <a:latin typeface="+mn-lt"/>
              </a:rPr>
              <a:t> - </a:t>
            </a:r>
            <a:r>
              <a:rPr lang="ru-RU" sz="3200" dirty="0" err="1">
                <a:solidFill>
                  <a:schemeClr val="tx1"/>
                </a:solidFill>
                <a:latin typeface="+mn-lt"/>
              </a:rPr>
              <a:t>движа</a:t>
            </a:r>
            <a:r>
              <a:rPr lang="ru-RU" sz="3200" dirty="0">
                <a:solidFill>
                  <a:schemeClr val="tx1"/>
                </a:solidFill>
                <a:latin typeface="+mn-lt"/>
              </a:rPr>
              <a:t>) се определят </a:t>
            </a:r>
            <a:r>
              <a:rPr lang="ru-RU" sz="3200" dirty="0" err="1">
                <a:solidFill>
                  <a:schemeClr val="tx1"/>
                </a:solidFill>
                <a:latin typeface="+mn-lt"/>
              </a:rPr>
              <a:t>като</a:t>
            </a:r>
            <a:r>
              <a:rPr lang="ru-RU" sz="32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3200" b="1" i="1" dirty="0" err="1">
                <a:solidFill>
                  <a:schemeClr val="tx1"/>
                </a:solidFill>
                <a:latin typeface="+mn-lt"/>
              </a:rPr>
              <a:t>вътрешни</a:t>
            </a:r>
            <a:r>
              <a:rPr lang="ru-RU" sz="3200" b="1" i="1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3200" b="1" i="1" dirty="0" err="1">
                <a:solidFill>
                  <a:schemeClr val="tx1"/>
                </a:solidFill>
                <a:latin typeface="+mn-lt"/>
              </a:rPr>
              <a:t>подбуди</a:t>
            </a:r>
            <a:r>
              <a:rPr lang="ru-RU" sz="3200" b="1" i="1" dirty="0">
                <a:solidFill>
                  <a:schemeClr val="tx1"/>
                </a:solidFill>
                <a:latin typeface="+mn-lt"/>
              </a:rPr>
              <a:t> за действие или </a:t>
            </a:r>
            <a:r>
              <a:rPr lang="ru-RU" sz="3200" b="1" i="1" dirty="0" smtClean="0">
                <a:solidFill>
                  <a:schemeClr val="tx1"/>
                </a:solidFill>
                <a:latin typeface="+mn-lt"/>
              </a:rPr>
              <a:t>поведение</a:t>
            </a:r>
            <a:r>
              <a:rPr lang="ru-RU" sz="3200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3200" dirty="0">
                <a:solidFill>
                  <a:schemeClr val="tx1"/>
                </a:solidFill>
                <a:latin typeface="+mn-lt"/>
              </a:rPr>
              <a:t>и е</a:t>
            </a:r>
            <a:r>
              <a:rPr lang="ru-RU" sz="3200" dirty="0" smtClean="0">
                <a:solidFill>
                  <a:schemeClr val="tx1"/>
                </a:solidFill>
                <a:latin typeface="+mn-lt"/>
              </a:rPr>
              <a:t> в </a:t>
            </a:r>
            <a:r>
              <a:rPr lang="ru-RU" sz="3200" dirty="0" err="1" smtClean="0">
                <a:solidFill>
                  <a:schemeClr val="tx1"/>
                </a:solidFill>
                <a:latin typeface="+mn-lt"/>
              </a:rPr>
              <a:t>основата</a:t>
            </a:r>
            <a:r>
              <a:rPr lang="ru-RU" sz="3200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3200" dirty="0">
                <a:solidFill>
                  <a:schemeClr val="tx1"/>
                </a:solidFill>
                <a:latin typeface="+mn-lt"/>
              </a:rPr>
              <a:t>на </a:t>
            </a:r>
            <a:r>
              <a:rPr lang="ru-RU" sz="3200" dirty="0" err="1">
                <a:solidFill>
                  <a:schemeClr val="tx1"/>
                </a:solidFill>
                <a:latin typeface="+mn-lt"/>
              </a:rPr>
              <a:t>всеки</a:t>
            </a:r>
            <a:r>
              <a:rPr lang="ru-RU" sz="32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3200" dirty="0" err="1">
                <a:solidFill>
                  <a:schemeClr val="tx1"/>
                </a:solidFill>
                <a:latin typeface="+mn-lt"/>
              </a:rPr>
              <a:t>волеви</a:t>
            </a:r>
            <a:r>
              <a:rPr lang="ru-RU" sz="3200" dirty="0">
                <a:solidFill>
                  <a:schemeClr val="tx1"/>
                </a:solidFill>
                <a:latin typeface="+mn-lt"/>
              </a:rPr>
              <a:t> акт. </a:t>
            </a:r>
            <a:endParaRPr lang="ru-RU" sz="3200" dirty="0" smtClean="0">
              <a:solidFill>
                <a:schemeClr val="tx1"/>
              </a:solidFill>
              <a:latin typeface="+mn-lt"/>
            </a:endParaRPr>
          </a:p>
          <a:p>
            <a:pPr marL="0" indent="0">
              <a:buNone/>
            </a:pPr>
            <a:r>
              <a:rPr lang="ru-RU" sz="3200" dirty="0" err="1" smtClean="0">
                <a:solidFill>
                  <a:schemeClr val="tx1"/>
                </a:solidFill>
                <a:latin typeface="+mn-lt"/>
              </a:rPr>
              <a:t>Мотивите</a:t>
            </a:r>
            <a:r>
              <a:rPr lang="ru-RU" sz="3200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3200" dirty="0" err="1">
                <a:solidFill>
                  <a:schemeClr val="tx1"/>
                </a:solidFill>
                <a:latin typeface="+mn-lt"/>
              </a:rPr>
              <a:t>представляват</a:t>
            </a:r>
            <a:r>
              <a:rPr lang="ru-RU" sz="32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3200" dirty="0" err="1">
                <a:solidFill>
                  <a:schemeClr val="tx1"/>
                </a:solidFill>
                <a:latin typeface="+mn-lt"/>
              </a:rPr>
              <a:t>съвкупност</a:t>
            </a:r>
            <a:r>
              <a:rPr lang="ru-RU" sz="3200" dirty="0">
                <a:solidFill>
                  <a:schemeClr val="tx1"/>
                </a:solidFill>
                <a:latin typeface="+mn-lt"/>
              </a:rPr>
              <a:t> от психологически </a:t>
            </a:r>
            <a:r>
              <a:rPr lang="ru-RU" sz="3200" dirty="0" err="1">
                <a:solidFill>
                  <a:schemeClr val="tx1"/>
                </a:solidFill>
                <a:latin typeface="+mn-lt"/>
              </a:rPr>
              <a:t>процеси</a:t>
            </a:r>
            <a:r>
              <a:rPr lang="ru-RU" sz="3200" dirty="0">
                <a:solidFill>
                  <a:schemeClr val="tx1"/>
                </a:solidFill>
                <a:latin typeface="+mn-lt"/>
              </a:rPr>
              <a:t>, </a:t>
            </a:r>
            <a:r>
              <a:rPr lang="ru-RU" sz="3200" dirty="0" err="1">
                <a:solidFill>
                  <a:schemeClr val="tx1"/>
                </a:solidFill>
                <a:latin typeface="+mn-lt"/>
              </a:rPr>
              <a:t>които</a:t>
            </a:r>
            <a:r>
              <a:rPr lang="ru-RU" sz="32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3200" dirty="0" err="1">
                <a:solidFill>
                  <a:schemeClr val="tx1"/>
                </a:solidFill>
                <a:latin typeface="+mn-lt"/>
              </a:rPr>
              <a:t>активизират</a:t>
            </a:r>
            <a:r>
              <a:rPr lang="ru-RU" sz="32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3200" dirty="0" err="1">
                <a:solidFill>
                  <a:schemeClr val="tx1"/>
                </a:solidFill>
                <a:latin typeface="+mn-lt"/>
              </a:rPr>
              <a:t>човешкото</a:t>
            </a:r>
            <a:r>
              <a:rPr lang="ru-RU" sz="3200" dirty="0">
                <a:solidFill>
                  <a:schemeClr val="tx1"/>
                </a:solidFill>
                <a:latin typeface="+mn-lt"/>
              </a:rPr>
              <a:t> поведение, </a:t>
            </a:r>
            <a:r>
              <a:rPr lang="ru-RU" sz="3200" dirty="0" err="1">
                <a:solidFill>
                  <a:schemeClr val="tx1"/>
                </a:solidFill>
                <a:latin typeface="+mn-lt"/>
              </a:rPr>
              <a:t>насочват</a:t>
            </a:r>
            <a:r>
              <a:rPr lang="ru-RU" sz="32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3200" dirty="0" err="1">
                <a:solidFill>
                  <a:schemeClr val="tx1"/>
                </a:solidFill>
                <a:latin typeface="+mn-lt"/>
              </a:rPr>
              <a:t>го</a:t>
            </a:r>
            <a:r>
              <a:rPr lang="ru-RU" sz="32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3200" dirty="0" err="1">
                <a:solidFill>
                  <a:schemeClr val="tx1"/>
                </a:solidFill>
                <a:latin typeface="+mn-lt"/>
              </a:rPr>
              <a:t>към</a:t>
            </a:r>
            <a:r>
              <a:rPr lang="ru-RU" sz="32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3200" dirty="0" err="1">
                <a:solidFill>
                  <a:schemeClr val="tx1"/>
                </a:solidFill>
                <a:latin typeface="+mn-lt"/>
              </a:rPr>
              <a:t>постигането</a:t>
            </a:r>
            <a:r>
              <a:rPr lang="ru-RU" sz="3200" dirty="0">
                <a:solidFill>
                  <a:schemeClr val="tx1"/>
                </a:solidFill>
                <a:latin typeface="+mn-lt"/>
              </a:rPr>
              <a:t> на определена цел и </a:t>
            </a:r>
            <a:r>
              <a:rPr lang="ru-RU" sz="3200" dirty="0" err="1">
                <a:solidFill>
                  <a:schemeClr val="tx1"/>
                </a:solidFill>
                <a:latin typeface="+mn-lt"/>
              </a:rPr>
              <a:t>го</a:t>
            </a:r>
            <a:r>
              <a:rPr lang="ru-RU" sz="32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3200" dirty="0" err="1">
                <a:solidFill>
                  <a:schemeClr val="tx1"/>
                </a:solidFill>
                <a:latin typeface="+mn-lt"/>
              </a:rPr>
              <a:t>поддържат</a:t>
            </a:r>
            <a:r>
              <a:rPr lang="ru-RU" sz="32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3200" dirty="0" err="1">
                <a:solidFill>
                  <a:schemeClr val="tx1"/>
                </a:solidFill>
                <a:latin typeface="+mn-lt"/>
              </a:rPr>
              <a:t>стабилно</a:t>
            </a:r>
            <a:r>
              <a:rPr lang="ru-RU" sz="32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3200" dirty="0" err="1">
                <a:solidFill>
                  <a:schemeClr val="tx1"/>
                </a:solidFill>
                <a:latin typeface="+mn-lt"/>
              </a:rPr>
              <a:t>във</a:t>
            </a:r>
            <a:r>
              <a:rPr lang="ru-RU" sz="32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3200" dirty="0" err="1">
                <a:solidFill>
                  <a:schemeClr val="tx1"/>
                </a:solidFill>
                <a:latin typeface="+mn-lt"/>
              </a:rPr>
              <a:t>времето</a:t>
            </a:r>
            <a:r>
              <a:rPr lang="ru-RU" sz="3200" dirty="0">
                <a:solidFill>
                  <a:schemeClr val="tx1"/>
                </a:solidFill>
                <a:latin typeface="+mn-lt"/>
              </a:rPr>
              <a:t>. </a:t>
            </a:r>
            <a:endParaRPr lang="bg-BG" sz="3200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038671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404664"/>
            <a:ext cx="9036496" cy="1080120"/>
          </a:xfrm>
        </p:spPr>
        <p:txBody>
          <a:bodyPr/>
          <a:lstStyle/>
          <a:p>
            <a:r>
              <a:rPr lang="bg-BG" sz="4000" dirty="0" smtClean="0"/>
              <a:t>Здравно самообразование и грижа за себе си</a:t>
            </a:r>
            <a:endParaRPr lang="bg-BG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772816"/>
            <a:ext cx="8568952" cy="468052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Здравната</a:t>
            </a:r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грижа</a:t>
            </a:r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 себе си се </a:t>
            </a:r>
            <a:r>
              <a:rPr lang="ru-RU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определя</a:t>
            </a:r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като</a:t>
            </a:r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система от </a:t>
            </a:r>
            <a:r>
              <a:rPr lang="ru-RU" sz="3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неорганизирани</a:t>
            </a:r>
            <a:r>
              <a:rPr lang="ru-RU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здравни</a:t>
            </a:r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дейности</a:t>
            </a:r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свързани</a:t>
            </a:r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със</a:t>
            </a:r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здравето</a:t>
            </a:r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решения, </a:t>
            </a:r>
            <a:r>
              <a:rPr lang="ru-RU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които</a:t>
            </a:r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се </a:t>
            </a:r>
            <a:r>
              <a:rPr lang="ru-RU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вземат</a:t>
            </a:r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от </a:t>
            </a:r>
            <a:r>
              <a:rPr lang="ru-RU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обикновените</a:t>
            </a:r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хора с цел </a:t>
            </a:r>
            <a:r>
              <a:rPr lang="ru-RU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подобряване</a:t>
            </a:r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здравно-значимите</a:t>
            </a:r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умения и поведение </a:t>
            </a:r>
            <a:r>
              <a:rPr lang="ru-RU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заради</a:t>
            </a:r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самите</a:t>
            </a:r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тях</a:t>
            </a:r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или в </a:t>
            </a:r>
            <a:r>
              <a:rPr lang="ru-RU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името</a:t>
            </a:r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техните</a:t>
            </a:r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семейства. </a:t>
            </a:r>
            <a:r>
              <a:rPr lang="ru-RU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Действията</a:t>
            </a:r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здравна</a:t>
            </a:r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грижа</a:t>
            </a:r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 себе си </a:t>
            </a:r>
            <a:r>
              <a:rPr lang="ru-RU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могат</a:t>
            </a:r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да </a:t>
            </a:r>
            <a:r>
              <a:rPr lang="ru-RU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</a:t>
            </a:r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свързани</a:t>
            </a:r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 </a:t>
            </a:r>
            <a:r>
              <a:rPr lang="ru-RU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медицински</a:t>
            </a:r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проблем </a:t>
            </a:r>
            <a:r>
              <a:rPr lang="ru-RU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или </a:t>
            </a:r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 целят </a:t>
            </a:r>
            <a:r>
              <a:rPr lang="ru-RU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поддържане</a:t>
            </a:r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подобряване</a:t>
            </a:r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здравето</a:t>
            </a:r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bg-BG" sz="3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883731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404664"/>
            <a:ext cx="9036496" cy="1080120"/>
          </a:xfrm>
        </p:spPr>
        <p:txBody>
          <a:bodyPr/>
          <a:lstStyle/>
          <a:p>
            <a:r>
              <a:rPr lang="bg-BG" sz="4000" dirty="0" smtClean="0"/>
              <a:t>Здравно самообразование и грижа за себе си</a:t>
            </a:r>
            <a:endParaRPr lang="bg-BG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340768"/>
            <a:ext cx="8820472" cy="468052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3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аучни</a:t>
            </a:r>
            <a:r>
              <a:rPr lang="ru-RU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изследвания</a:t>
            </a:r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потвърждават</a:t>
            </a:r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</a:t>
            </a:r>
          </a:p>
          <a:p>
            <a:pPr marL="0" indent="0">
              <a:buNone/>
            </a:pPr>
            <a:r>
              <a:rPr lang="ru-RU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значителен </a:t>
            </a:r>
            <a:r>
              <a:rPr lang="ru-RU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дял</a:t>
            </a:r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от </a:t>
            </a:r>
            <a:r>
              <a:rPr lang="ru-RU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лицата</a:t>
            </a:r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които</a:t>
            </a:r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се справят с </a:t>
            </a:r>
            <a:r>
              <a:rPr lang="ru-RU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нездравословни</a:t>
            </a:r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поведенчески</a:t>
            </a:r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модели </a:t>
            </a:r>
            <a:r>
              <a:rPr lang="ru-RU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успяват</a:t>
            </a:r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да направят </a:t>
            </a:r>
            <a:r>
              <a:rPr lang="ru-RU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това</a:t>
            </a:r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без да </a:t>
            </a:r>
            <a:r>
              <a:rPr lang="ru-RU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разчитат</a:t>
            </a:r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формална</a:t>
            </a:r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или </a:t>
            </a:r>
            <a:r>
              <a:rPr lang="ru-RU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професионална</a:t>
            </a:r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помощ</a:t>
            </a:r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ru-RU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80-90</a:t>
            </a:r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% от </a:t>
            </a:r>
            <a:r>
              <a:rPr lang="ru-RU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спрелите</a:t>
            </a:r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да пушат </a:t>
            </a:r>
            <a:r>
              <a:rPr lang="ru-RU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пушачи</a:t>
            </a:r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endParaRPr lang="ru-RU" sz="3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60-75</a:t>
            </a:r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% от </a:t>
            </a:r>
            <a:r>
              <a:rPr lang="ru-RU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отказалите</a:t>
            </a:r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да </a:t>
            </a:r>
            <a:r>
              <a:rPr lang="ru-RU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злоупотребяват</a:t>
            </a:r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 </a:t>
            </a:r>
            <a:r>
              <a:rPr lang="ru-RU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алкохол</a:t>
            </a:r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или </a:t>
            </a:r>
            <a:r>
              <a:rPr lang="ru-RU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намалили</a:t>
            </a:r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алкохолната</a:t>
            </a:r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употреба</a:t>
            </a:r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и около </a:t>
            </a:r>
            <a:endParaRPr lang="ru-RU" sz="3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60</a:t>
            </a:r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% от </a:t>
            </a:r>
            <a:r>
              <a:rPr lang="ru-RU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намалилите</a:t>
            </a:r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теглото</a:t>
            </a:r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си </a:t>
            </a:r>
            <a:r>
              <a:rPr lang="ru-RU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затлъстели</a:t>
            </a:r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лица, </a:t>
            </a:r>
            <a:r>
              <a:rPr lang="ru-RU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</a:t>
            </a:r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постигнали</a:t>
            </a:r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това</a:t>
            </a:r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сами. </a:t>
            </a:r>
            <a:endParaRPr lang="bg-BG" sz="3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9809180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404664"/>
            <a:ext cx="9036496" cy="1080120"/>
          </a:xfrm>
        </p:spPr>
        <p:txBody>
          <a:bodyPr/>
          <a:lstStyle/>
          <a:p>
            <a:r>
              <a:rPr lang="bg-BG" sz="4000" dirty="0" smtClean="0"/>
              <a:t>Здравно самообразование и грижа за себе си</a:t>
            </a:r>
            <a:endParaRPr lang="bg-BG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1276" y="1700808"/>
            <a:ext cx="8568952" cy="4680520"/>
          </a:xfrm>
        </p:spPr>
        <p:txBody>
          <a:bodyPr>
            <a:noAutofit/>
          </a:bodyPr>
          <a:lstStyle/>
          <a:p>
            <a:r>
              <a:rPr lang="ru-RU" sz="3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Самогрижата</a:t>
            </a:r>
            <a:r>
              <a:rPr lang="ru-RU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 широко </a:t>
            </a:r>
            <a:r>
              <a:rPr lang="ru-RU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практикувана</a:t>
            </a:r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стратегия; </a:t>
            </a:r>
          </a:p>
          <a:p>
            <a:r>
              <a:rPr lang="ru-RU" sz="3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Дейностите</a:t>
            </a:r>
            <a:r>
              <a:rPr lang="ru-RU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ru-RU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самогрижа</a:t>
            </a:r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най-често</a:t>
            </a:r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</a:t>
            </a:r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полезни</a:t>
            </a:r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много </a:t>
            </a:r>
            <a:r>
              <a:rPr lang="ru-RU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рядко</a:t>
            </a:r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</a:t>
            </a:r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вредни</a:t>
            </a:r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здравето</a:t>
            </a:r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ru-RU" sz="3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Самогрижата</a:t>
            </a:r>
            <a:r>
              <a:rPr lang="ru-RU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 </a:t>
            </a:r>
            <a:r>
              <a:rPr lang="ru-RU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универсално</a:t>
            </a:r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здравно</a:t>
            </a:r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поведение. </a:t>
            </a:r>
          </a:p>
        </p:txBody>
      </p:sp>
    </p:spTree>
    <p:extLst>
      <p:ext uri="{BB962C8B-B14F-4D97-AF65-F5344CB8AC3E}">
        <p14:creationId xmlns:p14="http://schemas.microsoft.com/office/powerpoint/2010/main" val="7180395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332656"/>
            <a:ext cx="8928992" cy="864096"/>
          </a:xfrm>
        </p:spPr>
        <p:txBody>
          <a:bodyPr/>
          <a:lstStyle/>
          <a:p>
            <a:pPr algn="l"/>
            <a:r>
              <a:rPr lang="bg-BG" sz="4400" dirty="0" smtClean="0">
                <a:solidFill>
                  <a:schemeClr val="accent1"/>
                </a:solidFill>
              </a:rPr>
              <a:t>ФАКТОРИ НА МОТИВАЦИЯТА</a:t>
            </a:r>
            <a:endParaRPr lang="bg-BG" sz="4400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412776"/>
            <a:ext cx="8928992" cy="4713387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sz="2600" dirty="0" smtClean="0">
                <a:solidFill>
                  <a:schemeClr val="tx1"/>
                </a:solidFill>
                <a:latin typeface="+mn-lt"/>
              </a:rPr>
              <a:t>Степен </a:t>
            </a:r>
            <a:r>
              <a:rPr lang="ru-RU" sz="2600" dirty="0">
                <a:solidFill>
                  <a:schemeClr val="tx1"/>
                </a:solidFill>
                <a:latin typeface="+mn-lt"/>
              </a:rPr>
              <a:t>на </a:t>
            </a:r>
            <a:r>
              <a:rPr lang="ru-RU" sz="2600" dirty="0" err="1">
                <a:solidFill>
                  <a:schemeClr val="tx1"/>
                </a:solidFill>
                <a:latin typeface="+mn-lt"/>
              </a:rPr>
              <a:t>осъзнаване</a:t>
            </a:r>
            <a:r>
              <a:rPr lang="ru-RU" sz="2600" dirty="0">
                <a:solidFill>
                  <a:schemeClr val="tx1"/>
                </a:solidFill>
                <a:latin typeface="+mn-lt"/>
              </a:rPr>
              <a:t> на </a:t>
            </a:r>
            <a:r>
              <a:rPr lang="ru-RU" sz="2600" dirty="0" err="1">
                <a:solidFill>
                  <a:schemeClr val="tx1"/>
                </a:solidFill>
                <a:latin typeface="+mn-lt"/>
              </a:rPr>
              <a:t>потребността</a:t>
            </a:r>
            <a:r>
              <a:rPr lang="ru-RU" sz="2600" dirty="0">
                <a:solidFill>
                  <a:schemeClr val="tx1"/>
                </a:solidFill>
                <a:latin typeface="+mn-lt"/>
              </a:rPr>
              <a:t> от добро </a:t>
            </a:r>
            <a:r>
              <a:rPr lang="ru-RU" sz="2600" dirty="0" err="1">
                <a:solidFill>
                  <a:schemeClr val="tx1"/>
                </a:solidFill>
                <a:latin typeface="+mn-lt"/>
              </a:rPr>
              <a:t>здраве</a:t>
            </a:r>
            <a:r>
              <a:rPr lang="ru-RU" sz="2600" dirty="0">
                <a:solidFill>
                  <a:schemeClr val="tx1"/>
                </a:solidFill>
                <a:latin typeface="+mn-lt"/>
              </a:rPr>
              <a:t>. </a:t>
            </a:r>
            <a:endParaRPr lang="ru-RU" sz="2600" dirty="0" smtClean="0">
              <a:solidFill>
                <a:schemeClr val="tx1"/>
              </a:solidFill>
              <a:latin typeface="+mn-lt"/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sz="2600" dirty="0" err="1" smtClean="0">
                <a:solidFill>
                  <a:schemeClr val="tx1"/>
                </a:solidFill>
                <a:latin typeface="+mn-lt"/>
              </a:rPr>
              <a:t>Място</a:t>
            </a:r>
            <a:r>
              <a:rPr lang="ru-RU" sz="2600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2600" dirty="0">
                <a:solidFill>
                  <a:schemeClr val="tx1"/>
                </a:solidFill>
                <a:latin typeface="+mn-lt"/>
              </a:rPr>
              <a:t>на </a:t>
            </a:r>
            <a:r>
              <a:rPr lang="ru-RU" sz="2600" dirty="0" err="1">
                <a:solidFill>
                  <a:schemeClr val="tx1"/>
                </a:solidFill>
                <a:latin typeface="+mn-lt"/>
              </a:rPr>
              <a:t>здравето</a:t>
            </a:r>
            <a:r>
              <a:rPr lang="ru-RU" sz="2600" dirty="0">
                <a:solidFill>
                  <a:schemeClr val="tx1"/>
                </a:solidFill>
                <a:latin typeface="+mn-lt"/>
              </a:rPr>
              <a:t> в </a:t>
            </a:r>
            <a:r>
              <a:rPr lang="ru-RU" sz="2600" dirty="0" err="1">
                <a:solidFill>
                  <a:schemeClr val="tx1"/>
                </a:solidFill>
                <a:latin typeface="+mn-lt"/>
              </a:rPr>
              <a:t>ценностната</a:t>
            </a:r>
            <a:r>
              <a:rPr lang="ru-RU" sz="2600" dirty="0">
                <a:solidFill>
                  <a:schemeClr val="tx1"/>
                </a:solidFill>
                <a:latin typeface="+mn-lt"/>
              </a:rPr>
              <a:t> система на индивида. 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600" dirty="0" err="1" smtClean="0">
                <a:solidFill>
                  <a:schemeClr val="tx1"/>
                </a:solidFill>
                <a:latin typeface="+mn-lt"/>
              </a:rPr>
              <a:t>Обем</a:t>
            </a:r>
            <a:r>
              <a:rPr lang="ru-RU" sz="2600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2600" dirty="0">
                <a:solidFill>
                  <a:schemeClr val="tx1"/>
                </a:solidFill>
                <a:latin typeface="+mn-lt"/>
              </a:rPr>
              <a:t>и характер на </a:t>
            </a:r>
            <a:r>
              <a:rPr lang="ru-RU" sz="2600" dirty="0" err="1">
                <a:solidFill>
                  <a:schemeClr val="tx1"/>
                </a:solidFill>
                <a:latin typeface="+mn-lt"/>
              </a:rPr>
              <a:t>здравните</a:t>
            </a:r>
            <a:r>
              <a:rPr lang="ru-RU" sz="2600" dirty="0">
                <a:solidFill>
                  <a:schemeClr val="tx1"/>
                </a:solidFill>
                <a:latin typeface="+mn-lt"/>
              </a:rPr>
              <a:t> знания. 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600" dirty="0" err="1" smtClean="0">
                <a:solidFill>
                  <a:schemeClr val="tx1"/>
                </a:solidFill>
                <a:latin typeface="+mn-lt"/>
              </a:rPr>
              <a:t>Отношението</a:t>
            </a:r>
            <a:r>
              <a:rPr lang="ru-RU" sz="2600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2600" dirty="0" err="1">
                <a:solidFill>
                  <a:schemeClr val="tx1"/>
                </a:solidFill>
                <a:latin typeface="+mn-lt"/>
              </a:rPr>
              <a:t>към</a:t>
            </a:r>
            <a:r>
              <a:rPr lang="ru-RU" sz="26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2600" dirty="0" err="1">
                <a:solidFill>
                  <a:schemeClr val="tx1"/>
                </a:solidFill>
                <a:latin typeface="+mn-lt"/>
              </a:rPr>
              <a:t>собственото</a:t>
            </a:r>
            <a:r>
              <a:rPr lang="ru-RU" sz="26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2600" dirty="0" err="1">
                <a:solidFill>
                  <a:schemeClr val="tx1"/>
                </a:solidFill>
                <a:latin typeface="+mn-lt"/>
              </a:rPr>
              <a:t>здраве</a:t>
            </a:r>
            <a:r>
              <a:rPr lang="ru-RU" sz="2600" dirty="0">
                <a:solidFill>
                  <a:schemeClr val="tx1"/>
                </a:solidFill>
                <a:latin typeface="+mn-lt"/>
              </a:rPr>
              <a:t> и </a:t>
            </a:r>
            <a:r>
              <a:rPr lang="ru-RU" sz="2600" dirty="0" err="1">
                <a:solidFill>
                  <a:schemeClr val="tx1"/>
                </a:solidFill>
                <a:latin typeface="+mn-lt"/>
              </a:rPr>
              <a:t>здравето</a:t>
            </a:r>
            <a:r>
              <a:rPr lang="ru-RU" sz="2600" dirty="0">
                <a:solidFill>
                  <a:schemeClr val="tx1"/>
                </a:solidFill>
                <a:latin typeface="+mn-lt"/>
              </a:rPr>
              <a:t> на </a:t>
            </a:r>
            <a:r>
              <a:rPr lang="ru-RU" sz="2600" dirty="0" err="1">
                <a:solidFill>
                  <a:schemeClr val="tx1"/>
                </a:solidFill>
                <a:latin typeface="+mn-lt"/>
              </a:rPr>
              <a:t>другите</a:t>
            </a:r>
            <a:r>
              <a:rPr lang="ru-RU" sz="2600" dirty="0">
                <a:solidFill>
                  <a:schemeClr val="tx1"/>
                </a:solidFill>
                <a:latin typeface="+mn-lt"/>
              </a:rPr>
              <a:t> хора. 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600" dirty="0" err="1" smtClean="0">
                <a:solidFill>
                  <a:schemeClr val="tx1"/>
                </a:solidFill>
                <a:latin typeface="+mn-lt"/>
              </a:rPr>
              <a:t>Моментната</a:t>
            </a:r>
            <a:r>
              <a:rPr lang="ru-RU" sz="2600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2600" dirty="0">
                <a:solidFill>
                  <a:schemeClr val="tx1"/>
                </a:solidFill>
                <a:latin typeface="+mn-lt"/>
              </a:rPr>
              <a:t>ситуация, </a:t>
            </a:r>
            <a:r>
              <a:rPr lang="ru-RU" sz="2600" dirty="0" err="1">
                <a:solidFill>
                  <a:schemeClr val="tx1"/>
                </a:solidFill>
                <a:latin typeface="+mn-lt"/>
              </a:rPr>
              <a:t>определяща</a:t>
            </a:r>
            <a:r>
              <a:rPr lang="ru-RU" sz="26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2600" dirty="0" err="1">
                <a:solidFill>
                  <a:schemeClr val="tx1"/>
                </a:solidFill>
                <a:latin typeface="+mn-lt"/>
              </a:rPr>
              <a:t>емоционалното</a:t>
            </a:r>
            <a:r>
              <a:rPr lang="ru-RU" sz="26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2600" dirty="0" err="1">
                <a:solidFill>
                  <a:schemeClr val="tx1"/>
                </a:solidFill>
                <a:latin typeface="+mn-lt"/>
              </a:rPr>
              <a:t>състояние</a:t>
            </a:r>
            <a:r>
              <a:rPr lang="ru-RU" sz="2600" dirty="0">
                <a:solidFill>
                  <a:schemeClr val="tx1"/>
                </a:solidFill>
                <a:latin typeface="+mn-lt"/>
              </a:rPr>
              <a:t> на индивида, </a:t>
            </a:r>
            <a:r>
              <a:rPr lang="ru-RU" sz="2600" dirty="0" err="1">
                <a:solidFill>
                  <a:schemeClr val="tx1"/>
                </a:solidFill>
                <a:latin typeface="+mn-lt"/>
              </a:rPr>
              <a:t>вътрешните</a:t>
            </a:r>
            <a:r>
              <a:rPr lang="ru-RU" sz="2600" dirty="0">
                <a:solidFill>
                  <a:schemeClr val="tx1"/>
                </a:solidFill>
                <a:latin typeface="+mn-lt"/>
              </a:rPr>
              <a:t> и </a:t>
            </a:r>
            <a:r>
              <a:rPr lang="ru-RU" sz="2600" dirty="0" err="1">
                <a:solidFill>
                  <a:schemeClr val="tx1"/>
                </a:solidFill>
                <a:latin typeface="+mn-lt"/>
              </a:rPr>
              <a:t>външни</a:t>
            </a:r>
            <a:r>
              <a:rPr lang="ru-RU" sz="2600" dirty="0">
                <a:solidFill>
                  <a:schemeClr val="tx1"/>
                </a:solidFill>
                <a:latin typeface="+mn-lt"/>
              </a:rPr>
              <a:t> ограничители и </a:t>
            </a:r>
            <a:r>
              <a:rPr lang="ru-RU" sz="2600" dirty="0" err="1">
                <a:solidFill>
                  <a:schemeClr val="tx1"/>
                </a:solidFill>
                <a:latin typeface="+mn-lt"/>
              </a:rPr>
              <a:t>възможности</a:t>
            </a:r>
            <a:r>
              <a:rPr lang="ru-RU" sz="2600" dirty="0">
                <a:solidFill>
                  <a:schemeClr val="tx1"/>
                </a:solidFill>
                <a:latin typeface="+mn-lt"/>
              </a:rPr>
              <a:t> за </a:t>
            </a:r>
            <a:r>
              <a:rPr lang="ru-RU" sz="2600" dirty="0" err="1">
                <a:solidFill>
                  <a:schemeClr val="tx1"/>
                </a:solidFill>
                <a:latin typeface="+mn-lt"/>
              </a:rPr>
              <a:t>избор</a:t>
            </a:r>
            <a:r>
              <a:rPr lang="ru-RU" sz="2600" dirty="0">
                <a:solidFill>
                  <a:schemeClr val="tx1"/>
                </a:solidFill>
                <a:latin typeface="+mn-lt"/>
              </a:rPr>
              <a:t> на определен тип поведение. </a:t>
            </a:r>
          </a:p>
        </p:txBody>
      </p:sp>
    </p:spTree>
    <p:extLst>
      <p:ext uri="{BB962C8B-B14F-4D97-AF65-F5344CB8AC3E}">
        <p14:creationId xmlns:p14="http://schemas.microsoft.com/office/powerpoint/2010/main" val="714673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332656"/>
            <a:ext cx="8928992" cy="864096"/>
          </a:xfrm>
        </p:spPr>
        <p:txBody>
          <a:bodyPr/>
          <a:lstStyle/>
          <a:p>
            <a:pPr algn="l"/>
            <a:r>
              <a:rPr lang="bg-BG" sz="4400" dirty="0" smtClean="0">
                <a:solidFill>
                  <a:schemeClr val="accent1"/>
                </a:solidFill>
              </a:rPr>
              <a:t>ФАКТОРИ НА МОТИВАЦИЯТА</a:t>
            </a:r>
            <a:endParaRPr lang="bg-BG" sz="4400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12776"/>
            <a:ext cx="8280920" cy="471338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800" i="1" dirty="0" err="1">
                <a:solidFill>
                  <a:schemeClr val="tx1"/>
                </a:solidFill>
                <a:latin typeface="+mn-lt"/>
              </a:rPr>
              <a:t>Трансформирането</a:t>
            </a:r>
            <a:r>
              <a:rPr lang="ru-RU" sz="2800" i="1" dirty="0">
                <a:solidFill>
                  <a:schemeClr val="tx1"/>
                </a:solidFill>
                <a:latin typeface="+mn-lt"/>
              </a:rPr>
              <a:t> на </a:t>
            </a:r>
            <a:r>
              <a:rPr lang="ru-RU" sz="2800" i="1" dirty="0" err="1">
                <a:solidFill>
                  <a:schemeClr val="tx1"/>
                </a:solidFill>
                <a:latin typeface="+mn-lt"/>
              </a:rPr>
              <a:t>здравните</a:t>
            </a:r>
            <a:r>
              <a:rPr lang="ru-RU" sz="2800" i="1" dirty="0">
                <a:solidFill>
                  <a:schemeClr val="tx1"/>
                </a:solidFill>
                <a:latin typeface="+mn-lt"/>
              </a:rPr>
              <a:t> знания в </a:t>
            </a:r>
            <a:r>
              <a:rPr lang="ru-RU" sz="2800" i="1" dirty="0" err="1">
                <a:solidFill>
                  <a:schemeClr val="tx1"/>
                </a:solidFill>
                <a:latin typeface="+mn-lt"/>
              </a:rPr>
              <a:t>здравно</a:t>
            </a:r>
            <a:r>
              <a:rPr lang="ru-RU" sz="2800" i="1" dirty="0">
                <a:solidFill>
                  <a:schemeClr val="tx1"/>
                </a:solidFill>
                <a:latin typeface="+mn-lt"/>
              </a:rPr>
              <a:t> поведение се </a:t>
            </a:r>
            <a:r>
              <a:rPr lang="ru-RU" sz="2800" i="1" dirty="0" err="1">
                <a:solidFill>
                  <a:schemeClr val="tx1"/>
                </a:solidFill>
                <a:latin typeface="+mn-lt"/>
              </a:rPr>
              <a:t>осъществява</a:t>
            </a:r>
            <a:r>
              <a:rPr lang="ru-RU" sz="2800" i="1" dirty="0">
                <a:solidFill>
                  <a:schemeClr val="tx1"/>
                </a:solidFill>
                <a:latin typeface="+mn-lt"/>
              </a:rPr>
              <a:t> чрез </a:t>
            </a:r>
            <a:r>
              <a:rPr lang="ru-RU" sz="2800" i="1" dirty="0" err="1">
                <a:solidFill>
                  <a:schemeClr val="tx1"/>
                </a:solidFill>
                <a:latin typeface="+mn-lt"/>
              </a:rPr>
              <a:t>процес</a:t>
            </a:r>
            <a:r>
              <a:rPr lang="ru-RU" sz="2800" dirty="0">
                <a:solidFill>
                  <a:schemeClr val="tx1"/>
                </a:solidFill>
                <a:latin typeface="+mn-lt"/>
              </a:rPr>
              <a:t>, </a:t>
            </a:r>
            <a:r>
              <a:rPr lang="ru-RU" sz="2800" dirty="0" err="1">
                <a:solidFill>
                  <a:schemeClr val="tx1"/>
                </a:solidFill>
                <a:latin typeface="+mn-lt"/>
              </a:rPr>
              <a:t>включващ</a:t>
            </a:r>
            <a:r>
              <a:rPr lang="ru-RU" sz="2800" dirty="0">
                <a:solidFill>
                  <a:schemeClr val="tx1"/>
                </a:solidFill>
                <a:latin typeface="+mn-lt"/>
              </a:rPr>
              <a:t> пет </a:t>
            </a:r>
            <a:r>
              <a:rPr lang="ru-RU" sz="2800" dirty="0" err="1">
                <a:solidFill>
                  <a:schemeClr val="tx1"/>
                </a:solidFill>
                <a:latin typeface="+mn-lt"/>
              </a:rPr>
              <a:t>фази</a:t>
            </a:r>
            <a:r>
              <a:rPr lang="ru-RU" sz="2800" dirty="0">
                <a:solidFill>
                  <a:schemeClr val="tx1"/>
                </a:solidFill>
                <a:latin typeface="+mn-lt"/>
              </a:rPr>
              <a:t>: </a:t>
            </a:r>
          </a:p>
          <a:p>
            <a:pPr marL="0" indent="0">
              <a:buNone/>
            </a:pPr>
            <a:r>
              <a:rPr lang="ru-RU" sz="2800" dirty="0">
                <a:solidFill>
                  <a:schemeClr val="tx1"/>
                </a:solidFill>
                <a:latin typeface="+mn-lt"/>
              </a:rPr>
              <a:t>1. </a:t>
            </a:r>
            <a:r>
              <a:rPr lang="ru-RU" sz="2800" dirty="0" err="1">
                <a:solidFill>
                  <a:schemeClr val="tx1"/>
                </a:solidFill>
                <a:latin typeface="+mn-lt"/>
              </a:rPr>
              <a:t>Предоставяне</a:t>
            </a:r>
            <a:r>
              <a:rPr lang="ru-RU" sz="2800" dirty="0">
                <a:solidFill>
                  <a:schemeClr val="tx1"/>
                </a:solidFill>
                <a:latin typeface="+mn-lt"/>
              </a:rPr>
              <a:t> на знания за </a:t>
            </a:r>
            <a:r>
              <a:rPr lang="ru-RU" sz="2800" dirty="0" err="1">
                <a:solidFill>
                  <a:schemeClr val="tx1"/>
                </a:solidFill>
                <a:latin typeface="+mn-lt"/>
              </a:rPr>
              <a:t>правилно</a:t>
            </a:r>
            <a:r>
              <a:rPr lang="ru-RU" sz="28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+mn-lt"/>
              </a:rPr>
              <a:t>здравно</a:t>
            </a:r>
            <a:r>
              <a:rPr lang="ru-RU" sz="2800" dirty="0">
                <a:solidFill>
                  <a:schemeClr val="tx1"/>
                </a:solidFill>
                <a:latin typeface="+mn-lt"/>
              </a:rPr>
              <a:t> поведение; </a:t>
            </a:r>
          </a:p>
          <a:p>
            <a:pPr marL="0" indent="0">
              <a:buNone/>
            </a:pPr>
            <a:r>
              <a:rPr lang="bg-BG" sz="2800" dirty="0">
                <a:solidFill>
                  <a:schemeClr val="tx1"/>
                </a:solidFill>
                <a:latin typeface="+mn-lt"/>
              </a:rPr>
              <a:t>2. Възприемане; </a:t>
            </a:r>
          </a:p>
          <a:p>
            <a:pPr marL="0" indent="0">
              <a:buNone/>
            </a:pPr>
            <a:r>
              <a:rPr lang="bg-BG" sz="2800" dirty="0">
                <a:solidFill>
                  <a:schemeClr val="tx1"/>
                </a:solidFill>
                <a:latin typeface="+mn-lt"/>
              </a:rPr>
              <a:t>3. Интерпретация; </a:t>
            </a:r>
          </a:p>
          <a:p>
            <a:pPr marL="0" indent="0">
              <a:buNone/>
            </a:pPr>
            <a:r>
              <a:rPr lang="bg-BG" sz="2800" dirty="0">
                <a:solidFill>
                  <a:schemeClr val="tx1"/>
                </a:solidFill>
                <a:latin typeface="+mn-lt"/>
              </a:rPr>
              <a:t>4. Значимост; </a:t>
            </a:r>
          </a:p>
          <a:p>
            <a:pPr marL="0" indent="0">
              <a:buNone/>
            </a:pPr>
            <a:r>
              <a:rPr lang="ru-RU" sz="2800" dirty="0">
                <a:solidFill>
                  <a:schemeClr val="tx1"/>
                </a:solidFill>
                <a:latin typeface="+mn-lt"/>
              </a:rPr>
              <a:t>5. </a:t>
            </a:r>
            <a:r>
              <a:rPr lang="ru-RU" sz="2800" dirty="0" err="1">
                <a:solidFill>
                  <a:schemeClr val="tx1"/>
                </a:solidFill>
                <a:latin typeface="+mn-lt"/>
              </a:rPr>
              <a:t>Прилагане</a:t>
            </a:r>
            <a:r>
              <a:rPr lang="ru-RU" sz="2800" dirty="0">
                <a:solidFill>
                  <a:schemeClr val="tx1"/>
                </a:solidFill>
                <a:latin typeface="+mn-lt"/>
              </a:rPr>
              <a:t> на </a:t>
            </a:r>
            <a:r>
              <a:rPr lang="ru-RU" sz="2800" dirty="0" err="1">
                <a:solidFill>
                  <a:schemeClr val="tx1"/>
                </a:solidFill>
                <a:latin typeface="+mn-lt"/>
              </a:rPr>
              <a:t>знанията</a:t>
            </a:r>
            <a:r>
              <a:rPr lang="ru-RU" sz="2800" dirty="0">
                <a:solidFill>
                  <a:schemeClr val="tx1"/>
                </a:solidFill>
                <a:latin typeface="+mn-lt"/>
              </a:rPr>
              <a:t> в действие. </a:t>
            </a:r>
          </a:p>
          <a:p>
            <a:pPr marL="514350" indent="-514350">
              <a:buFont typeface="+mj-lt"/>
              <a:buAutoNum type="arabicPeriod"/>
            </a:pPr>
            <a:endParaRPr lang="ru-RU" sz="2600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537419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476672"/>
            <a:ext cx="8928992" cy="1008112"/>
          </a:xfrm>
        </p:spPr>
        <p:txBody>
          <a:bodyPr/>
          <a:lstStyle/>
          <a:p>
            <a:r>
              <a:rPr lang="bg-BG" sz="4400" dirty="0" smtClean="0">
                <a:effectLst/>
                <a:cs typeface="Times New Roman" panose="02020603050405020304" pitchFamily="18" charset="0"/>
              </a:rPr>
              <a:t>Методи на поведенческите стратегии стратегии</a:t>
            </a:r>
            <a:endParaRPr lang="bg-BG" sz="4400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556792"/>
            <a:ext cx="8928992" cy="4752528"/>
          </a:xfrm>
        </p:spPr>
        <p:txBody>
          <a:bodyPr>
            <a:noAutofit/>
          </a:bodyPr>
          <a:lstStyle/>
          <a:p>
            <a:pPr marL="514350" lvl="1" indent="-514350">
              <a:buFont typeface="+mj-lt"/>
              <a:buAutoNum type="arabicPeriod"/>
            </a:pPr>
            <a:r>
              <a:rPr lang="bg-BG" sz="3200" dirty="0">
                <a:solidFill>
                  <a:schemeClr val="tx1"/>
                </a:solidFill>
                <a:latin typeface="+mn-lt"/>
              </a:rPr>
              <a:t>Здравно възпитание</a:t>
            </a:r>
          </a:p>
          <a:p>
            <a:pPr marL="514350" lvl="1" indent="-514350">
              <a:buFont typeface="+mj-lt"/>
              <a:buAutoNum type="arabicPeriod"/>
            </a:pPr>
            <a:r>
              <a:rPr lang="bg-BG" sz="3200" dirty="0" smtClean="0">
                <a:solidFill>
                  <a:schemeClr val="tx1"/>
                </a:solidFill>
                <a:latin typeface="+mn-lt"/>
              </a:rPr>
              <a:t>Социален маркетинг</a:t>
            </a:r>
            <a:endParaRPr lang="en-US" sz="3200" dirty="0" smtClean="0">
              <a:solidFill>
                <a:schemeClr val="tx1"/>
              </a:solidFill>
              <a:latin typeface="+mn-lt"/>
            </a:endParaRPr>
          </a:p>
          <a:p>
            <a:pPr marL="514350" lvl="1" indent="-514350">
              <a:buFont typeface="+mj-lt"/>
              <a:buAutoNum type="arabicPeriod"/>
            </a:pPr>
            <a:r>
              <a:rPr lang="bg-BG" sz="3200" dirty="0" smtClean="0">
                <a:solidFill>
                  <a:schemeClr val="tx1"/>
                </a:solidFill>
                <a:latin typeface="+mn-lt"/>
              </a:rPr>
              <a:t>Мас-медийни кампании</a:t>
            </a:r>
            <a:endParaRPr lang="en-US" sz="3200" dirty="0" smtClean="0">
              <a:solidFill>
                <a:schemeClr val="tx1"/>
              </a:solidFill>
              <a:latin typeface="+mn-lt"/>
            </a:endParaRPr>
          </a:p>
          <a:p>
            <a:pPr marL="514350" lvl="1" indent="-514350">
              <a:buFont typeface="+mj-lt"/>
              <a:buAutoNum type="arabicPeriod"/>
            </a:pPr>
            <a:r>
              <a:rPr lang="bg-BG" sz="3200" dirty="0" smtClean="0">
                <a:solidFill>
                  <a:schemeClr val="tx1"/>
                </a:solidFill>
                <a:latin typeface="+mn-lt"/>
              </a:rPr>
              <a:t>Кратки интервенции</a:t>
            </a:r>
            <a:endParaRPr lang="en-US" sz="3200" dirty="0" smtClean="0">
              <a:solidFill>
                <a:schemeClr val="tx1"/>
              </a:solidFill>
              <a:latin typeface="+mn-lt"/>
            </a:endParaRPr>
          </a:p>
          <a:p>
            <a:pPr marL="514350" lvl="1" indent="-514350">
              <a:buFont typeface="+mj-lt"/>
              <a:buAutoNum type="arabicPeriod"/>
            </a:pPr>
            <a:r>
              <a:rPr lang="bg-BG" sz="3200" dirty="0" smtClean="0">
                <a:solidFill>
                  <a:schemeClr val="tx1"/>
                </a:solidFill>
                <a:latin typeface="+mn-lt"/>
              </a:rPr>
              <a:t>Мотивационно интервю</a:t>
            </a:r>
            <a:endParaRPr lang="en-US" sz="3200" dirty="0" smtClean="0">
              <a:solidFill>
                <a:schemeClr val="tx1"/>
              </a:solidFill>
              <a:latin typeface="+mn-lt"/>
            </a:endParaRPr>
          </a:p>
          <a:p>
            <a:pPr marL="514350" lvl="1" indent="-514350">
              <a:buFont typeface="+mj-lt"/>
              <a:buAutoNum type="arabicPeriod"/>
            </a:pPr>
            <a:r>
              <a:rPr lang="bg-BG" sz="3200" dirty="0" err="1" smtClean="0">
                <a:solidFill>
                  <a:schemeClr val="tx1"/>
                </a:solidFill>
                <a:latin typeface="+mn-lt"/>
              </a:rPr>
              <a:t>Самопомощ</a:t>
            </a:r>
            <a:r>
              <a:rPr lang="bg-BG" sz="3200" dirty="0" smtClean="0">
                <a:solidFill>
                  <a:schemeClr val="tx1"/>
                </a:solidFill>
                <a:latin typeface="+mn-lt"/>
              </a:rPr>
              <a:t> и взаимопомощ</a:t>
            </a:r>
            <a:endParaRPr lang="en-US" sz="3200" dirty="0" smtClean="0">
              <a:solidFill>
                <a:schemeClr val="tx1"/>
              </a:solidFill>
              <a:latin typeface="+mn-lt"/>
            </a:endParaRPr>
          </a:p>
          <a:p>
            <a:pPr marL="514350" lvl="1" indent="-514350">
              <a:buFont typeface="+mj-lt"/>
              <a:buAutoNum type="arabicPeriod"/>
            </a:pPr>
            <a:r>
              <a:rPr lang="bg-BG" sz="3200" dirty="0" smtClean="0">
                <a:solidFill>
                  <a:schemeClr val="tx1"/>
                </a:solidFill>
                <a:latin typeface="+mn-lt"/>
              </a:rPr>
              <a:t>Здравно самообразование и здравна грижа за себе си</a:t>
            </a:r>
          </a:p>
        </p:txBody>
      </p:sp>
    </p:spTree>
    <p:extLst>
      <p:ext uri="{BB962C8B-B14F-4D97-AF65-F5344CB8AC3E}">
        <p14:creationId xmlns:p14="http://schemas.microsoft.com/office/powerpoint/2010/main" val="2709931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0"/>
            <a:ext cx="8640960" cy="1628800"/>
          </a:xfrm>
        </p:spPr>
        <p:txBody>
          <a:bodyPr/>
          <a:lstStyle/>
          <a:p>
            <a:r>
              <a:rPr lang="bg-BG" sz="4400" dirty="0">
                <a:effectLst/>
                <a:cs typeface="Times New Roman" panose="02020603050405020304" pitchFamily="18" charset="0"/>
              </a:rPr>
              <a:t>Методи на поведенческите стратегии </a:t>
            </a:r>
            <a:r>
              <a:rPr lang="bg-BG" sz="4400" dirty="0" err="1">
                <a:effectLst/>
                <a:cs typeface="Times New Roman" panose="02020603050405020304" pitchFamily="18" charset="0"/>
              </a:rPr>
              <a:t>стратегии</a:t>
            </a:r>
            <a:endParaRPr lang="bg-BG" sz="4400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772816"/>
            <a:ext cx="8640960" cy="460851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bg-BG" sz="3200" dirty="0" smtClean="0">
                <a:solidFill>
                  <a:schemeClr val="tx1"/>
                </a:solidFill>
                <a:latin typeface="+mn-lt"/>
              </a:rPr>
              <a:t>Всички те включват </a:t>
            </a:r>
            <a:r>
              <a:rPr lang="bg-BG" sz="3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</a:rPr>
              <a:t>широк кръг от интервенции</a:t>
            </a:r>
            <a:r>
              <a:rPr lang="bg-BG" sz="3200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US" sz="3200" dirty="0" smtClean="0">
                <a:solidFill>
                  <a:schemeClr val="tx1"/>
                </a:solidFill>
                <a:latin typeface="+mn-lt"/>
              </a:rPr>
              <a:t>(</a:t>
            </a:r>
            <a:r>
              <a:rPr lang="bg-BG" sz="3200" dirty="0" smtClean="0">
                <a:solidFill>
                  <a:schemeClr val="tx1"/>
                </a:solidFill>
                <a:latin typeface="+mn-lt"/>
              </a:rPr>
              <a:t>действия</a:t>
            </a:r>
            <a:r>
              <a:rPr lang="en-US" sz="3200" dirty="0" smtClean="0">
                <a:solidFill>
                  <a:schemeClr val="tx1"/>
                </a:solidFill>
                <a:latin typeface="+mn-lt"/>
              </a:rPr>
              <a:t>)</a:t>
            </a:r>
            <a:r>
              <a:rPr lang="bg-BG" sz="3200" dirty="0" smtClean="0">
                <a:solidFill>
                  <a:schemeClr val="tx1"/>
                </a:solidFill>
                <a:latin typeface="+mn-lt"/>
              </a:rPr>
              <a:t>, които уведомяват, образоват, убеждават хората да подобряват здравето си, т.е. базират се на комуникации</a:t>
            </a:r>
          </a:p>
        </p:txBody>
      </p:sp>
    </p:spTree>
    <p:extLst>
      <p:ext uri="{BB962C8B-B14F-4D97-AF65-F5344CB8AC3E}">
        <p14:creationId xmlns:p14="http://schemas.microsoft.com/office/powerpoint/2010/main" val="2283489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0"/>
            <a:ext cx="8640960" cy="1196752"/>
          </a:xfrm>
        </p:spPr>
        <p:txBody>
          <a:bodyPr/>
          <a:lstStyle/>
          <a:p>
            <a:r>
              <a:rPr lang="bg-BG" sz="4400" dirty="0" smtClean="0">
                <a:solidFill>
                  <a:schemeClr val="accent1"/>
                </a:solidFill>
                <a:effectLst/>
                <a:cs typeface="Times New Roman" panose="02020603050405020304" pitchFamily="18" charset="0"/>
              </a:rPr>
              <a:t>ЗДРАВНИ КОМУНИКАЦИИ</a:t>
            </a:r>
            <a:endParaRPr lang="bg-BG" sz="4400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600200"/>
            <a:ext cx="8928992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bg-BG" sz="3200" dirty="0" smtClean="0">
                <a:solidFill>
                  <a:schemeClr val="tx1"/>
                </a:solidFill>
                <a:latin typeface="+mn-lt"/>
              </a:rPr>
              <a:t>Комуникацията е процес на обмяна на идеи, чувства, информация. Целта е да се постигне позитивна промяна у лицето, което получава информацията. Промяната може да бъде:</a:t>
            </a:r>
          </a:p>
          <a:p>
            <a:r>
              <a:rPr lang="bg-BG" sz="3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</a:rPr>
              <a:t>Познавателна</a:t>
            </a:r>
            <a:r>
              <a:rPr lang="bg-BG" sz="3200" dirty="0" smtClean="0">
                <a:solidFill>
                  <a:schemeClr val="tx1"/>
                </a:solidFill>
                <a:latin typeface="+mn-lt"/>
              </a:rPr>
              <a:t> (повишаване на знанията)</a:t>
            </a:r>
          </a:p>
          <a:p>
            <a:r>
              <a:rPr lang="bg-BG" sz="3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</a:rPr>
              <a:t>Емоционална</a:t>
            </a:r>
            <a:r>
              <a:rPr lang="bg-BG" sz="3200" dirty="0" smtClean="0">
                <a:solidFill>
                  <a:schemeClr val="tx1"/>
                </a:solidFill>
                <a:latin typeface="+mn-lt"/>
              </a:rPr>
              <a:t> (промяна в отношението)</a:t>
            </a:r>
          </a:p>
          <a:p>
            <a:r>
              <a:rPr lang="bg-BG" sz="3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</a:rPr>
              <a:t>Психомоторна</a:t>
            </a:r>
            <a:r>
              <a:rPr lang="bg-BG" sz="3200" dirty="0" smtClean="0">
                <a:solidFill>
                  <a:schemeClr val="tx1"/>
                </a:solidFill>
                <a:latin typeface="+mn-lt"/>
              </a:rPr>
              <a:t> (придобиване на нови умения)</a:t>
            </a:r>
          </a:p>
          <a:p>
            <a:pPr marL="0" indent="0">
              <a:buNone/>
            </a:pPr>
            <a:endParaRPr lang="bg-BG" sz="32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311352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1045</TotalTime>
  <Words>2245</Words>
  <Application>Microsoft Office PowerPoint</Application>
  <PresentationFormat>Презентация на цял екран (4:3)</PresentationFormat>
  <Paragraphs>207</Paragraphs>
  <Slides>42</Slides>
  <Notes>2</Notes>
  <HiddenSlides>0</HiddenSlides>
  <MMClips>0</MMClips>
  <ScaleCrop>false</ScaleCrop>
  <HeadingPairs>
    <vt:vector size="8" baseType="variant">
      <vt:variant>
        <vt:lpstr>Използвани шрифтове</vt:lpstr>
      </vt:variant>
      <vt:variant>
        <vt:i4>6</vt:i4>
      </vt:variant>
      <vt:variant>
        <vt:lpstr>Тема</vt:lpstr>
      </vt:variant>
      <vt:variant>
        <vt:i4>1</vt:i4>
      </vt:variant>
      <vt:variant>
        <vt:lpstr>Вградени OLE сървъри</vt:lpstr>
      </vt:variant>
      <vt:variant>
        <vt:i4>1</vt:i4>
      </vt:variant>
      <vt:variant>
        <vt:lpstr>Заглавия на слайдовете</vt:lpstr>
      </vt:variant>
      <vt:variant>
        <vt:i4>42</vt:i4>
      </vt:variant>
    </vt:vector>
  </HeadingPairs>
  <TitlesOfParts>
    <vt:vector size="50" baseType="lpstr">
      <vt:lpstr>Arial</vt:lpstr>
      <vt:lpstr>Calibri</vt:lpstr>
      <vt:lpstr>Century Gothic</vt:lpstr>
      <vt:lpstr>Courier New</vt:lpstr>
      <vt:lpstr>Palatino Linotype</vt:lpstr>
      <vt:lpstr>Times New Roman</vt:lpstr>
      <vt:lpstr>Executive</vt:lpstr>
      <vt:lpstr>CorelDRAW.Graphic.10</vt:lpstr>
      <vt:lpstr>ПОВЕДЕНЧЕСКИ СТРАТЕГИИ ЗА ПРОМОЦИЯ НА ЗДРАВЕТО</vt:lpstr>
      <vt:lpstr>ПОВЕДЕНЧЕСКИ СТРАТЕГИИ</vt:lpstr>
      <vt:lpstr>ПОВЕДЕНЧЕСКИ СТРАТЕГИИ</vt:lpstr>
      <vt:lpstr>МОТИВАЦИЯ НА ЗДРАВНОТО ПОВЕДЕНИЕ</vt:lpstr>
      <vt:lpstr>ФАКТОРИ НА МОТИВАЦИЯТА</vt:lpstr>
      <vt:lpstr>ФАКТОРИ НА МОТИВАЦИЯТА</vt:lpstr>
      <vt:lpstr>Методи на поведенческите стратегии стратегии</vt:lpstr>
      <vt:lpstr>Методи на поведенческите стратегии стратегии</vt:lpstr>
      <vt:lpstr>ЗДРАВНИ КОМУНИКАЦИИ</vt:lpstr>
      <vt:lpstr>ЗДРАВНИ КОМУНИКАЦИИ</vt:lpstr>
      <vt:lpstr>ЗДРАВНИ КОМУНИКАЦИИ</vt:lpstr>
      <vt:lpstr>СОЦИАЛЕН МАРКЕТИНГ</vt:lpstr>
      <vt:lpstr>МАРКЕТИНГ</vt:lpstr>
      <vt:lpstr>МАРКЕТИНГ</vt:lpstr>
      <vt:lpstr>СОЦИАЛЕН МАРКЕТИНГ</vt:lpstr>
      <vt:lpstr>СОЦИАЛЕН МАРКЕТИНГ</vt:lpstr>
      <vt:lpstr>СОЦИАЛЕН МАРКЕТИНГ</vt:lpstr>
      <vt:lpstr>СОЦИАЛЕН МАРКЕТИНГ</vt:lpstr>
      <vt:lpstr>СОЦИАЛЕН МАРКЕТИНГ</vt:lpstr>
      <vt:lpstr>СОЦИАЛЕН МАРКЕТИНГ</vt:lpstr>
      <vt:lpstr>СОЦИАЛЕН МАРКЕТИНГ</vt:lpstr>
      <vt:lpstr>СОЦИАЛЕН МАРКЕТИНГ</vt:lpstr>
      <vt:lpstr>СОЦИАЛЕН МАРКЕТИНГ</vt:lpstr>
      <vt:lpstr>МЕДИЙНИ КАМПАНИИ </vt:lpstr>
      <vt:lpstr>МЕДИЙНИ КАМПАНИИ </vt:lpstr>
      <vt:lpstr>МЕДИЙНИ КАМПАНИИ </vt:lpstr>
      <vt:lpstr>МЕДИЙНИ КАМПАНИИ </vt:lpstr>
      <vt:lpstr>МЕДИЙНИ КАМПАНИИ </vt:lpstr>
      <vt:lpstr>МЕДИЙНИ КАМПАНИИ </vt:lpstr>
      <vt:lpstr>МЕДИЙНИ КАМПАНИИ </vt:lpstr>
      <vt:lpstr>МЕДИЙНИ КАМПАНИИ </vt:lpstr>
      <vt:lpstr>МЕДИЙНИ КАМПАНИИ </vt:lpstr>
      <vt:lpstr>КРАТКИ ИНТЕРВЕНЦИИ</vt:lpstr>
      <vt:lpstr>КРАТКИ ИНТЕРВЕНЦИИ</vt:lpstr>
      <vt:lpstr>КРАТКИ ИНТЕРВЕНЦИИ</vt:lpstr>
      <vt:lpstr>МОТИВАЦИОННО ИНТЕРВЮ</vt:lpstr>
      <vt:lpstr>САМОПОМОЩ И ВЗАИМОПОМОЩ</vt:lpstr>
      <vt:lpstr>САМОПОМОЩ И ВЗАИМОПОМОЩ</vt:lpstr>
      <vt:lpstr>САМОПОМОЩ И ВЗАИМОПОМОЩ</vt:lpstr>
      <vt:lpstr>Здравно самообразование и грижа за себе си</vt:lpstr>
      <vt:lpstr>Здравно самообразование и грижа за себе си</vt:lpstr>
      <vt:lpstr>Здравно самообразование и грижа за себе си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ПОВЕДЕНЧЕСКИ СТРАТЕГИИ ЗА ПРОМОЦИЯ НА ЗДРАВЕТО</dc:title>
  <dc:creator>Admin</dc:creator>
  <cp:lastModifiedBy>Георги Георгиев</cp:lastModifiedBy>
  <cp:revision>50</cp:revision>
  <dcterms:created xsi:type="dcterms:W3CDTF">2015-02-05T13:16:07Z</dcterms:created>
  <dcterms:modified xsi:type="dcterms:W3CDTF">2020-04-04T15:28:53Z</dcterms:modified>
</cp:coreProperties>
</file>