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0" r:id="rId4"/>
    <p:sldId id="259" r:id="rId5"/>
    <p:sldId id="258" r:id="rId6"/>
    <p:sldId id="263" r:id="rId7"/>
    <p:sldId id="26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5A820-B19C-4237-B941-4BE9FE0EE323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7C45E-F178-45C8-BB2D-8033AFEE835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884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18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196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20087A-1D5A-40D2-9925-C9950BFC6A6D}" type="slidenum">
              <a:rPr lang="bg-BG" smtClean="0"/>
              <a:t>‹#›</a:t>
            </a:fld>
            <a:endParaRPr lang="bg-BG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2E789B-2C53-4F23-8E65-C745CEC47898}" type="datetimeFigureOut">
              <a:rPr lang="bg-BG" smtClean="0"/>
              <a:t>4.4.2020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5760640" cy="1701552"/>
          </a:xfrm>
        </p:spPr>
        <p:txBody>
          <a:bodyPr>
            <a:normAutofit/>
          </a:bodyPr>
          <a:lstStyle/>
          <a:p>
            <a:pPr algn="ctr"/>
            <a:r>
              <a:rPr lang="bg-BG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д-р Стела Георгиева, </a:t>
            </a:r>
            <a:r>
              <a:rPr lang="bg-BG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endParaRPr lang="bg-BG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Катедра „</a:t>
            </a:r>
            <a:r>
              <a:rPr lang="bg-BG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Общественоздравни</a:t>
            </a:r>
            <a:r>
              <a:rPr lang="bg-BG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науки“</a:t>
            </a:r>
            <a:endParaRPr lang="bg-BG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2" y="2060848"/>
            <a:ext cx="6984776" cy="2160240"/>
          </a:xfrm>
        </p:spPr>
        <p:txBody>
          <a:bodyPr>
            <a:noAutofit/>
          </a:bodyPr>
          <a:lstStyle/>
          <a:p>
            <a:pPr algn="ctr"/>
            <a:r>
              <a:rPr lang="bg-BG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СОЦИАЛНИ СТРАТЕГИИ ЗА ПРОМОЦИЯ НА ЗДРАВЕТО</a:t>
            </a:r>
            <a:endParaRPr lang="bg-BG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699792" y="64803"/>
            <a:ext cx="64442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ФАКУЛТЕТ „ОБЩЕСТВЕНО ЗДРАВЕ“</a:t>
            </a: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ЦЕНТЪР ЗА ДИСТАНЦИОННО ОБУЧЕНИЕ</a:t>
            </a:r>
            <a:endParaRPr lang="bg-BG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32570"/>
              </p:ext>
            </p:extLst>
          </p:nvPr>
        </p:nvGraphicFramePr>
        <p:xfrm>
          <a:off x="467544" y="200559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0559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447960" y="1387362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№6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0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0" y="1742282"/>
            <a:ext cx="3969550" cy="247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498" y="4553496"/>
            <a:ext cx="86891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Ограничаване на други РФ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Намаляване разпространението на </a:t>
            </a:r>
            <a:r>
              <a:rPr lang="bg-BG" sz="3200" dirty="0" err="1" smtClean="0">
                <a:latin typeface="Book Antiqua" panose="02040602050305030304" pitchFamily="18" charset="0"/>
              </a:rPr>
              <a:t>социалнозначими</a:t>
            </a:r>
            <a:r>
              <a:rPr lang="bg-BG" sz="3200" dirty="0" smtClean="0">
                <a:latin typeface="Book Antiqua" panose="02040602050305030304" pitchFamily="18" charset="0"/>
              </a:rPr>
              <a:t> заболявания</a:t>
            </a:r>
          </a:p>
          <a:p>
            <a:pPr>
              <a:buClr>
                <a:srgbClr val="C00000"/>
              </a:buClr>
              <a:buSzPct val="70000"/>
            </a:pPr>
            <a:r>
              <a:rPr lang="bg-BG" sz="3200" dirty="0" smtClean="0">
                <a:latin typeface="Book Antiqua" panose="0204060205030503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3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8348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Обединяване на усилия за справяне със значими </a:t>
            </a:r>
            <a:r>
              <a:rPr lang="bg-BG" sz="32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общественоздравни</a:t>
            </a:r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 проблеми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424380" y="2535044"/>
            <a:ext cx="4714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Ограничаване на </a:t>
            </a:r>
            <a:r>
              <a:rPr lang="bg-BG" sz="3200" dirty="0" smtClean="0">
                <a:latin typeface="Book Antiqua" panose="02040602050305030304" pitchFamily="18" charset="0"/>
              </a:rPr>
              <a:t>тютюнопушенето </a:t>
            </a:r>
            <a:r>
              <a:rPr lang="bg-BG" sz="3200" dirty="0">
                <a:latin typeface="Book Antiqua" panose="02040602050305030304" pitchFamily="18" charset="0"/>
              </a:rPr>
              <a:t>на обществени места</a:t>
            </a:r>
          </a:p>
        </p:txBody>
      </p:sp>
    </p:spTree>
    <p:extLst>
      <p:ext uri="{BB962C8B-B14F-4D97-AF65-F5344CB8AC3E}">
        <p14:creationId xmlns:p14="http://schemas.microsoft.com/office/powerpoint/2010/main" val="694708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818" y="3645024"/>
            <a:ext cx="8459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екологично чиста среда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ч</a:t>
            </a:r>
            <a:r>
              <a:rPr lang="bg-BG" sz="3200" dirty="0" smtClean="0">
                <a:latin typeface="Book Antiqua" panose="02040602050305030304" pitchFamily="18" charset="0"/>
              </a:rPr>
              <a:t>увство за сигурност и </a:t>
            </a:r>
            <a:r>
              <a:rPr lang="bg-BG" sz="3200" dirty="0" err="1" smtClean="0">
                <a:latin typeface="Book Antiqua" panose="02040602050305030304" pitchFamily="18" charset="0"/>
              </a:rPr>
              <a:t>защитеност</a:t>
            </a:r>
            <a:r>
              <a:rPr lang="bg-BG" sz="3200" dirty="0" smtClean="0">
                <a:latin typeface="Book Antiqua" panose="02040602050305030304" pitchFamily="18" charset="0"/>
              </a:rPr>
              <a:t> от насилие и </a:t>
            </a:r>
            <a:r>
              <a:rPr lang="bg-BG" sz="3200" dirty="0" err="1" smtClean="0">
                <a:latin typeface="Book Antiqua" panose="02040602050305030304" pitchFamily="18" charset="0"/>
              </a:rPr>
              <a:t>посегателсто</a:t>
            </a:r>
            <a:endParaRPr lang="bg-BG" sz="3200" dirty="0" smtClean="0">
              <a:latin typeface="Book Antiqua" panose="02040602050305030304" pitchFamily="18" charset="0"/>
            </a:endParaRP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у</a:t>
            </a:r>
            <a:r>
              <a:rPr lang="bg-BG" sz="3200" dirty="0" smtClean="0">
                <a:latin typeface="Book Antiqua" panose="02040602050305030304" pitchFamily="18" charset="0"/>
              </a:rPr>
              <a:t>добен градски транспорт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п</a:t>
            </a:r>
            <a:r>
              <a:rPr lang="bg-BG" sz="3200" dirty="0" smtClean="0">
                <a:latin typeface="Book Antiqua" panose="02040602050305030304" pitchFamily="18" charset="0"/>
              </a:rPr>
              <a:t>ромоция на активния начин на живот</a:t>
            </a:r>
            <a:endParaRPr lang="bg-BG" sz="32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9236"/>
            <a:ext cx="3528392" cy="252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1341492"/>
            <a:ext cx="471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Създаване на сигурна жизнена среда</a:t>
            </a:r>
          </a:p>
        </p:txBody>
      </p:sp>
    </p:spTree>
    <p:extLst>
      <p:ext uri="{BB962C8B-B14F-4D97-AF65-F5344CB8AC3E}">
        <p14:creationId xmlns:p14="http://schemas.microsoft.com/office/powerpoint/2010/main" val="278712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59274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3140968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>
                <a:latin typeface="Book Antiqua" panose="02040602050305030304" pitchFamily="18" charset="0"/>
              </a:rPr>
              <a:t>Повишаване на инвестициите за </a:t>
            </a:r>
            <a:r>
              <a:rPr lang="bg-BG" sz="3200" dirty="0" smtClean="0">
                <a:latin typeface="Book Antiqua" panose="02040602050305030304" pitchFamily="18" charset="0"/>
              </a:rPr>
              <a:t>здра</a:t>
            </a:r>
            <a:r>
              <a:rPr lang="bg-BG" sz="3200" dirty="0">
                <a:latin typeface="Book Antiqua" panose="02040602050305030304" pitchFamily="18" charset="0"/>
              </a:rPr>
              <a:t>ве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Подобряване на женското и детското здраве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Грижа за лицата в неравностойно положение и със специфични здравни проблеми</a:t>
            </a:r>
            <a:endParaRPr lang="bg-BG" sz="3200" dirty="0">
              <a:latin typeface="Book Antiqua" panose="02040602050305030304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847514" y="1103755"/>
            <a:ext cx="5217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Създаване на ефективна здравна служба</a:t>
            </a:r>
            <a:endParaRPr lang="bg-BG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96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7530008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Нови предизвикателства</a:t>
            </a:r>
            <a:endParaRPr lang="bg-BG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8219256" cy="3748149"/>
          </a:xfrm>
        </p:spPr>
        <p:txBody>
          <a:bodyPr>
            <a:normAutofit/>
          </a:bodyPr>
          <a:lstStyle/>
          <a:p>
            <a:endParaRPr lang="bg-BG" sz="3200" dirty="0" smtClean="0">
              <a:latin typeface="Book Antiqua" panose="0204060205030503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Урбанизация и възникване на мегаполиси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Глобално затопляне и </a:t>
            </a:r>
            <a:r>
              <a:rPr lang="en-US" sz="3200" dirty="0" smtClean="0">
                <a:latin typeface="Book Antiqua" panose="02040602050305030304" pitchFamily="18" charset="0"/>
              </a:rPr>
              <a:t>“heat island effect”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Застаряване на населението</a:t>
            </a:r>
            <a:endParaRPr lang="en-US" sz="3200" dirty="0" smtClean="0">
              <a:latin typeface="Book Antiqua" panose="0204060205030503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err="1" smtClean="0">
                <a:latin typeface="Book Antiqua" panose="02040602050305030304" pitchFamily="18" charset="0"/>
              </a:rPr>
              <a:t>Мигрантски</a:t>
            </a:r>
            <a:r>
              <a:rPr lang="bg-BG" sz="3200" dirty="0" smtClean="0">
                <a:latin typeface="Book Antiqua" panose="02040602050305030304" pitchFamily="18" charset="0"/>
              </a:rPr>
              <a:t> потоци</a:t>
            </a: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bg-BG" sz="32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63" y="476672"/>
            <a:ext cx="2173453" cy="215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98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72008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bg-BG" sz="4400" b="1" dirty="0" smtClean="0">
                <a:latin typeface="Book Antiqua" panose="02040602050305030304" pitchFamily="18" charset="0"/>
              </a:rPr>
              <a:t>УЧИЛИЩЕ ЗА ЗДРАВЕ</a:t>
            </a:r>
            <a:endParaRPr lang="bg-BG" sz="4400" b="1" dirty="0">
              <a:latin typeface="Book Antiqua" panose="02040602050305030304" pitchFamily="18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308519" cy="440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57192"/>
            <a:ext cx="9144000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3150" dirty="0">
                <a:solidFill>
                  <a:prstClr val="black"/>
                </a:solidFill>
                <a:latin typeface="Book Antiqua" panose="02040602050305030304" pitchFamily="18" charset="0"/>
              </a:rPr>
              <a:t>Основна цел на проекта „Училище за здраве“ е  създаване на училището като привлекателно място за учене, работа и творческа изява</a:t>
            </a:r>
          </a:p>
          <a:p>
            <a:endParaRPr lang="bg-BG" sz="3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79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6409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</a:rPr>
              <a:t>УЧИЛИЩЕ </a:t>
            </a:r>
            <a:r>
              <a:rPr lang="bg-BG" sz="4400" dirty="0">
                <a:latin typeface="Book Antiqua" panose="02040602050305030304" pitchFamily="18" charset="0"/>
              </a:rPr>
              <a:t>ЗА ЗДРАВЕ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>
                <a:latin typeface="Book Antiqua" panose="02040602050305030304" pitchFamily="18" charset="0"/>
              </a:rPr>
              <a:t>Здравето и образованието са основни ценности на индивида и обществото и са взаимно-зависими: необразованите хора имат по-висок риск за здравето, хората с недобро здраве имат по-малки шансове за образование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 smtClean="0">
                <a:latin typeface="Book Antiqua" panose="02040602050305030304" pitchFamily="18" charset="0"/>
              </a:rPr>
              <a:t>Здравето </a:t>
            </a:r>
            <a:r>
              <a:rPr lang="bg-BG" sz="3000" dirty="0">
                <a:latin typeface="Book Antiqua" panose="02040602050305030304" pitchFamily="18" charset="0"/>
              </a:rPr>
              <a:t>на децата и подрастващите е неотменен приоритет на здравната политика във всяка страна и в глобален аспект. То е поставено на водещо място сред целите на стратегията „Здраве за всички през 21 век“ и целите на хилядолетието. </a:t>
            </a:r>
            <a:endParaRPr lang="bg-BG" sz="30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900" dirty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37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</a:rPr>
              <a:t>УЧИЛИЩЕ </a:t>
            </a:r>
            <a:r>
              <a:rPr lang="bg-BG" sz="4400" dirty="0">
                <a:latin typeface="Book Antiqua" panose="02040602050305030304" pitchFamily="18" charset="0"/>
              </a:rPr>
              <a:t>ЗА ЗДРАВЕ</a:t>
            </a:r>
            <a:endParaRPr lang="bg-BG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544616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Училището е естествено и подходящо място за осъществяване на промоция на здравето, защото обединява всички млади хора </a:t>
            </a: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 периода</a:t>
            </a:r>
            <a:r>
              <a:rPr lang="en-US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 формиране на техния 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мироглед, навици, поведение и ефектът от </a:t>
            </a:r>
            <a:r>
              <a:rPr lang="bg-BG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здравнопромотивните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дейности 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ще бъде най-пълен и дълготраен</a:t>
            </a: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ct val="70000"/>
              <a:buFont typeface="Wingdings" panose="05000000000000000000" pitchFamily="2" charset="2"/>
              <a:buChar char="Ø"/>
            </a:pPr>
            <a:endParaRPr lang="bg-BG" sz="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r>
              <a:rPr lang="bg-BG" sz="3000" dirty="0" smtClean="0">
                <a:latin typeface="Book Antiqua" panose="02040602050305030304" pitchFamily="18" charset="0"/>
              </a:rPr>
              <a:t>Училището винаги е било място, където се осъществява грижа за здравето, но начина, по който това се прави се променя.</a:t>
            </a: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3617618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324672" cy="64807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bg-BG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ТРАДИЦИОНЕН </a:t>
            </a:r>
          </a:p>
          <a:p>
            <a:pPr algn="ctr"/>
            <a:r>
              <a:rPr lang="bg-BG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ПОДХОД</a:t>
            </a:r>
            <a:endParaRPr lang="bg-BG" sz="2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260648"/>
            <a:ext cx="3939480" cy="86409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bg-BG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УЧИЛИЩЕ ЗА ЗДРАВЕ</a:t>
            </a:r>
            <a:endParaRPr lang="bg-BG" sz="2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68760"/>
            <a:ext cx="4540696" cy="540060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Базира се на </a:t>
            </a:r>
            <a:r>
              <a:rPr lang="bg-BG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биомедицинската</a:t>
            </a: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концепция за здравето.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Здравното възпитание е адресирано към </a:t>
            </a: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изолирани здравни проблеми и само към здравните потребности на учениците.  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 е насочено само към някои елементи на физическата среда.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Налагат се изолирани от контекста на средата правила за поведение. 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Ролята на семейството и обществената подкрепа не е добре оценена.</a:t>
            </a:r>
          </a:p>
          <a:p>
            <a:pPr marL="0" indent="0">
              <a:buNone/>
            </a:pPr>
            <a:endParaRPr lang="bg-BG" sz="2000" dirty="0"/>
          </a:p>
          <a:p>
            <a:endParaRPr lang="bg-BG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716016" y="1268760"/>
            <a:ext cx="4320480" cy="5400600"/>
          </a:xfrm>
          <a:solidFill>
            <a:schemeClr val="accent1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Базира се на </a:t>
            </a:r>
            <a:r>
              <a:rPr lang="bg-BG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холистичната</a:t>
            </a:r>
            <a:r>
              <a:rPr lang="bg-BG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концепция за здравето</a:t>
            </a:r>
            <a:endParaRPr lang="bg-BG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Здравното възпитание засяга  проблемите </a:t>
            </a:r>
            <a:r>
              <a:rPr lang="bg-B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тяхната цялост, </a:t>
            </a:r>
            <a:r>
              <a:rPr lang="bg-BG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взаимовръзка </a:t>
            </a:r>
            <a:r>
              <a:rPr lang="bg-B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социален </a:t>
            </a:r>
            <a:r>
              <a:rPr lang="bg-BG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</a:t>
            </a:r>
            <a:r>
              <a:rPr lang="bg-B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отнася </a:t>
            </a:r>
            <a:r>
              <a:rPr lang="bg-B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здравните потребности на персонала, семейството, общността.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Полагат се усилия за оптимизиране на училищната среда в нейната цялост.</a:t>
            </a:r>
          </a:p>
          <a:p>
            <a:pPr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Работи се по изграждане на цялостна училищна политика в полза на здравето. </a:t>
            </a:r>
          </a:p>
          <a:p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2411633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877272"/>
            <a:ext cx="7772400" cy="566936"/>
          </a:xfrm>
        </p:spPr>
        <p:txBody>
          <a:bodyPr>
            <a:noAutofit/>
          </a:bodyPr>
          <a:lstStyle/>
          <a:p>
            <a:r>
              <a:rPr lang="bg-BG" sz="3200" b="1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Координирана училищна програма за промоция на здравето</a:t>
            </a:r>
            <a:endParaRPr lang="bg-BG" sz="3200" b="1" i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8072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65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204864"/>
            <a:ext cx="8511480" cy="3960439"/>
          </a:xfrm>
        </p:spPr>
        <p:txBody>
          <a:bodyPr>
            <a:noAutofit/>
          </a:bodyPr>
          <a:lstStyle/>
          <a:p>
            <a:pPr marL="0" indent="0">
              <a:spcBef>
                <a:spcPts val="250"/>
              </a:spcBef>
              <a:buClr>
                <a:srgbClr val="9F2936"/>
              </a:buClr>
              <a:buSzPct val="80000"/>
              <a:buNone/>
            </a:pPr>
            <a:r>
              <a:rPr lang="bg-BG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Възникването </a:t>
            </a:r>
            <a:r>
              <a:rPr lang="bg-BG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утвърждаването им през 80-те години на ХХ век е свързано с критична преоценка на факторите на здравето:</a:t>
            </a:r>
          </a:p>
          <a:p>
            <a:pPr marL="514350" lvl="0" indent="-514350">
              <a:spcBef>
                <a:spcPts val="250"/>
              </a:spcBef>
              <a:buClr>
                <a:srgbClr val="9F2936"/>
              </a:buClr>
              <a:buSzPct val="80000"/>
              <a:buFont typeface="+mj-lt"/>
              <a:buAutoNum type="arabicPeriod"/>
            </a:pPr>
            <a:r>
              <a:rPr lang="bg-BG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Натрупват се </a:t>
            </a:r>
            <a:r>
              <a:rPr lang="bg-BG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данни за значителна корелация между социално-икономическия статус и здравните неравенства</a:t>
            </a:r>
            <a:r>
              <a:rPr lang="bg-BG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Социалните фактори действат</a:t>
            </a:r>
          </a:p>
          <a:p>
            <a:pPr lvl="1">
              <a:spcBef>
                <a:spcPts val="250"/>
              </a:spcBef>
              <a:buClr>
                <a:srgbClr val="9F2936"/>
              </a:buClr>
              <a:buSzPct val="80000"/>
            </a:pPr>
            <a:r>
              <a:rPr lang="bg-BG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 повлияване на индивидуалните поведенчески избори</a:t>
            </a:r>
          </a:p>
          <a:p>
            <a:pPr lvl="1">
              <a:spcBef>
                <a:spcPts val="250"/>
              </a:spcBef>
              <a:buClr>
                <a:srgbClr val="9F2936"/>
              </a:buClr>
              <a:buSzPct val="80000"/>
            </a:pPr>
            <a:r>
              <a:rPr lang="bg-BG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 самостоятелни, независими рискови фактори</a:t>
            </a:r>
            <a:endParaRPr lang="bg-BG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5"/>
            <a:ext cx="7776864" cy="864095"/>
          </a:xfrm>
        </p:spPr>
        <p:txBody>
          <a:bodyPr>
            <a:normAutofit/>
          </a:bodyPr>
          <a:lstStyle/>
          <a:p>
            <a:pPr algn="l"/>
            <a:r>
              <a:rPr lang="bg-B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СТРАТЕГИИ</a:t>
            </a:r>
            <a:endParaRPr lang="bg-B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4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946" y="1340768"/>
            <a:ext cx="8640960" cy="53732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bg-BG" sz="3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ts val="250"/>
              </a:spcBef>
              <a:buClr>
                <a:srgbClr val="9F2936"/>
              </a:buClr>
              <a:buSzPct val="80000"/>
              <a:buFont typeface="+mj-lt"/>
              <a:buAutoNum type="arabicPeriod" startAt="2"/>
            </a:pPr>
            <a:r>
              <a:rPr lang="bg-B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Отчитат се </a:t>
            </a:r>
            <a:r>
              <a:rPr lang="bg-B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недостатъци на поведенческия подход за подобряване на </a:t>
            </a:r>
            <a:r>
              <a:rPr lang="bg-B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</a:t>
            </a:r>
          </a:p>
          <a:p>
            <a:pPr lvl="1">
              <a:spcBef>
                <a:spcPts val="250"/>
              </a:spcBef>
              <a:buClr>
                <a:srgbClr val="9F2936"/>
              </a:buClr>
              <a:buSzPct val="80000"/>
            </a:pPr>
            <a:r>
              <a:rPr lang="bg-B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подчертава само личната отговорност за здравето означава да се пренебрегне влиянието на социални, икономически и други фактори, които забавят придобиването на здравословен начин на живот.</a:t>
            </a:r>
          </a:p>
          <a:p>
            <a:pPr lvl="1">
              <a:spcBef>
                <a:spcPts val="250"/>
              </a:spcBef>
              <a:buClr>
                <a:srgbClr val="9F2936"/>
              </a:buClr>
              <a:buSzPct val="80000"/>
            </a:pPr>
            <a:r>
              <a:rPr lang="bg-B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Поведенческият подход е ефективен при по-образованите членове на обществото. Здравния статус на високорисковите популации не се засяга съществено от него.</a:t>
            </a:r>
          </a:p>
          <a:p>
            <a:pPr marL="0" lvl="0" indent="0">
              <a:spcBef>
                <a:spcPts val="250"/>
              </a:spcBef>
              <a:buClr>
                <a:srgbClr val="9F2936"/>
              </a:buClr>
              <a:buSzPct val="80000"/>
              <a:buNone/>
            </a:pPr>
            <a:endParaRPr lang="bg-BG" sz="3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250"/>
              </a:spcBef>
              <a:buClr>
                <a:srgbClr val="9F2936"/>
              </a:buClr>
              <a:buSzPct val="80000"/>
              <a:buNone/>
            </a:pPr>
            <a:endParaRPr lang="bg-BG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946" y="260648"/>
            <a:ext cx="7776864" cy="936103"/>
          </a:xfrm>
        </p:spPr>
        <p:txBody>
          <a:bodyPr>
            <a:normAutofit/>
          </a:bodyPr>
          <a:lstStyle/>
          <a:p>
            <a:pPr algn="l"/>
            <a:r>
              <a:rPr lang="bg-B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СТРАТЕГИИ</a:t>
            </a:r>
            <a:endParaRPr lang="bg-B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9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356" y="1484784"/>
            <a:ext cx="8075240" cy="4752528"/>
          </a:xfrm>
        </p:spPr>
        <p:txBody>
          <a:bodyPr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rgbClr val="9F2936"/>
              </a:buClr>
              <a:buSzPct val="80000"/>
              <a:buFont typeface="Wingdings 2"/>
              <a:buChar char=""/>
            </a:pPr>
            <a:r>
              <a:rPr lang="bg-B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Насочени са към социални и екологични фактори на жизнената среда</a:t>
            </a:r>
          </a:p>
          <a:p>
            <a:pPr marL="265176" lvl="0" indent="-265176">
              <a:spcBef>
                <a:spcPts val="250"/>
              </a:spcBef>
              <a:buClr>
                <a:srgbClr val="9F2936"/>
              </a:buClr>
              <a:buSzPct val="80000"/>
              <a:buFont typeface="Wingdings 2"/>
              <a:buChar char=""/>
            </a:pPr>
            <a:r>
              <a:rPr lang="bg-B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Атакуват факторите, водещи до социално и здравно </a:t>
            </a:r>
            <a:r>
              <a:rPr lang="bg-B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и препятстващи достъпа на индивидите и социалните групи до необходимите им условия за постигане на добро здраве.</a:t>
            </a:r>
            <a:endParaRPr lang="bg-BG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9F2936"/>
              </a:buClr>
              <a:buSzPct val="80000"/>
              <a:buFont typeface="Wingdings 2"/>
              <a:buChar char=""/>
            </a:pPr>
            <a:r>
              <a:rPr lang="bg-B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Подчертават обществената отговорност за здравето</a:t>
            </a:r>
            <a:r>
              <a:rPr lang="bg-B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3"/>
            <a:ext cx="7776864" cy="864095"/>
          </a:xfrm>
        </p:spPr>
        <p:txBody>
          <a:bodyPr/>
          <a:lstStyle/>
          <a:p>
            <a:pPr algn="l"/>
            <a:r>
              <a:rPr lang="bg-BG" sz="44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СТРАТЕГИИ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2791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16832"/>
            <a:ext cx="8568952" cy="4536504"/>
          </a:xfrm>
        </p:spPr>
        <p:txBody>
          <a:bodyPr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rgbClr val="9F2936"/>
              </a:buClr>
              <a:buSzPct val="80000"/>
              <a:buFont typeface="Wingdings 2"/>
              <a:buChar char=""/>
            </a:pPr>
            <a:r>
              <a:rPr lang="bg-B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Обект </a:t>
            </a:r>
            <a:r>
              <a:rPr lang="bg-BG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човешки общности с неблагоприятни за здравето фактори на жизнената </a:t>
            </a:r>
            <a:r>
              <a:rPr lang="bg-BG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и такива, които възприемат нездравословния начин на живот като възможност за справяне или намаляване на напрежението от тяхната нежелана ситуация</a:t>
            </a: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3"/>
            <a:ext cx="7776864" cy="864095"/>
          </a:xfrm>
        </p:spPr>
        <p:txBody>
          <a:bodyPr/>
          <a:lstStyle/>
          <a:p>
            <a:pPr algn="l"/>
            <a:r>
              <a:rPr lang="bg-BG" sz="44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СТРАТЕГИИ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6921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16832"/>
            <a:ext cx="8064896" cy="3528392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общността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Икономически развитие на общността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здравословна обществена политика</a:t>
            </a:r>
          </a:p>
          <a:p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здравословна жизнена среда 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3"/>
            <a:ext cx="7776864" cy="864095"/>
          </a:xfrm>
        </p:spPr>
        <p:txBody>
          <a:bodyPr/>
          <a:lstStyle/>
          <a:p>
            <a:pPr algn="l"/>
            <a:r>
              <a:rPr lang="bg-BG" sz="4400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на социалния подход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9200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3"/>
            <a:ext cx="7776864" cy="864095"/>
          </a:xfrm>
        </p:spPr>
        <p:txBody>
          <a:bodyPr>
            <a:normAutofit fontScale="90000"/>
          </a:bodyPr>
          <a:lstStyle/>
          <a:p>
            <a:pPr algn="l"/>
            <a:r>
              <a:rPr lang="bg-BG" sz="4900" dirty="0">
                <a:solidFill>
                  <a:schemeClr val="tx2"/>
                </a:solidFill>
                <a:latin typeface="Times New Roman"/>
              </a:rPr>
              <a:t>Проекти на СЗО за промоция на здравето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567738" cy="464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49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75240" cy="72008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bg-BG" sz="4400" b="1" dirty="0" smtClean="0">
                <a:latin typeface="Book Antiqua" panose="02040602050305030304" pitchFamily="18" charset="0"/>
              </a:rPr>
              <a:t>ГРАДОВЕ ЗА ЗДРАВЕ</a:t>
            </a:r>
            <a:endParaRPr lang="bg-BG" sz="4400" b="1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E:\1_Uchebna_deinost\Public_lectures\MU_Pleven\healthy town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0255"/>
            <a:ext cx="6984776" cy="439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15719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solidFill>
                  <a:prstClr val="black"/>
                </a:solidFill>
                <a:latin typeface="Book Antiqua" panose="02040602050305030304" pitchFamily="18" charset="0"/>
              </a:rPr>
              <a:t>Основна цел на проекта „Градове за здраве“ е  създаване и поддържане на здравословна жизнена среда в населеното място</a:t>
            </a:r>
            <a:endParaRPr lang="bg-BG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27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672408" cy="242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04" y="3429000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Осигуряване на работни места, респективно доходи за достоен живот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Намаляване на безработицата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bg-BG" sz="3200" dirty="0" smtClean="0">
                <a:latin typeface="Book Antiqua" panose="02040602050305030304" pitchFamily="18" charset="0"/>
              </a:rPr>
              <a:t>Поддържане на лесен достъп до информация </a:t>
            </a:r>
            <a:endParaRPr lang="bg-BG" sz="3200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000970"/>
            <a:ext cx="516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Създаване на продуктивна икономика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2010602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239</TotalTime>
  <Words>698</Words>
  <Application>Microsoft Office PowerPoint</Application>
  <PresentationFormat>Презентация на цял екран (4:3)</PresentationFormat>
  <Paragraphs>80</Paragraphs>
  <Slides>18</Slides>
  <Notes>2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Times New Roman</vt:lpstr>
      <vt:lpstr>Wingdings</vt:lpstr>
      <vt:lpstr>Wingdings 2</vt:lpstr>
      <vt:lpstr>Composite</vt:lpstr>
      <vt:lpstr>CorelDRAW.Graphic.10</vt:lpstr>
      <vt:lpstr>СОЦИАЛНИ СТРАТЕГИИ ЗА ПРОМОЦИЯ НА ЗДРАВЕТО</vt:lpstr>
      <vt:lpstr>СОЦИАЛНИ СТРАТЕГИИ</vt:lpstr>
      <vt:lpstr>СОЦИАЛНИ СТРАТЕГИИ</vt:lpstr>
      <vt:lpstr>СОЦИАЛНИ СТРАТЕГИИ</vt:lpstr>
      <vt:lpstr>СОЦИАЛНИ СТРАТЕГИИ</vt:lpstr>
      <vt:lpstr>Методи на социалния подход</vt:lpstr>
      <vt:lpstr>Проекти на СЗО за промоция на здравето </vt:lpstr>
      <vt:lpstr>ГРАДОВЕ ЗА ЗДРАВЕ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Нови предизвикателства</vt:lpstr>
      <vt:lpstr>УЧИЛИЩЕ ЗА ЗДРАВЕ</vt:lpstr>
      <vt:lpstr>УЧИЛИЩЕ ЗА ЗДРАВЕ</vt:lpstr>
      <vt:lpstr>УЧИЛИЩЕ ЗА ЗДРАВЕ</vt:lpstr>
      <vt:lpstr>Презентация на PowerPoint</vt:lpstr>
      <vt:lpstr>Координирана училищна програма за промоция на здравето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СОЦИАЛНИ СТРАТЕГИИ ЗА ПРОМОЦИЯ НА ЗДРАВЕТО</dc:title>
  <dc:creator>Admin</dc:creator>
  <cp:lastModifiedBy>Георги Георгиев</cp:lastModifiedBy>
  <cp:revision>14</cp:revision>
  <dcterms:created xsi:type="dcterms:W3CDTF">2015-04-24T12:00:39Z</dcterms:created>
  <dcterms:modified xsi:type="dcterms:W3CDTF">2020-04-04T15:33:12Z</dcterms:modified>
</cp:coreProperties>
</file>