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 id="2147483677" r:id="rId2"/>
  </p:sldMasterIdLst>
  <p:notesMasterIdLst>
    <p:notesMasterId r:id="rId91"/>
  </p:notesMasterIdLst>
  <p:sldIdLst>
    <p:sldId id="420" r:id="rId3"/>
    <p:sldId id="286" r:id="rId4"/>
    <p:sldId id="287" r:id="rId5"/>
    <p:sldId id="288" r:id="rId6"/>
    <p:sldId id="289" r:id="rId7"/>
    <p:sldId id="290" r:id="rId8"/>
    <p:sldId id="291" r:id="rId9"/>
    <p:sldId id="292" r:id="rId10"/>
    <p:sldId id="293" r:id="rId11"/>
    <p:sldId id="294" r:id="rId12"/>
    <p:sldId id="295" r:id="rId13"/>
    <p:sldId id="359" r:id="rId14"/>
    <p:sldId id="296" r:id="rId15"/>
    <p:sldId id="297" r:id="rId16"/>
    <p:sldId id="298" r:id="rId17"/>
    <p:sldId id="299" r:id="rId18"/>
    <p:sldId id="300" r:id="rId19"/>
    <p:sldId id="301" r:id="rId20"/>
    <p:sldId id="302" r:id="rId21"/>
    <p:sldId id="304" r:id="rId22"/>
    <p:sldId id="305" r:id="rId23"/>
    <p:sldId id="306" r:id="rId24"/>
    <p:sldId id="315" r:id="rId25"/>
    <p:sldId id="316" r:id="rId26"/>
    <p:sldId id="317" r:id="rId27"/>
    <p:sldId id="318" r:id="rId28"/>
    <p:sldId id="319" r:id="rId29"/>
    <p:sldId id="360" r:id="rId30"/>
    <p:sldId id="361" r:id="rId31"/>
    <p:sldId id="362" r:id="rId32"/>
    <p:sldId id="363" r:id="rId33"/>
    <p:sldId id="364" r:id="rId34"/>
    <p:sldId id="365" r:id="rId35"/>
    <p:sldId id="366" r:id="rId36"/>
    <p:sldId id="320" r:id="rId37"/>
    <p:sldId id="321" r:id="rId38"/>
    <p:sldId id="323" r:id="rId39"/>
    <p:sldId id="324" r:id="rId40"/>
    <p:sldId id="326" r:id="rId41"/>
    <p:sldId id="328" r:id="rId42"/>
    <p:sldId id="329" r:id="rId43"/>
    <p:sldId id="332" r:id="rId44"/>
    <p:sldId id="333" r:id="rId45"/>
    <p:sldId id="334" r:id="rId46"/>
    <p:sldId id="335" r:id="rId47"/>
    <p:sldId id="336" r:id="rId48"/>
    <p:sldId id="337" r:id="rId49"/>
    <p:sldId id="338" r:id="rId50"/>
    <p:sldId id="339" r:id="rId51"/>
    <p:sldId id="340" r:id="rId52"/>
    <p:sldId id="341" r:id="rId53"/>
    <p:sldId id="343" r:id="rId54"/>
    <p:sldId id="344" r:id="rId55"/>
    <p:sldId id="345" r:id="rId56"/>
    <p:sldId id="346" r:id="rId57"/>
    <p:sldId id="348" r:id="rId58"/>
    <p:sldId id="350" r:id="rId59"/>
    <p:sldId id="351" r:id="rId60"/>
    <p:sldId id="352" r:id="rId61"/>
    <p:sldId id="278" r:id="rId62"/>
    <p:sldId id="277" r:id="rId63"/>
    <p:sldId id="276" r:id="rId64"/>
    <p:sldId id="275" r:id="rId65"/>
    <p:sldId id="274" r:id="rId66"/>
    <p:sldId id="356" r:id="rId67"/>
    <p:sldId id="273" r:id="rId68"/>
    <p:sldId id="270" r:id="rId69"/>
    <p:sldId id="358" r:id="rId70"/>
    <p:sldId id="280" r:id="rId71"/>
    <p:sldId id="284" r:id="rId72"/>
    <p:sldId id="265" r:id="rId73"/>
    <p:sldId id="264" r:id="rId74"/>
    <p:sldId id="262" r:id="rId75"/>
    <p:sldId id="261" r:id="rId76"/>
    <p:sldId id="259" r:id="rId77"/>
    <p:sldId id="367" r:id="rId78"/>
    <p:sldId id="368" r:id="rId79"/>
    <p:sldId id="369" r:id="rId80"/>
    <p:sldId id="370" r:id="rId81"/>
    <p:sldId id="371" r:id="rId82"/>
    <p:sldId id="372" r:id="rId83"/>
    <p:sldId id="376" r:id="rId84"/>
    <p:sldId id="373" r:id="rId85"/>
    <p:sldId id="374" r:id="rId86"/>
    <p:sldId id="382" r:id="rId87"/>
    <p:sldId id="381" r:id="rId88"/>
    <p:sldId id="380" r:id="rId89"/>
    <p:sldId id="379" r:id="rId90"/>
  </p:sldIdLst>
  <p:sldSz cx="9144000" cy="6858000" type="screen4x3"/>
  <p:notesSz cx="6858000" cy="9144000"/>
  <p:defaultTextStyle>
    <a:defPPr>
      <a:defRPr lang="bg-BG"/>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02F0"/>
    <a:srgbClr val="1E07A5"/>
    <a:srgbClr val="242802"/>
    <a:srgbClr val="FDD613"/>
    <a:srgbClr val="3926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022"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slide" Target="slides/slide87.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2385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2385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85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85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2385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28D14521-10B9-4A62-9D81-747D7C25C106}" type="slidenum">
              <a:rPr lang="en-US" altLang="en-US"/>
              <a:pPr/>
              <a:t>‹#›</a:t>
            </a:fld>
            <a:endParaRPr lang="en-US" altLang="en-US"/>
          </a:p>
        </p:txBody>
      </p:sp>
    </p:spTree>
    <p:extLst>
      <p:ext uri="{BB962C8B-B14F-4D97-AF65-F5344CB8AC3E}">
        <p14:creationId xmlns:p14="http://schemas.microsoft.com/office/powerpoint/2010/main" val="31201188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nchor="b"/>
          <a:lstStyle>
            <a:lvl1pPr defTabSz="990600">
              <a:defRPr>
                <a:solidFill>
                  <a:schemeClr val="tx1"/>
                </a:solidFill>
                <a:latin typeface="Arial Black" panose="020B0A04020102020204" pitchFamily="34" charset="0"/>
                <a:cs typeface="Arial" panose="020B0604020202020204" pitchFamily="34" charset="0"/>
              </a:defRPr>
            </a:lvl1pPr>
            <a:lvl2pPr marL="742950" indent="-285750" defTabSz="990600">
              <a:defRPr>
                <a:solidFill>
                  <a:schemeClr val="tx1"/>
                </a:solidFill>
                <a:latin typeface="Arial Black" panose="020B0A04020102020204" pitchFamily="34" charset="0"/>
                <a:cs typeface="Arial" panose="020B0604020202020204" pitchFamily="34" charset="0"/>
              </a:defRPr>
            </a:lvl2pPr>
            <a:lvl3pPr marL="1143000" indent="-228600" defTabSz="990600">
              <a:defRPr>
                <a:solidFill>
                  <a:schemeClr val="tx1"/>
                </a:solidFill>
                <a:latin typeface="Arial Black" panose="020B0A04020102020204" pitchFamily="34" charset="0"/>
                <a:cs typeface="Arial" panose="020B0604020202020204" pitchFamily="34" charset="0"/>
              </a:defRPr>
            </a:lvl3pPr>
            <a:lvl4pPr marL="1600200" indent="-228600" defTabSz="990600">
              <a:defRPr>
                <a:solidFill>
                  <a:schemeClr val="tx1"/>
                </a:solidFill>
                <a:latin typeface="Arial Black" panose="020B0A04020102020204" pitchFamily="34" charset="0"/>
                <a:cs typeface="Arial" panose="020B0604020202020204" pitchFamily="34" charset="0"/>
              </a:defRPr>
            </a:lvl4pPr>
            <a:lvl5pPr marL="2057400" indent="-228600" defTabSz="990600">
              <a:defRPr>
                <a:solidFill>
                  <a:schemeClr val="tx1"/>
                </a:solidFill>
                <a:latin typeface="Arial Black" panose="020B0A04020102020204" pitchFamily="34" charset="0"/>
                <a:cs typeface="Arial" panose="020B0604020202020204" pitchFamily="34" charset="0"/>
              </a:defRPr>
            </a:lvl5pPr>
            <a:lvl6pPr marL="25146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6pPr>
            <a:lvl7pPr marL="29718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7pPr>
            <a:lvl8pPr marL="34290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8pPr>
            <a:lvl9pPr marL="38862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9D97A1E8-CF6E-4D65-84FB-05332DF6D4A5}" type="slidenum">
              <a:rPr kumimoji="0" lang="bg-BG" altLang="bg-BG" sz="13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90600" rtl="0" eaLnBrk="1" fontAlgn="base" latinLnBrk="0" hangingPunct="1">
                <a:lnSpc>
                  <a:spcPct val="100000"/>
                </a:lnSpc>
                <a:spcBef>
                  <a:spcPct val="0"/>
                </a:spcBef>
                <a:spcAft>
                  <a:spcPct val="0"/>
                </a:spcAft>
                <a:buClrTx/>
                <a:buSzTx/>
                <a:buFontTx/>
                <a:buNone/>
                <a:tabLst/>
                <a:defRPr/>
              </a:pPr>
              <a:t>1</a:t>
            </a:fld>
            <a:endParaRPr kumimoji="0" lang="bg-BG" altLang="bg-BG" sz="13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7171" name="Rectangle 2"/>
          <p:cNvSpPr>
            <a:spLocks noGrp="1" noRot="1" noChangeAspect="1" noChangeArrowheads="1" noTextEdit="1"/>
          </p:cNvSpPr>
          <p:nvPr>
            <p:ph type="sldImg"/>
          </p:nvPr>
        </p:nvSpPr>
        <p:spPr>
          <a:xfrm>
            <a:off x="992188" y="768350"/>
            <a:ext cx="5114925" cy="3836988"/>
          </a:xfrm>
          <a:ln/>
        </p:spPr>
      </p:sp>
      <p:sp>
        <p:nvSpPr>
          <p:cNvPr id="7172" name="Rectangle 3"/>
          <p:cNvSpPr>
            <a:spLocks noGrp="1" noChangeArrowheads="1"/>
          </p:cNvSpPr>
          <p:nvPr>
            <p:ph type="body" idx="1"/>
          </p:nvPr>
        </p:nvSpPr>
        <p:spPr>
          <a:noFill/>
        </p:spPr>
        <p:txBody>
          <a:bodyPr/>
          <a:lstStyle/>
          <a:p>
            <a:pPr eaLnBrk="1" hangingPunct="1"/>
            <a:endParaRPr lang="bg-BG" altLang="bg-BG">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37570" name="Group 2"/>
          <p:cNvGrpSpPr>
            <a:grpSpLocks/>
          </p:cNvGrpSpPr>
          <p:nvPr/>
        </p:nvGrpSpPr>
        <p:grpSpPr bwMode="auto">
          <a:xfrm>
            <a:off x="1658938" y="1600200"/>
            <a:ext cx="6837362" cy="3200400"/>
            <a:chOff x="1045" y="1008"/>
            <a:chExt cx="4307" cy="2016"/>
          </a:xfrm>
        </p:grpSpPr>
        <p:sp>
          <p:nvSpPr>
            <p:cNvPr id="237571" name="Oval 3"/>
            <p:cNvSpPr>
              <a:spLocks noChangeArrowheads="1"/>
            </p:cNvSpPr>
            <p:nvPr/>
          </p:nvSpPr>
          <p:spPr bwMode="hidden">
            <a:xfrm flipH="1">
              <a:off x="4392"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7572" name="Oval 4"/>
            <p:cNvSpPr>
              <a:spLocks noChangeArrowheads="1"/>
            </p:cNvSpPr>
            <p:nvPr/>
          </p:nvSpPr>
          <p:spPr bwMode="hidden">
            <a:xfrm flipH="1">
              <a:off x="3264"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7573"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7574" name="Oval 6"/>
            <p:cNvSpPr>
              <a:spLocks noChangeArrowheads="1"/>
            </p:cNvSpPr>
            <p:nvPr/>
          </p:nvSpPr>
          <p:spPr bwMode="hidden">
            <a:xfrm flipH="1">
              <a:off x="2136" y="2064"/>
              <a:ext cx="960" cy="960"/>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7575" name="Oval 7"/>
            <p:cNvSpPr>
              <a:spLocks noChangeArrowheads="1"/>
            </p:cNvSpPr>
            <p:nvPr/>
          </p:nvSpPr>
          <p:spPr bwMode="hidden">
            <a:xfrm flipH="1">
              <a:off x="1045" y="2064"/>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7576"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grpSp>
      <p:sp>
        <p:nvSpPr>
          <p:cNvPr id="237577" name="Rectangle 9"/>
          <p:cNvSpPr>
            <a:spLocks noGrp="1" noChangeArrowheads="1"/>
          </p:cNvSpPr>
          <p:nvPr>
            <p:ph type="dt" sz="half" idx="2"/>
          </p:nvPr>
        </p:nvSpPr>
        <p:spPr/>
        <p:txBody>
          <a:bodyPr/>
          <a:lstStyle>
            <a:lvl1pPr>
              <a:defRPr/>
            </a:lvl1pPr>
          </a:lstStyle>
          <a:p>
            <a:fld id="{3CCFE563-F5FD-467E-BB87-8261F4FC1B17}" type="datetime1">
              <a:rPr lang="bg-BG" altLang="en-US" smtClean="0"/>
              <a:t>26.3.2020 г.</a:t>
            </a:fld>
            <a:endParaRPr lang="en-US" altLang="en-US"/>
          </a:p>
        </p:txBody>
      </p:sp>
      <p:sp>
        <p:nvSpPr>
          <p:cNvPr id="237578" name="Rectangle 10"/>
          <p:cNvSpPr>
            <a:spLocks noGrp="1" noChangeArrowheads="1"/>
          </p:cNvSpPr>
          <p:nvPr>
            <p:ph type="ftr" sz="quarter" idx="3"/>
          </p:nvPr>
        </p:nvSpPr>
        <p:spPr/>
        <p:txBody>
          <a:bodyPr/>
          <a:lstStyle>
            <a:lvl1pPr>
              <a:defRPr/>
            </a:lvl1pPr>
          </a:lstStyle>
          <a:p>
            <a:endParaRPr lang="en-US" altLang="en-US"/>
          </a:p>
        </p:txBody>
      </p:sp>
      <p:sp>
        <p:nvSpPr>
          <p:cNvPr id="237579" name="Rectangle 11"/>
          <p:cNvSpPr>
            <a:spLocks noGrp="1" noChangeArrowheads="1"/>
          </p:cNvSpPr>
          <p:nvPr>
            <p:ph type="sldNum" sz="quarter" idx="4"/>
          </p:nvPr>
        </p:nvSpPr>
        <p:spPr/>
        <p:txBody>
          <a:bodyPr/>
          <a:lstStyle>
            <a:lvl1pPr>
              <a:defRPr/>
            </a:lvl1pPr>
          </a:lstStyle>
          <a:p>
            <a:fld id="{D910B65C-3DE3-425B-A213-1C3AAF892D57}" type="slidenum">
              <a:rPr lang="en-US" altLang="en-US"/>
              <a:pPr/>
              <a:t>‹#›</a:t>
            </a:fld>
            <a:endParaRPr lang="en-US" altLang="en-US"/>
          </a:p>
        </p:txBody>
      </p:sp>
      <p:sp>
        <p:nvSpPr>
          <p:cNvPr id="237580" name="Rectangle 12"/>
          <p:cNvSpPr>
            <a:spLocks noGrp="1" noChangeArrowheads="1"/>
          </p:cNvSpPr>
          <p:nvPr>
            <p:ph type="ctrTitle"/>
          </p:nvPr>
        </p:nvSpPr>
        <p:spPr>
          <a:xfrm>
            <a:off x="685800" y="1219200"/>
            <a:ext cx="7772400" cy="1933575"/>
          </a:xfrm>
        </p:spPr>
        <p:txBody>
          <a:bodyPr anchor="b"/>
          <a:lstStyle>
            <a:lvl1pPr algn="r">
              <a:defRPr sz="4400"/>
            </a:lvl1pPr>
          </a:lstStyle>
          <a:p>
            <a:pPr lvl="0"/>
            <a:r>
              <a:rPr lang="en-US" altLang="en-US" noProof="0"/>
              <a:t>Click to edit Master title style</a:t>
            </a:r>
          </a:p>
        </p:txBody>
      </p:sp>
      <p:sp>
        <p:nvSpPr>
          <p:cNvPr id="237581"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pPr lvl="0"/>
            <a:r>
              <a:rPr lang="en-US" altLang="en-US" noProof="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9F8A3925-1FB6-454D-8501-0CD6948E8BA9}" type="datetime1">
              <a:rPr lang="bg-BG" altLang="en-US" smtClean="0"/>
              <a:t>26.3.2020 г.</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8A21351-031A-431F-8443-7DDD0ACD02D1}" type="slidenum">
              <a:rPr lang="en-US" altLang="en-US"/>
              <a:pPr/>
              <a:t>‹#›</a:t>
            </a:fld>
            <a:endParaRPr lang="en-US" altLang="en-US"/>
          </a:p>
        </p:txBody>
      </p:sp>
    </p:spTree>
    <p:extLst>
      <p:ext uri="{BB962C8B-B14F-4D97-AF65-F5344CB8AC3E}">
        <p14:creationId xmlns:p14="http://schemas.microsoft.com/office/powerpoint/2010/main" val="3688594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62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62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8776F16-54B0-45AD-AF12-1E5DBC261CCB}" type="datetime1">
              <a:rPr lang="bg-BG" altLang="en-US" smtClean="0"/>
              <a:t>26.3.2020 г.</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5041625-9C87-43A1-8E31-100CF736CBD0}" type="slidenum">
              <a:rPr lang="en-US" altLang="en-US"/>
              <a:pPr/>
              <a:t>‹#›</a:t>
            </a:fld>
            <a:endParaRPr lang="en-US" altLang="en-US"/>
          </a:p>
        </p:txBody>
      </p:sp>
    </p:spTree>
    <p:extLst>
      <p:ext uri="{BB962C8B-B14F-4D97-AF65-F5344CB8AC3E}">
        <p14:creationId xmlns:p14="http://schemas.microsoft.com/office/powerpoint/2010/main" val="4054542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3191FD70-AC6E-4613-BBDB-AC047553FEE2}"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D85AAE-8EEF-4C9F-934B-EAB865FBD428}" type="slidenum">
              <a:rPr lang="en-US" altLang="en-US"/>
              <a:pPr>
                <a:defRPr/>
              </a:pPr>
              <a:t>‹#›</a:t>
            </a:fld>
            <a:endParaRPr lang="en-US" altLang="en-US"/>
          </a:p>
        </p:txBody>
      </p:sp>
    </p:spTree>
    <p:extLst>
      <p:ext uri="{BB962C8B-B14F-4D97-AF65-F5344CB8AC3E}">
        <p14:creationId xmlns:p14="http://schemas.microsoft.com/office/powerpoint/2010/main" val="2420257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1F4CFB7-5897-420E-8359-2B3AD50997D9}"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DADFB53-1AD7-4F0A-A761-57801D23F7E3}" type="slidenum">
              <a:rPr lang="en-US" altLang="en-US"/>
              <a:pPr>
                <a:defRPr/>
              </a:pPr>
              <a:t>‹#›</a:t>
            </a:fld>
            <a:endParaRPr lang="en-US" altLang="en-US"/>
          </a:p>
        </p:txBody>
      </p:sp>
    </p:spTree>
    <p:extLst>
      <p:ext uri="{BB962C8B-B14F-4D97-AF65-F5344CB8AC3E}">
        <p14:creationId xmlns:p14="http://schemas.microsoft.com/office/powerpoint/2010/main" val="40012616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A71C3A0-9BB9-4758-AC70-E5AAA7567E94}"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D010C58-8371-49C3-91F1-DB9BA8FE14AC}" type="slidenum">
              <a:rPr lang="en-US" altLang="en-US"/>
              <a:pPr>
                <a:defRPr/>
              </a:pPr>
              <a:t>‹#›</a:t>
            </a:fld>
            <a:endParaRPr lang="en-US" altLang="en-US"/>
          </a:p>
        </p:txBody>
      </p:sp>
    </p:spTree>
    <p:extLst>
      <p:ext uri="{BB962C8B-B14F-4D97-AF65-F5344CB8AC3E}">
        <p14:creationId xmlns:p14="http://schemas.microsoft.com/office/powerpoint/2010/main" val="1397961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45BCD252-1D31-4832-A3C2-B906504740FC}" type="datetimeFigureOut">
              <a:rPr lang="en-US" altLang="en-US"/>
              <a:pPr>
                <a:defRPr/>
              </a:pPr>
              <a:t>3/26/2020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B205E62-D273-4A15-9590-1EA0ABA2128D}" type="slidenum">
              <a:rPr lang="en-US" altLang="en-US"/>
              <a:pPr>
                <a:defRPr/>
              </a:pPr>
              <a:t>‹#›</a:t>
            </a:fld>
            <a:endParaRPr lang="en-US" altLang="en-US"/>
          </a:p>
        </p:txBody>
      </p:sp>
    </p:spTree>
    <p:extLst>
      <p:ext uri="{BB962C8B-B14F-4D97-AF65-F5344CB8AC3E}">
        <p14:creationId xmlns:p14="http://schemas.microsoft.com/office/powerpoint/2010/main" val="1150039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9696E96B-FF83-4676-B61D-C191E3D16AD6}" type="datetimeFigureOut">
              <a:rPr lang="en-US" altLang="en-US"/>
              <a:pPr>
                <a:defRPr/>
              </a:pPr>
              <a:t>3/26/2020</a:t>
            </a:fld>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58AD0FC-DBA9-44DF-8B33-8A5E3BF184F7}" type="slidenum">
              <a:rPr lang="en-US" altLang="en-US"/>
              <a:pPr>
                <a:defRPr/>
              </a:pPr>
              <a:t>‹#›</a:t>
            </a:fld>
            <a:endParaRPr lang="en-US" altLang="en-US"/>
          </a:p>
        </p:txBody>
      </p:sp>
    </p:spTree>
    <p:extLst>
      <p:ext uri="{BB962C8B-B14F-4D97-AF65-F5344CB8AC3E}">
        <p14:creationId xmlns:p14="http://schemas.microsoft.com/office/powerpoint/2010/main" val="17228336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8F1D0B4F-E378-4072-AB38-8BA26406DE6B}" type="datetimeFigureOut">
              <a:rPr lang="en-US" altLang="en-US"/>
              <a:pPr>
                <a:defRPr/>
              </a:pPr>
              <a:t>3/26/2020</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368F6A3-DEEC-42D7-823C-5CD3C5F6478E}" type="slidenum">
              <a:rPr lang="en-US" altLang="en-US"/>
              <a:pPr>
                <a:defRPr/>
              </a:pPr>
              <a:t>‹#›</a:t>
            </a:fld>
            <a:endParaRPr lang="en-US" altLang="en-US"/>
          </a:p>
        </p:txBody>
      </p:sp>
    </p:spTree>
    <p:extLst>
      <p:ext uri="{BB962C8B-B14F-4D97-AF65-F5344CB8AC3E}">
        <p14:creationId xmlns:p14="http://schemas.microsoft.com/office/powerpoint/2010/main" val="1539505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4A86AF2-C6FF-4794-B4D4-39F754F2C729}" type="datetimeFigureOut">
              <a:rPr lang="en-US" altLang="en-US"/>
              <a:pPr>
                <a:defRPr/>
              </a:pPr>
              <a:t>3/26/2020</a:t>
            </a:fld>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4E39D05-1CAB-41C0-918B-86758F29A236}" type="slidenum">
              <a:rPr lang="en-US" altLang="en-US"/>
              <a:pPr>
                <a:defRPr/>
              </a:pPr>
              <a:t>‹#›</a:t>
            </a:fld>
            <a:endParaRPr lang="en-US" altLang="en-US"/>
          </a:p>
        </p:txBody>
      </p:sp>
    </p:spTree>
    <p:extLst>
      <p:ext uri="{BB962C8B-B14F-4D97-AF65-F5344CB8AC3E}">
        <p14:creationId xmlns:p14="http://schemas.microsoft.com/office/powerpoint/2010/main" val="15013641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2F86938-A73A-4E10-89E9-41ACFB9B29B8}" type="datetimeFigureOut">
              <a:rPr lang="en-US" altLang="en-US"/>
              <a:pPr>
                <a:defRPr/>
              </a:pPr>
              <a:t>3/26/2020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016D48C-1354-467C-B88B-03FC20C8C23D}" type="slidenum">
              <a:rPr lang="en-US" altLang="en-US"/>
              <a:pPr>
                <a:defRPr/>
              </a:pPr>
              <a:t>‹#›</a:t>
            </a:fld>
            <a:endParaRPr lang="en-US" altLang="en-US"/>
          </a:p>
        </p:txBody>
      </p:sp>
    </p:spTree>
    <p:extLst>
      <p:ext uri="{BB962C8B-B14F-4D97-AF65-F5344CB8AC3E}">
        <p14:creationId xmlns:p14="http://schemas.microsoft.com/office/powerpoint/2010/main" val="66290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52B47F72-979D-4999-B5AE-4187F8D9DA54}" type="datetime1">
              <a:rPr lang="bg-BG" altLang="en-US" smtClean="0"/>
              <a:t>26.3.2020 г.</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E3353FE-BDF4-40F0-A1B8-8DD51B93FEFC}" type="slidenum">
              <a:rPr lang="en-US" altLang="en-US"/>
              <a:pPr/>
              <a:t>‹#›</a:t>
            </a:fld>
            <a:endParaRPr lang="en-US" altLang="en-US"/>
          </a:p>
        </p:txBody>
      </p:sp>
    </p:spTree>
    <p:extLst>
      <p:ext uri="{BB962C8B-B14F-4D97-AF65-F5344CB8AC3E}">
        <p14:creationId xmlns:p14="http://schemas.microsoft.com/office/powerpoint/2010/main" val="31787135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0A0E475-5367-4FE6-B966-17D18F501EF0}" type="datetimeFigureOut">
              <a:rPr lang="en-US" altLang="en-US"/>
              <a:pPr>
                <a:defRPr/>
              </a:pPr>
              <a:t>3/26/2020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E1486C1-207B-4900-8635-A3A4C2962D81}" type="slidenum">
              <a:rPr lang="en-US" altLang="en-US"/>
              <a:pPr>
                <a:defRPr/>
              </a:pPr>
              <a:t>‹#›</a:t>
            </a:fld>
            <a:endParaRPr lang="en-US" altLang="en-US"/>
          </a:p>
        </p:txBody>
      </p:sp>
    </p:spTree>
    <p:extLst>
      <p:ext uri="{BB962C8B-B14F-4D97-AF65-F5344CB8AC3E}">
        <p14:creationId xmlns:p14="http://schemas.microsoft.com/office/powerpoint/2010/main" val="23675079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F76B05BF-9558-4E4E-AB3A-C694E89691FA}"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1CADD3F-BFBC-43DC-9FDB-73AE6D2E8E86}" type="slidenum">
              <a:rPr lang="en-US" altLang="en-US"/>
              <a:pPr>
                <a:defRPr/>
              </a:pPr>
              <a:t>‹#›</a:t>
            </a:fld>
            <a:endParaRPr lang="en-US" altLang="en-US"/>
          </a:p>
        </p:txBody>
      </p:sp>
    </p:spTree>
    <p:extLst>
      <p:ext uri="{BB962C8B-B14F-4D97-AF65-F5344CB8AC3E}">
        <p14:creationId xmlns:p14="http://schemas.microsoft.com/office/powerpoint/2010/main" val="18107627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13AA10C-F615-487B-8268-AD8756675251}" type="datetimeFigureOut">
              <a:rPr lang="en-US" altLang="en-US"/>
              <a:pPr>
                <a:defRPr/>
              </a:pPr>
              <a:t>3/26/2020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FDD0FAD-1C47-413B-BC85-82B6C52E24CF}" type="slidenum">
              <a:rPr lang="en-US" altLang="en-US"/>
              <a:pPr>
                <a:defRPr/>
              </a:pPr>
              <a:t>‹#›</a:t>
            </a:fld>
            <a:endParaRPr lang="en-US" altLang="en-US"/>
          </a:p>
        </p:txBody>
      </p:sp>
    </p:spTree>
    <p:extLst>
      <p:ext uri="{BB962C8B-B14F-4D97-AF65-F5344CB8AC3E}">
        <p14:creationId xmlns:p14="http://schemas.microsoft.com/office/powerpoint/2010/main" val="2541442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9D7A23A3-4D2F-4F05-B84E-DDF54D3E96F7}" type="datetime1">
              <a:rPr lang="bg-BG" altLang="en-US" smtClean="0"/>
              <a:t>26.3.2020 г.</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BF3E598-DF46-4C0E-916A-5E8B31BB952B}" type="slidenum">
              <a:rPr lang="en-US" altLang="en-US"/>
              <a:pPr/>
              <a:t>‹#›</a:t>
            </a:fld>
            <a:endParaRPr lang="en-US" altLang="en-US"/>
          </a:p>
        </p:txBody>
      </p:sp>
    </p:spTree>
    <p:extLst>
      <p:ext uri="{BB962C8B-B14F-4D97-AF65-F5344CB8AC3E}">
        <p14:creationId xmlns:p14="http://schemas.microsoft.com/office/powerpoint/2010/main" val="1349903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71E320BB-EC73-4282-BAD9-D9C8CD6C3D67}" type="datetime1">
              <a:rPr lang="bg-BG" altLang="en-US" smtClean="0"/>
              <a:t>26.3.2020 г.</a:t>
            </a:fld>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0CEE2F4-EF1A-4020-A29B-A8706B378BEB}" type="slidenum">
              <a:rPr lang="en-US" altLang="en-US"/>
              <a:pPr/>
              <a:t>‹#›</a:t>
            </a:fld>
            <a:endParaRPr lang="en-US" altLang="en-US"/>
          </a:p>
        </p:txBody>
      </p:sp>
    </p:spTree>
    <p:extLst>
      <p:ext uri="{BB962C8B-B14F-4D97-AF65-F5344CB8AC3E}">
        <p14:creationId xmlns:p14="http://schemas.microsoft.com/office/powerpoint/2010/main" val="1537227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AAF59203-3012-47F3-B762-F1A72365FBCE}" type="datetime1">
              <a:rPr lang="bg-BG" altLang="en-US" smtClean="0"/>
              <a:t>26.3.2020 г.</a:t>
            </a:fld>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495A12DF-C5E4-4A94-9483-3A45F4DC8D7B}" type="slidenum">
              <a:rPr lang="en-US" altLang="en-US"/>
              <a:pPr/>
              <a:t>‹#›</a:t>
            </a:fld>
            <a:endParaRPr lang="en-US" altLang="en-US"/>
          </a:p>
        </p:txBody>
      </p:sp>
    </p:spTree>
    <p:extLst>
      <p:ext uri="{BB962C8B-B14F-4D97-AF65-F5344CB8AC3E}">
        <p14:creationId xmlns:p14="http://schemas.microsoft.com/office/powerpoint/2010/main" val="3079758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2369CB2F-CC2F-4FE3-A667-B96891935CA6}" type="datetime1">
              <a:rPr lang="bg-BG" altLang="en-US" smtClean="0"/>
              <a:t>26.3.2020 г.</a:t>
            </a:fld>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F8693FA-4BCF-4D2C-AC88-4ADD88334C9B}" type="slidenum">
              <a:rPr lang="en-US" altLang="en-US"/>
              <a:pPr/>
              <a:t>‹#›</a:t>
            </a:fld>
            <a:endParaRPr lang="en-US" altLang="en-US"/>
          </a:p>
        </p:txBody>
      </p:sp>
    </p:spTree>
    <p:extLst>
      <p:ext uri="{BB962C8B-B14F-4D97-AF65-F5344CB8AC3E}">
        <p14:creationId xmlns:p14="http://schemas.microsoft.com/office/powerpoint/2010/main" val="3595367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235FDA70-D01B-4472-BFAF-C331DD5DE471}" type="datetime1">
              <a:rPr lang="bg-BG" altLang="en-US" smtClean="0"/>
              <a:t>26.3.2020 г.</a:t>
            </a:fld>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C212CB2C-3904-4A0A-9FCD-0889AEDE8227}" type="slidenum">
              <a:rPr lang="en-US" altLang="en-US"/>
              <a:pPr/>
              <a:t>‹#›</a:t>
            </a:fld>
            <a:endParaRPr lang="en-US" altLang="en-US"/>
          </a:p>
        </p:txBody>
      </p:sp>
    </p:spTree>
    <p:extLst>
      <p:ext uri="{BB962C8B-B14F-4D97-AF65-F5344CB8AC3E}">
        <p14:creationId xmlns:p14="http://schemas.microsoft.com/office/powerpoint/2010/main" val="1877698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76572CA4-FF2B-4482-A811-434B1B72D92B}" type="datetime1">
              <a:rPr lang="bg-BG" altLang="en-US" smtClean="0"/>
              <a:t>26.3.2020 г.</a:t>
            </a:fld>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A95A404-7851-4818-B001-B4AFAB39F45A}" type="slidenum">
              <a:rPr lang="en-US" altLang="en-US"/>
              <a:pPr/>
              <a:t>‹#›</a:t>
            </a:fld>
            <a:endParaRPr lang="en-US" altLang="en-US"/>
          </a:p>
        </p:txBody>
      </p:sp>
    </p:spTree>
    <p:extLst>
      <p:ext uri="{BB962C8B-B14F-4D97-AF65-F5344CB8AC3E}">
        <p14:creationId xmlns:p14="http://schemas.microsoft.com/office/powerpoint/2010/main" val="1147081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CA7D7F5D-9EE6-4F04-B029-BF7EB9160629}" type="datetime1">
              <a:rPr lang="bg-BG" altLang="en-US" smtClean="0"/>
              <a:t>26.3.2020 г.</a:t>
            </a:fld>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B799D870-81DB-49BA-B372-CC8A70349B17}" type="slidenum">
              <a:rPr lang="en-US" altLang="en-US"/>
              <a:pPr/>
              <a:t>‹#›</a:t>
            </a:fld>
            <a:endParaRPr lang="en-US" altLang="en-US"/>
          </a:p>
        </p:txBody>
      </p:sp>
    </p:spTree>
    <p:extLst>
      <p:ext uri="{BB962C8B-B14F-4D97-AF65-F5344CB8AC3E}">
        <p14:creationId xmlns:p14="http://schemas.microsoft.com/office/powerpoint/2010/main" val="898277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6546" name="Group 2"/>
          <p:cNvGrpSpPr>
            <a:grpSpLocks/>
          </p:cNvGrpSpPr>
          <p:nvPr/>
        </p:nvGrpSpPr>
        <p:grpSpPr bwMode="auto">
          <a:xfrm>
            <a:off x="1071563" y="304800"/>
            <a:ext cx="7615237" cy="1106488"/>
            <a:chOff x="675" y="192"/>
            <a:chExt cx="4797" cy="697"/>
          </a:xfrm>
        </p:grpSpPr>
        <p:sp>
          <p:nvSpPr>
            <p:cNvPr id="236547" name="Oval 3"/>
            <p:cNvSpPr>
              <a:spLocks noChangeArrowheads="1"/>
            </p:cNvSpPr>
            <p:nvPr/>
          </p:nvSpPr>
          <p:spPr bwMode="hidden">
            <a:xfrm flipH="1">
              <a:off x="3067" y="192"/>
              <a:ext cx="696"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6548" name="Oval 4"/>
            <p:cNvSpPr>
              <a:spLocks noChangeArrowheads="1"/>
            </p:cNvSpPr>
            <p:nvPr/>
          </p:nvSpPr>
          <p:spPr bwMode="hidden">
            <a:xfrm flipH="1">
              <a:off x="4777" y="192"/>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6549" name="Oval 5"/>
            <p:cNvSpPr>
              <a:spLocks noChangeArrowheads="1"/>
            </p:cNvSpPr>
            <p:nvPr/>
          </p:nvSpPr>
          <p:spPr bwMode="hidden">
            <a:xfrm flipH="1">
              <a:off x="675" y="193"/>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6550"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6551"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grpSp>
      <p:sp>
        <p:nvSpPr>
          <p:cNvPr id="236552" name="Rectangle 8"/>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6553" name="Rectangle 9"/>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fld id="{C8070D51-9048-47A6-989A-86B62991749A}" type="datetime1">
              <a:rPr lang="bg-BG" altLang="en-US" smtClean="0"/>
              <a:t>26.3.2020 г.</a:t>
            </a:fld>
            <a:endParaRPr lang="en-US" altLang="en-US"/>
          </a:p>
        </p:txBody>
      </p:sp>
      <p:sp>
        <p:nvSpPr>
          <p:cNvPr id="236554" name="Rectangle 10"/>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en-US"/>
          </a:p>
        </p:txBody>
      </p:sp>
      <p:sp>
        <p:nvSpPr>
          <p:cNvPr id="236555" name="Rectangle 11"/>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0B781623-0868-4752-AF75-33FE4849A181}" type="slidenum">
              <a:rPr lang="en-US" altLang="en-US"/>
              <a:pPr/>
              <a:t>‹#›</a:t>
            </a:fld>
            <a:endParaRPr lang="en-US" altLang="en-US"/>
          </a:p>
        </p:txBody>
      </p:sp>
      <p:sp>
        <p:nvSpPr>
          <p:cNvPr id="236556" name="Rectangle 1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hf hdr="0" ftr="0"/>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itchFamily="34" charset="0"/>
        </a:defRPr>
      </a:lvl2pPr>
      <a:lvl3pPr algn="l" rtl="0" fontAlgn="base">
        <a:spcBef>
          <a:spcPct val="0"/>
        </a:spcBef>
        <a:spcAft>
          <a:spcPct val="0"/>
        </a:spcAft>
        <a:defRPr sz="3800">
          <a:solidFill>
            <a:schemeClr val="tx2"/>
          </a:solidFill>
          <a:latin typeface="Arial" pitchFamily="34" charset="0"/>
        </a:defRPr>
      </a:lvl3pPr>
      <a:lvl4pPr algn="l" rtl="0" fontAlgn="base">
        <a:spcBef>
          <a:spcPct val="0"/>
        </a:spcBef>
        <a:spcAft>
          <a:spcPct val="0"/>
        </a:spcAft>
        <a:defRPr sz="3800">
          <a:solidFill>
            <a:schemeClr val="tx2"/>
          </a:solidFill>
          <a:latin typeface="Arial" pitchFamily="34" charset="0"/>
        </a:defRPr>
      </a:lvl4pPr>
      <a:lvl5pPr algn="l" rtl="0" fontAlgn="base">
        <a:spcBef>
          <a:spcPct val="0"/>
        </a:spcBef>
        <a:spcAft>
          <a:spcPct val="0"/>
        </a:spcAft>
        <a:defRPr sz="3800">
          <a:solidFill>
            <a:schemeClr val="tx2"/>
          </a:solidFill>
          <a:latin typeface="Arial" pitchFamily="34" charset="0"/>
        </a:defRPr>
      </a:lvl5pPr>
      <a:lvl6pPr marL="457200" algn="l" rtl="0" fontAlgn="base">
        <a:spcBef>
          <a:spcPct val="0"/>
        </a:spcBef>
        <a:spcAft>
          <a:spcPct val="0"/>
        </a:spcAft>
        <a:defRPr sz="3800">
          <a:solidFill>
            <a:schemeClr val="tx2"/>
          </a:solidFill>
          <a:latin typeface="Arial" pitchFamily="34" charset="0"/>
        </a:defRPr>
      </a:lvl6pPr>
      <a:lvl7pPr marL="914400" algn="l" rtl="0" fontAlgn="base">
        <a:spcBef>
          <a:spcPct val="0"/>
        </a:spcBef>
        <a:spcAft>
          <a:spcPct val="0"/>
        </a:spcAft>
        <a:defRPr sz="3800">
          <a:solidFill>
            <a:schemeClr val="tx2"/>
          </a:solidFill>
          <a:latin typeface="Arial" pitchFamily="34" charset="0"/>
        </a:defRPr>
      </a:lvl7pPr>
      <a:lvl8pPr marL="1371600" algn="l" rtl="0" fontAlgn="base">
        <a:spcBef>
          <a:spcPct val="0"/>
        </a:spcBef>
        <a:spcAft>
          <a:spcPct val="0"/>
        </a:spcAft>
        <a:defRPr sz="3800">
          <a:solidFill>
            <a:schemeClr val="tx2"/>
          </a:solidFill>
          <a:latin typeface="Arial" pitchFamily="34" charset="0"/>
        </a:defRPr>
      </a:lvl8pPr>
      <a:lvl9pPr marL="1828800" algn="l" rtl="0" fontAlgn="base">
        <a:spcBef>
          <a:spcPct val="0"/>
        </a:spcBef>
        <a:spcAft>
          <a:spcPct val="0"/>
        </a:spcAft>
        <a:defRPr sz="3800">
          <a:solidFill>
            <a:schemeClr val="tx2"/>
          </a:solidFill>
          <a:latin typeface="Arial" pitchFamily="34" charset="0"/>
        </a:defRPr>
      </a:lvl9pPr>
    </p:titleStyle>
    <p:bodyStyle>
      <a:lvl1pPr marL="342900" indent="-342900" algn="l" rtl="0" fontAlgn="base">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fontAlgn="base">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fontAlgn="base">
        <a:spcBef>
          <a:spcPct val="20000"/>
        </a:spcBef>
        <a:spcAft>
          <a:spcPct val="0"/>
        </a:spcAft>
        <a:buClr>
          <a:schemeClr val="accent1"/>
        </a:buClr>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78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cs typeface="+mn-cs"/>
              </a:defRPr>
            </a:lvl1pPr>
          </a:lstStyle>
          <a:p>
            <a:pPr>
              <a:defRPr/>
            </a:pPr>
            <a:fld id="{E3A021D8-ADD9-47FB-AA37-584BF956E908}" type="datetimeFigureOut">
              <a:rPr lang="en-US" altLang="en-US"/>
              <a:pPr>
                <a:defRPr/>
              </a:pPr>
              <a:t>3/26/2020</a:t>
            </a:fld>
            <a:endParaRPr lang="en-US" altLang="en-US"/>
          </a:p>
        </p:txBody>
      </p:sp>
      <p:sp>
        <p:nvSpPr>
          <p:cNvPr id="378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cs typeface="+mn-cs"/>
              </a:defRPr>
            </a:lvl1pPr>
          </a:lstStyle>
          <a:p>
            <a:pPr>
              <a:defRPr/>
            </a:pPr>
            <a:endParaRPr lang="en-US" altLang="en-US"/>
          </a:p>
        </p:txBody>
      </p:sp>
      <p:sp>
        <p:nvSpPr>
          <p:cNvPr id="378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cs typeface="+mn-cs"/>
              </a:defRPr>
            </a:lvl1pPr>
          </a:lstStyle>
          <a:p>
            <a:pPr>
              <a:defRPr/>
            </a:pPr>
            <a:fld id="{A927DE59-0333-42F7-91BA-CDA51B904350}" type="slidenum">
              <a:rPr lang="en-US" altLang="en-US"/>
              <a:pPr>
                <a:defRPr/>
              </a:pPr>
              <a:t>‹#›</a:t>
            </a:fld>
            <a:endParaRPr lang="en-US" altLang="en-US"/>
          </a:p>
        </p:txBody>
      </p:sp>
    </p:spTree>
    <p:extLst>
      <p:ext uri="{BB962C8B-B14F-4D97-AF65-F5344CB8AC3E}">
        <p14:creationId xmlns:p14="http://schemas.microsoft.com/office/powerpoint/2010/main" val="220067318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146" name="Line 5"/>
          <p:cNvSpPr>
            <a:spLocks noChangeShapeType="1"/>
          </p:cNvSpPr>
          <p:nvPr/>
        </p:nvSpPr>
        <p:spPr bwMode="auto">
          <a:xfrm>
            <a:off x="2581275" y="901700"/>
            <a:ext cx="4813300" cy="0"/>
          </a:xfrm>
          <a:prstGeom prst="line">
            <a:avLst/>
          </a:prstGeom>
          <a:noFill/>
          <a:ln w="15875" cmpd="thickThin">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bg-BG"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graphicFrame>
        <p:nvGraphicFramePr>
          <p:cNvPr id="6147" name="Object 6"/>
          <p:cNvGraphicFramePr>
            <a:graphicFrameLocks noChangeAspect="1"/>
          </p:cNvGraphicFramePr>
          <p:nvPr/>
        </p:nvGraphicFramePr>
        <p:xfrm>
          <a:off x="527050" y="350838"/>
          <a:ext cx="862013" cy="882650"/>
        </p:xfrm>
        <a:graphic>
          <a:graphicData uri="http://schemas.openxmlformats.org/presentationml/2006/ole">
            <mc:AlternateContent xmlns:mc="http://schemas.openxmlformats.org/markup-compatibility/2006">
              <mc:Choice xmlns:v="urn:schemas-microsoft-com:vml" Requires="v">
                <p:oleObj spid="_x0000_s3074" r:id="rId4" imgW="4785480" imgH="4894560" progId="CorelDRAW.Graphic.10">
                  <p:embed/>
                </p:oleObj>
              </mc:Choice>
              <mc:Fallback>
                <p:oleObj r:id="rId4" imgW="4785480" imgH="4894560" progId="CorelDRAW.Graphic.10">
                  <p:embed/>
                  <p:pic>
                    <p:nvPicPr>
                      <p:cNvPr id="6147"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050" y="350838"/>
                        <a:ext cx="862013"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48" name="Rectangle 7"/>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none"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6149" name="Rectangle 8"/>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11270" name="Rectangle 9"/>
          <p:cNvSpPr>
            <a:spLocks noChangeArrowheads="1"/>
          </p:cNvSpPr>
          <p:nvPr/>
        </p:nvSpPr>
        <p:spPr bwMode="auto">
          <a:xfrm>
            <a:off x="0" y="142875"/>
            <a:ext cx="9144000" cy="1417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bg-BG" altLang="en-US" sz="24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МЕДИЦИНСКИ УНИВЕРСИТЕТ </a:t>
            </a:r>
            <a:r>
              <a:rPr kumimoji="0" lang="bg-BG" altLang="en-US" sz="24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Times New Roman" panose="02020603050405020304" pitchFamily="18" charset="0"/>
              </a:rPr>
              <a:t>–</a:t>
            </a:r>
            <a:r>
              <a:rPr kumimoji="0" lang="bg-BG" altLang="en-US" sz="24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ПЛЕВЕН</a:t>
            </a:r>
            <a:endParaRPr kumimoji="0" lang="bg-BG" altLang="en-US" sz="24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Arial"/>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bg-BG" altLang="en-US" sz="2000" b="1" i="0" u="none" strike="noStrike" kern="1200" cap="none" spc="0" normalizeH="0" baseline="0" noProof="0" dirty="0">
                <a:ln>
                  <a:noFill/>
                </a:ln>
                <a:solidFill>
                  <a:srgbClr val="333399"/>
                </a:solidFill>
                <a:effectLst/>
                <a:uLnTx/>
                <a:uFillTx/>
                <a:latin typeface="Arial"/>
                <a:ea typeface="+mn-ea"/>
                <a:cs typeface="Times New Roman" panose="02020603050405020304" pitchFamily="18" charset="0"/>
              </a:rPr>
              <a:t>	ФАКУЛТЕТ „ИМЕ НА ФАКУЛТЕТА“</a:t>
            </a:r>
            <a:endParaRPr kumimoji="0" lang="en-US" altLang="en-US" sz="2000" b="1" i="0" u="none" strike="noStrike" kern="1200" cap="none" spc="0" normalizeH="0" baseline="0" noProof="0" dirty="0">
              <a:ln>
                <a:noFill/>
              </a:ln>
              <a:solidFill>
                <a:srgbClr val="333399"/>
              </a:solidFill>
              <a:effectLst/>
              <a:uLnTx/>
              <a:uFillTx/>
              <a:latin typeface="Arial"/>
              <a:ea typeface="+mn-ea"/>
              <a:cs typeface="Times New Roman" panose="02020603050405020304" pitchFamily="18" charset="0"/>
            </a:endParaRPr>
          </a:p>
          <a:p>
            <a:pPr marL="0" marR="0" lvl="0" indent="0" algn="ctr" defTabSz="914400" rtl="0" eaLnBrk="0" fontAlgn="base" latinLnBrk="0" hangingPunct="0">
              <a:lnSpc>
                <a:spcPct val="100000"/>
              </a:lnSpc>
              <a:spcBef>
                <a:spcPts val="600"/>
              </a:spcBef>
              <a:spcAft>
                <a:spcPct val="0"/>
              </a:spcAft>
              <a:buClrTx/>
              <a:buSzTx/>
              <a:buFontTx/>
              <a:buNone/>
              <a:tabLst/>
              <a:defRPr/>
            </a:pPr>
            <a:r>
              <a:rPr kumimoji="0" lang="bg-BG" altLang="en-US" sz="18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ЦЕНТЪР ЗА ДИСТАНЦИОННО ОБУЧЕНИЕ</a:t>
            </a:r>
            <a:endParaRPr kumimoji="0" lang="bg-BG" altLang="en-US" sz="18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Arial"/>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bg-BG" altLang="en-US" sz="2000" b="1" i="0" u="none" strike="noStrike" kern="1200" cap="none" spc="0" normalizeH="0" baseline="0" noProof="0" dirty="0">
              <a:ln>
                <a:noFill/>
              </a:ln>
              <a:solidFill>
                <a:srgbClr val="333399"/>
              </a:solidFill>
              <a:effectLst/>
              <a:uLnTx/>
              <a:uFillTx/>
              <a:latin typeface="Arial Unicode MS" panose="020B0604020202020204" pitchFamily="34" charset="-128"/>
              <a:ea typeface="+mn-ea"/>
              <a:cs typeface="Times New Roman" panose="02020603050405020304" pitchFamily="18" charset="0"/>
            </a:endParaRPr>
          </a:p>
        </p:txBody>
      </p:sp>
      <p:sp>
        <p:nvSpPr>
          <p:cNvPr id="41994" name="Text Box 4"/>
          <p:cNvSpPr txBox="1">
            <a:spLocks noChangeArrowheads="1"/>
          </p:cNvSpPr>
          <p:nvPr/>
        </p:nvSpPr>
        <p:spPr bwMode="auto">
          <a:xfrm>
            <a:off x="265112" y="1616075"/>
            <a:ext cx="2722711" cy="36933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square"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Лекция № 1 – част 1</a:t>
            </a:r>
          </a:p>
        </p:txBody>
      </p:sp>
      <p:sp>
        <p:nvSpPr>
          <p:cNvPr id="41997" name="Text Box 4"/>
          <p:cNvSpPr txBox="1">
            <a:spLocks noChangeArrowheads="1"/>
          </p:cNvSpPr>
          <p:nvPr/>
        </p:nvSpPr>
        <p:spPr bwMode="auto">
          <a:xfrm>
            <a:off x="2051720" y="5733256"/>
            <a:ext cx="6840760" cy="78483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square"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Доц. д-р Гена Грънчарова, </a:t>
            </a:r>
            <a:r>
              <a:rPr kumimoji="0" lang="bg-BG" altLang="bg-BG" sz="1800" b="0" i="0" u="none" strike="noStrike" kern="1200" cap="none" spc="0" normalizeH="0" baseline="0" noProof="0" dirty="0" err="1">
                <a:ln>
                  <a:noFill/>
                </a:ln>
                <a:solidFill>
                  <a:srgbClr val="333399">
                    <a:lumMod val="75000"/>
                  </a:srgbClr>
                </a:solidFill>
                <a:effectLst/>
                <a:uLnTx/>
                <a:uFillTx/>
                <a:latin typeface="Arial Black" panose="020B0A04020102020204" pitchFamily="34" charset="0"/>
                <a:ea typeface="+mn-ea"/>
                <a:cs typeface="Arial"/>
              </a:rPr>
              <a:t>д.м</a:t>
            </a: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Проф. д-р Силвия Александрова-Янкуловска, д.м.н.</a:t>
            </a:r>
          </a:p>
        </p:txBody>
      </p:sp>
      <p:sp>
        <p:nvSpPr>
          <p:cNvPr id="6153" name="TextBox 1"/>
          <p:cNvSpPr txBox="1">
            <a:spLocks noChangeArrowheads="1"/>
          </p:cNvSpPr>
          <p:nvPr/>
        </p:nvSpPr>
        <p:spPr bwMode="auto">
          <a:xfrm>
            <a:off x="323528" y="2276872"/>
            <a:ext cx="842493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0" lang="bg-BG" altLang="bg-BG" sz="2400" b="0" i="0" u="none" strike="noStrike" kern="1200" cap="none" spc="0" normalizeH="0" baseline="0" noProof="0" dirty="0">
                <a:ln>
                  <a:noFill/>
                </a:ln>
                <a:solidFill>
                  <a:srgbClr val="002060"/>
                </a:solidFill>
                <a:effectLst/>
                <a:uLnTx/>
                <a:uFillTx/>
                <a:latin typeface="Arial Black" panose="020B0A04020102020204" pitchFamily="34" charset="0"/>
                <a:ea typeface="+mn-ea"/>
                <a:cs typeface="Arial" panose="020B0604020202020204" pitchFamily="34" charset="0"/>
              </a:rPr>
              <a:t>УПРАВЛЕНИЕ НА ЧОВЕШКИТЕ РЕСУРСИ</a:t>
            </a:r>
          </a:p>
          <a:p>
            <a:pPr marL="0" marR="0" lvl="0" indent="0" algn="ctr" defTabSz="914400" rtl="0" eaLnBrk="0" fontAlgn="base" latinLnBrk="0" hangingPunct="0">
              <a:lnSpc>
                <a:spcPct val="150000"/>
              </a:lnSpc>
              <a:spcBef>
                <a:spcPct val="0"/>
              </a:spcBef>
              <a:spcAft>
                <a:spcPct val="0"/>
              </a:spcAft>
              <a:buClrTx/>
              <a:buSzTx/>
              <a:buFontTx/>
              <a:buNone/>
              <a:tabLst/>
              <a:defRPr/>
            </a:pPr>
            <a:r>
              <a:rPr kumimoji="0" lang="bg-BG" altLang="bg-BG" sz="2400" b="0" i="0" u="none" strike="noStrike" kern="1200" cap="none" spc="0" normalizeH="0" baseline="0" noProof="0" dirty="0">
                <a:ln>
                  <a:noFill/>
                </a:ln>
                <a:solidFill>
                  <a:srgbClr val="C00000"/>
                </a:solidFill>
                <a:effectLst/>
                <a:uLnTx/>
                <a:uFillTx/>
                <a:latin typeface="Arial Black" panose="020B0A04020102020204" pitchFamily="34" charset="0"/>
                <a:ea typeface="+mn-ea"/>
                <a:cs typeface="Arial" panose="020B0604020202020204" pitchFamily="34" charset="0"/>
              </a:rPr>
              <a:t>Тема: Подбор на персонала. Интервю</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bg-BG" altLang="bg-BG" sz="1800" b="0" i="0" u="none" strike="noStrike" kern="1200" cap="none" spc="0" normalizeH="0" baseline="0" noProof="0" dirty="0">
                <a:ln>
                  <a:noFill/>
                </a:ln>
                <a:solidFill>
                  <a:srgbClr val="C00000"/>
                </a:solidFill>
                <a:effectLst/>
                <a:uLnTx/>
                <a:uFillTx/>
                <a:latin typeface="Arial Black" panose="020B0A04020102020204" pitchFamily="34" charset="0"/>
                <a:ea typeface="+mn-ea"/>
                <a:cs typeface="Arial" panose="020B0604020202020204" pitchFamily="34" charset="0"/>
              </a:rPr>
              <a:t> </a:t>
            </a:r>
          </a:p>
        </p:txBody>
      </p:sp>
      <p:sp>
        <p:nvSpPr>
          <p:cNvPr id="3" name="TextBox 2"/>
          <p:cNvSpPr txBox="1"/>
          <p:nvPr/>
        </p:nvSpPr>
        <p:spPr>
          <a:xfrm>
            <a:off x="683568" y="3645024"/>
            <a:ext cx="8045450" cy="1420325"/>
          </a:xfrm>
          <a:prstGeom prst="rect">
            <a:avLst/>
          </a:prstGeom>
          <a:noFill/>
        </p:spPr>
        <p:txBody>
          <a:bodyPr>
            <a:spAutoFit/>
          </a:body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0" lang="bg-BG" sz="2000" b="1" i="1" u="none" strike="noStrike" kern="1200" cap="none" spc="0" normalizeH="0" baseline="0" noProof="0" dirty="0">
                <a:ln>
                  <a:noFill/>
                </a:ln>
                <a:solidFill>
                  <a:srgbClr val="000000"/>
                </a:solidFill>
                <a:effectLst/>
                <a:uLnTx/>
                <a:uFillTx/>
                <a:latin typeface="Arial"/>
                <a:ea typeface="+mn-ea"/>
                <a:cs typeface="Arial" panose="020B0604020202020204" pitchFamily="34" charset="0"/>
              </a:rPr>
              <a:t>За дистанционна самоподготовка на студенти от специалност „Управление на здравните грижи“ – </a:t>
            </a:r>
          </a:p>
          <a:p>
            <a:pPr marL="0" marR="0" lvl="0" indent="0" algn="ctr" defTabSz="914400" rtl="0" eaLnBrk="0" fontAlgn="base" latinLnBrk="0" hangingPunct="0">
              <a:lnSpc>
                <a:spcPct val="150000"/>
              </a:lnSpc>
              <a:spcBef>
                <a:spcPct val="0"/>
              </a:spcBef>
              <a:spcAft>
                <a:spcPct val="0"/>
              </a:spcAft>
              <a:buClrTx/>
              <a:buSzTx/>
              <a:buFontTx/>
              <a:buNone/>
              <a:tabLst/>
              <a:defRPr/>
            </a:pPr>
            <a:r>
              <a:rPr kumimoji="0" lang="bg-BG" sz="2000" b="1" i="1" u="none" strike="noStrike" kern="1200" cap="none" spc="0" normalizeH="0" baseline="0" noProof="0" dirty="0">
                <a:ln>
                  <a:noFill/>
                </a:ln>
                <a:solidFill>
                  <a:srgbClr val="000000"/>
                </a:solidFill>
                <a:effectLst/>
                <a:uLnTx/>
                <a:uFillTx/>
                <a:latin typeface="Arial"/>
                <a:ea typeface="+mn-ea"/>
                <a:cs typeface="Arial" panose="020B0604020202020204" pitchFamily="34" charset="0"/>
              </a:rPr>
              <a:t>ОКС „Магистър“  след бакалавър по УЗГ</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BC58362-F720-490E-8CBD-C658D24CFFE9}" type="slidenum">
              <a:rPr lang="en-US" altLang="en-US"/>
              <a:pPr/>
              <a:t>10</a:t>
            </a:fld>
            <a:endParaRPr lang="en-US" altLang="en-US"/>
          </a:p>
        </p:txBody>
      </p:sp>
      <p:sp>
        <p:nvSpPr>
          <p:cNvPr id="86020" name="Rectangle 4"/>
          <p:cNvSpPr>
            <a:spLocks noGrp="1" noChangeArrowheads="1"/>
          </p:cNvSpPr>
          <p:nvPr>
            <p:ph type="title"/>
          </p:nvPr>
        </p:nvSpPr>
        <p:spPr>
          <a:xfrm>
            <a:off x="457200" y="277813"/>
            <a:ext cx="8229600" cy="6319837"/>
          </a:xfrm>
        </p:spPr>
        <p:txBody>
          <a:bodyPr/>
          <a:lstStyle/>
          <a:p>
            <a:pPr marL="838200" indent="-838200"/>
            <a:r>
              <a:rPr lang="bg-BG" altLang="en-US"/>
              <a:t> </a:t>
            </a:r>
            <a:r>
              <a:rPr lang="en-US" altLang="en-US" b="1" u="sng">
                <a:solidFill>
                  <a:srgbClr val="1E07A5"/>
                </a:solidFill>
              </a:rPr>
              <a:t>6. </a:t>
            </a:r>
            <a:r>
              <a:rPr lang="bg-BG" altLang="en-US" b="1" i="1" u="sng">
                <a:solidFill>
                  <a:srgbClr val="1E07A5"/>
                </a:solidFill>
              </a:rPr>
              <a:t>Развитие на програма за обучение на персонала</a:t>
            </a:r>
            <a:r>
              <a:rPr lang="bg-BG" altLang="en-US" b="1" i="1">
                <a:solidFill>
                  <a:srgbClr val="1E07A5"/>
                </a:solidFill>
              </a:rPr>
              <a:t>,</a:t>
            </a:r>
            <a:r>
              <a:rPr lang="bg-BG" altLang="en-US"/>
              <a:t> </a:t>
            </a:r>
            <a:r>
              <a:rPr lang="bg-BG" altLang="en-US" b="1"/>
              <a:t>която да подпомогне работещите за постигане целите на организацията.</a:t>
            </a:r>
          </a:p>
        </p:txBody>
      </p:sp>
      <p:sp>
        <p:nvSpPr>
          <p:cNvPr id="2" name="Date Placeholder 1"/>
          <p:cNvSpPr>
            <a:spLocks noGrp="1"/>
          </p:cNvSpPr>
          <p:nvPr>
            <p:ph type="dt" sz="half" idx="10"/>
          </p:nvPr>
        </p:nvSpPr>
        <p:spPr/>
        <p:txBody>
          <a:bodyPr/>
          <a:lstStyle/>
          <a:p>
            <a:fld id="{F15B87B7-AD99-455F-A60F-69E8252DCD01}" type="datetime1">
              <a:rPr lang="bg-BG" altLang="en-US" smtClean="0"/>
              <a:t>26.3.2020 г.</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226AD86-E31C-438A-B2C8-F3A524EEE499}" type="slidenum">
              <a:rPr lang="en-US" altLang="en-US"/>
              <a:pPr/>
              <a:t>11</a:t>
            </a:fld>
            <a:endParaRPr lang="en-US" altLang="en-US"/>
          </a:p>
        </p:txBody>
      </p:sp>
      <p:sp>
        <p:nvSpPr>
          <p:cNvPr id="88068" name="Rectangle 4"/>
          <p:cNvSpPr>
            <a:spLocks noGrp="1" noChangeArrowheads="1"/>
          </p:cNvSpPr>
          <p:nvPr>
            <p:ph type="title"/>
          </p:nvPr>
        </p:nvSpPr>
        <p:spPr>
          <a:xfrm>
            <a:off x="457200" y="277813"/>
            <a:ext cx="8229600" cy="6103937"/>
          </a:xfrm>
        </p:spPr>
        <p:txBody>
          <a:bodyPr/>
          <a:lstStyle/>
          <a:p>
            <a:pPr algn="ctr"/>
            <a:r>
              <a:rPr lang="bg-BG" altLang="en-US" b="1">
                <a:solidFill>
                  <a:srgbClr val="1E07A5"/>
                </a:solidFill>
                <a:effectLst>
                  <a:outerShdw blurRad="38100" dist="38100" dir="2700000" algn="tl">
                    <a:srgbClr val="C0C0C0"/>
                  </a:outerShdw>
                </a:effectLst>
              </a:rPr>
              <a:t>ПЛАНИРАНЕ НА ПЕРСОНАЛА</a:t>
            </a:r>
          </a:p>
        </p:txBody>
      </p:sp>
      <p:sp>
        <p:nvSpPr>
          <p:cNvPr id="2" name="Date Placeholder 1"/>
          <p:cNvSpPr>
            <a:spLocks noGrp="1"/>
          </p:cNvSpPr>
          <p:nvPr>
            <p:ph type="dt" sz="half" idx="10"/>
          </p:nvPr>
        </p:nvSpPr>
        <p:spPr/>
        <p:txBody>
          <a:bodyPr/>
          <a:lstStyle/>
          <a:p>
            <a:fld id="{1EEBF107-0167-41CC-BB19-8EC47E94CD50}" type="datetime1">
              <a:rPr lang="bg-BG" altLang="en-US" smtClean="0"/>
              <a:t>26.3.2020 г.</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DA740E7-6F8E-4837-9BB6-EDA03EF1FCE7}" type="slidenum">
              <a:rPr lang="en-US" altLang="en-US"/>
              <a:pPr/>
              <a:t>12</a:t>
            </a:fld>
            <a:endParaRPr lang="en-US" altLang="en-US"/>
          </a:p>
        </p:txBody>
      </p:sp>
      <p:sp>
        <p:nvSpPr>
          <p:cNvPr id="239618" name="Rectangle 2"/>
          <p:cNvSpPr>
            <a:spLocks noGrp="1" noChangeArrowheads="1"/>
          </p:cNvSpPr>
          <p:nvPr>
            <p:ph type="title"/>
          </p:nvPr>
        </p:nvSpPr>
        <p:spPr>
          <a:xfrm>
            <a:off x="457200" y="277813"/>
            <a:ext cx="8229600" cy="5238750"/>
          </a:xfrm>
        </p:spPr>
        <p:txBody>
          <a:bodyPr/>
          <a:lstStyle/>
          <a:p>
            <a:pPr>
              <a:lnSpc>
                <a:spcPct val="140000"/>
              </a:lnSpc>
            </a:pPr>
            <a:r>
              <a:rPr lang="bg-BG" altLang="en-US" sz="3400" b="1"/>
              <a:t>Внимателното предвиждане на нуждите от персонал представлява ценно мениджърско умение, тъй като то позволява на мениджъра да избегне кризисните моменти в обезпечаването с персонал.</a:t>
            </a:r>
            <a:endParaRPr lang="bg-BG" altLang="en-US" sz="3400" i="1" u="sng"/>
          </a:p>
        </p:txBody>
      </p:sp>
      <p:sp>
        <p:nvSpPr>
          <p:cNvPr id="2" name="Date Placeholder 1"/>
          <p:cNvSpPr>
            <a:spLocks noGrp="1"/>
          </p:cNvSpPr>
          <p:nvPr>
            <p:ph type="dt" sz="half" idx="10"/>
          </p:nvPr>
        </p:nvSpPr>
        <p:spPr/>
        <p:txBody>
          <a:bodyPr/>
          <a:lstStyle/>
          <a:p>
            <a:fld id="{D2CD6B54-BFEB-4763-B107-CF4BF40CF428}" type="datetime1">
              <a:rPr lang="bg-BG" altLang="en-US" smtClean="0"/>
              <a:t>26.3.2020 г.</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3E48182-C4B7-4D33-AEB2-2956895304E7}" type="slidenum">
              <a:rPr lang="en-US" altLang="en-US"/>
              <a:pPr/>
              <a:t>13</a:t>
            </a:fld>
            <a:endParaRPr lang="en-US" altLang="en-US"/>
          </a:p>
        </p:txBody>
      </p:sp>
      <p:sp>
        <p:nvSpPr>
          <p:cNvPr id="90116" name="Rectangle 4"/>
          <p:cNvSpPr>
            <a:spLocks noGrp="1" noChangeArrowheads="1"/>
          </p:cNvSpPr>
          <p:nvPr>
            <p:ph type="title"/>
          </p:nvPr>
        </p:nvSpPr>
        <p:spPr>
          <a:xfrm>
            <a:off x="457200" y="277813"/>
            <a:ext cx="8229600" cy="5167312"/>
          </a:xfrm>
        </p:spPr>
        <p:txBody>
          <a:bodyPr/>
          <a:lstStyle/>
          <a:p>
            <a:pPr>
              <a:lnSpc>
                <a:spcPct val="150000"/>
              </a:lnSpc>
            </a:pPr>
            <a:r>
              <a:rPr lang="bg-BG" altLang="en-US" sz="4400" b="1" dirty="0"/>
              <a:t>Ръководителят по здравни грижи </a:t>
            </a:r>
            <a:r>
              <a:rPr lang="bg-BG" altLang="en-US" sz="4400" i="1" u="sng" dirty="0"/>
              <a:t>трябва да познава и да знае:</a:t>
            </a:r>
          </a:p>
        </p:txBody>
      </p:sp>
      <p:sp>
        <p:nvSpPr>
          <p:cNvPr id="2" name="Date Placeholder 1"/>
          <p:cNvSpPr>
            <a:spLocks noGrp="1"/>
          </p:cNvSpPr>
          <p:nvPr>
            <p:ph type="dt" sz="half" idx="10"/>
          </p:nvPr>
        </p:nvSpPr>
        <p:spPr/>
        <p:txBody>
          <a:bodyPr/>
          <a:lstStyle/>
          <a:p>
            <a:fld id="{9C303FDB-3F6A-4E5A-A00B-37FC80268285}" type="datetime1">
              <a:rPr lang="bg-BG" altLang="en-US" smtClean="0"/>
              <a:t>26.3.2020 г.</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D411D9E-4EAB-4E69-857C-B1BE070B1084}" type="slidenum">
              <a:rPr lang="en-US" altLang="en-US"/>
              <a:pPr/>
              <a:t>14</a:t>
            </a:fld>
            <a:endParaRPr lang="en-US" altLang="en-US"/>
          </a:p>
        </p:txBody>
      </p:sp>
      <p:sp>
        <p:nvSpPr>
          <p:cNvPr id="92164" name="Rectangle 4"/>
          <p:cNvSpPr>
            <a:spLocks noGrp="1" noChangeArrowheads="1"/>
          </p:cNvSpPr>
          <p:nvPr>
            <p:ph type="title"/>
          </p:nvPr>
        </p:nvSpPr>
        <p:spPr>
          <a:xfrm>
            <a:off x="457200" y="277813"/>
            <a:ext cx="8229600" cy="5887491"/>
          </a:xfrm>
        </p:spPr>
        <p:txBody>
          <a:bodyPr/>
          <a:lstStyle/>
          <a:p>
            <a:r>
              <a:rPr lang="en-US" altLang="en-US" sz="3600" b="1" dirty="0"/>
              <a:t>- </a:t>
            </a:r>
            <a:r>
              <a:rPr lang="bg-BG" altLang="en-US" sz="3600" b="1" dirty="0"/>
              <a:t>възможните източници на съответен здравен персонал;</a:t>
            </a:r>
            <a:br>
              <a:rPr lang="bg-BG" altLang="en-US" sz="3600" b="1" dirty="0"/>
            </a:br>
            <a:r>
              <a:rPr lang="en-US" altLang="en-US" sz="3600" b="1" dirty="0"/>
              <a:t>- </a:t>
            </a:r>
            <a:r>
              <a:rPr lang="bg-BG" altLang="en-US" sz="3600" b="1" dirty="0"/>
              <a:t>колко студенти се подготвят в близките университети и колежи;</a:t>
            </a:r>
            <a:br>
              <a:rPr lang="bg-BG" altLang="en-US" sz="3600" b="1" dirty="0"/>
            </a:br>
            <a:r>
              <a:rPr lang="en-US" altLang="en-US" sz="3600" b="1" dirty="0"/>
              <a:t>- </a:t>
            </a:r>
            <a:r>
              <a:rPr lang="bg-BG" altLang="en-US" sz="3600" b="1" dirty="0"/>
              <a:t>обичайната продължителност на заетост на </a:t>
            </a:r>
            <a:r>
              <a:rPr lang="bg-BG" altLang="en-US" sz="3600" b="1" dirty="0" err="1"/>
              <a:t>новонаетите</a:t>
            </a:r>
            <a:r>
              <a:rPr lang="bg-BG" altLang="en-US" sz="3600" b="1" dirty="0"/>
              <a:t> лица;</a:t>
            </a:r>
            <a:br>
              <a:rPr lang="bg-BG" altLang="en-US" sz="3600" b="1" dirty="0"/>
            </a:br>
            <a:r>
              <a:rPr lang="en-US" altLang="en-US" sz="3600" b="1" dirty="0"/>
              <a:t>- </a:t>
            </a:r>
            <a:r>
              <a:rPr lang="bg-BG" altLang="en-US" sz="3600" b="1" dirty="0"/>
              <a:t>пиковите периоди на напускане на персонала;</a:t>
            </a:r>
            <a:br>
              <a:rPr lang="bg-BG" altLang="en-US" sz="3600" b="1" dirty="0"/>
            </a:br>
            <a:r>
              <a:rPr lang="en-US" altLang="en-US" sz="3600" b="1" dirty="0"/>
              <a:t>- </a:t>
            </a:r>
            <a:r>
              <a:rPr lang="bg-BG" altLang="en-US" sz="3600" b="1" dirty="0"/>
              <a:t>периодите с най-г</a:t>
            </a:r>
            <a:r>
              <a:rPr lang="en-US" altLang="en-US" sz="3600" b="1" dirty="0"/>
              <a:t>o</a:t>
            </a:r>
            <a:r>
              <a:rPr lang="bg-BG" altLang="en-US" sz="3600" b="1" dirty="0" err="1"/>
              <a:t>лям</a:t>
            </a:r>
            <a:r>
              <a:rPr lang="bg-BG" altLang="en-US" sz="3600" b="1" dirty="0"/>
              <a:t> брой пациенти и др.</a:t>
            </a:r>
          </a:p>
        </p:txBody>
      </p:sp>
      <p:sp>
        <p:nvSpPr>
          <p:cNvPr id="2" name="Date Placeholder 1"/>
          <p:cNvSpPr>
            <a:spLocks noGrp="1"/>
          </p:cNvSpPr>
          <p:nvPr>
            <p:ph type="dt" sz="half" idx="10"/>
          </p:nvPr>
        </p:nvSpPr>
        <p:spPr/>
        <p:txBody>
          <a:bodyPr/>
          <a:lstStyle/>
          <a:p>
            <a:fld id="{357BC73C-A338-440C-B84F-AA303A3BECD5}" type="datetime1">
              <a:rPr lang="bg-BG" altLang="en-US" smtClean="0"/>
              <a:t>26.3.2020 г.</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6605993-77BC-4B9E-AF00-DF5D6CA44653}" type="slidenum">
              <a:rPr lang="en-US" altLang="en-US"/>
              <a:pPr/>
              <a:t>15</a:t>
            </a:fld>
            <a:endParaRPr lang="en-US" altLang="en-US"/>
          </a:p>
        </p:txBody>
      </p:sp>
      <p:sp>
        <p:nvSpPr>
          <p:cNvPr id="94212" name="Rectangle 4"/>
          <p:cNvSpPr>
            <a:spLocks noGrp="1" noChangeArrowheads="1"/>
          </p:cNvSpPr>
          <p:nvPr>
            <p:ph type="title"/>
          </p:nvPr>
        </p:nvSpPr>
        <p:spPr>
          <a:xfrm>
            <a:off x="457200" y="277813"/>
            <a:ext cx="8229600" cy="6319837"/>
          </a:xfrm>
        </p:spPr>
        <p:txBody>
          <a:bodyPr/>
          <a:lstStyle/>
          <a:p>
            <a:pPr algn="ctr"/>
            <a:r>
              <a:rPr lang="bg-BG" altLang="en-US" b="1">
                <a:solidFill>
                  <a:srgbClr val="1E07A5"/>
                </a:solidFill>
                <a:effectLst>
                  <a:outerShdw blurRad="38100" dist="38100" dir="2700000" algn="tl">
                    <a:srgbClr val="C0C0C0"/>
                  </a:outerShdw>
                </a:effectLst>
              </a:rPr>
              <a:t>НАБИРАНЕ НА ПЕРСОНАЛА</a:t>
            </a:r>
          </a:p>
        </p:txBody>
      </p:sp>
      <p:sp>
        <p:nvSpPr>
          <p:cNvPr id="2" name="Date Placeholder 1"/>
          <p:cNvSpPr>
            <a:spLocks noGrp="1"/>
          </p:cNvSpPr>
          <p:nvPr>
            <p:ph type="dt" sz="half" idx="10"/>
          </p:nvPr>
        </p:nvSpPr>
        <p:spPr/>
        <p:txBody>
          <a:bodyPr/>
          <a:lstStyle/>
          <a:p>
            <a:fld id="{805DC223-B385-4029-A0F0-F68FDC421515}" type="datetime1">
              <a:rPr lang="bg-BG" altLang="en-US" smtClean="0"/>
              <a:t>26.3.2020 г.</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AF77F59-8832-4009-A071-99D0FF48A628}" type="slidenum">
              <a:rPr lang="en-US" altLang="en-US"/>
              <a:pPr/>
              <a:t>16</a:t>
            </a:fld>
            <a:endParaRPr lang="en-US" altLang="en-US"/>
          </a:p>
        </p:txBody>
      </p:sp>
      <p:sp>
        <p:nvSpPr>
          <p:cNvPr id="96260" name="Rectangle 4"/>
          <p:cNvSpPr>
            <a:spLocks noGrp="1" noChangeArrowheads="1"/>
          </p:cNvSpPr>
          <p:nvPr>
            <p:ph type="title"/>
          </p:nvPr>
        </p:nvSpPr>
        <p:spPr>
          <a:xfrm>
            <a:off x="457200" y="277813"/>
            <a:ext cx="8229600" cy="6391275"/>
          </a:xfrm>
        </p:spPr>
        <p:txBody>
          <a:bodyPr/>
          <a:lstStyle/>
          <a:p>
            <a:r>
              <a:rPr lang="bg-BG" altLang="en-US" b="1" i="1" u="sng">
                <a:solidFill>
                  <a:srgbClr val="1E07A5"/>
                </a:solidFill>
              </a:rPr>
              <a:t>Набирането на персонала</a:t>
            </a:r>
            <a:r>
              <a:rPr lang="bg-BG" altLang="en-US"/>
              <a:t> </a:t>
            </a:r>
            <a:r>
              <a:rPr lang="bg-BG" altLang="en-US" b="1"/>
              <a:t>представлява процес на активно издирване или привличане на кандидати за съществуващи работни места.</a:t>
            </a:r>
            <a:r>
              <a:rPr lang="bg-BG" altLang="en-US"/>
              <a:t> </a:t>
            </a:r>
          </a:p>
        </p:txBody>
      </p:sp>
      <p:sp>
        <p:nvSpPr>
          <p:cNvPr id="2" name="Date Placeholder 1"/>
          <p:cNvSpPr>
            <a:spLocks noGrp="1"/>
          </p:cNvSpPr>
          <p:nvPr>
            <p:ph type="dt" sz="half" idx="10"/>
          </p:nvPr>
        </p:nvSpPr>
        <p:spPr/>
        <p:txBody>
          <a:bodyPr/>
          <a:lstStyle/>
          <a:p>
            <a:fld id="{7E56F13D-491A-49D9-A746-2F3DB5EEFDB6}" type="datetime1">
              <a:rPr lang="bg-BG" altLang="en-US" smtClean="0"/>
              <a:t>26.3.2020 г.</a:t>
            </a:fld>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77B3C3B-3191-4371-A238-1B05F8073D39}" type="slidenum">
              <a:rPr lang="en-US" altLang="en-US"/>
              <a:pPr/>
              <a:t>17</a:t>
            </a:fld>
            <a:endParaRPr lang="en-US" altLang="en-US"/>
          </a:p>
        </p:txBody>
      </p:sp>
      <p:sp>
        <p:nvSpPr>
          <p:cNvPr id="98308" name="Rectangle 4"/>
          <p:cNvSpPr>
            <a:spLocks noGrp="1" noChangeArrowheads="1"/>
          </p:cNvSpPr>
          <p:nvPr>
            <p:ph type="title"/>
          </p:nvPr>
        </p:nvSpPr>
        <p:spPr>
          <a:xfrm>
            <a:off x="457200" y="277813"/>
            <a:ext cx="8229600" cy="6319837"/>
          </a:xfrm>
        </p:spPr>
        <p:txBody>
          <a:bodyPr/>
          <a:lstStyle/>
          <a:p>
            <a:r>
              <a:rPr lang="bg-BG" altLang="en-US" b="1"/>
              <a:t>В процеса на привличане на кандидати за съществуващи работни места могат да се използват</a:t>
            </a:r>
            <a:r>
              <a:rPr lang="bg-BG" altLang="en-US"/>
              <a:t> </a:t>
            </a:r>
            <a:r>
              <a:rPr lang="bg-BG" altLang="en-US" b="1" i="1" u="sng">
                <a:solidFill>
                  <a:srgbClr val="1E07A5"/>
                </a:solidFill>
              </a:rPr>
              <a:t>различни стратегии:</a:t>
            </a:r>
          </a:p>
        </p:txBody>
      </p:sp>
      <p:sp>
        <p:nvSpPr>
          <p:cNvPr id="2" name="Date Placeholder 1"/>
          <p:cNvSpPr>
            <a:spLocks noGrp="1"/>
          </p:cNvSpPr>
          <p:nvPr>
            <p:ph type="dt" sz="half" idx="10"/>
          </p:nvPr>
        </p:nvSpPr>
        <p:spPr/>
        <p:txBody>
          <a:bodyPr/>
          <a:lstStyle/>
          <a:p>
            <a:fld id="{6709DBDA-C6E2-483A-939C-2719095CE535}" type="datetime1">
              <a:rPr lang="bg-BG" altLang="en-US" smtClean="0"/>
              <a:t>26.3.2020 г.</a:t>
            </a:fld>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3BDB69E-6210-4AB7-9706-4ED2DF33B446}" type="slidenum">
              <a:rPr lang="en-US" altLang="en-US"/>
              <a:pPr/>
              <a:t>18</a:t>
            </a:fld>
            <a:endParaRPr lang="en-US" altLang="en-US"/>
          </a:p>
        </p:txBody>
      </p:sp>
      <p:sp>
        <p:nvSpPr>
          <p:cNvPr id="100356" name="Rectangle 4"/>
          <p:cNvSpPr>
            <a:spLocks noGrp="1" noChangeArrowheads="1"/>
          </p:cNvSpPr>
          <p:nvPr>
            <p:ph type="title"/>
          </p:nvPr>
        </p:nvSpPr>
        <p:spPr>
          <a:xfrm>
            <a:off x="457200" y="277813"/>
            <a:ext cx="8229600" cy="6391275"/>
          </a:xfrm>
        </p:spPr>
        <p:txBody>
          <a:bodyPr/>
          <a:lstStyle/>
          <a:p>
            <a:pPr>
              <a:buFontTx/>
              <a:buChar char="-"/>
            </a:pPr>
            <a:r>
              <a:rPr lang="bg-BG" altLang="en-US" sz="3400" dirty="0"/>
              <a:t> </a:t>
            </a:r>
            <a:r>
              <a:rPr lang="bg-BG" altLang="en-US" sz="3400" b="1" dirty="0"/>
              <a:t>обяви в местни вестници и професионални организации; </a:t>
            </a:r>
            <a:br>
              <a:rPr lang="bg-BG" altLang="en-US" sz="3400" b="1" dirty="0"/>
            </a:br>
            <a:br>
              <a:rPr lang="bg-BG" altLang="en-US" sz="3400" b="1" dirty="0"/>
            </a:br>
            <a:r>
              <a:rPr lang="bg-BG" altLang="en-US" sz="3400" b="1" dirty="0"/>
              <a:t> - разпространение на информация в най-близко разположените медицински университети и колежи; </a:t>
            </a:r>
            <a:br>
              <a:rPr lang="bg-BG" altLang="en-US" sz="3400" b="1" dirty="0"/>
            </a:br>
            <a:br>
              <a:rPr lang="bg-BG" altLang="en-US" sz="3400" b="1" dirty="0"/>
            </a:br>
            <a:r>
              <a:rPr lang="bg-BG" altLang="en-US" sz="3400" b="1" dirty="0"/>
              <a:t>- обяви в национални професионални списания (отнемат повече време и са по-скъпи);</a:t>
            </a:r>
          </a:p>
        </p:txBody>
      </p:sp>
      <p:sp>
        <p:nvSpPr>
          <p:cNvPr id="2" name="Date Placeholder 1"/>
          <p:cNvSpPr>
            <a:spLocks noGrp="1"/>
          </p:cNvSpPr>
          <p:nvPr>
            <p:ph type="dt" sz="half" idx="10"/>
          </p:nvPr>
        </p:nvSpPr>
        <p:spPr/>
        <p:txBody>
          <a:bodyPr/>
          <a:lstStyle/>
          <a:p>
            <a:fld id="{BEC27058-8978-4B5F-A840-FF73EB19D2E3}" type="datetime1">
              <a:rPr lang="bg-BG" altLang="en-US" smtClean="0"/>
              <a:t>26.3.2020 г.</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24CBF6A-F664-40FB-8F90-584F2949D64E}" type="slidenum">
              <a:rPr lang="en-US" altLang="en-US"/>
              <a:pPr/>
              <a:t>19</a:t>
            </a:fld>
            <a:endParaRPr lang="en-US" altLang="en-US"/>
          </a:p>
        </p:txBody>
      </p:sp>
      <p:sp>
        <p:nvSpPr>
          <p:cNvPr id="102404" name="Rectangle 4"/>
          <p:cNvSpPr>
            <a:spLocks noGrp="1" noChangeArrowheads="1"/>
          </p:cNvSpPr>
          <p:nvPr>
            <p:ph type="title"/>
          </p:nvPr>
        </p:nvSpPr>
        <p:spPr>
          <a:xfrm>
            <a:off x="395288" y="333375"/>
            <a:ext cx="8229600" cy="5903937"/>
          </a:xfrm>
        </p:spPr>
        <p:txBody>
          <a:bodyPr/>
          <a:lstStyle/>
          <a:p>
            <a:pPr>
              <a:buFontTx/>
              <a:buChar char="-"/>
            </a:pPr>
            <a:r>
              <a:rPr lang="bg-BG" altLang="en-US" sz="3400" b="1" dirty="0"/>
              <a:t> използване на по-евтини средства като: </a:t>
            </a:r>
            <a:br>
              <a:rPr lang="bg-BG" altLang="en-US" sz="3400" b="1" dirty="0"/>
            </a:br>
            <a:r>
              <a:rPr lang="bg-BG" altLang="en-US" sz="3400" b="1" dirty="0"/>
              <a:t>	= устна информация и препоръки от страна на собствения удовлетворен от работата персонал;</a:t>
            </a:r>
            <a:br>
              <a:rPr lang="bg-BG" altLang="en-US" sz="3400" b="1" dirty="0"/>
            </a:br>
            <a:r>
              <a:rPr lang="bg-BG" altLang="en-US" sz="3400" b="1" dirty="0"/>
              <a:t>	= провеждане на дни на отворените врати за здравните професионалисти от общността;</a:t>
            </a:r>
            <a:br>
              <a:rPr lang="bg-BG" altLang="en-US" sz="3400" b="1" dirty="0"/>
            </a:br>
            <a:r>
              <a:rPr lang="bg-BG" altLang="en-US" sz="3400" b="1" dirty="0"/>
              <a:t>	= участие в „Дни на кариерата” в близките медицински университети и колежи;</a:t>
            </a:r>
          </a:p>
        </p:txBody>
      </p:sp>
      <p:sp>
        <p:nvSpPr>
          <p:cNvPr id="2" name="Date Placeholder 1"/>
          <p:cNvSpPr>
            <a:spLocks noGrp="1"/>
          </p:cNvSpPr>
          <p:nvPr>
            <p:ph type="dt" sz="half" idx="10"/>
          </p:nvPr>
        </p:nvSpPr>
        <p:spPr/>
        <p:txBody>
          <a:bodyPr/>
          <a:lstStyle/>
          <a:p>
            <a:fld id="{4B19F97E-4E17-40A1-B195-8B84C9F4C493}" type="datetime1">
              <a:rPr lang="bg-BG" altLang="en-US" smtClean="0"/>
              <a:t>26.3.2020 г.</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1CE8D84-8BA3-41F7-A05F-21851A4B2DCE}" type="slidenum">
              <a:rPr lang="en-US" altLang="en-US"/>
              <a:pPr/>
              <a:t>2</a:t>
            </a:fld>
            <a:endParaRPr lang="en-US" altLang="en-US"/>
          </a:p>
        </p:txBody>
      </p:sp>
      <p:sp>
        <p:nvSpPr>
          <p:cNvPr id="69636" name="Rectangle 4"/>
          <p:cNvSpPr>
            <a:spLocks noGrp="1" noChangeArrowheads="1"/>
          </p:cNvSpPr>
          <p:nvPr>
            <p:ph type="title"/>
          </p:nvPr>
        </p:nvSpPr>
        <p:spPr>
          <a:xfrm>
            <a:off x="457200" y="277813"/>
            <a:ext cx="8229600" cy="6391275"/>
          </a:xfrm>
        </p:spPr>
        <p:txBody>
          <a:bodyPr/>
          <a:lstStyle/>
          <a:p>
            <a:r>
              <a:rPr lang="bg-BG" altLang="en-US" b="1" i="1" u="sng">
                <a:solidFill>
                  <a:srgbClr val="1E07A5"/>
                </a:solidFill>
                <a:effectLst>
                  <a:outerShdw blurRad="38100" dist="38100" dir="2700000" algn="tl">
                    <a:srgbClr val="C0C0C0"/>
                  </a:outerShdw>
                </a:effectLst>
              </a:rPr>
              <a:t>Управлението на човешките ресурси /УЧР/</a:t>
            </a:r>
            <a:r>
              <a:rPr lang="bg-BG" altLang="en-US"/>
              <a:t> представлява процес на постигане на целите на организацията чрез привличане, подбор, задържане, освобождаване от работа, развитие и целесъобразно използване на човешките ресурси в организацията. </a:t>
            </a:r>
          </a:p>
        </p:txBody>
      </p:sp>
      <p:sp>
        <p:nvSpPr>
          <p:cNvPr id="2" name="Date Placeholder 1"/>
          <p:cNvSpPr>
            <a:spLocks noGrp="1"/>
          </p:cNvSpPr>
          <p:nvPr>
            <p:ph type="dt" sz="half" idx="10"/>
          </p:nvPr>
        </p:nvSpPr>
        <p:spPr/>
        <p:txBody>
          <a:bodyPr/>
          <a:lstStyle/>
          <a:p>
            <a:fld id="{017E4BDF-D781-4849-8A4B-B6BB0AB6449C}" type="datetime1">
              <a:rPr lang="bg-BG" altLang="en-US" smtClean="0"/>
              <a:t>26.3.2020 г.</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CEE5A6A-E9CC-443C-8EC4-AB2BD8BC2084}" type="slidenum">
              <a:rPr lang="en-US" altLang="en-US"/>
              <a:pPr/>
              <a:t>20</a:t>
            </a:fld>
            <a:endParaRPr lang="en-US" altLang="en-US"/>
          </a:p>
        </p:txBody>
      </p:sp>
      <p:sp>
        <p:nvSpPr>
          <p:cNvPr id="106500" name="Rectangle 4"/>
          <p:cNvSpPr>
            <a:spLocks noGrp="1" noChangeArrowheads="1"/>
          </p:cNvSpPr>
          <p:nvPr>
            <p:ph type="title"/>
          </p:nvPr>
        </p:nvSpPr>
        <p:spPr>
          <a:xfrm>
            <a:off x="468313" y="260350"/>
            <a:ext cx="8229600" cy="6337300"/>
          </a:xfrm>
        </p:spPr>
        <p:txBody>
          <a:bodyPr/>
          <a:lstStyle/>
          <a:p>
            <a:pPr>
              <a:lnSpc>
                <a:spcPct val="120000"/>
              </a:lnSpc>
            </a:pPr>
            <a:r>
              <a:rPr lang="bg-BG" altLang="en-US" sz="2800" b="1" dirty="0"/>
              <a:t>	= </a:t>
            </a:r>
            <a:r>
              <a:rPr lang="bg-BG" altLang="en-US" sz="3200" b="1" dirty="0"/>
              <a:t>разпространение на печатни материали (ръчно или по пощата) в отговор на запитвания за работни места; такива материали следва да съдържат информация за философията на организацията, заплащането и други ползи, данни за общността, която дадената организация обслужва, името на</a:t>
            </a:r>
            <a:r>
              <a:rPr lang="bg-BG" altLang="en-US" sz="3200" dirty="0"/>
              <a:t> </a:t>
            </a:r>
            <a:r>
              <a:rPr lang="bg-BG" altLang="en-US" sz="3200" b="1" dirty="0"/>
              <a:t>лицето за контакт и др.</a:t>
            </a:r>
            <a:br>
              <a:rPr lang="bg-BG" altLang="en-US" sz="3200" b="1" dirty="0"/>
            </a:br>
            <a:endParaRPr lang="bg-BG" altLang="en-US" sz="3200" dirty="0"/>
          </a:p>
        </p:txBody>
      </p:sp>
      <p:sp>
        <p:nvSpPr>
          <p:cNvPr id="2" name="Date Placeholder 1"/>
          <p:cNvSpPr>
            <a:spLocks noGrp="1"/>
          </p:cNvSpPr>
          <p:nvPr>
            <p:ph type="dt" sz="half" idx="10"/>
          </p:nvPr>
        </p:nvSpPr>
        <p:spPr/>
        <p:txBody>
          <a:bodyPr/>
          <a:lstStyle/>
          <a:p>
            <a:fld id="{BF3022AF-6A00-4769-9FC3-194E00F595AC}" type="datetime1">
              <a:rPr lang="bg-BG" altLang="en-US" smtClean="0"/>
              <a:t>26.3.2020 г.</a:t>
            </a:fld>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ED3B748-AD6A-4799-91BD-1F74764814AA}" type="slidenum">
              <a:rPr lang="en-US" altLang="en-US"/>
              <a:pPr/>
              <a:t>21</a:t>
            </a:fld>
            <a:endParaRPr lang="en-US" altLang="en-US"/>
          </a:p>
        </p:txBody>
      </p:sp>
      <p:sp>
        <p:nvSpPr>
          <p:cNvPr id="110596" name="Rectangle 4"/>
          <p:cNvSpPr>
            <a:spLocks noGrp="1" noChangeArrowheads="1"/>
          </p:cNvSpPr>
          <p:nvPr>
            <p:ph type="title"/>
          </p:nvPr>
        </p:nvSpPr>
        <p:spPr>
          <a:xfrm>
            <a:off x="457200" y="277813"/>
            <a:ext cx="8229600" cy="6391275"/>
          </a:xfrm>
        </p:spPr>
        <p:txBody>
          <a:bodyPr/>
          <a:lstStyle/>
          <a:p>
            <a:pPr algn="ctr"/>
            <a:r>
              <a:rPr lang="bg-BG" altLang="en-US" sz="4800" b="1">
                <a:solidFill>
                  <a:srgbClr val="1E07A5"/>
                </a:solidFill>
                <a:effectLst>
                  <a:outerShdw blurRad="38100" dist="38100" dir="2700000" algn="tl">
                    <a:srgbClr val="C0C0C0"/>
                  </a:outerShdw>
                </a:effectLst>
              </a:rPr>
              <a:t>ИНТЕРВЮИРАНЕ</a:t>
            </a:r>
          </a:p>
        </p:txBody>
      </p:sp>
      <p:sp>
        <p:nvSpPr>
          <p:cNvPr id="2" name="Date Placeholder 1"/>
          <p:cNvSpPr>
            <a:spLocks noGrp="1"/>
          </p:cNvSpPr>
          <p:nvPr>
            <p:ph type="dt" sz="half" idx="10"/>
          </p:nvPr>
        </p:nvSpPr>
        <p:spPr/>
        <p:txBody>
          <a:bodyPr/>
          <a:lstStyle/>
          <a:p>
            <a:fld id="{9B95A372-F8C9-410B-A619-BE242B9EA2AF}" type="datetime1">
              <a:rPr lang="bg-BG" altLang="en-US" smtClean="0"/>
              <a:t>26.3.2020 г.</a:t>
            </a:fld>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FBCEA19-86CE-4084-83D7-3CD01C5C1E72}" type="slidenum">
              <a:rPr lang="en-US" altLang="en-US"/>
              <a:pPr/>
              <a:t>22</a:t>
            </a:fld>
            <a:endParaRPr lang="en-US" altLang="en-US"/>
          </a:p>
        </p:txBody>
      </p:sp>
      <p:sp>
        <p:nvSpPr>
          <p:cNvPr id="112644" name="Rectangle 4"/>
          <p:cNvSpPr>
            <a:spLocks noGrp="1" noChangeArrowheads="1"/>
          </p:cNvSpPr>
          <p:nvPr>
            <p:ph type="title"/>
          </p:nvPr>
        </p:nvSpPr>
        <p:spPr>
          <a:xfrm>
            <a:off x="457200" y="277813"/>
            <a:ext cx="8229600" cy="6319837"/>
          </a:xfrm>
        </p:spPr>
        <p:txBody>
          <a:bodyPr/>
          <a:lstStyle/>
          <a:p>
            <a:r>
              <a:rPr lang="bg-BG" altLang="en-US" sz="3400" b="1" i="1" u="sng" dirty="0">
                <a:solidFill>
                  <a:srgbClr val="1E07A5"/>
                </a:solidFill>
                <a:effectLst>
                  <a:outerShdw blurRad="38100" dist="38100" dir="2700000" algn="tl">
                    <a:srgbClr val="C0C0C0"/>
                  </a:outerShdw>
                </a:effectLst>
              </a:rPr>
              <a:t>Интервюто</a:t>
            </a:r>
            <a:r>
              <a:rPr lang="bg-BG" altLang="en-US" sz="3400" b="1" dirty="0">
                <a:solidFill>
                  <a:srgbClr val="1E07A5"/>
                </a:solidFill>
                <a:effectLst>
                  <a:outerShdw blurRad="38100" dist="38100" dir="2700000" algn="tl">
                    <a:srgbClr val="C0C0C0"/>
                  </a:outerShdw>
                </a:effectLst>
              </a:rPr>
              <a:t> </a:t>
            </a:r>
            <a:r>
              <a:rPr lang="bg-BG" altLang="en-US" sz="3400" b="1" dirty="0"/>
              <a:t>остава единственият най-често използван подход в процеса на наемане на персонал. </a:t>
            </a:r>
            <a:br>
              <a:rPr lang="bg-BG" altLang="en-US" sz="3400" b="1" dirty="0"/>
            </a:br>
            <a:br>
              <a:rPr lang="bg-BG" altLang="en-US" sz="3400" b="1" dirty="0"/>
            </a:br>
            <a:r>
              <a:rPr lang="bg-BG" altLang="en-US" sz="3400" b="1" i="1" u="sng" dirty="0">
                <a:solidFill>
                  <a:srgbClr val="1E07A5"/>
                </a:solidFill>
                <a:effectLst>
                  <a:outerShdw blurRad="38100" dist="38100" dir="2700000" algn="tl">
                    <a:srgbClr val="000000">
                      <a:alpha val="43137"/>
                    </a:srgbClr>
                  </a:outerShdw>
                </a:effectLst>
              </a:rPr>
              <a:t>Интервюто</a:t>
            </a:r>
            <a:r>
              <a:rPr lang="bg-BG" altLang="en-US" sz="3400" b="1" dirty="0"/>
              <a:t> представлява среща за набиране на информация между индивид, кандидатстващ за дадена длъжност и член на дадена организация, извършващ набирането на персонал.</a:t>
            </a:r>
            <a:r>
              <a:rPr lang="bg-BG" altLang="en-US" sz="3400" dirty="0"/>
              <a:t> </a:t>
            </a:r>
          </a:p>
        </p:txBody>
      </p:sp>
      <p:sp>
        <p:nvSpPr>
          <p:cNvPr id="2" name="Date Placeholder 1"/>
          <p:cNvSpPr>
            <a:spLocks noGrp="1"/>
          </p:cNvSpPr>
          <p:nvPr>
            <p:ph type="dt" sz="half" idx="10"/>
          </p:nvPr>
        </p:nvSpPr>
        <p:spPr/>
        <p:txBody>
          <a:bodyPr/>
          <a:lstStyle/>
          <a:p>
            <a:fld id="{0629371C-46CA-4E9C-8BAC-AEDC38ABEEDF}" type="datetime1">
              <a:rPr lang="bg-BG" altLang="en-US" smtClean="0"/>
              <a:t>26.3.2020 г.</a:t>
            </a:fld>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662C4A3-3AE4-48C2-B880-2F40DFF4E09F}" type="slidenum">
              <a:rPr lang="en-US" altLang="en-US"/>
              <a:pPr/>
              <a:t>23</a:t>
            </a:fld>
            <a:endParaRPr lang="en-US" altLang="en-US"/>
          </a:p>
        </p:txBody>
      </p:sp>
      <p:sp>
        <p:nvSpPr>
          <p:cNvPr id="131076" name="Rectangle 4"/>
          <p:cNvSpPr>
            <a:spLocks noGrp="1" noChangeArrowheads="1"/>
          </p:cNvSpPr>
          <p:nvPr>
            <p:ph type="title"/>
          </p:nvPr>
        </p:nvSpPr>
        <p:spPr>
          <a:xfrm>
            <a:off x="468313" y="333375"/>
            <a:ext cx="8229600" cy="5759921"/>
          </a:xfrm>
        </p:spPr>
        <p:txBody>
          <a:bodyPr/>
          <a:lstStyle/>
          <a:p>
            <a:r>
              <a:rPr lang="bg-BG" altLang="en-US" b="1" i="1" u="sng" dirty="0">
                <a:solidFill>
                  <a:srgbClr val="1E07A5"/>
                </a:solidFill>
                <a:effectLst>
                  <a:outerShdw blurRad="38100" dist="38100" dir="2700000" algn="tl">
                    <a:srgbClr val="C0C0C0"/>
                  </a:outerShdw>
                </a:effectLst>
              </a:rPr>
              <a:t>Чрез интервюто се постигат 3 основни цели на подбора:</a:t>
            </a:r>
            <a:br>
              <a:rPr lang="bg-BG" altLang="en-US" b="1" i="1" u="sng" dirty="0">
                <a:solidFill>
                  <a:srgbClr val="1E07A5"/>
                </a:solidFill>
                <a:effectLst>
                  <a:outerShdw blurRad="38100" dist="38100" dir="2700000" algn="tl">
                    <a:srgbClr val="C0C0C0"/>
                  </a:outerShdw>
                </a:effectLst>
              </a:rPr>
            </a:br>
            <a:br>
              <a:rPr lang="bg-BG" altLang="en-US" i="1" u="sng" dirty="0"/>
            </a:br>
            <a:r>
              <a:rPr lang="en-US" altLang="en-US" b="1" dirty="0"/>
              <a:t>1. </a:t>
            </a:r>
            <a:r>
              <a:rPr lang="bg-BG" altLang="en-US" b="1" dirty="0"/>
              <a:t>Интервюто се стреми да извлече достатъчно информация за определяне на пригодността на кандидата за наличната длъжност.</a:t>
            </a:r>
          </a:p>
        </p:txBody>
      </p:sp>
      <p:sp>
        <p:nvSpPr>
          <p:cNvPr id="2" name="Date Placeholder 1"/>
          <p:cNvSpPr>
            <a:spLocks noGrp="1"/>
          </p:cNvSpPr>
          <p:nvPr>
            <p:ph type="dt" sz="half" idx="10"/>
          </p:nvPr>
        </p:nvSpPr>
        <p:spPr/>
        <p:txBody>
          <a:bodyPr/>
          <a:lstStyle/>
          <a:p>
            <a:fld id="{62B4C505-D529-40DE-86DD-D58563BAE77C}" type="datetime1">
              <a:rPr lang="bg-BG" altLang="en-US" smtClean="0"/>
              <a:t>26.3.2020 г.</a:t>
            </a:fld>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4006AA-6A79-4DD6-B4B1-2A65A156AEF6}" type="slidenum">
              <a:rPr lang="en-US" altLang="en-US"/>
              <a:pPr/>
              <a:t>24</a:t>
            </a:fld>
            <a:endParaRPr lang="en-US" altLang="en-US"/>
          </a:p>
        </p:txBody>
      </p:sp>
      <p:sp>
        <p:nvSpPr>
          <p:cNvPr id="133124" name="Rectangle 4"/>
          <p:cNvSpPr>
            <a:spLocks noGrp="1" noChangeArrowheads="1"/>
          </p:cNvSpPr>
          <p:nvPr>
            <p:ph type="title"/>
          </p:nvPr>
        </p:nvSpPr>
        <p:spPr>
          <a:xfrm>
            <a:off x="457200" y="277813"/>
            <a:ext cx="8229600" cy="5815483"/>
          </a:xfrm>
        </p:spPr>
        <p:txBody>
          <a:bodyPr/>
          <a:lstStyle/>
          <a:p>
            <a:r>
              <a:rPr lang="en-US" altLang="en-US" sz="3200" b="1" dirty="0"/>
              <a:t>2. </a:t>
            </a:r>
            <a:r>
              <a:rPr lang="bg-BG" altLang="en-US" sz="3200" b="1" dirty="0"/>
              <a:t>Кандидатът извлича необходимата информация за вземане на разумно решение за приемане на работата в случай че тя бъде предложена.</a:t>
            </a:r>
            <a:br>
              <a:rPr lang="bg-BG" altLang="en-US" sz="3200" b="1" dirty="0"/>
            </a:br>
            <a:br>
              <a:rPr lang="bg-BG" altLang="en-US" sz="3200" b="1" dirty="0"/>
            </a:br>
            <a:r>
              <a:rPr lang="en-US" altLang="en-US" sz="3200" b="1" dirty="0"/>
              <a:t>3. </a:t>
            </a:r>
            <a:r>
              <a:rPr lang="bg-BG" altLang="en-US" sz="3200" b="1" dirty="0"/>
              <a:t>Интервюиращият се стреми да води интервюто по такъв начин, че независимо от резултата от интервюто, кандидатът да продължи да уважава и да е доброжелателен към организацията.</a:t>
            </a:r>
            <a:r>
              <a:rPr lang="bg-BG" altLang="en-US" sz="3200" dirty="0"/>
              <a:t> </a:t>
            </a:r>
          </a:p>
        </p:txBody>
      </p:sp>
      <p:sp>
        <p:nvSpPr>
          <p:cNvPr id="2" name="Date Placeholder 1"/>
          <p:cNvSpPr>
            <a:spLocks noGrp="1"/>
          </p:cNvSpPr>
          <p:nvPr>
            <p:ph type="dt" sz="half" idx="10"/>
          </p:nvPr>
        </p:nvSpPr>
        <p:spPr/>
        <p:txBody>
          <a:bodyPr/>
          <a:lstStyle/>
          <a:p>
            <a:fld id="{60360BFC-888F-46F7-B829-5AC2B1D976BA}" type="datetime1">
              <a:rPr lang="bg-BG" altLang="en-US" smtClean="0"/>
              <a:t>26.3.2020 г.</a:t>
            </a:fld>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A8EE722-CD90-4E3B-BB3D-08429C106DB9}" type="slidenum">
              <a:rPr lang="en-US" altLang="en-US"/>
              <a:pPr/>
              <a:t>25</a:t>
            </a:fld>
            <a:endParaRPr lang="en-US" altLang="en-US"/>
          </a:p>
        </p:txBody>
      </p:sp>
      <p:sp>
        <p:nvSpPr>
          <p:cNvPr id="135172" name="Rectangle 4"/>
          <p:cNvSpPr>
            <a:spLocks noGrp="1" noChangeArrowheads="1"/>
          </p:cNvSpPr>
          <p:nvPr>
            <p:ph type="title"/>
          </p:nvPr>
        </p:nvSpPr>
        <p:spPr>
          <a:xfrm>
            <a:off x="457200" y="277813"/>
            <a:ext cx="8229600" cy="6580187"/>
          </a:xfrm>
        </p:spPr>
        <p:txBody>
          <a:bodyPr/>
          <a:lstStyle/>
          <a:p>
            <a:pPr>
              <a:lnSpc>
                <a:spcPct val="150000"/>
              </a:lnSpc>
            </a:pPr>
            <a:r>
              <a:rPr lang="bg-BG" altLang="en-US" b="1">
                <a:solidFill>
                  <a:srgbClr val="1E07A5"/>
                </a:solidFill>
                <a:effectLst>
                  <a:outerShdw blurRad="38100" dist="38100" dir="2700000" algn="tl">
                    <a:srgbClr val="C0C0C0"/>
                  </a:outerShdw>
                </a:effectLst>
              </a:rPr>
              <a:t>ИНТЕРВЮТО </a:t>
            </a:r>
            <a:br>
              <a:rPr lang="bg-BG" altLang="en-US" b="1">
                <a:effectLst>
                  <a:outerShdw blurRad="38100" dist="38100" dir="2700000" algn="tl">
                    <a:srgbClr val="C0C0C0"/>
                  </a:outerShdw>
                </a:effectLst>
              </a:rPr>
            </a:br>
            <a:r>
              <a:rPr lang="bg-BG" altLang="en-US"/>
              <a:t>може да бъде:</a:t>
            </a:r>
            <a:br>
              <a:rPr lang="bg-BG" altLang="en-US"/>
            </a:br>
            <a:r>
              <a:rPr lang="bg-BG" altLang="en-US" b="1">
                <a:solidFill>
                  <a:srgbClr val="1E07A5"/>
                </a:solidFill>
                <a:effectLst>
                  <a:outerShdw blurRad="38100" dist="38100" dir="2700000" algn="tl">
                    <a:srgbClr val="C0C0C0"/>
                  </a:outerShdw>
                </a:effectLst>
              </a:rPr>
              <a:t>-</a:t>
            </a:r>
            <a:r>
              <a:rPr lang="bg-BG" altLang="en-US"/>
              <a:t>  </a:t>
            </a:r>
            <a:r>
              <a:rPr lang="bg-BG" altLang="en-US" b="1" i="1" u="sng">
                <a:solidFill>
                  <a:srgbClr val="1E07A5"/>
                </a:solidFill>
                <a:effectLst>
                  <a:outerShdw blurRad="38100" dist="38100" dir="2700000" algn="tl">
                    <a:srgbClr val="C0C0C0"/>
                  </a:outerShdw>
                </a:effectLst>
              </a:rPr>
              <a:t>НЕСТРУКТУРИРАНО </a:t>
            </a:r>
            <a:br>
              <a:rPr lang="bg-BG" altLang="en-US" b="1" i="1" u="sng">
                <a:solidFill>
                  <a:srgbClr val="1E07A5"/>
                </a:solidFill>
                <a:effectLst>
                  <a:outerShdw blurRad="38100" dist="38100" dir="2700000" algn="tl">
                    <a:srgbClr val="C0C0C0"/>
                  </a:outerShdw>
                </a:effectLst>
              </a:rPr>
            </a:br>
            <a:r>
              <a:rPr lang="bg-BG" altLang="en-US" b="1" i="1" u="sng">
                <a:solidFill>
                  <a:srgbClr val="1E07A5"/>
                </a:solidFill>
                <a:effectLst>
                  <a:outerShdw blurRad="38100" dist="38100" dir="2700000" algn="tl">
                    <a:srgbClr val="C0C0C0"/>
                  </a:outerShdw>
                </a:effectLst>
              </a:rPr>
              <a:t>- СТРУКТУРИРАНО</a:t>
            </a:r>
          </a:p>
        </p:txBody>
      </p:sp>
      <p:sp>
        <p:nvSpPr>
          <p:cNvPr id="2" name="Date Placeholder 1"/>
          <p:cNvSpPr>
            <a:spLocks noGrp="1"/>
          </p:cNvSpPr>
          <p:nvPr>
            <p:ph type="dt" sz="half" idx="10"/>
          </p:nvPr>
        </p:nvSpPr>
        <p:spPr/>
        <p:txBody>
          <a:bodyPr/>
          <a:lstStyle/>
          <a:p>
            <a:fld id="{6F2232FD-7A5D-432A-AA58-B2AC93793053}" type="datetime1">
              <a:rPr lang="bg-BG" altLang="en-US" smtClean="0"/>
              <a:t>26.3.2020 г.</a:t>
            </a:fld>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71C3938-2646-4247-82C6-C2C18DED860C}" type="slidenum">
              <a:rPr lang="en-US" altLang="en-US"/>
              <a:pPr/>
              <a:t>26</a:t>
            </a:fld>
            <a:endParaRPr lang="en-US" altLang="en-US"/>
          </a:p>
        </p:txBody>
      </p:sp>
      <p:sp>
        <p:nvSpPr>
          <p:cNvPr id="137220" name="Rectangle 4"/>
          <p:cNvSpPr>
            <a:spLocks noGrp="1" noChangeArrowheads="1"/>
          </p:cNvSpPr>
          <p:nvPr>
            <p:ph type="title"/>
          </p:nvPr>
        </p:nvSpPr>
        <p:spPr>
          <a:xfrm>
            <a:off x="457200" y="277813"/>
            <a:ext cx="8229600" cy="6580187"/>
          </a:xfrm>
        </p:spPr>
        <p:txBody>
          <a:bodyPr/>
          <a:lstStyle/>
          <a:p>
            <a:r>
              <a:rPr lang="bg-BG" altLang="en-US" sz="3200" b="1" i="1" u="sng">
                <a:solidFill>
                  <a:srgbClr val="1E07A5"/>
                </a:solidFill>
                <a:effectLst>
                  <a:outerShdw blurRad="38100" dist="38100" dir="2700000" algn="tl">
                    <a:srgbClr val="C0C0C0"/>
                  </a:outerShdw>
                </a:effectLst>
              </a:rPr>
              <a:t>НЕСТРУКТУРИРАНОТО ИНТЕРВЮ</a:t>
            </a:r>
            <a:br>
              <a:rPr lang="bg-BG" altLang="en-US" b="1" i="1" u="sng">
                <a:solidFill>
                  <a:srgbClr val="1E07A5"/>
                </a:solidFill>
                <a:effectLst>
                  <a:outerShdw blurRad="38100" dist="38100" dir="2700000" algn="tl">
                    <a:srgbClr val="C0C0C0"/>
                  </a:outerShdw>
                </a:effectLst>
              </a:rPr>
            </a:br>
            <a:r>
              <a:rPr lang="bg-BG" altLang="en-US" b="1"/>
              <a:t>- не изисква особено планиране;</a:t>
            </a:r>
            <a:br>
              <a:rPr lang="bg-BG" altLang="en-US" b="1"/>
            </a:br>
            <a:r>
              <a:rPr lang="bg-BG" altLang="en-US" b="1"/>
              <a:t>- въпросите не се подготвят предварително; </a:t>
            </a:r>
            <a:br>
              <a:rPr lang="bg-BG" altLang="en-US" b="1"/>
            </a:br>
            <a:r>
              <a:rPr lang="bg-BG" altLang="en-US" b="1"/>
              <a:t>- интервюиращият често говори повече от кандидата.</a:t>
            </a:r>
          </a:p>
        </p:txBody>
      </p:sp>
      <p:sp>
        <p:nvSpPr>
          <p:cNvPr id="2" name="Date Placeholder 1"/>
          <p:cNvSpPr>
            <a:spLocks noGrp="1"/>
          </p:cNvSpPr>
          <p:nvPr>
            <p:ph type="dt" sz="half" idx="10"/>
          </p:nvPr>
        </p:nvSpPr>
        <p:spPr/>
        <p:txBody>
          <a:bodyPr/>
          <a:lstStyle/>
          <a:p>
            <a:fld id="{F573854F-540C-4AB1-8FD5-92852763D242}" type="datetime1">
              <a:rPr lang="bg-BG" altLang="en-US" smtClean="0"/>
              <a:t>26.3.2020 г.</a:t>
            </a:fld>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33EFB6E-8E05-485B-8CC0-D747B84A2C93}" type="slidenum">
              <a:rPr lang="en-US" altLang="en-US"/>
              <a:pPr/>
              <a:t>27</a:t>
            </a:fld>
            <a:endParaRPr lang="en-US" altLang="en-US"/>
          </a:p>
        </p:txBody>
      </p:sp>
      <p:sp>
        <p:nvSpPr>
          <p:cNvPr id="139268" name="Rectangle 4"/>
          <p:cNvSpPr>
            <a:spLocks noGrp="1" noChangeArrowheads="1"/>
          </p:cNvSpPr>
          <p:nvPr>
            <p:ph type="title"/>
          </p:nvPr>
        </p:nvSpPr>
        <p:spPr>
          <a:xfrm>
            <a:off x="457200" y="277813"/>
            <a:ext cx="8229600" cy="6391275"/>
          </a:xfrm>
        </p:spPr>
        <p:txBody>
          <a:bodyPr/>
          <a:lstStyle/>
          <a:p>
            <a:r>
              <a:rPr lang="bg-BG" altLang="en-US" sz="3200" b="1" i="1" u="sng" dirty="0">
                <a:solidFill>
                  <a:srgbClr val="1E07A5"/>
                </a:solidFill>
                <a:effectLst>
                  <a:outerShdw blurRad="38100" dist="38100" dir="2700000" algn="tl">
                    <a:srgbClr val="C0C0C0"/>
                  </a:outerShdw>
                </a:effectLst>
              </a:rPr>
              <a:t>СТРУКТУРИРАНОТО ИНТЕРВЮ:</a:t>
            </a:r>
            <a:r>
              <a:rPr lang="bg-BG" altLang="en-US" sz="3000" dirty="0"/>
              <a:t> </a:t>
            </a:r>
            <a:br>
              <a:rPr lang="bg-BG" altLang="en-US" sz="3000" dirty="0"/>
            </a:br>
            <a:r>
              <a:rPr lang="bg-BG" altLang="en-US" sz="3000" dirty="0"/>
              <a:t>- </a:t>
            </a:r>
            <a:r>
              <a:rPr lang="bg-BG" altLang="en-US" sz="3000" b="1" dirty="0"/>
              <a:t>изисква повече време за планиране;</a:t>
            </a:r>
            <a:br>
              <a:rPr lang="bg-BG" altLang="en-US" sz="3000" b="1" dirty="0"/>
            </a:br>
            <a:r>
              <a:rPr lang="bg-BG" altLang="en-US" sz="3000" b="1" dirty="0"/>
              <a:t>- въпросите се разработват предварително така, че да отразяват специфичните изисквания за работата;</a:t>
            </a:r>
            <a:br>
              <a:rPr lang="bg-BG" altLang="en-US" sz="3000" b="1" dirty="0"/>
            </a:br>
            <a:r>
              <a:rPr lang="bg-BG" altLang="en-US" sz="3000" b="1" dirty="0"/>
              <a:t>- трябва да бъде предложена информация за изискваните умения и качества, да бъде получена информация за опита на кандидата и да бъде определено желанието или мотивацията му за извършване на работата.</a:t>
            </a:r>
          </a:p>
        </p:txBody>
      </p:sp>
      <p:sp>
        <p:nvSpPr>
          <p:cNvPr id="2" name="Date Placeholder 1"/>
          <p:cNvSpPr>
            <a:spLocks noGrp="1"/>
          </p:cNvSpPr>
          <p:nvPr>
            <p:ph type="dt" sz="half" idx="10"/>
          </p:nvPr>
        </p:nvSpPr>
        <p:spPr/>
        <p:txBody>
          <a:bodyPr/>
          <a:lstStyle/>
          <a:p>
            <a:fld id="{ECEAA68E-5180-49E7-9EE2-5F7CF7807DFC}" type="datetime1">
              <a:rPr lang="bg-BG" altLang="en-US" smtClean="0"/>
              <a:t>26.3.2020 г.</a:t>
            </a:fld>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1EC7925-87A0-48B9-92F0-0D14618C3891}" type="slidenum">
              <a:rPr lang="en-US" altLang="en-US"/>
              <a:pPr/>
              <a:t>28</a:t>
            </a:fld>
            <a:endParaRPr lang="en-US" altLang="en-US"/>
          </a:p>
        </p:txBody>
      </p:sp>
      <p:sp>
        <p:nvSpPr>
          <p:cNvPr id="240642" name="Rectangle 2"/>
          <p:cNvSpPr>
            <a:spLocks noGrp="1" noChangeArrowheads="1"/>
          </p:cNvSpPr>
          <p:nvPr>
            <p:ph type="title"/>
          </p:nvPr>
        </p:nvSpPr>
        <p:spPr>
          <a:xfrm>
            <a:off x="457200" y="277813"/>
            <a:ext cx="8229600" cy="6319837"/>
          </a:xfrm>
        </p:spPr>
        <p:txBody>
          <a:bodyPr/>
          <a:lstStyle/>
          <a:p>
            <a:pPr algn="ctr"/>
            <a:r>
              <a:rPr lang="bg-BG" altLang="en-US" b="1">
                <a:solidFill>
                  <a:srgbClr val="1E07A5"/>
                </a:solidFill>
                <a:effectLst>
                  <a:outerShdw blurRad="38100" dist="38100" dir="2700000" algn="tl">
                    <a:srgbClr val="C0C0C0"/>
                  </a:outerShdw>
                </a:effectLst>
              </a:rPr>
              <a:t>ОСНОВНИ НЕОБХОДИМИ УМЕНИЯ ЗА ИНТЕРВЮИРАНЕ</a:t>
            </a:r>
            <a:r>
              <a:rPr lang="bg-BG" altLang="en-US"/>
              <a:t> </a:t>
            </a:r>
          </a:p>
        </p:txBody>
      </p:sp>
      <p:sp>
        <p:nvSpPr>
          <p:cNvPr id="2" name="Date Placeholder 1"/>
          <p:cNvSpPr>
            <a:spLocks noGrp="1"/>
          </p:cNvSpPr>
          <p:nvPr>
            <p:ph type="dt" sz="half" idx="10"/>
          </p:nvPr>
        </p:nvSpPr>
        <p:spPr/>
        <p:txBody>
          <a:bodyPr/>
          <a:lstStyle/>
          <a:p>
            <a:fld id="{0E99034C-5336-4E0A-B1B0-2188D2143BC1}" type="datetime1">
              <a:rPr lang="bg-BG" altLang="en-US" smtClean="0"/>
              <a:t>26.3.2020 г.</a:t>
            </a:fld>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98EF41E-D59D-4A38-9E65-E263AD2E38D3}" type="slidenum">
              <a:rPr lang="en-US" altLang="en-US"/>
              <a:pPr/>
              <a:t>29</a:t>
            </a:fld>
            <a:endParaRPr lang="en-US" altLang="en-US"/>
          </a:p>
        </p:txBody>
      </p:sp>
      <p:sp>
        <p:nvSpPr>
          <p:cNvPr id="241666" name="Rectangle 2"/>
          <p:cNvSpPr>
            <a:spLocks noGrp="1" noChangeArrowheads="1"/>
          </p:cNvSpPr>
          <p:nvPr>
            <p:ph type="title"/>
          </p:nvPr>
        </p:nvSpPr>
        <p:spPr>
          <a:xfrm>
            <a:off x="457200" y="277813"/>
            <a:ext cx="8229600" cy="5815483"/>
          </a:xfrm>
        </p:spPr>
        <p:txBody>
          <a:bodyPr/>
          <a:lstStyle/>
          <a:p>
            <a:pPr marL="180000" indent="-838200">
              <a:spcBef>
                <a:spcPts val="600"/>
              </a:spcBef>
            </a:pPr>
            <a:r>
              <a:rPr lang="en-US" altLang="en-US" sz="3400" b="1" i="1" u="sng" dirty="0">
                <a:solidFill>
                  <a:srgbClr val="1E07A5"/>
                </a:solidFill>
                <a:effectLst>
                  <a:outerShdw blurRad="38100" dist="38100" dir="2700000" algn="tl">
                    <a:srgbClr val="C0C0C0"/>
                  </a:outerShdw>
                </a:effectLst>
              </a:rPr>
              <a:t>1. </a:t>
            </a:r>
            <a:r>
              <a:rPr lang="bg-BG" altLang="en-US" sz="3400" b="1" i="1" u="sng" dirty="0">
                <a:solidFill>
                  <a:srgbClr val="1E07A5"/>
                </a:solidFill>
                <a:effectLst>
                  <a:outerShdw blurRad="38100" dist="38100" dir="2700000" algn="tl">
                    <a:srgbClr val="C0C0C0"/>
                  </a:outerShdw>
                </a:effectLst>
              </a:rPr>
              <a:t>Планиране на интервюто:</a:t>
            </a:r>
            <a:r>
              <a:rPr lang="bg-BG" altLang="en-US" sz="3400" dirty="0"/>
              <a:t> </a:t>
            </a:r>
            <a:br>
              <a:rPr lang="bg-BG" altLang="en-US" sz="3400" dirty="0"/>
            </a:br>
            <a:r>
              <a:rPr lang="bg-BG" altLang="en-US" sz="3400" dirty="0"/>
              <a:t>= </a:t>
            </a:r>
            <a:r>
              <a:rPr lang="bg-BG" altLang="en-US" sz="3400" b="1" dirty="0"/>
              <a:t>запознаване с формуляра за кандидатстване и с изискванията за работата и областите, които трябва да бъдат обхванати при интервюто; </a:t>
            </a:r>
            <a:br>
              <a:rPr lang="bg-BG" altLang="en-US" sz="3400" b="1" dirty="0"/>
            </a:br>
            <a:r>
              <a:rPr lang="bg-BG" altLang="en-US" sz="3400" b="1" dirty="0"/>
              <a:t>= планиране и организиране на въпросите, отнасящи се до работата и до кандидата;</a:t>
            </a:r>
            <a:br>
              <a:rPr lang="bg-BG" altLang="en-US" sz="3400" b="1" dirty="0"/>
            </a:br>
            <a:r>
              <a:rPr lang="bg-BG" altLang="en-US" sz="3400" b="1" dirty="0"/>
              <a:t>= подготовка на спокойна обстановка, без прекъсвания.</a:t>
            </a:r>
          </a:p>
        </p:txBody>
      </p:sp>
      <p:sp>
        <p:nvSpPr>
          <p:cNvPr id="2" name="Date Placeholder 1"/>
          <p:cNvSpPr>
            <a:spLocks noGrp="1"/>
          </p:cNvSpPr>
          <p:nvPr>
            <p:ph type="dt" sz="half" idx="10"/>
          </p:nvPr>
        </p:nvSpPr>
        <p:spPr/>
        <p:txBody>
          <a:bodyPr/>
          <a:lstStyle/>
          <a:p>
            <a:fld id="{9335E24A-1A92-4381-86D7-339E211FDD09}" type="datetime1">
              <a:rPr lang="bg-BG" altLang="en-US" smtClean="0"/>
              <a:t>26.3.2020 г.</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9AC32FA-441F-4EDF-9D49-0A8FC7214ADE}" type="slidenum">
              <a:rPr lang="en-US" altLang="en-US"/>
              <a:pPr/>
              <a:t>3</a:t>
            </a:fld>
            <a:endParaRPr lang="en-US" altLang="en-US"/>
          </a:p>
        </p:txBody>
      </p:sp>
      <p:sp>
        <p:nvSpPr>
          <p:cNvPr id="71684" name="Rectangle 4"/>
          <p:cNvSpPr>
            <a:spLocks noGrp="1" noChangeArrowheads="1"/>
          </p:cNvSpPr>
          <p:nvPr>
            <p:ph type="title"/>
          </p:nvPr>
        </p:nvSpPr>
        <p:spPr>
          <a:xfrm>
            <a:off x="457200" y="277813"/>
            <a:ext cx="8229600" cy="6391275"/>
          </a:xfrm>
        </p:spPr>
        <p:txBody>
          <a:bodyPr/>
          <a:lstStyle/>
          <a:p>
            <a:r>
              <a:rPr lang="bg-BG" altLang="en-US" i="1" u="sng">
                <a:solidFill>
                  <a:srgbClr val="1E07A5"/>
                </a:solidFill>
              </a:rPr>
              <a:t>Отговорности по осигуряването на персонал преди наемането му</a:t>
            </a:r>
            <a:br>
              <a:rPr lang="bg-BG" altLang="en-US"/>
            </a:br>
            <a:br>
              <a:rPr lang="bg-BG" altLang="en-US"/>
            </a:br>
            <a:r>
              <a:rPr lang="bg-BG" altLang="en-US" b="1"/>
              <a:t>Осигуряването на персонал е третата фаза на мениджърския процес, в която мениджърът привлича, подбира, ориентира и насърчава развитието на персонала за постигане целите на организацията </a:t>
            </a:r>
            <a:r>
              <a:rPr lang="bg-BG" altLang="en-US" sz="2500" b="1"/>
              <a:t>(</a:t>
            </a:r>
            <a:r>
              <a:rPr lang="en-US" altLang="en-US" sz="2500" b="1"/>
              <a:t>Marriner</a:t>
            </a:r>
            <a:r>
              <a:rPr lang="ru-RU" altLang="en-US" sz="2500" b="1"/>
              <a:t>-</a:t>
            </a:r>
            <a:r>
              <a:rPr lang="en-US" altLang="en-US" sz="2500" b="1"/>
              <a:t>Tomey</a:t>
            </a:r>
            <a:r>
              <a:rPr lang="ru-RU" altLang="en-US" sz="2500" b="1"/>
              <a:t>, 1992).</a:t>
            </a:r>
            <a:r>
              <a:rPr lang="ru-RU" altLang="en-US"/>
              <a:t> </a:t>
            </a:r>
            <a:endParaRPr lang="bg-BG" altLang="en-US"/>
          </a:p>
        </p:txBody>
      </p:sp>
      <p:sp>
        <p:nvSpPr>
          <p:cNvPr id="2" name="Date Placeholder 1"/>
          <p:cNvSpPr>
            <a:spLocks noGrp="1"/>
          </p:cNvSpPr>
          <p:nvPr>
            <p:ph type="dt" sz="half" idx="10"/>
          </p:nvPr>
        </p:nvSpPr>
        <p:spPr/>
        <p:txBody>
          <a:bodyPr/>
          <a:lstStyle/>
          <a:p>
            <a:fld id="{2DF69BED-2274-49AD-92C0-9F8AAC88A3A6}" type="datetime1">
              <a:rPr lang="bg-BG" altLang="en-US" smtClean="0"/>
              <a:t>26.3.2020 г.</a:t>
            </a:fld>
            <a:endParaRPr lang="en-US"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63D6861-6410-4ADE-B3C9-EC1BEAF83371}" type="slidenum">
              <a:rPr lang="en-US" altLang="en-US"/>
              <a:pPr/>
              <a:t>30</a:t>
            </a:fld>
            <a:endParaRPr lang="en-US" altLang="en-US"/>
          </a:p>
        </p:txBody>
      </p:sp>
      <p:sp>
        <p:nvSpPr>
          <p:cNvPr id="242690" name="Rectangle 2"/>
          <p:cNvSpPr>
            <a:spLocks noGrp="1" noChangeArrowheads="1"/>
          </p:cNvSpPr>
          <p:nvPr>
            <p:ph type="title"/>
          </p:nvPr>
        </p:nvSpPr>
        <p:spPr>
          <a:xfrm>
            <a:off x="457200" y="277813"/>
            <a:ext cx="8229600" cy="5743475"/>
          </a:xfrm>
        </p:spPr>
        <p:txBody>
          <a:bodyPr/>
          <a:lstStyle/>
          <a:p>
            <a:pPr marL="180000" indent="-838200"/>
            <a:r>
              <a:rPr lang="bg-BG" altLang="en-US" dirty="0"/>
              <a:t>	</a:t>
            </a:r>
            <a:r>
              <a:rPr lang="en-US" altLang="en-US" b="1" i="1" u="sng" dirty="0">
                <a:solidFill>
                  <a:srgbClr val="1E07A5"/>
                </a:solidFill>
                <a:effectLst>
                  <a:outerShdw blurRad="38100" dist="38100" dir="2700000" algn="tl">
                    <a:srgbClr val="C0C0C0"/>
                  </a:outerShdw>
                </a:effectLst>
              </a:rPr>
              <a:t>2. </a:t>
            </a:r>
            <a:r>
              <a:rPr lang="bg-BG" altLang="en-US" b="1" i="1" u="sng" dirty="0">
                <a:solidFill>
                  <a:srgbClr val="1E07A5"/>
                </a:solidFill>
                <a:effectLst>
                  <a:outerShdw blurRad="38100" dist="38100" dir="2700000" algn="tl">
                    <a:srgbClr val="C0C0C0"/>
                  </a:outerShdw>
                </a:effectLst>
              </a:rPr>
              <a:t>Представяне на интервюиращия</a:t>
            </a:r>
            <a:r>
              <a:rPr lang="bg-BG" altLang="en-US" dirty="0"/>
              <a:t> – </a:t>
            </a:r>
            <a:r>
              <a:rPr lang="bg-BG" altLang="en-US" b="1" dirty="0"/>
              <a:t>интервюиращият прави впечатление на кандидата и като индивид, и като представител на организацията – чрез тона на гласа, контакта с очите, външния вид, позата и жестовете.</a:t>
            </a:r>
          </a:p>
        </p:txBody>
      </p:sp>
      <p:sp>
        <p:nvSpPr>
          <p:cNvPr id="2" name="Date Placeholder 1"/>
          <p:cNvSpPr>
            <a:spLocks noGrp="1"/>
          </p:cNvSpPr>
          <p:nvPr>
            <p:ph type="dt" sz="half" idx="10"/>
          </p:nvPr>
        </p:nvSpPr>
        <p:spPr/>
        <p:txBody>
          <a:bodyPr/>
          <a:lstStyle/>
          <a:p>
            <a:fld id="{6FF91063-2F4E-4C40-B516-E421A0849905}" type="datetime1">
              <a:rPr lang="bg-BG" altLang="en-US" smtClean="0"/>
              <a:t>26.3.2020 г.</a:t>
            </a:fld>
            <a:endParaRPr lang="en-US"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A6446C9-C7E2-4CF7-8822-8D9C183032ED}" type="slidenum">
              <a:rPr lang="en-US" altLang="en-US"/>
              <a:pPr/>
              <a:t>31</a:t>
            </a:fld>
            <a:endParaRPr lang="en-US" altLang="en-US"/>
          </a:p>
        </p:txBody>
      </p:sp>
      <p:sp>
        <p:nvSpPr>
          <p:cNvPr id="243714" name="Rectangle 2"/>
          <p:cNvSpPr>
            <a:spLocks noGrp="1" noChangeArrowheads="1"/>
          </p:cNvSpPr>
          <p:nvPr>
            <p:ph type="title"/>
          </p:nvPr>
        </p:nvSpPr>
        <p:spPr>
          <a:xfrm>
            <a:off x="457200" y="277813"/>
            <a:ext cx="8229600" cy="5959499"/>
          </a:xfrm>
        </p:spPr>
        <p:txBody>
          <a:bodyPr/>
          <a:lstStyle/>
          <a:p>
            <a:pPr marL="180000" indent="-838200"/>
            <a:r>
              <a:rPr lang="en-US" altLang="en-US" b="1" i="1" u="sng" dirty="0">
                <a:solidFill>
                  <a:srgbClr val="1E07A5"/>
                </a:solidFill>
                <a:effectLst>
                  <a:outerShdw blurRad="38100" dist="38100" dir="2700000" algn="tl">
                    <a:srgbClr val="C0C0C0"/>
                  </a:outerShdw>
                </a:effectLst>
              </a:rPr>
              <a:t>3. </a:t>
            </a:r>
            <a:r>
              <a:rPr lang="bg-BG" altLang="en-US" b="1" i="1" u="sng" dirty="0">
                <a:solidFill>
                  <a:srgbClr val="1E07A5"/>
                </a:solidFill>
                <a:effectLst>
                  <a:outerShdw blurRad="38100" dist="38100" dir="2700000" algn="tl">
                    <a:srgbClr val="C0C0C0"/>
                  </a:outerShdw>
                </a:effectLst>
              </a:rPr>
              <a:t>Отговаряне на кандидата</a:t>
            </a:r>
            <a:r>
              <a:rPr lang="bg-BG" altLang="en-US" dirty="0"/>
              <a:t> – </a:t>
            </a:r>
            <a:r>
              <a:rPr lang="bg-BG" altLang="en-US" b="1" dirty="0"/>
              <a:t>следене на чувствата на кандидата, реагиране по подходящ начин на коментари, въпроси и невербално поведение на кандидата, поддържане на интерес у кандидата, насърчаване на топла атмосфера и доверие.</a:t>
            </a:r>
            <a:endParaRPr lang="bg-BG" altLang="en-US" dirty="0"/>
          </a:p>
        </p:txBody>
      </p:sp>
      <p:sp>
        <p:nvSpPr>
          <p:cNvPr id="2" name="Date Placeholder 1"/>
          <p:cNvSpPr>
            <a:spLocks noGrp="1"/>
          </p:cNvSpPr>
          <p:nvPr>
            <p:ph type="dt" sz="half" idx="10"/>
          </p:nvPr>
        </p:nvSpPr>
        <p:spPr/>
        <p:txBody>
          <a:bodyPr/>
          <a:lstStyle/>
          <a:p>
            <a:fld id="{27FB6D31-E20B-4279-BF27-F7A06F9CB99A}" type="datetime1">
              <a:rPr lang="bg-BG" altLang="en-US" smtClean="0"/>
              <a:t>26.3.2020 г.</a:t>
            </a:fld>
            <a:endParaRPr lang="en-US"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A72A22E-F3F6-4CA2-8BFC-0E089C14AD86}" type="slidenum">
              <a:rPr lang="en-US" altLang="en-US"/>
              <a:pPr/>
              <a:t>32</a:t>
            </a:fld>
            <a:endParaRPr lang="en-US" altLang="en-US"/>
          </a:p>
        </p:txBody>
      </p:sp>
      <p:sp>
        <p:nvSpPr>
          <p:cNvPr id="244738" name="Rectangle 2"/>
          <p:cNvSpPr>
            <a:spLocks noGrp="1" noChangeArrowheads="1"/>
          </p:cNvSpPr>
          <p:nvPr>
            <p:ph type="title"/>
          </p:nvPr>
        </p:nvSpPr>
        <p:spPr>
          <a:xfrm>
            <a:off x="457200" y="277813"/>
            <a:ext cx="8229600" cy="5743475"/>
          </a:xfrm>
        </p:spPr>
        <p:txBody>
          <a:bodyPr/>
          <a:lstStyle/>
          <a:p>
            <a:pPr marL="180000" indent="-838200"/>
            <a:r>
              <a:rPr lang="en-US" altLang="en-US" b="1" i="1" u="sng" dirty="0">
                <a:solidFill>
                  <a:srgbClr val="1E07A5"/>
                </a:solidFill>
                <a:effectLst>
                  <a:outerShdw blurRad="38100" dist="38100" dir="2700000" algn="tl">
                    <a:srgbClr val="C0C0C0"/>
                  </a:outerShdw>
                </a:effectLst>
              </a:rPr>
              <a:t>4. </a:t>
            </a:r>
            <a:r>
              <a:rPr lang="bg-BG" altLang="en-US" b="1" i="1" u="sng" dirty="0">
                <a:solidFill>
                  <a:srgbClr val="1E07A5"/>
                </a:solidFill>
                <a:effectLst>
                  <a:outerShdw blurRad="38100" dist="38100" dir="2700000" algn="tl">
                    <a:srgbClr val="C0C0C0"/>
                  </a:outerShdw>
                </a:effectLst>
              </a:rPr>
              <a:t>Събиране на информация</a:t>
            </a:r>
            <a:r>
              <a:rPr lang="bg-BG" altLang="en-US" dirty="0"/>
              <a:t> – </a:t>
            </a:r>
            <a:r>
              <a:rPr lang="bg-BG" altLang="en-US" b="1" dirty="0"/>
              <a:t>използване на подходящи техники за задаване на въпроси и извличане на уместна информация, проучване на непълни отговори и проблемни области и поддържане на атмосфера на доверие.</a:t>
            </a:r>
          </a:p>
        </p:txBody>
      </p:sp>
      <p:sp>
        <p:nvSpPr>
          <p:cNvPr id="2" name="Date Placeholder 1"/>
          <p:cNvSpPr>
            <a:spLocks noGrp="1"/>
          </p:cNvSpPr>
          <p:nvPr>
            <p:ph type="dt" sz="half" idx="10"/>
          </p:nvPr>
        </p:nvSpPr>
        <p:spPr/>
        <p:txBody>
          <a:bodyPr/>
          <a:lstStyle/>
          <a:p>
            <a:fld id="{F006789D-FC8A-48E1-9EBD-A80B595C05BF}" type="datetime1">
              <a:rPr lang="bg-BG" altLang="en-US" smtClean="0"/>
              <a:t>26.3.2020 г.</a:t>
            </a:fld>
            <a:endParaRPr lang="en-US"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C2179F2-6B03-423E-9A2C-4C581265A0EE}" type="slidenum">
              <a:rPr lang="en-US" altLang="en-US"/>
              <a:pPr/>
              <a:t>33</a:t>
            </a:fld>
            <a:endParaRPr lang="en-US" altLang="en-US"/>
          </a:p>
        </p:txBody>
      </p:sp>
      <p:sp>
        <p:nvSpPr>
          <p:cNvPr id="245762" name="Rectangle 2"/>
          <p:cNvSpPr>
            <a:spLocks noGrp="1" noChangeArrowheads="1"/>
          </p:cNvSpPr>
          <p:nvPr>
            <p:ph type="title"/>
          </p:nvPr>
        </p:nvSpPr>
        <p:spPr>
          <a:xfrm>
            <a:off x="457200" y="277813"/>
            <a:ext cx="8229600" cy="5527451"/>
          </a:xfrm>
        </p:spPr>
        <p:txBody>
          <a:bodyPr/>
          <a:lstStyle/>
          <a:p>
            <a:pPr marL="180000" indent="-838200"/>
            <a:r>
              <a:rPr lang="en-US" altLang="en-US" sz="3600" b="1" i="1" u="sng" dirty="0">
                <a:solidFill>
                  <a:srgbClr val="1E07A5"/>
                </a:solidFill>
              </a:rPr>
              <a:t>5. </a:t>
            </a:r>
            <a:r>
              <a:rPr lang="bg-BG" altLang="en-US" sz="3600" b="1" i="1" u="sng" dirty="0">
                <a:solidFill>
                  <a:srgbClr val="1E07A5"/>
                </a:solidFill>
              </a:rPr>
              <a:t>Предоставяне на информация -</a:t>
            </a:r>
            <a:r>
              <a:rPr lang="bg-BG" altLang="en-US" sz="3600" dirty="0"/>
              <a:t> </a:t>
            </a:r>
            <a:r>
              <a:rPr lang="bg-BG" altLang="en-US" b="1" dirty="0"/>
              <a:t>предаване на подходяща и точна информация за институцията и наличните работни места, за които кандидатът би бил приет, отговор на всеки зададен въпрос от кандидата.</a:t>
            </a:r>
          </a:p>
        </p:txBody>
      </p:sp>
      <p:sp>
        <p:nvSpPr>
          <p:cNvPr id="2" name="Date Placeholder 1"/>
          <p:cNvSpPr>
            <a:spLocks noGrp="1"/>
          </p:cNvSpPr>
          <p:nvPr>
            <p:ph type="dt" sz="half" idx="10"/>
          </p:nvPr>
        </p:nvSpPr>
        <p:spPr/>
        <p:txBody>
          <a:bodyPr/>
          <a:lstStyle/>
          <a:p>
            <a:fld id="{17E2390E-C4F6-4EE4-B9F8-B474ACD747F6}" type="datetime1">
              <a:rPr lang="bg-BG" altLang="en-US" smtClean="0"/>
              <a:t>26.3.2020 г.</a:t>
            </a:fld>
            <a:endParaRPr lang="en-US"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D672942-19D0-49DC-ACAB-A174F05CFFC1}" type="slidenum">
              <a:rPr lang="en-US" altLang="en-US"/>
              <a:pPr/>
              <a:t>34</a:t>
            </a:fld>
            <a:endParaRPr lang="en-US" altLang="en-US"/>
          </a:p>
        </p:txBody>
      </p:sp>
      <p:sp>
        <p:nvSpPr>
          <p:cNvPr id="246786" name="Rectangle 2"/>
          <p:cNvSpPr>
            <a:spLocks noGrp="1" noChangeArrowheads="1"/>
          </p:cNvSpPr>
          <p:nvPr>
            <p:ph type="title"/>
          </p:nvPr>
        </p:nvSpPr>
        <p:spPr>
          <a:xfrm>
            <a:off x="457200" y="277813"/>
            <a:ext cx="8229600" cy="5599459"/>
          </a:xfrm>
        </p:spPr>
        <p:txBody>
          <a:bodyPr/>
          <a:lstStyle/>
          <a:p>
            <a:pPr marL="180000" indent="-838200"/>
            <a:r>
              <a:rPr lang="en-US" altLang="en-US" sz="3600" b="1" i="1" u="sng" dirty="0">
                <a:solidFill>
                  <a:srgbClr val="1E07A5"/>
                </a:solidFill>
                <a:effectLst>
                  <a:outerShdw blurRad="38100" dist="38100" dir="2700000" algn="tl">
                    <a:srgbClr val="C0C0C0"/>
                  </a:outerShdw>
                </a:effectLst>
              </a:rPr>
              <a:t>6. </a:t>
            </a:r>
            <a:r>
              <a:rPr lang="bg-BG" altLang="en-US" sz="3600" b="1" i="1" u="sng" dirty="0">
                <a:solidFill>
                  <a:srgbClr val="1E07A5"/>
                </a:solidFill>
                <a:effectLst>
                  <a:outerShdw blurRad="38100" dist="38100" dir="2700000" algn="tl">
                    <a:srgbClr val="C0C0C0"/>
                  </a:outerShdw>
                </a:effectLst>
              </a:rPr>
              <a:t>Обработване на информацията</a:t>
            </a:r>
            <a:r>
              <a:rPr lang="bg-BG" altLang="en-US" dirty="0"/>
              <a:t> </a:t>
            </a:r>
            <a:r>
              <a:rPr lang="bg-BG" altLang="en-US" sz="3600" b="1" dirty="0"/>
              <a:t>– обобщаване и анализ на информацията за вземане на крайно решение, идентифициране на личностните характеристики и обсъждането им в контекста на изискванията за работата.</a:t>
            </a:r>
          </a:p>
        </p:txBody>
      </p:sp>
      <p:sp>
        <p:nvSpPr>
          <p:cNvPr id="2" name="Date Placeholder 1"/>
          <p:cNvSpPr>
            <a:spLocks noGrp="1"/>
          </p:cNvSpPr>
          <p:nvPr>
            <p:ph type="dt" sz="half" idx="10"/>
          </p:nvPr>
        </p:nvSpPr>
        <p:spPr/>
        <p:txBody>
          <a:bodyPr/>
          <a:lstStyle/>
          <a:p>
            <a:fld id="{B6EC4433-1FE7-4A68-890B-45B12ADD6697}" type="datetime1">
              <a:rPr lang="bg-BG" altLang="en-US" smtClean="0"/>
              <a:t>26.3.2020 г.</a:t>
            </a:fld>
            <a:endParaRPr lang="en-US"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26FCAF4-38C6-4631-A29A-640899962AC3}" type="slidenum">
              <a:rPr lang="en-US" altLang="en-US"/>
              <a:pPr/>
              <a:t>35</a:t>
            </a:fld>
            <a:endParaRPr lang="en-US" altLang="en-US"/>
          </a:p>
        </p:txBody>
      </p:sp>
      <p:sp>
        <p:nvSpPr>
          <p:cNvPr id="141316" name="Rectangle 4"/>
          <p:cNvSpPr>
            <a:spLocks noGrp="1" noChangeArrowheads="1"/>
          </p:cNvSpPr>
          <p:nvPr>
            <p:ph type="title"/>
          </p:nvPr>
        </p:nvSpPr>
        <p:spPr>
          <a:xfrm>
            <a:off x="457200" y="277813"/>
            <a:ext cx="8229600" cy="6464300"/>
          </a:xfrm>
        </p:spPr>
        <p:txBody>
          <a:bodyPr/>
          <a:lstStyle/>
          <a:p>
            <a:pPr>
              <a:lnSpc>
                <a:spcPct val="110000"/>
              </a:lnSpc>
            </a:pPr>
            <a:r>
              <a:rPr lang="bg-BG" altLang="en-US" b="1">
                <a:solidFill>
                  <a:srgbClr val="1E07A5"/>
                </a:solidFill>
                <a:effectLst>
                  <a:outerShdw blurRad="38100" dist="38100" dir="2700000" algn="tl">
                    <a:srgbClr val="C0C0C0"/>
                  </a:outerShdw>
                </a:effectLst>
              </a:rPr>
              <a:t>ОГРАНИЧЕНИЯ НА ИНТЕРВЮТО</a:t>
            </a:r>
            <a:r>
              <a:rPr lang="bg-BG" altLang="en-US"/>
              <a:t> </a:t>
            </a:r>
          </a:p>
        </p:txBody>
      </p:sp>
      <p:sp>
        <p:nvSpPr>
          <p:cNvPr id="2" name="Date Placeholder 1"/>
          <p:cNvSpPr>
            <a:spLocks noGrp="1"/>
          </p:cNvSpPr>
          <p:nvPr>
            <p:ph type="dt" sz="half" idx="10"/>
          </p:nvPr>
        </p:nvSpPr>
        <p:spPr/>
        <p:txBody>
          <a:bodyPr/>
          <a:lstStyle/>
          <a:p>
            <a:fld id="{2E946727-CABB-4CA2-962E-D9480B8688B6}" type="datetime1">
              <a:rPr lang="bg-BG" altLang="en-US" smtClean="0"/>
              <a:t>26.3.2020 г.</a:t>
            </a:fld>
            <a:endParaRPr lang="en-US"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A175743-0BE2-4BF0-937A-95C45DFE665B}" type="slidenum">
              <a:rPr lang="en-US" altLang="en-US"/>
              <a:pPr/>
              <a:t>36</a:t>
            </a:fld>
            <a:endParaRPr lang="en-US" altLang="en-US"/>
          </a:p>
        </p:txBody>
      </p:sp>
      <p:sp>
        <p:nvSpPr>
          <p:cNvPr id="143364" name="Rectangle 4"/>
          <p:cNvSpPr>
            <a:spLocks noGrp="1" noChangeArrowheads="1"/>
          </p:cNvSpPr>
          <p:nvPr>
            <p:ph type="title"/>
          </p:nvPr>
        </p:nvSpPr>
        <p:spPr>
          <a:xfrm>
            <a:off x="457200" y="277813"/>
            <a:ext cx="8229600" cy="6246812"/>
          </a:xfrm>
        </p:spPr>
        <p:txBody>
          <a:bodyPr/>
          <a:lstStyle/>
          <a:p>
            <a:r>
              <a:rPr lang="bg-BG" altLang="en-US" i="1" u="sng">
                <a:solidFill>
                  <a:srgbClr val="1E07A5"/>
                </a:solidFill>
              </a:rPr>
              <a:t>Основният дефект на интервюто е неговата субективност.</a:t>
            </a:r>
            <a:r>
              <a:rPr lang="bg-BG" altLang="en-US">
                <a:solidFill>
                  <a:srgbClr val="1E07A5"/>
                </a:solidFill>
              </a:rPr>
              <a:t> </a:t>
            </a:r>
            <a:br>
              <a:rPr lang="en-US" altLang="en-US">
                <a:solidFill>
                  <a:srgbClr val="1E07A5"/>
                </a:solidFill>
              </a:rPr>
            </a:br>
            <a:r>
              <a:rPr lang="bg-BG" altLang="en-US" sz="2900"/>
              <a:t>- </a:t>
            </a:r>
            <a:r>
              <a:rPr lang="bg-BG" altLang="en-US" sz="2900" b="1"/>
              <a:t>Интервюто изисква от интервюиращия да използва съждения, преценки и да се опира на своите ценности при вземане на решения на основата на кратко общуване с кандидата в една неестествена ситуация.</a:t>
            </a:r>
            <a:br>
              <a:rPr lang="bg-BG" altLang="en-US" sz="2900" b="1"/>
            </a:br>
            <a:r>
              <a:rPr lang="bg-BG" altLang="en-US"/>
              <a:t>- </a:t>
            </a:r>
            <a:r>
              <a:rPr lang="bg-BG" altLang="en-US" sz="2900" b="1"/>
              <a:t>Кандидатът, от своя страна, опитвайки се да създаде приятно впечатление, може също да бъде повлиян от личността на интервюиращия.</a:t>
            </a:r>
          </a:p>
        </p:txBody>
      </p:sp>
      <p:sp>
        <p:nvSpPr>
          <p:cNvPr id="2" name="Date Placeholder 1"/>
          <p:cNvSpPr>
            <a:spLocks noGrp="1"/>
          </p:cNvSpPr>
          <p:nvPr>
            <p:ph type="dt" sz="half" idx="10"/>
          </p:nvPr>
        </p:nvSpPr>
        <p:spPr/>
        <p:txBody>
          <a:bodyPr/>
          <a:lstStyle/>
          <a:p>
            <a:fld id="{D9FFD760-84F4-43C9-A7F8-9B45B450ED56}" type="datetime1">
              <a:rPr lang="bg-BG" altLang="en-US" smtClean="0"/>
              <a:t>26.3.2020 г.</a:t>
            </a:fld>
            <a:endParaRPr lang="en-US"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6F3CF66-6BA7-4E31-B9B8-BAA0053BFED7}" type="slidenum">
              <a:rPr lang="en-US" altLang="en-US"/>
              <a:pPr/>
              <a:t>37</a:t>
            </a:fld>
            <a:endParaRPr lang="en-US" altLang="en-US"/>
          </a:p>
        </p:txBody>
      </p:sp>
      <p:sp>
        <p:nvSpPr>
          <p:cNvPr id="147460" name="Rectangle 4"/>
          <p:cNvSpPr>
            <a:spLocks noGrp="1" noChangeArrowheads="1"/>
          </p:cNvSpPr>
          <p:nvPr>
            <p:ph type="title"/>
          </p:nvPr>
        </p:nvSpPr>
        <p:spPr>
          <a:xfrm>
            <a:off x="467544" y="250105"/>
            <a:ext cx="8229600" cy="5051104"/>
          </a:xfrm>
        </p:spPr>
        <p:txBody>
          <a:bodyPr/>
          <a:lstStyle/>
          <a:p>
            <a:pPr algn="ctr">
              <a:lnSpc>
                <a:spcPct val="110000"/>
              </a:lnSpc>
            </a:pPr>
            <a:r>
              <a:rPr lang="bg-BG" altLang="en-US" b="1" dirty="0">
                <a:solidFill>
                  <a:srgbClr val="1E07A5"/>
                </a:solidFill>
              </a:rPr>
              <a:t>Общоприети са следните ограничения на интервюто:</a:t>
            </a:r>
          </a:p>
        </p:txBody>
      </p:sp>
      <p:sp>
        <p:nvSpPr>
          <p:cNvPr id="2" name="Date Placeholder 1"/>
          <p:cNvSpPr>
            <a:spLocks noGrp="1"/>
          </p:cNvSpPr>
          <p:nvPr>
            <p:ph type="dt" sz="half" idx="10"/>
          </p:nvPr>
        </p:nvSpPr>
        <p:spPr/>
        <p:txBody>
          <a:bodyPr/>
          <a:lstStyle/>
          <a:p>
            <a:fld id="{D7B312C0-5C47-420E-A7C4-08125EA4AB7D}" type="datetime1">
              <a:rPr lang="bg-BG" altLang="en-US" smtClean="0"/>
              <a:t>26.3.2020 г.</a:t>
            </a:fld>
            <a:endParaRPr lang="en-US"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F16CF05-AB86-457E-91B2-157406E76EAE}" type="slidenum">
              <a:rPr lang="en-US" altLang="en-US"/>
              <a:pPr/>
              <a:t>38</a:t>
            </a:fld>
            <a:endParaRPr lang="en-US" altLang="en-US"/>
          </a:p>
        </p:txBody>
      </p:sp>
      <p:sp>
        <p:nvSpPr>
          <p:cNvPr id="149508" name="Rectangle 4"/>
          <p:cNvSpPr>
            <a:spLocks noGrp="1" noChangeArrowheads="1"/>
          </p:cNvSpPr>
          <p:nvPr>
            <p:ph type="title"/>
          </p:nvPr>
        </p:nvSpPr>
        <p:spPr>
          <a:xfrm>
            <a:off x="457200" y="620688"/>
            <a:ext cx="8229600" cy="5400600"/>
          </a:xfrm>
        </p:spPr>
        <p:txBody>
          <a:bodyPr/>
          <a:lstStyle/>
          <a:p>
            <a:pPr marL="180000" indent="-838200"/>
            <a:r>
              <a:rPr lang="bg-BG" altLang="en-US" sz="2900" b="1" dirty="0"/>
              <a:t>	1. Ако двама интервюиращи провеждат неструктурирано интервю с един и същ кандидат, техните оценки няма да си съответстват и надеждността на такова интервю е много ниска.</a:t>
            </a:r>
            <a:br>
              <a:rPr lang="bg-BG" altLang="en-US" sz="2900" b="1" dirty="0"/>
            </a:br>
            <a:br>
              <a:rPr lang="bg-BG" altLang="en-US" sz="2900" b="1" dirty="0"/>
            </a:br>
            <a:r>
              <a:rPr lang="bg-BG" altLang="en-US" sz="2900" b="1" dirty="0"/>
              <a:t> 2. Ако двама интервюиращи провеждат структурирано интервю с един и същ кандидат, надеждността на такова интервю е задоволителна, тъй като и двамата използват един и същ формат.</a:t>
            </a:r>
          </a:p>
        </p:txBody>
      </p:sp>
      <p:sp>
        <p:nvSpPr>
          <p:cNvPr id="2" name="Date Placeholder 1"/>
          <p:cNvSpPr>
            <a:spLocks noGrp="1"/>
          </p:cNvSpPr>
          <p:nvPr>
            <p:ph type="dt" sz="half" idx="10"/>
          </p:nvPr>
        </p:nvSpPr>
        <p:spPr/>
        <p:txBody>
          <a:bodyPr/>
          <a:lstStyle/>
          <a:p>
            <a:fld id="{76B1E351-45F6-4A78-93C0-DA08EF4865A6}" type="datetime1">
              <a:rPr lang="bg-BG" altLang="en-US" smtClean="0"/>
              <a:t>26.3.2020 г.</a:t>
            </a:fld>
            <a:endParaRPr lang="en-US"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3540228-EE30-4F48-924B-2009D4105549}" type="slidenum">
              <a:rPr lang="en-US" altLang="en-US"/>
              <a:pPr/>
              <a:t>39</a:t>
            </a:fld>
            <a:endParaRPr lang="en-US" altLang="en-US"/>
          </a:p>
        </p:txBody>
      </p:sp>
      <p:sp>
        <p:nvSpPr>
          <p:cNvPr id="153604" name="Rectangle 4"/>
          <p:cNvSpPr>
            <a:spLocks noGrp="1" noChangeArrowheads="1"/>
          </p:cNvSpPr>
          <p:nvPr>
            <p:ph type="title"/>
          </p:nvPr>
        </p:nvSpPr>
        <p:spPr>
          <a:xfrm>
            <a:off x="457200" y="277813"/>
            <a:ext cx="8229600" cy="5815483"/>
          </a:xfrm>
        </p:spPr>
        <p:txBody>
          <a:bodyPr/>
          <a:lstStyle/>
          <a:p>
            <a:pPr marL="180000" indent="-838200"/>
            <a:r>
              <a:rPr lang="bg-BG" altLang="en-US" sz="3400" b="1" dirty="0"/>
              <a:t>	</a:t>
            </a:r>
            <a:r>
              <a:rPr lang="bg-BG" altLang="en-US" sz="2800" b="1" dirty="0"/>
              <a:t>3. Структурираното интервю има по-висока валидност, т.е. то е по-добре предсказва възможностите на кандидата за извършване на работата, отколкото неструктурираното интервю.</a:t>
            </a:r>
            <a:br>
              <a:rPr lang="bg-BG" altLang="en-US" sz="2800" b="1" dirty="0"/>
            </a:br>
            <a:br>
              <a:rPr lang="bg-BG" altLang="en-US" sz="2800" b="1" dirty="0"/>
            </a:br>
            <a:r>
              <a:rPr lang="bg-BG" altLang="en-US" sz="2800" b="1" dirty="0"/>
              <a:t>4. Високите оценки при интервюто не винаги са свързани с </a:t>
            </a:r>
            <a:r>
              <a:rPr lang="bg-BG" altLang="en-US" sz="2800" b="1" dirty="0" err="1"/>
              <a:t>последващо</a:t>
            </a:r>
            <a:r>
              <a:rPr lang="bg-BG" altLang="en-US" sz="2800" b="1" dirty="0"/>
              <a:t> високо ниво на извършване на работата.</a:t>
            </a:r>
            <a:br>
              <a:rPr lang="bg-BG" altLang="en-US" sz="2800" b="1" dirty="0"/>
            </a:br>
            <a:br>
              <a:rPr lang="bg-BG" altLang="en-US" sz="2800" b="1" dirty="0"/>
            </a:br>
            <a:r>
              <a:rPr lang="bg-BG" altLang="en-US" sz="2800" b="1" dirty="0"/>
              <a:t>5. Валидността на интервюто нараства при екипен подход.</a:t>
            </a:r>
            <a:r>
              <a:rPr lang="bg-BG" altLang="en-US" sz="2800" dirty="0"/>
              <a:t> </a:t>
            </a:r>
          </a:p>
        </p:txBody>
      </p:sp>
      <p:sp>
        <p:nvSpPr>
          <p:cNvPr id="2" name="Date Placeholder 1"/>
          <p:cNvSpPr>
            <a:spLocks noGrp="1"/>
          </p:cNvSpPr>
          <p:nvPr>
            <p:ph type="dt" sz="half" idx="10"/>
          </p:nvPr>
        </p:nvSpPr>
        <p:spPr/>
        <p:txBody>
          <a:bodyPr/>
          <a:lstStyle/>
          <a:p>
            <a:fld id="{CBC2987A-865D-4A62-88ED-197D9E69A8A5}" type="datetime1">
              <a:rPr lang="bg-BG" altLang="en-US" smtClean="0"/>
              <a:t>26.3.2020 г.</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D6B1306-7274-4D8C-9260-4C6CF6FD76DD}" type="slidenum">
              <a:rPr lang="en-US" altLang="en-US"/>
              <a:pPr/>
              <a:t>4</a:t>
            </a:fld>
            <a:endParaRPr lang="en-US" altLang="en-US"/>
          </a:p>
        </p:txBody>
      </p:sp>
      <p:sp>
        <p:nvSpPr>
          <p:cNvPr id="73732" name="Rectangle 4"/>
          <p:cNvSpPr>
            <a:spLocks noGrp="1" noChangeArrowheads="1"/>
          </p:cNvSpPr>
          <p:nvPr>
            <p:ph type="title"/>
          </p:nvPr>
        </p:nvSpPr>
        <p:spPr>
          <a:xfrm>
            <a:off x="457200" y="277813"/>
            <a:ext cx="8229600" cy="6319837"/>
          </a:xfrm>
        </p:spPr>
        <p:txBody>
          <a:bodyPr/>
          <a:lstStyle/>
          <a:p>
            <a:r>
              <a:rPr lang="bg-BG" altLang="en-US" b="1"/>
              <a:t>Могат да се диференцират следните</a:t>
            </a:r>
            <a:r>
              <a:rPr lang="bg-BG" altLang="en-US"/>
              <a:t> </a:t>
            </a:r>
            <a:r>
              <a:rPr lang="bg-BG" altLang="en-US" b="1" i="1">
                <a:solidFill>
                  <a:srgbClr val="1E07A5"/>
                </a:solidFill>
              </a:rPr>
              <a:t>предварителни стъпки</a:t>
            </a:r>
            <a:r>
              <a:rPr lang="bg-BG" altLang="en-US"/>
              <a:t> </a:t>
            </a:r>
            <a:r>
              <a:rPr lang="bg-BG" altLang="en-US" b="1"/>
              <a:t>в отговорностите по осигуряването с персонал:</a:t>
            </a:r>
          </a:p>
        </p:txBody>
      </p:sp>
      <p:sp>
        <p:nvSpPr>
          <p:cNvPr id="2" name="Date Placeholder 1"/>
          <p:cNvSpPr>
            <a:spLocks noGrp="1"/>
          </p:cNvSpPr>
          <p:nvPr>
            <p:ph type="dt" sz="half" idx="10"/>
          </p:nvPr>
        </p:nvSpPr>
        <p:spPr/>
        <p:txBody>
          <a:bodyPr/>
          <a:lstStyle/>
          <a:p>
            <a:fld id="{C5B794BD-C926-4385-81E0-A98B7E5DE35C}" type="datetime1">
              <a:rPr lang="bg-BG" altLang="en-US" smtClean="0"/>
              <a:t>26.3.2020 г.</a:t>
            </a:fld>
            <a:endParaRPr lang="en-US"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4496DD3-B47E-450F-883F-C731F0E6B2DF}" type="slidenum">
              <a:rPr lang="en-US" altLang="en-US"/>
              <a:pPr/>
              <a:t>40</a:t>
            </a:fld>
            <a:endParaRPr lang="en-US" altLang="en-US"/>
          </a:p>
        </p:txBody>
      </p:sp>
      <p:sp>
        <p:nvSpPr>
          <p:cNvPr id="157700" name="Rectangle 4"/>
          <p:cNvSpPr>
            <a:spLocks noGrp="1" noChangeArrowheads="1"/>
          </p:cNvSpPr>
          <p:nvPr>
            <p:ph type="title"/>
          </p:nvPr>
        </p:nvSpPr>
        <p:spPr>
          <a:xfrm>
            <a:off x="457200" y="277813"/>
            <a:ext cx="8229600" cy="5527451"/>
          </a:xfrm>
        </p:spPr>
        <p:txBody>
          <a:bodyPr/>
          <a:lstStyle/>
          <a:p>
            <a:pPr marL="180000" indent="-838200"/>
            <a:r>
              <a:rPr lang="bg-BG" altLang="en-US" sz="3600" b="1" dirty="0"/>
              <a:t>6. Отношението на интервюиращите лица влияе силно върху оценяването на кандидатите. Въпреки че могат да бъдат предприети стъпки за намаляване на субективността, тя не може да бъде елиминирана напълно.</a:t>
            </a:r>
          </a:p>
        </p:txBody>
      </p:sp>
      <p:sp>
        <p:nvSpPr>
          <p:cNvPr id="2" name="Date Placeholder 1"/>
          <p:cNvSpPr>
            <a:spLocks noGrp="1"/>
          </p:cNvSpPr>
          <p:nvPr>
            <p:ph type="dt" sz="half" idx="10"/>
          </p:nvPr>
        </p:nvSpPr>
        <p:spPr/>
        <p:txBody>
          <a:bodyPr/>
          <a:lstStyle/>
          <a:p>
            <a:fld id="{773603DF-4D45-4FEA-8EC8-B969BC3CFE9A}" type="datetime1">
              <a:rPr lang="bg-BG" altLang="en-US" smtClean="0"/>
              <a:t>26.3.2020 г.</a:t>
            </a:fld>
            <a:endParaRPr lang="en-US"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56DD0D1-5B2C-46B5-BAC4-1273F2130080}" type="slidenum">
              <a:rPr lang="en-US" altLang="en-US"/>
              <a:pPr/>
              <a:t>41</a:t>
            </a:fld>
            <a:endParaRPr lang="en-US" altLang="en-US"/>
          </a:p>
        </p:txBody>
      </p:sp>
      <p:sp>
        <p:nvSpPr>
          <p:cNvPr id="159748" name="Rectangle 4"/>
          <p:cNvSpPr>
            <a:spLocks noGrp="1" noChangeArrowheads="1"/>
          </p:cNvSpPr>
          <p:nvPr>
            <p:ph type="title"/>
          </p:nvPr>
        </p:nvSpPr>
        <p:spPr>
          <a:xfrm>
            <a:off x="457200" y="277813"/>
            <a:ext cx="8229600" cy="5887491"/>
          </a:xfrm>
        </p:spPr>
        <p:txBody>
          <a:bodyPr/>
          <a:lstStyle/>
          <a:p>
            <a:pPr marL="180000" indent="-838200"/>
            <a:r>
              <a:rPr lang="bg-BG" altLang="en-US" sz="2900" b="1" dirty="0"/>
              <a:t>	</a:t>
            </a:r>
            <a:r>
              <a:rPr lang="bg-BG" altLang="en-US" sz="2800" b="1" dirty="0"/>
              <a:t>7. Интервюиращият се влияе повече от неблагоприятната, отколкото от благоприятната информация. </a:t>
            </a:r>
            <a:br>
              <a:rPr lang="bg-BG" altLang="en-US" sz="2800" b="1" dirty="0"/>
            </a:br>
            <a:br>
              <a:rPr lang="bg-BG" altLang="en-US" sz="2800" b="1" dirty="0"/>
            </a:br>
            <a:r>
              <a:rPr lang="bg-BG" altLang="en-US" sz="2800" b="1" dirty="0"/>
              <a:t> 8. Интервюиращите лица вземат решения за кандидатите много рано – често още в първите няколко минути на интервюто.</a:t>
            </a:r>
            <a:br>
              <a:rPr lang="bg-BG" altLang="en-US" sz="2800" b="1" dirty="0"/>
            </a:br>
            <a:br>
              <a:rPr lang="bg-BG" altLang="en-US" sz="2800" b="1" dirty="0"/>
            </a:br>
            <a:r>
              <a:rPr lang="bg-BG" altLang="en-US" sz="2800" b="1" dirty="0"/>
              <a:t> 9. При неструктурирано интервю интервюиращият говори повече, а при структурираното интервю той заема около 50% от говоренето.</a:t>
            </a:r>
          </a:p>
        </p:txBody>
      </p:sp>
      <p:sp>
        <p:nvSpPr>
          <p:cNvPr id="2" name="Date Placeholder 1"/>
          <p:cNvSpPr>
            <a:spLocks noGrp="1"/>
          </p:cNvSpPr>
          <p:nvPr>
            <p:ph type="dt" sz="half" idx="10"/>
          </p:nvPr>
        </p:nvSpPr>
        <p:spPr/>
        <p:txBody>
          <a:bodyPr/>
          <a:lstStyle/>
          <a:p>
            <a:fld id="{FB29F564-AE0D-4DFA-8905-EF3524EA5DA2}" type="datetime1">
              <a:rPr lang="bg-BG" altLang="en-US" smtClean="0"/>
              <a:t>26.3.2020 г.</a:t>
            </a:fld>
            <a:endParaRPr lang="en-US"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E52560F-78A4-4F27-9DFA-BDC9D72AF222}" type="slidenum">
              <a:rPr lang="en-US" altLang="en-US"/>
              <a:pPr/>
              <a:t>42</a:t>
            </a:fld>
            <a:endParaRPr lang="en-US" altLang="en-US"/>
          </a:p>
        </p:txBody>
      </p:sp>
      <p:sp>
        <p:nvSpPr>
          <p:cNvPr id="165892" name="Rectangle 4"/>
          <p:cNvSpPr>
            <a:spLocks noGrp="1" noChangeArrowheads="1"/>
          </p:cNvSpPr>
          <p:nvPr>
            <p:ph type="title"/>
          </p:nvPr>
        </p:nvSpPr>
        <p:spPr>
          <a:xfrm>
            <a:off x="457200" y="277813"/>
            <a:ext cx="8229600" cy="6319837"/>
          </a:xfrm>
        </p:spPr>
        <p:txBody>
          <a:bodyPr/>
          <a:lstStyle/>
          <a:p>
            <a:pPr algn="ctr">
              <a:lnSpc>
                <a:spcPct val="120000"/>
              </a:lnSpc>
            </a:pPr>
            <a:r>
              <a:rPr lang="bg-BG" altLang="en-US" sz="3200" b="1">
                <a:solidFill>
                  <a:srgbClr val="3926C8"/>
                </a:solidFill>
                <a:effectLst>
                  <a:outerShdw blurRad="38100" dist="38100" dir="2700000" algn="tl">
                    <a:srgbClr val="C0C0C0"/>
                  </a:outerShdw>
                </a:effectLst>
              </a:rPr>
              <a:t>ПРЕОДОЛЯВАНЕ НА ОГРАНИЧЕНИЯТА НА ИНТЕРВЮТО</a:t>
            </a:r>
          </a:p>
        </p:txBody>
      </p:sp>
      <p:sp>
        <p:nvSpPr>
          <p:cNvPr id="2" name="Date Placeholder 1"/>
          <p:cNvSpPr>
            <a:spLocks noGrp="1"/>
          </p:cNvSpPr>
          <p:nvPr>
            <p:ph type="dt" sz="half" idx="10"/>
          </p:nvPr>
        </p:nvSpPr>
        <p:spPr/>
        <p:txBody>
          <a:bodyPr/>
          <a:lstStyle/>
          <a:p>
            <a:fld id="{A986BFA6-3F41-409C-84DD-807A85F5EF5B}" type="datetime1">
              <a:rPr lang="bg-BG" altLang="en-US" smtClean="0"/>
              <a:t>26.3.2020 г.</a:t>
            </a:fld>
            <a:endParaRPr lang="en-US"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DADF0B6-92F2-45D6-B16C-9CBAB7974471}" type="slidenum">
              <a:rPr lang="en-US" altLang="en-US"/>
              <a:pPr/>
              <a:t>43</a:t>
            </a:fld>
            <a:endParaRPr lang="en-US" altLang="en-US"/>
          </a:p>
        </p:txBody>
      </p:sp>
      <p:sp>
        <p:nvSpPr>
          <p:cNvPr id="167940" name="Rectangle 4"/>
          <p:cNvSpPr>
            <a:spLocks noGrp="1" noChangeArrowheads="1"/>
          </p:cNvSpPr>
          <p:nvPr>
            <p:ph type="title"/>
          </p:nvPr>
        </p:nvSpPr>
        <p:spPr>
          <a:xfrm>
            <a:off x="457200" y="277813"/>
            <a:ext cx="8229600" cy="6175375"/>
          </a:xfrm>
        </p:spPr>
        <p:txBody>
          <a:bodyPr/>
          <a:lstStyle/>
          <a:p>
            <a:pPr marL="180000"/>
            <a:r>
              <a:rPr lang="bg-BG" altLang="en-US" sz="3600" b="1" dirty="0"/>
              <a:t>1. Използване на екипен подход.</a:t>
            </a:r>
            <a:br>
              <a:rPr lang="bg-BG" altLang="en-US" sz="3600" b="1" dirty="0"/>
            </a:br>
            <a:br>
              <a:rPr lang="bg-BG" altLang="en-US" sz="3600" b="1" dirty="0"/>
            </a:br>
            <a:r>
              <a:rPr lang="bg-BG" altLang="en-US" sz="3600" b="1" dirty="0"/>
              <a:t>2. Разработване на структурирано интервю за всяка длъжност.  </a:t>
            </a:r>
          </a:p>
        </p:txBody>
      </p:sp>
      <p:sp>
        <p:nvSpPr>
          <p:cNvPr id="2" name="Date Placeholder 1"/>
          <p:cNvSpPr>
            <a:spLocks noGrp="1"/>
          </p:cNvSpPr>
          <p:nvPr>
            <p:ph type="dt" sz="half" idx="10"/>
          </p:nvPr>
        </p:nvSpPr>
        <p:spPr/>
        <p:txBody>
          <a:bodyPr/>
          <a:lstStyle/>
          <a:p>
            <a:fld id="{C52285FE-E3AC-4E0D-9B7C-7AB522AABA2B}" type="datetime1">
              <a:rPr lang="bg-BG" altLang="en-US" smtClean="0"/>
              <a:t>26.3.2020 г.</a:t>
            </a:fld>
            <a:endParaRPr lang="en-US"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3"/>
          <p:cNvSpPr>
            <a:spLocks noGrp="1"/>
          </p:cNvSpPr>
          <p:nvPr>
            <p:ph type="sldNum" sz="quarter" idx="12"/>
          </p:nvPr>
        </p:nvSpPr>
        <p:spPr/>
        <p:txBody>
          <a:bodyPr/>
          <a:lstStyle/>
          <a:p>
            <a:fld id="{6BB28385-090C-4C7F-AAB4-44B2B814791A}" type="slidenum">
              <a:rPr lang="en-US" altLang="en-US"/>
              <a:pPr/>
              <a:t>44</a:t>
            </a:fld>
            <a:endParaRPr lang="en-US" altLang="en-US"/>
          </a:p>
        </p:txBody>
      </p:sp>
      <p:sp>
        <p:nvSpPr>
          <p:cNvPr id="169988" name="Rectangle 4"/>
          <p:cNvSpPr>
            <a:spLocks noChangeArrowheads="1"/>
          </p:cNvSpPr>
          <p:nvPr/>
        </p:nvSpPr>
        <p:spPr bwMode="auto">
          <a:xfrm>
            <a:off x="323528" y="18048"/>
            <a:ext cx="842493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1" hangingPunct="1"/>
            <a:r>
              <a:rPr lang="bg-BG" altLang="en-US" sz="1600" b="1" dirty="0">
                <a:cs typeface="Times New Roman" pitchFamily="18" charset="0"/>
              </a:rPr>
              <a:t>Примерно структурирано интервю за подбор на медицински сестри </a:t>
            </a:r>
            <a:endParaRPr lang="bg-BG" altLang="en-US" sz="1600" dirty="0"/>
          </a:p>
        </p:txBody>
      </p:sp>
      <p:graphicFrame>
        <p:nvGraphicFramePr>
          <p:cNvPr id="170032" name="Group 48"/>
          <p:cNvGraphicFramePr>
            <a:graphicFrameLocks noGrp="1"/>
          </p:cNvGraphicFramePr>
          <p:nvPr>
            <p:extLst>
              <p:ext uri="{D42A27DB-BD31-4B8C-83A1-F6EECF244321}">
                <p14:modId xmlns:p14="http://schemas.microsoft.com/office/powerpoint/2010/main" val="3218298127"/>
              </p:ext>
            </p:extLst>
          </p:nvPr>
        </p:nvGraphicFramePr>
        <p:xfrm>
          <a:off x="323850" y="404665"/>
          <a:ext cx="8424863" cy="6373008"/>
        </p:xfrm>
        <a:graphic>
          <a:graphicData uri="http://schemas.openxmlformats.org/drawingml/2006/table">
            <a:tbl>
              <a:tblPr/>
              <a:tblGrid>
                <a:gridCol w="8424863">
                  <a:extLst>
                    <a:ext uri="{9D8B030D-6E8A-4147-A177-3AD203B41FA5}">
                      <a16:colId xmlns:a16="http://schemas.microsoft.com/office/drawing/2014/main" val="20000"/>
                    </a:ext>
                  </a:extLst>
                </a:gridCol>
              </a:tblGrid>
              <a:tr h="673248">
                <a:tc>
                  <a:txBody>
                    <a:bodyPr/>
                    <a:lstStyle>
                      <a:lvl1pPr>
                        <a:spcBef>
                          <a:spcPct val="20000"/>
                        </a:spcBef>
                        <a:buClr>
                          <a:schemeClr val="accent1"/>
                        </a:buClr>
                        <a:buFont typeface="Wingdings" pitchFamily="2" charset="2"/>
                        <a:defRPr sz="2800">
                          <a:solidFill>
                            <a:schemeClr val="tx1"/>
                          </a:solidFill>
                          <a:latin typeface="Arial" pitchFamily="34" charset="0"/>
                        </a:defRPr>
                      </a:lvl1pPr>
                      <a:lvl2pPr>
                        <a:spcBef>
                          <a:spcPct val="20000"/>
                        </a:spcBef>
                        <a:buClr>
                          <a:schemeClr val="accent1"/>
                        </a:buClr>
                        <a:buFont typeface="Wingdings" pitchFamily="2" charset="2"/>
                        <a:defRPr sz="2300">
                          <a:solidFill>
                            <a:schemeClr val="tx1"/>
                          </a:solidFill>
                          <a:latin typeface="Arial" pitchFamily="34" charset="0"/>
                        </a:defRPr>
                      </a:lvl2pPr>
                      <a:lvl3pPr>
                        <a:spcBef>
                          <a:spcPct val="20000"/>
                        </a:spcBef>
                        <a:buClr>
                          <a:schemeClr val="accent1"/>
                        </a:buClr>
                        <a:buFont typeface="Wingdings" pitchFamily="2" charset="2"/>
                        <a:defRPr sz="2100">
                          <a:solidFill>
                            <a:schemeClr val="tx1"/>
                          </a:solidFill>
                          <a:latin typeface="Arial" pitchFamily="34" charset="0"/>
                        </a:defRPr>
                      </a:lvl3pPr>
                      <a:lvl4pPr>
                        <a:spcBef>
                          <a:spcPct val="20000"/>
                        </a:spcBef>
                        <a:buClr>
                          <a:schemeClr val="accent1"/>
                        </a:buClr>
                        <a:defRPr>
                          <a:solidFill>
                            <a:schemeClr val="tx1"/>
                          </a:solidFill>
                          <a:latin typeface="Arial" pitchFamily="34" charset="0"/>
                        </a:defRPr>
                      </a:lvl4pPr>
                      <a:lvl5pPr>
                        <a:spcBef>
                          <a:spcPct val="20000"/>
                        </a:spcBef>
                        <a:buClr>
                          <a:schemeClr val="accent1"/>
                        </a:buClr>
                        <a:buFont typeface="Wingdings" pitchFamily="2" charset="2"/>
                        <a:defRPr>
                          <a:solidFill>
                            <a:schemeClr val="tx1"/>
                          </a:solidFill>
                          <a:latin typeface="Arial" pitchFamily="34" charset="0"/>
                        </a:defRPr>
                      </a:lvl5pPr>
                      <a:lvl6pPr fontAlgn="base">
                        <a:spcBef>
                          <a:spcPct val="20000"/>
                        </a:spcBef>
                        <a:spcAft>
                          <a:spcPct val="0"/>
                        </a:spcAft>
                        <a:buClr>
                          <a:schemeClr val="accent1"/>
                        </a:buClr>
                        <a:buFont typeface="Wingdings" pitchFamily="2" charset="2"/>
                        <a:defRPr>
                          <a:solidFill>
                            <a:schemeClr val="tx1"/>
                          </a:solidFill>
                          <a:latin typeface="Arial" pitchFamily="34" charset="0"/>
                        </a:defRPr>
                      </a:lvl6pPr>
                      <a:lvl7pPr fontAlgn="base">
                        <a:spcBef>
                          <a:spcPct val="20000"/>
                        </a:spcBef>
                        <a:spcAft>
                          <a:spcPct val="0"/>
                        </a:spcAft>
                        <a:buClr>
                          <a:schemeClr val="accent1"/>
                        </a:buClr>
                        <a:buFont typeface="Wingdings" pitchFamily="2" charset="2"/>
                        <a:defRPr>
                          <a:solidFill>
                            <a:schemeClr val="tx1"/>
                          </a:solidFill>
                          <a:latin typeface="Arial" pitchFamily="34" charset="0"/>
                        </a:defRPr>
                      </a:lvl7pPr>
                      <a:lvl8pPr fontAlgn="base">
                        <a:spcBef>
                          <a:spcPct val="20000"/>
                        </a:spcBef>
                        <a:spcAft>
                          <a:spcPct val="0"/>
                        </a:spcAft>
                        <a:buClr>
                          <a:schemeClr val="accent1"/>
                        </a:buClr>
                        <a:buFont typeface="Wingdings" pitchFamily="2" charset="2"/>
                        <a:defRPr>
                          <a:solidFill>
                            <a:schemeClr val="tx1"/>
                          </a:solidFill>
                          <a:latin typeface="Arial" pitchFamily="34" charset="0"/>
                        </a:defRPr>
                      </a:lvl8pPr>
                      <a:lvl9pPr fontAlgn="base">
                        <a:spcBef>
                          <a:spcPct val="20000"/>
                        </a:spcBef>
                        <a:spcAft>
                          <a:spcPct val="0"/>
                        </a:spcAft>
                        <a:buClr>
                          <a:schemeClr val="accent1"/>
                        </a:buClr>
                        <a:buFont typeface="Wingdings" pitchFamily="2" charset="2"/>
                        <a:defRPr>
                          <a:solidFill>
                            <a:schemeClr val="tx1"/>
                          </a:solidFill>
                          <a:latin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dirty="0">
                          <a:ln>
                            <a:noFill/>
                          </a:ln>
                          <a:solidFill>
                            <a:schemeClr val="tx1"/>
                          </a:solidFill>
                          <a:effectLst/>
                          <a:latin typeface="Arial" pitchFamily="34" charset="0"/>
                          <a:cs typeface="Times New Roman" pitchFamily="18" charset="0"/>
                        </a:rPr>
                        <a:t>Мотивация</a:t>
                      </a:r>
                      <a:endParaRPr kumimoji="0" lang="bg-BG" altLang="en-US" sz="1400" b="0" i="0" u="none" strike="noStrike" cap="none" normalizeH="0" baseline="0" dirty="0">
                        <a:ln>
                          <a:noFill/>
                        </a:ln>
                        <a:solidFill>
                          <a:schemeClr val="tx1"/>
                        </a:solidFill>
                        <a:effectLst/>
                        <a:latin typeface="Arial"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Защо кандидатствахте за обявената от нас длъжност?</a:t>
                      </a:r>
                      <a:endParaRPr kumimoji="0" lang="bg-BG" altLang="en-US" sz="14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11656">
                <a:tc>
                  <a:txBody>
                    <a:bodyPr/>
                    <a:lstStyle>
                      <a:lvl1pPr>
                        <a:spcBef>
                          <a:spcPct val="20000"/>
                        </a:spcBef>
                        <a:buClr>
                          <a:schemeClr val="accent1"/>
                        </a:buClr>
                        <a:buFont typeface="Wingdings" pitchFamily="2" charset="2"/>
                        <a:defRPr sz="2800">
                          <a:solidFill>
                            <a:schemeClr val="tx1"/>
                          </a:solidFill>
                          <a:latin typeface="Arial" pitchFamily="34" charset="0"/>
                        </a:defRPr>
                      </a:lvl1pPr>
                      <a:lvl2pPr>
                        <a:spcBef>
                          <a:spcPct val="20000"/>
                        </a:spcBef>
                        <a:buClr>
                          <a:schemeClr val="accent1"/>
                        </a:buClr>
                        <a:buFont typeface="Wingdings" pitchFamily="2" charset="2"/>
                        <a:defRPr sz="2300">
                          <a:solidFill>
                            <a:schemeClr val="tx1"/>
                          </a:solidFill>
                          <a:latin typeface="Arial" pitchFamily="34" charset="0"/>
                        </a:defRPr>
                      </a:lvl2pPr>
                      <a:lvl3pPr>
                        <a:spcBef>
                          <a:spcPct val="20000"/>
                        </a:spcBef>
                        <a:buClr>
                          <a:schemeClr val="accent1"/>
                        </a:buClr>
                        <a:buFont typeface="Wingdings" pitchFamily="2" charset="2"/>
                        <a:defRPr sz="2100">
                          <a:solidFill>
                            <a:schemeClr val="tx1"/>
                          </a:solidFill>
                          <a:latin typeface="Arial" pitchFamily="34" charset="0"/>
                        </a:defRPr>
                      </a:lvl3pPr>
                      <a:lvl4pPr>
                        <a:spcBef>
                          <a:spcPct val="20000"/>
                        </a:spcBef>
                        <a:buClr>
                          <a:schemeClr val="accent1"/>
                        </a:buClr>
                        <a:defRPr>
                          <a:solidFill>
                            <a:schemeClr val="tx1"/>
                          </a:solidFill>
                          <a:latin typeface="Arial" pitchFamily="34" charset="0"/>
                        </a:defRPr>
                      </a:lvl4pPr>
                      <a:lvl5pPr>
                        <a:spcBef>
                          <a:spcPct val="20000"/>
                        </a:spcBef>
                        <a:buClr>
                          <a:schemeClr val="accent1"/>
                        </a:buClr>
                        <a:buFont typeface="Wingdings" pitchFamily="2" charset="2"/>
                        <a:defRPr>
                          <a:solidFill>
                            <a:schemeClr val="tx1"/>
                          </a:solidFill>
                          <a:latin typeface="Arial" pitchFamily="34" charset="0"/>
                        </a:defRPr>
                      </a:lvl5pPr>
                      <a:lvl6pPr fontAlgn="base">
                        <a:spcBef>
                          <a:spcPct val="20000"/>
                        </a:spcBef>
                        <a:spcAft>
                          <a:spcPct val="0"/>
                        </a:spcAft>
                        <a:buClr>
                          <a:schemeClr val="accent1"/>
                        </a:buClr>
                        <a:buFont typeface="Wingdings" pitchFamily="2" charset="2"/>
                        <a:defRPr>
                          <a:solidFill>
                            <a:schemeClr val="tx1"/>
                          </a:solidFill>
                          <a:latin typeface="Arial" pitchFamily="34" charset="0"/>
                        </a:defRPr>
                      </a:lvl6pPr>
                      <a:lvl7pPr fontAlgn="base">
                        <a:spcBef>
                          <a:spcPct val="20000"/>
                        </a:spcBef>
                        <a:spcAft>
                          <a:spcPct val="0"/>
                        </a:spcAft>
                        <a:buClr>
                          <a:schemeClr val="accent1"/>
                        </a:buClr>
                        <a:buFont typeface="Wingdings" pitchFamily="2" charset="2"/>
                        <a:defRPr>
                          <a:solidFill>
                            <a:schemeClr val="tx1"/>
                          </a:solidFill>
                          <a:latin typeface="Arial" pitchFamily="34" charset="0"/>
                        </a:defRPr>
                      </a:lvl7pPr>
                      <a:lvl8pPr fontAlgn="base">
                        <a:spcBef>
                          <a:spcPct val="20000"/>
                        </a:spcBef>
                        <a:spcAft>
                          <a:spcPct val="0"/>
                        </a:spcAft>
                        <a:buClr>
                          <a:schemeClr val="accent1"/>
                        </a:buClr>
                        <a:buFont typeface="Wingdings" pitchFamily="2" charset="2"/>
                        <a:defRPr>
                          <a:solidFill>
                            <a:schemeClr val="tx1"/>
                          </a:solidFill>
                          <a:latin typeface="Arial" pitchFamily="34" charset="0"/>
                        </a:defRPr>
                      </a:lvl8pPr>
                      <a:lvl9pPr fontAlgn="base">
                        <a:spcBef>
                          <a:spcPct val="20000"/>
                        </a:spcBef>
                        <a:spcAft>
                          <a:spcPct val="0"/>
                        </a:spcAft>
                        <a:buClr>
                          <a:schemeClr val="accent1"/>
                        </a:buClr>
                        <a:buFont typeface="Wingdings" pitchFamily="2" charset="2"/>
                        <a:defRPr>
                          <a:solidFill>
                            <a:schemeClr val="tx1"/>
                          </a:solidFill>
                          <a:latin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dirty="0">
                          <a:ln>
                            <a:noFill/>
                          </a:ln>
                          <a:solidFill>
                            <a:schemeClr val="tx1"/>
                          </a:solidFill>
                          <a:effectLst/>
                          <a:latin typeface="Arial" pitchFamily="34" charset="0"/>
                          <a:cs typeface="Times New Roman" pitchFamily="18" charset="0"/>
                        </a:rPr>
                        <a:t>Физическо състояние</a:t>
                      </a:r>
                      <a:endParaRPr kumimoji="0" lang="bg-BG" altLang="en-US" sz="1400" b="0" i="0" u="none" strike="noStrike" cap="none" normalizeH="0" baseline="0" dirty="0">
                        <a:ln>
                          <a:noFill/>
                        </a:ln>
                        <a:solidFill>
                          <a:schemeClr val="tx1"/>
                        </a:solidFill>
                        <a:effectLst/>
                        <a:latin typeface="Arial"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Имате ли някакви физически ограничения, които биха попречили на изпълнението на работата?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Колко дни сте отсъствали от работа през последната година на заетост? </a:t>
                      </a:r>
                      <a:endParaRPr kumimoji="0" lang="bg-BG" altLang="en-US" sz="14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22188">
                <a:tc>
                  <a:txBody>
                    <a:bodyPr/>
                    <a:lstStyle>
                      <a:lvl1pPr>
                        <a:spcBef>
                          <a:spcPct val="20000"/>
                        </a:spcBef>
                        <a:buClr>
                          <a:schemeClr val="accent1"/>
                        </a:buClr>
                        <a:buFont typeface="Wingdings" pitchFamily="2" charset="2"/>
                        <a:defRPr sz="2800">
                          <a:solidFill>
                            <a:schemeClr val="tx1"/>
                          </a:solidFill>
                          <a:latin typeface="Arial" pitchFamily="34" charset="0"/>
                        </a:defRPr>
                      </a:lvl1pPr>
                      <a:lvl2pPr>
                        <a:spcBef>
                          <a:spcPct val="20000"/>
                        </a:spcBef>
                        <a:buClr>
                          <a:schemeClr val="accent1"/>
                        </a:buClr>
                        <a:buFont typeface="Wingdings" pitchFamily="2" charset="2"/>
                        <a:defRPr sz="2300">
                          <a:solidFill>
                            <a:schemeClr val="tx1"/>
                          </a:solidFill>
                          <a:latin typeface="Arial" pitchFamily="34" charset="0"/>
                        </a:defRPr>
                      </a:lvl2pPr>
                      <a:lvl3pPr>
                        <a:spcBef>
                          <a:spcPct val="20000"/>
                        </a:spcBef>
                        <a:buClr>
                          <a:schemeClr val="accent1"/>
                        </a:buClr>
                        <a:buFont typeface="Wingdings" pitchFamily="2" charset="2"/>
                        <a:defRPr sz="2100">
                          <a:solidFill>
                            <a:schemeClr val="tx1"/>
                          </a:solidFill>
                          <a:latin typeface="Arial" pitchFamily="34" charset="0"/>
                        </a:defRPr>
                      </a:lvl3pPr>
                      <a:lvl4pPr>
                        <a:spcBef>
                          <a:spcPct val="20000"/>
                        </a:spcBef>
                        <a:buClr>
                          <a:schemeClr val="accent1"/>
                        </a:buClr>
                        <a:defRPr>
                          <a:solidFill>
                            <a:schemeClr val="tx1"/>
                          </a:solidFill>
                          <a:latin typeface="Arial" pitchFamily="34" charset="0"/>
                        </a:defRPr>
                      </a:lvl4pPr>
                      <a:lvl5pPr>
                        <a:spcBef>
                          <a:spcPct val="20000"/>
                        </a:spcBef>
                        <a:buClr>
                          <a:schemeClr val="accent1"/>
                        </a:buClr>
                        <a:buFont typeface="Wingdings" pitchFamily="2" charset="2"/>
                        <a:defRPr>
                          <a:solidFill>
                            <a:schemeClr val="tx1"/>
                          </a:solidFill>
                          <a:latin typeface="Arial" pitchFamily="34" charset="0"/>
                        </a:defRPr>
                      </a:lvl5pPr>
                      <a:lvl6pPr fontAlgn="base">
                        <a:spcBef>
                          <a:spcPct val="20000"/>
                        </a:spcBef>
                        <a:spcAft>
                          <a:spcPct val="0"/>
                        </a:spcAft>
                        <a:buClr>
                          <a:schemeClr val="accent1"/>
                        </a:buClr>
                        <a:buFont typeface="Wingdings" pitchFamily="2" charset="2"/>
                        <a:defRPr>
                          <a:solidFill>
                            <a:schemeClr val="tx1"/>
                          </a:solidFill>
                          <a:latin typeface="Arial" pitchFamily="34" charset="0"/>
                        </a:defRPr>
                      </a:lvl6pPr>
                      <a:lvl7pPr fontAlgn="base">
                        <a:spcBef>
                          <a:spcPct val="20000"/>
                        </a:spcBef>
                        <a:spcAft>
                          <a:spcPct val="0"/>
                        </a:spcAft>
                        <a:buClr>
                          <a:schemeClr val="accent1"/>
                        </a:buClr>
                        <a:buFont typeface="Wingdings" pitchFamily="2" charset="2"/>
                        <a:defRPr>
                          <a:solidFill>
                            <a:schemeClr val="tx1"/>
                          </a:solidFill>
                          <a:latin typeface="Arial" pitchFamily="34" charset="0"/>
                        </a:defRPr>
                      </a:lvl7pPr>
                      <a:lvl8pPr fontAlgn="base">
                        <a:spcBef>
                          <a:spcPct val="20000"/>
                        </a:spcBef>
                        <a:spcAft>
                          <a:spcPct val="0"/>
                        </a:spcAft>
                        <a:buClr>
                          <a:schemeClr val="accent1"/>
                        </a:buClr>
                        <a:buFont typeface="Wingdings" pitchFamily="2" charset="2"/>
                        <a:defRPr>
                          <a:solidFill>
                            <a:schemeClr val="tx1"/>
                          </a:solidFill>
                          <a:latin typeface="Arial" pitchFamily="34" charset="0"/>
                        </a:defRPr>
                      </a:lvl8pPr>
                      <a:lvl9pPr fontAlgn="base">
                        <a:spcBef>
                          <a:spcPct val="20000"/>
                        </a:spcBef>
                        <a:spcAft>
                          <a:spcPct val="0"/>
                        </a:spcAft>
                        <a:buClr>
                          <a:schemeClr val="accent1"/>
                        </a:buClr>
                        <a:buFont typeface="Wingdings" pitchFamily="2" charset="2"/>
                        <a:defRPr>
                          <a:solidFill>
                            <a:schemeClr val="tx1"/>
                          </a:solidFill>
                          <a:latin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dirty="0">
                          <a:ln>
                            <a:noFill/>
                          </a:ln>
                          <a:solidFill>
                            <a:schemeClr val="tx1"/>
                          </a:solidFill>
                          <a:effectLst/>
                          <a:latin typeface="Arial" pitchFamily="34" charset="0"/>
                          <a:cs typeface="Times New Roman" pitchFamily="18" charset="0"/>
                        </a:rPr>
                        <a:t>Образование</a:t>
                      </a:r>
                      <a:endParaRPr kumimoji="0" lang="bg-BG" altLang="en-US" sz="1400" b="0" i="0" u="none" strike="noStrike" cap="none" normalizeH="0" baseline="0" dirty="0">
                        <a:ln>
                          <a:noFill/>
                        </a:ln>
                        <a:solidFill>
                          <a:schemeClr val="tx1"/>
                        </a:solidFill>
                        <a:effectLst/>
                        <a:latin typeface="Arial"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Какъв е Вашият среден успех от медицинския колеж?</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С какво сте се занимавали извън учебната програма?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Имате ли промяна в името след дипломирането?  </a:t>
                      </a:r>
                      <a:endParaRPr kumimoji="0" lang="bg-BG" altLang="en-US" sz="14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20706">
                <a:tc>
                  <a:txBody>
                    <a:bodyPr/>
                    <a:lstStyle>
                      <a:lvl1pPr>
                        <a:spcBef>
                          <a:spcPct val="20000"/>
                        </a:spcBef>
                        <a:buClr>
                          <a:schemeClr val="accent1"/>
                        </a:buClr>
                        <a:buFont typeface="Wingdings" pitchFamily="2" charset="2"/>
                        <a:defRPr sz="2800">
                          <a:solidFill>
                            <a:schemeClr val="tx1"/>
                          </a:solidFill>
                          <a:latin typeface="Arial" pitchFamily="34" charset="0"/>
                        </a:defRPr>
                      </a:lvl1pPr>
                      <a:lvl2pPr>
                        <a:spcBef>
                          <a:spcPct val="20000"/>
                        </a:spcBef>
                        <a:buClr>
                          <a:schemeClr val="accent1"/>
                        </a:buClr>
                        <a:buFont typeface="Wingdings" pitchFamily="2" charset="2"/>
                        <a:defRPr sz="2300">
                          <a:solidFill>
                            <a:schemeClr val="tx1"/>
                          </a:solidFill>
                          <a:latin typeface="Arial" pitchFamily="34" charset="0"/>
                        </a:defRPr>
                      </a:lvl2pPr>
                      <a:lvl3pPr>
                        <a:spcBef>
                          <a:spcPct val="20000"/>
                        </a:spcBef>
                        <a:buClr>
                          <a:schemeClr val="accent1"/>
                        </a:buClr>
                        <a:buFont typeface="Wingdings" pitchFamily="2" charset="2"/>
                        <a:defRPr sz="2100">
                          <a:solidFill>
                            <a:schemeClr val="tx1"/>
                          </a:solidFill>
                          <a:latin typeface="Arial" pitchFamily="34" charset="0"/>
                        </a:defRPr>
                      </a:lvl3pPr>
                      <a:lvl4pPr>
                        <a:spcBef>
                          <a:spcPct val="20000"/>
                        </a:spcBef>
                        <a:buClr>
                          <a:schemeClr val="accent1"/>
                        </a:buClr>
                        <a:defRPr>
                          <a:solidFill>
                            <a:schemeClr val="tx1"/>
                          </a:solidFill>
                          <a:latin typeface="Arial" pitchFamily="34" charset="0"/>
                        </a:defRPr>
                      </a:lvl4pPr>
                      <a:lvl5pPr>
                        <a:spcBef>
                          <a:spcPct val="20000"/>
                        </a:spcBef>
                        <a:buClr>
                          <a:schemeClr val="accent1"/>
                        </a:buClr>
                        <a:buFont typeface="Wingdings" pitchFamily="2" charset="2"/>
                        <a:defRPr>
                          <a:solidFill>
                            <a:schemeClr val="tx1"/>
                          </a:solidFill>
                          <a:latin typeface="Arial" pitchFamily="34" charset="0"/>
                        </a:defRPr>
                      </a:lvl5pPr>
                      <a:lvl6pPr fontAlgn="base">
                        <a:spcBef>
                          <a:spcPct val="20000"/>
                        </a:spcBef>
                        <a:spcAft>
                          <a:spcPct val="0"/>
                        </a:spcAft>
                        <a:buClr>
                          <a:schemeClr val="accent1"/>
                        </a:buClr>
                        <a:buFont typeface="Wingdings" pitchFamily="2" charset="2"/>
                        <a:defRPr>
                          <a:solidFill>
                            <a:schemeClr val="tx1"/>
                          </a:solidFill>
                          <a:latin typeface="Arial" pitchFamily="34" charset="0"/>
                        </a:defRPr>
                      </a:lvl6pPr>
                      <a:lvl7pPr fontAlgn="base">
                        <a:spcBef>
                          <a:spcPct val="20000"/>
                        </a:spcBef>
                        <a:spcAft>
                          <a:spcPct val="0"/>
                        </a:spcAft>
                        <a:buClr>
                          <a:schemeClr val="accent1"/>
                        </a:buClr>
                        <a:buFont typeface="Wingdings" pitchFamily="2" charset="2"/>
                        <a:defRPr>
                          <a:solidFill>
                            <a:schemeClr val="tx1"/>
                          </a:solidFill>
                          <a:latin typeface="Arial" pitchFamily="34" charset="0"/>
                        </a:defRPr>
                      </a:lvl7pPr>
                      <a:lvl8pPr fontAlgn="base">
                        <a:spcBef>
                          <a:spcPct val="20000"/>
                        </a:spcBef>
                        <a:spcAft>
                          <a:spcPct val="0"/>
                        </a:spcAft>
                        <a:buClr>
                          <a:schemeClr val="accent1"/>
                        </a:buClr>
                        <a:buFont typeface="Wingdings" pitchFamily="2" charset="2"/>
                        <a:defRPr>
                          <a:solidFill>
                            <a:schemeClr val="tx1"/>
                          </a:solidFill>
                          <a:latin typeface="Arial" pitchFamily="34" charset="0"/>
                        </a:defRPr>
                      </a:lvl8pPr>
                      <a:lvl9pPr fontAlgn="base">
                        <a:spcBef>
                          <a:spcPct val="20000"/>
                        </a:spcBef>
                        <a:spcAft>
                          <a:spcPct val="0"/>
                        </a:spcAft>
                        <a:buClr>
                          <a:schemeClr val="accent1"/>
                        </a:buClr>
                        <a:buFont typeface="Wingdings" pitchFamily="2" charset="2"/>
                        <a:defRPr>
                          <a:solidFill>
                            <a:schemeClr val="tx1"/>
                          </a:solidFill>
                          <a:latin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Arial" pitchFamily="34" charset="0"/>
                          <a:cs typeface="Times New Roman" pitchFamily="18" charset="0"/>
                        </a:rPr>
                        <a:t>Професионален статус</a:t>
                      </a:r>
                      <a:endParaRPr kumimoji="0" lang="bg-BG" altLang="en-US" sz="1400" b="0" i="0" u="none" strike="noStrike" cap="none" normalizeH="0" baseline="0">
                        <a:ln>
                          <a:noFill/>
                        </a:ln>
                        <a:solidFill>
                          <a:schemeClr val="tx1"/>
                        </a:solidFill>
                        <a:effectLst/>
                        <a:latin typeface="Arial"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Arial" pitchFamily="34" charset="0"/>
                          <a:cs typeface="Times New Roman" pitchFamily="18" charset="0"/>
                        </a:rPr>
                        <a:t>Каква е Вашата специалност?</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Arial" pitchFamily="34" charset="0"/>
                          <a:cs typeface="Times New Roman" pitchFamily="18" charset="0"/>
                        </a:rPr>
                        <a:t>Какви сертификати за следдипломно обучение притежавате?</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Arial" pitchFamily="34" charset="0"/>
                          <a:cs typeface="Times New Roman" pitchFamily="18" charset="0"/>
                        </a:rPr>
                        <a:t>В какви професионални организации членувате, което би било полезно за работата?</a:t>
                      </a:r>
                      <a:endParaRPr kumimoji="0" lang="bg-BG" altLang="en-US"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64889">
                <a:tc>
                  <a:txBody>
                    <a:bodyPr/>
                    <a:lstStyle>
                      <a:lvl1pPr>
                        <a:spcBef>
                          <a:spcPct val="20000"/>
                        </a:spcBef>
                        <a:buClr>
                          <a:schemeClr val="accent1"/>
                        </a:buClr>
                        <a:buFont typeface="Wingdings" pitchFamily="2" charset="2"/>
                        <a:defRPr sz="2800">
                          <a:solidFill>
                            <a:schemeClr val="tx1"/>
                          </a:solidFill>
                          <a:latin typeface="Arial" pitchFamily="34" charset="0"/>
                        </a:defRPr>
                      </a:lvl1pPr>
                      <a:lvl2pPr>
                        <a:spcBef>
                          <a:spcPct val="20000"/>
                        </a:spcBef>
                        <a:buClr>
                          <a:schemeClr val="accent1"/>
                        </a:buClr>
                        <a:buFont typeface="Wingdings" pitchFamily="2" charset="2"/>
                        <a:defRPr sz="2300">
                          <a:solidFill>
                            <a:schemeClr val="tx1"/>
                          </a:solidFill>
                          <a:latin typeface="Arial" pitchFamily="34" charset="0"/>
                        </a:defRPr>
                      </a:lvl2pPr>
                      <a:lvl3pPr>
                        <a:spcBef>
                          <a:spcPct val="20000"/>
                        </a:spcBef>
                        <a:buClr>
                          <a:schemeClr val="accent1"/>
                        </a:buClr>
                        <a:buFont typeface="Wingdings" pitchFamily="2" charset="2"/>
                        <a:defRPr sz="2100">
                          <a:solidFill>
                            <a:schemeClr val="tx1"/>
                          </a:solidFill>
                          <a:latin typeface="Arial" pitchFamily="34" charset="0"/>
                        </a:defRPr>
                      </a:lvl3pPr>
                      <a:lvl4pPr>
                        <a:spcBef>
                          <a:spcPct val="20000"/>
                        </a:spcBef>
                        <a:buClr>
                          <a:schemeClr val="accent1"/>
                        </a:buClr>
                        <a:defRPr>
                          <a:solidFill>
                            <a:schemeClr val="tx1"/>
                          </a:solidFill>
                          <a:latin typeface="Arial" pitchFamily="34" charset="0"/>
                        </a:defRPr>
                      </a:lvl4pPr>
                      <a:lvl5pPr>
                        <a:spcBef>
                          <a:spcPct val="20000"/>
                        </a:spcBef>
                        <a:buClr>
                          <a:schemeClr val="accent1"/>
                        </a:buClr>
                        <a:buFont typeface="Wingdings" pitchFamily="2" charset="2"/>
                        <a:defRPr>
                          <a:solidFill>
                            <a:schemeClr val="tx1"/>
                          </a:solidFill>
                          <a:latin typeface="Arial" pitchFamily="34" charset="0"/>
                        </a:defRPr>
                      </a:lvl5pPr>
                      <a:lvl6pPr fontAlgn="base">
                        <a:spcBef>
                          <a:spcPct val="20000"/>
                        </a:spcBef>
                        <a:spcAft>
                          <a:spcPct val="0"/>
                        </a:spcAft>
                        <a:buClr>
                          <a:schemeClr val="accent1"/>
                        </a:buClr>
                        <a:buFont typeface="Wingdings" pitchFamily="2" charset="2"/>
                        <a:defRPr>
                          <a:solidFill>
                            <a:schemeClr val="tx1"/>
                          </a:solidFill>
                          <a:latin typeface="Arial" pitchFamily="34" charset="0"/>
                        </a:defRPr>
                      </a:lvl6pPr>
                      <a:lvl7pPr fontAlgn="base">
                        <a:spcBef>
                          <a:spcPct val="20000"/>
                        </a:spcBef>
                        <a:spcAft>
                          <a:spcPct val="0"/>
                        </a:spcAft>
                        <a:buClr>
                          <a:schemeClr val="accent1"/>
                        </a:buClr>
                        <a:buFont typeface="Wingdings" pitchFamily="2" charset="2"/>
                        <a:defRPr>
                          <a:solidFill>
                            <a:schemeClr val="tx1"/>
                          </a:solidFill>
                          <a:latin typeface="Arial" pitchFamily="34" charset="0"/>
                        </a:defRPr>
                      </a:lvl7pPr>
                      <a:lvl8pPr fontAlgn="base">
                        <a:spcBef>
                          <a:spcPct val="20000"/>
                        </a:spcBef>
                        <a:spcAft>
                          <a:spcPct val="0"/>
                        </a:spcAft>
                        <a:buClr>
                          <a:schemeClr val="accent1"/>
                        </a:buClr>
                        <a:buFont typeface="Wingdings" pitchFamily="2" charset="2"/>
                        <a:defRPr>
                          <a:solidFill>
                            <a:schemeClr val="tx1"/>
                          </a:solidFill>
                          <a:latin typeface="Arial" pitchFamily="34" charset="0"/>
                        </a:defRPr>
                      </a:lvl8pPr>
                      <a:lvl9pPr fontAlgn="base">
                        <a:spcBef>
                          <a:spcPct val="20000"/>
                        </a:spcBef>
                        <a:spcAft>
                          <a:spcPct val="0"/>
                        </a:spcAft>
                        <a:buClr>
                          <a:schemeClr val="accent1"/>
                        </a:buClr>
                        <a:buFont typeface="Wingdings" pitchFamily="2" charset="2"/>
                        <a:defRPr>
                          <a:solidFill>
                            <a:schemeClr val="tx1"/>
                          </a:solidFill>
                          <a:latin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dirty="0">
                          <a:ln>
                            <a:noFill/>
                          </a:ln>
                          <a:solidFill>
                            <a:schemeClr val="tx1"/>
                          </a:solidFill>
                          <a:effectLst/>
                          <a:latin typeface="Arial" pitchFamily="34" charset="0"/>
                          <a:cs typeface="Times New Roman" pitchFamily="18" charset="0"/>
                        </a:rPr>
                        <a:t>Настоящ работодател</a:t>
                      </a:r>
                      <a:endParaRPr kumimoji="0" lang="bg-BG" altLang="en-US" sz="1400" b="0" i="0" u="none" strike="noStrike" cap="none" normalizeH="0" baseline="0" dirty="0">
                        <a:ln>
                          <a:noFill/>
                        </a:ln>
                        <a:solidFill>
                          <a:schemeClr val="tx1"/>
                        </a:solidFill>
                        <a:effectLst/>
                        <a:latin typeface="Arial"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Как достигнахте сегашната си позиция?</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Каква титла имате сега? Каква беше Вашата титла при започване  работа на настоящата длъжност?</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Какви контролни отговорности имате понастоящем?</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Как бихте описали Вашия непосредствен ръководител?</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Посочете някои примери за успех във Вашата сегашна работа.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Как се разбирате с Вашия сегашен работодател?</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Как се разбирате със сегашните си колеги?</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Какво най-малко харесвате в сегашната си работа?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Какво най-много харесвате в сегашната си работа?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Може ли да установим контакт със сегашния Ви работодател?</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Защо искате да смените работата си?</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Arial" pitchFamily="34" charset="0"/>
                          <a:cs typeface="Times New Roman" pitchFamily="18" charset="0"/>
                        </a:rPr>
                        <a:t>Имате ли промяна в имената след заемане на сегашната длъжност?</a:t>
                      </a:r>
                      <a:endParaRPr kumimoji="0" lang="bg-BG" altLang="en-US" sz="14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fld id="{AB7CF265-ED86-4417-984A-21DC593D0709}" type="datetime1">
              <a:rPr lang="bg-BG" altLang="en-US" smtClean="0"/>
              <a:t>26.3.2020 г.</a:t>
            </a:fld>
            <a:endParaRPr lang="en-US"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3"/>
          <p:cNvSpPr>
            <a:spLocks noGrp="1"/>
          </p:cNvSpPr>
          <p:nvPr>
            <p:ph type="sldNum" sz="quarter" idx="12"/>
          </p:nvPr>
        </p:nvSpPr>
        <p:spPr/>
        <p:txBody>
          <a:bodyPr/>
          <a:lstStyle/>
          <a:p>
            <a:fld id="{E41533B0-DA04-481E-AA9C-86C19C681536}" type="slidenum">
              <a:rPr lang="en-US" altLang="en-US"/>
              <a:pPr/>
              <a:t>45</a:t>
            </a:fld>
            <a:endParaRPr lang="en-US" altLang="en-US"/>
          </a:p>
        </p:txBody>
      </p:sp>
      <p:graphicFrame>
        <p:nvGraphicFramePr>
          <p:cNvPr id="171053" name="Group 45"/>
          <p:cNvGraphicFramePr>
            <a:graphicFrameLocks noGrp="1"/>
          </p:cNvGraphicFramePr>
          <p:nvPr/>
        </p:nvGraphicFramePr>
        <p:xfrm>
          <a:off x="323850" y="404813"/>
          <a:ext cx="8496300" cy="6156008"/>
        </p:xfrm>
        <a:graphic>
          <a:graphicData uri="http://schemas.openxmlformats.org/drawingml/2006/table">
            <a:tbl>
              <a:tblPr/>
              <a:tblGrid>
                <a:gridCol w="8496300">
                  <a:extLst>
                    <a:ext uri="{9D8B030D-6E8A-4147-A177-3AD203B41FA5}">
                      <a16:colId xmlns:a16="http://schemas.microsoft.com/office/drawing/2014/main" val="20000"/>
                    </a:ext>
                  </a:extLst>
                </a:gridCol>
              </a:tblGrid>
              <a:tr h="863600">
                <a:tc>
                  <a:txBody>
                    <a:bodyPr/>
                    <a:lstStyle>
                      <a:lvl1pPr>
                        <a:spcBef>
                          <a:spcPct val="20000"/>
                        </a:spcBef>
                        <a:buClr>
                          <a:schemeClr val="accent1"/>
                        </a:buClr>
                        <a:buFont typeface="Wingdings" pitchFamily="2" charset="2"/>
                        <a:defRPr sz="2800">
                          <a:solidFill>
                            <a:schemeClr val="tx1"/>
                          </a:solidFill>
                          <a:latin typeface="Arial" pitchFamily="34" charset="0"/>
                        </a:defRPr>
                      </a:lvl1pPr>
                      <a:lvl2pPr>
                        <a:spcBef>
                          <a:spcPct val="20000"/>
                        </a:spcBef>
                        <a:buClr>
                          <a:schemeClr val="accent1"/>
                        </a:buClr>
                        <a:buFont typeface="Wingdings" pitchFamily="2" charset="2"/>
                        <a:defRPr sz="2300">
                          <a:solidFill>
                            <a:schemeClr val="tx1"/>
                          </a:solidFill>
                          <a:latin typeface="Arial" pitchFamily="34" charset="0"/>
                        </a:defRPr>
                      </a:lvl2pPr>
                      <a:lvl3pPr>
                        <a:spcBef>
                          <a:spcPct val="20000"/>
                        </a:spcBef>
                        <a:buClr>
                          <a:schemeClr val="accent1"/>
                        </a:buClr>
                        <a:buFont typeface="Wingdings" pitchFamily="2" charset="2"/>
                        <a:defRPr sz="2100">
                          <a:solidFill>
                            <a:schemeClr val="tx1"/>
                          </a:solidFill>
                          <a:latin typeface="Arial" pitchFamily="34" charset="0"/>
                        </a:defRPr>
                      </a:lvl3pPr>
                      <a:lvl4pPr>
                        <a:spcBef>
                          <a:spcPct val="20000"/>
                        </a:spcBef>
                        <a:buClr>
                          <a:schemeClr val="accent1"/>
                        </a:buClr>
                        <a:defRPr>
                          <a:solidFill>
                            <a:schemeClr val="tx1"/>
                          </a:solidFill>
                          <a:latin typeface="Arial" pitchFamily="34" charset="0"/>
                        </a:defRPr>
                      </a:lvl4pPr>
                      <a:lvl5pPr>
                        <a:spcBef>
                          <a:spcPct val="20000"/>
                        </a:spcBef>
                        <a:buClr>
                          <a:schemeClr val="accent1"/>
                        </a:buClr>
                        <a:buFont typeface="Wingdings" pitchFamily="2" charset="2"/>
                        <a:defRPr>
                          <a:solidFill>
                            <a:schemeClr val="tx1"/>
                          </a:solidFill>
                          <a:latin typeface="Arial" pitchFamily="34" charset="0"/>
                        </a:defRPr>
                      </a:lvl5pPr>
                      <a:lvl6pPr fontAlgn="base">
                        <a:spcBef>
                          <a:spcPct val="20000"/>
                        </a:spcBef>
                        <a:spcAft>
                          <a:spcPct val="0"/>
                        </a:spcAft>
                        <a:buClr>
                          <a:schemeClr val="accent1"/>
                        </a:buClr>
                        <a:buFont typeface="Wingdings" pitchFamily="2" charset="2"/>
                        <a:defRPr>
                          <a:solidFill>
                            <a:schemeClr val="tx1"/>
                          </a:solidFill>
                          <a:latin typeface="Arial" pitchFamily="34" charset="0"/>
                        </a:defRPr>
                      </a:lvl6pPr>
                      <a:lvl7pPr fontAlgn="base">
                        <a:spcBef>
                          <a:spcPct val="20000"/>
                        </a:spcBef>
                        <a:spcAft>
                          <a:spcPct val="0"/>
                        </a:spcAft>
                        <a:buClr>
                          <a:schemeClr val="accent1"/>
                        </a:buClr>
                        <a:buFont typeface="Wingdings" pitchFamily="2" charset="2"/>
                        <a:defRPr>
                          <a:solidFill>
                            <a:schemeClr val="tx1"/>
                          </a:solidFill>
                          <a:latin typeface="Arial" pitchFamily="34" charset="0"/>
                        </a:defRPr>
                      </a:lvl7pPr>
                      <a:lvl8pPr fontAlgn="base">
                        <a:spcBef>
                          <a:spcPct val="20000"/>
                        </a:spcBef>
                        <a:spcAft>
                          <a:spcPct val="0"/>
                        </a:spcAft>
                        <a:buClr>
                          <a:schemeClr val="accent1"/>
                        </a:buClr>
                        <a:buFont typeface="Wingdings" pitchFamily="2" charset="2"/>
                        <a:defRPr>
                          <a:solidFill>
                            <a:schemeClr val="tx1"/>
                          </a:solidFill>
                          <a:latin typeface="Arial" pitchFamily="34" charset="0"/>
                        </a:defRPr>
                      </a:lvl8pPr>
                      <a:lvl9pPr fontAlgn="base">
                        <a:spcBef>
                          <a:spcPct val="20000"/>
                        </a:spcBef>
                        <a:spcAft>
                          <a:spcPct val="0"/>
                        </a:spcAft>
                        <a:buClr>
                          <a:schemeClr val="accent1"/>
                        </a:buClr>
                        <a:buFont typeface="Wingdings" pitchFamily="2" charset="2"/>
                        <a:defRPr>
                          <a:solidFill>
                            <a:schemeClr val="tx1"/>
                          </a:solidFill>
                          <a:latin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Arial" pitchFamily="34" charset="0"/>
                          <a:cs typeface="Times New Roman" pitchFamily="18" charset="0"/>
                        </a:rPr>
                        <a:t>Предишни длъжности</a:t>
                      </a:r>
                      <a:endParaRPr kumimoji="0" lang="bg-BG" altLang="en-US" sz="1400" b="0" i="0" u="none" strike="noStrike" cap="none" normalizeH="0" baseline="0">
                        <a:ln>
                          <a:noFill/>
                        </a:ln>
                        <a:solidFill>
                          <a:schemeClr val="tx1"/>
                        </a:solidFill>
                        <a:effectLst/>
                        <a:latin typeface="Arial"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Arial" pitchFamily="34" charset="0"/>
                          <a:cs typeface="Times New Roman" pitchFamily="18" charset="0"/>
                        </a:rPr>
                        <a:t>Същите въпроси могат да се задават за други предходни заемани длъжности, но поради ограничения във времето интервюираното лице се разпива най-много за 1-2 предходни длъжности.</a:t>
                      </a:r>
                      <a:endParaRPr kumimoji="0" lang="bg-BG" altLang="en-US"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04900">
                <a:tc>
                  <a:txBody>
                    <a:bodyPr/>
                    <a:lstStyle>
                      <a:lvl1pPr>
                        <a:spcBef>
                          <a:spcPct val="20000"/>
                        </a:spcBef>
                        <a:buClr>
                          <a:schemeClr val="accent1"/>
                        </a:buClr>
                        <a:buFont typeface="Wingdings" pitchFamily="2" charset="2"/>
                        <a:defRPr sz="2800">
                          <a:solidFill>
                            <a:schemeClr val="tx1"/>
                          </a:solidFill>
                          <a:latin typeface="Arial" pitchFamily="34" charset="0"/>
                        </a:defRPr>
                      </a:lvl1pPr>
                      <a:lvl2pPr>
                        <a:spcBef>
                          <a:spcPct val="20000"/>
                        </a:spcBef>
                        <a:buClr>
                          <a:schemeClr val="accent1"/>
                        </a:buClr>
                        <a:buFont typeface="Wingdings" pitchFamily="2" charset="2"/>
                        <a:defRPr sz="2300">
                          <a:solidFill>
                            <a:schemeClr val="tx1"/>
                          </a:solidFill>
                          <a:latin typeface="Arial" pitchFamily="34" charset="0"/>
                        </a:defRPr>
                      </a:lvl2pPr>
                      <a:lvl3pPr>
                        <a:spcBef>
                          <a:spcPct val="20000"/>
                        </a:spcBef>
                        <a:buClr>
                          <a:schemeClr val="accent1"/>
                        </a:buClr>
                        <a:buFont typeface="Wingdings" pitchFamily="2" charset="2"/>
                        <a:defRPr sz="2100">
                          <a:solidFill>
                            <a:schemeClr val="tx1"/>
                          </a:solidFill>
                          <a:latin typeface="Arial" pitchFamily="34" charset="0"/>
                        </a:defRPr>
                      </a:lvl3pPr>
                      <a:lvl4pPr>
                        <a:spcBef>
                          <a:spcPct val="20000"/>
                        </a:spcBef>
                        <a:buClr>
                          <a:schemeClr val="accent1"/>
                        </a:buClr>
                        <a:defRPr>
                          <a:solidFill>
                            <a:schemeClr val="tx1"/>
                          </a:solidFill>
                          <a:latin typeface="Arial" pitchFamily="34" charset="0"/>
                        </a:defRPr>
                      </a:lvl4pPr>
                      <a:lvl5pPr>
                        <a:spcBef>
                          <a:spcPct val="20000"/>
                        </a:spcBef>
                        <a:buClr>
                          <a:schemeClr val="accent1"/>
                        </a:buClr>
                        <a:buFont typeface="Wingdings" pitchFamily="2" charset="2"/>
                        <a:defRPr>
                          <a:solidFill>
                            <a:schemeClr val="tx1"/>
                          </a:solidFill>
                          <a:latin typeface="Arial" pitchFamily="34" charset="0"/>
                        </a:defRPr>
                      </a:lvl5pPr>
                      <a:lvl6pPr fontAlgn="base">
                        <a:spcBef>
                          <a:spcPct val="20000"/>
                        </a:spcBef>
                        <a:spcAft>
                          <a:spcPct val="0"/>
                        </a:spcAft>
                        <a:buClr>
                          <a:schemeClr val="accent1"/>
                        </a:buClr>
                        <a:buFont typeface="Wingdings" pitchFamily="2" charset="2"/>
                        <a:defRPr>
                          <a:solidFill>
                            <a:schemeClr val="tx1"/>
                          </a:solidFill>
                          <a:latin typeface="Arial" pitchFamily="34" charset="0"/>
                        </a:defRPr>
                      </a:lvl6pPr>
                      <a:lvl7pPr fontAlgn="base">
                        <a:spcBef>
                          <a:spcPct val="20000"/>
                        </a:spcBef>
                        <a:spcAft>
                          <a:spcPct val="0"/>
                        </a:spcAft>
                        <a:buClr>
                          <a:schemeClr val="accent1"/>
                        </a:buClr>
                        <a:buFont typeface="Wingdings" pitchFamily="2" charset="2"/>
                        <a:defRPr>
                          <a:solidFill>
                            <a:schemeClr val="tx1"/>
                          </a:solidFill>
                          <a:latin typeface="Arial" pitchFamily="34" charset="0"/>
                        </a:defRPr>
                      </a:lvl7pPr>
                      <a:lvl8pPr fontAlgn="base">
                        <a:spcBef>
                          <a:spcPct val="20000"/>
                        </a:spcBef>
                        <a:spcAft>
                          <a:spcPct val="0"/>
                        </a:spcAft>
                        <a:buClr>
                          <a:schemeClr val="accent1"/>
                        </a:buClr>
                        <a:buFont typeface="Wingdings" pitchFamily="2" charset="2"/>
                        <a:defRPr>
                          <a:solidFill>
                            <a:schemeClr val="tx1"/>
                          </a:solidFill>
                          <a:latin typeface="Arial" pitchFamily="34" charset="0"/>
                        </a:defRPr>
                      </a:lvl8pPr>
                      <a:lvl9pPr fontAlgn="base">
                        <a:spcBef>
                          <a:spcPct val="20000"/>
                        </a:spcBef>
                        <a:spcAft>
                          <a:spcPct val="0"/>
                        </a:spcAft>
                        <a:buClr>
                          <a:schemeClr val="accent1"/>
                        </a:buClr>
                        <a:buFont typeface="Wingdings" pitchFamily="2" charset="2"/>
                        <a:defRPr>
                          <a:solidFill>
                            <a:schemeClr val="tx1"/>
                          </a:solidFill>
                          <a:latin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Arial" pitchFamily="34" charset="0"/>
                          <a:cs typeface="Times New Roman" pitchFamily="18" charset="0"/>
                        </a:rPr>
                        <a:t>Специфични въпроси за сестринството</a:t>
                      </a:r>
                      <a:endParaRPr kumimoji="0" lang="bg-BG" altLang="en-US" sz="1400" b="0" i="0" u="none" strike="noStrike" cap="none" normalizeH="0" baseline="0">
                        <a:ln>
                          <a:noFill/>
                        </a:ln>
                        <a:solidFill>
                          <a:schemeClr val="tx1"/>
                        </a:solidFill>
                        <a:effectLst/>
                        <a:latin typeface="Arial"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Arial" pitchFamily="34" charset="0"/>
                          <a:cs typeface="Times New Roman" pitchFamily="18" charset="0"/>
                        </a:rPr>
                        <a:t>Какво харесвате най-много в сестринството?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Arial" pitchFamily="34" charset="0"/>
                          <a:cs typeface="Times New Roman" pitchFamily="18" charset="0"/>
                        </a:rPr>
                        <a:t>Какво харесвате най-малко в сестринството?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Arial" pitchFamily="34" charset="0"/>
                          <a:cs typeface="Times New Roman" pitchFamily="18" charset="0"/>
                        </a:rPr>
                        <a:t>Каква е Вашата философия за сестринството?</a:t>
                      </a:r>
                      <a:endParaRPr kumimoji="0" lang="bg-BG" altLang="en-US"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63600">
                <a:tc>
                  <a:txBody>
                    <a:bodyPr/>
                    <a:lstStyle>
                      <a:lvl1pPr>
                        <a:spcBef>
                          <a:spcPct val="20000"/>
                        </a:spcBef>
                        <a:buClr>
                          <a:schemeClr val="accent1"/>
                        </a:buClr>
                        <a:buFont typeface="Wingdings" pitchFamily="2" charset="2"/>
                        <a:defRPr sz="2800">
                          <a:solidFill>
                            <a:schemeClr val="tx1"/>
                          </a:solidFill>
                          <a:latin typeface="Arial" pitchFamily="34" charset="0"/>
                        </a:defRPr>
                      </a:lvl1pPr>
                      <a:lvl2pPr>
                        <a:spcBef>
                          <a:spcPct val="20000"/>
                        </a:spcBef>
                        <a:buClr>
                          <a:schemeClr val="accent1"/>
                        </a:buClr>
                        <a:buFont typeface="Wingdings" pitchFamily="2" charset="2"/>
                        <a:defRPr sz="2300">
                          <a:solidFill>
                            <a:schemeClr val="tx1"/>
                          </a:solidFill>
                          <a:latin typeface="Arial" pitchFamily="34" charset="0"/>
                        </a:defRPr>
                      </a:lvl2pPr>
                      <a:lvl3pPr>
                        <a:spcBef>
                          <a:spcPct val="20000"/>
                        </a:spcBef>
                        <a:buClr>
                          <a:schemeClr val="accent1"/>
                        </a:buClr>
                        <a:buFont typeface="Wingdings" pitchFamily="2" charset="2"/>
                        <a:defRPr sz="2100">
                          <a:solidFill>
                            <a:schemeClr val="tx1"/>
                          </a:solidFill>
                          <a:latin typeface="Arial" pitchFamily="34" charset="0"/>
                        </a:defRPr>
                      </a:lvl3pPr>
                      <a:lvl4pPr>
                        <a:spcBef>
                          <a:spcPct val="20000"/>
                        </a:spcBef>
                        <a:buClr>
                          <a:schemeClr val="accent1"/>
                        </a:buClr>
                        <a:defRPr>
                          <a:solidFill>
                            <a:schemeClr val="tx1"/>
                          </a:solidFill>
                          <a:latin typeface="Arial" pitchFamily="34" charset="0"/>
                        </a:defRPr>
                      </a:lvl4pPr>
                      <a:lvl5pPr>
                        <a:spcBef>
                          <a:spcPct val="20000"/>
                        </a:spcBef>
                        <a:buClr>
                          <a:schemeClr val="accent1"/>
                        </a:buClr>
                        <a:buFont typeface="Wingdings" pitchFamily="2" charset="2"/>
                        <a:defRPr>
                          <a:solidFill>
                            <a:schemeClr val="tx1"/>
                          </a:solidFill>
                          <a:latin typeface="Arial" pitchFamily="34" charset="0"/>
                        </a:defRPr>
                      </a:lvl5pPr>
                      <a:lvl6pPr fontAlgn="base">
                        <a:spcBef>
                          <a:spcPct val="20000"/>
                        </a:spcBef>
                        <a:spcAft>
                          <a:spcPct val="0"/>
                        </a:spcAft>
                        <a:buClr>
                          <a:schemeClr val="accent1"/>
                        </a:buClr>
                        <a:buFont typeface="Wingdings" pitchFamily="2" charset="2"/>
                        <a:defRPr>
                          <a:solidFill>
                            <a:schemeClr val="tx1"/>
                          </a:solidFill>
                          <a:latin typeface="Arial" pitchFamily="34" charset="0"/>
                        </a:defRPr>
                      </a:lvl6pPr>
                      <a:lvl7pPr fontAlgn="base">
                        <a:spcBef>
                          <a:spcPct val="20000"/>
                        </a:spcBef>
                        <a:spcAft>
                          <a:spcPct val="0"/>
                        </a:spcAft>
                        <a:buClr>
                          <a:schemeClr val="accent1"/>
                        </a:buClr>
                        <a:buFont typeface="Wingdings" pitchFamily="2" charset="2"/>
                        <a:defRPr>
                          <a:solidFill>
                            <a:schemeClr val="tx1"/>
                          </a:solidFill>
                          <a:latin typeface="Arial" pitchFamily="34" charset="0"/>
                        </a:defRPr>
                      </a:lvl7pPr>
                      <a:lvl8pPr fontAlgn="base">
                        <a:spcBef>
                          <a:spcPct val="20000"/>
                        </a:spcBef>
                        <a:spcAft>
                          <a:spcPct val="0"/>
                        </a:spcAft>
                        <a:buClr>
                          <a:schemeClr val="accent1"/>
                        </a:buClr>
                        <a:buFont typeface="Wingdings" pitchFamily="2" charset="2"/>
                        <a:defRPr>
                          <a:solidFill>
                            <a:schemeClr val="tx1"/>
                          </a:solidFill>
                          <a:latin typeface="Arial" pitchFamily="34" charset="0"/>
                        </a:defRPr>
                      </a:lvl8pPr>
                      <a:lvl9pPr fontAlgn="base">
                        <a:spcBef>
                          <a:spcPct val="20000"/>
                        </a:spcBef>
                        <a:spcAft>
                          <a:spcPct val="0"/>
                        </a:spcAft>
                        <a:buClr>
                          <a:schemeClr val="accent1"/>
                        </a:buClr>
                        <a:buFont typeface="Wingdings" pitchFamily="2" charset="2"/>
                        <a:defRPr>
                          <a:solidFill>
                            <a:schemeClr val="tx1"/>
                          </a:solidFill>
                          <a:latin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Arial" pitchFamily="34" charset="0"/>
                          <a:cs typeface="Times New Roman" pitchFamily="18" charset="0"/>
                        </a:rPr>
                        <a:t>Личностни характеристики</a:t>
                      </a:r>
                      <a:endParaRPr kumimoji="0" lang="bg-BG" altLang="en-US" sz="1400" b="0" i="0" u="none" strike="noStrike" cap="none" normalizeH="0" baseline="0">
                        <a:ln>
                          <a:noFill/>
                        </a:ln>
                        <a:solidFill>
                          <a:schemeClr val="tx1"/>
                        </a:solidFill>
                        <a:effectLst/>
                        <a:latin typeface="Arial"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Arial" pitchFamily="34" charset="0"/>
                          <a:cs typeface="Times New Roman" pitchFamily="18" charset="0"/>
                        </a:rPr>
                        <a:t>Кои личностни характеристики са Вашия най-голям актив?</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Arial" pitchFamily="34" charset="0"/>
                          <a:cs typeface="Times New Roman" pitchFamily="18" charset="0"/>
                        </a:rPr>
                        <a:t>Кои личностни характеристики Ви затрудняват най-силно?</a:t>
                      </a:r>
                      <a:endParaRPr kumimoji="0" lang="bg-BG" altLang="en-US"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63600">
                <a:tc>
                  <a:txBody>
                    <a:bodyPr/>
                    <a:lstStyle>
                      <a:lvl1pPr>
                        <a:spcBef>
                          <a:spcPct val="20000"/>
                        </a:spcBef>
                        <a:buClr>
                          <a:schemeClr val="accent1"/>
                        </a:buClr>
                        <a:buFont typeface="Wingdings" pitchFamily="2" charset="2"/>
                        <a:defRPr sz="2800">
                          <a:solidFill>
                            <a:schemeClr val="tx1"/>
                          </a:solidFill>
                          <a:latin typeface="Arial" pitchFamily="34" charset="0"/>
                        </a:defRPr>
                      </a:lvl1pPr>
                      <a:lvl2pPr>
                        <a:spcBef>
                          <a:spcPct val="20000"/>
                        </a:spcBef>
                        <a:buClr>
                          <a:schemeClr val="accent1"/>
                        </a:buClr>
                        <a:buFont typeface="Wingdings" pitchFamily="2" charset="2"/>
                        <a:defRPr sz="2300">
                          <a:solidFill>
                            <a:schemeClr val="tx1"/>
                          </a:solidFill>
                          <a:latin typeface="Arial" pitchFamily="34" charset="0"/>
                        </a:defRPr>
                      </a:lvl2pPr>
                      <a:lvl3pPr>
                        <a:spcBef>
                          <a:spcPct val="20000"/>
                        </a:spcBef>
                        <a:buClr>
                          <a:schemeClr val="accent1"/>
                        </a:buClr>
                        <a:buFont typeface="Wingdings" pitchFamily="2" charset="2"/>
                        <a:defRPr sz="2100">
                          <a:solidFill>
                            <a:schemeClr val="tx1"/>
                          </a:solidFill>
                          <a:latin typeface="Arial" pitchFamily="34" charset="0"/>
                        </a:defRPr>
                      </a:lvl3pPr>
                      <a:lvl4pPr>
                        <a:spcBef>
                          <a:spcPct val="20000"/>
                        </a:spcBef>
                        <a:buClr>
                          <a:schemeClr val="accent1"/>
                        </a:buClr>
                        <a:defRPr>
                          <a:solidFill>
                            <a:schemeClr val="tx1"/>
                          </a:solidFill>
                          <a:latin typeface="Arial" pitchFamily="34" charset="0"/>
                        </a:defRPr>
                      </a:lvl4pPr>
                      <a:lvl5pPr>
                        <a:spcBef>
                          <a:spcPct val="20000"/>
                        </a:spcBef>
                        <a:buClr>
                          <a:schemeClr val="accent1"/>
                        </a:buClr>
                        <a:buFont typeface="Wingdings" pitchFamily="2" charset="2"/>
                        <a:defRPr>
                          <a:solidFill>
                            <a:schemeClr val="tx1"/>
                          </a:solidFill>
                          <a:latin typeface="Arial" pitchFamily="34" charset="0"/>
                        </a:defRPr>
                      </a:lvl5pPr>
                      <a:lvl6pPr fontAlgn="base">
                        <a:spcBef>
                          <a:spcPct val="20000"/>
                        </a:spcBef>
                        <a:spcAft>
                          <a:spcPct val="0"/>
                        </a:spcAft>
                        <a:buClr>
                          <a:schemeClr val="accent1"/>
                        </a:buClr>
                        <a:buFont typeface="Wingdings" pitchFamily="2" charset="2"/>
                        <a:defRPr>
                          <a:solidFill>
                            <a:schemeClr val="tx1"/>
                          </a:solidFill>
                          <a:latin typeface="Arial" pitchFamily="34" charset="0"/>
                        </a:defRPr>
                      </a:lvl6pPr>
                      <a:lvl7pPr fontAlgn="base">
                        <a:spcBef>
                          <a:spcPct val="20000"/>
                        </a:spcBef>
                        <a:spcAft>
                          <a:spcPct val="0"/>
                        </a:spcAft>
                        <a:buClr>
                          <a:schemeClr val="accent1"/>
                        </a:buClr>
                        <a:buFont typeface="Wingdings" pitchFamily="2" charset="2"/>
                        <a:defRPr>
                          <a:solidFill>
                            <a:schemeClr val="tx1"/>
                          </a:solidFill>
                          <a:latin typeface="Arial" pitchFamily="34" charset="0"/>
                        </a:defRPr>
                      </a:lvl7pPr>
                      <a:lvl8pPr fontAlgn="base">
                        <a:spcBef>
                          <a:spcPct val="20000"/>
                        </a:spcBef>
                        <a:spcAft>
                          <a:spcPct val="0"/>
                        </a:spcAft>
                        <a:buClr>
                          <a:schemeClr val="accent1"/>
                        </a:buClr>
                        <a:buFont typeface="Wingdings" pitchFamily="2" charset="2"/>
                        <a:defRPr>
                          <a:solidFill>
                            <a:schemeClr val="tx1"/>
                          </a:solidFill>
                          <a:latin typeface="Arial" pitchFamily="34" charset="0"/>
                        </a:defRPr>
                      </a:lvl8pPr>
                      <a:lvl9pPr fontAlgn="base">
                        <a:spcBef>
                          <a:spcPct val="20000"/>
                        </a:spcBef>
                        <a:spcAft>
                          <a:spcPct val="0"/>
                        </a:spcAft>
                        <a:buClr>
                          <a:schemeClr val="accent1"/>
                        </a:buClr>
                        <a:buFont typeface="Wingdings" pitchFamily="2" charset="2"/>
                        <a:defRPr>
                          <a:solidFill>
                            <a:schemeClr val="tx1"/>
                          </a:solidFill>
                          <a:latin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Arial" pitchFamily="34" charset="0"/>
                          <a:cs typeface="Times New Roman" pitchFamily="18" charset="0"/>
                        </a:rPr>
                        <a:t>Професионални цели</a:t>
                      </a:r>
                      <a:endParaRPr kumimoji="0" lang="bg-BG" altLang="en-US" sz="1400" b="0" i="0" u="none" strike="noStrike" cap="none" normalizeH="0" baseline="0">
                        <a:ln>
                          <a:noFill/>
                        </a:ln>
                        <a:solidFill>
                          <a:schemeClr val="tx1"/>
                        </a:solidFill>
                        <a:effectLst/>
                        <a:latin typeface="Arial"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Arial" pitchFamily="34" charset="0"/>
                          <a:cs typeface="Times New Roman" pitchFamily="18" charset="0"/>
                        </a:rPr>
                        <a:t>Какви са Вашите цели по отношение на кариерата?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Arial" pitchFamily="34" charset="0"/>
                          <a:cs typeface="Times New Roman" pitchFamily="18" charset="0"/>
                        </a:rPr>
                        <a:t>Къде виждате себе си след 10 години?</a:t>
                      </a:r>
                      <a:endParaRPr kumimoji="0" lang="bg-BG" altLang="en-US"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3888">
                <a:tc>
                  <a:txBody>
                    <a:bodyPr/>
                    <a:lstStyle>
                      <a:lvl1pPr>
                        <a:spcBef>
                          <a:spcPct val="20000"/>
                        </a:spcBef>
                        <a:buClr>
                          <a:schemeClr val="accent1"/>
                        </a:buClr>
                        <a:buFont typeface="Wingdings" pitchFamily="2" charset="2"/>
                        <a:defRPr sz="2800">
                          <a:solidFill>
                            <a:schemeClr val="tx1"/>
                          </a:solidFill>
                          <a:latin typeface="Arial" pitchFamily="34" charset="0"/>
                        </a:defRPr>
                      </a:lvl1pPr>
                      <a:lvl2pPr>
                        <a:spcBef>
                          <a:spcPct val="20000"/>
                        </a:spcBef>
                        <a:buClr>
                          <a:schemeClr val="accent1"/>
                        </a:buClr>
                        <a:buFont typeface="Wingdings" pitchFamily="2" charset="2"/>
                        <a:defRPr sz="2300">
                          <a:solidFill>
                            <a:schemeClr val="tx1"/>
                          </a:solidFill>
                          <a:latin typeface="Arial" pitchFamily="34" charset="0"/>
                        </a:defRPr>
                      </a:lvl2pPr>
                      <a:lvl3pPr>
                        <a:spcBef>
                          <a:spcPct val="20000"/>
                        </a:spcBef>
                        <a:buClr>
                          <a:schemeClr val="accent1"/>
                        </a:buClr>
                        <a:buFont typeface="Wingdings" pitchFamily="2" charset="2"/>
                        <a:defRPr sz="2100">
                          <a:solidFill>
                            <a:schemeClr val="tx1"/>
                          </a:solidFill>
                          <a:latin typeface="Arial" pitchFamily="34" charset="0"/>
                        </a:defRPr>
                      </a:lvl3pPr>
                      <a:lvl4pPr>
                        <a:spcBef>
                          <a:spcPct val="20000"/>
                        </a:spcBef>
                        <a:buClr>
                          <a:schemeClr val="accent1"/>
                        </a:buClr>
                        <a:defRPr>
                          <a:solidFill>
                            <a:schemeClr val="tx1"/>
                          </a:solidFill>
                          <a:latin typeface="Arial" pitchFamily="34" charset="0"/>
                        </a:defRPr>
                      </a:lvl4pPr>
                      <a:lvl5pPr>
                        <a:spcBef>
                          <a:spcPct val="20000"/>
                        </a:spcBef>
                        <a:buClr>
                          <a:schemeClr val="accent1"/>
                        </a:buClr>
                        <a:buFont typeface="Wingdings" pitchFamily="2" charset="2"/>
                        <a:defRPr>
                          <a:solidFill>
                            <a:schemeClr val="tx1"/>
                          </a:solidFill>
                          <a:latin typeface="Arial" pitchFamily="34" charset="0"/>
                        </a:defRPr>
                      </a:lvl5pPr>
                      <a:lvl6pPr fontAlgn="base">
                        <a:spcBef>
                          <a:spcPct val="20000"/>
                        </a:spcBef>
                        <a:spcAft>
                          <a:spcPct val="0"/>
                        </a:spcAft>
                        <a:buClr>
                          <a:schemeClr val="accent1"/>
                        </a:buClr>
                        <a:buFont typeface="Wingdings" pitchFamily="2" charset="2"/>
                        <a:defRPr>
                          <a:solidFill>
                            <a:schemeClr val="tx1"/>
                          </a:solidFill>
                          <a:latin typeface="Arial" pitchFamily="34" charset="0"/>
                        </a:defRPr>
                      </a:lvl6pPr>
                      <a:lvl7pPr fontAlgn="base">
                        <a:spcBef>
                          <a:spcPct val="20000"/>
                        </a:spcBef>
                        <a:spcAft>
                          <a:spcPct val="0"/>
                        </a:spcAft>
                        <a:buClr>
                          <a:schemeClr val="accent1"/>
                        </a:buClr>
                        <a:buFont typeface="Wingdings" pitchFamily="2" charset="2"/>
                        <a:defRPr>
                          <a:solidFill>
                            <a:schemeClr val="tx1"/>
                          </a:solidFill>
                          <a:latin typeface="Arial" pitchFamily="34" charset="0"/>
                        </a:defRPr>
                      </a:lvl7pPr>
                      <a:lvl8pPr fontAlgn="base">
                        <a:spcBef>
                          <a:spcPct val="20000"/>
                        </a:spcBef>
                        <a:spcAft>
                          <a:spcPct val="0"/>
                        </a:spcAft>
                        <a:buClr>
                          <a:schemeClr val="accent1"/>
                        </a:buClr>
                        <a:buFont typeface="Wingdings" pitchFamily="2" charset="2"/>
                        <a:defRPr>
                          <a:solidFill>
                            <a:schemeClr val="tx1"/>
                          </a:solidFill>
                          <a:latin typeface="Arial" pitchFamily="34" charset="0"/>
                        </a:defRPr>
                      </a:lvl8pPr>
                      <a:lvl9pPr fontAlgn="base">
                        <a:spcBef>
                          <a:spcPct val="20000"/>
                        </a:spcBef>
                        <a:spcAft>
                          <a:spcPct val="0"/>
                        </a:spcAft>
                        <a:buClr>
                          <a:schemeClr val="accent1"/>
                        </a:buClr>
                        <a:buFont typeface="Wingdings" pitchFamily="2" charset="2"/>
                        <a:defRPr>
                          <a:solidFill>
                            <a:schemeClr val="tx1"/>
                          </a:solidFill>
                          <a:latin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Arial" pitchFamily="34" charset="0"/>
                          <a:cs typeface="Times New Roman" pitchFamily="18" charset="0"/>
                        </a:rPr>
                        <a:t>Приноси за организацията</a:t>
                      </a:r>
                      <a:endParaRPr kumimoji="0" lang="bg-BG" altLang="en-US" sz="1400" b="0" i="0" u="none" strike="noStrike" cap="none" normalizeH="0" baseline="0">
                        <a:ln>
                          <a:noFill/>
                        </a:ln>
                        <a:solidFill>
                          <a:schemeClr val="tx1"/>
                        </a:solidFill>
                        <a:effectLst/>
                        <a:latin typeface="Arial"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Arial" pitchFamily="34" charset="0"/>
                          <a:cs typeface="Times New Roman" pitchFamily="18" charset="0"/>
                        </a:rPr>
                        <a:t>Какво може да предложите на тази организация/компания?</a:t>
                      </a:r>
                      <a:endParaRPr kumimoji="0" lang="bg-BG" altLang="en-US"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104900">
                <a:tc>
                  <a:txBody>
                    <a:bodyPr/>
                    <a:lstStyle>
                      <a:lvl1pPr>
                        <a:spcBef>
                          <a:spcPct val="20000"/>
                        </a:spcBef>
                        <a:buClr>
                          <a:schemeClr val="accent1"/>
                        </a:buClr>
                        <a:buFont typeface="Wingdings" pitchFamily="2" charset="2"/>
                        <a:defRPr sz="2800">
                          <a:solidFill>
                            <a:schemeClr val="tx1"/>
                          </a:solidFill>
                          <a:latin typeface="Arial" pitchFamily="34" charset="0"/>
                        </a:defRPr>
                      </a:lvl1pPr>
                      <a:lvl2pPr>
                        <a:spcBef>
                          <a:spcPct val="20000"/>
                        </a:spcBef>
                        <a:buClr>
                          <a:schemeClr val="accent1"/>
                        </a:buClr>
                        <a:buFont typeface="Wingdings" pitchFamily="2" charset="2"/>
                        <a:defRPr sz="2300">
                          <a:solidFill>
                            <a:schemeClr val="tx1"/>
                          </a:solidFill>
                          <a:latin typeface="Arial" pitchFamily="34" charset="0"/>
                        </a:defRPr>
                      </a:lvl2pPr>
                      <a:lvl3pPr>
                        <a:spcBef>
                          <a:spcPct val="20000"/>
                        </a:spcBef>
                        <a:buClr>
                          <a:schemeClr val="accent1"/>
                        </a:buClr>
                        <a:buFont typeface="Wingdings" pitchFamily="2" charset="2"/>
                        <a:defRPr sz="2100">
                          <a:solidFill>
                            <a:schemeClr val="tx1"/>
                          </a:solidFill>
                          <a:latin typeface="Arial" pitchFamily="34" charset="0"/>
                        </a:defRPr>
                      </a:lvl3pPr>
                      <a:lvl4pPr>
                        <a:spcBef>
                          <a:spcPct val="20000"/>
                        </a:spcBef>
                        <a:buClr>
                          <a:schemeClr val="accent1"/>
                        </a:buClr>
                        <a:defRPr>
                          <a:solidFill>
                            <a:schemeClr val="tx1"/>
                          </a:solidFill>
                          <a:latin typeface="Arial" pitchFamily="34" charset="0"/>
                        </a:defRPr>
                      </a:lvl4pPr>
                      <a:lvl5pPr>
                        <a:spcBef>
                          <a:spcPct val="20000"/>
                        </a:spcBef>
                        <a:buClr>
                          <a:schemeClr val="accent1"/>
                        </a:buClr>
                        <a:buFont typeface="Wingdings" pitchFamily="2" charset="2"/>
                        <a:defRPr>
                          <a:solidFill>
                            <a:schemeClr val="tx1"/>
                          </a:solidFill>
                          <a:latin typeface="Arial" pitchFamily="34" charset="0"/>
                        </a:defRPr>
                      </a:lvl5pPr>
                      <a:lvl6pPr fontAlgn="base">
                        <a:spcBef>
                          <a:spcPct val="20000"/>
                        </a:spcBef>
                        <a:spcAft>
                          <a:spcPct val="0"/>
                        </a:spcAft>
                        <a:buClr>
                          <a:schemeClr val="accent1"/>
                        </a:buClr>
                        <a:buFont typeface="Wingdings" pitchFamily="2" charset="2"/>
                        <a:defRPr>
                          <a:solidFill>
                            <a:schemeClr val="tx1"/>
                          </a:solidFill>
                          <a:latin typeface="Arial" pitchFamily="34" charset="0"/>
                        </a:defRPr>
                      </a:lvl6pPr>
                      <a:lvl7pPr fontAlgn="base">
                        <a:spcBef>
                          <a:spcPct val="20000"/>
                        </a:spcBef>
                        <a:spcAft>
                          <a:spcPct val="0"/>
                        </a:spcAft>
                        <a:buClr>
                          <a:schemeClr val="accent1"/>
                        </a:buClr>
                        <a:buFont typeface="Wingdings" pitchFamily="2" charset="2"/>
                        <a:defRPr>
                          <a:solidFill>
                            <a:schemeClr val="tx1"/>
                          </a:solidFill>
                          <a:latin typeface="Arial" pitchFamily="34" charset="0"/>
                        </a:defRPr>
                      </a:lvl7pPr>
                      <a:lvl8pPr fontAlgn="base">
                        <a:spcBef>
                          <a:spcPct val="20000"/>
                        </a:spcBef>
                        <a:spcAft>
                          <a:spcPct val="0"/>
                        </a:spcAft>
                        <a:buClr>
                          <a:schemeClr val="accent1"/>
                        </a:buClr>
                        <a:buFont typeface="Wingdings" pitchFamily="2" charset="2"/>
                        <a:defRPr>
                          <a:solidFill>
                            <a:schemeClr val="tx1"/>
                          </a:solidFill>
                          <a:latin typeface="Arial" pitchFamily="34" charset="0"/>
                        </a:defRPr>
                      </a:lvl8pPr>
                      <a:lvl9pPr fontAlgn="base">
                        <a:spcBef>
                          <a:spcPct val="20000"/>
                        </a:spcBef>
                        <a:spcAft>
                          <a:spcPct val="0"/>
                        </a:spcAft>
                        <a:buClr>
                          <a:schemeClr val="accent1"/>
                        </a:buClr>
                        <a:buFont typeface="Wingdings" pitchFamily="2" charset="2"/>
                        <a:defRPr>
                          <a:solidFill>
                            <a:schemeClr val="tx1"/>
                          </a:solidFill>
                          <a:latin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Arial" pitchFamily="34" charset="0"/>
                          <a:cs typeface="Times New Roman" pitchFamily="18" charset="0"/>
                        </a:rPr>
                        <a:t>Въпроси от страна на интервюираното лице</a:t>
                      </a:r>
                      <a:endParaRPr kumimoji="0" lang="bg-BG" altLang="en-US" sz="1400" b="0" i="0" u="none" strike="noStrike" cap="none" normalizeH="0" baseline="0">
                        <a:ln>
                          <a:noFill/>
                        </a:ln>
                        <a:solidFill>
                          <a:schemeClr val="tx1"/>
                        </a:solidFill>
                        <a:effectLst/>
                        <a:latin typeface="Arial"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Arial" pitchFamily="34" charset="0"/>
                          <a:cs typeface="Times New Roman" pitchFamily="18" charset="0"/>
                        </a:rPr>
                        <a:t>Какви въпроси имате за нашата организация?</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Arial" pitchFamily="34" charset="0"/>
                          <a:cs typeface="Times New Roman" pitchFamily="18" charset="0"/>
                        </a:rPr>
                        <a:t>Какви въпроси имате за обявената длъжност?</a:t>
                      </a: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Arial" pitchFamily="34" charset="0"/>
                          <a:cs typeface="Times New Roman" pitchFamily="18" charset="0"/>
                        </a:rPr>
                        <a:t>Какви други въпроси имате?</a:t>
                      </a:r>
                      <a:endParaRPr kumimoji="0" lang="bg-BG" altLang="en-US"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23888">
                <a:tc>
                  <a:txBody>
                    <a:bodyPr/>
                    <a:lstStyle>
                      <a:lvl1pPr>
                        <a:spcBef>
                          <a:spcPct val="20000"/>
                        </a:spcBef>
                        <a:buClr>
                          <a:schemeClr val="accent1"/>
                        </a:buClr>
                        <a:buFont typeface="Wingdings" pitchFamily="2" charset="2"/>
                        <a:defRPr sz="2800">
                          <a:solidFill>
                            <a:schemeClr val="tx1"/>
                          </a:solidFill>
                          <a:latin typeface="Arial" pitchFamily="34" charset="0"/>
                        </a:defRPr>
                      </a:lvl1pPr>
                      <a:lvl2pPr>
                        <a:spcBef>
                          <a:spcPct val="20000"/>
                        </a:spcBef>
                        <a:buClr>
                          <a:schemeClr val="accent1"/>
                        </a:buClr>
                        <a:buFont typeface="Wingdings" pitchFamily="2" charset="2"/>
                        <a:defRPr sz="2300">
                          <a:solidFill>
                            <a:schemeClr val="tx1"/>
                          </a:solidFill>
                          <a:latin typeface="Arial" pitchFamily="34" charset="0"/>
                        </a:defRPr>
                      </a:lvl2pPr>
                      <a:lvl3pPr>
                        <a:spcBef>
                          <a:spcPct val="20000"/>
                        </a:spcBef>
                        <a:buClr>
                          <a:schemeClr val="accent1"/>
                        </a:buClr>
                        <a:buFont typeface="Wingdings" pitchFamily="2" charset="2"/>
                        <a:defRPr sz="2100">
                          <a:solidFill>
                            <a:schemeClr val="tx1"/>
                          </a:solidFill>
                          <a:latin typeface="Arial" pitchFamily="34" charset="0"/>
                        </a:defRPr>
                      </a:lvl3pPr>
                      <a:lvl4pPr>
                        <a:spcBef>
                          <a:spcPct val="20000"/>
                        </a:spcBef>
                        <a:buClr>
                          <a:schemeClr val="accent1"/>
                        </a:buClr>
                        <a:defRPr>
                          <a:solidFill>
                            <a:schemeClr val="tx1"/>
                          </a:solidFill>
                          <a:latin typeface="Arial" pitchFamily="34" charset="0"/>
                        </a:defRPr>
                      </a:lvl4pPr>
                      <a:lvl5pPr>
                        <a:spcBef>
                          <a:spcPct val="20000"/>
                        </a:spcBef>
                        <a:buClr>
                          <a:schemeClr val="accent1"/>
                        </a:buClr>
                        <a:buFont typeface="Wingdings" pitchFamily="2" charset="2"/>
                        <a:defRPr>
                          <a:solidFill>
                            <a:schemeClr val="tx1"/>
                          </a:solidFill>
                          <a:latin typeface="Arial" pitchFamily="34" charset="0"/>
                        </a:defRPr>
                      </a:lvl5pPr>
                      <a:lvl6pPr fontAlgn="base">
                        <a:spcBef>
                          <a:spcPct val="20000"/>
                        </a:spcBef>
                        <a:spcAft>
                          <a:spcPct val="0"/>
                        </a:spcAft>
                        <a:buClr>
                          <a:schemeClr val="accent1"/>
                        </a:buClr>
                        <a:buFont typeface="Wingdings" pitchFamily="2" charset="2"/>
                        <a:defRPr>
                          <a:solidFill>
                            <a:schemeClr val="tx1"/>
                          </a:solidFill>
                          <a:latin typeface="Arial" pitchFamily="34" charset="0"/>
                        </a:defRPr>
                      </a:lvl6pPr>
                      <a:lvl7pPr fontAlgn="base">
                        <a:spcBef>
                          <a:spcPct val="20000"/>
                        </a:spcBef>
                        <a:spcAft>
                          <a:spcPct val="0"/>
                        </a:spcAft>
                        <a:buClr>
                          <a:schemeClr val="accent1"/>
                        </a:buClr>
                        <a:buFont typeface="Wingdings" pitchFamily="2" charset="2"/>
                        <a:defRPr>
                          <a:solidFill>
                            <a:schemeClr val="tx1"/>
                          </a:solidFill>
                          <a:latin typeface="Arial" pitchFamily="34" charset="0"/>
                        </a:defRPr>
                      </a:lvl7pPr>
                      <a:lvl8pPr fontAlgn="base">
                        <a:spcBef>
                          <a:spcPct val="20000"/>
                        </a:spcBef>
                        <a:spcAft>
                          <a:spcPct val="0"/>
                        </a:spcAft>
                        <a:buClr>
                          <a:schemeClr val="accent1"/>
                        </a:buClr>
                        <a:buFont typeface="Wingdings" pitchFamily="2" charset="2"/>
                        <a:defRPr>
                          <a:solidFill>
                            <a:schemeClr val="tx1"/>
                          </a:solidFill>
                          <a:latin typeface="Arial" pitchFamily="34" charset="0"/>
                        </a:defRPr>
                      </a:lvl8pPr>
                      <a:lvl9pPr fontAlgn="base">
                        <a:spcBef>
                          <a:spcPct val="20000"/>
                        </a:spcBef>
                        <a:spcAft>
                          <a:spcPct val="0"/>
                        </a:spcAft>
                        <a:buClr>
                          <a:schemeClr val="accent1"/>
                        </a:buClr>
                        <a:buFont typeface="Wingdings" pitchFamily="2" charset="2"/>
                        <a:defRPr>
                          <a:solidFill>
                            <a:schemeClr val="tx1"/>
                          </a:solidFill>
                          <a:latin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Arial" pitchFamily="34" charset="0"/>
                          <a:cs typeface="Times New Roman" pitchFamily="18" charset="0"/>
                        </a:rPr>
                        <a:t>Оценка</a:t>
                      </a:r>
                      <a:endParaRPr kumimoji="0" lang="bg-BG" altLang="en-US" sz="1400" b="0" i="0" u="none" strike="noStrike" cap="none" normalizeH="0" baseline="0">
                        <a:ln>
                          <a:noFill/>
                        </a:ln>
                        <a:solidFill>
                          <a:schemeClr val="tx1"/>
                        </a:solidFill>
                        <a:effectLst/>
                        <a:latin typeface="Arial"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Arial" pitchFamily="34" charset="0"/>
                          <a:cs typeface="Times New Roman" pitchFamily="18" charset="0"/>
                        </a:rPr>
                        <a:t>Оценката трябва да бъде обективна и да се отнася до квалификациите на кандидата за заемане на конкретната длъжност</a:t>
                      </a:r>
                      <a:endParaRPr kumimoji="0" lang="bg-BG" altLang="en-US" sz="14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 name="Date Placeholder 1"/>
          <p:cNvSpPr>
            <a:spLocks noGrp="1"/>
          </p:cNvSpPr>
          <p:nvPr>
            <p:ph type="dt" sz="half" idx="10"/>
          </p:nvPr>
        </p:nvSpPr>
        <p:spPr/>
        <p:txBody>
          <a:bodyPr/>
          <a:lstStyle/>
          <a:p>
            <a:fld id="{FD255C67-C2A8-4D64-B79D-97CF8F355130}" type="datetime1">
              <a:rPr lang="bg-BG" altLang="en-US" smtClean="0"/>
              <a:t>26.3.2020 г.</a:t>
            </a:fld>
            <a:endParaRPr lang="en-US"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8854D2C-676D-435F-A5F8-0E5611D7CA95}" type="slidenum">
              <a:rPr lang="en-US" altLang="en-US"/>
              <a:pPr/>
              <a:t>46</a:t>
            </a:fld>
            <a:endParaRPr lang="en-US" altLang="en-US"/>
          </a:p>
        </p:txBody>
      </p:sp>
      <p:sp>
        <p:nvSpPr>
          <p:cNvPr id="172036" name="Rectangle 4"/>
          <p:cNvSpPr>
            <a:spLocks noGrp="1" noChangeArrowheads="1"/>
          </p:cNvSpPr>
          <p:nvPr>
            <p:ph type="title"/>
          </p:nvPr>
        </p:nvSpPr>
        <p:spPr>
          <a:xfrm>
            <a:off x="457200" y="277813"/>
            <a:ext cx="8229600" cy="5959499"/>
          </a:xfrm>
        </p:spPr>
        <p:txBody>
          <a:bodyPr/>
          <a:lstStyle/>
          <a:p>
            <a:pPr marL="180000"/>
            <a:r>
              <a:rPr lang="bg-BG" altLang="en-US" sz="3600" b="1" dirty="0"/>
              <a:t>3. Използване на сценарии за определяне способността за вземане на решения. </a:t>
            </a:r>
            <a:r>
              <a:rPr lang="bg-BG" altLang="en-US" sz="3600" dirty="0"/>
              <a:t>За всяка категория работещи трябва да се разработват специфични казуси – напр. за </a:t>
            </a:r>
            <a:r>
              <a:rPr lang="bg-BG" altLang="en-US" sz="3600" dirty="0" err="1"/>
              <a:t>новозавършили</a:t>
            </a:r>
            <a:r>
              <a:rPr lang="bg-BG" altLang="en-US" sz="3600" dirty="0"/>
              <a:t> сестри, за медицински секретари, за сестри в отделения за интензивни грижи</a:t>
            </a:r>
            <a:r>
              <a:rPr lang="en-US" altLang="en-US" sz="3600" dirty="0"/>
              <a:t>,</a:t>
            </a:r>
            <a:r>
              <a:rPr lang="bg-BG" altLang="en-US" sz="3600" dirty="0"/>
              <a:t> за акушерки и т.н. </a:t>
            </a:r>
          </a:p>
        </p:txBody>
      </p:sp>
      <p:sp>
        <p:nvSpPr>
          <p:cNvPr id="2" name="Date Placeholder 1"/>
          <p:cNvSpPr>
            <a:spLocks noGrp="1"/>
          </p:cNvSpPr>
          <p:nvPr>
            <p:ph type="dt" sz="half" idx="10"/>
          </p:nvPr>
        </p:nvSpPr>
        <p:spPr/>
        <p:txBody>
          <a:bodyPr/>
          <a:lstStyle/>
          <a:p>
            <a:fld id="{300869FB-F080-4235-9E05-45CCE5A09CCE}" type="datetime1">
              <a:rPr lang="bg-BG" altLang="en-US" smtClean="0"/>
              <a:t>26.3.2020 г.</a:t>
            </a:fld>
            <a:endParaRPr lang="en-US"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9EDF0B9-46CB-44EF-910A-E868BBE5B99F}" type="slidenum">
              <a:rPr lang="en-US" altLang="en-US"/>
              <a:pPr/>
              <a:t>47</a:t>
            </a:fld>
            <a:endParaRPr lang="en-US" altLang="en-US"/>
          </a:p>
        </p:txBody>
      </p:sp>
      <p:sp>
        <p:nvSpPr>
          <p:cNvPr id="174084" name="Rectangle 4"/>
          <p:cNvSpPr>
            <a:spLocks noGrp="1" noChangeArrowheads="1"/>
          </p:cNvSpPr>
          <p:nvPr>
            <p:ph type="title"/>
          </p:nvPr>
        </p:nvSpPr>
        <p:spPr>
          <a:xfrm>
            <a:off x="457200" y="277813"/>
            <a:ext cx="8229600" cy="6391275"/>
          </a:xfrm>
        </p:spPr>
        <p:txBody>
          <a:bodyPr/>
          <a:lstStyle/>
          <a:p>
            <a:pPr marL="180000"/>
            <a:r>
              <a:rPr lang="bg-BG" altLang="en-US" sz="3600" b="1" dirty="0"/>
              <a:t>4. Провеждане на многократно интервю. </a:t>
            </a:r>
            <a:r>
              <a:rPr lang="bg-BG" altLang="en-US" sz="3600" dirty="0"/>
              <a:t>Често се предлага кандидатите да бъдат интервюирани повече от един път. За постигане на най-добра ефективност кандидатите трябва да бъдат интервюирани в различни дни, тъй като всеки може да има „добър” или „лош”ден. </a:t>
            </a:r>
          </a:p>
        </p:txBody>
      </p:sp>
      <p:sp>
        <p:nvSpPr>
          <p:cNvPr id="2" name="Date Placeholder 1"/>
          <p:cNvSpPr>
            <a:spLocks noGrp="1"/>
          </p:cNvSpPr>
          <p:nvPr>
            <p:ph type="dt" sz="half" idx="10"/>
          </p:nvPr>
        </p:nvSpPr>
        <p:spPr/>
        <p:txBody>
          <a:bodyPr/>
          <a:lstStyle/>
          <a:p>
            <a:fld id="{AF5C3CA2-3F3E-4EE1-B855-8D6B169FC816}" type="datetime1">
              <a:rPr lang="bg-BG" altLang="en-US" smtClean="0"/>
              <a:t>26.3.2020 г.</a:t>
            </a:fld>
            <a:endParaRPr lang="en-US"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4A5076B-D369-4CD6-B7FD-CA40C2266FB4}" type="slidenum">
              <a:rPr lang="en-US" altLang="en-US"/>
              <a:pPr/>
              <a:t>48</a:t>
            </a:fld>
            <a:endParaRPr lang="en-US" altLang="en-US"/>
          </a:p>
        </p:txBody>
      </p:sp>
      <p:sp>
        <p:nvSpPr>
          <p:cNvPr id="176132" name="Rectangle 4"/>
          <p:cNvSpPr>
            <a:spLocks noGrp="1" noChangeArrowheads="1"/>
          </p:cNvSpPr>
          <p:nvPr>
            <p:ph type="title"/>
          </p:nvPr>
        </p:nvSpPr>
        <p:spPr>
          <a:xfrm>
            <a:off x="457200" y="764704"/>
            <a:ext cx="8229600" cy="5328592"/>
          </a:xfrm>
        </p:spPr>
        <p:txBody>
          <a:bodyPr/>
          <a:lstStyle/>
          <a:p>
            <a:pPr marL="180000">
              <a:lnSpc>
                <a:spcPct val="125000"/>
              </a:lnSpc>
            </a:pPr>
            <a:br>
              <a:rPr lang="bg-BG" altLang="en-US" sz="3600" b="1" dirty="0"/>
            </a:br>
            <a:br>
              <a:rPr lang="bg-BG" altLang="en-US" sz="3600" b="1" dirty="0"/>
            </a:br>
            <a:r>
              <a:rPr lang="bg-BG" altLang="en-US" sz="3600" b="1" dirty="0"/>
              <a:t>5. Провеждане на обучение по техниките за ефективно интервюиране. </a:t>
            </a:r>
            <a:r>
              <a:rPr lang="bg-BG" altLang="en-US" sz="3600" dirty="0"/>
              <a:t>Обучението трябва да бъде фокусирано върху уменията за комуникация и съвети по планиране, провеждане и контролиране на интервюто.</a:t>
            </a:r>
            <a:br>
              <a:rPr lang="bg-BG" altLang="en-US" sz="3600" dirty="0"/>
            </a:br>
            <a:r>
              <a:rPr lang="bg-BG" altLang="en-US" dirty="0"/>
              <a:t> </a:t>
            </a:r>
            <a:br>
              <a:rPr lang="bg-BG" altLang="en-US" dirty="0"/>
            </a:br>
            <a:endParaRPr lang="bg-BG" altLang="en-US" dirty="0"/>
          </a:p>
        </p:txBody>
      </p:sp>
      <p:sp>
        <p:nvSpPr>
          <p:cNvPr id="2" name="Date Placeholder 1"/>
          <p:cNvSpPr>
            <a:spLocks noGrp="1"/>
          </p:cNvSpPr>
          <p:nvPr>
            <p:ph type="dt" sz="half" idx="10"/>
          </p:nvPr>
        </p:nvSpPr>
        <p:spPr/>
        <p:txBody>
          <a:bodyPr/>
          <a:lstStyle/>
          <a:p>
            <a:fld id="{649979ED-EDA4-4589-B51D-F36CC426FA38}" type="datetime1">
              <a:rPr lang="bg-BG" altLang="en-US" smtClean="0"/>
              <a:t>26.3.2020 г.</a:t>
            </a:fld>
            <a:endParaRPr lang="en-US"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4009098-37BA-4A2E-A4C0-83D010EDCC76}" type="slidenum">
              <a:rPr lang="en-US" altLang="en-US"/>
              <a:pPr/>
              <a:t>49</a:t>
            </a:fld>
            <a:endParaRPr lang="en-US" altLang="en-US"/>
          </a:p>
        </p:txBody>
      </p:sp>
      <p:sp>
        <p:nvSpPr>
          <p:cNvPr id="178180" name="Rectangle 4"/>
          <p:cNvSpPr>
            <a:spLocks noGrp="1" noChangeArrowheads="1"/>
          </p:cNvSpPr>
          <p:nvPr>
            <p:ph type="title"/>
          </p:nvPr>
        </p:nvSpPr>
        <p:spPr>
          <a:xfrm>
            <a:off x="457200" y="277813"/>
            <a:ext cx="8229600" cy="5167411"/>
          </a:xfrm>
        </p:spPr>
        <p:txBody>
          <a:bodyPr/>
          <a:lstStyle/>
          <a:p>
            <a:pPr algn="ctr">
              <a:lnSpc>
                <a:spcPct val="130000"/>
              </a:lnSpc>
            </a:pPr>
            <a:r>
              <a:rPr lang="bg-BG" altLang="en-US" sz="3600" b="1" dirty="0">
                <a:solidFill>
                  <a:srgbClr val="1E07A5"/>
                </a:solidFill>
                <a:effectLst>
                  <a:outerShdw blurRad="38100" dist="38100" dir="2700000" algn="tl">
                    <a:srgbClr val="C0C0C0"/>
                  </a:outerShdw>
                </a:effectLst>
              </a:rPr>
              <a:t>ПЛАНИРАНЕ, ПРОВЕЖДАНЕ И КОНТРОЛИРАНЕ НА ИНТЕРВЮТО</a:t>
            </a:r>
          </a:p>
        </p:txBody>
      </p:sp>
      <p:sp>
        <p:nvSpPr>
          <p:cNvPr id="2" name="Date Placeholder 1"/>
          <p:cNvSpPr>
            <a:spLocks noGrp="1"/>
          </p:cNvSpPr>
          <p:nvPr>
            <p:ph type="dt" sz="half" idx="10"/>
          </p:nvPr>
        </p:nvSpPr>
        <p:spPr/>
        <p:txBody>
          <a:bodyPr/>
          <a:lstStyle/>
          <a:p>
            <a:fld id="{21E6CB26-8BCF-4075-9865-2B64780CC755}" type="datetime1">
              <a:rPr lang="bg-BG" altLang="en-US" smtClean="0"/>
              <a:t>26.3.2020 г.</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CC72F3B-AA67-4872-94F7-1359ACA6EECE}" type="slidenum">
              <a:rPr lang="en-US" altLang="en-US"/>
              <a:pPr/>
              <a:t>5</a:t>
            </a:fld>
            <a:endParaRPr lang="en-US" altLang="en-US"/>
          </a:p>
        </p:txBody>
      </p:sp>
      <p:sp>
        <p:nvSpPr>
          <p:cNvPr id="75780" name="Rectangle 4"/>
          <p:cNvSpPr>
            <a:spLocks noGrp="1" noChangeArrowheads="1"/>
          </p:cNvSpPr>
          <p:nvPr>
            <p:ph type="title"/>
          </p:nvPr>
        </p:nvSpPr>
        <p:spPr>
          <a:xfrm>
            <a:off x="457200" y="277813"/>
            <a:ext cx="8229600" cy="6246812"/>
          </a:xfrm>
        </p:spPr>
        <p:txBody>
          <a:bodyPr/>
          <a:lstStyle/>
          <a:p>
            <a:pPr marL="838200" indent="-838200"/>
            <a:r>
              <a:rPr lang="en-US" altLang="en-US" sz="3400" b="1" i="1" u="sng" dirty="0">
                <a:solidFill>
                  <a:srgbClr val="1E07A5"/>
                </a:solidFill>
              </a:rPr>
              <a:t>1. </a:t>
            </a:r>
            <a:r>
              <a:rPr lang="bg-BG" altLang="en-US" sz="3400" b="1" i="1" u="sng" dirty="0">
                <a:solidFill>
                  <a:srgbClr val="1E07A5"/>
                </a:solidFill>
              </a:rPr>
              <a:t>Определяне на броя и видовете персонал</a:t>
            </a:r>
            <a:r>
              <a:rPr lang="bg-BG" altLang="en-US" sz="3400" b="1" dirty="0">
                <a:solidFill>
                  <a:srgbClr val="1E07A5"/>
                </a:solidFill>
              </a:rPr>
              <a:t>,</a:t>
            </a:r>
            <a:r>
              <a:rPr lang="bg-BG" altLang="en-US" sz="3400" dirty="0"/>
              <a:t> </a:t>
            </a:r>
            <a:r>
              <a:rPr lang="bg-BG" altLang="en-US" sz="3400" b="1" dirty="0"/>
              <a:t>необходим за изпълнение на философията на здравната организация, за удовлетворяване на планираните финансови отговорности и за осъществяване на избраната система на грижи за пациентите.</a:t>
            </a:r>
          </a:p>
        </p:txBody>
      </p:sp>
      <p:sp>
        <p:nvSpPr>
          <p:cNvPr id="2" name="Date Placeholder 1"/>
          <p:cNvSpPr>
            <a:spLocks noGrp="1"/>
          </p:cNvSpPr>
          <p:nvPr>
            <p:ph type="dt" sz="half" idx="10"/>
          </p:nvPr>
        </p:nvSpPr>
        <p:spPr/>
        <p:txBody>
          <a:bodyPr/>
          <a:lstStyle/>
          <a:p>
            <a:fld id="{7C5894D3-945C-45EC-8218-6FE37390BE8D}" type="datetime1">
              <a:rPr lang="bg-BG" altLang="en-US" smtClean="0"/>
              <a:t>26.3.2020 г.</a:t>
            </a:fld>
            <a:endParaRPr lang="en-US" alt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5451AA11-FA52-4993-9CE4-332452BD20C7}" type="slidenum">
              <a:rPr lang="en-US" altLang="en-US"/>
              <a:pPr/>
              <a:t>50</a:t>
            </a:fld>
            <a:endParaRPr lang="en-US" altLang="en-US"/>
          </a:p>
        </p:txBody>
      </p:sp>
      <p:sp>
        <p:nvSpPr>
          <p:cNvPr id="180228" name="Rectangle 4"/>
          <p:cNvSpPr>
            <a:spLocks noGrp="1" noChangeArrowheads="1"/>
          </p:cNvSpPr>
          <p:nvPr>
            <p:ph type="title"/>
          </p:nvPr>
        </p:nvSpPr>
        <p:spPr>
          <a:xfrm>
            <a:off x="457200" y="277813"/>
            <a:ext cx="8229600" cy="5815483"/>
          </a:xfrm>
        </p:spPr>
        <p:txBody>
          <a:bodyPr/>
          <a:lstStyle/>
          <a:p>
            <a:pPr marL="180000"/>
            <a:r>
              <a:rPr lang="bg-BG" altLang="en-US" i="1" u="sng" dirty="0">
                <a:solidFill>
                  <a:srgbClr val="1E07A5"/>
                </a:solidFill>
              </a:rPr>
              <a:t>Конкретни препоръки към интервюиращия:</a:t>
            </a:r>
            <a:br>
              <a:rPr lang="bg-BG" altLang="en-US" i="1" u="sng" dirty="0">
                <a:solidFill>
                  <a:srgbClr val="1E07A5"/>
                </a:solidFill>
              </a:rPr>
            </a:br>
            <a:br>
              <a:rPr lang="bg-BG" altLang="en-US" dirty="0">
                <a:solidFill>
                  <a:srgbClr val="1E07A5"/>
                </a:solidFill>
              </a:rPr>
            </a:br>
            <a:r>
              <a:rPr lang="bg-BG" altLang="en-US" sz="2900" b="1" dirty="0"/>
              <a:t>1. Представи се и поздрави кандидата.</a:t>
            </a:r>
            <a:br>
              <a:rPr lang="bg-BG" altLang="en-US" sz="2900" b="1" dirty="0"/>
            </a:br>
            <a:br>
              <a:rPr lang="bg-BG" altLang="en-US" sz="2900" b="1" dirty="0"/>
            </a:br>
            <a:r>
              <a:rPr lang="bg-BG" altLang="en-US" sz="2900" b="1" dirty="0"/>
              <a:t>2. Направи кратко изложение за организацията/компанията и наличните свободни места.</a:t>
            </a:r>
            <a:br>
              <a:rPr lang="bg-BG" altLang="en-US" sz="2900" b="1" dirty="0"/>
            </a:br>
            <a:br>
              <a:rPr lang="bg-BG" altLang="en-US" sz="2900" b="1" dirty="0"/>
            </a:br>
            <a:r>
              <a:rPr lang="bg-BG" altLang="en-US" sz="2900" b="1" dirty="0"/>
              <a:t>3. Опиши длъжността, за която кандидатства лицето.</a:t>
            </a:r>
            <a:br>
              <a:rPr lang="bg-BG" altLang="en-US" sz="2900" b="1" dirty="0"/>
            </a:br>
            <a:endParaRPr lang="bg-BG" altLang="en-US" sz="2900" b="1" dirty="0"/>
          </a:p>
        </p:txBody>
      </p:sp>
      <p:sp>
        <p:nvSpPr>
          <p:cNvPr id="2" name="Date Placeholder 1"/>
          <p:cNvSpPr>
            <a:spLocks noGrp="1"/>
          </p:cNvSpPr>
          <p:nvPr>
            <p:ph type="dt" sz="half" idx="10"/>
          </p:nvPr>
        </p:nvSpPr>
        <p:spPr/>
        <p:txBody>
          <a:bodyPr/>
          <a:lstStyle/>
          <a:p>
            <a:fld id="{74B85246-E8BA-4BAB-9188-550991388E1F}" type="datetime1">
              <a:rPr lang="bg-BG" altLang="en-US" smtClean="0"/>
              <a:t>26.3.2020 г.</a:t>
            </a:fld>
            <a:endParaRPr lang="en-US"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8896688-FBA2-41E9-9106-14ABD7E2F597}" type="slidenum">
              <a:rPr lang="en-US" altLang="en-US"/>
              <a:pPr/>
              <a:t>51</a:t>
            </a:fld>
            <a:endParaRPr lang="en-US" altLang="en-US"/>
          </a:p>
        </p:txBody>
      </p:sp>
      <p:sp>
        <p:nvSpPr>
          <p:cNvPr id="182276" name="Rectangle 4"/>
          <p:cNvSpPr>
            <a:spLocks noGrp="1" noChangeArrowheads="1"/>
          </p:cNvSpPr>
          <p:nvPr>
            <p:ph type="title"/>
          </p:nvPr>
        </p:nvSpPr>
        <p:spPr>
          <a:xfrm>
            <a:off x="457200" y="277813"/>
            <a:ext cx="8229600" cy="6319837"/>
          </a:xfrm>
        </p:spPr>
        <p:txBody>
          <a:bodyPr/>
          <a:lstStyle/>
          <a:p>
            <a:pPr marL="180000"/>
            <a:br>
              <a:rPr lang="bg-BG" altLang="en-US" sz="2900" b="1" dirty="0"/>
            </a:br>
            <a:r>
              <a:rPr lang="bg-BG" altLang="en-US" sz="2900" b="1" dirty="0"/>
              <a:t>4. Обсъди информацията в молбата за кандидатстване и изясни или допълни информацията, ако е необходимо.</a:t>
            </a:r>
            <a:br>
              <a:rPr lang="bg-BG" altLang="en-US" sz="2900" b="1" dirty="0"/>
            </a:br>
            <a:br>
              <a:rPr lang="bg-BG" altLang="en-US" sz="2900" b="1" dirty="0"/>
            </a:br>
            <a:r>
              <a:rPr lang="bg-BG" altLang="en-US" sz="2900" b="1" dirty="0"/>
              <a:t>5. Дискутирай квалификациите на кандидата и продължи с въпросите от структурираното интервю. </a:t>
            </a:r>
            <a:br>
              <a:rPr lang="bg-BG" altLang="en-US" sz="2900" b="1" dirty="0"/>
            </a:br>
            <a:br>
              <a:rPr lang="bg-BG" altLang="en-US" sz="2900" b="1" dirty="0"/>
            </a:br>
            <a:r>
              <a:rPr lang="bg-BG" altLang="en-US" sz="2900" b="1" dirty="0"/>
              <a:t>6. Ако кандидатът изглежда квалифициран, обсъждай длъжността и организацията по-нататък.</a:t>
            </a:r>
          </a:p>
        </p:txBody>
      </p:sp>
      <p:sp>
        <p:nvSpPr>
          <p:cNvPr id="2" name="Date Placeholder 1"/>
          <p:cNvSpPr>
            <a:spLocks noGrp="1"/>
          </p:cNvSpPr>
          <p:nvPr>
            <p:ph type="dt" sz="half" idx="10"/>
          </p:nvPr>
        </p:nvSpPr>
        <p:spPr/>
        <p:txBody>
          <a:bodyPr/>
          <a:lstStyle/>
          <a:p>
            <a:fld id="{8BF23FDB-9ACF-4DE8-BDB2-E8BFB80387F1}" type="datetime1">
              <a:rPr lang="bg-BG" altLang="en-US" smtClean="0"/>
              <a:t>26.3.2020 г.</a:t>
            </a:fld>
            <a:endParaRPr lang="en-US" alt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B815DBF-01CF-48B9-AB72-2104DEE041EC}" type="slidenum">
              <a:rPr lang="en-US" altLang="en-US"/>
              <a:pPr/>
              <a:t>52</a:t>
            </a:fld>
            <a:endParaRPr lang="en-US" altLang="en-US"/>
          </a:p>
        </p:txBody>
      </p:sp>
      <p:sp>
        <p:nvSpPr>
          <p:cNvPr id="186372" name="Rectangle 4"/>
          <p:cNvSpPr>
            <a:spLocks noGrp="1" noChangeArrowheads="1"/>
          </p:cNvSpPr>
          <p:nvPr>
            <p:ph type="title"/>
          </p:nvPr>
        </p:nvSpPr>
        <p:spPr>
          <a:xfrm>
            <a:off x="457200" y="277813"/>
            <a:ext cx="8229600" cy="6246812"/>
          </a:xfrm>
        </p:spPr>
        <p:txBody>
          <a:bodyPr/>
          <a:lstStyle/>
          <a:p>
            <a:r>
              <a:rPr lang="bg-BG" altLang="en-US" sz="3200" b="1" dirty="0"/>
              <a:t>7. Обясни </a:t>
            </a:r>
            <a:r>
              <a:rPr lang="bg-BG" altLang="en-US" sz="3200" b="1" dirty="0" err="1"/>
              <a:t>последващите</a:t>
            </a:r>
            <a:r>
              <a:rPr lang="bg-BG" altLang="en-US" sz="3200" b="1" dirty="0"/>
              <a:t> процедури за наемане на работа, например дните за </a:t>
            </a:r>
            <a:r>
              <a:rPr lang="bg-BG" altLang="en-US" sz="3200" b="1" dirty="0" err="1"/>
              <a:t>физикални</a:t>
            </a:r>
            <a:r>
              <a:rPr lang="bg-BG" altLang="en-US" sz="3200" b="1" dirty="0"/>
              <a:t> изследвания и постъпване на работа. Ако кандидатът не бъде нает веднага, обясни му кога и как той ще бъде уведомен за резултатите от интервюто.</a:t>
            </a:r>
            <a:br>
              <a:rPr lang="bg-BG" altLang="en-US" sz="3200" b="1" dirty="0"/>
            </a:br>
            <a:br>
              <a:rPr lang="bg-BG" altLang="en-US" sz="3200" b="1" dirty="0"/>
            </a:br>
            <a:r>
              <a:rPr lang="bg-BG" altLang="en-US" sz="3200" b="1" dirty="0"/>
              <a:t>8. Приключи интервюто по подходящ начин.</a:t>
            </a:r>
          </a:p>
        </p:txBody>
      </p:sp>
      <p:sp>
        <p:nvSpPr>
          <p:cNvPr id="2" name="Date Placeholder 1"/>
          <p:cNvSpPr>
            <a:spLocks noGrp="1"/>
          </p:cNvSpPr>
          <p:nvPr>
            <p:ph type="dt" sz="half" idx="10"/>
          </p:nvPr>
        </p:nvSpPr>
        <p:spPr/>
        <p:txBody>
          <a:bodyPr/>
          <a:lstStyle/>
          <a:p>
            <a:fld id="{7A00EE2E-A39B-4A47-B0A6-E5B9879B90A3}" type="datetime1">
              <a:rPr lang="bg-BG" altLang="en-US" smtClean="0"/>
              <a:t>26.3.2020 г.</a:t>
            </a:fld>
            <a:endParaRPr lang="en-US"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84F5F10-9E68-41E4-9499-BEB919F1AA72}" type="slidenum">
              <a:rPr lang="en-US" altLang="en-US"/>
              <a:pPr/>
              <a:t>53</a:t>
            </a:fld>
            <a:endParaRPr lang="en-US" altLang="en-US"/>
          </a:p>
        </p:txBody>
      </p:sp>
      <p:sp>
        <p:nvSpPr>
          <p:cNvPr id="188420" name="Rectangle 4"/>
          <p:cNvSpPr>
            <a:spLocks noGrp="1" noChangeArrowheads="1"/>
          </p:cNvSpPr>
          <p:nvPr>
            <p:ph type="title"/>
          </p:nvPr>
        </p:nvSpPr>
        <p:spPr>
          <a:xfrm>
            <a:off x="457200" y="277813"/>
            <a:ext cx="8229600" cy="6319837"/>
          </a:xfrm>
        </p:spPr>
        <p:txBody>
          <a:bodyPr/>
          <a:lstStyle/>
          <a:p>
            <a:pPr marL="180000"/>
            <a:r>
              <a:rPr lang="bg-BG" altLang="en-US" b="1" dirty="0"/>
              <a:t>Постигането на целите на интервюто зависи в голяма степен от </a:t>
            </a:r>
            <a:r>
              <a:rPr lang="bg-BG" altLang="en-US" b="1" i="1" u="sng" dirty="0"/>
              <a:t>начина на задаване на въпросите и поведението на интервюиращия по време на интервюто.</a:t>
            </a:r>
            <a:r>
              <a:rPr lang="bg-BG" altLang="en-US" b="1" dirty="0"/>
              <a:t> </a:t>
            </a:r>
          </a:p>
        </p:txBody>
      </p:sp>
      <p:sp>
        <p:nvSpPr>
          <p:cNvPr id="2" name="Date Placeholder 1"/>
          <p:cNvSpPr>
            <a:spLocks noGrp="1"/>
          </p:cNvSpPr>
          <p:nvPr>
            <p:ph type="dt" sz="half" idx="10"/>
          </p:nvPr>
        </p:nvSpPr>
        <p:spPr/>
        <p:txBody>
          <a:bodyPr/>
          <a:lstStyle/>
          <a:p>
            <a:fld id="{7362254E-D20C-4706-AF71-4D66C8C95C60}" type="datetime1">
              <a:rPr lang="bg-BG" altLang="en-US" smtClean="0"/>
              <a:t>26.3.2020 г.</a:t>
            </a:fld>
            <a:endParaRPr lang="en-US" alt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2739D-77FB-4D87-B859-439348F67530}" type="slidenum">
              <a:rPr lang="en-US" altLang="en-US"/>
              <a:pPr/>
              <a:t>54</a:t>
            </a:fld>
            <a:endParaRPr lang="en-US" altLang="en-US"/>
          </a:p>
        </p:txBody>
      </p:sp>
      <p:sp>
        <p:nvSpPr>
          <p:cNvPr id="190468" name="Rectangle 4"/>
          <p:cNvSpPr>
            <a:spLocks noGrp="1" noChangeArrowheads="1"/>
          </p:cNvSpPr>
          <p:nvPr>
            <p:ph type="title"/>
          </p:nvPr>
        </p:nvSpPr>
        <p:spPr>
          <a:xfrm>
            <a:off x="457200" y="277813"/>
            <a:ext cx="8229600" cy="5959499"/>
          </a:xfrm>
        </p:spPr>
        <p:txBody>
          <a:bodyPr/>
          <a:lstStyle/>
          <a:p>
            <a:pPr marL="180000">
              <a:lnSpc>
                <a:spcPct val="80000"/>
              </a:lnSpc>
            </a:pPr>
            <a:r>
              <a:rPr lang="bg-BG" altLang="en-US" b="1" i="1" u="sng" dirty="0">
                <a:solidFill>
                  <a:srgbClr val="1E07A5"/>
                </a:solidFill>
              </a:rPr>
              <a:t>Препоръки относно задаването на въпроси: </a:t>
            </a:r>
            <a:br>
              <a:rPr lang="bg-BG" altLang="en-US" i="1" u="sng" dirty="0">
                <a:solidFill>
                  <a:srgbClr val="1E07A5"/>
                </a:solidFill>
              </a:rPr>
            </a:br>
            <a:br>
              <a:rPr lang="bg-BG" altLang="en-US" dirty="0"/>
            </a:br>
            <a:r>
              <a:rPr lang="bg-BG" altLang="en-US" sz="3200" b="1" dirty="0"/>
              <a:t>1. Задавай само въпроси, свързани с работата.</a:t>
            </a:r>
            <a:br>
              <a:rPr lang="bg-BG" altLang="en-US" sz="3200" b="1" dirty="0"/>
            </a:br>
            <a:br>
              <a:rPr lang="bg-BG" altLang="en-US" sz="3200" b="1" dirty="0"/>
            </a:br>
            <a:r>
              <a:rPr lang="bg-BG" altLang="en-US" sz="3200" b="1" dirty="0"/>
              <a:t>2. Използвай открити въпроси, които изискват конкретни отговори, а не само отговори „да” или „не”.</a:t>
            </a:r>
            <a:br>
              <a:rPr lang="bg-BG" altLang="en-US" sz="3200" b="1" dirty="0"/>
            </a:br>
            <a:br>
              <a:rPr lang="bg-BG" altLang="en-US" sz="3200" b="1" dirty="0"/>
            </a:br>
            <a:r>
              <a:rPr lang="bg-BG" altLang="en-US" sz="3200" b="1" dirty="0"/>
              <a:t> 3. Прави пауза от няколко секунди след като кандидатът видимо е приключил с отговора си, преди да зададеш следващия въпрос. </a:t>
            </a:r>
          </a:p>
        </p:txBody>
      </p:sp>
      <p:sp>
        <p:nvSpPr>
          <p:cNvPr id="2" name="Date Placeholder 1"/>
          <p:cNvSpPr>
            <a:spLocks noGrp="1"/>
          </p:cNvSpPr>
          <p:nvPr>
            <p:ph type="dt" sz="half" idx="10"/>
          </p:nvPr>
        </p:nvSpPr>
        <p:spPr/>
        <p:txBody>
          <a:bodyPr/>
          <a:lstStyle/>
          <a:p>
            <a:fld id="{B2B51FDF-D658-4A0E-8F90-1C8B7F45DDE6}" type="datetime1">
              <a:rPr lang="bg-BG" altLang="en-US" smtClean="0"/>
              <a:t>26.3.2020 г.</a:t>
            </a:fld>
            <a:endParaRPr lang="en-US" alt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105B2A8-EA2E-4779-97B9-8D4A57BF21F2}" type="slidenum">
              <a:rPr lang="en-US" altLang="en-US"/>
              <a:pPr/>
              <a:t>55</a:t>
            </a:fld>
            <a:endParaRPr lang="en-US" altLang="en-US"/>
          </a:p>
        </p:txBody>
      </p:sp>
      <p:sp>
        <p:nvSpPr>
          <p:cNvPr id="192516" name="Rectangle 4"/>
          <p:cNvSpPr>
            <a:spLocks noGrp="1" noChangeArrowheads="1"/>
          </p:cNvSpPr>
          <p:nvPr>
            <p:ph type="title"/>
          </p:nvPr>
        </p:nvSpPr>
        <p:spPr>
          <a:xfrm>
            <a:off x="468313" y="260350"/>
            <a:ext cx="8229600" cy="5688930"/>
          </a:xfrm>
        </p:spPr>
        <p:txBody>
          <a:bodyPr/>
          <a:lstStyle/>
          <a:p>
            <a:pPr marL="180000" indent="-838200"/>
            <a:r>
              <a:rPr lang="bg-BG" altLang="en-US" sz="3000" b="1" dirty="0"/>
              <a:t>	</a:t>
            </a:r>
            <a:br>
              <a:rPr lang="bg-BG" altLang="en-US" sz="3000" b="1" dirty="0"/>
            </a:br>
            <a:r>
              <a:rPr lang="bg-BG" altLang="en-US" sz="3000" b="1" dirty="0"/>
              <a:t>4. Връщай се отново към темите от интервюто, по които кандидатът предоставя малко информация.</a:t>
            </a:r>
            <a:br>
              <a:rPr lang="bg-BG" altLang="en-US" sz="3000" b="1" dirty="0"/>
            </a:br>
            <a:br>
              <a:rPr lang="bg-BG" altLang="en-US" sz="3000" b="1" dirty="0"/>
            </a:br>
            <a:r>
              <a:rPr lang="bg-BG" altLang="en-US" sz="3000" b="1" dirty="0"/>
              <a:t>5. Не задавай повече от един въпрос едновременно.</a:t>
            </a:r>
            <a:br>
              <a:rPr lang="bg-BG" altLang="en-US" sz="3000" b="1" dirty="0"/>
            </a:br>
            <a:br>
              <a:rPr lang="bg-BG" altLang="en-US" sz="3000" b="1" dirty="0"/>
            </a:br>
            <a:r>
              <a:rPr lang="bg-BG" altLang="en-US" sz="3000" b="1" dirty="0"/>
              <a:t>6. Формулирай повторно част от отговора на кандидата, ако е необходимо доразвиване на въпроса.</a:t>
            </a:r>
            <a:br>
              <a:rPr lang="bg-BG" altLang="en-US" sz="3000" b="1" dirty="0"/>
            </a:br>
            <a:endParaRPr lang="bg-BG" altLang="en-US" sz="3000" b="1" dirty="0"/>
          </a:p>
        </p:txBody>
      </p:sp>
      <p:sp>
        <p:nvSpPr>
          <p:cNvPr id="2" name="Date Placeholder 1"/>
          <p:cNvSpPr>
            <a:spLocks noGrp="1"/>
          </p:cNvSpPr>
          <p:nvPr>
            <p:ph type="dt" sz="half" idx="10"/>
          </p:nvPr>
        </p:nvSpPr>
        <p:spPr/>
        <p:txBody>
          <a:bodyPr/>
          <a:lstStyle/>
          <a:p>
            <a:fld id="{2B0DECC1-3A9C-4060-811D-F938D8B2039F}" type="datetime1">
              <a:rPr lang="bg-BG" altLang="en-US" smtClean="0"/>
              <a:t>26.3.2020 г.</a:t>
            </a:fld>
            <a:endParaRPr lang="en-US"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5BAC03E-F6BD-49FC-B5A3-F84132A26ABE}" type="slidenum">
              <a:rPr lang="en-US" altLang="en-US"/>
              <a:pPr/>
              <a:t>56</a:t>
            </a:fld>
            <a:endParaRPr lang="en-US" altLang="en-US"/>
          </a:p>
        </p:txBody>
      </p:sp>
      <p:sp>
        <p:nvSpPr>
          <p:cNvPr id="196612" name="Rectangle 4"/>
          <p:cNvSpPr>
            <a:spLocks noGrp="1" noChangeArrowheads="1"/>
          </p:cNvSpPr>
          <p:nvPr>
            <p:ph type="title"/>
          </p:nvPr>
        </p:nvSpPr>
        <p:spPr>
          <a:xfrm>
            <a:off x="457200" y="277813"/>
            <a:ext cx="8229600" cy="5815483"/>
          </a:xfrm>
        </p:spPr>
        <p:txBody>
          <a:bodyPr/>
          <a:lstStyle/>
          <a:p>
            <a:pPr marL="180000" indent="-838200"/>
            <a:r>
              <a:rPr lang="bg-BG" altLang="en-US" sz="3400" b="1" dirty="0"/>
              <a:t>	</a:t>
            </a:r>
            <a:br>
              <a:rPr lang="bg-BG" altLang="en-US" sz="3400" b="1" dirty="0"/>
            </a:br>
            <a:r>
              <a:rPr lang="bg-BG" altLang="en-US" sz="3400" b="1" dirty="0"/>
              <a:t>7. Задавай въпросите ясно, но не подсказвай вербално или невербално правилния отговор. </a:t>
            </a:r>
            <a:br>
              <a:rPr lang="bg-BG" altLang="en-US" sz="3400" b="1" dirty="0"/>
            </a:br>
            <a:br>
              <a:rPr lang="bg-BG" altLang="en-US" sz="3400" b="1" dirty="0"/>
            </a:br>
            <a:r>
              <a:rPr lang="bg-BG" altLang="en-US" sz="3400" b="1" dirty="0"/>
              <a:t>8. Винаги показвай интерес към отговорите на кандидата.  Интервюто не трябва никога да се прекъсва, нито пък да се критикува казаното от кандидата или да се изразява нетърпение.</a:t>
            </a:r>
            <a:br>
              <a:rPr lang="bg-BG" altLang="en-US" sz="3400" b="1" dirty="0"/>
            </a:br>
            <a:endParaRPr lang="bg-BG" altLang="en-US" sz="3400" b="1" dirty="0"/>
          </a:p>
        </p:txBody>
      </p:sp>
      <p:sp>
        <p:nvSpPr>
          <p:cNvPr id="2" name="Date Placeholder 1"/>
          <p:cNvSpPr>
            <a:spLocks noGrp="1"/>
          </p:cNvSpPr>
          <p:nvPr>
            <p:ph type="dt" sz="half" idx="10"/>
          </p:nvPr>
        </p:nvSpPr>
        <p:spPr/>
        <p:txBody>
          <a:bodyPr/>
          <a:lstStyle/>
          <a:p>
            <a:fld id="{BC872D0E-BE61-4538-9436-F8B1D815B345}" type="datetime1">
              <a:rPr lang="bg-BG" altLang="en-US" smtClean="0"/>
              <a:t>26.3.2020 г.</a:t>
            </a:fld>
            <a:endParaRPr lang="en-US"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6B01840-7E69-4B18-BCD6-17A93C289B84}" type="slidenum">
              <a:rPr lang="en-US" altLang="en-US"/>
              <a:pPr/>
              <a:t>57</a:t>
            </a:fld>
            <a:endParaRPr lang="en-US" altLang="en-US"/>
          </a:p>
        </p:txBody>
      </p:sp>
      <p:sp>
        <p:nvSpPr>
          <p:cNvPr id="200708" name="Rectangle 4"/>
          <p:cNvSpPr>
            <a:spLocks noGrp="1" noChangeArrowheads="1"/>
          </p:cNvSpPr>
          <p:nvPr>
            <p:ph type="title"/>
          </p:nvPr>
        </p:nvSpPr>
        <p:spPr>
          <a:xfrm>
            <a:off x="457200" y="1340768"/>
            <a:ext cx="8229600" cy="3888432"/>
          </a:xfrm>
        </p:spPr>
        <p:txBody>
          <a:bodyPr/>
          <a:lstStyle/>
          <a:p>
            <a:pPr marL="180000" indent="-838200"/>
            <a:r>
              <a:rPr lang="bg-BG" altLang="en-US" sz="3000" b="1" dirty="0"/>
              <a:t>	</a:t>
            </a:r>
            <a:r>
              <a:rPr lang="bg-BG" altLang="en-US" sz="3200" b="1" dirty="0"/>
              <a:t>9. Използвай подходящ език. Избягвай терминология или език, които карат кандидатите да чувстват, че с тях се говори опростено или твърде сложно.</a:t>
            </a:r>
            <a:br>
              <a:rPr lang="bg-BG" altLang="en-US" sz="3200" b="1" dirty="0"/>
            </a:br>
            <a:endParaRPr lang="bg-BG" altLang="en-US" sz="3200" b="1" dirty="0"/>
          </a:p>
        </p:txBody>
      </p:sp>
      <p:sp>
        <p:nvSpPr>
          <p:cNvPr id="2" name="Date Placeholder 1"/>
          <p:cNvSpPr>
            <a:spLocks noGrp="1"/>
          </p:cNvSpPr>
          <p:nvPr>
            <p:ph type="dt" sz="half" idx="10"/>
          </p:nvPr>
        </p:nvSpPr>
        <p:spPr/>
        <p:txBody>
          <a:bodyPr/>
          <a:lstStyle/>
          <a:p>
            <a:fld id="{4E0A1A11-B2A7-44C5-A07F-D2560BB1E0D2}" type="datetime1">
              <a:rPr lang="bg-BG" altLang="en-US" smtClean="0"/>
              <a:t>26.3.2020 г.</a:t>
            </a:fld>
            <a:endParaRPr lang="en-US"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73DE87E-6D55-4336-93F9-1E3D52AFC9A1}" type="slidenum">
              <a:rPr lang="en-US" altLang="en-US"/>
              <a:pPr/>
              <a:t>58</a:t>
            </a:fld>
            <a:endParaRPr lang="en-US" altLang="en-US"/>
          </a:p>
        </p:txBody>
      </p:sp>
      <p:sp>
        <p:nvSpPr>
          <p:cNvPr id="202756" name="Rectangle 4"/>
          <p:cNvSpPr>
            <a:spLocks noGrp="1" noChangeArrowheads="1"/>
          </p:cNvSpPr>
          <p:nvPr>
            <p:ph type="title"/>
          </p:nvPr>
        </p:nvSpPr>
        <p:spPr>
          <a:xfrm>
            <a:off x="457200" y="908720"/>
            <a:ext cx="8229600" cy="5040560"/>
          </a:xfrm>
        </p:spPr>
        <p:txBody>
          <a:bodyPr/>
          <a:lstStyle/>
          <a:p>
            <a:br>
              <a:rPr lang="bg-BG" altLang="en-US" sz="2500" b="1" dirty="0"/>
            </a:br>
            <a:r>
              <a:rPr lang="bg-BG" altLang="en-US" sz="2800" b="1" dirty="0"/>
              <a:t>Всички въпроси, включени във формата за кандидатстване и задаваните по време на интервюто въпроси трябва да имат специфична цел. </a:t>
            </a:r>
            <a:br>
              <a:rPr lang="bg-BG" altLang="en-US" sz="2800" b="1" dirty="0"/>
            </a:br>
            <a:br>
              <a:rPr lang="bg-BG" altLang="en-US" sz="2800" b="1" dirty="0"/>
            </a:br>
            <a:r>
              <a:rPr lang="bg-BG" altLang="en-US" sz="2800" b="1" dirty="0"/>
              <a:t>При всяко интервю трябва да се водят писмени записи.</a:t>
            </a:r>
            <a:br>
              <a:rPr lang="bg-BG" altLang="en-US" sz="2800" b="1" dirty="0"/>
            </a:br>
            <a:r>
              <a:rPr lang="bg-BG" altLang="en-US" sz="2800" dirty="0"/>
              <a:t> </a:t>
            </a:r>
            <a:br>
              <a:rPr lang="bg-BG" altLang="en-US" sz="2800" dirty="0"/>
            </a:br>
            <a:r>
              <a:rPr lang="bg-BG" altLang="en-US" sz="2800" dirty="0"/>
              <a:t> </a:t>
            </a:r>
            <a:r>
              <a:rPr lang="bg-BG" altLang="en-US" sz="2800" b="1" dirty="0"/>
              <a:t>Към края на интервюто интервюиращият трябва да е сигурен, че всички въпроси са зададени и е извлечена цялата уместна информация.</a:t>
            </a:r>
            <a:r>
              <a:rPr lang="bg-BG" altLang="en-US" sz="2800" dirty="0"/>
              <a:t> </a:t>
            </a:r>
            <a:br>
              <a:rPr lang="bg-BG" altLang="en-US" sz="2800" dirty="0"/>
            </a:br>
            <a:endParaRPr lang="bg-BG" altLang="en-US" sz="2800" dirty="0"/>
          </a:p>
        </p:txBody>
      </p:sp>
      <p:sp>
        <p:nvSpPr>
          <p:cNvPr id="2" name="Date Placeholder 1"/>
          <p:cNvSpPr>
            <a:spLocks noGrp="1"/>
          </p:cNvSpPr>
          <p:nvPr>
            <p:ph type="dt" sz="half" idx="10"/>
          </p:nvPr>
        </p:nvSpPr>
        <p:spPr/>
        <p:txBody>
          <a:bodyPr/>
          <a:lstStyle/>
          <a:p>
            <a:fld id="{117B89C1-FB59-4E35-B95E-797BEC00B70B}" type="datetime1">
              <a:rPr lang="bg-BG" altLang="en-US" smtClean="0"/>
              <a:t>26.3.2020 г.</a:t>
            </a:fld>
            <a:endParaRPr lang="en-US" alt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8470514-1B55-4F5A-BBC0-1C7AAB178C28}" type="slidenum">
              <a:rPr lang="en-US" altLang="en-US"/>
              <a:pPr/>
              <a:t>59</a:t>
            </a:fld>
            <a:endParaRPr lang="en-US" altLang="en-US"/>
          </a:p>
        </p:txBody>
      </p:sp>
      <p:sp>
        <p:nvSpPr>
          <p:cNvPr id="204804" name="Rectangle 4"/>
          <p:cNvSpPr>
            <a:spLocks noGrp="1" noChangeArrowheads="1"/>
          </p:cNvSpPr>
          <p:nvPr>
            <p:ph type="title"/>
          </p:nvPr>
        </p:nvSpPr>
        <p:spPr>
          <a:xfrm>
            <a:off x="457200" y="908720"/>
            <a:ext cx="8229600" cy="5040560"/>
          </a:xfrm>
        </p:spPr>
        <p:txBody>
          <a:bodyPr/>
          <a:lstStyle/>
          <a:p>
            <a:pPr marL="180000"/>
            <a:br>
              <a:rPr lang="bg-BG" altLang="en-US" sz="2500" b="1" dirty="0"/>
            </a:br>
            <a:br>
              <a:rPr lang="bg-BG" altLang="en-US" sz="2500" b="1" dirty="0"/>
            </a:br>
            <a:br>
              <a:rPr lang="bg-BG" altLang="en-US" sz="2500" b="1" dirty="0"/>
            </a:br>
            <a:r>
              <a:rPr lang="bg-BG" altLang="en-US" sz="2500" b="1" dirty="0"/>
              <a:t>Обикновено на кандидатите не се предлага работа в края на първото интервю, освен ако те не са високо квалифицирани и пазарът на работна сила е твърде затруднен.</a:t>
            </a:r>
            <a:r>
              <a:rPr lang="bg-BG" altLang="en-US" sz="3400" dirty="0"/>
              <a:t> </a:t>
            </a:r>
            <a:br>
              <a:rPr lang="bg-BG" altLang="en-US" sz="3400" dirty="0"/>
            </a:br>
            <a:br>
              <a:rPr lang="bg-BG" altLang="en-US" sz="3400" dirty="0"/>
            </a:br>
            <a:r>
              <a:rPr lang="bg-BG" altLang="en-US" sz="2500" b="1" dirty="0"/>
              <a:t>Когато кандидатът не е достатъчно квалифициран, интервюиращият трябва да бъде извънредно тактичен. Той не трябва да дава напразна надежда, а трябва да посъветва индивида, че няма подходяща квалификация за длъжността.</a:t>
            </a:r>
            <a:br>
              <a:rPr lang="bg-BG" altLang="en-US" sz="2500" b="1" dirty="0"/>
            </a:br>
            <a:r>
              <a:rPr lang="bg-BG" altLang="en-US" sz="3400" dirty="0"/>
              <a:t> </a:t>
            </a:r>
            <a:br>
              <a:rPr lang="bg-BG" altLang="en-US" sz="3400" dirty="0"/>
            </a:br>
            <a:endParaRPr lang="bg-BG" altLang="en-US" sz="3400" dirty="0"/>
          </a:p>
        </p:txBody>
      </p:sp>
      <p:sp>
        <p:nvSpPr>
          <p:cNvPr id="2" name="Date Placeholder 1"/>
          <p:cNvSpPr>
            <a:spLocks noGrp="1"/>
          </p:cNvSpPr>
          <p:nvPr>
            <p:ph type="dt" sz="half" idx="10"/>
          </p:nvPr>
        </p:nvSpPr>
        <p:spPr/>
        <p:txBody>
          <a:bodyPr/>
          <a:lstStyle/>
          <a:p>
            <a:fld id="{ECF99574-F7F8-46BA-BD26-4EF932AC3F72}" type="datetime1">
              <a:rPr lang="bg-BG" altLang="en-US" smtClean="0"/>
              <a:t>26.3.2020 г.</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B73CD83-19FD-4863-98FE-7961B990130F}" type="slidenum">
              <a:rPr lang="en-US" altLang="en-US"/>
              <a:pPr/>
              <a:t>6</a:t>
            </a:fld>
            <a:endParaRPr lang="en-US" altLang="en-US"/>
          </a:p>
        </p:txBody>
      </p:sp>
      <p:sp>
        <p:nvSpPr>
          <p:cNvPr id="77828" name="Rectangle 4"/>
          <p:cNvSpPr>
            <a:spLocks noGrp="1" noChangeArrowheads="1"/>
          </p:cNvSpPr>
          <p:nvPr>
            <p:ph type="title"/>
          </p:nvPr>
        </p:nvSpPr>
        <p:spPr>
          <a:xfrm>
            <a:off x="457200" y="277813"/>
            <a:ext cx="8229600" cy="6319837"/>
          </a:xfrm>
        </p:spPr>
        <p:txBody>
          <a:bodyPr/>
          <a:lstStyle/>
          <a:p>
            <a:pPr marL="838200" indent="-838200"/>
            <a:r>
              <a:rPr lang="en-US" altLang="en-US" b="1" i="1" u="sng">
                <a:solidFill>
                  <a:srgbClr val="1E07A5"/>
                </a:solidFill>
              </a:rPr>
              <a:t>2. </a:t>
            </a:r>
            <a:r>
              <a:rPr lang="bg-BG" altLang="en-US" b="1" i="1" u="sng">
                <a:solidFill>
                  <a:srgbClr val="1E07A5"/>
                </a:solidFill>
              </a:rPr>
              <a:t>Привличане, интервюиране, подбор и назначаване на персонала</a:t>
            </a:r>
            <a:r>
              <a:rPr lang="bg-BG" altLang="en-US" i="1"/>
              <a:t> </a:t>
            </a:r>
            <a:r>
              <a:rPr lang="bg-BG" altLang="en-US" b="1"/>
              <a:t>на основата на</a:t>
            </a:r>
            <a:r>
              <a:rPr lang="bg-BG" altLang="en-US" b="1" i="1"/>
              <a:t> </a:t>
            </a:r>
            <a:r>
              <a:rPr lang="bg-BG" altLang="en-US" b="1"/>
              <a:t>стандартите за работа, установени в длъжностната характеристика.</a:t>
            </a:r>
          </a:p>
        </p:txBody>
      </p:sp>
      <p:sp>
        <p:nvSpPr>
          <p:cNvPr id="2" name="Date Placeholder 1"/>
          <p:cNvSpPr>
            <a:spLocks noGrp="1"/>
          </p:cNvSpPr>
          <p:nvPr>
            <p:ph type="dt" sz="half" idx="10"/>
          </p:nvPr>
        </p:nvSpPr>
        <p:spPr/>
        <p:txBody>
          <a:bodyPr/>
          <a:lstStyle/>
          <a:p>
            <a:fld id="{C17DD3F3-A6ED-4EEA-BDE8-5ED402C75534}" type="datetime1">
              <a:rPr lang="bg-BG" altLang="en-US" smtClean="0"/>
              <a:t>26.3.2020 г.</a:t>
            </a:fld>
            <a:endParaRPr lang="en-US" alt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CDDAC7B-68AB-4416-9100-8F2042EB1B7D}" type="slidenum">
              <a:rPr lang="en-US" altLang="en-US"/>
              <a:pPr/>
              <a:t>60</a:t>
            </a:fld>
            <a:endParaRPr lang="en-US" altLang="en-US"/>
          </a:p>
        </p:txBody>
      </p:sp>
      <p:sp>
        <p:nvSpPr>
          <p:cNvPr id="53252" name="Rectangle 4"/>
          <p:cNvSpPr>
            <a:spLocks noGrp="1" noChangeArrowheads="1"/>
          </p:cNvSpPr>
          <p:nvPr>
            <p:ph type="title"/>
          </p:nvPr>
        </p:nvSpPr>
        <p:spPr>
          <a:xfrm>
            <a:off x="457200" y="277813"/>
            <a:ext cx="8229600" cy="5959499"/>
          </a:xfrm>
        </p:spPr>
        <p:txBody>
          <a:bodyPr/>
          <a:lstStyle/>
          <a:p>
            <a:pPr marL="180000"/>
            <a:r>
              <a:rPr lang="bg-BG" altLang="en-US" sz="3200" b="1" i="1" u="sng" dirty="0">
                <a:solidFill>
                  <a:srgbClr val="1E07A5"/>
                </a:solidFill>
                <a:effectLst>
                  <a:outerShdw blurRad="38100" dist="38100" dir="2700000" algn="tl">
                    <a:srgbClr val="C0C0C0"/>
                  </a:outerShdw>
                </a:effectLst>
              </a:rPr>
              <a:t>ОЦЕНКА НА ИНТЕРВЮТО</a:t>
            </a:r>
            <a:br>
              <a:rPr lang="bg-BG" altLang="en-US" sz="3200" b="1" i="1" u="sng" dirty="0">
                <a:solidFill>
                  <a:srgbClr val="1E07A5"/>
                </a:solidFill>
                <a:effectLst>
                  <a:outerShdw blurRad="38100" dist="38100" dir="2700000" algn="tl">
                    <a:srgbClr val="C0C0C0"/>
                  </a:outerShdw>
                </a:effectLst>
              </a:rPr>
            </a:br>
            <a:r>
              <a:rPr lang="bg-BG" altLang="en-US" sz="2500" dirty="0"/>
              <a:t>	</a:t>
            </a:r>
            <a:br>
              <a:rPr lang="bg-BG" altLang="en-US" sz="2500" dirty="0"/>
            </a:br>
            <a:r>
              <a:rPr lang="bg-BG" altLang="en-US" sz="2500" b="1" dirty="0"/>
              <a:t>Интервюиращите трябва да планират време за оценка на резултатите от интервюирането.</a:t>
            </a:r>
            <a:br>
              <a:rPr lang="bg-BG" altLang="en-US" sz="2500" b="1" dirty="0"/>
            </a:br>
            <a:r>
              <a:rPr lang="bg-BG" altLang="en-US" sz="2500" b="1" dirty="0"/>
              <a:t> </a:t>
            </a:r>
            <a:br>
              <a:rPr lang="bg-BG" altLang="en-US" sz="2500" b="1" dirty="0"/>
            </a:br>
            <a:r>
              <a:rPr lang="bg-BG" altLang="en-US" sz="2500" b="1" dirty="0"/>
              <a:t>Записките трябва да се прегледат, допълнят и разширят непосредствено след интервюто.</a:t>
            </a:r>
            <a:br>
              <a:rPr lang="bg-BG" altLang="en-US" sz="2500" b="1" dirty="0"/>
            </a:br>
            <a:r>
              <a:rPr lang="bg-BG" altLang="en-US" sz="2500" b="1" dirty="0"/>
              <a:t> </a:t>
            </a:r>
            <a:br>
              <a:rPr lang="bg-BG" altLang="en-US" sz="2500" b="1" dirty="0"/>
            </a:br>
            <a:r>
              <a:rPr lang="bg-BG" altLang="en-US" sz="2500" b="1" dirty="0"/>
              <a:t>Добре е да се използва специален формуляр, в който последният въпрос да съдържа препоръка “за” или “против” наемането на лицето. При отговора на този въпрос следва да се отдава тежест на два аспекта: изискванията за самата работа и намаляване на минимум на субективността.</a:t>
            </a:r>
            <a:r>
              <a:rPr lang="bg-BG" altLang="en-US" sz="2500" dirty="0"/>
              <a:t> </a:t>
            </a:r>
          </a:p>
        </p:txBody>
      </p:sp>
      <p:sp>
        <p:nvSpPr>
          <p:cNvPr id="2" name="Date Placeholder 1"/>
          <p:cNvSpPr>
            <a:spLocks noGrp="1"/>
          </p:cNvSpPr>
          <p:nvPr>
            <p:ph type="dt" sz="half" idx="10"/>
          </p:nvPr>
        </p:nvSpPr>
        <p:spPr/>
        <p:txBody>
          <a:bodyPr/>
          <a:lstStyle/>
          <a:p>
            <a:fld id="{104FA92A-74DD-4C6E-8B84-A97F380C37A0}" type="datetime1">
              <a:rPr lang="bg-BG" altLang="en-US" smtClean="0"/>
              <a:t>26.3.2020 г.</a:t>
            </a:fld>
            <a:endParaRPr lang="en-US" alt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1919EDC-B278-478E-833D-EB44A5DD1571}" type="slidenum">
              <a:rPr lang="en-US" altLang="en-US"/>
              <a:pPr/>
              <a:t>61</a:t>
            </a:fld>
            <a:endParaRPr lang="en-US" altLang="en-US"/>
          </a:p>
        </p:txBody>
      </p:sp>
      <p:sp>
        <p:nvSpPr>
          <p:cNvPr id="51204" name="Rectangle 4"/>
          <p:cNvSpPr>
            <a:spLocks noGrp="1" noChangeArrowheads="1"/>
          </p:cNvSpPr>
          <p:nvPr>
            <p:ph type="title"/>
          </p:nvPr>
        </p:nvSpPr>
        <p:spPr>
          <a:xfrm>
            <a:off x="457200" y="277813"/>
            <a:ext cx="8229600" cy="5527451"/>
          </a:xfrm>
        </p:spPr>
        <p:txBody>
          <a:bodyPr/>
          <a:lstStyle/>
          <a:p>
            <a:pPr marL="180000"/>
            <a:r>
              <a:rPr lang="bg-BG" altLang="en-US" sz="3400" b="1" i="1" u="sng" dirty="0">
                <a:solidFill>
                  <a:srgbClr val="1E07A5"/>
                </a:solidFill>
                <a:effectLst>
                  <a:outerShdw blurRad="38100" dist="38100" dir="2700000" algn="tl">
                    <a:srgbClr val="C0C0C0"/>
                  </a:outerShdw>
                </a:effectLst>
              </a:rPr>
              <a:t>ПРАВНИ АСПЕКТИ НА ИНТЕРВЮИРАНЕТО</a:t>
            </a:r>
            <a:br>
              <a:rPr lang="bg-BG" altLang="en-US" sz="3400" i="1" u="sng" dirty="0"/>
            </a:br>
            <a:br>
              <a:rPr lang="bg-BG" altLang="en-US" sz="3400" i="1" u="sng" dirty="0"/>
            </a:br>
            <a:r>
              <a:rPr lang="bg-BG" altLang="en-US" sz="3000" b="1" dirty="0"/>
              <a:t>Формулярите за кандидатстване не трябва да съдържат въпроси, които нарушават различни нормативни актове. Нещо повече – мениджърите трябва да избягват незаконни питания по време на самото интервю.</a:t>
            </a:r>
            <a:r>
              <a:rPr lang="bg-BG" altLang="en-US" sz="3400" dirty="0"/>
              <a:t> </a:t>
            </a:r>
          </a:p>
        </p:txBody>
      </p:sp>
      <p:sp>
        <p:nvSpPr>
          <p:cNvPr id="2" name="Date Placeholder 1"/>
          <p:cNvSpPr>
            <a:spLocks noGrp="1"/>
          </p:cNvSpPr>
          <p:nvPr>
            <p:ph type="dt" sz="half" idx="10"/>
          </p:nvPr>
        </p:nvSpPr>
        <p:spPr/>
        <p:txBody>
          <a:bodyPr/>
          <a:lstStyle/>
          <a:p>
            <a:fld id="{3869353C-01E5-4B80-8FE0-E159FF686206}" type="datetime1">
              <a:rPr lang="bg-BG" altLang="en-US" smtClean="0"/>
              <a:t>26.3.2020 г.</a:t>
            </a:fld>
            <a:endParaRPr lang="en-US" alt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9A2A258-CBBC-4EF0-B3B3-4F2648FC3B5D}" type="slidenum">
              <a:rPr lang="en-US" altLang="en-US"/>
              <a:pPr/>
              <a:t>62</a:t>
            </a:fld>
            <a:endParaRPr lang="en-US" altLang="en-US"/>
          </a:p>
        </p:txBody>
      </p:sp>
      <p:sp>
        <p:nvSpPr>
          <p:cNvPr id="49156" name="Rectangle 4"/>
          <p:cNvSpPr>
            <a:spLocks noGrp="1" noChangeArrowheads="1"/>
          </p:cNvSpPr>
          <p:nvPr>
            <p:ph type="title"/>
          </p:nvPr>
        </p:nvSpPr>
        <p:spPr>
          <a:xfrm>
            <a:off x="457200" y="277813"/>
            <a:ext cx="8229600" cy="5887491"/>
          </a:xfrm>
        </p:spPr>
        <p:txBody>
          <a:bodyPr/>
          <a:lstStyle/>
          <a:p>
            <a:pPr marL="180000"/>
            <a:r>
              <a:rPr lang="bg-BG" altLang="en-US" sz="3000" b="1" dirty="0"/>
              <a:t>В много страни се счита недопустимо задаване на въпроси за възраст, брачно състояние, брой деца, раса, сексуални предпочитания, финансово или кредитно състояние, национален произход или религия. </a:t>
            </a:r>
            <a:br>
              <a:rPr lang="bg-BG" altLang="en-US" sz="3000" b="1" dirty="0"/>
            </a:br>
            <a:br>
              <a:rPr lang="bg-BG" altLang="en-US" sz="3000" b="1" dirty="0"/>
            </a:br>
            <a:r>
              <a:rPr lang="bg-BG" altLang="en-US" sz="3000" b="1" dirty="0"/>
              <a:t>В някои страни е забранено задаване на въпроси на жените относно техните репродуктивни способности и отношение към семейното планиране.</a:t>
            </a:r>
            <a:r>
              <a:rPr lang="bg-BG" altLang="en-US" sz="3000" dirty="0"/>
              <a:t> </a:t>
            </a:r>
          </a:p>
        </p:txBody>
      </p:sp>
      <p:sp>
        <p:nvSpPr>
          <p:cNvPr id="2" name="Date Placeholder 1"/>
          <p:cNvSpPr>
            <a:spLocks noGrp="1"/>
          </p:cNvSpPr>
          <p:nvPr>
            <p:ph type="dt" sz="half" idx="10"/>
          </p:nvPr>
        </p:nvSpPr>
        <p:spPr/>
        <p:txBody>
          <a:bodyPr/>
          <a:lstStyle/>
          <a:p>
            <a:fld id="{CC573957-BF6B-442E-9F53-C58C382CC1E3}" type="datetime1">
              <a:rPr lang="bg-BG" altLang="en-US" smtClean="0"/>
              <a:t>26.3.2020 г.</a:t>
            </a:fld>
            <a:endParaRPr lang="en-US" alt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3064648-22E7-4465-B2B0-83631725B034}" type="slidenum">
              <a:rPr lang="en-US" altLang="en-US"/>
              <a:pPr/>
              <a:t>63</a:t>
            </a:fld>
            <a:endParaRPr lang="en-US" altLang="en-US"/>
          </a:p>
        </p:txBody>
      </p:sp>
      <p:sp>
        <p:nvSpPr>
          <p:cNvPr id="47108" name="Rectangle 4"/>
          <p:cNvSpPr>
            <a:spLocks noGrp="1" noChangeArrowheads="1"/>
          </p:cNvSpPr>
          <p:nvPr>
            <p:ph type="title"/>
          </p:nvPr>
        </p:nvSpPr>
        <p:spPr>
          <a:xfrm>
            <a:off x="457200" y="277813"/>
            <a:ext cx="8229600" cy="5959499"/>
          </a:xfrm>
        </p:spPr>
        <p:txBody>
          <a:bodyPr/>
          <a:lstStyle/>
          <a:p>
            <a:r>
              <a:rPr lang="bg-BG" altLang="en-US" sz="3200" b="1" i="1" u="sng" dirty="0">
                <a:solidFill>
                  <a:srgbClr val="1E07A5"/>
                </a:solidFill>
                <a:effectLst>
                  <a:outerShdw blurRad="38100" dist="38100" dir="2700000" algn="tl">
                    <a:srgbClr val="C0C0C0"/>
                  </a:outerShdw>
                </a:effectLst>
              </a:rPr>
              <a:t>ПОДБОР НА ПЕРСОНАЛА</a:t>
            </a:r>
            <a:br>
              <a:rPr lang="bg-BG" altLang="en-US" sz="3200" b="1" i="1" u="sng" dirty="0">
                <a:solidFill>
                  <a:srgbClr val="1E07A5"/>
                </a:solidFill>
                <a:effectLst>
                  <a:outerShdw blurRad="38100" dist="38100" dir="2700000" algn="tl">
                    <a:srgbClr val="C0C0C0"/>
                  </a:outerShdw>
                </a:effectLst>
              </a:rPr>
            </a:br>
            <a:r>
              <a:rPr lang="bg-BG" altLang="en-US" sz="2500" dirty="0"/>
              <a:t>	</a:t>
            </a:r>
            <a:br>
              <a:rPr lang="bg-BG" altLang="en-US" sz="2500" dirty="0"/>
            </a:br>
            <a:r>
              <a:rPr lang="bg-BG" altLang="en-US" sz="2500" b="1" i="1" u="sng" dirty="0">
                <a:solidFill>
                  <a:srgbClr val="1E07A5"/>
                </a:solidFill>
                <a:effectLst>
                  <a:outerShdw blurRad="38100" dist="38100" dir="2700000" algn="tl">
                    <a:srgbClr val="C0C0C0"/>
                  </a:outerShdw>
                </a:effectLst>
              </a:rPr>
              <a:t>Подборът </a:t>
            </a:r>
            <a:r>
              <a:rPr lang="bg-BG" altLang="en-US" sz="2500" b="1" dirty="0"/>
              <a:t>представлява процес на избор на най-квалифицирания индивид сред няколко кандидата. Това е един от най-трудните моменти в цялостния процес на осигуряване с персонал, тъй като мениджърът трябва да избере не само най-квалифицирания индивид, който желае да работи за организацията при конкретно заплащане и в съответни смени, но и да предвиди успешната работа на кандидата, изхождайки от формуляра за кандидатстване, от невинаги обективни препоръки и няколко минути разговор с кандидата.</a:t>
            </a:r>
            <a:r>
              <a:rPr lang="bg-BG" altLang="en-US" sz="2500" dirty="0"/>
              <a:t> </a:t>
            </a:r>
          </a:p>
        </p:txBody>
      </p:sp>
      <p:sp>
        <p:nvSpPr>
          <p:cNvPr id="2" name="Date Placeholder 1"/>
          <p:cNvSpPr>
            <a:spLocks noGrp="1"/>
          </p:cNvSpPr>
          <p:nvPr>
            <p:ph type="dt" sz="half" idx="10"/>
          </p:nvPr>
        </p:nvSpPr>
        <p:spPr/>
        <p:txBody>
          <a:bodyPr/>
          <a:lstStyle/>
          <a:p>
            <a:fld id="{B00C0138-9F5E-4E22-A81C-A69A589B6129}" type="datetime1">
              <a:rPr lang="bg-BG" altLang="en-US" smtClean="0"/>
              <a:t>26.3.2020 г.</a:t>
            </a:fld>
            <a:endParaRPr lang="en-US" alt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27484A7-4866-4B29-8C6B-4032520B6133}" type="slidenum">
              <a:rPr lang="en-US" altLang="en-US"/>
              <a:pPr/>
              <a:t>64</a:t>
            </a:fld>
            <a:endParaRPr lang="en-US" altLang="en-US"/>
          </a:p>
        </p:txBody>
      </p:sp>
      <p:sp>
        <p:nvSpPr>
          <p:cNvPr id="45060" name="Rectangle 4"/>
          <p:cNvSpPr>
            <a:spLocks noGrp="1" noChangeArrowheads="1"/>
          </p:cNvSpPr>
          <p:nvPr>
            <p:ph type="title"/>
          </p:nvPr>
        </p:nvSpPr>
        <p:spPr>
          <a:xfrm>
            <a:off x="457200" y="277813"/>
            <a:ext cx="8229600" cy="6391275"/>
          </a:xfrm>
        </p:spPr>
        <p:txBody>
          <a:bodyPr/>
          <a:lstStyle/>
          <a:p>
            <a:r>
              <a:rPr lang="bg-BG" altLang="en-US" sz="2900" b="1"/>
              <a:t>На тази основа мениджърът трябва да определи има ли добро съответствие между квалификацията на кандидата и очакванията на организацията, може ли кандидатът да допринесе за организацията и съвместими ли са целите на кандидата и на организацията.</a:t>
            </a:r>
            <a:br>
              <a:rPr lang="bg-BG" altLang="en-US" sz="2900" b="1"/>
            </a:br>
            <a:br>
              <a:rPr lang="bg-BG" altLang="en-US" sz="2900" b="1"/>
            </a:br>
            <a:r>
              <a:rPr lang="bg-BG" altLang="en-US" sz="2900" b="1"/>
              <a:t>Внимателно трябва да се подходи към изискванията за образование и към препоръките за всеки вид работа, тъй като съществува връзка между тези изисквания и успеха в работата.</a:t>
            </a:r>
            <a:r>
              <a:rPr lang="bg-BG" altLang="en-US" sz="2900"/>
              <a:t> </a:t>
            </a:r>
            <a:br>
              <a:rPr lang="bg-BG" altLang="en-US" sz="2900" b="1"/>
            </a:br>
            <a:endParaRPr lang="bg-BG" altLang="en-US" sz="2900" b="1"/>
          </a:p>
        </p:txBody>
      </p:sp>
      <p:sp>
        <p:nvSpPr>
          <p:cNvPr id="2" name="Date Placeholder 1"/>
          <p:cNvSpPr>
            <a:spLocks noGrp="1"/>
          </p:cNvSpPr>
          <p:nvPr>
            <p:ph type="dt" sz="half" idx="10"/>
          </p:nvPr>
        </p:nvSpPr>
        <p:spPr/>
        <p:txBody>
          <a:bodyPr/>
          <a:lstStyle/>
          <a:p>
            <a:fld id="{9B4AB862-E4DC-4DAA-A318-4EBF99F6E9EE}" type="datetime1">
              <a:rPr lang="bg-BG" altLang="en-US" smtClean="0"/>
              <a:t>26.3.2020 г.</a:t>
            </a:fld>
            <a:endParaRPr lang="en-US" alt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38BAE93-565E-4BEF-8778-578E08CA70BF}" type="slidenum">
              <a:rPr lang="en-US" altLang="en-US"/>
              <a:pPr/>
              <a:t>65</a:t>
            </a:fld>
            <a:endParaRPr lang="en-US" altLang="en-US"/>
          </a:p>
        </p:txBody>
      </p:sp>
      <p:sp>
        <p:nvSpPr>
          <p:cNvPr id="212996" name="Rectangle 4"/>
          <p:cNvSpPr>
            <a:spLocks noGrp="1" noChangeArrowheads="1"/>
          </p:cNvSpPr>
          <p:nvPr>
            <p:ph type="title"/>
          </p:nvPr>
        </p:nvSpPr>
        <p:spPr>
          <a:xfrm>
            <a:off x="457200" y="277813"/>
            <a:ext cx="8229600" cy="5887491"/>
          </a:xfrm>
        </p:spPr>
        <p:txBody>
          <a:bodyPr/>
          <a:lstStyle/>
          <a:p>
            <a:r>
              <a:rPr lang="bg-BG" altLang="en-US" sz="2500" b="1" dirty="0"/>
              <a:t>Ако изискванията за дадена длъжност са твърде строги, тя може да остане незаета за известно време. Поради това много организации определят списък от предпочитани критерии за дадена длъжност и втори списък с минимални критерии.</a:t>
            </a:r>
            <a:r>
              <a:rPr lang="bg-BG" altLang="en-US" sz="2500" dirty="0"/>
              <a:t> </a:t>
            </a:r>
            <a:br>
              <a:rPr lang="bg-BG" altLang="en-US" sz="2500" dirty="0"/>
            </a:br>
            <a:br>
              <a:rPr lang="bg-BG" altLang="en-US" sz="2500" dirty="0"/>
            </a:br>
            <a:r>
              <a:rPr lang="bg-BG" altLang="en-US" sz="2500" dirty="0"/>
              <a:t> </a:t>
            </a:r>
            <a:r>
              <a:rPr lang="bg-BG" altLang="en-US" sz="2500" b="1" dirty="0"/>
              <a:t>Често организациите възприемат заместване на някои критерии – напр., дадена длъжност изисква бакалавърска степен, но се предпочита магистърска степен или пък 5 години сестрински стаж би могъл да бъде заместен с магистърска степен.</a:t>
            </a:r>
          </a:p>
        </p:txBody>
      </p:sp>
      <p:sp>
        <p:nvSpPr>
          <p:cNvPr id="2" name="Date Placeholder 1"/>
          <p:cNvSpPr>
            <a:spLocks noGrp="1"/>
          </p:cNvSpPr>
          <p:nvPr>
            <p:ph type="dt" sz="half" idx="10"/>
          </p:nvPr>
        </p:nvSpPr>
        <p:spPr/>
        <p:txBody>
          <a:bodyPr/>
          <a:lstStyle/>
          <a:p>
            <a:fld id="{9D53EBB2-3850-44CD-9759-A514A9052541}" type="datetime1">
              <a:rPr lang="bg-BG" altLang="en-US" smtClean="0"/>
              <a:t>26.3.2020 г.</a:t>
            </a:fld>
            <a:endParaRPr lang="en-US" alt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60B9844-2C77-4C89-9778-EF583F54B850}" type="slidenum">
              <a:rPr lang="en-US" altLang="en-US"/>
              <a:pPr/>
              <a:t>66</a:t>
            </a:fld>
            <a:endParaRPr lang="en-US" altLang="en-US"/>
          </a:p>
        </p:txBody>
      </p:sp>
      <p:sp>
        <p:nvSpPr>
          <p:cNvPr id="43012" name="Rectangle 4"/>
          <p:cNvSpPr>
            <a:spLocks noGrp="1" noChangeArrowheads="1"/>
          </p:cNvSpPr>
          <p:nvPr>
            <p:ph type="title"/>
          </p:nvPr>
        </p:nvSpPr>
        <p:spPr>
          <a:xfrm>
            <a:off x="457200" y="277813"/>
            <a:ext cx="8229600" cy="5887491"/>
          </a:xfrm>
        </p:spPr>
        <p:txBody>
          <a:bodyPr/>
          <a:lstStyle/>
          <a:p>
            <a:pPr>
              <a:lnSpc>
                <a:spcPct val="90000"/>
              </a:lnSpc>
            </a:pPr>
            <a:br>
              <a:rPr lang="bg-BG" altLang="en-US" sz="2900" b="1" dirty="0"/>
            </a:br>
            <a:r>
              <a:rPr lang="bg-BG" altLang="en-US" sz="2900" b="1" dirty="0"/>
              <a:t>Внимателно трябва да се изучават формулярите за кандидатстване, за да се установи дали те са пълни и дали кандидатът е квалифициран за длъжността.</a:t>
            </a:r>
            <a:br>
              <a:rPr lang="bg-BG" altLang="en-US" sz="2900" b="1" dirty="0"/>
            </a:br>
            <a:br>
              <a:rPr lang="bg-BG" altLang="en-US" dirty="0"/>
            </a:br>
            <a:r>
              <a:rPr lang="bg-BG" altLang="en-US" sz="2900" b="1" dirty="0"/>
              <a:t>В условията на конкурентен пазар на сестринската работна сила данните за академично ниво и професионален опит трябва задължително да се сверяват със съответните институции и професионални организации преди да се предложи работа на даден кандидат.</a:t>
            </a:r>
            <a:br>
              <a:rPr lang="bg-BG" altLang="en-US" dirty="0"/>
            </a:br>
            <a:endParaRPr lang="bg-BG" altLang="en-US" dirty="0"/>
          </a:p>
        </p:txBody>
      </p:sp>
      <p:sp>
        <p:nvSpPr>
          <p:cNvPr id="2" name="Date Placeholder 1"/>
          <p:cNvSpPr>
            <a:spLocks noGrp="1"/>
          </p:cNvSpPr>
          <p:nvPr>
            <p:ph type="dt" sz="half" idx="10"/>
          </p:nvPr>
        </p:nvSpPr>
        <p:spPr/>
        <p:txBody>
          <a:bodyPr/>
          <a:lstStyle/>
          <a:p>
            <a:fld id="{4C3D307A-A084-47F7-BE15-BC3FA76F4C1D}" type="datetime1">
              <a:rPr lang="bg-BG" altLang="en-US" smtClean="0"/>
              <a:t>26.3.2020 г.</a:t>
            </a:fld>
            <a:endParaRPr lang="en-US" alt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7858F3D-4242-4F4E-917C-3F370ED7BDFD}" type="slidenum">
              <a:rPr lang="en-US" altLang="en-US"/>
              <a:pPr/>
              <a:t>67</a:t>
            </a:fld>
            <a:endParaRPr lang="en-US" altLang="en-US"/>
          </a:p>
        </p:txBody>
      </p:sp>
      <p:sp>
        <p:nvSpPr>
          <p:cNvPr id="34820" name="Rectangle 4"/>
          <p:cNvSpPr>
            <a:spLocks noGrp="1" noChangeArrowheads="1"/>
          </p:cNvSpPr>
          <p:nvPr>
            <p:ph type="title"/>
          </p:nvPr>
        </p:nvSpPr>
        <p:spPr>
          <a:xfrm>
            <a:off x="457200" y="277813"/>
            <a:ext cx="8229600" cy="5527451"/>
          </a:xfrm>
        </p:spPr>
        <p:txBody>
          <a:bodyPr/>
          <a:lstStyle/>
          <a:p>
            <a:r>
              <a:rPr lang="bg-BG" altLang="en-US" sz="3000" b="1" dirty="0"/>
              <a:t>Тази информация се допълва от изискваните препоръки от предишни работодатели и се проверяват данните за професионалния опит.</a:t>
            </a:r>
            <a:br>
              <a:rPr lang="bg-BG" altLang="en-US" sz="3000" b="1" dirty="0"/>
            </a:br>
            <a:r>
              <a:rPr lang="bg-BG" altLang="en-US" dirty="0"/>
              <a:t> </a:t>
            </a:r>
          </a:p>
        </p:txBody>
      </p:sp>
      <p:sp>
        <p:nvSpPr>
          <p:cNvPr id="2" name="Date Placeholder 1"/>
          <p:cNvSpPr>
            <a:spLocks noGrp="1"/>
          </p:cNvSpPr>
          <p:nvPr>
            <p:ph type="dt" sz="half" idx="10"/>
          </p:nvPr>
        </p:nvSpPr>
        <p:spPr/>
        <p:txBody>
          <a:bodyPr/>
          <a:lstStyle/>
          <a:p>
            <a:fld id="{5D03A344-55D8-4E86-833B-BFC585C4ACB8}" type="datetime1">
              <a:rPr lang="bg-BG" altLang="en-US" smtClean="0"/>
              <a:t>26.3.2020 г.</a:t>
            </a:fld>
            <a:endParaRPr lang="en-US" alt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5CCA5AA-717E-4C74-BF8B-F6DFF05D78BA}" type="slidenum">
              <a:rPr lang="en-US" altLang="en-US"/>
              <a:pPr/>
              <a:t>68</a:t>
            </a:fld>
            <a:endParaRPr lang="en-US" altLang="en-US"/>
          </a:p>
        </p:txBody>
      </p:sp>
      <p:sp>
        <p:nvSpPr>
          <p:cNvPr id="217092" name="Rectangle 4"/>
          <p:cNvSpPr>
            <a:spLocks noGrp="1" noChangeArrowheads="1"/>
          </p:cNvSpPr>
          <p:nvPr>
            <p:ph type="title"/>
          </p:nvPr>
        </p:nvSpPr>
        <p:spPr>
          <a:xfrm>
            <a:off x="457200" y="277813"/>
            <a:ext cx="8229600" cy="5887491"/>
          </a:xfrm>
        </p:spPr>
        <p:txBody>
          <a:bodyPr/>
          <a:lstStyle/>
          <a:p>
            <a:r>
              <a:rPr lang="bg-BG" altLang="en-US" sz="2900" b="1" dirty="0"/>
              <a:t>Важно средство при подбора на кандидатите е неговата </a:t>
            </a:r>
            <a:r>
              <a:rPr lang="bg-BG" altLang="en-US" sz="2900" b="1" i="1" u="sng" dirty="0">
                <a:solidFill>
                  <a:srgbClr val="1302F0"/>
                </a:solidFill>
              </a:rPr>
              <a:t>автобиография (</a:t>
            </a:r>
            <a:r>
              <a:rPr lang="en-US" altLang="en-US" sz="2900" b="1" i="1" u="sng" dirty="0">
                <a:solidFill>
                  <a:srgbClr val="1302F0"/>
                </a:solidFill>
              </a:rPr>
              <a:t>CV</a:t>
            </a:r>
            <a:r>
              <a:rPr lang="ru-RU" altLang="en-US" sz="2900" b="1" i="1" u="sng" dirty="0">
                <a:solidFill>
                  <a:srgbClr val="1302F0"/>
                </a:solidFill>
              </a:rPr>
              <a:t>). </a:t>
            </a:r>
            <a:r>
              <a:rPr lang="ru-RU" altLang="en-US" sz="2900" i="1" u="sng" dirty="0">
                <a:solidFill>
                  <a:srgbClr val="1302F0"/>
                </a:solidFill>
              </a:rPr>
              <a:t> </a:t>
            </a:r>
            <a:r>
              <a:rPr lang="ru-RU" altLang="en-US" sz="2900" b="1" dirty="0" err="1"/>
              <a:t>Докато</a:t>
            </a:r>
            <a:r>
              <a:rPr lang="ru-RU" altLang="en-US" sz="2900" b="1" dirty="0"/>
              <a:t> </a:t>
            </a:r>
            <a:r>
              <a:rPr lang="bg-BG" altLang="en-US" sz="2900" b="1" dirty="0"/>
              <a:t>формулярът се проектира от работодателя и отразява нуждите на организацията, то </a:t>
            </a:r>
            <a:r>
              <a:rPr lang="en-US" altLang="en-US" sz="2900" b="1" dirty="0"/>
              <a:t>CV</a:t>
            </a:r>
            <a:r>
              <a:rPr lang="bg-BG" altLang="en-US" sz="2900" b="1" dirty="0"/>
              <a:t>-то се създава от кандидата и отразява неговите ценности и интереси като всеки кандидат се стреми да се представи във възможно най-добра светлина. Това налага мениджърът да се вглежда и да изучава критично дори и най-добре подготвените </a:t>
            </a:r>
            <a:r>
              <a:rPr lang="en-US" altLang="en-US" sz="2900" b="1" dirty="0"/>
              <a:t>CV</a:t>
            </a:r>
            <a:r>
              <a:rPr lang="bg-BG" altLang="en-US" sz="2900" b="1" dirty="0"/>
              <a:t>.</a:t>
            </a:r>
          </a:p>
        </p:txBody>
      </p:sp>
      <p:sp>
        <p:nvSpPr>
          <p:cNvPr id="2" name="Date Placeholder 1"/>
          <p:cNvSpPr>
            <a:spLocks noGrp="1"/>
          </p:cNvSpPr>
          <p:nvPr>
            <p:ph type="dt" sz="half" idx="10"/>
          </p:nvPr>
        </p:nvSpPr>
        <p:spPr/>
        <p:txBody>
          <a:bodyPr/>
          <a:lstStyle/>
          <a:p>
            <a:fld id="{14794AD8-EB03-4604-A34E-B87E7497B4C8}" type="datetime1">
              <a:rPr lang="bg-BG" altLang="en-US" smtClean="0"/>
              <a:t>26.3.2020 г.</a:t>
            </a:fld>
            <a:endParaRPr lang="en-US" alt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51B66FD-3609-4011-9D9A-CCF7FC42AD7E}" type="slidenum">
              <a:rPr lang="en-US" altLang="en-US"/>
              <a:pPr/>
              <a:t>69</a:t>
            </a:fld>
            <a:endParaRPr lang="en-US" altLang="en-US"/>
          </a:p>
        </p:txBody>
      </p:sp>
      <p:sp>
        <p:nvSpPr>
          <p:cNvPr id="57348" name="Rectangle 4"/>
          <p:cNvSpPr>
            <a:spLocks noGrp="1" noChangeArrowheads="1"/>
          </p:cNvSpPr>
          <p:nvPr>
            <p:ph type="title"/>
          </p:nvPr>
        </p:nvSpPr>
        <p:spPr>
          <a:xfrm>
            <a:off x="395288" y="333375"/>
            <a:ext cx="8229600" cy="5903937"/>
          </a:xfrm>
        </p:spPr>
        <p:txBody>
          <a:bodyPr/>
          <a:lstStyle/>
          <a:p>
            <a:r>
              <a:rPr lang="bg-BG" altLang="en-US" sz="2900" b="1" dirty="0"/>
              <a:t>Когато длъжността изисква конкретни способности за извършване на работата, може да се използва </a:t>
            </a:r>
            <a:r>
              <a:rPr lang="bg-BG" altLang="en-US" sz="2900" b="1" i="1" u="sng" dirty="0">
                <a:solidFill>
                  <a:srgbClr val="3926C8"/>
                </a:solidFill>
              </a:rPr>
              <a:t>тестване на кандидатите</a:t>
            </a:r>
            <a:r>
              <a:rPr lang="bg-BG" altLang="en-US" sz="2900" b="1" dirty="0"/>
              <a:t> преди наемане на работа, което заедно с данните от интервюто и проверката на препоръките да подпомогне добрия избор. </a:t>
            </a:r>
            <a:br>
              <a:rPr lang="bg-BG" altLang="en-US" sz="2900" b="1" dirty="0"/>
            </a:br>
            <a:r>
              <a:rPr lang="bg-BG" altLang="en-US" sz="2900" b="1" dirty="0"/>
              <a:t>В здравните организации обаче тестване по-често се прилага след наемане на работа за определяне на образователните потребности, към които да бъде насочено продължителното обучение</a:t>
            </a:r>
            <a:r>
              <a:rPr lang="bg-BG" altLang="en-US" sz="2900" dirty="0"/>
              <a:t>.</a:t>
            </a:r>
          </a:p>
        </p:txBody>
      </p:sp>
      <p:sp>
        <p:nvSpPr>
          <p:cNvPr id="2" name="Date Placeholder 1"/>
          <p:cNvSpPr>
            <a:spLocks noGrp="1"/>
          </p:cNvSpPr>
          <p:nvPr>
            <p:ph type="dt" sz="half" idx="10"/>
          </p:nvPr>
        </p:nvSpPr>
        <p:spPr/>
        <p:txBody>
          <a:bodyPr/>
          <a:lstStyle/>
          <a:p>
            <a:fld id="{8F95EECE-ECB6-4165-AB24-1B2B6A1F7068}" type="datetime1">
              <a:rPr lang="bg-BG" altLang="en-US" smtClean="0"/>
              <a:t>26.3.2020 г.</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DCFAD18-51D3-4AE0-B2A4-E608C7F20F26}" type="slidenum">
              <a:rPr lang="en-US" altLang="en-US"/>
              <a:pPr/>
              <a:t>7</a:t>
            </a:fld>
            <a:endParaRPr lang="en-US" altLang="en-US"/>
          </a:p>
        </p:txBody>
      </p:sp>
      <p:sp>
        <p:nvSpPr>
          <p:cNvPr id="79876" name="Rectangle 4"/>
          <p:cNvSpPr>
            <a:spLocks noGrp="1" noChangeArrowheads="1"/>
          </p:cNvSpPr>
          <p:nvPr>
            <p:ph type="title"/>
          </p:nvPr>
        </p:nvSpPr>
        <p:spPr>
          <a:xfrm>
            <a:off x="457200" y="277813"/>
            <a:ext cx="8229600" cy="6319837"/>
          </a:xfrm>
        </p:spPr>
        <p:txBody>
          <a:bodyPr/>
          <a:lstStyle/>
          <a:p>
            <a:pPr marL="838200" indent="-838200"/>
            <a:r>
              <a:rPr lang="en-US" altLang="en-US" b="1" i="1" u="sng" dirty="0">
                <a:solidFill>
                  <a:srgbClr val="1E07A5"/>
                </a:solidFill>
              </a:rPr>
              <a:t>3. </a:t>
            </a:r>
            <a:r>
              <a:rPr lang="bg-BG" altLang="en-US" b="1" i="1" u="sng" dirty="0">
                <a:solidFill>
                  <a:srgbClr val="1E07A5"/>
                </a:solidFill>
              </a:rPr>
              <a:t>Въвеждане в длъжността и ориентация</a:t>
            </a:r>
            <a:r>
              <a:rPr lang="bg-BG" altLang="en-US" i="1" dirty="0"/>
              <a:t> </a:t>
            </a:r>
            <a:r>
              <a:rPr lang="bg-BG" altLang="en-US" b="1" dirty="0"/>
              <a:t>на новоназначените лица чрез използване на ресурсите на организацията.</a:t>
            </a:r>
          </a:p>
        </p:txBody>
      </p:sp>
      <p:sp>
        <p:nvSpPr>
          <p:cNvPr id="2" name="Date Placeholder 1"/>
          <p:cNvSpPr>
            <a:spLocks noGrp="1"/>
          </p:cNvSpPr>
          <p:nvPr>
            <p:ph type="dt" sz="half" idx="10"/>
          </p:nvPr>
        </p:nvSpPr>
        <p:spPr/>
        <p:txBody>
          <a:bodyPr/>
          <a:lstStyle/>
          <a:p>
            <a:fld id="{4B3E8A9E-4134-497A-A76C-0C85B90AA1E8}" type="datetime1">
              <a:rPr lang="bg-BG" altLang="en-US" smtClean="0"/>
              <a:t>26.3.2020 г.</a:t>
            </a:fld>
            <a:endParaRPr lang="en-US" alt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E970C6-14DD-4A1F-9034-9345A7125B3C}" type="slidenum">
              <a:rPr lang="en-US" altLang="en-US"/>
              <a:pPr/>
              <a:t>70</a:t>
            </a:fld>
            <a:endParaRPr lang="en-US" altLang="en-US"/>
          </a:p>
        </p:txBody>
      </p:sp>
      <p:sp>
        <p:nvSpPr>
          <p:cNvPr id="65540" name="Rectangle 4"/>
          <p:cNvSpPr>
            <a:spLocks noGrp="1" noChangeArrowheads="1"/>
          </p:cNvSpPr>
          <p:nvPr>
            <p:ph type="title"/>
          </p:nvPr>
        </p:nvSpPr>
        <p:spPr>
          <a:xfrm>
            <a:off x="457200" y="277813"/>
            <a:ext cx="8229600" cy="5887491"/>
          </a:xfrm>
        </p:spPr>
        <p:txBody>
          <a:bodyPr/>
          <a:lstStyle/>
          <a:p>
            <a:pPr>
              <a:lnSpc>
                <a:spcPct val="90000"/>
              </a:lnSpc>
            </a:pPr>
            <a:r>
              <a:rPr lang="bg-BG" altLang="en-US" sz="2900" b="1" dirty="0"/>
              <a:t>При наемане на кандидатите обикновено се изисква медицинско изследване, което определя дали кандидатът удовлетворява изискванията за дадена специфична работа и разкрива физическото състояние на лицето в този момент. То трябва да бъдат за сметка на работодателя.</a:t>
            </a:r>
            <a:br>
              <a:rPr lang="bg-BG" altLang="en-US" sz="2900" b="1" dirty="0"/>
            </a:br>
            <a:br>
              <a:rPr lang="bg-BG" altLang="en-US" sz="4200" dirty="0"/>
            </a:br>
            <a:r>
              <a:rPr lang="bg-BG" altLang="en-US" sz="2900" b="1" dirty="0"/>
              <a:t>Понякога мениджърите запълват длъжности с вътрешни кандидати. В такива случаи организацията трябва да има разработени конкретни критерии за трансфер и промоция на работещите.</a:t>
            </a:r>
            <a:endParaRPr lang="bg-BG" altLang="en-US" sz="4200" dirty="0"/>
          </a:p>
        </p:txBody>
      </p:sp>
      <p:sp>
        <p:nvSpPr>
          <p:cNvPr id="2" name="Date Placeholder 1"/>
          <p:cNvSpPr>
            <a:spLocks noGrp="1"/>
          </p:cNvSpPr>
          <p:nvPr>
            <p:ph type="dt" sz="half" idx="10"/>
          </p:nvPr>
        </p:nvSpPr>
        <p:spPr/>
        <p:txBody>
          <a:bodyPr/>
          <a:lstStyle/>
          <a:p>
            <a:fld id="{C93BF546-9C0B-42DA-92F7-A8936DE62913}" type="datetime1">
              <a:rPr lang="bg-BG" altLang="en-US" smtClean="0"/>
              <a:t>26.3.2020 г.</a:t>
            </a:fld>
            <a:endParaRPr lang="en-US" alt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0C83E743-A0D7-45CF-BB53-D4BE383115AA}" type="slidenum">
              <a:rPr lang="en-US" altLang="en-US"/>
              <a:pPr/>
              <a:t>71</a:t>
            </a:fld>
            <a:endParaRPr lang="en-US" altLang="en-US"/>
          </a:p>
        </p:txBody>
      </p:sp>
      <p:sp>
        <p:nvSpPr>
          <p:cNvPr id="24580" name="Rectangle 4"/>
          <p:cNvSpPr>
            <a:spLocks noGrp="1" noChangeArrowheads="1"/>
          </p:cNvSpPr>
          <p:nvPr>
            <p:ph type="title"/>
          </p:nvPr>
        </p:nvSpPr>
        <p:spPr>
          <a:xfrm>
            <a:off x="457200" y="277813"/>
            <a:ext cx="8229600" cy="6319837"/>
          </a:xfrm>
        </p:spPr>
        <p:txBody>
          <a:bodyPr/>
          <a:lstStyle/>
          <a:p>
            <a:r>
              <a:rPr lang="bg-BG" altLang="en-US" b="1" i="1" u="sng" dirty="0">
                <a:solidFill>
                  <a:srgbClr val="1E07A5"/>
                </a:solidFill>
              </a:rPr>
              <a:t>ФИНАЛИЗИРАНЕТО НА ПОДБОРА</a:t>
            </a:r>
            <a:r>
              <a:rPr lang="bg-BG" altLang="en-US" dirty="0"/>
              <a:t> включва следните заключителни стъпки:</a:t>
            </a:r>
          </a:p>
        </p:txBody>
      </p:sp>
      <p:sp>
        <p:nvSpPr>
          <p:cNvPr id="24581" name="Rectangle 5"/>
          <p:cNvSpPr>
            <a:spLocks noChangeArrowheads="1"/>
          </p:cNvSpPr>
          <p:nvPr/>
        </p:nvSpPr>
        <p:spPr bwMode="auto">
          <a:xfrm>
            <a:off x="-4086225" y="32448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 eaLnBrk="1" hangingPunct="1"/>
            <a:endParaRPr lang="en-US" altLang="en-US">
              <a:latin typeface="Times New Roman" pitchFamily="18" charset="0"/>
            </a:endParaRPr>
          </a:p>
        </p:txBody>
      </p:sp>
      <p:sp>
        <p:nvSpPr>
          <p:cNvPr id="2" name="Date Placeholder 1"/>
          <p:cNvSpPr>
            <a:spLocks noGrp="1"/>
          </p:cNvSpPr>
          <p:nvPr>
            <p:ph type="dt" sz="half" idx="10"/>
          </p:nvPr>
        </p:nvSpPr>
        <p:spPr/>
        <p:txBody>
          <a:bodyPr/>
          <a:lstStyle/>
          <a:p>
            <a:fld id="{521A926F-C4AD-4829-AE64-0B3B1D54FDAD}" type="datetime1">
              <a:rPr lang="bg-BG" altLang="en-US" smtClean="0"/>
              <a:t>26.3.2020 г.</a:t>
            </a:fld>
            <a:endParaRPr lang="en-US" alt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CB00124-146B-4E6A-9809-10B221BC62FD}" type="slidenum">
              <a:rPr lang="en-US" altLang="en-US"/>
              <a:pPr/>
              <a:t>72</a:t>
            </a:fld>
            <a:endParaRPr lang="en-US" altLang="en-US"/>
          </a:p>
        </p:txBody>
      </p:sp>
      <p:sp>
        <p:nvSpPr>
          <p:cNvPr id="22532" name="Rectangle 4"/>
          <p:cNvSpPr>
            <a:spLocks noGrp="1" noChangeArrowheads="1"/>
          </p:cNvSpPr>
          <p:nvPr>
            <p:ph type="title"/>
          </p:nvPr>
        </p:nvSpPr>
        <p:spPr>
          <a:xfrm>
            <a:off x="457200" y="1700808"/>
            <a:ext cx="8229600" cy="3096344"/>
          </a:xfrm>
        </p:spPr>
        <p:txBody>
          <a:bodyPr/>
          <a:lstStyle/>
          <a:p>
            <a:pPr marL="180000" indent="-838200">
              <a:buFontTx/>
              <a:buAutoNum type="arabicPeriod"/>
            </a:pPr>
            <a:r>
              <a:rPr lang="bg-BG" altLang="en-US" sz="3000" b="1" dirty="0"/>
              <a:t>Довършване на интервюто с всички кандидати, изказване на благодарност за тяхното кандидатстване и информиране кога могат да очакват уведомяване за решение.</a:t>
            </a:r>
            <a:br>
              <a:rPr lang="bg-BG" altLang="en-US" dirty="0"/>
            </a:br>
            <a:endParaRPr lang="bg-BG" altLang="en-US" dirty="0"/>
          </a:p>
        </p:txBody>
      </p:sp>
      <p:sp>
        <p:nvSpPr>
          <p:cNvPr id="2" name="Date Placeholder 1"/>
          <p:cNvSpPr>
            <a:spLocks noGrp="1"/>
          </p:cNvSpPr>
          <p:nvPr>
            <p:ph type="dt" sz="half" idx="10"/>
          </p:nvPr>
        </p:nvSpPr>
        <p:spPr/>
        <p:txBody>
          <a:bodyPr/>
          <a:lstStyle/>
          <a:p>
            <a:fld id="{5F40BA06-D0D5-4C20-8FF6-093BF2F04331}" type="datetime1">
              <a:rPr lang="bg-BG" altLang="en-US" smtClean="0"/>
              <a:t>26.3.2020 г.</a:t>
            </a:fld>
            <a:endParaRPr lang="en-US" alt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A67CC7A-6A29-4B4D-9435-1953F4EED9F2}" type="slidenum">
              <a:rPr lang="en-US" altLang="en-US"/>
              <a:pPr/>
              <a:t>73</a:t>
            </a:fld>
            <a:endParaRPr lang="en-US" altLang="en-US"/>
          </a:p>
        </p:txBody>
      </p:sp>
      <p:sp>
        <p:nvSpPr>
          <p:cNvPr id="18436" name="Rectangle 4"/>
          <p:cNvSpPr>
            <a:spLocks noGrp="1" noChangeArrowheads="1"/>
          </p:cNvSpPr>
          <p:nvPr>
            <p:ph type="title"/>
          </p:nvPr>
        </p:nvSpPr>
        <p:spPr>
          <a:xfrm>
            <a:off x="457200" y="277813"/>
            <a:ext cx="8229600" cy="5815483"/>
          </a:xfrm>
        </p:spPr>
        <p:txBody>
          <a:bodyPr/>
          <a:lstStyle/>
          <a:p>
            <a:r>
              <a:rPr lang="bg-BG" altLang="en-US" sz="3200" b="1" dirty="0"/>
              <a:t>2. Кандидатите, на които не се предлага работа, трябва да бъдат уведомени навреме писмено за тяхното елиминиране, като се посочат конкретните причини за ненаемане (напр. недостатъчно образование или професионален стаж) и дали техните молби ще се задържат за възможно по-късно наемане или те трябва да кандидатстват отново в бъдеще.</a:t>
            </a:r>
          </a:p>
        </p:txBody>
      </p:sp>
      <p:sp>
        <p:nvSpPr>
          <p:cNvPr id="2" name="Date Placeholder 1"/>
          <p:cNvSpPr>
            <a:spLocks noGrp="1"/>
          </p:cNvSpPr>
          <p:nvPr>
            <p:ph type="dt" sz="half" idx="10"/>
          </p:nvPr>
        </p:nvSpPr>
        <p:spPr/>
        <p:txBody>
          <a:bodyPr/>
          <a:lstStyle/>
          <a:p>
            <a:fld id="{D2C5A4EA-2AE7-42DB-AD66-73EA26DFCC3A}" type="datetime1">
              <a:rPr lang="bg-BG" altLang="en-US" smtClean="0"/>
              <a:t>26.3.2020 г.</a:t>
            </a:fld>
            <a:endParaRPr lang="en-US" alt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7E0C050-2676-48A7-8384-EEDA0ED55C24}" type="slidenum">
              <a:rPr lang="en-US" altLang="en-US"/>
              <a:pPr/>
              <a:t>74</a:t>
            </a:fld>
            <a:endParaRPr lang="en-US" altLang="en-US"/>
          </a:p>
        </p:txBody>
      </p:sp>
      <p:sp>
        <p:nvSpPr>
          <p:cNvPr id="16388" name="Rectangle 4"/>
          <p:cNvSpPr>
            <a:spLocks noGrp="1" noChangeArrowheads="1"/>
          </p:cNvSpPr>
          <p:nvPr>
            <p:ph type="title"/>
          </p:nvPr>
        </p:nvSpPr>
        <p:spPr>
          <a:xfrm>
            <a:off x="457200" y="277813"/>
            <a:ext cx="8229600" cy="6246812"/>
          </a:xfrm>
        </p:spPr>
        <p:txBody>
          <a:bodyPr/>
          <a:lstStyle/>
          <a:p>
            <a:r>
              <a:rPr lang="bg-BG" altLang="en-US" sz="2900" b="1" dirty="0"/>
              <a:t>3. Кандидатите, на които се предлага работа, трябва да бъдат информирани писмено за ползите, заплатата и работното място. Това предотвратява по-късни недоразумения относно обещаното им от сестрата-мениджър или интервюиращия.</a:t>
            </a:r>
            <a:br>
              <a:rPr lang="bg-BG" altLang="en-US" sz="2900" b="1" dirty="0"/>
            </a:br>
            <a:br>
              <a:rPr lang="bg-BG" altLang="en-US" sz="2900" b="1" dirty="0"/>
            </a:br>
            <a:r>
              <a:rPr lang="bg-BG" altLang="en-US" sz="2900" b="1" dirty="0"/>
              <a:t> 4. Кандидатите, които приемат предложенията за работа, трябва да бъдат информирани относно процедурите преди постъпване (напр. медицински преглед) и за датата на явяване на работа.</a:t>
            </a:r>
          </a:p>
        </p:txBody>
      </p:sp>
      <p:sp>
        <p:nvSpPr>
          <p:cNvPr id="2" name="Date Placeholder 1"/>
          <p:cNvSpPr>
            <a:spLocks noGrp="1"/>
          </p:cNvSpPr>
          <p:nvPr>
            <p:ph type="dt" sz="half" idx="10"/>
          </p:nvPr>
        </p:nvSpPr>
        <p:spPr/>
        <p:txBody>
          <a:bodyPr/>
          <a:lstStyle/>
          <a:p>
            <a:fld id="{C4FF9CB7-8A21-46E3-BDAD-BDEC7A216C35}" type="datetime1">
              <a:rPr lang="bg-BG" altLang="en-US" smtClean="0"/>
              <a:t>26.3.2020 г.</a:t>
            </a:fld>
            <a:endParaRPr lang="en-US" alt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16318AC-E6C8-4FDD-912F-4A02C01667D4}" type="slidenum">
              <a:rPr lang="en-US" altLang="en-US"/>
              <a:pPr/>
              <a:t>75</a:t>
            </a:fld>
            <a:endParaRPr lang="en-US" altLang="en-US"/>
          </a:p>
        </p:txBody>
      </p:sp>
      <p:sp>
        <p:nvSpPr>
          <p:cNvPr id="12292" name="Rectangle 4"/>
          <p:cNvSpPr>
            <a:spLocks noGrp="1" noChangeArrowheads="1"/>
          </p:cNvSpPr>
          <p:nvPr>
            <p:ph type="title"/>
          </p:nvPr>
        </p:nvSpPr>
        <p:spPr>
          <a:xfrm>
            <a:off x="457200" y="277813"/>
            <a:ext cx="8229600" cy="5672137"/>
          </a:xfrm>
        </p:spPr>
        <p:txBody>
          <a:bodyPr/>
          <a:lstStyle/>
          <a:p>
            <a:r>
              <a:rPr lang="bg-BG" altLang="en-US" sz="3000" b="1" dirty="0"/>
              <a:t>5. Кандидатите, на които се предлага работа, трябва да потвърдят писмено намерението си за приемане на длъжността</a:t>
            </a:r>
            <a:r>
              <a:rPr lang="en-US" altLang="en-US" sz="3000" b="1" dirty="0"/>
              <a:t>.</a:t>
            </a:r>
            <a:br>
              <a:rPr lang="bg-BG" altLang="en-US" sz="3000" b="1" dirty="0"/>
            </a:br>
            <a:r>
              <a:rPr lang="bg-BG" altLang="en-US" dirty="0"/>
              <a:t> </a:t>
            </a:r>
          </a:p>
        </p:txBody>
      </p:sp>
      <p:sp>
        <p:nvSpPr>
          <p:cNvPr id="2" name="Date Placeholder 1"/>
          <p:cNvSpPr>
            <a:spLocks noGrp="1"/>
          </p:cNvSpPr>
          <p:nvPr>
            <p:ph type="dt" sz="half" idx="10"/>
          </p:nvPr>
        </p:nvSpPr>
        <p:spPr/>
        <p:txBody>
          <a:bodyPr/>
          <a:lstStyle/>
          <a:p>
            <a:fld id="{04AB8612-BA55-4055-8E1D-07E641FC48DF}" type="datetime1">
              <a:rPr lang="bg-BG" altLang="en-US" smtClean="0"/>
              <a:t>26.3.2020 г.</a:t>
            </a:fld>
            <a:endParaRPr lang="en-US" alt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pPr algn="ctr"/>
            <a:r>
              <a:rPr lang="bg-BG" b="1" dirty="0">
                <a:solidFill>
                  <a:srgbClr val="FF0000"/>
                </a:solidFill>
              </a:rPr>
              <a:t>Длъжностна характеристика</a:t>
            </a:r>
            <a:br>
              <a:rPr lang="en-US" dirty="0"/>
            </a:br>
            <a:endParaRPr lang="en-US"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76</a:t>
            </a:fld>
            <a:endParaRPr lang="en-US" altLang="en-US"/>
          </a:p>
        </p:txBody>
      </p:sp>
      <p:sp>
        <p:nvSpPr>
          <p:cNvPr id="4" name="Date Placeholder 3"/>
          <p:cNvSpPr>
            <a:spLocks noGrp="1"/>
          </p:cNvSpPr>
          <p:nvPr>
            <p:ph type="dt" sz="half" idx="10"/>
          </p:nvPr>
        </p:nvSpPr>
        <p:spPr/>
        <p:txBody>
          <a:bodyPr/>
          <a:lstStyle/>
          <a:p>
            <a:fld id="{5F854F8E-FDF2-460A-B23D-0D4D7425EF1D}" type="datetime1">
              <a:rPr lang="bg-BG" altLang="en-US" smtClean="0"/>
              <a:t>26.3.2020 г.</a:t>
            </a:fld>
            <a:endParaRPr lang="en-US" altLang="en-US"/>
          </a:p>
        </p:txBody>
      </p:sp>
    </p:spTree>
    <p:extLst>
      <p:ext uri="{BB962C8B-B14F-4D97-AF65-F5344CB8AC3E}">
        <p14:creationId xmlns:p14="http://schemas.microsoft.com/office/powerpoint/2010/main" val="334155624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496944" cy="5890666"/>
          </a:xfrm>
        </p:spPr>
        <p:txBody>
          <a:bodyPr/>
          <a:lstStyle/>
          <a:p>
            <a:pPr>
              <a:spcBef>
                <a:spcPts val="600"/>
              </a:spcBef>
            </a:pPr>
            <a:r>
              <a:rPr lang="bg-BG" sz="2800" dirty="0"/>
              <a:t>За да се избегнат недоразуменията за всяка длъжност трябва да има </a:t>
            </a:r>
            <a:r>
              <a:rPr lang="bg-BG" sz="2800" b="1" i="1" dirty="0"/>
              <a:t>длъжностна характеристика</a:t>
            </a:r>
            <a:r>
              <a:rPr lang="bg-BG" sz="2800" dirty="0"/>
              <a:t>, която включва 2 елемента:</a:t>
            </a:r>
            <a:br>
              <a:rPr lang="en-US" sz="2800" dirty="0"/>
            </a:br>
            <a:br>
              <a:rPr lang="en-US" sz="2800" dirty="0"/>
            </a:br>
            <a:r>
              <a:rPr lang="bg-BG" sz="2800" b="1" i="1" dirty="0"/>
              <a:t>1. Длъжност</a:t>
            </a:r>
            <a:r>
              <a:rPr lang="bg-BG" sz="2800" dirty="0"/>
              <a:t> - професионална дейност, която изисква определен обем знания, умения и съответно поведение, които могат да бъдат описани като характерни черти за тази дейност.</a:t>
            </a:r>
            <a:br>
              <a:rPr lang="en-US" sz="2800" dirty="0"/>
            </a:br>
            <a:r>
              <a:rPr lang="bg-BG" sz="2800" dirty="0"/>
              <a:t> </a:t>
            </a:r>
            <a:br>
              <a:rPr lang="en-US" sz="2800" dirty="0"/>
            </a:br>
            <a:r>
              <a:rPr lang="bg-BG" sz="2800" b="1" i="1" dirty="0"/>
              <a:t>2. Работно място</a:t>
            </a:r>
            <a:r>
              <a:rPr lang="bg-BG" sz="2800" dirty="0"/>
              <a:t> - специфичната трудова работна ситуация, в която попада лицето. Работното място съществува независимо от лицето, което го заема. </a:t>
            </a:r>
            <a:br>
              <a:rPr lang="en-US" sz="2800" dirty="0"/>
            </a:br>
            <a:endParaRPr lang="en-US" sz="2800"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77</a:t>
            </a:fld>
            <a:endParaRPr lang="en-US" altLang="en-US"/>
          </a:p>
        </p:txBody>
      </p:sp>
      <p:sp>
        <p:nvSpPr>
          <p:cNvPr id="4" name="Date Placeholder 3"/>
          <p:cNvSpPr>
            <a:spLocks noGrp="1"/>
          </p:cNvSpPr>
          <p:nvPr>
            <p:ph type="dt" sz="half" idx="10"/>
          </p:nvPr>
        </p:nvSpPr>
        <p:spPr/>
        <p:txBody>
          <a:bodyPr/>
          <a:lstStyle/>
          <a:p>
            <a:fld id="{F7EED4CB-7B6F-4FD4-87B6-8D69565DE16C}" type="datetime1">
              <a:rPr lang="bg-BG" altLang="en-US" smtClean="0"/>
              <a:t>26.3.2020 г.</a:t>
            </a:fld>
            <a:endParaRPr lang="en-US" altLang="en-US"/>
          </a:p>
        </p:txBody>
      </p:sp>
    </p:spTree>
    <p:extLst>
      <p:ext uri="{BB962C8B-B14F-4D97-AF65-F5344CB8AC3E}">
        <p14:creationId xmlns:p14="http://schemas.microsoft.com/office/powerpoint/2010/main" val="250140388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40960" cy="6120680"/>
          </a:xfrm>
        </p:spPr>
        <p:txBody>
          <a:bodyPr/>
          <a:lstStyle/>
          <a:p>
            <a:pPr>
              <a:spcBef>
                <a:spcPts val="1200"/>
              </a:spcBef>
            </a:pPr>
            <a:r>
              <a:rPr lang="bg-BG" sz="2800" b="1" i="1" dirty="0"/>
              <a:t>Работното място има две основни характеристики:</a:t>
            </a:r>
            <a:br>
              <a:rPr lang="en-US" sz="2800" b="1" i="1" dirty="0"/>
            </a:br>
            <a:r>
              <a:rPr lang="bg-BG" sz="2800" b="1" i="1" dirty="0"/>
              <a:t> </a:t>
            </a:r>
            <a:br>
              <a:rPr lang="en-US" sz="2800" dirty="0"/>
            </a:br>
            <a:r>
              <a:rPr lang="en-US" sz="2800" dirty="0"/>
              <a:t>1. </a:t>
            </a:r>
            <a:r>
              <a:rPr lang="bg-BG" sz="2800" b="1" i="1" dirty="0" err="1"/>
              <a:t>Комплексност</a:t>
            </a:r>
            <a:r>
              <a:rPr lang="bg-BG" sz="2800" i="1" dirty="0"/>
              <a:t>, </a:t>
            </a:r>
            <a:r>
              <a:rPr lang="bg-BG" sz="2800" dirty="0"/>
              <a:t>която включва:</a:t>
            </a:r>
            <a:br>
              <a:rPr lang="en-US" sz="2800" dirty="0"/>
            </a:br>
            <a:br>
              <a:rPr lang="en-US" sz="2800" dirty="0"/>
            </a:br>
            <a:r>
              <a:rPr lang="en-US" sz="2800" dirty="0"/>
              <a:t>- </a:t>
            </a:r>
            <a:r>
              <a:rPr lang="bg-BG" sz="2800" b="1" dirty="0"/>
              <a:t>професионални изисквания (компетенции) -</a:t>
            </a:r>
            <a:r>
              <a:rPr lang="bg-BG" sz="2800" dirty="0"/>
              <a:t> необходимите познания, умения, които се изискват за упражняване на професията на конкретното работно място;</a:t>
            </a:r>
            <a:br>
              <a:rPr lang="en-US" sz="2800" dirty="0"/>
            </a:br>
            <a:br>
              <a:rPr lang="en-US" sz="2800" dirty="0"/>
            </a:br>
            <a:r>
              <a:rPr lang="en-US" sz="2800" dirty="0"/>
              <a:t>- </a:t>
            </a:r>
            <a:r>
              <a:rPr lang="bg-BG" sz="2800" b="1" dirty="0"/>
              <a:t>междуличностните отношения</a:t>
            </a:r>
            <a:r>
              <a:rPr lang="bg-BG" sz="2800" dirty="0"/>
              <a:t> (взаимодействието с колектива и колегите) - възможността лицето да осигурява сътрудничество с лицата на други работни места.</a:t>
            </a:r>
            <a:br>
              <a:rPr lang="en-US" sz="2800" dirty="0"/>
            </a:br>
            <a:endParaRPr lang="en-US" sz="2800"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78</a:t>
            </a:fld>
            <a:endParaRPr lang="en-US" altLang="en-US"/>
          </a:p>
        </p:txBody>
      </p:sp>
      <p:sp>
        <p:nvSpPr>
          <p:cNvPr id="4" name="Date Placeholder 3"/>
          <p:cNvSpPr>
            <a:spLocks noGrp="1"/>
          </p:cNvSpPr>
          <p:nvPr>
            <p:ph type="dt" sz="half" idx="10"/>
          </p:nvPr>
        </p:nvSpPr>
        <p:spPr/>
        <p:txBody>
          <a:bodyPr/>
          <a:lstStyle/>
          <a:p>
            <a:fld id="{D3E8215A-9CDB-4001-B103-3C945242804C}" type="datetime1">
              <a:rPr lang="bg-BG" altLang="en-US" smtClean="0"/>
              <a:t>26.3.2020 г.</a:t>
            </a:fld>
            <a:endParaRPr lang="en-US" altLang="en-US"/>
          </a:p>
        </p:txBody>
      </p:sp>
    </p:spTree>
    <p:extLst>
      <p:ext uri="{BB962C8B-B14F-4D97-AF65-F5344CB8AC3E}">
        <p14:creationId xmlns:p14="http://schemas.microsoft.com/office/powerpoint/2010/main" val="48884288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lstStyle/>
          <a:p>
            <a:pPr lvl="0"/>
            <a:r>
              <a:rPr lang="bg-BG" b="1" i="1" dirty="0"/>
              <a:t>Отговорност</a:t>
            </a:r>
            <a:r>
              <a:rPr lang="bg-BG" i="1" dirty="0"/>
              <a:t>,</a:t>
            </a:r>
            <a:r>
              <a:rPr lang="bg-BG" dirty="0"/>
              <a:t> която включва:</a:t>
            </a:r>
            <a:br>
              <a:rPr lang="en-US" dirty="0"/>
            </a:br>
            <a:br>
              <a:rPr lang="en-US" dirty="0"/>
            </a:br>
            <a:r>
              <a:rPr lang="en-US" dirty="0"/>
              <a:t>- </a:t>
            </a:r>
            <a:r>
              <a:rPr lang="bg-BG" b="1" dirty="0"/>
              <a:t>икономическа значимост</a:t>
            </a:r>
            <a:r>
              <a:rPr lang="bg-BG" dirty="0"/>
              <a:t> - отговорност по отношение на управление на материалните ресурси;</a:t>
            </a:r>
            <a:br>
              <a:rPr lang="en-US" dirty="0"/>
            </a:br>
            <a:br>
              <a:rPr lang="en-US" dirty="0"/>
            </a:br>
            <a:r>
              <a:rPr lang="en-US" dirty="0"/>
              <a:t>- </a:t>
            </a:r>
            <a:r>
              <a:rPr lang="bg-BG" b="1" dirty="0"/>
              <a:t>степен на автономност - </a:t>
            </a:r>
            <a:r>
              <a:rPr lang="bg-BG" dirty="0"/>
              <a:t>отговорност за вземане на самостоятелно решение.</a:t>
            </a:r>
            <a:br>
              <a:rPr lang="en-US" dirty="0"/>
            </a:br>
            <a:endParaRPr lang="en-US"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79</a:t>
            </a:fld>
            <a:endParaRPr lang="en-US" altLang="en-US"/>
          </a:p>
        </p:txBody>
      </p:sp>
      <p:sp>
        <p:nvSpPr>
          <p:cNvPr id="4" name="Date Placeholder 3"/>
          <p:cNvSpPr>
            <a:spLocks noGrp="1"/>
          </p:cNvSpPr>
          <p:nvPr>
            <p:ph type="dt" sz="half" idx="10"/>
          </p:nvPr>
        </p:nvSpPr>
        <p:spPr/>
        <p:txBody>
          <a:bodyPr/>
          <a:lstStyle/>
          <a:p>
            <a:fld id="{D7CD9DB5-2FE2-4839-BDCC-906EBEE244EB}" type="datetime1">
              <a:rPr lang="bg-BG" altLang="en-US" smtClean="0"/>
              <a:t>26.3.2020 г.</a:t>
            </a:fld>
            <a:endParaRPr lang="en-US" altLang="en-US"/>
          </a:p>
        </p:txBody>
      </p:sp>
    </p:spTree>
    <p:extLst>
      <p:ext uri="{BB962C8B-B14F-4D97-AF65-F5344CB8AC3E}">
        <p14:creationId xmlns:p14="http://schemas.microsoft.com/office/powerpoint/2010/main" val="1193960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D0E8F01-E493-4FBD-95A3-5A1563D1E492}" type="slidenum">
              <a:rPr lang="en-US" altLang="en-US"/>
              <a:pPr/>
              <a:t>8</a:t>
            </a:fld>
            <a:endParaRPr lang="en-US" altLang="en-US"/>
          </a:p>
        </p:txBody>
      </p:sp>
      <p:sp>
        <p:nvSpPr>
          <p:cNvPr id="81924" name="Rectangle 4"/>
          <p:cNvSpPr>
            <a:spLocks noGrp="1" noChangeArrowheads="1"/>
          </p:cNvSpPr>
          <p:nvPr>
            <p:ph type="title"/>
          </p:nvPr>
        </p:nvSpPr>
        <p:spPr>
          <a:xfrm>
            <a:off x="457200" y="277813"/>
            <a:ext cx="8229600" cy="6391275"/>
          </a:xfrm>
        </p:spPr>
        <p:txBody>
          <a:bodyPr/>
          <a:lstStyle/>
          <a:p>
            <a:pPr marL="838200" indent="-838200"/>
            <a:r>
              <a:rPr lang="en-US" altLang="en-US" b="1" i="1" u="sng">
                <a:solidFill>
                  <a:srgbClr val="1E07A5"/>
                </a:solidFill>
              </a:rPr>
              <a:t>4. </a:t>
            </a:r>
            <a:r>
              <a:rPr lang="bg-BG" altLang="en-US" b="1" i="1" u="sng">
                <a:solidFill>
                  <a:srgbClr val="1E07A5"/>
                </a:solidFill>
              </a:rPr>
              <a:t>Адекватна социализация</a:t>
            </a:r>
            <a:r>
              <a:rPr lang="bg-BG" altLang="en-US" i="1"/>
              <a:t> </a:t>
            </a:r>
            <a:r>
              <a:rPr lang="bg-BG" altLang="en-US" b="1"/>
              <a:t>на всяко наето лице спрямо ценностите на организацията и нормите на звеното.</a:t>
            </a:r>
          </a:p>
        </p:txBody>
      </p:sp>
      <p:sp>
        <p:nvSpPr>
          <p:cNvPr id="2" name="Date Placeholder 1"/>
          <p:cNvSpPr>
            <a:spLocks noGrp="1"/>
          </p:cNvSpPr>
          <p:nvPr>
            <p:ph type="dt" sz="half" idx="10"/>
          </p:nvPr>
        </p:nvSpPr>
        <p:spPr/>
        <p:txBody>
          <a:bodyPr/>
          <a:lstStyle/>
          <a:p>
            <a:fld id="{112C25D6-CDF1-4B55-9CD2-58A674896C15}" type="datetime1">
              <a:rPr lang="bg-BG" altLang="en-US" smtClean="0"/>
              <a:t>26.3.2020 г.</a:t>
            </a:fld>
            <a:endParaRPr lang="en-US" alt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r>
              <a:rPr lang="bg-BG" dirty="0"/>
              <a:t>За да се изготви длъжностна характеристика е необходимо да се направи </a:t>
            </a:r>
            <a:r>
              <a:rPr lang="bg-BG" b="1" i="1" dirty="0"/>
              <a:t>анализ на работното място и спецификация на длъжността</a:t>
            </a:r>
            <a:r>
              <a:rPr lang="en-US" b="1" i="1" dirty="0"/>
              <a:t>.</a:t>
            </a:r>
            <a:endParaRPr lang="en-US"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80</a:t>
            </a:fld>
            <a:endParaRPr lang="en-US" altLang="en-US"/>
          </a:p>
        </p:txBody>
      </p:sp>
      <p:sp>
        <p:nvSpPr>
          <p:cNvPr id="4" name="Date Placeholder 3"/>
          <p:cNvSpPr>
            <a:spLocks noGrp="1"/>
          </p:cNvSpPr>
          <p:nvPr>
            <p:ph type="dt" sz="half" idx="10"/>
          </p:nvPr>
        </p:nvSpPr>
        <p:spPr/>
        <p:txBody>
          <a:bodyPr/>
          <a:lstStyle/>
          <a:p>
            <a:fld id="{0F2AF25E-9BA7-4887-B72A-3528352EDE58}" type="datetime1">
              <a:rPr lang="bg-BG" altLang="en-US" smtClean="0"/>
              <a:t>26.3.2020 г.</a:t>
            </a:fld>
            <a:endParaRPr lang="en-US" altLang="en-US"/>
          </a:p>
        </p:txBody>
      </p:sp>
    </p:spTree>
    <p:extLst>
      <p:ext uri="{BB962C8B-B14F-4D97-AF65-F5344CB8AC3E}">
        <p14:creationId xmlns:p14="http://schemas.microsoft.com/office/powerpoint/2010/main" val="124625581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496944" cy="6034682"/>
          </a:xfrm>
        </p:spPr>
        <p:txBody>
          <a:bodyPr/>
          <a:lstStyle/>
          <a:p>
            <a:r>
              <a:rPr lang="bg-BG" sz="3200" b="1" i="1" dirty="0"/>
              <a:t>Анализът на работното място</a:t>
            </a:r>
            <a:r>
              <a:rPr lang="bg-BG" sz="3200" dirty="0"/>
              <a:t> се прави за незаето работно място и включва проучване на условията, при които се изпълняват задълженията на това работно място, като се отчита:</a:t>
            </a:r>
            <a:br>
              <a:rPr lang="en-US" sz="3200" dirty="0"/>
            </a:br>
            <a:r>
              <a:rPr lang="en-US" sz="3200" dirty="0"/>
              <a:t>- </a:t>
            </a:r>
            <a:r>
              <a:rPr lang="bg-BG" sz="3200" b="1" i="1" dirty="0"/>
              <a:t>материалният фактор</a:t>
            </a:r>
            <a:r>
              <a:rPr lang="bg-BG" sz="3200" b="1" dirty="0"/>
              <a:t> - </a:t>
            </a:r>
            <a:r>
              <a:rPr lang="bg-BG" sz="3200" dirty="0"/>
              <a:t>условията на самото работно място (осветеност, запрашеност, оборудване и др.);</a:t>
            </a:r>
            <a:br>
              <a:rPr lang="en-US" sz="3200" dirty="0"/>
            </a:br>
            <a:r>
              <a:rPr lang="en-US" sz="3200" dirty="0"/>
              <a:t>- </a:t>
            </a:r>
            <a:r>
              <a:rPr lang="bg-BG" sz="3200" b="1" i="1" dirty="0"/>
              <a:t>човешкият фактор</a:t>
            </a:r>
            <a:r>
              <a:rPr lang="bg-BG" sz="3200" dirty="0"/>
              <a:t> - на какви условия трябва да отговаря дадената личност, която ще заема тази длъжност (психични, етични, морални).</a:t>
            </a:r>
            <a:br>
              <a:rPr lang="en-US" sz="3200" dirty="0"/>
            </a:br>
            <a:endParaRPr lang="en-US" sz="3200"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81</a:t>
            </a:fld>
            <a:endParaRPr lang="en-US" altLang="en-US"/>
          </a:p>
        </p:txBody>
      </p:sp>
      <p:sp>
        <p:nvSpPr>
          <p:cNvPr id="4" name="Date Placeholder 3"/>
          <p:cNvSpPr>
            <a:spLocks noGrp="1"/>
          </p:cNvSpPr>
          <p:nvPr>
            <p:ph type="dt" sz="half" idx="10"/>
          </p:nvPr>
        </p:nvSpPr>
        <p:spPr/>
        <p:txBody>
          <a:bodyPr/>
          <a:lstStyle/>
          <a:p>
            <a:fld id="{61B4F754-E8F5-4189-AF3D-4C4466A00915}" type="datetime1">
              <a:rPr lang="bg-BG" altLang="en-US" smtClean="0"/>
              <a:t>26.3.2020 г.</a:t>
            </a:fld>
            <a:endParaRPr lang="en-US" altLang="en-US"/>
          </a:p>
        </p:txBody>
      </p:sp>
    </p:spTree>
    <p:extLst>
      <p:ext uri="{BB962C8B-B14F-4D97-AF65-F5344CB8AC3E}">
        <p14:creationId xmlns:p14="http://schemas.microsoft.com/office/powerpoint/2010/main" val="408835350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lstStyle/>
          <a:p>
            <a:r>
              <a:rPr lang="bg-BG" b="1" i="1" dirty="0"/>
              <a:t>Спецификацията на работното място</a:t>
            </a:r>
            <a:r>
              <a:rPr lang="bg-BG" dirty="0"/>
              <a:t> отчита и описва основните задължения, които трябва да изпълнява лицето, заемайки конкретното работно място. Тя се изработва най-лесно с т.нар. диаграма за изработване на длъжностна характеристика, която съдържа: </a:t>
            </a:r>
            <a:br>
              <a:rPr lang="en-US" dirty="0"/>
            </a:br>
            <a:endParaRPr lang="en-US"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82</a:t>
            </a:fld>
            <a:endParaRPr lang="en-US" altLang="en-US"/>
          </a:p>
        </p:txBody>
      </p:sp>
      <p:sp>
        <p:nvSpPr>
          <p:cNvPr id="4" name="Date Placeholder 3"/>
          <p:cNvSpPr>
            <a:spLocks noGrp="1"/>
          </p:cNvSpPr>
          <p:nvPr>
            <p:ph type="dt" sz="half" idx="10"/>
          </p:nvPr>
        </p:nvSpPr>
        <p:spPr/>
        <p:txBody>
          <a:bodyPr/>
          <a:lstStyle/>
          <a:p>
            <a:fld id="{8908704B-2BC1-4C1C-91AE-7D80B4825653}" type="datetime1">
              <a:rPr lang="bg-BG" altLang="en-US" smtClean="0"/>
              <a:t>26.3.2020 г.</a:t>
            </a:fld>
            <a:endParaRPr lang="en-US" altLang="en-US"/>
          </a:p>
        </p:txBody>
      </p:sp>
    </p:spTree>
    <p:extLst>
      <p:ext uri="{BB962C8B-B14F-4D97-AF65-F5344CB8AC3E}">
        <p14:creationId xmlns:p14="http://schemas.microsoft.com/office/powerpoint/2010/main" val="390161418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pPr lvl="0"/>
            <a:r>
              <a:rPr lang="en-US" sz="3200" dirty="0"/>
              <a:t>- </a:t>
            </a:r>
            <a:r>
              <a:rPr lang="bg-BG" sz="3200" dirty="0"/>
              <a:t>списък на дейностите (изброяване на всички дейности в дадено отделение или звено); </a:t>
            </a:r>
            <a:br>
              <a:rPr lang="en-US" sz="3200" dirty="0"/>
            </a:br>
            <a:br>
              <a:rPr lang="en-US" sz="3200" dirty="0"/>
            </a:br>
            <a:r>
              <a:rPr lang="en-US" sz="3200" dirty="0"/>
              <a:t>- </a:t>
            </a:r>
            <a:r>
              <a:rPr lang="bg-BG" sz="3200" dirty="0"/>
              <a:t>групиране на дейностите;</a:t>
            </a:r>
            <a:br>
              <a:rPr lang="en-US" sz="3200" dirty="0"/>
            </a:br>
            <a:r>
              <a:rPr lang="bg-BG" sz="3200" dirty="0"/>
              <a:t> </a:t>
            </a:r>
            <a:br>
              <a:rPr lang="en-US" sz="3200" dirty="0"/>
            </a:br>
            <a:r>
              <a:rPr lang="en-US" sz="3200" dirty="0"/>
              <a:t>- </a:t>
            </a:r>
            <a:r>
              <a:rPr lang="bg-BG" sz="3200" dirty="0"/>
              <a:t>посочване на дейностите, които ще се извършват от конкретна категория персонал (лекар, началник отделение/клиника, старша медицинска сестра, медицинска сестра, санитар).</a:t>
            </a:r>
            <a:br>
              <a:rPr lang="en-US" sz="3200" dirty="0"/>
            </a:br>
            <a:endParaRPr lang="en-US" sz="3200"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83</a:t>
            </a:fld>
            <a:endParaRPr lang="en-US" altLang="en-US"/>
          </a:p>
        </p:txBody>
      </p:sp>
      <p:sp>
        <p:nvSpPr>
          <p:cNvPr id="4" name="Date Placeholder 3"/>
          <p:cNvSpPr>
            <a:spLocks noGrp="1"/>
          </p:cNvSpPr>
          <p:nvPr>
            <p:ph type="dt" sz="half" idx="10"/>
          </p:nvPr>
        </p:nvSpPr>
        <p:spPr/>
        <p:txBody>
          <a:bodyPr/>
          <a:lstStyle/>
          <a:p>
            <a:fld id="{674B718A-5888-4DA7-A378-0DE06C9F9E6C}" type="datetime1">
              <a:rPr lang="bg-BG" altLang="en-US" smtClean="0"/>
              <a:t>26.3.2020 г.</a:t>
            </a:fld>
            <a:endParaRPr lang="en-US" altLang="en-US"/>
          </a:p>
        </p:txBody>
      </p:sp>
    </p:spTree>
    <p:extLst>
      <p:ext uri="{BB962C8B-B14F-4D97-AF65-F5344CB8AC3E}">
        <p14:creationId xmlns:p14="http://schemas.microsoft.com/office/powerpoint/2010/main" val="300764842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pPr algn="ctr"/>
            <a:r>
              <a:rPr lang="bg-BG" b="1" dirty="0">
                <a:solidFill>
                  <a:srgbClr val="FF0000"/>
                </a:solidFill>
              </a:rPr>
              <a:t>Структура на длъжностната характеристика </a:t>
            </a:r>
            <a:br>
              <a:rPr lang="en-US" dirty="0"/>
            </a:br>
            <a:endParaRPr lang="en-US"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84</a:t>
            </a:fld>
            <a:endParaRPr lang="en-US" altLang="en-US"/>
          </a:p>
        </p:txBody>
      </p:sp>
      <p:sp>
        <p:nvSpPr>
          <p:cNvPr id="4" name="Date Placeholder 3"/>
          <p:cNvSpPr>
            <a:spLocks noGrp="1"/>
          </p:cNvSpPr>
          <p:nvPr>
            <p:ph type="dt" sz="half" idx="10"/>
          </p:nvPr>
        </p:nvSpPr>
        <p:spPr/>
        <p:txBody>
          <a:bodyPr/>
          <a:lstStyle/>
          <a:p>
            <a:fld id="{C579A6FE-7F45-4502-A790-B23260A0787D}" type="datetime1">
              <a:rPr lang="bg-BG" altLang="en-US" smtClean="0"/>
              <a:t>26.3.2020 г.</a:t>
            </a:fld>
            <a:endParaRPr lang="en-US" altLang="en-US"/>
          </a:p>
        </p:txBody>
      </p:sp>
    </p:spTree>
    <p:extLst>
      <p:ext uri="{BB962C8B-B14F-4D97-AF65-F5344CB8AC3E}">
        <p14:creationId xmlns:p14="http://schemas.microsoft.com/office/powerpoint/2010/main" val="296247041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r>
              <a:rPr lang="bg-BG" b="1" i="1" dirty="0"/>
              <a:t>I част - Точно название на длъжността</a:t>
            </a:r>
            <a:r>
              <a:rPr lang="bg-BG" dirty="0"/>
              <a:t> </a:t>
            </a:r>
            <a:r>
              <a:rPr lang="bg-BG" b="1" i="1" dirty="0"/>
              <a:t>и работното място</a:t>
            </a:r>
            <a:r>
              <a:rPr lang="bg-BG" dirty="0"/>
              <a:t>, т.е. структурата, в която се намира (болничното заведение, отделението и т.н.); </a:t>
            </a:r>
            <a:br>
              <a:rPr lang="en-US" dirty="0"/>
            </a:br>
            <a:endParaRPr lang="en-US"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85</a:t>
            </a:fld>
            <a:endParaRPr lang="en-US" altLang="en-US"/>
          </a:p>
        </p:txBody>
      </p:sp>
      <p:sp>
        <p:nvSpPr>
          <p:cNvPr id="4" name="Date Placeholder 3"/>
          <p:cNvSpPr>
            <a:spLocks noGrp="1"/>
          </p:cNvSpPr>
          <p:nvPr>
            <p:ph type="dt" sz="half" idx="10"/>
          </p:nvPr>
        </p:nvSpPr>
        <p:spPr/>
        <p:txBody>
          <a:bodyPr/>
          <a:lstStyle/>
          <a:p>
            <a:fld id="{D7BE659B-CF67-484B-8C5D-62997113C338}" type="datetime1">
              <a:rPr lang="bg-BG" altLang="en-US" smtClean="0"/>
              <a:t>26.3.2020 г.</a:t>
            </a:fld>
            <a:endParaRPr lang="en-US" altLang="en-US"/>
          </a:p>
        </p:txBody>
      </p:sp>
    </p:spTree>
    <p:extLst>
      <p:ext uri="{BB962C8B-B14F-4D97-AF65-F5344CB8AC3E}">
        <p14:creationId xmlns:p14="http://schemas.microsoft.com/office/powerpoint/2010/main" val="391268355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r>
              <a:rPr lang="bg-BG" b="1" i="1" dirty="0"/>
              <a:t>II част - Обхват на задълженията - </a:t>
            </a:r>
            <a:r>
              <a:rPr lang="bg-BG" dirty="0"/>
              <a:t>описание на работното място и конкретно на заеманата длъжност (работно време, функции на заеманата длъжност, задължения, взаимоотношения на работното място с други специалисти, вредности и др. </a:t>
            </a:r>
            <a:br>
              <a:rPr lang="en-US" dirty="0"/>
            </a:br>
            <a:endParaRPr lang="en-US"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86</a:t>
            </a:fld>
            <a:endParaRPr lang="en-US" altLang="en-US"/>
          </a:p>
        </p:txBody>
      </p:sp>
      <p:sp>
        <p:nvSpPr>
          <p:cNvPr id="4" name="Date Placeholder 3"/>
          <p:cNvSpPr>
            <a:spLocks noGrp="1"/>
          </p:cNvSpPr>
          <p:nvPr>
            <p:ph type="dt" sz="half" idx="10"/>
          </p:nvPr>
        </p:nvSpPr>
        <p:spPr/>
        <p:txBody>
          <a:bodyPr/>
          <a:lstStyle/>
          <a:p>
            <a:fld id="{0D171D69-A1AA-4B4D-BA6B-C07E99A7D073}" type="datetime1">
              <a:rPr lang="bg-BG" altLang="en-US" smtClean="0"/>
              <a:t>26.3.2020 г.</a:t>
            </a:fld>
            <a:endParaRPr lang="en-US" altLang="en-US"/>
          </a:p>
        </p:txBody>
      </p:sp>
    </p:spTree>
    <p:extLst>
      <p:ext uri="{BB962C8B-B14F-4D97-AF65-F5344CB8AC3E}">
        <p14:creationId xmlns:p14="http://schemas.microsoft.com/office/powerpoint/2010/main" val="428779272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lstStyle/>
          <a:p>
            <a:r>
              <a:rPr lang="bg-BG" sz="3200" b="1" i="1" dirty="0"/>
              <a:t>III част</a:t>
            </a:r>
            <a:r>
              <a:rPr lang="bg-BG" sz="3200" i="1" dirty="0"/>
              <a:t> - </a:t>
            </a:r>
            <a:r>
              <a:rPr lang="bg-BG" sz="3200" b="1" i="1" dirty="0"/>
              <a:t>Обхват на контрола – </a:t>
            </a:r>
            <a:r>
              <a:rPr lang="bg-BG" sz="3200" dirty="0"/>
              <a:t>колко и какви категории лица са под неговия контрол.</a:t>
            </a:r>
            <a:br>
              <a:rPr lang="en-US" sz="3200" dirty="0"/>
            </a:br>
            <a:r>
              <a:rPr lang="bg-BG" sz="3200" b="1" i="1" dirty="0"/>
              <a:t>IV част</a:t>
            </a:r>
            <a:r>
              <a:rPr lang="bg-BG" sz="3200" i="1" dirty="0"/>
              <a:t> – </a:t>
            </a:r>
            <a:r>
              <a:rPr lang="bg-BG" sz="3200" b="1" i="1" dirty="0"/>
              <a:t>Обхват на координацията </a:t>
            </a:r>
            <a:r>
              <a:rPr lang="bg-BG" sz="3200" dirty="0"/>
              <a:t>– с кого координира различните аспекти на извършваната работа.</a:t>
            </a:r>
            <a:r>
              <a:rPr lang="bg-BG" sz="3200" b="1" i="1" dirty="0"/>
              <a:t> </a:t>
            </a:r>
            <a:br>
              <a:rPr lang="en-US" sz="3200" dirty="0"/>
            </a:br>
            <a:r>
              <a:rPr lang="bg-BG" sz="3200" b="1" i="1" dirty="0"/>
              <a:t>V част – Умения, знания и способности – </a:t>
            </a:r>
            <a:r>
              <a:rPr lang="bg-BG" sz="3200" dirty="0"/>
              <a:t>физически, психически, морални, задължителни компетенции (диплома, курсове, допълнителна специализация и прочее), възможност за растеж и развитие. </a:t>
            </a:r>
            <a:endParaRPr lang="en-US" sz="3200"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87</a:t>
            </a:fld>
            <a:endParaRPr lang="en-US" altLang="en-US"/>
          </a:p>
        </p:txBody>
      </p:sp>
      <p:sp>
        <p:nvSpPr>
          <p:cNvPr id="4" name="Date Placeholder 3"/>
          <p:cNvSpPr>
            <a:spLocks noGrp="1"/>
          </p:cNvSpPr>
          <p:nvPr>
            <p:ph type="dt" sz="half" idx="10"/>
          </p:nvPr>
        </p:nvSpPr>
        <p:spPr/>
        <p:txBody>
          <a:bodyPr/>
          <a:lstStyle/>
          <a:p>
            <a:fld id="{5697C56A-AC34-4E62-B8D1-5B17F9E7408B}" type="datetime1">
              <a:rPr lang="bg-BG" altLang="en-US" smtClean="0"/>
              <a:t>26.3.2020 г.</a:t>
            </a:fld>
            <a:endParaRPr lang="en-US" altLang="en-US"/>
          </a:p>
        </p:txBody>
      </p:sp>
    </p:spTree>
    <p:extLst>
      <p:ext uri="{BB962C8B-B14F-4D97-AF65-F5344CB8AC3E}">
        <p14:creationId xmlns:p14="http://schemas.microsoft.com/office/powerpoint/2010/main" val="387704550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568952" cy="6034682"/>
          </a:xfrm>
        </p:spPr>
        <p:txBody>
          <a:bodyPr/>
          <a:lstStyle/>
          <a:p>
            <a:r>
              <a:rPr lang="bg-BG" sz="3200" dirty="0"/>
              <a:t>Длъжностната характеристика се разработва при създаване на всяко ново работно място или когато няма такава за работни места, създадени в по-ранен период. Тя трябва има дата, година, утвърждавам (подпис на лицето и печат на заведението). Трябва да се посочи кой е разработил длъжностната характеристика и срока на действието й. Длъжностните характеристики се актуализират на всеки 3-5 години и при акредитация на болничните заведения.</a:t>
            </a:r>
            <a:endParaRPr lang="en-US" sz="3200"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88</a:t>
            </a:fld>
            <a:endParaRPr lang="en-US" altLang="en-US"/>
          </a:p>
        </p:txBody>
      </p:sp>
      <p:sp>
        <p:nvSpPr>
          <p:cNvPr id="4" name="Date Placeholder 3"/>
          <p:cNvSpPr>
            <a:spLocks noGrp="1"/>
          </p:cNvSpPr>
          <p:nvPr>
            <p:ph type="dt" sz="half" idx="10"/>
          </p:nvPr>
        </p:nvSpPr>
        <p:spPr/>
        <p:txBody>
          <a:bodyPr/>
          <a:lstStyle/>
          <a:p>
            <a:fld id="{F40A09D3-83A3-403D-9D6E-F14B85C68EE0}" type="datetime1">
              <a:rPr lang="bg-BG" altLang="en-US" smtClean="0"/>
              <a:t>26.3.2020 г.</a:t>
            </a:fld>
            <a:endParaRPr lang="en-US" altLang="en-US"/>
          </a:p>
        </p:txBody>
      </p:sp>
    </p:spTree>
    <p:extLst>
      <p:ext uri="{BB962C8B-B14F-4D97-AF65-F5344CB8AC3E}">
        <p14:creationId xmlns:p14="http://schemas.microsoft.com/office/powerpoint/2010/main" val="1701548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50468D5-BBC0-4B44-BC5F-87E798C08AAF}" type="slidenum">
              <a:rPr lang="en-US" altLang="en-US"/>
              <a:pPr/>
              <a:t>9</a:t>
            </a:fld>
            <a:endParaRPr lang="en-US" altLang="en-US"/>
          </a:p>
        </p:txBody>
      </p:sp>
      <p:sp>
        <p:nvSpPr>
          <p:cNvPr id="83972" name="Rectangle 4"/>
          <p:cNvSpPr>
            <a:spLocks noGrp="1" noChangeArrowheads="1"/>
          </p:cNvSpPr>
          <p:nvPr>
            <p:ph type="title"/>
          </p:nvPr>
        </p:nvSpPr>
        <p:spPr>
          <a:xfrm>
            <a:off x="457200" y="277813"/>
            <a:ext cx="8229600" cy="6103937"/>
          </a:xfrm>
        </p:spPr>
        <p:txBody>
          <a:bodyPr/>
          <a:lstStyle/>
          <a:p>
            <a:pPr marL="838200" indent="-838200"/>
            <a:r>
              <a:rPr lang="en-US" altLang="en-US" b="1" i="1" u="sng">
                <a:solidFill>
                  <a:srgbClr val="1E07A5"/>
                </a:solidFill>
              </a:rPr>
              <a:t>5. </a:t>
            </a:r>
            <a:r>
              <a:rPr lang="bg-BG" altLang="en-US" b="1" i="1" u="sng">
                <a:solidFill>
                  <a:srgbClr val="1E07A5"/>
                </a:solidFill>
              </a:rPr>
              <a:t>Творческо и гъвкаво планиране на работните графици</a:t>
            </a:r>
            <a:r>
              <a:rPr lang="bg-BG" altLang="en-US" i="1"/>
              <a:t> </a:t>
            </a:r>
            <a:r>
              <a:rPr lang="bg-BG" altLang="en-US" b="1"/>
              <a:t>на основата на нуждите от здравни грижи с цел увеличаване на продуктивността и задържането на работното място.</a:t>
            </a:r>
          </a:p>
        </p:txBody>
      </p:sp>
      <p:sp>
        <p:nvSpPr>
          <p:cNvPr id="2" name="Date Placeholder 1"/>
          <p:cNvSpPr>
            <a:spLocks noGrp="1"/>
          </p:cNvSpPr>
          <p:nvPr>
            <p:ph type="dt" sz="half" idx="10"/>
          </p:nvPr>
        </p:nvSpPr>
        <p:spPr/>
        <p:txBody>
          <a:bodyPr/>
          <a:lstStyle/>
          <a:p>
            <a:fld id="{F51B5FA0-5D44-4B45-B50C-021A9D8B9114}" type="datetime1">
              <a:rPr lang="bg-BG" altLang="en-US" smtClean="0"/>
              <a:t>26.3.2020 г.</a:t>
            </a:fld>
            <a:endParaRPr lang="en-US" altLang="en-US"/>
          </a:p>
        </p:txBody>
      </p:sp>
    </p:spTree>
  </p:cSld>
  <p:clrMapOvr>
    <a:masterClrMapping/>
  </p:clrMapOvr>
</p:sld>
</file>

<file path=ppt/theme/theme1.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bg-BG" alt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bg-BG" alt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Watermark</Template>
  <TotalTime>866</TotalTime>
  <Words>4011</Words>
  <Application>Microsoft Office PowerPoint</Application>
  <PresentationFormat>On-screen Show (4:3)</PresentationFormat>
  <Paragraphs>318</Paragraphs>
  <Slides>88</Slides>
  <Notes>1</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88</vt:i4>
      </vt:variant>
    </vt:vector>
  </HeadingPairs>
  <TitlesOfParts>
    <vt:vector size="96" baseType="lpstr">
      <vt:lpstr>Arial</vt:lpstr>
      <vt:lpstr>Arial Black</vt:lpstr>
      <vt:lpstr>Arial Unicode MS</vt:lpstr>
      <vt:lpstr>Times New Roman</vt:lpstr>
      <vt:lpstr>Wingdings</vt:lpstr>
      <vt:lpstr>Watermark</vt:lpstr>
      <vt:lpstr>Default Design</vt:lpstr>
      <vt:lpstr>CorelDRAW.Graphic.10</vt:lpstr>
      <vt:lpstr>PowerPoint Presentation</vt:lpstr>
      <vt:lpstr>Управлението на човешките ресурси /УЧР/ представлява процес на постигане на целите на организацията чрез привличане, подбор, задържане, освобождаване от работа, развитие и целесъобразно използване на човешките ресурси в организацията. </vt:lpstr>
      <vt:lpstr>Отговорности по осигуряването на персонал преди наемането му  Осигуряването на персонал е третата фаза на мениджърския процес, в която мениджърът привлича, подбира, ориентира и насърчава развитието на персонала за постигане целите на организацията (Marriner-Tomey, 1992). </vt:lpstr>
      <vt:lpstr>Могат да се диференцират следните предварителни стъпки в отговорностите по осигуряването с персонал:</vt:lpstr>
      <vt:lpstr>1. Определяне на броя и видовете персонал, необходим за изпълнение на философията на здравната организация, за удовлетворяване на планираните финансови отговорности и за осъществяване на избраната система на грижи за пациентите.</vt:lpstr>
      <vt:lpstr>2. Привличане, интервюиране, подбор и назначаване на персонала на основата на стандартите за работа, установени в длъжностната характеристика.</vt:lpstr>
      <vt:lpstr>3. Въвеждане в длъжността и ориентация на новоназначените лица чрез използване на ресурсите на организацията.</vt:lpstr>
      <vt:lpstr>4. Адекватна социализация на всяко наето лице спрямо ценностите на организацията и нормите на звеното.</vt:lpstr>
      <vt:lpstr>5. Творческо и гъвкаво планиране на работните графици на основата на нуждите от здравни грижи с цел увеличаване на продуктивността и задържането на работното място.</vt:lpstr>
      <vt:lpstr> 6. Развитие на програма за обучение на персонала, която да подпомогне работещите за постигане целите на организацията.</vt:lpstr>
      <vt:lpstr>ПЛАНИРАНЕ НА ПЕРСОНАЛА</vt:lpstr>
      <vt:lpstr>Внимателното предвиждане на нуждите от персонал представлява ценно мениджърско умение, тъй като то позволява на мениджъра да избегне кризисните моменти в обезпечаването с персонал.</vt:lpstr>
      <vt:lpstr>Ръководителят по здравни грижи трябва да познава и да знае:</vt:lpstr>
      <vt:lpstr>- възможните източници на съответен здравен персонал; - колко студенти се подготвят в близките университети и колежи; - обичайната продължителност на заетост на новонаетите лица; - пиковите периоди на напускане на персонала; - периодите с най-гoлям брой пациенти и др.</vt:lpstr>
      <vt:lpstr>НАБИРАНЕ НА ПЕРСОНАЛА</vt:lpstr>
      <vt:lpstr>Набирането на персонала представлява процес на активно издирване или привличане на кандидати за съществуващи работни места. </vt:lpstr>
      <vt:lpstr>В процеса на привличане на кандидати за съществуващи работни места могат да се използват различни стратегии:</vt:lpstr>
      <vt:lpstr> обяви в местни вестници и професионални организации;    - разпространение на информация в най-близко разположените медицински университети и колежи;   - обяви в национални професионални списания (отнемат повече време и са по-скъпи);</vt:lpstr>
      <vt:lpstr> използване на по-евтини средства като:   = устна информация и препоръки от страна на собствения удовлетворен от работата персонал;  = провеждане на дни на отворените врати за здравните професионалисти от общността;  = участие в „Дни на кариерата” в близките медицински университети и колежи;</vt:lpstr>
      <vt:lpstr> = разпространение на печатни материали (ръчно или по пощата) в отговор на запитвания за работни места; такива материали следва да съдържат информация за философията на организацията, заплащането и други ползи, данни за общността, която дадената организация обслужва, името на лицето за контакт и др. </vt:lpstr>
      <vt:lpstr>ИНТЕРВЮИРАНЕ</vt:lpstr>
      <vt:lpstr>Интервюто остава единственият най-често използван подход в процеса на наемане на персонал.   Интервюто представлява среща за набиране на информация между индивид, кандидатстващ за дадена длъжност и член на дадена организация, извършващ набирането на персонал. </vt:lpstr>
      <vt:lpstr>Чрез интервюто се постигат 3 основни цели на подбора:  1. Интервюто се стреми да извлече достатъчно информация за определяне на пригодността на кандидата за наличната длъжност.</vt:lpstr>
      <vt:lpstr>2. Кандидатът извлича необходимата информация за вземане на разумно решение за приемане на работата в случай че тя бъде предложена.  3. Интервюиращият се стреми да води интервюто по такъв начин, че независимо от резултата от интервюто, кандидатът да продължи да уважава и да е доброжелателен към организацията. </vt:lpstr>
      <vt:lpstr>ИНТЕРВЮТО  може да бъде: -  НЕСТРУКТУРИРАНО  - СТРУКТУРИРАНО</vt:lpstr>
      <vt:lpstr>НЕСТРУКТУРИРАНОТО ИНТЕРВЮ - не изисква особено планиране; - въпросите не се подготвят предварително;  - интервюиращият често говори повече от кандидата.</vt:lpstr>
      <vt:lpstr>СТРУКТУРИРАНОТО ИНТЕРВЮ:  - изисква повече време за планиране; - въпросите се разработват предварително така, че да отразяват специфичните изисквания за работата; - трябва да бъде предложена информация за изискваните умения и качества, да бъде получена информация за опита на кандидата и да бъде определено желанието или мотивацията му за извършване на работата.</vt:lpstr>
      <vt:lpstr>ОСНОВНИ НЕОБХОДИМИ УМЕНИЯ ЗА ИНТЕРВЮИРАНЕ </vt:lpstr>
      <vt:lpstr>1. Планиране на интервюто:  = запознаване с формуляра за кандидатстване и с изискванията за работата и областите, които трябва да бъдат обхванати при интервюто;  = планиране и организиране на въпросите, отнасящи се до работата и до кандидата; = подготовка на спокойна обстановка, без прекъсвания.</vt:lpstr>
      <vt:lpstr> 2. Представяне на интервюиращия – интервюиращият прави впечатление на кандидата и като индивид, и като представител на организацията – чрез тона на гласа, контакта с очите, външния вид, позата и жестовете.</vt:lpstr>
      <vt:lpstr>3. Отговаряне на кандидата – следене на чувствата на кандидата, реагиране по подходящ начин на коментари, въпроси и невербално поведение на кандидата, поддържане на интерес у кандидата, насърчаване на топла атмосфера и доверие.</vt:lpstr>
      <vt:lpstr>4. Събиране на информация – използване на подходящи техники за задаване на въпроси и извличане на уместна информация, проучване на непълни отговори и проблемни области и поддържане на атмосфера на доверие.</vt:lpstr>
      <vt:lpstr>5. Предоставяне на информация - предаване на подходяща и точна информация за институцията и наличните работни места, за които кандидатът би бил приет, отговор на всеки зададен въпрос от кандидата.</vt:lpstr>
      <vt:lpstr>6. Обработване на информацията – обобщаване и анализ на информацията за вземане на крайно решение, идентифициране на личностните характеристики и обсъждането им в контекста на изискванията за работата.</vt:lpstr>
      <vt:lpstr>ОГРАНИЧЕНИЯ НА ИНТЕРВЮТО </vt:lpstr>
      <vt:lpstr>Основният дефект на интервюто е неговата субективност.  - Интервюто изисква от интервюиращия да използва съждения, преценки и да се опира на своите ценности при вземане на решения на основата на кратко общуване с кандидата в една неестествена ситуация. - Кандидатът, от своя страна, опитвайки се да създаде приятно впечатление, може също да бъде повлиян от личността на интервюиращия.</vt:lpstr>
      <vt:lpstr>Общоприети са следните ограничения на интервюто:</vt:lpstr>
      <vt:lpstr> 1. Ако двама интервюиращи провеждат неструктурирано интервю с един и същ кандидат, техните оценки няма да си съответстват и надеждността на такова интервю е много ниска.   2. Ако двама интервюиращи провеждат структурирано интервю с един и същ кандидат, надеждността на такова интервю е задоволителна, тъй като и двамата използват един и същ формат.</vt:lpstr>
      <vt:lpstr> 3. Структурираното интервю има по-висока валидност, т.е. то е по-добре предсказва възможностите на кандидата за извършване на работата, отколкото неструктурираното интервю.  4. Високите оценки при интервюто не винаги са свързани с последващо високо ниво на извършване на работата.  5. Валидността на интервюто нараства при екипен подход. </vt:lpstr>
      <vt:lpstr>6. Отношението на интервюиращите лица влияе силно върху оценяването на кандидатите. Въпреки че могат да бъдат предприети стъпки за намаляване на субективността, тя не може да бъде елиминирана напълно.</vt:lpstr>
      <vt:lpstr> 7. Интервюиращият се влияе повече от неблагоприятната, отколкото от благоприятната информация.    8. Интервюиращите лица вземат решения за кандидатите много рано – често още в първите няколко минути на интервюто.   9. При неструктурирано интервю интервюиращият говори повече, а при структурираното интервю той заема около 50% от говоренето.</vt:lpstr>
      <vt:lpstr>ПРЕОДОЛЯВАНЕ НА ОГРАНИЧЕНИЯТА НА ИНТЕРВЮТО</vt:lpstr>
      <vt:lpstr>1. Използване на екипен подход.  2. Разработване на структурирано интервю за всяка длъжност.  </vt:lpstr>
      <vt:lpstr>PowerPoint Presentation</vt:lpstr>
      <vt:lpstr>PowerPoint Presentation</vt:lpstr>
      <vt:lpstr>3. Използване на сценарии за определяне способността за вземане на решения. За всяка категория работещи трябва да се разработват специфични казуси – напр. за новозавършили сестри, за медицински секретари, за сестри в отделения за интензивни грижи, за акушерки и т.н. </vt:lpstr>
      <vt:lpstr>4. Провеждане на многократно интервю. Често се предлага кандидатите да бъдат интервюирани повече от един път. За постигане на най-добра ефективност кандидатите трябва да бъдат интервюирани в различни дни, тъй като всеки може да има „добър” или „лош”ден. </vt:lpstr>
      <vt:lpstr>  5. Провеждане на обучение по техниките за ефективно интервюиране. Обучението трябва да бъде фокусирано върху уменията за комуникация и съвети по планиране, провеждане и контролиране на интервюто.   </vt:lpstr>
      <vt:lpstr>ПЛАНИРАНЕ, ПРОВЕЖДАНЕ И КОНТРОЛИРАНЕ НА ИНТЕРВЮТО</vt:lpstr>
      <vt:lpstr>Конкретни препоръки към интервюиращия:  1. Представи се и поздрави кандидата.  2. Направи кратко изложение за организацията/компанията и наличните свободни места.  3. Опиши длъжността, за която кандидатства лицето. </vt:lpstr>
      <vt:lpstr> 4. Обсъди информацията в молбата за кандидатстване и изясни или допълни информацията, ако е необходимо.  5. Дискутирай квалификациите на кандидата и продължи с въпросите от структурираното интервю.   6. Ако кандидатът изглежда квалифициран, обсъждай длъжността и организацията по-нататък.</vt:lpstr>
      <vt:lpstr>7. Обясни последващите процедури за наемане на работа, например дните за физикални изследвания и постъпване на работа. Ако кандидатът не бъде нает веднага, обясни му кога и как той ще бъде уведомен за резултатите от интервюто.  8. Приключи интервюто по подходящ начин.</vt:lpstr>
      <vt:lpstr>Постигането на целите на интервюто зависи в голяма степен от начина на задаване на въпросите и поведението на интервюиращия по време на интервюто. </vt:lpstr>
      <vt:lpstr>Препоръки относно задаването на въпроси:   1. Задавай само въпроси, свързани с работата.  2. Използвай открити въпроси, които изискват конкретни отговори, а не само отговори „да” или „не”.   3. Прави пауза от няколко секунди след като кандидатът видимо е приключил с отговора си, преди да зададеш следващия въпрос. </vt:lpstr>
      <vt:lpstr>  4. Връщай се отново към темите от интервюто, по които кандидатът предоставя малко информация.  5. Не задавай повече от един въпрос едновременно.  6. Формулирай повторно част от отговора на кандидата, ако е необходимо доразвиване на въпроса. </vt:lpstr>
      <vt:lpstr>  7. Задавай въпросите ясно, но не подсказвай вербално или невербално правилния отговор.   8. Винаги показвай интерес към отговорите на кандидата.  Интервюто не трябва никога да се прекъсва, нито пък да се критикува казаното от кандидата или да се изразява нетърпение. </vt:lpstr>
      <vt:lpstr> 9. Използвай подходящ език. Избягвай терминология или език, които карат кандидатите да чувстват, че с тях се говори опростено или твърде сложно. </vt:lpstr>
      <vt:lpstr> Всички въпроси, включени във формата за кандидатстване и задаваните по време на интервюто въпроси трябва да имат специфична цел.   При всяко интервю трябва да се водят писмени записи.    Към края на интервюто интервюиращият трябва да е сигурен, че всички въпроси са зададени и е извлечена цялата уместна информация.  </vt:lpstr>
      <vt:lpstr>   Обикновено на кандидатите не се предлага работа в края на първото интервю, освен ако те не са високо квалифицирани и пазарът на работна сила е твърде затруднен.   Когато кандидатът не е достатъчно квалифициран, интервюиращият трябва да бъде извънредно тактичен. Той не трябва да дава напразна надежда, а трябва да посъветва индивида, че няма подходяща квалификация за длъжността.   </vt:lpstr>
      <vt:lpstr>ОЦЕНКА НА ИНТЕРВЮТО   Интервюиращите трябва да планират време за оценка на резултатите от интервюирането.   Записките трябва да се прегледат, допълнят и разширят непосредствено след интервюто.   Добре е да се използва специален формуляр, в който последният въпрос да съдържа препоръка “за” или “против” наемането на лицето. При отговора на този въпрос следва да се отдава тежест на два аспекта: изискванията за самата работа и намаляване на минимум на субективността. </vt:lpstr>
      <vt:lpstr>ПРАВНИ АСПЕКТИ НА ИНТЕРВЮИРАНЕТО  Формулярите за кандидатстване не трябва да съдържат въпроси, които нарушават различни нормативни актове. Нещо повече – мениджърите трябва да избягват незаконни питания по време на самото интервю. </vt:lpstr>
      <vt:lpstr>В много страни се счита недопустимо задаване на въпроси за възраст, брачно състояние, брой деца, раса, сексуални предпочитания, финансово или кредитно състояние, национален произход или религия.   В някои страни е забранено задаване на въпроси на жените относно техните репродуктивни способности и отношение към семейното планиране. </vt:lpstr>
      <vt:lpstr>ПОДБОР НА ПЕРСОНАЛА   Подборът представлява процес на избор на най-квалифицирания индивид сред няколко кандидата. Това е един от най-трудните моменти в цялостния процес на осигуряване с персонал, тъй като мениджърът трябва да избере не само най-квалифицирания индивид, който желае да работи за организацията при конкретно заплащане и в съответни смени, но и да предвиди успешната работа на кандидата, изхождайки от формуляра за кандидатстване, от невинаги обективни препоръки и няколко минути разговор с кандидата. </vt:lpstr>
      <vt:lpstr>На тази основа мениджърът трябва да определи има ли добро съответствие между квалификацията на кандидата и очакванията на организацията, може ли кандидатът да допринесе за организацията и съвместими ли са целите на кандидата и на организацията.  Внимателно трябва да се подходи към изискванията за образование и към препоръките за всеки вид работа, тъй като съществува връзка между тези изисквания и успеха в работата.  </vt:lpstr>
      <vt:lpstr>Ако изискванията за дадена длъжност са твърде строги, тя може да остане незаета за известно време. Поради това много организации определят списък от предпочитани критерии за дадена длъжност и втори списък с минимални критерии.    Често организациите възприемат заместване на някои критерии – напр., дадена длъжност изисква бакалавърска степен, но се предпочита магистърска степен или пък 5 години сестрински стаж би могъл да бъде заместен с магистърска степен.</vt:lpstr>
      <vt:lpstr> Внимателно трябва да се изучават формулярите за кандидатстване, за да се установи дали те са пълни и дали кандидатът е квалифициран за длъжността.  В условията на конкурентен пазар на сестринската работна сила данните за академично ниво и професионален опит трябва задължително да се сверяват със съответните институции и професионални организации преди да се предложи работа на даден кандидат. </vt:lpstr>
      <vt:lpstr>Тази информация се допълва от изискваните препоръки от предишни работодатели и се проверяват данните за професионалния опит.  </vt:lpstr>
      <vt:lpstr>Важно средство при подбора на кандидатите е неговата автобиография (CV).  Докато формулярът се проектира от работодателя и отразява нуждите на организацията, то CV-то се създава от кандидата и отразява неговите ценности и интереси като всеки кандидат се стреми да се представи във възможно най-добра светлина. Това налага мениджърът да се вглежда и да изучава критично дори и най-добре подготвените CV.</vt:lpstr>
      <vt:lpstr>Когато длъжността изисква конкретни способности за извършване на работата, може да се използва тестване на кандидатите преди наемане на работа, което заедно с данните от интервюто и проверката на препоръките да подпомогне добрия избор.  В здравните организации обаче тестване по-често се прилага след наемане на работа за определяне на образователните потребности, към които да бъде насочено продължителното обучение.</vt:lpstr>
      <vt:lpstr>При наемане на кандидатите обикновено се изисква медицинско изследване, което определя дали кандидатът удовлетворява изискванията за дадена специфична работа и разкрива физическото състояние на лицето в този момент. То трябва да бъдат за сметка на работодателя.  Понякога мениджърите запълват длъжности с вътрешни кандидати. В такива случаи организацията трябва да има разработени конкретни критерии за трансфер и промоция на работещите.</vt:lpstr>
      <vt:lpstr>ФИНАЛИЗИРАНЕТО НА ПОДБОРА включва следните заключителни стъпки:</vt:lpstr>
      <vt:lpstr>Довършване на интервюто с всички кандидати, изказване на благодарност за тяхното кандидатстване и информиране кога могат да очакват уведомяване за решение. </vt:lpstr>
      <vt:lpstr>2. Кандидатите, на които не се предлага работа, трябва да бъдат уведомени навреме писмено за тяхното елиминиране, като се посочат конкретните причини за ненаемане (напр. недостатъчно образование или професионален стаж) и дали техните молби ще се задържат за възможно по-късно наемане или те трябва да кандидатстват отново в бъдеще.</vt:lpstr>
      <vt:lpstr>3. Кандидатите, на които се предлага работа, трябва да бъдат информирани писмено за ползите, заплатата и работното място. Това предотвратява по-късни недоразумения относно обещаното им от сестрата-мениджър или интервюиращия.   4. Кандидатите, които приемат предложенията за работа, трябва да бъдат информирани относно процедурите преди постъпване (напр. медицински преглед) и за датата на явяване на работа.</vt:lpstr>
      <vt:lpstr>5. Кандидатите, на които се предлага работа, трябва да потвърдят писмено намерението си за приемане на длъжността.  </vt:lpstr>
      <vt:lpstr>Длъжностна характеристика </vt:lpstr>
      <vt:lpstr>За да се избегнат недоразуменията за всяка длъжност трябва да има длъжностна характеристика, която включва 2 елемента:  1. Длъжност - професионална дейност, която изисква определен обем знания, умения и съответно поведение, които могат да бъдат описани като характерни черти за тази дейност.   2. Работно място - специфичната трудова работна ситуация, в която попада лицето. Работното място съществува независимо от лицето, което го заема.  </vt:lpstr>
      <vt:lpstr>Работното място има две основни характеристики:   1. Комплексност, която включва:  - професионални изисквания (компетенции) - необходимите познания, умения, които се изискват за упражняване на професията на конкретното работно място;  - междуличностните отношения (взаимодействието с колектива и колегите) - възможността лицето да осигурява сътрудничество с лицата на други работни места. </vt:lpstr>
      <vt:lpstr>Отговорност, която включва:  - икономическа значимост - отговорност по отношение на управление на материалните ресурси;  - степен на автономност - отговорност за вземане на самостоятелно решение. </vt:lpstr>
      <vt:lpstr>За да се изготви длъжностна характеристика е необходимо да се направи анализ на работното място и спецификация на длъжността.</vt:lpstr>
      <vt:lpstr>Анализът на работното място се прави за незаето работно място и включва проучване на условията, при които се изпълняват задълженията на това работно място, като се отчита: - материалният фактор - условията на самото работно място (осветеност, запрашеност, оборудване и др.); - човешкият фактор - на какви условия трябва да отговаря дадената личност, която ще заема тази длъжност (психични, етични, морални). </vt:lpstr>
      <vt:lpstr>Спецификацията на работното място отчита и описва основните задължения, които трябва да изпълнява лицето, заемайки конкретното работно място. Тя се изработва най-лесно с т.нар. диаграма за изработване на длъжностна характеристика, която съдържа:  </vt:lpstr>
      <vt:lpstr>- списък на дейностите (изброяване на всички дейности в дадено отделение или звено);   - групиране на дейностите;   - посочване на дейностите, които ще се извършват от конкретна категория персонал (лекар, началник отделение/клиника, старша медицинска сестра, медицинска сестра, санитар). </vt:lpstr>
      <vt:lpstr>Структура на длъжностната характеристика  </vt:lpstr>
      <vt:lpstr>I част - Точно название на длъжността и работното място, т.е. структурата, в която се намира (болничното заведение, отделението и т.н.);  </vt:lpstr>
      <vt:lpstr>II част - Обхват на задълженията - описание на работното място и конкретно на заеманата длъжност (работно време, функции на заеманата длъжност, задължения, взаимоотношения на работното място с други специалисти, вредности и др.  </vt:lpstr>
      <vt:lpstr>III част - Обхват на контрола – колко и какви категории лица са под неговия контрол. IV част – Обхват на координацията – с кого координира различните аспекти на извършваната работа.  V част – Умения, знания и способности – физически, психически, морални, задължителни компетенции (диплома, курсове, допълнителна специализация и прочее), възможност за растеж и развитие. </vt:lpstr>
      <vt:lpstr>Длъжностната характеристика се разработва при създаване на всяко ново работно място или когато няма такава за работни места, създадени в по-ранен период. Тя трябва има дата, година, утвърждавам (подпис на лицето и печат на заведението). Трябва да се посочи кой е разработил длъжностната характеристика и срока на действието й. Длъжностните характеристики се актуализират на всеки 3-5 години и при акредитация на болничните заведения.</vt:lpstr>
    </vt:vector>
  </TitlesOfParts>
  <Company>Pleven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Gena Grancharova</dc:creator>
  <cp:lastModifiedBy>GGG</cp:lastModifiedBy>
  <cp:revision>101</cp:revision>
  <dcterms:created xsi:type="dcterms:W3CDTF">2004-09-12T14:12:15Z</dcterms:created>
  <dcterms:modified xsi:type="dcterms:W3CDTF">2020-03-26T13:08:25Z</dcterms:modified>
</cp:coreProperties>
</file>