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75" r:id="rId2"/>
  </p:sldMasterIdLst>
  <p:notesMasterIdLst>
    <p:notesMasterId r:id="rId100"/>
  </p:notesMasterIdLst>
  <p:sldIdLst>
    <p:sldId id="420" r:id="rId3"/>
    <p:sldId id="296" r:id="rId4"/>
    <p:sldId id="256" r:id="rId5"/>
    <p:sldId id="297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98" r:id="rId39"/>
    <p:sldId id="304" r:id="rId40"/>
    <p:sldId id="381" r:id="rId41"/>
    <p:sldId id="382" r:id="rId42"/>
    <p:sldId id="302" r:id="rId43"/>
    <p:sldId id="301" r:id="rId44"/>
    <p:sldId id="300" r:id="rId45"/>
    <p:sldId id="306" r:id="rId46"/>
    <p:sldId id="305" r:id="rId47"/>
    <p:sldId id="308" r:id="rId48"/>
    <p:sldId id="307" r:id="rId49"/>
    <p:sldId id="325" r:id="rId50"/>
    <p:sldId id="324" r:id="rId51"/>
    <p:sldId id="323" r:id="rId52"/>
    <p:sldId id="322" r:id="rId53"/>
    <p:sldId id="321" r:id="rId54"/>
    <p:sldId id="320" r:id="rId55"/>
    <p:sldId id="319" r:id="rId56"/>
    <p:sldId id="326" r:id="rId57"/>
    <p:sldId id="318" r:id="rId58"/>
    <p:sldId id="317" r:id="rId59"/>
    <p:sldId id="316" r:id="rId60"/>
    <p:sldId id="383" r:id="rId61"/>
    <p:sldId id="315" r:id="rId62"/>
    <p:sldId id="314" r:id="rId63"/>
    <p:sldId id="313" r:id="rId64"/>
    <p:sldId id="312" r:id="rId65"/>
    <p:sldId id="327" r:id="rId66"/>
    <p:sldId id="311" r:id="rId67"/>
    <p:sldId id="328" r:id="rId68"/>
    <p:sldId id="334" r:id="rId69"/>
    <p:sldId id="333" r:id="rId70"/>
    <p:sldId id="335" r:id="rId71"/>
    <p:sldId id="332" r:id="rId72"/>
    <p:sldId id="331" r:id="rId73"/>
    <p:sldId id="337" r:id="rId74"/>
    <p:sldId id="330" r:id="rId75"/>
    <p:sldId id="329" r:id="rId76"/>
    <p:sldId id="351" r:id="rId77"/>
    <p:sldId id="356" r:id="rId78"/>
    <p:sldId id="338" r:id="rId79"/>
    <p:sldId id="358" r:id="rId80"/>
    <p:sldId id="357" r:id="rId81"/>
    <p:sldId id="355" r:id="rId82"/>
    <p:sldId id="359" r:id="rId83"/>
    <p:sldId id="354" r:id="rId84"/>
    <p:sldId id="360" r:id="rId85"/>
    <p:sldId id="353" r:id="rId86"/>
    <p:sldId id="361" r:id="rId87"/>
    <p:sldId id="350" r:id="rId88"/>
    <p:sldId id="362" r:id="rId89"/>
    <p:sldId id="376" r:id="rId90"/>
    <p:sldId id="375" r:id="rId91"/>
    <p:sldId id="374" r:id="rId92"/>
    <p:sldId id="377" r:id="rId93"/>
    <p:sldId id="373" r:id="rId94"/>
    <p:sldId id="372" r:id="rId95"/>
    <p:sldId id="378" r:id="rId96"/>
    <p:sldId id="379" r:id="rId97"/>
    <p:sldId id="371" r:id="rId98"/>
    <p:sldId id="370" r:id="rId99"/>
  </p:sldIdLst>
  <p:sldSz cx="9144000" cy="6858000" type="screen4x3"/>
  <p:notesSz cx="6858000" cy="9144000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02F0"/>
    <a:srgbClr val="3926C8"/>
    <a:srgbClr val="FDD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02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slide" Target="slides/slide85.xml"/><Relationship Id="rId102" Type="http://schemas.openxmlformats.org/officeDocument/2006/relationships/viewProps" Target="view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100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103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57B3F-50FD-46D3-B22C-D2FDF002CFE5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B38FE-8DD3-426E-A85A-E711D7E56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94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97A1E8-CF6E-4D65-84FB-05332DF6D4A5}" type="slidenum">
              <a:rPr kumimoji="0" lang="bg-BG" altLang="bg-BG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bg-BG" altLang="bg-BG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76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7763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117764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 sz="2400">
                <a:latin typeface="Times New Roman" pitchFamily="18" charset="0"/>
              </a:endParaRPr>
            </a:p>
          </p:txBody>
        </p:sp>
        <p:grpSp>
          <p:nvGrpSpPr>
            <p:cNvPr id="117765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17766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17767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17768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17769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17770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17771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17772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17773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17774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17775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17776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7E94E8C-6E55-4E0F-BE08-884430E12FDD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117777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17778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7C67F75-88D6-48D0-9D33-B2E284AD40C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77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177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9217A0-647C-4625-8989-73485CFF507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0576245-AA5C-4151-860A-81F63570E0A7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8437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C7AACC-B882-41B2-BDB2-CBEBDEE9303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7096AC77-9536-4C72-9E5F-7A7C9E0193E6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0808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8682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609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131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5494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3993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2445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4243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00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ACE2C3-1477-45FC-BE31-DEB81E7D86A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C655C19-7064-4651-B608-6974213855ED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02800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770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9138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1013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885057-C3C0-456C-8C51-1771265F6D4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DEFB477-96C1-4F6C-B20C-E2A3ED65B4AF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3993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BD240C-1338-41BE-9CE3-E2638B6B5E8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F6B84C6-66AF-4438-8A63-97DC26A6E143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282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F7D329-98BF-48F4-9FFE-7642029D98C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61EC52F-A4F9-419A-B92B-0E97E5C1D503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328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F02C99-0A40-4B80-86FD-54DD26A730D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2928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48EAD6-EC59-44C6-B7A0-CC844ABA2E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6C149D2-367F-4DB0-9AFB-3F3379612CC3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77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ACED19-09B1-45FF-835C-D9EDFDD08E3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59E40D8-C4D5-408E-9A1D-4B4DA7739073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4641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476F83-7DE6-4FC7-9990-37E323E1F86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4D8D19B4-E9FE-4035-80D5-08BD044D85F6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427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D81E9E4B-D28F-42F7-93B3-D9145BE451AE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1674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167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1167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1167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167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167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167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167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1167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167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1675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167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67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4D6DC8B2-E0AC-4FA9-82A3-D2B34D9BC8E5}" type="datetime1">
              <a:rPr lang="en-US" altLang="en-US" smtClean="0"/>
              <a:t>3/26/2020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pPr>
                <a:defRPr/>
              </a:pPr>
              <a:t>3/26/2020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5287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614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МЕДИЦИНСКИ УНИВЕРСИТЕТ </a:t>
            </a: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ПЛЕВЕН</a:t>
            </a:r>
            <a:endParaRPr kumimoji="0" lang="bg-BG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	ФАКУЛТЕТ „ИМЕ НА ФАКУЛТЕТА“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ЦЕНТЪР ЗА ДИСТАНЦИОННО ОБУЧЕНИЕ</a:t>
            </a:r>
            <a:endParaRPr kumimoji="0" lang="bg-BG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Unicode MS" panose="020B0604020202020204" pitchFamily="34" charset="-128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265112" y="1616075"/>
            <a:ext cx="27227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Лекция № 1 – част 2</a:t>
            </a: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2051720" y="5733256"/>
            <a:ext cx="684076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Доц. д-р Гена Грънчарова, </a:t>
            </a:r>
            <a:r>
              <a:rPr kumimoji="0" lang="bg-BG" altLang="bg-BG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д.м</a:t>
            </a:r>
            <a:r>
              <a:rPr kumimoji="0" lang="bg-BG" altLang="bg-BG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Проф. д-р Силвия Александрова-Янкуловска, д.м.н.</a:t>
            </a: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323528" y="2204864"/>
            <a:ext cx="8424936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УПРАВЛЕНИЕ НА ЧОВЕШКИТЕ РЕСУРСИ</a:t>
            </a: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Тема: Основни мениджърски дейности след подбора на персонала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3568" y="3645024"/>
            <a:ext cx="8045450" cy="1420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За дистанционна самоподготовка на студенти от специалност „Управление на здравните грижи“ – 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ОКС „Магистър“  след бакалавър по УЗГ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440488"/>
          </a:xfrm>
        </p:spPr>
        <p:txBody>
          <a:bodyPr/>
          <a:lstStyle/>
          <a:p>
            <a:r>
              <a:rPr lang="bg-BG" altLang="en-US" sz="4000" b="1" i="1" u="sng">
                <a:solidFill>
                  <a:srgbClr val="3926C8"/>
                </a:solidFill>
              </a:rPr>
              <a:t>Въвеждането в длъжност</a:t>
            </a:r>
            <a:r>
              <a:rPr lang="bg-BG" altLang="en-US" sz="4000"/>
              <a:t> като първа фаза на индоктринирането става след като служителят е избран, но преди започване на самата работа и включва всички дейности, чрез които новият служител се обучава за организацията и работата и за политиките и процедурите по отношение на персонала.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B53DB82-75C6-4C68-A5E0-A82BAE4AF723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369050"/>
          </a:xfrm>
        </p:spPr>
        <p:txBody>
          <a:bodyPr/>
          <a:lstStyle/>
          <a:p>
            <a:r>
              <a:rPr lang="bg-BG" altLang="en-US" dirty="0"/>
              <a:t>През тази фаза новият служител получава най-обща информация за организацията. Най-важният фактор тук е предоставянето на </a:t>
            </a:r>
            <a:r>
              <a:rPr lang="bg-BG" altLang="en-US" dirty="0">
                <a:solidFill>
                  <a:srgbClr val="3926C8"/>
                </a:solidFill>
              </a:rPr>
              <a:t>адекватна информация</a:t>
            </a:r>
            <a:r>
              <a:rPr lang="bg-BG" altLang="en-US" dirty="0"/>
              <a:t> на служителя.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995688F-7774-47F1-8CBE-326618A133D5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3690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bg-BG" altLang="en-US" sz="2800" dirty="0"/>
              <a:t>Често да се използват </a:t>
            </a:r>
            <a:r>
              <a:rPr lang="bg-BG" altLang="en-US" sz="2800" b="1" dirty="0">
                <a:solidFill>
                  <a:srgbClr val="3926C8"/>
                </a:solidFill>
              </a:rPr>
              <a:t>наръчници за служителя,</a:t>
            </a:r>
            <a:r>
              <a:rPr lang="bg-BG" altLang="en-US" sz="2800" dirty="0"/>
              <a:t> разработени от отделите по човешки ресурси, в които се включва информация за:</a:t>
            </a:r>
            <a:br>
              <a:rPr lang="bg-BG" altLang="en-US" sz="2800" dirty="0"/>
            </a:br>
            <a:r>
              <a:rPr lang="bg-BG" altLang="en-US" sz="2800" dirty="0"/>
              <a:t>- историята, мисията и философията на организацията, </a:t>
            </a:r>
            <a:br>
              <a:rPr lang="bg-BG" altLang="en-US" sz="2800" dirty="0"/>
            </a:br>
            <a:r>
              <a:rPr lang="bg-BG" altLang="en-US" sz="2800" dirty="0"/>
              <a:t>- предоставяните услуги и обслужваната територия, </a:t>
            </a:r>
            <a:br>
              <a:rPr lang="bg-BG" altLang="en-US" sz="2800" dirty="0"/>
            </a:br>
            <a:r>
              <a:rPr lang="bg-BG" altLang="en-US" sz="2800" dirty="0"/>
              <a:t>- организационната структура, </a:t>
            </a:r>
            <a:br>
              <a:rPr lang="bg-BG" altLang="en-US" sz="2800" dirty="0"/>
            </a:br>
            <a:r>
              <a:rPr lang="bg-BG" altLang="en-US" sz="2800" dirty="0"/>
              <a:t>- правата и отговорностите на служителите, </a:t>
            </a:r>
            <a:br>
              <a:rPr lang="bg-BG" altLang="en-US" sz="2800" dirty="0"/>
            </a:br>
            <a:r>
              <a:rPr lang="bg-BG" altLang="en-US" sz="2800" dirty="0"/>
              <a:t>- информация за заплащането, за програмите за развитие на персонала, за политиките за промоция и трансфер на персонала и др.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530D768-2AC9-4606-9751-0CF5866FB368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440488"/>
          </a:xfrm>
        </p:spPr>
        <p:txBody>
          <a:bodyPr/>
          <a:lstStyle/>
          <a:p>
            <a:r>
              <a:rPr lang="bg-BG" altLang="en-US" sz="3200" dirty="0"/>
              <a:t>Такива наръчници обикновено съдържат форма, която служителят подписва, удостоверявайки, че е получил и прочел информацията. </a:t>
            </a:r>
            <a:br>
              <a:rPr lang="bg-BG" altLang="en-US" sz="3200" dirty="0"/>
            </a:br>
            <a:br>
              <a:rPr lang="bg-BG" altLang="en-US" sz="3200" dirty="0"/>
            </a:br>
            <a:r>
              <a:rPr lang="bg-BG" altLang="en-US" sz="3200" dirty="0"/>
              <a:t>Подписаната форма се поставя в личното досие на служителя. Наръчниците могат по-късно да се използват за справки по различни въпроси.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E3B5BFD-F379-4CA6-A100-D4AA48EAA007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440488"/>
          </a:xfrm>
        </p:spPr>
        <p:txBody>
          <a:bodyPr/>
          <a:lstStyle/>
          <a:p>
            <a:r>
              <a:rPr lang="bg-BG" altLang="en-US" b="1" i="1" u="sng" dirty="0">
                <a:solidFill>
                  <a:srgbClr val="1302F0"/>
                </a:solidFill>
              </a:rPr>
              <a:t>Ориентацията</a:t>
            </a:r>
            <a:r>
              <a:rPr lang="bg-BG" altLang="en-US" b="1" i="1" dirty="0">
                <a:solidFill>
                  <a:srgbClr val="1302F0"/>
                </a:solidFill>
              </a:rPr>
              <a:t> </a:t>
            </a:r>
            <a:r>
              <a:rPr lang="bg-BG" altLang="en-US" dirty="0"/>
              <a:t>включва по-специфични дейности по отношение на заеманата длъжност. Целта на процеса на ориентация е да накара служителя да се почувства част от екипа.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6319A69-D5B0-47B5-9040-C44C5C52D932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510588" cy="6440487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bg-BG" altLang="en-US" sz="3200" dirty="0"/>
              <a:t>Резултати от проучвания показват, че </a:t>
            </a:r>
            <a:r>
              <a:rPr lang="bg-BG" altLang="en-US" sz="3200" dirty="0">
                <a:solidFill>
                  <a:srgbClr val="3926C8"/>
                </a:solidFill>
              </a:rPr>
              <a:t>лицата, преминали през такива програми, постигат независимост и адекватно функциониране много по-бързо и се задържат в организациите по-дълго време.</a:t>
            </a:r>
            <a:r>
              <a:rPr lang="bg-BG" altLang="en-US" sz="3200" dirty="0"/>
              <a:t> Например, първият ден на ориентацията може да включва обход на болницата, след това запознаване с правилата за противопожарна безопасност, превенция на травми и нещастни случаи и др.</a:t>
            </a:r>
            <a:r>
              <a:rPr lang="bg-BG" altLang="en-US" sz="4000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9751EFC-A5EE-4D04-AFB2-38A7548DFD54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440488"/>
          </a:xfrm>
        </p:spPr>
        <p:txBody>
          <a:bodyPr/>
          <a:lstStyle/>
          <a:p>
            <a:r>
              <a:rPr lang="bg-BG" altLang="en-US" sz="3200" dirty="0"/>
              <a:t>Следващата стъпка от програмата включва </a:t>
            </a:r>
            <a:r>
              <a:rPr lang="bg-BG" altLang="en-US" sz="3200" b="1" dirty="0">
                <a:solidFill>
                  <a:srgbClr val="3926C8"/>
                </a:solidFill>
              </a:rPr>
              <a:t>индивидуална ориентация</a:t>
            </a:r>
            <a:r>
              <a:rPr lang="bg-BG" altLang="en-US" sz="3200" dirty="0"/>
              <a:t> на новия служител в конкретното отделение или звено, където той ще бъде назначен. Тук ключова роля има сестрата-мениджър, която трябва да ориентира </a:t>
            </a:r>
            <a:r>
              <a:rPr lang="bg-BG" altLang="en-US" sz="3200" dirty="0" err="1"/>
              <a:t>новопостъпващото</a:t>
            </a:r>
            <a:r>
              <a:rPr lang="bg-BG" altLang="en-US" sz="3200" dirty="0"/>
              <a:t> лице за специфичните правила, политики и процедури на звеното с цел да се намали вероятността за нарушение на правилата, недоразумения и оплаквания и да се насърчи чувството за принадлежност към екипа.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6238AE6-E11D-4517-B4B2-8A91CAD2741A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5648672"/>
          </a:xfrm>
        </p:spPr>
        <p:txBody>
          <a:bodyPr/>
          <a:lstStyle/>
          <a:p>
            <a:r>
              <a:rPr lang="bg-BG" altLang="en-US" sz="4000" b="1" i="1" u="sng" dirty="0">
                <a:solidFill>
                  <a:srgbClr val="1302F0"/>
                </a:solidFill>
              </a:rPr>
              <a:t>Социализацията</a:t>
            </a:r>
            <a:r>
              <a:rPr lang="bg-BG" altLang="en-US" sz="4000" b="1" dirty="0"/>
              <a:t> </a:t>
            </a:r>
            <a:r>
              <a:rPr lang="bg-BG" altLang="en-US" sz="4000" dirty="0"/>
              <a:t>като трета стъпка на </a:t>
            </a:r>
            <a:r>
              <a:rPr lang="bg-BG" altLang="en-US" sz="4000" dirty="0" err="1"/>
              <a:t>индокринирането</a:t>
            </a:r>
            <a:r>
              <a:rPr lang="bg-BG" altLang="en-US" sz="4000" dirty="0"/>
              <a:t> представлява </a:t>
            </a:r>
            <a:r>
              <a:rPr lang="bg-BG" altLang="en-US" sz="4000" b="1" dirty="0">
                <a:solidFill>
                  <a:srgbClr val="3926C8"/>
                </a:solidFill>
              </a:rPr>
              <a:t>въвеждане на новите служители към ценностите и културата на организацията</a:t>
            </a:r>
            <a:r>
              <a:rPr lang="bg-BG" altLang="en-US" sz="4000" dirty="0"/>
              <a:t> чрез </a:t>
            </a:r>
            <a:r>
              <a:rPr lang="bg-BG" altLang="en-US" sz="4000" dirty="0">
                <a:solidFill>
                  <a:srgbClr val="1302F0"/>
                </a:solidFill>
              </a:rPr>
              <a:t>ролеви модели, митове и легенди.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AD665D8-1D47-4DA0-BE45-417E9FF73BC2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440488"/>
          </a:xfrm>
        </p:spPr>
        <p:txBody>
          <a:bodyPr/>
          <a:lstStyle/>
          <a:p>
            <a:r>
              <a:rPr lang="bg-BG" altLang="en-US" sz="3200" dirty="0"/>
              <a:t>Според социолозите </a:t>
            </a:r>
            <a:r>
              <a:rPr lang="bg-BG" altLang="en-US" sz="3200" b="1" i="1" u="sng" dirty="0">
                <a:solidFill>
                  <a:srgbClr val="3926C8"/>
                </a:solidFill>
              </a:rPr>
              <a:t>феноменът на социализация</a:t>
            </a:r>
            <a:r>
              <a:rPr lang="bg-BG" altLang="en-US" sz="3200" dirty="0"/>
              <a:t> се свързва с </a:t>
            </a:r>
            <a:r>
              <a:rPr lang="bg-BG" altLang="en-US" sz="3200" b="1" i="1" u="sng" dirty="0">
                <a:solidFill>
                  <a:srgbClr val="3926C8"/>
                </a:solidFill>
              </a:rPr>
              <a:t>теорията за ролите</a:t>
            </a:r>
            <a:r>
              <a:rPr lang="bg-BG" altLang="en-US" sz="3200" dirty="0"/>
              <a:t>. </a:t>
            </a:r>
            <a:br>
              <a:rPr lang="bg-BG" altLang="en-US" sz="3200" dirty="0"/>
            </a:br>
            <a:r>
              <a:rPr lang="bg-BG" altLang="en-US" sz="3200" dirty="0"/>
              <a:t>Човек заучава поведението, което придружава всяка роля, чрез използване на два едновременни процеса:</a:t>
            </a:r>
            <a:br>
              <a:rPr lang="bg-BG" altLang="en-US" sz="3200" dirty="0"/>
            </a:br>
            <a:r>
              <a:rPr lang="bg-BG" altLang="en-US" sz="3200" dirty="0"/>
              <a:t>- </a:t>
            </a:r>
            <a:r>
              <a:rPr lang="bg-BG" altLang="en-US" sz="3200" b="1" i="1" u="sng" dirty="0">
                <a:solidFill>
                  <a:srgbClr val="3926C8"/>
                </a:solidFill>
              </a:rPr>
              <a:t>процес на взаимодействие</a:t>
            </a:r>
            <a:r>
              <a:rPr lang="bg-BG" altLang="en-US" sz="3200" dirty="0"/>
              <a:t> с групи и други значими личности в социален контекст и </a:t>
            </a:r>
            <a:br>
              <a:rPr lang="bg-BG" altLang="en-US" sz="3200" dirty="0"/>
            </a:br>
            <a:r>
              <a:rPr lang="bg-BG" altLang="en-US" sz="3200" dirty="0"/>
              <a:t>- </a:t>
            </a:r>
            <a:r>
              <a:rPr lang="bg-BG" altLang="en-US" sz="3200" b="1" i="1" u="sng" dirty="0">
                <a:solidFill>
                  <a:srgbClr val="3926C8"/>
                </a:solidFill>
              </a:rPr>
              <a:t>процес на заучаване</a:t>
            </a:r>
            <a:r>
              <a:rPr lang="bg-BG" altLang="en-US" sz="3200" dirty="0"/>
              <a:t>, включващ ролеви игри, моделиране, наблюдение, имитация, опити и др.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1566008-42ED-4818-8F22-5200DE7A9710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440488"/>
          </a:xfrm>
        </p:spPr>
        <p:txBody>
          <a:bodyPr/>
          <a:lstStyle/>
          <a:p>
            <a:r>
              <a:rPr lang="bg-BG" altLang="en-US"/>
              <a:t>Важна роля в процеса на социализация има изясняването на ролевите очаквания чрез използване на </a:t>
            </a:r>
            <a:r>
              <a:rPr lang="bg-BG" altLang="en-US" b="1">
                <a:solidFill>
                  <a:srgbClr val="3926C8"/>
                </a:solidFill>
              </a:rPr>
              <a:t>ролеви модели, обучители и наставници</a:t>
            </a:r>
            <a:r>
              <a:rPr lang="bg-BG" altLang="en-US">
                <a:solidFill>
                  <a:srgbClr val="3926C8"/>
                </a:solidFill>
              </a:rPr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6B4DB8E-575C-44B7-AF84-2D85B8DD4FA2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852120"/>
          </a:xfrm>
        </p:spPr>
        <p:txBody>
          <a:bodyPr/>
          <a:lstStyle/>
          <a:p>
            <a:pPr>
              <a:lnSpc>
                <a:spcPct val="114000"/>
              </a:lnSpc>
            </a:pPr>
            <a:r>
              <a:rPr lang="bg-BG" sz="2800" dirty="0"/>
              <a:t>След фазата на планиране на необходимия персонал и реализирането на отделните стъпки за подбор на подходящ за целите и задачите на организацията персонал, изключително важно значение в мениджърските функции заемат дейностите по приспособяването на новите служители към целите и функционирането на здравната организация, развитието, обучението и задържането на качествения персонал или освобождаването, при необходимост, на неангажираните и нископродуктивни служители. 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380AB1B-2043-4BE4-970A-B656FDBC8BBD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517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369050"/>
          </a:xfrm>
        </p:spPr>
        <p:txBody>
          <a:bodyPr/>
          <a:lstStyle/>
          <a:p>
            <a:r>
              <a:rPr lang="bg-BG" altLang="en-US" sz="4000" b="1" i="1" dirty="0">
                <a:solidFill>
                  <a:srgbClr val="3926C8"/>
                </a:solidFill>
              </a:rPr>
              <a:t>Ролевите модели</a:t>
            </a:r>
            <a:r>
              <a:rPr lang="bg-BG" altLang="en-US" sz="4000" i="1" dirty="0"/>
              <a:t> </a:t>
            </a:r>
            <a:r>
              <a:rPr lang="bg-BG" altLang="en-US" sz="4000" dirty="0"/>
              <a:t>представляват примери на опитни и компетентни служители. Връзката между новия служител и ролевия модел е пасивна, т.е. служителят наблюдава ролевите модели и се стреми да им подражава, но самият ролеви модел не проявява активност за това подражание.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3EAE621-D0D0-4D54-B5D7-5D618FF4F56F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369050"/>
          </a:xfrm>
        </p:spPr>
        <p:txBody>
          <a:bodyPr/>
          <a:lstStyle/>
          <a:p>
            <a:r>
              <a:rPr lang="bg-BG" altLang="en-US" sz="3200" dirty="0">
                <a:solidFill>
                  <a:srgbClr val="3926C8"/>
                </a:solidFill>
              </a:rPr>
              <a:t>Използването на </a:t>
            </a:r>
            <a:r>
              <a:rPr lang="bg-BG" altLang="en-US" sz="3200" b="1" dirty="0">
                <a:solidFill>
                  <a:srgbClr val="3926C8"/>
                </a:solidFill>
              </a:rPr>
              <a:t>обучители</a:t>
            </a:r>
            <a:r>
              <a:rPr lang="bg-BG" altLang="en-US" sz="3200" dirty="0">
                <a:solidFill>
                  <a:srgbClr val="3926C8"/>
                </a:solidFill>
              </a:rPr>
              <a:t> е активен и целенасочен процес.</a:t>
            </a:r>
            <a:r>
              <a:rPr lang="bg-BG" altLang="en-US" sz="3200" dirty="0"/>
              <a:t> Това обикновено е опитен здравен професионалист, който дава емоционална подкрепа и служи като солиден клиничен модел за новия служител. Общувайки активно с него, </a:t>
            </a:r>
            <a:r>
              <a:rPr lang="bg-BG" altLang="en-US" sz="3200" dirty="0" err="1"/>
              <a:t>обучителят</a:t>
            </a:r>
            <a:r>
              <a:rPr lang="bg-BG" altLang="en-US" sz="3200" dirty="0"/>
              <a:t> има възможност да отговаря на всякакви въпроси и да допринася за изясняване на очакванията от работата. </a:t>
            </a:r>
            <a:r>
              <a:rPr lang="bg-BG" altLang="en-US" sz="3200" dirty="0" err="1"/>
              <a:t>Обучителят</a:t>
            </a:r>
            <a:r>
              <a:rPr lang="bg-BG" altLang="en-US" sz="3200" dirty="0"/>
              <a:t> трябва да има познания по теорията за обучение на възрастни хора (</a:t>
            </a:r>
            <a:r>
              <a:rPr lang="bg-BG" altLang="en-US" sz="3200" dirty="0" err="1"/>
              <a:t>андрагогика</a:t>
            </a:r>
            <a:r>
              <a:rPr lang="bg-BG" altLang="en-US" sz="3200" dirty="0"/>
              <a:t>).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DFA5CF7-1535-4208-BFEF-FF3B84EBE250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369050"/>
          </a:xfrm>
        </p:spPr>
        <p:txBody>
          <a:bodyPr/>
          <a:lstStyle/>
          <a:p>
            <a:r>
              <a:rPr lang="bg-BG" altLang="en-US" b="1" i="1" u="sng" dirty="0">
                <a:solidFill>
                  <a:srgbClr val="3926C8"/>
                </a:solidFill>
              </a:rPr>
              <a:t>Наставничеството</a:t>
            </a:r>
            <a:r>
              <a:rPr lang="bg-BG" altLang="en-US" dirty="0">
                <a:solidFill>
                  <a:srgbClr val="3926C8"/>
                </a:solidFill>
              </a:rPr>
              <a:t> </a:t>
            </a:r>
            <a:r>
              <a:rPr lang="bg-BG" altLang="en-US" dirty="0"/>
              <a:t>представлява още по-високо ниво на човешки взаимодействия. </a:t>
            </a:r>
            <a:br>
              <a:rPr lang="bg-BG" altLang="en-US" dirty="0"/>
            </a:br>
            <a:br>
              <a:rPr lang="bg-BG" altLang="en-US" dirty="0"/>
            </a:br>
            <a:r>
              <a:rPr lang="en-US" altLang="en-US" dirty="0"/>
              <a:t>Darling </a:t>
            </a:r>
            <a:r>
              <a:rPr lang="bg-BG" altLang="en-US" dirty="0"/>
              <a:t>характеризира наставника от позицията на наставляваното лице като: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99335F9-2E0B-4309-A177-1F1E5C757734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440488"/>
          </a:xfrm>
        </p:spPr>
        <p:txBody>
          <a:bodyPr/>
          <a:lstStyle/>
          <a:p>
            <a:r>
              <a:rPr lang="bg-BG" altLang="en-US" sz="3200" dirty="0"/>
              <a:t>- </a:t>
            </a:r>
            <a:r>
              <a:rPr lang="bg-BG" altLang="en-US" sz="3200" dirty="0">
                <a:solidFill>
                  <a:srgbClr val="FF0000"/>
                </a:solidFill>
              </a:rPr>
              <a:t>модел, от който се възхищаваш и комуто искаш да подражаваш;</a:t>
            </a:r>
            <a:br>
              <a:rPr lang="bg-BG" altLang="en-US" sz="3200" dirty="0">
                <a:solidFill>
                  <a:srgbClr val="FF0000"/>
                </a:solidFill>
              </a:rPr>
            </a:br>
            <a:r>
              <a:rPr lang="bg-BG" altLang="en-US" sz="3200" dirty="0"/>
              <a:t>- </a:t>
            </a:r>
            <a:r>
              <a:rPr lang="bg-BG" altLang="en-US" sz="3200" dirty="0">
                <a:solidFill>
                  <a:srgbClr val="FF0000"/>
                </a:solidFill>
              </a:rPr>
              <a:t>лице, придаващо значимост на професията и възможностите й;</a:t>
            </a:r>
            <a:br>
              <a:rPr lang="bg-BG" altLang="en-US" sz="3200" dirty="0">
                <a:solidFill>
                  <a:srgbClr val="FF0000"/>
                </a:solidFill>
              </a:rPr>
            </a:br>
            <a:r>
              <a:rPr lang="bg-BG" altLang="en-US" sz="3200" dirty="0">
                <a:solidFill>
                  <a:srgbClr val="FF0000"/>
                </a:solidFill>
              </a:rPr>
              <a:t>- лице, чийто динамизъм стимулира предприемането на действие;</a:t>
            </a:r>
            <a:br>
              <a:rPr lang="bg-BG" altLang="en-US" sz="3200" dirty="0">
                <a:solidFill>
                  <a:srgbClr val="FF0000"/>
                </a:solidFill>
              </a:rPr>
            </a:br>
            <a:r>
              <a:rPr lang="bg-BG" altLang="en-US" sz="3200" dirty="0">
                <a:solidFill>
                  <a:srgbClr val="FF0000"/>
                </a:solidFill>
              </a:rPr>
              <a:t>- човек, който инвестира време и енергия </a:t>
            </a:r>
            <a:r>
              <a:rPr lang="bg-BG" altLang="en-US" sz="3200" dirty="0"/>
              <a:t>за личното и професионално израстване на друго лице;</a:t>
            </a:r>
            <a:br>
              <a:rPr lang="bg-BG" altLang="en-US" sz="3200" dirty="0"/>
            </a:br>
            <a:r>
              <a:rPr lang="bg-BG" altLang="en-US" sz="3200" dirty="0"/>
              <a:t>- </a:t>
            </a:r>
            <a:r>
              <a:rPr lang="bg-BG" altLang="en-US" sz="3200" dirty="0">
                <a:solidFill>
                  <a:srgbClr val="FF0000"/>
                </a:solidFill>
              </a:rPr>
              <a:t>човек, предлагащ емоционална подкрепа </a:t>
            </a:r>
            <a:r>
              <a:rPr lang="bg-BG" altLang="en-US" sz="3200" dirty="0"/>
              <a:t>и подпомагащ изграждането на самоувереност у друго лице;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613BF6E-F9E0-42BB-9527-2DE1242339E4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440488"/>
          </a:xfrm>
        </p:spPr>
        <p:txBody>
          <a:bodyPr/>
          <a:lstStyle/>
          <a:p>
            <a:r>
              <a:rPr lang="bg-BG" altLang="en-US" sz="3200" dirty="0"/>
              <a:t>- </a:t>
            </a:r>
            <a:r>
              <a:rPr lang="bg-BG" altLang="en-US" sz="3200" dirty="0">
                <a:solidFill>
                  <a:srgbClr val="FF0000"/>
                </a:solidFill>
              </a:rPr>
              <a:t>човек, придържащ се към стандарти за отлична работа</a:t>
            </a:r>
            <a:r>
              <a:rPr lang="bg-BG" altLang="en-US" sz="3200" dirty="0"/>
              <a:t>;</a:t>
            </a:r>
            <a:br>
              <a:rPr lang="bg-BG" altLang="en-US" sz="3200" dirty="0"/>
            </a:br>
            <a:r>
              <a:rPr lang="bg-BG" altLang="en-US" sz="3200" dirty="0"/>
              <a:t>- </a:t>
            </a:r>
            <a:r>
              <a:rPr lang="bg-BG" altLang="en-US" sz="3200" dirty="0">
                <a:solidFill>
                  <a:srgbClr val="FF0000"/>
                </a:solidFill>
              </a:rPr>
              <a:t>треньор</a:t>
            </a:r>
            <a:r>
              <a:rPr lang="bg-BG" altLang="en-US" sz="3200" dirty="0"/>
              <a:t>, който обучава на междуличностни и технически умения, необходими за напредването в професията;</a:t>
            </a:r>
            <a:br>
              <a:rPr lang="bg-BG" altLang="en-US" sz="3200" dirty="0"/>
            </a:br>
            <a:r>
              <a:rPr lang="bg-BG" altLang="en-US" sz="3200" dirty="0"/>
              <a:t>- </a:t>
            </a:r>
            <a:r>
              <a:rPr lang="bg-BG" altLang="en-US" sz="3200" dirty="0">
                <a:solidFill>
                  <a:srgbClr val="FF0000"/>
                </a:solidFill>
              </a:rPr>
              <a:t>лице, предоставящо честно позитивна или негативна обратна връзка</a:t>
            </a:r>
            <a:r>
              <a:rPr lang="bg-BG" altLang="en-US" sz="3200" dirty="0"/>
              <a:t>;</a:t>
            </a:r>
            <a:br>
              <a:rPr lang="bg-BG" altLang="en-US" sz="3200" dirty="0"/>
            </a:br>
            <a:r>
              <a:rPr lang="bg-BG" altLang="en-US" sz="3200" dirty="0"/>
              <a:t>- </a:t>
            </a:r>
            <a:r>
              <a:rPr lang="bg-BG" altLang="en-US" sz="3200" dirty="0">
                <a:solidFill>
                  <a:srgbClr val="FF0000"/>
                </a:solidFill>
              </a:rPr>
              <a:t>отварящ очите</a:t>
            </a:r>
            <a:r>
              <a:rPr lang="bg-BG" altLang="en-US" sz="3200" dirty="0"/>
              <a:t>, т.е. разширява перспективата и посочва нови пътища за оценка на ситуациите;</a:t>
            </a:r>
            <a:br>
              <a:rPr lang="bg-BG" altLang="en-US" sz="3200" dirty="0"/>
            </a:br>
            <a:r>
              <a:rPr lang="bg-BG" altLang="en-US" sz="3200" dirty="0"/>
              <a:t>- </a:t>
            </a:r>
            <a:r>
              <a:rPr lang="bg-BG" altLang="en-US" sz="3200" dirty="0">
                <a:solidFill>
                  <a:srgbClr val="FF0000"/>
                </a:solidFill>
              </a:rPr>
              <a:t>отварящ врат</a:t>
            </a:r>
            <a:r>
              <a:rPr lang="bg-BG" altLang="en-US" sz="3200" dirty="0"/>
              <a:t>ата, т.е. предоставя нови възможности;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05AFE82-CBD2-4931-8753-FC9027477417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440488"/>
          </a:xfrm>
        </p:spPr>
        <p:txBody>
          <a:bodyPr/>
          <a:lstStyle/>
          <a:p>
            <a:r>
              <a:rPr lang="bg-BG" altLang="en-US" sz="3200" dirty="0"/>
              <a:t>- </a:t>
            </a:r>
            <a:r>
              <a:rPr lang="bg-BG" altLang="en-US" sz="3200" dirty="0">
                <a:solidFill>
                  <a:srgbClr val="FF0000"/>
                </a:solidFill>
              </a:rPr>
              <a:t>защитник на идеи</a:t>
            </a:r>
            <a:r>
              <a:rPr lang="bg-BG" altLang="en-US" sz="3200" dirty="0"/>
              <a:t>, т.е. човек, който слуша и обсъжда идеи;</a:t>
            </a:r>
            <a:br>
              <a:rPr lang="bg-BG" altLang="en-US" sz="3200" dirty="0"/>
            </a:br>
            <a:r>
              <a:rPr lang="bg-BG" altLang="en-US" sz="3200" dirty="0"/>
              <a:t>- </a:t>
            </a:r>
            <a:r>
              <a:rPr lang="bg-BG" altLang="en-US" sz="3200" dirty="0">
                <a:solidFill>
                  <a:srgbClr val="FF0000"/>
                </a:solidFill>
              </a:rPr>
              <a:t>лице, което решава проблеми</a:t>
            </a:r>
            <a:r>
              <a:rPr lang="bg-BG" altLang="en-US" sz="3200" dirty="0"/>
              <a:t>, т.е. помага в изследването на проблемите и идентифицирането на възможни решения;</a:t>
            </a:r>
            <a:br>
              <a:rPr lang="bg-BG" altLang="en-US" sz="3200" dirty="0"/>
            </a:br>
            <a:r>
              <a:rPr lang="bg-BG" altLang="en-US" sz="3200" dirty="0"/>
              <a:t>- </a:t>
            </a:r>
            <a:r>
              <a:rPr lang="bg-BG" altLang="en-US" sz="3200" dirty="0">
                <a:solidFill>
                  <a:srgbClr val="FF0000"/>
                </a:solidFill>
              </a:rPr>
              <a:t>съветник относно кариерата</a:t>
            </a:r>
            <a:r>
              <a:rPr lang="bg-BG" altLang="en-US" sz="3200" dirty="0"/>
              <a:t>, т.е. помага в разработването на краткосрочни и дългосрочни планове за развитие на кариерата;</a:t>
            </a:r>
            <a:br>
              <a:rPr lang="bg-BG" altLang="en-US" sz="3200" dirty="0"/>
            </a:br>
            <a:r>
              <a:rPr lang="bg-BG" altLang="en-US" sz="3200" dirty="0"/>
              <a:t>- </a:t>
            </a:r>
            <a:r>
              <a:rPr lang="bg-BG" altLang="en-US" sz="3200" dirty="0">
                <a:solidFill>
                  <a:srgbClr val="FF0000"/>
                </a:solidFill>
              </a:rPr>
              <a:t>предизвикател, </a:t>
            </a:r>
            <a:r>
              <a:rPr lang="bg-BG" altLang="en-US" sz="3200" dirty="0"/>
              <a:t>т.е. лице, което насърчава към по-критично и по-детайлно изследване на въпросите.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096469D-358E-4963-A247-F62403BA7ACE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44048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bg-BG" altLang="en-US" sz="4000" dirty="0">
                <a:solidFill>
                  <a:srgbClr val="3926C8"/>
                </a:solidFill>
              </a:rPr>
              <a:t>Някои категории здравни кадри</a:t>
            </a:r>
            <a:r>
              <a:rPr lang="bg-BG" altLang="en-US" sz="4000" dirty="0"/>
              <a:t> имат специфични проблеми в адаптацията към новите си роли:</a:t>
            </a:r>
            <a:br>
              <a:rPr lang="bg-BG" altLang="en-US" sz="4000" dirty="0"/>
            </a:br>
            <a:r>
              <a:rPr lang="bg-BG" altLang="en-US" sz="4000" dirty="0"/>
              <a:t>- </a:t>
            </a:r>
            <a:r>
              <a:rPr lang="bg-BG" altLang="en-US" sz="4000" dirty="0" err="1"/>
              <a:t>новозавършилите</a:t>
            </a:r>
            <a:r>
              <a:rPr lang="bg-BG" altLang="en-US" sz="4000" dirty="0"/>
              <a:t> лица, </a:t>
            </a:r>
            <a:br>
              <a:rPr lang="bg-BG" altLang="en-US" sz="4000" dirty="0"/>
            </a:br>
            <a:r>
              <a:rPr lang="bg-BG" altLang="en-US" sz="4000" dirty="0"/>
              <a:t>- </a:t>
            </a:r>
            <a:r>
              <a:rPr lang="bg-BG" altLang="en-US" sz="4000" dirty="0" err="1"/>
              <a:t>лица</a:t>
            </a:r>
            <a:r>
              <a:rPr lang="bg-BG" altLang="en-US" sz="4000" dirty="0"/>
              <a:t> с промяна в досегашната си роля, </a:t>
            </a:r>
            <a:br>
              <a:rPr lang="bg-BG" altLang="en-US" sz="4000" dirty="0"/>
            </a:br>
            <a:r>
              <a:rPr lang="bg-BG" altLang="en-US" sz="4000" dirty="0"/>
              <a:t>- опитни кадри в условията на преход към нови технологии и развитие.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7B3E76C-F4B7-463A-AD42-7542A1B5BA52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3690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bg-BG" altLang="en-US" sz="3600" dirty="0" err="1">
                <a:solidFill>
                  <a:srgbClr val="3926C8"/>
                </a:solidFill>
              </a:rPr>
              <a:t>Новозавършилите</a:t>
            </a:r>
            <a:r>
              <a:rPr lang="bg-BG" altLang="en-US" sz="3600" dirty="0">
                <a:solidFill>
                  <a:srgbClr val="3926C8"/>
                </a:solidFill>
              </a:rPr>
              <a:t> </a:t>
            </a:r>
            <a:r>
              <a:rPr lang="bg-BG" altLang="en-US" sz="2800" dirty="0"/>
              <a:t>изпитват особен страх и трудности в адаптирането си към новата работна среда. Често се наблюдава шок, предизвикан от конфликта между очакванията и действителността. За намаляване на напрежението и плавен преход към новата роля много болнични заведения в развитите страни разработват и прилагат програми на удължена ориентация от 6 седмици до 6 месеца, по време на която </a:t>
            </a:r>
            <a:r>
              <a:rPr lang="bg-BG" altLang="en-US" sz="2800" dirty="0" err="1"/>
              <a:t>новозавършилият</a:t>
            </a:r>
            <a:r>
              <a:rPr lang="bg-BG" altLang="en-US" sz="2800" dirty="0"/>
              <a:t> специалист (сестра, акушерка и др.) се прикрепва към </a:t>
            </a:r>
            <a:r>
              <a:rPr lang="bg-BG" altLang="en-US" sz="2800" dirty="0" err="1"/>
              <a:t>обучителя</a:t>
            </a:r>
            <a:r>
              <a:rPr lang="bg-BG" altLang="en-US" sz="2800" dirty="0"/>
              <a:t> и постепенно поема грижи за пациентите в еднаква степен с </a:t>
            </a:r>
            <a:r>
              <a:rPr lang="bg-BG" altLang="en-US" sz="2800" dirty="0" err="1"/>
              <a:t>обучителя</a:t>
            </a:r>
            <a:r>
              <a:rPr lang="bg-BG" altLang="en-US" sz="2800" dirty="0"/>
              <a:t>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D94B3F8-8B3A-43DF-9AC5-74EC6CCD5ED7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369050"/>
          </a:xfrm>
        </p:spPr>
        <p:txBody>
          <a:bodyPr/>
          <a:lstStyle/>
          <a:p>
            <a:r>
              <a:rPr lang="bg-BG" altLang="en-US" sz="3200" b="1">
                <a:solidFill>
                  <a:srgbClr val="3926C8"/>
                </a:solidFill>
              </a:rPr>
              <a:t>Новоназначените старши или главни сестри</a:t>
            </a:r>
            <a:r>
              <a:rPr lang="bg-BG" altLang="en-US" sz="3200"/>
              <a:t> също изпитват стрес, породен от неяснотата и огромния обем работа в новата си роля. Недостатъчната ориентация може да доведе до поредици от мениджърски грешки. Предишният мениджър обикновено работи пряко с новия мениджър не повече от 1 седмица, особено ако новият мениджър е запознат с организацията. Ако новият мениджър е привлечен отвън, периодът на ориентация би трябвало да се удължи.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DBC108F-B676-4910-8419-A8349B1730F0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369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bg-BG" altLang="en-US" sz="3600">
                <a:solidFill>
                  <a:srgbClr val="3926C8"/>
                </a:solidFill>
              </a:rPr>
              <a:t>Нов мениджър</a:t>
            </a:r>
            <a:r>
              <a:rPr lang="bg-BG" altLang="en-US" sz="3600"/>
              <a:t> често се назначава на вакантна или на новоразкрита длъжност. В такива случаи мениджърът от по-високо ниво може да окаже неоценима помощ. Може да бъде определен мениджър от друго звено за подпомагане на ориентацията в новите задължения и роли или пък да се използва мениджърска група в организацията, с която новите мениджъри да могат да се консултират.</a:t>
            </a:r>
            <a:r>
              <a:rPr lang="bg-BG" altLang="en-US" sz="400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5E05B95-A060-4BBB-A231-077E7C54C040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23012"/>
          </a:xfrm>
        </p:spPr>
        <p:txBody>
          <a:bodyPr/>
          <a:lstStyle/>
          <a:p>
            <a:pPr algn="ctr"/>
            <a:r>
              <a:rPr lang="bg-BG" altLang="en-US" b="1" dirty="0">
                <a:solidFill>
                  <a:srgbClr val="FF0000"/>
                </a:solidFill>
                <a:latin typeface="Times New Roman" pitchFamily="18" charset="0"/>
              </a:rPr>
              <a:t>ИНДОКТРИНИРАНЕ: ВЪВЕЖДАНЕ В ДЛЪЖНОСТ, ОРИЕНТАЦИЯ И СОЦИАЛИЗАЦИЯ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-1227138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altLang="en-US"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AEE773C-02D9-4AF3-ADE7-4209E25F88C8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36905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bg-BG" altLang="en-US" sz="3200" dirty="0"/>
              <a:t>Голямо значение при промяна в статуса на здравния професионалист има </a:t>
            </a:r>
            <a:r>
              <a:rPr lang="bg-BG" altLang="en-US" sz="3200" b="1" dirty="0">
                <a:solidFill>
                  <a:srgbClr val="1302F0"/>
                </a:solidFill>
              </a:rPr>
              <a:t>ясното разбиране и осмисляне на очакванията от новата роля.</a:t>
            </a:r>
            <a:r>
              <a:rPr lang="bg-BG" altLang="en-US" sz="3200" dirty="0"/>
              <a:t> При предвижване към по-висок статус длъжностните характеристики стават по-неясни и неопределени. Следователно, изясняването на работните роли в адекватни длъжностни характеристики е важно средство в процеса на </a:t>
            </a:r>
            <a:r>
              <a:rPr lang="bg-BG" altLang="en-US" sz="3200" dirty="0" err="1"/>
              <a:t>ресоциализация</a:t>
            </a:r>
            <a:r>
              <a:rPr lang="bg-BG" altLang="en-US" sz="3200" dirty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8E60311-C725-4393-AD02-D962B98224EB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44048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bg-BG" altLang="en-US" sz="4000" b="1" dirty="0">
                <a:solidFill>
                  <a:srgbClr val="3926C8"/>
                </a:solidFill>
              </a:rPr>
              <a:t>Опитните здравни професионалисти </a:t>
            </a:r>
            <a:r>
              <a:rPr lang="bg-BG" altLang="en-US" sz="4000" dirty="0"/>
              <a:t>също могат да заемат нови длъжности по различни причини – преместване на същата длъжност в друго отделение или звено в същата организация, заемане на нова различна длъжност в същата или в друга организация и т.н.</a:t>
            </a:r>
            <a:r>
              <a:rPr lang="bg-BG" altLang="en-US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ADD897F-7632-4564-B8E0-02C93DD56ECA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440488"/>
          </a:xfrm>
        </p:spPr>
        <p:txBody>
          <a:bodyPr/>
          <a:lstStyle/>
          <a:p>
            <a:r>
              <a:rPr lang="bg-BG" altLang="en-US" sz="3600" dirty="0"/>
              <a:t>В такива случаи възникват специфични потребности от ориентация: преход от роля на опитен експерт към роля на новак или пък преход от познатото към непознатото. Особено внимание следва да се отделя на специфичните ценности и поведение, необходими за новите роли. Мениджърът играе важна роля в процеса на възприемане на новите ценности и групови норми.</a:t>
            </a:r>
            <a:r>
              <a:rPr lang="bg-BG" altLang="en-US" sz="4000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E43F2D5-51D1-4C5F-8939-CACBA3E14062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369050"/>
          </a:xfrm>
        </p:spPr>
        <p:txBody>
          <a:bodyPr/>
          <a:lstStyle/>
          <a:p>
            <a:r>
              <a:rPr lang="bg-BG" altLang="en-US" sz="3600" b="1" i="1" u="sng" dirty="0">
                <a:solidFill>
                  <a:srgbClr val="FF0000"/>
                </a:solidFill>
              </a:rPr>
              <a:t>РАБОТНИ ГРАФИЦИ</a:t>
            </a:r>
            <a:br>
              <a:rPr lang="bg-BG" altLang="en-US" sz="3600" dirty="0"/>
            </a:br>
            <a:r>
              <a:rPr lang="bg-BG" altLang="en-US" sz="3600" dirty="0"/>
              <a:t>Адекватното осигуряване с персонал включва разработване на определен работен график. Ефективният работен график повишава удовлетворението на сестрите от работата.</a:t>
            </a:r>
            <a:br>
              <a:rPr lang="bg-BG" altLang="en-US" sz="3600" dirty="0"/>
            </a:br>
            <a:br>
              <a:rPr lang="bg-BG" altLang="en-US" sz="3600" dirty="0"/>
            </a:br>
            <a:r>
              <a:rPr lang="bg-BG" altLang="en-US" sz="3600" dirty="0"/>
              <a:t>Работният график може да бъде:</a:t>
            </a:r>
            <a:br>
              <a:rPr lang="bg-BG" altLang="en-US" sz="3600" dirty="0"/>
            </a:br>
            <a:r>
              <a:rPr lang="bg-BG" altLang="en-US" sz="3600" dirty="0"/>
              <a:t>- </a:t>
            </a:r>
            <a:r>
              <a:rPr lang="bg-BG" altLang="en-US" sz="3600" b="1" dirty="0">
                <a:solidFill>
                  <a:srgbClr val="3926C8"/>
                </a:solidFill>
              </a:rPr>
              <a:t>цикличен или </a:t>
            </a:r>
            <a:br>
              <a:rPr lang="bg-BG" altLang="en-US" sz="3600" b="1" dirty="0">
                <a:solidFill>
                  <a:srgbClr val="3926C8"/>
                </a:solidFill>
              </a:rPr>
            </a:br>
            <a:r>
              <a:rPr lang="bg-BG" altLang="en-US" sz="3600" b="1" dirty="0">
                <a:solidFill>
                  <a:srgbClr val="3926C8"/>
                </a:solidFill>
              </a:rPr>
              <a:t>- променлив</a:t>
            </a:r>
            <a:r>
              <a:rPr lang="bg-BG" altLang="en-US" sz="3600" dirty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3C443AD-76EC-4F2C-AE8C-4C027DB558C4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296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bg-BG" altLang="en-US" b="1" i="1" u="sng" dirty="0">
                <a:solidFill>
                  <a:schemeClr val="hlink"/>
                </a:solidFill>
              </a:rPr>
              <a:t>Цикличният график:</a:t>
            </a:r>
            <a:br>
              <a:rPr lang="bg-BG" altLang="en-US" b="1" i="1" u="sng" dirty="0">
                <a:solidFill>
                  <a:schemeClr val="hlink"/>
                </a:solidFill>
              </a:rPr>
            </a:br>
            <a:br>
              <a:rPr lang="bg-BG" altLang="en-US" b="1" i="1" u="sng" dirty="0">
                <a:solidFill>
                  <a:schemeClr val="hlink"/>
                </a:solidFill>
              </a:rPr>
            </a:br>
            <a:r>
              <a:rPr lang="bg-BG" altLang="en-US" dirty="0"/>
              <a:t>- </a:t>
            </a:r>
            <a:r>
              <a:rPr lang="bg-BG" altLang="en-US" sz="4000" dirty="0"/>
              <a:t>Повтаря основните елементи в течение на определен период.</a:t>
            </a:r>
            <a:br>
              <a:rPr lang="bg-BG" altLang="en-US" sz="4000" dirty="0"/>
            </a:br>
            <a:br>
              <a:rPr lang="bg-BG" altLang="en-US" sz="4000" dirty="0"/>
            </a:br>
            <a:r>
              <a:rPr lang="bg-BG" altLang="en-US" sz="4000" dirty="0"/>
              <a:t>- Персоналът работи определен брой дни с конкретни почивни дни.</a:t>
            </a:r>
            <a:br>
              <a:rPr lang="bg-BG" altLang="en-US" sz="4000" dirty="0"/>
            </a:br>
            <a:br>
              <a:rPr lang="bg-BG" altLang="en-US" sz="4000" dirty="0"/>
            </a:br>
            <a:r>
              <a:rPr lang="bg-BG" altLang="en-US" sz="4000" dirty="0"/>
              <a:t>- Това позволява на лицата  предварително да разпределят времето си и да го планират по подходящ начин.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4934D07-845E-4696-9932-0EB205C88468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692696"/>
            <a:ext cx="8510588" cy="5184576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bg-BG" altLang="en-US" sz="3600" b="1" i="1" u="sng" dirty="0">
                <a:solidFill>
                  <a:schemeClr val="hlink"/>
                </a:solidFill>
              </a:rPr>
            </a:br>
            <a:r>
              <a:rPr lang="bg-BG" altLang="en-US" sz="3600" b="1" i="1" u="sng" dirty="0">
                <a:solidFill>
                  <a:schemeClr val="hlink"/>
                </a:solidFill>
              </a:rPr>
              <a:t>Променливият график:</a:t>
            </a:r>
            <a:br>
              <a:rPr lang="bg-BG" altLang="en-US" sz="3600" b="1" i="1" u="sng" dirty="0">
                <a:solidFill>
                  <a:schemeClr val="hlink"/>
                </a:solidFill>
              </a:rPr>
            </a:br>
            <a:br>
              <a:rPr lang="bg-BG" altLang="en-US" sz="3600" dirty="0"/>
            </a:br>
            <a:r>
              <a:rPr lang="bg-BG" altLang="en-US" sz="3600" dirty="0"/>
              <a:t>- Варира постоянно на базата на променящите се нужди от персонал.</a:t>
            </a:r>
            <a:br>
              <a:rPr lang="bg-BG" altLang="en-US" sz="3600" dirty="0"/>
            </a:br>
            <a:br>
              <a:rPr lang="bg-BG" altLang="en-US" sz="3600" dirty="0"/>
            </a:br>
            <a:r>
              <a:rPr lang="bg-BG" altLang="en-US" sz="3600" dirty="0"/>
              <a:t>- Персоналът се разпределя в зависимост от броя на пациентите, техните нива на тежест и нивото на изискваните умения.</a:t>
            </a:r>
            <a:br>
              <a:rPr lang="bg-BG" altLang="en-US" sz="3600" dirty="0"/>
            </a:br>
            <a:br>
              <a:rPr lang="bg-BG" altLang="en-US" sz="3600" dirty="0"/>
            </a:br>
            <a:endParaRPr lang="bg-BG" altLang="en-US" sz="3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2BEB5C5-EDE9-4BFA-94FB-F9CB2631E879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369050"/>
          </a:xfrm>
        </p:spPr>
        <p:txBody>
          <a:bodyPr/>
          <a:lstStyle/>
          <a:p>
            <a:r>
              <a:rPr lang="bg-BG" altLang="en-US"/>
              <a:t>Системата за осигуряване с персонал може да бъде </a:t>
            </a:r>
            <a:r>
              <a:rPr lang="bg-BG" altLang="en-US">
                <a:solidFill>
                  <a:srgbClr val="3926C8"/>
                </a:solidFill>
              </a:rPr>
              <a:t>централизирана или децентрализирана</a:t>
            </a:r>
            <a:r>
              <a:rPr lang="bg-BG" altLang="en-US"/>
              <a:t> в зависимост от организационната структура на здравното заведение.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2705726-7F2E-47EC-BA6B-F7CEC805E04D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pPr algn="ctr"/>
            <a:r>
              <a:rPr lang="bg-BG" b="1" dirty="0">
                <a:solidFill>
                  <a:srgbClr val="FF0000"/>
                </a:solidFill>
              </a:rPr>
              <a:t>РАЗВИТИЕ И ОБУЧЕНИЕ НА ПЕРСОНАЛА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37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93441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96944" cy="5760640"/>
          </a:xfrm>
        </p:spPr>
        <p:txBody>
          <a:bodyPr/>
          <a:lstStyle/>
          <a:p>
            <a:br>
              <a:rPr lang="bg-BG" sz="3200" dirty="0">
                <a:solidFill>
                  <a:srgbClr val="FF0000"/>
                </a:solidFill>
              </a:rPr>
            </a:br>
            <a:br>
              <a:rPr lang="bg-BG" sz="3200" dirty="0">
                <a:solidFill>
                  <a:srgbClr val="FF0000"/>
                </a:solidFill>
              </a:rPr>
            </a:br>
            <a:r>
              <a:rPr lang="bg-BG" sz="3200" dirty="0">
                <a:solidFill>
                  <a:srgbClr val="FF0000"/>
                </a:solidFill>
              </a:rPr>
              <a:t>Развитието на персонала </a:t>
            </a:r>
            <a:r>
              <a:rPr lang="bg-BG" sz="3200" dirty="0"/>
              <a:t>е</a:t>
            </a:r>
            <a:r>
              <a:rPr lang="bg-BG" sz="3200" dirty="0">
                <a:solidFill>
                  <a:srgbClr val="FF0000"/>
                </a:solidFill>
              </a:rPr>
              <a:t> </a:t>
            </a:r>
            <a:r>
              <a:rPr lang="bg-BG" sz="3200" i="1" dirty="0"/>
              <a:t>система за предоставяне на възможности за разкриване на пълния потенциал на служителите чрез подобряване на  уменията и компетентностите им.</a:t>
            </a:r>
            <a:br>
              <a:rPr lang="bg-BG" sz="3200" i="1" dirty="0"/>
            </a:br>
            <a:br>
              <a:rPr lang="bg-BG" sz="3200" i="1" dirty="0"/>
            </a:br>
            <a:r>
              <a:rPr lang="bg-BG" sz="3200" i="1" dirty="0"/>
              <a:t>Т</a:t>
            </a:r>
            <a:r>
              <a:rPr lang="bg-BG" sz="3200" dirty="0"/>
              <a:t>ова означава насърчаване на служителите за придобиване на нови умения и знания чрез обучение и определяне на областите, в които новите знания и умения могат да се  прилагат.</a:t>
            </a:r>
            <a:br>
              <a:rPr lang="bg-BG" sz="3200" i="1" dirty="0"/>
            </a:br>
            <a:br>
              <a:rPr lang="bg-BG" sz="3600" i="1" dirty="0"/>
            </a:br>
            <a:r>
              <a:rPr lang="bg-BG" sz="3600" i="1" dirty="0"/>
              <a:t>  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38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74161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2800" dirty="0"/>
              <a:t>Дейностите по обучение и развитие в организацията имат няколко цели, насочени към подобряване на изпълнението на работата и характеристиките на организационния живот:</a:t>
            </a:r>
            <a:br>
              <a:rPr lang="en-US" sz="2800" dirty="0"/>
            </a:br>
            <a:r>
              <a:rPr lang="bg-BG" sz="2800" dirty="0"/>
              <a:t>- Придобиване на нови и развитие на съществуващите знания и умения;</a:t>
            </a:r>
            <a:br>
              <a:rPr lang="en-US" sz="2800" dirty="0"/>
            </a:br>
            <a:r>
              <a:rPr lang="bg-BG" sz="2800" dirty="0"/>
              <a:t>- Развитие на потенциала на служителите в съответствие с изискванията на конкретната дейност и приоритетите на организацията;</a:t>
            </a:r>
            <a:br>
              <a:rPr lang="en-US" sz="2800" dirty="0"/>
            </a:br>
            <a:r>
              <a:rPr lang="bg-BG" sz="2800" dirty="0"/>
              <a:t> - Подготвяне на персонала да се справя по -добре с промени и непредвидени обстоятелства;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39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7983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636096"/>
          </a:xfrm>
        </p:spPr>
        <p:txBody>
          <a:bodyPr/>
          <a:lstStyle/>
          <a:p>
            <a:r>
              <a:rPr lang="bg-BG" dirty="0"/>
              <a:t>Първите стъпки в приспособяването на новите служители към целите на организацията се означават с понятието </a:t>
            </a:r>
            <a:r>
              <a:rPr lang="bg-BG" b="1" dirty="0">
                <a:solidFill>
                  <a:srgbClr val="FF0000"/>
                </a:solidFill>
              </a:rPr>
              <a:t>„</a:t>
            </a:r>
            <a:r>
              <a:rPr lang="bg-BG" b="1" dirty="0" err="1">
                <a:solidFill>
                  <a:srgbClr val="FF0000"/>
                </a:solidFill>
              </a:rPr>
              <a:t>индоктриниране</a:t>
            </a:r>
            <a:r>
              <a:rPr lang="bg-BG" b="1" dirty="0">
                <a:solidFill>
                  <a:srgbClr val="FF0000"/>
                </a:solidFill>
              </a:rPr>
              <a:t>”, </a:t>
            </a:r>
            <a:r>
              <a:rPr lang="bg-BG" dirty="0"/>
              <a:t>т.е. приобщаване към доктрината на съответната организация.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85937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2000" dirty="0"/>
              <a:t>- </a:t>
            </a:r>
            <a:r>
              <a:rPr lang="bg-BG" sz="3200" dirty="0"/>
              <a:t>Предоставяне на възможност за конкурентно предимство;</a:t>
            </a:r>
            <a:br>
              <a:rPr lang="en-US" sz="3200" dirty="0"/>
            </a:br>
            <a:r>
              <a:rPr lang="bg-BG" sz="3200" dirty="0"/>
              <a:t>- Подобряване изпълнението на служебните задължения и работата на екипите;</a:t>
            </a:r>
            <a:br>
              <a:rPr lang="en-US" sz="3200" dirty="0"/>
            </a:br>
            <a:r>
              <a:rPr lang="bg-BG" sz="3200" dirty="0"/>
              <a:t>- Повишаване на удовлетворението от работата и личната мотивация;</a:t>
            </a:r>
            <a:br>
              <a:rPr lang="en-US" sz="3200" dirty="0"/>
            </a:br>
            <a:r>
              <a:rPr lang="bg-BG" sz="3200" dirty="0"/>
              <a:t>- Даване на възможност за делегиране на по-сложни задачи на служителите, развитие на новаторско мислене и др.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40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82399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2400" dirty="0"/>
              <a:t>	Основен фактор за ефективен мениджмънт на човешките ресурси е </a:t>
            </a:r>
            <a:r>
              <a:rPr lang="bg-BG" sz="2400" b="1" dirty="0">
                <a:solidFill>
                  <a:srgbClr val="FF0000"/>
                </a:solidFill>
              </a:rPr>
              <a:t>управлението на кариерата </a:t>
            </a:r>
            <a:r>
              <a:rPr lang="bg-BG" sz="2400" dirty="0"/>
              <a:t>на всеки служител, която е официален израз на  професионално развитие на всеки индивид. 	Ясното планиране на кариерата е силен мотивиращ фактор за всеки служител и задоволява потребностите на ниво </a:t>
            </a:r>
            <a:r>
              <a:rPr lang="bg-BG" sz="2400" dirty="0" err="1"/>
              <a:t>себереализация</a:t>
            </a:r>
            <a:r>
              <a:rPr lang="bg-BG" sz="2400" dirty="0"/>
              <a:t>.</a:t>
            </a:r>
            <a:br>
              <a:rPr lang="en-US" sz="2400" dirty="0"/>
            </a:br>
            <a:br>
              <a:rPr lang="bg-BG" sz="2400" dirty="0"/>
            </a:br>
            <a:r>
              <a:rPr lang="bg-BG" sz="2400" dirty="0"/>
              <a:t>	Липсата на ясна перспектива за кариерно развитие води до </a:t>
            </a:r>
            <a:r>
              <a:rPr lang="bg-BG" sz="2400" dirty="0" err="1"/>
              <a:t>демотивация</a:t>
            </a:r>
            <a:r>
              <a:rPr lang="bg-BG" sz="2400" dirty="0"/>
              <a:t> с всички негативни последици – професионална неудовлетвореност, конфликтни ситуации, ниско качество на здравните услуги, честа смяна на работното място или напускане на професията. </a:t>
            </a:r>
            <a:br>
              <a:rPr lang="bg-BG" sz="2400" dirty="0"/>
            </a:br>
            <a:r>
              <a:rPr lang="bg-BG" sz="2400" dirty="0"/>
              <a:t>	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41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37895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3200" b="1" i="1" dirty="0"/>
              <a:t>Кариерното планиране</a:t>
            </a:r>
            <a:r>
              <a:rPr lang="bg-BG" sz="3200" dirty="0"/>
              <a:t> </a:t>
            </a:r>
            <a:r>
              <a:rPr lang="bg-BG" sz="3200" b="1" i="1" dirty="0"/>
              <a:t>и мениджмънт</a:t>
            </a:r>
            <a:r>
              <a:rPr lang="bg-BG" sz="3200" dirty="0"/>
              <a:t> съставляват основна част от кариерното развитие. Изключително важни са следните моменти в дейността на мениджъра:</a:t>
            </a:r>
            <a:br>
              <a:rPr lang="en-US" sz="3200" dirty="0"/>
            </a:br>
            <a:r>
              <a:rPr lang="bg-BG" sz="3200" dirty="0"/>
              <a:t>- Дизайн на развитието на служителя (съставяне на кариерен план);</a:t>
            </a:r>
            <a:br>
              <a:rPr lang="en-US" sz="3200" dirty="0"/>
            </a:br>
            <a:r>
              <a:rPr lang="bg-BG" sz="3200" dirty="0"/>
              <a:t>- Развитие и комуникиране на кариерния план;</a:t>
            </a:r>
            <a:br>
              <a:rPr lang="en-US" sz="3200" dirty="0"/>
            </a:br>
            <a:r>
              <a:rPr lang="bg-BG" sz="3200" dirty="0"/>
              <a:t>- Координиране на ротацията на работните места;</a:t>
            </a:r>
            <a:br>
              <a:rPr lang="en-US" sz="3200" dirty="0"/>
            </a:b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42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7117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pPr lvl="0"/>
            <a:r>
              <a:rPr lang="bg-BG" sz="3600" dirty="0"/>
              <a:t>- </a:t>
            </a:r>
            <a:r>
              <a:rPr lang="bg-BG" sz="3200" dirty="0"/>
              <a:t>Управление на политиките на повишение, трансфер, дисциплинарни действия, уволнение и други процедури; </a:t>
            </a:r>
            <a:br>
              <a:rPr lang="bg-BG" sz="3200" dirty="0"/>
            </a:br>
            <a:r>
              <a:rPr lang="bg-BG" sz="3200" dirty="0"/>
              <a:t>- Преглед и изпълнение на процесите на повишение, трансфер, дисциплинарни действия, политики на уволнение, прекъсване на договори; </a:t>
            </a:r>
            <a:br>
              <a:rPr lang="en-US" sz="3200" dirty="0"/>
            </a:br>
            <a:r>
              <a:rPr lang="bg-BG" sz="3200" dirty="0"/>
              <a:t>- Развитие и администриране на уволненията, включително пенсиониране, осигуряване на помощ при напускане. 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43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35053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2800" b="1" i="1" dirty="0"/>
              <a:t>Кариерният план </a:t>
            </a:r>
            <a:r>
              <a:rPr lang="bg-BG" sz="2800" dirty="0"/>
              <a:t>трябва да подпомага развитието на персоналните умения, особено в началото на наемането на новия служител. За тази цел е необходимо честно отношение на ръководителите към служителите, ред и дисциплина и взаимно доверие. Важна роля има наставничеството, което може да се осъществява от повече индивиди и организирането на допълнителни обучения за служителите, особено при въвеждането на нови технологии. 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44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18548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2800" dirty="0"/>
              <a:t>Постигането на съответствие между изискванията за заемане на определена позиция и характеристиките на служителя изисква: </a:t>
            </a:r>
            <a:br>
              <a:rPr lang="bg-BG" sz="2800" dirty="0"/>
            </a:br>
            <a:r>
              <a:rPr lang="bg-BG" sz="2800" dirty="0"/>
              <a:t>- идентифициране на обучителните нужди на групите и индивидите;</a:t>
            </a:r>
            <a:br>
              <a:rPr lang="bg-BG" sz="2800" dirty="0"/>
            </a:br>
            <a:r>
              <a:rPr lang="bg-BG" sz="2800" dirty="0"/>
              <a:t>- дизайн на подходящи обучителни програми (общи и/или ориентиращи програми, технически програми за умения и знания, директно насочени към извършваната работа, програми за изграждане на индивидуални умения за специфични дейности и др. 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45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482693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pPr algn="ctr"/>
            <a:r>
              <a:rPr lang="bg-BG" sz="4000" b="1" dirty="0">
                <a:solidFill>
                  <a:srgbClr val="FF0000"/>
                </a:solidFill>
              </a:rPr>
              <a:t>ПЛАНИРАНЕ НА ОБУЧЕНИЕТО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46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8075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2800" dirty="0"/>
              <a:t>Планирането на обучението включва:</a:t>
            </a:r>
            <a:br>
              <a:rPr lang="bg-BG" sz="2800" dirty="0"/>
            </a:br>
            <a:br>
              <a:rPr lang="en-US" sz="2800" dirty="0"/>
            </a:br>
            <a:r>
              <a:rPr lang="bg-BG" sz="2800" dirty="0"/>
              <a:t>1.Определяне на потребностите от обучение.</a:t>
            </a:r>
            <a:br>
              <a:rPr lang="bg-BG" sz="2800" dirty="0"/>
            </a:br>
            <a:r>
              <a:rPr lang="bg-BG" sz="2800" dirty="0"/>
              <a:t> </a:t>
            </a:r>
            <a:br>
              <a:rPr lang="en-US" sz="2800" dirty="0"/>
            </a:br>
            <a:r>
              <a:rPr lang="bg-BG" sz="2800" dirty="0"/>
              <a:t>2.Анализ на потребностите от обучение -  идентифициране и сравняване на актуалното с желаното равнище на изпълнение на работата.</a:t>
            </a:r>
            <a:br>
              <a:rPr lang="bg-BG" sz="2800" dirty="0"/>
            </a:br>
            <a:r>
              <a:rPr lang="bg-BG" sz="2800" dirty="0"/>
              <a:t>Анализът на потребностите обучение включва проучване на всяка група/категория служители по отношение на това какво се опитват да постигнат, какво трябва да постигнат, какви са бариерите и препятствията и как могат те да се преодолеят чрез обучение.</a:t>
            </a:r>
            <a:br>
              <a:rPr lang="en-US" sz="2800" dirty="0"/>
            </a:br>
            <a:r>
              <a:rPr lang="bg-BG" sz="2800" dirty="0"/>
              <a:t> 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47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61525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bg-BG" sz="2800" b="1" i="1" dirty="0">
                <a:solidFill>
                  <a:srgbClr val="3926C8"/>
                </a:solidFill>
              </a:rPr>
              <a:t>Два основни подхода за анализ на потребностите от обучение:</a:t>
            </a:r>
            <a:r>
              <a:rPr lang="bg-BG" sz="2800" dirty="0">
                <a:solidFill>
                  <a:srgbClr val="3926C8"/>
                </a:solidFill>
              </a:rPr>
              <a:t> </a:t>
            </a:r>
            <a:br>
              <a:rPr lang="bg-BG" sz="2800" dirty="0">
                <a:solidFill>
                  <a:srgbClr val="3926C8"/>
                </a:solidFill>
              </a:rPr>
            </a:br>
            <a:br>
              <a:rPr lang="bg-BG" sz="2800" dirty="0"/>
            </a:br>
            <a:r>
              <a:rPr lang="bg-BG" sz="2800" dirty="0">
                <a:solidFill>
                  <a:srgbClr val="3926C8"/>
                </a:solidFill>
              </a:rPr>
              <a:t>- </a:t>
            </a:r>
            <a:r>
              <a:rPr lang="bg-BG" sz="2800" b="1" i="1" dirty="0">
                <a:solidFill>
                  <a:srgbClr val="3926C8"/>
                </a:solidFill>
              </a:rPr>
              <a:t>стратегически</a:t>
            </a:r>
            <a:r>
              <a:rPr lang="bg-BG" sz="2800" b="1" i="1" dirty="0"/>
              <a:t>, </a:t>
            </a:r>
            <a:r>
              <a:rPr lang="bg-BG" sz="2800" dirty="0"/>
              <a:t>при който потребностите от обучение се извеждат на базата на стратегическите цели на организацията, мисията и бизнес плановете;</a:t>
            </a:r>
            <a:br>
              <a:rPr lang="bg-BG" sz="2800" dirty="0"/>
            </a:br>
            <a:br>
              <a:rPr lang="bg-BG" sz="2800" dirty="0"/>
            </a:br>
            <a:r>
              <a:rPr lang="bg-BG" sz="2800" dirty="0">
                <a:solidFill>
                  <a:srgbClr val="3926C8"/>
                </a:solidFill>
              </a:rPr>
              <a:t>- </a:t>
            </a:r>
            <a:r>
              <a:rPr lang="bg-BG" sz="2800" b="1" i="1" dirty="0">
                <a:solidFill>
                  <a:srgbClr val="3926C8"/>
                </a:solidFill>
              </a:rPr>
              <a:t>реактивен</a:t>
            </a:r>
            <a:r>
              <a:rPr lang="bg-BG" sz="2800" dirty="0"/>
              <a:t>, при който се анализират конкретните проблеми, проявили се в изпълнението на работата.</a:t>
            </a:r>
            <a:br>
              <a:rPr lang="en-US" sz="2800" dirty="0"/>
            </a:br>
            <a:br>
              <a:rPr lang="bg-BG" sz="2800" dirty="0"/>
            </a:br>
            <a:r>
              <a:rPr lang="bg-BG" sz="2800" dirty="0"/>
              <a:t>Двата подхода са взаимно допълващи се и трябва да се използват едновременно. 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48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84207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904656"/>
          </a:xfrm>
        </p:spPr>
        <p:txBody>
          <a:bodyPr/>
          <a:lstStyle/>
          <a:p>
            <a:br>
              <a:rPr lang="bg-BG" sz="3200" b="1" i="1" dirty="0">
                <a:solidFill>
                  <a:srgbClr val="3926C8"/>
                </a:solidFill>
              </a:rPr>
            </a:br>
            <a:r>
              <a:rPr lang="bg-BG" sz="3200" b="1" i="1" dirty="0">
                <a:solidFill>
                  <a:srgbClr val="3926C8"/>
                </a:solidFill>
              </a:rPr>
              <a:t>Основни методи за анализ на потребностите от обучение:</a:t>
            </a:r>
            <a:br>
              <a:rPr lang="bg-BG" sz="3200" b="1" i="1" dirty="0">
                <a:solidFill>
                  <a:srgbClr val="3926C8"/>
                </a:solidFill>
              </a:rPr>
            </a:br>
            <a:r>
              <a:rPr lang="bg-BG" sz="3200" dirty="0">
                <a:solidFill>
                  <a:srgbClr val="3926C8"/>
                </a:solidFill>
              </a:rPr>
              <a:t> </a:t>
            </a:r>
            <a:br>
              <a:rPr lang="bg-BG" sz="3200" dirty="0"/>
            </a:br>
            <a:r>
              <a:rPr lang="bg-BG" sz="3200" dirty="0"/>
              <a:t>- анализ на стратегическите цели и бизнес-плановете;</a:t>
            </a:r>
            <a:br>
              <a:rPr lang="bg-BG" sz="3200" dirty="0"/>
            </a:br>
            <a:r>
              <a:rPr lang="bg-BG" sz="3200" dirty="0"/>
              <a:t> </a:t>
            </a:r>
            <a:br>
              <a:rPr lang="bg-BG" sz="3200" dirty="0"/>
            </a:br>
            <a:r>
              <a:rPr lang="bg-BG" sz="3200" dirty="0"/>
              <a:t>- анализ на работата и оценка на изпълнението (напр. чрез атестация);</a:t>
            </a:r>
            <a:br>
              <a:rPr lang="bg-BG" sz="3200" dirty="0"/>
            </a:br>
            <a:r>
              <a:rPr lang="bg-BG" sz="3200" dirty="0"/>
              <a:t> </a:t>
            </a:r>
            <a:br>
              <a:rPr lang="bg-BG" sz="3200" dirty="0"/>
            </a:br>
            <a:r>
              <a:rPr lang="bg-BG" sz="3200" dirty="0"/>
              <a:t>- предложения на преките ръководители;</a:t>
            </a:r>
            <a:br>
              <a:rPr lang="bg-BG" sz="3200" dirty="0"/>
            </a:br>
            <a:r>
              <a:rPr lang="bg-BG" sz="3200" dirty="0"/>
              <a:t> </a:t>
            </a:r>
            <a:br>
              <a:rPr lang="bg-BG" sz="3200" dirty="0"/>
            </a:br>
            <a:r>
              <a:rPr lang="bg-BG" sz="3200" dirty="0"/>
              <a:t>- заявки от самите служители.</a:t>
            </a:r>
            <a:br>
              <a:rPr lang="bg-BG" sz="3200" dirty="0"/>
            </a:b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49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5770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031507"/>
          </a:xfrm>
        </p:spPr>
        <p:txBody>
          <a:bodyPr/>
          <a:lstStyle/>
          <a:p>
            <a:r>
              <a:rPr lang="bg-BG" altLang="en-US" sz="3500" b="1" i="1" u="sng" dirty="0" err="1">
                <a:solidFill>
                  <a:srgbClr val="3926C8"/>
                </a:solidFill>
              </a:rPr>
              <a:t>Индоктринирането</a:t>
            </a:r>
            <a:r>
              <a:rPr lang="bg-BG" altLang="en-US" sz="3500" dirty="0">
                <a:solidFill>
                  <a:srgbClr val="3926C8"/>
                </a:solidFill>
              </a:rPr>
              <a:t> като мениджърска функция означава планирано, насочено приспособяване на даден работник към организацията и работната среда.</a:t>
            </a:r>
            <a:r>
              <a:rPr lang="bg-BG" altLang="en-US" sz="3500" dirty="0">
                <a:solidFill>
                  <a:srgbClr val="FDD613"/>
                </a:solidFill>
              </a:rPr>
              <a:t>  </a:t>
            </a:r>
            <a:br>
              <a:rPr lang="bg-BG" altLang="en-US" sz="3500" dirty="0">
                <a:solidFill>
                  <a:srgbClr val="FDD613"/>
                </a:solidFill>
              </a:rPr>
            </a:br>
            <a:br>
              <a:rPr lang="bg-BG" altLang="en-US" sz="3500" dirty="0"/>
            </a:br>
            <a:r>
              <a:rPr lang="bg-BG" altLang="en-US" sz="3500" dirty="0"/>
              <a:t>Включва три фази:</a:t>
            </a:r>
            <a:br>
              <a:rPr lang="bg-BG" altLang="en-US" sz="3500" dirty="0"/>
            </a:br>
            <a:r>
              <a:rPr lang="bg-BG" altLang="en-US" sz="3500" dirty="0">
                <a:solidFill>
                  <a:srgbClr val="3926C8"/>
                </a:solidFill>
              </a:rPr>
              <a:t>- встъпване в длъжност,</a:t>
            </a:r>
            <a:br>
              <a:rPr lang="bg-BG" altLang="en-US" sz="3500" dirty="0">
                <a:solidFill>
                  <a:srgbClr val="3926C8"/>
                </a:solidFill>
              </a:rPr>
            </a:br>
            <a:r>
              <a:rPr lang="bg-BG" altLang="en-US" sz="3500" dirty="0">
                <a:solidFill>
                  <a:srgbClr val="3926C8"/>
                </a:solidFill>
              </a:rPr>
              <a:t>- ориентация и</a:t>
            </a:r>
            <a:br>
              <a:rPr lang="bg-BG" altLang="en-US" sz="3500" dirty="0">
                <a:solidFill>
                  <a:srgbClr val="3926C8"/>
                </a:solidFill>
              </a:rPr>
            </a:br>
            <a:r>
              <a:rPr lang="bg-BG" altLang="en-US" sz="3500" dirty="0">
                <a:solidFill>
                  <a:srgbClr val="3926C8"/>
                </a:solidFill>
              </a:rPr>
              <a:t>- социализация</a:t>
            </a:r>
            <a:r>
              <a:rPr lang="en-US" altLang="en-US" sz="3500" dirty="0">
                <a:solidFill>
                  <a:srgbClr val="3926C8"/>
                </a:solidFill>
              </a:rPr>
              <a:t>.</a:t>
            </a:r>
            <a:endParaRPr lang="bg-BG" altLang="en-US" sz="3500" dirty="0">
              <a:solidFill>
                <a:srgbClr val="3926C8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07D1B0B-1B7F-4FD1-8AC0-EB0BF0A74613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57200"/>
            <a:ext cx="8496944" cy="5924128"/>
          </a:xfrm>
        </p:spPr>
        <p:txBody>
          <a:bodyPr/>
          <a:lstStyle/>
          <a:p>
            <a:r>
              <a:rPr lang="bg-BG" sz="3200" b="1" dirty="0">
                <a:solidFill>
                  <a:srgbClr val="3926C8"/>
                </a:solidFill>
              </a:rPr>
              <a:t>Методи за събиране на информация:</a:t>
            </a:r>
            <a:br>
              <a:rPr lang="bg-BG" sz="3200" b="1" dirty="0">
                <a:solidFill>
                  <a:srgbClr val="3926C8"/>
                </a:solidFill>
              </a:rPr>
            </a:br>
            <a:r>
              <a:rPr lang="bg-BG" sz="3600" dirty="0"/>
              <a:t>- </a:t>
            </a:r>
            <a:r>
              <a:rPr lang="bg-BG" sz="3200" dirty="0"/>
              <a:t>наблюдение; </a:t>
            </a:r>
            <a:br>
              <a:rPr lang="bg-BG" sz="3200" dirty="0"/>
            </a:br>
            <a:r>
              <a:rPr lang="bg-BG" sz="3200" dirty="0"/>
              <a:t>- анкетни проучвания, интервюта; </a:t>
            </a:r>
            <a:br>
              <a:rPr lang="bg-BG" sz="3200" dirty="0"/>
            </a:br>
            <a:r>
              <a:rPr lang="bg-BG" sz="3200" dirty="0"/>
              <a:t>- тестове; </a:t>
            </a:r>
            <a:br>
              <a:rPr lang="bg-BG" sz="3200" dirty="0"/>
            </a:br>
            <a:r>
              <a:rPr lang="bg-BG" sz="3200" dirty="0"/>
              <a:t>- консултации; </a:t>
            </a:r>
            <a:br>
              <a:rPr lang="bg-BG" sz="3200" dirty="0"/>
            </a:br>
            <a:r>
              <a:rPr lang="bg-BG" sz="3200" dirty="0"/>
              <a:t>- групови дискусии; </a:t>
            </a:r>
            <a:br>
              <a:rPr lang="bg-BG" sz="3200" dirty="0"/>
            </a:br>
            <a:r>
              <a:rPr lang="bg-BG" sz="3200" dirty="0"/>
              <a:t>- самооценка; </a:t>
            </a:r>
            <a:br>
              <a:rPr lang="bg-BG" sz="3200" dirty="0"/>
            </a:br>
            <a:r>
              <a:rPr lang="bg-BG" sz="3200" dirty="0"/>
              <a:t>- преглед на планове, доклади, отчети и др.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50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221878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b="1" i="1" dirty="0">
                <a:solidFill>
                  <a:srgbClr val="3926C8"/>
                </a:solidFill>
              </a:rPr>
              <a:t>Планирането на програми за обучение</a:t>
            </a:r>
            <a:r>
              <a:rPr lang="bg-BG" dirty="0">
                <a:solidFill>
                  <a:srgbClr val="3926C8"/>
                </a:solidFill>
              </a:rPr>
              <a:t> </a:t>
            </a:r>
            <a:r>
              <a:rPr lang="bg-BG" dirty="0"/>
              <a:t>преминава през следните етапи: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51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142615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en-US" sz="3200" b="1" i="1" dirty="0">
                <a:solidFill>
                  <a:srgbClr val="3926C8"/>
                </a:solidFill>
              </a:rPr>
              <a:t>1. </a:t>
            </a:r>
            <a:r>
              <a:rPr lang="bg-BG" sz="3200" b="1" i="1" dirty="0">
                <a:solidFill>
                  <a:srgbClr val="3926C8"/>
                </a:solidFill>
              </a:rPr>
              <a:t>Оценка на конкретните потребности </a:t>
            </a:r>
            <a:r>
              <a:rPr lang="bg-BG" sz="3200" dirty="0"/>
              <a:t>– с</a:t>
            </a:r>
            <a:r>
              <a:rPr lang="bg-BG" sz="3200" b="1" i="1" dirty="0"/>
              <a:t> </a:t>
            </a:r>
            <a:r>
              <a:rPr lang="bg-BG" sz="3200" dirty="0"/>
              <a:t>цел да свърже потребностите от обучение с конкретната аудитория подлежаща на обучение. Често задачата тук се определя като „изграждане на профил на аудиторията обучавани”, т.е. определяне на тези основни характеристики и особености на участниците в обучение, които са важни за формулиране на целите, определяне на съдържанието, методите и т.н. 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52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44282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2800" b="1" i="1" dirty="0">
                <a:solidFill>
                  <a:srgbClr val="3926C8"/>
                </a:solidFill>
              </a:rPr>
              <a:t>Систематичният подход при анализ на потребностите от обучение на индивидуално ниво</a:t>
            </a:r>
            <a:r>
              <a:rPr lang="bg-BG" sz="2800" b="1" dirty="0">
                <a:solidFill>
                  <a:srgbClr val="3926C8"/>
                </a:solidFill>
              </a:rPr>
              <a:t> </a:t>
            </a:r>
            <a:r>
              <a:rPr lang="bg-BG" sz="2800" dirty="0"/>
              <a:t>включва: </a:t>
            </a:r>
            <a:br>
              <a:rPr lang="bg-BG" sz="2800" dirty="0"/>
            </a:br>
            <a:r>
              <a:rPr lang="bg-BG" sz="2800" dirty="0"/>
              <a:t>1. Преглед на изискванията за длъжността (знания, умения, нагласи, настъпили промени в изискванията). </a:t>
            </a:r>
            <a:br>
              <a:rPr lang="bg-BG" sz="2800" dirty="0"/>
            </a:br>
            <a:r>
              <a:rPr lang="bg-BG" sz="2800" dirty="0"/>
              <a:t>2. Изготвяне на профил на служителя, заемащ длъжността от гледна точка на изискванията. </a:t>
            </a:r>
            <a:br>
              <a:rPr lang="bg-BG" sz="2800" dirty="0"/>
            </a:br>
            <a:r>
              <a:rPr lang="bg-BG" sz="2800" dirty="0"/>
              <a:t>3. Съпоставяне на профила на служителя с изискванията, т.е. определяне на това в каква степен той притежава необходимите знания, умения, нагласи за длъжността и идентифициране потребностите от обучение.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53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52062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3200" b="1" i="1" dirty="0">
                <a:solidFill>
                  <a:srgbClr val="3926C8"/>
                </a:solidFill>
              </a:rPr>
              <a:t>2. Дефиниране на целите</a:t>
            </a:r>
            <a:r>
              <a:rPr lang="bg-BG" sz="3200" i="1" dirty="0">
                <a:solidFill>
                  <a:srgbClr val="3926C8"/>
                </a:solidFill>
              </a:rPr>
              <a:t> </a:t>
            </a:r>
            <a:r>
              <a:rPr lang="bg-BG" sz="3200" b="1" i="1" dirty="0">
                <a:solidFill>
                  <a:srgbClr val="3926C8"/>
                </a:solidFill>
              </a:rPr>
              <a:t>на обучението</a:t>
            </a:r>
            <a:r>
              <a:rPr lang="bg-BG" sz="3200" i="1" dirty="0">
                <a:solidFill>
                  <a:srgbClr val="3926C8"/>
                </a:solidFill>
              </a:rPr>
              <a:t> </a:t>
            </a:r>
            <a:r>
              <a:rPr lang="bg-BG" sz="3200" i="1" dirty="0"/>
              <a:t>на базата на установените потребности и определянето им като очаквани крайни резултати</a:t>
            </a:r>
            <a:r>
              <a:rPr lang="bg-BG" sz="3200" dirty="0"/>
              <a:t>. </a:t>
            </a:r>
            <a:br>
              <a:rPr lang="bg-BG" sz="3200" dirty="0"/>
            </a:br>
            <a:r>
              <a:rPr lang="bg-BG" sz="3200" dirty="0"/>
              <a:t>Целите трябва да дават отговор на следните въпроси: Какво трябва да може да прави обучаемия след обучението? При какви условия би могъл да го прави? Колко добре трябва да го прави? 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54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66880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3200" dirty="0"/>
              <a:t>Добре формулираните цели в програма за обучение поставят акцент върху резултатите от ученето. Обикновено се определят с изречения като: </a:t>
            </a:r>
            <a:br>
              <a:rPr lang="bg-BG" sz="3200" dirty="0"/>
            </a:br>
            <a:r>
              <a:rPr lang="bg-BG" sz="3200" dirty="0"/>
              <a:t>„След обучението участниците в програмата ще могат ............”; </a:t>
            </a:r>
            <a:br>
              <a:rPr lang="bg-BG" sz="3200" dirty="0"/>
            </a:br>
            <a:r>
              <a:rPr lang="bg-BG" sz="3200" dirty="0"/>
              <a:t>„След обучението участниците в програмата ще знаят .............”; </a:t>
            </a:r>
            <a:br>
              <a:rPr lang="bg-BG" sz="3200" dirty="0"/>
            </a:br>
            <a:r>
              <a:rPr lang="bg-BG" sz="3200" dirty="0"/>
              <a:t>„След обучението участниците в програмата ще умеят ............”.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55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767604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3200" b="1" i="1" dirty="0">
                <a:solidFill>
                  <a:srgbClr val="3926C8"/>
                </a:solidFill>
              </a:rPr>
              <a:t>3. Определяне на съдържанието на обучението</a:t>
            </a:r>
            <a:r>
              <a:rPr lang="bg-BG" sz="3200" i="1" dirty="0">
                <a:solidFill>
                  <a:srgbClr val="3926C8"/>
                </a:solidFill>
              </a:rPr>
              <a:t> </a:t>
            </a:r>
            <a:r>
              <a:rPr lang="bg-BG" sz="3200" b="1" i="1" dirty="0">
                <a:solidFill>
                  <a:srgbClr val="3926C8"/>
                </a:solidFill>
              </a:rPr>
              <a:t>в съответствие с целите</a:t>
            </a:r>
            <a:r>
              <a:rPr lang="bg-BG" sz="3200" dirty="0">
                <a:solidFill>
                  <a:srgbClr val="3926C8"/>
                </a:solidFill>
              </a:rPr>
              <a:t>: </a:t>
            </a:r>
            <a:br>
              <a:rPr lang="bg-BG" sz="3200" dirty="0"/>
            </a:br>
            <a:r>
              <a:rPr lang="bg-BG" sz="3200" dirty="0"/>
              <a:t>- Какво да бъде включено? </a:t>
            </a:r>
            <a:br>
              <a:rPr lang="bg-BG" sz="3200" dirty="0"/>
            </a:br>
            <a:r>
              <a:rPr lang="bg-BG" sz="3200" dirty="0"/>
              <a:t>- Какви да бъдат основните теми или модули? </a:t>
            </a:r>
            <a:br>
              <a:rPr lang="bg-BG" sz="3200" dirty="0"/>
            </a:br>
            <a:r>
              <a:rPr lang="bg-BG" sz="3200" dirty="0"/>
              <a:t>- Как да бъде подредена информацията? </a:t>
            </a:r>
            <a:br>
              <a:rPr lang="bg-BG" sz="3200" dirty="0"/>
            </a:br>
            <a:br>
              <a:rPr lang="bg-BG" sz="3200" dirty="0"/>
            </a:br>
            <a:r>
              <a:rPr lang="bg-BG" sz="3200" dirty="0"/>
              <a:t>Съдържанието на програмата определя необходимото време (часове, дни, седмици) за успешната ѝ реализация.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56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27798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3600" b="1" i="1" dirty="0">
                <a:solidFill>
                  <a:srgbClr val="3926C8"/>
                </a:solidFill>
              </a:rPr>
              <a:t>4. Определяне на формата, вида и методите на обучение.</a:t>
            </a:r>
            <a:r>
              <a:rPr lang="bg-BG" sz="3600" dirty="0">
                <a:solidFill>
                  <a:srgbClr val="3926C8"/>
                </a:solidFill>
              </a:rPr>
              <a:t> </a:t>
            </a:r>
            <a:br>
              <a:rPr lang="bg-BG" sz="3600" dirty="0">
                <a:solidFill>
                  <a:srgbClr val="3926C8"/>
                </a:solidFill>
              </a:rPr>
            </a:br>
            <a:br>
              <a:rPr lang="bg-BG" sz="3600" dirty="0">
                <a:solidFill>
                  <a:srgbClr val="3926C8"/>
                </a:solidFill>
              </a:rPr>
            </a:br>
            <a:r>
              <a:rPr lang="bg-BG" sz="3600" dirty="0"/>
              <a:t>Изборът на подходящи форми, вид и методи на обучение е един от основните проблеми при планиране на програма за обучение.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57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081019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3200" b="1" i="1" dirty="0"/>
              <a:t>Основните форми на обучение</a:t>
            </a:r>
            <a:r>
              <a:rPr lang="bg-BG" sz="3200" dirty="0"/>
              <a:t> на персонала в организацията са:</a:t>
            </a:r>
            <a:br>
              <a:rPr lang="bg-BG" sz="3200" dirty="0"/>
            </a:br>
            <a:r>
              <a:rPr lang="bg-BG" sz="3200" dirty="0"/>
              <a:t> </a:t>
            </a:r>
            <a:br>
              <a:rPr lang="bg-BG" sz="3200" dirty="0"/>
            </a:br>
            <a:r>
              <a:rPr lang="bg-BG" sz="3200" dirty="0"/>
              <a:t>- </a:t>
            </a:r>
            <a:r>
              <a:rPr lang="bg-BG" sz="3200" b="1" i="1" dirty="0"/>
              <a:t>без откъсване от работа </a:t>
            </a:r>
            <a:r>
              <a:rPr lang="bg-BG" sz="3200" dirty="0"/>
              <a:t>(инструктиране, наставничество, ротация, обогатяване и разширяване на трудовите задължения и др.)</a:t>
            </a:r>
            <a:r>
              <a:rPr lang="bg-BG" sz="3200" b="1" i="1" dirty="0"/>
              <a:t> и</a:t>
            </a:r>
            <a:br>
              <a:rPr lang="bg-BG" sz="3200" b="1" i="1" dirty="0"/>
            </a:br>
            <a:r>
              <a:rPr lang="bg-BG" sz="3200" b="1" i="1" dirty="0"/>
              <a:t> </a:t>
            </a:r>
            <a:br>
              <a:rPr lang="bg-BG" sz="3200" b="1" i="1" dirty="0"/>
            </a:br>
            <a:r>
              <a:rPr lang="bg-BG" sz="3200" b="1" i="1" dirty="0"/>
              <a:t>- с откъсване от работа </a:t>
            </a:r>
            <a:r>
              <a:rPr lang="bg-BG" sz="3200" dirty="0"/>
              <a:t>(курсове, семинари, конференции и др.). </a:t>
            </a:r>
            <a:br>
              <a:rPr lang="bg-BG" sz="3200" dirty="0"/>
            </a:b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58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10230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3200" b="1" dirty="0"/>
              <a:t>Курсовете могат да бъдат: </a:t>
            </a:r>
            <a:br>
              <a:rPr lang="bg-BG" sz="3200" b="1" dirty="0"/>
            </a:br>
            <a:r>
              <a:rPr lang="bg-BG" sz="3200" dirty="0"/>
              <a:t>- краткосрочни и </a:t>
            </a:r>
            <a:br>
              <a:rPr lang="bg-BG" sz="3200" dirty="0"/>
            </a:br>
            <a:r>
              <a:rPr lang="bg-BG" sz="3200" dirty="0"/>
              <a:t>- дългосрочни. </a:t>
            </a:r>
            <a:br>
              <a:rPr lang="bg-BG" sz="3200" dirty="0"/>
            </a:br>
            <a:br>
              <a:rPr lang="bg-BG" sz="3200" dirty="0"/>
            </a:br>
            <a:r>
              <a:rPr lang="bg-BG" sz="3200" dirty="0"/>
              <a:t>Основната разлика между курс и семинар е, че докато при курса акцентът е придобиване на нови знания, умения, нагласи, то при семинара акцентът е обмен на знания, умения и опит; дискутиране по проблеми, с които участниците са предварително запознати.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59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562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296025"/>
          </a:xfrm>
        </p:spPr>
        <p:txBody>
          <a:bodyPr/>
          <a:lstStyle/>
          <a:p>
            <a:r>
              <a:rPr lang="bg-BG" altLang="en-US" dirty="0" err="1"/>
              <a:t>Индоктринирането</a:t>
            </a:r>
            <a:r>
              <a:rPr lang="bg-BG" altLang="en-US" dirty="0"/>
              <a:t> е доста по-широк подход към процеса на приспособяване на работещия, а не само встъпване в длъжност или ориентация.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DC7F41A-0E34-4200-B7D1-CD59749A6735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2800" dirty="0"/>
              <a:t>Най-често прилаганите методи за обучение при откъсване от работните си места са: </a:t>
            </a:r>
            <a:br>
              <a:rPr lang="bg-BG" sz="2800" dirty="0"/>
            </a:br>
            <a:r>
              <a:rPr lang="bg-BG" sz="2800" dirty="0"/>
              <a:t>- лекция; </a:t>
            </a:r>
            <a:br>
              <a:rPr lang="bg-BG" sz="2800" dirty="0"/>
            </a:br>
            <a:r>
              <a:rPr lang="bg-BG" sz="2800" dirty="0"/>
              <a:t>- мозъчна атака; </a:t>
            </a:r>
            <a:br>
              <a:rPr lang="bg-BG" sz="2800" dirty="0"/>
            </a:br>
            <a:r>
              <a:rPr lang="bg-BG" sz="2800" dirty="0"/>
              <a:t>- казуси и изучаване на случаи;</a:t>
            </a:r>
            <a:br>
              <a:rPr lang="bg-BG" sz="2800" dirty="0"/>
            </a:br>
            <a:r>
              <a:rPr lang="bg-BG" sz="2800" dirty="0"/>
              <a:t>- дискусия; </a:t>
            </a:r>
            <a:br>
              <a:rPr lang="bg-BG" sz="2800" dirty="0"/>
            </a:br>
            <a:r>
              <a:rPr lang="bg-BG" sz="2800" dirty="0"/>
              <a:t>- ролеви игри; </a:t>
            </a:r>
            <a:br>
              <a:rPr lang="bg-BG" sz="2800" dirty="0"/>
            </a:br>
            <a:r>
              <a:rPr lang="bg-BG" sz="2800" dirty="0"/>
              <a:t>- работа в малки групи по определени задачи; </a:t>
            </a:r>
            <a:br>
              <a:rPr lang="bg-BG" sz="2800" dirty="0"/>
            </a:br>
            <a:r>
              <a:rPr lang="bg-BG" sz="2800" dirty="0"/>
              <a:t>- дебат; </a:t>
            </a:r>
            <a:br>
              <a:rPr lang="bg-BG" sz="2800" dirty="0"/>
            </a:br>
            <a:r>
              <a:rPr lang="bg-BG" sz="2800" dirty="0"/>
              <a:t>- демонстрация; </a:t>
            </a:r>
            <a:br>
              <a:rPr lang="bg-BG" sz="2800" dirty="0"/>
            </a:br>
            <a:r>
              <a:rPr lang="bg-BG" sz="2800" dirty="0"/>
              <a:t>- симулации.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60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08837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3200" b="1" i="1" dirty="0">
                <a:solidFill>
                  <a:srgbClr val="3926C8"/>
                </a:solidFill>
              </a:rPr>
              <a:t>5. Избор на обучители -</a:t>
            </a:r>
            <a:r>
              <a:rPr lang="bg-BG" sz="3200" dirty="0"/>
              <a:t> фактор за ефективна реализация на програмата за обучение. </a:t>
            </a:r>
            <a:br>
              <a:rPr lang="bg-BG" sz="3200" dirty="0"/>
            </a:br>
            <a:br>
              <a:rPr lang="bg-BG" sz="3200" dirty="0"/>
            </a:br>
            <a:r>
              <a:rPr lang="bg-BG" sz="3200" dirty="0"/>
              <a:t>В зависимост от избраната форма на обучение (с откъсване или без откъсване от работа) </a:t>
            </a:r>
            <a:r>
              <a:rPr lang="bg-BG" sz="3200" dirty="0" err="1"/>
              <a:t>обучителите</a:t>
            </a:r>
            <a:r>
              <a:rPr lang="bg-BG" sz="3200" dirty="0"/>
              <a:t> могат да бъдат:</a:t>
            </a:r>
            <a:br>
              <a:rPr lang="bg-BG" sz="3200" dirty="0"/>
            </a:br>
            <a:r>
              <a:rPr lang="bg-BG" sz="3200" dirty="0"/>
              <a:t>- служители от организацията (служители с необходимия опит, мениджъри, специалисти от отдела УЧР и др.);</a:t>
            </a:r>
            <a:br>
              <a:rPr lang="bg-BG" sz="3200" dirty="0"/>
            </a:br>
            <a:r>
              <a:rPr lang="bg-BG" sz="3200" dirty="0"/>
              <a:t>- външни за организацията преподаватели.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61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688905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3200" dirty="0"/>
              <a:t>Преди избор на обучители е необходимо:  </a:t>
            </a:r>
            <a:br>
              <a:rPr lang="bg-BG" sz="3200" dirty="0"/>
            </a:br>
            <a:r>
              <a:rPr lang="bg-BG" sz="3200" dirty="0"/>
              <a:t>- да се определят критериите, на които трябва да отговарят </a:t>
            </a:r>
            <a:r>
              <a:rPr lang="bg-BG" sz="3200" dirty="0" err="1"/>
              <a:t>обучителите</a:t>
            </a:r>
            <a:r>
              <a:rPr lang="bg-BG" sz="3200" dirty="0"/>
              <a:t>;</a:t>
            </a:r>
            <a:br>
              <a:rPr lang="bg-BG" sz="3200" dirty="0"/>
            </a:br>
            <a:r>
              <a:rPr lang="bg-BG" sz="3200" dirty="0"/>
              <a:t>- да се изготви списък с възможни варианти; </a:t>
            </a:r>
            <a:br>
              <a:rPr lang="bg-BG" sz="3200" dirty="0"/>
            </a:br>
            <a:r>
              <a:rPr lang="bg-BG" sz="3200" dirty="0"/>
              <a:t>- да се събере информация за </a:t>
            </a:r>
            <a:r>
              <a:rPr lang="bg-BG" sz="3200" dirty="0" err="1"/>
              <a:t>обучителите</a:t>
            </a:r>
            <a:r>
              <a:rPr lang="bg-BG" sz="3200" dirty="0"/>
              <a:t> (лица, организации); </a:t>
            </a:r>
            <a:br>
              <a:rPr lang="bg-BG" sz="3200" dirty="0"/>
            </a:br>
            <a:r>
              <a:rPr lang="bg-BG" sz="3200" dirty="0"/>
              <a:t>- да се оценят вариантите на основата на критериите и </a:t>
            </a:r>
            <a:br>
              <a:rPr lang="bg-BG" sz="3200" dirty="0"/>
            </a:br>
            <a:r>
              <a:rPr lang="bg-BG" sz="3200" dirty="0"/>
              <a:t>- да се избере конкретен вариант.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62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937351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3200" b="1" i="1" dirty="0">
                <a:solidFill>
                  <a:srgbClr val="3926C8"/>
                </a:solidFill>
              </a:rPr>
              <a:t>6. Планиране на необходимите ресурси и организиране на обучението</a:t>
            </a:r>
            <a:r>
              <a:rPr lang="bg-BG" sz="3200" dirty="0"/>
              <a:t>: </a:t>
            </a:r>
            <a:br>
              <a:rPr lang="bg-BG" sz="3200" dirty="0"/>
            </a:br>
            <a:br>
              <a:rPr lang="bg-BG" sz="3200" dirty="0"/>
            </a:br>
            <a:r>
              <a:rPr lang="bg-BG" sz="3200" dirty="0"/>
              <a:t>- изготвяне на бюджет на програмата – планиране на необходимите ресурси и разходите за тяхното осигуряване;</a:t>
            </a:r>
            <a:br>
              <a:rPr lang="bg-BG" sz="3200" dirty="0"/>
            </a:br>
            <a:r>
              <a:rPr lang="bg-BG" sz="3200" dirty="0"/>
              <a:t> </a:t>
            </a:r>
            <a:br>
              <a:rPr lang="bg-BG" sz="3200" dirty="0"/>
            </a:br>
            <a:r>
              <a:rPr lang="bg-BG" sz="3200" dirty="0"/>
              <a:t>- изготвяне на план-график на дейностите, необходими за осъществяване на програмата; </a:t>
            </a:r>
            <a:br>
              <a:rPr lang="bg-BG" sz="3200" dirty="0"/>
            </a:b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63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983343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br>
              <a:rPr lang="bg-BG" sz="2400" dirty="0"/>
            </a:br>
            <a:r>
              <a:rPr lang="bg-BG" sz="2400" dirty="0"/>
              <a:t>- </a:t>
            </a:r>
            <a:r>
              <a:rPr lang="bg-BG" sz="3200" dirty="0"/>
              <a:t>практическо организиране на обучението чрез осигуряване на необходимите ресурси и извършване на различни по характер дейности (размножаване на печатни материали, закупуване на папки, химикалки и др.; осигуряване на зала, техника, оборудване; организиране на кафе-паузи; подготовка и размножаване на въпросници за обратна връзка; изготвяне на удостоверения (сертификати) и др.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64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64904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2800" b="1" i="1" dirty="0">
                <a:solidFill>
                  <a:srgbClr val="3926C8"/>
                </a:solidFill>
              </a:rPr>
              <a:t>7. Планиране на методи за оценка на програмата за обучение, </a:t>
            </a:r>
            <a:r>
              <a:rPr lang="bg-BG" sz="2800" dirty="0"/>
              <a:t>т.е.</a:t>
            </a:r>
            <a:r>
              <a:rPr lang="bg-BG" sz="2800" b="1" i="1" dirty="0">
                <a:solidFill>
                  <a:srgbClr val="3926C8"/>
                </a:solidFill>
              </a:rPr>
              <a:t> </a:t>
            </a:r>
            <a:r>
              <a:rPr lang="bg-BG" sz="2800" dirty="0"/>
              <a:t>оценка на ефективността от обучението с цел: </a:t>
            </a:r>
            <a:br>
              <a:rPr lang="bg-BG" sz="2800" dirty="0"/>
            </a:br>
            <a:br>
              <a:rPr lang="bg-BG" sz="2800" dirty="0"/>
            </a:br>
            <a:r>
              <a:rPr lang="bg-BG" sz="2800" dirty="0"/>
              <a:t>- да се измерят удовлетворението и ефекта (резултата) от обучението; </a:t>
            </a:r>
            <a:br>
              <a:rPr lang="bg-BG" sz="2800" dirty="0"/>
            </a:br>
            <a:br>
              <a:rPr lang="bg-BG" sz="2800" dirty="0"/>
            </a:br>
            <a:r>
              <a:rPr lang="bg-BG" sz="2800" dirty="0"/>
              <a:t>- да се идентифицират силните и слабите страни на програмата с цел усъвършенстване;</a:t>
            </a:r>
            <a:br>
              <a:rPr lang="bg-BG" sz="2800" dirty="0"/>
            </a:br>
            <a:br>
              <a:rPr lang="bg-BG" sz="2800" dirty="0"/>
            </a:br>
            <a:r>
              <a:rPr lang="bg-BG" sz="2800" dirty="0"/>
              <a:t>- да се открият потребности от следващо обучение. 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65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067280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3600" dirty="0"/>
              <a:t>В ролята на оценители най-често са: </a:t>
            </a:r>
            <a:br>
              <a:rPr lang="bg-BG" sz="3600" dirty="0"/>
            </a:br>
            <a:br>
              <a:rPr lang="bg-BG" sz="3600" dirty="0"/>
            </a:br>
            <a:r>
              <a:rPr lang="bg-BG" sz="3600" dirty="0"/>
              <a:t>- самите участници в обучението; </a:t>
            </a:r>
            <a:br>
              <a:rPr lang="bg-BG" sz="3600" dirty="0"/>
            </a:br>
            <a:br>
              <a:rPr lang="bg-BG" sz="3600" dirty="0"/>
            </a:br>
            <a:r>
              <a:rPr lang="bg-BG" sz="3600" dirty="0"/>
              <a:t>- </a:t>
            </a:r>
            <a:r>
              <a:rPr lang="bg-BG" sz="3600" dirty="0" err="1"/>
              <a:t>обучителите</a:t>
            </a:r>
            <a:r>
              <a:rPr lang="bg-BG" sz="3600" dirty="0"/>
              <a:t>; </a:t>
            </a:r>
            <a:br>
              <a:rPr lang="bg-BG" sz="3600" dirty="0"/>
            </a:br>
            <a:br>
              <a:rPr lang="bg-BG" sz="3600" dirty="0"/>
            </a:br>
            <a:r>
              <a:rPr lang="bg-BG" sz="3600" dirty="0"/>
              <a:t>- преките ръководители и специалистите по управление на човешките ресурси. </a:t>
            </a:r>
            <a:br>
              <a:rPr lang="bg-BG" sz="2400" dirty="0"/>
            </a:br>
            <a:br>
              <a:rPr lang="bg-BG" sz="2400" dirty="0"/>
            </a:b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66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882154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2800" b="1" dirty="0"/>
              <a:t>Оценява се: </a:t>
            </a:r>
            <a:br>
              <a:rPr lang="bg-BG" sz="2800" b="1" dirty="0"/>
            </a:br>
            <a:r>
              <a:rPr lang="bg-BG" sz="2800" dirty="0"/>
              <a:t>- степента на постигане на целите и задачите на програмата – придобити знания, умения, нагласи;</a:t>
            </a:r>
            <a:br>
              <a:rPr lang="bg-BG" sz="2800" dirty="0"/>
            </a:br>
            <a:r>
              <a:rPr lang="bg-BG" sz="2800" dirty="0"/>
              <a:t>- степента на удовлетворение от обучението и покритие с очакванията (реакции на участниците към качеството на обучението); </a:t>
            </a:r>
            <a:br>
              <a:rPr lang="bg-BG" sz="2800" dirty="0"/>
            </a:br>
            <a:r>
              <a:rPr lang="bg-BG" sz="2800" dirty="0"/>
              <a:t>- степента на въздействие на обучението върху изпълнението на трудовите задължения на участниците, в каква степен са се подобрили резултатите от работата като цяло в екипа и организацията в резултат на осъществената програма.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67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829380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4000" dirty="0"/>
              <a:t>Добрата практика за оценяване на програмите за обучение включва </a:t>
            </a:r>
            <a:r>
              <a:rPr lang="bg-BG" sz="4000" b="1" dirty="0">
                <a:solidFill>
                  <a:srgbClr val="1302F0"/>
                </a:solidFill>
              </a:rPr>
              <a:t>три вида оценки:</a:t>
            </a:r>
            <a:br>
              <a:rPr lang="bg-BG" sz="4000" b="1" dirty="0">
                <a:solidFill>
                  <a:srgbClr val="1302F0"/>
                </a:solidFill>
              </a:rPr>
            </a:br>
            <a:r>
              <a:rPr lang="bg-BG" sz="4000" dirty="0"/>
              <a:t> </a:t>
            </a:r>
            <a:br>
              <a:rPr lang="bg-BG" sz="4000" dirty="0"/>
            </a:br>
            <a:r>
              <a:rPr lang="bg-BG" sz="4000" dirty="0"/>
              <a:t>- по време на обучението;</a:t>
            </a:r>
            <a:br>
              <a:rPr lang="bg-BG" sz="4000" dirty="0"/>
            </a:br>
            <a:r>
              <a:rPr lang="bg-BG" sz="4000" dirty="0"/>
              <a:t> </a:t>
            </a:r>
            <a:br>
              <a:rPr lang="bg-BG" sz="4000" dirty="0"/>
            </a:br>
            <a:r>
              <a:rPr lang="bg-BG" sz="4000" dirty="0"/>
              <a:t>- в края на обучението;</a:t>
            </a:r>
            <a:br>
              <a:rPr lang="bg-BG" sz="4000" dirty="0"/>
            </a:br>
            <a:r>
              <a:rPr lang="bg-BG" sz="4000" dirty="0"/>
              <a:t> </a:t>
            </a:r>
            <a:br>
              <a:rPr lang="bg-BG" sz="4000" dirty="0"/>
            </a:br>
            <a:r>
              <a:rPr lang="bg-BG" sz="4000" dirty="0"/>
              <a:t>- след известен период от време. 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68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414586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63272" cy="5924128"/>
          </a:xfrm>
        </p:spPr>
        <p:txBody>
          <a:bodyPr/>
          <a:lstStyle/>
          <a:p>
            <a:r>
              <a:rPr lang="bg-BG" sz="3200" dirty="0"/>
              <a:t>Най-често прилагани методи за оценка са:</a:t>
            </a:r>
            <a:br>
              <a:rPr lang="bg-BG" sz="3200" dirty="0"/>
            </a:br>
            <a:r>
              <a:rPr lang="bg-BG" sz="3200" dirty="0"/>
              <a:t>- анкетни карти за обратна връзка;</a:t>
            </a:r>
            <a:br>
              <a:rPr lang="bg-BG" sz="3200" dirty="0"/>
            </a:br>
            <a:r>
              <a:rPr lang="bg-BG" sz="3200" dirty="0"/>
              <a:t>- тестове; </a:t>
            </a:r>
            <a:br>
              <a:rPr lang="bg-BG" sz="3200" dirty="0"/>
            </a:br>
            <a:r>
              <a:rPr lang="bg-BG" sz="3200" dirty="0"/>
              <a:t>- изпити; </a:t>
            </a:r>
            <a:br>
              <a:rPr lang="bg-BG" sz="3200" dirty="0"/>
            </a:br>
            <a:r>
              <a:rPr lang="bg-BG" sz="3200" dirty="0"/>
              <a:t>- обратна връзка от </a:t>
            </a:r>
            <a:r>
              <a:rPr lang="bg-BG" sz="3200" dirty="0" err="1"/>
              <a:t>обучителите</a:t>
            </a:r>
            <a:r>
              <a:rPr lang="bg-BG" sz="3200" dirty="0"/>
              <a:t>;</a:t>
            </a:r>
            <a:br>
              <a:rPr lang="bg-BG" sz="3200" dirty="0"/>
            </a:br>
            <a:r>
              <a:rPr lang="bg-BG" sz="3200" dirty="0"/>
              <a:t>- разговори с участниците, техни колеги и преки ръководители; </a:t>
            </a:r>
            <a:br>
              <a:rPr lang="bg-BG" sz="3200" dirty="0"/>
            </a:br>
            <a:r>
              <a:rPr lang="bg-BG" sz="3200" dirty="0"/>
              <a:t>- наблюдение и оценка на изпълнението на работата и поведението след обучението; </a:t>
            </a:r>
            <a:br>
              <a:rPr lang="bg-BG" sz="3200" dirty="0"/>
            </a:br>
            <a:r>
              <a:rPr lang="bg-BG" sz="3200" dirty="0"/>
              <a:t>- съпоставяне на цели, разходи и резултати.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69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737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296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bg-BG" altLang="en-US" sz="3600" b="1" i="1" u="sng" dirty="0" err="1"/>
              <a:t>Индоктринирането</a:t>
            </a:r>
            <a:r>
              <a:rPr lang="bg-BG" altLang="en-US" sz="3600" b="1" i="1" u="sng" dirty="0"/>
              <a:t> има за цел:</a:t>
            </a:r>
            <a:br>
              <a:rPr lang="bg-BG" altLang="en-US" sz="3600" b="1" i="1" u="sng" dirty="0"/>
            </a:br>
            <a:br>
              <a:rPr lang="bg-BG" altLang="en-US" sz="3600" b="1" i="1" u="sng" dirty="0"/>
            </a:br>
            <a:r>
              <a:rPr lang="bg-BG" altLang="en-US" sz="3600" dirty="0">
                <a:solidFill>
                  <a:srgbClr val="3926C8"/>
                </a:solidFill>
              </a:rPr>
              <a:t>1.</a:t>
            </a:r>
            <a:r>
              <a:rPr lang="bg-BG" altLang="en-US" sz="3600" b="1" dirty="0">
                <a:solidFill>
                  <a:srgbClr val="3926C8"/>
                </a:solidFill>
              </a:rPr>
              <a:t> </a:t>
            </a:r>
            <a:r>
              <a:rPr lang="bg-BG" altLang="en-US" sz="3600" dirty="0">
                <a:solidFill>
                  <a:srgbClr val="3926C8"/>
                </a:solidFill>
              </a:rPr>
              <a:t>Да изгради подходящо отношение на новоназначеното лице към организацията/звеното.</a:t>
            </a:r>
            <a:br>
              <a:rPr lang="bg-BG" altLang="en-US" sz="3600" dirty="0">
                <a:solidFill>
                  <a:srgbClr val="3926C8"/>
                </a:solidFill>
              </a:rPr>
            </a:br>
            <a:br>
              <a:rPr lang="bg-BG" altLang="en-US" sz="3600" dirty="0">
                <a:solidFill>
                  <a:srgbClr val="FDD613"/>
                </a:solidFill>
              </a:rPr>
            </a:br>
            <a:r>
              <a:rPr lang="bg-BG" altLang="en-US" sz="3600" dirty="0"/>
              <a:t>2. Да предостави на новия служител  необходимата информация и обучение за успешна реализация в съответната длъжност.</a:t>
            </a:r>
            <a:br>
              <a:rPr lang="bg-BG" altLang="en-US" sz="3600" dirty="0"/>
            </a:br>
            <a:br>
              <a:rPr lang="bg-BG" altLang="en-US" sz="3600" dirty="0"/>
            </a:br>
            <a:r>
              <a:rPr lang="bg-BG" altLang="en-US" sz="3600" dirty="0">
                <a:solidFill>
                  <a:srgbClr val="3926C8"/>
                </a:solidFill>
              </a:rPr>
              <a:t>3. Да изгради чувство на принадлежност и одобрение.</a:t>
            </a:r>
            <a:r>
              <a:rPr lang="bg-BG" altLang="en-US" sz="4000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A7061B2-5ADC-4541-AD18-DB3BD1811333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2800" dirty="0"/>
              <a:t>Посочените етапи често не се осъществяват последователно, тъй като отделните дейности са свързани и е логично да се извършват паралелно във времето. Например, уточнявайки основните теми на съдържанието и подходящи форма и методи на обучение. </a:t>
            </a:r>
            <a:br>
              <a:rPr lang="bg-BG" sz="2800" dirty="0"/>
            </a:br>
            <a:br>
              <a:rPr lang="bg-BG" sz="2800" dirty="0"/>
            </a:br>
            <a:r>
              <a:rPr lang="bg-BG" sz="2800" dirty="0"/>
              <a:t>В някои ситуации нарушаването на последователността в етапите води до неефективност на програмите за обучение – например, когато наличните ресурси (пари, време) предопределят формата на обучение, съдържанието, методите и преподавателите. </a:t>
            </a:r>
            <a:br>
              <a:rPr lang="bg-BG" sz="2800" dirty="0"/>
            </a:b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70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171854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2800" dirty="0"/>
              <a:t>Ефективно осъществяваните дейности по обучение и развитие трябва да се основават на следните принципи:</a:t>
            </a:r>
            <a:br>
              <a:rPr lang="bg-BG" sz="2800" dirty="0"/>
            </a:br>
            <a:r>
              <a:rPr lang="bg-BG" sz="2800" dirty="0"/>
              <a:t>- дейностите да допринасят за постигането на организационните цели; </a:t>
            </a:r>
            <a:br>
              <a:rPr lang="bg-BG" sz="2800" dirty="0"/>
            </a:br>
            <a:r>
              <a:rPr lang="bg-BG" sz="2800" dirty="0"/>
              <a:t>- преките ръководители да са ангажирани и активни, както при разработване и реализация на програмите, така и при осигуряването на възможност за приложение на наученото;</a:t>
            </a:r>
            <a:br>
              <a:rPr lang="bg-BG" sz="2800" dirty="0"/>
            </a:br>
            <a:r>
              <a:rPr lang="bg-BG" sz="2800" dirty="0"/>
              <a:t>- дейностите да съответстват и на потребностите на самите обучавани, да се възприемат като адекватни и навременни за работата и кариерата им; 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71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310568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2000" dirty="0"/>
              <a:t>- </a:t>
            </a:r>
            <a:r>
              <a:rPr lang="bg-BG" sz="2800" dirty="0"/>
              <a:t>дейностите трябва да съответстват на културата на организацията; </a:t>
            </a:r>
            <a:br>
              <a:rPr lang="bg-BG" sz="2800" dirty="0"/>
            </a:br>
            <a:r>
              <a:rPr lang="bg-BG" sz="2800" dirty="0"/>
              <a:t>- дейностите трябва да са подкрепяни от висшето ръководство;</a:t>
            </a:r>
            <a:br>
              <a:rPr lang="bg-BG" sz="2800" dirty="0"/>
            </a:br>
            <a:r>
              <a:rPr lang="bg-BG" sz="2800" dirty="0"/>
              <a:t>- решението кой да участва, кога и защо е съвместна отговорност между служителя, прекия му ръководител и отдела по управление на човешките ресурси; </a:t>
            </a:r>
            <a:br>
              <a:rPr lang="bg-BG" sz="2800" dirty="0"/>
            </a:br>
            <a:r>
              <a:rPr lang="bg-BG" sz="2800" dirty="0"/>
              <a:t>- необходимо е да се даде възможност за приложение на наученото, да се осигури подкрепа при приложение на наученото;</a:t>
            </a:r>
            <a:br>
              <a:rPr lang="bg-BG" sz="2800" dirty="0"/>
            </a:br>
            <a:r>
              <a:rPr lang="bg-BG" sz="2800" dirty="0"/>
              <a:t>- участниците трябва да са мотивирани.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72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15455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pPr algn="ctr"/>
            <a:r>
              <a:rPr lang="bg-BG" b="1" dirty="0">
                <a:solidFill>
                  <a:srgbClr val="FF0000"/>
                </a:solidFill>
              </a:rPr>
              <a:t>Делегирането като елемент от мениджмънта на човешките ресурси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73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353617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2800" b="1" dirty="0">
                <a:solidFill>
                  <a:srgbClr val="1302F0"/>
                </a:solidFill>
              </a:rPr>
              <a:t>Делегирането</a:t>
            </a:r>
            <a:r>
              <a:rPr lang="bg-BG" sz="2800" dirty="0"/>
              <a:t> като мениджърска дейност представлява възлагане на определена задача или проект от мениджъра на служител, който поема отговорността за изпълнението, за крайния резултат и за отчетността и контрола за поддържане на определени стандарти. </a:t>
            </a:r>
            <a:br>
              <a:rPr lang="bg-BG" sz="2800" dirty="0"/>
            </a:br>
            <a:br>
              <a:rPr lang="bg-BG" sz="2800" dirty="0"/>
            </a:br>
            <a:r>
              <a:rPr lang="bg-BG" sz="2800" dirty="0"/>
              <a:t>Делегирането е едно от най-важните умения на успешните здравни мениджъри и то не бива да се подценява или надценява. 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74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48766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3200" b="1" dirty="0">
                <a:solidFill>
                  <a:srgbClr val="1302F0"/>
                </a:solidFill>
              </a:rPr>
              <a:t>Ефективното делегиране </a:t>
            </a:r>
            <a:r>
              <a:rPr lang="bg-BG" sz="3200" dirty="0"/>
              <a:t>може да доведе до съществени ползи за мениджъра, екипа и организацията. Когато ръководителят прехвърля задачи на подчинените си, той намалява собствената си заетост и стреса, свързан с организацията на изпълнението, и увеличава времето, необходимо за фокусиране върху важните проекти, които са пряко свързани с неговите мениджърски умения и отговорности. 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75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52669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3200" b="1" dirty="0">
                <a:solidFill>
                  <a:srgbClr val="1302F0"/>
                </a:solidFill>
              </a:rPr>
              <a:t>Ефективното делегиране </a:t>
            </a:r>
            <a:r>
              <a:rPr lang="bg-BG" sz="3200" dirty="0"/>
              <a:t>подобрява планирането, контрола на дейностите, поддържането и управлението на ресурсите и справянето с проблемите на подчинените. Освен това, то засилва степента на доверие между ръководителя и екипа. Процесът на делегиране е и ефективен начин за тестване на качествата на хората, което е най-важният фактор за развитието на кариерата им.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76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39068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2800" dirty="0"/>
              <a:t>Служителите също имат голяма полза от делегирането, тъй като получават възможност да се научат да поемат отговорност, да планират работата и да постигат сътрудничество с другите участници.</a:t>
            </a:r>
            <a:br>
              <a:rPr lang="en-US" sz="2800" dirty="0"/>
            </a:br>
            <a:br>
              <a:rPr lang="bg-BG" sz="2800" dirty="0"/>
            </a:br>
            <a:r>
              <a:rPr lang="bg-BG" sz="2800" dirty="0"/>
              <a:t>Въпреки доказаните ползи от делегирането и за двете страни, съществуват редица процедурни и психологически пречки за ефективно делегиране. Ръководителите често считат, че ако те сами свършат определена работа, тогава ще се постигне по-добра ефективност и резултати. 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77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093574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780112"/>
          </a:xfrm>
        </p:spPr>
        <p:txBody>
          <a:bodyPr/>
          <a:lstStyle/>
          <a:p>
            <a:r>
              <a:rPr lang="bg-BG" sz="3600" dirty="0"/>
              <a:t>В следващата таблица са посочени най-честите </a:t>
            </a:r>
            <a:r>
              <a:rPr lang="bg-BG" sz="3600" b="1" i="1" dirty="0"/>
              <a:t>психологически мениджърски препятствия пред делегирането и начините за преодоляването им.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78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450450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48EAD6-EC59-44C6-B7A0-CC844ABA2E23}" type="slidenum">
              <a:rPr lang="en-US" altLang="en-US" smtClean="0"/>
              <a:pPr/>
              <a:t>79</a:t>
            </a:fld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6C149D2-367F-4DB0-9AFB-3F3379612CC3}" type="datetime1">
              <a:rPr lang="en-US" altLang="en-US" smtClean="0"/>
              <a:t>3/26/2020</a:t>
            </a:fld>
            <a:endParaRPr lang="en-US" alt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897011"/>
              </p:ext>
            </p:extLst>
          </p:nvPr>
        </p:nvGraphicFramePr>
        <p:xfrm>
          <a:off x="107504" y="108274"/>
          <a:ext cx="8928992" cy="667249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214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4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7491"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 b="1" dirty="0">
                          <a:solidFill>
                            <a:schemeClr val="tx1"/>
                          </a:solidFill>
                          <a:effectLst/>
                        </a:rPr>
                        <a:t>Мениджърски опасения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 b="1" dirty="0">
                          <a:solidFill>
                            <a:schemeClr val="tx1"/>
                          </a:solidFill>
                          <a:effectLst/>
                        </a:rPr>
                        <a:t>Препоръчително поведение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9713"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effectLst/>
                        </a:rPr>
                        <a:t>Ръководителите често считат, че могат по-бързо и по-добре сами да си свършат работата, отколкото да делегират задачите и после да поправят некачественото изпълнение.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effectLst/>
                        </a:rPr>
                        <a:t>Дори опасенията за некачествено изпълнение понякога да се потвърждават, ръководителите задължително трябва да делегират задачи, за да подкрепят и изграждат екипа си.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85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effectLst/>
                        </a:rPr>
                        <a:t>Мениджърите понякога нямат доверие на екипа си.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effectLst/>
                        </a:rPr>
                        <a:t>Правилният подход е да се стартира с делегирането на малки задачи, за да се изгради постепенно доверието.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0441"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effectLst/>
                        </a:rPr>
                        <a:t>Ръководителят обича да си върши нещата по изпитания начин и ред, които сам си е създал.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effectLst/>
                        </a:rPr>
                        <a:t>В дългосрочен план времето, прекарано в обучение, организация и коригиране на делегираните задачи, ще се отплати многократно, защото квалификацията на служителите се подобрява значително.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663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effectLst/>
                        </a:rPr>
                        <a:t>Мениджърите често считат, че екипът им очаква от тях винаги те да вземат решение и да разрешават проблемите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 b="0" dirty="0">
                          <a:solidFill>
                            <a:schemeClr val="tx1"/>
                          </a:solidFill>
                          <a:effectLst/>
                        </a:rPr>
                        <a:t>За всеки ръководител е важно да управлява очакванията. Правилно е ръководителят да покаже, че ще подкрепи екипа при вземане на  самостоятелни решения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221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404664"/>
            <a:ext cx="8510588" cy="60486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bg-BG" altLang="en-US" sz="3600" b="1" i="1" u="sng" dirty="0">
                <a:solidFill>
                  <a:srgbClr val="3926C8"/>
                </a:solidFill>
              </a:rPr>
              <a:t>Ефективните програми за </a:t>
            </a:r>
            <a:r>
              <a:rPr lang="bg-BG" altLang="en-US" sz="3600" b="1" i="1" u="sng" dirty="0" err="1">
                <a:solidFill>
                  <a:srgbClr val="3926C8"/>
                </a:solidFill>
              </a:rPr>
              <a:t>индоктриниране</a:t>
            </a:r>
            <a:r>
              <a:rPr lang="bg-BG" altLang="en-US" sz="3600" b="1" i="1" u="sng" dirty="0">
                <a:solidFill>
                  <a:srgbClr val="3926C8"/>
                </a:solidFill>
              </a:rPr>
              <a:t> водят до:</a:t>
            </a:r>
            <a:br>
              <a:rPr lang="bg-BG" altLang="en-US" sz="3600" b="1" i="1" u="sng" dirty="0">
                <a:solidFill>
                  <a:srgbClr val="3926C8"/>
                </a:solidFill>
              </a:rPr>
            </a:br>
            <a:br>
              <a:rPr lang="bg-BG" altLang="en-US" sz="3600" dirty="0"/>
            </a:br>
            <a:r>
              <a:rPr lang="bg-BG" altLang="en-US" sz="3600" dirty="0"/>
              <a:t>- по-висока продуктивност,</a:t>
            </a:r>
            <a:br>
              <a:rPr lang="bg-BG" altLang="en-US" sz="3600" dirty="0"/>
            </a:br>
            <a:r>
              <a:rPr lang="bg-BG" altLang="en-US" sz="3600" dirty="0"/>
              <a:t> </a:t>
            </a:r>
            <a:br>
              <a:rPr lang="bg-BG" altLang="en-US" sz="3600" dirty="0"/>
            </a:br>
            <a:r>
              <a:rPr lang="bg-BG" altLang="en-US" sz="3600" dirty="0"/>
              <a:t>- по-малко нарушения на правилата, </a:t>
            </a:r>
            <a:br>
              <a:rPr lang="bg-BG" altLang="en-US" sz="3600" dirty="0"/>
            </a:br>
            <a:br>
              <a:rPr lang="bg-BG" altLang="en-US" sz="3600" dirty="0"/>
            </a:br>
            <a:r>
              <a:rPr lang="bg-BG" altLang="en-US" sz="3600" dirty="0"/>
              <a:t>- по-малко изхабяване</a:t>
            </a:r>
            <a:r>
              <a:rPr lang="ru-RU" altLang="en-US" sz="3600" dirty="0"/>
              <a:t> (</a:t>
            </a:r>
            <a:r>
              <a:rPr lang="en-US" altLang="en-US" sz="3600" dirty="0"/>
              <a:t>burn</a:t>
            </a:r>
            <a:r>
              <a:rPr lang="ru-RU" altLang="en-US" sz="3600" dirty="0"/>
              <a:t>-</a:t>
            </a:r>
            <a:r>
              <a:rPr lang="en-US" altLang="en-US" sz="3600" dirty="0"/>
              <a:t>out syndrome</a:t>
            </a:r>
            <a:r>
              <a:rPr lang="ru-RU" altLang="en-US" sz="3600" dirty="0"/>
              <a:t>) </a:t>
            </a:r>
            <a:r>
              <a:rPr lang="bg-BG" altLang="en-US" sz="3600" dirty="0"/>
              <a:t>и </a:t>
            </a:r>
            <a:br>
              <a:rPr lang="bg-BG" altLang="en-US" sz="3600" dirty="0"/>
            </a:br>
            <a:br>
              <a:rPr lang="bg-BG" altLang="en-US" sz="3600" dirty="0"/>
            </a:br>
            <a:r>
              <a:rPr lang="bg-BG" altLang="en-US" sz="3600" dirty="0"/>
              <a:t>- по-голямо удовлетворение от работата.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F584B4A-7208-4538-9174-8043600D3417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2800" dirty="0"/>
              <a:t>В някои случаи делегирането се смесва с понятието „упълномощаване”.  </a:t>
            </a:r>
            <a:br>
              <a:rPr lang="bg-BG" sz="2800" dirty="0"/>
            </a:br>
            <a:br>
              <a:rPr lang="bg-BG" sz="2800" dirty="0"/>
            </a:br>
            <a:r>
              <a:rPr lang="bg-BG" sz="2800" dirty="0"/>
              <a:t>При </a:t>
            </a:r>
            <a:r>
              <a:rPr lang="bg-BG" sz="2800" b="1" i="1" dirty="0"/>
              <a:t>делегирането</a:t>
            </a:r>
            <a:r>
              <a:rPr lang="bg-BG" sz="2800" dirty="0"/>
              <a:t> мениджърът запазва властта си, контрола и голяма част от отговорността. Това е важно да се осъзнава от ръководителите, защото когато резултатите от делегираните задачи не са добри, мениджърите не бива да се опитват да избегнат отговорността, като я прехвърлят изцяло на подчинените си. </a:t>
            </a:r>
            <a:br>
              <a:rPr lang="bg-BG" sz="2800" dirty="0"/>
            </a:b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80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659586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3200" b="1" i="1" dirty="0"/>
              <a:t>Процесът на упълномощаване </a:t>
            </a:r>
            <a:r>
              <a:rPr lang="bg-BG" sz="3200" dirty="0"/>
              <a:t>по същество представлява формално прехвърляне на властта и отговорността върху упълномощеното лице. В този случаи самодисциплината и отчетността заместват мениджърския контрол. </a:t>
            </a:r>
            <a:br>
              <a:rPr lang="bg-BG" sz="3200" dirty="0"/>
            </a:br>
            <a:br>
              <a:rPr lang="bg-BG" sz="3200" dirty="0"/>
            </a:br>
            <a:r>
              <a:rPr lang="bg-BG" sz="3200" b="1" dirty="0"/>
              <a:t>Следователно, при упълномощаването се прехвърлят всички основни мениджърски функции, докато при делегирането те се запазват.</a:t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81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683939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3200" dirty="0"/>
              <a:t>За ефективно делегиране всеки ръководител трябва да притежава определени </a:t>
            </a:r>
            <a:r>
              <a:rPr lang="bg-BG" sz="3200" b="1" i="1" dirty="0"/>
              <a:t>умения за делегиране:</a:t>
            </a:r>
            <a:r>
              <a:rPr lang="bg-BG" sz="3200" dirty="0"/>
              <a:t> </a:t>
            </a:r>
            <a:br>
              <a:rPr lang="bg-BG" sz="3200" dirty="0"/>
            </a:br>
            <a:r>
              <a:rPr lang="bg-BG" sz="3200" dirty="0"/>
              <a:t>- да насърчава подчинените си да споделят с него мнението си; </a:t>
            </a:r>
            <a:br>
              <a:rPr lang="bg-BG" sz="3200" dirty="0"/>
            </a:br>
            <a:r>
              <a:rPr lang="bg-BG" sz="3200" dirty="0"/>
              <a:t>- да мотивира индивидите да участват в споделянето на отговорностите; </a:t>
            </a:r>
            <a:br>
              <a:rPr lang="bg-BG" sz="3200" dirty="0"/>
            </a:br>
            <a:r>
              <a:rPr lang="bg-BG" sz="3200" dirty="0"/>
              <a:t>- да избягва да възлага трудни и досадни задачи на немотивирани служители; </a:t>
            </a:r>
            <a:br>
              <a:rPr lang="bg-BG" sz="3200" dirty="0"/>
            </a:br>
            <a:r>
              <a:rPr lang="bg-BG" sz="3200" dirty="0"/>
              <a:t>- да насърчава кариерното развитие; 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82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80355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2400" dirty="0"/>
              <a:t>- </a:t>
            </a:r>
            <a:r>
              <a:rPr lang="bg-BG" sz="3200" dirty="0"/>
              <a:t>да преценява обективно компетентността на служителите, на които делегира задачи; </a:t>
            </a:r>
            <a:br>
              <a:rPr lang="bg-BG" sz="3200" dirty="0"/>
            </a:br>
            <a:r>
              <a:rPr lang="bg-BG" sz="3200" dirty="0"/>
              <a:t>- да изгражда атмосфера на взаимно доверие; </a:t>
            </a:r>
            <a:br>
              <a:rPr lang="bg-BG" sz="3200" dirty="0"/>
            </a:br>
            <a:r>
              <a:rPr lang="bg-BG" sz="3200" dirty="0"/>
              <a:t>- да се стреми да делегира цялостни проекти и задачи, а не само части от тях;</a:t>
            </a:r>
            <a:br>
              <a:rPr lang="bg-BG" sz="3200" dirty="0"/>
            </a:br>
            <a:r>
              <a:rPr lang="bg-BG" sz="3200" dirty="0"/>
              <a:t>- да се стреми да дава ясни и недвусмислени напътствия; </a:t>
            </a:r>
            <a:br>
              <a:rPr lang="bg-BG" sz="3200" dirty="0"/>
            </a:br>
            <a:r>
              <a:rPr lang="bg-BG" sz="3200" dirty="0"/>
              <a:t>- да поддържа ефективна обратна връзка и да дефинира предварително начина за оценка на резултатите.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83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200729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dirty="0"/>
              <a:t>Ефективният процес на делегиране трябва да бъде планиран и реализиран в няколко последователни етапа.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84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064184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48EAD6-EC59-44C6-B7A0-CC844ABA2E23}" type="slidenum">
              <a:rPr lang="en-US" altLang="en-US" smtClean="0"/>
              <a:pPr/>
              <a:t>85</a:t>
            </a:fld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6C149D2-367F-4DB0-9AFB-3F3379612CC3}" type="datetime1">
              <a:rPr lang="en-US" altLang="en-US" smtClean="0"/>
              <a:t>3/26/2020</a:t>
            </a:fld>
            <a:endParaRPr lang="en-US" alt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750502"/>
              </p:ext>
            </p:extLst>
          </p:nvPr>
        </p:nvGraphicFramePr>
        <p:xfrm>
          <a:off x="395536" y="692696"/>
          <a:ext cx="8280920" cy="562603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03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7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716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</a:rPr>
                        <a:t>Етап и съдържание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769"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</a:rPr>
                        <a:t>Лична среща между мениджъра и служителя, на когото ще се делегират задачите.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1539"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1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</a:rPr>
                        <a:t>Ясно определяне на целите, преглед на отговорностите на служителя, определяне на екип, когато това е необходимо, фиксиране на срокове за приключване и предоставяне на информация, която е свързана с изпълнението на задачата.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1154"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18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</a:rPr>
                        <a:t>Постигане на съгласие със служителя по отношение на качеството, начина на измерване на резултатите и нивата на отчетност.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0769"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1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</a:rPr>
                        <a:t>Определяне на необходимите ресурси и деклариране на мениджърската подкрепа за възлагания проект.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6549"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1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</a:rPr>
                        <a:t>Изясняване на необходимостта от допълнително обучение на служителя с цел качествено изпълнение на делегираната задача.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0769"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18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</a:rPr>
                        <a:t>Ясно дефиниране на отговорностите, които се делегират най-вече по отношение на вземане на решенията.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0769"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</a:rPr>
                        <a:t>Постигане на съгласие за обратна връзка и </a:t>
                      </a:r>
                      <a:r>
                        <a:rPr lang="bg-BG" sz="1800" dirty="0" err="1">
                          <a:solidFill>
                            <a:schemeClr val="tx1"/>
                          </a:solidFill>
                          <a:effectLst/>
                        </a:rPr>
                        <a:t>последващи</a:t>
                      </a: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</a:rPr>
                        <a:t> действия.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96034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24128"/>
          </a:xfrm>
        </p:spPr>
        <p:txBody>
          <a:bodyPr/>
          <a:lstStyle/>
          <a:p>
            <a:r>
              <a:rPr lang="bg-BG" sz="3600" dirty="0"/>
              <a:t>Пропуските в планирането и изпълнението на посочените етапи до голяма степен обричат на неуспех както мениджърската отговорност в процеса на делегирането, така и крайните резултати от делегирания проект, свързани със споделената отговорност между мениджъра и индивида, на когото са делегирани задачите.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86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347500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708104"/>
          </a:xfrm>
        </p:spPr>
        <p:txBody>
          <a:bodyPr/>
          <a:lstStyle/>
          <a:p>
            <a:pPr algn="ctr"/>
            <a:r>
              <a:rPr lang="bg-BG" b="1" dirty="0">
                <a:solidFill>
                  <a:srgbClr val="FF0000"/>
                </a:solidFill>
              </a:rPr>
              <a:t>Уволнението като елемент от мениджмънта на човешките ресурси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87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14618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708104"/>
          </a:xfrm>
        </p:spPr>
        <p:txBody>
          <a:bodyPr/>
          <a:lstStyle/>
          <a:p>
            <a:r>
              <a:rPr lang="bg-BG" sz="3200" dirty="0"/>
              <a:t>При получаване на негативни резултати от дейността на служителите или неподходящо поведение мениджърите могат да се сблъскат с трудната и емоционална задача на уволнението.</a:t>
            </a:r>
            <a:br>
              <a:rPr lang="bg-BG" sz="3200" dirty="0"/>
            </a:br>
            <a:br>
              <a:rPr lang="bg-BG" sz="3200" dirty="0"/>
            </a:br>
            <a:r>
              <a:rPr lang="bg-BG" sz="3200" b="1" i="1" dirty="0">
                <a:solidFill>
                  <a:srgbClr val="1302F0"/>
                </a:solidFill>
              </a:rPr>
              <a:t>Уволнението представлява приключване на заетостта на служители, инициирано от други служители на по-високо йерархично ниво или от работодателя.</a:t>
            </a:r>
            <a:br>
              <a:rPr lang="en-US" sz="3200" b="1" i="1" dirty="0">
                <a:solidFill>
                  <a:srgbClr val="1302F0"/>
                </a:solidFill>
              </a:rPr>
            </a:br>
            <a:endParaRPr lang="en-US" sz="3200" b="1" i="1" dirty="0">
              <a:solidFill>
                <a:srgbClr val="1302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88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5751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96136"/>
          </a:xfrm>
        </p:spPr>
        <p:txBody>
          <a:bodyPr/>
          <a:lstStyle/>
          <a:p>
            <a:br>
              <a:rPr lang="bg-BG" sz="2400" dirty="0"/>
            </a:br>
            <a:r>
              <a:rPr lang="bg-BG" sz="2800" b="1" dirty="0">
                <a:solidFill>
                  <a:srgbClr val="1302F0"/>
                </a:solidFill>
              </a:rPr>
              <a:t>Най-чести причини за освобождаване на отделно лице от длъжност: </a:t>
            </a:r>
            <a:br>
              <a:rPr lang="bg-BG" sz="2800" b="1" dirty="0">
                <a:solidFill>
                  <a:srgbClr val="1302F0"/>
                </a:solidFill>
              </a:rPr>
            </a:br>
            <a:r>
              <a:rPr lang="bg-BG" sz="2800" dirty="0"/>
              <a:t>- некомпетентност; </a:t>
            </a:r>
            <a:br>
              <a:rPr lang="bg-BG" sz="2800" dirty="0"/>
            </a:br>
            <a:r>
              <a:rPr lang="bg-BG" sz="2800" dirty="0"/>
              <a:t>- нарушаване на правилата; </a:t>
            </a:r>
            <a:br>
              <a:rPr lang="bg-BG" sz="2800" dirty="0"/>
            </a:br>
            <a:r>
              <a:rPr lang="bg-BG" sz="2800" dirty="0"/>
              <a:t>- некоректност; </a:t>
            </a:r>
            <a:br>
              <a:rPr lang="bg-BG" sz="2800" dirty="0"/>
            </a:br>
            <a:r>
              <a:rPr lang="bg-BG" sz="2800" dirty="0"/>
              <a:t>- ленивост; </a:t>
            </a:r>
            <a:br>
              <a:rPr lang="bg-BG" sz="2800" dirty="0"/>
            </a:br>
            <a:r>
              <a:rPr lang="bg-BG" sz="2800" dirty="0"/>
              <a:t>- безпричинни отсъствия; </a:t>
            </a:r>
            <a:br>
              <a:rPr lang="bg-BG" sz="2800" dirty="0"/>
            </a:br>
            <a:r>
              <a:rPr lang="bg-BG" sz="2800" dirty="0"/>
              <a:t>- неподчинение; </a:t>
            </a:r>
            <a:br>
              <a:rPr lang="bg-BG" sz="2800" dirty="0"/>
            </a:br>
            <a:r>
              <a:rPr lang="bg-BG" sz="2800" dirty="0"/>
              <a:t>- провал по време на пробния период;</a:t>
            </a:r>
            <a:br>
              <a:rPr lang="bg-BG" sz="2800" dirty="0"/>
            </a:br>
            <a:r>
              <a:rPr lang="bg-BG" sz="2800" dirty="0"/>
              <a:t>- липса на работа и необходимост от намаляване на броя на служителите;</a:t>
            </a:r>
            <a:br>
              <a:rPr lang="bg-BG" sz="2800" dirty="0"/>
            </a:br>
            <a:r>
              <a:rPr lang="bg-BG" sz="2800" dirty="0"/>
              <a:t>- по инициатива на самия служител и др.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89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058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296025"/>
          </a:xfrm>
        </p:spPr>
        <p:txBody>
          <a:bodyPr/>
          <a:lstStyle/>
          <a:p>
            <a:r>
              <a:rPr lang="bg-BG" altLang="en-US" dirty="0"/>
              <a:t>Процесът на </a:t>
            </a:r>
            <a:r>
              <a:rPr lang="bg-BG" altLang="en-US" dirty="0" err="1"/>
              <a:t>индоктриниране</a:t>
            </a:r>
            <a:r>
              <a:rPr lang="bg-BG" altLang="en-US" dirty="0"/>
              <a:t> започва веднага след избора на лицето за дадена длъжност и продължава докато служителят напълно се социализира към нормите и ценностите на работната група.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A1D022C-AD31-4F4F-B4BA-677C4B08BAF2}" type="datetime1">
              <a:rPr lang="en-US" altLang="en-US" smtClean="0"/>
              <a:t>3/26/2020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708104"/>
          </a:xfrm>
        </p:spPr>
        <p:txBody>
          <a:bodyPr/>
          <a:lstStyle/>
          <a:p>
            <a:r>
              <a:rPr lang="bg-BG" sz="3200" dirty="0"/>
              <a:t>Силните емоции, сериозните правни аспекти и други тревоги, свързани с уволнението, могат да бъдат толкова сложни и объркани, че някои мениджъри предпочитат да правят безпринципни компромиси, вместо да действат решително. Това е грешна стратегия, която може да има сериозни последици върху морала, </a:t>
            </a:r>
            <a:r>
              <a:rPr lang="bg-BG" sz="3200" dirty="0" err="1"/>
              <a:t>психоклимата</a:t>
            </a:r>
            <a:r>
              <a:rPr lang="bg-BG" sz="3200" dirty="0"/>
              <a:t> в екипа и общите резултати от дейността на здравната организация. 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90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635302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708104"/>
          </a:xfrm>
        </p:spPr>
        <p:txBody>
          <a:bodyPr/>
          <a:lstStyle/>
          <a:p>
            <a:r>
              <a:rPr lang="bg-BG" sz="3200" dirty="0"/>
              <a:t>Неумелото справяне с проблемите на уволнението може да доведе до редица негативи, като уронване авторитета на мениджъра, влошаване репутацията на организацията, създаване на проблеми при привличане и задържане на ценни кадри, трудово-правни съдебни дела, разрушаване на доверието и морала в самата организация, </a:t>
            </a:r>
            <a:r>
              <a:rPr lang="bg-BG" sz="3200" dirty="0" err="1"/>
              <a:t>демотивация</a:t>
            </a:r>
            <a:r>
              <a:rPr lang="bg-BG" sz="3200" dirty="0"/>
              <a:t> на добрите специалисти и тяхното </a:t>
            </a:r>
            <a:r>
              <a:rPr lang="bg-BG" sz="3200" dirty="0" err="1"/>
              <a:t>последващо</a:t>
            </a:r>
            <a:r>
              <a:rPr lang="bg-BG" sz="3200" dirty="0"/>
              <a:t> напускане.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91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061593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708104"/>
          </a:xfrm>
        </p:spPr>
        <p:txBody>
          <a:bodyPr/>
          <a:lstStyle/>
          <a:p>
            <a:r>
              <a:rPr lang="bg-BG" sz="3200" dirty="0"/>
              <a:t>Следователно, изискват се редица умения и подходи от мениджъра, за да уволни служител поради проблеми в работата или поведението му и да не се допускат възможни негативни последствия за организацията.</a:t>
            </a:r>
            <a:br>
              <a:rPr lang="en-US" sz="3200" dirty="0"/>
            </a:br>
            <a:br>
              <a:rPr lang="bg-BG" sz="3200" dirty="0"/>
            </a:br>
            <a:r>
              <a:rPr lang="bg-BG" sz="3200" dirty="0"/>
              <a:t>Моментът за уволнение на определен служител е преценка единствено на мениджъра и той трябва лично да съобщи новината на служителя си. 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92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765139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708104"/>
          </a:xfrm>
        </p:spPr>
        <p:txBody>
          <a:bodyPr/>
          <a:lstStyle/>
          <a:p>
            <a:r>
              <a:rPr lang="bg-BG" sz="3200" dirty="0"/>
              <a:t>Срещата между мениджъра и служителя в момента на уволнението е емоционално пиков момент и е решаваща относно възможностите за негативни последствия. Тя е изследвана в редица проучвания, свързани с психологията на уволнението, като обобщено са определени структурата, спецификата и правилата за провеждането й с цел повишаване на ефективността.  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93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49162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48EAD6-EC59-44C6-B7A0-CC844ABA2E23}" type="slidenum">
              <a:rPr lang="en-US" altLang="en-US" smtClean="0"/>
              <a:pPr/>
              <a:t>94</a:t>
            </a:fld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6C149D2-367F-4DB0-9AFB-3F3379612CC3}" type="datetime1">
              <a:rPr lang="en-US" altLang="en-US" smtClean="0"/>
              <a:t>3/26/2020</a:t>
            </a:fld>
            <a:endParaRPr lang="en-US" alt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912564"/>
              </p:ext>
            </p:extLst>
          </p:nvPr>
        </p:nvGraphicFramePr>
        <p:xfrm>
          <a:off x="107504" y="900365"/>
          <a:ext cx="8784976" cy="615319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97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87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0584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2000" dirty="0">
                          <a:solidFill>
                            <a:schemeClr val="tx1"/>
                          </a:solidFill>
                          <a:effectLst/>
                        </a:rPr>
                        <a:t>Структура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bg-BG" sz="2000" dirty="0">
                          <a:solidFill>
                            <a:schemeClr val="tx1"/>
                          </a:solidFill>
                          <a:effectLst/>
                        </a:rPr>
                        <a:t>Специфика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9475"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 dirty="0">
                          <a:solidFill>
                            <a:schemeClr val="tx1"/>
                          </a:solidFill>
                          <a:effectLst/>
                        </a:rPr>
                        <a:t>Подготовка на срещата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 dirty="0">
                          <a:solidFill>
                            <a:schemeClr val="tx1"/>
                          </a:solidFill>
                          <a:effectLst/>
                        </a:rPr>
                        <a:t>Предварително трябва да се документира лошото справяне със задачите или проблемното поведение, както и предприетите стъпки за корекция преди окончателното решение за уволнение. Задължително трябва да се проведе консултация с правен отдел и човешки ресурси относно законовите изисквания.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1053"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>
                          <a:solidFill>
                            <a:schemeClr val="tx1"/>
                          </a:solidFill>
                          <a:effectLst/>
                        </a:rPr>
                        <a:t>Време за провеждане на срещата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 dirty="0">
                          <a:solidFill>
                            <a:schemeClr val="tx1"/>
                          </a:solidFill>
                          <a:effectLst/>
                        </a:rPr>
                        <a:t>Много експерти съветват да не се предприемат уволнения в петък преди почивните дни или официалните празници, тъй като това предразполага към лоши мисли, завеждане на дело или друг вид емоционално отмъщение.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2083"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 dirty="0">
                          <a:solidFill>
                            <a:schemeClr val="tx1"/>
                          </a:solidFill>
                          <a:effectLst/>
                        </a:rPr>
                        <a:t>Място за провеждане на срещата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 dirty="0">
                          <a:solidFill>
                            <a:schemeClr val="tx1"/>
                          </a:solidFill>
                          <a:effectLst/>
                        </a:rPr>
                        <a:t>Срещата трябва да се проведе в самостоятелно помещение, изолирано от присъствието на други служители. </a:t>
                      </a:r>
                      <a:r>
                        <a:rPr lang="bg-BG" sz="2000" dirty="0" err="1">
                          <a:solidFill>
                            <a:schemeClr val="tx1"/>
                          </a:solidFill>
                          <a:effectLst/>
                        </a:rPr>
                        <a:t>Конфиденциалността</a:t>
                      </a:r>
                      <a:r>
                        <a:rPr lang="bg-BG" sz="2000" dirty="0">
                          <a:solidFill>
                            <a:schemeClr val="tx1"/>
                          </a:solidFill>
                          <a:effectLst/>
                        </a:rPr>
                        <a:t> показва уважение към засегнатия служител и предотвратява възможна </a:t>
                      </a:r>
                      <a:r>
                        <a:rPr lang="bg-BG" sz="2000" dirty="0" err="1">
                          <a:solidFill>
                            <a:schemeClr val="tx1"/>
                          </a:solidFill>
                          <a:effectLst/>
                        </a:rPr>
                        <a:t>демотивация</a:t>
                      </a:r>
                      <a:r>
                        <a:rPr lang="bg-BG" sz="2000" dirty="0">
                          <a:solidFill>
                            <a:schemeClr val="tx1"/>
                          </a:solidFill>
                          <a:effectLst/>
                        </a:rPr>
                        <a:t> на колектива.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08955" y="438700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400" b="1" i="1" dirty="0"/>
              <a:t>Специфика и структура на уволнението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115698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48EAD6-EC59-44C6-B7A0-CC844ABA2E23}" type="slidenum">
              <a:rPr lang="en-US" altLang="en-US" smtClean="0"/>
              <a:pPr/>
              <a:t>95</a:t>
            </a:fld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6C149D2-367F-4DB0-9AFB-3F3379612CC3}" type="datetime1">
              <a:rPr lang="en-US" altLang="en-US" smtClean="0"/>
              <a:t>3/26/2020</a:t>
            </a:fld>
            <a:endParaRPr lang="en-US" alt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800520"/>
              </p:ext>
            </p:extLst>
          </p:nvPr>
        </p:nvGraphicFramePr>
        <p:xfrm>
          <a:off x="179512" y="116634"/>
          <a:ext cx="8784976" cy="633670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97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87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6561"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 dirty="0">
                          <a:solidFill>
                            <a:schemeClr val="tx1"/>
                          </a:solidFill>
                          <a:effectLst/>
                        </a:rPr>
                        <a:t>Начин за провеждане на срещата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 dirty="0">
                          <a:solidFill>
                            <a:schemeClr val="tx1"/>
                          </a:solidFill>
                          <a:effectLst/>
                        </a:rPr>
                        <a:t>Подходящо е в срещата да участва и служител от отдела за човешки ресурси. Така срещата преминава по-рационално и силните емоции се потискат. Срещата да бъде възможно най-кратка. Мениджърът трябва да бъде сериозен, прям и да владее чувствата си.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3871"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 dirty="0">
                          <a:solidFill>
                            <a:schemeClr val="tx1"/>
                          </a:solidFill>
                          <a:effectLst/>
                        </a:rPr>
                        <a:t>Структура на мениджърския разговор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 dirty="0">
                          <a:solidFill>
                            <a:schemeClr val="tx1"/>
                          </a:solidFill>
                          <a:effectLst/>
                        </a:rPr>
                        <a:t>На уволнения служител се обяснява, че той не върши добре работата си и не постига желаните резултати. Важно е мениджърът да бъде строго обективен и да намери баланс в поведението и изразяването си между строгост, прямота и съпричастност, като запази личното достойнство на уволнения служител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627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 dirty="0">
                          <a:solidFill>
                            <a:schemeClr val="tx1"/>
                          </a:solidFill>
                          <a:effectLst/>
                        </a:rPr>
                        <a:t>Полезна информация за мениджъра от срещата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bg-BG" sz="2000" dirty="0">
                          <a:solidFill>
                            <a:schemeClr val="tx1"/>
                          </a:solidFill>
                          <a:effectLst/>
                        </a:rPr>
                        <a:t>Мениджърът трябва да даде възможност на уволнения да сподели мнението си и да го анализира. Информацията от този разговор може да позволи на мениджъра да направи значителни подобрения в екипа си.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934201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708104"/>
          </a:xfrm>
        </p:spPr>
        <p:txBody>
          <a:bodyPr/>
          <a:lstStyle/>
          <a:p>
            <a:r>
              <a:rPr lang="bg-BG" sz="2800" dirty="0"/>
              <a:t>След уволнението е важно мениджърът да продължи да управлява ефективно екипа си. На служителите трябва възможно най-бързо да се съобщи за уволнението и причините за това, за да се избегнат слухове и притеснения в останалата част от екипа. Подходящо е провеждане на среща с целия екип, на която мениджърът стегнато и кратко да обясни причините за уволнението на служителя, да обясни плановете за заместване на освободения служител и да преразпредели работата и отговорностите, като мотивира служителите.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96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316755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708104"/>
          </a:xfrm>
        </p:spPr>
        <p:txBody>
          <a:bodyPr/>
          <a:lstStyle/>
          <a:p>
            <a:r>
              <a:rPr lang="bg-BG" sz="3200" b="1" dirty="0">
                <a:solidFill>
                  <a:srgbClr val="FF0000"/>
                </a:solidFill>
              </a:rPr>
              <a:t>Заключение. </a:t>
            </a:r>
            <a:r>
              <a:rPr lang="bg-BG" sz="3200" dirty="0"/>
              <a:t>Подборът на подходящ в качествено и количествено отношение персонал и умелото управление на човешките ресурси в здравните организации е една от най-важните функции на всеки здравен мениджър. То е свързано с подобряване на удовлетвореността и продуктивността на здравните професионалисти, което води до подобряване на качеството на здравната помощ.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02C99-0A40-4B80-86FD-54DD26A730D3}" type="slidenum">
              <a:rPr lang="en-US" altLang="en-US" smtClean="0"/>
              <a:pPr/>
              <a:t>97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10EBF8C-1F51-4653-85DA-2B4147E91661}" type="datetime1">
              <a:rPr lang="en-US" altLang="en-US" smtClean="0"/>
              <a:t>3/26/2020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532919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847</TotalTime>
  <Words>5682</Words>
  <Application>Microsoft Office PowerPoint</Application>
  <PresentationFormat>On-screen Show (4:3)</PresentationFormat>
  <Paragraphs>337</Paragraphs>
  <Slides>97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97</vt:i4>
      </vt:variant>
    </vt:vector>
  </HeadingPairs>
  <TitlesOfParts>
    <vt:vector size="106" baseType="lpstr">
      <vt:lpstr>Arial</vt:lpstr>
      <vt:lpstr>Arial Black</vt:lpstr>
      <vt:lpstr>Arial Unicode MS</vt:lpstr>
      <vt:lpstr>Calibri</vt:lpstr>
      <vt:lpstr>Times New Roman</vt:lpstr>
      <vt:lpstr>Wingdings</vt:lpstr>
      <vt:lpstr>Pixel</vt:lpstr>
      <vt:lpstr>Default Design</vt:lpstr>
      <vt:lpstr>CorelDRAW.Graphic.10</vt:lpstr>
      <vt:lpstr>PowerPoint Presentation</vt:lpstr>
      <vt:lpstr>След фазата на планиране на необходимия персонал и реализирането на отделните стъпки за подбор на подходящ за целите и задачите на организацията персонал, изключително важно значение в мениджърските функции заемат дейностите по приспособяването на новите служители към целите и функционирането на здравната организация, развитието, обучението и задържането на качествения персонал или освобождаването, при необходимост, на неангажираните и нископродуктивни служители. </vt:lpstr>
      <vt:lpstr>ИНДОКТРИНИРАНЕ: ВЪВЕЖДАНЕ В ДЛЪЖНОСТ, ОРИЕНТАЦИЯ И СОЦИАЛИЗАЦИЯ</vt:lpstr>
      <vt:lpstr>Първите стъпки в приспособяването на новите служители към целите на организацията се означават с понятието „индоктриниране”, т.е. приобщаване към доктрината на съответната организация. </vt:lpstr>
      <vt:lpstr>Индоктринирането като мениджърска функция означава планирано, насочено приспособяване на даден работник към организацията и работната среда.    Включва три фази: - встъпване в длъжност, - ориентация и - социализация.</vt:lpstr>
      <vt:lpstr>Индоктринирането е доста по-широк подход към процеса на приспособяване на работещия, а не само встъпване в длъжност или ориентация. </vt:lpstr>
      <vt:lpstr>Индоктринирането има за цел:  1. Да изгради подходящо отношение на новоназначеното лице към организацията/звеното.  2. Да предостави на новия служител  необходимата информация и обучение за успешна реализация в съответната длъжност.  3. Да изгради чувство на принадлежност и одобрение. </vt:lpstr>
      <vt:lpstr>Ефективните програми за индоктриниране водят до:  - по-висока продуктивност,   - по-малко нарушения на правилата,   - по-малко изхабяване (burn-out syndrome) и   - по-голямо удовлетворение от работата.</vt:lpstr>
      <vt:lpstr>Процесът на индоктриниране започва веднага след избора на лицето за дадена длъжност и продължава докато служителят напълно се социализира към нормите и ценностите на работната група. </vt:lpstr>
      <vt:lpstr>Въвеждането в длъжност като първа фаза на индоктринирането става след като служителят е избран, но преди започване на самата работа и включва всички дейности, чрез които новият служител се обучава за организацията и работата и за политиките и процедурите по отношение на персонала. </vt:lpstr>
      <vt:lpstr>През тази фаза новият служител получава най-обща информация за организацията. Най-важният фактор тук е предоставянето на адекватна информация на служителя. </vt:lpstr>
      <vt:lpstr>Често да се използват наръчници за служителя, разработени от отделите по човешки ресурси, в които се включва информация за: - историята, мисията и философията на организацията,  - предоставяните услуги и обслужваната територия,  - организационната структура,  - правата и отговорностите на служителите,  - информация за заплащането, за програмите за развитие на персонала, за политиките за промоция и трансфер на персонала и др. </vt:lpstr>
      <vt:lpstr>Такива наръчници обикновено съдържат форма, която служителят подписва, удостоверявайки, че е получил и прочел информацията.   Подписаната форма се поставя в личното досие на служителя. Наръчниците могат по-късно да се използват за справки по различни въпроси.</vt:lpstr>
      <vt:lpstr>Ориентацията включва по-специфични дейности по отношение на заеманата длъжност. Целта на процеса на ориентация е да накара служителя да се почувства част от екипа. </vt:lpstr>
      <vt:lpstr>Резултати от проучвания показват, че лицата, преминали през такива програми, постигат независимост и адекватно функциониране много по-бързо и се задържат в организациите по-дълго време. Например, първият ден на ориентацията може да включва обход на болницата, след това запознаване с правилата за противопожарна безопасност, превенция на травми и нещастни случаи и др. </vt:lpstr>
      <vt:lpstr>Следващата стъпка от програмата включва индивидуална ориентация на новия служител в конкретното отделение или звено, където той ще бъде назначен. Тук ключова роля има сестрата-мениджър, която трябва да ориентира новопостъпващото лице за специфичните правила, политики и процедури на звеното с цел да се намали вероятността за нарушение на правилата, недоразумения и оплаквания и да се насърчи чувството за принадлежност към екипа.</vt:lpstr>
      <vt:lpstr>Социализацията като трета стъпка на индокринирането представлява въвеждане на новите служители към ценностите и културата на организацията чрез ролеви модели, митове и легенди. </vt:lpstr>
      <vt:lpstr>Според социолозите феноменът на социализация се свързва с теорията за ролите.  Човек заучава поведението, което придружава всяка роля, чрез използване на два едновременни процеса: - процес на взаимодействие с групи и други значими личности в социален контекст и  - процес на заучаване, включващ ролеви игри, моделиране, наблюдение, имитация, опити и др.</vt:lpstr>
      <vt:lpstr>Важна роля в процеса на социализация има изясняването на ролевите очаквания чрез използване на ролеви модели, обучители и наставници.</vt:lpstr>
      <vt:lpstr>Ролевите модели представляват примери на опитни и компетентни служители. Връзката между новия служител и ролевия модел е пасивна, т.е. служителят наблюдава ролевите модели и се стреми да им подражава, но самият ролеви модел не проявява активност за това подражание. </vt:lpstr>
      <vt:lpstr>Използването на обучители е активен и целенасочен процес. Това обикновено е опитен здравен професионалист, който дава емоционална подкрепа и служи като солиден клиничен модел за новия служител. Общувайки активно с него, обучителят има възможност да отговаря на всякакви въпроси и да допринася за изясняване на очакванията от работата. Обучителят трябва да има познания по теорията за обучение на възрастни хора (андрагогика).</vt:lpstr>
      <vt:lpstr>Наставничеството представлява още по-високо ниво на човешки взаимодействия.   Darling характеризира наставника от позицията на наставляваното лице като:</vt:lpstr>
      <vt:lpstr>- модел, от който се възхищаваш и комуто искаш да подражаваш; - лице, придаващо значимост на професията и възможностите й; - лице, чийто динамизъм стимулира предприемането на действие; - човек, който инвестира време и енергия за личното и професионално израстване на друго лице; - човек, предлагащ емоционална подкрепа и подпомагащ изграждането на самоувереност у друго лице;</vt:lpstr>
      <vt:lpstr>- човек, придържащ се към стандарти за отлична работа; - треньор, който обучава на междуличностни и технически умения, необходими за напредването в професията; - лице, предоставящо честно позитивна или негативна обратна връзка; - отварящ очите, т.е. разширява перспективата и посочва нови пътища за оценка на ситуациите; - отварящ вратата, т.е. предоставя нови възможности;</vt:lpstr>
      <vt:lpstr>- защитник на идеи, т.е. човек, който слуша и обсъжда идеи; - лице, което решава проблеми, т.е. помага в изследването на проблемите и идентифицирането на възможни решения; - съветник относно кариерата, т.е. помага в разработването на краткосрочни и дългосрочни планове за развитие на кариерата; - предизвикател, т.е. лице, което насърчава към по-критично и по-детайлно изследване на въпросите.</vt:lpstr>
      <vt:lpstr>Някои категории здравни кадри имат специфични проблеми в адаптацията към новите си роли: - новозавършилите лица,  - лица с промяна в досегашната си роля,  - опитни кадри в условията на преход към нови технологии и развитие.</vt:lpstr>
      <vt:lpstr>Новозавършилите изпитват особен страх и трудности в адаптирането си към новата работна среда. Често се наблюдава шок, предизвикан от конфликта между очакванията и действителността. За намаляване на напрежението и плавен преход към новата роля много болнични заведения в развитите страни разработват и прилагат програми на удължена ориентация от 6 седмици до 6 месеца, по време на която новозавършилият специалист (сестра, акушерка и др.) се прикрепва към обучителя и постепенно поема грижи за пациентите в еднаква степен с обучителя. </vt:lpstr>
      <vt:lpstr>Новоназначените старши или главни сестри също изпитват стрес, породен от неяснотата и огромния обем работа в новата си роля. Недостатъчната ориентация може да доведе до поредици от мениджърски грешки. Предишният мениджър обикновено работи пряко с новия мениджър не повече от 1 седмица, особено ако новият мениджър е запознат с организацията. Ако новият мениджър е привлечен отвън, периодът на ориентация би трябвало да се удължи. </vt:lpstr>
      <vt:lpstr>Нов мениджър често се назначава на вакантна или на новоразкрита длъжност. В такива случаи мениджърът от по-високо ниво може да окаже неоценима помощ. Може да бъде определен мениджър от друго звено за подпомагане на ориентацията в новите задължения и роли или пък да се използва мениджърска група в организацията, с която новите мениджъри да могат да се консултират. </vt:lpstr>
      <vt:lpstr>Голямо значение при промяна в статуса на здравния професионалист има ясното разбиране и осмисляне на очакванията от новата роля. При предвижване към по-висок статус длъжностните характеристики стават по-неясни и неопределени. Следователно, изясняването на работните роли в адекватни длъжностни характеристики е важно средство в процеса на ресоциализация.</vt:lpstr>
      <vt:lpstr>Опитните здравни професионалисти също могат да заемат нови длъжности по различни причини – преместване на същата длъжност в друго отделение или звено в същата организация, заемане на нова различна длъжност в същата или в друга организация и т.н. </vt:lpstr>
      <vt:lpstr>В такива случаи възникват специфични потребности от ориентация: преход от роля на опитен експерт към роля на новак или пък преход от познатото към непознатото. Особено внимание следва да се отделя на специфичните ценности и поведение, необходими за новите роли. Мениджърът играе важна роля в процеса на възприемане на новите ценности и групови норми. </vt:lpstr>
      <vt:lpstr>РАБОТНИ ГРАФИЦИ Адекватното осигуряване с персонал включва разработване на определен работен график. Ефективният работен график повишава удовлетворението на сестрите от работата.  Работният график може да бъде: - цикличен или  - променлив.</vt:lpstr>
      <vt:lpstr>Цикличният график:  - Повтаря основните елементи в течение на определен период.  - Персоналът работи определен брой дни с конкретни почивни дни.  - Това позволява на лицата  предварително да разпределят времето си и да го планират по подходящ начин.</vt:lpstr>
      <vt:lpstr> Променливият график:  - Варира постоянно на базата на променящите се нужди от персонал.  - Персоналът се разпределя в зависимост от броя на пациентите, техните нива на тежест и нивото на изискваните умения.  </vt:lpstr>
      <vt:lpstr>Системата за осигуряване с персонал може да бъде централизирана или децентрализирана в зависимост от организационната структура на здравното заведение. </vt:lpstr>
      <vt:lpstr>РАЗВИТИЕ И ОБУЧЕНИЕ НА ПЕРСОНАЛА </vt:lpstr>
      <vt:lpstr>  Развитието на персонала е система за предоставяне на възможности за разкриване на пълния потенциал на служителите чрез подобряване на  уменията и компетентностите им.  Това означава насърчаване на служителите за придобиване на нови умения и знания чрез обучение и определяне на областите, в които новите знания и умения могат да се  прилагат.    </vt:lpstr>
      <vt:lpstr>Дейностите по обучение и развитие в организацията имат няколко цели, насочени към подобряване на изпълнението на работата и характеристиките на организационния живот: - Придобиване на нови и развитие на съществуващите знания и умения; - Развитие на потенциала на служителите в съответствие с изискванията на конкретната дейност и приоритетите на организацията;  - Подготвяне на персонала да се справя по -добре с промени и непредвидени обстоятелства;</vt:lpstr>
      <vt:lpstr>- Предоставяне на възможност за конкурентно предимство; - Подобряване изпълнението на служебните задължения и работата на екипите; - Повишаване на удовлетворението от работата и личната мотивация; - Даване на възможност за делегиране на по-сложни задачи на служителите, развитие на новаторско мислене и др. </vt:lpstr>
      <vt:lpstr> Основен фактор за ефективен мениджмънт на човешките ресурси е управлението на кариерата на всеки служител, която е официален израз на  професионално развитие на всеки индивид.  Ясното планиране на кариерата е силен мотивиращ фактор за всеки служител и задоволява потребностите на ниво себереализация.   Липсата на ясна перспектива за кариерно развитие води до демотивация с всички негативни последици – професионална неудовлетвореност, конфликтни ситуации, ниско качество на здравните услуги, честа смяна на работното място или напускане на професията.   </vt:lpstr>
      <vt:lpstr>Кариерното планиране и мениджмънт съставляват основна част от кариерното развитие. Изключително важни са следните моменти в дейността на мениджъра: - Дизайн на развитието на служителя (съставяне на кариерен план); - Развитие и комуникиране на кариерния план; - Координиране на ротацията на работните места; </vt:lpstr>
      <vt:lpstr>- Управление на политиките на повишение, трансфер, дисциплинарни действия, уволнение и други процедури;  - Преглед и изпълнение на процесите на повишение, трансфер, дисциплинарни действия, политики на уволнение, прекъсване на договори;  - Развитие и администриране на уволненията, включително пенсиониране, осигуряване на помощ при напускане. </vt:lpstr>
      <vt:lpstr>Кариерният план трябва да подпомага развитието на персоналните умения, особено в началото на наемането на новия служител. За тази цел е необходимо честно отношение на ръководителите към служителите, ред и дисциплина и взаимно доверие. Важна роля има наставничеството, което може да се осъществява от повече индивиди и организирането на допълнителни обучения за служителите, особено при въвеждането на нови технологии.  </vt:lpstr>
      <vt:lpstr>Постигането на съответствие между изискванията за заемане на определена позиция и характеристиките на служителя изисква:  - идентифициране на обучителните нужди на групите и индивидите; - дизайн на подходящи обучителни програми (общи и/или ориентиращи програми, технически програми за умения и знания, директно насочени към извършваната работа, програми за изграждане на индивидуални умения за специфични дейности и др.  </vt:lpstr>
      <vt:lpstr>ПЛАНИРАНЕ НА ОБУЧЕНИЕТО </vt:lpstr>
      <vt:lpstr>Планирането на обучението включва:  1.Определяне на потребностите от обучение.   2.Анализ на потребностите от обучение -  идентифициране и сравняване на актуалното с желаното равнище на изпълнение на работата. Анализът на потребностите обучение включва проучване на всяка група/категория служители по отношение на това какво се опитват да постигнат, какво трябва да постигнат, какви са бариерите и препятствията и как могат те да се преодолеят чрез обучение.  </vt:lpstr>
      <vt:lpstr>Два основни подхода за анализ на потребностите от обучение:   - стратегически, при който потребностите от обучение се извеждат на базата на стратегическите цели на организацията, мисията и бизнес плановете;  - реактивен, при който се анализират конкретните проблеми, проявили се в изпълнението на работата.  Двата подхода са взаимно допълващи се и трябва да се използват едновременно. </vt:lpstr>
      <vt:lpstr> Основни методи за анализ на потребностите от обучение:   - анализ на стратегическите цели и бизнес-плановете;   - анализ на работата и оценка на изпълнението (напр. чрез атестация);   - предложения на преките ръководители;   - заявки от самите служители. </vt:lpstr>
      <vt:lpstr>Методи за събиране на информация: - наблюдение;  - анкетни проучвания, интервюта;  - тестове;  - консултации;  - групови дискусии;  - самооценка;  - преглед на планове, доклади, отчети и др.</vt:lpstr>
      <vt:lpstr>Планирането на програми за обучение преминава през следните етапи: </vt:lpstr>
      <vt:lpstr>1. Оценка на конкретните потребности – с цел да свърже потребностите от обучение с конкретната аудитория подлежаща на обучение. Често задачата тук се определя като „изграждане на профил на аудиторията обучавани”, т.е. определяне на тези основни характеристики и особености на участниците в обучение, които са важни за формулиране на целите, определяне на съдържанието, методите и т.н.  </vt:lpstr>
      <vt:lpstr>Систематичният подход при анализ на потребностите от обучение на индивидуално ниво включва:  1. Преглед на изискванията за длъжността (знания, умения, нагласи, настъпили промени в изискванията).  2. Изготвяне на профил на служителя, заемащ длъжността от гледна точка на изискванията.  3. Съпоставяне на профила на служителя с изискванията, т.е. определяне на това в каква степен той притежава необходимите знания, умения, нагласи за длъжността и идентифициране потребностите от обучение. </vt:lpstr>
      <vt:lpstr>2. Дефиниране на целите на обучението на базата на установените потребности и определянето им като очаквани крайни резултати.  Целите трябва да дават отговор на следните въпроси: Какво трябва да може да прави обучаемия след обучението? При какви условия би могъл да го прави? Колко добре трябва да го прави? </vt:lpstr>
      <vt:lpstr>Добре формулираните цели в програма за обучение поставят акцент върху резултатите от ученето. Обикновено се определят с изречения като:  „След обучението участниците в програмата ще могат ............”;  „След обучението участниците в програмата ще знаят .............”;  „След обучението участниците в програмата ще умеят ............”. </vt:lpstr>
      <vt:lpstr>3. Определяне на съдържанието на обучението в съответствие с целите:  - Какво да бъде включено?  - Какви да бъдат основните теми или модули?  - Как да бъде подредена информацията?   Съдържанието на програмата определя необходимото време (часове, дни, седмици) за успешната ѝ реализация.</vt:lpstr>
      <vt:lpstr>4. Определяне на формата, вида и методите на обучение.   Изборът на подходящи форми, вид и методи на обучение е един от основните проблеми при планиране на програма за обучение. </vt:lpstr>
      <vt:lpstr>Основните форми на обучение на персонала в организацията са:   - без откъсване от работа (инструктиране, наставничество, ротация, обогатяване и разширяване на трудовите задължения и др.) и   - с откъсване от работа (курсове, семинари, конференции и др.).  </vt:lpstr>
      <vt:lpstr>Курсовете могат да бъдат:  - краткосрочни и  - дългосрочни.   Основната разлика между курс и семинар е, че докато при курса акцентът е придобиване на нови знания, умения, нагласи, то при семинара акцентът е обмен на знания, умения и опит; дискутиране по проблеми, с които участниците са предварително запознати. </vt:lpstr>
      <vt:lpstr>Най-често прилаганите методи за обучение при откъсване от работните си места са:  - лекция;  - мозъчна атака;  - казуси и изучаване на случаи; - дискусия;  - ролеви игри;  - работа в малки групи по определени задачи;  - дебат;  - демонстрация;  - симулации.</vt:lpstr>
      <vt:lpstr>5. Избор на обучители - фактор за ефективна реализация на програмата за обучение.   В зависимост от избраната форма на обучение (с откъсване или без откъсване от работа) обучителите могат да бъдат: - служители от организацията (служители с необходимия опит, мениджъри, специалисти от отдела УЧР и др.); - външни за организацията преподаватели.</vt:lpstr>
      <vt:lpstr>Преди избор на обучители е необходимо:   - да се определят критериите, на които трябва да отговарят обучителите; - да се изготви списък с възможни варианти;  - да се събере информация за обучителите (лица, организации);  - да се оценят вариантите на основата на критериите и  - да се избере конкретен вариант. </vt:lpstr>
      <vt:lpstr>6. Планиране на необходимите ресурси и организиране на обучението:   - изготвяне на бюджет на програмата – планиране на необходимите ресурси и разходите за тяхното осигуряване;   - изготвяне на план-график на дейностите, необходими за осъществяване на програмата;  </vt:lpstr>
      <vt:lpstr> - практическо организиране на обучението чрез осигуряване на необходимите ресурси и извършване на различни по характер дейности (размножаване на печатни материали, закупуване на папки, химикалки и др.; осигуряване на зала, техника, оборудване; организиране на кафе-паузи; подготовка и размножаване на въпросници за обратна връзка; изготвяне на удостоверения (сертификати) и др. </vt:lpstr>
      <vt:lpstr>7. Планиране на методи за оценка на програмата за обучение, т.е. оценка на ефективността от обучението с цел:   - да се измерят удовлетворението и ефекта (резултата) от обучението;   - да се идентифицират силните и слабите страни на програмата с цел усъвършенстване;  - да се открият потребности от следващо обучение.  </vt:lpstr>
      <vt:lpstr>В ролята на оценители най-често са:   - самите участници в обучението;   - обучителите;   - преките ръководители и специалистите по управление на човешките ресурси.   </vt:lpstr>
      <vt:lpstr>Оценява се:  - степента на постигане на целите и задачите на програмата – придобити знания, умения, нагласи; - степента на удовлетворение от обучението и покритие с очакванията (реакции на участниците към качеството на обучението);  - степента на въздействие на обучението върху изпълнението на трудовите задължения на участниците, в каква степен са се подобрили резултатите от работата като цяло в екипа и организацията в резултат на осъществената програма. </vt:lpstr>
      <vt:lpstr>Добрата практика за оценяване на програмите за обучение включва три вида оценки:   - по време на обучението;   - в края на обучението;   - след известен период от време. </vt:lpstr>
      <vt:lpstr>Най-често прилагани методи за оценка са: - анкетни карти за обратна връзка; - тестове;  - изпити;  - обратна връзка от обучителите; - разговори с участниците, техни колеги и преки ръководители;  - наблюдение и оценка на изпълнението на работата и поведението след обучението;  - съпоставяне на цели, разходи и резултати.</vt:lpstr>
      <vt:lpstr>Посочените етапи често не се осъществяват последователно, тъй като отделните дейности са свързани и е логично да се извършват паралелно във времето. Например, уточнявайки основните теми на съдържанието и подходящи форма и методи на обучение.   В някои ситуации нарушаването на последователността в етапите води до неефективност на програмите за обучение – например, когато наличните ресурси (пари, време) предопределят формата на обучение, съдържанието, методите и преподавателите.  </vt:lpstr>
      <vt:lpstr>Ефективно осъществяваните дейности по обучение и развитие трябва да се основават на следните принципи: - дейностите да допринасят за постигането на организационните цели;  - преките ръководители да са ангажирани и активни, както при разработване и реализация на програмите, така и при осигуряването на възможност за приложение на наученото; - дейностите да съответстват и на потребностите на самите обучавани, да се възприемат като адекватни и навременни за работата и кариерата им; </vt:lpstr>
      <vt:lpstr>- дейностите трябва да съответстват на културата на организацията;  - дейностите трябва да са подкрепяни от висшето ръководство; - решението кой да участва, кога и защо е съвместна отговорност между служителя, прекия му ръководител и отдела по управление на човешките ресурси;  - необходимо е да се даде възможност за приложение на наученото, да се осигури подкрепа при приложение на наученото; - участниците трябва да са мотивирани. </vt:lpstr>
      <vt:lpstr>Делегирането като елемент от мениджмънта на човешките ресурси </vt:lpstr>
      <vt:lpstr>Делегирането като мениджърска дейност представлява възлагане на определена задача или проект от мениджъра на служител, който поема отговорността за изпълнението, за крайния резултат и за отчетността и контрола за поддържане на определени стандарти.   Делегирането е едно от най-важните умения на успешните здравни мениджъри и то не бива да се подценява или надценява. </vt:lpstr>
      <vt:lpstr>Ефективното делегиране може да доведе до съществени ползи за мениджъра, екипа и организацията. Когато ръководителят прехвърля задачи на подчинените си, той намалява собствената си заетост и стреса, свързан с организацията на изпълнението, и увеличава времето, необходимо за фокусиране върху важните проекти, които са пряко свързани с неговите мениджърски умения и отговорности. </vt:lpstr>
      <vt:lpstr>Ефективното делегиране подобрява планирането, контрола на дейностите, поддържането и управлението на ресурсите и справянето с проблемите на подчинените. Освен това, то засилва степента на доверие между ръководителя и екипа. Процесът на делегиране е и ефективен начин за тестване на качествата на хората, което е най-важният фактор за развитието на кариерата им.</vt:lpstr>
      <vt:lpstr>Служителите също имат голяма полза от делегирането, тъй като получават възможност да се научат да поемат отговорност, да планират работата и да постигат сътрудничество с другите участници.  Въпреки доказаните ползи от делегирането и за двете страни, съществуват редица процедурни и психологически пречки за ефективно делегиране. Ръководителите често считат, че ако те сами свършат определена работа, тогава ще се постигне по-добра ефективност и резултати. </vt:lpstr>
      <vt:lpstr>В следващата таблица са посочени най-честите психологически мениджърски препятствия пред делегирането и начините за преодоляването им. </vt:lpstr>
      <vt:lpstr>PowerPoint Presentation</vt:lpstr>
      <vt:lpstr>В някои случаи делегирането се смесва с понятието „упълномощаване”.    При делегирането мениджърът запазва властта си, контрола и голяма част от отговорността. Това е важно да се осъзнава от ръководителите, защото когато резултатите от делегираните задачи не са добри, мениджърите не бива да се опитват да избегнат отговорността, като я прехвърлят изцяло на подчинените си.  </vt:lpstr>
      <vt:lpstr>Процесът на упълномощаване по същество представлява формално прехвърляне на властта и отговорността върху упълномощеното лице. В този случаи самодисциплината и отчетността заместват мениджърския контрол.   Следователно, при упълномощаването се прехвърлят всички основни мениджърски функции, докато при делегирането те се запазват. </vt:lpstr>
      <vt:lpstr>За ефективно делегиране всеки ръководител трябва да притежава определени умения за делегиране:  - да насърчава подчинените си да споделят с него мнението си;  - да мотивира индивидите да участват в споделянето на отговорностите;  - да избягва да възлага трудни и досадни задачи на немотивирани служители;  - да насърчава кариерното развитие; </vt:lpstr>
      <vt:lpstr>- да преценява обективно компетентността на служителите, на които делегира задачи;  - да изгражда атмосфера на взаимно доверие;  - да се стреми да делегира цялостни проекти и задачи, а не само части от тях; - да се стреми да дава ясни и недвусмислени напътствия;  - да поддържа ефективна обратна връзка и да дефинира предварително начина за оценка на резултатите.</vt:lpstr>
      <vt:lpstr>Ефективният процес на делегиране трябва да бъде планиран и реализиран в няколко последователни етапа. </vt:lpstr>
      <vt:lpstr>PowerPoint Presentation</vt:lpstr>
      <vt:lpstr>Пропуските в планирането и изпълнението на посочените етапи до голяма степен обричат на неуспех както мениджърската отговорност в процеса на делегирането, така и крайните резултати от делегирания проект, свързани със споделената отговорност между мениджъра и индивида, на когото са делегирани задачите. </vt:lpstr>
      <vt:lpstr>Уволнението като елемент от мениджмънта на човешките ресурси </vt:lpstr>
      <vt:lpstr>При получаване на негативни резултати от дейността на служителите или неподходящо поведение мениджърите могат да се сблъскат с трудната и емоционална задача на уволнението.  Уволнението представлява приключване на заетостта на служители, инициирано от други служители на по-високо йерархично ниво или от работодателя. </vt:lpstr>
      <vt:lpstr> Най-чести причини за освобождаване на отделно лице от длъжност:  - некомпетентност;  - нарушаване на правилата;  - некоректност;  - ленивост;  - безпричинни отсъствия;  - неподчинение;  - провал по време на пробния период; - липса на работа и необходимост от намаляване на броя на служителите; - по инициатива на самия служител и др.</vt:lpstr>
      <vt:lpstr>Силните емоции, сериозните правни аспекти и други тревоги, свързани с уволнението, могат да бъдат толкова сложни и объркани, че някои мениджъри предпочитат да правят безпринципни компромиси, вместо да действат решително. Това е грешна стратегия, която може да има сериозни последици върху морала, психоклимата в екипа и общите резултати от дейността на здравната организация. </vt:lpstr>
      <vt:lpstr>Неумелото справяне с проблемите на уволнението може да доведе до редица негативи, като уронване авторитета на мениджъра, влошаване репутацията на организацията, създаване на проблеми при привличане и задържане на ценни кадри, трудово-правни съдебни дела, разрушаване на доверието и морала в самата организация, демотивация на добрите специалисти и тяхното последващо напускане.</vt:lpstr>
      <vt:lpstr>Следователно, изискват се редица умения и подходи от мениджъра, за да уволни служител поради проблеми в работата или поведението му и да не се допускат възможни негативни последствия за организацията.  Моментът за уволнение на определен служител е преценка единствено на мениджъра и той трябва лично да съобщи новината на служителя си. </vt:lpstr>
      <vt:lpstr>Срещата между мениджъра и служителя в момента на уволнението е емоционално пиков момент и е решаваща относно възможностите за негативни последствия. Тя е изследвана в редица проучвания, свързани с психологията на уволнението, като обобщено са определени структурата, спецификата и правилата за провеждането й с цел повишаване на ефективността.  </vt:lpstr>
      <vt:lpstr>PowerPoint Presentation</vt:lpstr>
      <vt:lpstr>PowerPoint Presentation</vt:lpstr>
      <vt:lpstr>След уволнението е важно мениджърът да продължи да управлява ефективно екипа си. На служителите трябва възможно най-бързо да се съобщи за уволнението и причините за това, за да се избегнат слухове и притеснения в останалата част от екипа. Подходящо е провеждане на среща с целия екип, на която мениджърът стегнато и кратко да обясни причините за уволнението на служителя, да обясни плановете за заместване на освободения служител и да преразпредели работата и отговорностите, като мотивира служителите.</vt:lpstr>
      <vt:lpstr>Заключение. Подборът на подходящ в качествено и количествено отношение персонал и умелото управление на човешките ресурси в здравните организации е една от най-важните функции на всеки здравен мениджър. То е свързано с подобряване на удовлетвореността и продуктивността на здравните професионалисти, което води до подобряване на качеството на здравната помощ.</vt:lpstr>
    </vt:vector>
  </TitlesOfParts>
  <Company>Pleven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Gena Grancharova</dc:creator>
  <cp:lastModifiedBy>GGG</cp:lastModifiedBy>
  <cp:revision>81</cp:revision>
  <dcterms:created xsi:type="dcterms:W3CDTF">2004-09-12T14:12:15Z</dcterms:created>
  <dcterms:modified xsi:type="dcterms:W3CDTF">2020-03-26T13:10:09Z</dcterms:modified>
</cp:coreProperties>
</file>