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3" r:id="rId1"/>
    <p:sldMasterId id="2147483805" r:id="rId2"/>
  </p:sldMasterIdLst>
  <p:notesMasterIdLst>
    <p:notesMasterId r:id="rId75"/>
  </p:notesMasterIdLst>
  <p:sldIdLst>
    <p:sldId id="419" r:id="rId3"/>
    <p:sldId id="354" r:id="rId4"/>
    <p:sldId id="257" r:id="rId5"/>
    <p:sldId id="352" r:id="rId6"/>
    <p:sldId id="355" r:id="rId7"/>
    <p:sldId id="356" r:id="rId8"/>
    <p:sldId id="357" r:id="rId9"/>
    <p:sldId id="358" r:id="rId10"/>
    <p:sldId id="359" r:id="rId11"/>
    <p:sldId id="260" r:id="rId12"/>
    <p:sldId id="360" r:id="rId13"/>
    <p:sldId id="362" r:id="rId14"/>
    <p:sldId id="368" r:id="rId15"/>
    <p:sldId id="369" r:id="rId16"/>
    <p:sldId id="372" r:id="rId17"/>
    <p:sldId id="371" r:id="rId18"/>
    <p:sldId id="370" r:id="rId19"/>
    <p:sldId id="379" r:id="rId20"/>
    <p:sldId id="378" r:id="rId21"/>
    <p:sldId id="376" r:id="rId22"/>
    <p:sldId id="377" r:id="rId23"/>
    <p:sldId id="392" r:id="rId24"/>
    <p:sldId id="375" r:id="rId25"/>
    <p:sldId id="374" r:id="rId26"/>
    <p:sldId id="373" r:id="rId27"/>
    <p:sldId id="380" r:id="rId28"/>
    <p:sldId id="384" r:id="rId29"/>
    <p:sldId id="383" r:id="rId30"/>
    <p:sldId id="382" r:id="rId31"/>
    <p:sldId id="381" r:id="rId32"/>
    <p:sldId id="385" r:id="rId33"/>
    <p:sldId id="302" r:id="rId34"/>
    <p:sldId id="303" r:id="rId35"/>
    <p:sldId id="350" r:id="rId36"/>
    <p:sldId id="306" r:id="rId37"/>
    <p:sldId id="307" r:id="rId38"/>
    <p:sldId id="309" r:id="rId39"/>
    <p:sldId id="310" r:id="rId40"/>
    <p:sldId id="311" r:id="rId41"/>
    <p:sldId id="403" r:id="rId42"/>
    <p:sldId id="404" r:id="rId43"/>
    <p:sldId id="399" r:id="rId44"/>
    <p:sldId id="401" r:id="rId45"/>
    <p:sldId id="402" r:id="rId46"/>
    <p:sldId id="322" r:id="rId47"/>
    <p:sldId id="323" r:id="rId48"/>
    <p:sldId id="324" r:id="rId49"/>
    <p:sldId id="326" r:id="rId50"/>
    <p:sldId id="327" r:id="rId51"/>
    <p:sldId id="328" r:id="rId52"/>
    <p:sldId id="329" r:id="rId53"/>
    <p:sldId id="330" r:id="rId54"/>
    <p:sldId id="331" r:id="rId55"/>
    <p:sldId id="332" r:id="rId56"/>
    <p:sldId id="333" r:id="rId57"/>
    <p:sldId id="334" r:id="rId58"/>
    <p:sldId id="325" r:id="rId59"/>
    <p:sldId id="335" r:id="rId60"/>
    <p:sldId id="336" r:id="rId61"/>
    <p:sldId id="337" r:id="rId62"/>
    <p:sldId id="338" r:id="rId63"/>
    <p:sldId id="339" r:id="rId64"/>
    <p:sldId id="340" r:id="rId65"/>
    <p:sldId id="341" r:id="rId66"/>
    <p:sldId id="342" r:id="rId67"/>
    <p:sldId id="343" r:id="rId68"/>
    <p:sldId id="344" r:id="rId69"/>
    <p:sldId id="345" r:id="rId70"/>
    <p:sldId id="347" r:id="rId71"/>
    <p:sldId id="348" r:id="rId72"/>
    <p:sldId id="349" r:id="rId73"/>
    <p:sldId id="346" r:id="rId74"/>
  </p:sldIdLst>
  <p:sldSz cx="9144000" cy="6858000" type="screen4x3"/>
  <p:notesSz cx="6858000" cy="9144000"/>
  <p:defaultTextStyle>
    <a:defPPr>
      <a:defRPr lang="bg-BG"/>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FF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2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2232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232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32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32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2232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C83CB1-EBBC-4635-A671-73423CE8EBE6}" type="slidenum">
              <a:rPr lang="en-US" altLang="en-US"/>
              <a:pPr/>
              <a:t>‹#›</a:t>
            </a:fld>
            <a:endParaRPr lang="en-US" altLang="en-US"/>
          </a:p>
        </p:txBody>
      </p:sp>
    </p:spTree>
    <p:extLst>
      <p:ext uri="{BB962C8B-B14F-4D97-AF65-F5344CB8AC3E}">
        <p14:creationId xmlns:p14="http://schemas.microsoft.com/office/powerpoint/2010/main" val="14965373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45EE1A-D51B-4636-BA52-FA9708A56F5A}" type="datetime1">
              <a:rPr lang="en-US" altLang="en-US" smtClean="0"/>
              <a:pPr/>
              <a:t>3/26/2020</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F07F3E2-41B5-425B-9ABE-C989CAE6272D}" type="slidenum">
              <a:rPr lang="en-US" altLang="en-US" smtClean="0"/>
              <a:pPr/>
              <a:t>‹#›</a:t>
            </a:fld>
            <a:endParaRPr lang="en-US" altLang="en-US"/>
          </a:p>
        </p:txBody>
      </p:sp>
    </p:spTree>
    <p:extLst>
      <p:ext uri="{BB962C8B-B14F-4D97-AF65-F5344CB8AC3E}">
        <p14:creationId xmlns:p14="http://schemas.microsoft.com/office/powerpoint/2010/main" val="427036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926-1AE1-44C0-B7A1-9A9D97E3950E}" type="datetime1">
              <a:rPr lang="en-US" altLang="en-US" smtClean="0"/>
              <a:pPr/>
              <a:t>3/26/2020</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E914447-ABA7-4266-BC1C-F61C8649581A}" type="slidenum">
              <a:rPr lang="en-US" altLang="en-US" smtClean="0"/>
              <a:pPr/>
              <a:t>‹#›</a:t>
            </a:fld>
            <a:endParaRPr lang="en-US" altLang="en-US"/>
          </a:p>
        </p:txBody>
      </p:sp>
    </p:spTree>
    <p:extLst>
      <p:ext uri="{BB962C8B-B14F-4D97-AF65-F5344CB8AC3E}">
        <p14:creationId xmlns:p14="http://schemas.microsoft.com/office/powerpoint/2010/main" val="289556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92CF06-7FA5-4F51-8B07-9DA366751DAA}" type="datetime1">
              <a:rPr lang="en-US" altLang="en-US" smtClean="0"/>
              <a:pPr/>
              <a:t>3/26/2020</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42CAAB8-0D69-4CFA-86AE-E971096DAD74}" type="slidenum">
              <a:rPr lang="en-US" altLang="en-US" smtClean="0"/>
              <a:pPr/>
              <a:t>‹#›</a:t>
            </a:fld>
            <a:endParaRPr lang="en-US" altLang="en-US"/>
          </a:p>
        </p:txBody>
      </p:sp>
    </p:spTree>
    <p:extLst>
      <p:ext uri="{BB962C8B-B14F-4D97-AF65-F5344CB8AC3E}">
        <p14:creationId xmlns:p14="http://schemas.microsoft.com/office/powerpoint/2010/main" val="106056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3452067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2320734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3199719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367549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3/26/2020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1334098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3/26/2020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2738790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3/26/2020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2188655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407197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529770-632B-47A6-A2E4-78D88B78A895}" type="datetime1">
              <a:rPr lang="en-US" altLang="en-US" smtClean="0"/>
              <a:pPr/>
              <a:t>3/26/2020</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F54C304-CFA4-4A2A-AB27-7EDDB1B6E20D}" type="slidenum">
              <a:rPr lang="en-US" altLang="en-US" smtClean="0"/>
              <a:pPr/>
              <a:t>‹#›</a:t>
            </a:fld>
            <a:endParaRPr lang="en-US" altLang="en-US"/>
          </a:p>
        </p:txBody>
      </p:sp>
    </p:spTree>
    <p:extLst>
      <p:ext uri="{BB962C8B-B14F-4D97-AF65-F5344CB8AC3E}">
        <p14:creationId xmlns:p14="http://schemas.microsoft.com/office/powerpoint/2010/main" val="34914857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16823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2376419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2521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593035-6C1C-416B-A917-C09C6D17D412}" type="datetime1">
              <a:rPr lang="en-US" altLang="en-US" smtClean="0"/>
              <a:pPr/>
              <a:t>3/26/2020</a:t>
            </a:fld>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B96FCDB-D9E2-4655-9C77-BE7D27B16493}" type="slidenum">
              <a:rPr lang="en-US" altLang="en-US" smtClean="0"/>
              <a:pPr/>
              <a:t>‹#›</a:t>
            </a:fld>
            <a:endParaRPr lang="en-US" altLang="en-US"/>
          </a:p>
        </p:txBody>
      </p:sp>
    </p:spTree>
    <p:extLst>
      <p:ext uri="{BB962C8B-B14F-4D97-AF65-F5344CB8AC3E}">
        <p14:creationId xmlns:p14="http://schemas.microsoft.com/office/powerpoint/2010/main" val="63796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713AF2-7AF0-404B-99D4-74842879C5F1}" type="datetime1">
              <a:rPr lang="en-US" altLang="en-US" smtClean="0"/>
              <a:pPr/>
              <a:t>3/26/2020</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5525752-D48A-4F5B-B878-715097648953}" type="slidenum">
              <a:rPr lang="en-US" altLang="en-US" smtClean="0"/>
              <a:pPr/>
              <a:t>‹#›</a:t>
            </a:fld>
            <a:endParaRPr lang="en-US" altLang="en-US"/>
          </a:p>
        </p:txBody>
      </p:sp>
    </p:spTree>
    <p:extLst>
      <p:ext uri="{BB962C8B-B14F-4D97-AF65-F5344CB8AC3E}">
        <p14:creationId xmlns:p14="http://schemas.microsoft.com/office/powerpoint/2010/main" val="365007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65A318-4A49-4F0A-97CD-83E39D2DBFDB}" type="datetime1">
              <a:rPr lang="en-US" altLang="en-US" smtClean="0"/>
              <a:pPr/>
              <a:t>3/26/2020</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98E6D256-E698-42A8-A47A-35C3E47A2526}" type="slidenum">
              <a:rPr lang="en-US" altLang="en-US" smtClean="0"/>
              <a:pPr/>
              <a:t>‹#›</a:t>
            </a:fld>
            <a:endParaRPr lang="en-US" altLang="en-US"/>
          </a:p>
        </p:txBody>
      </p:sp>
    </p:spTree>
    <p:extLst>
      <p:ext uri="{BB962C8B-B14F-4D97-AF65-F5344CB8AC3E}">
        <p14:creationId xmlns:p14="http://schemas.microsoft.com/office/powerpoint/2010/main" val="202937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E2B726B5-789E-4E2A-ABEA-A50EF52E0A33}" type="slidenum">
              <a:rPr lang="en-US" altLang="en-US" smtClean="0"/>
              <a:pPr/>
              <a:t>‹#›</a:t>
            </a:fld>
            <a:endParaRPr lang="en-US" altLang="en-US"/>
          </a:p>
        </p:txBody>
      </p:sp>
    </p:spTree>
    <p:extLst>
      <p:ext uri="{BB962C8B-B14F-4D97-AF65-F5344CB8AC3E}">
        <p14:creationId xmlns:p14="http://schemas.microsoft.com/office/powerpoint/2010/main" val="47776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5A62C-1FC2-4703-B8FF-605C9618C7DE}" type="datetime1">
              <a:rPr lang="en-US" altLang="en-US" smtClean="0"/>
              <a:pPr/>
              <a:t>3/26/2020</a:t>
            </a:fld>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DFA64B9E-5C71-4C29-8DF5-657458A2D01A}" type="slidenum">
              <a:rPr lang="en-US" altLang="en-US" smtClean="0"/>
              <a:pPr/>
              <a:t>‹#›</a:t>
            </a:fld>
            <a:endParaRPr lang="en-US" altLang="en-US"/>
          </a:p>
        </p:txBody>
      </p:sp>
    </p:spTree>
    <p:extLst>
      <p:ext uri="{BB962C8B-B14F-4D97-AF65-F5344CB8AC3E}">
        <p14:creationId xmlns:p14="http://schemas.microsoft.com/office/powerpoint/2010/main" val="400477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1EB090-E245-4992-A194-740ED6C6DFBF}" type="datetime1">
              <a:rPr lang="en-US" altLang="en-US" smtClean="0"/>
              <a:pPr/>
              <a:t>3/26/2020</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83D5D52-AFF7-4F36-BA55-7D97369E69D6}" type="slidenum">
              <a:rPr lang="en-US" altLang="en-US" smtClean="0"/>
              <a:pPr/>
              <a:t>‹#›</a:t>
            </a:fld>
            <a:endParaRPr lang="en-US" altLang="en-US"/>
          </a:p>
        </p:txBody>
      </p:sp>
    </p:spTree>
    <p:extLst>
      <p:ext uri="{BB962C8B-B14F-4D97-AF65-F5344CB8AC3E}">
        <p14:creationId xmlns:p14="http://schemas.microsoft.com/office/powerpoint/2010/main" val="3307479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DB5578-ECD6-4113-9A19-63DBDA7C42FF}" type="datetime1">
              <a:rPr lang="en-US" altLang="en-US" smtClean="0"/>
              <a:pPr/>
              <a:t>3/26/2020</a:t>
            </a:fld>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51BA03E-E02A-44BF-BACE-C26437851760}" type="slidenum">
              <a:rPr lang="en-US" altLang="en-US" smtClean="0"/>
              <a:pPr/>
              <a:t>‹#›</a:t>
            </a:fld>
            <a:endParaRPr lang="en-US" altLang="en-US"/>
          </a:p>
        </p:txBody>
      </p:sp>
    </p:spTree>
    <p:extLst>
      <p:ext uri="{BB962C8B-B14F-4D97-AF65-F5344CB8AC3E}">
        <p14:creationId xmlns:p14="http://schemas.microsoft.com/office/powerpoint/2010/main" val="3837240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C4FCA-0340-43F9-B29A-97CB37515B0C}" type="datetime1">
              <a:rPr lang="en-US" altLang="en-US" smtClean="0"/>
              <a:pPr/>
              <a:t>3/26/2020</a:t>
            </a:fld>
            <a:endParaRPr lang="bg-BG"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5226A-6DCD-4385-BFD5-56C69E621C34}" type="slidenum">
              <a:rPr lang="bg-BG" altLang="en-US" smtClean="0"/>
              <a:pPr/>
              <a:t>‹#›</a:t>
            </a:fld>
            <a:endParaRPr lang="bg-BG" altLang="en-US"/>
          </a:p>
        </p:txBody>
      </p:sp>
    </p:spTree>
    <p:extLst>
      <p:ext uri="{BB962C8B-B14F-4D97-AF65-F5344CB8AC3E}">
        <p14:creationId xmlns:p14="http://schemas.microsoft.com/office/powerpoint/2010/main" val="4286278598"/>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3/26/2020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2220587544"/>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4098"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„ИМЕ НА ФАКУЛТЕТА“</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265113" y="1616075"/>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4</a:t>
            </a:r>
          </a:p>
        </p:txBody>
      </p:sp>
      <p:sp>
        <p:nvSpPr>
          <p:cNvPr id="41997" name="Text Box 4"/>
          <p:cNvSpPr txBox="1">
            <a:spLocks noChangeArrowheads="1"/>
          </p:cNvSpPr>
          <p:nvPr/>
        </p:nvSpPr>
        <p:spPr bwMode="auto">
          <a:xfrm>
            <a:off x="2051720" y="5733256"/>
            <a:ext cx="6840760"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Проф. д-р Силвия Александрова-Янкуловска, д.м.н.</a:t>
            </a:r>
          </a:p>
        </p:txBody>
      </p:sp>
      <p:sp>
        <p:nvSpPr>
          <p:cNvPr id="6153" name="TextBox 1"/>
          <p:cNvSpPr txBox="1">
            <a:spLocks noChangeArrowheads="1"/>
          </p:cNvSpPr>
          <p:nvPr/>
        </p:nvSpPr>
        <p:spPr bwMode="auto">
          <a:xfrm>
            <a:off x="323528" y="2276872"/>
            <a:ext cx="842493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002060"/>
                </a:solidFill>
                <a:effectLst/>
                <a:uLnTx/>
                <a:uFillTx/>
                <a:latin typeface="Arial Black" panose="020B0A04020102020204" pitchFamily="34" charset="0"/>
                <a:ea typeface="+mn-ea"/>
                <a:cs typeface="Arial" panose="020B0604020202020204" pitchFamily="34" charset="0"/>
              </a:rPr>
              <a:t>УПРАВЛЕНИЕ НА ЧОВЕШКИТЕ РЕСУРСИ</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Тема: Комуникации</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bg-BG" altLang="bg-BG" sz="18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 </a:t>
            </a:r>
          </a:p>
        </p:txBody>
      </p:sp>
      <p:sp>
        <p:nvSpPr>
          <p:cNvPr id="3" name="TextBox 2"/>
          <p:cNvSpPr txBox="1"/>
          <p:nvPr/>
        </p:nvSpPr>
        <p:spPr>
          <a:xfrm>
            <a:off x="683568" y="3645024"/>
            <a:ext cx="8045450" cy="1420325"/>
          </a:xfrm>
          <a:prstGeom prst="rect">
            <a:avLst/>
          </a:prstGeom>
          <a:noFill/>
        </p:spPr>
        <p:txBody>
          <a:bodyPr>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228600"/>
            <a:ext cx="8229600" cy="6008688"/>
          </a:xfrm>
        </p:spPr>
        <p:txBody>
          <a:bodyPr>
            <a:normAutofit fontScale="90000"/>
          </a:bodyPr>
          <a:lstStyle/>
          <a:p>
            <a:pPr algn="l"/>
            <a:r>
              <a:rPr lang="bg-BG" altLang="en-US" b="1" dirty="0">
                <a:solidFill>
                  <a:srgbClr val="0070C0"/>
                </a:solidFill>
              </a:rPr>
              <a:t>Комуникацията се осъществява чрез системата “</a:t>
            </a:r>
            <a:r>
              <a:rPr lang="bg-BG" altLang="en-US" b="1" dirty="0" err="1">
                <a:solidFill>
                  <a:srgbClr val="0070C0"/>
                </a:solidFill>
              </a:rPr>
              <a:t>комуникатор-получател</a:t>
            </a:r>
            <a:r>
              <a:rPr lang="bg-BG" altLang="en-US" b="1" dirty="0">
                <a:solidFill>
                  <a:srgbClr val="0070C0"/>
                </a:solidFill>
              </a:rPr>
              <a:t>”. </a:t>
            </a:r>
            <a:br>
              <a:rPr lang="bg-BG" altLang="en-US" b="1" dirty="0">
                <a:solidFill>
                  <a:srgbClr val="0070C0"/>
                </a:solidFill>
              </a:rPr>
            </a:br>
            <a:br>
              <a:rPr lang="bg-BG" altLang="en-US" b="1" dirty="0">
                <a:solidFill>
                  <a:srgbClr val="0070C0"/>
                </a:solidFill>
              </a:rPr>
            </a:br>
            <a:r>
              <a:rPr lang="bg-BG" altLang="en-US" dirty="0">
                <a:solidFill>
                  <a:schemeClr val="tx1"/>
                </a:solidFill>
              </a:rPr>
              <a:t>Индивидът или групата (</a:t>
            </a:r>
            <a:r>
              <a:rPr lang="bg-BG" altLang="en-US" dirty="0" err="1">
                <a:solidFill>
                  <a:schemeClr val="tx1"/>
                </a:solidFill>
              </a:rPr>
              <a:t>комуникатор</a:t>
            </a:r>
            <a:r>
              <a:rPr lang="bg-BG" altLang="en-US" dirty="0">
                <a:solidFill>
                  <a:schemeClr val="tx1"/>
                </a:solidFill>
              </a:rPr>
              <a:t>) има идея, послание или разбиране, което предава на друг индивид или група (получател).</a:t>
            </a:r>
            <a:br>
              <a:rPr lang="en-US" altLang="en-US" dirty="0">
                <a:solidFill>
                  <a:schemeClr val="tx1"/>
                </a:solidFill>
              </a:rPr>
            </a:br>
            <a:r>
              <a:rPr lang="bg-BG" altLang="en-US" dirty="0"/>
              <a:t> </a:t>
            </a:r>
          </a:p>
        </p:txBody>
      </p:sp>
      <p:sp>
        <p:nvSpPr>
          <p:cNvPr id="2" name="Date Placeholder 1"/>
          <p:cNvSpPr>
            <a:spLocks noGrp="1"/>
          </p:cNvSpPr>
          <p:nvPr>
            <p:ph type="dt" sz="half" idx="10"/>
          </p:nvPr>
        </p:nvSpPr>
        <p:spPr/>
        <p:txBody>
          <a:bodyPr/>
          <a:lstStyle/>
          <a:p>
            <a:fld id="{EE11E591-0B9D-452B-A127-1BB274FD9550}"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A407FF0D-FBA8-4BBC-A4A9-07F71B861529}" type="slidenum">
              <a:rPr lang="en-US" altLang="en-US" sz="1600" b="1"/>
              <a:pPr/>
              <a:t>10</a:t>
            </a:fld>
            <a:endParaRPr lang="en-US" altLang="en-US"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Autofit/>
          </a:bodyPr>
          <a:lstStyle/>
          <a:p>
            <a:pPr algn="l"/>
            <a:r>
              <a:rPr lang="bg-BG" sz="3200" b="1" i="1" dirty="0"/>
              <a:t>Основните стъпки в процеса на комуникация включват:</a:t>
            </a:r>
            <a:br>
              <a:rPr lang="bg-BG" sz="3200" b="1" i="1" dirty="0"/>
            </a:br>
            <a:br>
              <a:rPr lang="en-US" sz="3200" dirty="0"/>
            </a:br>
            <a:r>
              <a:rPr lang="bg-BG" sz="3200" dirty="0"/>
              <a:t>- </a:t>
            </a:r>
            <a:r>
              <a:rPr lang="bg-BG" sz="3200" b="1" i="1" dirty="0"/>
              <a:t>Формиране на посланието</a:t>
            </a:r>
            <a:r>
              <a:rPr lang="bg-BG" sz="3200" dirty="0"/>
              <a:t> – </a:t>
            </a:r>
            <a:r>
              <a:rPr lang="bg-BG" sz="3200" dirty="0" err="1"/>
              <a:t>комуникаторът</a:t>
            </a:r>
            <a:r>
              <a:rPr lang="bg-BG" sz="3200" dirty="0"/>
              <a:t> формулира идея, мисъл, виждане, което желае да предаде.</a:t>
            </a:r>
            <a:br>
              <a:rPr lang="bg-BG" sz="3200" dirty="0"/>
            </a:br>
            <a:br>
              <a:rPr lang="en-US" sz="3200" dirty="0"/>
            </a:br>
            <a:r>
              <a:rPr lang="bg-BG" sz="3200" dirty="0"/>
              <a:t>- </a:t>
            </a:r>
            <a:r>
              <a:rPr lang="bg-BG" sz="3200" b="1" i="1" dirty="0"/>
              <a:t>Кодиране на посланието</a:t>
            </a:r>
            <a:r>
              <a:rPr lang="bg-BG" sz="3200" dirty="0"/>
              <a:t> – </a:t>
            </a:r>
            <a:r>
              <a:rPr lang="bg-BG" sz="3200" dirty="0" err="1"/>
              <a:t>комуникаторът</a:t>
            </a:r>
            <a:r>
              <a:rPr lang="bg-BG" sz="3200" dirty="0"/>
              <a:t> превръща идеята в понятна форма във вид на вербални или  невербални компоненти;</a:t>
            </a:r>
            <a:br>
              <a:rPr lang="en-US" sz="3200" dirty="0"/>
            </a:br>
            <a:endParaRPr lang="en-US" sz="32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11</a:t>
            </a:fld>
            <a:endParaRPr lang="en-US" altLang="en-US"/>
          </a:p>
        </p:txBody>
      </p:sp>
    </p:spTree>
    <p:extLst>
      <p:ext uri="{BB962C8B-B14F-4D97-AF65-F5344CB8AC3E}">
        <p14:creationId xmlns:p14="http://schemas.microsoft.com/office/powerpoint/2010/main" val="2442361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Autofit/>
          </a:bodyPr>
          <a:lstStyle/>
          <a:p>
            <a:pPr lvl="0" algn="l"/>
            <a:br>
              <a:rPr lang="en-US" sz="3200" dirty="0"/>
            </a:br>
            <a:r>
              <a:rPr lang="bg-BG" sz="3200" dirty="0"/>
              <a:t>- </a:t>
            </a:r>
            <a:r>
              <a:rPr lang="bg-BG" sz="3200" b="1" i="1" dirty="0"/>
              <a:t>Предаване на посланието</a:t>
            </a:r>
            <a:r>
              <a:rPr lang="bg-BG" sz="3200" dirty="0"/>
              <a:t> – </a:t>
            </a:r>
            <a:r>
              <a:rPr lang="bg-BG" sz="3200" dirty="0" err="1"/>
              <a:t>комуникаторът</a:t>
            </a:r>
            <a:r>
              <a:rPr lang="bg-BG" sz="3200" dirty="0"/>
              <a:t> изпраща посланието чрез </a:t>
            </a:r>
            <a:r>
              <a:rPr lang="bg-BG" sz="3200" i="1" dirty="0"/>
              <a:t>канал</a:t>
            </a:r>
            <a:r>
              <a:rPr lang="bg-BG" sz="3200" dirty="0"/>
              <a:t>, т.е. вербални (устни или писмени) или невербални средства. </a:t>
            </a:r>
            <a:br>
              <a:rPr lang="bg-BG" sz="3200" dirty="0"/>
            </a:br>
            <a:br>
              <a:rPr lang="en-US" sz="3200" dirty="0"/>
            </a:br>
            <a:r>
              <a:rPr lang="bg-BG" sz="3200" dirty="0"/>
              <a:t>- </a:t>
            </a:r>
            <a:r>
              <a:rPr lang="bg-BG" sz="3200" b="1" i="1" dirty="0"/>
              <a:t>Получаване и декодиране на посланието</a:t>
            </a:r>
            <a:r>
              <a:rPr lang="bg-BG" sz="3200" dirty="0"/>
              <a:t> – получателят приема посланието със сетивата си и го превръща в понятна за него форма.</a:t>
            </a:r>
            <a:br>
              <a:rPr lang="bg-BG" sz="3200" dirty="0"/>
            </a:br>
            <a:br>
              <a:rPr lang="en-US" sz="3200" dirty="0"/>
            </a:br>
            <a:r>
              <a:rPr lang="bg-BG" sz="3200" dirty="0"/>
              <a:t>- </a:t>
            </a:r>
            <a:r>
              <a:rPr lang="bg-BG" sz="3200" b="1" i="1" dirty="0"/>
              <a:t>Обратна връзка</a:t>
            </a:r>
            <a:r>
              <a:rPr lang="bg-BG" sz="3200" dirty="0"/>
              <a:t> - с кимване на глава, мимика или жест приемащият потвърждава дали е разбрал посланието. </a:t>
            </a:r>
            <a:br>
              <a:rPr lang="en-US" sz="3200" dirty="0"/>
            </a:br>
            <a:endParaRPr lang="en-US" sz="32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12</a:t>
            </a:fld>
            <a:endParaRPr lang="en-US" altLang="en-US"/>
          </a:p>
        </p:txBody>
      </p:sp>
    </p:spTree>
    <p:extLst>
      <p:ext uri="{BB962C8B-B14F-4D97-AF65-F5344CB8AC3E}">
        <p14:creationId xmlns:p14="http://schemas.microsoft.com/office/powerpoint/2010/main" val="393333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5A62C-1FC2-4703-B8FF-605C9618C7DE}" type="datetime1">
              <a:rPr lang="en-US" altLang="en-US" smtClean="0"/>
              <a:pPr/>
              <a:t>3/26/2020</a:t>
            </a:fld>
            <a:endParaRPr lang="en-US" altLang="en-US"/>
          </a:p>
        </p:txBody>
      </p:sp>
      <p:sp>
        <p:nvSpPr>
          <p:cNvPr id="3" name="Slide Number Placeholder 2"/>
          <p:cNvSpPr>
            <a:spLocks noGrp="1"/>
          </p:cNvSpPr>
          <p:nvPr>
            <p:ph type="sldNum" sz="quarter" idx="12"/>
          </p:nvPr>
        </p:nvSpPr>
        <p:spPr/>
        <p:txBody>
          <a:bodyPr/>
          <a:lstStyle/>
          <a:p>
            <a:fld id="{DFA64B9E-5C71-4C29-8DF5-657458A2D01A}" type="slidenum">
              <a:rPr lang="en-US" altLang="en-US" smtClean="0"/>
              <a:pPr/>
              <a:t>13</a:t>
            </a:fld>
            <a:endParaRPr lang="en-US"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530667981"/>
              </p:ext>
            </p:extLst>
          </p:nvPr>
        </p:nvGraphicFramePr>
        <p:xfrm>
          <a:off x="395536" y="476672"/>
          <a:ext cx="8112676" cy="4296154"/>
        </p:xfrm>
        <a:graphic>
          <a:graphicData uri="http://schemas.openxmlformats.org/presentationml/2006/ole">
            <mc:AlternateContent xmlns:mc="http://schemas.openxmlformats.org/markup-compatibility/2006">
              <mc:Choice xmlns:v="urn:schemas-microsoft-com:vml" Requires="v">
                <p:oleObj spid="_x0000_s2061" r:id="rId3" imgW="5284042" imgH="2788807" progId="Visio.Drawing.11">
                  <p:embed/>
                </p:oleObj>
              </mc:Choice>
              <mc:Fallback>
                <p:oleObj r:id="rId3" imgW="5284042" imgH="2788807"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476672"/>
                        <a:ext cx="8112676" cy="4296154"/>
                      </a:xfrm>
                      <a:prstGeom prst="rect">
                        <a:avLst/>
                      </a:prstGeom>
                      <a:noFill/>
                    </p:spPr>
                  </p:pic>
                </p:oleObj>
              </mc:Fallback>
            </mc:AlternateContent>
          </a:graphicData>
        </a:graphic>
      </p:graphicFrame>
      <p:sp>
        <p:nvSpPr>
          <p:cNvPr id="6" name="Rectangle 5"/>
          <p:cNvSpPr/>
          <p:nvPr/>
        </p:nvSpPr>
        <p:spPr>
          <a:xfrm>
            <a:off x="611560" y="5229200"/>
            <a:ext cx="8208912" cy="461665"/>
          </a:xfrm>
          <a:prstGeom prst="rect">
            <a:avLst/>
          </a:prstGeom>
        </p:spPr>
        <p:txBody>
          <a:bodyPr wrap="square">
            <a:spAutoFit/>
          </a:bodyPr>
          <a:lstStyle/>
          <a:p>
            <a:r>
              <a:rPr lang="bg-BG" sz="2400" b="1" i="1" dirty="0"/>
              <a:t>Комуникационен модел с обратна връзка</a:t>
            </a:r>
            <a:endParaRPr lang="en-US" sz="2400" dirty="0"/>
          </a:p>
        </p:txBody>
      </p:sp>
    </p:spTree>
    <p:extLst>
      <p:ext uri="{BB962C8B-B14F-4D97-AF65-F5344CB8AC3E}">
        <p14:creationId xmlns:p14="http://schemas.microsoft.com/office/powerpoint/2010/main" val="783913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Autofit/>
          </a:bodyPr>
          <a:lstStyle/>
          <a:p>
            <a:pPr algn="l"/>
            <a:r>
              <a:rPr lang="bg-BG" sz="2800" b="1" i="1" dirty="0"/>
              <a:t>	</a:t>
            </a:r>
            <a:r>
              <a:rPr lang="bg-BG" sz="2800" b="1" i="1" dirty="0" err="1"/>
              <a:t>Комуникатор</a:t>
            </a:r>
            <a:r>
              <a:rPr lang="bg-BG" sz="2800" b="1" i="1" dirty="0"/>
              <a:t>.</a:t>
            </a:r>
            <a:r>
              <a:rPr lang="bg-BG" sz="2800" i="1" dirty="0"/>
              <a:t> </a:t>
            </a:r>
            <a:r>
              <a:rPr lang="bg-BG" sz="2800" dirty="0"/>
              <a:t>В една организация </a:t>
            </a:r>
            <a:r>
              <a:rPr lang="bg-BG" sz="2800" dirty="0" err="1"/>
              <a:t>комуникатори</a:t>
            </a:r>
            <a:r>
              <a:rPr lang="bg-BG" sz="2800" dirty="0"/>
              <a:t> могат да бъдат управляващите, подчинените, различни отдели в организацията или самата организация, която комуникира със синдикатите, обществеността и др. </a:t>
            </a:r>
            <a:br>
              <a:rPr lang="bg-BG" sz="2800" dirty="0"/>
            </a:br>
            <a:br>
              <a:rPr lang="en-US" sz="2800" dirty="0"/>
            </a:br>
            <a:r>
              <a:rPr lang="bg-BG" sz="2800" dirty="0"/>
              <a:t>	</a:t>
            </a:r>
            <a:r>
              <a:rPr lang="bg-BG" sz="2800" b="1" i="1" dirty="0"/>
              <a:t>Възприемане и интерпретация.</a:t>
            </a:r>
            <a:r>
              <a:rPr lang="bg-BG" sz="2800" dirty="0"/>
              <a:t> Личните възгледи и възприятия имат решаващо значение за комуникацията. За индивида неговото възприятие и виждане за посланието е самата реалност. При възприемането често се налага да се прави интерпретация, т.е. да се прецени какво е имал предвид </a:t>
            </a:r>
            <a:r>
              <a:rPr lang="bg-BG" sz="2800" dirty="0" err="1"/>
              <a:t>комуникаторът</a:t>
            </a:r>
            <a:r>
              <a:rPr lang="bg-BG" sz="2800" dirty="0"/>
              <a:t>.</a:t>
            </a:r>
            <a:endParaRPr lang="en-US" sz="28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14</a:t>
            </a:fld>
            <a:endParaRPr lang="en-US" altLang="en-US"/>
          </a:p>
        </p:txBody>
      </p:sp>
    </p:spTree>
    <p:extLst>
      <p:ext uri="{BB962C8B-B14F-4D97-AF65-F5344CB8AC3E}">
        <p14:creationId xmlns:p14="http://schemas.microsoft.com/office/powerpoint/2010/main" val="1459455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l"/>
            <a:r>
              <a:rPr lang="bg-BG" sz="2800" b="1" i="1" dirty="0"/>
              <a:t>	Кодиране.</a:t>
            </a:r>
            <a:r>
              <a:rPr lang="bg-BG" sz="2800" dirty="0"/>
              <a:t> Чрез него идеите на </a:t>
            </a:r>
            <a:r>
              <a:rPr lang="bg-BG" sz="2800" dirty="0" err="1"/>
              <a:t>комуникатора</a:t>
            </a:r>
            <a:r>
              <a:rPr lang="bg-BG" sz="2800" dirty="0"/>
              <a:t> се превръщат в система от символи, които впоследствие се декодират и възприемат от получателя. Основната форма на кодиране е </a:t>
            </a:r>
            <a:r>
              <a:rPr lang="bg-BG" sz="2800" i="1" dirty="0"/>
              <a:t>езикът.</a:t>
            </a:r>
            <a:r>
              <a:rPr lang="bg-BG" sz="2800" dirty="0"/>
              <a:t> </a:t>
            </a:r>
            <a:br>
              <a:rPr lang="bg-BG" sz="2800" dirty="0"/>
            </a:br>
            <a:br>
              <a:rPr lang="en-US" sz="2800" dirty="0"/>
            </a:br>
            <a:r>
              <a:rPr lang="bg-BG" sz="2800" dirty="0"/>
              <a:t>	</a:t>
            </a:r>
            <a:r>
              <a:rPr lang="bg-BG" sz="2800" b="1" i="1" dirty="0"/>
              <a:t>Послание.</a:t>
            </a:r>
            <a:r>
              <a:rPr lang="bg-BG" sz="2800" dirty="0"/>
              <a:t> Резултатът от процеса на кодиране е </a:t>
            </a:r>
            <a:r>
              <a:rPr lang="bg-BG" sz="2800" i="1" dirty="0"/>
              <a:t>вербално или невербално послание, </a:t>
            </a:r>
            <a:r>
              <a:rPr lang="bg-BG" sz="2800" dirty="0"/>
              <a:t>което отразява това, което индивидът или групата искат да предадат. </a:t>
            </a:r>
            <a:br>
              <a:rPr lang="en-US" sz="2800" dirty="0"/>
            </a:br>
            <a:endParaRPr lang="en-US" sz="28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15</a:t>
            </a:fld>
            <a:endParaRPr lang="en-US" altLang="en-US"/>
          </a:p>
        </p:txBody>
      </p:sp>
    </p:spTree>
    <p:extLst>
      <p:ext uri="{BB962C8B-B14F-4D97-AF65-F5344CB8AC3E}">
        <p14:creationId xmlns:p14="http://schemas.microsoft.com/office/powerpoint/2010/main" val="3715406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Autofit/>
          </a:bodyPr>
          <a:lstStyle/>
          <a:p>
            <a:pPr algn="l">
              <a:lnSpc>
                <a:spcPct val="115000"/>
              </a:lnSpc>
              <a:spcAft>
                <a:spcPts val="0"/>
              </a:spcAft>
            </a:pPr>
            <a:r>
              <a:rPr lang="bg-BG" sz="3200" b="1" i="1" dirty="0">
                <a:effectLst/>
                <a:ea typeface="Times New Roman"/>
              </a:rPr>
              <a:t>	Канал.</a:t>
            </a:r>
            <a:r>
              <a:rPr lang="bg-BG" sz="3200" dirty="0">
                <a:effectLst/>
                <a:ea typeface="Times New Roman"/>
              </a:rPr>
              <a:t> Организациите осигуряват информация за своите членове посредством широка гама от канали - вербална комуникация лице в лице, телефонни разговори, срещи на групи, компютри, записки, отчети, системи за възнаграждаване, графици, прогнози, видеоматериали и др. По-малко осезаеми са неумишлените послания, които могат да бъдат изпратени мълчаливо или чрез бездействие по определен повод. </a:t>
            </a:r>
            <a:endParaRPr lang="en-US" sz="3200" dirty="0">
              <a:effectLst/>
              <a:ea typeface="Times New Roman"/>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16</a:t>
            </a:fld>
            <a:endParaRPr lang="en-US" altLang="en-US"/>
          </a:p>
        </p:txBody>
      </p:sp>
    </p:spTree>
    <p:extLst>
      <p:ext uri="{BB962C8B-B14F-4D97-AF65-F5344CB8AC3E}">
        <p14:creationId xmlns:p14="http://schemas.microsoft.com/office/powerpoint/2010/main" val="210445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Autofit/>
          </a:bodyPr>
          <a:lstStyle/>
          <a:p>
            <a:pPr algn="l"/>
            <a:r>
              <a:rPr lang="ru-RU" sz="3200" b="1" dirty="0"/>
              <a:t>	</a:t>
            </a:r>
            <a:r>
              <a:rPr lang="ru-RU" sz="3200" b="1" dirty="0" err="1"/>
              <a:t>Вербална</a:t>
            </a:r>
            <a:r>
              <a:rPr lang="ru-RU" sz="3200" b="1" dirty="0"/>
              <a:t> </a:t>
            </a:r>
            <a:r>
              <a:rPr lang="ru-RU" sz="3200" b="1" dirty="0" err="1"/>
              <a:t>реч</a:t>
            </a:r>
            <a:r>
              <a:rPr lang="ru-RU" sz="3200" b="1" dirty="0"/>
              <a:t> - </a:t>
            </a:r>
            <a:r>
              <a:rPr lang="ru-RU" sz="3200" dirty="0" err="1"/>
              <a:t>смисъл</a:t>
            </a:r>
            <a:r>
              <a:rPr lang="ru-RU" sz="3200" dirty="0"/>
              <a:t> на </a:t>
            </a:r>
            <a:r>
              <a:rPr lang="ru-RU" sz="3200" dirty="0" err="1"/>
              <a:t>думите</a:t>
            </a:r>
            <a:r>
              <a:rPr lang="ru-RU" sz="3200" dirty="0"/>
              <a:t>, </a:t>
            </a:r>
            <a:r>
              <a:rPr lang="ru-RU" sz="3200" dirty="0" err="1"/>
              <a:t>съдържание</a:t>
            </a:r>
            <a:r>
              <a:rPr lang="ru-RU" sz="3200" dirty="0"/>
              <a:t> и интонация (</a:t>
            </a:r>
            <a:r>
              <a:rPr lang="ru-RU" sz="3200" dirty="0" err="1"/>
              <a:t>емоционална</a:t>
            </a:r>
            <a:r>
              <a:rPr lang="ru-RU" sz="3200" dirty="0"/>
              <a:t> </a:t>
            </a:r>
            <a:r>
              <a:rPr lang="ru-RU" sz="3200" dirty="0" err="1"/>
              <a:t>обагреност</a:t>
            </a:r>
            <a:r>
              <a:rPr lang="ru-RU" sz="3200" dirty="0"/>
              <a:t> на </a:t>
            </a:r>
            <a:r>
              <a:rPr lang="ru-RU" sz="3200" dirty="0" err="1"/>
              <a:t>думите</a:t>
            </a:r>
            <a:r>
              <a:rPr lang="ru-RU" sz="3200" dirty="0"/>
              <a:t>), с </a:t>
            </a:r>
            <a:r>
              <a:rPr lang="ru-RU" sz="3200" dirty="0" err="1"/>
              <a:t>която</a:t>
            </a:r>
            <a:r>
              <a:rPr lang="ru-RU" sz="3200" dirty="0"/>
              <a:t> те </a:t>
            </a:r>
            <a:r>
              <a:rPr lang="ru-RU" sz="3200" dirty="0" err="1"/>
              <a:t>са</a:t>
            </a:r>
            <a:r>
              <a:rPr lang="ru-RU" sz="3200" dirty="0"/>
              <a:t> </a:t>
            </a:r>
            <a:r>
              <a:rPr lang="ru-RU" sz="3200" dirty="0" err="1"/>
              <a:t>произнесени</a:t>
            </a:r>
            <a:r>
              <a:rPr lang="ru-RU" sz="3200" dirty="0"/>
              <a:t>. </a:t>
            </a:r>
            <a:r>
              <a:rPr lang="ru-RU" sz="3200" dirty="0" err="1"/>
              <a:t>Тези</a:t>
            </a:r>
            <a:r>
              <a:rPr lang="ru-RU" sz="3200" dirty="0"/>
              <a:t> </a:t>
            </a:r>
            <a:r>
              <a:rPr lang="ru-RU" sz="3200" dirty="0" err="1"/>
              <a:t>елементи</a:t>
            </a:r>
            <a:r>
              <a:rPr lang="ru-RU" sz="3200" dirty="0"/>
              <a:t> се </a:t>
            </a:r>
            <a:r>
              <a:rPr lang="ru-RU" sz="3200" dirty="0" err="1"/>
              <a:t>наричат</a:t>
            </a:r>
            <a:r>
              <a:rPr lang="ru-RU" sz="3200" dirty="0"/>
              <a:t> </a:t>
            </a:r>
            <a:r>
              <a:rPr lang="ru-RU" sz="3200" b="1" dirty="0" err="1"/>
              <a:t>език</a:t>
            </a:r>
            <a:r>
              <a:rPr lang="ru-RU" sz="3200" b="1" dirty="0"/>
              <a:t> на говора. </a:t>
            </a:r>
            <a:r>
              <a:rPr lang="ru-RU" sz="3200" dirty="0" err="1"/>
              <a:t>Смисълът</a:t>
            </a:r>
            <a:r>
              <a:rPr lang="ru-RU" sz="3200" dirty="0"/>
              <a:t> на </a:t>
            </a:r>
            <a:r>
              <a:rPr lang="ru-RU" sz="3200" dirty="0" err="1"/>
              <a:t>думите</a:t>
            </a:r>
            <a:r>
              <a:rPr lang="ru-RU" sz="3200" dirty="0"/>
              <a:t> при </a:t>
            </a:r>
            <a:r>
              <a:rPr lang="ru-RU" sz="3200" dirty="0" err="1"/>
              <a:t>интерпретацията</a:t>
            </a:r>
            <a:r>
              <a:rPr lang="ru-RU" sz="3200" dirty="0"/>
              <a:t> </a:t>
            </a:r>
            <a:r>
              <a:rPr lang="ru-RU" sz="3200" dirty="0" err="1"/>
              <a:t>зависи</a:t>
            </a:r>
            <a:r>
              <a:rPr lang="ru-RU" sz="3200" dirty="0"/>
              <a:t> от </a:t>
            </a:r>
            <a:r>
              <a:rPr lang="ru-RU" sz="3200" dirty="0" err="1"/>
              <a:t>ценностната</a:t>
            </a:r>
            <a:r>
              <a:rPr lang="ru-RU" sz="3200" dirty="0"/>
              <a:t> система на </a:t>
            </a:r>
            <a:r>
              <a:rPr lang="ru-RU" sz="3200" dirty="0" err="1"/>
              <a:t>говорещия</a:t>
            </a:r>
            <a:r>
              <a:rPr lang="ru-RU" sz="3200" dirty="0"/>
              <a:t> и не </a:t>
            </a:r>
            <a:r>
              <a:rPr lang="ru-RU" sz="3200" dirty="0" err="1"/>
              <a:t>винаги</a:t>
            </a:r>
            <a:r>
              <a:rPr lang="ru-RU" sz="3200" dirty="0"/>
              <a:t> е очевиден. </a:t>
            </a:r>
            <a:r>
              <a:rPr lang="ru-RU" sz="3200" dirty="0" err="1"/>
              <a:t>Ако</a:t>
            </a:r>
            <a:r>
              <a:rPr lang="ru-RU" sz="3200" dirty="0"/>
              <a:t> </a:t>
            </a:r>
            <a:r>
              <a:rPr lang="ru-RU" sz="3200" dirty="0" err="1"/>
              <a:t>разговарящите</a:t>
            </a:r>
            <a:r>
              <a:rPr lang="ru-RU" sz="3200" dirty="0"/>
              <a:t> не </a:t>
            </a:r>
            <a:r>
              <a:rPr lang="ru-RU" sz="3200" dirty="0" err="1"/>
              <a:t>влагат</a:t>
            </a:r>
            <a:r>
              <a:rPr lang="ru-RU" sz="3200" dirty="0"/>
              <a:t> </a:t>
            </a:r>
            <a:r>
              <a:rPr lang="ru-RU" sz="3200" dirty="0" err="1"/>
              <a:t>еднакъв</a:t>
            </a:r>
            <a:r>
              <a:rPr lang="ru-RU" sz="3200" dirty="0"/>
              <a:t> </a:t>
            </a:r>
            <a:r>
              <a:rPr lang="ru-RU" sz="3200" dirty="0" err="1"/>
              <a:t>смисъл</a:t>
            </a:r>
            <a:r>
              <a:rPr lang="ru-RU" sz="3200" dirty="0"/>
              <a:t> в </a:t>
            </a:r>
            <a:r>
              <a:rPr lang="ru-RU" sz="3200" dirty="0" err="1"/>
              <a:t>думите</a:t>
            </a:r>
            <a:r>
              <a:rPr lang="ru-RU" sz="3200" dirty="0"/>
              <a:t>, те не </a:t>
            </a:r>
            <a:r>
              <a:rPr lang="ru-RU" sz="3200" dirty="0" err="1"/>
              <a:t>могат</a:t>
            </a:r>
            <a:r>
              <a:rPr lang="ru-RU" sz="3200" dirty="0"/>
              <a:t> да се </a:t>
            </a:r>
            <a:r>
              <a:rPr lang="ru-RU" sz="3200" dirty="0" err="1"/>
              <a:t>разберат</a:t>
            </a:r>
            <a:r>
              <a:rPr lang="ru-RU" sz="3200" dirty="0"/>
              <a:t>. </a:t>
            </a:r>
            <a:r>
              <a:rPr lang="ru-RU" sz="3200" b="1" dirty="0" err="1"/>
              <a:t>Вербалната</a:t>
            </a:r>
            <a:r>
              <a:rPr lang="ru-RU" sz="3200" b="1" dirty="0"/>
              <a:t> </a:t>
            </a:r>
            <a:r>
              <a:rPr lang="ru-RU" sz="3200" b="1" dirty="0" err="1"/>
              <a:t>реч</a:t>
            </a:r>
            <a:r>
              <a:rPr lang="ru-RU" sz="3200" b="1" dirty="0"/>
              <a:t> не </a:t>
            </a:r>
            <a:r>
              <a:rPr lang="ru-RU" sz="3200" b="1" dirty="0" err="1"/>
              <a:t>може</a:t>
            </a:r>
            <a:r>
              <a:rPr lang="ru-RU" sz="3200" b="1" dirty="0"/>
              <a:t> да </a:t>
            </a:r>
            <a:r>
              <a:rPr lang="ru-RU" sz="3200" b="1" dirty="0" err="1"/>
              <a:t>съществува</a:t>
            </a:r>
            <a:r>
              <a:rPr lang="ru-RU" sz="3200" b="1" dirty="0"/>
              <a:t> </a:t>
            </a:r>
            <a:r>
              <a:rPr lang="ru-RU" sz="3200" b="1" dirty="0" err="1"/>
              <a:t>самостоятелно</a:t>
            </a:r>
            <a:r>
              <a:rPr lang="ru-RU" sz="3200" b="1" dirty="0"/>
              <a:t> - </a:t>
            </a:r>
            <a:r>
              <a:rPr lang="ru-RU" sz="3200" b="1" dirty="0" err="1"/>
              <a:t>тя</a:t>
            </a:r>
            <a:r>
              <a:rPr lang="ru-RU" sz="3200" b="1" dirty="0"/>
              <a:t> </a:t>
            </a:r>
            <a:r>
              <a:rPr lang="ru-RU" sz="3200" b="1" dirty="0" err="1"/>
              <a:t>винаги</a:t>
            </a:r>
            <a:r>
              <a:rPr lang="ru-RU" sz="3200" b="1" dirty="0"/>
              <a:t> се </a:t>
            </a:r>
            <a:r>
              <a:rPr lang="ru-RU" sz="3200" b="1" dirty="0" err="1"/>
              <a:t>съпровожда</a:t>
            </a:r>
            <a:r>
              <a:rPr lang="ru-RU" sz="3200" b="1" dirty="0"/>
              <a:t> и от </a:t>
            </a:r>
            <a:r>
              <a:rPr lang="ru-RU" sz="3200" b="1" dirty="0" err="1"/>
              <a:t>невербална</a:t>
            </a:r>
            <a:r>
              <a:rPr lang="ru-RU" sz="3200" b="1" dirty="0"/>
              <a:t> </a:t>
            </a:r>
            <a:r>
              <a:rPr lang="ru-RU" sz="3200" b="1" dirty="0" err="1"/>
              <a:t>реч</a:t>
            </a:r>
            <a:r>
              <a:rPr lang="ru-RU" sz="3200" b="1" dirty="0"/>
              <a:t>.</a:t>
            </a:r>
            <a:endParaRPr lang="en-US" sz="3200" b="1"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17</a:t>
            </a:fld>
            <a:endParaRPr lang="en-US" altLang="en-US"/>
          </a:p>
        </p:txBody>
      </p:sp>
    </p:spTree>
    <p:extLst>
      <p:ext uri="{BB962C8B-B14F-4D97-AF65-F5344CB8AC3E}">
        <p14:creationId xmlns:p14="http://schemas.microsoft.com/office/powerpoint/2010/main" val="420490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Autofit/>
          </a:bodyPr>
          <a:lstStyle/>
          <a:p>
            <a:pPr algn="l"/>
            <a:r>
              <a:rPr lang="ru-RU" sz="2800" b="1" dirty="0"/>
              <a:t>	</a:t>
            </a:r>
            <a:r>
              <a:rPr lang="ru-RU" sz="2800" b="1" dirty="0" err="1"/>
              <a:t>Невербална</a:t>
            </a:r>
            <a:r>
              <a:rPr lang="ru-RU" sz="2800" b="1" dirty="0"/>
              <a:t> </a:t>
            </a:r>
            <a:r>
              <a:rPr lang="ru-RU" sz="2800" b="1" dirty="0" err="1"/>
              <a:t>реч</a:t>
            </a:r>
            <a:r>
              <a:rPr lang="ru-RU" sz="2800" b="1" dirty="0"/>
              <a:t> </a:t>
            </a:r>
            <a:r>
              <a:rPr lang="ru-RU" sz="2800" dirty="0"/>
              <a:t>- </a:t>
            </a:r>
            <a:r>
              <a:rPr lang="ru-RU" sz="2800" dirty="0" err="1"/>
              <a:t>поглед</a:t>
            </a:r>
            <a:r>
              <a:rPr lang="ru-RU" sz="2800" dirty="0"/>
              <a:t>, мимика, стойка, </a:t>
            </a:r>
            <a:r>
              <a:rPr lang="ru-RU" sz="2800" dirty="0" err="1"/>
              <a:t>дрехи</a:t>
            </a:r>
            <a:r>
              <a:rPr lang="ru-RU" sz="2800" dirty="0"/>
              <a:t>, прическа, грим, </a:t>
            </a:r>
            <a:r>
              <a:rPr lang="ru-RU" sz="2800" dirty="0" err="1"/>
              <a:t>аксесоари</a:t>
            </a:r>
            <a:r>
              <a:rPr lang="ru-RU" sz="2800" dirty="0"/>
              <a:t>, </a:t>
            </a:r>
            <a:r>
              <a:rPr lang="ru-RU" sz="2800" dirty="0" err="1"/>
              <a:t>междуличностна</a:t>
            </a:r>
            <a:r>
              <a:rPr lang="ru-RU" sz="2800" dirty="0"/>
              <a:t> дистанция и др. </a:t>
            </a:r>
            <a:r>
              <a:rPr lang="ru-RU" sz="2800" dirty="0" err="1"/>
              <a:t>Тези</a:t>
            </a:r>
            <a:r>
              <a:rPr lang="ru-RU" sz="2800" dirty="0"/>
              <a:t> </a:t>
            </a:r>
            <a:r>
              <a:rPr lang="ru-RU" sz="2800" dirty="0" err="1"/>
              <a:t>елементи</a:t>
            </a:r>
            <a:r>
              <a:rPr lang="ru-RU" sz="2800" dirty="0"/>
              <a:t> се </a:t>
            </a:r>
            <a:r>
              <a:rPr lang="ru-RU" sz="2800" dirty="0" err="1"/>
              <a:t>наричат</a:t>
            </a:r>
            <a:r>
              <a:rPr lang="ru-RU" sz="2800" dirty="0"/>
              <a:t> </a:t>
            </a:r>
            <a:r>
              <a:rPr lang="ru-RU" sz="2800" b="1" dirty="0" err="1"/>
              <a:t>език</a:t>
            </a:r>
            <a:r>
              <a:rPr lang="ru-RU" sz="2800" b="1" dirty="0"/>
              <a:t> на </a:t>
            </a:r>
            <a:r>
              <a:rPr lang="ru-RU" sz="2800" b="1" dirty="0" err="1"/>
              <a:t>тялото</a:t>
            </a:r>
            <a:r>
              <a:rPr lang="ru-RU" sz="2800" b="1" dirty="0"/>
              <a:t>. </a:t>
            </a:r>
            <a:br>
              <a:rPr lang="ru-RU" sz="2800" dirty="0"/>
            </a:br>
            <a:r>
              <a:rPr lang="ru-RU" sz="2800" dirty="0"/>
              <a:t>	</a:t>
            </a:r>
            <a:r>
              <a:rPr lang="ru-RU" sz="2800" b="1" dirty="0" err="1"/>
              <a:t>Невербалната</a:t>
            </a:r>
            <a:r>
              <a:rPr lang="ru-RU" sz="2800" b="1" dirty="0"/>
              <a:t> </a:t>
            </a:r>
            <a:r>
              <a:rPr lang="ru-RU" sz="2800" b="1" dirty="0" err="1"/>
              <a:t>реч</a:t>
            </a:r>
            <a:r>
              <a:rPr lang="ru-RU" sz="2800" b="1" dirty="0"/>
              <a:t> </a:t>
            </a:r>
            <a:r>
              <a:rPr lang="ru-RU" sz="2800" dirty="0"/>
              <a:t>е много </a:t>
            </a:r>
            <a:r>
              <a:rPr lang="ru-RU" sz="2800" dirty="0" err="1"/>
              <a:t>по-богата</a:t>
            </a:r>
            <a:r>
              <a:rPr lang="ru-RU" sz="2800" dirty="0"/>
              <a:t> и интересна и от </a:t>
            </a:r>
            <a:r>
              <a:rPr lang="ru-RU" sz="2800" dirty="0" err="1"/>
              <a:t>най-богатия</a:t>
            </a:r>
            <a:r>
              <a:rPr lang="ru-RU" sz="2800" dirty="0"/>
              <a:t> </a:t>
            </a:r>
            <a:r>
              <a:rPr lang="ru-RU" sz="2800" dirty="0" err="1"/>
              <a:t>език</a:t>
            </a:r>
            <a:r>
              <a:rPr lang="ru-RU" sz="2800" dirty="0"/>
              <a:t>. </a:t>
            </a:r>
            <a:r>
              <a:rPr lang="ru-RU" sz="2800" dirty="0" err="1"/>
              <a:t>Приятелската</a:t>
            </a:r>
            <a:r>
              <a:rPr lang="ru-RU" sz="2800" dirty="0"/>
              <a:t> </a:t>
            </a:r>
            <a:r>
              <a:rPr lang="ru-RU" sz="2800" dirty="0" err="1"/>
              <a:t>усмивка</a:t>
            </a:r>
            <a:r>
              <a:rPr lang="ru-RU" sz="2800" dirty="0"/>
              <a:t>, </a:t>
            </a:r>
            <a:r>
              <a:rPr lang="ru-RU" sz="2800" dirty="0" err="1"/>
              <a:t>загриженият</a:t>
            </a:r>
            <a:r>
              <a:rPr lang="ru-RU" sz="2800" dirty="0"/>
              <a:t> вид, </a:t>
            </a:r>
            <a:r>
              <a:rPr lang="ru-RU" sz="2800" dirty="0" err="1"/>
              <a:t>заеманото</a:t>
            </a:r>
            <a:r>
              <a:rPr lang="ru-RU" sz="2800" dirty="0"/>
              <a:t> </a:t>
            </a:r>
            <a:r>
              <a:rPr lang="ru-RU" sz="2800" dirty="0" err="1"/>
              <a:t>място</a:t>
            </a:r>
            <a:r>
              <a:rPr lang="ru-RU" sz="2800" dirty="0"/>
              <a:t> по </a:t>
            </a:r>
            <a:r>
              <a:rPr lang="ru-RU" sz="2800" dirty="0" err="1"/>
              <a:t>време</a:t>
            </a:r>
            <a:r>
              <a:rPr lang="ru-RU" sz="2800" dirty="0"/>
              <a:t> на заседание, </a:t>
            </a:r>
            <a:r>
              <a:rPr lang="ru-RU" sz="2800" dirty="0" err="1"/>
              <a:t>интериора</a:t>
            </a:r>
            <a:r>
              <a:rPr lang="ru-RU" sz="2800" dirty="0"/>
              <a:t> и </a:t>
            </a:r>
            <a:r>
              <a:rPr lang="ru-RU" sz="2800" dirty="0" err="1"/>
              <a:t>местоположението</a:t>
            </a:r>
            <a:r>
              <a:rPr lang="ru-RU" sz="2800" dirty="0"/>
              <a:t> на офиса, вида на </a:t>
            </a:r>
            <a:r>
              <a:rPr lang="ru-RU" sz="2800" dirty="0" err="1"/>
              <a:t>приемната</a:t>
            </a:r>
            <a:r>
              <a:rPr lang="ru-RU" sz="2800" dirty="0"/>
              <a:t> за гости, </a:t>
            </a:r>
            <a:r>
              <a:rPr lang="ru-RU" sz="2800" dirty="0" err="1"/>
              <a:t>мебелите</a:t>
            </a:r>
            <a:r>
              <a:rPr lang="ru-RU" sz="2800" dirty="0"/>
              <a:t> -  </a:t>
            </a:r>
            <a:r>
              <a:rPr lang="ru-RU" sz="2800" dirty="0" err="1"/>
              <a:t>това</a:t>
            </a:r>
            <a:r>
              <a:rPr lang="ru-RU" sz="2800" dirty="0"/>
              <a:t> </a:t>
            </a:r>
            <a:r>
              <a:rPr lang="ru-RU" sz="2800" dirty="0" err="1"/>
              <a:t>са</a:t>
            </a:r>
            <a:r>
              <a:rPr lang="ru-RU" sz="2800" dirty="0"/>
              <a:t> </a:t>
            </a:r>
            <a:r>
              <a:rPr lang="ru-RU" sz="2800" dirty="0" err="1"/>
              <a:t>невербални</a:t>
            </a:r>
            <a:r>
              <a:rPr lang="ru-RU" sz="2800" dirty="0"/>
              <a:t> </a:t>
            </a:r>
            <a:r>
              <a:rPr lang="ru-RU" sz="2800" dirty="0" err="1"/>
              <a:t>комуникатори</a:t>
            </a:r>
            <a:r>
              <a:rPr lang="ru-RU" sz="2800" dirty="0"/>
              <a:t>. Те </a:t>
            </a:r>
            <a:r>
              <a:rPr lang="ru-RU" sz="2800" dirty="0" err="1"/>
              <a:t>показват</a:t>
            </a:r>
            <a:r>
              <a:rPr lang="ru-RU" sz="2800" dirty="0"/>
              <a:t> </a:t>
            </a:r>
            <a:r>
              <a:rPr lang="ru-RU" sz="2800" dirty="0" err="1"/>
              <a:t>властта</a:t>
            </a:r>
            <a:r>
              <a:rPr lang="ru-RU" sz="2800" dirty="0"/>
              <a:t> на индивида, </a:t>
            </a:r>
            <a:r>
              <a:rPr lang="ru-RU" sz="2800" dirty="0" err="1"/>
              <a:t>неговия</a:t>
            </a:r>
            <a:r>
              <a:rPr lang="ru-RU" sz="2800" dirty="0"/>
              <a:t> статус, позиция. </a:t>
            </a:r>
            <a:r>
              <a:rPr lang="ru-RU" sz="2800" dirty="0" err="1"/>
              <a:t>Мълчанието</a:t>
            </a:r>
            <a:r>
              <a:rPr lang="ru-RU" sz="2800" dirty="0"/>
              <a:t> </a:t>
            </a:r>
            <a:r>
              <a:rPr lang="ru-RU" sz="2800" dirty="0" err="1"/>
              <a:t>също</a:t>
            </a:r>
            <a:r>
              <a:rPr lang="ru-RU" sz="2800" dirty="0"/>
              <a:t> е </a:t>
            </a:r>
            <a:r>
              <a:rPr lang="ru-RU" sz="2800" dirty="0" err="1"/>
              <a:t>израз</a:t>
            </a:r>
            <a:r>
              <a:rPr lang="ru-RU" sz="2800" dirty="0"/>
              <a:t> на </a:t>
            </a:r>
            <a:r>
              <a:rPr lang="ru-RU" sz="2800" dirty="0" err="1"/>
              <a:t>комуникация</a:t>
            </a:r>
            <a:r>
              <a:rPr lang="ru-RU" sz="2800" dirty="0"/>
              <a:t>. </a:t>
            </a:r>
            <a:r>
              <a:rPr lang="ru-RU" sz="2800" dirty="0" err="1"/>
              <a:t>Правилното</a:t>
            </a:r>
            <a:r>
              <a:rPr lang="ru-RU" sz="2800" dirty="0"/>
              <a:t> </a:t>
            </a:r>
            <a:r>
              <a:rPr lang="ru-RU" sz="2800" dirty="0" err="1"/>
              <a:t>интерпретиране</a:t>
            </a:r>
            <a:r>
              <a:rPr lang="ru-RU" sz="2800" dirty="0"/>
              <a:t> на </a:t>
            </a:r>
            <a:r>
              <a:rPr lang="ru-RU" sz="2800" dirty="0" err="1"/>
              <a:t>невербалните</a:t>
            </a:r>
            <a:r>
              <a:rPr lang="ru-RU" sz="2800" dirty="0"/>
              <a:t> </a:t>
            </a:r>
            <a:r>
              <a:rPr lang="ru-RU" sz="2800" dirty="0" err="1"/>
              <a:t>комуникатори</a:t>
            </a:r>
            <a:r>
              <a:rPr lang="ru-RU" sz="2800" dirty="0"/>
              <a:t> е от </a:t>
            </a:r>
            <a:r>
              <a:rPr lang="ru-RU" sz="2800" dirty="0" err="1"/>
              <a:t>голямо</a:t>
            </a:r>
            <a:r>
              <a:rPr lang="ru-RU" sz="2800" dirty="0"/>
              <a:t> значение. </a:t>
            </a: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18</a:t>
            </a:fld>
            <a:endParaRPr lang="en-US" altLang="en-US"/>
          </a:p>
        </p:txBody>
      </p:sp>
    </p:spTree>
    <p:extLst>
      <p:ext uri="{BB962C8B-B14F-4D97-AF65-F5344CB8AC3E}">
        <p14:creationId xmlns:p14="http://schemas.microsoft.com/office/powerpoint/2010/main" val="368988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l"/>
            <a:r>
              <a:rPr lang="ru-RU" sz="2800" b="1" dirty="0"/>
              <a:t>	</a:t>
            </a:r>
            <a:r>
              <a:rPr lang="ru-RU" sz="2800" b="1" dirty="0" err="1"/>
              <a:t>Невербалната</a:t>
            </a:r>
            <a:r>
              <a:rPr lang="ru-RU" sz="2800" b="1" dirty="0"/>
              <a:t> </a:t>
            </a:r>
            <a:r>
              <a:rPr lang="ru-RU" sz="2800" b="1" dirty="0" err="1"/>
              <a:t>реч</a:t>
            </a:r>
            <a:r>
              <a:rPr lang="ru-RU" sz="2800" b="1" dirty="0"/>
              <a:t> </a:t>
            </a:r>
            <a:r>
              <a:rPr lang="ru-RU" sz="2800" b="1" dirty="0" err="1"/>
              <a:t>може</a:t>
            </a:r>
            <a:r>
              <a:rPr lang="ru-RU" sz="2800" b="1" dirty="0"/>
              <a:t> да </a:t>
            </a:r>
            <a:r>
              <a:rPr lang="ru-RU" sz="2800" b="1" dirty="0" err="1"/>
              <a:t>съществува</a:t>
            </a:r>
            <a:r>
              <a:rPr lang="ru-RU" sz="2800" b="1" dirty="0"/>
              <a:t> </a:t>
            </a:r>
            <a:r>
              <a:rPr lang="ru-RU" sz="2800" b="1" dirty="0" err="1"/>
              <a:t>самостоятелно</a:t>
            </a:r>
            <a:r>
              <a:rPr lang="ru-RU" sz="2800" b="1" dirty="0"/>
              <a:t>. </a:t>
            </a:r>
            <a:r>
              <a:rPr lang="ru-RU" sz="2800" dirty="0" err="1"/>
              <a:t>Човек</a:t>
            </a:r>
            <a:r>
              <a:rPr lang="ru-RU" sz="2800" dirty="0"/>
              <a:t> говори с </a:t>
            </a:r>
            <a:r>
              <a:rPr lang="ru-RU" sz="2800" dirty="0" err="1"/>
              <a:t>тялото</a:t>
            </a:r>
            <a:r>
              <a:rPr lang="ru-RU" sz="2800" dirty="0"/>
              <a:t> си </a:t>
            </a:r>
            <a:r>
              <a:rPr lang="ru-RU" sz="2800" dirty="0" err="1"/>
              <a:t>още</a:t>
            </a:r>
            <a:r>
              <a:rPr lang="ru-RU" sz="2800" dirty="0"/>
              <a:t> </a:t>
            </a:r>
            <a:r>
              <a:rPr lang="ru-RU" sz="2800" dirty="0" err="1"/>
              <a:t>преди</a:t>
            </a:r>
            <a:r>
              <a:rPr lang="ru-RU" sz="2800" dirty="0"/>
              <a:t> да заговори с </a:t>
            </a:r>
            <a:r>
              <a:rPr lang="ru-RU" sz="2800" dirty="0" err="1"/>
              <a:t>реч</a:t>
            </a:r>
            <a:r>
              <a:rPr lang="ru-RU" sz="2800" dirty="0"/>
              <a:t>. От </a:t>
            </a:r>
            <a:r>
              <a:rPr lang="ru-RU" sz="2800" dirty="0" err="1"/>
              <a:t>външния</a:t>
            </a:r>
            <a:r>
              <a:rPr lang="ru-RU" sz="2800" dirty="0"/>
              <a:t> вид </a:t>
            </a:r>
            <a:r>
              <a:rPr lang="ru-RU" sz="2800" dirty="0" err="1"/>
              <a:t>най</a:t>
            </a:r>
            <a:r>
              <a:rPr lang="ru-RU" sz="2800" dirty="0"/>
              <a:t>-важно е </a:t>
            </a:r>
            <a:r>
              <a:rPr lang="ru-RU" sz="2800" dirty="0" err="1"/>
              <a:t>лицето</a:t>
            </a:r>
            <a:r>
              <a:rPr lang="ru-RU" sz="2800" dirty="0"/>
              <a:t>, а от </a:t>
            </a:r>
            <a:r>
              <a:rPr lang="ru-RU" sz="2800" dirty="0" err="1"/>
              <a:t>лицето</a:t>
            </a:r>
            <a:r>
              <a:rPr lang="ru-RU" sz="2800" dirty="0"/>
              <a:t> - </a:t>
            </a:r>
            <a:r>
              <a:rPr lang="ru-RU" sz="2800" dirty="0" err="1"/>
              <a:t>очите</a:t>
            </a:r>
            <a:r>
              <a:rPr lang="ru-RU" sz="2800" dirty="0"/>
              <a:t>. </a:t>
            </a:r>
            <a:br>
              <a:rPr lang="ru-RU" sz="2800" dirty="0"/>
            </a:br>
            <a:r>
              <a:rPr lang="ru-RU" sz="2800" dirty="0"/>
              <a:t>	</a:t>
            </a:r>
            <a:r>
              <a:rPr lang="ru-RU" sz="2800" b="1" dirty="0" err="1"/>
              <a:t>Стойката</a:t>
            </a:r>
            <a:r>
              <a:rPr lang="ru-RU" sz="2800" b="1" dirty="0"/>
              <a:t> на </a:t>
            </a:r>
            <a:r>
              <a:rPr lang="ru-RU" sz="2800" b="1" dirty="0" err="1"/>
              <a:t>тялото</a:t>
            </a:r>
            <a:r>
              <a:rPr lang="ru-RU" sz="2800" b="1" dirty="0"/>
              <a:t> </a:t>
            </a:r>
            <a:r>
              <a:rPr lang="ru-RU" sz="2800" dirty="0" err="1"/>
              <a:t>има</a:t>
            </a:r>
            <a:r>
              <a:rPr lang="ru-RU" sz="2800" dirty="0"/>
              <a:t> важно значение. При </a:t>
            </a:r>
            <a:r>
              <a:rPr lang="ru-RU" sz="2800" dirty="0" err="1"/>
              <a:t>отворените</a:t>
            </a:r>
            <a:r>
              <a:rPr lang="ru-RU" sz="2800" dirty="0"/>
              <a:t> позиции </a:t>
            </a:r>
            <a:r>
              <a:rPr lang="ru-RU" sz="2800" dirty="0" err="1"/>
              <a:t>тялото</a:t>
            </a:r>
            <a:r>
              <a:rPr lang="ru-RU" sz="2800" dirty="0"/>
              <a:t> е </a:t>
            </a:r>
            <a:r>
              <a:rPr lang="ru-RU" sz="2800" dirty="0" err="1"/>
              <a:t>леко</a:t>
            </a:r>
            <a:r>
              <a:rPr lang="ru-RU" sz="2800" dirty="0"/>
              <a:t> наведено </a:t>
            </a:r>
            <a:r>
              <a:rPr lang="ru-RU" sz="2800" dirty="0" err="1"/>
              <a:t>напред</a:t>
            </a:r>
            <a:r>
              <a:rPr lang="ru-RU" sz="2800" dirty="0"/>
              <a:t>, </a:t>
            </a:r>
            <a:r>
              <a:rPr lang="ru-RU" sz="2800" dirty="0" err="1"/>
              <a:t>ръцете</a:t>
            </a:r>
            <a:r>
              <a:rPr lang="ru-RU" sz="2800" dirty="0"/>
              <a:t> и </a:t>
            </a:r>
            <a:r>
              <a:rPr lang="ru-RU" sz="2800" dirty="0" err="1"/>
              <a:t>краката</a:t>
            </a:r>
            <a:r>
              <a:rPr lang="ru-RU" sz="2800" dirty="0"/>
              <a:t> не </a:t>
            </a:r>
            <a:r>
              <a:rPr lang="ru-RU" sz="2800" dirty="0" err="1"/>
              <a:t>са</a:t>
            </a:r>
            <a:r>
              <a:rPr lang="ru-RU" sz="2800" dirty="0"/>
              <a:t> </a:t>
            </a:r>
            <a:r>
              <a:rPr lang="ru-RU" sz="2800" dirty="0" err="1"/>
              <a:t>кръстосани</a:t>
            </a:r>
            <a:r>
              <a:rPr lang="ru-RU" sz="2800" dirty="0"/>
              <a:t>. Те </a:t>
            </a:r>
            <a:r>
              <a:rPr lang="ru-RU" sz="2800" dirty="0" err="1"/>
              <a:t>са</a:t>
            </a:r>
            <a:r>
              <a:rPr lang="ru-RU" sz="2800" dirty="0"/>
              <a:t> знак за </a:t>
            </a:r>
            <a:r>
              <a:rPr lang="ru-RU" sz="2800" dirty="0" err="1"/>
              <a:t>приемане</a:t>
            </a:r>
            <a:r>
              <a:rPr lang="ru-RU" sz="2800" dirty="0"/>
              <a:t> и </a:t>
            </a:r>
            <a:r>
              <a:rPr lang="ru-RU" sz="2800" dirty="0" err="1"/>
              <a:t>откритост</a:t>
            </a:r>
            <a:r>
              <a:rPr lang="ru-RU" sz="2800" dirty="0"/>
              <a:t> за </a:t>
            </a:r>
            <a:r>
              <a:rPr lang="ru-RU" sz="2800" dirty="0" err="1"/>
              <a:t>дискусия</a:t>
            </a:r>
            <a:r>
              <a:rPr lang="ru-RU" sz="2800" dirty="0"/>
              <a:t>. </a:t>
            </a:r>
            <a:r>
              <a:rPr lang="ru-RU" sz="2800" dirty="0" err="1"/>
              <a:t>Затворените</a:t>
            </a:r>
            <a:r>
              <a:rPr lang="ru-RU" sz="2800" dirty="0"/>
              <a:t>, </a:t>
            </a:r>
            <a:r>
              <a:rPr lang="ru-RU" sz="2800" dirty="0" err="1"/>
              <a:t>отбранителни</a:t>
            </a:r>
            <a:r>
              <a:rPr lang="ru-RU" sz="2800" dirty="0"/>
              <a:t> позиции на </a:t>
            </a:r>
            <a:r>
              <a:rPr lang="ru-RU" sz="2800" dirty="0" err="1"/>
              <a:t>тялото</a:t>
            </a:r>
            <a:r>
              <a:rPr lang="ru-RU" sz="2800" dirty="0"/>
              <a:t> </a:t>
            </a:r>
            <a:r>
              <a:rPr lang="ru-RU" sz="2800" dirty="0" err="1"/>
              <a:t>включват</a:t>
            </a:r>
            <a:r>
              <a:rPr lang="ru-RU" sz="2800" dirty="0"/>
              <a:t> </a:t>
            </a:r>
            <a:r>
              <a:rPr lang="ru-RU" sz="2800" dirty="0" err="1"/>
              <a:t>облягане</a:t>
            </a:r>
            <a:r>
              <a:rPr lang="ru-RU" sz="2800" dirty="0"/>
              <a:t> назад с </a:t>
            </a:r>
            <a:r>
              <a:rPr lang="ru-RU" sz="2800" dirty="0" err="1"/>
              <a:t>кръстосани</a:t>
            </a:r>
            <a:r>
              <a:rPr lang="ru-RU" sz="2800" dirty="0"/>
              <a:t> </a:t>
            </a:r>
            <a:r>
              <a:rPr lang="ru-RU" sz="2800" dirty="0" err="1"/>
              <a:t>ръце</a:t>
            </a:r>
            <a:r>
              <a:rPr lang="ru-RU" sz="2800" dirty="0"/>
              <a:t> и </a:t>
            </a:r>
            <a:r>
              <a:rPr lang="ru-RU" sz="2800" dirty="0" err="1"/>
              <a:t>крака</a:t>
            </a:r>
            <a:r>
              <a:rPr lang="ru-RU" sz="2800" dirty="0"/>
              <a:t> и </a:t>
            </a:r>
            <a:r>
              <a:rPr lang="ru-RU" sz="2800" dirty="0" err="1"/>
              <a:t>показват</a:t>
            </a:r>
            <a:r>
              <a:rPr lang="ru-RU" sz="2800" dirty="0"/>
              <a:t> физически или психически дискомфорт. </a:t>
            </a:r>
            <a:br>
              <a:rPr lang="ru-RU" sz="2800" dirty="0"/>
            </a:br>
            <a:r>
              <a:rPr lang="ru-RU" sz="2800" dirty="0"/>
              <a:t>	</a:t>
            </a:r>
            <a:r>
              <a:rPr lang="ru-RU" sz="2800" b="1" dirty="0" err="1"/>
              <a:t>Мимиката</a:t>
            </a:r>
            <a:r>
              <a:rPr lang="ru-RU" sz="2800" b="1" dirty="0"/>
              <a:t> и </a:t>
            </a:r>
            <a:r>
              <a:rPr lang="ru-RU" sz="2800" b="1" dirty="0" err="1"/>
              <a:t>жестовете</a:t>
            </a:r>
            <a:r>
              <a:rPr lang="ru-RU" sz="2800" b="1" dirty="0"/>
              <a:t>, </a:t>
            </a:r>
            <a:r>
              <a:rPr lang="ru-RU" sz="2800" b="1" dirty="0" err="1"/>
              <a:t>изражението</a:t>
            </a:r>
            <a:r>
              <a:rPr lang="ru-RU" sz="2800" b="1" dirty="0"/>
              <a:t> на </a:t>
            </a:r>
            <a:r>
              <a:rPr lang="ru-RU" sz="2800" b="1" dirty="0" err="1"/>
              <a:t>лицето</a:t>
            </a:r>
            <a:r>
              <a:rPr lang="ru-RU" sz="2800" b="1" dirty="0"/>
              <a:t> </a:t>
            </a:r>
            <a:r>
              <a:rPr lang="ru-RU" sz="2800" dirty="0" err="1"/>
              <a:t>са</a:t>
            </a:r>
            <a:r>
              <a:rPr lang="ru-RU" sz="2800" dirty="0"/>
              <a:t> </a:t>
            </a:r>
            <a:r>
              <a:rPr lang="ru-RU" sz="2800" dirty="0" err="1"/>
              <a:t>също</a:t>
            </a:r>
            <a:r>
              <a:rPr lang="ru-RU" sz="2800" dirty="0"/>
              <a:t> </a:t>
            </a:r>
            <a:r>
              <a:rPr lang="ru-RU" sz="2800" dirty="0" err="1"/>
              <a:t>важни</a:t>
            </a:r>
            <a:r>
              <a:rPr lang="ru-RU" sz="2800" dirty="0"/>
              <a:t> части от </a:t>
            </a:r>
            <a:r>
              <a:rPr lang="ru-RU" sz="2800" dirty="0" err="1"/>
              <a:t>езика</a:t>
            </a:r>
            <a:r>
              <a:rPr lang="ru-RU" sz="2800" dirty="0"/>
              <a:t> на </a:t>
            </a:r>
            <a:r>
              <a:rPr lang="ru-RU" sz="2800" dirty="0" err="1"/>
              <a:t>тялото</a:t>
            </a:r>
            <a:r>
              <a:rPr lang="ru-RU" sz="2800" dirty="0"/>
              <a:t>. </a:t>
            </a: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19</a:t>
            </a:fld>
            <a:endParaRPr lang="en-US" altLang="en-US"/>
          </a:p>
        </p:txBody>
      </p:sp>
    </p:spTree>
    <p:extLst>
      <p:ext uri="{BB962C8B-B14F-4D97-AF65-F5344CB8AC3E}">
        <p14:creationId xmlns:p14="http://schemas.microsoft.com/office/powerpoint/2010/main" val="256802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962674"/>
          </a:xfrm>
        </p:spPr>
        <p:txBody>
          <a:bodyPr>
            <a:noAutofit/>
          </a:bodyPr>
          <a:lstStyle/>
          <a:p>
            <a:pPr algn="l"/>
            <a:r>
              <a:rPr lang="bg-BG" sz="2800" b="1" dirty="0">
                <a:solidFill>
                  <a:schemeClr val="tx1"/>
                </a:solidFill>
                <a:effectLst/>
              </a:rPr>
              <a:t>План:</a:t>
            </a:r>
            <a:br>
              <a:rPr lang="bg-BG" sz="2800" dirty="0">
                <a:solidFill>
                  <a:schemeClr val="tx1"/>
                </a:solidFill>
                <a:effectLst/>
              </a:rPr>
            </a:br>
            <a:r>
              <a:rPr lang="bg-BG" sz="2800" dirty="0">
                <a:solidFill>
                  <a:schemeClr val="tx1"/>
                </a:solidFill>
                <a:effectLst/>
              </a:rPr>
              <a:t>1. Определение и видове комуникации.</a:t>
            </a:r>
            <a:br>
              <a:rPr lang="bg-BG" sz="2800" dirty="0">
                <a:solidFill>
                  <a:schemeClr val="tx1"/>
                </a:solidFill>
                <a:effectLst/>
              </a:rPr>
            </a:br>
            <a:r>
              <a:rPr lang="bg-BG" sz="2800" dirty="0">
                <a:solidFill>
                  <a:schemeClr val="tx1"/>
                </a:solidFill>
                <a:effectLst/>
              </a:rPr>
              <a:t>2. Характеристика на процеса на комуникация.</a:t>
            </a:r>
            <a:br>
              <a:rPr lang="bg-BG" sz="2800" dirty="0">
                <a:solidFill>
                  <a:schemeClr val="tx1"/>
                </a:solidFill>
                <a:effectLst/>
              </a:rPr>
            </a:br>
            <a:r>
              <a:rPr lang="bg-BG" sz="2800" dirty="0">
                <a:solidFill>
                  <a:schemeClr val="tx1"/>
                </a:solidFill>
                <a:effectLst/>
              </a:rPr>
              <a:t>3. Комуникации в организациите.</a:t>
            </a:r>
            <a:br>
              <a:rPr lang="bg-BG" sz="2800" dirty="0">
                <a:solidFill>
                  <a:schemeClr val="tx1"/>
                </a:solidFill>
                <a:effectLst/>
              </a:rPr>
            </a:br>
            <a:r>
              <a:rPr lang="bg-BG" sz="2800" dirty="0">
                <a:solidFill>
                  <a:schemeClr val="tx1"/>
                </a:solidFill>
                <a:effectLst/>
              </a:rPr>
              <a:t>4. Междуличностни комуникации. Информационни сфери.</a:t>
            </a:r>
            <a:br>
              <a:rPr lang="bg-BG" sz="2800" dirty="0">
                <a:solidFill>
                  <a:schemeClr val="tx1"/>
                </a:solidFill>
                <a:effectLst/>
              </a:rPr>
            </a:br>
            <a:r>
              <a:rPr lang="bg-BG" sz="2800" dirty="0">
                <a:solidFill>
                  <a:schemeClr val="tx1"/>
                </a:solidFill>
                <a:effectLst/>
              </a:rPr>
              <a:t>5. Видове комуникации в управлението на здравните грижи</a:t>
            </a:r>
            <a:br>
              <a:rPr lang="en-US" sz="2800" dirty="0">
                <a:solidFill>
                  <a:schemeClr val="tx1"/>
                </a:solidFill>
                <a:effectLst/>
              </a:rPr>
            </a:br>
            <a:r>
              <a:rPr lang="bg-BG" sz="2800" dirty="0">
                <a:solidFill>
                  <a:schemeClr val="tx1"/>
                </a:solidFill>
                <a:effectLst/>
              </a:rPr>
              <a:t>6. </a:t>
            </a:r>
            <a:r>
              <a:rPr lang="bg-BG" sz="2800" cap="all" dirty="0">
                <a:solidFill>
                  <a:schemeClr val="tx1"/>
                </a:solidFill>
                <a:effectLst/>
              </a:rPr>
              <a:t>К</a:t>
            </a:r>
            <a:r>
              <a:rPr lang="bg-BG" sz="2800" dirty="0">
                <a:solidFill>
                  <a:schemeClr val="tx1"/>
                </a:solidFill>
                <a:effectLst/>
              </a:rPr>
              <a:t>омуникациите в процеса на оказване на здравни грижи  </a:t>
            </a:r>
            <a:endParaRPr lang="en-US" sz="2800" dirty="0">
              <a:solidFill>
                <a:schemeClr val="tx1"/>
              </a:solidFill>
              <a:effectLst/>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a:t>
            </a:fld>
            <a:endParaRPr lang="en-US" altLang="en-US"/>
          </a:p>
        </p:txBody>
      </p:sp>
    </p:spTree>
    <p:extLst>
      <p:ext uri="{BB962C8B-B14F-4D97-AF65-F5344CB8AC3E}">
        <p14:creationId xmlns:p14="http://schemas.microsoft.com/office/powerpoint/2010/main" val="4132272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fontScale="90000"/>
          </a:bodyPr>
          <a:lstStyle/>
          <a:p>
            <a:pPr algn="l"/>
            <a:r>
              <a:rPr lang="ru-RU" dirty="0"/>
              <a:t>	</a:t>
            </a:r>
            <a:r>
              <a:rPr lang="ru-RU" dirty="0" err="1"/>
              <a:t>Вербалната</a:t>
            </a:r>
            <a:r>
              <a:rPr lang="ru-RU" dirty="0"/>
              <a:t> и </a:t>
            </a:r>
            <a:r>
              <a:rPr lang="ru-RU" dirty="0" err="1"/>
              <a:t>невербалната</a:t>
            </a:r>
            <a:r>
              <a:rPr lang="ru-RU" dirty="0"/>
              <a:t> </a:t>
            </a:r>
            <a:r>
              <a:rPr lang="ru-RU" dirty="0" err="1"/>
              <a:t>реч</a:t>
            </a:r>
            <a:r>
              <a:rPr lang="ru-RU" dirty="0"/>
              <a:t> се </a:t>
            </a:r>
            <a:r>
              <a:rPr lang="ru-RU" dirty="0" err="1"/>
              <a:t>намират</a:t>
            </a:r>
            <a:r>
              <a:rPr lang="ru-RU" dirty="0"/>
              <a:t> в определена </a:t>
            </a:r>
            <a:r>
              <a:rPr lang="ru-RU" dirty="0" err="1"/>
              <a:t>зависимост</a:t>
            </a:r>
            <a:r>
              <a:rPr lang="ru-RU" dirty="0"/>
              <a:t> </a:t>
            </a:r>
            <a:r>
              <a:rPr lang="ru-RU" dirty="0" err="1"/>
              <a:t>помежду</a:t>
            </a:r>
            <a:r>
              <a:rPr lang="ru-RU" dirty="0"/>
              <a:t> си. 	</a:t>
            </a:r>
            <a:r>
              <a:rPr lang="ru-RU" dirty="0" err="1"/>
              <a:t>Установено</a:t>
            </a:r>
            <a:r>
              <a:rPr lang="ru-RU" dirty="0"/>
              <a:t> е, че за </a:t>
            </a:r>
            <a:r>
              <a:rPr lang="ru-RU" dirty="0" err="1"/>
              <a:t>възприемане</a:t>
            </a:r>
            <a:r>
              <a:rPr lang="ru-RU" dirty="0"/>
              <a:t> на </a:t>
            </a:r>
            <a:r>
              <a:rPr lang="ru-RU" dirty="0" err="1"/>
              <a:t>информацията</a:t>
            </a:r>
            <a:r>
              <a:rPr lang="ru-RU" dirty="0"/>
              <a:t> на </a:t>
            </a:r>
            <a:r>
              <a:rPr lang="ru-RU" dirty="0" err="1"/>
              <a:t>смисъла</a:t>
            </a:r>
            <a:r>
              <a:rPr lang="ru-RU" dirty="0"/>
              <a:t> на </a:t>
            </a:r>
            <a:r>
              <a:rPr lang="ru-RU" dirty="0" err="1"/>
              <a:t>думите</a:t>
            </a:r>
            <a:r>
              <a:rPr lang="ru-RU" dirty="0"/>
              <a:t> се </a:t>
            </a:r>
            <a:r>
              <a:rPr lang="ru-RU" dirty="0" err="1"/>
              <a:t>падат</a:t>
            </a:r>
            <a:r>
              <a:rPr lang="ru-RU" dirty="0"/>
              <a:t> 7%, на </a:t>
            </a:r>
            <a:r>
              <a:rPr lang="ru-RU" dirty="0" err="1"/>
              <a:t>интонацията</a:t>
            </a:r>
            <a:r>
              <a:rPr lang="ru-RU" dirty="0"/>
              <a:t>- 38%, на </a:t>
            </a:r>
            <a:r>
              <a:rPr lang="ru-RU" dirty="0" err="1"/>
              <a:t>езика</a:t>
            </a:r>
            <a:r>
              <a:rPr lang="ru-RU" dirty="0"/>
              <a:t> на </a:t>
            </a:r>
            <a:r>
              <a:rPr lang="ru-RU" dirty="0" err="1"/>
              <a:t>тялото</a:t>
            </a:r>
            <a:r>
              <a:rPr lang="ru-RU" dirty="0"/>
              <a:t> - 55%, т.е. </a:t>
            </a:r>
            <a:r>
              <a:rPr lang="ru-RU" dirty="0" err="1"/>
              <a:t>като</a:t>
            </a:r>
            <a:r>
              <a:rPr lang="ru-RU" dirty="0"/>
              <a:t> </a:t>
            </a:r>
            <a:r>
              <a:rPr lang="ru-RU" dirty="0" err="1"/>
              <a:t>цяло</a:t>
            </a:r>
            <a:r>
              <a:rPr lang="ru-RU" dirty="0"/>
              <a:t> </a:t>
            </a:r>
            <a:r>
              <a:rPr lang="ru-RU" b="1" dirty="0"/>
              <a:t>45% - на </a:t>
            </a:r>
            <a:r>
              <a:rPr lang="ru-RU" b="1" dirty="0" err="1"/>
              <a:t>вербалната</a:t>
            </a:r>
            <a:r>
              <a:rPr lang="ru-RU" b="1" dirty="0"/>
              <a:t> </a:t>
            </a:r>
            <a:r>
              <a:rPr lang="ru-RU" b="1" dirty="0" err="1"/>
              <a:t>реч</a:t>
            </a:r>
            <a:r>
              <a:rPr lang="ru-RU" b="1" dirty="0"/>
              <a:t> и 55% - на </a:t>
            </a:r>
            <a:r>
              <a:rPr lang="ru-RU" b="1" dirty="0" err="1"/>
              <a:t>невербалната</a:t>
            </a:r>
            <a:r>
              <a:rPr lang="ru-RU" b="1" dirty="0"/>
              <a:t>. </a:t>
            </a:r>
            <a:endParaRPr lang="en-US" b="1"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20</a:t>
            </a:fld>
            <a:endParaRPr lang="en-US" altLang="en-US"/>
          </a:p>
        </p:txBody>
      </p:sp>
    </p:spTree>
    <p:extLst>
      <p:ext uri="{BB962C8B-B14F-4D97-AF65-F5344CB8AC3E}">
        <p14:creationId xmlns:p14="http://schemas.microsoft.com/office/powerpoint/2010/main" val="1858921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Autofit/>
          </a:bodyPr>
          <a:lstStyle/>
          <a:p>
            <a:pPr algn="l"/>
            <a:r>
              <a:rPr lang="ru-RU" sz="3200" dirty="0"/>
              <a:t>	</a:t>
            </a:r>
            <a:r>
              <a:rPr lang="ru-RU" sz="3200" b="1" dirty="0" err="1"/>
              <a:t>Междуличностна</a:t>
            </a:r>
            <a:r>
              <a:rPr lang="ru-RU" sz="3200" b="1" dirty="0"/>
              <a:t> дистанция - </a:t>
            </a:r>
            <a:r>
              <a:rPr lang="ru-RU" sz="3200" dirty="0" err="1"/>
              <a:t>има</a:t>
            </a:r>
            <a:r>
              <a:rPr lang="ru-RU" sz="3200" dirty="0"/>
              <a:t> важно значение при </a:t>
            </a:r>
            <a:r>
              <a:rPr lang="ru-RU" sz="3200" dirty="0" err="1"/>
              <a:t>комуникацията</a:t>
            </a:r>
            <a:r>
              <a:rPr lang="ru-RU" sz="3200" dirty="0"/>
              <a:t>. </a:t>
            </a:r>
            <a:r>
              <a:rPr lang="ru-RU" sz="3200" dirty="0" err="1"/>
              <a:t>Колкото</a:t>
            </a:r>
            <a:r>
              <a:rPr lang="ru-RU" sz="3200" dirty="0"/>
              <a:t> е </a:t>
            </a:r>
            <a:r>
              <a:rPr lang="ru-RU" sz="3200" dirty="0" err="1"/>
              <a:t>по-близък</a:t>
            </a:r>
            <a:r>
              <a:rPr lang="ru-RU" sz="3200" dirty="0"/>
              <a:t> </a:t>
            </a:r>
            <a:r>
              <a:rPr lang="ru-RU" sz="3200" dirty="0" err="1"/>
              <a:t>човекът</a:t>
            </a:r>
            <a:r>
              <a:rPr lang="ru-RU" sz="3200" dirty="0"/>
              <a:t>, с </a:t>
            </a:r>
            <a:r>
              <a:rPr lang="ru-RU" sz="3200" dirty="0" err="1"/>
              <a:t>който</a:t>
            </a:r>
            <a:r>
              <a:rPr lang="ru-RU" sz="3200" dirty="0"/>
              <a:t> </a:t>
            </a:r>
            <a:r>
              <a:rPr lang="ru-RU" sz="3200" dirty="0" err="1"/>
              <a:t>общуваме</a:t>
            </a:r>
            <a:r>
              <a:rPr lang="ru-RU" sz="3200" dirty="0"/>
              <a:t>, толкова </a:t>
            </a:r>
            <a:r>
              <a:rPr lang="ru-RU" sz="3200" dirty="0" err="1"/>
              <a:t>дистанцията</a:t>
            </a:r>
            <a:r>
              <a:rPr lang="ru-RU" sz="3200" dirty="0"/>
              <a:t> е </a:t>
            </a:r>
            <a:r>
              <a:rPr lang="ru-RU" sz="3200" dirty="0" err="1"/>
              <a:t>по-скъсена</a:t>
            </a:r>
            <a:r>
              <a:rPr lang="ru-RU" sz="3200" dirty="0"/>
              <a:t> и обратно. </a:t>
            </a:r>
            <a:br>
              <a:rPr lang="ru-RU" sz="3200" dirty="0"/>
            </a:br>
            <a:r>
              <a:rPr lang="ru-RU" sz="3200" dirty="0"/>
              <a:t>	</a:t>
            </a:r>
            <a:r>
              <a:rPr lang="ru-RU" sz="3200" dirty="0" err="1"/>
              <a:t>Различават</a:t>
            </a:r>
            <a:r>
              <a:rPr lang="ru-RU" sz="3200" dirty="0"/>
              <a:t> се </a:t>
            </a:r>
            <a:r>
              <a:rPr lang="ru-RU" sz="3200" dirty="0" err="1"/>
              <a:t>няколко</a:t>
            </a:r>
            <a:r>
              <a:rPr lang="ru-RU" sz="3200" dirty="0"/>
              <a:t> вида дистанции: интимна – до 40 см; </a:t>
            </a:r>
            <a:r>
              <a:rPr lang="ru-RU" sz="3200" dirty="0" err="1"/>
              <a:t>лична</a:t>
            </a:r>
            <a:r>
              <a:rPr lang="ru-RU" sz="3200" dirty="0"/>
              <a:t> (</a:t>
            </a:r>
            <a:r>
              <a:rPr lang="ru-RU" sz="3200" dirty="0" err="1"/>
              <a:t>персонална</a:t>
            </a:r>
            <a:r>
              <a:rPr lang="ru-RU" sz="3200" dirty="0"/>
              <a:t> ) – от 40 см до </a:t>
            </a:r>
            <a:r>
              <a:rPr lang="en-US" sz="3200" dirty="0"/>
              <a:t>1,</a:t>
            </a:r>
            <a:r>
              <a:rPr lang="ru-RU" sz="3200" dirty="0"/>
              <a:t>2 метра; </a:t>
            </a:r>
            <a:r>
              <a:rPr lang="ru-RU" sz="3200" dirty="0" err="1"/>
              <a:t>социална</a:t>
            </a:r>
            <a:r>
              <a:rPr lang="ru-RU" sz="3200" dirty="0"/>
              <a:t> – от </a:t>
            </a:r>
            <a:r>
              <a:rPr lang="en-US" sz="3200" dirty="0"/>
              <a:t>1,</a:t>
            </a:r>
            <a:r>
              <a:rPr lang="ru-RU" sz="3200" dirty="0"/>
              <a:t>2 до </a:t>
            </a:r>
            <a:r>
              <a:rPr lang="en-US" sz="3200" dirty="0"/>
              <a:t>3,</a:t>
            </a:r>
            <a:r>
              <a:rPr lang="ru-RU" sz="3200" dirty="0"/>
              <a:t>6 метра; публична – над </a:t>
            </a:r>
            <a:r>
              <a:rPr lang="en-US" sz="3200" dirty="0"/>
              <a:t>3.</a:t>
            </a:r>
            <a:r>
              <a:rPr lang="ru-RU" sz="3200" dirty="0"/>
              <a:t>6 метра. </a:t>
            </a:r>
            <a:br>
              <a:rPr lang="ru-RU" sz="3200" dirty="0"/>
            </a:br>
            <a:r>
              <a:rPr lang="ru-RU" sz="3200" dirty="0"/>
              <a:t>	</a:t>
            </a:r>
            <a:r>
              <a:rPr lang="ru-RU" sz="3200" dirty="0" err="1"/>
              <a:t>Най-подходяща</a:t>
            </a:r>
            <a:r>
              <a:rPr lang="ru-RU" sz="3200" dirty="0"/>
              <a:t> </a:t>
            </a:r>
            <a:r>
              <a:rPr lang="ru-RU" sz="3200" dirty="0" err="1"/>
              <a:t>междуличностна</a:t>
            </a:r>
            <a:r>
              <a:rPr lang="ru-RU" sz="3200" dirty="0"/>
              <a:t> дистанция между </a:t>
            </a:r>
            <a:r>
              <a:rPr lang="ru-RU" sz="3200" dirty="0" err="1"/>
              <a:t>ръководител</a:t>
            </a:r>
            <a:r>
              <a:rPr lang="ru-RU" sz="3200" dirty="0"/>
              <a:t> и подчинен е </a:t>
            </a:r>
            <a:r>
              <a:rPr lang="ru-RU" sz="3200" dirty="0" err="1"/>
              <a:t>социалната</a:t>
            </a:r>
            <a:r>
              <a:rPr lang="ru-RU" sz="3200" dirty="0"/>
              <a:t> дистанция, между </a:t>
            </a:r>
            <a:r>
              <a:rPr lang="ru-RU" sz="3200" dirty="0" err="1"/>
              <a:t>сестрата</a:t>
            </a:r>
            <a:r>
              <a:rPr lang="ru-RU" sz="3200" dirty="0"/>
              <a:t> и пациента – </a:t>
            </a:r>
            <a:r>
              <a:rPr lang="ru-RU" sz="3200" dirty="0" err="1"/>
              <a:t>личната</a:t>
            </a:r>
            <a:r>
              <a:rPr lang="ru-RU" sz="3200" dirty="0"/>
              <a:t> и т.н. </a:t>
            </a: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21</a:t>
            </a:fld>
            <a:endParaRPr lang="en-US" altLang="en-US"/>
          </a:p>
        </p:txBody>
      </p:sp>
    </p:spTree>
    <p:extLst>
      <p:ext uri="{BB962C8B-B14F-4D97-AF65-F5344CB8AC3E}">
        <p14:creationId xmlns:p14="http://schemas.microsoft.com/office/powerpoint/2010/main" val="3711264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8D162-46AF-4FED-BED4-C29E36E55BD2}" type="datetime1">
              <a:rPr lang="en-US" altLang="en-US" smtClean="0"/>
              <a:pPr/>
              <a:t>3/26/2020</a:t>
            </a:fld>
            <a:endParaRPr lang="en-US" altLang="en-US"/>
          </a:p>
        </p:txBody>
      </p:sp>
      <p:sp>
        <p:nvSpPr>
          <p:cNvPr id="35" name="Slide Number Placeholder 3"/>
          <p:cNvSpPr>
            <a:spLocks noGrp="1"/>
          </p:cNvSpPr>
          <p:nvPr>
            <p:ph type="sldNum" sz="quarter" idx="12"/>
          </p:nvPr>
        </p:nvSpPr>
        <p:spPr/>
        <p:txBody>
          <a:bodyPr/>
          <a:lstStyle/>
          <a:p>
            <a:fld id="{8FF029A9-5323-423D-9AC6-659FA26AA2F6}" type="slidenum">
              <a:rPr lang="en-US" altLang="en-US"/>
              <a:pPr/>
              <a:t>22</a:t>
            </a:fld>
            <a:endParaRPr lang="en-US" altLang="en-US"/>
          </a:p>
        </p:txBody>
      </p:sp>
      <p:graphicFrame>
        <p:nvGraphicFramePr>
          <p:cNvPr id="103669" name="Group 245"/>
          <p:cNvGraphicFramePr>
            <a:graphicFrameLocks noGrp="1"/>
          </p:cNvGraphicFramePr>
          <p:nvPr>
            <p:extLst>
              <p:ext uri="{D42A27DB-BD31-4B8C-83A1-F6EECF244321}">
                <p14:modId xmlns:p14="http://schemas.microsoft.com/office/powerpoint/2010/main" val="776978900"/>
              </p:ext>
            </p:extLst>
          </p:nvPr>
        </p:nvGraphicFramePr>
        <p:xfrm>
          <a:off x="468313" y="692150"/>
          <a:ext cx="8207375" cy="5616576"/>
        </p:xfrm>
        <a:graphic>
          <a:graphicData uri="http://schemas.openxmlformats.org/drawingml/2006/table">
            <a:tbl>
              <a:tblPr/>
              <a:tblGrid>
                <a:gridCol w="1930400">
                  <a:extLst>
                    <a:ext uri="{9D8B030D-6E8A-4147-A177-3AD203B41FA5}">
                      <a16:colId xmlns:a16="http://schemas.microsoft.com/office/drawing/2014/main" val="20000"/>
                    </a:ext>
                  </a:extLst>
                </a:gridCol>
                <a:gridCol w="2092325">
                  <a:extLst>
                    <a:ext uri="{9D8B030D-6E8A-4147-A177-3AD203B41FA5}">
                      <a16:colId xmlns:a16="http://schemas.microsoft.com/office/drawing/2014/main" val="20001"/>
                    </a:ext>
                  </a:extLst>
                </a:gridCol>
                <a:gridCol w="2092325">
                  <a:extLst>
                    <a:ext uri="{9D8B030D-6E8A-4147-A177-3AD203B41FA5}">
                      <a16:colId xmlns:a16="http://schemas.microsoft.com/office/drawing/2014/main" val="20002"/>
                    </a:ext>
                  </a:extLst>
                </a:gridCol>
                <a:gridCol w="2092325">
                  <a:extLst>
                    <a:ext uri="{9D8B030D-6E8A-4147-A177-3AD203B41FA5}">
                      <a16:colId xmlns:a16="http://schemas.microsoft.com/office/drawing/2014/main" val="20003"/>
                    </a:ext>
                  </a:extLst>
                </a:gridCol>
              </a:tblGrid>
              <a:tr h="7635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Междуличностна </a:t>
                      </a:r>
                      <a:endParaRPr kumimoji="0" lang="bg-BG" altLang="en-US" sz="1600" b="1" i="0" u="none" strike="noStrike" cap="none" normalizeH="0" baseline="0" dirty="0">
                        <a:ln>
                          <a:noFill/>
                        </a:ln>
                        <a:solidFill>
                          <a:schemeClr val="tx1"/>
                        </a:solidFill>
                        <a:effectLst/>
                        <a:latin typeface="+mn-lt"/>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дистанция</a:t>
                      </a:r>
                      <a:endParaRPr kumimoji="0" lang="bg-BG" altLang="en-US" sz="1600" b="1"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Перспективни последици </a:t>
                      </a:r>
                      <a:endParaRPr kumimoji="0" lang="bg-BG" altLang="en-US" sz="1600" b="1"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Поведенчески последици </a:t>
                      </a:r>
                      <a:endParaRPr kumimoji="0" lang="bg-BG" altLang="en-US" sz="1600" b="1"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Обстоятелства </a:t>
                      </a:r>
                      <a:endParaRPr kumimoji="0" lang="bg-BG" altLang="en-US" sz="1600" b="1"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41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Публична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7 - 3,6 метра </a:t>
                      </a:r>
                      <a:endParaRPr kumimoji="0" lang="bg-BG" altLang="en-US" sz="1600" b="1" i="0" u="none" strike="noStrike" cap="none" normalizeH="0" baseline="0" dirty="0">
                        <a:ln>
                          <a:noFill/>
                        </a:ln>
                        <a:solidFill>
                          <a:srgbClr val="FF0000"/>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По-далечно виждане на тялото, лице без подробности</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Повишен глас, официална реч</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a:ln>
                            <a:noFill/>
                          </a:ln>
                          <a:solidFill>
                            <a:schemeClr val="tx1"/>
                          </a:solidFill>
                          <a:effectLst/>
                          <a:latin typeface="+mn-lt"/>
                          <a:cs typeface="Times New Roman" pitchFamily="18" charset="0"/>
                        </a:rPr>
                        <a:t>Официални церемонии, митинги  </a:t>
                      </a:r>
                      <a:endParaRPr kumimoji="0" lang="bg-BG" altLang="en-US" sz="16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080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Социална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3,6 - 1,2 м </a:t>
                      </a:r>
                      <a:endParaRPr kumimoji="0" lang="bg-BG" altLang="en-US" sz="1600" b="1" i="0" u="none" strike="noStrike" cap="none" normalizeH="0" baseline="0" dirty="0">
                        <a:ln>
                          <a:noFill/>
                        </a:ln>
                        <a:solidFill>
                          <a:srgbClr val="FF0000"/>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a:ln>
                            <a:noFill/>
                          </a:ln>
                          <a:solidFill>
                            <a:schemeClr val="tx1"/>
                          </a:solidFill>
                          <a:effectLst/>
                          <a:latin typeface="+mn-lt"/>
                          <a:cs typeface="Times New Roman" pitchFamily="18" charset="0"/>
                        </a:rPr>
                        <a:t>По-ясно телесно присъствие, вижда се погледът на другия. </a:t>
                      </a:r>
                      <a:endParaRPr kumimoji="0" lang="bg-BG" altLang="en-US" sz="16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Леко повишен глас</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Неформални събрания, обучение, много хора в едно помещение</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541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Лична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1,</a:t>
                      </a:r>
                      <a:r>
                        <a:rPr kumimoji="0" lang="bg-BG" altLang="en-US" sz="1600" b="1" i="0" u="none" strike="noStrike" cap="none" normalizeH="0" baseline="0" dirty="0" err="1">
                          <a:ln>
                            <a:noFill/>
                          </a:ln>
                          <a:solidFill>
                            <a:srgbClr val="FF0000"/>
                          </a:solidFill>
                          <a:effectLst/>
                          <a:latin typeface="+mn-lt"/>
                          <a:cs typeface="Times New Roman" pitchFamily="18" charset="0"/>
                        </a:rPr>
                        <a:t>2м-</a:t>
                      </a:r>
                      <a:r>
                        <a:rPr kumimoji="0" lang="bg-BG" altLang="en-US" sz="1600" b="1" i="0" u="none" strike="noStrike" cap="none" normalizeH="0" baseline="0" dirty="0">
                          <a:ln>
                            <a:noFill/>
                          </a:ln>
                          <a:solidFill>
                            <a:srgbClr val="FF0000"/>
                          </a:solidFill>
                          <a:effectLst/>
                          <a:latin typeface="+mn-lt"/>
                          <a:cs typeface="Times New Roman" pitchFamily="18" charset="0"/>
                        </a:rPr>
                        <a:t> 50 см. </a:t>
                      </a:r>
                      <a:endParaRPr kumimoji="0" lang="bg-BG" altLang="en-US" sz="1600" b="1" i="0" u="none" strike="noStrike" cap="none" normalizeH="0" baseline="0" dirty="0">
                        <a:ln>
                          <a:noFill/>
                        </a:ln>
                        <a:solidFill>
                          <a:srgbClr val="FF0000"/>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a:ln>
                            <a:noFill/>
                          </a:ln>
                          <a:solidFill>
                            <a:schemeClr val="tx1"/>
                          </a:solidFill>
                          <a:effectLst/>
                          <a:latin typeface="+mn-lt"/>
                          <a:cs typeface="Times New Roman" pitchFamily="18" charset="0"/>
                        </a:rPr>
                        <a:t>Виждат се лицето, погледът, очите</a:t>
                      </a:r>
                      <a:endParaRPr kumimoji="0" lang="bg-BG" altLang="en-US" sz="16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a:ln>
                            <a:noFill/>
                          </a:ln>
                          <a:solidFill>
                            <a:schemeClr val="tx1"/>
                          </a:solidFill>
                          <a:effectLst/>
                          <a:latin typeface="+mn-lt"/>
                          <a:cs typeface="Times New Roman" pitchFamily="18" charset="0"/>
                        </a:rPr>
                        <a:t> Можем да докоснем другия </a:t>
                      </a:r>
                      <a:endParaRPr kumimoji="0" lang="bg-BG" altLang="en-US" sz="16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Близки приятелски отношения, лични разговори </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367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Интимна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a:ln>
                            <a:noFill/>
                          </a:ln>
                          <a:solidFill>
                            <a:srgbClr val="FF0000"/>
                          </a:solidFill>
                          <a:effectLst/>
                          <a:latin typeface="+mn-lt"/>
                          <a:cs typeface="Times New Roman" pitchFamily="18" charset="0"/>
                        </a:rPr>
                        <a:t>под 45 см. </a:t>
                      </a:r>
                      <a:endParaRPr kumimoji="0" lang="bg-BG" altLang="en-US" sz="1600" b="1" i="0" u="none" strike="noStrike" cap="none" normalizeH="0" baseline="0" dirty="0">
                        <a:ln>
                          <a:noFill/>
                        </a:ln>
                        <a:solidFill>
                          <a:srgbClr val="FF0000"/>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Мътно деформирано виждане, долавя се топлината на тялото, сърдечната дейност</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Тих глас, шепот, не вербална реч, съзнанието завладяно от физическия допир</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a:ln>
                            <a:noFill/>
                          </a:ln>
                          <a:solidFill>
                            <a:schemeClr val="tx1"/>
                          </a:solidFill>
                          <a:effectLst/>
                          <a:latin typeface="+mn-lt"/>
                          <a:cs typeface="Times New Roman" pitchFamily="18" charset="0"/>
                        </a:rPr>
                        <a:t>Успокоение, борба, защита, полов акт</a:t>
                      </a:r>
                      <a:endParaRPr kumimoji="0" lang="bg-BG" altLang="en-US" sz="16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08965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Autofit/>
          </a:bodyPr>
          <a:lstStyle/>
          <a:p>
            <a:pPr algn="l"/>
            <a:r>
              <a:rPr lang="ru-RU" sz="2800" dirty="0"/>
              <a:t>	</a:t>
            </a:r>
            <a:r>
              <a:rPr lang="ru-RU" sz="2800" b="1" dirty="0" err="1"/>
              <a:t>Декодиране</a:t>
            </a:r>
            <a:r>
              <a:rPr lang="ru-RU" sz="2800" b="1" dirty="0"/>
              <a:t>. </a:t>
            </a:r>
            <a:r>
              <a:rPr lang="ru-RU" sz="2800" b="1" dirty="0" err="1"/>
              <a:t>П</a:t>
            </a:r>
            <a:r>
              <a:rPr lang="ru-RU" sz="2800" dirty="0" err="1"/>
              <a:t>осланието</a:t>
            </a:r>
            <a:r>
              <a:rPr lang="ru-RU" sz="2800" dirty="0"/>
              <a:t> </a:t>
            </a:r>
            <a:r>
              <a:rPr lang="ru-RU" sz="2800" dirty="0" err="1"/>
              <a:t>трябва</a:t>
            </a:r>
            <a:r>
              <a:rPr lang="ru-RU" sz="2800" dirty="0"/>
              <a:t> да </a:t>
            </a:r>
            <a:r>
              <a:rPr lang="ru-RU" sz="2800" dirty="0" err="1"/>
              <a:t>бъде</a:t>
            </a:r>
            <a:r>
              <a:rPr lang="ru-RU" sz="2800" dirty="0"/>
              <a:t> </a:t>
            </a:r>
            <a:r>
              <a:rPr lang="ru-RU" sz="2800" dirty="0" err="1"/>
              <a:t>декодирано</a:t>
            </a:r>
            <a:r>
              <a:rPr lang="ru-RU" sz="2800" dirty="0"/>
              <a:t> от получателя. </a:t>
            </a:r>
            <a:r>
              <a:rPr lang="ru-RU" sz="2800" dirty="0" err="1"/>
              <a:t>Декодирането</a:t>
            </a:r>
            <a:r>
              <a:rPr lang="ru-RU" sz="2800" dirty="0"/>
              <a:t> е технически термин за </a:t>
            </a:r>
            <a:r>
              <a:rPr lang="ru-RU" sz="2800" dirty="0" err="1"/>
              <a:t>мисловния</a:t>
            </a:r>
            <a:r>
              <a:rPr lang="ru-RU" sz="2800" dirty="0"/>
              <a:t> </a:t>
            </a:r>
            <a:r>
              <a:rPr lang="ru-RU" sz="2800" dirty="0" err="1"/>
              <a:t>процес</a:t>
            </a:r>
            <a:r>
              <a:rPr lang="ru-RU" sz="2800" dirty="0"/>
              <a:t> на </a:t>
            </a:r>
            <a:r>
              <a:rPr lang="ru-RU" sz="2800" dirty="0" err="1"/>
              <a:t>приемащия</a:t>
            </a:r>
            <a:r>
              <a:rPr lang="ru-RU" sz="2800" dirty="0"/>
              <a:t> и </a:t>
            </a:r>
            <a:r>
              <a:rPr lang="ru-RU" sz="2800" dirty="0" err="1"/>
              <a:t>включва</a:t>
            </a:r>
            <a:r>
              <a:rPr lang="ru-RU" sz="2800" dirty="0"/>
              <a:t> </a:t>
            </a:r>
            <a:r>
              <a:rPr lang="ru-RU" sz="2800" dirty="0" err="1"/>
              <a:t>интерпретиране</a:t>
            </a:r>
            <a:r>
              <a:rPr lang="ru-RU" sz="2800" dirty="0"/>
              <a:t>, </a:t>
            </a:r>
            <a:r>
              <a:rPr lang="ru-RU" sz="2800" dirty="0" err="1"/>
              <a:t>което</a:t>
            </a:r>
            <a:r>
              <a:rPr lang="ru-RU" sz="2800" dirty="0"/>
              <a:t> се </a:t>
            </a:r>
            <a:r>
              <a:rPr lang="ru-RU" sz="2800" dirty="0" err="1"/>
              <a:t>опира</a:t>
            </a:r>
            <a:r>
              <a:rPr lang="ru-RU" sz="2800" dirty="0"/>
              <a:t> на </a:t>
            </a:r>
            <a:r>
              <a:rPr lang="ru-RU" sz="2800" dirty="0" err="1"/>
              <a:t>натрупания</a:t>
            </a:r>
            <a:r>
              <a:rPr lang="ru-RU" sz="2800" dirty="0"/>
              <a:t> опит и </a:t>
            </a:r>
            <a:r>
              <a:rPr lang="ru-RU" sz="2800" dirty="0" err="1"/>
              <a:t>възможностите</a:t>
            </a:r>
            <a:r>
              <a:rPr lang="ru-RU" sz="2800" dirty="0"/>
              <a:t> за </a:t>
            </a:r>
            <a:r>
              <a:rPr lang="ru-RU" sz="2800" dirty="0" err="1"/>
              <a:t>позоваване</a:t>
            </a:r>
            <a:r>
              <a:rPr lang="ru-RU" sz="2800" dirty="0"/>
              <a:t> на </a:t>
            </a:r>
            <a:r>
              <a:rPr lang="ru-RU" sz="2800" dirty="0" err="1"/>
              <a:t>миналото</a:t>
            </a:r>
            <a:r>
              <a:rPr lang="ru-RU" sz="2800" dirty="0"/>
              <a:t>. </a:t>
            </a:r>
            <a:br>
              <a:rPr lang="ru-RU" sz="2800" dirty="0"/>
            </a:br>
            <a:r>
              <a:rPr lang="ru-RU" sz="2800" dirty="0"/>
              <a:t>	</a:t>
            </a:r>
            <a:r>
              <a:rPr lang="ru-RU" sz="2800" b="1" dirty="0" err="1"/>
              <a:t>Получател</a:t>
            </a:r>
            <a:r>
              <a:rPr lang="ru-RU" sz="2800" b="1" dirty="0"/>
              <a:t>.</a:t>
            </a:r>
            <a:r>
              <a:rPr lang="ru-RU" sz="2800" dirty="0"/>
              <a:t> При </a:t>
            </a:r>
            <a:r>
              <a:rPr lang="ru-RU" sz="2800" dirty="0" err="1"/>
              <a:t>предаването</a:t>
            </a:r>
            <a:r>
              <a:rPr lang="ru-RU" sz="2800" dirty="0"/>
              <a:t> на информация </a:t>
            </a:r>
            <a:r>
              <a:rPr lang="ru-RU" sz="2800" dirty="0" err="1"/>
              <a:t>изключително</a:t>
            </a:r>
            <a:r>
              <a:rPr lang="ru-RU" sz="2800" dirty="0"/>
              <a:t> важна е </a:t>
            </a:r>
            <a:r>
              <a:rPr lang="ru-RU" sz="2800" dirty="0" err="1"/>
              <a:t>приемащата</a:t>
            </a:r>
            <a:r>
              <a:rPr lang="ru-RU" sz="2800" dirty="0"/>
              <a:t> страна. </a:t>
            </a:r>
            <a:r>
              <a:rPr lang="ru-RU" sz="2800" dirty="0" err="1"/>
              <a:t>Ефективната</a:t>
            </a:r>
            <a:r>
              <a:rPr lang="ru-RU" sz="2800" dirty="0"/>
              <a:t> </a:t>
            </a:r>
            <a:r>
              <a:rPr lang="ru-RU" sz="2800" dirty="0" err="1"/>
              <a:t>комуникация</a:t>
            </a:r>
            <a:r>
              <a:rPr lang="ru-RU" sz="2800" dirty="0"/>
              <a:t> е </a:t>
            </a:r>
            <a:r>
              <a:rPr lang="ru-RU" sz="2800" dirty="0" err="1"/>
              <a:t>насочена</a:t>
            </a:r>
            <a:r>
              <a:rPr lang="ru-RU" sz="2800" dirty="0"/>
              <a:t> </a:t>
            </a:r>
            <a:r>
              <a:rPr lang="ru-RU" sz="2800" dirty="0" err="1"/>
              <a:t>към</a:t>
            </a:r>
            <a:r>
              <a:rPr lang="ru-RU" sz="2800" dirty="0"/>
              <a:t> получателя, а не </a:t>
            </a:r>
            <a:r>
              <a:rPr lang="ru-RU" sz="2800" dirty="0" err="1"/>
              <a:t>към</a:t>
            </a:r>
            <a:r>
              <a:rPr lang="ru-RU" sz="2800" dirty="0"/>
              <a:t> </a:t>
            </a:r>
            <a:r>
              <a:rPr lang="ru-RU" sz="2800" dirty="0" err="1"/>
              <a:t>средата</a:t>
            </a:r>
            <a:r>
              <a:rPr lang="ru-RU" sz="2800" dirty="0"/>
              <a:t>. </a:t>
            </a:r>
            <a:r>
              <a:rPr lang="ru-RU" sz="2800" dirty="0" err="1"/>
              <a:t>Това</a:t>
            </a:r>
            <a:r>
              <a:rPr lang="ru-RU" sz="2800" dirty="0"/>
              <a:t> </a:t>
            </a:r>
            <a:r>
              <a:rPr lang="ru-RU" sz="2800" dirty="0" err="1"/>
              <a:t>изисква</a:t>
            </a:r>
            <a:r>
              <a:rPr lang="ru-RU" sz="2800" dirty="0"/>
              <a:t> от </a:t>
            </a:r>
            <a:r>
              <a:rPr lang="ru-RU" sz="2800" dirty="0" err="1"/>
              <a:t>комуникатора</a:t>
            </a:r>
            <a:r>
              <a:rPr lang="ru-RU" sz="2800" dirty="0"/>
              <a:t> да </a:t>
            </a:r>
            <a:r>
              <a:rPr lang="ru-RU" sz="2800" dirty="0" err="1"/>
              <a:t>предвижда</a:t>
            </a:r>
            <a:r>
              <a:rPr lang="ru-RU" sz="2800" dirty="0"/>
              <a:t> </a:t>
            </a:r>
            <a:r>
              <a:rPr lang="ru-RU" sz="2800" dirty="0" err="1"/>
              <a:t>способността</a:t>
            </a:r>
            <a:r>
              <a:rPr lang="ru-RU" sz="2800" dirty="0"/>
              <a:t> на получателя за </a:t>
            </a:r>
            <a:r>
              <a:rPr lang="ru-RU" sz="2800" dirty="0" err="1"/>
              <a:t>декодиране</a:t>
            </a:r>
            <a:r>
              <a:rPr lang="ru-RU" sz="2800" dirty="0"/>
              <a:t>, да </a:t>
            </a:r>
            <a:r>
              <a:rPr lang="ru-RU" sz="2800" dirty="0" err="1"/>
              <a:t>познава</a:t>
            </a:r>
            <a:r>
              <a:rPr lang="ru-RU" sz="2800" dirty="0"/>
              <a:t> </a:t>
            </a:r>
            <a:r>
              <a:rPr lang="ru-RU" sz="2800" dirty="0" err="1"/>
              <a:t>неговите</a:t>
            </a:r>
            <a:r>
              <a:rPr lang="ru-RU" sz="2800" dirty="0"/>
              <a:t> </a:t>
            </a:r>
            <a:r>
              <a:rPr lang="ru-RU" sz="2800" dirty="0" err="1"/>
              <a:t>възможности</a:t>
            </a:r>
            <a:r>
              <a:rPr lang="ru-RU" sz="2800" dirty="0"/>
              <a:t>. </a:t>
            </a: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23</a:t>
            </a:fld>
            <a:endParaRPr lang="en-US" altLang="en-US"/>
          </a:p>
        </p:txBody>
      </p:sp>
    </p:spTree>
    <p:extLst>
      <p:ext uri="{BB962C8B-B14F-4D97-AF65-F5344CB8AC3E}">
        <p14:creationId xmlns:p14="http://schemas.microsoft.com/office/powerpoint/2010/main" val="1440820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Autofit/>
          </a:bodyPr>
          <a:lstStyle/>
          <a:p>
            <a:pPr algn="l"/>
            <a:r>
              <a:rPr lang="ru-RU" sz="2800" dirty="0"/>
              <a:t>	</a:t>
            </a:r>
            <a:r>
              <a:rPr lang="ru-RU" sz="2800" b="1" dirty="0"/>
              <a:t>Обратна </a:t>
            </a:r>
            <a:r>
              <a:rPr lang="ru-RU" sz="2800" b="1" dirty="0" err="1"/>
              <a:t>връзка</a:t>
            </a:r>
            <a:r>
              <a:rPr lang="ru-RU" sz="2800" b="1" dirty="0"/>
              <a:t>. </a:t>
            </a:r>
            <a:r>
              <a:rPr lang="ru-RU" sz="2800" dirty="0"/>
              <a:t>При всяка </a:t>
            </a:r>
            <a:r>
              <a:rPr lang="ru-RU" sz="2800" dirty="0" err="1"/>
              <a:t>комуникация</a:t>
            </a:r>
            <a:r>
              <a:rPr lang="ru-RU" sz="2800" dirty="0"/>
              <a:t> </a:t>
            </a:r>
            <a:r>
              <a:rPr lang="ru-RU" sz="2800" dirty="0" err="1"/>
              <a:t>трябва</a:t>
            </a:r>
            <a:r>
              <a:rPr lang="ru-RU" sz="2800" dirty="0"/>
              <a:t> да </a:t>
            </a:r>
            <a:r>
              <a:rPr lang="ru-RU" sz="2800" dirty="0" err="1"/>
              <a:t>има</a:t>
            </a:r>
            <a:r>
              <a:rPr lang="ru-RU" sz="2800" dirty="0"/>
              <a:t> условия за обратна </a:t>
            </a:r>
            <a:r>
              <a:rPr lang="ru-RU" sz="2800" dirty="0" err="1"/>
              <a:t>връзка</a:t>
            </a:r>
            <a:r>
              <a:rPr lang="ru-RU" sz="2800" dirty="0"/>
              <a:t>. </a:t>
            </a:r>
            <a:r>
              <a:rPr lang="ru-RU" sz="2800" dirty="0" err="1"/>
              <a:t>Това</a:t>
            </a:r>
            <a:r>
              <a:rPr lang="ru-RU" sz="2800" dirty="0"/>
              <a:t> </a:t>
            </a:r>
            <a:r>
              <a:rPr lang="ru-RU" sz="2800" dirty="0" err="1"/>
              <a:t>намалява</a:t>
            </a:r>
            <a:r>
              <a:rPr lang="ru-RU" sz="2800" dirty="0"/>
              <a:t> </a:t>
            </a:r>
            <a:r>
              <a:rPr lang="ru-RU" sz="2800" dirty="0" err="1"/>
              <a:t>потенциалната</a:t>
            </a:r>
            <a:r>
              <a:rPr lang="ru-RU" sz="2800" dirty="0"/>
              <a:t> </a:t>
            </a:r>
            <a:r>
              <a:rPr lang="ru-RU" sz="2800" dirty="0" err="1"/>
              <a:t>възможност</a:t>
            </a:r>
            <a:r>
              <a:rPr lang="ru-RU" sz="2800" dirty="0"/>
              <a:t> за </a:t>
            </a:r>
            <a:r>
              <a:rPr lang="ru-RU" sz="2800" dirty="0" err="1"/>
              <a:t>изкривяване</a:t>
            </a:r>
            <a:r>
              <a:rPr lang="ru-RU" sz="2800" dirty="0"/>
              <a:t> на </a:t>
            </a:r>
            <a:r>
              <a:rPr lang="ru-RU" sz="2800" dirty="0" err="1"/>
              <a:t>полученото</a:t>
            </a:r>
            <a:r>
              <a:rPr lang="ru-RU" sz="2800" dirty="0"/>
              <a:t> </a:t>
            </a:r>
            <a:r>
              <a:rPr lang="ru-RU" sz="2800" dirty="0" err="1"/>
              <a:t>спрямо</a:t>
            </a:r>
            <a:r>
              <a:rPr lang="ru-RU" sz="2800" dirty="0"/>
              <a:t> </a:t>
            </a:r>
            <a:r>
              <a:rPr lang="ru-RU" sz="2800" dirty="0" err="1"/>
              <a:t>желаното</a:t>
            </a:r>
            <a:r>
              <a:rPr lang="ru-RU" sz="2800" dirty="0"/>
              <a:t> послание. </a:t>
            </a:r>
            <a:r>
              <a:rPr lang="ru-RU" sz="2800" dirty="0" err="1"/>
              <a:t>Обратната</a:t>
            </a:r>
            <a:r>
              <a:rPr lang="ru-RU" sz="2800" dirty="0"/>
              <a:t> </a:t>
            </a:r>
            <a:r>
              <a:rPr lang="ru-RU" sz="2800" dirty="0" err="1"/>
              <a:t>връзка</a:t>
            </a:r>
            <a:r>
              <a:rPr lang="ru-RU" sz="2800" dirty="0"/>
              <a:t> </a:t>
            </a:r>
            <a:r>
              <a:rPr lang="ru-RU" sz="2800" dirty="0" err="1"/>
              <a:t>дава</a:t>
            </a:r>
            <a:r>
              <a:rPr lang="ru-RU" sz="2800" dirty="0"/>
              <a:t> </a:t>
            </a:r>
            <a:r>
              <a:rPr lang="ru-RU" sz="2800" dirty="0" err="1"/>
              <a:t>възможност</a:t>
            </a:r>
            <a:r>
              <a:rPr lang="ru-RU" sz="2800" dirty="0"/>
              <a:t> за отговор от страна на получателя и </a:t>
            </a:r>
            <a:r>
              <a:rPr lang="ru-RU" sz="2800" dirty="0" err="1"/>
              <a:t>комуникаторът</a:t>
            </a:r>
            <a:r>
              <a:rPr lang="ru-RU" sz="2800" dirty="0"/>
              <a:t> </a:t>
            </a:r>
            <a:r>
              <a:rPr lang="ru-RU" sz="2800" dirty="0" err="1"/>
              <a:t>може</a:t>
            </a:r>
            <a:r>
              <a:rPr lang="ru-RU" sz="2800" dirty="0"/>
              <a:t> да </a:t>
            </a:r>
            <a:r>
              <a:rPr lang="ru-RU" sz="2800" dirty="0" err="1"/>
              <a:t>разбере</a:t>
            </a:r>
            <a:r>
              <a:rPr lang="ru-RU" sz="2800" dirty="0"/>
              <a:t> дали </a:t>
            </a:r>
            <a:r>
              <a:rPr lang="ru-RU" sz="2800" dirty="0" err="1"/>
              <a:t>посланието</a:t>
            </a:r>
            <a:r>
              <a:rPr lang="ru-RU" sz="2800" dirty="0"/>
              <a:t> е </a:t>
            </a:r>
            <a:r>
              <a:rPr lang="ru-RU" sz="2800" dirty="0" err="1"/>
              <a:t>прието</a:t>
            </a:r>
            <a:r>
              <a:rPr lang="ru-RU" sz="2800" dirty="0"/>
              <a:t> и дали е </a:t>
            </a:r>
            <a:r>
              <a:rPr lang="ru-RU" sz="2800" dirty="0" err="1"/>
              <a:t>предизвикало</a:t>
            </a:r>
            <a:r>
              <a:rPr lang="ru-RU" sz="2800" dirty="0"/>
              <a:t> </a:t>
            </a:r>
            <a:r>
              <a:rPr lang="ru-RU" sz="2800" dirty="0" err="1"/>
              <a:t>очакваната</a:t>
            </a:r>
            <a:r>
              <a:rPr lang="ru-RU" sz="2800" dirty="0"/>
              <a:t> реакция. </a:t>
            </a:r>
            <a:br>
              <a:rPr lang="ru-RU" sz="2800" dirty="0"/>
            </a:br>
            <a:r>
              <a:rPr lang="ru-RU" sz="2800" dirty="0"/>
              <a:t>	</a:t>
            </a:r>
            <a:r>
              <a:rPr lang="ru-RU" sz="2800" dirty="0" err="1"/>
              <a:t>Управляващите</a:t>
            </a:r>
            <a:r>
              <a:rPr lang="ru-RU" sz="2800" dirty="0"/>
              <a:t> </a:t>
            </a:r>
            <a:r>
              <a:rPr lang="ru-RU" sz="2800" dirty="0" err="1"/>
              <a:t>могат</a:t>
            </a:r>
            <a:r>
              <a:rPr lang="ru-RU" sz="2800" dirty="0"/>
              <a:t> да </a:t>
            </a:r>
            <a:r>
              <a:rPr lang="ru-RU" sz="2800" dirty="0" err="1"/>
              <a:t>получават</a:t>
            </a:r>
            <a:r>
              <a:rPr lang="ru-RU" sz="2800" dirty="0"/>
              <a:t> обратна </a:t>
            </a:r>
            <a:r>
              <a:rPr lang="ru-RU" sz="2800" dirty="0" err="1"/>
              <a:t>връзка</a:t>
            </a:r>
            <a:r>
              <a:rPr lang="ru-RU" sz="2800" dirty="0"/>
              <a:t> по </a:t>
            </a:r>
            <a:r>
              <a:rPr lang="ru-RU" sz="2800" dirty="0" err="1"/>
              <a:t>различни</a:t>
            </a:r>
            <a:r>
              <a:rPr lang="ru-RU" sz="2800" dirty="0"/>
              <a:t> начини. При </a:t>
            </a:r>
            <a:r>
              <a:rPr lang="ru-RU" sz="2800" dirty="0" err="1"/>
              <a:t>непосредствена</a:t>
            </a:r>
            <a:r>
              <a:rPr lang="ru-RU" sz="2800" dirty="0"/>
              <a:t> </a:t>
            </a:r>
            <a:r>
              <a:rPr lang="ru-RU" sz="2800" dirty="0" err="1"/>
              <a:t>комуникация</a:t>
            </a:r>
            <a:r>
              <a:rPr lang="ru-RU" sz="2800" dirty="0"/>
              <a:t> е </a:t>
            </a:r>
            <a:r>
              <a:rPr lang="ru-RU" sz="2800" dirty="0" err="1"/>
              <a:t>възможна</a:t>
            </a:r>
            <a:r>
              <a:rPr lang="ru-RU" sz="2800" dirty="0"/>
              <a:t> </a:t>
            </a:r>
            <a:r>
              <a:rPr lang="ru-RU" sz="2800" dirty="0" err="1"/>
              <a:t>директна</a:t>
            </a:r>
            <a:r>
              <a:rPr lang="ru-RU" sz="2800" dirty="0"/>
              <a:t> обратна </a:t>
            </a:r>
            <a:r>
              <a:rPr lang="ru-RU" sz="2800" dirty="0" err="1"/>
              <a:t>връзка</a:t>
            </a:r>
            <a:r>
              <a:rPr lang="ru-RU" sz="2800" dirty="0"/>
              <a:t> чрез </a:t>
            </a:r>
            <a:r>
              <a:rPr lang="ru-RU" sz="2800" dirty="0" err="1"/>
              <a:t>вербална</a:t>
            </a:r>
            <a:r>
              <a:rPr lang="ru-RU" sz="2800" dirty="0"/>
              <a:t> </a:t>
            </a:r>
            <a:r>
              <a:rPr lang="ru-RU" sz="2800" dirty="0" err="1"/>
              <a:t>обмяна</a:t>
            </a:r>
            <a:r>
              <a:rPr lang="ru-RU" sz="2800" dirty="0"/>
              <a:t> на информация и чрез </a:t>
            </a:r>
            <a:r>
              <a:rPr lang="ru-RU" sz="2800" dirty="0" err="1"/>
              <a:t>такива</a:t>
            </a:r>
            <a:r>
              <a:rPr lang="ru-RU" sz="2800" dirty="0"/>
              <a:t> </a:t>
            </a:r>
            <a:r>
              <a:rPr lang="ru-RU" sz="2800" dirty="0" err="1"/>
              <a:t>по-незабележими</a:t>
            </a:r>
            <a:r>
              <a:rPr lang="ru-RU" sz="2800" dirty="0"/>
              <a:t> средства </a:t>
            </a:r>
            <a:r>
              <a:rPr lang="ru-RU" sz="2800" dirty="0" err="1"/>
              <a:t>като</a:t>
            </a:r>
            <a:r>
              <a:rPr lang="ru-RU" sz="2800" dirty="0"/>
              <a:t> </a:t>
            </a:r>
            <a:r>
              <a:rPr lang="ru-RU" sz="2800" dirty="0" err="1"/>
              <a:t>изражение</a:t>
            </a:r>
            <a:r>
              <a:rPr lang="ru-RU" sz="2800" dirty="0"/>
              <a:t> на </a:t>
            </a:r>
            <a:r>
              <a:rPr lang="ru-RU" sz="2800" dirty="0" err="1"/>
              <a:t>лицето</a:t>
            </a:r>
            <a:r>
              <a:rPr lang="ru-RU" sz="2800" dirty="0"/>
              <a:t>, </a:t>
            </a:r>
            <a:r>
              <a:rPr lang="ru-RU" sz="2800" dirty="0" err="1"/>
              <a:t>показващо</a:t>
            </a:r>
            <a:r>
              <a:rPr lang="ru-RU" sz="2800" dirty="0"/>
              <a:t> </a:t>
            </a:r>
            <a:r>
              <a:rPr lang="ru-RU" sz="2800" dirty="0" err="1"/>
              <a:t>недоволство</a:t>
            </a:r>
            <a:r>
              <a:rPr lang="ru-RU" sz="2800" dirty="0"/>
              <a:t> или </a:t>
            </a:r>
            <a:r>
              <a:rPr lang="ru-RU" sz="2800" dirty="0" err="1"/>
              <a:t>неразбиране</a:t>
            </a:r>
            <a:r>
              <a:rPr lang="ru-RU" sz="2800" dirty="0"/>
              <a:t>. </a:t>
            </a:r>
            <a:endParaRPr lang="en-US" sz="28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24</a:t>
            </a:fld>
            <a:endParaRPr lang="en-US" altLang="en-US"/>
          </a:p>
        </p:txBody>
      </p:sp>
    </p:spTree>
    <p:extLst>
      <p:ext uri="{BB962C8B-B14F-4D97-AF65-F5344CB8AC3E}">
        <p14:creationId xmlns:p14="http://schemas.microsoft.com/office/powerpoint/2010/main" val="234586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Autofit/>
          </a:bodyPr>
          <a:lstStyle/>
          <a:p>
            <a:pPr algn="l"/>
            <a:r>
              <a:rPr lang="ru-RU" sz="2400" dirty="0"/>
              <a:t>	</a:t>
            </a:r>
            <a:r>
              <a:rPr lang="ru-RU" sz="2400" b="1" dirty="0"/>
              <a:t>Шум (</a:t>
            </a:r>
            <a:r>
              <a:rPr lang="ru-RU" sz="2400" b="1" dirty="0" err="1"/>
              <a:t>филтър</a:t>
            </a:r>
            <a:r>
              <a:rPr lang="ru-RU" sz="2400" b="1" dirty="0"/>
              <a:t> на </a:t>
            </a:r>
            <a:r>
              <a:rPr lang="ru-RU" sz="2400" b="1" dirty="0" err="1"/>
              <a:t>общуването</a:t>
            </a:r>
            <a:r>
              <a:rPr lang="ru-RU" sz="2400" b="1" dirty="0"/>
              <a:t>).</a:t>
            </a:r>
            <a:r>
              <a:rPr lang="ru-RU" sz="2400" dirty="0"/>
              <a:t> </a:t>
            </a:r>
            <a:r>
              <a:rPr lang="ru-RU" sz="2400" dirty="0" err="1"/>
              <a:t>Това</a:t>
            </a:r>
            <a:r>
              <a:rPr lang="ru-RU" sz="2400" dirty="0"/>
              <a:t> е </a:t>
            </a:r>
            <a:r>
              <a:rPr lang="ru-RU" sz="2400" dirty="0" err="1"/>
              <a:t>всеки</a:t>
            </a:r>
            <a:r>
              <a:rPr lang="ru-RU" sz="2400" dirty="0"/>
              <a:t> </a:t>
            </a:r>
            <a:r>
              <a:rPr lang="ru-RU" sz="2400" dirty="0" err="1"/>
              <a:t>намесващ</a:t>
            </a:r>
            <a:r>
              <a:rPr lang="ru-RU" sz="2400" dirty="0"/>
              <a:t> се фактор, </a:t>
            </a:r>
            <a:r>
              <a:rPr lang="ru-RU" sz="2400" dirty="0" err="1"/>
              <a:t>който</a:t>
            </a:r>
            <a:r>
              <a:rPr lang="ru-RU" sz="2400" dirty="0"/>
              <a:t> </a:t>
            </a:r>
            <a:r>
              <a:rPr lang="ru-RU" sz="2400" dirty="0" err="1"/>
              <a:t>може</a:t>
            </a:r>
            <a:r>
              <a:rPr lang="ru-RU" sz="2400" dirty="0"/>
              <a:t> да </a:t>
            </a:r>
            <a:r>
              <a:rPr lang="ru-RU" sz="2400" dirty="0" err="1"/>
              <a:t>изкриви</a:t>
            </a:r>
            <a:r>
              <a:rPr lang="ru-RU" sz="2400" dirty="0"/>
              <a:t> </a:t>
            </a:r>
            <a:r>
              <a:rPr lang="ru-RU" sz="2400" dirty="0" err="1"/>
              <a:t>посланието</a:t>
            </a:r>
            <a:r>
              <a:rPr lang="ru-RU" sz="2400" dirty="0"/>
              <a:t> по </a:t>
            </a:r>
            <a:r>
              <a:rPr lang="ru-RU" sz="2400" dirty="0" err="1"/>
              <a:t>пътя</a:t>
            </a:r>
            <a:r>
              <a:rPr lang="ru-RU" sz="2400" dirty="0"/>
              <a:t> на </a:t>
            </a:r>
            <a:r>
              <a:rPr lang="ru-RU" sz="2400" dirty="0" err="1"/>
              <a:t>изпращане</a:t>
            </a:r>
            <a:r>
              <a:rPr lang="ru-RU" sz="2400" dirty="0"/>
              <a:t> на </a:t>
            </a:r>
            <a:r>
              <a:rPr lang="ru-RU" sz="2400" dirty="0" err="1"/>
              <a:t>информацията</a:t>
            </a:r>
            <a:r>
              <a:rPr lang="ru-RU" sz="2400" dirty="0"/>
              <a:t> от </a:t>
            </a:r>
            <a:r>
              <a:rPr lang="ru-RU" sz="2400" dirty="0" err="1"/>
              <a:t>говорителя</a:t>
            </a:r>
            <a:r>
              <a:rPr lang="ru-RU" sz="2400" dirty="0"/>
              <a:t> </a:t>
            </a:r>
            <a:r>
              <a:rPr lang="ru-RU" sz="2400" dirty="0" err="1"/>
              <a:t>към</a:t>
            </a:r>
            <a:r>
              <a:rPr lang="ru-RU" sz="2400" dirty="0"/>
              <a:t> слушателя и обратно.  </a:t>
            </a:r>
            <a:br>
              <a:rPr lang="ru-RU" sz="2400" dirty="0"/>
            </a:br>
            <a:br>
              <a:rPr lang="ru-RU" sz="2400" dirty="0"/>
            </a:br>
            <a:r>
              <a:rPr lang="ru-RU" sz="2400" dirty="0"/>
              <a:t>	</a:t>
            </a:r>
            <a:r>
              <a:rPr lang="ru-RU" sz="2400" b="1" dirty="0" err="1"/>
              <a:t>Външни</a:t>
            </a:r>
            <a:r>
              <a:rPr lang="ru-RU" sz="2400" b="1" dirty="0"/>
              <a:t> </a:t>
            </a:r>
            <a:r>
              <a:rPr lang="ru-RU" sz="2400" b="1" dirty="0" err="1"/>
              <a:t>филтри</a:t>
            </a:r>
            <a:r>
              <a:rPr lang="ru-RU" sz="2400" b="1" dirty="0"/>
              <a:t> - </a:t>
            </a:r>
            <a:r>
              <a:rPr lang="ru-RU" sz="2400" dirty="0" err="1"/>
              <a:t>независими</a:t>
            </a:r>
            <a:r>
              <a:rPr lang="ru-RU" sz="2400" dirty="0"/>
              <a:t> от </a:t>
            </a:r>
            <a:r>
              <a:rPr lang="ru-RU" sz="2400" dirty="0" err="1"/>
              <a:t>говорителя</a:t>
            </a:r>
            <a:r>
              <a:rPr lang="ru-RU" sz="2400" dirty="0"/>
              <a:t> и слушателя и </a:t>
            </a:r>
            <a:r>
              <a:rPr lang="ru-RU" sz="2400" dirty="0" err="1"/>
              <a:t>към</a:t>
            </a:r>
            <a:r>
              <a:rPr lang="ru-RU" sz="2400" dirty="0"/>
              <a:t> </a:t>
            </a:r>
            <a:r>
              <a:rPr lang="ru-RU" sz="2400" dirty="0" err="1"/>
              <a:t>тях</a:t>
            </a:r>
            <a:r>
              <a:rPr lang="ru-RU" sz="2400" dirty="0"/>
              <a:t> се </a:t>
            </a:r>
            <a:r>
              <a:rPr lang="ru-RU" sz="2400" dirty="0" err="1"/>
              <a:t>отнасят</a:t>
            </a:r>
            <a:r>
              <a:rPr lang="ru-RU" sz="2400" dirty="0"/>
              <a:t> шум, прегради или </a:t>
            </a:r>
            <a:r>
              <a:rPr lang="ru-RU" sz="2400" dirty="0" err="1"/>
              <a:t>други</a:t>
            </a:r>
            <a:r>
              <a:rPr lang="ru-RU" sz="2400" dirty="0"/>
              <a:t> </a:t>
            </a:r>
            <a:r>
              <a:rPr lang="ru-RU" sz="2400" dirty="0" err="1"/>
              <a:t>пречки</a:t>
            </a:r>
            <a:r>
              <a:rPr lang="ru-RU" sz="2400" dirty="0"/>
              <a:t> за </a:t>
            </a:r>
            <a:r>
              <a:rPr lang="ru-RU" sz="2400" dirty="0" err="1"/>
              <a:t>изпращане</a:t>
            </a:r>
            <a:r>
              <a:rPr lang="ru-RU" sz="2400" dirty="0"/>
              <a:t> на </a:t>
            </a:r>
            <a:r>
              <a:rPr lang="ru-RU" sz="2400" dirty="0" err="1"/>
              <a:t>посланието</a:t>
            </a:r>
            <a:r>
              <a:rPr lang="ru-RU" sz="2400" dirty="0"/>
              <a:t> или за </a:t>
            </a:r>
            <a:r>
              <a:rPr lang="ru-RU" sz="2400" dirty="0" err="1"/>
              <a:t>получаване</a:t>
            </a:r>
            <a:r>
              <a:rPr lang="ru-RU" sz="2400" dirty="0"/>
              <a:t> на обратна </a:t>
            </a:r>
            <a:r>
              <a:rPr lang="ru-RU" sz="2400" dirty="0" err="1"/>
              <a:t>връзка</a:t>
            </a:r>
            <a:r>
              <a:rPr lang="ru-RU" sz="2400" dirty="0"/>
              <a:t>. </a:t>
            </a:r>
            <a:br>
              <a:rPr lang="ru-RU" sz="2400" dirty="0"/>
            </a:br>
            <a:br>
              <a:rPr lang="ru-RU" sz="2400" dirty="0"/>
            </a:br>
            <a:r>
              <a:rPr lang="ru-RU" sz="2400" dirty="0"/>
              <a:t>	</a:t>
            </a:r>
            <a:r>
              <a:rPr lang="ru-RU" sz="2400" b="1" dirty="0" err="1"/>
              <a:t>Вътрешни</a:t>
            </a:r>
            <a:r>
              <a:rPr lang="ru-RU" sz="2400" b="1" dirty="0"/>
              <a:t> </a:t>
            </a:r>
            <a:r>
              <a:rPr lang="ru-RU" sz="2400" b="1" dirty="0" err="1"/>
              <a:t>филтри</a:t>
            </a:r>
            <a:r>
              <a:rPr lang="ru-RU" sz="2400" b="1" dirty="0"/>
              <a:t> - </a:t>
            </a:r>
            <a:r>
              <a:rPr lang="ru-RU" sz="2400" dirty="0" err="1"/>
              <a:t>по-трудно</a:t>
            </a:r>
            <a:r>
              <a:rPr lang="ru-RU" sz="2400" dirty="0"/>
              <a:t> </a:t>
            </a:r>
            <a:r>
              <a:rPr lang="ru-RU" sz="2400" dirty="0" err="1"/>
              <a:t>уловими</a:t>
            </a:r>
            <a:r>
              <a:rPr lang="ru-RU" sz="2400" dirty="0"/>
              <a:t> и </a:t>
            </a:r>
            <a:r>
              <a:rPr lang="ru-RU" sz="2400" dirty="0" err="1"/>
              <a:t>обхващат</a:t>
            </a:r>
            <a:r>
              <a:rPr lang="ru-RU" sz="2400" dirty="0"/>
              <a:t> </a:t>
            </a:r>
            <a:r>
              <a:rPr lang="ru-RU" sz="2400" dirty="0" err="1"/>
              <a:t>ценностната</a:t>
            </a:r>
            <a:r>
              <a:rPr lang="ru-RU" sz="2400" dirty="0"/>
              <a:t> среда на </a:t>
            </a:r>
            <a:r>
              <a:rPr lang="ru-RU" sz="2400" dirty="0" err="1"/>
              <a:t>човека</a:t>
            </a:r>
            <a:r>
              <a:rPr lang="ru-RU" sz="2400" dirty="0"/>
              <a:t>: </a:t>
            </a:r>
            <a:r>
              <a:rPr lang="ru-RU" sz="2400" dirty="0" err="1"/>
              <a:t>интелект</a:t>
            </a:r>
            <a:r>
              <a:rPr lang="ru-RU" sz="2400" dirty="0"/>
              <a:t>, </a:t>
            </a:r>
            <a:r>
              <a:rPr lang="ru-RU" sz="2400" dirty="0" err="1"/>
              <a:t>култура</a:t>
            </a:r>
            <a:r>
              <a:rPr lang="ru-RU" sz="2400" dirty="0"/>
              <a:t>, мотивация, моментно </a:t>
            </a:r>
            <a:r>
              <a:rPr lang="ru-RU" sz="2400" dirty="0" err="1"/>
              <a:t>състояние</a:t>
            </a:r>
            <a:r>
              <a:rPr lang="ru-RU" sz="2400" dirty="0"/>
              <a:t>, обществен статус, </a:t>
            </a:r>
            <a:r>
              <a:rPr lang="ru-RU" sz="2400" dirty="0" err="1"/>
              <a:t>личен</a:t>
            </a:r>
            <a:r>
              <a:rPr lang="ru-RU" sz="2400" dirty="0"/>
              <a:t> опит, предубеждения, желание за </a:t>
            </a:r>
            <a:r>
              <a:rPr lang="ru-RU" sz="2400" dirty="0" err="1"/>
              <a:t>слушане</a:t>
            </a:r>
            <a:r>
              <a:rPr lang="ru-RU" sz="2400" dirty="0"/>
              <a:t> или </a:t>
            </a:r>
            <a:r>
              <a:rPr lang="ru-RU" sz="2400" dirty="0" err="1"/>
              <a:t>неслушане</a:t>
            </a:r>
            <a:r>
              <a:rPr lang="ru-RU" sz="2400" dirty="0"/>
              <a:t>. </a:t>
            </a:r>
            <a:endParaRPr lang="en-US" sz="24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25</a:t>
            </a:fld>
            <a:endParaRPr lang="en-US" altLang="en-US"/>
          </a:p>
        </p:txBody>
      </p:sp>
    </p:spTree>
    <p:extLst>
      <p:ext uri="{BB962C8B-B14F-4D97-AF65-F5344CB8AC3E}">
        <p14:creationId xmlns:p14="http://schemas.microsoft.com/office/powerpoint/2010/main" val="839272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lstStyle/>
          <a:p>
            <a:pPr algn="l"/>
            <a:r>
              <a:rPr lang="bg-BG" sz="4000" b="1" i="1" dirty="0">
                <a:solidFill>
                  <a:srgbClr val="C00000"/>
                </a:solidFill>
              </a:rPr>
              <a:t>3. Комуникации в организациите</a:t>
            </a:r>
            <a:br>
              <a:rPr lang="bg-BG" dirty="0"/>
            </a:br>
            <a:endParaRPr lang="en-US"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26</a:t>
            </a:fld>
            <a:endParaRPr lang="en-US" altLang="en-US"/>
          </a:p>
        </p:txBody>
      </p:sp>
    </p:spTree>
    <p:extLst>
      <p:ext uri="{BB962C8B-B14F-4D97-AF65-F5344CB8AC3E}">
        <p14:creationId xmlns:p14="http://schemas.microsoft.com/office/powerpoint/2010/main" val="1048202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Autofit/>
          </a:bodyPr>
          <a:lstStyle/>
          <a:p>
            <a:pPr algn="l"/>
            <a:r>
              <a:rPr lang="ru-RU" sz="3200" dirty="0"/>
              <a:t>	</a:t>
            </a:r>
            <a:r>
              <a:rPr lang="ru-RU" sz="3200" dirty="0" err="1"/>
              <a:t>Структурата</a:t>
            </a:r>
            <a:r>
              <a:rPr lang="ru-RU" sz="3200" dirty="0"/>
              <a:t> на всяка организация </a:t>
            </a:r>
            <a:r>
              <a:rPr lang="ru-RU" sz="3200" dirty="0" err="1"/>
              <a:t>трябва</a:t>
            </a:r>
            <a:r>
              <a:rPr lang="ru-RU" sz="3200" dirty="0"/>
              <a:t> да </a:t>
            </a:r>
            <a:r>
              <a:rPr lang="ru-RU" sz="3200" dirty="0" err="1"/>
              <a:t>осигурява</a:t>
            </a:r>
            <a:r>
              <a:rPr lang="ru-RU" sz="3200" dirty="0"/>
              <a:t> </a:t>
            </a:r>
            <a:r>
              <a:rPr lang="ru-RU" sz="3200" dirty="0" err="1"/>
              <a:t>възможност</a:t>
            </a:r>
            <a:r>
              <a:rPr lang="ru-RU" sz="3200" dirty="0"/>
              <a:t> за </a:t>
            </a:r>
            <a:r>
              <a:rPr lang="ru-RU" sz="3200" b="1" dirty="0"/>
              <a:t>кому-</a:t>
            </a:r>
            <a:r>
              <a:rPr lang="ru-RU" sz="3200" b="1" dirty="0" err="1"/>
              <a:t>никация</a:t>
            </a:r>
            <a:r>
              <a:rPr lang="ru-RU" sz="3200" b="1" dirty="0"/>
              <a:t> в </a:t>
            </a:r>
            <a:r>
              <a:rPr lang="ru-RU" sz="3200" b="1" dirty="0" err="1"/>
              <a:t>четири</a:t>
            </a:r>
            <a:r>
              <a:rPr lang="ru-RU" sz="3200" b="1" dirty="0"/>
              <a:t> направления:</a:t>
            </a:r>
            <a:br>
              <a:rPr lang="ru-RU" sz="3200" dirty="0"/>
            </a:br>
            <a:r>
              <a:rPr lang="ru-RU" sz="3200" dirty="0"/>
              <a:t>	</a:t>
            </a:r>
            <a:r>
              <a:rPr lang="ru-RU" sz="3200" b="1" dirty="0" err="1"/>
              <a:t>Низходяща</a:t>
            </a:r>
            <a:r>
              <a:rPr lang="ru-RU" sz="3200" b="1" dirty="0"/>
              <a:t> </a:t>
            </a:r>
            <a:r>
              <a:rPr lang="ru-RU" sz="3200" b="1" dirty="0" err="1"/>
              <a:t>вертикална</a:t>
            </a:r>
            <a:r>
              <a:rPr lang="ru-RU" sz="3200" b="1" dirty="0"/>
              <a:t> </a:t>
            </a:r>
            <a:r>
              <a:rPr lang="ru-RU" sz="3200" b="1" dirty="0" err="1"/>
              <a:t>комуникация</a:t>
            </a:r>
            <a:r>
              <a:rPr lang="ru-RU" sz="3200" b="1" dirty="0"/>
              <a:t> </a:t>
            </a:r>
            <a:r>
              <a:rPr lang="ru-RU" sz="3200" dirty="0"/>
              <a:t>- </a:t>
            </a:r>
            <a:r>
              <a:rPr lang="ru-RU" sz="3200" dirty="0" err="1"/>
              <a:t>протича</a:t>
            </a:r>
            <a:r>
              <a:rPr lang="ru-RU" sz="3200" dirty="0"/>
              <a:t> от </a:t>
            </a:r>
            <a:r>
              <a:rPr lang="ru-RU" sz="3200" dirty="0" err="1"/>
              <a:t>индивиди</a:t>
            </a:r>
            <a:r>
              <a:rPr lang="ru-RU" sz="3200" dirty="0"/>
              <a:t>, стоящи на </a:t>
            </a:r>
            <a:r>
              <a:rPr lang="ru-RU" sz="3200" dirty="0" err="1"/>
              <a:t>по-високо</a:t>
            </a:r>
            <a:r>
              <a:rPr lang="ru-RU" sz="3200" dirty="0"/>
              <a:t> </a:t>
            </a:r>
            <a:r>
              <a:rPr lang="ru-RU" sz="3200" dirty="0" err="1"/>
              <a:t>равнище</a:t>
            </a:r>
            <a:r>
              <a:rPr lang="ru-RU" sz="3200" dirty="0"/>
              <a:t> в </a:t>
            </a:r>
            <a:r>
              <a:rPr lang="ru-RU" sz="3200" dirty="0" err="1"/>
              <a:t>служебната</a:t>
            </a:r>
            <a:r>
              <a:rPr lang="ru-RU" sz="3200" dirty="0"/>
              <a:t> </a:t>
            </a:r>
            <a:r>
              <a:rPr lang="ru-RU" sz="3200" dirty="0" err="1"/>
              <a:t>йерархия</a:t>
            </a:r>
            <a:r>
              <a:rPr lang="ru-RU" sz="3200" dirty="0"/>
              <a:t> </a:t>
            </a:r>
            <a:r>
              <a:rPr lang="ru-RU" sz="3200" dirty="0" err="1"/>
              <a:t>към</a:t>
            </a:r>
            <a:r>
              <a:rPr lang="ru-RU" sz="3200" dirty="0"/>
              <a:t> </a:t>
            </a:r>
            <a:r>
              <a:rPr lang="ru-RU" sz="3200" dirty="0" err="1"/>
              <a:t>по-ниски</a:t>
            </a:r>
            <a:r>
              <a:rPr lang="ru-RU" sz="3200" dirty="0"/>
              <a:t> </a:t>
            </a:r>
            <a:r>
              <a:rPr lang="ru-RU" sz="3200" dirty="0" err="1"/>
              <a:t>равнища</a:t>
            </a:r>
            <a:r>
              <a:rPr lang="ru-RU" sz="3200" dirty="0"/>
              <a:t> и се </a:t>
            </a:r>
            <a:r>
              <a:rPr lang="ru-RU" sz="3200" dirty="0" err="1"/>
              <a:t>осъществява</a:t>
            </a:r>
            <a:r>
              <a:rPr lang="ru-RU" sz="3200" dirty="0"/>
              <a:t> </a:t>
            </a:r>
            <a:r>
              <a:rPr lang="ru-RU" sz="3200" dirty="0" err="1"/>
              <a:t>най-често</a:t>
            </a:r>
            <a:r>
              <a:rPr lang="ru-RU" sz="3200" dirty="0"/>
              <a:t> чрез инструкции за работа, </a:t>
            </a:r>
            <a:r>
              <a:rPr lang="ru-RU" sz="3200" dirty="0" err="1"/>
              <a:t>официални</a:t>
            </a:r>
            <a:r>
              <a:rPr lang="ru-RU" sz="3200" dirty="0"/>
              <a:t> </a:t>
            </a:r>
            <a:r>
              <a:rPr lang="ru-RU" sz="3200" dirty="0" err="1"/>
              <a:t>бележки</a:t>
            </a:r>
            <a:r>
              <a:rPr lang="ru-RU" sz="3200" dirty="0"/>
              <a:t>, </a:t>
            </a:r>
            <a:r>
              <a:rPr lang="ru-RU" sz="3200" dirty="0" err="1"/>
              <a:t>наръчници</a:t>
            </a:r>
            <a:r>
              <a:rPr lang="ru-RU" sz="3200" dirty="0"/>
              <a:t>, публикации и др. </a:t>
            </a:r>
            <a:r>
              <a:rPr lang="ru-RU" sz="3200" dirty="0" err="1"/>
              <a:t>Примери</a:t>
            </a:r>
            <a:r>
              <a:rPr lang="en-US" sz="3200" dirty="0"/>
              <a:t>:</a:t>
            </a:r>
            <a:r>
              <a:rPr lang="ru-RU" sz="3200" dirty="0"/>
              <a:t> </a:t>
            </a:r>
            <a:r>
              <a:rPr lang="ru-RU" sz="3200" dirty="0" err="1"/>
              <a:t>старша</a:t>
            </a:r>
            <a:r>
              <a:rPr lang="ru-RU" sz="3200" dirty="0"/>
              <a:t> сестра – </a:t>
            </a:r>
            <a:r>
              <a:rPr lang="ru-RU" sz="3200" dirty="0" err="1"/>
              <a:t>редова</a:t>
            </a:r>
            <a:r>
              <a:rPr lang="ru-RU" sz="3200" dirty="0"/>
              <a:t> сестра, </a:t>
            </a:r>
            <a:r>
              <a:rPr lang="ru-RU" sz="3200" dirty="0" err="1"/>
              <a:t>старша</a:t>
            </a:r>
            <a:r>
              <a:rPr lang="ru-RU" sz="3200" dirty="0"/>
              <a:t> сестра – санитар, </a:t>
            </a:r>
            <a:r>
              <a:rPr lang="ru-RU" sz="3200" dirty="0" err="1"/>
              <a:t>главна</a:t>
            </a:r>
            <a:r>
              <a:rPr lang="ru-RU" sz="3200" dirty="0"/>
              <a:t> сестра - </a:t>
            </a:r>
            <a:r>
              <a:rPr lang="ru-RU" sz="3200" dirty="0" err="1"/>
              <a:t>старша</a:t>
            </a:r>
            <a:r>
              <a:rPr lang="ru-RU" sz="3200" dirty="0"/>
              <a:t> сестра.</a:t>
            </a:r>
            <a:endParaRPr lang="en-US" sz="32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27</a:t>
            </a:fld>
            <a:endParaRPr lang="en-US" altLang="en-US"/>
          </a:p>
        </p:txBody>
      </p:sp>
    </p:spTree>
    <p:extLst>
      <p:ext uri="{BB962C8B-B14F-4D97-AF65-F5344CB8AC3E}">
        <p14:creationId xmlns:p14="http://schemas.microsoft.com/office/powerpoint/2010/main" val="4132972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fontScale="90000"/>
          </a:bodyPr>
          <a:lstStyle/>
          <a:p>
            <a:pPr algn="l"/>
            <a:r>
              <a:rPr lang="ru-RU" sz="3600" dirty="0"/>
              <a:t>	</a:t>
            </a:r>
            <a:r>
              <a:rPr lang="ru-RU" sz="3600" b="1" dirty="0" err="1"/>
              <a:t>Възходяща</a:t>
            </a:r>
            <a:r>
              <a:rPr lang="ru-RU" sz="3600" b="1" dirty="0"/>
              <a:t> </a:t>
            </a:r>
            <a:r>
              <a:rPr lang="ru-RU" sz="3600" b="1" dirty="0" err="1"/>
              <a:t>вертикална</a:t>
            </a:r>
            <a:r>
              <a:rPr lang="ru-RU" sz="3600" b="1" dirty="0"/>
              <a:t> </a:t>
            </a:r>
            <a:r>
              <a:rPr lang="ru-RU" sz="3600" b="1" dirty="0" err="1"/>
              <a:t>комуникация</a:t>
            </a:r>
            <a:r>
              <a:rPr lang="ru-RU" sz="3600" b="1" dirty="0"/>
              <a:t> </a:t>
            </a:r>
            <a:r>
              <a:rPr lang="ru-RU" sz="3600" dirty="0"/>
              <a:t>– от </a:t>
            </a:r>
            <a:r>
              <a:rPr lang="ru-RU" sz="3600" dirty="0" err="1"/>
              <a:t>подчинените</a:t>
            </a:r>
            <a:r>
              <a:rPr lang="ru-RU" sz="3600" dirty="0"/>
              <a:t> </a:t>
            </a:r>
            <a:r>
              <a:rPr lang="ru-RU" sz="3600" dirty="0" err="1"/>
              <a:t>към</a:t>
            </a:r>
            <a:r>
              <a:rPr lang="ru-RU" sz="3600" dirty="0"/>
              <a:t> </a:t>
            </a:r>
            <a:r>
              <a:rPr lang="ru-RU" sz="3600" dirty="0" err="1"/>
              <a:t>по-високите</a:t>
            </a:r>
            <a:r>
              <a:rPr lang="ru-RU" sz="3600" dirty="0"/>
              <a:t> </a:t>
            </a:r>
            <a:r>
              <a:rPr lang="ru-RU" sz="3600" dirty="0" err="1"/>
              <a:t>мениджърските</a:t>
            </a:r>
            <a:r>
              <a:rPr lang="ru-RU" sz="3600" dirty="0"/>
              <a:t> нива. </a:t>
            </a:r>
            <a:r>
              <a:rPr lang="ru-RU" sz="3600" dirty="0" err="1"/>
              <a:t>Осъществява</a:t>
            </a:r>
            <a:r>
              <a:rPr lang="ru-RU" sz="3600" dirty="0"/>
              <a:t> се чрез </a:t>
            </a:r>
            <a:r>
              <a:rPr lang="ru-RU" sz="3600" dirty="0" err="1"/>
              <a:t>различни</a:t>
            </a:r>
            <a:r>
              <a:rPr lang="ru-RU" sz="3600" dirty="0"/>
              <a:t> </a:t>
            </a:r>
            <a:r>
              <a:rPr lang="ru-RU" sz="3600" dirty="0" err="1"/>
              <a:t>форми</a:t>
            </a:r>
            <a:r>
              <a:rPr lang="ru-RU" sz="3600" dirty="0"/>
              <a:t>: </a:t>
            </a:r>
            <a:r>
              <a:rPr lang="ru-RU" sz="3600" dirty="0" err="1"/>
              <a:t>кутии</a:t>
            </a:r>
            <a:r>
              <a:rPr lang="ru-RU" sz="3600" dirty="0"/>
              <a:t> за предложения, </a:t>
            </a:r>
            <a:r>
              <a:rPr lang="ru-RU" sz="3600" dirty="0" err="1"/>
              <a:t>събрания</a:t>
            </a:r>
            <a:r>
              <a:rPr lang="ru-RU" sz="3600" dirty="0"/>
              <a:t>, </a:t>
            </a:r>
            <a:r>
              <a:rPr lang="ru-RU" sz="3600" dirty="0" err="1"/>
              <a:t>доклади</a:t>
            </a:r>
            <a:r>
              <a:rPr lang="ru-RU" sz="3600" dirty="0"/>
              <a:t> до </a:t>
            </a:r>
            <a:r>
              <a:rPr lang="ru-RU" sz="3600" dirty="0" err="1"/>
              <a:t>висшестоящите</a:t>
            </a:r>
            <a:r>
              <a:rPr lang="ru-RU" sz="3600" dirty="0"/>
              <a:t>, </a:t>
            </a:r>
            <a:r>
              <a:rPr lang="ru-RU" sz="3600" dirty="0" err="1"/>
              <a:t>подаване</a:t>
            </a:r>
            <a:r>
              <a:rPr lang="ru-RU" sz="3600" dirty="0"/>
              <a:t> </a:t>
            </a:r>
            <a:r>
              <a:rPr lang="ru-RU" sz="3600" dirty="0" err="1"/>
              <a:t>жалби</a:t>
            </a:r>
            <a:r>
              <a:rPr lang="ru-RU" sz="3600" dirty="0"/>
              <a:t> и </a:t>
            </a:r>
            <a:r>
              <a:rPr lang="ru-RU" sz="3600" dirty="0" err="1"/>
              <a:t>оплаквания</a:t>
            </a:r>
            <a:r>
              <a:rPr lang="ru-RU" sz="3600" dirty="0"/>
              <a:t>. </a:t>
            </a:r>
            <a:br>
              <a:rPr lang="ru-RU" sz="3600" dirty="0"/>
            </a:br>
            <a:r>
              <a:rPr lang="ru-RU" sz="3600" dirty="0"/>
              <a:t>	</a:t>
            </a:r>
            <a:r>
              <a:rPr lang="ru-RU" sz="3600" dirty="0" err="1"/>
              <a:t>Каналите</a:t>
            </a:r>
            <a:r>
              <a:rPr lang="ru-RU" sz="3600" dirty="0"/>
              <a:t> за </a:t>
            </a:r>
            <a:r>
              <a:rPr lang="ru-RU" sz="3600" dirty="0" err="1"/>
              <a:t>възходяща</a:t>
            </a:r>
            <a:r>
              <a:rPr lang="ru-RU" sz="3600" dirty="0"/>
              <a:t> </a:t>
            </a:r>
            <a:r>
              <a:rPr lang="ru-RU" sz="3600" dirty="0" err="1"/>
              <a:t>комуникация</a:t>
            </a:r>
            <a:r>
              <a:rPr lang="ru-RU" sz="3600" dirty="0"/>
              <a:t> </a:t>
            </a:r>
            <a:r>
              <a:rPr lang="ru-RU" sz="3600" dirty="0" err="1"/>
              <a:t>позволяват</a:t>
            </a:r>
            <a:r>
              <a:rPr lang="ru-RU" sz="3600" dirty="0"/>
              <a:t> на </a:t>
            </a:r>
            <a:r>
              <a:rPr lang="ru-RU" sz="3600" dirty="0" err="1"/>
              <a:t>служителите</a:t>
            </a:r>
            <a:r>
              <a:rPr lang="ru-RU" sz="3600" dirty="0"/>
              <a:t> за </a:t>
            </a:r>
            <a:r>
              <a:rPr lang="ru-RU" sz="3600" dirty="0" err="1"/>
              <a:t>изказват</a:t>
            </a:r>
            <a:r>
              <a:rPr lang="ru-RU" sz="3600" dirty="0"/>
              <a:t> </a:t>
            </a:r>
            <a:r>
              <a:rPr lang="ru-RU" sz="3600" dirty="0" err="1"/>
              <a:t>мнението</a:t>
            </a:r>
            <a:r>
              <a:rPr lang="ru-RU" sz="3600" dirty="0"/>
              <a:t> си и да </a:t>
            </a:r>
            <a:r>
              <a:rPr lang="ru-RU" sz="3600" dirty="0" err="1"/>
              <a:t>вземат</a:t>
            </a:r>
            <a:r>
              <a:rPr lang="ru-RU" sz="3600" dirty="0"/>
              <a:t> участие в </a:t>
            </a:r>
            <a:r>
              <a:rPr lang="ru-RU" sz="3600" dirty="0" err="1"/>
              <a:t>решаване</a:t>
            </a:r>
            <a:r>
              <a:rPr lang="ru-RU" sz="3600" dirty="0"/>
              <a:t> на </a:t>
            </a:r>
            <a:r>
              <a:rPr lang="ru-RU" sz="3600" dirty="0" err="1"/>
              <a:t>различни</a:t>
            </a:r>
            <a:r>
              <a:rPr lang="ru-RU" sz="3600" dirty="0"/>
              <a:t> </a:t>
            </a:r>
            <a:r>
              <a:rPr lang="ru-RU" sz="3600" dirty="0" err="1"/>
              <a:t>проблеми</a:t>
            </a:r>
            <a:r>
              <a:rPr lang="ru-RU" sz="3600" dirty="0"/>
              <a:t>.</a:t>
            </a:r>
            <a:endParaRPr lang="en-US" sz="36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28</a:t>
            </a:fld>
            <a:endParaRPr lang="en-US" altLang="en-US"/>
          </a:p>
        </p:txBody>
      </p:sp>
    </p:spTree>
    <p:extLst>
      <p:ext uri="{BB962C8B-B14F-4D97-AF65-F5344CB8AC3E}">
        <p14:creationId xmlns:p14="http://schemas.microsoft.com/office/powerpoint/2010/main" val="1777888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fontScale="90000"/>
          </a:bodyPr>
          <a:lstStyle/>
          <a:p>
            <a:pPr algn="l"/>
            <a:r>
              <a:rPr lang="ru-RU" dirty="0"/>
              <a:t>	</a:t>
            </a:r>
            <a:r>
              <a:rPr lang="ru-RU" b="1" dirty="0" err="1"/>
              <a:t>Паралелна</a:t>
            </a:r>
            <a:r>
              <a:rPr lang="ru-RU" b="1" dirty="0"/>
              <a:t> (</a:t>
            </a:r>
            <a:r>
              <a:rPr lang="ru-RU" b="1" dirty="0" err="1"/>
              <a:t>хоризонтална</a:t>
            </a:r>
            <a:r>
              <a:rPr lang="ru-RU" b="1" dirty="0"/>
              <a:t>) </a:t>
            </a:r>
            <a:r>
              <a:rPr lang="ru-RU" b="1" dirty="0" err="1"/>
              <a:t>комуникация</a:t>
            </a:r>
            <a:r>
              <a:rPr lang="ru-RU" b="1" dirty="0"/>
              <a:t> </a:t>
            </a:r>
            <a:r>
              <a:rPr lang="ru-RU" dirty="0"/>
              <a:t>- </a:t>
            </a:r>
            <a:r>
              <a:rPr lang="ru-RU" dirty="0" err="1"/>
              <a:t>предаване</a:t>
            </a:r>
            <a:r>
              <a:rPr lang="ru-RU" dirty="0"/>
              <a:t> на информация между лица и отдели на </a:t>
            </a:r>
            <a:r>
              <a:rPr lang="ru-RU" dirty="0" err="1"/>
              <a:t>едно</a:t>
            </a:r>
            <a:r>
              <a:rPr lang="ru-RU" dirty="0"/>
              <a:t> и </a:t>
            </a:r>
            <a:r>
              <a:rPr lang="ru-RU" dirty="0" err="1"/>
              <a:t>също</a:t>
            </a:r>
            <a:r>
              <a:rPr lang="ru-RU" dirty="0"/>
              <a:t> </a:t>
            </a:r>
            <a:r>
              <a:rPr lang="ru-RU" dirty="0" err="1"/>
              <a:t>равнище</a:t>
            </a:r>
            <a:r>
              <a:rPr lang="ru-RU" dirty="0"/>
              <a:t>. </a:t>
            </a:r>
            <a:r>
              <a:rPr lang="ru-RU" dirty="0" err="1"/>
              <a:t>Тя</a:t>
            </a:r>
            <a:r>
              <a:rPr lang="ru-RU" dirty="0"/>
              <a:t> е </a:t>
            </a:r>
            <a:r>
              <a:rPr lang="ru-RU" dirty="0" err="1"/>
              <a:t>твърде</a:t>
            </a:r>
            <a:r>
              <a:rPr lang="ru-RU" dirty="0"/>
              <a:t> важна за </a:t>
            </a:r>
            <a:r>
              <a:rPr lang="ru-RU" dirty="0" err="1"/>
              <a:t>стратегическото</a:t>
            </a:r>
            <a:r>
              <a:rPr lang="ru-RU" dirty="0"/>
              <a:t> </a:t>
            </a:r>
            <a:r>
              <a:rPr lang="ru-RU" dirty="0" err="1"/>
              <a:t>уп-равление</a:t>
            </a:r>
            <a:r>
              <a:rPr lang="ru-RU" dirty="0"/>
              <a:t>, </a:t>
            </a:r>
            <a:r>
              <a:rPr lang="ru-RU" dirty="0" err="1"/>
              <a:t>планиране</a:t>
            </a:r>
            <a:r>
              <a:rPr lang="ru-RU" dirty="0"/>
              <a:t> и координация. Например, </a:t>
            </a:r>
            <a:r>
              <a:rPr lang="ru-RU" dirty="0" err="1"/>
              <a:t>такава</a:t>
            </a:r>
            <a:r>
              <a:rPr lang="ru-RU" dirty="0"/>
              <a:t> е </a:t>
            </a:r>
            <a:r>
              <a:rPr lang="ru-RU" dirty="0" err="1"/>
              <a:t>комуникацията</a:t>
            </a:r>
            <a:r>
              <a:rPr lang="ru-RU" dirty="0"/>
              <a:t> </a:t>
            </a:r>
            <a:r>
              <a:rPr lang="ru-RU" dirty="0" err="1"/>
              <a:t>лекар-лекар</a:t>
            </a:r>
            <a:r>
              <a:rPr lang="ru-RU" dirty="0"/>
              <a:t>, </a:t>
            </a:r>
            <a:r>
              <a:rPr lang="ru-RU" dirty="0" err="1"/>
              <a:t>старша</a:t>
            </a:r>
            <a:r>
              <a:rPr lang="ru-RU" dirty="0"/>
              <a:t> сестра – </a:t>
            </a:r>
            <a:r>
              <a:rPr lang="ru-RU" dirty="0" err="1"/>
              <a:t>старша</a:t>
            </a:r>
            <a:r>
              <a:rPr lang="ru-RU" dirty="0"/>
              <a:t> сестра и т.н.</a:t>
            </a:r>
            <a:endParaRPr lang="en-US"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29</a:t>
            </a:fld>
            <a:endParaRPr lang="en-US" altLang="en-US"/>
          </a:p>
        </p:txBody>
      </p:sp>
    </p:spTree>
    <p:extLst>
      <p:ext uri="{BB962C8B-B14F-4D97-AF65-F5344CB8AC3E}">
        <p14:creationId xmlns:p14="http://schemas.microsoft.com/office/powerpoint/2010/main" val="321254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539552" y="548680"/>
            <a:ext cx="7918648" cy="5328592"/>
          </a:xfrm>
        </p:spPr>
        <p:txBody>
          <a:bodyPr>
            <a:normAutofit/>
          </a:bodyPr>
          <a:lstStyle/>
          <a:p>
            <a:pPr algn="l"/>
            <a:r>
              <a:rPr lang="bg-BG" altLang="en-US" sz="3200" b="1" dirty="0">
                <a:solidFill>
                  <a:srgbClr val="FF0000"/>
                </a:solidFill>
                <a:latin typeface="+mn-lt"/>
              </a:rPr>
              <a:t>КОМУНИКАЦИИ И ОБЩУВАНЕ</a:t>
            </a:r>
            <a:br>
              <a:rPr lang="bg-BG" altLang="en-US" sz="3200" dirty="0">
                <a:solidFill>
                  <a:srgbClr val="FFCC00"/>
                </a:solidFill>
                <a:latin typeface="+mn-lt"/>
              </a:rPr>
            </a:br>
            <a:r>
              <a:rPr lang="bg-BG" altLang="en-US" sz="3200" dirty="0">
                <a:solidFill>
                  <a:schemeClr val="tx1"/>
                </a:solidFill>
                <a:latin typeface="+mn-lt"/>
              </a:rPr>
              <a:t>Общуването е основна категория в социалната психология и в психологията на управлението. На него се дължи в голяма степен успехът на мениджмънта.</a:t>
            </a:r>
            <a:br>
              <a:rPr lang="bg-BG" altLang="en-US" sz="3200" dirty="0">
                <a:solidFill>
                  <a:schemeClr val="tx1"/>
                </a:solidFill>
                <a:latin typeface="+mn-lt"/>
              </a:rPr>
            </a:br>
            <a:r>
              <a:rPr lang="bg-BG" altLang="en-US" sz="3200" dirty="0">
                <a:solidFill>
                  <a:schemeClr val="tx1"/>
                </a:solidFill>
                <a:latin typeface="+mn-lt"/>
              </a:rPr>
              <a:t>Общуването не е само комуникация. </a:t>
            </a:r>
            <a:r>
              <a:rPr lang="bg-BG" altLang="en-US" sz="3200" dirty="0">
                <a:solidFill>
                  <a:srgbClr val="FFCC00"/>
                </a:solidFill>
                <a:latin typeface="+mn-lt"/>
              </a:rPr>
              <a:t> </a:t>
            </a:r>
            <a:r>
              <a:rPr lang="bg-BG" altLang="en-US" sz="3200" dirty="0">
                <a:solidFill>
                  <a:srgbClr val="FF0000"/>
                </a:solidFill>
                <a:latin typeface="+mn-lt"/>
              </a:rPr>
              <a:t>Общуването е комуникация плюс взаимодействие и разбиране</a:t>
            </a:r>
            <a:r>
              <a:rPr lang="bg-BG" altLang="en-US" sz="3200" dirty="0">
                <a:solidFill>
                  <a:schemeClr val="tx1"/>
                </a:solidFill>
                <a:latin typeface="+mn-lt"/>
              </a:rPr>
              <a:t>, т.е. общуването е по-общо понятие, а комуникацията е по-конкретно понятие.</a:t>
            </a:r>
            <a:r>
              <a:rPr lang="bg-BG" altLang="en-US" sz="3600" dirty="0">
                <a:solidFill>
                  <a:srgbClr val="FFCC00"/>
                </a:solidFill>
                <a:latin typeface="+mn-lt"/>
              </a:rPr>
              <a:t> </a:t>
            </a:r>
            <a:endParaRPr lang="bg-BG" altLang="en-US" dirty="0">
              <a:latin typeface="+mn-lt"/>
            </a:endParaRPr>
          </a:p>
        </p:txBody>
      </p:sp>
      <p:sp>
        <p:nvSpPr>
          <p:cNvPr id="2" name="Date Placeholder 1"/>
          <p:cNvSpPr>
            <a:spLocks noGrp="1"/>
          </p:cNvSpPr>
          <p:nvPr>
            <p:ph type="dt" sz="half" idx="10"/>
          </p:nvPr>
        </p:nvSpPr>
        <p:spPr/>
        <p:txBody>
          <a:bodyPr/>
          <a:lstStyle/>
          <a:p>
            <a:fld id="{F4D12E3F-39C3-455E-9062-1B8C0EB19D42}"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D14B3BC0-FB2C-4B2A-A359-D066A1F7C360}" type="slidenum">
              <a:rPr lang="en-US" altLang="en-US"/>
              <a:pPr/>
              <a:t>3</a:t>
            </a:fld>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l"/>
            <a:r>
              <a:rPr lang="bg-BG" sz="3600" b="1" i="1" dirty="0"/>
              <a:t>	Диагонална комуникация</a:t>
            </a:r>
            <a:r>
              <a:rPr lang="bg-BG" sz="3600" dirty="0"/>
              <a:t> - тази форма на комуникация е особено важна за организацията на цялостната дейност във всяка здравна организация, когато членовете ѝ не могат да комуникират помежду си по друг начин. Например: комуникацията между различни звена в болницата - стерилизация, аптека, кухня, лаборатория, рентген и др.</a:t>
            </a:r>
            <a:endParaRPr lang="en-US" sz="3600" dirty="0"/>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30</a:t>
            </a:fld>
            <a:endParaRPr lang="en-US" altLang="en-US"/>
          </a:p>
        </p:txBody>
      </p:sp>
    </p:spTree>
    <p:extLst>
      <p:ext uri="{BB962C8B-B14F-4D97-AF65-F5344CB8AC3E}">
        <p14:creationId xmlns:p14="http://schemas.microsoft.com/office/powerpoint/2010/main" val="2634825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l"/>
            <a:r>
              <a:rPr lang="bg-BG" sz="3600" b="1" i="1" dirty="0">
                <a:solidFill>
                  <a:srgbClr val="C00000"/>
                </a:solidFill>
                <a:effectLst/>
              </a:rPr>
              <a:t>4. Междуличностни комуникации. Информационни сфери.</a:t>
            </a:r>
            <a:br>
              <a:rPr lang="bg-BG" sz="3600" b="1" i="1" dirty="0">
                <a:solidFill>
                  <a:srgbClr val="C00000"/>
                </a:solidFill>
                <a:effectLst/>
              </a:rPr>
            </a:br>
            <a:endParaRPr lang="en-US" sz="3600" b="1" i="1" dirty="0">
              <a:solidFill>
                <a:srgbClr val="C00000"/>
              </a:solidFill>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31</a:t>
            </a:fld>
            <a:endParaRPr lang="en-US" altLang="en-US"/>
          </a:p>
        </p:txBody>
      </p:sp>
    </p:spTree>
    <p:extLst>
      <p:ext uri="{BB962C8B-B14F-4D97-AF65-F5344CB8AC3E}">
        <p14:creationId xmlns:p14="http://schemas.microsoft.com/office/powerpoint/2010/main" val="455594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a:xfrm>
            <a:off x="457200" y="228600"/>
            <a:ext cx="8229600" cy="5576888"/>
          </a:xfrm>
        </p:spPr>
        <p:txBody>
          <a:bodyPr>
            <a:normAutofit/>
          </a:bodyPr>
          <a:lstStyle/>
          <a:p>
            <a:pPr algn="l"/>
            <a:r>
              <a:rPr lang="bg-BG" altLang="en-US" sz="2800" dirty="0">
                <a:solidFill>
                  <a:schemeClr val="tx1"/>
                </a:solidFill>
              </a:rPr>
              <a:t>	Комуникацията протича между индивидите лице в лице или в рамките на групи. Тези потоци, наречени </a:t>
            </a:r>
            <a:r>
              <a:rPr lang="bg-BG" altLang="en-US" sz="2800" b="1" dirty="0">
                <a:solidFill>
                  <a:srgbClr val="FF0000"/>
                </a:solidFill>
              </a:rPr>
              <a:t>междуличностни комуникации</a:t>
            </a:r>
            <a:r>
              <a:rPr lang="bg-BG" altLang="en-US" sz="2800" dirty="0">
                <a:solidFill>
                  <a:schemeClr val="tx1"/>
                </a:solidFill>
              </a:rPr>
              <a:t>, имат различна форма - от преки заповеди до съвсем обичайни размени на мнения. </a:t>
            </a:r>
            <a:br>
              <a:rPr lang="bg-BG" altLang="en-US" sz="2800" dirty="0">
                <a:solidFill>
                  <a:schemeClr val="tx1"/>
                </a:solidFill>
              </a:rPr>
            </a:br>
            <a:r>
              <a:rPr lang="bg-BG" altLang="en-US" sz="2800" dirty="0"/>
              <a:t>	</a:t>
            </a:r>
            <a:r>
              <a:rPr lang="bg-BG" altLang="en-US" sz="2800" dirty="0">
                <a:solidFill>
                  <a:schemeClr val="tx1"/>
                </a:solidFill>
              </a:rPr>
              <a:t>Приоритетният начин, по който мениджърите се отнасят към хората и се учат от тях, е междуличностната комуникация, т.е. информацията, която мениджърите получават и предават. Начинът, по който става това, зависи от отношението им към двата важни източници на информация - самата личност на мениджъра и другите хора.</a:t>
            </a:r>
          </a:p>
        </p:txBody>
      </p:sp>
      <p:sp>
        <p:nvSpPr>
          <p:cNvPr id="2" name="Date Placeholder 1"/>
          <p:cNvSpPr>
            <a:spLocks noGrp="1"/>
          </p:cNvSpPr>
          <p:nvPr>
            <p:ph type="dt" sz="half" idx="10"/>
          </p:nvPr>
        </p:nvSpPr>
        <p:spPr/>
        <p:txBody>
          <a:bodyPr/>
          <a:lstStyle/>
          <a:p>
            <a:fld id="{FA6180D0-4B77-42F4-99DD-E0E248A72B6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112CA2C5-286D-4EDD-8C5B-614276DD05E5}" type="slidenum">
              <a:rPr lang="en-US" altLang="en-US"/>
              <a:pPr/>
              <a:t>32</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Grp="1" noChangeArrowheads="1"/>
          </p:cNvSpPr>
          <p:nvPr>
            <p:ph type="title"/>
          </p:nvPr>
        </p:nvSpPr>
        <p:spPr>
          <a:xfrm>
            <a:off x="457200" y="228600"/>
            <a:ext cx="8229600" cy="5864696"/>
          </a:xfrm>
        </p:spPr>
        <p:txBody>
          <a:bodyPr>
            <a:normAutofit fontScale="90000"/>
          </a:bodyPr>
          <a:lstStyle/>
          <a:p>
            <a:pPr algn="l"/>
            <a:r>
              <a:rPr lang="ru-RU" altLang="en-US" sz="3600" dirty="0">
                <a:solidFill>
                  <a:schemeClr val="tx1"/>
                </a:solidFill>
              </a:rPr>
              <a:t>	</a:t>
            </a:r>
            <a:r>
              <a:rPr lang="ru-RU" altLang="en-US" sz="3600" b="1" dirty="0" err="1">
                <a:solidFill>
                  <a:schemeClr val="tx1"/>
                </a:solidFill>
              </a:rPr>
              <a:t>Информационни</a:t>
            </a:r>
            <a:r>
              <a:rPr lang="ru-RU" altLang="en-US" sz="3600" b="1" dirty="0">
                <a:solidFill>
                  <a:schemeClr val="tx1"/>
                </a:solidFill>
              </a:rPr>
              <a:t> </a:t>
            </a:r>
            <a:r>
              <a:rPr lang="ru-RU" altLang="en-US" sz="3600" b="1" dirty="0" err="1">
                <a:solidFill>
                  <a:schemeClr val="tx1"/>
                </a:solidFill>
              </a:rPr>
              <a:t>сфери</a:t>
            </a:r>
            <a:r>
              <a:rPr lang="ru-RU" altLang="en-US" sz="3600" dirty="0">
                <a:solidFill>
                  <a:schemeClr val="tx1"/>
                </a:solidFill>
              </a:rPr>
              <a:t>. В </a:t>
            </a:r>
            <a:r>
              <a:rPr lang="ru-RU" altLang="en-US" sz="3600" dirty="0" err="1">
                <a:solidFill>
                  <a:schemeClr val="tx1"/>
                </a:solidFill>
              </a:rPr>
              <a:t>процеса</a:t>
            </a:r>
            <a:r>
              <a:rPr lang="ru-RU" altLang="en-US" sz="3600" dirty="0">
                <a:solidFill>
                  <a:schemeClr val="tx1"/>
                </a:solidFill>
              </a:rPr>
              <a:t> на </a:t>
            </a:r>
            <a:r>
              <a:rPr lang="ru-RU" altLang="en-US" sz="3600" dirty="0" err="1">
                <a:solidFill>
                  <a:schemeClr val="tx1"/>
                </a:solidFill>
              </a:rPr>
              <a:t>комуникация</a:t>
            </a:r>
            <a:r>
              <a:rPr lang="ru-RU" altLang="en-US" sz="3600" dirty="0">
                <a:solidFill>
                  <a:schemeClr val="tx1"/>
                </a:solidFill>
              </a:rPr>
              <a:t> </a:t>
            </a:r>
            <a:r>
              <a:rPr lang="ru-RU" altLang="en-US" sz="3600" dirty="0" err="1">
                <a:solidFill>
                  <a:schemeClr val="tx1"/>
                </a:solidFill>
              </a:rPr>
              <a:t>мениджърите</a:t>
            </a:r>
            <a:r>
              <a:rPr lang="ru-RU" altLang="en-US" sz="3600" dirty="0">
                <a:solidFill>
                  <a:schemeClr val="tx1"/>
                </a:solidFill>
              </a:rPr>
              <a:t> и </a:t>
            </a:r>
            <a:r>
              <a:rPr lang="ru-RU" altLang="en-US" sz="3600" dirty="0" err="1">
                <a:solidFill>
                  <a:schemeClr val="tx1"/>
                </a:solidFill>
              </a:rPr>
              <a:t>подчинените</a:t>
            </a:r>
            <a:r>
              <a:rPr lang="ru-RU" altLang="en-US" sz="3600" dirty="0">
                <a:solidFill>
                  <a:schemeClr val="tx1"/>
                </a:solidFill>
              </a:rPr>
              <a:t> </a:t>
            </a:r>
            <a:r>
              <a:rPr lang="ru-RU" altLang="en-US" sz="3600" dirty="0" err="1">
                <a:solidFill>
                  <a:schemeClr val="tx1"/>
                </a:solidFill>
              </a:rPr>
              <a:t>разполагат</a:t>
            </a:r>
            <a:r>
              <a:rPr lang="ru-RU" altLang="en-US" sz="3600" dirty="0">
                <a:solidFill>
                  <a:schemeClr val="tx1"/>
                </a:solidFill>
              </a:rPr>
              <a:t> с определена информация, но </a:t>
            </a:r>
            <a:r>
              <a:rPr lang="ru-RU" altLang="en-US" sz="3600" dirty="0" err="1">
                <a:solidFill>
                  <a:schemeClr val="tx1"/>
                </a:solidFill>
              </a:rPr>
              <a:t>двете</a:t>
            </a:r>
            <a:r>
              <a:rPr lang="ru-RU" altLang="en-US" sz="3600" dirty="0">
                <a:solidFill>
                  <a:schemeClr val="tx1"/>
                </a:solidFill>
              </a:rPr>
              <a:t> </a:t>
            </a:r>
            <a:r>
              <a:rPr lang="ru-RU" altLang="en-US" sz="3600" dirty="0" err="1">
                <a:solidFill>
                  <a:schemeClr val="tx1"/>
                </a:solidFill>
              </a:rPr>
              <a:t>комуникиращи</a:t>
            </a:r>
            <a:r>
              <a:rPr lang="ru-RU" altLang="en-US" sz="3600" dirty="0">
                <a:solidFill>
                  <a:schemeClr val="tx1"/>
                </a:solidFill>
              </a:rPr>
              <a:t> </a:t>
            </a:r>
            <a:r>
              <a:rPr lang="ru-RU" altLang="en-US" sz="3600" dirty="0" err="1">
                <a:solidFill>
                  <a:schemeClr val="tx1"/>
                </a:solidFill>
              </a:rPr>
              <a:t>страни</a:t>
            </a:r>
            <a:r>
              <a:rPr lang="ru-RU" altLang="en-US" sz="3600" dirty="0">
                <a:solidFill>
                  <a:schemeClr val="tx1"/>
                </a:solidFill>
              </a:rPr>
              <a:t> </a:t>
            </a:r>
            <a:r>
              <a:rPr lang="ru-RU" altLang="en-US" sz="3600" dirty="0" err="1">
                <a:solidFill>
                  <a:schemeClr val="tx1"/>
                </a:solidFill>
              </a:rPr>
              <a:t>поотделно</a:t>
            </a:r>
            <a:r>
              <a:rPr lang="ru-RU" altLang="en-US" sz="3600" dirty="0">
                <a:solidFill>
                  <a:schemeClr val="tx1"/>
                </a:solidFill>
              </a:rPr>
              <a:t> не </a:t>
            </a:r>
            <a:r>
              <a:rPr lang="ru-RU" altLang="en-US" sz="3600" dirty="0" err="1">
                <a:solidFill>
                  <a:schemeClr val="tx1"/>
                </a:solidFill>
              </a:rPr>
              <a:t>притежават</a:t>
            </a:r>
            <a:r>
              <a:rPr lang="ru-RU" altLang="en-US" sz="3600" dirty="0">
                <a:solidFill>
                  <a:schemeClr val="tx1"/>
                </a:solidFill>
              </a:rPr>
              <a:t> и не </a:t>
            </a:r>
            <a:r>
              <a:rPr lang="ru-RU" altLang="en-US" sz="3600" dirty="0" err="1">
                <a:solidFill>
                  <a:schemeClr val="tx1"/>
                </a:solidFill>
              </a:rPr>
              <a:t>разполагат</a:t>
            </a:r>
            <a:r>
              <a:rPr lang="ru-RU" altLang="en-US" sz="3600" dirty="0">
                <a:solidFill>
                  <a:schemeClr val="tx1"/>
                </a:solidFill>
              </a:rPr>
              <a:t> с </a:t>
            </a:r>
            <a:r>
              <a:rPr lang="ru-RU" altLang="en-US" sz="3600" dirty="0" err="1">
                <a:solidFill>
                  <a:schemeClr val="tx1"/>
                </a:solidFill>
              </a:rPr>
              <a:t>цялата</a:t>
            </a:r>
            <a:r>
              <a:rPr lang="ru-RU" altLang="en-US" sz="3600" dirty="0">
                <a:solidFill>
                  <a:schemeClr val="tx1"/>
                </a:solidFill>
              </a:rPr>
              <a:t> информация. </a:t>
            </a:r>
            <a:r>
              <a:rPr lang="bg-BG" altLang="en-US" sz="3600" dirty="0">
                <a:solidFill>
                  <a:schemeClr val="tx1"/>
                </a:solidFill>
              </a:rPr>
              <a:t>В зависимост от това доколко информацията, която се комуникира  е известна или неизвестна за личността на мениджъра и за другите могат да се разграничат </a:t>
            </a:r>
            <a:r>
              <a:rPr lang="bg-BG" altLang="en-US" sz="3600" b="1" dirty="0">
                <a:solidFill>
                  <a:srgbClr val="FF0000"/>
                </a:solidFill>
              </a:rPr>
              <a:t>четири информационни сфери:</a:t>
            </a:r>
            <a:endParaRPr lang="bg-BG" altLang="en-US" sz="3600" dirty="0">
              <a:solidFill>
                <a:schemeClr val="tx1"/>
              </a:solidFill>
            </a:endParaRPr>
          </a:p>
        </p:txBody>
      </p:sp>
      <p:sp>
        <p:nvSpPr>
          <p:cNvPr id="2" name="Date Placeholder 1"/>
          <p:cNvSpPr>
            <a:spLocks noGrp="1"/>
          </p:cNvSpPr>
          <p:nvPr>
            <p:ph type="dt" sz="half" idx="10"/>
          </p:nvPr>
        </p:nvSpPr>
        <p:spPr/>
        <p:txBody>
          <a:bodyPr/>
          <a:lstStyle/>
          <a:p>
            <a:fld id="{D4F3D6B5-AA88-44AA-B144-C737BBA0FD6C}"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E168F898-5992-4EA9-8FE1-2C0CC4C8BFD0}" type="slidenum">
              <a:rPr lang="en-US" altLang="en-US"/>
              <a:pPr/>
              <a:t>33</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8A4BBA8-67D2-4571-B71B-B90956C84CC5}" type="datetime1">
              <a:rPr lang="en-US" altLang="en-US" smtClean="0"/>
              <a:pPr/>
              <a:t>3/26/2020</a:t>
            </a:fld>
            <a:endParaRPr lang="en-US" altLang="en-US"/>
          </a:p>
        </p:txBody>
      </p:sp>
      <p:sp>
        <p:nvSpPr>
          <p:cNvPr id="2" name="Slide Number Placeholder 1"/>
          <p:cNvSpPr>
            <a:spLocks noGrp="1"/>
          </p:cNvSpPr>
          <p:nvPr>
            <p:ph type="sldNum" sz="quarter" idx="12"/>
          </p:nvPr>
        </p:nvSpPr>
        <p:spPr/>
        <p:txBody>
          <a:bodyPr/>
          <a:lstStyle/>
          <a:p>
            <a:fld id="{DFA64B9E-5C71-4C29-8DF5-657458A2D01A}" type="slidenum">
              <a:rPr lang="en-US" altLang="en-US" smtClean="0"/>
              <a:pPr/>
              <a:t>34</a:t>
            </a:fld>
            <a:endParaRPr lang="en-US" altLang="en-US"/>
          </a:p>
        </p:txBody>
      </p:sp>
      <p:pic>
        <p:nvPicPr>
          <p:cNvPr id="1026" name="Picture 2" descr="C:\Users\user\Desktop\UZG-2014\COM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08719"/>
            <a:ext cx="8346829" cy="4795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964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DAF7D-BEA6-4BA1-A47A-83EAA414348A}" type="datetime1">
              <a:rPr lang="en-US" altLang="en-US" smtClean="0"/>
              <a:pPr/>
              <a:t>3/26/2020</a:t>
            </a:fld>
            <a:endParaRPr lang="en-US" altLang="en-US"/>
          </a:p>
        </p:txBody>
      </p:sp>
      <p:sp>
        <p:nvSpPr>
          <p:cNvPr id="22" name="Slide Number Placeholder 4"/>
          <p:cNvSpPr>
            <a:spLocks noGrp="1"/>
          </p:cNvSpPr>
          <p:nvPr>
            <p:ph type="sldNum" sz="quarter" idx="12"/>
          </p:nvPr>
        </p:nvSpPr>
        <p:spPr/>
        <p:txBody>
          <a:bodyPr/>
          <a:lstStyle/>
          <a:p>
            <a:fld id="{3EA5F1B2-0BEA-448E-BB0A-85B3F1414800}" type="slidenum">
              <a:rPr lang="en-US" altLang="en-US"/>
              <a:pPr/>
              <a:t>35</a:t>
            </a:fld>
            <a:endParaRPr lang="en-US" altLang="en-US"/>
          </a:p>
        </p:txBody>
      </p:sp>
      <p:graphicFrame>
        <p:nvGraphicFramePr>
          <p:cNvPr id="132207" name="Group 111"/>
          <p:cNvGraphicFramePr>
            <a:graphicFrameLocks noGrp="1"/>
          </p:cNvGraphicFramePr>
          <p:nvPr>
            <p:extLst>
              <p:ext uri="{D42A27DB-BD31-4B8C-83A1-F6EECF244321}">
                <p14:modId xmlns:p14="http://schemas.microsoft.com/office/powerpoint/2010/main" val="2132419606"/>
              </p:ext>
            </p:extLst>
          </p:nvPr>
        </p:nvGraphicFramePr>
        <p:xfrm>
          <a:off x="539750" y="476250"/>
          <a:ext cx="8064500" cy="5113338"/>
        </p:xfrm>
        <a:graphic>
          <a:graphicData uri="http://schemas.openxmlformats.org/drawingml/2006/table">
            <a:tbl>
              <a:tblPr/>
              <a:tblGrid>
                <a:gridCol w="2447925">
                  <a:extLst>
                    <a:ext uri="{9D8B030D-6E8A-4147-A177-3AD203B41FA5}">
                      <a16:colId xmlns:a16="http://schemas.microsoft.com/office/drawing/2014/main" val="20000"/>
                    </a:ext>
                  </a:extLst>
                </a:gridCol>
                <a:gridCol w="2663825">
                  <a:extLst>
                    <a:ext uri="{9D8B030D-6E8A-4147-A177-3AD203B41FA5}">
                      <a16:colId xmlns:a16="http://schemas.microsoft.com/office/drawing/2014/main" val="20001"/>
                    </a:ext>
                  </a:extLst>
                </a:gridCol>
                <a:gridCol w="2952750">
                  <a:extLst>
                    <a:ext uri="{9D8B030D-6E8A-4147-A177-3AD203B41FA5}">
                      <a16:colId xmlns:a16="http://schemas.microsoft.com/office/drawing/2014/main" val="20002"/>
                    </a:ext>
                  </a:extLst>
                </a:gridCol>
              </a:tblGrid>
              <a:tr h="1704975">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ИНФОРМАЦИЯ</a:t>
                      </a:r>
                      <a:endParaRPr kumimoji="0" lang="bg-BG" altLang="en-US" sz="2000" b="0" i="0" u="none" strike="noStrike" cap="none" normalizeH="0" baseline="0" dirty="0">
                        <a:ln>
                          <a:noFill/>
                        </a:ln>
                        <a:solidFill>
                          <a:schemeClr val="tx1"/>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chemeClr val="tx1"/>
                          </a:solidFill>
                          <a:effectLst/>
                          <a:latin typeface="+mn-lt"/>
                          <a:cs typeface="Times New Roman" pitchFamily="18" charset="0"/>
                        </a:rPr>
                        <a:t>ИЗВЕСТНА ЗА </a:t>
                      </a:r>
                      <a:r>
                        <a:rPr kumimoji="0" lang="bg-BG" altLang="en-US" sz="1800" b="1" i="0" u="none" strike="noStrike" cap="none" normalizeH="0" baseline="0" dirty="0" err="1">
                          <a:ln>
                            <a:noFill/>
                          </a:ln>
                          <a:solidFill>
                            <a:schemeClr val="tx1"/>
                          </a:solidFill>
                          <a:effectLst/>
                          <a:latin typeface="+mn-lt"/>
                          <a:cs typeface="Times New Roman" pitchFamily="18" charset="0"/>
                        </a:rPr>
                        <a:t>КОМУНИКАТОРА</a:t>
                      </a:r>
                      <a:endParaRPr kumimoji="0" lang="bg-BG" altLang="en-US" sz="1800" b="0" i="0" u="none" strike="noStrike" cap="none" normalizeH="0" baseline="0" dirty="0">
                        <a:ln>
                          <a:noFill/>
                        </a:ln>
                        <a:solidFill>
                          <a:schemeClr val="tx1"/>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chemeClr val="tx1"/>
                          </a:solidFill>
                          <a:effectLst/>
                          <a:latin typeface="+mn-lt"/>
                          <a:cs typeface="Times New Roman" pitchFamily="18" charset="0"/>
                        </a:rPr>
                        <a:t>НЕИЗВЕСТНА ЗА </a:t>
                      </a:r>
                      <a:r>
                        <a:rPr kumimoji="0" lang="bg-BG" altLang="en-US" sz="1800" b="1" i="0" u="none" strike="noStrike" cap="none" normalizeH="0" baseline="0" dirty="0" err="1">
                          <a:ln>
                            <a:noFill/>
                          </a:ln>
                          <a:solidFill>
                            <a:schemeClr val="tx1"/>
                          </a:solidFill>
                          <a:effectLst/>
                          <a:latin typeface="+mn-lt"/>
                          <a:cs typeface="Times New Roman" pitchFamily="18" charset="0"/>
                        </a:rPr>
                        <a:t>КОМУНИКАТОРА</a:t>
                      </a:r>
                      <a:endParaRPr kumimoji="0" lang="bg-BG" altLang="en-US" sz="1800" b="0" i="0" u="none" strike="noStrike" cap="none" normalizeH="0" baseline="0" dirty="0">
                        <a:ln>
                          <a:noFill/>
                        </a:ln>
                        <a:solidFill>
                          <a:schemeClr val="tx1"/>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033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chemeClr val="tx1"/>
                          </a:solidFill>
                          <a:effectLst/>
                          <a:latin typeface="+mn-lt"/>
                          <a:cs typeface="Times New Roman" pitchFamily="18" charset="0"/>
                        </a:rPr>
                        <a:t>ИЗВЕСТНА ЗА ПРИЕМАЩИТЕ</a:t>
                      </a:r>
                      <a:endParaRPr kumimoji="0" lang="bg-BG" altLang="en-US" sz="1800" b="0" i="0" u="none" strike="noStrike" cap="none" normalizeH="0" baseline="0" dirty="0">
                        <a:ln>
                          <a:noFill/>
                        </a:ln>
                        <a:solidFill>
                          <a:schemeClr val="tx1"/>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АРЕНА</a:t>
                      </a:r>
                      <a:endParaRPr kumimoji="0" lang="bg-BG" altLang="en-US" sz="2000" b="0" i="0" u="none" strike="noStrike" cap="none" normalizeH="0" baseline="0" dirty="0">
                        <a:ln>
                          <a:noFill/>
                        </a:ln>
                        <a:solidFill>
                          <a:srgbClr val="FF0000"/>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БЯЛО ПЕТНО</a:t>
                      </a:r>
                      <a:endParaRPr kumimoji="0" lang="bg-BG" altLang="en-US" sz="2000" b="0" i="0" u="none" strike="noStrike" cap="none" normalizeH="0" baseline="0" dirty="0">
                        <a:ln>
                          <a:noFill/>
                        </a:ln>
                        <a:solidFill>
                          <a:srgbClr val="FF0000"/>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04975">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chemeClr val="tx1"/>
                          </a:solidFill>
                          <a:effectLst/>
                          <a:latin typeface="+mn-lt"/>
                          <a:cs typeface="Times New Roman" pitchFamily="18" charset="0"/>
                        </a:rPr>
                        <a:t>НЕИЗВЕСТНА ЗА ПРИЕМАЩИТЕ</a:t>
                      </a:r>
                      <a:endParaRPr kumimoji="0" lang="bg-BG" altLang="en-US" sz="1800" b="0" i="0" u="none" strike="noStrike" cap="none" normalizeH="0" baseline="0" dirty="0">
                        <a:ln>
                          <a:noFill/>
                        </a:ln>
                        <a:solidFill>
                          <a:schemeClr val="tx1"/>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ФАСАДА</a:t>
                      </a:r>
                      <a:endParaRPr kumimoji="0" lang="bg-BG" altLang="en-US" sz="2000" b="0" i="0" u="none" strike="noStrike" cap="none" normalizeH="0" baseline="0" dirty="0">
                        <a:ln>
                          <a:noFill/>
                        </a:ln>
                        <a:solidFill>
                          <a:srgbClr val="FF0000"/>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НЕИЗВЕСТНОСТ</a:t>
                      </a:r>
                      <a:endParaRPr kumimoji="0" lang="bg-BG" altLang="en-US" sz="2000" b="0" i="0" u="none" strike="noStrike" cap="none" normalizeH="0" baseline="0" dirty="0">
                        <a:ln>
                          <a:noFill/>
                        </a:ln>
                        <a:solidFill>
                          <a:srgbClr val="FF0000"/>
                        </a:solidFill>
                        <a:effectLst/>
                        <a:latin typeface="+mn-lt"/>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4"/>
          <p:cNvSpPr>
            <a:spLocks noGrp="1" noChangeArrowheads="1"/>
          </p:cNvSpPr>
          <p:nvPr>
            <p:ph type="title"/>
          </p:nvPr>
        </p:nvSpPr>
        <p:spPr>
          <a:xfrm>
            <a:off x="457200" y="228600"/>
            <a:ext cx="8229600" cy="5576888"/>
          </a:xfrm>
        </p:spPr>
        <p:txBody>
          <a:bodyPr>
            <a:normAutofit fontScale="90000"/>
          </a:bodyPr>
          <a:lstStyle/>
          <a:p>
            <a:pPr algn="l"/>
            <a:r>
              <a:rPr lang="bg-BG" altLang="en-US" b="1" dirty="0">
                <a:solidFill>
                  <a:srgbClr val="FF0000"/>
                </a:solidFill>
              </a:rPr>
              <a:t>	</a:t>
            </a:r>
            <a:r>
              <a:rPr lang="bg-BG" altLang="en-US" sz="3600" b="1" dirty="0">
                <a:solidFill>
                  <a:srgbClr val="FF0000"/>
                </a:solidFill>
              </a:rPr>
              <a:t>Арена. </a:t>
            </a:r>
            <a:r>
              <a:rPr lang="bg-BG" altLang="en-US" sz="3600" dirty="0">
                <a:solidFill>
                  <a:schemeClr val="tx1"/>
                </a:solidFill>
              </a:rPr>
              <a:t>Това е най-благоприятната област за междуличностна комуникация, когато цялата информация, необходима за ефективна комуникация, е известна едновременно на управляващия и на получателите. Когато комуникацията се осъществява в тази сфера, участниците споделят чувства и предположения, обменят данни и опит. </a:t>
            </a:r>
            <a:r>
              <a:rPr lang="bg-BG" altLang="en-US" sz="3600" b="1" dirty="0">
                <a:solidFill>
                  <a:srgbClr val="FF0000"/>
                </a:solidFill>
              </a:rPr>
              <a:t>Арената е сферата на взаимното разбирателство.</a:t>
            </a:r>
            <a:br>
              <a:rPr lang="bg-BG" altLang="en-US" sz="3600" dirty="0">
                <a:solidFill>
                  <a:schemeClr val="tx1"/>
                </a:solidFill>
              </a:rPr>
            </a:br>
            <a:endParaRPr lang="bg-BG" altLang="en-US" sz="3600" dirty="0">
              <a:solidFill>
                <a:schemeClr val="tx1"/>
              </a:solidFill>
            </a:endParaRPr>
          </a:p>
        </p:txBody>
      </p:sp>
      <p:sp>
        <p:nvSpPr>
          <p:cNvPr id="2" name="Date Placeholder 1"/>
          <p:cNvSpPr>
            <a:spLocks noGrp="1"/>
          </p:cNvSpPr>
          <p:nvPr>
            <p:ph type="dt" sz="half" idx="10"/>
          </p:nvPr>
        </p:nvSpPr>
        <p:spPr/>
        <p:txBody>
          <a:bodyPr/>
          <a:lstStyle/>
          <a:p>
            <a:fld id="{ECAEFC77-33ED-409D-98EA-1D11706FB94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3CE09842-C7A6-4B9E-A0D0-ECA163739DB7}" type="slidenum">
              <a:rPr lang="en-US" altLang="en-US"/>
              <a:pPr/>
              <a:t>36</a:t>
            </a:fld>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a:xfrm>
            <a:off x="467544" y="260648"/>
            <a:ext cx="8363272" cy="5864920"/>
          </a:xfrm>
        </p:spPr>
        <p:txBody>
          <a:bodyPr>
            <a:normAutofit fontScale="90000"/>
          </a:bodyPr>
          <a:lstStyle/>
          <a:p>
            <a:pPr algn="l"/>
            <a:r>
              <a:rPr lang="bg-BG" altLang="en-US" sz="3600" b="1" dirty="0">
                <a:solidFill>
                  <a:srgbClr val="FF0000"/>
                </a:solidFill>
              </a:rPr>
              <a:t>	</a:t>
            </a:r>
            <a:r>
              <a:rPr lang="bg-BG" altLang="en-US" sz="3600" b="1" i="1" dirty="0">
                <a:solidFill>
                  <a:srgbClr val="FF0000"/>
                </a:solidFill>
              </a:rPr>
              <a:t>Бяло петно. </a:t>
            </a:r>
            <a:r>
              <a:rPr lang="bg-BG" altLang="en-US" sz="3600" dirty="0"/>
              <a:t>Обсъжданата</a:t>
            </a:r>
            <a:r>
              <a:rPr lang="bg-BG" altLang="en-US" sz="3600" b="1" i="1" dirty="0">
                <a:solidFill>
                  <a:srgbClr val="FF0000"/>
                </a:solidFill>
              </a:rPr>
              <a:t>  </a:t>
            </a:r>
            <a:r>
              <a:rPr lang="bg-BG" sz="3600" dirty="0"/>
              <a:t> информация е известна в по-голяма степен на получателите, отколкото на личността на мениджъра. Бялото петно е своеобразен междуличностен “капан” за мениджъра, който вниква трудно в поведението, решенията или потенциалните възможности на другите, тъй като не познава основанията за тях. Подчинените (получателите) имат предимството да разполагат с повече информация по обсъждания проблем в сравнение с мениджъра.</a:t>
            </a:r>
            <a:endParaRPr lang="en-US" sz="3600" dirty="0"/>
          </a:p>
        </p:txBody>
      </p:sp>
      <p:sp>
        <p:nvSpPr>
          <p:cNvPr id="2" name="Date Placeholder 1"/>
          <p:cNvSpPr>
            <a:spLocks noGrp="1"/>
          </p:cNvSpPr>
          <p:nvPr>
            <p:ph type="dt" sz="half" idx="10"/>
          </p:nvPr>
        </p:nvSpPr>
        <p:spPr/>
        <p:txBody>
          <a:bodyPr/>
          <a:lstStyle/>
          <a:p>
            <a:fld id="{528CA1CF-31F1-4FE4-AF4B-7F8281E71F3D}"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D0FC40EB-E597-43D4-ABF4-DC167F8534F5}" type="slidenum">
              <a:rPr lang="en-US" altLang="en-US"/>
              <a:pPr/>
              <a:t>37</a:t>
            </a:fld>
            <a:endParaRPr lang="en-US"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p:cNvSpPr>
            <a:spLocks noGrp="1" noChangeArrowheads="1"/>
          </p:cNvSpPr>
          <p:nvPr>
            <p:ph type="title"/>
          </p:nvPr>
        </p:nvSpPr>
        <p:spPr>
          <a:xfrm>
            <a:off x="457200" y="228600"/>
            <a:ext cx="8229600" cy="5721350"/>
          </a:xfrm>
        </p:spPr>
        <p:txBody>
          <a:bodyPr>
            <a:normAutofit/>
          </a:bodyPr>
          <a:lstStyle/>
          <a:p>
            <a:pPr algn="l"/>
            <a:r>
              <a:rPr lang="bg-BG" altLang="en-US" sz="3600" b="1" dirty="0">
                <a:solidFill>
                  <a:srgbClr val="FF0000"/>
                </a:solidFill>
              </a:rPr>
              <a:t>	</a:t>
            </a:r>
            <a:r>
              <a:rPr lang="bg-BG" altLang="en-US" sz="3600" b="1" i="1" dirty="0">
                <a:solidFill>
                  <a:srgbClr val="FF0000"/>
                </a:solidFill>
              </a:rPr>
              <a:t>Фасада. </a:t>
            </a:r>
            <a:r>
              <a:rPr lang="bg-BG" sz="3600" dirty="0"/>
              <a:t>Информацията по разисквания проблем е добре известна на </a:t>
            </a:r>
            <a:r>
              <a:rPr lang="bg-BG" sz="3600" dirty="0" err="1"/>
              <a:t>комуникатора</a:t>
            </a:r>
            <a:r>
              <a:rPr lang="bg-BG" sz="3600" dirty="0"/>
              <a:t>, но неизвестна на подчинените. Такава комуникация става безсъдържателна и неефективна, тъй като мениджърът среща неразбиране от подчинените и нежелания за вникване в същността на нещата. Такава ситуация се  означава като фасада.</a:t>
            </a:r>
            <a:endParaRPr lang="en-US" sz="3600" dirty="0"/>
          </a:p>
        </p:txBody>
      </p:sp>
      <p:sp>
        <p:nvSpPr>
          <p:cNvPr id="2" name="Date Placeholder 1"/>
          <p:cNvSpPr>
            <a:spLocks noGrp="1"/>
          </p:cNvSpPr>
          <p:nvPr>
            <p:ph type="dt" sz="half" idx="10"/>
          </p:nvPr>
        </p:nvSpPr>
        <p:spPr/>
        <p:txBody>
          <a:bodyPr/>
          <a:lstStyle/>
          <a:p>
            <a:fld id="{91CD2178-5A37-44D6-868F-9A5A004F1D98}"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B2ECFC34-5413-4FFC-84F2-20FA9B2AF5BE}" type="slidenum">
              <a:rPr lang="en-US" altLang="en-US"/>
              <a:pPr/>
              <a:t>38</a:t>
            </a:fld>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5648325"/>
          </a:xfrm>
        </p:spPr>
        <p:txBody>
          <a:bodyPr>
            <a:normAutofit fontScale="90000"/>
          </a:bodyPr>
          <a:lstStyle/>
          <a:p>
            <a:pPr algn="l"/>
            <a:r>
              <a:rPr lang="bg-BG" sz="4000" b="1" i="1" dirty="0"/>
              <a:t>	</a:t>
            </a:r>
            <a:r>
              <a:rPr lang="bg-BG" sz="4000" b="1" i="1" dirty="0">
                <a:solidFill>
                  <a:srgbClr val="FF0000"/>
                </a:solidFill>
              </a:rPr>
              <a:t>Неизвестност.</a:t>
            </a:r>
            <a:r>
              <a:rPr lang="bg-BG" sz="4000" dirty="0">
                <a:solidFill>
                  <a:srgbClr val="FF0000"/>
                </a:solidFill>
              </a:rPr>
              <a:t> </a:t>
            </a:r>
            <a:r>
              <a:rPr lang="bg-BG" sz="4000" dirty="0"/>
              <a:t>Тази област обхваща ситуации, при които предаваната информация не е достатъчно известна нито на </a:t>
            </a:r>
            <a:r>
              <a:rPr lang="bg-BG" sz="4000" dirty="0" err="1"/>
              <a:t>комуникатора</a:t>
            </a:r>
            <a:r>
              <a:rPr lang="bg-BG" sz="4000" dirty="0"/>
              <a:t>, нито на получателите. Такава ситуация може да възникне в организациите, когато индивиди с различни специалности трябва да координират своите действия посредством комуникации.</a:t>
            </a:r>
            <a:endParaRPr lang="bg-BG" altLang="en-US"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39</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i="1" dirty="0">
                <a:solidFill>
                  <a:srgbClr val="C00000"/>
                </a:solidFill>
                <a:effectLst/>
              </a:rPr>
              <a:t>1. Определение и видове комуникации</a:t>
            </a:r>
            <a:br>
              <a:rPr lang="bg-BG" i="1" dirty="0">
                <a:solidFill>
                  <a:srgbClr val="C00000"/>
                </a:solidFill>
                <a:effectLst/>
              </a:rPr>
            </a:br>
            <a:br>
              <a:rPr lang="bg-BG" dirty="0">
                <a:solidFill>
                  <a:schemeClr val="tx1"/>
                </a:solidFill>
                <a:effectLst/>
              </a:rPr>
            </a:br>
            <a:br>
              <a:rPr lang="bg-BG" dirty="0">
                <a:solidFill>
                  <a:schemeClr val="tx1"/>
                </a:solidFill>
                <a:effectLst/>
              </a:rPr>
            </a:br>
            <a:br>
              <a:rPr lang="bg-BG" dirty="0">
                <a:solidFill>
                  <a:schemeClr val="tx1"/>
                </a:solidFill>
                <a:effectLst/>
              </a:rPr>
            </a:br>
            <a:br>
              <a:rPr lang="bg-BG" dirty="0">
                <a:solidFill>
                  <a:schemeClr val="tx1"/>
                </a:solidFill>
                <a:effectLst/>
              </a:rPr>
            </a:br>
            <a:br>
              <a:rPr lang="bg-BG" dirty="0">
                <a:solidFill>
                  <a:schemeClr val="tx1"/>
                </a:solidFill>
                <a:effectLst/>
              </a:rPr>
            </a:br>
            <a:br>
              <a:rPr lang="bg-BG" dirty="0"/>
            </a:br>
            <a:r>
              <a:rPr lang="bg-BG" b="1" i="1" dirty="0">
                <a:solidFill>
                  <a:srgbClr val="C00000"/>
                </a:solidFill>
                <a:effectLst/>
              </a:rPr>
              <a:t>1. Определение и видове комуникации</a:t>
            </a:r>
            <a:br>
              <a:rPr lang="bg-BG" b="1" i="1" dirty="0">
                <a:solidFill>
                  <a:srgbClr val="C00000"/>
                </a:solidFill>
                <a:effectLst/>
              </a:rPr>
            </a:br>
            <a:endParaRPr lang="en-US" b="1" i="1" dirty="0">
              <a:solidFill>
                <a:srgbClr val="C00000"/>
              </a:solidFill>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4</a:t>
            </a:fld>
            <a:endParaRPr lang="en-US" altLang="en-US"/>
          </a:p>
        </p:txBody>
      </p:sp>
    </p:spTree>
    <p:extLst>
      <p:ext uri="{BB962C8B-B14F-4D97-AF65-F5344CB8AC3E}">
        <p14:creationId xmlns:p14="http://schemas.microsoft.com/office/powerpoint/2010/main" val="2701073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5936704"/>
          </a:xfrm>
        </p:spPr>
        <p:txBody>
          <a:bodyPr>
            <a:noAutofit/>
          </a:bodyPr>
          <a:lstStyle/>
          <a:p>
            <a:pPr algn="l"/>
            <a:r>
              <a:rPr lang="bg-BG" sz="3200" b="1" i="1" dirty="0">
                <a:solidFill>
                  <a:srgbClr val="FF0000"/>
                </a:solidFill>
              </a:rPr>
              <a:t>Стратегии за подобряване на междуличностните комуникации </a:t>
            </a:r>
            <a:br>
              <a:rPr lang="en-US" sz="2000" i="1" dirty="0">
                <a:solidFill>
                  <a:srgbClr val="FF0000"/>
                </a:solidFill>
              </a:rPr>
            </a:br>
            <a:br>
              <a:rPr lang="bg-BG" sz="2000" i="1" dirty="0">
                <a:solidFill>
                  <a:srgbClr val="FF0000"/>
                </a:solidFill>
              </a:rPr>
            </a:br>
            <a:r>
              <a:rPr lang="bg-BG" sz="2000" i="1" dirty="0">
                <a:solidFill>
                  <a:srgbClr val="FF0000"/>
                </a:solidFill>
              </a:rPr>
              <a:t>	</a:t>
            </a:r>
            <a:r>
              <a:rPr lang="bg-BG" sz="2800" b="1" i="1" dirty="0"/>
              <a:t>Откритост.</a:t>
            </a:r>
            <a:r>
              <a:rPr lang="bg-BG" sz="2800" i="1" dirty="0"/>
              <a:t> </a:t>
            </a:r>
            <a:r>
              <a:rPr lang="bg-BG" sz="2800" dirty="0"/>
              <a:t>В този случай може да се постигне разширение на арената за сметка на фасадата. За тази цел индивидът трябва да бъде открит и честен при обмяната на информация с другите. Процесът, използван от мениджъра (</a:t>
            </a:r>
            <a:r>
              <a:rPr lang="bg-BG" sz="2800" dirty="0" err="1"/>
              <a:t>комуникатора</a:t>
            </a:r>
            <a:r>
              <a:rPr lang="bg-BG" sz="2800" dirty="0"/>
              <a:t>) за предоставяне на повече информация от подчинените се нарича откритост, тъй като при него личността понякога става уязвима, а “разкриването на нещата, такива каквито са” често крие рискове.</a:t>
            </a:r>
            <a:br>
              <a:rPr lang="en-US" sz="2800" dirty="0"/>
            </a:br>
            <a:endParaRPr lang="bg-BG" altLang="en-US" sz="2800"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40</a:t>
            </a:fld>
            <a:endParaRPr lang="en-US" altLang="en-US"/>
          </a:p>
        </p:txBody>
      </p:sp>
    </p:spTree>
    <p:extLst>
      <p:ext uri="{BB962C8B-B14F-4D97-AF65-F5344CB8AC3E}">
        <p14:creationId xmlns:p14="http://schemas.microsoft.com/office/powerpoint/2010/main" val="1040953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5936704"/>
          </a:xfrm>
        </p:spPr>
        <p:txBody>
          <a:bodyPr>
            <a:noAutofit/>
          </a:bodyPr>
          <a:lstStyle/>
          <a:p>
            <a:pPr algn="l"/>
            <a:r>
              <a:rPr lang="bg-BG" sz="2600" b="1" i="1" dirty="0"/>
              <a:t>	Подобряване на обратната връзка.</a:t>
            </a:r>
            <a:r>
              <a:rPr lang="bg-BG" sz="2600" i="1" dirty="0"/>
              <a:t> </a:t>
            </a:r>
            <a:r>
              <a:rPr lang="bg-BG" sz="2600" dirty="0"/>
              <a:t>Когато индивидът не знае някои неща или не ги разбира, ефективността на комуникацията може да се подобри чрез </a:t>
            </a:r>
            <a:r>
              <a:rPr lang="bg-BG" sz="2600" i="1" dirty="0"/>
              <a:t>обратна връзка</a:t>
            </a:r>
            <a:r>
              <a:rPr lang="bg-BG" sz="2600" dirty="0"/>
              <a:t> с </a:t>
            </a:r>
            <a:r>
              <a:rPr lang="bg-BG" sz="2600" dirty="0" err="1"/>
              <a:t>комуникатора</a:t>
            </a:r>
            <a:r>
              <a:rPr lang="bg-BG" sz="2600" dirty="0"/>
              <a:t>. Така може да бъде ограничено бялото петно, а арената съответно се разширява. Обратната връзка е възможна само при условие, че индивидът има желание да изслушва, а </a:t>
            </a:r>
            <a:r>
              <a:rPr lang="bg-BG" sz="2600" dirty="0" err="1"/>
              <a:t>комуникаторът</a:t>
            </a:r>
            <a:r>
              <a:rPr lang="bg-BG" sz="2600" dirty="0"/>
              <a:t> - да му предоставя информация. </a:t>
            </a:r>
            <a:br>
              <a:rPr lang="en-US" sz="2600" dirty="0"/>
            </a:br>
            <a:r>
              <a:rPr lang="bg-BG" sz="2600" dirty="0"/>
              <a:t>	Мениджърът има по-малки възможности да контролира обратната връзка, отколкото да осигурява откритост. Получаването на обратна връзка е в пряка зависимост от активното сътрудничество на другите, докато откритостта изисква активно поведение на самата личност на мениджъра и изслушване на другите.</a:t>
            </a:r>
            <a:br>
              <a:rPr lang="en-US" sz="2600" dirty="0"/>
            </a:br>
            <a:endParaRPr lang="bg-BG" altLang="en-US" sz="2600"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41</a:t>
            </a:fld>
            <a:endParaRPr lang="en-US" altLang="en-US"/>
          </a:p>
        </p:txBody>
      </p:sp>
    </p:spTree>
    <p:extLst>
      <p:ext uri="{BB962C8B-B14F-4D97-AF65-F5344CB8AC3E}">
        <p14:creationId xmlns:p14="http://schemas.microsoft.com/office/powerpoint/2010/main" val="15094994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6152728"/>
          </a:xfrm>
        </p:spPr>
        <p:txBody>
          <a:bodyPr>
            <a:noAutofit/>
          </a:bodyPr>
          <a:lstStyle/>
          <a:p>
            <a:pPr algn="l"/>
            <a:r>
              <a:rPr lang="bg-BG" sz="2800" dirty="0"/>
              <a:t>	</a:t>
            </a:r>
            <a:r>
              <a:rPr lang="bg-BG" sz="2800" b="1" i="1" dirty="0"/>
              <a:t>Слушането</a:t>
            </a:r>
            <a:r>
              <a:rPr lang="bg-BG" sz="2800" dirty="0"/>
              <a:t> често е недооценяван елемент в процеса на комуникация. Получателят чува или задържа само малка част от изпратеното послание -  човек изразходва около 70% от времето си в слушане, но запазва само около 1/3 от чутото. </a:t>
            </a:r>
            <a:br>
              <a:rPr lang="en-US" sz="2800" dirty="0"/>
            </a:br>
            <a:br>
              <a:rPr lang="bg-BG" sz="2800" dirty="0"/>
            </a:br>
            <a:r>
              <a:rPr lang="bg-BG" sz="2800" b="1" i="1" dirty="0"/>
              <a:t>Някои съвети за подобряване на  уменията за активно слушане:</a:t>
            </a:r>
            <a:br>
              <a:rPr lang="en-US" sz="2800" b="1" i="1" dirty="0"/>
            </a:br>
            <a:r>
              <a:rPr lang="bg-BG" sz="2800" b="1" i="1" dirty="0"/>
              <a:t>1. Подгответе се физически</a:t>
            </a:r>
            <a:r>
              <a:rPr lang="bg-BG" sz="2800" dirty="0"/>
              <a:t> като застанете или се изправите срещу говорителя и сте готов да слушате вербалните съобщения и виждате невербалните послания на говорителя. </a:t>
            </a:r>
            <a:br>
              <a:rPr lang="en-US" sz="2800" dirty="0"/>
            </a:br>
            <a:r>
              <a:rPr lang="bg-BG" sz="2800" dirty="0"/>
              <a:t>2. </a:t>
            </a:r>
            <a:r>
              <a:rPr lang="bg-BG" sz="2800" b="1" i="1" dirty="0"/>
              <a:t>Научете се да следите невербалните и вербалните послания на говорителя.</a:t>
            </a:r>
            <a:endParaRPr lang="bg-BG" altLang="en-US" sz="2800"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42</a:t>
            </a:fld>
            <a:endParaRPr lang="en-US" altLang="en-US"/>
          </a:p>
        </p:txBody>
      </p:sp>
    </p:spTree>
    <p:extLst>
      <p:ext uri="{BB962C8B-B14F-4D97-AF65-F5344CB8AC3E}">
        <p14:creationId xmlns:p14="http://schemas.microsoft.com/office/powerpoint/2010/main" val="5753372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5648325"/>
          </a:xfrm>
        </p:spPr>
        <p:txBody>
          <a:bodyPr>
            <a:normAutofit fontScale="90000"/>
          </a:bodyPr>
          <a:lstStyle/>
          <a:p>
            <a:pPr lvl="0" algn="l"/>
            <a:r>
              <a:rPr lang="bg-BG" sz="3200" b="1" i="1" dirty="0"/>
              <a:t>3. Не се влияйте от външния вид на говорителя</a:t>
            </a:r>
            <a:r>
              <a:rPr lang="bg-BG" sz="3200" dirty="0"/>
              <a:t> за решението си дали това, което той казва е важно.</a:t>
            </a:r>
            <a:br>
              <a:rPr lang="bg-BG" sz="3200" dirty="0"/>
            </a:br>
            <a:r>
              <a:rPr lang="bg-BG" sz="3200" b="1" i="1" dirty="0"/>
              <a:t>4. Следете идеите</a:t>
            </a:r>
            <a:r>
              <a:rPr lang="bg-BG" sz="3200" b="1" dirty="0"/>
              <a:t> </a:t>
            </a:r>
            <a:r>
              <a:rPr lang="bg-BG" sz="3200" b="1" i="1" dirty="0"/>
              <a:t>и изразяваните чувства</a:t>
            </a:r>
            <a:r>
              <a:rPr lang="bg-BG" sz="3200" b="1" dirty="0"/>
              <a:t>,</a:t>
            </a:r>
            <a:r>
              <a:rPr lang="bg-BG" sz="3200" dirty="0"/>
              <a:t> тъй като целта на добрата комуникация е да се отразят и да се обменят идеи.</a:t>
            </a:r>
            <a:br>
              <a:rPr lang="en-US" sz="3200" dirty="0"/>
            </a:br>
            <a:r>
              <a:rPr lang="bg-BG" sz="3200" b="1" i="1" dirty="0"/>
              <a:t>5.</a:t>
            </a:r>
            <a:r>
              <a:rPr lang="bg-BG" sz="3200" dirty="0"/>
              <a:t> </a:t>
            </a:r>
            <a:r>
              <a:rPr lang="bg-BG" sz="3200" b="1" i="1" dirty="0"/>
              <a:t>Опитвайте се да определите Вашите собствени интереси</a:t>
            </a:r>
            <a:r>
              <a:rPr lang="bg-BG" sz="3200" b="1" dirty="0"/>
              <a:t>.</a:t>
            </a:r>
            <a:br>
              <a:rPr lang="en-US" sz="3200" dirty="0"/>
            </a:br>
            <a:r>
              <a:rPr lang="bg-BG" sz="3200" b="1" i="1" dirty="0"/>
              <a:t>6. Стремете се да задържате в ума си</a:t>
            </a:r>
            <a:r>
              <a:rPr lang="bg-BG" sz="3200" dirty="0"/>
              <a:t> това, което говорителят казва. Не се разсейвайте.</a:t>
            </a:r>
            <a:br>
              <a:rPr lang="en-US" sz="3200" dirty="0"/>
            </a:br>
            <a:r>
              <a:rPr lang="bg-BG" sz="3200" b="1" i="1" dirty="0"/>
              <a:t>7.</a:t>
            </a:r>
            <a:r>
              <a:rPr lang="bg-BG" sz="3200" dirty="0"/>
              <a:t> </a:t>
            </a:r>
            <a:r>
              <a:rPr lang="bg-BG" sz="3200" b="1" i="1" dirty="0"/>
              <a:t>Не прекъсвайте говорителя</a:t>
            </a:r>
            <a:r>
              <a:rPr lang="bg-BG" sz="3200" dirty="0"/>
              <a:t> веднага, ако чуете нещо, което според Вас е погрешно. </a:t>
            </a:r>
            <a:endParaRPr lang="bg-BG" altLang="en-US" sz="2800"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43</a:t>
            </a:fld>
            <a:endParaRPr lang="en-US" altLang="en-US"/>
          </a:p>
        </p:txBody>
      </p:sp>
    </p:spTree>
    <p:extLst>
      <p:ext uri="{BB962C8B-B14F-4D97-AF65-F5344CB8AC3E}">
        <p14:creationId xmlns:p14="http://schemas.microsoft.com/office/powerpoint/2010/main" val="4097037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6224736"/>
          </a:xfrm>
        </p:spPr>
        <p:txBody>
          <a:bodyPr>
            <a:noAutofit/>
          </a:bodyPr>
          <a:lstStyle/>
          <a:p>
            <a:pPr lvl="0" algn="l"/>
            <a:r>
              <a:rPr lang="bg-BG" sz="2800" b="1" i="1" dirty="0"/>
              <a:t>8. Опитвайте се да разглеждате ситуацията от позицията на другото лице</a:t>
            </a:r>
            <a:r>
              <a:rPr lang="bg-BG" sz="2800" i="1" dirty="0"/>
              <a:t>, </a:t>
            </a:r>
            <a:r>
              <a:rPr lang="bg-BG" sz="2800" dirty="0"/>
              <a:t>без това да означава, че винаги трябва да се съгласявате. </a:t>
            </a:r>
            <a:br>
              <a:rPr lang="en-US" sz="2800" dirty="0"/>
            </a:br>
            <a:r>
              <a:rPr lang="bg-BG" sz="2800" b="1" i="1" dirty="0"/>
              <a:t>9. Избягвайте да вземате последен думата</a:t>
            </a:r>
            <a:r>
              <a:rPr lang="bg-BG" sz="2800" b="1" dirty="0"/>
              <a:t>.</a:t>
            </a:r>
            <a:r>
              <a:rPr lang="bg-BG" sz="2800" dirty="0"/>
              <a:t> Вслушайте се в това, което се казва и след това го обмислете.</a:t>
            </a:r>
            <a:br>
              <a:rPr lang="en-US" sz="2800" dirty="0"/>
            </a:br>
            <a:r>
              <a:rPr lang="bg-BG" sz="2800" b="1" i="1" dirty="0"/>
              <a:t>10. Полагайте</a:t>
            </a:r>
            <a:r>
              <a:rPr lang="bg-BG" sz="2800" b="1" dirty="0"/>
              <a:t> </a:t>
            </a:r>
            <a:r>
              <a:rPr lang="bg-BG" sz="2800" b="1" i="1" dirty="0"/>
              <a:t>съзнателни усилия за оценка на логиката и правдоподобността</a:t>
            </a:r>
            <a:r>
              <a:rPr lang="bg-BG" sz="2800" i="1" dirty="0"/>
              <a:t> </a:t>
            </a:r>
            <a:r>
              <a:rPr lang="bg-BG" sz="2800" dirty="0"/>
              <a:t>на това, което чувате. Нашият мозък чува около 500 думи в минута, но нормално изговаряме около 125 думи в минута, т.е. мислим четири пъти по-бързо, отколкото говорим. Използвайте това, за да предвидите каква ще е следващата гледна точка на говорителя и да  оцените подкрепящите данни и да обобщите.</a:t>
            </a:r>
            <a:endParaRPr lang="bg-BG" altLang="en-US" sz="2800" dirty="0">
              <a:solidFill>
                <a:schemeClr val="tx1"/>
              </a:solidFill>
            </a:endParaRPr>
          </a:p>
        </p:txBody>
      </p:sp>
      <p:sp>
        <p:nvSpPr>
          <p:cNvPr id="2" name="Date Placeholder 1"/>
          <p:cNvSpPr>
            <a:spLocks noGrp="1"/>
          </p:cNvSpPr>
          <p:nvPr>
            <p:ph type="dt" sz="half" idx="10"/>
          </p:nvPr>
        </p:nvSpPr>
        <p:spPr/>
        <p:txBody>
          <a:bodyPr/>
          <a:lstStyle/>
          <a:p>
            <a:fld id="{9C85C6A4-5E53-4E26-B55F-0624D08D9E37}"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B41E781-ABAE-4D89-8274-292808A0E7A2}" type="slidenum">
              <a:rPr lang="en-US" altLang="en-US"/>
              <a:pPr/>
              <a:t>44</a:t>
            </a:fld>
            <a:endParaRPr lang="en-US" altLang="en-US"/>
          </a:p>
        </p:txBody>
      </p:sp>
    </p:spTree>
    <p:extLst>
      <p:ext uri="{BB962C8B-B14F-4D97-AF65-F5344CB8AC3E}">
        <p14:creationId xmlns:p14="http://schemas.microsoft.com/office/powerpoint/2010/main" val="38940796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Grp="1" noChangeArrowheads="1"/>
          </p:cNvSpPr>
          <p:nvPr>
            <p:ph type="title"/>
          </p:nvPr>
        </p:nvSpPr>
        <p:spPr>
          <a:xfrm>
            <a:off x="457200" y="228600"/>
            <a:ext cx="8229600" cy="5648325"/>
          </a:xfrm>
        </p:spPr>
        <p:txBody>
          <a:bodyPr/>
          <a:lstStyle/>
          <a:p>
            <a:pPr>
              <a:lnSpc>
                <a:spcPct val="120000"/>
              </a:lnSpc>
            </a:pPr>
            <a:r>
              <a:rPr lang="bg-BG" altLang="en-US" b="1">
                <a:solidFill>
                  <a:srgbClr val="FF0000"/>
                </a:solidFill>
              </a:rPr>
              <a:t>МЕЖДУЛИЧНОСТНО ОБЩУВАНЕ.</a:t>
            </a:r>
            <a:br>
              <a:rPr lang="bg-BG" altLang="en-US" b="1">
                <a:solidFill>
                  <a:srgbClr val="FF0000"/>
                </a:solidFill>
              </a:rPr>
            </a:br>
            <a:r>
              <a:rPr lang="bg-BG" altLang="en-US" b="1">
                <a:solidFill>
                  <a:srgbClr val="FF0000"/>
                </a:solidFill>
              </a:rPr>
              <a:t>ВИДОВЕ РАЗГОВОР</a:t>
            </a:r>
            <a:r>
              <a:rPr lang="bg-BG" altLang="en-US"/>
              <a:t> </a:t>
            </a:r>
          </a:p>
        </p:txBody>
      </p:sp>
      <p:sp>
        <p:nvSpPr>
          <p:cNvPr id="2" name="Date Placeholder 1"/>
          <p:cNvSpPr>
            <a:spLocks noGrp="1"/>
          </p:cNvSpPr>
          <p:nvPr>
            <p:ph type="dt" sz="half" idx="10"/>
          </p:nvPr>
        </p:nvSpPr>
        <p:spPr/>
        <p:txBody>
          <a:bodyPr/>
          <a:lstStyle/>
          <a:p>
            <a:fld id="{E5294579-FAB4-4C8A-B5C9-4ED47826A900}"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A86757D8-3273-4DB7-B941-5155D7C365C6}" type="slidenum">
              <a:rPr lang="en-US" altLang="en-US"/>
              <a:pPr/>
              <a:t>45</a:t>
            </a:fld>
            <a:endParaRPr lang="en-US"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a:xfrm>
            <a:off x="457200" y="228600"/>
            <a:ext cx="8229600" cy="5648325"/>
          </a:xfrm>
        </p:spPr>
        <p:txBody>
          <a:bodyPr/>
          <a:lstStyle/>
          <a:p>
            <a:r>
              <a:rPr lang="bg-BG" altLang="en-US" b="1">
                <a:solidFill>
                  <a:srgbClr val="FF0000"/>
                </a:solidFill>
              </a:rPr>
              <a:t>Определение </a:t>
            </a:r>
            <a:br>
              <a:rPr lang="bg-BG" altLang="en-US"/>
            </a:br>
            <a:r>
              <a:rPr lang="bg-BG" altLang="en-US">
                <a:solidFill>
                  <a:srgbClr val="FF0000"/>
                </a:solidFill>
              </a:rPr>
              <a:t>Разговор</a:t>
            </a:r>
            <a:r>
              <a:rPr lang="bg-BG" altLang="en-US"/>
              <a:t> съществува тогава, когато 2 души се намират  в състояние на словесно общуване, т.е. налице е устна комуникация между говорител и слушател с предварително определена цел. </a:t>
            </a:r>
          </a:p>
        </p:txBody>
      </p:sp>
      <p:sp>
        <p:nvSpPr>
          <p:cNvPr id="2" name="Date Placeholder 1"/>
          <p:cNvSpPr>
            <a:spLocks noGrp="1"/>
          </p:cNvSpPr>
          <p:nvPr>
            <p:ph type="dt" sz="half" idx="10"/>
          </p:nvPr>
        </p:nvSpPr>
        <p:spPr/>
        <p:txBody>
          <a:bodyPr/>
          <a:lstStyle/>
          <a:p>
            <a:fld id="{14F63BBB-E7F5-4C5C-8B05-F2B1BF1BCA4D}"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09043035-677B-4A56-A301-DDB413C369FF}" type="slidenum">
              <a:rPr lang="en-US" altLang="en-US"/>
              <a:pPr/>
              <a:t>46</a:t>
            </a:fld>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Grp="1" noChangeArrowheads="1"/>
          </p:cNvSpPr>
          <p:nvPr>
            <p:ph type="title"/>
          </p:nvPr>
        </p:nvSpPr>
        <p:spPr>
          <a:xfrm>
            <a:off x="457200" y="228600"/>
            <a:ext cx="8229600" cy="5576888"/>
          </a:xfrm>
        </p:spPr>
        <p:txBody>
          <a:bodyPr/>
          <a:lstStyle/>
          <a:p>
            <a:pPr marL="360000" indent="-1117600"/>
            <a:r>
              <a:rPr lang="bg-BG" altLang="en-US" b="1" dirty="0">
                <a:solidFill>
                  <a:srgbClr val="FF0000"/>
                </a:solidFill>
              </a:rPr>
              <a:t>Видове разговори </a:t>
            </a:r>
            <a:br>
              <a:rPr lang="bg-BG" altLang="en-US" b="1" dirty="0">
                <a:solidFill>
                  <a:srgbClr val="FF0000"/>
                </a:solidFill>
              </a:rPr>
            </a:br>
            <a:r>
              <a:rPr lang="en-US" altLang="en-US" b="1" dirty="0">
                <a:solidFill>
                  <a:srgbClr val="FF0000"/>
                </a:solidFill>
              </a:rPr>
              <a:t>I. </a:t>
            </a:r>
            <a:r>
              <a:rPr lang="bg-BG" altLang="en-US" b="1" dirty="0">
                <a:solidFill>
                  <a:srgbClr val="FF0000"/>
                </a:solidFill>
              </a:rPr>
              <a:t>Според целта:</a:t>
            </a:r>
            <a:r>
              <a:rPr lang="bg-BG" altLang="en-US" dirty="0"/>
              <a:t> </a:t>
            </a:r>
            <a:br>
              <a:rPr lang="bg-BG" altLang="en-US" dirty="0"/>
            </a:br>
            <a:r>
              <a:rPr lang="bg-BG" altLang="en-US" sz="3000" dirty="0">
                <a:solidFill>
                  <a:schemeClr val="tx1"/>
                </a:solidFill>
              </a:rPr>
              <a:t>1. Проучвателен разговор: </a:t>
            </a:r>
            <a:br>
              <a:rPr lang="bg-BG" altLang="en-US" sz="3000" dirty="0">
                <a:solidFill>
                  <a:schemeClr val="tx1"/>
                </a:solidFill>
              </a:rPr>
            </a:br>
            <a:r>
              <a:rPr lang="bg-BG" altLang="en-US" sz="3000" dirty="0">
                <a:solidFill>
                  <a:srgbClr val="FF0000"/>
                </a:solidFill>
              </a:rPr>
              <a:t>- направляван и ненаправляван. </a:t>
            </a:r>
            <a:br>
              <a:rPr lang="bg-BG" altLang="en-US" sz="3000" dirty="0">
                <a:solidFill>
                  <a:srgbClr val="FF0000"/>
                </a:solidFill>
              </a:rPr>
            </a:br>
            <a:r>
              <a:rPr lang="bg-BG" altLang="en-US" sz="3000" dirty="0">
                <a:solidFill>
                  <a:schemeClr val="tx1"/>
                </a:solidFill>
              </a:rPr>
              <a:t>2. За решаване на проблем. </a:t>
            </a:r>
            <a:br>
              <a:rPr lang="bg-BG" altLang="en-US" sz="3000" dirty="0">
                <a:solidFill>
                  <a:schemeClr val="tx1"/>
                </a:solidFill>
              </a:rPr>
            </a:br>
            <a:r>
              <a:rPr lang="bg-BG" altLang="en-US" sz="3000" dirty="0">
                <a:solidFill>
                  <a:schemeClr val="tx1"/>
                </a:solidFill>
              </a:rPr>
              <a:t>3. За назначаване или уволняване.</a:t>
            </a:r>
            <a:r>
              <a:rPr lang="bg-BG" altLang="en-US" dirty="0">
                <a:solidFill>
                  <a:schemeClr val="tx1"/>
                </a:solidFill>
              </a:rPr>
              <a:t> </a:t>
            </a:r>
            <a:br>
              <a:rPr lang="en-US" altLang="en-US" dirty="0">
                <a:solidFill>
                  <a:schemeClr val="tx1"/>
                </a:solidFill>
              </a:rPr>
            </a:br>
            <a:r>
              <a:rPr lang="bg-BG" altLang="en-US" sz="3000" dirty="0">
                <a:solidFill>
                  <a:schemeClr val="tx1"/>
                </a:solidFill>
              </a:rPr>
              <a:t>4. Разговор за оценка. </a:t>
            </a:r>
            <a:br>
              <a:rPr lang="bg-BG" altLang="en-US" sz="3000" dirty="0">
                <a:solidFill>
                  <a:schemeClr val="tx1"/>
                </a:solidFill>
              </a:rPr>
            </a:br>
            <a:r>
              <a:rPr lang="bg-BG" altLang="en-US" sz="3000" dirty="0">
                <a:solidFill>
                  <a:schemeClr val="tx1"/>
                </a:solidFill>
              </a:rPr>
              <a:t>5. Разговор за прием на стажанти.</a:t>
            </a:r>
            <a:r>
              <a:rPr lang="bg-BG" altLang="en-US" dirty="0">
                <a:solidFill>
                  <a:schemeClr val="tx1"/>
                </a:solidFill>
              </a:rPr>
              <a:t> </a:t>
            </a:r>
          </a:p>
        </p:txBody>
      </p:sp>
      <p:sp>
        <p:nvSpPr>
          <p:cNvPr id="2" name="Date Placeholder 1"/>
          <p:cNvSpPr>
            <a:spLocks noGrp="1"/>
          </p:cNvSpPr>
          <p:nvPr>
            <p:ph type="dt" sz="half" idx="10"/>
          </p:nvPr>
        </p:nvSpPr>
        <p:spPr/>
        <p:txBody>
          <a:bodyPr/>
          <a:lstStyle/>
          <a:p>
            <a:fld id="{AC30CF1B-D22D-43AC-925A-1743E056297B}"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AAC5FCBB-DBE5-46A0-8F6C-407FA6F73ED7}" type="slidenum">
              <a:rPr lang="en-US" altLang="en-US"/>
              <a:pPr/>
              <a:t>47</a:t>
            </a:fld>
            <a:endParaRPr lang="en-US"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a:xfrm>
            <a:off x="457200" y="228600"/>
            <a:ext cx="8229600" cy="5648325"/>
          </a:xfrm>
        </p:spPr>
        <p:txBody>
          <a:bodyPr>
            <a:normAutofit/>
          </a:bodyPr>
          <a:lstStyle/>
          <a:p>
            <a:r>
              <a:rPr lang="bg-BG" altLang="en-US" b="1" dirty="0">
                <a:solidFill>
                  <a:srgbClr val="FF0000"/>
                </a:solidFill>
              </a:rPr>
              <a:t>II. Според техниката на разговора:</a:t>
            </a:r>
            <a:br>
              <a:rPr lang="bg-BG" altLang="en-US" b="1" dirty="0">
                <a:solidFill>
                  <a:srgbClr val="FF0000"/>
                </a:solidFill>
              </a:rPr>
            </a:br>
            <a:r>
              <a:rPr lang="bg-BG" altLang="en-US" sz="4000" b="1" dirty="0">
                <a:solidFill>
                  <a:srgbClr val="FF0000"/>
                </a:solidFill>
              </a:rPr>
              <a:t>1. </a:t>
            </a:r>
            <a:r>
              <a:rPr lang="bg-BG" altLang="en-US" sz="3200" b="1" dirty="0">
                <a:solidFill>
                  <a:srgbClr val="FF0000"/>
                </a:solidFill>
              </a:rPr>
              <a:t>Ненасочен разговор</a:t>
            </a:r>
            <a:r>
              <a:rPr lang="bg-BG" altLang="en-US" sz="3200" dirty="0"/>
              <a:t>. </a:t>
            </a:r>
            <a:r>
              <a:rPr lang="bg-BG" altLang="en-US" sz="3200" dirty="0">
                <a:solidFill>
                  <a:schemeClr val="tx1"/>
                </a:solidFill>
              </a:rPr>
              <a:t>Лицето, което задава въпросите, подава темата. Разговорът е без ред и мислите се излагат разхвърляно. Няма формулирани въпроси. Може да се води разговор по няколко теми. Водещият разговора следва да спазва определени правила:</a:t>
            </a:r>
            <a:r>
              <a:rPr lang="bg-BG" altLang="en-US" sz="4000" dirty="0">
                <a:solidFill>
                  <a:schemeClr val="tx1"/>
                </a:solidFill>
              </a:rPr>
              <a:t>  </a:t>
            </a:r>
          </a:p>
        </p:txBody>
      </p:sp>
      <p:sp>
        <p:nvSpPr>
          <p:cNvPr id="2" name="Date Placeholder 1"/>
          <p:cNvSpPr>
            <a:spLocks noGrp="1"/>
          </p:cNvSpPr>
          <p:nvPr>
            <p:ph type="dt" sz="half" idx="10"/>
          </p:nvPr>
        </p:nvSpPr>
        <p:spPr/>
        <p:txBody>
          <a:bodyPr/>
          <a:lstStyle/>
          <a:p>
            <a:fld id="{8D86A750-7743-4331-A2A8-56AECEC39EBD}"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32B9D5F0-3F2D-462E-AC35-9D2DAB4CC10A}" type="slidenum">
              <a:rPr lang="en-US" altLang="en-US"/>
              <a:pPr/>
              <a:t>48</a:t>
            </a:fld>
            <a:endParaRPr lang="en-US"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Rectangle 4"/>
          <p:cNvSpPr>
            <a:spLocks noGrp="1" noChangeArrowheads="1"/>
          </p:cNvSpPr>
          <p:nvPr>
            <p:ph type="title"/>
          </p:nvPr>
        </p:nvSpPr>
        <p:spPr>
          <a:xfrm>
            <a:off x="457200" y="228600"/>
            <a:ext cx="8229600" cy="5648325"/>
          </a:xfrm>
        </p:spPr>
        <p:txBody>
          <a:bodyPr/>
          <a:lstStyle/>
          <a:p>
            <a:pPr marL="360000" indent="-838200"/>
            <a:r>
              <a:rPr lang="bg-BG" altLang="en-US" dirty="0">
                <a:solidFill>
                  <a:schemeClr val="tx1"/>
                </a:solidFill>
              </a:rPr>
              <a:t>	- да следи мисълта на другия и да му помага да се изрази без да му влияе; </a:t>
            </a:r>
            <a:br>
              <a:rPr lang="bg-BG" altLang="en-US" dirty="0">
                <a:solidFill>
                  <a:schemeClr val="tx1"/>
                </a:solidFill>
              </a:rPr>
            </a:br>
            <a:r>
              <a:rPr lang="bg-BG" altLang="en-US" dirty="0">
                <a:solidFill>
                  <a:schemeClr val="tx1"/>
                </a:solidFill>
              </a:rPr>
              <a:t>- да изчаква събеседника; </a:t>
            </a:r>
            <a:br>
              <a:rPr lang="bg-BG" altLang="en-US" dirty="0">
                <a:solidFill>
                  <a:schemeClr val="tx1"/>
                </a:solidFill>
              </a:rPr>
            </a:br>
            <a:r>
              <a:rPr lang="bg-BG" altLang="en-US" dirty="0">
                <a:solidFill>
                  <a:schemeClr val="tx1"/>
                </a:solidFill>
              </a:rPr>
              <a:t>- да избягва тълкуванията; </a:t>
            </a:r>
            <a:br>
              <a:rPr lang="bg-BG" altLang="en-US" dirty="0">
                <a:solidFill>
                  <a:schemeClr val="tx1"/>
                </a:solidFill>
              </a:rPr>
            </a:br>
            <a:r>
              <a:rPr lang="bg-BG" altLang="en-US" dirty="0">
                <a:solidFill>
                  <a:schemeClr val="tx1"/>
                </a:solidFill>
              </a:rPr>
              <a:t>- да подкрепя събеседника  в развиването на темата;</a:t>
            </a:r>
            <a:br>
              <a:rPr lang="bg-BG" altLang="en-US" dirty="0">
                <a:solidFill>
                  <a:schemeClr val="tx1"/>
                </a:solidFill>
              </a:rPr>
            </a:br>
            <a:r>
              <a:rPr lang="bg-BG" altLang="en-US" dirty="0">
                <a:solidFill>
                  <a:schemeClr val="tx1"/>
                </a:solidFill>
              </a:rPr>
              <a:t> </a:t>
            </a:r>
          </a:p>
        </p:txBody>
      </p:sp>
      <p:sp>
        <p:nvSpPr>
          <p:cNvPr id="2" name="Date Placeholder 1"/>
          <p:cNvSpPr>
            <a:spLocks noGrp="1"/>
          </p:cNvSpPr>
          <p:nvPr>
            <p:ph type="dt" sz="half" idx="10"/>
          </p:nvPr>
        </p:nvSpPr>
        <p:spPr/>
        <p:txBody>
          <a:bodyPr/>
          <a:lstStyle/>
          <a:p>
            <a:fld id="{1B5657C8-5B0F-4EF6-9B4F-B36F4D994B0E}"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1394F698-44E9-46A4-B5F4-191F63E7C28B}" type="slidenum">
              <a:rPr lang="en-US" altLang="en-US"/>
              <a:pPr/>
              <a:t>49</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60478"/>
          </a:xfrm>
        </p:spPr>
        <p:txBody>
          <a:bodyPr>
            <a:noAutofit/>
          </a:bodyPr>
          <a:lstStyle/>
          <a:p>
            <a:pPr algn="l"/>
            <a:r>
              <a:rPr lang="bg-BG" sz="3200" i="1" dirty="0">
                <a:solidFill>
                  <a:srgbClr val="C00000"/>
                </a:solidFill>
                <a:effectLst/>
              </a:rPr>
              <a:t>Комуникацията</a:t>
            </a:r>
            <a:r>
              <a:rPr lang="bg-BG" sz="3200" i="1" cap="small" dirty="0">
                <a:solidFill>
                  <a:srgbClr val="C00000"/>
                </a:solidFill>
                <a:effectLst/>
              </a:rPr>
              <a:t> </a:t>
            </a:r>
            <a:r>
              <a:rPr lang="bg-BG" sz="3200" i="1" dirty="0">
                <a:solidFill>
                  <a:schemeClr val="tx1"/>
                </a:solidFill>
                <a:effectLst/>
              </a:rPr>
              <a:t>представлява предаване на информация между и сред индивидите и групите посредством споделена система от символи, които имат едно и също значение за двете страни – за подателя и получателя на съобщението (посланието). </a:t>
            </a:r>
            <a:br>
              <a:rPr lang="bg-BG" sz="3200" i="1" dirty="0">
                <a:solidFill>
                  <a:schemeClr val="tx1"/>
                </a:solidFill>
                <a:effectLst/>
              </a:rPr>
            </a:br>
            <a:br>
              <a:rPr lang="bg-BG" sz="3200" i="1" dirty="0"/>
            </a:br>
            <a:r>
              <a:rPr lang="bg-BG" sz="3200" i="1" dirty="0">
                <a:solidFill>
                  <a:schemeClr val="tx1"/>
                </a:solidFill>
                <a:effectLst/>
              </a:rPr>
              <a:t>Това е  изкуство</a:t>
            </a:r>
            <a:r>
              <a:rPr lang="bg-BG" sz="3200" dirty="0">
                <a:solidFill>
                  <a:schemeClr val="tx1"/>
                </a:solidFill>
                <a:effectLst/>
              </a:rPr>
              <a:t> за структуриране и предаване на послание по такъв начин, че другото лице да може лесно да го разбере и да го възприеме или отхвърли.</a:t>
            </a:r>
            <a:endParaRPr lang="en-US" sz="3200" dirty="0">
              <a:solidFill>
                <a:schemeClr val="tx1"/>
              </a:solidFill>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5</a:t>
            </a:fld>
            <a:endParaRPr lang="en-US" altLang="en-US"/>
          </a:p>
        </p:txBody>
      </p:sp>
    </p:spTree>
    <p:extLst>
      <p:ext uri="{BB962C8B-B14F-4D97-AF65-F5344CB8AC3E}">
        <p14:creationId xmlns:p14="http://schemas.microsoft.com/office/powerpoint/2010/main" val="21791508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4"/>
          <p:cNvSpPr>
            <a:spLocks noGrp="1" noChangeArrowheads="1"/>
          </p:cNvSpPr>
          <p:nvPr>
            <p:ph type="title"/>
          </p:nvPr>
        </p:nvSpPr>
        <p:spPr>
          <a:xfrm>
            <a:off x="457200" y="228600"/>
            <a:ext cx="8229600" cy="5576888"/>
          </a:xfrm>
        </p:spPr>
        <p:txBody>
          <a:bodyPr>
            <a:normAutofit/>
          </a:bodyPr>
          <a:lstStyle/>
          <a:p>
            <a:r>
              <a:rPr lang="bg-BG" altLang="en-US" sz="4000" dirty="0">
                <a:solidFill>
                  <a:schemeClr val="tx1"/>
                </a:solidFill>
              </a:rPr>
              <a:t>- да подтиква събеседника към съсредоточаване; </a:t>
            </a:r>
            <a:br>
              <a:rPr lang="bg-BG" altLang="en-US" sz="4000" dirty="0">
                <a:solidFill>
                  <a:schemeClr val="tx1"/>
                </a:solidFill>
              </a:rPr>
            </a:br>
            <a:r>
              <a:rPr lang="bg-BG" altLang="en-US" sz="4000" dirty="0">
                <a:solidFill>
                  <a:schemeClr val="tx1"/>
                </a:solidFill>
              </a:rPr>
              <a:t>- да улеснява разговора като го насочва тактично чрез подходящи </a:t>
            </a:r>
            <a:r>
              <a:rPr lang="bg-BG" altLang="en-US" sz="4000" dirty="0" err="1">
                <a:solidFill>
                  <a:schemeClr val="tx1"/>
                </a:solidFill>
              </a:rPr>
              <a:t>вметвания</a:t>
            </a:r>
            <a:r>
              <a:rPr lang="bg-BG" altLang="en-US" sz="4000" dirty="0">
                <a:solidFill>
                  <a:schemeClr val="tx1"/>
                </a:solidFill>
              </a:rPr>
              <a:t>,</a:t>
            </a:r>
            <a:r>
              <a:rPr lang="bg-BG" altLang="en-US" dirty="0">
                <a:solidFill>
                  <a:schemeClr val="tx1"/>
                </a:solidFill>
              </a:rPr>
              <a:t> </a:t>
            </a:r>
            <a:r>
              <a:rPr lang="bg-BG" altLang="en-US" sz="3400" dirty="0">
                <a:solidFill>
                  <a:schemeClr val="tx1"/>
                </a:solidFill>
              </a:rPr>
              <a:t>напр.: “Вие до тук смятате, че ....;</a:t>
            </a:r>
            <a:br>
              <a:rPr lang="bg-BG" altLang="en-US" sz="3400" dirty="0">
                <a:solidFill>
                  <a:schemeClr val="tx1"/>
                </a:solidFill>
              </a:rPr>
            </a:br>
            <a:r>
              <a:rPr lang="bg-BG" altLang="en-US" sz="3400" dirty="0">
                <a:solidFill>
                  <a:schemeClr val="tx1"/>
                </a:solidFill>
              </a:rPr>
              <a:t>“Ако добре Ви разбирам .. “, </a:t>
            </a:r>
            <a:br>
              <a:rPr lang="bg-BG" altLang="en-US" sz="3400" dirty="0">
                <a:solidFill>
                  <a:schemeClr val="tx1"/>
                </a:solidFill>
              </a:rPr>
            </a:br>
            <a:r>
              <a:rPr lang="bg-BG" altLang="en-US" sz="3400" dirty="0">
                <a:solidFill>
                  <a:schemeClr val="tx1"/>
                </a:solidFill>
              </a:rPr>
              <a:t>“Бихте ли доразвили мисълта си .. “ и т.н.</a:t>
            </a:r>
          </a:p>
        </p:txBody>
      </p:sp>
      <p:sp>
        <p:nvSpPr>
          <p:cNvPr id="2" name="Date Placeholder 1"/>
          <p:cNvSpPr>
            <a:spLocks noGrp="1"/>
          </p:cNvSpPr>
          <p:nvPr>
            <p:ph type="dt" sz="half" idx="10"/>
          </p:nvPr>
        </p:nvSpPr>
        <p:spPr/>
        <p:txBody>
          <a:bodyPr/>
          <a:lstStyle/>
          <a:p>
            <a:fld id="{E331736B-3114-491B-AE13-2F1E8A3369DE}"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8E9FFE3D-08BE-43AA-AA67-5D854D784A43}" type="slidenum">
              <a:rPr lang="en-US" altLang="en-US"/>
              <a:pPr/>
              <a:t>50</a:t>
            </a:fld>
            <a:endParaRPr lang="en-US"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a:solidFill>
                  <a:srgbClr val="FF0000"/>
                </a:solidFill>
              </a:rPr>
              <a:t>2. Насочен разговор с въпросник - </a:t>
            </a:r>
            <a:r>
              <a:rPr lang="bg-BG" altLang="en-US" dirty="0">
                <a:solidFill>
                  <a:schemeClr val="tx1"/>
                </a:solidFill>
              </a:rPr>
              <a:t>предварително изготвени въпроси, подредени в последователен ред. Интервюиращият не поема инициатива, а само се придвижва по въпросите. Не бива да реагира емоционално на отговорите. Важно е да се спазват редица правила от страна на водещия:  </a:t>
            </a:r>
          </a:p>
        </p:txBody>
      </p:sp>
      <p:sp>
        <p:nvSpPr>
          <p:cNvPr id="2" name="Date Placeholder 1"/>
          <p:cNvSpPr>
            <a:spLocks noGrp="1"/>
          </p:cNvSpPr>
          <p:nvPr>
            <p:ph type="dt" sz="half" idx="10"/>
          </p:nvPr>
        </p:nvSpPr>
        <p:spPr/>
        <p:txBody>
          <a:bodyPr/>
          <a:lstStyle/>
          <a:p>
            <a:fld id="{74F80753-00DE-4BDC-9F42-35AC7CEDABA9}"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74280F10-2E43-46AE-8BE2-8E063708A5A4}" type="slidenum">
              <a:rPr lang="en-US" altLang="en-US"/>
              <a:pPr/>
              <a:t>51</a:t>
            </a:fld>
            <a:endParaRPr lang="en-US"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Grp="1" noChangeArrowheads="1"/>
          </p:cNvSpPr>
          <p:nvPr>
            <p:ph type="title"/>
          </p:nvPr>
        </p:nvSpPr>
        <p:spPr>
          <a:xfrm>
            <a:off x="457200" y="228600"/>
            <a:ext cx="8229600" cy="5648325"/>
          </a:xfrm>
        </p:spPr>
        <p:txBody>
          <a:bodyPr/>
          <a:lstStyle/>
          <a:p>
            <a:pPr marL="360000" indent="-838200"/>
            <a:r>
              <a:rPr lang="bg-BG" altLang="en-US" dirty="0">
                <a:solidFill>
                  <a:schemeClr val="tx1"/>
                </a:solidFill>
              </a:rPr>
              <a:t>	- строго съблюдаване на реда на въпросите; </a:t>
            </a:r>
            <a:br>
              <a:rPr lang="bg-BG" altLang="en-US" dirty="0">
                <a:solidFill>
                  <a:schemeClr val="tx1"/>
                </a:solidFill>
              </a:rPr>
            </a:br>
            <a:r>
              <a:rPr lang="bg-BG" altLang="en-US" dirty="0">
                <a:solidFill>
                  <a:schemeClr val="tx1"/>
                </a:solidFill>
              </a:rPr>
              <a:t>- точно изказване на въпросите, така както са записани; </a:t>
            </a:r>
            <a:br>
              <a:rPr lang="bg-BG" altLang="en-US" dirty="0">
                <a:solidFill>
                  <a:schemeClr val="tx1"/>
                </a:solidFill>
              </a:rPr>
            </a:br>
            <a:r>
              <a:rPr lang="bg-BG" altLang="en-US" dirty="0">
                <a:solidFill>
                  <a:schemeClr val="tx1"/>
                </a:solidFill>
              </a:rPr>
              <a:t>- избягване на коментар и лично мнение; </a:t>
            </a:r>
            <a:br>
              <a:rPr lang="bg-BG" altLang="en-US" dirty="0">
                <a:solidFill>
                  <a:schemeClr val="tx1"/>
                </a:solidFill>
              </a:rPr>
            </a:br>
            <a:r>
              <a:rPr lang="bg-BG" altLang="en-US" dirty="0">
                <a:solidFill>
                  <a:schemeClr val="tx1"/>
                </a:solidFill>
              </a:rPr>
              <a:t>- избягване на спорове.</a:t>
            </a:r>
            <a:br>
              <a:rPr lang="bg-BG" altLang="en-US" dirty="0">
                <a:solidFill>
                  <a:schemeClr val="tx1"/>
                </a:solidFill>
              </a:rPr>
            </a:br>
            <a:endParaRPr lang="bg-BG" altLang="en-US" dirty="0">
              <a:solidFill>
                <a:schemeClr val="tx1"/>
              </a:solidFill>
            </a:endParaRPr>
          </a:p>
        </p:txBody>
      </p:sp>
      <p:sp>
        <p:nvSpPr>
          <p:cNvPr id="2" name="Date Placeholder 1"/>
          <p:cNvSpPr>
            <a:spLocks noGrp="1"/>
          </p:cNvSpPr>
          <p:nvPr>
            <p:ph type="dt" sz="half" idx="10"/>
          </p:nvPr>
        </p:nvSpPr>
        <p:spPr/>
        <p:txBody>
          <a:bodyPr/>
          <a:lstStyle/>
          <a:p>
            <a:fld id="{C952E6D3-72BC-4EF8-AD8E-CDBD1101D0B9}"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20071500-9E3E-41B2-94DA-E9621CD689FA}" type="slidenum">
              <a:rPr lang="en-US" altLang="en-US"/>
              <a:pPr/>
              <a:t>52</a:t>
            </a:fld>
            <a:endParaRPr lang="en-US"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a:xfrm>
            <a:off x="457200" y="228600"/>
            <a:ext cx="8229600" cy="5648325"/>
          </a:xfrm>
        </p:spPr>
        <p:txBody>
          <a:bodyPr/>
          <a:lstStyle/>
          <a:p>
            <a:r>
              <a:rPr lang="bg-BG" altLang="en-US" b="1" dirty="0">
                <a:solidFill>
                  <a:srgbClr val="FF0000"/>
                </a:solidFill>
              </a:rPr>
              <a:t>3. Насочен разговор без въпросник.</a:t>
            </a:r>
            <a:r>
              <a:rPr lang="bg-BG" altLang="en-US" dirty="0"/>
              <a:t> </a:t>
            </a:r>
            <a:r>
              <a:rPr lang="bg-BG" altLang="en-US" dirty="0">
                <a:solidFill>
                  <a:schemeClr val="tx1"/>
                </a:solidFill>
              </a:rPr>
              <a:t>Има предварителна схема на провеждане и са формулирани основните теми. </a:t>
            </a:r>
            <a:br>
              <a:rPr lang="bg-BG" altLang="en-US" dirty="0">
                <a:solidFill>
                  <a:schemeClr val="tx1"/>
                </a:solidFill>
              </a:rPr>
            </a:br>
            <a:br>
              <a:rPr lang="bg-BG" altLang="en-US" dirty="0">
                <a:solidFill>
                  <a:schemeClr val="tx1"/>
                </a:solidFill>
              </a:rPr>
            </a:br>
            <a:r>
              <a:rPr lang="bg-BG" altLang="en-US" dirty="0">
                <a:solidFill>
                  <a:schemeClr val="tx1"/>
                </a:solidFill>
              </a:rPr>
              <a:t>Необходимо е да се съблюдават редица правила от страна на водещия:</a:t>
            </a:r>
          </a:p>
        </p:txBody>
      </p:sp>
      <p:sp>
        <p:nvSpPr>
          <p:cNvPr id="2" name="Date Placeholder 1"/>
          <p:cNvSpPr>
            <a:spLocks noGrp="1"/>
          </p:cNvSpPr>
          <p:nvPr>
            <p:ph type="dt" sz="half" idx="10"/>
          </p:nvPr>
        </p:nvSpPr>
        <p:spPr/>
        <p:txBody>
          <a:bodyPr/>
          <a:lstStyle/>
          <a:p>
            <a:fld id="{41FAB377-0AB3-4C88-9816-941CB8460AE0}"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6202A5C3-B9F8-4AA3-9C8D-5961A66084DD}" type="slidenum">
              <a:rPr lang="en-US" altLang="en-US"/>
              <a:pPr/>
              <a:t>53</a:t>
            </a:fld>
            <a:endParaRPr lang="en-US"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Rectangle 4"/>
          <p:cNvSpPr>
            <a:spLocks noGrp="1" noChangeArrowheads="1"/>
          </p:cNvSpPr>
          <p:nvPr>
            <p:ph type="title"/>
          </p:nvPr>
        </p:nvSpPr>
        <p:spPr>
          <a:xfrm>
            <a:off x="457200" y="228600"/>
            <a:ext cx="8229600" cy="5576888"/>
          </a:xfrm>
        </p:spPr>
        <p:txBody>
          <a:bodyPr>
            <a:normAutofit fontScale="90000"/>
          </a:bodyPr>
          <a:lstStyle/>
          <a:p>
            <a:pPr marL="360000" indent="-838200"/>
            <a:r>
              <a:rPr lang="bg-BG" altLang="en-US" sz="4000" dirty="0">
                <a:solidFill>
                  <a:schemeClr val="tx1"/>
                </a:solidFill>
              </a:rPr>
              <a:t>	- да следи за обхващане на всички предвидени теми;</a:t>
            </a:r>
            <a:br>
              <a:rPr lang="bg-BG" altLang="en-US" sz="4000" dirty="0">
                <a:solidFill>
                  <a:schemeClr val="tx1"/>
                </a:solidFill>
              </a:rPr>
            </a:br>
            <a:r>
              <a:rPr lang="bg-BG" altLang="en-US" sz="4000" dirty="0">
                <a:solidFill>
                  <a:schemeClr val="tx1"/>
                </a:solidFill>
              </a:rPr>
              <a:t>- да следи за подробното изчерпване на всички теми (може да се върне към разглеждана тема);</a:t>
            </a:r>
            <a:br>
              <a:rPr lang="bg-BG" altLang="en-US" sz="4000" dirty="0">
                <a:solidFill>
                  <a:schemeClr val="tx1"/>
                </a:solidFill>
              </a:rPr>
            </a:br>
            <a:r>
              <a:rPr lang="bg-BG" altLang="en-US" sz="4000" dirty="0">
                <a:solidFill>
                  <a:schemeClr val="tx1"/>
                </a:solidFill>
              </a:rPr>
              <a:t>- да следи за избягване на безразборното говорене по темите. </a:t>
            </a:r>
          </a:p>
        </p:txBody>
      </p:sp>
      <p:sp>
        <p:nvSpPr>
          <p:cNvPr id="2" name="Date Placeholder 1"/>
          <p:cNvSpPr>
            <a:spLocks noGrp="1"/>
          </p:cNvSpPr>
          <p:nvPr>
            <p:ph type="dt" sz="half" idx="10"/>
          </p:nvPr>
        </p:nvSpPr>
        <p:spPr/>
        <p:txBody>
          <a:bodyPr/>
          <a:lstStyle/>
          <a:p>
            <a:fld id="{2829F1BA-583A-4BB9-9AE2-F93F7975200F}"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BDC08F60-AC95-463B-B72E-B791960EAAA5}" type="slidenum">
              <a:rPr lang="en-US" altLang="en-US"/>
              <a:pPr/>
              <a:t>54</a:t>
            </a:fld>
            <a:endParaRPr lang="en-US"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6" name="Rectangle 4"/>
          <p:cNvSpPr>
            <a:spLocks noGrp="1" noChangeArrowheads="1"/>
          </p:cNvSpPr>
          <p:nvPr>
            <p:ph type="title"/>
          </p:nvPr>
        </p:nvSpPr>
        <p:spPr>
          <a:xfrm>
            <a:off x="457200" y="228600"/>
            <a:ext cx="8229600" cy="5648325"/>
          </a:xfrm>
        </p:spPr>
        <p:txBody>
          <a:bodyPr/>
          <a:lstStyle/>
          <a:p>
            <a:pPr algn="ctr">
              <a:lnSpc>
                <a:spcPct val="120000"/>
              </a:lnSpc>
            </a:pPr>
            <a:r>
              <a:rPr lang="bg-BG" altLang="en-US" sz="3200" b="1" dirty="0">
                <a:solidFill>
                  <a:srgbClr val="FF0000"/>
                </a:solidFill>
              </a:rPr>
              <a:t>МЕЖДУЛИЧНОСТНО ОБЩУВАНЕ. </a:t>
            </a:r>
            <a:br>
              <a:rPr lang="bg-BG" altLang="en-US" sz="3200" b="1" dirty="0">
                <a:solidFill>
                  <a:srgbClr val="FF0000"/>
                </a:solidFill>
              </a:rPr>
            </a:br>
            <a:r>
              <a:rPr lang="bg-BG" altLang="en-US" sz="3200" b="1" dirty="0">
                <a:solidFill>
                  <a:srgbClr val="FF0000"/>
                </a:solidFill>
              </a:rPr>
              <a:t>ПОВЕДЕНИЕ ПО ВРЕМЕ НА РАЗГОВОР</a:t>
            </a:r>
            <a:br>
              <a:rPr lang="bg-BG" altLang="en-US" sz="3200" b="1" dirty="0">
                <a:solidFill>
                  <a:srgbClr val="FF0000"/>
                </a:solidFill>
              </a:rPr>
            </a:br>
            <a:br>
              <a:rPr lang="bg-BG" altLang="en-US" dirty="0">
                <a:solidFill>
                  <a:srgbClr val="FF0000"/>
                </a:solidFill>
              </a:rPr>
            </a:br>
            <a:endParaRPr lang="bg-BG" altLang="en-US" b="1" dirty="0">
              <a:solidFill>
                <a:srgbClr val="FF0000"/>
              </a:solidFill>
            </a:endParaRPr>
          </a:p>
        </p:txBody>
      </p:sp>
      <p:sp>
        <p:nvSpPr>
          <p:cNvPr id="2" name="Date Placeholder 1"/>
          <p:cNvSpPr>
            <a:spLocks noGrp="1"/>
          </p:cNvSpPr>
          <p:nvPr>
            <p:ph type="dt" sz="half" idx="10"/>
          </p:nvPr>
        </p:nvSpPr>
        <p:spPr/>
        <p:txBody>
          <a:bodyPr/>
          <a:lstStyle/>
          <a:p>
            <a:fld id="{7F2582D2-4E11-4AE9-8494-2E6EA6EA10D2}"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69ED3F39-5F92-4D8A-845E-386A313166B9}" type="slidenum">
              <a:rPr lang="en-US" altLang="en-US"/>
              <a:pPr/>
              <a:t>55</a:t>
            </a:fld>
            <a:endParaRPr lang="en-US"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4" name="Rectangle 4"/>
          <p:cNvSpPr>
            <a:spLocks noGrp="1" noChangeArrowheads="1"/>
          </p:cNvSpPr>
          <p:nvPr>
            <p:ph type="title"/>
          </p:nvPr>
        </p:nvSpPr>
        <p:spPr>
          <a:xfrm>
            <a:off x="457200" y="476672"/>
            <a:ext cx="8229600" cy="5544616"/>
          </a:xfrm>
        </p:spPr>
        <p:txBody>
          <a:bodyPr>
            <a:normAutofit/>
          </a:bodyPr>
          <a:lstStyle/>
          <a:p>
            <a:pPr marL="360000" indent="-838200">
              <a:lnSpc>
                <a:spcPct val="114000"/>
              </a:lnSpc>
            </a:pPr>
            <a:r>
              <a:rPr lang="en-US" altLang="en-US" sz="4000" dirty="0"/>
              <a:t>	</a:t>
            </a:r>
            <a:r>
              <a:rPr lang="en-US" altLang="en-US" sz="3200" dirty="0">
                <a:solidFill>
                  <a:schemeClr val="tx1"/>
                </a:solidFill>
              </a:rPr>
              <a:t>1. </a:t>
            </a:r>
            <a:r>
              <a:rPr lang="bg-BG" altLang="en-US" sz="3200" dirty="0">
                <a:solidFill>
                  <a:schemeClr val="tx1"/>
                </a:solidFill>
              </a:rPr>
              <a:t>Поведение за вземане на решение </a:t>
            </a:r>
            <a:br>
              <a:rPr lang="bg-BG" altLang="en-US" sz="3200" dirty="0">
                <a:solidFill>
                  <a:schemeClr val="tx1"/>
                </a:solidFill>
              </a:rPr>
            </a:br>
            <a:r>
              <a:rPr lang="bg-BG" altLang="en-US" sz="3200" dirty="0">
                <a:solidFill>
                  <a:schemeClr val="tx1"/>
                </a:solidFill>
              </a:rPr>
              <a:t>2. Поведение на подкрепа.</a:t>
            </a:r>
            <a:br>
              <a:rPr lang="bg-BG" altLang="en-US" sz="3200" dirty="0">
                <a:solidFill>
                  <a:schemeClr val="tx1"/>
                </a:solidFill>
              </a:rPr>
            </a:br>
            <a:r>
              <a:rPr lang="bg-BG" altLang="en-US" sz="3200" dirty="0">
                <a:solidFill>
                  <a:schemeClr val="tx1"/>
                </a:solidFill>
              </a:rPr>
              <a:t>3. Поведение на даване на преценка. </a:t>
            </a:r>
            <a:br>
              <a:rPr lang="bg-BG" altLang="en-US" sz="3200" dirty="0">
                <a:solidFill>
                  <a:schemeClr val="tx1"/>
                </a:solidFill>
              </a:rPr>
            </a:br>
            <a:r>
              <a:rPr lang="bg-BG" altLang="en-US" sz="3200" dirty="0">
                <a:solidFill>
                  <a:schemeClr val="tx1"/>
                </a:solidFill>
              </a:rPr>
              <a:t>4. Поведение на съдник. </a:t>
            </a:r>
            <a:br>
              <a:rPr lang="bg-BG" altLang="en-US" sz="3200" dirty="0">
                <a:solidFill>
                  <a:schemeClr val="tx1"/>
                </a:solidFill>
              </a:rPr>
            </a:br>
            <a:r>
              <a:rPr lang="bg-BG" altLang="en-US" sz="3200" dirty="0">
                <a:solidFill>
                  <a:schemeClr val="tx1"/>
                </a:solidFill>
              </a:rPr>
              <a:t>5. Изпитващо поведение. </a:t>
            </a:r>
            <a:br>
              <a:rPr lang="bg-BG" altLang="en-US" sz="3200" dirty="0">
                <a:solidFill>
                  <a:schemeClr val="tx1"/>
                </a:solidFill>
              </a:rPr>
            </a:br>
            <a:r>
              <a:rPr lang="bg-BG" altLang="en-US" sz="3200" dirty="0">
                <a:solidFill>
                  <a:schemeClr val="tx1"/>
                </a:solidFill>
              </a:rPr>
              <a:t>6.Тълкувателно поведение.</a:t>
            </a:r>
            <a:br>
              <a:rPr lang="bg-BG" altLang="en-US" sz="3200" dirty="0">
                <a:solidFill>
                  <a:schemeClr val="tx1"/>
                </a:solidFill>
              </a:rPr>
            </a:br>
            <a:r>
              <a:rPr lang="bg-BG" altLang="en-US" sz="3200" dirty="0">
                <a:solidFill>
                  <a:schemeClr val="tx1"/>
                </a:solidFill>
              </a:rPr>
              <a:t>7. Поведение на слушане и дълбоко разбиране.  </a:t>
            </a:r>
            <a:br>
              <a:rPr lang="bg-BG" altLang="en-US" sz="3200" dirty="0">
                <a:solidFill>
                  <a:schemeClr val="tx1"/>
                </a:solidFill>
              </a:rPr>
            </a:br>
            <a:r>
              <a:rPr lang="bg-BG" altLang="en-US" sz="3200" dirty="0">
                <a:solidFill>
                  <a:schemeClr val="tx1"/>
                </a:solidFill>
              </a:rPr>
              <a:t>8. Поведение на оставка и самотек.</a:t>
            </a:r>
          </a:p>
        </p:txBody>
      </p:sp>
      <p:sp>
        <p:nvSpPr>
          <p:cNvPr id="2" name="Date Placeholder 1"/>
          <p:cNvSpPr>
            <a:spLocks noGrp="1"/>
          </p:cNvSpPr>
          <p:nvPr>
            <p:ph type="dt" sz="half" idx="10"/>
          </p:nvPr>
        </p:nvSpPr>
        <p:spPr/>
        <p:txBody>
          <a:bodyPr/>
          <a:lstStyle/>
          <a:p>
            <a:fld id="{6EAD5C28-007D-4383-B0D4-3446B025602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47B56BF2-BF1C-47E5-9E67-C34ED97350CF}" type="slidenum">
              <a:rPr lang="en-US" altLang="en-US"/>
              <a:pPr/>
              <a:t>56</a:t>
            </a:fld>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a:xfrm>
            <a:off x="457200" y="228600"/>
            <a:ext cx="8229600" cy="5648325"/>
          </a:xfrm>
        </p:spPr>
        <p:txBody>
          <a:bodyPr/>
          <a:lstStyle/>
          <a:p>
            <a:pPr algn="ctr">
              <a:lnSpc>
                <a:spcPct val="110000"/>
              </a:lnSpc>
            </a:pPr>
            <a:r>
              <a:rPr lang="bg-BG" altLang="en-US" dirty="0">
                <a:solidFill>
                  <a:srgbClr val="FF0000"/>
                </a:solidFill>
              </a:rPr>
              <a:t>Поведението на ръководителите с различни стилове по време на разговор може да бъде:</a:t>
            </a:r>
            <a:br>
              <a:rPr lang="bg-BG" altLang="en-US" dirty="0">
                <a:solidFill>
                  <a:srgbClr val="FF0000"/>
                </a:solidFill>
              </a:rPr>
            </a:br>
            <a:br>
              <a:rPr lang="bg-BG" altLang="en-US" dirty="0">
                <a:solidFill>
                  <a:srgbClr val="FF0000"/>
                </a:solidFill>
              </a:rPr>
            </a:br>
            <a:endParaRPr lang="bg-BG" altLang="en-US" dirty="0">
              <a:solidFill>
                <a:srgbClr val="FF0000"/>
              </a:solidFill>
            </a:endParaRPr>
          </a:p>
        </p:txBody>
      </p:sp>
      <p:sp>
        <p:nvSpPr>
          <p:cNvPr id="2" name="Date Placeholder 1"/>
          <p:cNvSpPr>
            <a:spLocks noGrp="1"/>
          </p:cNvSpPr>
          <p:nvPr>
            <p:ph type="dt" sz="half" idx="10"/>
          </p:nvPr>
        </p:nvSpPr>
        <p:spPr/>
        <p:txBody>
          <a:bodyPr/>
          <a:lstStyle/>
          <a:p>
            <a:fld id="{94250D78-D6E5-4064-AD58-D71467B44824}"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70CCB89D-C02A-476D-8345-6AFA2CE190D7}" type="slidenum">
              <a:rPr lang="en-US" altLang="en-US"/>
              <a:pPr/>
              <a:t>57</a:t>
            </a:fld>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C5248-C4F1-45A9-BEE8-61BB24EF9F86}" type="datetime1">
              <a:rPr lang="en-US" altLang="en-US" smtClean="0"/>
              <a:pPr/>
              <a:t>3/26/2020</a:t>
            </a:fld>
            <a:endParaRPr lang="en-US" altLang="en-US"/>
          </a:p>
        </p:txBody>
      </p:sp>
      <p:sp>
        <p:nvSpPr>
          <p:cNvPr id="31" name="Slide Number Placeholder 4"/>
          <p:cNvSpPr>
            <a:spLocks noGrp="1"/>
          </p:cNvSpPr>
          <p:nvPr>
            <p:ph type="sldNum" sz="quarter" idx="12"/>
          </p:nvPr>
        </p:nvSpPr>
        <p:spPr/>
        <p:txBody>
          <a:bodyPr/>
          <a:lstStyle/>
          <a:p>
            <a:fld id="{0B66488A-96D8-4677-ACDF-EA325E068BB9}" type="slidenum">
              <a:rPr lang="en-US" altLang="en-US"/>
              <a:pPr/>
              <a:t>58</a:t>
            </a:fld>
            <a:endParaRPr lang="en-US" altLang="en-US"/>
          </a:p>
        </p:txBody>
      </p:sp>
      <p:graphicFrame>
        <p:nvGraphicFramePr>
          <p:cNvPr id="191596" name="Group 108"/>
          <p:cNvGraphicFramePr>
            <a:graphicFrameLocks noGrp="1"/>
          </p:cNvGraphicFramePr>
          <p:nvPr>
            <p:extLst>
              <p:ext uri="{D42A27DB-BD31-4B8C-83A1-F6EECF244321}">
                <p14:modId xmlns:p14="http://schemas.microsoft.com/office/powerpoint/2010/main" val="4114178706"/>
              </p:ext>
            </p:extLst>
          </p:nvPr>
        </p:nvGraphicFramePr>
        <p:xfrm>
          <a:off x="611188" y="476671"/>
          <a:ext cx="7848600" cy="5184356"/>
        </p:xfrm>
        <a:graphic>
          <a:graphicData uri="http://schemas.openxmlformats.org/drawingml/2006/table">
            <a:tbl>
              <a:tblPr/>
              <a:tblGrid>
                <a:gridCol w="2089150">
                  <a:extLst>
                    <a:ext uri="{9D8B030D-6E8A-4147-A177-3AD203B41FA5}">
                      <a16:colId xmlns:a16="http://schemas.microsoft.com/office/drawing/2014/main" val="20000"/>
                    </a:ext>
                  </a:extLst>
                </a:gridCol>
                <a:gridCol w="1738312">
                  <a:extLst>
                    <a:ext uri="{9D8B030D-6E8A-4147-A177-3AD203B41FA5}">
                      <a16:colId xmlns:a16="http://schemas.microsoft.com/office/drawing/2014/main" val="20001"/>
                    </a:ext>
                  </a:extLst>
                </a:gridCol>
                <a:gridCol w="2122488">
                  <a:extLst>
                    <a:ext uri="{9D8B030D-6E8A-4147-A177-3AD203B41FA5}">
                      <a16:colId xmlns:a16="http://schemas.microsoft.com/office/drawing/2014/main" val="20002"/>
                    </a:ext>
                  </a:extLst>
                </a:gridCol>
                <a:gridCol w="1898650">
                  <a:extLst>
                    <a:ext uri="{9D8B030D-6E8A-4147-A177-3AD203B41FA5}">
                      <a16:colId xmlns:a16="http://schemas.microsoft.com/office/drawing/2014/main" val="20003"/>
                    </a:ext>
                  </a:extLst>
                </a:gridCol>
              </a:tblGrid>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rgbClr val="FF0000"/>
                          </a:solidFill>
                          <a:effectLst/>
                          <a:latin typeface="+mn-lt"/>
                          <a:cs typeface="Times New Roman" pitchFamily="18" charset="0"/>
                        </a:rPr>
                        <a:t>СТИЛОВЕ </a:t>
                      </a:r>
                      <a:endParaRPr kumimoji="0" lang="bg-BG" altLang="en-US" sz="18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0"/>
                      </a:schemeClr>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rgbClr val="FF0000"/>
                          </a:solidFill>
                          <a:effectLst/>
                          <a:latin typeface="+mn-lt"/>
                          <a:cs typeface="Times New Roman" pitchFamily="18" charset="0"/>
                        </a:rPr>
                        <a:t>В началото на разговора</a:t>
                      </a:r>
                      <a:endParaRPr kumimoji="0" lang="bg-BG" altLang="en-US" sz="18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rgbClr val="FF0000"/>
                          </a:solidFill>
                          <a:effectLst/>
                          <a:latin typeface="+mn-lt"/>
                          <a:cs typeface="Times New Roman" pitchFamily="18" charset="0"/>
                        </a:rPr>
                        <a:t>По време на разговора</a:t>
                      </a:r>
                      <a:endParaRPr kumimoji="0" lang="bg-BG" altLang="en-US" sz="18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a:ln>
                            <a:noFill/>
                          </a:ln>
                          <a:solidFill>
                            <a:srgbClr val="FF0000"/>
                          </a:solidFill>
                          <a:effectLst/>
                          <a:latin typeface="+mn-lt"/>
                          <a:cs typeface="Times New Roman" pitchFamily="18" charset="0"/>
                        </a:rPr>
                        <a:t>В края на разговора</a:t>
                      </a:r>
                      <a:endParaRPr kumimoji="0" lang="bg-BG" altLang="en-US" sz="18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Авторитарен </a:t>
                      </a:r>
                      <a:endParaRPr kumimoji="0" lang="bg-BG" altLang="en-US" sz="20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налага целите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налага идеите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прави изводи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Демократичен </a:t>
                      </a:r>
                      <a:endParaRPr kumimoji="0" lang="bg-BG" altLang="en-US" sz="20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определя целта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реформира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предлага обобщения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rgbClr val="FF0000"/>
                          </a:solidFill>
                          <a:effectLst/>
                          <a:latin typeface="+mn-lt"/>
                          <a:cs typeface="Times New Roman" pitchFamily="18" charset="0"/>
                        </a:rPr>
                        <a:t>Либерален </a:t>
                      </a:r>
                      <a:endParaRPr kumimoji="0" lang="bg-BG" altLang="en-US" sz="2000" b="1" i="0" u="none" strike="noStrike" cap="none" normalizeH="0" baseline="0" dirty="0">
                        <a:ln>
                          <a:noFill/>
                        </a:ln>
                        <a:solidFill>
                          <a:srgbClr val="FF0000"/>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няма намеса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всеки прави каквото иска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a:ln>
                            <a:noFill/>
                          </a:ln>
                          <a:solidFill>
                            <a:schemeClr val="tx1"/>
                          </a:solidFill>
                          <a:effectLst/>
                          <a:latin typeface="+mn-lt"/>
                          <a:cs typeface="Times New Roman" pitchFamily="18" charset="0"/>
                        </a:rPr>
                        <a:t>няма намеса </a:t>
                      </a:r>
                      <a:endParaRPr kumimoji="0" lang="bg-BG" altLang="en-US" sz="2000" b="1" i="0" u="none" strike="noStrike" cap="none" normalizeH="0" baseline="0" dirty="0">
                        <a:ln>
                          <a:noFill/>
                        </a:ln>
                        <a:solidFill>
                          <a:schemeClr val="tx1"/>
                        </a:solidFill>
                        <a:effectLst/>
                        <a:latin typeface="+mn-lt"/>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Rectangle 4"/>
          <p:cNvSpPr>
            <a:spLocks noGrp="1" noChangeArrowheads="1"/>
          </p:cNvSpPr>
          <p:nvPr>
            <p:ph type="title"/>
          </p:nvPr>
        </p:nvSpPr>
        <p:spPr>
          <a:xfrm>
            <a:off x="457200" y="228600"/>
            <a:ext cx="8229600" cy="5576888"/>
          </a:xfrm>
        </p:spPr>
        <p:txBody>
          <a:bodyPr>
            <a:normAutofit/>
          </a:bodyPr>
          <a:lstStyle/>
          <a:p>
            <a:r>
              <a:rPr lang="bg-BG" altLang="en-US" sz="3400" b="1" dirty="0">
                <a:solidFill>
                  <a:srgbClr val="FF0000"/>
                </a:solidFill>
              </a:rPr>
              <a:t>Подготовка и водене на разговор</a:t>
            </a:r>
            <a:br>
              <a:rPr lang="bg-BG" altLang="en-US" sz="3400" b="1" dirty="0">
                <a:solidFill>
                  <a:srgbClr val="FF0000"/>
                </a:solidFill>
              </a:rPr>
            </a:br>
            <a:r>
              <a:rPr lang="bg-BG" altLang="en-US" sz="3400" dirty="0">
                <a:solidFill>
                  <a:schemeClr val="tx1"/>
                </a:solidFill>
              </a:rPr>
              <a:t>1. Подготовка на разговора. </a:t>
            </a:r>
            <a:br>
              <a:rPr lang="bg-BG" altLang="en-US" sz="3400" dirty="0">
                <a:solidFill>
                  <a:schemeClr val="tx1"/>
                </a:solidFill>
              </a:rPr>
            </a:br>
            <a:r>
              <a:rPr lang="bg-BG" altLang="en-US" sz="3400" dirty="0">
                <a:solidFill>
                  <a:schemeClr val="tx1"/>
                </a:solidFill>
              </a:rPr>
              <a:t>- Материално-техническа организация. </a:t>
            </a:r>
            <a:br>
              <a:rPr lang="bg-BG" altLang="en-US" sz="3400" dirty="0">
                <a:solidFill>
                  <a:schemeClr val="tx1"/>
                </a:solidFill>
              </a:rPr>
            </a:br>
            <a:r>
              <a:rPr lang="bg-BG" altLang="en-US" sz="3400" dirty="0">
                <a:solidFill>
                  <a:schemeClr val="tx1"/>
                </a:solidFill>
              </a:rPr>
              <a:t>- Подготовка на съдържанието на разговора.</a:t>
            </a:r>
            <a:r>
              <a:rPr lang="bg-BG" altLang="en-US" dirty="0">
                <a:solidFill>
                  <a:schemeClr val="tx1"/>
                </a:solidFill>
              </a:rPr>
              <a:t> </a:t>
            </a:r>
            <a:br>
              <a:rPr lang="bg-BG" altLang="en-US" dirty="0">
                <a:solidFill>
                  <a:schemeClr val="tx1"/>
                </a:solidFill>
              </a:rPr>
            </a:br>
            <a:r>
              <a:rPr lang="bg-BG" altLang="en-US" sz="3400" dirty="0">
                <a:solidFill>
                  <a:schemeClr val="tx1"/>
                </a:solidFill>
              </a:rPr>
              <a:t>2. Протичане на разговора (техника на водене на разговора).</a:t>
            </a:r>
            <a:r>
              <a:rPr lang="bg-BG" altLang="en-US" dirty="0">
                <a:solidFill>
                  <a:schemeClr val="tx1"/>
                </a:solidFill>
              </a:rPr>
              <a:t> </a:t>
            </a:r>
            <a:br>
              <a:rPr lang="bg-BG" altLang="en-US" dirty="0">
                <a:solidFill>
                  <a:schemeClr val="tx1"/>
                </a:solidFill>
              </a:rPr>
            </a:br>
            <a:r>
              <a:rPr lang="bg-BG" altLang="en-US" sz="3400" dirty="0">
                <a:solidFill>
                  <a:schemeClr val="tx1"/>
                </a:solidFill>
              </a:rPr>
              <a:t>3. Резюме на информацията</a:t>
            </a:r>
            <a:r>
              <a:rPr lang="bg-BG" altLang="en-US" dirty="0">
                <a:solidFill>
                  <a:schemeClr val="tx1"/>
                </a:solidFill>
              </a:rPr>
              <a:t> </a:t>
            </a:r>
            <a:br>
              <a:rPr lang="bg-BG" altLang="en-US" dirty="0">
                <a:solidFill>
                  <a:schemeClr val="tx1"/>
                </a:solidFill>
              </a:rPr>
            </a:br>
            <a:r>
              <a:rPr lang="bg-BG" altLang="en-US" sz="3400" dirty="0">
                <a:solidFill>
                  <a:schemeClr val="tx1"/>
                </a:solidFill>
              </a:rPr>
              <a:t>4. Развръзка (край) на разговора</a:t>
            </a:r>
            <a:r>
              <a:rPr lang="bg-BG" altLang="en-US" dirty="0">
                <a:solidFill>
                  <a:schemeClr val="tx1"/>
                </a:solidFill>
              </a:rPr>
              <a:t> </a:t>
            </a:r>
          </a:p>
        </p:txBody>
      </p:sp>
      <p:sp>
        <p:nvSpPr>
          <p:cNvPr id="2" name="Date Placeholder 1"/>
          <p:cNvSpPr>
            <a:spLocks noGrp="1"/>
          </p:cNvSpPr>
          <p:nvPr>
            <p:ph type="dt" sz="half" idx="10"/>
          </p:nvPr>
        </p:nvSpPr>
        <p:spPr/>
        <p:txBody>
          <a:bodyPr/>
          <a:lstStyle/>
          <a:p>
            <a:fld id="{16149D29-066F-48F7-B046-4AB201F986AB}"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D05116BF-CBF5-45B3-95D8-9B303417E832}" type="slidenum">
              <a:rPr lang="en-US" altLang="en-US"/>
              <a:pPr/>
              <a:t>59</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60478"/>
          </a:xfrm>
        </p:spPr>
        <p:txBody>
          <a:bodyPr>
            <a:normAutofit/>
          </a:bodyPr>
          <a:lstStyle/>
          <a:p>
            <a:pPr algn="l"/>
            <a:r>
              <a:rPr lang="bg-BG" sz="2800" i="1" dirty="0">
                <a:solidFill>
                  <a:srgbClr val="C00000"/>
                </a:solidFill>
                <a:effectLst/>
              </a:rPr>
              <a:t>Комуникацията</a:t>
            </a:r>
            <a:r>
              <a:rPr lang="bg-BG" sz="2800" i="1" dirty="0">
                <a:solidFill>
                  <a:schemeClr val="tx1"/>
                </a:solidFill>
                <a:effectLst/>
              </a:rPr>
              <a:t> в организацията</a:t>
            </a:r>
            <a:r>
              <a:rPr lang="bg-BG" sz="2800" dirty="0">
                <a:solidFill>
                  <a:schemeClr val="tx1"/>
                </a:solidFill>
                <a:effectLst/>
              </a:rPr>
              <a:t> представлява способността на дадена институция да предава информация на своите членове и да получава информация от тях по подходящ начин.</a:t>
            </a:r>
            <a:br>
              <a:rPr lang="bg-BG" sz="2800" dirty="0">
                <a:solidFill>
                  <a:schemeClr val="tx1"/>
                </a:solidFill>
                <a:effectLst/>
              </a:rPr>
            </a:br>
            <a:br>
              <a:rPr lang="en-US" sz="2800" dirty="0">
                <a:solidFill>
                  <a:schemeClr val="tx1"/>
                </a:solidFill>
                <a:effectLst/>
              </a:rPr>
            </a:br>
            <a:r>
              <a:rPr lang="bg-BG" sz="2800" dirty="0">
                <a:solidFill>
                  <a:schemeClr val="tx1"/>
                </a:solidFill>
                <a:effectLst/>
              </a:rPr>
              <a:t>Информацията може да се предава чрез разнообразие от вербални, невербални, електронни и други комуникационни модели.</a:t>
            </a:r>
            <a:br>
              <a:rPr lang="bg-BG" sz="2800" dirty="0">
                <a:solidFill>
                  <a:schemeClr val="tx1"/>
                </a:solidFill>
                <a:effectLst/>
              </a:rPr>
            </a:br>
            <a:r>
              <a:rPr lang="bg-BG" sz="2800" dirty="0">
                <a:effectLst/>
              </a:rPr>
              <a:t>  </a:t>
            </a:r>
            <a:endParaRPr lang="en-US" sz="2800" dirty="0">
              <a:effectLst/>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6</a:t>
            </a:fld>
            <a:endParaRPr lang="en-US" altLang="en-US"/>
          </a:p>
        </p:txBody>
      </p:sp>
    </p:spTree>
    <p:extLst>
      <p:ext uri="{BB962C8B-B14F-4D97-AF65-F5344CB8AC3E}">
        <p14:creationId xmlns:p14="http://schemas.microsoft.com/office/powerpoint/2010/main" val="34403914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Rectangle 4"/>
          <p:cNvSpPr>
            <a:spLocks noGrp="1" noChangeArrowheads="1"/>
          </p:cNvSpPr>
          <p:nvPr>
            <p:ph type="title"/>
          </p:nvPr>
        </p:nvSpPr>
        <p:spPr>
          <a:xfrm>
            <a:off x="457200" y="228600"/>
            <a:ext cx="8229600" cy="5721350"/>
          </a:xfrm>
        </p:spPr>
        <p:txBody>
          <a:bodyPr/>
          <a:lstStyle/>
          <a:p>
            <a:pPr algn="ctr">
              <a:lnSpc>
                <a:spcPct val="120000"/>
              </a:lnSpc>
            </a:pPr>
            <a:r>
              <a:rPr lang="bg-BG" altLang="en-US" b="1" dirty="0">
                <a:solidFill>
                  <a:srgbClr val="FF0000"/>
                </a:solidFill>
              </a:rPr>
              <a:t>ПОДГОТОВКА И ПРОВЕЖДАНЕ НА СЪВЕЩАНИЯ /РАБОТНИ СРЕЩИ/</a:t>
            </a:r>
            <a:br>
              <a:rPr lang="bg-BG" altLang="en-US" b="1" dirty="0">
                <a:solidFill>
                  <a:srgbClr val="FF0000"/>
                </a:solidFill>
              </a:rPr>
            </a:br>
            <a:br>
              <a:rPr lang="bg-BG" altLang="en-US" dirty="0">
                <a:solidFill>
                  <a:srgbClr val="FF0000"/>
                </a:solidFill>
              </a:rPr>
            </a:br>
            <a:br>
              <a:rPr lang="bg-BG" altLang="en-US" dirty="0">
                <a:solidFill>
                  <a:srgbClr val="FF0000"/>
                </a:solidFill>
              </a:rPr>
            </a:br>
            <a:endParaRPr lang="bg-BG" altLang="en-US" dirty="0"/>
          </a:p>
        </p:txBody>
      </p:sp>
      <p:sp>
        <p:nvSpPr>
          <p:cNvPr id="2" name="Date Placeholder 1"/>
          <p:cNvSpPr>
            <a:spLocks noGrp="1"/>
          </p:cNvSpPr>
          <p:nvPr>
            <p:ph type="dt" sz="half" idx="10"/>
          </p:nvPr>
        </p:nvSpPr>
        <p:spPr/>
        <p:txBody>
          <a:bodyPr/>
          <a:lstStyle/>
          <a:p>
            <a:fld id="{0A557C30-DADF-4388-9385-C74ECB71A95C}"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5F861DF3-07E1-49CF-ABDE-C666CDC0D2CC}" type="slidenum">
              <a:rPr lang="en-US" altLang="en-US"/>
              <a:pPr/>
              <a:t>60</a:t>
            </a:fld>
            <a:endParaRPr lang="en-US"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Rectangle 4"/>
          <p:cNvSpPr>
            <a:spLocks noGrp="1" noChangeArrowheads="1"/>
          </p:cNvSpPr>
          <p:nvPr>
            <p:ph type="title"/>
          </p:nvPr>
        </p:nvSpPr>
        <p:spPr>
          <a:xfrm>
            <a:off x="457200" y="228600"/>
            <a:ext cx="8229600" cy="5576888"/>
          </a:xfrm>
        </p:spPr>
        <p:txBody>
          <a:bodyPr>
            <a:normAutofit fontScale="90000"/>
          </a:bodyPr>
          <a:lstStyle/>
          <a:p>
            <a:pPr>
              <a:lnSpc>
                <a:spcPct val="140000"/>
              </a:lnSpc>
            </a:pPr>
            <a:r>
              <a:rPr lang="bg-BG" altLang="en-US" sz="4000" b="1" dirty="0">
                <a:solidFill>
                  <a:srgbClr val="FF0000"/>
                </a:solidFill>
              </a:rPr>
              <a:t>Видове съвещания</a:t>
            </a:r>
            <a:r>
              <a:rPr lang="bg-BG" altLang="en-US" sz="4000" dirty="0"/>
              <a:t>: </a:t>
            </a:r>
            <a:br>
              <a:rPr lang="bg-BG" altLang="en-US" sz="4000" dirty="0"/>
            </a:br>
            <a:r>
              <a:rPr lang="bg-BG" altLang="en-US" sz="4000" dirty="0">
                <a:solidFill>
                  <a:schemeClr val="tx1"/>
                </a:solidFill>
              </a:rPr>
              <a:t>1. Информационни:</a:t>
            </a:r>
            <a:br>
              <a:rPr lang="bg-BG" altLang="en-US" sz="4000" dirty="0">
                <a:solidFill>
                  <a:schemeClr val="tx1"/>
                </a:solidFill>
              </a:rPr>
            </a:br>
            <a:r>
              <a:rPr lang="bg-BG" altLang="en-US" sz="4000" dirty="0">
                <a:solidFill>
                  <a:schemeClr val="tx1"/>
                </a:solidFill>
              </a:rPr>
              <a:t>- За даване на информация </a:t>
            </a:r>
            <a:br>
              <a:rPr lang="bg-BG" altLang="en-US" sz="4000" dirty="0">
                <a:solidFill>
                  <a:schemeClr val="tx1"/>
                </a:solidFill>
              </a:rPr>
            </a:br>
            <a:r>
              <a:rPr lang="bg-BG" altLang="en-US" sz="4000" dirty="0">
                <a:solidFill>
                  <a:schemeClr val="tx1"/>
                </a:solidFill>
              </a:rPr>
              <a:t>- За събиране на информация</a:t>
            </a:r>
            <a:br>
              <a:rPr lang="bg-BG" altLang="en-US" sz="4000" dirty="0">
                <a:solidFill>
                  <a:schemeClr val="tx1"/>
                </a:solidFill>
              </a:rPr>
            </a:br>
            <a:r>
              <a:rPr lang="bg-BG" altLang="en-US" sz="4000" dirty="0">
                <a:solidFill>
                  <a:schemeClr val="tx1"/>
                </a:solidFill>
              </a:rPr>
              <a:t>2. За решаване на проблем </a:t>
            </a:r>
            <a:br>
              <a:rPr lang="bg-BG" altLang="en-US" sz="4000" dirty="0">
                <a:solidFill>
                  <a:schemeClr val="tx1"/>
                </a:solidFill>
              </a:rPr>
            </a:br>
            <a:r>
              <a:rPr lang="bg-BG" altLang="en-US" sz="4000" dirty="0">
                <a:solidFill>
                  <a:schemeClr val="tx1"/>
                </a:solidFill>
              </a:rPr>
              <a:t>3. Съвещания за договаряне  </a:t>
            </a:r>
            <a:br>
              <a:rPr lang="bg-BG" altLang="en-US" sz="4000" dirty="0"/>
            </a:br>
            <a:endParaRPr lang="bg-BG" altLang="en-US" sz="4000" dirty="0"/>
          </a:p>
        </p:txBody>
      </p:sp>
      <p:sp>
        <p:nvSpPr>
          <p:cNvPr id="2" name="Date Placeholder 1"/>
          <p:cNvSpPr>
            <a:spLocks noGrp="1"/>
          </p:cNvSpPr>
          <p:nvPr>
            <p:ph type="dt" sz="half" idx="10"/>
          </p:nvPr>
        </p:nvSpPr>
        <p:spPr/>
        <p:txBody>
          <a:bodyPr/>
          <a:lstStyle/>
          <a:p>
            <a:fld id="{5EB4CCC3-1B6A-42D0-906D-AD4FE4AF5FC1}"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E4CBD3AB-CEC8-409D-8091-1D63BCAB9DB6}" type="slidenum">
              <a:rPr lang="en-US" altLang="en-US"/>
              <a:pPr/>
              <a:t>61</a:t>
            </a:fld>
            <a:endParaRPr lang="en-US"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Rectangle 4"/>
          <p:cNvSpPr>
            <a:spLocks noGrp="1" noChangeArrowheads="1"/>
          </p:cNvSpPr>
          <p:nvPr>
            <p:ph type="title"/>
          </p:nvPr>
        </p:nvSpPr>
        <p:spPr>
          <a:xfrm>
            <a:off x="457200" y="228600"/>
            <a:ext cx="8229600" cy="5505450"/>
          </a:xfrm>
        </p:spPr>
        <p:txBody>
          <a:bodyPr>
            <a:normAutofit fontScale="90000"/>
          </a:bodyPr>
          <a:lstStyle/>
          <a:p>
            <a:pPr>
              <a:lnSpc>
                <a:spcPct val="150000"/>
              </a:lnSpc>
            </a:pPr>
            <a:br>
              <a:rPr lang="bg-BG" altLang="en-US" dirty="0">
                <a:solidFill>
                  <a:srgbClr val="FF0000"/>
                </a:solidFill>
              </a:rPr>
            </a:br>
            <a:br>
              <a:rPr lang="bg-BG" altLang="en-US" dirty="0">
                <a:solidFill>
                  <a:srgbClr val="FF0000"/>
                </a:solidFill>
              </a:rPr>
            </a:br>
            <a:r>
              <a:rPr lang="bg-BG" altLang="en-US" dirty="0">
                <a:solidFill>
                  <a:srgbClr val="FF0000"/>
                </a:solidFill>
              </a:rPr>
              <a:t>Роли на водещия:</a:t>
            </a:r>
            <a:br>
              <a:rPr lang="bg-BG" altLang="en-US" dirty="0">
                <a:solidFill>
                  <a:srgbClr val="FF0000"/>
                </a:solidFill>
              </a:rPr>
            </a:br>
            <a:r>
              <a:rPr lang="bg-BG" altLang="en-US" dirty="0">
                <a:solidFill>
                  <a:schemeClr val="tx1"/>
                </a:solidFill>
              </a:rPr>
              <a:t>1. Продуктивна роля. </a:t>
            </a:r>
            <a:br>
              <a:rPr lang="bg-BG" altLang="en-US" dirty="0">
                <a:solidFill>
                  <a:schemeClr val="tx1"/>
                </a:solidFill>
              </a:rPr>
            </a:br>
            <a:r>
              <a:rPr lang="bg-BG" altLang="en-US" dirty="0">
                <a:solidFill>
                  <a:schemeClr val="tx1"/>
                </a:solidFill>
              </a:rPr>
              <a:t>2. Улеснителна роля. </a:t>
            </a:r>
            <a:br>
              <a:rPr lang="bg-BG" altLang="en-US" dirty="0">
                <a:solidFill>
                  <a:schemeClr val="tx1"/>
                </a:solidFill>
              </a:rPr>
            </a:br>
            <a:r>
              <a:rPr lang="bg-BG" altLang="en-US" dirty="0">
                <a:solidFill>
                  <a:schemeClr val="tx1"/>
                </a:solidFill>
              </a:rPr>
              <a:t>3. Регулираща -възпитателна.</a:t>
            </a:r>
            <a:br>
              <a:rPr lang="bg-BG" altLang="en-US" dirty="0">
                <a:solidFill>
                  <a:schemeClr val="tx1"/>
                </a:solidFill>
              </a:rPr>
            </a:br>
            <a:br>
              <a:rPr lang="bg-BG" altLang="en-US" dirty="0">
                <a:solidFill>
                  <a:schemeClr val="tx1"/>
                </a:solidFill>
              </a:rPr>
            </a:br>
            <a:r>
              <a:rPr lang="bg-BG" altLang="en-US" dirty="0">
                <a:solidFill>
                  <a:schemeClr val="tx1"/>
                </a:solidFill>
              </a:rPr>
              <a:t> </a:t>
            </a:r>
          </a:p>
        </p:txBody>
      </p:sp>
      <p:sp>
        <p:nvSpPr>
          <p:cNvPr id="2" name="Date Placeholder 1"/>
          <p:cNvSpPr>
            <a:spLocks noGrp="1"/>
          </p:cNvSpPr>
          <p:nvPr>
            <p:ph type="dt" sz="half" idx="10"/>
          </p:nvPr>
        </p:nvSpPr>
        <p:spPr/>
        <p:txBody>
          <a:bodyPr/>
          <a:lstStyle/>
          <a:p>
            <a:fld id="{4D964708-0353-46A9-9011-EF2F0A9C1C2D}"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BC1826D4-93EF-4DAF-A814-B4DFB12FC2FA}" type="slidenum">
              <a:rPr lang="en-US" altLang="en-US"/>
              <a:pPr/>
              <a:t>62</a:t>
            </a:fld>
            <a:endParaRPr lang="en-US"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8" name="Rectangle 4"/>
          <p:cNvSpPr>
            <a:spLocks noGrp="1" noChangeArrowheads="1"/>
          </p:cNvSpPr>
          <p:nvPr>
            <p:ph type="title"/>
          </p:nvPr>
        </p:nvSpPr>
        <p:spPr>
          <a:xfrm>
            <a:off x="457200" y="228600"/>
            <a:ext cx="8229600" cy="5576888"/>
          </a:xfrm>
        </p:spPr>
        <p:txBody>
          <a:bodyPr>
            <a:normAutofit/>
          </a:bodyPr>
          <a:lstStyle/>
          <a:p>
            <a:pPr marL="144000" indent="-838200">
              <a:lnSpc>
                <a:spcPct val="80000"/>
              </a:lnSpc>
            </a:pPr>
            <a:r>
              <a:rPr lang="bg-BG" altLang="en-US" dirty="0">
                <a:solidFill>
                  <a:schemeClr val="tx1"/>
                </a:solidFill>
              </a:rPr>
              <a:t>Какви са конкретните задачи на водещия събранието? </a:t>
            </a:r>
            <a:br>
              <a:rPr lang="bg-BG" altLang="en-US" dirty="0">
                <a:solidFill>
                  <a:schemeClr val="tx1"/>
                </a:solidFill>
              </a:rPr>
            </a:br>
            <a:br>
              <a:rPr lang="bg-BG" altLang="en-US" dirty="0">
                <a:solidFill>
                  <a:schemeClr val="tx1"/>
                </a:solidFill>
              </a:rPr>
            </a:br>
            <a:r>
              <a:rPr lang="bg-BG" altLang="en-US" sz="3500" dirty="0">
                <a:solidFill>
                  <a:schemeClr val="tx1"/>
                </a:solidFill>
              </a:rPr>
              <a:t>1. Определяне точната цел и тема на съвещанието. </a:t>
            </a:r>
            <a:br>
              <a:rPr lang="bg-BG" altLang="en-US" sz="3500" dirty="0">
                <a:solidFill>
                  <a:schemeClr val="tx1"/>
                </a:solidFill>
              </a:rPr>
            </a:br>
            <a:br>
              <a:rPr lang="bg-BG" altLang="en-US" sz="3500" dirty="0">
                <a:solidFill>
                  <a:schemeClr val="tx1"/>
                </a:solidFill>
              </a:rPr>
            </a:br>
            <a:r>
              <a:rPr lang="bg-BG" altLang="en-US" sz="3500" dirty="0">
                <a:solidFill>
                  <a:schemeClr val="tx1"/>
                </a:solidFill>
              </a:rPr>
              <a:t>2. Определяне приоритетите (основните точки и задачи). </a:t>
            </a:r>
            <a:br>
              <a:rPr lang="bg-BG" altLang="en-US" sz="3500" dirty="0">
                <a:solidFill>
                  <a:schemeClr val="tx1"/>
                </a:solidFill>
              </a:rPr>
            </a:br>
            <a:br>
              <a:rPr lang="bg-BG" altLang="en-US" sz="3500" dirty="0">
                <a:solidFill>
                  <a:schemeClr val="tx1"/>
                </a:solidFill>
              </a:rPr>
            </a:br>
            <a:r>
              <a:rPr lang="bg-BG" altLang="en-US" sz="3500" dirty="0">
                <a:solidFill>
                  <a:schemeClr val="tx1"/>
                </a:solidFill>
              </a:rPr>
              <a:t>3. Преценка на броя и нивото на участниците. </a:t>
            </a:r>
            <a:br>
              <a:rPr lang="en-US" altLang="en-US" sz="3500" b="1" dirty="0">
                <a:solidFill>
                  <a:schemeClr val="tx1"/>
                </a:solidFill>
              </a:rPr>
            </a:br>
            <a:endParaRPr lang="bg-BG" altLang="en-US" sz="3500" b="1" dirty="0">
              <a:solidFill>
                <a:schemeClr val="tx1"/>
              </a:solidFill>
            </a:endParaRPr>
          </a:p>
        </p:txBody>
      </p:sp>
      <p:sp>
        <p:nvSpPr>
          <p:cNvPr id="2" name="Date Placeholder 1"/>
          <p:cNvSpPr>
            <a:spLocks noGrp="1"/>
          </p:cNvSpPr>
          <p:nvPr>
            <p:ph type="dt" sz="half" idx="10"/>
          </p:nvPr>
        </p:nvSpPr>
        <p:spPr/>
        <p:txBody>
          <a:bodyPr/>
          <a:lstStyle/>
          <a:p>
            <a:fld id="{9077209F-734B-4133-A09A-237FA32E29E3}"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7D400882-C6A0-4148-A2A3-BEE47C106E96}" type="slidenum">
              <a:rPr lang="en-US" altLang="en-US"/>
              <a:pPr/>
              <a:t>63</a:t>
            </a:fld>
            <a:endParaRPr lang="en-US"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6" name="Rectangle 4"/>
          <p:cNvSpPr>
            <a:spLocks noGrp="1" noChangeArrowheads="1"/>
          </p:cNvSpPr>
          <p:nvPr>
            <p:ph type="title"/>
          </p:nvPr>
        </p:nvSpPr>
        <p:spPr>
          <a:xfrm>
            <a:off x="457200" y="228600"/>
            <a:ext cx="8229600" cy="5721350"/>
          </a:xfrm>
        </p:spPr>
        <p:txBody>
          <a:bodyPr>
            <a:normAutofit/>
          </a:bodyPr>
          <a:lstStyle/>
          <a:p>
            <a:pPr marL="144000" indent="-838200"/>
            <a:r>
              <a:rPr lang="bg-BG" altLang="en-US" sz="4000" dirty="0">
                <a:solidFill>
                  <a:schemeClr val="tx1"/>
                </a:solidFill>
              </a:rPr>
              <a:t>4. </a:t>
            </a:r>
            <a:r>
              <a:rPr lang="bg-BG" altLang="en-US" sz="3400" dirty="0">
                <a:solidFill>
                  <a:schemeClr val="tx1"/>
                </a:solidFill>
              </a:rPr>
              <a:t>Определяне на методите и средствата, които ще се използват. </a:t>
            </a:r>
            <a:br>
              <a:rPr lang="bg-BG" altLang="en-US" sz="3400" dirty="0">
                <a:solidFill>
                  <a:schemeClr val="tx1"/>
                </a:solidFill>
              </a:rPr>
            </a:br>
            <a:br>
              <a:rPr lang="bg-BG" altLang="en-US" sz="3400" dirty="0">
                <a:solidFill>
                  <a:schemeClr val="tx1"/>
                </a:solidFill>
              </a:rPr>
            </a:br>
            <a:r>
              <a:rPr lang="bg-BG" altLang="en-US" sz="3400" dirty="0">
                <a:solidFill>
                  <a:schemeClr val="tx1"/>
                </a:solidFill>
              </a:rPr>
              <a:t>5. Определяне дата, час, продължителност и дневен ред на съвещанието. </a:t>
            </a:r>
            <a:br>
              <a:rPr lang="bg-BG" altLang="en-US" sz="3400" dirty="0">
                <a:solidFill>
                  <a:schemeClr val="tx1"/>
                </a:solidFill>
              </a:rPr>
            </a:br>
            <a:br>
              <a:rPr lang="bg-BG" altLang="en-US" sz="3400" dirty="0">
                <a:solidFill>
                  <a:schemeClr val="tx1"/>
                </a:solidFill>
              </a:rPr>
            </a:br>
            <a:r>
              <a:rPr lang="bg-BG" altLang="en-US" sz="3400" dirty="0">
                <a:solidFill>
                  <a:schemeClr val="tx1"/>
                </a:solidFill>
              </a:rPr>
              <a:t>6. Да се предвиди участието на външни лица, време за изказване, изпращане на покани.</a:t>
            </a:r>
            <a:r>
              <a:rPr lang="bg-BG" altLang="en-US" dirty="0">
                <a:solidFill>
                  <a:schemeClr val="tx1"/>
                </a:solidFill>
              </a:rPr>
              <a:t> </a:t>
            </a:r>
          </a:p>
        </p:txBody>
      </p:sp>
      <p:sp>
        <p:nvSpPr>
          <p:cNvPr id="2" name="Date Placeholder 1"/>
          <p:cNvSpPr>
            <a:spLocks noGrp="1"/>
          </p:cNvSpPr>
          <p:nvPr>
            <p:ph type="dt" sz="half" idx="10"/>
          </p:nvPr>
        </p:nvSpPr>
        <p:spPr/>
        <p:txBody>
          <a:bodyPr/>
          <a:lstStyle/>
          <a:p>
            <a:fld id="{842B4042-4BBF-4FFB-82DE-3B6DC376CD7F}"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ABA8C002-A80E-4940-B76F-7F0153F92A3B}" type="slidenum">
              <a:rPr lang="en-US" altLang="en-US"/>
              <a:pPr/>
              <a:t>64</a:t>
            </a:fld>
            <a:endParaRPr lang="en-US"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Rectangle 4"/>
          <p:cNvSpPr>
            <a:spLocks noGrp="1" noChangeArrowheads="1"/>
          </p:cNvSpPr>
          <p:nvPr>
            <p:ph type="title"/>
          </p:nvPr>
        </p:nvSpPr>
        <p:spPr>
          <a:xfrm>
            <a:off x="457200" y="228600"/>
            <a:ext cx="8229600" cy="5648325"/>
          </a:xfrm>
        </p:spPr>
        <p:txBody>
          <a:bodyPr>
            <a:normAutofit/>
          </a:bodyPr>
          <a:lstStyle/>
          <a:p>
            <a:pPr marL="144000" indent="-838200"/>
            <a:r>
              <a:rPr lang="bg-BG" altLang="en-US" sz="3600" dirty="0"/>
              <a:t>	</a:t>
            </a:r>
            <a:r>
              <a:rPr lang="bg-BG" altLang="en-US" sz="3600" dirty="0">
                <a:solidFill>
                  <a:schemeClr val="tx1"/>
                </a:solidFill>
              </a:rPr>
              <a:t>7. Определяне на подходящо помещение с удобства за сядане и писане. </a:t>
            </a:r>
            <a:br>
              <a:rPr lang="bg-BG" altLang="en-US" sz="3600" dirty="0">
                <a:solidFill>
                  <a:schemeClr val="tx1"/>
                </a:solidFill>
              </a:rPr>
            </a:br>
            <a:br>
              <a:rPr lang="bg-BG" altLang="en-US" sz="3600" dirty="0">
                <a:solidFill>
                  <a:schemeClr val="tx1"/>
                </a:solidFill>
              </a:rPr>
            </a:br>
            <a:r>
              <a:rPr lang="bg-BG" altLang="en-US" sz="3600" dirty="0">
                <a:solidFill>
                  <a:schemeClr val="tx1"/>
                </a:solidFill>
              </a:rPr>
              <a:t>8. Осигуряване на средства за онагледяване, добро осветление, материали за всеки участник, да се провери дали са достигнали до тях.</a:t>
            </a:r>
          </a:p>
        </p:txBody>
      </p:sp>
      <p:sp>
        <p:nvSpPr>
          <p:cNvPr id="2" name="Date Placeholder 1"/>
          <p:cNvSpPr>
            <a:spLocks noGrp="1"/>
          </p:cNvSpPr>
          <p:nvPr>
            <p:ph type="dt" sz="half" idx="10"/>
          </p:nvPr>
        </p:nvSpPr>
        <p:spPr/>
        <p:txBody>
          <a:bodyPr/>
          <a:lstStyle/>
          <a:p>
            <a:fld id="{5013B4D7-9360-4EDC-9E86-4D873D604D71}"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04AE0531-5C73-4224-B533-10515DABC396}" type="slidenum">
              <a:rPr lang="en-US" altLang="en-US"/>
              <a:pPr/>
              <a:t>65</a:t>
            </a:fld>
            <a:endParaRPr lang="en-US"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2" name="Rectangle 4"/>
          <p:cNvSpPr>
            <a:spLocks noGrp="1" noChangeArrowheads="1"/>
          </p:cNvSpPr>
          <p:nvPr>
            <p:ph type="title"/>
          </p:nvPr>
        </p:nvSpPr>
        <p:spPr>
          <a:xfrm>
            <a:off x="457200" y="228600"/>
            <a:ext cx="8229600" cy="5792788"/>
          </a:xfrm>
        </p:spPr>
        <p:txBody>
          <a:bodyPr/>
          <a:lstStyle/>
          <a:p>
            <a:r>
              <a:rPr lang="bg-BG" altLang="en-US" sz="3600" dirty="0">
                <a:solidFill>
                  <a:schemeClr val="tx1"/>
                </a:solidFill>
              </a:rPr>
              <a:t>9. Да се води протокол.</a:t>
            </a:r>
            <a:br>
              <a:rPr lang="bg-BG" altLang="en-US" sz="3600" dirty="0">
                <a:solidFill>
                  <a:schemeClr val="tx1"/>
                </a:solidFill>
              </a:rPr>
            </a:br>
            <a:br>
              <a:rPr lang="bg-BG" altLang="en-US" sz="3600" dirty="0">
                <a:solidFill>
                  <a:schemeClr val="tx1"/>
                </a:solidFill>
              </a:rPr>
            </a:br>
            <a:r>
              <a:rPr lang="bg-BG" altLang="en-US" sz="3600" dirty="0">
                <a:solidFill>
                  <a:schemeClr val="tx1"/>
                </a:solidFill>
              </a:rPr>
              <a:t>10. Да се осигурят условията за добра комуникация между участниците. </a:t>
            </a:r>
            <a:br>
              <a:rPr lang="bg-BG" altLang="en-US" sz="3600" dirty="0">
                <a:solidFill>
                  <a:schemeClr val="tx1"/>
                </a:solidFill>
              </a:rPr>
            </a:br>
            <a:br>
              <a:rPr lang="bg-BG" altLang="en-US" sz="3600" dirty="0">
                <a:solidFill>
                  <a:schemeClr val="tx1"/>
                </a:solidFill>
              </a:rPr>
            </a:br>
            <a:r>
              <a:rPr lang="bg-BG" altLang="en-US" sz="3600" dirty="0">
                <a:solidFill>
                  <a:schemeClr val="tx1"/>
                </a:solidFill>
              </a:rPr>
              <a:t>11. Да се предостави достатъчно време на всеки за изказване, както и време за критика.</a:t>
            </a:r>
            <a:r>
              <a:rPr lang="bg-BG" altLang="en-US" dirty="0">
                <a:solidFill>
                  <a:schemeClr val="tx1"/>
                </a:solidFill>
              </a:rPr>
              <a:t> </a:t>
            </a:r>
          </a:p>
        </p:txBody>
      </p:sp>
      <p:sp>
        <p:nvSpPr>
          <p:cNvPr id="2" name="Date Placeholder 1"/>
          <p:cNvSpPr>
            <a:spLocks noGrp="1"/>
          </p:cNvSpPr>
          <p:nvPr>
            <p:ph type="dt" sz="half" idx="10"/>
          </p:nvPr>
        </p:nvSpPr>
        <p:spPr/>
        <p:txBody>
          <a:bodyPr/>
          <a:lstStyle/>
          <a:p>
            <a:fld id="{88BD2A01-5799-4080-93D0-455971671C91}"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1F3A9FCF-E776-4AAF-A024-720B04466145}" type="slidenum">
              <a:rPr lang="en-US" altLang="en-US"/>
              <a:pPr/>
              <a:t>66</a:t>
            </a:fld>
            <a:endParaRPr lang="en-US"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Rectangle 4"/>
          <p:cNvSpPr>
            <a:spLocks noGrp="1" noChangeArrowheads="1"/>
          </p:cNvSpPr>
          <p:nvPr>
            <p:ph type="title"/>
          </p:nvPr>
        </p:nvSpPr>
        <p:spPr>
          <a:xfrm>
            <a:off x="457200" y="228600"/>
            <a:ext cx="8229600" cy="5576888"/>
          </a:xfrm>
        </p:spPr>
        <p:txBody>
          <a:bodyPr>
            <a:normAutofit/>
          </a:bodyPr>
          <a:lstStyle/>
          <a:p>
            <a:r>
              <a:rPr lang="bg-BG" altLang="en-US" sz="4000" dirty="0">
                <a:solidFill>
                  <a:schemeClr val="tx1"/>
                </a:solidFill>
              </a:rPr>
              <a:t>12. Да се посочат средствата за привеждане в действие на взетите решения – кой, кога, какво ще прави, за да може в началото на другата среща да се видят грешките и да се отстранят. </a:t>
            </a:r>
            <a:br>
              <a:rPr lang="bg-BG" altLang="en-US" sz="4000" dirty="0">
                <a:solidFill>
                  <a:schemeClr val="tx1"/>
                </a:solidFill>
              </a:rPr>
            </a:br>
            <a:br>
              <a:rPr lang="bg-BG" altLang="en-US" sz="4000" dirty="0">
                <a:solidFill>
                  <a:schemeClr val="tx1"/>
                </a:solidFill>
              </a:rPr>
            </a:br>
            <a:endParaRPr lang="bg-BG" altLang="en-US" dirty="0">
              <a:solidFill>
                <a:schemeClr val="tx1"/>
              </a:solidFill>
            </a:endParaRPr>
          </a:p>
        </p:txBody>
      </p:sp>
      <p:sp>
        <p:nvSpPr>
          <p:cNvPr id="2" name="Date Placeholder 1"/>
          <p:cNvSpPr>
            <a:spLocks noGrp="1"/>
          </p:cNvSpPr>
          <p:nvPr>
            <p:ph type="dt" sz="half" idx="10"/>
          </p:nvPr>
        </p:nvSpPr>
        <p:spPr/>
        <p:txBody>
          <a:bodyPr/>
          <a:lstStyle/>
          <a:p>
            <a:fld id="{EEEEDD6E-5AF8-4E8D-A6D0-786ED513717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B4CD0A32-B0BA-4B88-A808-C525E4DA1F9B}" type="slidenum">
              <a:rPr lang="en-US" altLang="en-US"/>
              <a:pPr/>
              <a:t>67</a:t>
            </a:fld>
            <a:endParaRPr lang="en-US"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Rectangle 4"/>
          <p:cNvSpPr>
            <a:spLocks noGrp="1" noChangeArrowheads="1"/>
          </p:cNvSpPr>
          <p:nvPr>
            <p:ph type="title"/>
          </p:nvPr>
        </p:nvSpPr>
        <p:spPr>
          <a:xfrm>
            <a:off x="457200" y="228600"/>
            <a:ext cx="8229600" cy="5721350"/>
          </a:xfrm>
        </p:spPr>
        <p:txBody>
          <a:bodyPr>
            <a:normAutofit/>
          </a:bodyPr>
          <a:lstStyle/>
          <a:p>
            <a:pPr>
              <a:lnSpc>
                <a:spcPct val="120000"/>
              </a:lnSpc>
            </a:pPr>
            <a:r>
              <a:rPr lang="bg-BG" altLang="en-US" sz="2800" b="1" dirty="0">
                <a:solidFill>
                  <a:srgbClr val="FF0000"/>
                </a:solidFill>
              </a:rPr>
              <a:t>Как да направим конструктивна критика? </a:t>
            </a:r>
            <a:br>
              <a:rPr lang="bg-BG" altLang="en-US" sz="2800" b="1" dirty="0">
                <a:solidFill>
                  <a:srgbClr val="FF0000"/>
                </a:solidFill>
              </a:rPr>
            </a:br>
            <a:r>
              <a:rPr lang="bg-BG" altLang="en-US" sz="2800" b="1" dirty="0">
                <a:solidFill>
                  <a:schemeClr val="tx1"/>
                </a:solidFill>
              </a:rPr>
              <a:t>1. О</a:t>
            </a:r>
            <a:r>
              <a:rPr lang="bg-BG" altLang="en-US" sz="2800" dirty="0">
                <a:solidFill>
                  <a:schemeClr val="tx1"/>
                </a:solidFill>
              </a:rPr>
              <a:t>пределяне на това какво искаме да кажем и какво чувстваме. </a:t>
            </a:r>
            <a:br>
              <a:rPr lang="bg-BG" altLang="en-US" sz="2800" dirty="0">
                <a:solidFill>
                  <a:schemeClr val="tx1"/>
                </a:solidFill>
              </a:rPr>
            </a:br>
            <a:r>
              <a:rPr lang="bg-BG" altLang="en-US" sz="2800" dirty="0">
                <a:solidFill>
                  <a:schemeClr val="tx1"/>
                </a:solidFill>
              </a:rPr>
              <a:t>2. Предразполагане на човека срещу нас. </a:t>
            </a:r>
            <a:br>
              <a:rPr lang="bg-BG" altLang="en-US" sz="2800" dirty="0">
                <a:solidFill>
                  <a:schemeClr val="tx1"/>
                </a:solidFill>
              </a:rPr>
            </a:br>
            <a:r>
              <a:rPr lang="bg-BG" altLang="en-US" sz="2800" dirty="0">
                <a:solidFill>
                  <a:schemeClr val="tx1"/>
                </a:solidFill>
              </a:rPr>
              <a:t>3. Описание фактите без осъждане. </a:t>
            </a:r>
            <a:br>
              <a:rPr lang="bg-BG" altLang="en-US" sz="2800" dirty="0">
                <a:solidFill>
                  <a:schemeClr val="tx1"/>
                </a:solidFill>
              </a:rPr>
            </a:br>
            <a:r>
              <a:rPr lang="bg-BG" altLang="en-US" sz="2800" dirty="0">
                <a:solidFill>
                  <a:schemeClr val="tx1"/>
                </a:solidFill>
              </a:rPr>
              <a:t>4. Описание на материалните и емоционални последици. </a:t>
            </a:r>
            <a:br>
              <a:rPr lang="bg-BG" altLang="en-US" sz="2800" dirty="0">
                <a:solidFill>
                  <a:schemeClr val="tx1"/>
                </a:solidFill>
              </a:rPr>
            </a:br>
            <a:r>
              <a:rPr lang="bg-BG" altLang="en-US" sz="2800" dirty="0">
                <a:solidFill>
                  <a:schemeClr val="tx1"/>
                </a:solidFill>
              </a:rPr>
              <a:t>5. Да се направим всичко възможно, че служителят да почувства отговорност за поведението си (това е целта на критиката). </a:t>
            </a:r>
            <a:br>
              <a:rPr lang="bg-BG" altLang="en-US" sz="2800" dirty="0">
                <a:solidFill>
                  <a:schemeClr val="tx1"/>
                </a:solidFill>
              </a:rPr>
            </a:br>
            <a:endParaRPr lang="bg-BG" altLang="en-US" sz="2800" dirty="0">
              <a:solidFill>
                <a:schemeClr val="tx1"/>
              </a:solidFill>
            </a:endParaRPr>
          </a:p>
        </p:txBody>
      </p:sp>
      <p:sp>
        <p:nvSpPr>
          <p:cNvPr id="2" name="Date Placeholder 1"/>
          <p:cNvSpPr>
            <a:spLocks noGrp="1"/>
          </p:cNvSpPr>
          <p:nvPr>
            <p:ph type="dt" sz="half" idx="10"/>
          </p:nvPr>
        </p:nvSpPr>
        <p:spPr/>
        <p:txBody>
          <a:bodyPr/>
          <a:lstStyle/>
          <a:p>
            <a:fld id="{32FD2B4B-55B7-4F2C-BE9B-37DFD821E39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34A7728B-444B-4BA8-888C-8DF349DEA131}" type="slidenum">
              <a:rPr lang="en-US" altLang="en-US"/>
              <a:pPr/>
              <a:t>68</a:t>
            </a:fld>
            <a:endParaRPr lang="en-US"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4" name="Rectangle 4"/>
          <p:cNvSpPr>
            <a:spLocks noGrp="1" noChangeArrowheads="1"/>
          </p:cNvSpPr>
          <p:nvPr>
            <p:ph type="title"/>
          </p:nvPr>
        </p:nvSpPr>
        <p:spPr>
          <a:xfrm>
            <a:off x="457200" y="228600"/>
            <a:ext cx="8229600" cy="5505450"/>
          </a:xfrm>
        </p:spPr>
        <p:txBody>
          <a:bodyPr>
            <a:normAutofit/>
          </a:bodyPr>
          <a:lstStyle/>
          <a:p>
            <a:pPr>
              <a:lnSpc>
                <a:spcPct val="120000"/>
              </a:lnSpc>
            </a:pPr>
            <a:r>
              <a:rPr lang="bg-BG" altLang="en-US" sz="3000" dirty="0">
                <a:solidFill>
                  <a:schemeClr val="tx1"/>
                </a:solidFill>
              </a:rPr>
              <a:t>6. Краткост и точност на изразяване. </a:t>
            </a:r>
            <a:br>
              <a:rPr lang="bg-BG" altLang="en-US" sz="3000" dirty="0">
                <a:solidFill>
                  <a:schemeClr val="tx1"/>
                </a:solidFill>
              </a:rPr>
            </a:br>
            <a:r>
              <a:rPr lang="bg-BG" altLang="en-US" sz="3000" dirty="0">
                <a:solidFill>
                  <a:schemeClr val="tx1"/>
                </a:solidFill>
              </a:rPr>
              <a:t>7. Да не се използват заобиколни пътища, недомлъвки, насмешки и други обидни неща. </a:t>
            </a:r>
            <a:br>
              <a:rPr lang="bg-BG" altLang="en-US" sz="3000" dirty="0">
                <a:solidFill>
                  <a:schemeClr val="tx1"/>
                </a:solidFill>
              </a:rPr>
            </a:br>
            <a:r>
              <a:rPr lang="bg-BG" altLang="en-US" sz="3000" dirty="0">
                <a:solidFill>
                  <a:schemeClr val="tx1"/>
                </a:solidFill>
              </a:rPr>
              <a:t>8. Придържане към фактите, въздържане от съдене и насочване към бъдещото поведение. </a:t>
            </a:r>
            <a:br>
              <a:rPr lang="bg-BG" altLang="en-US" sz="3000" dirty="0">
                <a:solidFill>
                  <a:schemeClr val="tx1"/>
                </a:solidFill>
              </a:rPr>
            </a:br>
            <a:r>
              <a:rPr lang="bg-BG" altLang="en-US" sz="3000" dirty="0">
                <a:solidFill>
                  <a:schemeClr val="tx1"/>
                </a:solidFill>
              </a:rPr>
              <a:t>9. Критика на действията, а не самата личност</a:t>
            </a:r>
            <a:r>
              <a:rPr lang="bg-BG" altLang="en-US" sz="2400" dirty="0">
                <a:solidFill>
                  <a:schemeClr val="tx1"/>
                </a:solidFill>
              </a:rPr>
              <a:t>.</a:t>
            </a:r>
            <a:br>
              <a:rPr lang="bg-BG" altLang="en-US" sz="2400" dirty="0">
                <a:solidFill>
                  <a:schemeClr val="tx1"/>
                </a:solidFill>
              </a:rPr>
            </a:br>
            <a:endParaRPr lang="bg-BG" altLang="en-US" sz="2400" dirty="0">
              <a:solidFill>
                <a:schemeClr val="tx1"/>
              </a:solidFill>
            </a:endParaRPr>
          </a:p>
        </p:txBody>
      </p:sp>
      <p:sp>
        <p:nvSpPr>
          <p:cNvPr id="2" name="Date Placeholder 1"/>
          <p:cNvSpPr>
            <a:spLocks noGrp="1"/>
          </p:cNvSpPr>
          <p:nvPr>
            <p:ph type="dt" sz="half" idx="10"/>
          </p:nvPr>
        </p:nvSpPr>
        <p:spPr/>
        <p:txBody>
          <a:bodyPr/>
          <a:lstStyle/>
          <a:p>
            <a:fld id="{DBE60152-C204-4239-9FAE-C0E94DDE8A1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E5C68062-B6E1-4589-80CB-A974DB37A225}" type="slidenum">
              <a:rPr lang="en-US" altLang="en-US"/>
              <a:pPr/>
              <a:t>69</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60478"/>
          </a:xfrm>
        </p:spPr>
        <p:txBody>
          <a:bodyPr>
            <a:normAutofit/>
          </a:bodyPr>
          <a:lstStyle/>
          <a:p>
            <a:pPr algn="l">
              <a:lnSpc>
                <a:spcPct val="115000"/>
              </a:lnSpc>
              <a:spcAft>
                <a:spcPts val="0"/>
              </a:spcAft>
            </a:pPr>
            <a:r>
              <a:rPr lang="bg-BG" sz="2800" b="1" i="1" dirty="0">
                <a:effectLst/>
                <a:latin typeface="+mn-lt"/>
                <a:ea typeface="Times New Roman"/>
              </a:rPr>
              <a:t>Вербалната комуникация</a:t>
            </a:r>
            <a:r>
              <a:rPr lang="bg-BG" sz="2800" b="1" dirty="0">
                <a:effectLst/>
                <a:latin typeface="+mn-lt"/>
                <a:ea typeface="Times New Roman"/>
              </a:rPr>
              <a:t> </a:t>
            </a:r>
            <a:r>
              <a:rPr lang="bg-BG" sz="2800" dirty="0">
                <a:effectLst/>
                <a:latin typeface="+mn-lt"/>
                <a:ea typeface="Times New Roman"/>
              </a:rPr>
              <a:t>може да бъде </a:t>
            </a:r>
            <a:r>
              <a:rPr lang="bg-BG" sz="2800" b="1" i="1" dirty="0">
                <a:effectLst/>
                <a:latin typeface="+mn-lt"/>
                <a:ea typeface="Times New Roman"/>
              </a:rPr>
              <a:t>писмена и устна</a:t>
            </a:r>
            <a:r>
              <a:rPr lang="bg-BG" sz="2800" b="1" dirty="0">
                <a:effectLst/>
                <a:latin typeface="+mn-lt"/>
                <a:ea typeface="Times New Roman"/>
              </a:rPr>
              <a:t>. </a:t>
            </a:r>
            <a:r>
              <a:rPr lang="bg-BG" sz="2800" dirty="0">
                <a:effectLst/>
                <a:latin typeface="+mn-lt"/>
                <a:ea typeface="Times New Roman"/>
              </a:rPr>
              <a:t>Ефективността й зависи от речника, езика, фразите, структурата и яснотата на изреченията, скоростта на говорене, дикцията, тона, ритъма и обема, персоналната грамотност.</a:t>
            </a:r>
            <a:br>
              <a:rPr lang="bg-BG" sz="2800" dirty="0">
                <a:effectLst/>
                <a:latin typeface="+mn-lt"/>
                <a:ea typeface="Times New Roman"/>
              </a:rPr>
            </a:br>
            <a:r>
              <a:rPr lang="bg-BG" sz="2800" dirty="0">
                <a:effectLst/>
                <a:latin typeface="+mn-lt"/>
                <a:ea typeface="Times New Roman"/>
              </a:rPr>
              <a:t> </a:t>
            </a:r>
            <a:br>
              <a:rPr lang="en-US" sz="3200" dirty="0">
                <a:effectLst/>
                <a:latin typeface="+mn-lt"/>
                <a:ea typeface="Times New Roman"/>
              </a:rPr>
            </a:br>
            <a:r>
              <a:rPr lang="bg-BG" sz="2800" b="1" i="1" dirty="0">
                <a:effectLst/>
                <a:latin typeface="+mn-lt"/>
                <a:ea typeface="Times New Roman"/>
              </a:rPr>
              <a:t>Невербалната комуникация</a:t>
            </a:r>
            <a:r>
              <a:rPr lang="bg-BG" sz="2800" b="1" dirty="0">
                <a:effectLst/>
                <a:latin typeface="+mn-lt"/>
                <a:ea typeface="Times New Roman"/>
              </a:rPr>
              <a:t> </a:t>
            </a:r>
            <a:r>
              <a:rPr lang="bg-BG" sz="2800" dirty="0">
                <a:effectLst/>
                <a:latin typeface="+mn-lt"/>
                <a:ea typeface="Times New Roman"/>
              </a:rPr>
              <a:t>се състои от </a:t>
            </a:r>
            <a:r>
              <a:rPr lang="bg-BG" sz="2800" dirty="0" err="1">
                <a:effectLst/>
                <a:latin typeface="+mn-lt"/>
                <a:ea typeface="Times New Roman"/>
              </a:rPr>
              <a:t>афективни</a:t>
            </a:r>
            <a:r>
              <a:rPr lang="bg-BG" sz="2800" dirty="0">
                <a:effectLst/>
                <a:latin typeface="+mn-lt"/>
                <a:ea typeface="Times New Roman"/>
              </a:rPr>
              <a:t> или експресивни поведения и включва елементи на жестове, изражение на лицето, контакт с очите, език на тялото и заеманата поза. </a:t>
            </a:r>
            <a:br>
              <a:rPr lang="en-US" sz="3200" dirty="0">
                <a:effectLst/>
                <a:latin typeface="+mn-lt"/>
                <a:ea typeface="Times New Roman"/>
              </a:rPr>
            </a:br>
            <a:r>
              <a:rPr lang="bg-BG" sz="2800" dirty="0">
                <a:effectLst/>
                <a:latin typeface="+mn-lt"/>
              </a:rPr>
              <a:t>  </a:t>
            </a:r>
            <a:endParaRPr lang="en-US" sz="2800" dirty="0">
              <a:effectLst/>
              <a:latin typeface="+mn-lt"/>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7</a:t>
            </a:fld>
            <a:endParaRPr lang="en-US" altLang="en-US"/>
          </a:p>
        </p:txBody>
      </p:sp>
    </p:spTree>
    <p:extLst>
      <p:ext uri="{BB962C8B-B14F-4D97-AF65-F5344CB8AC3E}">
        <p14:creationId xmlns:p14="http://schemas.microsoft.com/office/powerpoint/2010/main" val="30376561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2" name="Rectangle 4"/>
          <p:cNvSpPr>
            <a:spLocks noGrp="1" noChangeArrowheads="1"/>
          </p:cNvSpPr>
          <p:nvPr>
            <p:ph type="title"/>
          </p:nvPr>
        </p:nvSpPr>
        <p:spPr>
          <a:xfrm>
            <a:off x="457200" y="228600"/>
            <a:ext cx="8229600" cy="5505450"/>
          </a:xfrm>
        </p:spPr>
        <p:txBody>
          <a:bodyPr>
            <a:normAutofit/>
          </a:bodyPr>
          <a:lstStyle/>
          <a:p>
            <a:pPr>
              <a:lnSpc>
                <a:spcPct val="110000"/>
              </a:lnSpc>
            </a:pPr>
            <a:r>
              <a:rPr lang="bg-BG" altLang="en-US" sz="2800" b="1" dirty="0">
                <a:solidFill>
                  <a:srgbClr val="FF0000"/>
                </a:solidFill>
              </a:rPr>
              <a:t>Как да откажем?</a:t>
            </a:r>
            <a:r>
              <a:rPr lang="bg-BG" altLang="en-US" sz="2800" b="1" dirty="0"/>
              <a:t> </a:t>
            </a:r>
            <a:br>
              <a:rPr lang="bg-BG" altLang="en-US" sz="2800" dirty="0"/>
            </a:br>
            <a:r>
              <a:rPr lang="bg-BG" altLang="en-US" sz="2800" dirty="0">
                <a:solidFill>
                  <a:schemeClr val="tx1"/>
                </a:solidFill>
              </a:rPr>
              <a:t>1. Да сме убедени, че сме разбрали молбата точно. </a:t>
            </a:r>
            <a:br>
              <a:rPr lang="bg-BG" altLang="en-US" sz="2800" dirty="0">
                <a:solidFill>
                  <a:schemeClr val="tx1"/>
                </a:solidFill>
              </a:rPr>
            </a:br>
            <a:r>
              <a:rPr lang="bg-BG" altLang="en-US" sz="2800" dirty="0">
                <a:solidFill>
                  <a:schemeClr val="tx1"/>
                </a:solidFill>
              </a:rPr>
              <a:t>2. Да решим за себе си дали да приемем или да откажем. </a:t>
            </a:r>
            <a:br>
              <a:rPr lang="bg-BG" altLang="en-US" sz="2800" dirty="0">
                <a:solidFill>
                  <a:schemeClr val="tx1"/>
                </a:solidFill>
              </a:rPr>
            </a:br>
            <a:r>
              <a:rPr lang="bg-BG" altLang="en-US" sz="2800" dirty="0">
                <a:solidFill>
                  <a:schemeClr val="tx1"/>
                </a:solidFill>
              </a:rPr>
              <a:t>3. Да определим дали да поемем риск. Какво ще загубим или спечелим?</a:t>
            </a:r>
            <a:br>
              <a:rPr lang="bg-BG" altLang="en-US" sz="2800" dirty="0">
                <a:solidFill>
                  <a:schemeClr val="tx1"/>
                </a:solidFill>
              </a:rPr>
            </a:br>
            <a:r>
              <a:rPr lang="bg-BG" altLang="en-US" sz="2800" dirty="0">
                <a:solidFill>
                  <a:schemeClr val="tx1"/>
                </a:solidFill>
              </a:rPr>
              <a:t>4. Да определим рамките на компетенциите си, дали правомощията ни разрешават да разглеждаме подобни молби. </a:t>
            </a:r>
            <a:br>
              <a:rPr lang="bg-BG" altLang="en-US" sz="2800" dirty="0">
                <a:solidFill>
                  <a:schemeClr val="tx1"/>
                </a:solidFill>
              </a:rPr>
            </a:br>
            <a:r>
              <a:rPr lang="bg-BG" altLang="en-US" sz="2800" dirty="0">
                <a:solidFill>
                  <a:schemeClr val="tx1"/>
                </a:solidFill>
              </a:rPr>
              <a:t>5. Да си определим време за размисъл.</a:t>
            </a:r>
          </a:p>
        </p:txBody>
      </p:sp>
      <p:sp>
        <p:nvSpPr>
          <p:cNvPr id="2" name="Date Placeholder 1"/>
          <p:cNvSpPr>
            <a:spLocks noGrp="1"/>
          </p:cNvSpPr>
          <p:nvPr>
            <p:ph type="dt" sz="half" idx="10"/>
          </p:nvPr>
        </p:nvSpPr>
        <p:spPr/>
        <p:txBody>
          <a:bodyPr/>
          <a:lstStyle/>
          <a:p>
            <a:fld id="{44185C54-9427-4355-A278-5E9A7EF1DEA5}"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83F50234-D2F6-44DD-AD9A-49972E038C5E}" type="slidenum">
              <a:rPr lang="en-US" altLang="en-US"/>
              <a:pPr/>
              <a:t>70</a:t>
            </a:fld>
            <a:endParaRPr lang="en-US"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0" name="Rectangle 4"/>
          <p:cNvSpPr>
            <a:spLocks noGrp="1" noChangeArrowheads="1"/>
          </p:cNvSpPr>
          <p:nvPr>
            <p:ph type="title"/>
          </p:nvPr>
        </p:nvSpPr>
        <p:spPr>
          <a:xfrm>
            <a:off x="457200" y="228600"/>
            <a:ext cx="8229600" cy="5720680"/>
          </a:xfrm>
        </p:spPr>
        <p:txBody>
          <a:bodyPr>
            <a:normAutofit/>
          </a:bodyPr>
          <a:lstStyle/>
          <a:p>
            <a:pPr>
              <a:lnSpc>
                <a:spcPct val="120000"/>
              </a:lnSpc>
            </a:pPr>
            <a:r>
              <a:rPr lang="bg-BG" altLang="en-US" sz="2800" dirty="0">
                <a:solidFill>
                  <a:schemeClr val="tx1"/>
                </a:solidFill>
              </a:rPr>
              <a:t>6. Да предразположим молителя, да покажем любезност и да му дадем време. </a:t>
            </a:r>
            <a:br>
              <a:rPr lang="bg-BG" altLang="en-US" sz="2800" dirty="0">
                <a:solidFill>
                  <a:schemeClr val="tx1"/>
                </a:solidFill>
              </a:rPr>
            </a:br>
            <a:r>
              <a:rPr lang="bg-BG" altLang="en-US" sz="2800" dirty="0">
                <a:solidFill>
                  <a:schemeClr val="tx1"/>
                </a:solidFill>
              </a:rPr>
              <a:t>7. Да изслушаме молителя и едва накрая да се изкажем. </a:t>
            </a:r>
            <a:br>
              <a:rPr lang="bg-BG" altLang="en-US" sz="2800" dirty="0">
                <a:solidFill>
                  <a:schemeClr val="tx1"/>
                </a:solidFill>
              </a:rPr>
            </a:br>
            <a:r>
              <a:rPr lang="bg-BG" altLang="en-US" sz="2800" dirty="0">
                <a:solidFill>
                  <a:schemeClr val="tx1"/>
                </a:solidFill>
              </a:rPr>
              <a:t>8. Да се опитаме да представим отказа си откъм положителната страна като посочим какво желаем, а не какво отказваме. </a:t>
            </a:r>
            <a:br>
              <a:rPr lang="bg-BG" altLang="en-US" sz="2800" dirty="0">
                <a:solidFill>
                  <a:schemeClr val="tx1"/>
                </a:solidFill>
              </a:rPr>
            </a:br>
            <a:r>
              <a:rPr lang="bg-BG" altLang="en-US" sz="2800" dirty="0">
                <a:solidFill>
                  <a:schemeClr val="tx1"/>
                </a:solidFill>
              </a:rPr>
              <a:t>9. Може да определим и други решения, да предразположим молителя към други решения. </a:t>
            </a:r>
            <a:br>
              <a:rPr lang="bg-BG" altLang="en-US" sz="2800" dirty="0">
                <a:solidFill>
                  <a:schemeClr val="tx1"/>
                </a:solidFill>
              </a:rPr>
            </a:br>
            <a:r>
              <a:rPr lang="bg-BG" altLang="en-US" sz="2800" dirty="0">
                <a:solidFill>
                  <a:schemeClr val="tx1"/>
                </a:solidFill>
              </a:rPr>
              <a:t>10. Да не се поддаваме на натиск. </a:t>
            </a:r>
            <a:br>
              <a:rPr lang="bg-BG" altLang="en-US" sz="2800" dirty="0">
                <a:solidFill>
                  <a:schemeClr val="tx1"/>
                </a:solidFill>
              </a:rPr>
            </a:br>
            <a:r>
              <a:rPr lang="bg-BG" altLang="en-US" sz="2800" dirty="0">
                <a:solidFill>
                  <a:schemeClr val="tx1"/>
                </a:solidFill>
              </a:rPr>
              <a:t>11. Да не нарушаваме принципите си.</a:t>
            </a:r>
          </a:p>
        </p:txBody>
      </p:sp>
      <p:sp>
        <p:nvSpPr>
          <p:cNvPr id="2" name="Date Placeholder 1"/>
          <p:cNvSpPr>
            <a:spLocks noGrp="1"/>
          </p:cNvSpPr>
          <p:nvPr>
            <p:ph type="dt" sz="half" idx="10"/>
          </p:nvPr>
        </p:nvSpPr>
        <p:spPr/>
        <p:txBody>
          <a:bodyPr/>
          <a:lstStyle/>
          <a:p>
            <a:fld id="{CD7F9E68-3707-4F3F-8B40-B43748681D61}"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289A11B1-1AB7-4C43-A311-EC0DF93C9BCC}" type="slidenum">
              <a:rPr lang="en-US" altLang="en-US"/>
              <a:pPr/>
              <a:t>71</a:t>
            </a:fld>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Rectangle 4"/>
          <p:cNvSpPr>
            <a:spLocks noGrp="1" noChangeArrowheads="1"/>
          </p:cNvSpPr>
          <p:nvPr>
            <p:ph type="title"/>
          </p:nvPr>
        </p:nvSpPr>
        <p:spPr>
          <a:xfrm>
            <a:off x="457200" y="228600"/>
            <a:ext cx="8229600" cy="5648672"/>
          </a:xfrm>
        </p:spPr>
        <p:txBody>
          <a:bodyPr>
            <a:normAutofit/>
          </a:bodyPr>
          <a:lstStyle/>
          <a:p>
            <a:pPr>
              <a:lnSpc>
                <a:spcPct val="120000"/>
              </a:lnSpc>
            </a:pPr>
            <a:r>
              <a:rPr lang="bg-BG" altLang="en-US" sz="3000" b="1" dirty="0">
                <a:solidFill>
                  <a:srgbClr val="FF0000"/>
                </a:solidFill>
              </a:rPr>
              <a:t>Как да искаме? </a:t>
            </a:r>
            <a:br>
              <a:rPr lang="bg-BG" altLang="en-US" sz="3000" b="1" dirty="0">
                <a:solidFill>
                  <a:srgbClr val="FF0000"/>
                </a:solidFill>
              </a:rPr>
            </a:br>
            <a:r>
              <a:rPr lang="bg-BG" altLang="en-US" sz="3000" b="1" dirty="0">
                <a:solidFill>
                  <a:schemeClr val="tx1"/>
                </a:solidFill>
              </a:rPr>
              <a:t>1. </a:t>
            </a:r>
            <a:r>
              <a:rPr lang="bg-BG" altLang="en-US" sz="3000" dirty="0">
                <a:solidFill>
                  <a:schemeClr val="tx1"/>
                </a:solidFill>
              </a:rPr>
              <a:t>Да обмислим предварително искането и да го нахвърлим на чернова. </a:t>
            </a:r>
            <a:br>
              <a:rPr lang="bg-BG" altLang="en-US" sz="3000" dirty="0">
                <a:solidFill>
                  <a:schemeClr val="tx1"/>
                </a:solidFill>
              </a:rPr>
            </a:br>
            <a:r>
              <a:rPr lang="bg-BG" altLang="en-US" sz="3000" dirty="0">
                <a:solidFill>
                  <a:schemeClr val="tx1"/>
                </a:solidFill>
              </a:rPr>
              <a:t>2. Да си отговорим на въпроса “Какво искам да кажа?” и да започнем с: “Бих искал да кажа...” </a:t>
            </a:r>
            <a:br>
              <a:rPr lang="bg-BG" altLang="en-US" sz="3000" dirty="0">
                <a:solidFill>
                  <a:schemeClr val="tx1"/>
                </a:solidFill>
              </a:rPr>
            </a:br>
            <a:r>
              <a:rPr lang="bg-BG" altLang="en-US" sz="3000" dirty="0">
                <a:solidFill>
                  <a:schemeClr val="tx1"/>
                </a:solidFill>
              </a:rPr>
              <a:t>3. Да се мотивираме защо искаме дадено нещо, какви ще са загубите и ползата.</a:t>
            </a:r>
            <a:br>
              <a:rPr lang="bg-BG" altLang="en-US" sz="3000" dirty="0">
                <a:solidFill>
                  <a:schemeClr val="tx1"/>
                </a:solidFill>
              </a:rPr>
            </a:br>
            <a:r>
              <a:rPr lang="bg-BG" altLang="en-US" sz="3000" dirty="0">
                <a:solidFill>
                  <a:schemeClr val="tx1"/>
                </a:solidFill>
              </a:rPr>
              <a:t>4. Молбата да бъде с конкретни факти.</a:t>
            </a:r>
          </a:p>
        </p:txBody>
      </p:sp>
      <p:sp>
        <p:nvSpPr>
          <p:cNvPr id="2" name="Date Placeholder 1"/>
          <p:cNvSpPr>
            <a:spLocks noGrp="1"/>
          </p:cNvSpPr>
          <p:nvPr>
            <p:ph type="dt" sz="half" idx="10"/>
          </p:nvPr>
        </p:nvSpPr>
        <p:spPr/>
        <p:txBody>
          <a:bodyPr/>
          <a:lstStyle/>
          <a:p>
            <a:fld id="{AC25AF1B-22D7-4545-BCFB-15B214D8A333}" type="datetime1">
              <a:rPr lang="en-US" altLang="en-US" smtClean="0"/>
              <a:pPr/>
              <a:t>3/26/2020</a:t>
            </a:fld>
            <a:endParaRPr lang="en-US" altLang="en-US"/>
          </a:p>
        </p:txBody>
      </p:sp>
      <p:sp>
        <p:nvSpPr>
          <p:cNvPr id="4" name="Slide Number Placeholder 4"/>
          <p:cNvSpPr>
            <a:spLocks noGrp="1"/>
          </p:cNvSpPr>
          <p:nvPr>
            <p:ph type="sldNum" sz="quarter" idx="12"/>
          </p:nvPr>
        </p:nvSpPr>
        <p:spPr/>
        <p:txBody>
          <a:bodyPr/>
          <a:lstStyle/>
          <a:p>
            <a:fld id="{C857E1F8-5AE2-4E80-8041-E06E5CFF229A}" type="slidenum">
              <a:rPr lang="en-US" altLang="en-US"/>
              <a:pPr/>
              <a:t>72</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568952" cy="5560478"/>
          </a:xfrm>
        </p:spPr>
        <p:txBody>
          <a:bodyPr>
            <a:normAutofit fontScale="90000"/>
          </a:bodyPr>
          <a:lstStyle/>
          <a:p>
            <a:pPr algn="l">
              <a:lnSpc>
                <a:spcPct val="115000"/>
              </a:lnSpc>
              <a:spcAft>
                <a:spcPts val="0"/>
              </a:spcAft>
            </a:pPr>
            <a:br>
              <a:rPr lang="en-US" sz="3600" dirty="0">
                <a:effectLst/>
                <a:latin typeface="Times New Roman"/>
                <a:ea typeface="Times New Roman"/>
              </a:rPr>
            </a:br>
            <a:r>
              <a:rPr lang="bg-BG" sz="3100" b="1" i="1" dirty="0">
                <a:effectLst/>
                <a:ea typeface="Times New Roman"/>
              </a:rPr>
              <a:t>Формална и неформална комуникация.</a:t>
            </a:r>
            <a:r>
              <a:rPr lang="bg-BG" sz="3100" i="1" dirty="0">
                <a:effectLst/>
                <a:ea typeface="Times New Roman"/>
              </a:rPr>
              <a:t> </a:t>
            </a:r>
            <a:r>
              <a:rPr lang="bg-BG" sz="3100" dirty="0">
                <a:effectLst/>
                <a:ea typeface="Times New Roman"/>
              </a:rPr>
              <a:t>Формалната комуникация е официалната информация, изпратена чрез определени официални лица в дадена институция. Неформалната комуникация се осъществява чрез клюкарската мрежа.</a:t>
            </a:r>
            <a:br>
              <a:rPr lang="en-US" sz="3100" dirty="0">
                <a:effectLst/>
                <a:ea typeface="Times New Roman"/>
              </a:rPr>
            </a:br>
            <a:br>
              <a:rPr lang="bg-BG" sz="3100" dirty="0">
                <a:effectLst/>
                <a:ea typeface="Times New Roman"/>
              </a:rPr>
            </a:br>
            <a:r>
              <a:rPr lang="bg-BG" sz="3100" b="1" i="1" dirty="0">
                <a:effectLst/>
                <a:ea typeface="Times New Roman"/>
              </a:rPr>
              <a:t>Лична и безлична.</a:t>
            </a:r>
            <a:r>
              <a:rPr lang="bg-BG" sz="3100" i="1" dirty="0">
                <a:effectLst/>
                <a:ea typeface="Times New Roman"/>
              </a:rPr>
              <a:t> </a:t>
            </a:r>
            <a:r>
              <a:rPr lang="bg-BG" sz="3100" dirty="0">
                <a:effectLst/>
                <a:ea typeface="Times New Roman"/>
              </a:rPr>
              <a:t>При личната комуникация информацията се предава в ситуации, където може да се наблюдава взаимно повлияване. Безличната комуникация е едностранна, без взаимно повлияване. </a:t>
            </a:r>
            <a:br>
              <a:rPr lang="en-US" sz="3600" dirty="0">
                <a:effectLst/>
                <a:ea typeface="Times New Roman"/>
              </a:rPr>
            </a:br>
            <a:r>
              <a:rPr lang="bg-BG" sz="2800" dirty="0">
                <a:effectLst/>
              </a:rPr>
              <a:t>  </a:t>
            </a:r>
            <a:endParaRPr lang="en-US" sz="2800" dirty="0">
              <a:effectLst/>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8</a:t>
            </a:fld>
            <a:endParaRPr lang="en-US" altLang="en-US"/>
          </a:p>
        </p:txBody>
      </p:sp>
    </p:spTree>
    <p:extLst>
      <p:ext uri="{BB962C8B-B14F-4D97-AF65-F5344CB8AC3E}">
        <p14:creationId xmlns:p14="http://schemas.microsoft.com/office/powerpoint/2010/main" val="1708695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60478"/>
          </a:xfrm>
        </p:spPr>
        <p:txBody>
          <a:bodyPr>
            <a:normAutofit/>
          </a:bodyPr>
          <a:lstStyle/>
          <a:p>
            <a:pPr algn="l">
              <a:lnSpc>
                <a:spcPct val="115000"/>
              </a:lnSpc>
              <a:spcAft>
                <a:spcPts val="0"/>
              </a:spcAft>
            </a:pPr>
            <a:r>
              <a:rPr lang="bg-BG" sz="2800" dirty="0">
                <a:effectLst/>
              </a:rPr>
              <a:t>  </a:t>
            </a:r>
            <a:endParaRPr lang="en-US" sz="2800" dirty="0">
              <a:effectLst/>
            </a:endParaRPr>
          </a:p>
        </p:txBody>
      </p:sp>
      <p:sp>
        <p:nvSpPr>
          <p:cNvPr id="3" name="Date Placeholder 2"/>
          <p:cNvSpPr>
            <a:spLocks noGrp="1"/>
          </p:cNvSpPr>
          <p:nvPr>
            <p:ph type="dt" sz="half" idx="10"/>
          </p:nvPr>
        </p:nvSpPr>
        <p:spPr/>
        <p:txBody>
          <a:bodyPr/>
          <a:lstStyle/>
          <a:p>
            <a:fld id="{78AF5B8B-0F90-4E88-A04C-BEFED0395E8A}" type="datetime1">
              <a:rPr lang="en-US" altLang="en-US" smtClean="0"/>
              <a:pPr/>
              <a:t>3/26/2020</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9</a:t>
            </a:fld>
            <a:endParaRPr lang="en-US" altLang="en-US"/>
          </a:p>
        </p:txBody>
      </p:sp>
      <p:sp>
        <p:nvSpPr>
          <p:cNvPr id="5" name="Rectangle 4"/>
          <p:cNvSpPr/>
          <p:nvPr/>
        </p:nvSpPr>
        <p:spPr>
          <a:xfrm>
            <a:off x="1187624" y="1988840"/>
            <a:ext cx="6768752" cy="1569660"/>
          </a:xfrm>
          <a:prstGeom prst="rect">
            <a:avLst/>
          </a:prstGeom>
        </p:spPr>
        <p:txBody>
          <a:bodyPr wrap="square">
            <a:spAutoFit/>
          </a:bodyPr>
          <a:lstStyle/>
          <a:p>
            <a:r>
              <a:rPr lang="bg-BG" sz="3200" b="1" i="1" dirty="0">
                <a:solidFill>
                  <a:srgbClr val="C00000"/>
                </a:solidFill>
                <a:latin typeface="+mn-lt"/>
              </a:rPr>
              <a:t>2. Характеристика на процеса на комуникация.</a:t>
            </a:r>
            <a:br>
              <a:rPr lang="bg-BG" sz="3200" b="1" i="1" dirty="0">
                <a:solidFill>
                  <a:srgbClr val="C00000"/>
                </a:solidFill>
                <a:latin typeface="+mn-lt"/>
              </a:rPr>
            </a:br>
            <a:endParaRPr lang="en-US" sz="3200" b="1" i="1" dirty="0">
              <a:solidFill>
                <a:srgbClr val="C00000"/>
              </a:solidFill>
              <a:latin typeface="+mn-lt"/>
            </a:endParaRPr>
          </a:p>
        </p:txBody>
      </p:sp>
    </p:spTree>
    <p:extLst>
      <p:ext uri="{BB962C8B-B14F-4D97-AF65-F5344CB8AC3E}">
        <p14:creationId xmlns:p14="http://schemas.microsoft.com/office/powerpoint/2010/main" val="2863195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929</TotalTime>
  <Words>4198</Words>
  <Application>Microsoft Office PowerPoint</Application>
  <PresentationFormat>On-screen Show (4:3)</PresentationFormat>
  <Paragraphs>272</Paragraphs>
  <Slides>72</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2</vt:i4>
      </vt:variant>
      <vt:variant>
        <vt:lpstr>Slide Titles</vt:lpstr>
      </vt:variant>
      <vt:variant>
        <vt:i4>72</vt:i4>
      </vt:variant>
    </vt:vector>
  </HeadingPairs>
  <TitlesOfParts>
    <vt:vector size="81" baseType="lpstr">
      <vt:lpstr>Arial</vt:lpstr>
      <vt:lpstr>Arial Black</vt:lpstr>
      <vt:lpstr>Arial Unicode MS</vt:lpstr>
      <vt:lpstr>Calibri</vt:lpstr>
      <vt:lpstr>Times New Roman</vt:lpstr>
      <vt:lpstr>Office Theme</vt:lpstr>
      <vt:lpstr>Default Design</vt:lpstr>
      <vt:lpstr>Visio.Drawing.11</vt:lpstr>
      <vt:lpstr>CorelDRAW.Graphic.10</vt:lpstr>
      <vt:lpstr>PowerPoint Presentation</vt:lpstr>
      <vt:lpstr>План: 1. Определение и видове комуникации. 2. Характеристика на процеса на комуникация. 3. Комуникации в организациите. 4. Междуличностни комуникации. Информационни сфери. 5. Видове комуникации в управлението на здравните грижи 6. Комуникациите в процеса на оказване на здравни грижи  </vt:lpstr>
      <vt:lpstr>КОМУНИКАЦИИ И ОБЩУВАНЕ Общуването е основна категория в социалната психология и в психологията на управлението. На него се дължи в голяма степен успехът на мениджмънта. Общуването не е само комуникация.  Общуването е комуникация плюс взаимодействие и разбиране, т.е. общуването е по-общо понятие, а комуникацията е по-конкретно понятие. </vt:lpstr>
      <vt:lpstr>1. Определение и видове комуникации       1. Определение и видове комуникации </vt:lpstr>
      <vt:lpstr>Комуникацията представлява предаване на информация между и сред индивидите и групите посредством споделена система от символи, които имат едно и също значение за двете страни – за подателя и получателя на съобщението (посланието).   Това е  изкуство за структуриране и предаване на послание по такъв начин, че другото лице да може лесно да го разбере и да го възприеме или отхвърли.</vt:lpstr>
      <vt:lpstr>Комуникацията в организацията представлява способността на дадена институция да предава информация на своите членове и да получава информация от тях по подходящ начин.  Информацията може да се предава чрез разнообразие от вербални, невербални, електронни и други комуникационни модели.   </vt:lpstr>
      <vt:lpstr>Вербалната комуникация може да бъде писмена и устна. Ефективността й зависи от речника, езика, фразите, структурата и яснотата на изреченията, скоростта на говорене, дикцията, тона, ритъма и обема, персоналната грамотност.   Невербалната комуникация се състои от афективни или експресивни поведения и включва елементи на жестове, изражение на лицето, контакт с очите, език на тялото и заеманата поза.    </vt:lpstr>
      <vt:lpstr> Формална и неформална комуникация. Формалната комуникация е официалната информация, изпратена чрез определени официални лица в дадена институция. Неформалната комуникация се осъществява чрез клюкарската мрежа.  Лична и безлична. При личната комуникация информацията се предава в ситуации, където може да се наблюдава взаимно повлияване. Безличната комуникация е едностранна, без взаимно повлияване.    </vt:lpstr>
      <vt:lpstr>  </vt:lpstr>
      <vt:lpstr>Комуникацията се осъществява чрез системата “комуникатор-получател”.   Индивидът или групата (комуникатор) има идея, послание или разбиране, което предава на друг индивид или група (получател).  </vt:lpstr>
      <vt:lpstr>Основните стъпки в процеса на комуникация включват:  - Формиране на посланието – комуникаторът формулира идея, мисъл, виждане, което желае да предаде.  - Кодиране на посланието – комуникаторът превръща идеята в понятна форма във вид на вербални или  невербални компоненти; </vt:lpstr>
      <vt:lpstr> - Предаване на посланието – комуникаторът изпраща посланието чрез канал, т.е. вербални (устни или писмени) или невербални средства.   - Получаване и декодиране на посланието – получателят приема посланието със сетивата си и го превръща в понятна за него форма.  - Обратна връзка - с кимване на глава, мимика или жест приемащият потвърждава дали е разбрал посланието.  </vt:lpstr>
      <vt:lpstr>PowerPoint Presentation</vt:lpstr>
      <vt:lpstr> Комуникатор. В една организация комуникатори могат да бъдат управляващите, подчинените, различни отдели в организацията или самата организация, която комуникира със синдикатите, обществеността и др.    Възприемане и интерпретация. Личните възгледи и възприятия имат решаващо значение за комуникацията. За индивида неговото възприятие и виждане за посланието е самата реалност. При възприемането често се налага да се прави интерпретация, т.е. да се прецени какво е имал предвид комуникаторът.</vt:lpstr>
      <vt:lpstr> Кодиране. Чрез него идеите на комуникатора се превръщат в система от символи, които впоследствие се декодират и възприемат от получателя. Основната форма на кодиране е езикът.    Послание. Резултатът от процеса на кодиране е вербално или невербално послание, което отразява това, което индивидът или групата искат да предадат.  </vt:lpstr>
      <vt:lpstr> Канал. Организациите осигуряват информация за своите членове посредством широка гама от канали - вербална комуникация лице в лице, телефонни разговори, срещи на групи, компютри, записки, отчети, системи за възнаграждаване, графици, прогнози, видеоматериали и др. По-малко осезаеми са неумишлените послания, които могат да бъдат изпратени мълчаливо или чрез бездействие по определен повод. </vt:lpstr>
      <vt:lpstr> Вербална реч - смисъл на думите, съдържание и интонация (емоционална обагреност на думите), с която те са произнесени. Тези елементи се наричат език на говора. Смисълът на думите при интерпретацията зависи от ценностната система на говорещия и не винаги е очевиден. Ако разговарящите не влагат еднакъв смисъл в думите, те не могат да се разберат. Вербалната реч не може да съществува самостоятелно - тя винаги се съпровожда и от невербална реч.</vt:lpstr>
      <vt:lpstr> Невербална реч - поглед, мимика, стойка, дрехи, прическа, грим, аксесоари, междуличностна дистанция и др. Тези елементи се наричат език на тялото.   Невербалната реч е много по-богата и интересна и от най-богатия език. Приятелската усмивка, загриженият вид, заеманото място по време на заседание, интериора и местоположението на офиса, вида на приемната за гости, мебелите -  това са невербални комуникатори. Те показват властта на индивида, неговия статус, позиция. Мълчанието също е израз на комуникация. Правилното интерпретиране на невербалните комуникатори е от голямо значение. </vt:lpstr>
      <vt:lpstr> Невербалната реч може да съществува самостоятелно. Човек говори с тялото си още преди да заговори с реч. От външния вид най-важно е лицето, а от лицето - очите.   Стойката на тялото има важно значение. При отворените позиции тялото е леко наведено напред, ръцете и краката не са кръстосани. Те са знак за приемане и откритост за дискусия. Затворените, отбранителни позиции на тялото включват облягане назад с кръстосани ръце и крака и показват физически или психически дискомфорт.   Мимиката и жестовете, изражението на лицето са също важни части от езика на тялото. </vt:lpstr>
      <vt:lpstr> Вербалната и невербалната реч се намират в определена зависимост помежду си.  Установено е, че за възприемане на информацията на смисъла на думите се падат 7%, на интонацията- 38%, на езика на тялото - 55%, т.е. като цяло 45% - на вербалната реч и 55% - на невербалната. </vt:lpstr>
      <vt:lpstr> Междуличностна дистанция - има важно значение при комуникацията. Колкото е по-близък човекът, с който общуваме, толкова дистанцията е по-скъсена и обратно.   Различават се няколко вида дистанции: интимна – до 40 см; лична (персонална ) – от 40 см до 1,2 метра; социална – от 1,2 до 3,6 метра; публична – над 3.6 метра.   Най-подходяща междуличностна дистанция между ръководител и подчинен е социалната дистанция, между сестрата и пациента – личната и т.н. </vt:lpstr>
      <vt:lpstr>PowerPoint Presentation</vt:lpstr>
      <vt:lpstr> Декодиране. Посланието трябва да бъде декодирано от получателя. Декодирането е технически термин за мисловния процес на приемащия и включва интерпретиране, което се опира на натрупания опит и възможностите за позоваване на миналото.   Получател. При предаването на информация изключително важна е приемащата страна. Ефективната комуникация е насочена към получателя, а не към средата. Това изисква от комуникатора да предвижда способността на получателя за декодиране, да познава неговите възможности. </vt:lpstr>
      <vt:lpstr> Обратна връзка. При всяка комуникация трябва да има условия за обратна връзка. Това намалява потенциалната възможност за изкривяване на полученото спрямо желаното послание. Обратната връзка дава възможност за отговор от страна на получателя и комуникаторът може да разбере дали посланието е прието и дали е предизвикало очакваната реакция.   Управляващите могат да получават обратна връзка по различни начини. При непосредствена комуникация е възможна директна обратна връзка чрез вербална обмяна на информация и чрез такива по-незабележими средства като изражение на лицето, показващо недоволство или неразбиране. </vt:lpstr>
      <vt:lpstr> Шум (филтър на общуването). Това е всеки намесващ се фактор, който може да изкриви посланието по пътя на изпращане на информацията от говорителя към слушателя и обратно.     Външни филтри - независими от говорителя и слушателя и към тях се отнасят шум, прегради или други пречки за изпращане на посланието или за получаване на обратна връзка.    Вътрешни филтри - по-трудно уловими и обхващат ценностната среда на човека: интелект, култура, мотивация, моментно състояние, обществен статус, личен опит, предубеждения, желание за слушане или неслушане. </vt:lpstr>
      <vt:lpstr>3. Комуникации в организациите </vt:lpstr>
      <vt:lpstr> Структурата на всяка организация трябва да осигурява възможност за кому-никация в четири направления:  Низходяща вертикална комуникация - протича от индивиди, стоящи на по-високо равнище в служебната йерархия към по-ниски равнища и се осъществява най-често чрез инструкции за работа, официални бележки, наръчници, публикации и др. Примери: старша сестра – редова сестра, старша сестра – санитар, главна сестра - старша сестра.</vt:lpstr>
      <vt:lpstr> Възходяща вертикална комуникация – от подчинените към по-високите мениджърските нива. Осъществява се чрез различни форми: кутии за предложения, събрания, доклади до висшестоящите, подаване жалби и оплаквания.   Каналите за възходяща комуникация позволяват на служителите за изказват мнението си и да вземат участие в решаване на различни проблеми.</vt:lpstr>
      <vt:lpstr> Паралелна (хоризонтална) комуникация - предаване на информация между лица и отдели на едно и също равнище. Тя е твърде важна за стратегическото уп-равление, планиране и координация. Например, такава е комуникацията лекар-лекар, старша сестра – старша сестра и т.н.</vt:lpstr>
      <vt:lpstr> Диагонална комуникация - тази форма на комуникация е особено важна за организацията на цялостната дейност във всяка здравна организация, когато членовете ѝ не могат да комуникират помежду си по друг начин. Например: комуникацията между различни звена в болницата - стерилизация, аптека, кухня, лаборатория, рентген и др.</vt:lpstr>
      <vt:lpstr>4. Междуличностни комуникации. Информационни сфери. </vt:lpstr>
      <vt:lpstr> Комуникацията протича между индивидите лице в лице или в рамките на групи. Тези потоци, наречени междуличностни комуникации, имат различна форма - от преки заповеди до съвсем обичайни размени на мнения.   Приоритетният начин, по който мениджърите се отнасят към хората и се учат от тях, е междуличностната комуникация, т.е. информацията, която мениджърите получават и предават. Начинът, по който става това, зависи от отношението им към двата важни източници на информация - самата личност на мениджъра и другите хора.</vt:lpstr>
      <vt:lpstr> Информационни сфери. В процеса на комуникация мениджърите и подчинените разполагат с определена информация, но двете комуникиращи страни поотделно не притежават и не разполагат с цялата информация. В зависимост от това доколко информацията, която се комуникира  е известна или неизвестна за личността на мениджъра и за другите могат да се разграничат четири информационни сфери:</vt:lpstr>
      <vt:lpstr>PowerPoint Presentation</vt:lpstr>
      <vt:lpstr>PowerPoint Presentation</vt:lpstr>
      <vt:lpstr> Арена. Това е най-благоприятната област за междуличностна комуникация, когато цялата информация, необходима за ефективна комуникация, е известна едновременно на управляващия и на получателите. Когато комуникацията се осъществява в тази сфера, участниците споделят чувства и предположения, обменят данни и опит. Арената е сферата на взаимното разбирателство. </vt:lpstr>
      <vt:lpstr> Бяло петно. Обсъжданата   информация е известна в по-голяма степен на получателите, отколкото на личността на мениджъра. Бялото петно е своеобразен междуличностен “капан” за мениджъра, който вниква трудно в поведението, решенията или потенциалните възможности на другите, тъй като не познава основанията за тях. Подчинените (получателите) имат предимството да разполагат с повече информация по обсъждания проблем в сравнение с мениджъра.</vt:lpstr>
      <vt:lpstr> Фасада. Информацията по разисквания проблем е добре известна на комуникатора, но неизвестна на подчинените. Такава комуникация става безсъдържателна и неефективна, тъй като мениджърът среща неразбиране от подчинените и нежелания за вникване в същността на нещата. Такава ситуация се  означава като фасада.</vt:lpstr>
      <vt:lpstr> Неизвестност. Тази област обхваща ситуации, при които предаваната информация не е достатъчно известна нито на комуникатора, нито на получателите. Такава ситуация може да възникне в организациите, когато индивиди с различни специалности трябва да координират своите действия посредством комуникации.</vt:lpstr>
      <vt:lpstr>Стратегии за подобряване на междуличностните комуникации    Откритост. В този случай може да се постигне разширение на арената за сметка на фасадата. За тази цел индивидът трябва да бъде открит и честен при обмяната на информация с другите. Процесът, използван от мениджъра (комуникатора) за предоставяне на повече информация от подчинените се нарича откритост, тъй като при него личността понякога става уязвима, а “разкриването на нещата, такива каквито са” често крие рискове. </vt:lpstr>
      <vt:lpstr> Подобряване на обратната връзка. Когато индивидът не знае някои неща или не ги разбира, ефективността на комуникацията може да се подобри чрез обратна връзка с комуникатора. Така може да бъде ограничено бялото петно, а арената съответно се разширява. Обратната връзка е възможна само при условие, че индивидът има желание да изслушва, а комуникаторът - да му предоставя информация.   Мениджърът има по-малки възможности да контролира обратната връзка, отколкото да осигурява откритост. Получаването на обратна връзка е в пряка зависимост от активното сътрудничество на другите, докато откритостта изисква активно поведение на самата личност на мениджъра и изслушване на другите. </vt:lpstr>
      <vt:lpstr> Слушането често е недооценяван елемент в процеса на комуникация. Получателят чува или задържа само малка част от изпратеното послание -  човек изразходва около 70% от времето си в слушане, но запазва само около 1/3 от чутото.   Някои съвети за подобряване на  уменията за активно слушане: 1. Подгответе се физически като застанете или се изправите срещу говорителя и сте готов да слушате вербалните съобщения и виждате невербалните послания на говорителя.  2. Научете се да следите невербалните и вербалните послания на говорителя.</vt:lpstr>
      <vt:lpstr>3. Не се влияйте от външния вид на говорителя за решението си дали това, което той казва е важно. 4. Следете идеите и изразяваните чувства, тъй като целта на добрата комуникация е да се отразят и да се обменят идеи. 5. Опитвайте се да определите Вашите собствени интереси. 6. Стремете се да задържате в ума си това, което говорителят казва. Не се разсейвайте. 7. Не прекъсвайте говорителя веднага, ако чуете нещо, което според Вас е погрешно. </vt:lpstr>
      <vt:lpstr>8. Опитвайте се да разглеждате ситуацията от позицията на другото лице, без това да означава, че винаги трябва да се съгласявате.  9. Избягвайте да вземате последен думата. Вслушайте се в това, което се казва и след това го обмислете. 10. Полагайте съзнателни усилия за оценка на логиката и правдоподобността на това, което чувате. Нашият мозък чува около 500 думи в минута, но нормално изговаряме около 125 думи в минута, т.е. мислим четири пъти по-бързо, отколкото говорим. Използвайте това, за да предвидите каква ще е следващата гледна точка на говорителя и да  оцените подкрепящите данни и да обобщите.</vt:lpstr>
      <vt:lpstr>МЕЖДУЛИЧНОСТНО ОБЩУВАНЕ. ВИДОВЕ РАЗГОВОР </vt:lpstr>
      <vt:lpstr>Определение  Разговор съществува тогава, когато 2 души се намират  в състояние на словесно общуване, т.е. налице е устна комуникация между говорител и слушател с предварително определена цел. </vt:lpstr>
      <vt:lpstr>Видове разговори  I. Според целта:  1. Проучвателен разговор:  - направляван и ненаправляван.  2. За решаване на проблем.  3. За назначаване или уволняване.  4. Разговор за оценка.  5. Разговор за прием на стажанти. </vt:lpstr>
      <vt:lpstr>II. Според техниката на разговора: 1. Ненасочен разговор. Лицето, което задава въпросите, подава темата. Разговорът е без ред и мислите се излагат разхвърляно. Няма формулирани въпроси. Може да се води разговор по няколко теми. Водещият разговора следва да спазва определени правила:  </vt:lpstr>
      <vt:lpstr> - да следи мисълта на другия и да му помага да се изрази без да му влияе;  - да изчаква събеседника;  - да избягва тълкуванията;  - да подкрепя събеседника  в развиването на темата;  </vt:lpstr>
      <vt:lpstr>- да подтиква събеседника към съсредоточаване;  - да улеснява разговора като го насочва тактично чрез подходящи вметвания, напр.: “Вие до тук смятате, че ....; “Ако добре Ви разбирам .. “,  “Бихте ли доразвили мисълта си .. “ и т.н.</vt:lpstr>
      <vt:lpstr>2. Насочен разговор с въпросник - предварително изготвени въпроси, подредени в последователен ред. Интервюиращият не поема инициатива, а само се придвижва по въпросите. Не бива да реагира емоционално на отговорите. Важно е да се спазват редица правила от страна на водещия:  </vt:lpstr>
      <vt:lpstr> - строго съблюдаване на реда на въпросите;  - точно изказване на въпросите, така както са записани;  - избягване на коментар и лично мнение;  - избягване на спорове. </vt:lpstr>
      <vt:lpstr>3. Насочен разговор без въпросник. Има предварителна схема на провеждане и са формулирани основните теми.   Необходимо е да се съблюдават редица правила от страна на водещия:</vt:lpstr>
      <vt:lpstr> - да следи за обхващане на всички предвидени теми; - да следи за подробното изчерпване на всички теми (може да се върне към разглеждана тема); - да следи за избягване на безразборното говорене по темите. </vt:lpstr>
      <vt:lpstr>МЕЖДУЛИЧНОСТНО ОБЩУВАНЕ.  ПОВЕДЕНИЕ ПО ВРЕМЕ НА РАЗГОВОР  </vt:lpstr>
      <vt:lpstr> 1. Поведение за вземане на решение  2. Поведение на подкрепа. 3. Поведение на даване на преценка.  4. Поведение на съдник.  5. Изпитващо поведение.  6.Тълкувателно поведение. 7. Поведение на слушане и дълбоко разбиране.   8. Поведение на оставка и самотек.</vt:lpstr>
      <vt:lpstr>Поведението на ръководителите с различни стилове по време на разговор може да бъде:  </vt:lpstr>
      <vt:lpstr>PowerPoint Presentation</vt:lpstr>
      <vt:lpstr>Подготовка и водене на разговор 1. Подготовка на разговора.  - Материално-техническа организация.  - Подготовка на съдържанието на разговора.  2. Протичане на разговора (техника на водене на разговора).  3. Резюме на информацията  4. Развръзка (край) на разговора </vt:lpstr>
      <vt:lpstr>ПОДГОТОВКА И ПРОВЕЖДАНЕ НА СЪВЕЩАНИЯ /РАБОТНИ СРЕЩИ/   </vt:lpstr>
      <vt:lpstr>Видове съвещания:  1. Информационни: - За даване на информация  - За събиране на информация 2. За решаване на проблем  3. Съвещания за договаряне   </vt:lpstr>
      <vt:lpstr>  Роли на водещия: 1. Продуктивна роля.  2. Улеснителна роля.  3. Регулираща -възпитателна.   </vt:lpstr>
      <vt:lpstr>Какви са конкретните задачи на водещия събранието?   1. Определяне точната цел и тема на съвещанието.   2. Определяне приоритетите (основните точки и задачи).   3. Преценка на броя и нивото на участниците.  </vt:lpstr>
      <vt:lpstr>4. Определяне на методите и средствата, които ще се използват.   5. Определяне дата, час, продължителност и дневен ред на съвещанието.   6. Да се предвиди участието на външни лица, време за изказване, изпращане на покани. </vt:lpstr>
      <vt:lpstr> 7. Определяне на подходящо помещение с удобства за сядане и писане.   8. Осигуряване на средства за онагледяване, добро осветление, материали за всеки участник, да се провери дали са достигнали до тях.</vt:lpstr>
      <vt:lpstr>9. Да се води протокол.  10. Да се осигурят условията за добра комуникация между участниците.   11. Да се предостави достатъчно време на всеки за изказване, както и време за критика. </vt:lpstr>
      <vt:lpstr>12. Да се посочат средствата за привеждане в действие на взетите решения – кой, кога, какво ще прави, за да може в началото на другата среща да се видят грешките и да се отстранят.   </vt:lpstr>
      <vt:lpstr>Как да направим конструктивна критика?  1. Определяне на това какво искаме да кажем и какво чувстваме.  2. Предразполагане на човека срещу нас.  3. Описание фактите без осъждане.  4. Описание на материалните и емоционални последици.  5. Да се направим всичко възможно, че служителят да почувства отговорност за поведението си (това е целта на критиката).  </vt:lpstr>
      <vt:lpstr>6. Краткост и точност на изразяване.  7. Да не се използват заобиколни пътища, недомлъвки, насмешки и други обидни неща.  8. Придържане към фактите, въздържане от съдене и насочване към бъдещото поведение.  9. Критика на действията, а не самата личност. </vt:lpstr>
      <vt:lpstr>Как да откажем?  1. Да сме убедени, че сме разбрали молбата точно.  2. Да решим за себе си дали да приемем или да откажем.  3. Да определим дали да поемем риск. Какво ще загубим или спечелим? 4. Да определим рамките на компетенциите си, дали правомощията ни разрешават да разглеждаме подобни молби.  5. Да си определим време за размисъл.</vt:lpstr>
      <vt:lpstr>6. Да предразположим молителя, да покажем любезност и да му дадем време.  7. Да изслушаме молителя и едва накрая да се изкажем.  8. Да се опитаме да представим отказа си откъм положителната страна като посочим какво желаем, а не какво отказваме.  9. Може да определим и други решения, да предразположим молителя към други решения.  10. Да не се поддаваме на натиск.  11. Да не нарушаваме принципите си.</vt:lpstr>
      <vt:lpstr>Как да искаме?  1. Да обмислим предварително искането и да го нахвърлим на чернова.  2. Да си отговорим на въпроса “Какво искам да кажа?” и да започнем с: “Бих искал да кажа...”  3. Да се мотивираме защо искаме дадено нещо, какви ще са загубите и ползата. 4. Молбата да бъде с конкретни факти.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КОМУНИКАЦИИ. СЪЩНОСТ И ЕЛЕМЕНТИ, КОМУНИКАЦИИ В УПРАВЛЕНСКАТА ДЕЙНОСТ</dc:title>
  <dc:creator>Grancharova</dc:creator>
  <cp:lastModifiedBy>GGG</cp:lastModifiedBy>
  <cp:revision>82</cp:revision>
  <dcterms:created xsi:type="dcterms:W3CDTF">2004-03-18T13:29:08Z</dcterms:created>
  <dcterms:modified xsi:type="dcterms:W3CDTF">2020-03-26T13:00:23Z</dcterms:modified>
</cp:coreProperties>
</file>