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  <p:sldMasterId id="2147483853" r:id="rId2"/>
  </p:sldMasterIdLst>
  <p:notesMasterIdLst>
    <p:notesMasterId r:id="rId82"/>
  </p:notesMasterIdLst>
  <p:sldIdLst>
    <p:sldId id="41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308" r:id="rId45"/>
    <p:sldId id="299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02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slide" Target="slides/slide74.xml"/><Relationship Id="rId84" Type="http://schemas.openxmlformats.org/officeDocument/2006/relationships/viewProps" Target="viewProps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notesMaster" Target="notesMasters/notesMaster1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theme" Target="theme/theme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39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17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717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17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8FA5F79C-622C-4D4C-BAD8-617E18639A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3268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97A1E8-CF6E-4D65-84FB-05332DF6D4A5}" type="slidenum">
              <a:rPr kumimoji="0" lang="bg-BG" altLang="bg-BG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bg-BG" altLang="bg-BG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77 w 2780"/>
                <a:gd name="T1" fmla="*/ 18 h 953"/>
                <a:gd name="T2" fmla="*/ 2687 w 2780"/>
                <a:gd name="T3" fmla="*/ 24 h 953"/>
                <a:gd name="T4" fmla="*/ 2621 w 2780"/>
                <a:gd name="T5" fmla="*/ 102 h 953"/>
                <a:gd name="T6" fmla="*/ 2519 w 2780"/>
                <a:gd name="T7" fmla="*/ 156 h 953"/>
                <a:gd name="T8" fmla="*/ 2513 w 2780"/>
                <a:gd name="T9" fmla="*/ 222 h 953"/>
                <a:gd name="T10" fmla="*/ 2495 w 2780"/>
                <a:gd name="T11" fmla="*/ 246 h 953"/>
                <a:gd name="T12" fmla="*/ 2477 w 2780"/>
                <a:gd name="T13" fmla="*/ 252 h 953"/>
                <a:gd name="T14" fmla="*/ 2405 w 2780"/>
                <a:gd name="T15" fmla="*/ 210 h 953"/>
                <a:gd name="T16" fmla="*/ 2267 w 2780"/>
                <a:gd name="T17" fmla="*/ 192 h 953"/>
                <a:gd name="T18" fmla="*/ 2243 w 2780"/>
                <a:gd name="T19" fmla="*/ 186 h 953"/>
                <a:gd name="T20" fmla="*/ 2225 w 2780"/>
                <a:gd name="T21" fmla="*/ 192 h 953"/>
                <a:gd name="T22" fmla="*/ 2153 w 2780"/>
                <a:gd name="T23" fmla="*/ 228 h 953"/>
                <a:gd name="T24" fmla="*/ 2117 w 2780"/>
                <a:gd name="T25" fmla="*/ 240 h 953"/>
                <a:gd name="T26" fmla="*/ 2093 w 2780"/>
                <a:gd name="T27" fmla="*/ 246 h 953"/>
                <a:gd name="T28" fmla="*/ 2081 w 2780"/>
                <a:gd name="T29" fmla="*/ 258 h 953"/>
                <a:gd name="T30" fmla="*/ 2081 w 2780"/>
                <a:gd name="T31" fmla="*/ 276 h 953"/>
                <a:gd name="T32" fmla="*/ 2058 w 2780"/>
                <a:gd name="T33" fmla="*/ 300 h 953"/>
                <a:gd name="T34" fmla="*/ 2040 w 2780"/>
                <a:gd name="T35" fmla="*/ 312 h 953"/>
                <a:gd name="T36" fmla="*/ 2028 w 2780"/>
                <a:gd name="T37" fmla="*/ 324 h 953"/>
                <a:gd name="T38" fmla="*/ 2016 w 2780"/>
                <a:gd name="T39" fmla="*/ 336 h 953"/>
                <a:gd name="T40" fmla="*/ 1985 w 2780"/>
                <a:gd name="T41" fmla="*/ 342 h 953"/>
                <a:gd name="T42" fmla="*/ 1919 w 2780"/>
                <a:gd name="T43" fmla="*/ 336 h 953"/>
                <a:gd name="T44" fmla="*/ 1883 w 2780"/>
                <a:gd name="T45" fmla="*/ 330 h 953"/>
                <a:gd name="T46" fmla="*/ 1871 w 2780"/>
                <a:gd name="T47" fmla="*/ 342 h 953"/>
                <a:gd name="T48" fmla="*/ 1859 w 2780"/>
                <a:gd name="T49" fmla="*/ 354 h 953"/>
                <a:gd name="T50" fmla="*/ 1829 w 2780"/>
                <a:gd name="T51" fmla="*/ 360 h 953"/>
                <a:gd name="T52" fmla="*/ 1770 w 2780"/>
                <a:gd name="T53" fmla="*/ 342 h 953"/>
                <a:gd name="T54" fmla="*/ 1746 w 2780"/>
                <a:gd name="T55" fmla="*/ 342 h 953"/>
                <a:gd name="T56" fmla="*/ 1722 w 2780"/>
                <a:gd name="T57" fmla="*/ 354 h 953"/>
                <a:gd name="T58" fmla="*/ 1661 w 2780"/>
                <a:gd name="T59" fmla="*/ 425 h 953"/>
                <a:gd name="T60" fmla="*/ 1619 w 2780"/>
                <a:gd name="T61" fmla="*/ 569 h 953"/>
                <a:gd name="T62" fmla="*/ 1619 w 2780"/>
                <a:gd name="T63" fmla="*/ 593 h 953"/>
                <a:gd name="T64" fmla="*/ 1625 w 2780"/>
                <a:gd name="T65" fmla="*/ 641 h 953"/>
                <a:gd name="T66" fmla="*/ 1643 w 2780"/>
                <a:gd name="T67" fmla="*/ 659 h 953"/>
                <a:gd name="T68" fmla="*/ 1637 w 2780"/>
                <a:gd name="T69" fmla="*/ 671 h 953"/>
                <a:gd name="T70" fmla="*/ 1625 w 2780"/>
                <a:gd name="T71" fmla="*/ 683 h 953"/>
                <a:gd name="T72" fmla="*/ 1547 w 2780"/>
                <a:gd name="T73" fmla="*/ 689 h 953"/>
                <a:gd name="T74" fmla="*/ 1470 w 2780"/>
                <a:gd name="T75" fmla="*/ 629 h 953"/>
                <a:gd name="T76" fmla="*/ 1337 w 2780"/>
                <a:gd name="T77" fmla="*/ 587 h 953"/>
                <a:gd name="T78" fmla="*/ 1188 w 2780"/>
                <a:gd name="T79" fmla="*/ 671 h 953"/>
                <a:gd name="T80" fmla="*/ 1019 w 2780"/>
                <a:gd name="T81" fmla="*/ 731 h 953"/>
                <a:gd name="T82" fmla="*/ 816 w 2780"/>
                <a:gd name="T83" fmla="*/ 743 h 953"/>
                <a:gd name="T84" fmla="*/ 630 w 2780"/>
                <a:gd name="T85" fmla="*/ 701 h 953"/>
                <a:gd name="T86" fmla="*/ 570 w 2780"/>
                <a:gd name="T87" fmla="*/ 695 h 953"/>
                <a:gd name="T88" fmla="*/ 558 w 2780"/>
                <a:gd name="T89" fmla="*/ 701 h 953"/>
                <a:gd name="T90" fmla="*/ 522 w 2780"/>
                <a:gd name="T91" fmla="*/ 731 h 953"/>
                <a:gd name="T92" fmla="*/ 437 w 2780"/>
                <a:gd name="T93" fmla="*/ 809 h 953"/>
                <a:gd name="T94" fmla="*/ 407 w 2780"/>
                <a:gd name="T95" fmla="*/ 821 h 953"/>
                <a:gd name="T96" fmla="*/ 383 w 2780"/>
                <a:gd name="T97" fmla="*/ 821 h 953"/>
                <a:gd name="T98" fmla="*/ 336 w 2780"/>
                <a:gd name="T99" fmla="*/ 827 h 953"/>
                <a:gd name="T100" fmla="*/ 210 w 2780"/>
                <a:gd name="T101" fmla="*/ 851 h 953"/>
                <a:gd name="T102" fmla="*/ 174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9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0706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pPr lvl="0"/>
            <a:r>
              <a:rPr lang="bg-BG" altLang="en-US" noProof="0"/>
              <a:t>Click to edit Master title style</a:t>
            </a:r>
          </a:p>
        </p:txBody>
      </p:sp>
      <p:sp>
        <p:nvSpPr>
          <p:cNvPr id="370707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pPr lvl="0"/>
            <a:r>
              <a:rPr lang="bg-BG" altLang="en-US" noProof="0"/>
              <a:t>Click to edit Master subtitle style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B46D3D3-7D59-4E8F-B0C0-350182238DF5}" type="datetime1">
              <a:rPr lang="bg-BG" altLang="en-US" smtClean="0"/>
              <a:t>26.3.2020 г.</a:t>
            </a:fld>
            <a:endParaRPr lang="bg-BG" altLang="en-US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72AE5E-B4B7-48DD-B160-43C8D727BEE5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804220549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37E3F-EEB1-4426-AB7F-12F1C25057EB}" type="datetime1">
              <a:rPr lang="bg-BG" altLang="en-US" smtClean="0"/>
              <a:t>26.3.2020 г.</a:t>
            </a:fld>
            <a:endParaRPr lang="bg-BG" alt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F0724-52D3-4471-BB62-BD70516DE398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955068004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9FD0E-A57F-42AE-80DF-A2D1CF3B2940}" type="datetime1">
              <a:rPr lang="bg-BG" altLang="en-US" smtClean="0"/>
              <a:t>26.3.2020 г.</a:t>
            </a:fld>
            <a:endParaRPr lang="bg-BG" alt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2609E-51DA-4495-83E3-5CA25FC7A8C6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387095354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  <a:pPr>
                <a:defRPr/>
              </a:pPr>
              <a:t>3/26/2020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2972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  <a:pPr>
                <a:defRPr/>
              </a:pPr>
              <a:t>3/26/2020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1601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  <a:pPr>
                <a:defRPr/>
              </a:pPr>
              <a:t>3/26/2020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1116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  <a:pPr>
                <a:defRPr/>
              </a:pPr>
              <a:t>3/26/2020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46933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  <a:pPr>
                <a:defRPr/>
              </a:pPr>
              <a:t>3/26/2020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23659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  <a:pPr>
                <a:defRPr/>
              </a:pPr>
              <a:t>3/26/2020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48328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  <a:pPr>
                <a:defRPr/>
              </a:pPr>
              <a:t>3/26/2020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13434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  <a:pPr>
                <a:defRPr/>
              </a:pPr>
              <a:t>3/26/2020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1593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0BFB5-158F-4C99-B0BE-CA9FBD2D78AB}" type="datetime1">
              <a:rPr lang="bg-BG" altLang="en-US" smtClean="0"/>
              <a:t>26.3.2020 г.</a:t>
            </a:fld>
            <a:endParaRPr lang="bg-BG" alt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4FF5F-F98B-4A52-84C5-53F7DF4FB174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027470890"/>
      </p:ext>
    </p:extLst>
  </p:cSld>
  <p:clrMapOvr>
    <a:masterClrMapping/>
  </p:clrMapOvr>
  <p:transition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  <a:pPr>
                <a:defRPr/>
              </a:pPr>
              <a:t>3/26/2020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4669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  <a:pPr>
                <a:defRPr/>
              </a:pPr>
              <a:t>3/26/2020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35545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  <a:pPr>
                <a:defRPr/>
              </a:pPr>
              <a:t>3/26/2020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56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1FF43-2581-4422-95F3-6A639F524659}" type="datetime1">
              <a:rPr lang="bg-BG" altLang="en-US" smtClean="0"/>
              <a:t>26.3.2020 г.</a:t>
            </a:fld>
            <a:endParaRPr lang="bg-BG" alt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943BE-ACDA-4439-B1E3-00DB3464FB85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398403223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C5F59-B104-4661-85E0-6BC1387F0F5D}" type="datetime1">
              <a:rPr lang="bg-BG" altLang="en-US" smtClean="0"/>
              <a:t>26.3.2020 г.</a:t>
            </a:fld>
            <a:endParaRPr lang="bg-BG" alt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7C17F-E791-4490-A135-99A13B125C6D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895657382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3FB93-64C8-4354-8892-F63EB5450D15}" type="datetime1">
              <a:rPr lang="bg-BG" altLang="en-US" smtClean="0"/>
              <a:t>26.3.2020 г.</a:t>
            </a:fld>
            <a:endParaRPr lang="bg-BG" altLang="en-U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2C8A2-0F40-430E-923F-2A73954D288A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18796963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19CD3-24D7-4DF5-95D6-C0E8C9A7F7CE}" type="datetime1">
              <a:rPr lang="bg-BG" altLang="en-US" smtClean="0"/>
              <a:t>26.3.2020 г.</a:t>
            </a:fld>
            <a:endParaRPr lang="bg-BG" alt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A34C8-010F-42CB-8FFD-53899DEE469C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850200422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E2634-938F-496C-8792-B2397403AB63}" type="datetime1">
              <a:rPr lang="bg-BG" altLang="en-US" smtClean="0"/>
              <a:t>26.3.2020 г.</a:t>
            </a:fld>
            <a:endParaRPr lang="bg-BG" alt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D656-3D4F-428C-AED0-2E3916BD00D5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207809270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D64DD-C45A-46F9-9EDD-ABF9919D55CC}" type="datetime1">
              <a:rPr lang="bg-BG" altLang="en-US" smtClean="0"/>
              <a:t>26.3.2020 г.</a:t>
            </a:fld>
            <a:endParaRPr lang="bg-BG" alt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A57EC-0B54-4180-9159-1DC3665548B0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963598853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CE0FB-D3A7-4A3C-82BE-2B15983FC0C4}" type="datetime1">
              <a:rPr lang="bg-BG" altLang="en-US" smtClean="0"/>
              <a:t>26.3.2020 г.</a:t>
            </a:fld>
            <a:endParaRPr lang="bg-BG" alt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53E41-F162-4DDC-8D25-481669F8286E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726890054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77 w 2780"/>
                <a:gd name="T1" fmla="*/ 18 h 953"/>
                <a:gd name="T2" fmla="*/ 2687 w 2780"/>
                <a:gd name="T3" fmla="*/ 24 h 953"/>
                <a:gd name="T4" fmla="*/ 2621 w 2780"/>
                <a:gd name="T5" fmla="*/ 102 h 953"/>
                <a:gd name="T6" fmla="*/ 2519 w 2780"/>
                <a:gd name="T7" fmla="*/ 156 h 953"/>
                <a:gd name="T8" fmla="*/ 2513 w 2780"/>
                <a:gd name="T9" fmla="*/ 222 h 953"/>
                <a:gd name="T10" fmla="*/ 2495 w 2780"/>
                <a:gd name="T11" fmla="*/ 246 h 953"/>
                <a:gd name="T12" fmla="*/ 2477 w 2780"/>
                <a:gd name="T13" fmla="*/ 252 h 953"/>
                <a:gd name="T14" fmla="*/ 2405 w 2780"/>
                <a:gd name="T15" fmla="*/ 210 h 953"/>
                <a:gd name="T16" fmla="*/ 2267 w 2780"/>
                <a:gd name="T17" fmla="*/ 192 h 953"/>
                <a:gd name="T18" fmla="*/ 2243 w 2780"/>
                <a:gd name="T19" fmla="*/ 186 h 953"/>
                <a:gd name="T20" fmla="*/ 2225 w 2780"/>
                <a:gd name="T21" fmla="*/ 192 h 953"/>
                <a:gd name="T22" fmla="*/ 2153 w 2780"/>
                <a:gd name="T23" fmla="*/ 228 h 953"/>
                <a:gd name="T24" fmla="*/ 2117 w 2780"/>
                <a:gd name="T25" fmla="*/ 240 h 953"/>
                <a:gd name="T26" fmla="*/ 2093 w 2780"/>
                <a:gd name="T27" fmla="*/ 246 h 953"/>
                <a:gd name="T28" fmla="*/ 2081 w 2780"/>
                <a:gd name="T29" fmla="*/ 258 h 953"/>
                <a:gd name="T30" fmla="*/ 2081 w 2780"/>
                <a:gd name="T31" fmla="*/ 276 h 953"/>
                <a:gd name="T32" fmla="*/ 2058 w 2780"/>
                <a:gd name="T33" fmla="*/ 300 h 953"/>
                <a:gd name="T34" fmla="*/ 2040 w 2780"/>
                <a:gd name="T35" fmla="*/ 312 h 953"/>
                <a:gd name="T36" fmla="*/ 2028 w 2780"/>
                <a:gd name="T37" fmla="*/ 324 h 953"/>
                <a:gd name="T38" fmla="*/ 2016 w 2780"/>
                <a:gd name="T39" fmla="*/ 336 h 953"/>
                <a:gd name="T40" fmla="*/ 1985 w 2780"/>
                <a:gd name="T41" fmla="*/ 342 h 953"/>
                <a:gd name="T42" fmla="*/ 1919 w 2780"/>
                <a:gd name="T43" fmla="*/ 336 h 953"/>
                <a:gd name="T44" fmla="*/ 1883 w 2780"/>
                <a:gd name="T45" fmla="*/ 330 h 953"/>
                <a:gd name="T46" fmla="*/ 1871 w 2780"/>
                <a:gd name="T47" fmla="*/ 342 h 953"/>
                <a:gd name="T48" fmla="*/ 1859 w 2780"/>
                <a:gd name="T49" fmla="*/ 354 h 953"/>
                <a:gd name="T50" fmla="*/ 1829 w 2780"/>
                <a:gd name="T51" fmla="*/ 360 h 953"/>
                <a:gd name="T52" fmla="*/ 1770 w 2780"/>
                <a:gd name="T53" fmla="*/ 342 h 953"/>
                <a:gd name="T54" fmla="*/ 1746 w 2780"/>
                <a:gd name="T55" fmla="*/ 342 h 953"/>
                <a:gd name="T56" fmla="*/ 1722 w 2780"/>
                <a:gd name="T57" fmla="*/ 354 h 953"/>
                <a:gd name="T58" fmla="*/ 1661 w 2780"/>
                <a:gd name="T59" fmla="*/ 425 h 953"/>
                <a:gd name="T60" fmla="*/ 1619 w 2780"/>
                <a:gd name="T61" fmla="*/ 569 h 953"/>
                <a:gd name="T62" fmla="*/ 1619 w 2780"/>
                <a:gd name="T63" fmla="*/ 593 h 953"/>
                <a:gd name="T64" fmla="*/ 1625 w 2780"/>
                <a:gd name="T65" fmla="*/ 641 h 953"/>
                <a:gd name="T66" fmla="*/ 1643 w 2780"/>
                <a:gd name="T67" fmla="*/ 659 h 953"/>
                <a:gd name="T68" fmla="*/ 1637 w 2780"/>
                <a:gd name="T69" fmla="*/ 671 h 953"/>
                <a:gd name="T70" fmla="*/ 1625 w 2780"/>
                <a:gd name="T71" fmla="*/ 683 h 953"/>
                <a:gd name="T72" fmla="*/ 1547 w 2780"/>
                <a:gd name="T73" fmla="*/ 689 h 953"/>
                <a:gd name="T74" fmla="*/ 1470 w 2780"/>
                <a:gd name="T75" fmla="*/ 629 h 953"/>
                <a:gd name="T76" fmla="*/ 1337 w 2780"/>
                <a:gd name="T77" fmla="*/ 587 h 953"/>
                <a:gd name="T78" fmla="*/ 1188 w 2780"/>
                <a:gd name="T79" fmla="*/ 671 h 953"/>
                <a:gd name="T80" fmla="*/ 1019 w 2780"/>
                <a:gd name="T81" fmla="*/ 731 h 953"/>
                <a:gd name="T82" fmla="*/ 816 w 2780"/>
                <a:gd name="T83" fmla="*/ 743 h 953"/>
                <a:gd name="T84" fmla="*/ 630 w 2780"/>
                <a:gd name="T85" fmla="*/ 701 h 953"/>
                <a:gd name="T86" fmla="*/ 570 w 2780"/>
                <a:gd name="T87" fmla="*/ 695 h 953"/>
                <a:gd name="T88" fmla="*/ 558 w 2780"/>
                <a:gd name="T89" fmla="*/ 701 h 953"/>
                <a:gd name="T90" fmla="*/ 522 w 2780"/>
                <a:gd name="T91" fmla="*/ 731 h 953"/>
                <a:gd name="T92" fmla="*/ 437 w 2780"/>
                <a:gd name="T93" fmla="*/ 809 h 953"/>
                <a:gd name="T94" fmla="*/ 407 w 2780"/>
                <a:gd name="T95" fmla="*/ 821 h 953"/>
                <a:gd name="T96" fmla="*/ 383 w 2780"/>
                <a:gd name="T97" fmla="*/ 821 h 953"/>
                <a:gd name="T98" fmla="*/ 336 w 2780"/>
                <a:gd name="T99" fmla="*/ 827 h 953"/>
                <a:gd name="T100" fmla="*/ 210 w 2780"/>
                <a:gd name="T101" fmla="*/ 851 h 953"/>
                <a:gd name="T102" fmla="*/ 174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9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68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9669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9670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9671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9672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9673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9674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9675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9676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9677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9678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9679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9680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9681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6968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bg-BG" altLang="en-US"/>
              <a:t>Click to edit Master title style</a:t>
            </a:r>
          </a:p>
        </p:txBody>
      </p:sp>
      <p:sp>
        <p:nvSpPr>
          <p:cNvPr id="369683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AF8C87C0-A7EC-411A-AC54-47B9CD8657EE}" type="datetime1">
              <a:rPr lang="bg-BG" altLang="en-US" smtClean="0"/>
              <a:t>26.3.2020 г.</a:t>
            </a:fld>
            <a:endParaRPr lang="bg-BG" altLang="en-US"/>
          </a:p>
        </p:txBody>
      </p:sp>
      <p:sp>
        <p:nvSpPr>
          <p:cNvPr id="369684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36968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5151294-D852-4372-9257-1C9A7719A4C9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36968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/>
              <a:t>Click to edit Master text styles</a:t>
            </a:r>
          </a:p>
          <a:p>
            <a:pPr lvl="1"/>
            <a:r>
              <a:rPr lang="bg-BG" altLang="en-US"/>
              <a:t>Second level</a:t>
            </a:r>
          </a:p>
          <a:p>
            <a:pPr lvl="2"/>
            <a:r>
              <a:rPr lang="bg-BG" altLang="en-US"/>
              <a:t>Third level</a:t>
            </a:r>
          </a:p>
          <a:p>
            <a:pPr lvl="3"/>
            <a:r>
              <a:rPr lang="bg-BG" altLang="en-US"/>
              <a:t>Fourth level</a:t>
            </a:r>
          </a:p>
          <a:p>
            <a:pPr lvl="4"/>
            <a:r>
              <a:rPr lang="bg-BG" alt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52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>
    <p:fade thruBlk="1"/>
  </p:transition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  <a:pPr>
                <a:defRPr/>
              </a:pPr>
              <a:t>3/26/2020</a:t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7447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5"/>
          <p:cNvSpPr>
            <a:spLocks noChangeShapeType="1"/>
          </p:cNvSpPr>
          <p:nvPr/>
        </p:nvSpPr>
        <p:spPr bwMode="auto">
          <a:xfrm>
            <a:off x="2581275" y="9017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527050" y="350838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4" imgW="4785480" imgH="4894560" progId="CorelDRAW.Graphic.10">
                  <p:embed/>
                </p:oleObj>
              </mc:Choice>
              <mc:Fallback>
                <p:oleObj r:id="rId4" imgW="4785480" imgH="4894560" progId="CorelDRAW.Graphic.10">
                  <p:embed/>
                  <p:pic>
                    <p:nvPicPr>
                      <p:cNvPr id="614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50838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142875"/>
            <a:ext cx="91440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МЕДИЦИНСКИ УНИВЕРСИТЕТ </a:t>
            </a:r>
            <a:r>
              <a:rPr kumimoji="0" lang="bg-BG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bg-BG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ПЛЕВЕН</a:t>
            </a:r>
            <a:endParaRPr kumimoji="0" lang="bg-BG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	ФАКУЛТЕТ „ИМЕ НА ФАКУЛТЕТА“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ЦЕНТЪР ЗА ДИСТАНЦИОННО ОБУЧЕНИЕ</a:t>
            </a:r>
            <a:endParaRPr kumimoji="0" lang="bg-BG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bg-BG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 Unicode MS" panose="020B0604020202020204" pitchFamily="34" charset="-128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1994" name="Text Box 4"/>
          <p:cNvSpPr txBox="1">
            <a:spLocks noChangeArrowheads="1"/>
          </p:cNvSpPr>
          <p:nvPr/>
        </p:nvSpPr>
        <p:spPr bwMode="auto">
          <a:xfrm>
            <a:off x="265113" y="1616075"/>
            <a:ext cx="19685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/>
              </a:rPr>
              <a:t>Лекция № 5</a:t>
            </a:r>
          </a:p>
        </p:txBody>
      </p:sp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2051720" y="5733256"/>
            <a:ext cx="684076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/>
              </a:rPr>
              <a:t>Доц. д-р Гена Грънчарова, </a:t>
            </a:r>
            <a:r>
              <a:rPr kumimoji="0" lang="bg-BG" altLang="bg-BG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/>
              </a:rPr>
              <a:t>д.м</a:t>
            </a:r>
            <a:r>
              <a:rPr kumimoji="0" lang="bg-BG" altLang="bg-BG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bg-BG" altLang="bg-BG" dirty="0">
                <a:solidFill>
                  <a:srgbClr val="333399">
                    <a:lumMod val="75000"/>
                  </a:srgbClr>
                </a:solidFill>
                <a:cs typeface="Arial"/>
              </a:rPr>
              <a:t>Проф. д-р Силвия Александрова-Янкуловска, д.м.н.</a:t>
            </a:r>
            <a:endParaRPr kumimoji="0" lang="bg-BG" altLang="bg-BG" sz="1800" b="0" i="0" u="none" strike="noStrike" kern="1200" cap="none" spc="0" normalizeH="0" baseline="0" noProof="0" dirty="0">
              <a:ln>
                <a:noFill/>
              </a:ln>
              <a:solidFill>
                <a:srgbClr val="333399">
                  <a:lumMod val="75000"/>
                </a:srgbClr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/>
            </a:endParaRP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323528" y="2276872"/>
            <a:ext cx="8424936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УПРАВЛЕНИЕ НА ЧОВЕШКИТЕ РЕСУРСИ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Тема: ОЦЕНКА НА </a:t>
            </a:r>
            <a:r>
              <a:rPr lang="bg-BG" altLang="bg-BG" sz="2400" dirty="0">
                <a:solidFill>
                  <a:srgbClr val="C00000"/>
                </a:solidFill>
                <a:latin typeface="Arial Black" panose="020B0A04020102020204" pitchFamily="34" charset="0"/>
              </a:rPr>
              <a:t>ДЕЙНОСТТА НА </a:t>
            </a:r>
            <a:r>
              <a:rPr kumimoji="0" lang="bg-BG" altLang="bg-BG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ПЕРСОНАЛА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3568" y="3645024"/>
            <a:ext cx="8045450" cy="1420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За дистанционна самоподготовка на студенти от специалност „Управление на здравните грижи“ – 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ОКС „Магистър“  след бакалавър по УЗГ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0F1AA0-A143-43A9-8345-75BE5693EDE4}" type="slidenum">
              <a:rPr lang="bg-BG" altLang="en-US"/>
              <a:pPr>
                <a:defRPr/>
              </a:pPr>
              <a:t>10</a:t>
            </a:fld>
            <a:endParaRPr lang="bg-BG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1983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ЦЕЛИ НА ОЦЕНКАТА</a:t>
            </a:r>
            <a:br>
              <a:rPr lang="bg-BG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bg-BG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Една добре проектирана система на оценка на работата би трябвало да постига </a:t>
            </a:r>
            <a:r>
              <a:rPr lang="bg-BG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 основни цели:</a:t>
            </a:r>
            <a: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60E921-2276-4126-9ED7-A64938BE2AEB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4372B1-6332-4205-82CB-15E0323C17E7}" type="slidenum">
              <a:rPr lang="bg-BG" altLang="en-US"/>
              <a:pPr>
                <a:defRPr/>
              </a:pPr>
              <a:t>11</a:t>
            </a:fld>
            <a:endParaRPr lang="bg-BG" alt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454650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1. </a:t>
            </a:r>
            <a:r>
              <a:rPr lang="bg-BG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Да съобщи на персонала очакванията от тяхната работа – </a:t>
            </a: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какви са</a:t>
            </a:r>
            <a:r>
              <a:rPr lang="bg-BG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основните измерения на работата и каква е тяхната относителна важност  в цялостната оценка.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0A87E0-0CAF-4C82-AA3E-4D6B7EBF1C2A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EBD38E-B082-49B4-97E9-005437BE77CC}" type="slidenum">
              <a:rPr lang="bg-BG" altLang="en-US"/>
              <a:pPr>
                <a:defRPr/>
              </a:pPr>
              <a:t>12</a:t>
            </a:fld>
            <a:endParaRPr lang="bg-BG" alt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99112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2. </a:t>
            </a:r>
            <a:r>
              <a:rPr lang="bg-BG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Да мотивира персонала да се труди добре - т</a:t>
            </a: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рябва да се предостави информация за стимулите и наказанията при добро изпълнение или при неизпълнение на работата.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749A11-3905-482A-ADCD-084E46CA2629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5B517E-2B59-4717-8933-41C3E9A05F48}" type="slidenum">
              <a:rPr lang="bg-BG" altLang="en-US"/>
              <a:pPr>
                <a:defRPr/>
              </a:pPr>
              <a:t>13</a:t>
            </a:fld>
            <a:endParaRPr lang="bg-BG" alt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743575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3. </a:t>
            </a:r>
            <a:r>
              <a:rPr lang="bg-BG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Да улесни личното развитие на всеки един работник, което </a:t>
            </a: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е основна функция на управлението. Индивидуалното развитие трябва да се стимулира, то може да доведе до откриване на личностни таланти.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937587-70ED-41C5-8628-EF1B20F01A9D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9AD4BE-4BE9-41B9-B35A-2BEF25C91760}" type="slidenum">
              <a:rPr lang="bg-BG" altLang="en-US"/>
              <a:pPr>
                <a:defRPr/>
              </a:pPr>
              <a:t>14</a:t>
            </a:fld>
            <a:endParaRPr lang="bg-BG" alt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1983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4. Да осигури информация за организационни решения относно персонала</a:t>
            </a:r>
            <a: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Персоналът трябва да бъде не само информиран за оценката, но и писмено уведомен.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352D2E-BAC2-422E-9AD7-5906A77F615E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CD1479-BEEA-4602-B98A-2854C6E88EF2}" type="slidenum">
              <a:rPr lang="bg-BG" altLang="en-US"/>
              <a:pPr>
                <a:defRPr/>
              </a:pPr>
              <a:t>15</a:t>
            </a:fld>
            <a:endParaRPr lang="bg-BG" alt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8803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z="36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ПРАВНИ ПРОБЛЕМИ, СВЪРЗАНИ С ОЦЕНЯВАНЕТО</a:t>
            </a: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b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Сестрите-мениджъри,</a:t>
            </a:r>
            <a:r>
              <a:rPr lang="bg-BG" alt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наставниците и работещите трябва да</a:t>
            </a:r>
            <a:r>
              <a:rPr lang="bg-BG" alt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познават основното законодателство</a:t>
            </a:r>
            <a:r>
              <a:rPr lang="bg-BG" alt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: конституция, кодекс на труда, закон за здравето, укази и наредби на МЗ, национални и браншови синдикални решения.</a:t>
            </a: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5DD12D-0129-4AD5-B594-1601CE313E01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DA8FF8-0E7F-4E52-9C1F-3771C71F40FB}" type="slidenum">
              <a:rPr lang="bg-BG" altLang="en-US"/>
              <a:pPr>
                <a:defRPr/>
              </a:pPr>
              <a:t>16</a:t>
            </a:fld>
            <a:endParaRPr lang="bg-BG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1983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Когато се изгражда една система за оценка, тя трябва да бъде договорена в колективния трудов договор. Оценката трябва да бъде специфична за всяко работно място. </a:t>
            </a:r>
            <a: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03F3D0-91AC-4CE4-AC43-DBB34E86D125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2FD2CE-716B-49CB-BB85-2B13824EB7BC}" type="slidenum">
              <a:rPr lang="bg-BG" altLang="en-US"/>
              <a:pPr>
                <a:defRPr/>
              </a:pPr>
              <a:t>17</a:t>
            </a:fld>
            <a:endParaRPr lang="bg-BG" alt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91275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Договорената оценъчна система трябва да включва следните по-важни</a:t>
            </a:r>
            <a:r>
              <a:rPr lang="bg-BG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характеристики</a:t>
            </a:r>
            <a:r>
              <a:rPr lang="bg-BG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  <a: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6B8A91-9BE0-4369-8366-F7755B603685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C422C2-39AF-45AD-B36D-F2C9F5C3D8C7}" type="slidenum">
              <a:rPr lang="bg-BG" altLang="en-US"/>
              <a:pPr>
                <a:defRPr/>
              </a:pPr>
              <a:t>18</a:t>
            </a:fld>
            <a:endParaRPr lang="bg-BG" alt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19837"/>
          </a:xfrm>
        </p:spPr>
        <p:txBody>
          <a:bodyPr/>
          <a:lstStyle/>
          <a:p>
            <a:pPr marL="838200" indent="-838200" eaLnBrk="1" hangingPunct="1">
              <a:buFontTx/>
              <a:buChar char="-"/>
              <a:defRPr/>
            </a:pPr>
            <a: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Да се базира ясно върху  пълен анализ на професията.</a:t>
            </a:r>
            <a:b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Оценките да бъдат структурирани в специфични работни поведения. 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76E919-3BF2-4998-A142-D0F2D6871FC7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75FC97-5A85-488F-BE6E-157C9E3649F5}" type="slidenum">
              <a:rPr lang="bg-BG" altLang="en-US"/>
              <a:pPr>
                <a:defRPr/>
              </a:pPr>
              <a:t>19</a:t>
            </a:fld>
            <a:endParaRPr lang="bg-BG" altLang="en-US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435975" cy="5815012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Оценителите да бъдат специално обучени  да прилагат оценъчната система. </a:t>
            </a:r>
            <a:b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Резултатите от оценката  да бъдат лично прегледани от всеки подчинен и да имат възможност да обжалват официално оценката. 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6E9314-5E1B-4950-BDCB-D871010C5E60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F26D2-DEBB-4B7E-B1C5-2DF3D064DC78}" type="slidenum">
              <a:rPr lang="bg-BG" altLang="en-US"/>
              <a:pPr>
                <a:defRPr/>
              </a:pPr>
              <a:t>2</a:t>
            </a:fld>
            <a:endParaRPr lang="bg-BG" alt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27675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Оценката на работата представлява общо понятие, което включва различни подходи за измерване и оценяване на работната дейност. </a:t>
            </a:r>
            <a:b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Това е сложна тема, по която се извършва интензивна изследователска работа в областта на психологията на личността.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4BAAE0-54A2-483E-911E-6720E64D43DD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AD0BD7-0EDF-4DA6-B474-364127E84F57}" type="slidenum">
              <a:rPr lang="bg-BG" altLang="en-US"/>
              <a:pPr>
                <a:defRPr/>
              </a:pPr>
              <a:t>20</a:t>
            </a:fld>
            <a:endParaRPr lang="bg-BG" alt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91275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ОЦЕНКА НА РАБОТАТА КАТО КОМУНИКАЦИОНЕН ПРОЦЕС</a:t>
            </a:r>
            <a:endParaRPr lang="bg-BG" altLang="en-US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BDC793-DE7D-4C5C-8C2D-6952352C5B2B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03C70F-6F70-4247-A211-F2F5DDA86F8D}" type="slidenum">
              <a:rPr lang="bg-BG" altLang="en-US"/>
              <a:pPr>
                <a:defRPr/>
              </a:pPr>
              <a:t>21</a:t>
            </a:fld>
            <a:endParaRPr lang="bg-BG" alt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99112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Основната цел на оценъчните системи е ясното съобщаване на очакванията от работата. Ако една оценъчна система е подходящо конструирана, тя трябва да изяснява и конкретизира точно какво се очаква от всички работници.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6DB000-5BC4-4E78-A70F-66BBC410B8E8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E038-6C38-4EC1-A058-2203BAFAF304}" type="slidenum">
              <a:rPr lang="bg-BG" altLang="en-US"/>
              <a:pPr>
                <a:defRPr/>
              </a:pPr>
              <a:t>22</a:t>
            </a:fld>
            <a:endParaRPr lang="bg-BG" altLang="en-US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8803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Оценката на работното поведение и потенциал се извършва в процеса на комуникация между ръководителя и подчинените. В този процес могат да възникнат </a:t>
            </a:r>
            <a:r>
              <a:rPr lang="bg-BG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 основни проблема</a:t>
            </a: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: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E457A0-675D-4935-9FBC-609E4D7BBF29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6E90-A9B4-49E9-93E7-AD9DEAF6F956}" type="slidenum">
              <a:rPr lang="bg-BG" altLang="en-US"/>
              <a:pPr>
                <a:defRPr/>
              </a:pPr>
              <a:t>23</a:t>
            </a:fld>
            <a:endParaRPr lang="bg-BG" alt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15012"/>
          </a:xfrm>
        </p:spPr>
        <p:txBody>
          <a:bodyPr/>
          <a:lstStyle/>
          <a:p>
            <a:pPr marL="838200" indent="-838200" eaLnBrk="1" hangingPunct="1">
              <a:buFontTx/>
              <a:buAutoNum type="arabicPeriod"/>
              <a:defRPr/>
            </a:pPr>
            <a:r>
              <a:rPr lang="bg-BG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Недобро разбиране на оценката от страна на ръководителите</a:t>
            </a: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  <a:b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Ръководителите трябва да бъдат добре запознати с критериите, стандартите и тяхната тежест в цялостната оценка на работата.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E5176A-5D8C-41CB-B446-020EB03C1E57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E4C46-688A-4BE1-A626-8D9F5D346E94}" type="slidenum">
              <a:rPr lang="bg-BG" altLang="en-US"/>
              <a:pPr>
                <a:defRPr/>
              </a:pPr>
              <a:t>24</a:t>
            </a:fld>
            <a:endParaRPr lang="bg-BG" alt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743575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z="4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Ръководителят трябва добре да си изясни измеренията в работата – най-често се използват 10 измерения. След това се изчислява относителната тежест в % за всяко измерение (5%-15%). След това информацията се съобщава ясно на всички подчинени.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755E09-313C-4AB6-A096-BD5FF7140535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184913-87A9-4F91-967C-F2B16E5104EE}" type="slidenum">
              <a:rPr lang="bg-BG" altLang="en-US"/>
              <a:pPr>
                <a:defRPr/>
              </a:pPr>
              <a:t>25</a:t>
            </a:fld>
            <a:endParaRPr lang="bg-BG" alt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15012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2. </a:t>
            </a:r>
            <a:r>
              <a:rPr lang="bg-BG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Вербални оценки на работните измерения</a:t>
            </a: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  <a:b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Те водят до семантичната неопределеност /двусмисленост/ и трудности в определяне на  относителната значимост на различните измерения.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986682-159E-476A-A1B0-7A45E650948F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EAB220-B63A-498D-8D06-218EFBE8D7ED}" type="slidenum">
              <a:rPr lang="bg-BG" altLang="en-US"/>
              <a:pPr>
                <a:defRPr/>
              </a:pPr>
              <a:t>26</a:t>
            </a:fld>
            <a:endParaRPr lang="bg-BG" alt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58018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3. </a:t>
            </a:r>
            <a:r>
              <a:rPr lang="bg-BG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Липса на разбиране от страна на подчинения</a:t>
            </a: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  <a:b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 избягване на това за всяка оценка да се изработва формуляр с основните измерения на професията и съответстващите им % относителни тегла.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4E1004-9DF3-478D-ABC7-B0EC3DDD35C3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C711E7-10B5-4C90-8CD9-68F60439ACEA}" type="slidenum">
              <a:rPr lang="bg-BG" altLang="en-US"/>
              <a:pPr>
                <a:defRPr/>
              </a:pPr>
              <a:t>27</a:t>
            </a:fld>
            <a:endParaRPr lang="bg-BG" alt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58018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4. </a:t>
            </a:r>
            <a:r>
              <a:rPr lang="bg-BG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Стандарти за измерване на работата</a:t>
            </a:r>
            <a: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Ръководителите и подчинените често проявяват несъгласие по отношение на стандартите за работата.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1E4AF3-F854-437D-B2E4-283A0F4598F4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C2D12-3889-4326-B8B7-CF0D41830239}" type="slidenum">
              <a:rPr lang="bg-BG" altLang="en-US"/>
              <a:pPr>
                <a:defRPr/>
              </a:pPr>
              <a:t>28</a:t>
            </a:fld>
            <a:endParaRPr lang="bg-BG" altLang="en-US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597693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z="4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Полезно е да се даде възможност на подчинените да участват при определяне на стандартите за оценка на работата. Първоначално се определя % тежест на всяко измерение, а след това се изработват поведенчески стандарти за оценка на всяко измерение на работата.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66E0C4-DF32-474A-B04B-B90B3846636A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DA53D2-516D-4C3F-B09C-5A828421C644}" type="slidenum">
              <a:rPr lang="bg-BG" altLang="en-US"/>
              <a:pPr>
                <a:defRPr/>
              </a:pPr>
              <a:t>29</a:t>
            </a:fld>
            <a:endParaRPr lang="bg-BG" alt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8803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При оценката на работата следва да се съблюдава определена </a:t>
            </a:r>
            <a:r>
              <a:rPr lang="bg-BG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последователност в действията на оценителя</a:t>
            </a:r>
            <a: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за да се превърне оценката в един пълноценен комуникационен процес.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D20169-D8D2-4B32-84A1-93B016AC9A2A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F8AEE-22E9-4947-B03A-F55E23898047}" type="slidenum">
              <a:rPr lang="bg-BG" altLang="en-US"/>
              <a:pPr>
                <a:defRPr/>
              </a:pPr>
              <a:t>3</a:t>
            </a:fld>
            <a:endParaRPr lang="bg-BG" alt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67213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Оценката на работата е емоционален процес за всички участващи в него. Редица фактори затрудняват точната и всеобхватна оценка, но</a:t>
            </a:r>
            <a:r>
              <a:rPr lang="en-US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тя е изключително важна за подобряване ценовата ефективност на здравните грижи.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27DC3C-984E-4D30-A01C-2E5DB22CA356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98A9D-5E3F-49EE-8591-0158304C3347}" type="slidenum">
              <a:rPr lang="bg-BG" altLang="en-US"/>
              <a:pPr>
                <a:defRPr/>
              </a:pPr>
              <a:t>30</a:t>
            </a:fld>
            <a:endParaRPr lang="bg-BG" altLang="en-US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58018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1. </a:t>
            </a:r>
            <a:r>
              <a:rPr lang="bg-BG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Оценяващият трябва да се запознае предварително със системата за оценяване, с критериите и скалата за оценяване</a:t>
            </a:r>
            <a: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276F5E-AB67-4778-84B6-9C158036DADB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09D21A-5DC5-4BB5-8BFA-7ADDAD5CDA5E}" type="slidenum">
              <a:rPr lang="bg-BG" altLang="en-US"/>
              <a:pPr>
                <a:defRPr/>
              </a:pPr>
              <a:t>31</a:t>
            </a:fld>
            <a:endParaRPr lang="bg-BG" altLang="en-US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15012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Ръководителят трябва максимално достъпно и разбрано да представи критериите и скалата за оценяване и да получи обратна връзка от служителя дали е разбрал критериите за оценяване.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F576E7-7245-4FC5-B046-CCEB414745E4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EA9B3-4743-4989-8BA9-107D3155CD36}" type="slidenum">
              <a:rPr lang="bg-BG" altLang="en-US"/>
              <a:pPr>
                <a:defRPr/>
              </a:pPr>
              <a:t>32</a:t>
            </a:fld>
            <a:endParaRPr lang="bg-BG" alt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58018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2. </a:t>
            </a:r>
            <a:r>
              <a:rPr lang="bg-BG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Извършване на системни проверки и наблюдения и отразяването им в специална тетрадка за контрол</a:t>
            </a:r>
            <a: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C20996-D3BB-4575-AD86-C129BFDE73CC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6C4ACE-5C7A-4FEB-BA7D-AA211E32871F}" type="slidenum">
              <a:rPr lang="bg-BG" altLang="en-US"/>
              <a:pPr>
                <a:defRPr/>
              </a:pPr>
              <a:t>33</a:t>
            </a:fld>
            <a:endParaRPr lang="bg-BG" alt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58018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3. Най-труден е моментът на </a:t>
            </a:r>
            <a:r>
              <a:rPr lang="bg-BG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изготвяне и представяне на оценката</a:t>
            </a:r>
            <a: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Ръководителят тук играе ролята на съдник в разговора за оценката.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F89A27-BADB-49AC-A908-13931B0BA76C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A31A4C-807B-4B71-9E77-BBDE78962870}" type="slidenum">
              <a:rPr lang="bg-BG" altLang="en-US"/>
              <a:pPr>
                <a:defRPr/>
              </a:pPr>
              <a:t>34</a:t>
            </a:fld>
            <a:endParaRPr lang="bg-BG" altLang="en-US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58018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Разговорът за оценката протича в 4 фази:</a:t>
            </a:r>
            <a: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C25E68-5E68-4172-B4C3-80BA5130E50C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566155-9809-44BA-B367-F50F624F15D5}" type="slidenum">
              <a:rPr lang="bg-BG" altLang="en-US"/>
              <a:pPr>
                <a:defRPr/>
              </a:pPr>
              <a:t>35</a:t>
            </a:fld>
            <a:endParaRPr lang="bg-BG" alt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15012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1. </a:t>
            </a:r>
            <a:r>
              <a:rPr lang="bg-BG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Планиране на среща за разговор</a:t>
            </a: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 всеки един от подчинените - о</a:t>
            </a: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пределяне на целта на срещата (оценъчен разговор); определяне дата, час и място на срещата; подготовка на цялостна документация от събраните данни и материали.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64554F-F11B-4AF4-8071-FAC47AB3337F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AAA925-2610-46A9-B6AD-733022C2C720}" type="slidenum">
              <a:rPr lang="bg-BG" altLang="en-US"/>
              <a:pPr>
                <a:defRPr/>
              </a:pPr>
              <a:t>36</a:t>
            </a:fld>
            <a:endParaRPr lang="bg-BG" altLang="en-US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959475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2. </a:t>
            </a:r>
            <a:r>
              <a:rPr lang="bg-BG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Прием и въвеждане на лицето </a:t>
            </a: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 системата за оценка, предразполагане към разговор. Приемът може да се осъществи индивидуално от ръководителя или с комисия от неформални лидери. Лицето се явява само. Оценката се съобщава и обяснява спокойно.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ACAEC1-2773-4AAC-A89E-4CE634D088FB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5565EF-30E4-4BE3-9F6C-03CF9501400C}" type="slidenum">
              <a:rPr lang="bg-BG" altLang="en-US"/>
              <a:pPr>
                <a:defRPr/>
              </a:pPr>
              <a:t>37</a:t>
            </a:fld>
            <a:endParaRPr lang="bg-BG" alt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959475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3. </a:t>
            </a:r>
            <a:r>
              <a:rPr lang="bg-BG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Протичане на оценяването - като вербален разговор:</a:t>
            </a: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b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лицето изслушва ръководителя; - ръководителят иска самооценка от лицето;</a:t>
            </a:r>
            <a:b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ръководителят се придържа към фактите;  </a:t>
            </a:r>
            <a:b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оценява се работата, а не  личността.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BD5000-BFA0-443A-B710-8E75F2323F95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4ED77-0356-4D16-9067-A65608040D1D}" type="slidenum">
              <a:rPr lang="bg-BG" altLang="en-US"/>
              <a:pPr>
                <a:defRPr/>
              </a:pPr>
              <a:t>38</a:t>
            </a:fld>
            <a:endParaRPr lang="bg-BG" altLang="en-US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27675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4. </a:t>
            </a:r>
            <a:r>
              <a:rPr lang="bg-BG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Заключение  и изводи</a:t>
            </a: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Преди ръководителят да представи окончателната си оценка се дава отново възможност за самооценка подчинения с акцент върху причините за лошата работа.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1C67B7-86A0-428E-B4DD-451B8DDA0689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DD5E3A-CB01-4AB9-9A59-6D5258449A17}" type="slidenum">
              <a:rPr lang="bg-BG" altLang="en-US"/>
              <a:pPr>
                <a:defRPr/>
              </a:pPr>
              <a:t>39</a:t>
            </a:fld>
            <a:endParaRPr lang="bg-BG" altLang="en-US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238750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ОЦЕНИТЕЛЯТ КАТО АНАЛИЗАТОР НА ИНФОРМАЦИЯТА. ГРЕШКИ ПРИ ОЦЕНКАТА</a:t>
            </a:r>
            <a:endParaRPr lang="bg-BG" altLang="en-US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F34645-CA31-4627-A99B-A22E490FDD53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A86AED-095F-409E-86A3-AEC7899F9608}" type="slidenum">
              <a:rPr lang="bg-BG" altLang="en-US"/>
              <a:pPr>
                <a:defRPr/>
              </a:pPr>
              <a:t>4</a:t>
            </a:fld>
            <a:endParaRPr lang="bg-BG" alt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1983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Под оценката на персонала</a:t>
            </a:r>
            <a: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в здравеопазването се разбира </a:t>
            </a:r>
            <a:r>
              <a:rPr lang="bg-BG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предимно оценка на работното поведение и работния потенциал.</a:t>
            </a:r>
            <a: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55BFBB-29FE-4743-A3FE-8A97D0E4D497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18CEB8-4272-4C50-B926-8FFF30D28061}" type="slidenum">
              <a:rPr lang="bg-BG" altLang="en-US"/>
              <a:pPr>
                <a:defRPr/>
              </a:pPr>
              <a:t>40</a:t>
            </a:fld>
            <a:endParaRPr lang="bg-BG" altLang="en-US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79975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1. </a:t>
            </a:r>
            <a:r>
              <a:rPr lang="bg-BG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Неефективност при обработване на цифрови данни</a:t>
            </a: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8A0332-E7FF-4D53-ABF3-5605E6540E2D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369177-B747-4673-A791-D4EFF590DE4B}" type="slidenum">
              <a:rPr lang="bg-BG" altLang="en-US"/>
              <a:pPr>
                <a:defRPr/>
              </a:pPr>
              <a:t>41</a:t>
            </a:fld>
            <a:endParaRPr lang="bg-BG" altLang="en-US"/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167312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2. Грешки, свързани с паметта и когнитивните впечатления</a:t>
            </a: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A9F40A-D372-4CA7-9F9D-CE228586C0D7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A2795-3748-4126-B927-0D42AED29118}" type="slidenum">
              <a:rPr lang="bg-BG" altLang="en-US"/>
              <a:pPr>
                <a:defRPr/>
              </a:pPr>
              <a:t>42</a:t>
            </a:fld>
            <a:endParaRPr lang="bg-BG" altLang="en-US"/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10393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 точната и правилна оценка важна роля играе </a:t>
            </a:r>
            <a:r>
              <a:rPr lang="bg-BG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първоначалната категоризация</a:t>
            </a: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в паметта на ръководителя на базата на първите впечатления от които изгражда определено отношение.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6B57D7-842D-44D1-9343-6534F7C3182E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861578-DD86-4C50-A3BE-D3EF410DBE4B}" type="slidenum">
              <a:rPr lang="bg-BG" altLang="en-US"/>
              <a:pPr>
                <a:defRPr/>
              </a:pPr>
              <a:t>43</a:t>
            </a:fld>
            <a:endParaRPr lang="bg-BG" alt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5832475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По-нататък той слуша и приема информация, която потвърждава първоначалната категоризация и  все повече проявява склонност да запомня и отбелязва неща, съвпадащи с първоначалната категоризация и селективно да забравя неща, несъвпадащи с първоначалните впечатления.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EFD0CF-8D8A-4251-BB3A-5FD10E228D60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2FBE4-B757-4076-A523-954C202AB93E}" type="slidenum">
              <a:rPr lang="bg-BG" altLang="en-US"/>
              <a:pPr>
                <a:defRPr/>
              </a:pPr>
              <a:t>44</a:t>
            </a:fld>
            <a:endParaRPr lang="bg-BG" altLang="en-US"/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454650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 такъв начин ръководителят:</a:t>
            </a:r>
            <a:br>
              <a:rPr lang="bg-BG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селективно възприема или обръща внимание и запомня </a:t>
            </a: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само неща, съвпадащи с първоначалната категоризация и забравя и пренебрегва действителната работа;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D38C32-9314-4132-AEBC-3180CD74048C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DA92C-255D-4CDA-A408-E556210D5242}" type="slidenum">
              <a:rPr lang="bg-BG" altLang="en-US"/>
              <a:pPr>
                <a:defRPr/>
              </a:pPr>
              <a:t>45</a:t>
            </a:fld>
            <a:endParaRPr lang="bg-BG" alt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672137"/>
          </a:xfrm>
        </p:spPr>
        <p:txBody>
          <a:bodyPr/>
          <a:lstStyle/>
          <a:p>
            <a:pPr marL="838200" indent="-838200" eaLnBrk="1" hangingPunct="1">
              <a:buFontTx/>
              <a:buChar char="-"/>
              <a:defRPr/>
            </a:pPr>
            <a:r>
              <a:rPr lang="bg-BG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активно търси информация</a:t>
            </a: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съвпадаща с първата категоризация;</a:t>
            </a:r>
            <a:br>
              <a:rPr lang="bg-BG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bg-BG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не е склонен да преразглежда</a:t>
            </a: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първоначалната си категоризация;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C3C410-A331-4175-B278-2E0651B38C06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F6A5D3-E4A1-452A-ADE7-CBE4B912C9B5}" type="slidenum">
              <a:rPr lang="bg-BG" altLang="en-US"/>
              <a:pPr>
                <a:defRPr/>
              </a:pPr>
              <a:t>46</a:t>
            </a:fld>
            <a:endParaRPr lang="bg-BG" altLang="en-US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99112"/>
          </a:xfrm>
        </p:spPr>
        <p:txBody>
          <a:bodyPr/>
          <a:lstStyle/>
          <a:p>
            <a:pPr marL="838200" indent="-838200" eaLnBrk="1" hangingPunct="1">
              <a:defRPr/>
            </a:pPr>
            <a:r>
              <a:rPr lang="bg-BG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Следователно, общата оценка</a:t>
            </a: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на ръководителя за неговия подчинен, формирана на базата на паметта и когнитивните впечатления, </a:t>
            </a:r>
            <a:r>
              <a:rPr lang="bg-BG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може да се отклонява</a:t>
            </a: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в положителна или отрицателна посока спрямо реално извършената работа.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5321DB-2F3F-4575-A867-307F66D43855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7EC6E2-3AB5-4BC6-9E8B-334FB8ECF966}" type="slidenum">
              <a:rPr lang="bg-BG" altLang="en-US"/>
              <a:pPr>
                <a:defRPr/>
              </a:pPr>
              <a:t>47</a:t>
            </a:fld>
            <a:endParaRPr lang="bg-BG" altLang="en-US"/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265862"/>
          </a:xfrm>
        </p:spPr>
        <p:txBody>
          <a:bodyPr/>
          <a:lstStyle/>
          <a:p>
            <a:pPr marL="838200" indent="-838200" algn="l" eaLnBrk="1" hangingPunct="1">
              <a:defRPr/>
            </a:pPr>
            <a:r>
              <a:rPr lang="bg-BG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3. Грешки, свързани с преценката</a:t>
            </a: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Към тях се отнасят:</a:t>
            </a:r>
            <a:b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</a:t>
            </a:r>
            <a:r>
              <a:rPr lang="bg-BG" alt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Грешка на “ореола”</a:t>
            </a: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; </a:t>
            </a:r>
            <a:b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</a:t>
            </a:r>
            <a:r>
              <a:rPr lang="bg-BG" alt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Грешка на тенденцията за осредняване; </a:t>
            </a:r>
            <a:br>
              <a:rPr lang="bg-BG" alt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Грешки от снизходителност или строгост; </a:t>
            </a:r>
            <a:br>
              <a:rPr lang="bg-BG" alt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Грешки, свързани с теория на “пристрастието на зрителя и актьора”.</a:t>
            </a: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27D574-95BB-43F5-87C7-6B6E78C2AAE1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1D7857-E50E-4EF9-AF83-3FADBCA903B5}" type="slidenum">
              <a:rPr lang="bg-BG" altLang="en-US"/>
              <a:pPr>
                <a:defRPr/>
              </a:pPr>
              <a:t>48</a:t>
            </a:fld>
            <a:endParaRPr lang="bg-BG" altLang="en-US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8291512" cy="6049962"/>
          </a:xfrm>
        </p:spPr>
        <p:txBody>
          <a:bodyPr/>
          <a:lstStyle/>
          <a:p>
            <a:pPr marL="838200" indent="-838200" eaLnBrk="1" hangingPunct="1">
              <a:defRPr/>
            </a:pP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Причините за поведението се групират в 2 категории: външни и вътрешни. </a:t>
            </a:r>
            <a:b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Хората подчертават прекалено много външните причини за своето поведение и вътрешните причини – за поведението на другите. Когато сме в ролята на “актьори” много трудно е да кажем “виновен съм”.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E5BA26-F23A-4D37-8EAE-1553794360E8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E76DEF-F6A9-4F37-9039-85A192872631}" type="slidenum">
              <a:rPr lang="bg-BG" altLang="en-US"/>
              <a:pPr>
                <a:defRPr/>
              </a:pPr>
              <a:t>49</a:t>
            </a:fld>
            <a:endParaRPr lang="bg-BG" altLang="en-US"/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383212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НЕОБХОДИМИ ХАРАКТЕРИСТИКИ ЗА ЕФЕКТИВНА РАБОТА НА ЕДНА ОЦЕНЪЧНА СИСТЕМА</a:t>
            </a:r>
            <a:endParaRPr lang="bg-BG" altLang="en-US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B4CBB6-5C47-4A20-8F1D-8F2206EA390D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CC8D61-658F-4C04-807D-61A11D08AE13}" type="slidenum">
              <a:rPr lang="bg-BG" altLang="en-US"/>
              <a:pPr>
                <a:defRPr/>
              </a:pPr>
              <a:t>5</a:t>
            </a:fld>
            <a:endParaRPr lang="bg-BG" alt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1983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 оценка на персонала в здравеопазването се използват различни научни подходи, на базата на които се изработват </a:t>
            </a:r>
            <a:r>
              <a:rPr lang="bg-BG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системи за оценка на работата</a:t>
            </a:r>
            <a: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(СОР).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1103AC-5765-4A0E-8045-5E8C39E4CBD2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48F06D-565B-410A-A04A-4F3FF53C27D0}" type="slidenum">
              <a:rPr lang="bg-BG" altLang="en-US"/>
              <a:pPr>
                <a:defRPr/>
              </a:pPr>
              <a:t>50</a:t>
            </a:fld>
            <a:endParaRPr lang="bg-BG" altLang="en-US"/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672137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40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1. </a:t>
            </a:r>
            <a:r>
              <a:rPr lang="bg-BG" altLang="en-US" sz="40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Приложимост</a:t>
            </a:r>
            <a:r>
              <a:rPr lang="bg-BG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(уместност)</a:t>
            </a: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За да бъде приложима една оценъчна система, тя трябва да се опира на пълен анализ на професията и трябва точно да отразява разнообразните поведения за различните професионални групи.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70C883-B80A-42CF-A042-F99FD0AF0097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4B10A8-7542-4ADD-9C34-BC8C75502EA7}" type="slidenum">
              <a:rPr lang="bg-BG" altLang="en-US"/>
              <a:pPr>
                <a:defRPr/>
              </a:pPr>
              <a:t>51</a:t>
            </a:fld>
            <a:endParaRPr lang="bg-BG" altLang="en-US"/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276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40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2. </a:t>
            </a:r>
            <a:r>
              <a:rPr lang="bg-BG" altLang="en-US" sz="40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Чувствителност</a:t>
            </a:r>
            <a:r>
              <a:rPr lang="bg-BG" altLang="en-US" sz="40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Ефективната оценъчна система трябва да бъде достатъчно чувствителна, за да разграничава добрите и лошите работници и да съдейства по-такъв начин за адекватно стимулиране.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052488-A2C8-40E0-9136-34A1814C7DA5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4527B3-C427-425B-9FED-6E0A36B0259A}" type="slidenum">
              <a:rPr lang="bg-BG" altLang="en-US"/>
              <a:pPr>
                <a:defRPr/>
              </a:pPr>
              <a:t>52</a:t>
            </a:fld>
            <a:endParaRPr lang="bg-BG" altLang="en-US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277813"/>
            <a:ext cx="8362950" cy="6391275"/>
          </a:xfrm>
        </p:spPr>
        <p:txBody>
          <a:bodyPr/>
          <a:lstStyle/>
          <a:p>
            <a:pPr marL="838200" indent="-838200" algn="l" eaLnBrk="1" hangingPunct="1">
              <a:defRPr/>
            </a:pPr>
            <a:r>
              <a:rPr lang="en-US" altLang="en-US" sz="40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3. </a:t>
            </a:r>
            <a:r>
              <a:rPr lang="bg-BG" altLang="en-US" sz="40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Надеждност</a:t>
            </a:r>
            <a:r>
              <a:rPr lang="bg-BG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– напр.,</a:t>
            </a:r>
            <a:r>
              <a:rPr lang="bg-BG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няколко оценители работещи независимо един от друг, трябва да получат едни и същи оценки за конкретен служител. Това е индикатор за висока степен на вътрешна надеждност или съвместимост в оценъчната система.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0267A8-0DD5-4CD7-A49D-A9E9FBC616A4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A0C9E6-0F0F-4C07-AD6C-96B3315FD03E}" type="slidenum">
              <a:rPr lang="bg-BG" altLang="en-US"/>
              <a:pPr>
                <a:defRPr/>
              </a:pPr>
              <a:t>53</a:t>
            </a:fld>
            <a:endParaRPr lang="bg-BG" altLang="en-US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030912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4. </a:t>
            </a:r>
            <a:r>
              <a:rPr lang="bg-BG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Приемливост</a:t>
            </a:r>
            <a:r>
              <a:rPr lang="en-US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– </a:t>
            </a: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оценъчната система да бъде приемлива от ръководителите и от подчинените, които ще я използват. Приемливостта може да се подобри чрез въвличане на всички засегнати групи в етапите на планиране и разработване на системата за оценка.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564F74-9DE4-4470-A2DE-9862F9F2F9A9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7E232A-2225-448C-974A-E43191E75652}" type="slidenum">
              <a:rPr lang="bg-BG" altLang="en-US"/>
              <a:pPr>
                <a:defRPr/>
              </a:pPr>
              <a:t>54</a:t>
            </a:fld>
            <a:endParaRPr lang="bg-BG" altLang="en-US"/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454650"/>
          </a:xfrm>
        </p:spPr>
        <p:txBody>
          <a:bodyPr/>
          <a:lstStyle/>
          <a:p>
            <a:pPr algn="l" eaLnBrk="1" hangingPunct="1">
              <a:defRPr/>
            </a:pPr>
            <a:r>
              <a:rPr lang="bg-BG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5. Практичност</a:t>
            </a: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Това е степента, в която системата е лесна за разбиране и за използване от страна на ръководителите.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20406E-28F3-4BB3-9B56-FBD00D70D70F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F0C71-BDD8-44D1-BFF1-4EA81C5F4D3F}" type="slidenum">
              <a:rPr lang="bg-BG" altLang="en-US"/>
              <a:pPr>
                <a:defRPr/>
              </a:pPr>
              <a:t>55</a:t>
            </a:fld>
            <a:endParaRPr lang="bg-BG" altLang="en-US"/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99112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Оценъчните системи трябва да съответстват на правителствените изисквания. Всички вземани решения въз основа на оценката на работата (повишаване в длъжност, уволняване, премии, квалификация и др.) трябва да съответстват на законовите нормативни документи и на договарянията със синдикатите.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37DF84-9D7B-4C01-AF39-557049909B92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1E429-F0D0-4AA1-85E0-A3FD9F9D7399}" type="slidenum">
              <a:rPr lang="bg-BG" altLang="en-US"/>
              <a:pPr>
                <a:defRPr/>
              </a:pPr>
              <a:t>56</a:t>
            </a:fld>
            <a:endParaRPr lang="bg-BG" altLang="en-US"/>
          </a:p>
        </p:txBody>
      </p:sp>
      <p:sp>
        <p:nvSpPr>
          <p:cNvPr id="1372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383212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ПОЛИКАП</a:t>
            </a:r>
            <a:r>
              <a:rPr lang="bg-BG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- ЕДНА ВСЕОБХВАТНА ОЦЕНЪЧНА СИСТЕМА</a:t>
            </a: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CFDDC6-22D0-482A-B898-74F8E3B5CF91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669D96-C13A-4465-B31A-49B151B6B74A}" type="slidenum">
              <a:rPr lang="bg-BG" altLang="en-US"/>
              <a:pPr>
                <a:defRPr/>
              </a:pPr>
              <a:t>57</a:t>
            </a:fld>
            <a:endParaRPr lang="bg-BG" altLang="en-US"/>
          </a:p>
        </p:txBody>
      </p:sp>
      <p:sp>
        <p:nvSpPr>
          <p:cNvPr id="13926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99112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Оценъчната система ПОЛИКАП представлява един систематичен подход за оценка на работата, който отговаря на основните изисквания за солидна оценъчна система.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51EECA-48F9-404F-8D93-2EF82D1B54D0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66D6BF-DE3E-44F7-BDD0-0E5DD66DA458}" type="slidenum">
              <a:rPr lang="bg-BG" altLang="en-US"/>
              <a:pPr>
                <a:defRPr/>
              </a:pPr>
              <a:t>58</a:t>
            </a:fld>
            <a:endParaRPr lang="bg-BG" altLang="en-US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454650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ПОЛИКАП</a:t>
            </a: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се справя по специфичен начин с много от проблемите, с които се сблъсква оценъчния процес и предлага на оценителите удобен, разумен и полезен начин за оценка.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9844C9-8A06-493F-94CA-4122C62D9D4F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95AD43-D845-432F-A5FB-D2289538BEB7}" type="slidenum">
              <a:rPr lang="bg-BG" altLang="en-US"/>
              <a:pPr>
                <a:defRPr/>
              </a:pPr>
              <a:t>59</a:t>
            </a:fld>
            <a:endParaRPr lang="bg-BG" altLang="en-US"/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743575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z="36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ПОЛИКАП</a:t>
            </a: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е изградена на принципа на участието и активното въвличане в оценъчния процес на ръководителите и подчинените по време на всички фази на програмата. Това не само подобрява качеството на  системата, но повишава също възприемането и ангажирането в програмата.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0AE0C1-1967-4DB8-A2CF-59E8D4ECC83B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3F25C-C30C-4700-A9BB-4625D6CD2A6A}" type="slidenum">
              <a:rPr lang="bg-BG" altLang="en-US"/>
              <a:pPr>
                <a:defRPr/>
              </a:pPr>
              <a:t>6</a:t>
            </a:fld>
            <a:endParaRPr lang="bg-BG" alt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1983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 оценка на здравеопазването като система се използват предимно 2 подхода: </a:t>
            </a:r>
            <a:b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</a:t>
            </a:r>
            <a:r>
              <a:rPr lang="bg-BG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структурен и </a:t>
            </a:r>
            <a:br>
              <a:rPr lang="bg-BG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резултативен</a:t>
            </a:r>
            <a: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0D435C-3DE6-49E9-9648-7A4AA25EDD52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1D95C-00C9-42C0-9216-0CC8A930339F}" type="slidenum">
              <a:rPr lang="bg-BG" altLang="en-US"/>
              <a:pPr>
                <a:defRPr/>
              </a:pPr>
              <a:t>60</a:t>
            </a:fld>
            <a:endParaRPr lang="bg-BG" altLang="en-US"/>
          </a:p>
        </p:txBody>
      </p:sp>
      <p:sp>
        <p:nvSpPr>
          <p:cNvPr id="1454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8803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z="36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ПОЛИКАП</a:t>
            </a:r>
            <a:r>
              <a:rPr lang="bg-BG" alt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е </a:t>
            </a:r>
            <a:r>
              <a:rPr lang="bg-BG" altLang="en-US" sz="36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акроним</a:t>
            </a:r>
            <a:r>
              <a:rPr lang="bg-BG" alt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от </a:t>
            </a:r>
            <a:r>
              <a:rPr lang="bg-BG" altLang="en-US" sz="36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policy</a:t>
            </a: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altLang="en-US" sz="36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capturing</a:t>
            </a: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т.е. хващане, улавяне на политиката. Представлява една</a:t>
            </a:r>
            <a:r>
              <a:rPr lang="bg-BG" alt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пълна програма за по-добра оценка на работата, един процес, в който политиката на ръководителя за съставяне на оценки на подчинените се определя в детайли или “се хваща”.</a:t>
            </a: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6729D7-0F06-412C-8D3E-5305A1A03101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CB8EA-5E8E-44C6-81A8-173586E879F3}" type="slidenum">
              <a:rPr lang="bg-BG" altLang="en-US"/>
              <a:pPr>
                <a:defRPr/>
              </a:pPr>
              <a:t>61</a:t>
            </a:fld>
            <a:endParaRPr lang="bg-BG" altLang="en-US"/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15012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Същността на системата е да се определят измеренията на работата и свързаните с нея % тежести за всяко измерение, за да се състави общата оценка за съответно лице.</a:t>
            </a:r>
            <a:b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Състои се от 4 стъпки: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3736E8-C472-4A1C-8E06-F08BF5372B44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082E55-B0A0-4861-A161-4F629E60153E}" type="slidenum">
              <a:rPr lang="bg-BG" altLang="en-US"/>
              <a:pPr>
                <a:defRPr/>
              </a:pPr>
              <a:t>62</a:t>
            </a:fld>
            <a:endParaRPr lang="bg-BG" alt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454650"/>
          </a:xfrm>
        </p:spPr>
        <p:txBody>
          <a:bodyPr/>
          <a:lstStyle/>
          <a:p>
            <a:pPr algn="l" eaLnBrk="1" hangingPunct="1">
              <a:defRPr/>
            </a:pPr>
            <a:r>
              <a:rPr lang="bg-BG" alt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1. Пълен анализ на професията</a:t>
            </a: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т.е. разграничаване и определяне на основните параметри на работата. </a:t>
            </a:r>
            <a:r>
              <a:rPr lang="bg-BG" altLang="en-US" sz="36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ПОЛИКАП</a:t>
            </a: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се базира на длъжностната характеристика за съответно работно място. Целта е да се включат всички измерения на работата, за да бъде ефективен анализът.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C2A031-65D2-4C15-BF65-09EE8EA44918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478CA9-6965-4DD0-A9D1-25942818A1B8}" type="slidenum">
              <a:rPr lang="bg-BG" altLang="en-US"/>
              <a:pPr>
                <a:defRPr/>
              </a:pPr>
              <a:t>63</a:t>
            </a:fld>
            <a:endParaRPr lang="bg-BG" altLang="en-US"/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095875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 да се оцени нещо, са необходими критерии. При </a:t>
            </a:r>
            <a:r>
              <a:rPr lang="bg-BG" altLang="en-US" sz="36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ПОЛИКАП</a:t>
            </a: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задачите в длъжностната характеристика се приемат за критерии. </a:t>
            </a:r>
            <a:b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Например, ако се оценяват сестринските грижи по отношение на ценовата им ефективност, то водещи критерии са: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B10BB8-DE3A-4A0F-AC07-BFDEE315371D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4A8BC8-FF2D-41D7-B3C1-24CF1C06574C}" type="slidenum">
              <a:rPr lang="bg-BG" altLang="en-US"/>
              <a:pPr>
                <a:defRPr/>
              </a:pPr>
              <a:t>64</a:t>
            </a:fld>
            <a:endParaRPr lang="bg-BG" altLang="en-US"/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5472113"/>
          </a:xfrm>
        </p:spPr>
        <p:txBody>
          <a:bodyPr/>
          <a:lstStyle/>
          <a:p>
            <a:pPr marL="838200" indent="-838200" algn="l" eaLnBrk="1" hangingPunct="1">
              <a:defRPr/>
            </a:pPr>
            <a:r>
              <a:rPr lang="bg-BG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А. Ефективно използване на материалите, т.е.</a:t>
            </a: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степента, до която сестрата осъзнава  цената на материалите и ги използва без разхищения;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097923-3B79-4093-B689-A4833EC61CC0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3C3097-418A-48D9-BB55-9138901C108A}" type="slidenum">
              <a:rPr lang="bg-BG" altLang="en-US"/>
              <a:pPr>
                <a:defRPr/>
              </a:pPr>
              <a:t>65</a:t>
            </a:fld>
            <a:endParaRPr lang="bg-BG" altLang="en-US"/>
          </a:p>
        </p:txBody>
      </p:sp>
      <p:sp>
        <p:nvSpPr>
          <p:cNvPr id="1556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103937"/>
          </a:xfrm>
        </p:spPr>
        <p:txBody>
          <a:bodyPr/>
          <a:lstStyle/>
          <a:p>
            <a:pPr marL="838200" indent="-838200" algn="l" eaLnBrk="1" hangingPunct="1">
              <a:defRPr/>
            </a:pPr>
            <a:r>
              <a:rPr lang="bg-BG" alt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Б. Оптимален графи</a:t>
            </a: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к, т.е. степента, до която сестрата успява да извърши назначенията (манипулации, изследвания, подготовка на болния), за да улесни лечението и навременното изписване и да се скъси престоя на болния (план за действие без дублиране на изследвания);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4DE0FC-A660-44B3-B16D-276A345B3D68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369C4-63F3-4ECE-A6A0-18B350996568}" type="slidenum">
              <a:rPr lang="bg-BG" altLang="en-US"/>
              <a:pPr>
                <a:defRPr/>
              </a:pPr>
              <a:t>66</a:t>
            </a:fld>
            <a:endParaRPr lang="bg-BG" altLang="en-US"/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88037"/>
          </a:xfrm>
        </p:spPr>
        <p:txBody>
          <a:bodyPr/>
          <a:lstStyle/>
          <a:p>
            <a:pPr marL="838200" indent="-838200" algn="l" eaLnBrk="1" hangingPunct="1">
              <a:defRPr/>
            </a:pPr>
            <a:r>
              <a:rPr lang="bg-BG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В. Поставяне на цели и съставяне на план за грижите за пациента </a:t>
            </a: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– тук</a:t>
            </a:r>
            <a:r>
              <a:rPr lang="bg-BG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се включва сестринска диагноза, сестринско досие, ясно посочени общи и специфични дневни цели.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70DB3D-7899-4589-B84F-48FEF385FB44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3A4A8E-B06D-479D-8C56-C33F09AB1C3D}" type="slidenum">
              <a:rPr lang="bg-BG" altLang="en-US"/>
              <a:pPr>
                <a:defRPr/>
              </a:pPr>
              <a:t>67</a:t>
            </a:fld>
            <a:endParaRPr lang="bg-BG" altLang="en-US"/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959475"/>
          </a:xfrm>
        </p:spPr>
        <p:txBody>
          <a:bodyPr/>
          <a:lstStyle/>
          <a:p>
            <a:pPr algn="l" eaLnBrk="1" hangingPunct="1">
              <a:defRPr/>
            </a:pPr>
            <a:r>
              <a:rPr lang="bg-BG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2. Изработване на поведенчески закотвени скали за всички измерения на работата, т.е.</a:t>
            </a: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да се създаде специфична оценъчна измерителна скала, която да позволи да бъде измерена работата по всяко измерение (критерий).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E88237-7FF5-4B11-87CD-C53C5F6D7ECF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4EF35C-4DC0-4E74-8373-D820148D0C46}" type="slidenum">
              <a:rPr lang="bg-BG" altLang="en-US"/>
              <a:pPr>
                <a:defRPr/>
              </a:pPr>
              <a:t>68</a:t>
            </a:fld>
            <a:endParaRPr lang="bg-BG" altLang="en-US"/>
          </a:p>
        </p:txBody>
      </p:sp>
      <p:sp>
        <p:nvSpPr>
          <p:cNvPr id="1617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095875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Една от най-често използваните и възприети скали е т.нар</a:t>
            </a:r>
            <a:r>
              <a:rPr lang="bg-BG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поведенчески “закотвена” скала.</a:t>
            </a: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69E428-EDD2-4627-B25C-D3A640AC35C2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0E1BAA-48CF-4961-B6FB-CEE714DCD42B}" type="slidenum">
              <a:rPr lang="bg-BG" altLang="en-US"/>
              <a:pPr>
                <a:defRPr/>
              </a:pPr>
              <a:t>69</a:t>
            </a:fld>
            <a:endParaRPr lang="bg-BG" altLang="en-US"/>
          </a:p>
        </p:txBody>
      </p:sp>
      <p:sp>
        <p:nvSpPr>
          <p:cNvPr id="16384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0309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bg-BG" alt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Напр., за първата котва “Ефективно използване на материалите” може да се изработи следната скала:</a:t>
            </a:r>
            <a:br>
              <a:rPr lang="bg-BG" alt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bg-BG" alt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От 7 до 10 – отлично, много добро или най-добро</a:t>
            </a:r>
            <a:r>
              <a:rPr lang="bg-BG" altLang="en-US" sz="2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– сестрата винаги осъзнава цената на материалите, използва ги ефективно, не ги пилее.</a:t>
            </a:r>
            <a:br>
              <a:rPr lang="bg-BG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От 3 до 6 – добро</a:t>
            </a:r>
            <a:r>
              <a:rPr lang="bg-BG" altLang="en-US" sz="2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– сестрата по принцип осъзнава цената на материалите, но не винаги ги използва ефективно.</a:t>
            </a:r>
            <a:br>
              <a:rPr lang="bg-BG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bg-BG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Под 3 – лошо</a:t>
            </a:r>
            <a:r>
              <a:rPr lang="bg-BG" altLang="en-US" sz="2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– сестрата не осъзнава цената на материалите и винаги ги използва неефективно.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D411DA-18BE-49D5-A963-6E83C44BD048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1E176D-2B3D-4974-85AA-02DF09982910}" type="slidenum">
              <a:rPr lang="bg-BG" altLang="en-US"/>
              <a:pPr>
                <a:defRPr/>
              </a:pPr>
              <a:t>7</a:t>
            </a:fld>
            <a:endParaRPr lang="bg-BG" alt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91275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Структурният подход</a:t>
            </a:r>
            <a: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прави сравнение на структурата на системата с всички нейни ресурси (материални и човешки) със стандартите на други страни или със световни стандарти.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5568F1-74A9-442B-8D04-CCC4E4BCB20D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80A5E6-4876-4EDF-9DB5-84FB0A472F4B}" type="slidenum">
              <a:rPr lang="bg-BG" altLang="en-US"/>
              <a:pPr>
                <a:defRPr/>
              </a:pPr>
              <a:t>70</a:t>
            </a:fld>
            <a:endParaRPr lang="bg-BG" altLang="en-US"/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15012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Скалите за всички котви (критерии) се изработват след взаимно договаряне между ръководителя и подчинения въз основа на длъжностната характеристика. </a:t>
            </a:r>
            <a:b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Най-добро – над </a:t>
            </a:r>
            <a:r>
              <a:rPr lang="bg-BG" alt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75%</a:t>
            </a: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</a:t>
            </a:r>
            <a:b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най-лошо – под </a:t>
            </a:r>
            <a:r>
              <a:rPr lang="bg-BG" alt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25%</a:t>
            </a: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AAFAB8-A7B4-4F62-9E49-F76B31853399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AC7E10-524E-44D9-8DF8-9E801BEEC946}" type="slidenum">
              <a:rPr lang="bg-BG" altLang="en-US"/>
              <a:pPr>
                <a:defRPr/>
              </a:pPr>
              <a:t>71</a:t>
            </a:fld>
            <a:endParaRPr lang="bg-BG" altLang="en-US"/>
          </a:p>
        </p:txBody>
      </p:sp>
      <p:sp>
        <p:nvSpPr>
          <p:cNvPr id="16794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99112"/>
          </a:xfrm>
        </p:spPr>
        <p:txBody>
          <a:bodyPr/>
          <a:lstStyle/>
          <a:p>
            <a:pPr algn="l" eaLnBrk="1" hangingPunct="1">
              <a:defRPr/>
            </a:pPr>
            <a:r>
              <a:rPr lang="bg-BG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3. Определяне (хващане) на политиката на оценителя. </a:t>
            </a: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След установяване на основните измерения и скалите за всяко измерение, се определя оценъчната политика на ръководителя – % тежест на всяко измерение.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472037-E2DC-4C74-89AE-252F0DE4F09E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A0A4E6-D0F0-4F2D-B8EB-8AAC9F252F6B}" type="slidenum">
              <a:rPr lang="bg-BG" altLang="en-US"/>
              <a:pPr>
                <a:defRPr/>
              </a:pPr>
              <a:t>72</a:t>
            </a:fld>
            <a:endParaRPr lang="bg-BG" altLang="en-US"/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88037"/>
          </a:xfrm>
        </p:spPr>
        <p:txBody>
          <a:bodyPr/>
          <a:lstStyle/>
          <a:p>
            <a:pPr algn="l" eaLnBrk="1" hangingPunct="1">
              <a:defRPr/>
            </a:pP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4. </a:t>
            </a:r>
            <a:r>
              <a:rPr lang="bg-BG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Съобщаване и използване на оценъчната политика</a:t>
            </a: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на ръководителя на подчинените. За да бъде напълно разбрана политиката на оценителя, на подчинените се предоставя писмен материал, който включва: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5EC8E6-AF93-4B16-A693-5F8FCA18C5C4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AB9BB7-5066-427D-8BDA-F8936AD3BE40}" type="slidenum">
              <a:rPr lang="bg-BG" altLang="en-US"/>
              <a:pPr>
                <a:defRPr/>
              </a:pPr>
              <a:t>73</a:t>
            </a:fld>
            <a:endParaRPr lang="bg-BG" altLang="en-US"/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103937"/>
          </a:xfrm>
        </p:spPr>
        <p:txBody>
          <a:bodyPr/>
          <a:lstStyle/>
          <a:p>
            <a:pPr algn="l" eaLnBrk="1" hangingPunct="1">
              <a:defRPr/>
            </a:pP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списък на основните измерения на професията и техните определения;</a:t>
            </a:r>
            <a:b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пълен комплект от поведенчески закотвени скали за всички измерения на работата;</a:t>
            </a:r>
            <a:b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% тежести, свързани с всяко отделно измерение.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7606FA-BFBE-486A-94AA-3F858564BC4D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42B5FA-8CE7-4A5D-9CF0-818208AF844B}" type="slidenum">
              <a:rPr lang="bg-BG" altLang="en-US"/>
              <a:pPr>
                <a:defRPr/>
              </a:pPr>
              <a:t>74</a:t>
            </a:fld>
            <a:endParaRPr lang="bg-BG" altLang="en-US"/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030912"/>
          </a:xfrm>
        </p:spPr>
        <p:txBody>
          <a:bodyPr/>
          <a:lstStyle/>
          <a:p>
            <a:pPr algn="l" eaLnBrk="1" hangingPunct="1">
              <a:defRPr/>
            </a:pPr>
            <a:r>
              <a:rPr lang="bg-BG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ОБЩИ ПРЕДИМСТВА НА </a:t>
            </a:r>
            <a:r>
              <a:rPr lang="bg-BG" altLang="en-US" sz="4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ПОЛИКАП</a:t>
            </a:r>
            <a:r>
              <a:rPr lang="bg-BG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  <a:b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1. Солидна научна  база.</a:t>
            </a:r>
            <a:b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2. Набляга се на специфични работни поведения.</a:t>
            </a:r>
            <a:b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3. Отговаря на изискванията на правната уредба.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DAA213-3492-4745-A7B7-500A2286A1C3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4B79E7-4029-4E70-A742-EFC97EF4A481}" type="slidenum">
              <a:rPr lang="bg-BG" altLang="en-US"/>
              <a:pPr>
                <a:defRPr/>
              </a:pPr>
              <a:t>75</a:t>
            </a:fld>
            <a:endParaRPr lang="bg-BG" altLang="en-US"/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175375"/>
          </a:xfrm>
        </p:spPr>
        <p:txBody>
          <a:bodyPr/>
          <a:lstStyle/>
          <a:p>
            <a:pPr marL="838200" indent="-838200" algn="l" eaLnBrk="1" hangingPunct="1">
              <a:defRPr/>
            </a:pP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	4. Предвидени са специфични мерки за улесняване на ясното предаване на очакванията от работата за подчинените.</a:t>
            </a:r>
            <a:b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5. Използват се специфични математически показатели, което позволява да се преодолеят несъвършенствата на човешката памет и</a:t>
            </a: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възможности.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ED6CCB-5CA0-4B0F-9A64-1C9094E470DC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474895-9256-43EF-A592-9699889E1BC6}" type="slidenum">
              <a:rPr lang="bg-BG" altLang="en-US"/>
              <a:pPr>
                <a:defRPr/>
              </a:pPr>
              <a:t>76</a:t>
            </a:fld>
            <a:endParaRPr lang="bg-BG" altLang="en-US"/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103937"/>
          </a:xfrm>
        </p:spPr>
        <p:txBody>
          <a:bodyPr/>
          <a:lstStyle/>
          <a:p>
            <a:pPr algn="l" eaLnBrk="1" hangingPunct="1">
              <a:defRPr/>
            </a:pPr>
            <a:r>
              <a:rPr lang="bg-BG" alt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ПРЕДИМСТВА НА </a:t>
            </a:r>
            <a:r>
              <a:rPr lang="bg-BG" altLang="en-US" sz="36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ПОЛИКАП</a:t>
            </a:r>
            <a:r>
              <a:rPr lang="bg-BG" alt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ОТ ГЛЕДНА ТОЧКА НА РЪКОВОДИТЕЛЯ:</a:t>
            </a:r>
            <a:b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1. Ясна, проста процедура за цялостно оценяване.</a:t>
            </a:r>
            <a:b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2. Значително намалява изчислителните процедури.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E55642-954B-4B08-B440-13836CB7B610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32753-EC58-44DC-A8F2-29E22A5E4BE8}" type="slidenum">
              <a:rPr lang="bg-BG" altLang="en-US"/>
              <a:pPr>
                <a:defRPr/>
              </a:pPr>
              <a:t>77</a:t>
            </a:fld>
            <a:endParaRPr lang="bg-BG" altLang="en-US"/>
          </a:p>
        </p:txBody>
      </p:sp>
      <p:sp>
        <p:nvSpPr>
          <p:cNvPr id="18227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99112"/>
          </a:xfrm>
        </p:spPr>
        <p:txBody>
          <a:bodyPr/>
          <a:lstStyle/>
          <a:p>
            <a:pPr marL="838200" indent="-838200" algn="l" eaLnBrk="1" hangingPunct="1">
              <a:defRPr/>
            </a:pPr>
            <a:r>
              <a:rPr lang="bg-B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3. Увеличава  обективността в оценяването, съвместимостта и точността на оценките.</a:t>
            </a:r>
            <a:b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4. Намалява вероятността от неразбиране и конфликт с подчинените.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EE412C-269B-4270-B4AA-BBEBCDF5F639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52485-C2D9-47AC-8CD6-945E94BEA3EA}" type="slidenum">
              <a:rPr lang="bg-BG" altLang="en-US"/>
              <a:pPr>
                <a:defRPr/>
              </a:pPr>
              <a:t>78</a:t>
            </a:fld>
            <a:endParaRPr lang="bg-BG" altLang="en-US"/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277813"/>
            <a:ext cx="8569325" cy="588803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bg-BG" alt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ПРЕДИМСТВА НА </a:t>
            </a:r>
            <a:r>
              <a:rPr lang="bg-BG" altLang="en-US" sz="36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ПОЛИКАП</a:t>
            </a:r>
            <a:r>
              <a:rPr lang="bg-BG" alt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ОТ ГЛЕДНА ТОЧКА НА ПОДЧИНЕНИТЕ:</a:t>
            </a:r>
            <a:b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1. Възможност за участие в разработването на очакванията от работата.</a:t>
            </a:r>
            <a:b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2. Уточнява очакванията от работата чрез специфични измерения на работата, процентни тегла и поведенчески стандарти.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38A3B9-5DA5-49C8-9D02-33D4B4B2FB02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FC79A-6356-4456-A028-743BE554514C}" type="slidenum">
              <a:rPr lang="bg-BG" altLang="en-US"/>
              <a:pPr>
                <a:defRPr/>
              </a:pPr>
              <a:t>79</a:t>
            </a:fld>
            <a:endParaRPr lang="bg-BG" altLang="en-US"/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103937"/>
          </a:xfrm>
        </p:spPr>
        <p:txBody>
          <a:bodyPr/>
          <a:lstStyle/>
          <a:p>
            <a:pPr marL="838200" indent="-838200" algn="l" eaLnBrk="1" hangingPunct="1">
              <a:defRPr/>
            </a:pP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3. Предоставя структурирана процедура за изчисляване на цялостните оценки.</a:t>
            </a:r>
            <a:b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4. По-висока обективност в оценяването, съвместимост и точност на оценките.</a:t>
            </a:r>
            <a:b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5. Намалява субективността и отклоненията в цялостните оценки.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6E19F1-6C9D-4E3C-A340-748CBF798CD4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1B52CC-162D-466F-83EF-F5AB4BEBF1CB}" type="slidenum">
              <a:rPr lang="bg-BG" altLang="en-US"/>
              <a:pPr>
                <a:defRPr/>
              </a:pPr>
              <a:t>8</a:t>
            </a:fld>
            <a:endParaRPr lang="bg-BG" alt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1983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Резултативният подход</a:t>
            </a:r>
            <a:r>
              <a:rPr lang="bg-BG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се опира на сравняване на резултатите от дейността със съответни стандарти.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6EF8BD-3A78-4504-9E75-AD724A25D0F3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31B5E9-322A-4A5F-BD40-A55AC7C699DD}" type="slidenum">
              <a:rPr lang="bg-BG" altLang="en-US"/>
              <a:pPr>
                <a:defRPr/>
              </a:pPr>
              <a:t>9</a:t>
            </a:fld>
            <a:endParaRPr lang="bg-BG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959475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На индивидуално ниво се използва трети подход – </a:t>
            </a:r>
            <a:r>
              <a:rPr lang="bg-BG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процесуален</a:t>
            </a: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т.е. оценка на процеса на дейността. </a:t>
            </a:r>
            <a:b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Този подход разглежда даден вид дейност в процеса на нейното извършване за отделния здравен работник, сравнено пак със стандарти.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EC5B65-D092-4BEB-AE90-6C9AB144E275}" type="datetime1">
              <a:rPr lang="bg-BG" altLang="en-US" smtClean="0"/>
              <a:t>26.3.2020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381</TotalTime>
  <Words>2638</Words>
  <Application>Microsoft Office PowerPoint</Application>
  <PresentationFormat>On-screen Show (4:3)</PresentationFormat>
  <Paragraphs>246</Paragraphs>
  <Slides>79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8" baseType="lpstr">
      <vt:lpstr>Arial</vt:lpstr>
      <vt:lpstr>Arial Black</vt:lpstr>
      <vt:lpstr>Arial Unicode MS</vt:lpstr>
      <vt:lpstr>Times New Roman</vt:lpstr>
      <vt:lpstr>Verdana</vt:lpstr>
      <vt:lpstr>Wingdings</vt:lpstr>
      <vt:lpstr>Cliff</vt:lpstr>
      <vt:lpstr>Default Design</vt:lpstr>
      <vt:lpstr>CorelDRAW.Graphic.10</vt:lpstr>
      <vt:lpstr>PowerPoint Presentation</vt:lpstr>
      <vt:lpstr>Оценката на работата представлява общо понятие, което включва различни подходи за измерване и оценяване на работната дейност.  Това е сложна тема, по която се извършва интензивна изследователска работа в областта на психологията на личността. </vt:lpstr>
      <vt:lpstr>Оценката на работата е емоционален процес за всички участващи в него. Редица фактори затрудняват точната и всеобхватна оценка, но тя е изключително важна за подобряване ценовата ефективност на здравните грижи. </vt:lpstr>
      <vt:lpstr>Под оценката на персонала в здравеопазването се разбира предимно оценка на работното поведение и работния потенциал. </vt:lpstr>
      <vt:lpstr>За оценка на персонала в здравеопазването се използват различни научни подходи, на базата на които се изработват системи за оценка на работата (СОР).</vt:lpstr>
      <vt:lpstr>За оценка на здравеопазването като система се използват предимно 2 подхода:  - структурен и  - резултативен. </vt:lpstr>
      <vt:lpstr>Структурният подход  прави сравнение на структурата на системата с всички нейни ресурси (материални и човешки) със стандартите на други страни или със световни стандарти.</vt:lpstr>
      <vt:lpstr>Резултативният подход се опира на сравняване на резултатите от дейността със съответни стандарти.</vt:lpstr>
      <vt:lpstr>На индивидуално ниво се използва трети подход – процесуален, т.е. оценка на процеса на дейността.  Този подход разглежда даден вид дейност в процеса на нейното извършване за отделния здравен работник, сравнено пак със стандарти. </vt:lpstr>
      <vt:lpstr>ЦЕЛИ НА ОЦЕНКАТА   Една добре проектирана система на оценка на работата би трябвало да постига 4 основни цели: </vt:lpstr>
      <vt:lpstr>1. Да съобщи на персонала очакванията от тяхната работа – какви са основните измерения на работата и каква е тяхната относителна важност  в цялостната оценка. </vt:lpstr>
      <vt:lpstr>2. Да мотивира персонала да се труди добре - трябва да се предостави информация за стимулите и наказанията при добро изпълнение или при неизпълнение на работата.</vt:lpstr>
      <vt:lpstr>3. Да улесни личното развитие на всеки един работник, което е основна функция на управлението. Индивидуалното развитие трябва да се стимулира, то може да доведе до откриване на личностни таланти. </vt:lpstr>
      <vt:lpstr>4. Да осигури информация за организационни решения относно персонала. Персоналът трябва да бъде не само информиран за оценката, но и писмено уведомен. </vt:lpstr>
      <vt:lpstr>ПРАВНИ ПРОБЛЕМИ, СВЪРЗАНИ С ОЦЕНЯВАНЕТО  Сестрите-мениджъри, наставниците и работещите трябва да  познават основното законодателство: конституция, кодекс на труда, закон за здравето, укази и наредби на МЗ, национални и браншови синдикални решения. </vt:lpstr>
      <vt:lpstr>Когато се изгражда една система за оценка, тя трябва да бъде договорена в колективния трудов договор. Оценката трябва да бъде специфична за всяко работно място.  </vt:lpstr>
      <vt:lpstr>Договорената оценъчна система трябва да включва следните по-важни характеристики: </vt:lpstr>
      <vt:lpstr>Да се базира ясно върху  пълен анализ на професията.  - Оценките да бъдат структурирани в специфични работни поведения.  </vt:lpstr>
      <vt:lpstr>- Оценителите да бъдат специално обучени  да прилагат оценъчната система.   - Резултатите от оценката  да бъдат лично прегледани от всеки подчинен и да имат възможност да обжалват официално оценката.  </vt:lpstr>
      <vt:lpstr>ОЦЕНКА НА РАБОТАТА КАТО КОМУНИКАЦИОНЕН ПРОЦЕС</vt:lpstr>
      <vt:lpstr>Основната цел на оценъчните системи е ясното съобщаване на очакванията от работата. Ако една оценъчна система е подходящо конструирана, тя трябва да изяснява и конкретизира точно какво се очаква от всички работници. </vt:lpstr>
      <vt:lpstr>Оценката на работното поведение и потенциал се извършва в процеса на комуникация между ръководителя и подчинените. В този процес могат да възникнат 4 основни проблема: </vt:lpstr>
      <vt:lpstr>Недобро разбиране на оценката от страна на ръководителите.  Ръководителите трябва да бъдат добре запознати с критериите, стандартите и тяхната тежест в цялостната оценка на работата. </vt:lpstr>
      <vt:lpstr>Ръководителят трябва добре да си изясни измеренията в работата – най-често се използват 10 измерения. След това се изчислява относителната тежест в % за всяко измерение (5%-15%). След това информацията се съобщава ясно на всички подчинени. </vt:lpstr>
      <vt:lpstr>2. Вербални оценки на работните измерения.  Те водят до семантичната неопределеност /двусмисленост/ и трудности в определяне на  относителната значимост на различните измерения. </vt:lpstr>
      <vt:lpstr>3. Липса на разбиране от страна на подчинения.  За избягване на това за всяка оценка да се изработва формуляр с основните измерения на професията и съответстващите им % относителни тегла. </vt:lpstr>
      <vt:lpstr>4. Стандарти за измерване на работата. Ръководителите и подчинените често проявяват несъгласие по отношение на стандартите за работата. </vt:lpstr>
      <vt:lpstr>Полезно е да се даде възможност на подчинените да участват при определяне на стандартите за оценка на работата. Първоначално се определя % тежест на всяко измерение, а след това се изработват поведенчески стандарти за оценка на всяко измерение на работата. </vt:lpstr>
      <vt:lpstr>При оценката на работата следва да се съблюдава определена последователност в действията на оценителя, за да се превърне оценката в един пълноценен комуникационен процес. </vt:lpstr>
      <vt:lpstr>1. Оценяващият трябва да се запознае предварително със системата за оценяване, с критериите и скалата за оценяване. </vt:lpstr>
      <vt:lpstr>Ръководителят трябва максимално достъпно и разбрано да представи критериите и скалата за оценяване и да получи обратна връзка от служителя дали е разбрал критериите за оценяване. </vt:lpstr>
      <vt:lpstr>2. Извършване на системни проверки и наблюдения и отразяването им в специална тетрадка за контрол. </vt:lpstr>
      <vt:lpstr>3. Най-труден е моментът на изготвяне и представяне на оценката. Ръководителят тук играе ролята на съдник в разговора за оценката. </vt:lpstr>
      <vt:lpstr>Разговорът за оценката протича в 4 фази: </vt:lpstr>
      <vt:lpstr>1. Планиране на среща за разговор с всеки един от подчинените - определяне на целта на срещата (оценъчен разговор); определяне дата, час и място на срещата; подготовка на цялостна документация от събраните данни и материали. </vt:lpstr>
      <vt:lpstr>2. Прием и въвеждане на лицето в системата за оценка, предразполагане към разговор. Приемът може да се осъществи индивидуално от ръководителя или с комисия от неформални лидери. Лицето се явява само. Оценката се съобщава и обяснява спокойно. </vt:lpstr>
      <vt:lpstr>3. Протичане на оценяването - като вербален разговор:  - лицето изслушва ръководителя; - ръководителят иска самооценка от лицето; - ръководителят се придържа към фактите;   - оценява се работата, а не  личността. </vt:lpstr>
      <vt:lpstr>4. Заключение  и изводи. Преди ръководителят да представи окончателната си оценка се дава отново възможност за самооценка подчинения с акцент върху причините за лошата работа. </vt:lpstr>
      <vt:lpstr>ОЦЕНИТЕЛЯТ КАТО АНАЛИЗАТОР НА ИНФОРМАЦИЯТА. ГРЕШКИ ПРИ ОЦЕНКАТА</vt:lpstr>
      <vt:lpstr>1. Неефективност при обработване на цифрови данни. </vt:lpstr>
      <vt:lpstr>2. Грешки, свързани с паметта и когнитивните впечатления. </vt:lpstr>
      <vt:lpstr>За точната и правилна оценка важна роля играе първоначалната категоризация в паметта на ръководителя на базата на първите впечатления от които изгражда определено отношение. </vt:lpstr>
      <vt:lpstr>По-нататък той слуша и приема информация, която потвърждава първоначалната категоризация и  все повече проявява склонност да запомня и отбелязва неща, съвпадащи с първоначалната категоризация и селективно да забравя неща, несъвпадащи с първоначалните впечатления. </vt:lpstr>
      <vt:lpstr>По такъв начин ръководителят: - селективно възприема или обръща внимание и запомня само неща, съвпадащи с първоначалната категоризация и забравя и пренебрегва действителната работа;</vt:lpstr>
      <vt:lpstr>активно търси информация, съвпадаща с първата категоризация;  - не е склонен да преразглежда първоначалната си категоризация;</vt:lpstr>
      <vt:lpstr>Следователно, общата оценка на ръководителя за неговия подчинен, формирана на базата на паметта и когнитивните впечатления, може да се отклонява в положителна или отрицателна посока спрямо реално извършената работа. </vt:lpstr>
      <vt:lpstr>3. Грешки, свързани с преценката. Към тях се отнасят: - Грешка на “ореола”;  - Грешка на тенденцията за осредняване;  - Грешки от снизходителност или строгост;  - Грешки, свързани с теория на “пристрастието на зрителя и актьора”.  </vt:lpstr>
      <vt:lpstr>Причините за поведението се групират в 2 категории: външни и вътрешни.  Хората подчертават прекалено много външните причини за своето поведение и вътрешните причини – за поведението на другите. Когато сме в ролята на “актьори” много трудно е да кажем “виновен съм”.</vt:lpstr>
      <vt:lpstr>НЕОБХОДИМИ ХАРАКТЕРИСТИКИ ЗА ЕФЕКТИВНА РАБОТА НА ЕДНА ОЦЕНЪЧНА СИСТЕМА</vt:lpstr>
      <vt:lpstr>1. Приложимост (уместност). За да бъде приложима една оценъчна система, тя трябва да се опира на пълен анализ на професията и трябва точно да отразява разнообразните поведения за различните професионални групи. </vt:lpstr>
      <vt:lpstr>2. Чувствителност. Ефективната оценъчна система трябва да бъде достатъчно чувствителна, за да разграничава добрите и лошите работници и да съдейства по-такъв начин за адекватно стимулиране. </vt:lpstr>
      <vt:lpstr>3. Надеждност – напр., няколко оценители работещи независимо един от друг, трябва да получат едни и същи оценки за конкретен служител. Това е индикатор за висока степен на вътрешна надеждност или съвместимост в оценъчната система. </vt:lpstr>
      <vt:lpstr>4. Приемливост – оценъчната система да бъде приемлива от ръководителите и от подчинените, които ще я използват. Приемливостта може да се подобри чрез въвличане на всички засегнати групи в етапите на планиране и разработване на системата за оценка. </vt:lpstr>
      <vt:lpstr>5. Практичност. Това е степента, в която системата е лесна за разбиране и за използване от страна на ръководителите. </vt:lpstr>
      <vt:lpstr>Оценъчните системи трябва да съответстват на правителствените изисквания. Всички вземани решения въз основа на оценката на работата (повишаване в длъжност, уволняване, премии, квалификация и др.) трябва да съответстват на законовите нормативни документи и на договарянията със синдикатите.</vt:lpstr>
      <vt:lpstr>ПОЛИКАП - ЕДНА ВСЕОБХВАТНА ОЦЕНЪЧНА СИСТЕМА </vt:lpstr>
      <vt:lpstr>Оценъчната система ПОЛИКАП представлява един систематичен подход за оценка на работата, който отговаря на основните изисквания за солидна оценъчна система. </vt:lpstr>
      <vt:lpstr>ПОЛИКАП се справя по специфичен начин с много от проблемите, с които се сблъсква оценъчния процес и предлага на оценителите удобен, разумен и полезен начин за оценка.</vt:lpstr>
      <vt:lpstr>ПОЛИКАП е изградена на принципа на участието и активното въвличане в оценъчния процес на ръководителите и подчинените по време на всички фази на програмата. Това не само подобрява качеството на  системата, но повишава също възприемането и ангажирането в програмата. </vt:lpstr>
      <vt:lpstr>ПОЛИКАП е акроним от policy capturing, т.е. хващане, улавяне на политиката. Представлява една пълна програма за по-добра оценка на работата, един процес, в който политиката на ръководителя за съставяне на оценки на подчинените се определя в детайли или “се хваща”. </vt:lpstr>
      <vt:lpstr>Същността на системата е да се определят измеренията на работата и свързаните с нея % тежести за всяко измерение, за да се състави общата оценка за съответно лице. Състои се от 4 стъпки: </vt:lpstr>
      <vt:lpstr>1. Пълен анализ на професията, т.е. разграничаване и определяне на основните параметри на работата. ПОЛИКАП се базира на длъжностната характеристика за съответно работно място. Целта е да се включат всички измерения на работата, за да бъде ефективен анализът. </vt:lpstr>
      <vt:lpstr>За да се оцени нещо, са необходими критерии. При ПОЛИКАП задачите в длъжностната характеристика се приемат за критерии.  Например, ако се оценяват сестринските грижи по отношение на ценовата им ефективност, то водещи критерии са:</vt:lpstr>
      <vt:lpstr>А. Ефективно използване на материалите, т.е. степента, до която сестрата осъзнава  цената на материалите и ги използва без разхищения;</vt:lpstr>
      <vt:lpstr>Б. Оптимален график, т.е. степента, до която сестрата успява да извърши назначенията (манипулации, изследвания, подготовка на болния), за да улесни лечението и навременното изписване и да се скъси престоя на болния (план за действие без дублиране на изследвания);</vt:lpstr>
      <vt:lpstr>В. Поставяне на цели и съставяне на план за грижите за пациента – тук се включва сестринска диагноза, сестринско досие, ясно посочени общи и специфични дневни цели.</vt:lpstr>
      <vt:lpstr>2. Изработване на поведенчески закотвени скали за всички измерения на работата, т.е. да се създаде специфична оценъчна измерителна скала, която да позволи да бъде измерена работата по всяко измерение (критерий). </vt:lpstr>
      <vt:lpstr>Една от най-често използваните и възприети скали е т.нар. поведенчески “закотвена” скала. </vt:lpstr>
      <vt:lpstr>Напр., за първата котва “Ефективно използване на материалите” може да се изработи следната скала:  От 7 до 10 – отлично, много добро или най-добро – сестрата винаги осъзнава цената на материалите, използва ги ефективно, не ги пилее. От 3 до 6 – добро – сестрата по принцип осъзнава цената на материалите, но не винаги ги използва ефективно.  Под 3 – лошо – сестрата не осъзнава цената на материалите и винаги ги използва неефективно.</vt:lpstr>
      <vt:lpstr>Скалите за всички котви (критерии) се изработват след взаимно договаряне между ръководителя и подчинения въз основа на длъжностната характеристика.  Най-добро – над 75%,  най-лошо – под 25%.</vt:lpstr>
      <vt:lpstr>3. Определяне (хващане) на политиката на оценителя. След установяване на основните измерения и скалите за всяко измерение, се определя оценъчната политика на ръководителя – % тежест на всяко измерение. </vt:lpstr>
      <vt:lpstr>4. Съобщаване и използване на оценъчната политика на ръководителя на подчинените. За да бъде напълно разбрана политиката на оценителя, на подчинените се предоставя писмен материал, който включва:</vt:lpstr>
      <vt:lpstr>- списък на основните измерения на професията и техните определения;  - пълен комплект от поведенчески закотвени скали за всички измерения на работата;  - % тежести, свързани с всяко отделно измерение.</vt:lpstr>
      <vt:lpstr>ОБЩИ ПРЕДИМСТВА НА ПОЛИКАП:  1. Солидна научна  база.  2. Набляга се на специфични работни поведения.  3. Отговаря на изискванията на правната уредба.</vt:lpstr>
      <vt:lpstr> 4. Предвидени са специфични мерки за улесняване на ясното предаване на очакванията от работата за подчинените.  5. Използват се специфични математически показатели, което позволява да се преодолеят несъвършенствата на човешката памет и възможности.</vt:lpstr>
      <vt:lpstr>ПРЕДИМСТВА НА ПОЛИКАП ОТ ГЛЕДНА ТОЧКА НА РЪКОВОДИТЕЛЯ:  1. Ясна, проста процедура за цялостно оценяване.  2. Значително намалява изчислителните процедури.</vt:lpstr>
      <vt:lpstr> 3. Увеличава  обективността в оценяването, съвместимостта и точността на оценките.  4. Намалява вероятността от неразбиране и конфликт с подчинените.</vt:lpstr>
      <vt:lpstr>ПРЕДИМСТВА НА ПОЛИКАП ОТ ГЛЕДНА ТОЧКА НА ПОДЧИНЕНИТЕ:  1. Възможност за участие в разработването на очакванията от работата.  2. Уточнява очакванията от работата чрез специфични измерения на работата, процентни тегла и поведенчески стандарти.</vt:lpstr>
      <vt:lpstr> 3. Предоставя структурирана процедура за изчисляване на цялостните оценки.  4. По-висока обективност в оценяването, съвместимост и точност на оценките.  5. Намалява субективността и отклоненията в цялостните оценки.</vt:lpstr>
    </vt:vector>
  </TitlesOfParts>
  <Company>VMI-Pleven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НА РАБОТАТА ПЕРСОНАЛА И РАЗРАБОТВАНЕ НА СИСТЕМИ ЗА ПРОСЛЕДЯВАНЕ И ИЗМЕРВАНЕ НА ПОВЕДЕНИЕТО НА СЕСТРИТЕ</dc:title>
  <dc:creator>Gena</dc:creator>
  <cp:lastModifiedBy>GGG</cp:lastModifiedBy>
  <cp:revision>52</cp:revision>
  <dcterms:created xsi:type="dcterms:W3CDTF">2004-09-15T14:07:59Z</dcterms:created>
  <dcterms:modified xsi:type="dcterms:W3CDTF">2020-03-26T12:59:59Z</dcterms:modified>
</cp:coreProperties>
</file>