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9"/>
  </p:notesMasterIdLst>
  <p:handoutMasterIdLst>
    <p:handoutMasterId r:id="rId40"/>
  </p:handoutMasterIdLst>
  <p:sldIdLst>
    <p:sldId id="303" r:id="rId2"/>
    <p:sldId id="257" r:id="rId3"/>
    <p:sldId id="295" r:id="rId4"/>
    <p:sldId id="261" r:id="rId5"/>
    <p:sldId id="259" r:id="rId6"/>
    <p:sldId id="296" r:id="rId7"/>
    <p:sldId id="262" r:id="rId8"/>
    <p:sldId id="297" r:id="rId9"/>
    <p:sldId id="298" r:id="rId10"/>
    <p:sldId id="273" r:id="rId11"/>
    <p:sldId id="274" r:id="rId12"/>
    <p:sldId id="275" r:id="rId13"/>
    <p:sldId id="276" r:id="rId14"/>
    <p:sldId id="258" r:id="rId15"/>
    <p:sldId id="266" r:id="rId16"/>
    <p:sldId id="267" r:id="rId17"/>
    <p:sldId id="299" r:id="rId18"/>
    <p:sldId id="300" r:id="rId19"/>
    <p:sldId id="301" r:id="rId20"/>
    <p:sldId id="281" r:id="rId21"/>
    <p:sldId id="302" r:id="rId22"/>
    <p:sldId id="304" r:id="rId23"/>
    <p:sldId id="305" r:id="rId24"/>
    <p:sldId id="306" r:id="rId25"/>
    <p:sldId id="307" r:id="rId26"/>
    <p:sldId id="308" r:id="rId27"/>
    <p:sldId id="309" r:id="rId28"/>
    <p:sldId id="31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66" d="100"/>
          <a:sy n="66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notesViewPr>
    <p:cSldViewPr>
      <p:cViewPr varScale="1">
        <p:scale>
          <a:sx n="52" d="100"/>
          <a:sy n="52" d="100"/>
        </p:scale>
        <p:origin x="-2716" y="-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7BF90-A8A6-49A4-8E7D-F4627E6E84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31440D45-9C35-4C90-A5E1-8882673B90C2}">
      <dgm:prSet phldrT="[Текст]" custT="1"/>
      <dgm:spPr/>
      <dgm:t>
        <a:bodyPr/>
        <a:lstStyle/>
        <a:p>
          <a:r>
            <a:rPr lang="bg-BG" sz="1800" b="1" dirty="0" smtClean="0">
              <a:solidFill>
                <a:schemeClr val="tx2">
                  <a:lumMod val="75000"/>
                </a:schemeClr>
              </a:solidFill>
              <a:latin typeface="+mj-lt"/>
            </a:rPr>
            <a:t>Академична дисциплина </a:t>
          </a:r>
          <a:endParaRPr lang="bg-BG" sz="180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1B7FEC85-16F8-484C-ABB4-20EC1548ED93}" type="parTrans" cxnId="{D8BB91C3-9D6B-4291-956F-5BE01B2DF058}">
      <dgm:prSet/>
      <dgm:spPr/>
      <dgm:t>
        <a:bodyPr/>
        <a:lstStyle/>
        <a:p>
          <a:endParaRPr lang="bg-BG"/>
        </a:p>
      </dgm:t>
    </dgm:pt>
    <dgm:pt modelId="{725EBFEF-0A00-402B-BD3B-64E1D69060BE}" type="sibTrans" cxnId="{D8BB91C3-9D6B-4291-956F-5BE01B2DF058}">
      <dgm:prSet/>
      <dgm:spPr/>
      <dgm:t>
        <a:bodyPr/>
        <a:lstStyle/>
        <a:p>
          <a:endParaRPr lang="bg-BG"/>
        </a:p>
      </dgm:t>
    </dgm:pt>
    <dgm:pt modelId="{390D2779-34DC-4E27-8119-4395D0D4C7CD}">
      <dgm:prSet phldrT="[Текст]" custT="1"/>
      <dgm:spPr/>
      <dgm:t>
        <a:bodyPr/>
        <a:lstStyle/>
        <a:p>
          <a:r>
            <a:rPr lang="bg-BG" sz="1800" b="1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Неправителствени организации и асоциации</a:t>
          </a:r>
          <a:endParaRPr lang="bg-BG" sz="18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3D328FED-E74B-44A5-8F83-F3B7B095E8B0}" type="parTrans" cxnId="{48914262-E40B-4DE8-8E78-71768CD641EA}">
      <dgm:prSet/>
      <dgm:spPr/>
      <dgm:t>
        <a:bodyPr/>
        <a:lstStyle/>
        <a:p>
          <a:endParaRPr lang="bg-BG"/>
        </a:p>
      </dgm:t>
    </dgm:pt>
    <dgm:pt modelId="{3D0A5919-E81A-4D6F-AAD1-87BCC30F6089}" type="sibTrans" cxnId="{48914262-E40B-4DE8-8E78-71768CD641EA}">
      <dgm:prSet/>
      <dgm:spPr/>
      <dgm:t>
        <a:bodyPr/>
        <a:lstStyle/>
        <a:p>
          <a:endParaRPr lang="bg-BG"/>
        </a:p>
      </dgm:t>
    </dgm:pt>
    <dgm:pt modelId="{1B2D82E3-CAFE-41CD-8805-4CE6B7932401}">
      <dgm:prSet phldrT="[Текст]" custT="1"/>
      <dgm:spPr/>
      <dgm:t>
        <a:bodyPr/>
        <a:lstStyle/>
        <a:p>
          <a:r>
            <a:rPr lang="bg-BG" sz="1800" b="1" dirty="0" smtClean="0">
              <a:latin typeface="+mj-lt"/>
            </a:rPr>
            <a:t>Научна периодика, научни събития</a:t>
          </a:r>
          <a:endParaRPr lang="bg-BG" sz="1800" b="1" dirty="0">
            <a:latin typeface="+mj-lt"/>
          </a:endParaRPr>
        </a:p>
      </dgm:t>
    </dgm:pt>
    <dgm:pt modelId="{82E1E825-0F26-4A3A-9485-8E8E9FE6C58C}" type="parTrans" cxnId="{95D3248B-490D-4614-ABF1-D8C8593BB96E}">
      <dgm:prSet/>
      <dgm:spPr/>
      <dgm:t>
        <a:bodyPr/>
        <a:lstStyle/>
        <a:p>
          <a:endParaRPr lang="bg-BG"/>
        </a:p>
      </dgm:t>
    </dgm:pt>
    <dgm:pt modelId="{D334808C-68FD-43C7-B6C5-3BC7D48763C9}" type="sibTrans" cxnId="{95D3248B-490D-4614-ABF1-D8C8593BB96E}">
      <dgm:prSet/>
      <dgm:spPr/>
      <dgm:t>
        <a:bodyPr/>
        <a:lstStyle/>
        <a:p>
          <a:endParaRPr lang="bg-BG"/>
        </a:p>
      </dgm:t>
    </dgm:pt>
    <dgm:pt modelId="{336B7C30-FC25-44C6-B4A9-E29DF896F174}">
      <dgm:prSet phldrT="[Текст]" custT="1"/>
      <dgm:spPr/>
      <dgm:t>
        <a:bodyPr/>
        <a:lstStyle/>
        <a:p>
          <a:r>
            <a:rPr lang="bg-BG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Консултантска услуга</a:t>
          </a:r>
          <a:endParaRPr lang="bg-BG" sz="1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A6D6F9A-EDCF-478B-9296-B3939526C56B}" type="parTrans" cxnId="{FCFABA84-4734-437C-A4C4-94504F9E53FD}">
      <dgm:prSet/>
      <dgm:spPr/>
      <dgm:t>
        <a:bodyPr/>
        <a:lstStyle/>
        <a:p>
          <a:endParaRPr lang="bg-BG"/>
        </a:p>
      </dgm:t>
    </dgm:pt>
    <dgm:pt modelId="{F17C9AAD-26B4-4727-AD26-75F77DE38237}" type="sibTrans" cxnId="{FCFABA84-4734-437C-A4C4-94504F9E53FD}">
      <dgm:prSet/>
      <dgm:spPr/>
      <dgm:t>
        <a:bodyPr/>
        <a:lstStyle/>
        <a:p>
          <a:endParaRPr lang="bg-BG"/>
        </a:p>
      </dgm:t>
    </dgm:pt>
    <dgm:pt modelId="{7CED320D-4F29-45DA-9A3E-E6AD44E6CD83}" type="pres">
      <dgm:prSet presAssocID="{7737BF90-A8A6-49A4-8E7D-F4627E6E84E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CDCB4F51-9C0F-4196-B7EA-40B1E8A6F202}" type="pres">
      <dgm:prSet presAssocID="{7737BF90-A8A6-49A4-8E7D-F4627E6E84E6}" presName="arrow" presStyleLbl="bgShp" presStyleIdx="0" presStyleCnt="1"/>
      <dgm:spPr/>
    </dgm:pt>
    <dgm:pt modelId="{D00981FC-0317-44D0-B994-D99DBD45D0BB}" type="pres">
      <dgm:prSet presAssocID="{7737BF90-A8A6-49A4-8E7D-F4627E6E84E6}" presName="arrowDiagram4" presStyleCnt="0"/>
      <dgm:spPr/>
    </dgm:pt>
    <dgm:pt modelId="{53E87C15-7EAA-4F25-9287-F4FE378A5E34}" type="pres">
      <dgm:prSet presAssocID="{31440D45-9C35-4C90-A5E1-8882673B90C2}" presName="bullet4a" presStyleLbl="node1" presStyleIdx="0" presStyleCnt="4"/>
      <dgm:spPr/>
    </dgm:pt>
    <dgm:pt modelId="{7FD71275-0805-4310-BCFB-4DE38C3577CD}" type="pres">
      <dgm:prSet presAssocID="{31440D45-9C35-4C90-A5E1-8882673B90C2}" presName="textBox4a" presStyleLbl="revTx" presStyleIdx="0" presStyleCnt="4" custScaleX="135804" custScaleY="66115" custLinFactNeighborX="1325" custLinFactNeighborY="-504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17B7255-0280-4924-B81D-9E86082F0382}" type="pres">
      <dgm:prSet presAssocID="{390D2779-34DC-4E27-8119-4395D0D4C7CD}" presName="bullet4b" presStyleLbl="node1" presStyleIdx="1" presStyleCnt="4"/>
      <dgm:spPr/>
    </dgm:pt>
    <dgm:pt modelId="{B04430D7-D6A4-48CD-AA5C-84DBA051693C}" type="pres">
      <dgm:prSet presAssocID="{390D2779-34DC-4E27-8119-4395D0D4C7CD}" presName="textBox4b" presStyleLbl="revTx" presStyleIdx="1" presStyleCnt="4" custScaleX="180576" custScaleY="78824" custLinFactNeighborX="33602" custLinFactNeighborY="352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E77F970-C2CE-4803-88DE-F3F51F413173}" type="pres">
      <dgm:prSet presAssocID="{1B2D82E3-CAFE-41CD-8805-4CE6B7932401}" presName="bullet4c" presStyleLbl="node1" presStyleIdx="2" presStyleCnt="4"/>
      <dgm:spPr/>
    </dgm:pt>
    <dgm:pt modelId="{297F2EE0-0B32-447A-9141-C180ACE9748E}" type="pres">
      <dgm:prSet presAssocID="{1B2D82E3-CAFE-41CD-8805-4CE6B7932401}" presName="textBox4c" presStyleLbl="revTx" presStyleIdx="2" presStyleCnt="4" custScaleY="40934" custLinFactNeighborX="14382" custLinFactNeighborY="-2870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5EB9BBE-56AB-4444-A354-0C764BB381E7}" type="pres">
      <dgm:prSet presAssocID="{336B7C30-FC25-44C6-B4A9-E29DF896F174}" presName="bullet4d" presStyleLbl="node1" presStyleIdx="3" presStyleCnt="4"/>
      <dgm:spPr/>
    </dgm:pt>
    <dgm:pt modelId="{C6F16314-E65B-430C-B82B-C933048CB6E7}" type="pres">
      <dgm:prSet presAssocID="{336B7C30-FC25-44C6-B4A9-E29DF896F174}" presName="textBox4d" presStyleLbl="revTx" presStyleIdx="3" presStyleCnt="4" custScaleX="138014" custScaleY="17826" custLinFactNeighborX="22290" custLinFactNeighborY="-4006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8BB91C3-9D6B-4291-956F-5BE01B2DF058}" srcId="{7737BF90-A8A6-49A4-8E7D-F4627E6E84E6}" destId="{31440D45-9C35-4C90-A5E1-8882673B90C2}" srcOrd="0" destOrd="0" parTransId="{1B7FEC85-16F8-484C-ABB4-20EC1548ED93}" sibTransId="{725EBFEF-0A00-402B-BD3B-64E1D69060BE}"/>
    <dgm:cxn modelId="{7E4C2108-E28E-4920-BBB8-15E15A7C30CE}" type="presOf" srcId="{1B2D82E3-CAFE-41CD-8805-4CE6B7932401}" destId="{297F2EE0-0B32-447A-9141-C180ACE9748E}" srcOrd="0" destOrd="0" presId="urn:microsoft.com/office/officeart/2005/8/layout/arrow2"/>
    <dgm:cxn modelId="{48914262-E40B-4DE8-8E78-71768CD641EA}" srcId="{7737BF90-A8A6-49A4-8E7D-F4627E6E84E6}" destId="{390D2779-34DC-4E27-8119-4395D0D4C7CD}" srcOrd="1" destOrd="0" parTransId="{3D328FED-E74B-44A5-8F83-F3B7B095E8B0}" sibTransId="{3D0A5919-E81A-4D6F-AAD1-87BCC30F6089}"/>
    <dgm:cxn modelId="{678DECBC-AC7B-47BF-9513-28A421F3AA27}" type="presOf" srcId="{31440D45-9C35-4C90-A5E1-8882673B90C2}" destId="{7FD71275-0805-4310-BCFB-4DE38C3577CD}" srcOrd="0" destOrd="0" presId="urn:microsoft.com/office/officeart/2005/8/layout/arrow2"/>
    <dgm:cxn modelId="{95D3248B-490D-4614-ABF1-D8C8593BB96E}" srcId="{7737BF90-A8A6-49A4-8E7D-F4627E6E84E6}" destId="{1B2D82E3-CAFE-41CD-8805-4CE6B7932401}" srcOrd="2" destOrd="0" parTransId="{82E1E825-0F26-4A3A-9485-8E8E9FE6C58C}" sibTransId="{D334808C-68FD-43C7-B6C5-3BC7D48763C9}"/>
    <dgm:cxn modelId="{A11B9CEA-A685-43F0-B0D4-1ED14E0B4EEA}" type="presOf" srcId="{390D2779-34DC-4E27-8119-4395D0D4C7CD}" destId="{B04430D7-D6A4-48CD-AA5C-84DBA051693C}" srcOrd="0" destOrd="0" presId="urn:microsoft.com/office/officeart/2005/8/layout/arrow2"/>
    <dgm:cxn modelId="{FCFABA84-4734-437C-A4C4-94504F9E53FD}" srcId="{7737BF90-A8A6-49A4-8E7D-F4627E6E84E6}" destId="{336B7C30-FC25-44C6-B4A9-E29DF896F174}" srcOrd="3" destOrd="0" parTransId="{6A6D6F9A-EDCF-478B-9296-B3939526C56B}" sibTransId="{F17C9AAD-26B4-4727-AD26-75F77DE38237}"/>
    <dgm:cxn modelId="{F19C49F0-E357-4F77-B6DA-8CA32A77EBBF}" type="presOf" srcId="{336B7C30-FC25-44C6-B4A9-E29DF896F174}" destId="{C6F16314-E65B-430C-B82B-C933048CB6E7}" srcOrd="0" destOrd="0" presId="urn:microsoft.com/office/officeart/2005/8/layout/arrow2"/>
    <dgm:cxn modelId="{81341E16-D298-461D-BDC9-993D570D2794}" type="presOf" srcId="{7737BF90-A8A6-49A4-8E7D-F4627E6E84E6}" destId="{7CED320D-4F29-45DA-9A3E-E6AD44E6CD83}" srcOrd="0" destOrd="0" presId="urn:microsoft.com/office/officeart/2005/8/layout/arrow2"/>
    <dgm:cxn modelId="{5EE1A6D3-38EC-4510-8FC7-5A206EE9063F}" type="presParOf" srcId="{7CED320D-4F29-45DA-9A3E-E6AD44E6CD83}" destId="{CDCB4F51-9C0F-4196-B7EA-40B1E8A6F202}" srcOrd="0" destOrd="0" presId="urn:microsoft.com/office/officeart/2005/8/layout/arrow2"/>
    <dgm:cxn modelId="{971FC1CC-94B0-4547-963C-F3C23339B614}" type="presParOf" srcId="{7CED320D-4F29-45DA-9A3E-E6AD44E6CD83}" destId="{D00981FC-0317-44D0-B994-D99DBD45D0BB}" srcOrd="1" destOrd="0" presId="urn:microsoft.com/office/officeart/2005/8/layout/arrow2"/>
    <dgm:cxn modelId="{AF1F334C-2081-41B4-9B1D-B9CD5EA35FCC}" type="presParOf" srcId="{D00981FC-0317-44D0-B994-D99DBD45D0BB}" destId="{53E87C15-7EAA-4F25-9287-F4FE378A5E34}" srcOrd="0" destOrd="0" presId="urn:microsoft.com/office/officeart/2005/8/layout/arrow2"/>
    <dgm:cxn modelId="{29EADFA0-815F-48CC-9344-B62C04C92C31}" type="presParOf" srcId="{D00981FC-0317-44D0-B994-D99DBD45D0BB}" destId="{7FD71275-0805-4310-BCFB-4DE38C3577CD}" srcOrd="1" destOrd="0" presId="urn:microsoft.com/office/officeart/2005/8/layout/arrow2"/>
    <dgm:cxn modelId="{72D2C8C1-E466-49E6-93C0-62ECE06951DA}" type="presParOf" srcId="{D00981FC-0317-44D0-B994-D99DBD45D0BB}" destId="{A17B7255-0280-4924-B81D-9E86082F0382}" srcOrd="2" destOrd="0" presId="urn:microsoft.com/office/officeart/2005/8/layout/arrow2"/>
    <dgm:cxn modelId="{1A1D2826-A2E9-412C-A760-029D1FDCD950}" type="presParOf" srcId="{D00981FC-0317-44D0-B994-D99DBD45D0BB}" destId="{B04430D7-D6A4-48CD-AA5C-84DBA051693C}" srcOrd="3" destOrd="0" presId="urn:microsoft.com/office/officeart/2005/8/layout/arrow2"/>
    <dgm:cxn modelId="{220E8D46-BEA6-405E-8CF7-DF33AF93364C}" type="presParOf" srcId="{D00981FC-0317-44D0-B994-D99DBD45D0BB}" destId="{3E77F970-C2CE-4803-88DE-F3F51F413173}" srcOrd="4" destOrd="0" presId="urn:microsoft.com/office/officeart/2005/8/layout/arrow2"/>
    <dgm:cxn modelId="{522E7CBD-9405-467C-B53E-2E811B0AA196}" type="presParOf" srcId="{D00981FC-0317-44D0-B994-D99DBD45D0BB}" destId="{297F2EE0-0B32-447A-9141-C180ACE9748E}" srcOrd="5" destOrd="0" presId="urn:microsoft.com/office/officeart/2005/8/layout/arrow2"/>
    <dgm:cxn modelId="{C7EEF996-E4E9-4ED5-92EC-46C603D51B2A}" type="presParOf" srcId="{D00981FC-0317-44D0-B994-D99DBD45D0BB}" destId="{75EB9BBE-56AB-4444-A354-0C764BB381E7}" srcOrd="6" destOrd="0" presId="urn:microsoft.com/office/officeart/2005/8/layout/arrow2"/>
    <dgm:cxn modelId="{324B66AC-8BB1-4499-8847-C0722AE329B7}" type="presParOf" srcId="{D00981FC-0317-44D0-B994-D99DBD45D0BB}" destId="{C6F16314-E65B-430C-B82B-C933048CB6E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FFDE4-7DB1-4C6B-8287-7C63E232F645}" type="doc">
      <dgm:prSet loTypeId="urn:microsoft.com/office/officeart/2005/8/layout/pyramid1" loCatId="pyramid" qsTypeId="urn:microsoft.com/office/officeart/2005/8/quickstyle/3d4" qsCatId="3D" csTypeId="urn:microsoft.com/office/officeart/2005/8/colors/accent5_3" csCatId="accent5" phldr="1"/>
      <dgm:spPr/>
    </dgm:pt>
    <dgm:pt modelId="{2A157454-02DA-4691-9548-01EF00F751E6}">
      <dgm:prSet phldrT="[Текст]" custT="1"/>
      <dgm:spPr/>
      <dgm:t>
        <a:bodyPr/>
        <a:lstStyle/>
        <a:p>
          <a:r>
            <a:rPr lang="bg-BG" sz="2000" b="1" dirty="0" smtClean="0">
              <a:effectLst/>
              <a:latin typeface="+mj-lt"/>
            </a:rPr>
            <a:t>Моралност на пазарната сфера сама по себе си</a:t>
          </a:r>
          <a:endParaRPr lang="bg-BG" sz="2000" b="1" dirty="0">
            <a:effectLst/>
            <a:latin typeface="+mj-lt"/>
          </a:endParaRPr>
        </a:p>
      </dgm:t>
    </dgm:pt>
    <dgm:pt modelId="{2524834A-9A5F-49DC-9DD6-FB32BE21F19A}" type="parTrans" cxnId="{01324F06-4A33-4F8D-BDD9-3885028F5D11}">
      <dgm:prSet/>
      <dgm:spPr/>
      <dgm:t>
        <a:bodyPr/>
        <a:lstStyle/>
        <a:p>
          <a:endParaRPr lang="bg-BG"/>
        </a:p>
      </dgm:t>
    </dgm:pt>
    <dgm:pt modelId="{56525DEC-A80D-403F-984C-D5F0CBFEBC3F}" type="sibTrans" cxnId="{01324F06-4A33-4F8D-BDD9-3885028F5D11}">
      <dgm:prSet/>
      <dgm:spPr/>
      <dgm:t>
        <a:bodyPr/>
        <a:lstStyle/>
        <a:p>
          <a:endParaRPr lang="bg-BG"/>
        </a:p>
      </dgm:t>
    </dgm:pt>
    <dgm:pt modelId="{930AF830-028F-43DA-864B-79829EF6592D}">
      <dgm:prSet phldrT="[Текст]" custT="1"/>
      <dgm:spPr/>
      <dgm:t>
        <a:bodyPr/>
        <a:lstStyle/>
        <a:p>
          <a:r>
            <a:rPr lang="bg-BG" sz="2000" b="1" dirty="0" smtClean="0">
              <a:latin typeface="+mj-lt"/>
            </a:rPr>
            <a:t>Практически морални въпроси за индивидите и институциите</a:t>
          </a:r>
          <a:endParaRPr lang="bg-BG" sz="2000" b="1" dirty="0">
            <a:latin typeface="+mj-lt"/>
          </a:endParaRPr>
        </a:p>
      </dgm:t>
    </dgm:pt>
    <dgm:pt modelId="{9664004E-630C-4FE4-BAC7-DF71C0E1024A}" type="parTrans" cxnId="{17677427-8E33-4699-A0D0-B5A653F211EF}">
      <dgm:prSet/>
      <dgm:spPr/>
      <dgm:t>
        <a:bodyPr/>
        <a:lstStyle/>
        <a:p>
          <a:endParaRPr lang="bg-BG"/>
        </a:p>
      </dgm:t>
    </dgm:pt>
    <dgm:pt modelId="{75749CF1-7AFD-444B-BBDC-8E1942F83848}" type="sibTrans" cxnId="{17677427-8E33-4699-A0D0-B5A653F211EF}">
      <dgm:prSet/>
      <dgm:spPr/>
      <dgm:t>
        <a:bodyPr/>
        <a:lstStyle/>
        <a:p>
          <a:endParaRPr lang="bg-BG"/>
        </a:p>
      </dgm:t>
    </dgm:pt>
    <dgm:pt modelId="{8296D589-C6DF-46DB-984F-72D55BFE3E5C}">
      <dgm:prSet phldrT="[Текст]" custT="1"/>
      <dgm:spPr/>
      <dgm:t>
        <a:bodyPr/>
        <a:lstStyle/>
        <a:p>
          <a:r>
            <a:rPr lang="bg-BG" sz="2000" b="1" dirty="0" smtClean="0">
              <a:latin typeface="+mj-lt"/>
            </a:rPr>
            <a:t>Фундаментални морални теми с теоретичен характер</a:t>
          </a:r>
          <a:endParaRPr lang="bg-BG" sz="2000" b="1" dirty="0">
            <a:latin typeface="+mj-lt"/>
          </a:endParaRPr>
        </a:p>
      </dgm:t>
    </dgm:pt>
    <dgm:pt modelId="{053A4946-73B1-46C7-9A86-3871EA216CBF}" type="parTrans" cxnId="{52F81D9A-D1AC-462F-9796-46799F63EB91}">
      <dgm:prSet/>
      <dgm:spPr/>
      <dgm:t>
        <a:bodyPr/>
        <a:lstStyle/>
        <a:p>
          <a:endParaRPr lang="bg-BG"/>
        </a:p>
      </dgm:t>
    </dgm:pt>
    <dgm:pt modelId="{0F41F976-FEA4-4590-AF18-F7BB9D28E892}" type="sibTrans" cxnId="{52F81D9A-D1AC-462F-9796-46799F63EB91}">
      <dgm:prSet/>
      <dgm:spPr/>
      <dgm:t>
        <a:bodyPr/>
        <a:lstStyle/>
        <a:p>
          <a:endParaRPr lang="bg-BG"/>
        </a:p>
      </dgm:t>
    </dgm:pt>
    <dgm:pt modelId="{1D0AD9A3-A12B-437A-A407-F267447FFF0A}" type="pres">
      <dgm:prSet presAssocID="{7D4FFDE4-7DB1-4C6B-8287-7C63E232F645}" presName="Name0" presStyleCnt="0">
        <dgm:presLayoutVars>
          <dgm:dir/>
          <dgm:animLvl val="lvl"/>
          <dgm:resizeHandles val="exact"/>
        </dgm:presLayoutVars>
      </dgm:prSet>
      <dgm:spPr/>
    </dgm:pt>
    <dgm:pt modelId="{B87A779F-FCAB-4ACC-B52D-A4C18BBC461F}" type="pres">
      <dgm:prSet presAssocID="{2A157454-02DA-4691-9548-01EF00F751E6}" presName="Name8" presStyleCnt="0"/>
      <dgm:spPr/>
    </dgm:pt>
    <dgm:pt modelId="{774A9991-6150-4294-B8FB-ABBEE2E259EC}" type="pres">
      <dgm:prSet presAssocID="{2A157454-02DA-4691-9548-01EF00F751E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6C4F2B5-1C2B-47A7-A0D1-3FD230B74458}" type="pres">
      <dgm:prSet presAssocID="{2A157454-02DA-4691-9548-01EF00F751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9ECA86B-6E07-447A-8CA3-D6BD37202404}" type="pres">
      <dgm:prSet presAssocID="{930AF830-028F-43DA-864B-79829EF6592D}" presName="Name8" presStyleCnt="0"/>
      <dgm:spPr/>
    </dgm:pt>
    <dgm:pt modelId="{F48FFF01-6C38-4FB3-A452-43262013578A}" type="pres">
      <dgm:prSet presAssocID="{930AF830-028F-43DA-864B-79829EF6592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B70D2CB-658B-44DC-9020-2E1D52B09E1E}" type="pres">
      <dgm:prSet presAssocID="{930AF830-028F-43DA-864B-79829EF659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38B7809-933E-4622-A9B0-8BC50713D98C}" type="pres">
      <dgm:prSet presAssocID="{8296D589-C6DF-46DB-984F-72D55BFE3E5C}" presName="Name8" presStyleCnt="0"/>
      <dgm:spPr/>
    </dgm:pt>
    <dgm:pt modelId="{C4D28021-D140-420E-A862-D5F4BEC0903B}" type="pres">
      <dgm:prSet presAssocID="{8296D589-C6DF-46DB-984F-72D55BFE3E5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BE13A09-4FFD-44EE-B4FE-DE36865A7AC9}" type="pres">
      <dgm:prSet presAssocID="{8296D589-C6DF-46DB-984F-72D55BFE3E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2F81D9A-D1AC-462F-9796-46799F63EB91}" srcId="{7D4FFDE4-7DB1-4C6B-8287-7C63E232F645}" destId="{8296D589-C6DF-46DB-984F-72D55BFE3E5C}" srcOrd="2" destOrd="0" parTransId="{053A4946-73B1-46C7-9A86-3871EA216CBF}" sibTransId="{0F41F976-FEA4-4590-AF18-F7BB9D28E892}"/>
    <dgm:cxn modelId="{76958AD2-9133-4FDA-AAB5-9D2684ED67B2}" type="presOf" srcId="{7D4FFDE4-7DB1-4C6B-8287-7C63E232F645}" destId="{1D0AD9A3-A12B-437A-A407-F267447FFF0A}" srcOrd="0" destOrd="0" presId="urn:microsoft.com/office/officeart/2005/8/layout/pyramid1"/>
    <dgm:cxn modelId="{4EF8A4C0-6BF4-4FFA-B88F-B582ABFF4F55}" type="presOf" srcId="{2A157454-02DA-4691-9548-01EF00F751E6}" destId="{46C4F2B5-1C2B-47A7-A0D1-3FD230B74458}" srcOrd="1" destOrd="0" presId="urn:microsoft.com/office/officeart/2005/8/layout/pyramid1"/>
    <dgm:cxn modelId="{67264CEF-3A58-4BF7-85FF-E3B5EFA44DB5}" type="presOf" srcId="{8296D589-C6DF-46DB-984F-72D55BFE3E5C}" destId="{C4D28021-D140-420E-A862-D5F4BEC0903B}" srcOrd="0" destOrd="0" presId="urn:microsoft.com/office/officeart/2005/8/layout/pyramid1"/>
    <dgm:cxn modelId="{C031A40A-C72A-4A03-A44C-55CA89FCEBDB}" type="presOf" srcId="{930AF830-028F-43DA-864B-79829EF6592D}" destId="{AB70D2CB-658B-44DC-9020-2E1D52B09E1E}" srcOrd="1" destOrd="0" presId="urn:microsoft.com/office/officeart/2005/8/layout/pyramid1"/>
    <dgm:cxn modelId="{7790C772-EC93-407E-B0BA-AD63458A6FF0}" type="presOf" srcId="{8296D589-C6DF-46DB-984F-72D55BFE3E5C}" destId="{ABE13A09-4FFD-44EE-B4FE-DE36865A7AC9}" srcOrd="1" destOrd="0" presId="urn:microsoft.com/office/officeart/2005/8/layout/pyramid1"/>
    <dgm:cxn modelId="{17677427-8E33-4699-A0D0-B5A653F211EF}" srcId="{7D4FFDE4-7DB1-4C6B-8287-7C63E232F645}" destId="{930AF830-028F-43DA-864B-79829EF6592D}" srcOrd="1" destOrd="0" parTransId="{9664004E-630C-4FE4-BAC7-DF71C0E1024A}" sibTransId="{75749CF1-7AFD-444B-BBDC-8E1942F83848}"/>
    <dgm:cxn modelId="{84F3B55E-48FB-4806-8C7A-3715EC9FE1A1}" type="presOf" srcId="{2A157454-02DA-4691-9548-01EF00F751E6}" destId="{774A9991-6150-4294-B8FB-ABBEE2E259EC}" srcOrd="0" destOrd="0" presId="urn:microsoft.com/office/officeart/2005/8/layout/pyramid1"/>
    <dgm:cxn modelId="{01324F06-4A33-4F8D-BDD9-3885028F5D11}" srcId="{7D4FFDE4-7DB1-4C6B-8287-7C63E232F645}" destId="{2A157454-02DA-4691-9548-01EF00F751E6}" srcOrd="0" destOrd="0" parTransId="{2524834A-9A5F-49DC-9DD6-FB32BE21F19A}" sibTransId="{56525DEC-A80D-403F-984C-D5F0CBFEBC3F}"/>
    <dgm:cxn modelId="{97F91A2F-5AFD-4204-A531-C42F6BDE5993}" type="presOf" srcId="{930AF830-028F-43DA-864B-79829EF6592D}" destId="{F48FFF01-6C38-4FB3-A452-43262013578A}" srcOrd="0" destOrd="0" presId="urn:microsoft.com/office/officeart/2005/8/layout/pyramid1"/>
    <dgm:cxn modelId="{42CB6E8D-86CE-4C88-888C-D01240578B42}" type="presParOf" srcId="{1D0AD9A3-A12B-437A-A407-F267447FFF0A}" destId="{B87A779F-FCAB-4ACC-B52D-A4C18BBC461F}" srcOrd="0" destOrd="0" presId="urn:microsoft.com/office/officeart/2005/8/layout/pyramid1"/>
    <dgm:cxn modelId="{6EB8BC17-40E9-44F2-B321-8BF855FAADCD}" type="presParOf" srcId="{B87A779F-FCAB-4ACC-B52D-A4C18BBC461F}" destId="{774A9991-6150-4294-B8FB-ABBEE2E259EC}" srcOrd="0" destOrd="0" presId="urn:microsoft.com/office/officeart/2005/8/layout/pyramid1"/>
    <dgm:cxn modelId="{82D8B2CB-D41F-4A8B-AF9D-F3A7BF8C37CB}" type="presParOf" srcId="{B87A779F-FCAB-4ACC-B52D-A4C18BBC461F}" destId="{46C4F2B5-1C2B-47A7-A0D1-3FD230B74458}" srcOrd="1" destOrd="0" presId="urn:microsoft.com/office/officeart/2005/8/layout/pyramid1"/>
    <dgm:cxn modelId="{4F0377D5-D4A4-4AAF-B2E3-B95E891186AA}" type="presParOf" srcId="{1D0AD9A3-A12B-437A-A407-F267447FFF0A}" destId="{E9ECA86B-6E07-447A-8CA3-D6BD37202404}" srcOrd="1" destOrd="0" presId="urn:microsoft.com/office/officeart/2005/8/layout/pyramid1"/>
    <dgm:cxn modelId="{E81A50BF-AD53-435A-914C-54C8EC4283E3}" type="presParOf" srcId="{E9ECA86B-6E07-447A-8CA3-D6BD37202404}" destId="{F48FFF01-6C38-4FB3-A452-43262013578A}" srcOrd="0" destOrd="0" presId="urn:microsoft.com/office/officeart/2005/8/layout/pyramid1"/>
    <dgm:cxn modelId="{BA96B304-86D3-4D06-B30D-71BCEEDB922F}" type="presParOf" srcId="{E9ECA86B-6E07-447A-8CA3-D6BD37202404}" destId="{AB70D2CB-658B-44DC-9020-2E1D52B09E1E}" srcOrd="1" destOrd="0" presId="urn:microsoft.com/office/officeart/2005/8/layout/pyramid1"/>
    <dgm:cxn modelId="{564472EB-83F1-4E71-AF06-66507A8CD1CA}" type="presParOf" srcId="{1D0AD9A3-A12B-437A-A407-F267447FFF0A}" destId="{938B7809-933E-4622-A9B0-8BC50713D98C}" srcOrd="2" destOrd="0" presId="urn:microsoft.com/office/officeart/2005/8/layout/pyramid1"/>
    <dgm:cxn modelId="{578B81D5-0242-4F76-A379-17F30034C68F}" type="presParOf" srcId="{938B7809-933E-4622-A9B0-8BC50713D98C}" destId="{C4D28021-D140-420E-A862-D5F4BEC0903B}" srcOrd="0" destOrd="0" presId="urn:microsoft.com/office/officeart/2005/8/layout/pyramid1"/>
    <dgm:cxn modelId="{BCE3B6BA-7492-4DB5-B5B7-943923C93B3B}" type="presParOf" srcId="{938B7809-933E-4622-A9B0-8BC50713D98C}" destId="{ABE13A09-4FFD-44EE-B4FE-DE36865A7AC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13BB2E-D9D0-4017-89F3-AAB053FDB00A}" type="doc">
      <dgm:prSet loTypeId="urn:microsoft.com/office/officeart/2005/8/layout/matrix1" loCatId="matrix" qsTypeId="urn:microsoft.com/office/officeart/2005/8/quickstyle/3d4" qsCatId="3D" csTypeId="urn:microsoft.com/office/officeart/2005/8/colors/accent5_3" csCatId="accent5" phldr="1"/>
      <dgm:spPr/>
      <dgm:t>
        <a:bodyPr/>
        <a:lstStyle/>
        <a:p>
          <a:endParaRPr lang="bg-BG"/>
        </a:p>
      </dgm:t>
    </dgm:pt>
    <dgm:pt modelId="{3AE86E79-CDC6-48A8-B2B5-586487A6087C}">
      <dgm:prSet phldrT="[Текст]"/>
      <dgm:spPr/>
      <dgm:t>
        <a:bodyPr/>
        <a:lstStyle/>
        <a:p>
          <a:r>
            <a:rPr lang="bg-BG" b="1" cap="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Основни подходи в бизнес етиката</a:t>
          </a:r>
          <a:endParaRPr lang="bg-BG" cap="all" baseline="0" dirty="0"/>
        </a:p>
      </dgm:t>
    </dgm:pt>
    <dgm:pt modelId="{7B5230D2-C518-4589-9D04-37DA86665904}" type="parTrans" cxnId="{7174C7E0-FE90-4FA1-B88C-85E2194051FF}">
      <dgm:prSet/>
      <dgm:spPr/>
      <dgm:t>
        <a:bodyPr/>
        <a:lstStyle/>
        <a:p>
          <a:endParaRPr lang="bg-BG"/>
        </a:p>
      </dgm:t>
    </dgm:pt>
    <dgm:pt modelId="{A6A8A7B1-4FBD-4C04-ACCA-A25F1F4A25E2}" type="sibTrans" cxnId="{7174C7E0-FE90-4FA1-B88C-85E2194051FF}">
      <dgm:prSet/>
      <dgm:spPr/>
      <dgm:t>
        <a:bodyPr/>
        <a:lstStyle/>
        <a:p>
          <a:endParaRPr lang="bg-BG"/>
        </a:p>
      </dgm:t>
    </dgm:pt>
    <dgm:pt modelId="{8ECDC004-0B20-4B34-8167-A3EC00FE08B5}">
      <dgm:prSet phldrT="[Текст]" custT="1"/>
      <dgm:spPr/>
      <dgm:t>
        <a:bodyPr/>
        <a:lstStyle/>
        <a:p>
          <a:pPr algn="ctr"/>
          <a:endParaRPr lang="bg-BG" sz="1800" b="1" cap="all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algn="ctr"/>
          <a:r>
            <a:rPr lang="bg-BG" sz="1800" b="1" u="sng" cap="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Еклектичен подход</a:t>
          </a:r>
        </a:p>
        <a:p>
          <a:pPr algn="l"/>
          <a:r>
            <a:rPr lang="bg-BG" sz="1800" b="0" i="1" dirty="0" smtClean="0">
              <a:latin typeface="+mj-lt"/>
            </a:rPr>
            <a:t>- бизнес етиката трябва да бъде философски </a:t>
          </a:r>
          <a:r>
            <a:rPr lang="bg-BG" sz="1800" b="0" i="1" dirty="0" err="1" smtClean="0">
              <a:latin typeface="+mj-lt"/>
            </a:rPr>
            <a:t>подплътена</a:t>
          </a:r>
          <a:endParaRPr lang="bg-BG" sz="1800" b="0" i="1" dirty="0" smtClean="0">
            <a:latin typeface="+mj-lt"/>
          </a:endParaRPr>
        </a:p>
        <a:p>
          <a:pPr algn="l"/>
          <a:r>
            <a:rPr lang="bg-BG" sz="1800" b="0" i="1" dirty="0" smtClean="0">
              <a:latin typeface="+mj-lt"/>
            </a:rPr>
            <a:t>- етични теории са инструментариума за разрешаване на морални дилеми</a:t>
          </a:r>
          <a:endParaRPr lang="bg-BG" sz="18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6386318-A2EF-41A7-923F-2B96F281E926}" type="parTrans" cxnId="{B1C91450-8F98-4AC0-BE27-451D15E90637}">
      <dgm:prSet/>
      <dgm:spPr/>
      <dgm:t>
        <a:bodyPr/>
        <a:lstStyle/>
        <a:p>
          <a:endParaRPr lang="bg-BG"/>
        </a:p>
      </dgm:t>
    </dgm:pt>
    <dgm:pt modelId="{B2D10F74-138B-4DDE-93B4-7DEDE28EF2FB}" type="sibTrans" cxnId="{B1C91450-8F98-4AC0-BE27-451D15E90637}">
      <dgm:prSet/>
      <dgm:spPr/>
      <dgm:t>
        <a:bodyPr/>
        <a:lstStyle/>
        <a:p>
          <a:endParaRPr lang="bg-BG"/>
        </a:p>
      </dgm:t>
    </dgm:pt>
    <dgm:pt modelId="{44308FFC-E3F6-4D23-A070-4D1B05531275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bg-BG" sz="1800" b="1" u="sng" cap="all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Кантов</a:t>
          </a:r>
          <a:r>
            <a:rPr lang="bg-BG" sz="1800" b="1" u="sng" cap="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подход</a:t>
          </a:r>
        </a:p>
        <a:p>
          <a:pPr algn="ctr">
            <a:lnSpc>
              <a:spcPct val="100000"/>
            </a:lnSpc>
          </a:pPr>
          <a:endParaRPr lang="bg-BG" sz="1200" b="1" u="sng" cap="all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algn="r">
            <a:lnSpc>
              <a:spcPct val="90000"/>
            </a:lnSpc>
          </a:pPr>
          <a:r>
            <a:rPr lang="bg-BG" sz="1800" b="0" i="1" dirty="0" smtClean="0">
              <a:latin typeface="+mj-lt"/>
            </a:rPr>
            <a:t>Етика в бизнеса означава да се развие достатъчна морална мотивация за предприемане на правилното действие</a:t>
          </a:r>
          <a:endParaRPr lang="bg-BG" sz="1800" b="0" i="1" dirty="0">
            <a:latin typeface="+mj-lt"/>
          </a:endParaRPr>
        </a:p>
      </dgm:t>
    </dgm:pt>
    <dgm:pt modelId="{8ED5E5B1-7A22-4759-8D28-5543B92E2ED8}" type="parTrans" cxnId="{4D562099-B3E6-4874-8E37-47E988E676A0}">
      <dgm:prSet/>
      <dgm:spPr/>
      <dgm:t>
        <a:bodyPr/>
        <a:lstStyle/>
        <a:p>
          <a:endParaRPr lang="bg-BG"/>
        </a:p>
      </dgm:t>
    </dgm:pt>
    <dgm:pt modelId="{C78B0DA4-4BA9-4D44-93F7-78BEA0D3B6BB}" type="sibTrans" cxnId="{4D562099-B3E6-4874-8E37-47E988E676A0}">
      <dgm:prSet/>
      <dgm:spPr/>
      <dgm:t>
        <a:bodyPr/>
        <a:lstStyle/>
        <a:p>
          <a:endParaRPr lang="bg-BG"/>
        </a:p>
      </dgm:t>
    </dgm:pt>
    <dgm:pt modelId="{4F190EBF-FC91-49A2-8AD0-6401DAC9EB8D}">
      <dgm:prSet phldrT="[Текст]" custT="1"/>
      <dgm:spPr/>
      <dgm:t>
        <a:bodyPr/>
        <a:lstStyle/>
        <a:p>
          <a:pPr algn="l"/>
          <a:r>
            <a:rPr lang="bg-BG" sz="1800" b="1" u="sng" cap="all" baseline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Апоретичен</a:t>
          </a:r>
          <a:r>
            <a:rPr lang="bg-BG" sz="1800" b="1" u="sng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</a:p>
        <a:p>
          <a:pPr algn="l"/>
          <a:r>
            <a:rPr lang="bg-BG" sz="1800" b="1" u="sng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подход</a:t>
          </a:r>
          <a:endParaRPr lang="bg-BG" sz="1800" b="1" u="sng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algn="l"/>
          <a:r>
            <a:rPr lang="bg-BG" sz="1800" dirty="0" smtClean="0">
              <a:solidFill>
                <a:schemeClr val="tx1"/>
              </a:solidFill>
              <a:latin typeface="+mj-lt"/>
            </a:rPr>
            <a:t>- </a:t>
          </a:r>
          <a:r>
            <a:rPr lang="bg-BG" sz="1800" i="1" dirty="0" smtClean="0">
              <a:solidFill>
                <a:schemeClr val="tx1"/>
              </a:solidFill>
              <a:latin typeface="+mj-lt"/>
            </a:rPr>
            <a:t>Бизнес дилемите са неразрешими</a:t>
          </a:r>
        </a:p>
        <a:p>
          <a:pPr algn="l"/>
          <a:r>
            <a:rPr lang="bg-BG" sz="1800" i="1" dirty="0" smtClean="0">
              <a:solidFill>
                <a:schemeClr val="tx1"/>
              </a:solidFill>
              <a:latin typeface="+mj-lt"/>
            </a:rPr>
            <a:t>- Неприложима унифицирана теория</a:t>
          </a:r>
        </a:p>
        <a:p>
          <a:pPr algn="l"/>
          <a:r>
            <a:rPr lang="bg-BG" sz="1800" i="1" dirty="0" smtClean="0">
              <a:solidFill>
                <a:schemeClr val="tx1"/>
              </a:solidFill>
              <a:latin typeface="+mj-lt"/>
            </a:rPr>
            <a:t>- </a:t>
          </a:r>
          <a:r>
            <a:rPr lang="bg-BG" sz="1800" i="1" dirty="0" err="1" smtClean="0">
              <a:solidFill>
                <a:schemeClr val="tx1"/>
              </a:solidFill>
              <a:latin typeface="+mj-lt"/>
            </a:rPr>
            <a:t>Холистичен</a:t>
          </a:r>
          <a:r>
            <a:rPr lang="bg-BG" sz="1800" i="1" dirty="0" smtClean="0">
              <a:solidFill>
                <a:schemeClr val="tx1"/>
              </a:solidFill>
              <a:latin typeface="+mj-lt"/>
            </a:rPr>
            <a:t> подход</a:t>
          </a:r>
        </a:p>
        <a:p>
          <a:pPr algn="ctr"/>
          <a:endParaRPr lang="bg-BG" sz="1800" dirty="0" smtClean="0">
            <a:solidFill>
              <a:schemeClr val="tx1"/>
            </a:solidFill>
            <a:latin typeface="+mj-lt"/>
          </a:endParaRPr>
        </a:p>
        <a:p>
          <a:pPr algn="ctr"/>
          <a:endParaRPr lang="bg-BG" sz="1800" dirty="0">
            <a:solidFill>
              <a:schemeClr val="tx1"/>
            </a:solidFill>
            <a:latin typeface="+mj-lt"/>
          </a:endParaRPr>
        </a:p>
      </dgm:t>
    </dgm:pt>
    <dgm:pt modelId="{FB22DAE4-2B1D-47B6-B94D-A4BC73BF3D37}" type="parTrans" cxnId="{F013F29F-1FDE-4665-9076-E390D0A2A51B}">
      <dgm:prSet/>
      <dgm:spPr/>
      <dgm:t>
        <a:bodyPr/>
        <a:lstStyle/>
        <a:p>
          <a:endParaRPr lang="bg-BG"/>
        </a:p>
      </dgm:t>
    </dgm:pt>
    <dgm:pt modelId="{4E0F965B-6DEB-4BE6-BF4A-252E3F770B1F}" type="sibTrans" cxnId="{F013F29F-1FDE-4665-9076-E390D0A2A51B}">
      <dgm:prSet/>
      <dgm:spPr/>
      <dgm:t>
        <a:bodyPr/>
        <a:lstStyle/>
        <a:p>
          <a:endParaRPr lang="bg-BG"/>
        </a:p>
      </dgm:t>
    </dgm:pt>
    <dgm:pt modelId="{C40DACBB-9F73-4DB9-ADA0-C614EBCA4C0A}">
      <dgm:prSet phldrT="[Текст]" phldr="1"/>
      <dgm:spPr/>
      <dgm:t>
        <a:bodyPr/>
        <a:lstStyle/>
        <a:p>
          <a:endParaRPr lang="bg-BG"/>
        </a:p>
      </dgm:t>
    </dgm:pt>
    <dgm:pt modelId="{FD584568-DC0C-4EE5-ACC9-BFCBC3F5D49A}" type="parTrans" cxnId="{EE897886-AA49-4747-8CED-F189B05E2988}">
      <dgm:prSet/>
      <dgm:spPr/>
      <dgm:t>
        <a:bodyPr/>
        <a:lstStyle/>
        <a:p>
          <a:endParaRPr lang="bg-BG"/>
        </a:p>
      </dgm:t>
    </dgm:pt>
    <dgm:pt modelId="{CF121D2D-7C92-438F-A50B-655EFBAB1249}" type="sibTrans" cxnId="{EE897886-AA49-4747-8CED-F189B05E2988}">
      <dgm:prSet/>
      <dgm:spPr/>
      <dgm:t>
        <a:bodyPr/>
        <a:lstStyle/>
        <a:p>
          <a:endParaRPr lang="bg-BG"/>
        </a:p>
      </dgm:t>
    </dgm:pt>
    <dgm:pt modelId="{B00128EC-D0A1-466B-B28D-79A08F96295B}">
      <dgm:prSet/>
      <dgm:spPr/>
      <dgm:t>
        <a:bodyPr/>
        <a:lstStyle/>
        <a:p>
          <a:endParaRPr lang="bg-BG"/>
        </a:p>
      </dgm:t>
    </dgm:pt>
    <dgm:pt modelId="{2E89649A-0898-4DA1-971F-793E765A9775}" type="parTrans" cxnId="{62CCAB49-268E-49B7-8F84-06D3EDF80AF4}">
      <dgm:prSet/>
      <dgm:spPr/>
      <dgm:t>
        <a:bodyPr/>
        <a:lstStyle/>
        <a:p>
          <a:endParaRPr lang="bg-BG"/>
        </a:p>
      </dgm:t>
    </dgm:pt>
    <dgm:pt modelId="{5BDAD5EA-B350-4772-8D6A-4BF9C11BA456}" type="sibTrans" cxnId="{62CCAB49-268E-49B7-8F84-06D3EDF80AF4}">
      <dgm:prSet/>
      <dgm:spPr/>
      <dgm:t>
        <a:bodyPr/>
        <a:lstStyle/>
        <a:p>
          <a:endParaRPr lang="bg-BG"/>
        </a:p>
      </dgm:t>
    </dgm:pt>
    <dgm:pt modelId="{640F65F3-BDF9-41F4-BD7C-AA14029E1A1E}">
      <dgm:prSet custT="1"/>
      <dgm:spPr/>
      <dgm:t>
        <a:bodyPr/>
        <a:lstStyle/>
        <a:p>
          <a:pPr algn="r"/>
          <a:r>
            <a:rPr lang="bg-BG" sz="1800" b="1" u="sng" cap="all" baseline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Аристотелски</a:t>
          </a:r>
          <a:r>
            <a:rPr lang="bg-BG" sz="1800" b="1" u="sng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</a:p>
        <a:p>
          <a:pPr algn="r"/>
          <a:r>
            <a:rPr lang="bg-BG" sz="1800" b="1" u="sng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подход</a:t>
          </a:r>
        </a:p>
        <a:p>
          <a:pPr algn="ctr"/>
          <a:endParaRPr lang="bg-BG" sz="1200" b="1" u="sng" cap="all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algn="l"/>
          <a:r>
            <a:rPr lang="bg-BG" sz="1800" dirty="0" smtClean="0">
              <a:solidFill>
                <a:schemeClr val="tx1"/>
              </a:solidFill>
              <a:latin typeface="+mj-lt"/>
            </a:rPr>
            <a:t>- Значение на индивидуалните добродетели</a:t>
          </a:r>
        </a:p>
        <a:p>
          <a:pPr algn="l"/>
          <a:endParaRPr lang="bg-BG" sz="1800" dirty="0" smtClean="0">
            <a:solidFill>
              <a:schemeClr val="tx1"/>
            </a:solidFill>
            <a:latin typeface="+mj-lt"/>
          </a:endParaRPr>
        </a:p>
        <a:p>
          <a:pPr algn="l"/>
          <a:r>
            <a:rPr lang="bg-BG" sz="1800" dirty="0" smtClean="0">
              <a:solidFill>
                <a:schemeClr val="tx1"/>
              </a:solidFill>
              <a:latin typeface="+mj-lt"/>
            </a:rPr>
            <a:t>Етичен човек </a:t>
          </a:r>
          <a:r>
            <a:rPr lang="bg-BG" sz="1800" dirty="0" smtClean="0">
              <a:solidFill>
                <a:schemeClr val="tx1"/>
              </a:solidFill>
              <a:latin typeface="+mj-lt"/>
              <a:sym typeface="Symbol"/>
            </a:rPr>
            <a:t> етичен бизнес</a:t>
          </a:r>
        </a:p>
        <a:p>
          <a:pPr algn="l"/>
          <a:endParaRPr lang="bg-BG" sz="1800" dirty="0" smtClean="0">
            <a:solidFill>
              <a:schemeClr val="tx1"/>
            </a:solidFill>
            <a:latin typeface="+mj-lt"/>
            <a:sym typeface="Symbol"/>
          </a:endParaRPr>
        </a:p>
        <a:p>
          <a:pPr algn="l"/>
          <a:endParaRPr lang="bg-BG" sz="1800" dirty="0">
            <a:solidFill>
              <a:schemeClr val="tx1"/>
            </a:solidFill>
            <a:latin typeface="+mj-lt"/>
          </a:endParaRPr>
        </a:p>
      </dgm:t>
    </dgm:pt>
    <dgm:pt modelId="{C8C284D1-CCE4-49C5-BF94-8F135900BF8A}" type="parTrans" cxnId="{4F9C231C-0ACF-4033-89DA-BE7AED8AD197}">
      <dgm:prSet/>
      <dgm:spPr/>
      <dgm:t>
        <a:bodyPr/>
        <a:lstStyle/>
        <a:p>
          <a:endParaRPr lang="bg-BG"/>
        </a:p>
      </dgm:t>
    </dgm:pt>
    <dgm:pt modelId="{E9E57F10-0E2A-4BB8-A737-8721497B3E89}" type="sibTrans" cxnId="{4F9C231C-0ACF-4033-89DA-BE7AED8AD197}">
      <dgm:prSet/>
      <dgm:spPr/>
      <dgm:t>
        <a:bodyPr/>
        <a:lstStyle/>
        <a:p>
          <a:endParaRPr lang="bg-BG"/>
        </a:p>
      </dgm:t>
    </dgm:pt>
    <dgm:pt modelId="{E54A3837-DCF6-4E2F-A220-24E1A7D8FF87}" type="pres">
      <dgm:prSet presAssocID="{9813BB2E-D9D0-4017-89F3-AAB053FDB00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28976E0-1FF5-4415-8102-D39759F35D38}" type="pres">
      <dgm:prSet presAssocID="{9813BB2E-D9D0-4017-89F3-AAB053FDB00A}" presName="matrix" presStyleCnt="0"/>
      <dgm:spPr/>
    </dgm:pt>
    <dgm:pt modelId="{497FD00F-EB81-4DFF-AF40-6F4214D56228}" type="pres">
      <dgm:prSet presAssocID="{9813BB2E-D9D0-4017-89F3-AAB053FDB00A}" presName="tile1" presStyleLbl="node1" presStyleIdx="0" presStyleCnt="4"/>
      <dgm:spPr/>
      <dgm:t>
        <a:bodyPr/>
        <a:lstStyle/>
        <a:p>
          <a:endParaRPr lang="bg-BG"/>
        </a:p>
      </dgm:t>
    </dgm:pt>
    <dgm:pt modelId="{047157AB-C86D-40E9-BD89-BC7F1902FDD8}" type="pres">
      <dgm:prSet presAssocID="{9813BB2E-D9D0-4017-89F3-AAB053FDB00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549B42C-3274-4502-BE14-73D24A4B660F}" type="pres">
      <dgm:prSet presAssocID="{9813BB2E-D9D0-4017-89F3-AAB053FDB00A}" presName="tile2" presStyleLbl="node1" presStyleIdx="1" presStyleCnt="4"/>
      <dgm:spPr/>
      <dgm:t>
        <a:bodyPr/>
        <a:lstStyle/>
        <a:p>
          <a:endParaRPr lang="bg-BG"/>
        </a:p>
      </dgm:t>
    </dgm:pt>
    <dgm:pt modelId="{46CEEE70-753D-4D72-9AE0-6EFB0FA9C05F}" type="pres">
      <dgm:prSet presAssocID="{9813BB2E-D9D0-4017-89F3-AAB053FDB00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FA1DF05-3228-48E0-BEC5-1356F910F1C1}" type="pres">
      <dgm:prSet presAssocID="{9813BB2E-D9D0-4017-89F3-AAB053FDB00A}" presName="tile3" presStyleLbl="node1" presStyleIdx="2" presStyleCnt="4"/>
      <dgm:spPr/>
      <dgm:t>
        <a:bodyPr/>
        <a:lstStyle/>
        <a:p>
          <a:endParaRPr lang="bg-BG"/>
        </a:p>
      </dgm:t>
    </dgm:pt>
    <dgm:pt modelId="{1EEBD6CF-AEE9-43ED-A9C3-1935DDC82232}" type="pres">
      <dgm:prSet presAssocID="{9813BB2E-D9D0-4017-89F3-AAB053FDB00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CAD869D-4DE9-46FC-8097-BFF15EE9C653}" type="pres">
      <dgm:prSet presAssocID="{9813BB2E-D9D0-4017-89F3-AAB053FDB00A}" presName="tile4" presStyleLbl="node1" presStyleIdx="3" presStyleCnt="4"/>
      <dgm:spPr/>
      <dgm:t>
        <a:bodyPr/>
        <a:lstStyle/>
        <a:p>
          <a:endParaRPr lang="bg-BG"/>
        </a:p>
      </dgm:t>
    </dgm:pt>
    <dgm:pt modelId="{22BD65F2-213D-41FF-8AED-831C95BC0FA7}" type="pres">
      <dgm:prSet presAssocID="{9813BB2E-D9D0-4017-89F3-AAB053FDB00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CF28DAD-755C-44F8-9698-F42CAF5BAF5C}" type="pres">
      <dgm:prSet presAssocID="{9813BB2E-D9D0-4017-89F3-AAB053FDB00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</dgm:ptLst>
  <dgm:cxnLst>
    <dgm:cxn modelId="{C1B905D4-B877-4497-9772-8735A1181C43}" type="presOf" srcId="{9813BB2E-D9D0-4017-89F3-AAB053FDB00A}" destId="{E54A3837-DCF6-4E2F-A220-24E1A7D8FF87}" srcOrd="0" destOrd="0" presId="urn:microsoft.com/office/officeart/2005/8/layout/matrix1"/>
    <dgm:cxn modelId="{EE897886-AA49-4747-8CED-F189B05E2988}" srcId="{3AE86E79-CDC6-48A8-B2B5-586487A6087C}" destId="{C40DACBB-9F73-4DB9-ADA0-C614EBCA4C0A}" srcOrd="5" destOrd="0" parTransId="{FD584568-DC0C-4EE5-ACC9-BFCBC3F5D49A}" sibTransId="{CF121D2D-7C92-438F-A50B-655EFBAB1249}"/>
    <dgm:cxn modelId="{BEFC5A5E-036F-47D7-9219-B715E5F87B95}" type="presOf" srcId="{640F65F3-BDF9-41F4-BD7C-AA14029E1A1E}" destId="{7CAD869D-4DE9-46FC-8097-BFF15EE9C653}" srcOrd="0" destOrd="0" presId="urn:microsoft.com/office/officeart/2005/8/layout/matrix1"/>
    <dgm:cxn modelId="{C5EB1E38-A1F0-4127-86AB-A35F99404B37}" type="presOf" srcId="{4F190EBF-FC91-49A2-8AD0-6401DAC9EB8D}" destId="{1EEBD6CF-AEE9-43ED-A9C3-1935DDC82232}" srcOrd="1" destOrd="0" presId="urn:microsoft.com/office/officeart/2005/8/layout/matrix1"/>
    <dgm:cxn modelId="{0637BFAC-B3AD-43AE-913B-297A9A6E4D1B}" type="presOf" srcId="{44308FFC-E3F6-4D23-A070-4D1B05531275}" destId="{46CEEE70-753D-4D72-9AE0-6EFB0FA9C05F}" srcOrd="1" destOrd="0" presId="urn:microsoft.com/office/officeart/2005/8/layout/matrix1"/>
    <dgm:cxn modelId="{69BD61A1-F1CE-4C25-BB14-90BFFD10D68C}" type="presOf" srcId="{44308FFC-E3F6-4D23-A070-4D1B05531275}" destId="{2549B42C-3274-4502-BE14-73D24A4B660F}" srcOrd="0" destOrd="0" presId="urn:microsoft.com/office/officeart/2005/8/layout/matrix1"/>
    <dgm:cxn modelId="{62CCAB49-268E-49B7-8F84-06D3EDF80AF4}" srcId="{3AE86E79-CDC6-48A8-B2B5-586487A6087C}" destId="{B00128EC-D0A1-466B-B28D-79A08F96295B}" srcOrd="4" destOrd="0" parTransId="{2E89649A-0898-4DA1-971F-793E765A9775}" sibTransId="{5BDAD5EA-B350-4772-8D6A-4BF9C11BA456}"/>
    <dgm:cxn modelId="{47F3B267-C85A-43D3-AE62-C18FF8769D2D}" type="presOf" srcId="{8ECDC004-0B20-4B34-8167-A3EC00FE08B5}" destId="{497FD00F-EB81-4DFF-AF40-6F4214D56228}" srcOrd="0" destOrd="0" presId="urn:microsoft.com/office/officeart/2005/8/layout/matrix1"/>
    <dgm:cxn modelId="{2A4827EA-8D95-44AD-B9FF-7FC99DDDC9CE}" type="presOf" srcId="{4F190EBF-FC91-49A2-8AD0-6401DAC9EB8D}" destId="{CFA1DF05-3228-48E0-BEC5-1356F910F1C1}" srcOrd="0" destOrd="0" presId="urn:microsoft.com/office/officeart/2005/8/layout/matrix1"/>
    <dgm:cxn modelId="{F013F29F-1FDE-4665-9076-E390D0A2A51B}" srcId="{3AE86E79-CDC6-48A8-B2B5-586487A6087C}" destId="{4F190EBF-FC91-49A2-8AD0-6401DAC9EB8D}" srcOrd="2" destOrd="0" parTransId="{FB22DAE4-2B1D-47B6-B94D-A4BC73BF3D37}" sibTransId="{4E0F965B-6DEB-4BE6-BF4A-252E3F770B1F}"/>
    <dgm:cxn modelId="{B1C91450-8F98-4AC0-BE27-451D15E90637}" srcId="{3AE86E79-CDC6-48A8-B2B5-586487A6087C}" destId="{8ECDC004-0B20-4B34-8167-A3EC00FE08B5}" srcOrd="0" destOrd="0" parTransId="{F6386318-A2EF-41A7-923F-2B96F281E926}" sibTransId="{B2D10F74-138B-4DDE-93B4-7DEDE28EF2FB}"/>
    <dgm:cxn modelId="{7174C7E0-FE90-4FA1-B88C-85E2194051FF}" srcId="{9813BB2E-D9D0-4017-89F3-AAB053FDB00A}" destId="{3AE86E79-CDC6-48A8-B2B5-586487A6087C}" srcOrd="0" destOrd="0" parTransId="{7B5230D2-C518-4589-9D04-37DA86665904}" sibTransId="{A6A8A7B1-4FBD-4C04-ACCA-A25F1F4A25E2}"/>
    <dgm:cxn modelId="{4D562099-B3E6-4874-8E37-47E988E676A0}" srcId="{3AE86E79-CDC6-48A8-B2B5-586487A6087C}" destId="{44308FFC-E3F6-4D23-A070-4D1B05531275}" srcOrd="1" destOrd="0" parTransId="{8ED5E5B1-7A22-4759-8D28-5543B92E2ED8}" sibTransId="{C78B0DA4-4BA9-4D44-93F7-78BEA0D3B6BB}"/>
    <dgm:cxn modelId="{4F9C231C-0ACF-4033-89DA-BE7AED8AD197}" srcId="{3AE86E79-CDC6-48A8-B2B5-586487A6087C}" destId="{640F65F3-BDF9-41F4-BD7C-AA14029E1A1E}" srcOrd="3" destOrd="0" parTransId="{C8C284D1-CCE4-49C5-BF94-8F135900BF8A}" sibTransId="{E9E57F10-0E2A-4BB8-A737-8721497B3E89}"/>
    <dgm:cxn modelId="{20204CE8-4263-4B14-9FA0-F3EA4311757D}" type="presOf" srcId="{640F65F3-BDF9-41F4-BD7C-AA14029E1A1E}" destId="{22BD65F2-213D-41FF-8AED-831C95BC0FA7}" srcOrd="1" destOrd="0" presId="urn:microsoft.com/office/officeart/2005/8/layout/matrix1"/>
    <dgm:cxn modelId="{295C5CB7-2F8D-40DF-851A-8A8B7A367395}" type="presOf" srcId="{8ECDC004-0B20-4B34-8167-A3EC00FE08B5}" destId="{047157AB-C86D-40E9-BD89-BC7F1902FDD8}" srcOrd="1" destOrd="0" presId="urn:microsoft.com/office/officeart/2005/8/layout/matrix1"/>
    <dgm:cxn modelId="{921A981F-0A19-46CA-BB20-83D4992AA227}" type="presOf" srcId="{3AE86E79-CDC6-48A8-B2B5-586487A6087C}" destId="{8CF28DAD-755C-44F8-9698-F42CAF5BAF5C}" srcOrd="0" destOrd="0" presId="urn:microsoft.com/office/officeart/2005/8/layout/matrix1"/>
    <dgm:cxn modelId="{C217E54B-E568-49FC-BC80-65818B777054}" type="presParOf" srcId="{E54A3837-DCF6-4E2F-A220-24E1A7D8FF87}" destId="{628976E0-1FF5-4415-8102-D39759F35D38}" srcOrd="0" destOrd="0" presId="urn:microsoft.com/office/officeart/2005/8/layout/matrix1"/>
    <dgm:cxn modelId="{56B7A3FA-29A2-4D80-BE0A-C9AB3D054320}" type="presParOf" srcId="{628976E0-1FF5-4415-8102-D39759F35D38}" destId="{497FD00F-EB81-4DFF-AF40-6F4214D56228}" srcOrd="0" destOrd="0" presId="urn:microsoft.com/office/officeart/2005/8/layout/matrix1"/>
    <dgm:cxn modelId="{8E6D6CFA-9DAE-46C6-A1A6-8AAE764D78C2}" type="presParOf" srcId="{628976E0-1FF5-4415-8102-D39759F35D38}" destId="{047157AB-C86D-40E9-BD89-BC7F1902FDD8}" srcOrd="1" destOrd="0" presId="urn:microsoft.com/office/officeart/2005/8/layout/matrix1"/>
    <dgm:cxn modelId="{42F420BD-23A0-47E1-9C0F-D44159FC3F76}" type="presParOf" srcId="{628976E0-1FF5-4415-8102-D39759F35D38}" destId="{2549B42C-3274-4502-BE14-73D24A4B660F}" srcOrd="2" destOrd="0" presId="urn:microsoft.com/office/officeart/2005/8/layout/matrix1"/>
    <dgm:cxn modelId="{13B90EB4-4595-4992-BE56-948382A8E8DA}" type="presParOf" srcId="{628976E0-1FF5-4415-8102-D39759F35D38}" destId="{46CEEE70-753D-4D72-9AE0-6EFB0FA9C05F}" srcOrd="3" destOrd="0" presId="urn:microsoft.com/office/officeart/2005/8/layout/matrix1"/>
    <dgm:cxn modelId="{EA14FCA0-9698-4D1D-8BAC-202C75EF3EF8}" type="presParOf" srcId="{628976E0-1FF5-4415-8102-D39759F35D38}" destId="{CFA1DF05-3228-48E0-BEC5-1356F910F1C1}" srcOrd="4" destOrd="0" presId="urn:microsoft.com/office/officeart/2005/8/layout/matrix1"/>
    <dgm:cxn modelId="{846E2B9D-9AC1-4C67-881D-B6A9EE6C474F}" type="presParOf" srcId="{628976E0-1FF5-4415-8102-D39759F35D38}" destId="{1EEBD6CF-AEE9-43ED-A9C3-1935DDC82232}" srcOrd="5" destOrd="0" presId="urn:microsoft.com/office/officeart/2005/8/layout/matrix1"/>
    <dgm:cxn modelId="{A513BAD4-E10E-4D5C-B04C-1E6AA540EA3F}" type="presParOf" srcId="{628976E0-1FF5-4415-8102-D39759F35D38}" destId="{7CAD869D-4DE9-46FC-8097-BFF15EE9C653}" srcOrd="6" destOrd="0" presId="urn:microsoft.com/office/officeart/2005/8/layout/matrix1"/>
    <dgm:cxn modelId="{926E0C62-0563-409E-BBA9-AD60632CC9D4}" type="presParOf" srcId="{628976E0-1FF5-4415-8102-D39759F35D38}" destId="{22BD65F2-213D-41FF-8AED-831C95BC0FA7}" srcOrd="7" destOrd="0" presId="urn:microsoft.com/office/officeart/2005/8/layout/matrix1"/>
    <dgm:cxn modelId="{C4CC2B6D-DD50-490D-9BA4-88D04F2A1E57}" type="presParOf" srcId="{E54A3837-DCF6-4E2F-A220-24E1A7D8FF87}" destId="{8CF28DAD-755C-44F8-9698-F42CAF5BAF5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B4F51-9C0F-4196-B7EA-40B1E8A6F202}">
      <dsp:nvSpPr>
        <dsp:cNvPr id="0" name=""/>
        <dsp:cNvSpPr/>
      </dsp:nvSpPr>
      <dsp:spPr>
        <a:xfrm>
          <a:off x="208823" y="0"/>
          <a:ext cx="7143193" cy="446449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87C15-7EAA-4F25-9287-F4FE378A5E34}">
      <dsp:nvSpPr>
        <dsp:cNvPr id="0" name=""/>
        <dsp:cNvSpPr/>
      </dsp:nvSpPr>
      <dsp:spPr>
        <a:xfrm>
          <a:off x="912427" y="3319799"/>
          <a:ext cx="164293" cy="164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71275-0805-4310-BCFB-4DE38C3577CD}">
      <dsp:nvSpPr>
        <dsp:cNvPr id="0" name=""/>
        <dsp:cNvSpPr/>
      </dsp:nvSpPr>
      <dsp:spPr>
        <a:xfrm>
          <a:off x="792088" y="3528394"/>
          <a:ext cx="1658826" cy="702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5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tx2">
                  <a:lumMod val="75000"/>
                </a:schemeClr>
              </a:solidFill>
              <a:latin typeface="+mj-lt"/>
            </a:rPr>
            <a:t>Академична дисциплина </a:t>
          </a:r>
          <a:endParaRPr lang="bg-BG" sz="1800" kern="120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792088" y="3528394"/>
        <a:ext cx="1658826" cy="702504"/>
      </dsp:txXfrm>
    </dsp:sp>
    <dsp:sp modelId="{A17B7255-0280-4924-B81D-9E86082F0382}">
      <dsp:nvSpPr>
        <dsp:cNvPr id="0" name=""/>
        <dsp:cNvSpPr/>
      </dsp:nvSpPr>
      <dsp:spPr>
        <a:xfrm>
          <a:off x="2073196" y="2281357"/>
          <a:ext cx="285727" cy="285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430D7-D6A4-48CD-AA5C-84DBA051693C}">
      <dsp:nvSpPr>
        <dsp:cNvPr id="0" name=""/>
        <dsp:cNvSpPr/>
      </dsp:nvSpPr>
      <dsp:spPr>
        <a:xfrm>
          <a:off x="2115765" y="2712246"/>
          <a:ext cx="2708767" cy="160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40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Неправителствени организации и асоциации</a:t>
          </a:r>
          <a:endParaRPr lang="bg-BG" sz="18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2115765" y="2712246"/>
        <a:ext cx="2708767" cy="1608226"/>
      </dsp:txXfrm>
    </dsp:sp>
    <dsp:sp modelId="{3E77F970-C2CE-4803-88DE-F3F51F413173}">
      <dsp:nvSpPr>
        <dsp:cNvPr id="0" name=""/>
        <dsp:cNvSpPr/>
      </dsp:nvSpPr>
      <dsp:spPr>
        <a:xfrm>
          <a:off x="3555409" y="1516142"/>
          <a:ext cx="378589" cy="378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F2EE0-0B32-447A-9141-C180ACE9748E}">
      <dsp:nvSpPr>
        <dsp:cNvPr id="0" name=""/>
        <dsp:cNvSpPr/>
      </dsp:nvSpPr>
      <dsp:spPr>
        <a:xfrm>
          <a:off x="3960444" y="1728199"/>
          <a:ext cx="1500070" cy="1129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60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latin typeface="+mj-lt"/>
            </a:rPr>
            <a:t>Научна периодика, научни събития</a:t>
          </a:r>
          <a:endParaRPr lang="bg-BG" sz="1800" b="1" kern="1200" dirty="0">
            <a:latin typeface="+mj-lt"/>
          </a:endParaRPr>
        </a:p>
      </dsp:txBody>
      <dsp:txXfrm>
        <a:off x="3960444" y="1728199"/>
        <a:ext cx="1500070" cy="1129393"/>
      </dsp:txXfrm>
    </dsp:sp>
    <dsp:sp modelId="{75EB9BBE-56AB-4444-A354-0C764BB381E7}">
      <dsp:nvSpPr>
        <dsp:cNvPr id="0" name=""/>
        <dsp:cNvSpPr/>
      </dsp:nvSpPr>
      <dsp:spPr>
        <a:xfrm>
          <a:off x="5169771" y="1009868"/>
          <a:ext cx="507166" cy="507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16314-E65B-430C-B82B-C933048CB6E7}">
      <dsp:nvSpPr>
        <dsp:cNvPr id="0" name=""/>
        <dsp:cNvSpPr/>
      </dsp:nvSpPr>
      <dsp:spPr>
        <a:xfrm>
          <a:off x="5472601" y="1296135"/>
          <a:ext cx="2070307" cy="570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7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Консултантска услуга</a:t>
          </a:r>
          <a:endParaRPr lang="bg-BG" sz="1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472601" y="1296135"/>
        <a:ext cx="2070307" cy="570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A9991-6150-4294-B8FB-ABBEE2E259EC}">
      <dsp:nvSpPr>
        <dsp:cNvPr id="0" name=""/>
        <dsp:cNvSpPr/>
      </dsp:nvSpPr>
      <dsp:spPr>
        <a:xfrm>
          <a:off x="2032000" y="0"/>
          <a:ext cx="2032000" cy="1402672"/>
        </a:xfrm>
        <a:prstGeom prst="trapezoid">
          <a:avLst>
            <a:gd name="adj" fmla="val 72433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effectLst/>
              <a:latin typeface="+mj-lt"/>
            </a:rPr>
            <a:t>Моралност на пазарната сфера сама по себе си</a:t>
          </a:r>
          <a:endParaRPr lang="bg-BG" sz="2000" b="1" kern="1200" dirty="0">
            <a:effectLst/>
            <a:latin typeface="+mj-lt"/>
          </a:endParaRPr>
        </a:p>
      </dsp:txBody>
      <dsp:txXfrm>
        <a:off x="2032000" y="0"/>
        <a:ext cx="2032000" cy="1402672"/>
      </dsp:txXfrm>
    </dsp:sp>
    <dsp:sp modelId="{F48FFF01-6C38-4FB3-A452-43262013578A}">
      <dsp:nvSpPr>
        <dsp:cNvPr id="0" name=""/>
        <dsp:cNvSpPr/>
      </dsp:nvSpPr>
      <dsp:spPr>
        <a:xfrm>
          <a:off x="1015999" y="1402672"/>
          <a:ext cx="4064000" cy="1402672"/>
        </a:xfrm>
        <a:prstGeom prst="trapezoid">
          <a:avLst>
            <a:gd name="adj" fmla="val 72433"/>
          </a:avLst>
        </a:prstGeom>
        <a:solidFill>
          <a:schemeClr val="accent5">
            <a:shade val="80000"/>
            <a:hueOff val="-363058"/>
            <a:satOff val="-9654"/>
            <a:lumOff val="170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latin typeface="+mj-lt"/>
            </a:rPr>
            <a:t>Практически морални въпроси за индивидите и институциите</a:t>
          </a:r>
          <a:endParaRPr lang="bg-BG" sz="2000" b="1" kern="1200" dirty="0">
            <a:latin typeface="+mj-lt"/>
          </a:endParaRPr>
        </a:p>
      </dsp:txBody>
      <dsp:txXfrm>
        <a:off x="1727199" y="1402672"/>
        <a:ext cx="2641600" cy="1402672"/>
      </dsp:txXfrm>
    </dsp:sp>
    <dsp:sp modelId="{C4D28021-D140-420E-A862-D5F4BEC0903B}">
      <dsp:nvSpPr>
        <dsp:cNvPr id="0" name=""/>
        <dsp:cNvSpPr/>
      </dsp:nvSpPr>
      <dsp:spPr>
        <a:xfrm>
          <a:off x="0" y="2805344"/>
          <a:ext cx="6096000" cy="1402672"/>
        </a:xfrm>
        <a:prstGeom prst="trapezoid">
          <a:avLst>
            <a:gd name="adj" fmla="val 72433"/>
          </a:avLst>
        </a:prstGeom>
        <a:solidFill>
          <a:schemeClr val="accent5">
            <a:shade val="80000"/>
            <a:hueOff val="-726115"/>
            <a:satOff val="-19308"/>
            <a:lumOff val="340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latin typeface="+mj-lt"/>
            </a:rPr>
            <a:t>Фундаментални морални теми с теоретичен характер</a:t>
          </a:r>
          <a:endParaRPr lang="bg-BG" sz="2000" b="1" kern="1200" dirty="0">
            <a:latin typeface="+mj-lt"/>
          </a:endParaRPr>
        </a:p>
      </dsp:txBody>
      <dsp:txXfrm>
        <a:off x="1066799" y="2805344"/>
        <a:ext cx="3962400" cy="140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FD00F-EB81-4DFF-AF40-6F4214D56228}">
      <dsp:nvSpPr>
        <dsp:cNvPr id="0" name=""/>
        <dsp:cNvSpPr/>
      </dsp:nvSpPr>
      <dsp:spPr>
        <a:xfrm rot="16200000">
          <a:off x="540059" y="-540059"/>
          <a:ext cx="2520280" cy="3600400"/>
        </a:xfrm>
        <a:prstGeom prst="round1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b="1" kern="1200" cap="all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u="sng" kern="1200" cap="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Еклектичен подход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i="1" kern="1200" dirty="0" smtClean="0">
              <a:latin typeface="+mj-lt"/>
            </a:rPr>
            <a:t>- бизнес етиката трябва да бъде философски </a:t>
          </a:r>
          <a:r>
            <a:rPr lang="bg-BG" sz="1800" b="0" i="1" kern="1200" dirty="0" err="1" smtClean="0">
              <a:latin typeface="+mj-lt"/>
            </a:rPr>
            <a:t>подплътена</a:t>
          </a:r>
          <a:endParaRPr lang="bg-BG" sz="1800" b="0" i="1" kern="1200" dirty="0" smtClean="0">
            <a:latin typeface="+mj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i="1" kern="1200" dirty="0" smtClean="0">
              <a:latin typeface="+mj-lt"/>
            </a:rPr>
            <a:t>- етични теории са инструментариума за разрешаване на морални дилеми</a:t>
          </a:r>
          <a:endParaRPr lang="bg-BG" sz="18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 rot="5400000">
        <a:off x="-1" y="1"/>
        <a:ext cx="3600400" cy="1890210"/>
      </dsp:txXfrm>
    </dsp:sp>
    <dsp:sp modelId="{2549B42C-3274-4502-BE14-73D24A4B660F}">
      <dsp:nvSpPr>
        <dsp:cNvPr id="0" name=""/>
        <dsp:cNvSpPr/>
      </dsp:nvSpPr>
      <dsp:spPr>
        <a:xfrm>
          <a:off x="3600400" y="0"/>
          <a:ext cx="3600400" cy="2520280"/>
        </a:xfrm>
        <a:prstGeom prst="round1Rect">
          <a:avLst/>
        </a:prstGeom>
        <a:solidFill>
          <a:schemeClr val="accent5">
            <a:shade val="80000"/>
            <a:hueOff val="-242038"/>
            <a:satOff val="-6436"/>
            <a:lumOff val="1133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u="sng" kern="1200" cap="all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Кантов</a:t>
          </a:r>
          <a:r>
            <a:rPr lang="bg-BG" sz="1800" b="1" u="sng" kern="1200" cap="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подход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bg-BG" sz="1200" b="1" u="sng" kern="1200" cap="all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i="1" kern="1200" dirty="0" smtClean="0">
              <a:latin typeface="+mj-lt"/>
            </a:rPr>
            <a:t>Етика в бизнеса означава да се развие достатъчна морална мотивация за предприемане на правилното действие</a:t>
          </a:r>
          <a:endParaRPr lang="bg-BG" sz="1800" b="0" i="1" kern="1200" dirty="0">
            <a:latin typeface="+mj-lt"/>
          </a:endParaRPr>
        </a:p>
      </dsp:txBody>
      <dsp:txXfrm>
        <a:off x="3600400" y="0"/>
        <a:ext cx="3600400" cy="1890210"/>
      </dsp:txXfrm>
    </dsp:sp>
    <dsp:sp modelId="{CFA1DF05-3228-48E0-BEC5-1356F910F1C1}">
      <dsp:nvSpPr>
        <dsp:cNvPr id="0" name=""/>
        <dsp:cNvSpPr/>
      </dsp:nvSpPr>
      <dsp:spPr>
        <a:xfrm rot="10800000">
          <a:off x="0" y="2520280"/>
          <a:ext cx="3600400" cy="2520280"/>
        </a:xfrm>
        <a:prstGeom prst="round1Rect">
          <a:avLst/>
        </a:prstGeom>
        <a:solidFill>
          <a:schemeClr val="accent5">
            <a:shade val="80000"/>
            <a:hueOff val="-484077"/>
            <a:satOff val="-12872"/>
            <a:lumOff val="2267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u="sng" kern="1200" cap="all" baseline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Апоретичен</a:t>
          </a:r>
          <a:r>
            <a:rPr lang="bg-BG" sz="1800" b="1" u="sng" kern="1200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u="sng" kern="1200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подход</a:t>
          </a:r>
          <a:endParaRPr lang="bg-BG" sz="1800" b="1" u="sng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tx1"/>
              </a:solidFill>
              <a:latin typeface="+mj-lt"/>
            </a:rPr>
            <a:t>- </a:t>
          </a:r>
          <a:r>
            <a:rPr lang="bg-BG" sz="1800" i="1" kern="1200" dirty="0" smtClean="0">
              <a:solidFill>
                <a:schemeClr val="tx1"/>
              </a:solidFill>
              <a:latin typeface="+mj-lt"/>
            </a:rPr>
            <a:t>Бизнес дилемите са неразрешими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i="1" kern="1200" dirty="0" smtClean="0">
              <a:solidFill>
                <a:schemeClr val="tx1"/>
              </a:solidFill>
              <a:latin typeface="+mj-lt"/>
            </a:rPr>
            <a:t>- Неприложима унифицирана теория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i="1" kern="1200" dirty="0" smtClean="0">
              <a:solidFill>
                <a:schemeClr val="tx1"/>
              </a:solidFill>
              <a:latin typeface="+mj-lt"/>
            </a:rPr>
            <a:t>- </a:t>
          </a:r>
          <a:r>
            <a:rPr lang="bg-BG" sz="1800" i="1" kern="1200" dirty="0" err="1" smtClean="0">
              <a:solidFill>
                <a:schemeClr val="tx1"/>
              </a:solidFill>
              <a:latin typeface="+mj-lt"/>
            </a:rPr>
            <a:t>Холистичен</a:t>
          </a:r>
          <a:r>
            <a:rPr lang="bg-BG" sz="1800" i="1" kern="1200" dirty="0" smtClean="0">
              <a:solidFill>
                <a:schemeClr val="tx1"/>
              </a:solidFill>
              <a:latin typeface="+mj-lt"/>
            </a:rPr>
            <a:t> подход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kern="1200" dirty="0" smtClean="0">
            <a:solidFill>
              <a:schemeClr val="tx1"/>
            </a:solidFill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kern="1200" dirty="0">
            <a:solidFill>
              <a:schemeClr val="tx1"/>
            </a:solidFill>
            <a:latin typeface="+mj-lt"/>
          </a:endParaRPr>
        </a:p>
      </dsp:txBody>
      <dsp:txXfrm rot="10800000">
        <a:off x="0" y="3150349"/>
        <a:ext cx="3600400" cy="1890210"/>
      </dsp:txXfrm>
    </dsp:sp>
    <dsp:sp modelId="{7CAD869D-4DE9-46FC-8097-BFF15EE9C653}">
      <dsp:nvSpPr>
        <dsp:cNvPr id="0" name=""/>
        <dsp:cNvSpPr/>
      </dsp:nvSpPr>
      <dsp:spPr>
        <a:xfrm rot="5400000">
          <a:off x="4140460" y="1980220"/>
          <a:ext cx="2520280" cy="3600400"/>
        </a:xfrm>
        <a:prstGeom prst="round1Rect">
          <a:avLst/>
        </a:prstGeom>
        <a:solidFill>
          <a:schemeClr val="accent5">
            <a:shade val="80000"/>
            <a:hueOff val="-726115"/>
            <a:satOff val="-19308"/>
            <a:lumOff val="340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u="sng" kern="1200" cap="all" baseline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Аристотелски</a:t>
          </a:r>
          <a:r>
            <a:rPr lang="bg-BG" sz="1800" b="1" u="sng" kern="1200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u="sng" kern="1200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подход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b="1" u="sng" kern="1200" cap="all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tx1"/>
              </a:solidFill>
              <a:latin typeface="+mj-lt"/>
            </a:rPr>
            <a:t>- Значение на индивидуалните добродетели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kern="1200" dirty="0" smtClean="0">
            <a:solidFill>
              <a:schemeClr val="tx1"/>
            </a:solidFill>
            <a:latin typeface="+mj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tx1"/>
              </a:solidFill>
              <a:latin typeface="+mj-lt"/>
            </a:rPr>
            <a:t>Етичен човек </a:t>
          </a:r>
          <a:r>
            <a:rPr lang="bg-BG" sz="1800" kern="1200" dirty="0" smtClean="0">
              <a:solidFill>
                <a:schemeClr val="tx1"/>
              </a:solidFill>
              <a:latin typeface="+mj-lt"/>
              <a:sym typeface="Symbol"/>
            </a:rPr>
            <a:t> етичен бизнес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kern="1200" dirty="0" smtClean="0">
            <a:solidFill>
              <a:schemeClr val="tx1"/>
            </a:solidFill>
            <a:latin typeface="+mj-lt"/>
            <a:sym typeface="Symbol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kern="1200" dirty="0">
            <a:solidFill>
              <a:schemeClr val="tx1"/>
            </a:solidFill>
            <a:latin typeface="+mj-lt"/>
          </a:endParaRPr>
        </a:p>
      </dsp:txBody>
      <dsp:txXfrm rot="-5400000">
        <a:off x="3600399" y="3150349"/>
        <a:ext cx="3600400" cy="1890210"/>
      </dsp:txXfrm>
    </dsp:sp>
    <dsp:sp modelId="{8CF28DAD-755C-44F8-9698-F42CAF5BAF5C}">
      <dsp:nvSpPr>
        <dsp:cNvPr id="0" name=""/>
        <dsp:cNvSpPr/>
      </dsp:nvSpPr>
      <dsp:spPr>
        <a:xfrm>
          <a:off x="2520279" y="1890209"/>
          <a:ext cx="2160240" cy="126014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cap="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Основни подходи в бизнес етиката</a:t>
          </a:r>
          <a:endParaRPr lang="bg-BG" sz="1800" kern="1200" cap="all" baseline="0" dirty="0"/>
        </a:p>
      </dsp:txBody>
      <dsp:txXfrm>
        <a:off x="2581794" y="1951724"/>
        <a:ext cx="2037210" cy="1137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7F60D-FB3C-4B2B-9CC2-2C4A70580E0C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Ferrel Business Ethics. Ethical Decision Making and cases</a:t>
            </a: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9F9953-FE44-4663-91D5-94F874CA3B7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09890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7D0E3A-F298-4EF1-A815-40C3C95D3B08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noProof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 smtClean="0"/>
              <a:t>Второ ниво</a:t>
            </a:r>
          </a:p>
          <a:p>
            <a:pPr lvl="2"/>
            <a:r>
              <a:rPr lang="bg-BG" noProof="0" smtClean="0"/>
              <a:t>Трето ниво</a:t>
            </a:r>
          </a:p>
          <a:p>
            <a:pPr lvl="3"/>
            <a:r>
              <a:rPr lang="bg-BG" noProof="0" smtClean="0"/>
              <a:t>Четвърто ниво</a:t>
            </a:r>
          </a:p>
          <a:p>
            <a:pPr lvl="4"/>
            <a:r>
              <a:rPr lang="bg-BG" noProof="0" smtClean="0"/>
              <a:t>Пето ниво</a:t>
            </a:r>
            <a:endParaRPr lang="bg-BG" noProof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Ferrel Business Ethics. Ethical Decision Making and cases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2F7B95-D27A-4CB3-BA35-6E17E75440A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36223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7A1E8-CF6E-4D65-84FB-05332DF6D4A5}" type="slidenum">
              <a:rPr kumimoji="0" lang="bg-BG" altLang="bg-BG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altLang="bg-BG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2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414DC-3780-43EA-ABDA-9D7D272F5A08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32BA4E8-F5E6-496E-95F1-3DD76197FEF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0C8B6-E279-41BA-BFE7-20989E688E5D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48D6-F68D-4CA0-995E-4C1B256E0A6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9C40-C049-4012-B13E-64563F717C0F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BC44-934D-4E58-9501-9D077D1EC3C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775" y="5808663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93242-3BFB-4AE2-8A8A-1724A7629C08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808663"/>
            <a:ext cx="5540375" cy="365125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0800" y="5808663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D28B-A2CC-42EF-BAAD-09EEA6086C9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39B0A-9D03-4CED-A726-0DBEE456E8F8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CAF8-BEA5-4823-814E-2705A0AD472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450E-0800-4251-898E-B6987D6B89FF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5D11-BF38-4A4E-B0CD-23247DB1EAC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47AA-C2A9-4B59-9A2E-FCA6A9703457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4760-E85D-43C5-8FA9-68D3938F534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E6BBD-8D1C-45C8-87D8-36E0A230FBE4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267C-81CD-4987-A7B5-B1289F054D2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CCFA-183E-45B6-9032-A98CA968E6F4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17EF-DE1F-4183-97FA-20308DD0E41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19DAF-0205-4884-BF33-4E05DD10C54B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039FD-A6FE-433C-AD4D-D1B64800241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0F228-DD01-4150-88CB-16A3FA6BAEEA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98E77-8BE1-467E-B434-9FEC5946A27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932B0-4FD4-436B-8F96-79A285E58900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41D3-21D1-43B1-AABC-6B63BBCC154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Редакт. стил загл. образец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18147A02-8635-447E-AED0-EB16FC06359C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BAA1445B-26B2-4B7A-B74B-1AE470A9F53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7" r:id="rId2"/>
    <p:sldLayoutId id="2147483766" r:id="rId3"/>
    <p:sldLayoutId id="2147483765" r:id="rId4"/>
    <p:sldLayoutId id="2147483764" r:id="rId5"/>
    <p:sldLayoutId id="2147483763" r:id="rId6"/>
    <p:sldLayoutId id="2147483762" r:id="rId7"/>
    <p:sldLayoutId id="2147483770" r:id="rId8"/>
    <p:sldLayoutId id="2147483771" r:id="rId9"/>
    <p:sldLayoutId id="2147483761" r:id="rId10"/>
    <p:sldLayoutId id="2147483760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627784" y="1412776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700887"/>
              </p:ext>
            </p:extLst>
          </p:nvPr>
        </p:nvGraphicFramePr>
        <p:xfrm>
          <a:off x="932792" y="680517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792" y="680517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86381" y="1287555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166015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922222" y="680517"/>
            <a:ext cx="7416824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МЕДИЦИНСКИ УНИВЕРСИТЕТ – ПЛЕВЕН</a:t>
            </a:r>
            <a:endParaRPr kumimoji="0" lang="bg-BG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ФАКУЛТЕТ „ОБЩЕСТВЕНО ЗДРАВЕ“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kumimoji="0" lang="bg-BG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КАТЕДРА „ОБЩЕСТВЕНОЗДРАВНИ НАУКИ“</a:t>
            </a:r>
            <a:endParaRPr kumimoji="0" lang="bg-BG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913185" y="1964371"/>
            <a:ext cx="2218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Лекция </a:t>
            </a:r>
            <a:r>
              <a:rPr kumimoji="0" lang="bg-BG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№1</a:t>
            </a:r>
            <a:endParaRPr kumimoji="0" lang="bg-BG" altLang="bg-BG" sz="24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1138412" y="5512590"/>
            <a:ext cx="6867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Проф. д-р Силвия Александрова-Янкуловска, </a:t>
            </a:r>
            <a:r>
              <a:rPr kumimoji="0" lang="bg-BG" altLang="bg-BG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д.м.н</a:t>
            </a:r>
            <a:r>
              <a:rPr kumimoji="0" lang="bg-BG" alt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755576" y="3140968"/>
            <a:ext cx="7776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ВЪВЕДЕНИЕ В БИЗНЕС ЕТИКАТА</a:t>
            </a:r>
            <a:endParaRPr kumimoji="0" lang="bg-BG" altLang="bg-BG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8324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Разлика между етика и закон</a:t>
            </a:r>
            <a:endParaRPr lang="bg-BG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03575" y="2133600"/>
            <a:ext cx="2160588" cy="2159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sp>
        <p:nvSpPr>
          <p:cNvPr id="6" name="Овал 5"/>
          <p:cNvSpPr/>
          <p:nvPr/>
        </p:nvSpPr>
        <p:spPr>
          <a:xfrm>
            <a:off x="3635375" y="2133600"/>
            <a:ext cx="2160588" cy="2159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835150" y="2420938"/>
            <a:ext cx="1152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Закон</a:t>
            </a: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6156325" y="2420938"/>
            <a:ext cx="1511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Етика</a:t>
            </a: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042988" y="4365625"/>
            <a:ext cx="705802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dirty="0">
                <a:latin typeface="+mj-lt"/>
              </a:rPr>
              <a:t>Законодателната система представлява систематизиране на моралните убеждения на обществото </a:t>
            </a:r>
            <a:r>
              <a:rPr lang="bg-BG" dirty="0">
                <a:latin typeface="+mj-lt"/>
                <a:sym typeface="Symbol"/>
              </a:rPr>
              <a:t> законите се формират от етиката  законът и етиката се покриват, но има и някои различия, в резултат на които всяко едно от тях само по себе си е недостатъчно за обществото.</a:t>
            </a:r>
            <a:endParaRPr lang="bg-BG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Разлика между етика и закон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16013" y="1844675"/>
            <a:ext cx="6985000" cy="3878263"/>
          </a:xfrm>
        </p:spPr>
        <p:txBody>
          <a:bodyPr rtlCol="0"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000" b="1" dirty="0" smtClean="0">
                <a:solidFill>
                  <a:schemeClr val="accent2"/>
                </a:solidFill>
                <a:latin typeface="+mj-lt"/>
              </a:rPr>
              <a:t>Законът и етиката имат различни социални функции </a:t>
            </a:r>
            <a:r>
              <a:rPr lang="bg-BG" sz="2000" dirty="0" smtClean="0">
                <a:latin typeface="+mj-lt"/>
              </a:rPr>
              <a:t>– различен начин на мотивиране за спазването им.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smtClean="0">
                <a:latin typeface="+mj-lt"/>
              </a:rPr>
              <a:t>Етиката изисква вътрешна мотивация – хората трябва да искат да действат морално и да са свободни да го направят;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smtClean="0">
                <a:latin typeface="+mj-lt"/>
              </a:rPr>
              <a:t>Законът не изисква вътрешно съгласие, а се базира на външна принуда и се свързва със заплаха от санкции.  Законът е свободен от необходимост да си убеден в моралната си отговорност, за да направиш нещо.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bg-BG" sz="2000" i="1" dirty="0" smtClean="0">
                <a:latin typeface="+mj-lt"/>
              </a:rPr>
              <a:t>Чрез регулирането на някои проблеми чрез закона и оставянето на други в областта на етиката, се създава смесица от свобода и задължения, която осигурява рамка за добър живот. 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bg-BG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Разлика между етика и закон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42988" y="1844675"/>
            <a:ext cx="6985000" cy="387826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bg-BG" sz="2000" b="1" dirty="0" smtClean="0">
                <a:solidFill>
                  <a:schemeClr val="accent2"/>
                </a:solidFill>
                <a:latin typeface="+mj-lt"/>
              </a:rPr>
              <a:t>Законът и етиката имат различни методи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smtClean="0">
                <a:latin typeface="+mj-lt"/>
              </a:rPr>
              <a:t>Законовият метод е основан на гарантиране на сигурност и предоставяне на конкретни отговори. В законодателната система спорещите страни не се опитват да се убедят взаимно в правотата си и няма доверие между тях, стремежът е да убедят съдията в аргументите си.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smtClean="0">
                <a:latin typeface="+mj-lt"/>
              </a:rPr>
              <a:t>Етиката трябва да се справя с несигурността.  Страните излагат гледни точки и се опитват да убедят опонентите си или поне да бъдат разбрани от тях. Доверието е необходимо. Моралното разсъждаване не винаги води до решение на проблема. Страните са доволни, ако са постигнали по-добро разбиране и яснота.</a:t>
            </a:r>
            <a:endParaRPr lang="bg-BG" sz="1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Разлика между етика и закон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87450" y="1916113"/>
            <a:ext cx="6913563" cy="380682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bg-BG" sz="2000" b="1" dirty="0" smtClean="0">
                <a:solidFill>
                  <a:schemeClr val="accent2"/>
                </a:solidFill>
                <a:latin typeface="+mj-lt"/>
              </a:rPr>
              <a:t>Законът и етиката имат различно съдържание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smtClean="0">
                <a:latin typeface="+mj-lt"/>
              </a:rPr>
              <a:t>Някои закони представят морални проблеми и могат да бъдат критикувани като неморални (</a:t>
            </a:r>
            <a:r>
              <a:rPr lang="bg-BG" sz="1800" i="1" dirty="0" smtClean="0">
                <a:latin typeface="+mj-lt"/>
              </a:rPr>
              <a:t>напр. законите за задължителна стерилизация</a:t>
            </a:r>
            <a:r>
              <a:rPr lang="bg-BG" sz="1800" dirty="0" smtClean="0">
                <a:latin typeface="+mj-lt"/>
              </a:rPr>
              <a:t>).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smtClean="0">
                <a:latin typeface="+mj-lt"/>
              </a:rPr>
              <a:t>Етиката понякога се развива по-бързо от законодателството (</a:t>
            </a:r>
            <a:r>
              <a:rPr lang="bg-BG" sz="1800" i="1" dirty="0" smtClean="0">
                <a:latin typeface="+mj-lt"/>
              </a:rPr>
              <a:t>пример  с евтаназията</a:t>
            </a:r>
            <a:r>
              <a:rPr lang="bg-BG" sz="1800" dirty="0" smtClean="0">
                <a:latin typeface="+mj-lt"/>
              </a:rPr>
              <a:t>).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smtClean="0">
                <a:latin typeface="+mj-lt"/>
              </a:rPr>
              <a:t>Законите понякога са резултат на политически компромис, необходим за запазване на социалния мир, независимо, че може да няма морален консенсус по тях (</a:t>
            </a:r>
            <a:r>
              <a:rPr lang="bg-BG" sz="1800" i="1" dirty="0" smtClean="0">
                <a:latin typeface="+mj-lt"/>
              </a:rPr>
              <a:t>пример с тютюнопушенето</a:t>
            </a:r>
            <a:r>
              <a:rPr lang="bg-BG" sz="1800" dirty="0" smtClean="0">
                <a:latin typeface="+mj-lt"/>
              </a:rPr>
              <a:t>).</a:t>
            </a:r>
            <a:endParaRPr lang="bg-BG" sz="1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8324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на обучението по бизнес етика</a:t>
            </a:r>
            <a:endParaRPr lang="bg-BG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76375" y="1916113"/>
            <a:ext cx="6196013" cy="3605212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dirty="0" smtClean="0">
                <a:latin typeface="+mj-lt"/>
              </a:rPr>
              <a:t>Да се подпомогне разбирането на собствените ценности и прилагането им при разрешаване на бизнес дилеми.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dirty="0">
                <a:latin typeface="+mj-lt"/>
              </a:rPr>
              <a:t>Да се разпознават и разрешават етични дилеми в бизнес организациите.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dirty="0" smtClean="0">
                <a:latin typeface="+mj-lt"/>
              </a:rPr>
              <a:t>Да се усвоят подходи за справяне с конфликтите между личните и професионалните ценности.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dirty="0" smtClean="0">
                <a:latin typeface="+mj-lt"/>
              </a:rPr>
              <a:t>Да се подобри поведението в бизнеса.</a:t>
            </a:r>
            <a:endParaRPr lang="bg-BG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95525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Отличителни черти на бизнес етиката</a:t>
            </a:r>
            <a:endParaRPr lang="bg-BG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87450" y="1773238"/>
            <a:ext cx="6769100" cy="4176712"/>
          </a:xfrm>
        </p:spPr>
        <p:txBody>
          <a:bodyPr/>
          <a:lstStyle/>
          <a:p>
            <a:pPr eaLnBrk="1" hangingPunct="1"/>
            <a:r>
              <a:rPr lang="bg-BG" sz="2000" smtClean="0">
                <a:latin typeface="Arial Narrow" pitchFamily="34" charset="0"/>
              </a:rPr>
              <a:t>подчертан афинитет към ценностите;</a:t>
            </a:r>
          </a:p>
          <a:p>
            <a:pPr eaLnBrk="1" hangingPunct="1"/>
            <a:r>
              <a:rPr lang="bg-BG" sz="2000" smtClean="0">
                <a:latin typeface="Arial Narrow" pitchFamily="34" charset="0"/>
              </a:rPr>
              <a:t>включва се в икономическата практика под формата на съвкупност на правила за доброволно спазване;</a:t>
            </a:r>
          </a:p>
          <a:p>
            <a:pPr eaLnBrk="1" hangingPunct="1"/>
            <a:r>
              <a:rPr lang="bg-BG" sz="2000" smtClean="0">
                <a:latin typeface="Arial Narrow" pitchFamily="34" charset="0"/>
              </a:rPr>
              <a:t>изискванията й нямат задължителен характер, неспазването на правилата не подлежи на регламентирани санкции;</a:t>
            </a:r>
          </a:p>
          <a:p>
            <a:pPr eaLnBrk="1" hangingPunct="1"/>
            <a:r>
              <a:rPr lang="bg-BG" sz="2000" smtClean="0">
                <a:latin typeface="Arial Narrow" pitchFamily="34" charset="0"/>
              </a:rPr>
              <a:t>действа посредством механизма на обществената принуда;</a:t>
            </a:r>
          </a:p>
          <a:p>
            <a:pPr eaLnBrk="1" hangingPunct="1"/>
            <a:r>
              <a:rPr lang="bg-BG" sz="2000" smtClean="0">
                <a:latin typeface="Arial Narrow" pitchFamily="34" charset="0"/>
              </a:rPr>
              <a:t>има силно практическа насоченост – целта й е да съдейства за по-ефективно функциониране на бизнеса чрез нравствеността;</a:t>
            </a:r>
          </a:p>
          <a:p>
            <a:pPr eaLnBrk="1" hangingPunct="1"/>
            <a:r>
              <a:rPr lang="bg-BG" sz="2000" smtClean="0">
                <a:latin typeface="Arial Narrow" pitchFamily="34" charset="0"/>
              </a:rPr>
              <a:t>принципите й са общовалидни и приложими към всички области на деловия живот;</a:t>
            </a:r>
          </a:p>
          <a:p>
            <a:pPr eaLnBrk="1" hangingPunct="1"/>
            <a:r>
              <a:rPr lang="bg-BG" sz="2000" smtClean="0">
                <a:latin typeface="Arial Narrow" pitchFamily="34" charset="0"/>
              </a:rPr>
              <a:t>съдържа голяма доза релативизъм (относителност), което се определя от непрекъснатата динамика в деловия живот.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8324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на бизнес етиката</a:t>
            </a:r>
            <a:endParaRPr lang="bg-BG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31640" y="1916833"/>
            <a:ext cx="6552727" cy="3806106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dirty="0">
                <a:latin typeface="+mj-lt"/>
              </a:rPr>
              <a:t>проучва морала в деловите отношения и се стреми да го обяснява, констатира и анализира фактите на моралния живот;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dirty="0" smtClean="0">
                <a:latin typeface="+mj-lt"/>
              </a:rPr>
              <a:t>прогнозира </a:t>
            </a:r>
            <a:r>
              <a:rPr lang="bg-BG" dirty="0">
                <a:latin typeface="+mj-lt"/>
              </a:rPr>
              <a:t>развитието на деловия морал;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dirty="0" smtClean="0">
                <a:latin typeface="+mj-lt"/>
              </a:rPr>
              <a:t>съдейства </a:t>
            </a:r>
            <a:r>
              <a:rPr lang="bg-BG" dirty="0">
                <a:latin typeface="+mj-lt"/>
              </a:rPr>
              <a:t>за усъвършенстване на деловите отношения;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dirty="0" smtClean="0">
                <a:latin typeface="+mj-lt"/>
              </a:rPr>
              <a:t>оценъчна функция </a:t>
            </a:r>
            <a:r>
              <a:rPr lang="bg-BG" dirty="0">
                <a:latin typeface="+mj-lt"/>
              </a:rPr>
              <a:t>на базата на етичен анализ;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dirty="0" smtClean="0">
                <a:latin typeface="+mj-lt"/>
              </a:rPr>
              <a:t>социална </a:t>
            </a:r>
            <a:r>
              <a:rPr lang="bg-BG" dirty="0">
                <a:latin typeface="+mj-lt"/>
              </a:rPr>
              <a:t>функция във връзка с очакванията на </a:t>
            </a:r>
            <a:r>
              <a:rPr lang="bg-BG" dirty="0" smtClean="0">
                <a:latin typeface="+mj-lt"/>
              </a:rPr>
              <a:t>обществото.</a:t>
            </a:r>
            <a:endParaRPr lang="bg-BG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3514689703"/>
              </p:ext>
            </p:extLst>
          </p:nvPr>
        </p:nvGraphicFramePr>
        <p:xfrm>
          <a:off x="827584" y="1772816"/>
          <a:ext cx="75608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 txBox="1">
            <a:spLocks/>
          </p:cNvSpPr>
          <p:nvPr/>
        </p:nvSpPr>
        <p:spPr>
          <a:xfrm>
            <a:off x="1095375" y="620688"/>
            <a:ext cx="6964363" cy="12017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на бизнес етиката</a:t>
            </a:r>
            <a:b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Етапи в социалната институционализация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899592" y="4028871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</a:t>
            </a:r>
            <a:r>
              <a:rPr lang="bg-BG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ърви </a:t>
            </a:r>
            <a:r>
              <a:rPr lang="bg-BG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курсове 80-те години Великобритания</a:t>
            </a:r>
          </a:p>
          <a:p>
            <a:endParaRPr lang="bg-B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71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095375" y="692696"/>
            <a:ext cx="6964363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Нива на етични дебати в бизнес етиката</a:t>
            </a:r>
          </a:p>
        </p:txBody>
      </p:sp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4174099904"/>
              </p:ext>
            </p:extLst>
          </p:nvPr>
        </p:nvGraphicFramePr>
        <p:xfrm>
          <a:off x="1524000" y="1525240"/>
          <a:ext cx="6096000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3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1459768141"/>
              </p:ext>
            </p:extLst>
          </p:nvPr>
        </p:nvGraphicFramePr>
        <p:xfrm>
          <a:off x="971600" y="980728"/>
          <a:ext cx="7200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28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200800" cy="193449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71600" y="3068961"/>
            <a:ext cx="7272807" cy="2664296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sz="2000" dirty="0" smtClean="0">
                <a:latin typeface="+mj-lt"/>
              </a:rPr>
              <a:t>Множество бизнес скандали, станали обществено достояние и предизвикали обществено възмущение през </a:t>
            </a:r>
            <a:r>
              <a:rPr lang="en-US" sz="2000" dirty="0" smtClean="0">
                <a:latin typeface="+mj-lt"/>
              </a:rPr>
              <a:t>XX</a:t>
            </a:r>
            <a:r>
              <a:rPr lang="bg-BG" sz="2000" dirty="0" smtClean="0">
                <a:latin typeface="+mj-lt"/>
              </a:rPr>
              <a:t> век.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sz="2000" dirty="0" smtClean="0">
                <a:latin typeface="+mj-lt"/>
              </a:rPr>
              <a:t>Проучвания, показващи деградация в ценностите и стандартите на бизнес лидерите.</a:t>
            </a:r>
            <a:r>
              <a:rPr lang="bg-BG" sz="2000" b="1" i="1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274320" lvl="0" indent="-274320" eaLnBrk="1" fontAlgn="auto" hangingPunct="1">
              <a:spcAft>
                <a:spcPts val="0"/>
              </a:spcAft>
              <a:defRPr/>
            </a:pPr>
            <a:r>
              <a:rPr lang="bg-BG" sz="2000" dirty="0">
                <a:latin typeface="+mj-lt"/>
              </a:rPr>
              <a:t>Компаниите се вълнуват за имиджа си </a:t>
            </a:r>
            <a:r>
              <a:rPr lang="bg-BG" sz="2000" dirty="0" smtClean="0">
                <a:latin typeface="+mj-lt"/>
                <a:sym typeface="Symbol"/>
              </a:rPr>
              <a:t> </a:t>
            </a:r>
            <a:r>
              <a:rPr lang="bg-BG" sz="2000" dirty="0" smtClean="0">
                <a:latin typeface="+mj-lt"/>
              </a:rPr>
              <a:t>необходимост </a:t>
            </a:r>
            <a:r>
              <a:rPr lang="bg-BG" sz="2000" dirty="0">
                <a:latin typeface="+mj-lt"/>
              </a:rPr>
              <a:t>от директно адресиране на етичните проблеми.</a:t>
            </a:r>
            <a:endParaRPr lang="bg-BG" sz="2000" b="1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bg-BG" sz="2000" b="1" i="1" dirty="0" smtClean="0">
              <a:solidFill>
                <a:srgbClr val="C00000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bg-BG" sz="20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095375" y="745555"/>
            <a:ext cx="6964363" cy="595213"/>
          </a:xfrm>
        </p:spPr>
        <p:txBody>
          <a:bodyPr/>
          <a:lstStyle/>
          <a:p>
            <a:r>
              <a:rPr lang="bg-BG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Щрихи от развитието</a:t>
            </a:r>
            <a:endParaRPr lang="bg-BG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115616" y="1484784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C00000"/>
                </a:solidFill>
                <a:latin typeface="+mj-lt"/>
              </a:rPr>
              <a:t>Ноември 1974 г. </a:t>
            </a:r>
            <a:r>
              <a:rPr lang="bg-BG" sz="2000" dirty="0">
                <a:latin typeface="+mj-lt"/>
              </a:rPr>
              <a:t>– Университет Канзас - </a:t>
            </a:r>
            <a:r>
              <a:rPr lang="bg-BG" sz="2000" b="1" i="1" dirty="0">
                <a:solidFill>
                  <a:srgbClr val="C00000"/>
                </a:solidFill>
                <a:latin typeface="+mj-lt"/>
              </a:rPr>
              <a:t>Първа официална академична дискусия по бизнес етика </a:t>
            </a:r>
            <a:r>
              <a:rPr lang="bg-BG" sz="2000" dirty="0">
                <a:latin typeface="+mj-lt"/>
              </a:rPr>
              <a:t>на конференция по бизнес етика – Колеж по бизнес + Катедра по </a:t>
            </a:r>
            <a:r>
              <a:rPr lang="bg-BG" sz="2000" dirty="0" smtClean="0">
                <a:latin typeface="+mj-lt"/>
              </a:rPr>
              <a:t>философия</a:t>
            </a:r>
            <a:endParaRPr lang="bg-BG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/>
          </p:cNvSpPr>
          <p:nvPr>
            <p:ph type="title"/>
          </p:nvPr>
        </p:nvSpPr>
        <p:spPr>
          <a:xfrm>
            <a:off x="1095375" y="836712"/>
            <a:ext cx="6964363" cy="811213"/>
          </a:xfrm>
        </p:spPr>
        <p:txBody>
          <a:bodyPr/>
          <a:lstStyle/>
          <a:p>
            <a:pPr>
              <a:defRPr/>
            </a:pPr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Основни подходи в бизнес етиката</a:t>
            </a:r>
            <a:b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Еклектичен подход</a:t>
            </a:r>
          </a:p>
        </p:txBody>
      </p:sp>
      <p:sp>
        <p:nvSpPr>
          <p:cNvPr id="4301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187625" y="1844824"/>
            <a:ext cx="3297064" cy="3819377"/>
          </a:xfrm>
          <a:ln>
            <a:gradFill>
              <a:gsLst>
                <a:gs pos="0">
                  <a:srgbClr val="C00000"/>
                </a:gs>
                <a:gs pos="66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a:ln>
          <a:scene3d>
            <a:camera prst="isometricOffAxis1Right"/>
            <a:lightRig rig="threePt" dir="t"/>
          </a:scene3d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pPr>
              <a:lnSpc>
                <a:spcPct val="90000"/>
              </a:lnSpc>
              <a:buFont typeface="Brush Script MT" pitchFamily="66" charset="0"/>
              <a:buNone/>
            </a:pPr>
            <a:r>
              <a:rPr lang="bg-BG" sz="2000" b="1" dirty="0" smtClean="0">
                <a:solidFill>
                  <a:schemeClr val="accent2"/>
                </a:solidFill>
                <a:latin typeface="+mj-lt"/>
              </a:rPr>
              <a:t>Положителни страни</a:t>
            </a:r>
          </a:p>
          <a:p>
            <a:pPr>
              <a:lnSpc>
                <a:spcPct val="90000"/>
              </a:lnSpc>
            </a:pPr>
            <a:r>
              <a:rPr lang="bg-BG" sz="2000" dirty="0" smtClean="0">
                <a:latin typeface="+mj-lt"/>
              </a:rPr>
              <a:t>структурира добре моралните съждения </a:t>
            </a:r>
          </a:p>
          <a:p>
            <a:pPr>
              <a:lnSpc>
                <a:spcPct val="90000"/>
              </a:lnSpc>
            </a:pPr>
            <a:r>
              <a:rPr lang="bg-BG" sz="2000" dirty="0" smtClean="0">
                <a:latin typeface="+mj-lt"/>
              </a:rPr>
              <a:t>посочва рационалните аргументи </a:t>
            </a:r>
          </a:p>
          <a:p>
            <a:pPr>
              <a:lnSpc>
                <a:spcPct val="90000"/>
              </a:lnSpc>
            </a:pPr>
            <a:r>
              <a:rPr lang="bg-BG" sz="2000" dirty="0" smtClean="0">
                <a:latin typeface="+mj-lt"/>
              </a:rPr>
              <a:t>спомага да се търси и да се намери баланс между спорни и противоположни позиции по един и същи въпрос </a:t>
            </a:r>
          </a:p>
        </p:txBody>
      </p:sp>
      <p:sp>
        <p:nvSpPr>
          <p:cNvPr id="4301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37088" y="1844825"/>
            <a:ext cx="3247280" cy="3819376"/>
          </a:xfrm>
          <a:ln>
            <a:gradFill>
              <a:gsLst>
                <a:gs pos="0">
                  <a:schemeClr val="tx2">
                    <a:lumMod val="75000"/>
                  </a:schemeClr>
                </a:gs>
                <a:gs pos="61000">
                  <a:schemeClr val="bg2">
                    <a:lumMod val="9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5400000" scaled="0"/>
            </a:gradFill>
          </a:ln>
          <a:scene3d>
            <a:camera prst="isometricOffAxis2Left"/>
            <a:lightRig rig="threePt" dir="t"/>
          </a:scene3d>
        </p:spPr>
        <p:txBody>
          <a:bodyPr>
            <a:scene3d>
              <a:camera prst="isometricOffAxis2Left"/>
              <a:lightRig rig="threePt" dir="t"/>
            </a:scene3d>
          </a:bodyPr>
          <a:lstStyle/>
          <a:p>
            <a:pPr>
              <a:lnSpc>
                <a:spcPct val="90000"/>
              </a:lnSpc>
              <a:buFont typeface="Brush Script MT" pitchFamily="66" charset="0"/>
              <a:buNone/>
            </a:pPr>
            <a:r>
              <a:rPr lang="bg-BG" sz="2000" b="1" dirty="0" smtClean="0">
                <a:solidFill>
                  <a:schemeClr val="tx2"/>
                </a:solidFill>
                <a:latin typeface="+mj-lt"/>
              </a:rPr>
              <a:t>Отрицателни страни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bg-BG" sz="2000" dirty="0" smtClean="0">
                <a:latin typeface="+mj-lt"/>
              </a:rPr>
              <a:t>няма голямо практическо значение за хората на реалния бизнес 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bg-BG" sz="2000" dirty="0" smtClean="0">
                <a:latin typeface="+mj-lt"/>
              </a:rPr>
              <a:t>някои от изводите и препоръките на моралната философия са неприложими по принцип в бизнеса като дейност с цел печалба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2695575" cy="3324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Текстово поле 1"/>
          <p:cNvSpPr txBox="1"/>
          <p:nvPr/>
        </p:nvSpPr>
        <p:spPr>
          <a:xfrm rot="847117">
            <a:off x="3849287" y="9930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Самостоятелна</a:t>
            </a:r>
            <a:r>
              <a:rPr lang="bg-BG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bg-BG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работа</a:t>
            </a:r>
            <a:endParaRPr lang="bg-BG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82" y="1245950"/>
            <a:ext cx="4647153" cy="326317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5" name="Текстово поле 4"/>
          <p:cNvSpPr txBox="1"/>
          <p:nvPr/>
        </p:nvSpPr>
        <p:spPr>
          <a:xfrm>
            <a:off x="1043608" y="465313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sz="2400" i="1" dirty="0">
                <a:latin typeface="+mj-lt"/>
              </a:rPr>
              <a:t>Изберете един ежедневник или седмично издание и извадете новини, които представят истории от предметната област на бизнес етиката. </a:t>
            </a:r>
            <a:endParaRPr lang="bg-BG" sz="2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97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/>
          </p:cNvSpPr>
          <p:nvPr>
            <p:ph type="ctrTitle"/>
          </p:nvPr>
        </p:nvSpPr>
        <p:spPr>
          <a:xfrm>
            <a:off x="685800" y="2319338"/>
            <a:ext cx="7772400" cy="1470025"/>
          </a:xfrm>
        </p:spPr>
        <p:txBody>
          <a:bodyPr/>
          <a:lstStyle/>
          <a:p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Морална отговорност в организациите</a:t>
            </a:r>
          </a:p>
        </p:txBody>
      </p:sp>
    </p:spTree>
    <p:extLst>
      <p:ext uri="{BB962C8B-B14F-4D97-AF65-F5344CB8AC3E}">
        <p14:creationId xmlns:p14="http://schemas.microsoft.com/office/powerpoint/2010/main" val="17904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Дефиниция</a:t>
            </a:r>
          </a:p>
        </p:txBody>
      </p:sp>
      <p:sp>
        <p:nvSpPr>
          <p:cNvPr id="53253" name="Rectangle 5"/>
          <p:cNvSpPr>
            <a:spLocks noGrp="1"/>
          </p:cNvSpPr>
          <p:nvPr>
            <p:ph type="body" idx="1"/>
          </p:nvPr>
        </p:nvSpPr>
        <p:spPr>
          <a:xfrm>
            <a:off x="1366043" y="2565201"/>
            <a:ext cx="6196013" cy="1439863"/>
          </a:xfrm>
        </p:spPr>
        <p:txBody>
          <a:bodyPr/>
          <a:lstStyle/>
          <a:p>
            <a:r>
              <a:rPr lang="bg-BG" sz="2000" dirty="0" smtClean="0">
                <a:latin typeface="Constantia" pitchFamily="18" charset="0"/>
              </a:rPr>
              <a:t>Отговорно е лице или инстанция, които са причинили ефекта на дадено действие. </a:t>
            </a:r>
          </a:p>
          <a:p>
            <a:r>
              <a:rPr lang="bg-BG" sz="2000" dirty="0" smtClean="0">
                <a:latin typeface="Constantia" pitchFamily="18" charset="0"/>
              </a:rPr>
              <a:t>Отговорно е и лице или институция, чиято позиция и функции му налагат такава роля.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331913" y="4133949"/>
            <a:ext cx="6264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bg-BG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Критерии за вменяване на отговорност: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bg-BG" sz="2000" dirty="0">
                <a:latin typeface="Constantia" pitchFamily="18" charset="0"/>
              </a:rPr>
              <a:t>Съзнателно намерение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bg-BG" sz="2000" dirty="0">
                <a:latin typeface="Constantia" pitchFamily="18" charset="0"/>
              </a:rPr>
              <a:t>Воля за извършване на действието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1" y="620687"/>
            <a:ext cx="2400250" cy="1800188"/>
          </a:xfrm>
          <a:prstGeom prst="rect">
            <a:avLst/>
          </a:prstGeom>
          <a:ln>
            <a:noFill/>
          </a:ln>
        </p:spPr>
      </p:pic>
      <p:sp>
        <p:nvSpPr>
          <p:cNvPr id="3" name="Текстово поле 2"/>
          <p:cNvSpPr txBox="1"/>
          <p:nvPr/>
        </p:nvSpPr>
        <p:spPr>
          <a:xfrm rot="20496827">
            <a:off x="1064329" y="1085283"/>
            <a:ext cx="172555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C00000"/>
                </a:solidFill>
              </a:rPr>
              <a:t>Дискутира се в негативни ситуации</a:t>
            </a:r>
            <a:endParaRPr lang="bg-BG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Аспекти за преценка дали дадено лице е отговорно за дадено действие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1463675" y="2335213"/>
            <a:ext cx="6196013" cy="2678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bg-BG" sz="2000" smtClean="0">
                <a:solidFill>
                  <a:schemeClr val="accent2"/>
                </a:solidFill>
                <a:latin typeface="Constantia" pitchFamily="18" charset="0"/>
              </a:rPr>
              <a:t>Задължение</a:t>
            </a:r>
            <a:r>
              <a:rPr lang="bg-BG" sz="2000" smtClean="0">
                <a:latin typeface="Constantia" pitchFamily="18" charset="0"/>
              </a:rPr>
              <a:t> – съществува ли ясна норма, приложима към ситуацията?</a:t>
            </a:r>
          </a:p>
          <a:p>
            <a:pPr>
              <a:lnSpc>
                <a:spcPct val="90000"/>
              </a:lnSpc>
            </a:pPr>
            <a:r>
              <a:rPr lang="bg-BG" sz="2000" smtClean="0">
                <a:solidFill>
                  <a:schemeClr val="accent2"/>
                </a:solidFill>
                <a:latin typeface="Constantia" pitchFamily="18" charset="0"/>
              </a:rPr>
              <a:t>Знание</a:t>
            </a:r>
            <a:r>
              <a:rPr lang="bg-BG" sz="2000" smtClean="0">
                <a:latin typeface="Constantia" pitchFamily="18" charset="0"/>
              </a:rPr>
              <a:t> – била ли е известна нормата на лицето?</a:t>
            </a:r>
          </a:p>
          <a:p>
            <a:pPr>
              <a:lnSpc>
                <a:spcPct val="90000"/>
              </a:lnSpc>
            </a:pPr>
            <a:r>
              <a:rPr lang="bg-BG" sz="2000" smtClean="0">
                <a:solidFill>
                  <a:schemeClr val="accent2"/>
                </a:solidFill>
                <a:latin typeface="Constantia" pitchFamily="18" charset="0"/>
              </a:rPr>
              <a:t>Воля </a:t>
            </a:r>
            <a:r>
              <a:rPr lang="bg-BG" sz="2000" smtClean="0">
                <a:latin typeface="Constantia" pitchFamily="18" charset="0"/>
              </a:rPr>
              <a:t>– лицето компетентно ли е и свободно ли е решило да предприеме действието?</a:t>
            </a:r>
          </a:p>
          <a:p>
            <a:pPr>
              <a:lnSpc>
                <a:spcPct val="90000"/>
              </a:lnSpc>
            </a:pPr>
            <a:r>
              <a:rPr lang="bg-BG" sz="2000" smtClean="0">
                <a:solidFill>
                  <a:schemeClr val="accent2"/>
                </a:solidFill>
                <a:latin typeface="Constantia" pitchFamily="18" charset="0"/>
              </a:rPr>
              <a:t>Способност</a:t>
            </a:r>
            <a:r>
              <a:rPr lang="bg-BG" sz="2000" smtClean="0">
                <a:latin typeface="Constantia" pitchFamily="18" charset="0"/>
              </a:rPr>
              <a:t> – можело ли е лицето да извърши действието и съществували ли са алтернативи?</a:t>
            </a:r>
          </a:p>
        </p:txBody>
      </p:sp>
    </p:spTree>
    <p:extLst>
      <p:ext uri="{BB962C8B-B14F-4D97-AF65-F5344CB8AC3E}">
        <p14:creationId xmlns:p14="http://schemas.microsoft.com/office/powerpoint/2010/main" val="11570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82650"/>
          </a:xfrm>
        </p:spPr>
        <p:txBody>
          <a:bodyPr/>
          <a:lstStyle/>
          <a:p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Обстоятелства, смекчаващи отговорността</a:t>
            </a:r>
            <a:b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(без да я отменят)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1463675" y="2119313"/>
            <a:ext cx="6196013" cy="2894012"/>
          </a:xfrm>
        </p:spPr>
        <p:txBody>
          <a:bodyPr/>
          <a:lstStyle/>
          <a:p>
            <a:r>
              <a:rPr lang="bg-BG" dirty="0" smtClean="0">
                <a:latin typeface="Constantia" pitchFamily="18" charset="0"/>
              </a:rPr>
              <a:t>Несигурност по отношение на стандарти, факти и последици</a:t>
            </a:r>
          </a:p>
          <a:p>
            <a:r>
              <a:rPr lang="bg-BG" dirty="0" smtClean="0">
                <a:latin typeface="Constantia" pitchFamily="18" charset="0"/>
              </a:rPr>
              <a:t>Степен на въвличане в действието</a:t>
            </a:r>
          </a:p>
          <a:p>
            <a:r>
              <a:rPr lang="bg-BG" b="1" dirty="0" smtClean="0">
                <a:solidFill>
                  <a:srgbClr val="C00000"/>
                </a:solidFill>
                <a:latin typeface="Constantia" pitchFamily="18" charset="0"/>
              </a:rPr>
              <a:t>Сериозност на последиците</a:t>
            </a:r>
          </a:p>
          <a:p>
            <a:r>
              <a:rPr lang="bg-BG" dirty="0" smtClean="0">
                <a:latin typeface="Constantia" pitchFamily="18" charset="0"/>
              </a:rPr>
              <a:t>Трудност на ситуацията</a:t>
            </a:r>
          </a:p>
          <a:p>
            <a:pPr>
              <a:buFont typeface="Brush Script MT" pitchFamily="66" charset="0"/>
              <a:buNone/>
            </a:pPr>
            <a:endParaRPr lang="bg-BG" dirty="0" smtClean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92" y="1631818"/>
            <a:ext cx="5425456" cy="3594364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>
          <a:xfrm rot="152675">
            <a:off x="2318986" y="2599511"/>
            <a:ext cx="4846924" cy="198501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i="1" dirty="0" smtClean="0">
                <a:solidFill>
                  <a:schemeClr val="accent2"/>
                </a:solidFill>
              </a:rPr>
              <a:t>Моралната отговорност на фирмите</a:t>
            </a:r>
            <a:r>
              <a:rPr lang="bg-BG" sz="2000" dirty="0" smtClean="0">
                <a:solidFill>
                  <a:schemeClr val="accent2"/>
                </a:solidFill>
              </a:rPr>
              <a:t> </a:t>
            </a:r>
            <a:r>
              <a:rPr lang="bg-BG" sz="2000" dirty="0" smtClean="0"/>
              <a:t>е социална морална отговорност, изразяваща се в задължението за увеличаване положителните ефекти и намаляване отрицателните ефекти от бизнеса за обществото.</a:t>
            </a:r>
          </a:p>
        </p:txBody>
      </p:sp>
    </p:spTree>
    <p:extLst>
      <p:ext uri="{BB962C8B-B14F-4D97-AF65-F5344CB8AC3E}">
        <p14:creationId xmlns:p14="http://schemas.microsoft.com/office/powerpoint/2010/main" val="13743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кръглено правоъгълно изнесено означение 1"/>
          <p:cNvSpPr/>
          <p:nvPr/>
        </p:nvSpPr>
        <p:spPr>
          <a:xfrm>
            <a:off x="1043608" y="836712"/>
            <a:ext cx="2088232" cy="864096"/>
          </a:xfrm>
          <a:prstGeom prst="wedgeRoundRectCallout">
            <a:avLst>
              <a:gd name="adj1" fmla="val 42314"/>
              <a:gd name="adj2" fmla="val 111512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„Аз бях просто колело от машината.“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27" y="2492896"/>
            <a:ext cx="3120347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кръглено правоъгълно изнесено означение 3"/>
          <p:cNvSpPr/>
          <p:nvPr/>
        </p:nvSpPr>
        <p:spPr>
          <a:xfrm>
            <a:off x="3527884" y="834422"/>
            <a:ext cx="2088232" cy="792088"/>
          </a:xfrm>
          <a:prstGeom prst="wedgeRoundRectCallout">
            <a:avLst>
              <a:gd name="adj1" fmla="val 8666"/>
              <a:gd name="adj2" fmla="val 115158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„Всеки го правеше.“</a:t>
            </a:r>
          </a:p>
        </p:txBody>
      </p:sp>
      <p:sp>
        <p:nvSpPr>
          <p:cNvPr id="6" name="Закръглено правоъгълно изнесено означение 5"/>
          <p:cNvSpPr/>
          <p:nvPr/>
        </p:nvSpPr>
        <p:spPr>
          <a:xfrm>
            <a:off x="5868144" y="836712"/>
            <a:ext cx="2088232" cy="1080120"/>
          </a:xfrm>
          <a:prstGeom prst="wedgeRoundRectCallout">
            <a:avLst>
              <a:gd name="adj1" fmla="val -36966"/>
              <a:gd name="adj2" fmla="val 90334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i="1" dirty="0">
                <a:latin typeface="+mj-lt"/>
              </a:rPr>
              <a:t>„Ако не го бях направил аз, щеше да го направи друг.“</a:t>
            </a:r>
          </a:p>
        </p:txBody>
      </p:sp>
      <p:sp>
        <p:nvSpPr>
          <p:cNvPr id="7" name="Закръглено правоъгълно изнесено означение 6"/>
          <p:cNvSpPr/>
          <p:nvPr/>
        </p:nvSpPr>
        <p:spPr>
          <a:xfrm>
            <a:off x="1043608" y="2564904"/>
            <a:ext cx="2088232" cy="864096"/>
          </a:xfrm>
          <a:prstGeom prst="wedgeRoundRectCallout">
            <a:avLst>
              <a:gd name="adj1" fmla="val 60290"/>
              <a:gd name="adj2" fmla="val 20373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„Без моето участие щеше да е по-зле.“</a:t>
            </a:r>
          </a:p>
        </p:txBody>
      </p:sp>
      <p:sp>
        <p:nvSpPr>
          <p:cNvPr id="8" name="Закръглено правоъгълно изнесено означение 7"/>
          <p:cNvSpPr/>
          <p:nvPr/>
        </p:nvSpPr>
        <p:spPr>
          <a:xfrm>
            <a:off x="1043608" y="4005064"/>
            <a:ext cx="2088232" cy="792088"/>
          </a:xfrm>
          <a:prstGeom prst="wedgeRoundRectCallout">
            <a:avLst>
              <a:gd name="adj1" fmla="val 59830"/>
              <a:gd name="adj2" fmla="val -19728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„Не ме засягаше.“</a:t>
            </a:r>
          </a:p>
        </p:txBody>
      </p:sp>
      <p:sp>
        <p:nvSpPr>
          <p:cNvPr id="9" name="Закръглено правоъгълно изнесено означение 8"/>
          <p:cNvSpPr/>
          <p:nvPr/>
        </p:nvSpPr>
        <p:spPr>
          <a:xfrm>
            <a:off x="1043608" y="5229200"/>
            <a:ext cx="2088232" cy="792088"/>
          </a:xfrm>
          <a:prstGeom prst="wedgeRoundRectCallout">
            <a:avLst>
              <a:gd name="adj1" fmla="val 83337"/>
              <a:gd name="adj2" fmla="val -109651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„Нищо не знаех за това.“</a:t>
            </a:r>
          </a:p>
        </p:txBody>
      </p:sp>
      <p:sp>
        <p:nvSpPr>
          <p:cNvPr id="10" name="Закръглено правоъгълно изнесено означение 9"/>
          <p:cNvSpPr/>
          <p:nvPr/>
        </p:nvSpPr>
        <p:spPr>
          <a:xfrm>
            <a:off x="3527884" y="5229200"/>
            <a:ext cx="2088232" cy="864096"/>
          </a:xfrm>
          <a:prstGeom prst="wedgeRoundRectCallout">
            <a:avLst>
              <a:gd name="adj1" fmla="val -2395"/>
              <a:gd name="adj2" fmla="val -93853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„Не знаех, че това не е позволено.“</a:t>
            </a:r>
          </a:p>
        </p:txBody>
      </p:sp>
      <p:sp>
        <p:nvSpPr>
          <p:cNvPr id="11" name="Закръглено правоъгълно изнесено означение 10"/>
          <p:cNvSpPr/>
          <p:nvPr/>
        </p:nvSpPr>
        <p:spPr>
          <a:xfrm>
            <a:off x="5868144" y="4941168"/>
            <a:ext cx="2088232" cy="1152128"/>
          </a:xfrm>
          <a:prstGeom prst="wedgeRoundRectCallout">
            <a:avLst>
              <a:gd name="adj1" fmla="val -71535"/>
              <a:gd name="adj2" fmla="val -69432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„Направих само това, което ми беше казано.“</a:t>
            </a:r>
          </a:p>
        </p:txBody>
      </p:sp>
      <p:sp>
        <p:nvSpPr>
          <p:cNvPr id="12" name="Закръглено правоъгълно изнесено означение 11"/>
          <p:cNvSpPr/>
          <p:nvPr/>
        </p:nvSpPr>
        <p:spPr>
          <a:xfrm>
            <a:off x="5940152" y="2567884"/>
            <a:ext cx="2016224" cy="792088"/>
          </a:xfrm>
          <a:prstGeom prst="wedgeRoundRectCallout">
            <a:avLst>
              <a:gd name="adj1" fmla="val -59091"/>
              <a:gd name="adj2" fmla="val 24019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„Не беше моя работа.“</a:t>
            </a:r>
          </a:p>
        </p:txBody>
      </p:sp>
      <p:sp>
        <p:nvSpPr>
          <p:cNvPr id="13" name="Закръглено правоъгълно изнесено означение 12"/>
          <p:cNvSpPr/>
          <p:nvPr/>
        </p:nvSpPr>
        <p:spPr>
          <a:xfrm>
            <a:off x="5872862" y="3751145"/>
            <a:ext cx="2088232" cy="792088"/>
          </a:xfrm>
          <a:prstGeom prst="wedgeRoundRectCallout">
            <a:avLst>
              <a:gd name="adj1" fmla="val -59550"/>
              <a:gd name="adj2" fmla="val 9437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„Нямах избор.“</a:t>
            </a:r>
          </a:p>
        </p:txBody>
      </p:sp>
    </p:spTree>
    <p:extLst>
      <p:ext uri="{BB962C8B-B14F-4D97-AF65-F5344CB8AC3E}">
        <p14:creationId xmlns:p14="http://schemas.microsoft.com/office/powerpoint/2010/main" val="279080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кръглено правоъгълно изнесено означение 1"/>
          <p:cNvSpPr/>
          <p:nvPr/>
        </p:nvSpPr>
        <p:spPr>
          <a:xfrm>
            <a:off x="1043608" y="836712"/>
            <a:ext cx="2088232" cy="864096"/>
          </a:xfrm>
          <a:prstGeom prst="wedgeRoundRectCallout">
            <a:avLst>
              <a:gd name="adj1" fmla="val 42314"/>
              <a:gd name="adj2" fmla="val 111512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„Аз бях просто колело от машината.“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27" y="2492896"/>
            <a:ext cx="3120347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кръглено правоъгълно изнесено означение 3"/>
          <p:cNvSpPr/>
          <p:nvPr/>
        </p:nvSpPr>
        <p:spPr>
          <a:xfrm>
            <a:off x="3527884" y="834422"/>
            <a:ext cx="2088232" cy="792088"/>
          </a:xfrm>
          <a:prstGeom prst="wedgeRoundRectCallout">
            <a:avLst>
              <a:gd name="adj1" fmla="val 8666"/>
              <a:gd name="adj2" fmla="val 115158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„Всеки го правеше.“</a:t>
            </a:r>
          </a:p>
        </p:txBody>
      </p:sp>
      <p:sp>
        <p:nvSpPr>
          <p:cNvPr id="6" name="Закръглено правоъгълно изнесено означение 5"/>
          <p:cNvSpPr/>
          <p:nvPr/>
        </p:nvSpPr>
        <p:spPr>
          <a:xfrm>
            <a:off x="5868144" y="836712"/>
            <a:ext cx="2088232" cy="1080120"/>
          </a:xfrm>
          <a:prstGeom prst="wedgeRoundRectCallout">
            <a:avLst>
              <a:gd name="adj1" fmla="val -36966"/>
              <a:gd name="adj2" fmla="val 90334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i="1" dirty="0">
                <a:latin typeface="+mj-lt"/>
              </a:rPr>
              <a:t>„Ако не го бях направил аз, щеше да го направи друг.“</a:t>
            </a:r>
          </a:p>
        </p:txBody>
      </p:sp>
      <p:sp>
        <p:nvSpPr>
          <p:cNvPr id="7" name="Закръглено правоъгълно изнесено означение 6"/>
          <p:cNvSpPr/>
          <p:nvPr/>
        </p:nvSpPr>
        <p:spPr>
          <a:xfrm>
            <a:off x="1043608" y="2564904"/>
            <a:ext cx="2088232" cy="864096"/>
          </a:xfrm>
          <a:prstGeom prst="wedgeRoundRectCallout">
            <a:avLst>
              <a:gd name="adj1" fmla="val 60290"/>
              <a:gd name="adj2" fmla="val 20373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„Без моето участие щеше да е по-зле.“</a:t>
            </a:r>
          </a:p>
        </p:txBody>
      </p:sp>
      <p:sp>
        <p:nvSpPr>
          <p:cNvPr id="8" name="Закръглено правоъгълно изнесено означение 7"/>
          <p:cNvSpPr/>
          <p:nvPr/>
        </p:nvSpPr>
        <p:spPr>
          <a:xfrm>
            <a:off x="1043608" y="4005064"/>
            <a:ext cx="2088232" cy="792088"/>
          </a:xfrm>
          <a:prstGeom prst="wedgeRoundRectCallout">
            <a:avLst>
              <a:gd name="adj1" fmla="val 59830"/>
              <a:gd name="adj2" fmla="val -19728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„Не ме засягаше.“</a:t>
            </a:r>
          </a:p>
        </p:txBody>
      </p:sp>
      <p:sp>
        <p:nvSpPr>
          <p:cNvPr id="9" name="Закръглено правоъгълно изнесено означение 8"/>
          <p:cNvSpPr/>
          <p:nvPr/>
        </p:nvSpPr>
        <p:spPr>
          <a:xfrm>
            <a:off x="1043608" y="5229200"/>
            <a:ext cx="2088232" cy="792088"/>
          </a:xfrm>
          <a:prstGeom prst="wedgeRoundRectCallout">
            <a:avLst>
              <a:gd name="adj1" fmla="val 83337"/>
              <a:gd name="adj2" fmla="val -109651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„Нищо не знаех за това.“</a:t>
            </a:r>
          </a:p>
        </p:txBody>
      </p:sp>
      <p:sp>
        <p:nvSpPr>
          <p:cNvPr id="10" name="Закръглено правоъгълно изнесено означение 9"/>
          <p:cNvSpPr/>
          <p:nvPr/>
        </p:nvSpPr>
        <p:spPr>
          <a:xfrm>
            <a:off x="3527884" y="5229200"/>
            <a:ext cx="2088232" cy="864096"/>
          </a:xfrm>
          <a:prstGeom prst="wedgeRoundRectCallout">
            <a:avLst>
              <a:gd name="adj1" fmla="val -2395"/>
              <a:gd name="adj2" fmla="val -93853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„Не знаех, че това не е позволено.“</a:t>
            </a:r>
          </a:p>
        </p:txBody>
      </p:sp>
      <p:sp>
        <p:nvSpPr>
          <p:cNvPr id="11" name="Закръглено правоъгълно изнесено означение 10"/>
          <p:cNvSpPr/>
          <p:nvPr/>
        </p:nvSpPr>
        <p:spPr>
          <a:xfrm>
            <a:off x="5868144" y="4941168"/>
            <a:ext cx="2088232" cy="1152128"/>
          </a:xfrm>
          <a:prstGeom prst="wedgeRoundRectCallout">
            <a:avLst>
              <a:gd name="adj1" fmla="val -71535"/>
              <a:gd name="adj2" fmla="val -69432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„Направих само това, което ми беше казано.“</a:t>
            </a:r>
          </a:p>
        </p:txBody>
      </p:sp>
      <p:sp>
        <p:nvSpPr>
          <p:cNvPr id="12" name="Закръглено правоъгълно изнесено означение 11"/>
          <p:cNvSpPr/>
          <p:nvPr/>
        </p:nvSpPr>
        <p:spPr>
          <a:xfrm>
            <a:off x="5940152" y="2567884"/>
            <a:ext cx="2016224" cy="792088"/>
          </a:xfrm>
          <a:prstGeom prst="wedgeRoundRectCallout">
            <a:avLst>
              <a:gd name="adj1" fmla="val -59091"/>
              <a:gd name="adj2" fmla="val 24019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„Не беше моя работа.“</a:t>
            </a:r>
          </a:p>
        </p:txBody>
      </p:sp>
      <p:sp>
        <p:nvSpPr>
          <p:cNvPr id="13" name="Закръглено правоъгълно изнесено означение 12"/>
          <p:cNvSpPr/>
          <p:nvPr/>
        </p:nvSpPr>
        <p:spPr>
          <a:xfrm>
            <a:off x="5872862" y="3751145"/>
            <a:ext cx="2088232" cy="792088"/>
          </a:xfrm>
          <a:prstGeom prst="wedgeRoundRectCallout">
            <a:avLst>
              <a:gd name="adj1" fmla="val -59550"/>
              <a:gd name="adj2" fmla="val 9437"/>
              <a:gd name="adj3" fmla="val 16667"/>
            </a:avLst>
          </a:prstGeom>
          <a:solidFill>
            <a:schemeClr val="lt1"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i="1" dirty="0">
                <a:latin typeface="+mj-lt"/>
              </a:rPr>
              <a:t>„Нямах избор.“</a:t>
            </a:r>
          </a:p>
        </p:txBody>
      </p:sp>
      <p:sp>
        <p:nvSpPr>
          <p:cNvPr id="14" name="Текстово поле 13"/>
          <p:cNvSpPr txBox="1"/>
          <p:nvPr/>
        </p:nvSpPr>
        <p:spPr>
          <a:xfrm rot="8965316" flipH="1" flipV="1">
            <a:off x="1058692" y="1090706"/>
            <a:ext cx="2083361" cy="646331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rgbClr val="C00000"/>
                </a:solidFill>
              </a:rPr>
              <a:t>Незначителният принос</a:t>
            </a:r>
          </a:p>
        </p:txBody>
      </p:sp>
      <p:sp>
        <p:nvSpPr>
          <p:cNvPr id="15" name="Текстово поле 14"/>
          <p:cNvSpPr txBox="1"/>
          <p:nvPr/>
        </p:nvSpPr>
        <p:spPr>
          <a:xfrm rot="8965316" flipH="1" flipV="1">
            <a:off x="3473835" y="1053606"/>
            <a:ext cx="2083361" cy="646331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C00000"/>
                </a:solidFill>
              </a:rPr>
              <a:t>Правило на мнозинството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 rot="8965316" flipH="1" flipV="1">
            <a:off x="5560845" y="1133600"/>
            <a:ext cx="2397860" cy="646331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C00000"/>
                </a:solidFill>
              </a:rPr>
              <a:t>Предопределеният резултат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17" name="Текстово поле 16"/>
          <p:cNvSpPr txBox="1"/>
          <p:nvPr/>
        </p:nvSpPr>
        <p:spPr>
          <a:xfrm rot="8965316" flipH="1" flipV="1">
            <a:off x="992691" y="2704965"/>
            <a:ext cx="2083361" cy="646331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C00000"/>
                </a:solidFill>
              </a:rPr>
              <a:t>По-малкото </a:t>
            </a:r>
          </a:p>
          <a:p>
            <a:pPr algn="ctr"/>
            <a:r>
              <a:rPr lang="bg-BG" b="1" dirty="0" smtClean="0">
                <a:solidFill>
                  <a:srgbClr val="C00000"/>
                </a:solidFill>
              </a:rPr>
              <a:t>зло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18" name="Текстово поле 17"/>
          <p:cNvSpPr txBox="1"/>
          <p:nvPr/>
        </p:nvSpPr>
        <p:spPr>
          <a:xfrm rot="8965316" flipH="1" flipV="1">
            <a:off x="1063148" y="4041937"/>
            <a:ext cx="2083361" cy="646331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C00000"/>
                </a:solidFill>
              </a:rPr>
              <a:t>Маловажното основание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19" name="Текстово поле 18"/>
          <p:cNvSpPr txBox="1"/>
          <p:nvPr/>
        </p:nvSpPr>
        <p:spPr>
          <a:xfrm rot="8965316" flipH="1" flipV="1">
            <a:off x="1135155" y="5244505"/>
            <a:ext cx="2083361" cy="369332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C00000"/>
                </a:solidFill>
              </a:rPr>
              <a:t>Незнанието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20" name="Текстово поле 19"/>
          <p:cNvSpPr txBox="1"/>
          <p:nvPr/>
        </p:nvSpPr>
        <p:spPr>
          <a:xfrm rot="8965316" flipH="1" flipV="1">
            <a:off x="5700929" y="2751867"/>
            <a:ext cx="2410363" cy="369332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C00000"/>
                </a:solidFill>
              </a:rPr>
              <a:t>Некомпетентността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21" name="Текстово поле 20"/>
          <p:cNvSpPr txBox="1"/>
          <p:nvPr/>
        </p:nvSpPr>
        <p:spPr>
          <a:xfrm rot="8965316" flipH="1" flipV="1">
            <a:off x="5887684" y="3962522"/>
            <a:ext cx="2083361" cy="369332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C00000"/>
                </a:solidFill>
              </a:rPr>
              <a:t>Необходимостта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22" name="Текстово поле 21"/>
          <p:cNvSpPr txBox="1"/>
          <p:nvPr/>
        </p:nvSpPr>
        <p:spPr>
          <a:xfrm rot="8965316" flipH="1" flipV="1">
            <a:off x="3547424" y="5194066"/>
            <a:ext cx="2083361" cy="646331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C00000"/>
                </a:solidFill>
              </a:rPr>
              <a:t>Морално невежество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23" name="Текстово поле 22"/>
          <p:cNvSpPr txBox="1"/>
          <p:nvPr/>
        </p:nvSpPr>
        <p:spPr>
          <a:xfrm rot="8965316" flipH="1" flipV="1">
            <a:off x="5959691" y="5244504"/>
            <a:ext cx="2083361" cy="369332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C00000"/>
                </a:solidFill>
              </a:rPr>
              <a:t>Задължението</a:t>
            </a:r>
            <a:endParaRPr lang="bg-BG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900113" y="817563"/>
            <a:ext cx="7272337" cy="739229"/>
          </a:xfrm>
        </p:spPr>
        <p:txBody>
          <a:bodyPr/>
          <a:lstStyle/>
          <a:p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Фактори, повлияващи моралната отговорност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898525" y="1700213"/>
            <a:ext cx="7345363" cy="4105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bg-BG" sz="2000" dirty="0" smtClean="0">
                <a:latin typeface="Constantia" pitchFamily="18" charset="0"/>
              </a:rPr>
              <a:t>“</a:t>
            </a:r>
            <a:r>
              <a:rPr lang="bg-BG" sz="2000" dirty="0" smtClean="0">
                <a:solidFill>
                  <a:schemeClr val="accent2"/>
                </a:solidFill>
                <a:latin typeface="Constantia" pitchFamily="18" charset="0"/>
              </a:rPr>
              <a:t>Много ръце</a:t>
            </a:r>
            <a:r>
              <a:rPr lang="bg-BG" sz="2000" dirty="0" smtClean="0">
                <a:latin typeface="Constantia" pitchFamily="18" charset="0"/>
              </a:rPr>
              <a:t>” – отговорността може да бъде разпределена между много хора в организацията и да се създаде на “вакуум на отговорността”. (</a:t>
            </a:r>
            <a:r>
              <a:rPr lang="bg-BG" sz="2000" i="1" u="sng" dirty="0" smtClean="0">
                <a:solidFill>
                  <a:srgbClr val="C00000"/>
                </a:solidFill>
                <a:latin typeface="Constantia" pitchFamily="18" charset="0"/>
              </a:rPr>
              <a:t>примера с ферибота</a:t>
            </a:r>
            <a:r>
              <a:rPr lang="bg-BG" sz="2000" dirty="0" smtClean="0">
                <a:latin typeface="Constantia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bg-BG" sz="2000" dirty="0" smtClean="0">
                <a:solidFill>
                  <a:schemeClr val="accent2"/>
                </a:solidFill>
                <a:latin typeface="Constantia" pitchFamily="18" charset="0"/>
              </a:rPr>
              <a:t>Всеотдайност</a:t>
            </a:r>
            <a:r>
              <a:rPr lang="bg-BG" sz="2000" dirty="0" smtClean="0">
                <a:latin typeface="Constantia" pitchFamily="18" charset="0"/>
              </a:rPr>
              <a:t> (</a:t>
            </a:r>
            <a:r>
              <a:rPr lang="bg-BG" sz="2000" u="sng" dirty="0" smtClean="0">
                <a:solidFill>
                  <a:srgbClr val="C00000"/>
                </a:solidFill>
                <a:latin typeface="Constantia" pitchFamily="18" charset="0"/>
              </a:rPr>
              <a:t>експерименти на </a:t>
            </a:r>
            <a:r>
              <a:rPr lang="bg-BG" sz="2000" u="sng" dirty="0" err="1" smtClean="0">
                <a:solidFill>
                  <a:srgbClr val="C00000"/>
                </a:solidFill>
                <a:latin typeface="Constantia" pitchFamily="18" charset="0"/>
              </a:rPr>
              <a:t>Милграм</a:t>
            </a:r>
            <a:r>
              <a:rPr lang="bg-BG" sz="2000" dirty="0" smtClean="0">
                <a:latin typeface="Constantia" pitchFamily="18" charset="0"/>
              </a:rPr>
              <a:t>).</a:t>
            </a:r>
          </a:p>
          <a:p>
            <a:pPr>
              <a:lnSpc>
                <a:spcPct val="80000"/>
              </a:lnSpc>
            </a:pPr>
            <a:r>
              <a:rPr lang="bg-BG" sz="2000" dirty="0" smtClean="0">
                <a:solidFill>
                  <a:schemeClr val="accent2"/>
                </a:solidFill>
                <a:latin typeface="Constantia" pitchFamily="18" charset="0"/>
              </a:rPr>
              <a:t>Групово мислене</a:t>
            </a:r>
            <a:r>
              <a:rPr lang="bg-BG" sz="2000" dirty="0" smtClean="0">
                <a:latin typeface="Constantia" pitchFamily="18" charset="0"/>
              </a:rPr>
              <a:t> – членовете на дадена група се придържат към това, което смятат, че е мнението на мнозинството; натиск от групата.</a:t>
            </a:r>
          </a:p>
          <a:p>
            <a:pPr>
              <a:lnSpc>
                <a:spcPct val="80000"/>
              </a:lnSpc>
            </a:pPr>
            <a:r>
              <a:rPr lang="bg-BG" sz="2000" dirty="0" smtClean="0">
                <a:solidFill>
                  <a:schemeClr val="accent2"/>
                </a:solidFill>
                <a:latin typeface="Constantia" pitchFamily="18" charset="0"/>
              </a:rPr>
              <a:t>Организационната структура</a:t>
            </a:r>
            <a:r>
              <a:rPr lang="bg-BG" sz="2000" dirty="0" smtClean="0">
                <a:latin typeface="Constantia" pitchFamily="18" charset="0"/>
              </a:rPr>
              <a:t> – заплащане на процент от печалбата, двойно обвързване.</a:t>
            </a:r>
          </a:p>
          <a:p>
            <a:pPr>
              <a:lnSpc>
                <a:spcPct val="80000"/>
              </a:lnSpc>
            </a:pPr>
            <a:r>
              <a:rPr lang="bg-BG" sz="2000" dirty="0" smtClean="0">
                <a:solidFill>
                  <a:schemeClr val="accent2"/>
                </a:solidFill>
                <a:latin typeface="Constantia" pitchFamily="18" charset="0"/>
              </a:rPr>
              <a:t>Опростяване на сложна ситуация и </a:t>
            </a:r>
            <a:r>
              <a:rPr lang="bg-BG" sz="2000" dirty="0" err="1" smtClean="0">
                <a:solidFill>
                  <a:schemeClr val="accent2"/>
                </a:solidFill>
                <a:latin typeface="Constantia" pitchFamily="18" charset="0"/>
              </a:rPr>
              <a:t>самокатегоризация</a:t>
            </a:r>
            <a:r>
              <a:rPr lang="bg-BG" sz="2000" dirty="0" smtClean="0">
                <a:latin typeface="Constantia" pitchFamily="18" charset="0"/>
              </a:rPr>
              <a:t>. (</a:t>
            </a:r>
            <a:r>
              <a:rPr lang="bg-BG" sz="2000" i="1" u="sng" dirty="0" smtClean="0">
                <a:solidFill>
                  <a:srgbClr val="C00000"/>
                </a:solidFill>
                <a:latin typeface="Constantia" pitchFamily="18" charset="0"/>
              </a:rPr>
              <a:t>примера с изследователя и биологичното оръжие</a:t>
            </a:r>
            <a:r>
              <a:rPr lang="bg-BG" sz="2000" dirty="0" smtClean="0">
                <a:latin typeface="Constantia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bg-BG" sz="2000" dirty="0" smtClean="0">
                <a:solidFill>
                  <a:schemeClr val="accent2"/>
                </a:solidFill>
                <a:latin typeface="Constantia" pitchFamily="18" charset="0"/>
              </a:rPr>
              <a:t>Деперсонализация</a:t>
            </a:r>
            <a:r>
              <a:rPr lang="bg-BG" sz="2000" dirty="0" smtClean="0">
                <a:latin typeface="Constantia" pitchFamily="18" charset="0"/>
              </a:rPr>
              <a:t> като начин за опростяване на сложни решения – изчисляване на човешкото страдание в суми, превръщане на пациентите в “легло номер”.</a:t>
            </a:r>
          </a:p>
        </p:txBody>
      </p:sp>
    </p:spTree>
    <p:extLst>
      <p:ext uri="{BB962C8B-B14F-4D97-AF65-F5344CB8AC3E}">
        <p14:creationId xmlns:p14="http://schemas.microsoft.com/office/powerpoint/2010/main" val="8379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0" y="817760"/>
            <a:ext cx="7685780" cy="5419552"/>
          </a:xfrm>
          <a:prstGeom prst="rect">
            <a:avLst/>
          </a:prstGeom>
        </p:spPr>
      </p:pic>
      <p:sp>
        <p:nvSpPr>
          <p:cNvPr id="2" name="Правоъгълник 1"/>
          <p:cNvSpPr/>
          <p:nvPr/>
        </p:nvSpPr>
        <p:spPr>
          <a:xfrm>
            <a:off x="2483768" y="2478375"/>
            <a:ext cx="4738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bg-BG" sz="2000" b="1" i="1" dirty="0">
                <a:solidFill>
                  <a:srgbClr val="C00000"/>
                </a:solidFill>
                <a:latin typeface="+mj-lt"/>
              </a:rPr>
              <a:t>Бизнес етиката се занимава с въпроса дали дадени бизнес практики са приемливи. </a:t>
            </a:r>
            <a:endParaRPr lang="bg-BG" sz="2000" b="1" i="1" dirty="0" smtClean="0">
              <a:solidFill>
                <a:srgbClr val="C00000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bg-BG" sz="2000" i="1" dirty="0" smtClean="0">
                <a:latin typeface="+mj-lt"/>
              </a:rPr>
              <a:t>Например </a:t>
            </a:r>
            <a:r>
              <a:rPr lang="bg-BG" sz="2000" i="1" dirty="0">
                <a:latin typeface="+mj-lt"/>
              </a:rPr>
              <a:t>може ли продавач да пропуска информация за безопасност на продукт при представянето му на клиент? </a:t>
            </a:r>
            <a:endParaRPr lang="bg-BG" sz="2000" dirty="0">
              <a:latin typeface="+mj-lt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2123728" y="76470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Дефиниции</a:t>
            </a:r>
            <a:endParaRPr lang="bg-BG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683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на отговорността</a:t>
            </a:r>
            <a:endParaRPr lang="bg-BG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sz="2000" dirty="0" smtClean="0">
                <a:solidFill>
                  <a:schemeClr val="accent2"/>
                </a:solidFill>
                <a:latin typeface="+mj-lt"/>
              </a:rPr>
              <a:t>1. На ниво структура на организацията </a:t>
            </a:r>
            <a:r>
              <a:rPr lang="bg-BG" sz="2000" dirty="0" smtClean="0">
                <a:latin typeface="+mj-lt"/>
              </a:rPr>
              <a:t>– ясни отговорности и компетенции</a:t>
            </a:r>
          </a:p>
          <a:p>
            <a:pPr marL="0" indent="0">
              <a:buNone/>
            </a:pPr>
            <a:endParaRPr lang="bg-BG" sz="2000" i="1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tx2"/>
                </a:solidFill>
                <a:latin typeface="+mj-lt"/>
              </a:rPr>
              <a:t>Whistleblowing</a:t>
            </a:r>
            <a:r>
              <a:rPr lang="bg-BG" sz="2000" dirty="0" smtClean="0">
                <a:latin typeface="+mj-lt"/>
              </a:rPr>
              <a:t> (разобличаване) – ситуация, при която вътрешен човек публично разобличава нередности в собствената си организация. Това е начин за вътрешна критика. Това е финална стъпка на поемане на отговорност.</a:t>
            </a:r>
            <a:endParaRPr lang="bg-BG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516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955253"/>
          </a:xfrm>
        </p:spPr>
        <p:txBody>
          <a:bodyPr/>
          <a:lstStyle/>
          <a:p>
            <a:r>
              <a:rPr lang="bg-BG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на отговорността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87625" y="1844825"/>
            <a:ext cx="6768752" cy="3878114"/>
          </a:xfrm>
        </p:spPr>
        <p:txBody>
          <a:bodyPr/>
          <a:lstStyle/>
          <a:p>
            <a:pPr marL="0" indent="0">
              <a:buNone/>
            </a:pPr>
            <a:r>
              <a:rPr lang="bg-BG" sz="2000" dirty="0" smtClean="0">
                <a:latin typeface="+mj-lt"/>
              </a:rPr>
              <a:t>Критерии за </a:t>
            </a:r>
            <a:r>
              <a:rPr lang="en-US" sz="2000" dirty="0" smtClean="0">
                <a:latin typeface="+mj-lt"/>
              </a:rPr>
              <a:t>whistleblowing:</a:t>
            </a:r>
          </a:p>
          <a:p>
            <a:r>
              <a:rPr lang="bg-BG" sz="2000" dirty="0" smtClean="0">
                <a:latin typeface="+mj-lt"/>
              </a:rPr>
              <a:t>Риск от сериозна вреда за обществото, в противен случаи вътрешните проблеми трябва да се повдигат първо в организацията.</a:t>
            </a:r>
          </a:p>
          <a:p>
            <a:r>
              <a:rPr lang="bg-BG" sz="2000" dirty="0" smtClean="0">
                <a:latin typeface="+mj-lt"/>
              </a:rPr>
              <a:t>Ясни индикации и наличие на доказателства.</a:t>
            </a:r>
          </a:p>
          <a:p>
            <a:r>
              <a:rPr lang="bg-BG" sz="2000" dirty="0" smtClean="0">
                <a:latin typeface="+mj-lt"/>
              </a:rPr>
              <a:t>Пропорционалност между интересите, които се защитават и тези, които се накърняват.</a:t>
            </a:r>
          </a:p>
          <a:p>
            <a:r>
              <a:rPr lang="bg-BG" sz="2000" dirty="0" smtClean="0">
                <a:latin typeface="+mj-lt"/>
              </a:rPr>
              <a:t>Последно средство на избор.</a:t>
            </a:r>
          </a:p>
          <a:p>
            <a:r>
              <a:rPr lang="bg-BG" sz="2000" dirty="0" smtClean="0">
                <a:latin typeface="+mj-lt"/>
              </a:rPr>
              <a:t>Ще доведе до предприемане на ефективни промени.</a:t>
            </a:r>
          </a:p>
          <a:p>
            <a:r>
              <a:rPr lang="bg-BG" sz="2000" dirty="0" smtClean="0">
                <a:latin typeface="+mj-lt"/>
              </a:rPr>
              <a:t>Чиста мотивация.</a:t>
            </a:r>
          </a:p>
          <a:p>
            <a:pPr marL="0" indent="0">
              <a:buNone/>
            </a:pPr>
            <a:endParaRPr lang="bg-BG" sz="2000" dirty="0" smtClean="0">
              <a:latin typeface="+mj-lt"/>
            </a:endParaRPr>
          </a:p>
          <a:p>
            <a:pPr marL="0" indent="0">
              <a:buNone/>
            </a:pPr>
            <a:endParaRPr lang="bg-BG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53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034">
            <a:off x="971600" y="908720"/>
            <a:ext cx="2104454" cy="2119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54912"/>
            <a:ext cx="4032448" cy="5266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46" y="4518620"/>
            <a:ext cx="269875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ово поле 5"/>
          <p:cNvSpPr txBox="1"/>
          <p:nvPr/>
        </p:nvSpPr>
        <p:spPr>
          <a:xfrm rot="20780707">
            <a:off x="1152549" y="3268975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C00000"/>
                </a:solidFill>
                <a:latin typeface="+mj-lt"/>
              </a:rPr>
              <a:t>Случаят с разкриването на експеримента в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Tuskegee – </a:t>
            </a:r>
            <a:r>
              <a:rPr lang="bg-BG" b="1" dirty="0" smtClean="0">
                <a:solidFill>
                  <a:srgbClr val="C00000"/>
                </a:solidFill>
                <a:latin typeface="+mj-lt"/>
              </a:rPr>
              <a:t>стр. 43</a:t>
            </a:r>
            <a:endParaRPr lang="bg-BG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36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187624" y="69269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Последици от разобличаването</a:t>
            </a:r>
            <a:endParaRPr lang="bg-BG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55577" y="1340768"/>
          <a:ext cx="7632848" cy="48768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3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+mj-lt"/>
                        </a:rPr>
                        <a:t>Групиране на последиците</a:t>
                      </a:r>
                      <a:endParaRPr lang="bg-BG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+mj-lt"/>
                        </a:rPr>
                        <a:t>Конкретни примери</a:t>
                      </a:r>
                      <a:endParaRPr lang="bg-BG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+mj-lt"/>
                        </a:rPr>
                        <a:t>Емоционални последици</a:t>
                      </a:r>
                      <a:endParaRPr lang="bg-BG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+mj-lt"/>
                        </a:rPr>
                        <a:t>Чувство на обезверяване, безсилие, неудовлетвореност, унижение</a:t>
                      </a:r>
                      <a:endParaRPr lang="bg-BG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+mj-lt"/>
                        </a:rPr>
                        <a:t>Професионални последици</a:t>
                      </a:r>
                      <a:endParaRPr lang="bg-BG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+mj-lt"/>
                        </a:rPr>
                        <a:t>Враждебност, изолация, дисциплинарни наказания, подигравки от колеги, заплашване, порицание, трансфер на по-неблагоприятно работно място, натиск за подаване на оставка, затрудняване на работата на лицето</a:t>
                      </a:r>
                      <a:endParaRPr lang="bg-BG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+mj-lt"/>
                        </a:rPr>
                        <a:t>Здравословни последици</a:t>
                      </a:r>
                      <a:endParaRPr lang="bg-BG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+mj-lt"/>
                        </a:rPr>
                        <a:t>Безсъние, главоболие, изтощение, нарушения на храносмилането, засилено тютюнопушене</a:t>
                      </a:r>
                      <a:endParaRPr lang="bg-BG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+mj-lt"/>
                        </a:rPr>
                        <a:t>Последици за организацията</a:t>
                      </a:r>
                      <a:endParaRPr lang="bg-BG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+mj-lt"/>
                        </a:rPr>
                        <a:t>Паника от </a:t>
                      </a:r>
                      <a:r>
                        <a:rPr lang="bg-BG" sz="2000" dirty="0" err="1">
                          <a:effectLst/>
                          <a:latin typeface="+mj-lt"/>
                        </a:rPr>
                        <a:t>последваща</a:t>
                      </a:r>
                      <a:r>
                        <a:rPr lang="bg-BG" sz="2000" dirty="0">
                          <a:effectLst/>
                          <a:latin typeface="+mj-lt"/>
                        </a:rPr>
                        <a:t> инспекция, невъзможност за разграничаване на виновните от невинните лица</a:t>
                      </a:r>
                      <a:endParaRPr lang="bg-BG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7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на отговорността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sz="2000" dirty="0" smtClean="0">
                <a:solidFill>
                  <a:schemeClr val="accent2"/>
                </a:solidFill>
                <a:latin typeface="+mj-lt"/>
              </a:rPr>
              <a:t>2. На ниво организационна култура </a:t>
            </a:r>
            <a:r>
              <a:rPr lang="bg-BG" sz="2000" dirty="0" smtClean="0">
                <a:latin typeface="+mj-lt"/>
              </a:rPr>
              <a:t>– служителите трябва да искат и да могат да задават въпроси, идеи, да споделят тревогите си, да изразят възмущението си.</a:t>
            </a:r>
          </a:p>
          <a:p>
            <a:pPr marL="0" indent="0">
              <a:buNone/>
            </a:pPr>
            <a:endParaRPr lang="bg-BG" sz="2000" dirty="0">
              <a:latin typeface="+mj-lt"/>
            </a:endParaRPr>
          </a:p>
          <a:p>
            <a:pPr marL="0" indent="0">
              <a:buNone/>
            </a:pPr>
            <a:r>
              <a:rPr lang="bg-BG" sz="2000" dirty="0" smtClean="0">
                <a:solidFill>
                  <a:schemeClr val="accent2"/>
                </a:solidFill>
                <a:latin typeface="+mj-lt"/>
              </a:rPr>
              <a:t>3. На ниво индивидуална компетентност </a:t>
            </a:r>
            <a:r>
              <a:rPr lang="bg-BG" sz="2000" dirty="0" smtClean="0">
                <a:latin typeface="+mj-lt"/>
              </a:rPr>
              <a:t>– отговорността като морална добродетел – интересува се от това дали дадено решение е добре обмислено, включително последиците за интересите и правата на въвлечените страни.</a:t>
            </a:r>
            <a:endParaRPr lang="bg-BG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20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 rot="847117">
            <a:off x="4214593" y="89815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Задача </a:t>
            </a:r>
            <a:r>
              <a:rPr lang="bg-BG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bg-BG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RightUp"/>
            <a:lightRig rig="threePt" dir="t"/>
          </a:scene3d>
        </p:spPr>
      </p:pic>
      <p:sp>
        <p:nvSpPr>
          <p:cNvPr id="2" name="Текстово поле 1"/>
          <p:cNvSpPr txBox="1"/>
          <p:nvPr/>
        </p:nvSpPr>
        <p:spPr>
          <a:xfrm>
            <a:off x="1871700" y="2060848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i="1" dirty="0" smtClean="0">
                <a:latin typeface="+mj-lt"/>
              </a:rPr>
              <a:t>Вие </a:t>
            </a:r>
            <a:r>
              <a:rPr lang="bg-BG" sz="2400" i="1" dirty="0">
                <a:latin typeface="+mj-lt"/>
              </a:rPr>
              <a:t>се включвате в приятелски мач, по време на който Ваш съотборник извършва нарушение спрямо противников играч. Нарушението остава незабелязано от съдията. Друг Ваш съотборник, обаче, спира играта и уведомява съдията за нарушението.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935596" y="508518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rgbClr val="C00000"/>
                </a:solidFill>
                <a:latin typeface="+mj-lt"/>
              </a:rPr>
              <a:t>О</a:t>
            </a:r>
            <a:r>
              <a:rPr lang="bg-BG" sz="2400" b="1" dirty="0" smtClean="0">
                <a:solidFill>
                  <a:srgbClr val="C00000"/>
                </a:solidFill>
                <a:latin typeface="+mj-lt"/>
              </a:rPr>
              <a:t>пределете </a:t>
            </a:r>
            <a:r>
              <a:rPr lang="bg-BG" sz="2400" b="1" dirty="0">
                <a:solidFill>
                  <a:srgbClr val="C00000"/>
                </a:solidFill>
                <a:latin typeface="+mj-lt"/>
              </a:rPr>
              <a:t>по скалата от 1 до 10 реакцията си спрямо сигнализиращото </a:t>
            </a:r>
            <a:r>
              <a:rPr lang="bg-BG" sz="2400" b="1" dirty="0" smtClean="0">
                <a:solidFill>
                  <a:srgbClr val="C00000"/>
                </a:solidFill>
                <a:latin typeface="+mj-lt"/>
              </a:rPr>
              <a:t>лице.</a:t>
            </a:r>
            <a:endParaRPr lang="bg-BG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437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 rot="847117">
            <a:off x="4214593" y="89815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Задача </a:t>
            </a:r>
            <a:r>
              <a:rPr lang="bg-BG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935596" y="508518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rgbClr val="C00000"/>
                </a:solidFill>
                <a:latin typeface="+mj-lt"/>
              </a:rPr>
              <a:t>О</a:t>
            </a:r>
            <a:r>
              <a:rPr lang="bg-BG" sz="2400" b="1" dirty="0" smtClean="0">
                <a:solidFill>
                  <a:srgbClr val="C00000"/>
                </a:solidFill>
                <a:latin typeface="+mj-lt"/>
              </a:rPr>
              <a:t>пределете </a:t>
            </a:r>
            <a:r>
              <a:rPr lang="bg-BG" sz="2400" b="1" dirty="0">
                <a:solidFill>
                  <a:srgbClr val="C00000"/>
                </a:solidFill>
                <a:latin typeface="+mj-lt"/>
              </a:rPr>
              <a:t>по скалата от 1 до 10 реакцията си спрямо сигнализиращото </a:t>
            </a:r>
            <a:r>
              <a:rPr lang="bg-BG" sz="2400" b="1" dirty="0" smtClean="0">
                <a:solidFill>
                  <a:srgbClr val="C00000"/>
                </a:solidFill>
                <a:latin typeface="+mj-lt"/>
              </a:rPr>
              <a:t>лице.</a:t>
            </a:r>
            <a:endParaRPr lang="bg-BG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RightUp"/>
            <a:lightRig rig="threePt" dir="t"/>
          </a:scene3d>
        </p:spPr>
      </p:pic>
      <p:sp>
        <p:nvSpPr>
          <p:cNvPr id="3" name="Текстово поле 2"/>
          <p:cNvSpPr txBox="1"/>
          <p:nvPr/>
        </p:nvSpPr>
        <p:spPr>
          <a:xfrm>
            <a:off x="1619672" y="1916832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i="1" dirty="0">
                <a:latin typeface="+mj-lt"/>
              </a:rPr>
              <a:t>В днешния ежедневник прочитате, че строителна компания е предоставила доказателства за съществуващи строителни практики, които застрашават здравето и са в разрез с нормите за безопасност и които са довели до сериозни наранявания или фатални случаи през последните 2 години.</a:t>
            </a:r>
          </a:p>
        </p:txBody>
      </p:sp>
    </p:spTree>
    <p:extLst>
      <p:ext uri="{BB962C8B-B14F-4D97-AF65-F5344CB8AC3E}">
        <p14:creationId xmlns:p14="http://schemas.microsoft.com/office/powerpoint/2010/main" val="21122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 rot="847117">
            <a:off x="4214593" y="89815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Задача </a:t>
            </a:r>
            <a:r>
              <a:rPr lang="bg-BG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RightUp"/>
            <a:lightRig rig="threePt" dir="t"/>
          </a:scene3d>
        </p:spPr>
      </p:pic>
      <p:sp>
        <p:nvSpPr>
          <p:cNvPr id="4" name="Текстово поле 3"/>
          <p:cNvSpPr txBox="1"/>
          <p:nvPr/>
        </p:nvSpPr>
        <p:spPr>
          <a:xfrm>
            <a:off x="1763688" y="1844824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i="1" dirty="0">
                <a:latin typeface="+mj-lt"/>
              </a:rPr>
              <a:t>Вие работите във фирма произвеждаща леки автомобили. Ваш колега, когото не познавате лично, разкрива в медиите информация за потенциално </a:t>
            </a:r>
            <a:r>
              <a:rPr lang="bg-BG" sz="2400" i="1" dirty="0" err="1">
                <a:latin typeface="+mj-lt"/>
              </a:rPr>
              <a:t>животозастрашаващ</a:t>
            </a:r>
            <a:r>
              <a:rPr lang="bg-BG" sz="2400" i="1" dirty="0">
                <a:latin typeface="+mj-lt"/>
              </a:rPr>
              <a:t> дефект в най-продавания модел автомобили на фирмата. Продажбите на въпросния модел спадат главоломно и се налагат големи съкращения на персонал.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935596" y="519029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rgbClr val="C00000"/>
                </a:solidFill>
                <a:latin typeface="+mj-lt"/>
              </a:rPr>
              <a:t>О</a:t>
            </a:r>
            <a:r>
              <a:rPr lang="bg-BG" sz="2400" b="1" dirty="0" smtClean="0">
                <a:solidFill>
                  <a:srgbClr val="C00000"/>
                </a:solidFill>
                <a:latin typeface="+mj-lt"/>
              </a:rPr>
              <a:t>пределете </a:t>
            </a:r>
            <a:r>
              <a:rPr lang="bg-BG" sz="2400" b="1" dirty="0">
                <a:solidFill>
                  <a:srgbClr val="C00000"/>
                </a:solidFill>
                <a:latin typeface="+mj-lt"/>
              </a:rPr>
              <a:t>по скалата от 1 до 10 реакцията си спрямо сигнализиращото </a:t>
            </a:r>
            <a:r>
              <a:rPr lang="bg-BG" sz="2400" b="1" dirty="0" smtClean="0">
                <a:solidFill>
                  <a:srgbClr val="C00000"/>
                </a:solidFill>
                <a:latin typeface="+mj-lt"/>
              </a:rPr>
              <a:t>лице.</a:t>
            </a:r>
            <a:endParaRPr lang="bg-BG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64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95375" y="692696"/>
            <a:ext cx="6964363" cy="96656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 от изучаване на бизнес етика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59632" y="1628801"/>
            <a:ext cx="6624735" cy="4320480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sz="2000" dirty="0">
                <a:latin typeface="+mj-lt"/>
              </a:rPr>
              <a:t>Да бъдеш „добър </a:t>
            </a:r>
            <a:r>
              <a:rPr lang="bg-BG" sz="2000" dirty="0" smtClean="0">
                <a:latin typeface="+mj-lt"/>
              </a:rPr>
              <a:t>човек“не </a:t>
            </a:r>
            <a:r>
              <a:rPr lang="bg-BG" sz="2000" dirty="0">
                <a:latin typeface="+mj-lt"/>
              </a:rPr>
              <a:t>е достатъчно условие за вземане на добри решения в </a:t>
            </a:r>
            <a:r>
              <a:rPr lang="bg-BG" sz="2000" dirty="0" smtClean="0">
                <a:latin typeface="+mj-lt"/>
              </a:rPr>
              <a:t>бизнеса </a:t>
            </a:r>
            <a:r>
              <a:rPr lang="bg-BG" sz="2000" dirty="0" smtClean="0">
                <a:latin typeface="+mj-lt"/>
                <a:sym typeface="Symbol"/>
              </a:rPr>
              <a:t> </a:t>
            </a:r>
            <a:r>
              <a:rPr lang="bg-BG" sz="2000" dirty="0" smtClean="0">
                <a:latin typeface="+mj-lt"/>
              </a:rPr>
              <a:t>личният </a:t>
            </a:r>
            <a:r>
              <a:rPr lang="bg-BG" sz="2000" dirty="0">
                <a:latin typeface="+mj-lt"/>
              </a:rPr>
              <a:t>морален опит </a:t>
            </a:r>
            <a:r>
              <a:rPr lang="bg-BG" sz="2000" dirty="0" smtClean="0">
                <a:latin typeface="+mj-lt"/>
              </a:rPr>
              <a:t>е различен </a:t>
            </a:r>
            <a:r>
              <a:rPr lang="bg-BG" sz="2000" dirty="0">
                <a:latin typeface="+mj-lt"/>
              </a:rPr>
              <a:t>от контекста, с който личността се сблъсква в </a:t>
            </a:r>
            <a:r>
              <a:rPr lang="bg-BG" sz="2000" dirty="0" smtClean="0">
                <a:latin typeface="+mj-lt"/>
              </a:rPr>
              <a:t>бизнеса.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sz="2000" dirty="0" smtClean="0">
                <a:latin typeface="+mj-lt"/>
              </a:rPr>
              <a:t>Независимо </a:t>
            </a:r>
            <a:r>
              <a:rPr lang="bg-BG" sz="2000" dirty="0">
                <a:latin typeface="+mj-lt"/>
              </a:rPr>
              <a:t>от преценката на отделния индивид за правилността на дадено действие, ако обществото го прецени като неетично, това директно влияе върху способността на бизнес организацията да постигане целите си.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sz="2000" dirty="0">
                <a:latin typeface="+mj-lt"/>
              </a:rPr>
              <a:t>Личните морални </a:t>
            </a:r>
            <a:r>
              <a:rPr lang="bg-BG" sz="2000" dirty="0" smtClean="0">
                <a:latin typeface="+mj-lt"/>
              </a:rPr>
              <a:t>ценности </a:t>
            </a:r>
            <a:r>
              <a:rPr lang="bg-BG" sz="2000" dirty="0">
                <a:latin typeface="+mj-lt"/>
              </a:rPr>
              <a:t>са предпоставка за вземане на добри решения, но са недостатъчни за разрешаване на сложни етични дилеми в бизнеса.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Разлика между обичайно взимане на решение и етично решение</a:t>
            </a:r>
            <a:endParaRPr lang="bg-BG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sz="2000" dirty="0" smtClean="0">
                <a:latin typeface="+mj-lt"/>
              </a:rPr>
              <a:t>За </a:t>
            </a:r>
            <a:r>
              <a:rPr lang="bg-BG" sz="2000" b="1" i="1" dirty="0" smtClean="0">
                <a:solidFill>
                  <a:schemeClr val="accent2"/>
                </a:solidFill>
                <a:latin typeface="+mj-lt"/>
              </a:rPr>
              <a:t>етично решение </a:t>
            </a:r>
            <a:r>
              <a:rPr lang="bg-BG" sz="2000" dirty="0" smtClean="0">
                <a:latin typeface="+mj-lt"/>
              </a:rPr>
              <a:t>говорим тогава, когато общоприетите практики вече са недостатъчни и сме изправени пред отговорността да претеглим ценностите и да вземем решение за ситуация, в която не сме се оказвали до момента.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bg-BG" sz="2000" dirty="0" smtClean="0">
                <a:latin typeface="+mj-lt"/>
              </a:rPr>
              <a:t>При </a:t>
            </a:r>
            <a:r>
              <a:rPr lang="bg-BG" sz="2000" b="1" i="1" dirty="0" smtClean="0">
                <a:solidFill>
                  <a:schemeClr val="accent2"/>
                </a:solidFill>
                <a:latin typeface="+mj-lt"/>
              </a:rPr>
              <a:t>обичайното решение </a:t>
            </a:r>
            <a:r>
              <a:rPr lang="bg-BG" sz="2000" dirty="0" smtClean="0">
                <a:latin typeface="+mj-lt"/>
              </a:rPr>
              <a:t>и при етичното решение се поставя различен акцент върху собствените ценности и общоприетите в компанията практики.</a:t>
            </a:r>
            <a:endParaRPr lang="bg-BG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0" y="817760"/>
            <a:ext cx="7685780" cy="5419552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2483769" y="2845385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i="1" dirty="0">
                <a:solidFill>
                  <a:srgbClr val="C00000"/>
                </a:solidFill>
                <a:latin typeface="+mj-lt"/>
              </a:rPr>
              <a:t>Бизнес етиката предлага начини за развитие на етичното поведение в организацията. </a:t>
            </a: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2123728" y="76470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Дефиниции</a:t>
            </a:r>
            <a:endParaRPr lang="bg-BG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80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8324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Ползи от бизнес етиката</a:t>
            </a:r>
            <a:endParaRPr lang="bg-BG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кръглен правоъгълник 3"/>
          <p:cNvSpPr/>
          <p:nvPr/>
        </p:nvSpPr>
        <p:spPr>
          <a:xfrm>
            <a:off x="1116013" y="3141663"/>
            <a:ext cx="194310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dirty="0"/>
              <a:t>Етичен климат в организацията</a:t>
            </a:r>
          </a:p>
        </p:txBody>
      </p:sp>
      <p:sp>
        <p:nvSpPr>
          <p:cNvPr id="5" name="Закръглен правоъгълник 4"/>
          <p:cNvSpPr/>
          <p:nvPr/>
        </p:nvSpPr>
        <p:spPr>
          <a:xfrm>
            <a:off x="3708400" y="1844675"/>
            <a:ext cx="1871663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dirty="0"/>
              <a:t>Лоялност и доверие сред работещите</a:t>
            </a:r>
          </a:p>
        </p:txBody>
      </p:sp>
      <p:sp>
        <p:nvSpPr>
          <p:cNvPr id="6" name="Закръглен правоъгълник 5"/>
          <p:cNvSpPr/>
          <p:nvPr/>
        </p:nvSpPr>
        <p:spPr>
          <a:xfrm>
            <a:off x="3708400" y="3141663"/>
            <a:ext cx="1871663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dirty="0"/>
              <a:t>Преданост и доверие сред инвеститорите</a:t>
            </a:r>
          </a:p>
        </p:txBody>
      </p:sp>
      <p:sp>
        <p:nvSpPr>
          <p:cNvPr id="7" name="Закръглен правоъгълник 6"/>
          <p:cNvSpPr/>
          <p:nvPr/>
        </p:nvSpPr>
        <p:spPr>
          <a:xfrm>
            <a:off x="3563938" y="4437063"/>
            <a:ext cx="216058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dirty="0"/>
              <a:t>Удовлетвореност и доверие сред клиентите</a:t>
            </a:r>
          </a:p>
        </p:txBody>
      </p:sp>
      <p:sp>
        <p:nvSpPr>
          <p:cNvPr id="8" name="Закръглен правоъгълник 7"/>
          <p:cNvSpPr/>
          <p:nvPr/>
        </p:nvSpPr>
        <p:spPr>
          <a:xfrm>
            <a:off x="6300788" y="3141663"/>
            <a:ext cx="1439862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dirty="0"/>
              <a:t>Печалба</a:t>
            </a:r>
          </a:p>
        </p:txBody>
      </p:sp>
      <p:cxnSp>
        <p:nvCxnSpPr>
          <p:cNvPr id="10" name="Съединител &quot;права стрелка&quot; 9"/>
          <p:cNvCxnSpPr>
            <a:stCxn id="4" idx="3"/>
            <a:endCxn id="6" idx="1"/>
          </p:cNvCxnSpPr>
          <p:nvPr/>
        </p:nvCxnSpPr>
        <p:spPr>
          <a:xfrm>
            <a:off x="3059113" y="3573463"/>
            <a:ext cx="6492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ъединител &quot;права стрелка&quot; 14"/>
          <p:cNvCxnSpPr>
            <a:stCxn id="6" idx="3"/>
            <a:endCxn id="8" idx="1"/>
          </p:cNvCxnSpPr>
          <p:nvPr/>
        </p:nvCxnSpPr>
        <p:spPr>
          <a:xfrm>
            <a:off x="5580063" y="3573463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аво съединение 23"/>
          <p:cNvCxnSpPr/>
          <p:nvPr/>
        </p:nvCxnSpPr>
        <p:spPr>
          <a:xfrm>
            <a:off x="3276600" y="2276475"/>
            <a:ext cx="0" cy="25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аво съединение 25"/>
          <p:cNvCxnSpPr/>
          <p:nvPr/>
        </p:nvCxnSpPr>
        <p:spPr>
          <a:xfrm>
            <a:off x="5940425" y="2276475"/>
            <a:ext cx="0" cy="25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ъединител &quot;права стрелка&quot; 27"/>
          <p:cNvCxnSpPr>
            <a:endCxn id="5" idx="1"/>
          </p:cNvCxnSpPr>
          <p:nvPr/>
        </p:nvCxnSpPr>
        <p:spPr>
          <a:xfrm>
            <a:off x="3276600" y="2276475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ъединител &quot;права стрелка&quot; 29"/>
          <p:cNvCxnSpPr>
            <a:endCxn id="7" idx="1"/>
          </p:cNvCxnSpPr>
          <p:nvPr/>
        </p:nvCxnSpPr>
        <p:spPr>
          <a:xfrm>
            <a:off x="3276600" y="4868863"/>
            <a:ext cx="2873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ъединител &quot;права стрелка&quot; 31"/>
          <p:cNvCxnSpPr/>
          <p:nvPr/>
        </p:nvCxnSpPr>
        <p:spPr>
          <a:xfrm>
            <a:off x="5580063" y="2276475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ъединител &quot;права стрелка&quot; 34"/>
          <p:cNvCxnSpPr>
            <a:stCxn id="7" idx="3"/>
          </p:cNvCxnSpPr>
          <p:nvPr/>
        </p:nvCxnSpPr>
        <p:spPr>
          <a:xfrm>
            <a:off x="5724525" y="4868863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0" y="817760"/>
            <a:ext cx="7685780" cy="5419552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2483769" y="2805896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i="1" dirty="0">
                <a:solidFill>
                  <a:srgbClr val="C00000"/>
                </a:solidFill>
                <a:latin typeface="+mj-lt"/>
              </a:rPr>
              <a:t>Бизнес етиката обхваща принципите и стандартите, които ръководят поведението в бизнеса</a:t>
            </a:r>
            <a:r>
              <a:rPr lang="en-US" sz="2000" b="1" i="1" dirty="0">
                <a:solidFill>
                  <a:srgbClr val="C00000"/>
                </a:solidFill>
                <a:latin typeface="+mj-lt"/>
              </a:rPr>
              <a:t>.</a:t>
            </a:r>
            <a:endParaRPr lang="bg-BG" sz="20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123728" y="76470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Дефиниции</a:t>
            </a:r>
            <a:endParaRPr lang="bg-BG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59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08920"/>
            <a:ext cx="1852290" cy="312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лаковидно изнесено означение 2"/>
          <p:cNvSpPr/>
          <p:nvPr/>
        </p:nvSpPr>
        <p:spPr>
          <a:xfrm>
            <a:off x="2555776" y="980728"/>
            <a:ext cx="3744416" cy="252028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>
                <a:solidFill>
                  <a:schemeClr val="tx2"/>
                </a:solidFill>
                <a:latin typeface="+mj-lt"/>
              </a:rPr>
              <a:t>Законите не са ли достатъчни</a:t>
            </a:r>
            <a:r>
              <a:rPr lang="bg-BG" sz="2400" b="1" dirty="0" smtClean="0">
                <a:solidFill>
                  <a:schemeClr val="tx2"/>
                </a:solidFill>
                <a:latin typeface="+mj-lt"/>
              </a:rPr>
              <a:t>?</a:t>
            </a:r>
            <a:endParaRPr lang="bg-B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952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бърче">
  <a:themeElements>
    <a:clrScheme name="Кабърче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абърче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бърч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1383</TotalTime>
  <Words>1984</Words>
  <Application>Microsoft Office PowerPoint</Application>
  <PresentationFormat>On-screen Show (4:3)</PresentationFormat>
  <Paragraphs>203</Paragraphs>
  <Slides>37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Arial Narrow</vt:lpstr>
      <vt:lpstr>Brush Script MT</vt:lpstr>
      <vt:lpstr>Calibri</vt:lpstr>
      <vt:lpstr>Cambria</vt:lpstr>
      <vt:lpstr>Constantia</vt:lpstr>
      <vt:lpstr>Franklin Gothic Book</vt:lpstr>
      <vt:lpstr>Rage Italic</vt:lpstr>
      <vt:lpstr>Symbol</vt:lpstr>
      <vt:lpstr>Times New Roman</vt:lpstr>
      <vt:lpstr>Кабърче</vt:lpstr>
      <vt:lpstr>CorelDRAW.Graphic.10</vt:lpstr>
      <vt:lpstr>PowerPoint Presentation</vt:lpstr>
      <vt:lpstr>Щрихи от развитието</vt:lpstr>
      <vt:lpstr>PowerPoint Presentation</vt:lpstr>
      <vt:lpstr>Необходимост от изучаване на бизнес етика</vt:lpstr>
      <vt:lpstr>Разлика между обичайно взимане на решение и етично решение</vt:lpstr>
      <vt:lpstr>PowerPoint Presentation</vt:lpstr>
      <vt:lpstr>Ползи от бизнес етиката</vt:lpstr>
      <vt:lpstr>PowerPoint Presentation</vt:lpstr>
      <vt:lpstr>PowerPoint Presentation</vt:lpstr>
      <vt:lpstr>Разлика между етика и закон</vt:lpstr>
      <vt:lpstr>Разлика между етика и закон</vt:lpstr>
      <vt:lpstr>Разлика между етика и закон</vt:lpstr>
      <vt:lpstr>Разлика между етика и закон</vt:lpstr>
      <vt:lpstr>Цели на обучението по бизнес етика</vt:lpstr>
      <vt:lpstr>Отличителни черти на бизнес етиката</vt:lpstr>
      <vt:lpstr>Функции на бизнес етиката</vt:lpstr>
      <vt:lpstr>PowerPoint Presentation</vt:lpstr>
      <vt:lpstr>PowerPoint Presentation</vt:lpstr>
      <vt:lpstr>PowerPoint Presentation</vt:lpstr>
      <vt:lpstr>Основни подходи в бизнес етиката Еклектичен подход</vt:lpstr>
      <vt:lpstr>PowerPoint Presentation</vt:lpstr>
      <vt:lpstr>Морална отговорност в организациите</vt:lpstr>
      <vt:lpstr>Дефиниция</vt:lpstr>
      <vt:lpstr>Аспекти за преценка дали дадено лице е отговорно за дадено действие</vt:lpstr>
      <vt:lpstr>Обстоятелства, смекчаващи отговорността (без да я отменят)</vt:lpstr>
      <vt:lpstr>PowerPoint Presentation</vt:lpstr>
      <vt:lpstr>PowerPoint Presentation</vt:lpstr>
      <vt:lpstr>PowerPoint Presentation</vt:lpstr>
      <vt:lpstr>Фактори, повлияващи моралната отговорност</vt:lpstr>
      <vt:lpstr>Управление на отговорността</vt:lpstr>
      <vt:lpstr>Управление на отговорността</vt:lpstr>
      <vt:lpstr>PowerPoint Presentation</vt:lpstr>
      <vt:lpstr>PowerPoint Presentation</vt:lpstr>
      <vt:lpstr>Управление на отговорността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ЕТИКА</dc:title>
  <dc:creator>Doc.Alexsandrova</dc:creator>
  <cp:lastModifiedBy>Silviya Aleksandrova</cp:lastModifiedBy>
  <cp:revision>80</cp:revision>
  <dcterms:created xsi:type="dcterms:W3CDTF">2013-02-23T21:53:44Z</dcterms:created>
  <dcterms:modified xsi:type="dcterms:W3CDTF">2020-03-23T18:18:25Z</dcterms:modified>
</cp:coreProperties>
</file>