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45"/>
  </p:notesMasterIdLst>
  <p:handoutMasterIdLst>
    <p:handoutMasterId r:id="rId46"/>
  </p:handoutMasterIdLst>
  <p:sldIdLst>
    <p:sldId id="312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276" r:id="rId22"/>
    <p:sldId id="309" r:id="rId23"/>
    <p:sldId id="278" r:id="rId24"/>
    <p:sldId id="279" r:id="rId25"/>
    <p:sldId id="280" r:id="rId26"/>
    <p:sldId id="277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310" r:id="rId36"/>
    <p:sldId id="308" r:id="rId37"/>
    <p:sldId id="307" r:id="rId38"/>
    <p:sldId id="298" r:id="rId39"/>
    <p:sldId id="300" r:id="rId40"/>
    <p:sldId id="299" r:id="rId41"/>
    <p:sldId id="301" r:id="rId42"/>
    <p:sldId id="302" r:id="rId43"/>
    <p:sldId id="311" r:id="rId44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16" y="-8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C272DE-8137-4D1A-B50C-BB24613CE4C7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bg-BG"/>
        </a:p>
      </dgm:t>
    </dgm:pt>
    <dgm:pt modelId="{5756E20A-3CE5-49B4-A7F3-C13A8F23BD1A}">
      <dgm:prSet phldrT="[Text]"/>
      <dgm:spPr/>
      <dgm:t>
        <a:bodyPr/>
        <a:lstStyle/>
        <a:p>
          <a:pPr algn="r"/>
          <a:r>
            <a:rPr lang="bg-BG" b="1" dirty="0" smtClean="0">
              <a:latin typeface="+mj-lt"/>
            </a:rPr>
            <a:t>Общество</a:t>
          </a:r>
          <a:endParaRPr lang="bg-BG" b="1" dirty="0">
            <a:latin typeface="+mj-lt"/>
          </a:endParaRPr>
        </a:p>
      </dgm:t>
    </dgm:pt>
    <dgm:pt modelId="{297AA2A8-8306-4C9E-95CB-67A62EFFEEC1}" type="parTrans" cxnId="{ADF24111-38F9-4627-93A1-949952FCD281}">
      <dgm:prSet/>
      <dgm:spPr/>
      <dgm:t>
        <a:bodyPr/>
        <a:lstStyle/>
        <a:p>
          <a:endParaRPr lang="bg-BG" b="1">
            <a:latin typeface="+mj-lt"/>
          </a:endParaRPr>
        </a:p>
      </dgm:t>
    </dgm:pt>
    <dgm:pt modelId="{BDFED98D-2E49-46D2-AEE8-E0993CC4BBA2}" type="sibTrans" cxnId="{ADF24111-38F9-4627-93A1-949952FCD281}">
      <dgm:prSet/>
      <dgm:spPr/>
      <dgm:t>
        <a:bodyPr/>
        <a:lstStyle/>
        <a:p>
          <a:endParaRPr lang="bg-BG" b="1">
            <a:latin typeface="+mj-lt"/>
          </a:endParaRPr>
        </a:p>
      </dgm:t>
    </dgm:pt>
    <dgm:pt modelId="{714CBD8D-3676-4784-AEEA-73DEF7F59361}">
      <dgm:prSet phldrT="[Text]"/>
      <dgm:spPr/>
      <dgm:t>
        <a:bodyPr/>
        <a:lstStyle/>
        <a:p>
          <a:pPr algn="ctr"/>
          <a:r>
            <a:rPr lang="bg-BG" b="1" dirty="0" smtClean="0">
              <a:latin typeface="+mj-lt"/>
            </a:rPr>
            <a:t>Работодател</a:t>
          </a:r>
          <a:endParaRPr lang="bg-BG" b="1" dirty="0">
            <a:latin typeface="+mj-lt"/>
          </a:endParaRPr>
        </a:p>
      </dgm:t>
    </dgm:pt>
    <dgm:pt modelId="{485D648A-5372-412B-8020-A6DCCA60FDC7}" type="parTrans" cxnId="{249A5B72-0DDF-4DF6-9356-E72DFBBEF377}">
      <dgm:prSet/>
      <dgm:spPr/>
      <dgm:t>
        <a:bodyPr/>
        <a:lstStyle/>
        <a:p>
          <a:endParaRPr lang="bg-BG" b="1">
            <a:latin typeface="+mj-lt"/>
          </a:endParaRPr>
        </a:p>
      </dgm:t>
    </dgm:pt>
    <dgm:pt modelId="{56E35902-CAC1-4396-B1C3-189618AEDCA8}" type="sibTrans" cxnId="{249A5B72-0DDF-4DF6-9356-E72DFBBEF377}">
      <dgm:prSet/>
      <dgm:spPr/>
      <dgm:t>
        <a:bodyPr/>
        <a:lstStyle/>
        <a:p>
          <a:endParaRPr lang="bg-BG" b="1">
            <a:latin typeface="+mj-lt"/>
          </a:endParaRPr>
        </a:p>
      </dgm:t>
    </dgm:pt>
    <dgm:pt modelId="{3087FCCF-CEB1-4B8F-9F8A-2DAD0B2FA618}">
      <dgm:prSet phldrT="[Text]"/>
      <dgm:spPr/>
      <dgm:t>
        <a:bodyPr/>
        <a:lstStyle/>
        <a:p>
          <a:r>
            <a:rPr lang="bg-BG" b="1" dirty="0" smtClean="0">
              <a:latin typeface="+mj-lt"/>
            </a:rPr>
            <a:t>Социална група</a:t>
          </a:r>
          <a:endParaRPr lang="bg-BG" b="1" dirty="0">
            <a:latin typeface="+mj-lt"/>
          </a:endParaRPr>
        </a:p>
      </dgm:t>
    </dgm:pt>
    <dgm:pt modelId="{485B53B3-F3A8-4E87-B7B6-BD86C5C3ED79}" type="parTrans" cxnId="{BD5E5B10-EF88-4859-BFA6-A6C26977D92E}">
      <dgm:prSet/>
      <dgm:spPr/>
      <dgm:t>
        <a:bodyPr/>
        <a:lstStyle/>
        <a:p>
          <a:endParaRPr lang="bg-BG" b="1">
            <a:latin typeface="+mj-lt"/>
          </a:endParaRPr>
        </a:p>
      </dgm:t>
    </dgm:pt>
    <dgm:pt modelId="{5C6699BF-0E35-4216-BCD6-EB09408B5726}" type="sibTrans" cxnId="{BD5E5B10-EF88-4859-BFA6-A6C26977D92E}">
      <dgm:prSet/>
      <dgm:spPr/>
      <dgm:t>
        <a:bodyPr/>
        <a:lstStyle/>
        <a:p>
          <a:endParaRPr lang="bg-BG" b="1">
            <a:latin typeface="+mj-lt"/>
          </a:endParaRPr>
        </a:p>
      </dgm:t>
    </dgm:pt>
    <dgm:pt modelId="{B78024FA-99F4-45D7-8A21-281A161D84C4}">
      <dgm:prSet phldrT="[Text]"/>
      <dgm:spPr/>
      <dgm:t>
        <a:bodyPr/>
        <a:lstStyle/>
        <a:p>
          <a:r>
            <a:rPr lang="bg-BG" b="1" smtClean="0">
              <a:latin typeface="+mj-lt"/>
            </a:rPr>
            <a:t>Семейство</a:t>
          </a:r>
          <a:endParaRPr lang="bg-BG" b="1" dirty="0">
            <a:latin typeface="+mj-lt"/>
          </a:endParaRPr>
        </a:p>
      </dgm:t>
    </dgm:pt>
    <dgm:pt modelId="{1CB2A2BE-9262-4B4D-A977-1E0E76C9B829}" type="parTrans" cxnId="{E9324DBC-E1D2-4FAA-9565-717E7504BA0D}">
      <dgm:prSet/>
      <dgm:spPr/>
      <dgm:t>
        <a:bodyPr/>
        <a:lstStyle/>
        <a:p>
          <a:endParaRPr lang="bg-BG" b="1">
            <a:latin typeface="+mj-lt"/>
          </a:endParaRPr>
        </a:p>
      </dgm:t>
    </dgm:pt>
    <dgm:pt modelId="{E4F20131-55EA-47EA-BD78-148F10559C4D}" type="sibTrans" cxnId="{E9324DBC-E1D2-4FAA-9565-717E7504BA0D}">
      <dgm:prSet/>
      <dgm:spPr/>
      <dgm:t>
        <a:bodyPr/>
        <a:lstStyle/>
        <a:p>
          <a:endParaRPr lang="bg-BG" b="1">
            <a:latin typeface="+mj-lt"/>
          </a:endParaRPr>
        </a:p>
      </dgm:t>
    </dgm:pt>
    <dgm:pt modelId="{F90ED5E1-E7C3-4789-B0BE-EDF3A2C6C6CF}" type="pres">
      <dgm:prSet presAssocID="{9CC272DE-8137-4D1A-B50C-BB24613CE4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4F649954-B560-4EAF-A2BB-066D04000109}" type="pres">
      <dgm:prSet presAssocID="{5756E20A-3CE5-49B4-A7F3-C13A8F23BD1A}" presName="Name8" presStyleCnt="0"/>
      <dgm:spPr/>
    </dgm:pt>
    <dgm:pt modelId="{4E15928C-3A1E-4EC6-BFDC-06FEACD94540}" type="pres">
      <dgm:prSet presAssocID="{5756E20A-3CE5-49B4-A7F3-C13A8F23BD1A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FBFBD04-AAB8-41A5-B2C8-3EF1A56B8EC7}" type="pres">
      <dgm:prSet presAssocID="{5756E20A-3CE5-49B4-A7F3-C13A8F23BD1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7EA8695-4FBD-4EA7-BAB2-CA97C006A747}" type="pres">
      <dgm:prSet presAssocID="{714CBD8D-3676-4784-AEEA-73DEF7F59361}" presName="Name8" presStyleCnt="0"/>
      <dgm:spPr/>
    </dgm:pt>
    <dgm:pt modelId="{C1979773-8894-4310-A6A3-E5E7AC29237A}" type="pres">
      <dgm:prSet presAssocID="{714CBD8D-3676-4784-AEEA-73DEF7F59361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74E7C31-F901-4A38-B782-BD4FA3745F64}" type="pres">
      <dgm:prSet presAssocID="{714CBD8D-3676-4784-AEEA-73DEF7F5936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3D84C0A-5676-44E4-ADDC-96EA85239244}" type="pres">
      <dgm:prSet presAssocID="{3087FCCF-CEB1-4B8F-9F8A-2DAD0B2FA618}" presName="Name8" presStyleCnt="0"/>
      <dgm:spPr/>
    </dgm:pt>
    <dgm:pt modelId="{A3B93B84-2BED-4AFA-A20C-F203C3A71815}" type="pres">
      <dgm:prSet presAssocID="{3087FCCF-CEB1-4B8F-9F8A-2DAD0B2FA618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C8112CF-074A-4657-BB89-1D42A627D82E}" type="pres">
      <dgm:prSet presAssocID="{3087FCCF-CEB1-4B8F-9F8A-2DAD0B2FA61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BCE1FB5-1981-4642-8B53-8ACA78DA12BB}" type="pres">
      <dgm:prSet presAssocID="{B78024FA-99F4-45D7-8A21-281A161D84C4}" presName="Name8" presStyleCnt="0"/>
      <dgm:spPr/>
    </dgm:pt>
    <dgm:pt modelId="{7040A8DD-82AB-4DF0-8E42-571051667FBD}" type="pres">
      <dgm:prSet presAssocID="{B78024FA-99F4-45D7-8A21-281A161D84C4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1F7D38C-4B19-40DF-A245-21032E02DD45}" type="pres">
      <dgm:prSet presAssocID="{B78024FA-99F4-45D7-8A21-281A161D84C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249A5B72-0DDF-4DF6-9356-E72DFBBEF377}" srcId="{9CC272DE-8137-4D1A-B50C-BB24613CE4C7}" destId="{714CBD8D-3676-4784-AEEA-73DEF7F59361}" srcOrd="1" destOrd="0" parTransId="{485D648A-5372-412B-8020-A6DCCA60FDC7}" sibTransId="{56E35902-CAC1-4396-B1C3-189618AEDCA8}"/>
    <dgm:cxn modelId="{E9324DBC-E1D2-4FAA-9565-717E7504BA0D}" srcId="{9CC272DE-8137-4D1A-B50C-BB24613CE4C7}" destId="{B78024FA-99F4-45D7-8A21-281A161D84C4}" srcOrd="3" destOrd="0" parTransId="{1CB2A2BE-9262-4B4D-A977-1E0E76C9B829}" sibTransId="{E4F20131-55EA-47EA-BD78-148F10559C4D}"/>
    <dgm:cxn modelId="{BA9CC6EA-BF4D-4867-94FC-20B0B4A9EEA0}" type="presOf" srcId="{B78024FA-99F4-45D7-8A21-281A161D84C4}" destId="{B1F7D38C-4B19-40DF-A245-21032E02DD45}" srcOrd="1" destOrd="0" presId="urn:microsoft.com/office/officeart/2005/8/layout/pyramid1"/>
    <dgm:cxn modelId="{C62FF252-3DEA-4B97-8C10-36F0BB93603B}" type="presOf" srcId="{5756E20A-3CE5-49B4-A7F3-C13A8F23BD1A}" destId="{1FBFBD04-AAB8-41A5-B2C8-3EF1A56B8EC7}" srcOrd="1" destOrd="0" presId="urn:microsoft.com/office/officeart/2005/8/layout/pyramid1"/>
    <dgm:cxn modelId="{9B99F1AE-956B-4FCD-9B5E-E44BAAB1D687}" type="presOf" srcId="{714CBD8D-3676-4784-AEEA-73DEF7F59361}" destId="{C1979773-8894-4310-A6A3-E5E7AC29237A}" srcOrd="0" destOrd="0" presId="urn:microsoft.com/office/officeart/2005/8/layout/pyramid1"/>
    <dgm:cxn modelId="{5DEA6CA8-DEE2-4C8F-AA95-3B20273C3EB6}" type="presOf" srcId="{B78024FA-99F4-45D7-8A21-281A161D84C4}" destId="{7040A8DD-82AB-4DF0-8E42-571051667FBD}" srcOrd="0" destOrd="0" presId="urn:microsoft.com/office/officeart/2005/8/layout/pyramid1"/>
    <dgm:cxn modelId="{44453A65-D777-47D3-89F8-F9994320D31D}" type="presOf" srcId="{3087FCCF-CEB1-4B8F-9F8A-2DAD0B2FA618}" destId="{A3B93B84-2BED-4AFA-A20C-F203C3A71815}" srcOrd="0" destOrd="0" presId="urn:microsoft.com/office/officeart/2005/8/layout/pyramid1"/>
    <dgm:cxn modelId="{F5642EA8-43DE-4E89-B8F5-EFC987AA9322}" type="presOf" srcId="{9CC272DE-8137-4D1A-B50C-BB24613CE4C7}" destId="{F90ED5E1-E7C3-4789-B0BE-EDF3A2C6C6CF}" srcOrd="0" destOrd="0" presId="urn:microsoft.com/office/officeart/2005/8/layout/pyramid1"/>
    <dgm:cxn modelId="{EBD2243C-1A34-4141-B043-5E129B3B2052}" type="presOf" srcId="{5756E20A-3CE5-49B4-A7F3-C13A8F23BD1A}" destId="{4E15928C-3A1E-4EC6-BFDC-06FEACD94540}" srcOrd="0" destOrd="0" presId="urn:microsoft.com/office/officeart/2005/8/layout/pyramid1"/>
    <dgm:cxn modelId="{00E70898-C3C4-4173-A916-12F6DA0067BA}" type="presOf" srcId="{714CBD8D-3676-4784-AEEA-73DEF7F59361}" destId="{774E7C31-F901-4A38-B782-BD4FA3745F64}" srcOrd="1" destOrd="0" presId="urn:microsoft.com/office/officeart/2005/8/layout/pyramid1"/>
    <dgm:cxn modelId="{ADF24111-38F9-4627-93A1-949952FCD281}" srcId="{9CC272DE-8137-4D1A-B50C-BB24613CE4C7}" destId="{5756E20A-3CE5-49B4-A7F3-C13A8F23BD1A}" srcOrd="0" destOrd="0" parTransId="{297AA2A8-8306-4C9E-95CB-67A62EFFEEC1}" sibTransId="{BDFED98D-2E49-46D2-AEE8-E0993CC4BBA2}"/>
    <dgm:cxn modelId="{BD5E5B10-EF88-4859-BFA6-A6C26977D92E}" srcId="{9CC272DE-8137-4D1A-B50C-BB24613CE4C7}" destId="{3087FCCF-CEB1-4B8F-9F8A-2DAD0B2FA618}" srcOrd="2" destOrd="0" parTransId="{485B53B3-F3A8-4E87-B7B6-BD86C5C3ED79}" sibTransId="{5C6699BF-0E35-4216-BCD6-EB09408B5726}"/>
    <dgm:cxn modelId="{55D440F9-1589-43CB-A26E-A3A383AB5357}" type="presOf" srcId="{3087FCCF-CEB1-4B8F-9F8A-2DAD0B2FA618}" destId="{CC8112CF-074A-4657-BB89-1D42A627D82E}" srcOrd="1" destOrd="0" presId="urn:microsoft.com/office/officeart/2005/8/layout/pyramid1"/>
    <dgm:cxn modelId="{4818108C-2FBF-425F-8501-62AB1133924B}" type="presParOf" srcId="{F90ED5E1-E7C3-4789-B0BE-EDF3A2C6C6CF}" destId="{4F649954-B560-4EAF-A2BB-066D04000109}" srcOrd="0" destOrd="0" presId="urn:microsoft.com/office/officeart/2005/8/layout/pyramid1"/>
    <dgm:cxn modelId="{6A192238-2518-4577-96AE-B3123BA8D5A7}" type="presParOf" srcId="{4F649954-B560-4EAF-A2BB-066D04000109}" destId="{4E15928C-3A1E-4EC6-BFDC-06FEACD94540}" srcOrd="0" destOrd="0" presId="urn:microsoft.com/office/officeart/2005/8/layout/pyramid1"/>
    <dgm:cxn modelId="{70A62CD0-3751-43D6-8B36-765194EB4064}" type="presParOf" srcId="{4F649954-B560-4EAF-A2BB-066D04000109}" destId="{1FBFBD04-AAB8-41A5-B2C8-3EF1A56B8EC7}" srcOrd="1" destOrd="0" presId="urn:microsoft.com/office/officeart/2005/8/layout/pyramid1"/>
    <dgm:cxn modelId="{78925817-EA01-4A7E-B702-FBA8AA108A53}" type="presParOf" srcId="{F90ED5E1-E7C3-4789-B0BE-EDF3A2C6C6CF}" destId="{07EA8695-4FBD-4EA7-BAB2-CA97C006A747}" srcOrd="1" destOrd="0" presId="urn:microsoft.com/office/officeart/2005/8/layout/pyramid1"/>
    <dgm:cxn modelId="{F326B624-5E4D-47EE-A3F6-40BCECE94E6D}" type="presParOf" srcId="{07EA8695-4FBD-4EA7-BAB2-CA97C006A747}" destId="{C1979773-8894-4310-A6A3-E5E7AC29237A}" srcOrd="0" destOrd="0" presId="urn:microsoft.com/office/officeart/2005/8/layout/pyramid1"/>
    <dgm:cxn modelId="{85919385-6B8E-4098-8FD1-798008CCE807}" type="presParOf" srcId="{07EA8695-4FBD-4EA7-BAB2-CA97C006A747}" destId="{774E7C31-F901-4A38-B782-BD4FA3745F64}" srcOrd="1" destOrd="0" presId="urn:microsoft.com/office/officeart/2005/8/layout/pyramid1"/>
    <dgm:cxn modelId="{6CE9501D-EBE3-4589-9A7A-BE8EAF4A6421}" type="presParOf" srcId="{F90ED5E1-E7C3-4789-B0BE-EDF3A2C6C6CF}" destId="{03D84C0A-5676-44E4-ADDC-96EA85239244}" srcOrd="2" destOrd="0" presId="urn:microsoft.com/office/officeart/2005/8/layout/pyramid1"/>
    <dgm:cxn modelId="{E3484F44-04D2-433E-B5E1-7A4718369FD4}" type="presParOf" srcId="{03D84C0A-5676-44E4-ADDC-96EA85239244}" destId="{A3B93B84-2BED-4AFA-A20C-F203C3A71815}" srcOrd="0" destOrd="0" presId="urn:microsoft.com/office/officeart/2005/8/layout/pyramid1"/>
    <dgm:cxn modelId="{6E77CDF8-68EC-4561-888D-83B54454831A}" type="presParOf" srcId="{03D84C0A-5676-44E4-ADDC-96EA85239244}" destId="{CC8112CF-074A-4657-BB89-1D42A627D82E}" srcOrd="1" destOrd="0" presId="urn:microsoft.com/office/officeart/2005/8/layout/pyramid1"/>
    <dgm:cxn modelId="{9EB1809A-EC2B-4C5A-BD82-9C47F7BA7739}" type="presParOf" srcId="{F90ED5E1-E7C3-4789-B0BE-EDF3A2C6C6CF}" destId="{9BCE1FB5-1981-4642-8B53-8ACA78DA12BB}" srcOrd="3" destOrd="0" presId="urn:microsoft.com/office/officeart/2005/8/layout/pyramid1"/>
    <dgm:cxn modelId="{9B963BA0-D955-49A6-B4BD-B59B91C2492B}" type="presParOf" srcId="{9BCE1FB5-1981-4642-8B53-8ACA78DA12BB}" destId="{7040A8DD-82AB-4DF0-8E42-571051667FBD}" srcOrd="0" destOrd="0" presId="urn:microsoft.com/office/officeart/2005/8/layout/pyramid1"/>
    <dgm:cxn modelId="{97D8D5F7-5DD3-4C8D-994C-0616F77EBC45}" type="presParOf" srcId="{9BCE1FB5-1981-4642-8B53-8ACA78DA12BB}" destId="{B1F7D38C-4B19-40DF-A245-21032E02DD4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C272DE-8137-4D1A-B50C-BB24613CE4C7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bg-BG"/>
        </a:p>
      </dgm:t>
    </dgm:pt>
    <dgm:pt modelId="{5756E20A-3CE5-49B4-A7F3-C13A8F23BD1A}">
      <dgm:prSet phldrT="[Text]"/>
      <dgm:spPr/>
      <dgm:t>
        <a:bodyPr/>
        <a:lstStyle/>
        <a:p>
          <a:pPr algn="ctr"/>
          <a:r>
            <a:rPr lang="bg-BG" b="1" dirty="0" smtClean="0">
              <a:latin typeface="+mj-lt"/>
            </a:rPr>
            <a:t>Широка обществена сфера</a:t>
          </a:r>
          <a:endParaRPr lang="bg-BG" b="1" dirty="0">
            <a:latin typeface="+mj-lt"/>
          </a:endParaRPr>
        </a:p>
      </dgm:t>
    </dgm:pt>
    <dgm:pt modelId="{297AA2A8-8306-4C9E-95CB-67A62EFFEEC1}" type="parTrans" cxnId="{ADF24111-38F9-4627-93A1-949952FCD281}">
      <dgm:prSet/>
      <dgm:spPr/>
      <dgm:t>
        <a:bodyPr/>
        <a:lstStyle/>
        <a:p>
          <a:endParaRPr lang="bg-BG" b="1">
            <a:latin typeface="+mj-lt"/>
          </a:endParaRPr>
        </a:p>
      </dgm:t>
    </dgm:pt>
    <dgm:pt modelId="{BDFED98D-2E49-46D2-AEE8-E0993CC4BBA2}" type="sibTrans" cxnId="{ADF24111-38F9-4627-93A1-949952FCD281}">
      <dgm:prSet/>
      <dgm:spPr/>
      <dgm:t>
        <a:bodyPr/>
        <a:lstStyle/>
        <a:p>
          <a:endParaRPr lang="bg-BG" b="1">
            <a:latin typeface="+mj-lt"/>
          </a:endParaRPr>
        </a:p>
      </dgm:t>
    </dgm:pt>
    <dgm:pt modelId="{714CBD8D-3676-4784-AEEA-73DEF7F59361}">
      <dgm:prSet phldrT="[Text]" custT="1"/>
      <dgm:spPr/>
      <dgm:t>
        <a:bodyPr/>
        <a:lstStyle/>
        <a:p>
          <a:pPr algn="ctr"/>
          <a:r>
            <a:rPr lang="bg-BG" sz="1400" b="1" dirty="0" smtClean="0">
              <a:latin typeface="+mj-lt"/>
            </a:rPr>
            <a:t>Корпоративна сфера</a:t>
          </a:r>
          <a:endParaRPr lang="bg-BG" sz="1400" b="1" dirty="0">
            <a:latin typeface="+mj-lt"/>
          </a:endParaRPr>
        </a:p>
      </dgm:t>
    </dgm:pt>
    <dgm:pt modelId="{485D648A-5372-412B-8020-A6DCCA60FDC7}" type="parTrans" cxnId="{249A5B72-0DDF-4DF6-9356-E72DFBBEF377}">
      <dgm:prSet/>
      <dgm:spPr/>
      <dgm:t>
        <a:bodyPr/>
        <a:lstStyle/>
        <a:p>
          <a:endParaRPr lang="bg-BG" b="1">
            <a:latin typeface="+mj-lt"/>
          </a:endParaRPr>
        </a:p>
      </dgm:t>
    </dgm:pt>
    <dgm:pt modelId="{56E35902-CAC1-4396-B1C3-189618AEDCA8}" type="sibTrans" cxnId="{249A5B72-0DDF-4DF6-9356-E72DFBBEF377}">
      <dgm:prSet/>
      <dgm:spPr/>
      <dgm:t>
        <a:bodyPr/>
        <a:lstStyle/>
        <a:p>
          <a:endParaRPr lang="bg-BG" b="1">
            <a:latin typeface="+mj-lt"/>
          </a:endParaRPr>
        </a:p>
      </dgm:t>
    </dgm:pt>
    <dgm:pt modelId="{3087FCCF-CEB1-4B8F-9F8A-2DAD0B2FA618}">
      <dgm:prSet phldrT="[Text]" custT="1"/>
      <dgm:spPr/>
      <dgm:t>
        <a:bodyPr/>
        <a:lstStyle/>
        <a:p>
          <a:r>
            <a:rPr lang="bg-BG" sz="1600" b="1" dirty="0" smtClean="0">
              <a:latin typeface="+mj-lt"/>
            </a:rPr>
            <a:t>Групова сфера</a:t>
          </a:r>
          <a:endParaRPr lang="bg-BG" sz="1600" b="1" dirty="0">
            <a:latin typeface="+mj-lt"/>
          </a:endParaRPr>
        </a:p>
      </dgm:t>
    </dgm:pt>
    <dgm:pt modelId="{485B53B3-F3A8-4E87-B7B6-BD86C5C3ED79}" type="parTrans" cxnId="{BD5E5B10-EF88-4859-BFA6-A6C26977D92E}">
      <dgm:prSet/>
      <dgm:spPr/>
      <dgm:t>
        <a:bodyPr/>
        <a:lstStyle/>
        <a:p>
          <a:endParaRPr lang="bg-BG" b="1">
            <a:latin typeface="+mj-lt"/>
          </a:endParaRPr>
        </a:p>
      </dgm:t>
    </dgm:pt>
    <dgm:pt modelId="{5C6699BF-0E35-4216-BCD6-EB09408B5726}" type="sibTrans" cxnId="{BD5E5B10-EF88-4859-BFA6-A6C26977D92E}">
      <dgm:prSet/>
      <dgm:spPr/>
      <dgm:t>
        <a:bodyPr/>
        <a:lstStyle/>
        <a:p>
          <a:endParaRPr lang="bg-BG" b="1">
            <a:latin typeface="+mj-lt"/>
          </a:endParaRPr>
        </a:p>
      </dgm:t>
    </dgm:pt>
    <dgm:pt modelId="{B78024FA-99F4-45D7-8A21-281A161D84C4}">
      <dgm:prSet phldrT="[Text]" custT="1"/>
      <dgm:spPr/>
      <dgm:t>
        <a:bodyPr/>
        <a:lstStyle/>
        <a:p>
          <a:r>
            <a:rPr lang="bg-BG" sz="1600" b="1" dirty="0" smtClean="0">
              <a:latin typeface="+mj-lt"/>
            </a:rPr>
            <a:t>Лична сфера</a:t>
          </a:r>
          <a:endParaRPr lang="bg-BG" sz="1600" b="1" dirty="0">
            <a:latin typeface="+mj-lt"/>
          </a:endParaRPr>
        </a:p>
      </dgm:t>
    </dgm:pt>
    <dgm:pt modelId="{1CB2A2BE-9262-4B4D-A977-1E0E76C9B829}" type="parTrans" cxnId="{E9324DBC-E1D2-4FAA-9565-717E7504BA0D}">
      <dgm:prSet/>
      <dgm:spPr/>
      <dgm:t>
        <a:bodyPr/>
        <a:lstStyle/>
        <a:p>
          <a:endParaRPr lang="bg-BG" b="1">
            <a:latin typeface="+mj-lt"/>
          </a:endParaRPr>
        </a:p>
      </dgm:t>
    </dgm:pt>
    <dgm:pt modelId="{E4F20131-55EA-47EA-BD78-148F10559C4D}" type="sibTrans" cxnId="{E9324DBC-E1D2-4FAA-9565-717E7504BA0D}">
      <dgm:prSet/>
      <dgm:spPr/>
      <dgm:t>
        <a:bodyPr/>
        <a:lstStyle/>
        <a:p>
          <a:endParaRPr lang="bg-BG" b="1">
            <a:latin typeface="+mj-lt"/>
          </a:endParaRPr>
        </a:p>
      </dgm:t>
    </dgm:pt>
    <dgm:pt modelId="{F90ED5E1-E7C3-4789-B0BE-EDF3A2C6C6CF}" type="pres">
      <dgm:prSet presAssocID="{9CC272DE-8137-4D1A-B50C-BB24613CE4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4F649954-B560-4EAF-A2BB-066D04000109}" type="pres">
      <dgm:prSet presAssocID="{5756E20A-3CE5-49B4-A7F3-C13A8F23BD1A}" presName="Name8" presStyleCnt="0"/>
      <dgm:spPr/>
    </dgm:pt>
    <dgm:pt modelId="{4E15928C-3A1E-4EC6-BFDC-06FEACD94540}" type="pres">
      <dgm:prSet presAssocID="{5756E20A-3CE5-49B4-A7F3-C13A8F23BD1A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FBFBD04-AAB8-41A5-B2C8-3EF1A56B8EC7}" type="pres">
      <dgm:prSet presAssocID="{5756E20A-3CE5-49B4-A7F3-C13A8F23BD1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7EA8695-4FBD-4EA7-BAB2-CA97C006A747}" type="pres">
      <dgm:prSet presAssocID="{714CBD8D-3676-4784-AEEA-73DEF7F59361}" presName="Name8" presStyleCnt="0"/>
      <dgm:spPr/>
    </dgm:pt>
    <dgm:pt modelId="{C1979773-8894-4310-A6A3-E5E7AC29237A}" type="pres">
      <dgm:prSet presAssocID="{714CBD8D-3676-4784-AEEA-73DEF7F59361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74E7C31-F901-4A38-B782-BD4FA3745F64}" type="pres">
      <dgm:prSet presAssocID="{714CBD8D-3676-4784-AEEA-73DEF7F5936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03D84C0A-5676-44E4-ADDC-96EA85239244}" type="pres">
      <dgm:prSet presAssocID="{3087FCCF-CEB1-4B8F-9F8A-2DAD0B2FA618}" presName="Name8" presStyleCnt="0"/>
      <dgm:spPr/>
    </dgm:pt>
    <dgm:pt modelId="{A3B93B84-2BED-4AFA-A20C-F203C3A71815}" type="pres">
      <dgm:prSet presAssocID="{3087FCCF-CEB1-4B8F-9F8A-2DAD0B2FA618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C8112CF-074A-4657-BB89-1D42A627D82E}" type="pres">
      <dgm:prSet presAssocID="{3087FCCF-CEB1-4B8F-9F8A-2DAD0B2FA61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BCE1FB5-1981-4642-8B53-8ACA78DA12BB}" type="pres">
      <dgm:prSet presAssocID="{B78024FA-99F4-45D7-8A21-281A161D84C4}" presName="Name8" presStyleCnt="0"/>
      <dgm:spPr/>
    </dgm:pt>
    <dgm:pt modelId="{7040A8DD-82AB-4DF0-8E42-571051667FBD}" type="pres">
      <dgm:prSet presAssocID="{B78024FA-99F4-45D7-8A21-281A161D84C4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1F7D38C-4B19-40DF-A245-21032E02DD45}" type="pres">
      <dgm:prSet presAssocID="{B78024FA-99F4-45D7-8A21-281A161D84C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C0DA6383-63E4-4FF0-A599-EEC2A8CCF57F}" type="presOf" srcId="{5756E20A-3CE5-49B4-A7F3-C13A8F23BD1A}" destId="{4E15928C-3A1E-4EC6-BFDC-06FEACD94540}" srcOrd="0" destOrd="0" presId="urn:microsoft.com/office/officeart/2005/8/layout/pyramid1"/>
    <dgm:cxn modelId="{249A5B72-0DDF-4DF6-9356-E72DFBBEF377}" srcId="{9CC272DE-8137-4D1A-B50C-BB24613CE4C7}" destId="{714CBD8D-3676-4784-AEEA-73DEF7F59361}" srcOrd="1" destOrd="0" parTransId="{485D648A-5372-412B-8020-A6DCCA60FDC7}" sibTransId="{56E35902-CAC1-4396-B1C3-189618AEDCA8}"/>
    <dgm:cxn modelId="{E9324DBC-E1D2-4FAA-9565-717E7504BA0D}" srcId="{9CC272DE-8137-4D1A-B50C-BB24613CE4C7}" destId="{B78024FA-99F4-45D7-8A21-281A161D84C4}" srcOrd="3" destOrd="0" parTransId="{1CB2A2BE-9262-4B4D-A977-1E0E76C9B829}" sibTransId="{E4F20131-55EA-47EA-BD78-148F10559C4D}"/>
    <dgm:cxn modelId="{70D923BE-A4AB-4DDB-801E-11510AC86CB1}" type="presOf" srcId="{3087FCCF-CEB1-4B8F-9F8A-2DAD0B2FA618}" destId="{CC8112CF-074A-4657-BB89-1D42A627D82E}" srcOrd="1" destOrd="0" presId="urn:microsoft.com/office/officeart/2005/8/layout/pyramid1"/>
    <dgm:cxn modelId="{B9D0B604-733E-4EA9-9494-811C3D75255C}" type="presOf" srcId="{3087FCCF-CEB1-4B8F-9F8A-2DAD0B2FA618}" destId="{A3B93B84-2BED-4AFA-A20C-F203C3A71815}" srcOrd="0" destOrd="0" presId="urn:microsoft.com/office/officeart/2005/8/layout/pyramid1"/>
    <dgm:cxn modelId="{CFD09219-9938-4AA7-BBC0-FA7FE687E240}" type="presOf" srcId="{B78024FA-99F4-45D7-8A21-281A161D84C4}" destId="{7040A8DD-82AB-4DF0-8E42-571051667FBD}" srcOrd="0" destOrd="0" presId="urn:microsoft.com/office/officeart/2005/8/layout/pyramid1"/>
    <dgm:cxn modelId="{ADF24111-38F9-4627-93A1-949952FCD281}" srcId="{9CC272DE-8137-4D1A-B50C-BB24613CE4C7}" destId="{5756E20A-3CE5-49B4-A7F3-C13A8F23BD1A}" srcOrd="0" destOrd="0" parTransId="{297AA2A8-8306-4C9E-95CB-67A62EFFEEC1}" sibTransId="{BDFED98D-2E49-46D2-AEE8-E0993CC4BBA2}"/>
    <dgm:cxn modelId="{BD5E5B10-EF88-4859-BFA6-A6C26977D92E}" srcId="{9CC272DE-8137-4D1A-B50C-BB24613CE4C7}" destId="{3087FCCF-CEB1-4B8F-9F8A-2DAD0B2FA618}" srcOrd="2" destOrd="0" parTransId="{485B53B3-F3A8-4E87-B7B6-BD86C5C3ED79}" sibTransId="{5C6699BF-0E35-4216-BCD6-EB09408B5726}"/>
    <dgm:cxn modelId="{73B3AE99-718C-4803-A26F-0256701F8975}" type="presOf" srcId="{714CBD8D-3676-4784-AEEA-73DEF7F59361}" destId="{C1979773-8894-4310-A6A3-E5E7AC29237A}" srcOrd="0" destOrd="0" presId="urn:microsoft.com/office/officeart/2005/8/layout/pyramid1"/>
    <dgm:cxn modelId="{B5B96F3B-1B5D-4442-81E6-CF07FE78303A}" type="presOf" srcId="{9CC272DE-8137-4D1A-B50C-BB24613CE4C7}" destId="{F90ED5E1-E7C3-4789-B0BE-EDF3A2C6C6CF}" srcOrd="0" destOrd="0" presId="urn:microsoft.com/office/officeart/2005/8/layout/pyramid1"/>
    <dgm:cxn modelId="{9833726F-71BA-4B6A-844D-9DD1A51D4870}" type="presOf" srcId="{B78024FA-99F4-45D7-8A21-281A161D84C4}" destId="{B1F7D38C-4B19-40DF-A245-21032E02DD45}" srcOrd="1" destOrd="0" presId="urn:microsoft.com/office/officeart/2005/8/layout/pyramid1"/>
    <dgm:cxn modelId="{A9FA43E1-7EC6-402D-B149-B5C3D0BC5BB0}" type="presOf" srcId="{714CBD8D-3676-4784-AEEA-73DEF7F59361}" destId="{774E7C31-F901-4A38-B782-BD4FA3745F64}" srcOrd="1" destOrd="0" presId="urn:microsoft.com/office/officeart/2005/8/layout/pyramid1"/>
    <dgm:cxn modelId="{2C50A133-9A74-4A20-AB5B-D1E17DAD45FF}" type="presOf" srcId="{5756E20A-3CE5-49B4-A7F3-C13A8F23BD1A}" destId="{1FBFBD04-AAB8-41A5-B2C8-3EF1A56B8EC7}" srcOrd="1" destOrd="0" presId="urn:microsoft.com/office/officeart/2005/8/layout/pyramid1"/>
    <dgm:cxn modelId="{06F191D8-E5AB-40B9-B11D-47FBDD88C03E}" type="presParOf" srcId="{F90ED5E1-E7C3-4789-B0BE-EDF3A2C6C6CF}" destId="{4F649954-B560-4EAF-A2BB-066D04000109}" srcOrd="0" destOrd="0" presId="urn:microsoft.com/office/officeart/2005/8/layout/pyramid1"/>
    <dgm:cxn modelId="{AB2132B6-9F35-4C9C-B3B9-AAC831B3E9EC}" type="presParOf" srcId="{4F649954-B560-4EAF-A2BB-066D04000109}" destId="{4E15928C-3A1E-4EC6-BFDC-06FEACD94540}" srcOrd="0" destOrd="0" presId="urn:microsoft.com/office/officeart/2005/8/layout/pyramid1"/>
    <dgm:cxn modelId="{A0C60EE2-3CA2-4CAD-9AE6-0CB13BD64195}" type="presParOf" srcId="{4F649954-B560-4EAF-A2BB-066D04000109}" destId="{1FBFBD04-AAB8-41A5-B2C8-3EF1A56B8EC7}" srcOrd="1" destOrd="0" presId="urn:microsoft.com/office/officeart/2005/8/layout/pyramid1"/>
    <dgm:cxn modelId="{37308B6B-88D2-4F54-8102-C824BFA5477B}" type="presParOf" srcId="{F90ED5E1-E7C3-4789-B0BE-EDF3A2C6C6CF}" destId="{07EA8695-4FBD-4EA7-BAB2-CA97C006A747}" srcOrd="1" destOrd="0" presId="urn:microsoft.com/office/officeart/2005/8/layout/pyramid1"/>
    <dgm:cxn modelId="{9C7CBA1C-FA2E-4E49-98DB-02E82506BAED}" type="presParOf" srcId="{07EA8695-4FBD-4EA7-BAB2-CA97C006A747}" destId="{C1979773-8894-4310-A6A3-E5E7AC29237A}" srcOrd="0" destOrd="0" presId="urn:microsoft.com/office/officeart/2005/8/layout/pyramid1"/>
    <dgm:cxn modelId="{DB9CE369-97B9-4742-B92C-28C23DCF57BC}" type="presParOf" srcId="{07EA8695-4FBD-4EA7-BAB2-CA97C006A747}" destId="{774E7C31-F901-4A38-B782-BD4FA3745F64}" srcOrd="1" destOrd="0" presId="urn:microsoft.com/office/officeart/2005/8/layout/pyramid1"/>
    <dgm:cxn modelId="{D0D43F6E-9EA2-4F24-804B-A5CFD206A029}" type="presParOf" srcId="{F90ED5E1-E7C3-4789-B0BE-EDF3A2C6C6CF}" destId="{03D84C0A-5676-44E4-ADDC-96EA85239244}" srcOrd="2" destOrd="0" presId="urn:microsoft.com/office/officeart/2005/8/layout/pyramid1"/>
    <dgm:cxn modelId="{2A0A8AF2-993C-49E2-81DA-2FFC5612E86A}" type="presParOf" srcId="{03D84C0A-5676-44E4-ADDC-96EA85239244}" destId="{A3B93B84-2BED-4AFA-A20C-F203C3A71815}" srcOrd="0" destOrd="0" presId="urn:microsoft.com/office/officeart/2005/8/layout/pyramid1"/>
    <dgm:cxn modelId="{53C07DCA-2D6F-45F7-A5A8-FB896124B25C}" type="presParOf" srcId="{03D84C0A-5676-44E4-ADDC-96EA85239244}" destId="{CC8112CF-074A-4657-BB89-1D42A627D82E}" srcOrd="1" destOrd="0" presId="urn:microsoft.com/office/officeart/2005/8/layout/pyramid1"/>
    <dgm:cxn modelId="{BBAA525D-7C04-48F1-B14B-7D60C9FECA9E}" type="presParOf" srcId="{F90ED5E1-E7C3-4789-B0BE-EDF3A2C6C6CF}" destId="{9BCE1FB5-1981-4642-8B53-8ACA78DA12BB}" srcOrd="3" destOrd="0" presId="urn:microsoft.com/office/officeart/2005/8/layout/pyramid1"/>
    <dgm:cxn modelId="{263106CA-0296-4DDC-AAED-8147CA46F176}" type="presParOf" srcId="{9BCE1FB5-1981-4642-8B53-8ACA78DA12BB}" destId="{7040A8DD-82AB-4DF0-8E42-571051667FBD}" srcOrd="0" destOrd="0" presId="urn:microsoft.com/office/officeart/2005/8/layout/pyramid1"/>
    <dgm:cxn modelId="{A1703E0C-17F6-407A-9A23-0ED80A4AA168}" type="presParOf" srcId="{9BCE1FB5-1981-4642-8B53-8ACA78DA12BB}" destId="{B1F7D38C-4B19-40DF-A245-21032E02DD4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41646D-5627-413B-83C3-1E7EA1FFB318}" type="doc">
      <dgm:prSet loTypeId="urn:microsoft.com/office/officeart/2005/8/layout/pyramid1" loCatId="pyramid" qsTypeId="urn:microsoft.com/office/officeart/2009/2/quickstyle/3d8" qsCatId="3D" csTypeId="urn:microsoft.com/office/officeart/2005/8/colors/accent1_5" csCatId="accent1" phldr="1"/>
      <dgm:spPr/>
    </dgm:pt>
    <dgm:pt modelId="{E65138BC-0403-42D5-97B7-43B11DCF5352}">
      <dgm:prSet phldrT="[Текст]"/>
      <dgm:spPr/>
      <dgm:t>
        <a:bodyPr/>
        <a:lstStyle/>
        <a:p>
          <a:r>
            <a:rPr lang="bg-BG" b="1" dirty="0" smtClean="0"/>
            <a:t>Трябва да се върши добро</a:t>
          </a:r>
          <a:endParaRPr lang="bg-BG" b="1" dirty="0"/>
        </a:p>
      </dgm:t>
    </dgm:pt>
    <dgm:pt modelId="{9CBA4649-3192-4B65-BBF6-6AD234BC7D45}" type="parTrans" cxnId="{446064A5-8BD3-4013-8A0D-DC2F6EE9EB0F}">
      <dgm:prSet/>
      <dgm:spPr/>
      <dgm:t>
        <a:bodyPr/>
        <a:lstStyle/>
        <a:p>
          <a:endParaRPr lang="bg-BG" b="1"/>
        </a:p>
      </dgm:t>
    </dgm:pt>
    <dgm:pt modelId="{FD1B69C2-2D81-4887-9E56-0E074AA6007E}" type="sibTrans" cxnId="{446064A5-8BD3-4013-8A0D-DC2F6EE9EB0F}">
      <dgm:prSet/>
      <dgm:spPr/>
      <dgm:t>
        <a:bodyPr/>
        <a:lstStyle/>
        <a:p>
          <a:endParaRPr lang="bg-BG" b="1"/>
        </a:p>
      </dgm:t>
    </dgm:pt>
    <dgm:pt modelId="{E456DF5C-D2AD-4214-906F-77B0FAD9406F}">
      <dgm:prSet phldrT="[Текст]"/>
      <dgm:spPr/>
      <dgm:t>
        <a:bodyPr/>
        <a:lstStyle/>
        <a:p>
          <a:r>
            <a:rPr lang="bg-BG" b="1" dirty="0" smtClean="0"/>
            <a:t>Трябва да се премахва злото</a:t>
          </a:r>
          <a:endParaRPr lang="bg-BG" b="1" dirty="0"/>
        </a:p>
      </dgm:t>
    </dgm:pt>
    <dgm:pt modelId="{78E5D89B-6594-4241-9694-CC54A4FD8909}" type="parTrans" cxnId="{C95AC047-DA49-4522-A384-E65F288C3EF7}">
      <dgm:prSet/>
      <dgm:spPr/>
      <dgm:t>
        <a:bodyPr/>
        <a:lstStyle/>
        <a:p>
          <a:endParaRPr lang="bg-BG" b="1"/>
        </a:p>
      </dgm:t>
    </dgm:pt>
    <dgm:pt modelId="{162F45E2-6ACC-4346-BA6D-289AF0E7BFE8}" type="sibTrans" cxnId="{C95AC047-DA49-4522-A384-E65F288C3EF7}">
      <dgm:prSet/>
      <dgm:spPr/>
      <dgm:t>
        <a:bodyPr/>
        <a:lstStyle/>
        <a:p>
          <a:endParaRPr lang="bg-BG" b="1"/>
        </a:p>
      </dgm:t>
    </dgm:pt>
    <dgm:pt modelId="{6C7F8861-BFAC-471D-A4A2-BF1A93278B0A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b="1" dirty="0" smtClean="0"/>
            <a:t>Трябва да се </a:t>
          </a:r>
          <a:r>
            <a:rPr lang="bg-BG" b="1" dirty="0" err="1" smtClean="0"/>
            <a:t>предовратява</a:t>
          </a:r>
          <a:r>
            <a:rPr lang="bg-BG" b="1" dirty="0" smtClean="0"/>
            <a:t> вредата</a:t>
          </a:r>
        </a:p>
      </dgm:t>
    </dgm:pt>
    <dgm:pt modelId="{C78A94A1-50A8-43EB-8715-0AD1B8313C8F}" type="parTrans" cxnId="{F4221F6B-7BC1-443F-8A43-0CEBD2CB47FB}">
      <dgm:prSet/>
      <dgm:spPr/>
      <dgm:t>
        <a:bodyPr/>
        <a:lstStyle/>
        <a:p>
          <a:endParaRPr lang="bg-BG" b="1"/>
        </a:p>
      </dgm:t>
    </dgm:pt>
    <dgm:pt modelId="{1142F7AD-F940-44C2-A53E-271EC7D89F6B}" type="sibTrans" cxnId="{F4221F6B-7BC1-443F-8A43-0CEBD2CB47FB}">
      <dgm:prSet/>
      <dgm:spPr/>
      <dgm:t>
        <a:bodyPr/>
        <a:lstStyle/>
        <a:p>
          <a:endParaRPr lang="bg-BG" b="1"/>
        </a:p>
      </dgm:t>
    </dgm:pt>
    <dgm:pt modelId="{954BB3FC-ED08-44E2-BBDB-159497A26B93}">
      <dgm:prSet/>
      <dgm:spPr/>
      <dgm:t>
        <a:bodyPr/>
        <a:lstStyle/>
        <a:p>
          <a:r>
            <a:rPr lang="bg-BG" b="1" smtClean="0"/>
            <a:t>Не бива да се причинява зло или вреда</a:t>
          </a:r>
          <a:endParaRPr lang="bg-BG" b="1" dirty="0"/>
        </a:p>
      </dgm:t>
    </dgm:pt>
    <dgm:pt modelId="{2248E596-8AD6-4EF7-A07F-75815D5E1FC4}" type="parTrans" cxnId="{59B3E403-3466-41B5-8670-EDEA879A9A82}">
      <dgm:prSet/>
      <dgm:spPr/>
      <dgm:t>
        <a:bodyPr/>
        <a:lstStyle/>
        <a:p>
          <a:endParaRPr lang="bg-BG" b="1"/>
        </a:p>
      </dgm:t>
    </dgm:pt>
    <dgm:pt modelId="{455A7F0C-FDEA-4BC3-B9D6-3035B401D63E}" type="sibTrans" cxnId="{59B3E403-3466-41B5-8670-EDEA879A9A82}">
      <dgm:prSet/>
      <dgm:spPr/>
      <dgm:t>
        <a:bodyPr/>
        <a:lstStyle/>
        <a:p>
          <a:endParaRPr lang="bg-BG" b="1"/>
        </a:p>
      </dgm:t>
    </dgm:pt>
    <dgm:pt modelId="{148E99B5-592D-4124-898B-82519223CEF4}" type="pres">
      <dgm:prSet presAssocID="{5E41646D-5627-413B-83C3-1E7EA1FFB318}" presName="Name0" presStyleCnt="0">
        <dgm:presLayoutVars>
          <dgm:dir/>
          <dgm:animLvl val="lvl"/>
          <dgm:resizeHandles val="exact"/>
        </dgm:presLayoutVars>
      </dgm:prSet>
      <dgm:spPr/>
    </dgm:pt>
    <dgm:pt modelId="{D271B15A-E66C-408F-A2F8-7FCD64D6F1BC}" type="pres">
      <dgm:prSet presAssocID="{E65138BC-0403-42D5-97B7-43B11DCF5352}" presName="Name8" presStyleCnt="0"/>
      <dgm:spPr/>
    </dgm:pt>
    <dgm:pt modelId="{495FA9CF-0C38-4670-B8FA-A3DB73DADBC9}" type="pres">
      <dgm:prSet presAssocID="{E65138BC-0403-42D5-97B7-43B11DCF5352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67C3D-ED37-4C58-AF67-B7C2C8CC15CB}" type="pres">
      <dgm:prSet presAssocID="{E65138BC-0403-42D5-97B7-43B11DCF535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BDE07-6E90-4BD5-8ADC-964D0D8BAA74}" type="pres">
      <dgm:prSet presAssocID="{E456DF5C-D2AD-4214-906F-77B0FAD9406F}" presName="Name8" presStyleCnt="0"/>
      <dgm:spPr/>
    </dgm:pt>
    <dgm:pt modelId="{607B1625-0F2A-4367-9428-8CB5236E7979}" type="pres">
      <dgm:prSet presAssocID="{E456DF5C-D2AD-4214-906F-77B0FAD9406F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6B23BEB-5BC8-4F19-85ED-58B56163321C}" type="pres">
      <dgm:prSet presAssocID="{E456DF5C-D2AD-4214-906F-77B0FAD9406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A0BDC93-3ACC-449A-B8B9-5FED3795E0CA}" type="pres">
      <dgm:prSet presAssocID="{6C7F8861-BFAC-471D-A4A2-BF1A93278B0A}" presName="Name8" presStyleCnt="0"/>
      <dgm:spPr/>
    </dgm:pt>
    <dgm:pt modelId="{BDBD3C37-79D3-4141-B140-529D9A490581}" type="pres">
      <dgm:prSet presAssocID="{6C7F8861-BFAC-471D-A4A2-BF1A93278B0A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5020A14-0D30-4CC9-B7FD-7F1FDC23B057}" type="pres">
      <dgm:prSet presAssocID="{6C7F8861-BFAC-471D-A4A2-BF1A93278B0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0DA3C5F-2D66-45BF-94A8-CFB23A08E777}" type="pres">
      <dgm:prSet presAssocID="{954BB3FC-ED08-44E2-BBDB-159497A26B93}" presName="Name8" presStyleCnt="0"/>
      <dgm:spPr/>
    </dgm:pt>
    <dgm:pt modelId="{4CE73A72-0779-4A69-A016-833222629E97}" type="pres">
      <dgm:prSet presAssocID="{954BB3FC-ED08-44E2-BBDB-159497A26B93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7A96B-7AF8-49B0-9FC8-35F088500FFB}" type="pres">
      <dgm:prSet presAssocID="{954BB3FC-ED08-44E2-BBDB-159497A26B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D4B0E1-6A20-4ACA-832A-B73C27C92007}" type="presOf" srcId="{6C7F8861-BFAC-471D-A4A2-BF1A93278B0A}" destId="{BDBD3C37-79D3-4141-B140-529D9A490581}" srcOrd="0" destOrd="0" presId="urn:microsoft.com/office/officeart/2005/8/layout/pyramid1"/>
    <dgm:cxn modelId="{0909EC7D-D562-45CE-8A5A-37F3A723DAB6}" type="presOf" srcId="{E456DF5C-D2AD-4214-906F-77B0FAD9406F}" destId="{607B1625-0F2A-4367-9428-8CB5236E7979}" srcOrd="0" destOrd="0" presId="urn:microsoft.com/office/officeart/2005/8/layout/pyramid1"/>
    <dgm:cxn modelId="{CC5AA89A-0263-49DD-B68C-C42097A893D8}" type="presOf" srcId="{E65138BC-0403-42D5-97B7-43B11DCF5352}" destId="{CAE67C3D-ED37-4C58-AF67-B7C2C8CC15CB}" srcOrd="1" destOrd="0" presId="urn:microsoft.com/office/officeart/2005/8/layout/pyramid1"/>
    <dgm:cxn modelId="{C966E2CD-E20D-4EFB-9F73-21A2FCED81BB}" type="presOf" srcId="{954BB3FC-ED08-44E2-BBDB-159497A26B93}" destId="{4CE73A72-0779-4A69-A016-833222629E97}" srcOrd="0" destOrd="0" presId="urn:microsoft.com/office/officeart/2005/8/layout/pyramid1"/>
    <dgm:cxn modelId="{0EAE393E-2A74-4AB1-85D3-36DC326997DF}" type="presOf" srcId="{6C7F8861-BFAC-471D-A4A2-BF1A93278B0A}" destId="{E5020A14-0D30-4CC9-B7FD-7F1FDC23B057}" srcOrd="1" destOrd="0" presId="urn:microsoft.com/office/officeart/2005/8/layout/pyramid1"/>
    <dgm:cxn modelId="{3BC3F3EE-95DF-4DAF-8A49-8C95E6E9F892}" type="presOf" srcId="{954BB3FC-ED08-44E2-BBDB-159497A26B93}" destId="{8287A96B-7AF8-49B0-9FC8-35F088500FFB}" srcOrd="1" destOrd="0" presId="urn:microsoft.com/office/officeart/2005/8/layout/pyramid1"/>
    <dgm:cxn modelId="{446064A5-8BD3-4013-8A0D-DC2F6EE9EB0F}" srcId="{5E41646D-5627-413B-83C3-1E7EA1FFB318}" destId="{E65138BC-0403-42D5-97B7-43B11DCF5352}" srcOrd="0" destOrd="0" parTransId="{9CBA4649-3192-4B65-BBF6-6AD234BC7D45}" sibTransId="{FD1B69C2-2D81-4887-9E56-0E074AA6007E}"/>
    <dgm:cxn modelId="{59B3E403-3466-41B5-8670-EDEA879A9A82}" srcId="{5E41646D-5627-413B-83C3-1E7EA1FFB318}" destId="{954BB3FC-ED08-44E2-BBDB-159497A26B93}" srcOrd="3" destOrd="0" parTransId="{2248E596-8AD6-4EF7-A07F-75815D5E1FC4}" sibTransId="{455A7F0C-FDEA-4BC3-B9D6-3035B401D63E}"/>
    <dgm:cxn modelId="{C95AC047-DA49-4522-A384-E65F288C3EF7}" srcId="{5E41646D-5627-413B-83C3-1E7EA1FFB318}" destId="{E456DF5C-D2AD-4214-906F-77B0FAD9406F}" srcOrd="1" destOrd="0" parTransId="{78E5D89B-6594-4241-9694-CC54A4FD8909}" sibTransId="{162F45E2-6ACC-4346-BA6D-289AF0E7BFE8}"/>
    <dgm:cxn modelId="{D7C47353-FDA5-4FC6-A7B5-B5ED2FB048CC}" type="presOf" srcId="{E456DF5C-D2AD-4214-906F-77B0FAD9406F}" destId="{F6B23BEB-5BC8-4F19-85ED-58B56163321C}" srcOrd="1" destOrd="0" presId="urn:microsoft.com/office/officeart/2005/8/layout/pyramid1"/>
    <dgm:cxn modelId="{F4221F6B-7BC1-443F-8A43-0CEBD2CB47FB}" srcId="{5E41646D-5627-413B-83C3-1E7EA1FFB318}" destId="{6C7F8861-BFAC-471D-A4A2-BF1A93278B0A}" srcOrd="2" destOrd="0" parTransId="{C78A94A1-50A8-43EB-8715-0AD1B8313C8F}" sibTransId="{1142F7AD-F940-44C2-A53E-271EC7D89F6B}"/>
    <dgm:cxn modelId="{2F9FF2AE-3AF7-4B27-9D43-8BE4873A4D74}" type="presOf" srcId="{E65138BC-0403-42D5-97B7-43B11DCF5352}" destId="{495FA9CF-0C38-4670-B8FA-A3DB73DADBC9}" srcOrd="0" destOrd="0" presId="urn:microsoft.com/office/officeart/2005/8/layout/pyramid1"/>
    <dgm:cxn modelId="{8FFDFC74-ADFE-44B1-AC44-6192E56CEAD4}" type="presOf" srcId="{5E41646D-5627-413B-83C3-1E7EA1FFB318}" destId="{148E99B5-592D-4124-898B-82519223CEF4}" srcOrd="0" destOrd="0" presId="urn:microsoft.com/office/officeart/2005/8/layout/pyramid1"/>
    <dgm:cxn modelId="{F0BF1D70-7D89-4DB6-BA7C-0063C6100562}" type="presParOf" srcId="{148E99B5-592D-4124-898B-82519223CEF4}" destId="{D271B15A-E66C-408F-A2F8-7FCD64D6F1BC}" srcOrd="0" destOrd="0" presId="urn:microsoft.com/office/officeart/2005/8/layout/pyramid1"/>
    <dgm:cxn modelId="{C1029B09-7358-449F-81CC-723ACD5B1E58}" type="presParOf" srcId="{D271B15A-E66C-408F-A2F8-7FCD64D6F1BC}" destId="{495FA9CF-0C38-4670-B8FA-A3DB73DADBC9}" srcOrd="0" destOrd="0" presId="urn:microsoft.com/office/officeart/2005/8/layout/pyramid1"/>
    <dgm:cxn modelId="{C5616F50-C3E5-4973-9E0D-CD694642B528}" type="presParOf" srcId="{D271B15A-E66C-408F-A2F8-7FCD64D6F1BC}" destId="{CAE67C3D-ED37-4C58-AF67-B7C2C8CC15CB}" srcOrd="1" destOrd="0" presId="urn:microsoft.com/office/officeart/2005/8/layout/pyramid1"/>
    <dgm:cxn modelId="{A94EC156-EA67-4AB9-B2A3-E47AAAB9C898}" type="presParOf" srcId="{148E99B5-592D-4124-898B-82519223CEF4}" destId="{03FBDE07-6E90-4BD5-8ADC-964D0D8BAA74}" srcOrd="1" destOrd="0" presId="urn:microsoft.com/office/officeart/2005/8/layout/pyramid1"/>
    <dgm:cxn modelId="{2DF9C92E-C4C3-485B-9AE9-CE70105121C5}" type="presParOf" srcId="{03FBDE07-6E90-4BD5-8ADC-964D0D8BAA74}" destId="{607B1625-0F2A-4367-9428-8CB5236E7979}" srcOrd="0" destOrd="0" presId="urn:microsoft.com/office/officeart/2005/8/layout/pyramid1"/>
    <dgm:cxn modelId="{C491718E-EACF-4D7C-8B67-78F31A3FCFE0}" type="presParOf" srcId="{03FBDE07-6E90-4BD5-8ADC-964D0D8BAA74}" destId="{F6B23BEB-5BC8-4F19-85ED-58B56163321C}" srcOrd="1" destOrd="0" presId="urn:microsoft.com/office/officeart/2005/8/layout/pyramid1"/>
    <dgm:cxn modelId="{1C288AE9-8319-455E-993F-6A4A57763D95}" type="presParOf" srcId="{148E99B5-592D-4124-898B-82519223CEF4}" destId="{5A0BDC93-3ACC-449A-B8B9-5FED3795E0CA}" srcOrd="2" destOrd="0" presId="urn:microsoft.com/office/officeart/2005/8/layout/pyramid1"/>
    <dgm:cxn modelId="{F6A5CF97-49BE-4A4E-AE6D-E48B6613092F}" type="presParOf" srcId="{5A0BDC93-3ACC-449A-B8B9-5FED3795E0CA}" destId="{BDBD3C37-79D3-4141-B140-529D9A490581}" srcOrd="0" destOrd="0" presId="urn:microsoft.com/office/officeart/2005/8/layout/pyramid1"/>
    <dgm:cxn modelId="{A81BED13-18C9-4D60-8099-AD645B65E711}" type="presParOf" srcId="{5A0BDC93-3ACC-449A-B8B9-5FED3795E0CA}" destId="{E5020A14-0D30-4CC9-B7FD-7F1FDC23B057}" srcOrd="1" destOrd="0" presId="urn:microsoft.com/office/officeart/2005/8/layout/pyramid1"/>
    <dgm:cxn modelId="{0A9589E2-118D-4831-9664-9391C85A589A}" type="presParOf" srcId="{148E99B5-592D-4124-898B-82519223CEF4}" destId="{30DA3C5F-2D66-45BF-94A8-CFB23A08E777}" srcOrd="3" destOrd="0" presId="urn:microsoft.com/office/officeart/2005/8/layout/pyramid1"/>
    <dgm:cxn modelId="{29818C07-D39B-4445-B1E4-0FE859624294}" type="presParOf" srcId="{30DA3C5F-2D66-45BF-94A8-CFB23A08E777}" destId="{4CE73A72-0779-4A69-A016-833222629E97}" srcOrd="0" destOrd="0" presId="urn:microsoft.com/office/officeart/2005/8/layout/pyramid1"/>
    <dgm:cxn modelId="{0966AAFF-8760-4453-917C-617FE0901DD5}" type="presParOf" srcId="{30DA3C5F-2D66-45BF-94A8-CFB23A08E777}" destId="{8287A96B-7AF8-49B0-9FC8-35F088500FF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B3DFC2-6B1B-4C41-9FFF-2B88C6A22A27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062EC55-12E0-4B9B-9E2A-1D6439C9A6EE}">
      <dgm:prSet phldrT="[Текст]" custT="1"/>
      <dgm:spPr/>
      <dgm:t>
        <a:bodyPr/>
        <a:lstStyle/>
        <a:p>
          <a:r>
            <a:rPr lang="bg-BG" sz="2000" b="1" dirty="0" smtClean="0"/>
            <a:t>Морални норми</a:t>
          </a:r>
          <a:endParaRPr lang="bg-BG" sz="2000" b="1" dirty="0"/>
        </a:p>
      </dgm:t>
    </dgm:pt>
    <dgm:pt modelId="{A72F3342-B718-420D-B44A-764712BE895B}" type="parTrans" cxnId="{B26F6029-878F-4C0E-A024-E8801298ADC8}">
      <dgm:prSet/>
      <dgm:spPr/>
      <dgm:t>
        <a:bodyPr/>
        <a:lstStyle/>
        <a:p>
          <a:endParaRPr lang="bg-BG" sz="2000" b="1"/>
        </a:p>
      </dgm:t>
    </dgm:pt>
    <dgm:pt modelId="{A24EEA81-19BF-45E9-91E9-3A1E2194E0E5}" type="sibTrans" cxnId="{B26F6029-878F-4C0E-A024-E8801298ADC8}">
      <dgm:prSet/>
      <dgm:spPr/>
      <dgm:t>
        <a:bodyPr/>
        <a:lstStyle/>
        <a:p>
          <a:endParaRPr lang="bg-BG" sz="2000" b="1"/>
        </a:p>
      </dgm:t>
    </dgm:pt>
    <dgm:pt modelId="{3CE31EB5-C256-4317-B254-BCF712B91FDF}">
      <dgm:prSet phldrT="[Текст]" custT="1"/>
      <dgm:spPr/>
      <dgm:t>
        <a:bodyPr/>
        <a:lstStyle/>
        <a:p>
          <a:r>
            <a:rPr lang="bg-BG" sz="2000" b="1" dirty="0" smtClean="0"/>
            <a:t>Морални принципи</a:t>
          </a:r>
          <a:endParaRPr lang="bg-BG" sz="2000" b="1" dirty="0"/>
        </a:p>
      </dgm:t>
    </dgm:pt>
    <dgm:pt modelId="{15BF6E84-ACD3-4DE6-A020-486463398C71}" type="parTrans" cxnId="{D3C75582-4963-4AF4-B007-5E6E96AFDC30}">
      <dgm:prSet custT="1"/>
      <dgm:spPr/>
      <dgm:t>
        <a:bodyPr/>
        <a:lstStyle/>
        <a:p>
          <a:endParaRPr lang="bg-BG" sz="2000" b="1"/>
        </a:p>
      </dgm:t>
    </dgm:pt>
    <dgm:pt modelId="{2E2F2478-9417-4426-9D6F-0BD9CB288C83}" type="sibTrans" cxnId="{D3C75582-4963-4AF4-B007-5E6E96AFDC30}">
      <dgm:prSet/>
      <dgm:spPr/>
      <dgm:t>
        <a:bodyPr/>
        <a:lstStyle/>
        <a:p>
          <a:endParaRPr lang="bg-BG" sz="2000" b="1"/>
        </a:p>
      </dgm:t>
    </dgm:pt>
    <dgm:pt modelId="{A8601ADC-1CCF-494A-B8B6-49B2409465A3}">
      <dgm:prSet phldrT="[Текст]" custT="1"/>
      <dgm:spPr/>
      <dgm:t>
        <a:bodyPr/>
        <a:lstStyle/>
        <a:p>
          <a:r>
            <a:rPr lang="bg-BG" sz="2000" b="1" dirty="0" smtClean="0"/>
            <a:t>Цели на организацията</a:t>
          </a:r>
          <a:endParaRPr lang="bg-BG" sz="2000" b="1" dirty="0"/>
        </a:p>
      </dgm:t>
    </dgm:pt>
    <dgm:pt modelId="{CFD199DE-6896-4662-B55D-9CE567E7D8F9}" type="parTrans" cxnId="{95998D38-1E15-4EDB-A665-1CC49E63AC29}">
      <dgm:prSet custT="1"/>
      <dgm:spPr/>
      <dgm:t>
        <a:bodyPr/>
        <a:lstStyle/>
        <a:p>
          <a:endParaRPr lang="bg-BG" sz="2000" b="1"/>
        </a:p>
      </dgm:t>
    </dgm:pt>
    <dgm:pt modelId="{D5A78F3E-06C9-4A73-86EE-B550D4132895}" type="sibTrans" cxnId="{95998D38-1E15-4EDB-A665-1CC49E63AC29}">
      <dgm:prSet/>
      <dgm:spPr/>
      <dgm:t>
        <a:bodyPr/>
        <a:lstStyle/>
        <a:p>
          <a:endParaRPr lang="bg-BG" sz="2000" b="1"/>
        </a:p>
      </dgm:t>
    </dgm:pt>
    <dgm:pt modelId="{EBDC0D2E-5EEA-4626-88CA-C97526681809}">
      <dgm:prSet phldrT="[Текст]" custT="1"/>
      <dgm:spPr/>
      <dgm:t>
        <a:bodyPr/>
        <a:lstStyle/>
        <a:p>
          <a:r>
            <a:rPr lang="bg-BG" sz="2000" b="1" dirty="0" smtClean="0"/>
            <a:t>Морални задължения</a:t>
          </a:r>
          <a:endParaRPr lang="bg-BG" sz="2000" b="1" dirty="0"/>
        </a:p>
      </dgm:t>
    </dgm:pt>
    <dgm:pt modelId="{04F73414-CC4B-48E3-B004-FA20EEFAA3A1}" type="parTrans" cxnId="{7ED1AF21-5DF7-4E9D-B1D2-CC91016058A9}">
      <dgm:prSet custT="1"/>
      <dgm:spPr/>
      <dgm:t>
        <a:bodyPr/>
        <a:lstStyle/>
        <a:p>
          <a:endParaRPr lang="bg-BG" sz="2000" b="1"/>
        </a:p>
      </dgm:t>
    </dgm:pt>
    <dgm:pt modelId="{6860F244-89F5-4E84-9E38-D5B7FFE1B7BE}" type="sibTrans" cxnId="{7ED1AF21-5DF7-4E9D-B1D2-CC91016058A9}">
      <dgm:prSet/>
      <dgm:spPr/>
      <dgm:t>
        <a:bodyPr/>
        <a:lstStyle/>
        <a:p>
          <a:endParaRPr lang="bg-BG" sz="2000" b="1"/>
        </a:p>
      </dgm:t>
    </dgm:pt>
    <dgm:pt modelId="{F93AF48E-D390-4959-8CE2-1FC68941FB07}">
      <dgm:prSet phldrT="[Текст]" custT="1"/>
      <dgm:spPr/>
      <dgm:t>
        <a:bodyPr/>
        <a:lstStyle/>
        <a:p>
          <a:r>
            <a:rPr lang="bg-BG" sz="2000" b="1" dirty="0" smtClean="0"/>
            <a:t>Ценности</a:t>
          </a:r>
          <a:endParaRPr lang="bg-BG" sz="2000" b="1" dirty="0"/>
        </a:p>
      </dgm:t>
    </dgm:pt>
    <dgm:pt modelId="{39F9A82A-1862-4896-A987-9CD88EC97A0A}" type="parTrans" cxnId="{811A6DA1-2EE8-4B1A-9D85-802D6D935415}">
      <dgm:prSet custT="1"/>
      <dgm:spPr/>
      <dgm:t>
        <a:bodyPr/>
        <a:lstStyle/>
        <a:p>
          <a:endParaRPr lang="bg-BG" sz="2000" b="1"/>
        </a:p>
      </dgm:t>
    </dgm:pt>
    <dgm:pt modelId="{BCEF855A-8645-4D0B-9F19-35FB79013D44}" type="sibTrans" cxnId="{811A6DA1-2EE8-4B1A-9D85-802D6D935415}">
      <dgm:prSet/>
      <dgm:spPr/>
      <dgm:t>
        <a:bodyPr/>
        <a:lstStyle/>
        <a:p>
          <a:endParaRPr lang="bg-BG" sz="2000" b="1"/>
        </a:p>
      </dgm:t>
    </dgm:pt>
    <dgm:pt modelId="{A5F3AB26-8F80-467D-88BE-23B29105F03A}" type="pres">
      <dgm:prSet presAssocID="{7DB3DFC2-6B1B-4C41-9FFF-2B88C6A22A2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1E1957-3CB9-4FF6-891B-01B8195F83B8}" type="pres">
      <dgm:prSet presAssocID="{F062EC55-12E0-4B9B-9E2A-1D6439C9A6EE}" presName="centerShape" presStyleLbl="node0" presStyleIdx="0" presStyleCnt="1"/>
      <dgm:spPr/>
      <dgm:t>
        <a:bodyPr/>
        <a:lstStyle/>
        <a:p>
          <a:endParaRPr lang="en-US"/>
        </a:p>
      </dgm:t>
    </dgm:pt>
    <dgm:pt modelId="{8B34A78A-0C1B-402F-B3AE-E6C1D150CA28}" type="pres">
      <dgm:prSet presAssocID="{15BF6E84-ACD3-4DE6-A020-486463398C71}" presName="Name9" presStyleLbl="parChTrans1D2" presStyleIdx="0" presStyleCnt="4"/>
      <dgm:spPr/>
      <dgm:t>
        <a:bodyPr/>
        <a:lstStyle/>
        <a:p>
          <a:endParaRPr lang="en-US"/>
        </a:p>
      </dgm:t>
    </dgm:pt>
    <dgm:pt modelId="{562D208E-5143-449B-A3C2-07968C5BAE82}" type="pres">
      <dgm:prSet presAssocID="{15BF6E84-ACD3-4DE6-A020-486463398C71}" presName="connTx" presStyleLbl="parChTrans1D2" presStyleIdx="0" presStyleCnt="4"/>
      <dgm:spPr/>
      <dgm:t>
        <a:bodyPr/>
        <a:lstStyle/>
        <a:p>
          <a:endParaRPr lang="en-US"/>
        </a:p>
      </dgm:t>
    </dgm:pt>
    <dgm:pt modelId="{4FFE1EF6-9F0C-43D4-9D0F-106963A21483}" type="pres">
      <dgm:prSet presAssocID="{3CE31EB5-C256-4317-B254-BCF712B91FDF}" presName="node" presStyleLbl="node1" presStyleIdx="0" presStyleCnt="4" custScaleX="108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DE66C-57D7-4AFB-9E73-C2615C7A2A8F}" type="pres">
      <dgm:prSet presAssocID="{CFD199DE-6896-4662-B55D-9CE567E7D8F9}" presName="Name9" presStyleLbl="parChTrans1D2" presStyleIdx="1" presStyleCnt="4"/>
      <dgm:spPr/>
      <dgm:t>
        <a:bodyPr/>
        <a:lstStyle/>
        <a:p>
          <a:endParaRPr lang="en-US"/>
        </a:p>
      </dgm:t>
    </dgm:pt>
    <dgm:pt modelId="{989BFC52-78F0-433B-B3FD-1DE916C21317}" type="pres">
      <dgm:prSet presAssocID="{CFD199DE-6896-4662-B55D-9CE567E7D8F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4DA1EE3B-39ED-4F31-B72B-581FFE1A3D15}" type="pres">
      <dgm:prSet presAssocID="{A8601ADC-1CCF-494A-B8B6-49B2409465A3}" presName="node" presStyleLbl="node1" presStyleIdx="1" presStyleCnt="4" custScaleX="157240" custRadScaleRad="124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49FA6-0583-40C9-A90A-240F7392A258}" type="pres">
      <dgm:prSet presAssocID="{04F73414-CC4B-48E3-B004-FA20EEFAA3A1}" presName="Name9" presStyleLbl="parChTrans1D2" presStyleIdx="2" presStyleCnt="4"/>
      <dgm:spPr/>
      <dgm:t>
        <a:bodyPr/>
        <a:lstStyle/>
        <a:p>
          <a:endParaRPr lang="en-US"/>
        </a:p>
      </dgm:t>
    </dgm:pt>
    <dgm:pt modelId="{B46D2DDD-637B-43A6-B4D9-07531BD5A782}" type="pres">
      <dgm:prSet presAssocID="{04F73414-CC4B-48E3-B004-FA20EEFAA3A1}" presName="connTx" presStyleLbl="parChTrans1D2" presStyleIdx="2" presStyleCnt="4"/>
      <dgm:spPr/>
      <dgm:t>
        <a:bodyPr/>
        <a:lstStyle/>
        <a:p>
          <a:endParaRPr lang="en-US"/>
        </a:p>
      </dgm:t>
    </dgm:pt>
    <dgm:pt modelId="{A75834D3-F4B8-47A7-B17A-2DEDB167082F}" type="pres">
      <dgm:prSet presAssocID="{EBDC0D2E-5EEA-4626-88CA-C97526681809}" presName="node" presStyleLbl="node1" presStyleIdx="2" presStyleCnt="4" custScaleX="12711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F8212F4-5673-4E66-BB71-5F4B09175DDB}" type="pres">
      <dgm:prSet presAssocID="{39F9A82A-1862-4896-A987-9CD88EC97A0A}" presName="Name9" presStyleLbl="parChTrans1D2" presStyleIdx="3" presStyleCnt="4"/>
      <dgm:spPr/>
      <dgm:t>
        <a:bodyPr/>
        <a:lstStyle/>
        <a:p>
          <a:endParaRPr lang="en-US"/>
        </a:p>
      </dgm:t>
    </dgm:pt>
    <dgm:pt modelId="{644A0605-2C84-4EE1-87BB-97E039AB52D8}" type="pres">
      <dgm:prSet presAssocID="{39F9A82A-1862-4896-A987-9CD88EC97A0A}" presName="connTx" presStyleLbl="parChTrans1D2" presStyleIdx="3" presStyleCnt="4"/>
      <dgm:spPr/>
      <dgm:t>
        <a:bodyPr/>
        <a:lstStyle/>
        <a:p>
          <a:endParaRPr lang="en-US"/>
        </a:p>
      </dgm:t>
    </dgm:pt>
    <dgm:pt modelId="{7DC3878B-021B-4641-AA3F-7641AC5F7CF5}" type="pres">
      <dgm:prSet presAssocID="{F93AF48E-D390-4959-8CE2-1FC68941FB07}" presName="node" presStyleLbl="node1" presStyleIdx="3" presStyleCnt="4" custRadScaleRad="106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1E231F-A30F-4856-8E7E-EB0DCA8CA292}" type="presOf" srcId="{F062EC55-12E0-4B9B-9E2A-1D6439C9A6EE}" destId="{F21E1957-3CB9-4FF6-891B-01B8195F83B8}" srcOrd="0" destOrd="0" presId="urn:microsoft.com/office/officeart/2005/8/layout/radial1"/>
    <dgm:cxn modelId="{8DC40B43-CB40-438A-AE29-ABD46069AA91}" type="presOf" srcId="{3CE31EB5-C256-4317-B254-BCF712B91FDF}" destId="{4FFE1EF6-9F0C-43D4-9D0F-106963A21483}" srcOrd="0" destOrd="0" presId="urn:microsoft.com/office/officeart/2005/8/layout/radial1"/>
    <dgm:cxn modelId="{B449D094-7EB4-4FCC-8BFA-0FB2C1F00DFA}" type="presOf" srcId="{F93AF48E-D390-4959-8CE2-1FC68941FB07}" destId="{7DC3878B-021B-4641-AA3F-7641AC5F7CF5}" srcOrd="0" destOrd="0" presId="urn:microsoft.com/office/officeart/2005/8/layout/radial1"/>
    <dgm:cxn modelId="{1270F0B3-6349-4E96-BF6E-AE9564F2D169}" type="presOf" srcId="{39F9A82A-1862-4896-A987-9CD88EC97A0A}" destId="{644A0605-2C84-4EE1-87BB-97E039AB52D8}" srcOrd="1" destOrd="0" presId="urn:microsoft.com/office/officeart/2005/8/layout/radial1"/>
    <dgm:cxn modelId="{811A6DA1-2EE8-4B1A-9D85-802D6D935415}" srcId="{F062EC55-12E0-4B9B-9E2A-1D6439C9A6EE}" destId="{F93AF48E-D390-4959-8CE2-1FC68941FB07}" srcOrd="3" destOrd="0" parTransId="{39F9A82A-1862-4896-A987-9CD88EC97A0A}" sibTransId="{BCEF855A-8645-4D0B-9F19-35FB79013D44}"/>
    <dgm:cxn modelId="{9CCAC644-E000-4E4B-8E08-961D929EF820}" type="presOf" srcId="{15BF6E84-ACD3-4DE6-A020-486463398C71}" destId="{562D208E-5143-449B-A3C2-07968C5BAE82}" srcOrd="1" destOrd="0" presId="urn:microsoft.com/office/officeart/2005/8/layout/radial1"/>
    <dgm:cxn modelId="{95998D38-1E15-4EDB-A665-1CC49E63AC29}" srcId="{F062EC55-12E0-4B9B-9E2A-1D6439C9A6EE}" destId="{A8601ADC-1CCF-494A-B8B6-49B2409465A3}" srcOrd="1" destOrd="0" parTransId="{CFD199DE-6896-4662-B55D-9CE567E7D8F9}" sibTransId="{D5A78F3E-06C9-4A73-86EE-B550D4132895}"/>
    <dgm:cxn modelId="{E9E98052-208D-420F-80A8-09CE271A04A3}" type="presOf" srcId="{CFD199DE-6896-4662-B55D-9CE567E7D8F9}" destId="{A35DE66C-57D7-4AFB-9E73-C2615C7A2A8F}" srcOrd="0" destOrd="0" presId="urn:microsoft.com/office/officeart/2005/8/layout/radial1"/>
    <dgm:cxn modelId="{D3C75582-4963-4AF4-B007-5E6E96AFDC30}" srcId="{F062EC55-12E0-4B9B-9E2A-1D6439C9A6EE}" destId="{3CE31EB5-C256-4317-B254-BCF712B91FDF}" srcOrd="0" destOrd="0" parTransId="{15BF6E84-ACD3-4DE6-A020-486463398C71}" sibTransId="{2E2F2478-9417-4426-9D6F-0BD9CB288C83}"/>
    <dgm:cxn modelId="{9BAFFB75-5047-465E-955B-6E07798DBACF}" type="presOf" srcId="{04F73414-CC4B-48E3-B004-FA20EEFAA3A1}" destId="{B46D2DDD-637B-43A6-B4D9-07531BD5A782}" srcOrd="1" destOrd="0" presId="urn:microsoft.com/office/officeart/2005/8/layout/radial1"/>
    <dgm:cxn modelId="{C3D02C14-445D-4F32-9E7C-C35D3A2E768F}" type="presOf" srcId="{7DB3DFC2-6B1B-4C41-9FFF-2B88C6A22A27}" destId="{A5F3AB26-8F80-467D-88BE-23B29105F03A}" srcOrd="0" destOrd="0" presId="urn:microsoft.com/office/officeart/2005/8/layout/radial1"/>
    <dgm:cxn modelId="{3F05D117-FBD4-4727-8E69-8D90756B8C40}" type="presOf" srcId="{39F9A82A-1862-4896-A987-9CD88EC97A0A}" destId="{CF8212F4-5673-4E66-BB71-5F4B09175DDB}" srcOrd="0" destOrd="0" presId="urn:microsoft.com/office/officeart/2005/8/layout/radial1"/>
    <dgm:cxn modelId="{7ED1AF21-5DF7-4E9D-B1D2-CC91016058A9}" srcId="{F062EC55-12E0-4B9B-9E2A-1D6439C9A6EE}" destId="{EBDC0D2E-5EEA-4626-88CA-C97526681809}" srcOrd="2" destOrd="0" parTransId="{04F73414-CC4B-48E3-B004-FA20EEFAA3A1}" sibTransId="{6860F244-89F5-4E84-9E38-D5B7FFE1B7BE}"/>
    <dgm:cxn modelId="{B26F6029-878F-4C0E-A024-E8801298ADC8}" srcId="{7DB3DFC2-6B1B-4C41-9FFF-2B88C6A22A27}" destId="{F062EC55-12E0-4B9B-9E2A-1D6439C9A6EE}" srcOrd="0" destOrd="0" parTransId="{A72F3342-B718-420D-B44A-764712BE895B}" sibTransId="{A24EEA81-19BF-45E9-91E9-3A1E2194E0E5}"/>
    <dgm:cxn modelId="{AD59F708-EF59-4617-9642-ABC107777D4B}" type="presOf" srcId="{EBDC0D2E-5EEA-4626-88CA-C97526681809}" destId="{A75834D3-F4B8-47A7-B17A-2DEDB167082F}" srcOrd="0" destOrd="0" presId="urn:microsoft.com/office/officeart/2005/8/layout/radial1"/>
    <dgm:cxn modelId="{442E6E66-8056-451E-B981-1B3D799DDF43}" type="presOf" srcId="{04F73414-CC4B-48E3-B004-FA20EEFAA3A1}" destId="{25149FA6-0583-40C9-A90A-240F7392A258}" srcOrd="0" destOrd="0" presId="urn:microsoft.com/office/officeart/2005/8/layout/radial1"/>
    <dgm:cxn modelId="{F7BAACF0-B37C-47C6-944C-64473DDA940E}" type="presOf" srcId="{15BF6E84-ACD3-4DE6-A020-486463398C71}" destId="{8B34A78A-0C1B-402F-B3AE-E6C1D150CA28}" srcOrd="0" destOrd="0" presId="urn:microsoft.com/office/officeart/2005/8/layout/radial1"/>
    <dgm:cxn modelId="{9BD87B67-9177-4EDC-8A51-98FB45687D69}" type="presOf" srcId="{A8601ADC-1CCF-494A-B8B6-49B2409465A3}" destId="{4DA1EE3B-39ED-4F31-B72B-581FFE1A3D15}" srcOrd="0" destOrd="0" presId="urn:microsoft.com/office/officeart/2005/8/layout/radial1"/>
    <dgm:cxn modelId="{8DF8E5CC-33B4-492D-936A-595631371A80}" type="presOf" srcId="{CFD199DE-6896-4662-B55D-9CE567E7D8F9}" destId="{989BFC52-78F0-433B-B3FD-1DE916C21317}" srcOrd="1" destOrd="0" presId="urn:microsoft.com/office/officeart/2005/8/layout/radial1"/>
    <dgm:cxn modelId="{A2F97E97-505B-4ABA-9F0F-03456AA5978F}" type="presParOf" srcId="{A5F3AB26-8F80-467D-88BE-23B29105F03A}" destId="{F21E1957-3CB9-4FF6-891B-01B8195F83B8}" srcOrd="0" destOrd="0" presId="urn:microsoft.com/office/officeart/2005/8/layout/radial1"/>
    <dgm:cxn modelId="{2822E6EB-769A-411A-B69D-1D8EE95CA279}" type="presParOf" srcId="{A5F3AB26-8F80-467D-88BE-23B29105F03A}" destId="{8B34A78A-0C1B-402F-B3AE-E6C1D150CA28}" srcOrd="1" destOrd="0" presId="urn:microsoft.com/office/officeart/2005/8/layout/radial1"/>
    <dgm:cxn modelId="{89FCE08C-563E-4A6B-B06C-BF48A3379C06}" type="presParOf" srcId="{8B34A78A-0C1B-402F-B3AE-E6C1D150CA28}" destId="{562D208E-5143-449B-A3C2-07968C5BAE82}" srcOrd="0" destOrd="0" presId="urn:microsoft.com/office/officeart/2005/8/layout/radial1"/>
    <dgm:cxn modelId="{D5DC5250-5B7C-42D2-A3C6-95073A6DEFC7}" type="presParOf" srcId="{A5F3AB26-8F80-467D-88BE-23B29105F03A}" destId="{4FFE1EF6-9F0C-43D4-9D0F-106963A21483}" srcOrd="2" destOrd="0" presId="urn:microsoft.com/office/officeart/2005/8/layout/radial1"/>
    <dgm:cxn modelId="{24D49D70-4339-49AC-B4FE-D622DAD0B420}" type="presParOf" srcId="{A5F3AB26-8F80-467D-88BE-23B29105F03A}" destId="{A35DE66C-57D7-4AFB-9E73-C2615C7A2A8F}" srcOrd="3" destOrd="0" presId="urn:microsoft.com/office/officeart/2005/8/layout/radial1"/>
    <dgm:cxn modelId="{99C01EFF-6F7E-438A-962A-CD4B8BB76885}" type="presParOf" srcId="{A35DE66C-57D7-4AFB-9E73-C2615C7A2A8F}" destId="{989BFC52-78F0-433B-B3FD-1DE916C21317}" srcOrd="0" destOrd="0" presId="urn:microsoft.com/office/officeart/2005/8/layout/radial1"/>
    <dgm:cxn modelId="{0F401B34-9B85-43C9-8985-92C3DE64489A}" type="presParOf" srcId="{A5F3AB26-8F80-467D-88BE-23B29105F03A}" destId="{4DA1EE3B-39ED-4F31-B72B-581FFE1A3D15}" srcOrd="4" destOrd="0" presId="urn:microsoft.com/office/officeart/2005/8/layout/radial1"/>
    <dgm:cxn modelId="{1F18E722-79F3-4C84-A108-EDD4FAED7F37}" type="presParOf" srcId="{A5F3AB26-8F80-467D-88BE-23B29105F03A}" destId="{25149FA6-0583-40C9-A90A-240F7392A258}" srcOrd="5" destOrd="0" presId="urn:microsoft.com/office/officeart/2005/8/layout/radial1"/>
    <dgm:cxn modelId="{AA27A144-7646-427B-9AB2-35C90839BCCC}" type="presParOf" srcId="{25149FA6-0583-40C9-A90A-240F7392A258}" destId="{B46D2DDD-637B-43A6-B4D9-07531BD5A782}" srcOrd="0" destOrd="0" presId="urn:microsoft.com/office/officeart/2005/8/layout/radial1"/>
    <dgm:cxn modelId="{1CB3877C-230E-4DFA-A112-27C11B77AC77}" type="presParOf" srcId="{A5F3AB26-8F80-467D-88BE-23B29105F03A}" destId="{A75834D3-F4B8-47A7-B17A-2DEDB167082F}" srcOrd="6" destOrd="0" presId="urn:microsoft.com/office/officeart/2005/8/layout/radial1"/>
    <dgm:cxn modelId="{296E638A-98C5-48B4-87D1-D92C7A81AE04}" type="presParOf" srcId="{A5F3AB26-8F80-467D-88BE-23B29105F03A}" destId="{CF8212F4-5673-4E66-BB71-5F4B09175DDB}" srcOrd="7" destOrd="0" presId="urn:microsoft.com/office/officeart/2005/8/layout/radial1"/>
    <dgm:cxn modelId="{D5FC4249-86E6-4974-9C58-E3883607D1E7}" type="presParOf" srcId="{CF8212F4-5673-4E66-BB71-5F4B09175DDB}" destId="{644A0605-2C84-4EE1-87BB-97E039AB52D8}" srcOrd="0" destOrd="0" presId="urn:microsoft.com/office/officeart/2005/8/layout/radial1"/>
    <dgm:cxn modelId="{4ED0EE2E-984A-4AA0-88C6-4362BF67AA64}" type="presParOf" srcId="{A5F3AB26-8F80-467D-88BE-23B29105F03A}" destId="{7DC3878B-021B-4641-AA3F-7641AC5F7CF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5928C-3A1E-4EC6-BFDC-06FEACD94540}">
      <dsp:nvSpPr>
        <dsp:cNvPr id="0" name=""/>
        <dsp:cNvSpPr/>
      </dsp:nvSpPr>
      <dsp:spPr>
        <a:xfrm>
          <a:off x="1515665" y="0"/>
          <a:ext cx="1010443" cy="800497"/>
        </a:xfrm>
        <a:prstGeom prst="trapezoid">
          <a:avLst>
            <a:gd name="adj" fmla="val 6311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b="1" kern="1200" dirty="0" smtClean="0">
              <a:latin typeface="+mj-lt"/>
            </a:rPr>
            <a:t>Общество</a:t>
          </a:r>
          <a:endParaRPr lang="bg-BG" sz="1700" b="1" kern="1200" dirty="0">
            <a:latin typeface="+mj-lt"/>
          </a:endParaRPr>
        </a:p>
      </dsp:txBody>
      <dsp:txXfrm>
        <a:off x="1515665" y="0"/>
        <a:ext cx="1010443" cy="800497"/>
      </dsp:txXfrm>
    </dsp:sp>
    <dsp:sp modelId="{C1979773-8894-4310-A6A3-E5E7AC29237A}">
      <dsp:nvSpPr>
        <dsp:cNvPr id="0" name=""/>
        <dsp:cNvSpPr/>
      </dsp:nvSpPr>
      <dsp:spPr>
        <a:xfrm>
          <a:off x="1010443" y="800497"/>
          <a:ext cx="2020887" cy="800497"/>
        </a:xfrm>
        <a:prstGeom prst="trapezoid">
          <a:avLst>
            <a:gd name="adj" fmla="val 63114"/>
          </a:avLst>
        </a:prstGeom>
        <a:solidFill>
          <a:schemeClr val="accent2">
            <a:hueOff val="-2771965"/>
            <a:satOff val="19774"/>
            <a:lumOff val="-33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b="1" kern="1200" dirty="0" smtClean="0">
              <a:latin typeface="+mj-lt"/>
            </a:rPr>
            <a:t>Работодател</a:t>
          </a:r>
          <a:endParaRPr lang="bg-BG" sz="1700" b="1" kern="1200" dirty="0">
            <a:latin typeface="+mj-lt"/>
          </a:endParaRPr>
        </a:p>
      </dsp:txBody>
      <dsp:txXfrm>
        <a:off x="1364099" y="800497"/>
        <a:ext cx="1313576" cy="800497"/>
      </dsp:txXfrm>
    </dsp:sp>
    <dsp:sp modelId="{A3B93B84-2BED-4AFA-A20C-F203C3A71815}">
      <dsp:nvSpPr>
        <dsp:cNvPr id="0" name=""/>
        <dsp:cNvSpPr/>
      </dsp:nvSpPr>
      <dsp:spPr>
        <a:xfrm>
          <a:off x="505221" y="1600994"/>
          <a:ext cx="3031331" cy="800497"/>
        </a:xfrm>
        <a:prstGeom prst="trapezoid">
          <a:avLst>
            <a:gd name="adj" fmla="val 63114"/>
          </a:avLst>
        </a:prstGeom>
        <a:solidFill>
          <a:schemeClr val="accent2">
            <a:hueOff val="-5543931"/>
            <a:satOff val="39548"/>
            <a:lumOff val="-67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b="1" kern="1200" dirty="0" smtClean="0">
              <a:latin typeface="+mj-lt"/>
            </a:rPr>
            <a:t>Социална група</a:t>
          </a:r>
          <a:endParaRPr lang="bg-BG" sz="1700" b="1" kern="1200" dirty="0">
            <a:latin typeface="+mj-lt"/>
          </a:endParaRPr>
        </a:p>
      </dsp:txBody>
      <dsp:txXfrm>
        <a:off x="1035704" y="1600994"/>
        <a:ext cx="1970365" cy="800497"/>
      </dsp:txXfrm>
    </dsp:sp>
    <dsp:sp modelId="{7040A8DD-82AB-4DF0-8E42-571051667FBD}">
      <dsp:nvSpPr>
        <dsp:cNvPr id="0" name=""/>
        <dsp:cNvSpPr/>
      </dsp:nvSpPr>
      <dsp:spPr>
        <a:xfrm>
          <a:off x="0" y="2401490"/>
          <a:ext cx="4041774" cy="800497"/>
        </a:xfrm>
        <a:prstGeom prst="trapezoid">
          <a:avLst>
            <a:gd name="adj" fmla="val 63114"/>
          </a:avLst>
        </a:prstGeom>
        <a:solidFill>
          <a:schemeClr val="accent2">
            <a:hueOff val="-8315896"/>
            <a:satOff val="59322"/>
            <a:lumOff val="-101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b="1" kern="1200" smtClean="0">
              <a:latin typeface="+mj-lt"/>
            </a:rPr>
            <a:t>Семейство</a:t>
          </a:r>
          <a:endParaRPr lang="bg-BG" sz="1700" b="1" kern="1200" dirty="0">
            <a:latin typeface="+mj-lt"/>
          </a:endParaRPr>
        </a:p>
      </dsp:txBody>
      <dsp:txXfrm>
        <a:off x="707310" y="2401490"/>
        <a:ext cx="2627153" cy="8004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5928C-3A1E-4EC6-BFDC-06FEACD94540}">
      <dsp:nvSpPr>
        <dsp:cNvPr id="0" name=""/>
        <dsp:cNvSpPr/>
      </dsp:nvSpPr>
      <dsp:spPr>
        <a:xfrm>
          <a:off x="1515070" y="0"/>
          <a:ext cx="1010047" cy="818306"/>
        </a:xfrm>
        <a:prstGeom prst="trapezoid">
          <a:avLst>
            <a:gd name="adj" fmla="val 6171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>
              <a:latin typeface="+mj-lt"/>
            </a:rPr>
            <a:t>Широка обществена сфера</a:t>
          </a:r>
          <a:endParaRPr lang="bg-BG" sz="1400" b="1" kern="1200" dirty="0">
            <a:latin typeface="+mj-lt"/>
          </a:endParaRPr>
        </a:p>
      </dsp:txBody>
      <dsp:txXfrm>
        <a:off x="1515070" y="0"/>
        <a:ext cx="1010047" cy="818306"/>
      </dsp:txXfrm>
    </dsp:sp>
    <dsp:sp modelId="{C1979773-8894-4310-A6A3-E5E7AC29237A}">
      <dsp:nvSpPr>
        <dsp:cNvPr id="0" name=""/>
        <dsp:cNvSpPr/>
      </dsp:nvSpPr>
      <dsp:spPr>
        <a:xfrm>
          <a:off x="1010046" y="818306"/>
          <a:ext cx="2020094" cy="818306"/>
        </a:xfrm>
        <a:prstGeom prst="trapezoid">
          <a:avLst>
            <a:gd name="adj" fmla="val 61716"/>
          </a:avLst>
        </a:prstGeom>
        <a:solidFill>
          <a:schemeClr val="accent5">
            <a:hueOff val="288328"/>
            <a:satOff val="-14547"/>
            <a:lumOff val="-10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>
              <a:latin typeface="+mj-lt"/>
            </a:rPr>
            <a:t>Корпоративна сфера</a:t>
          </a:r>
          <a:endParaRPr lang="bg-BG" sz="1400" b="1" kern="1200" dirty="0">
            <a:latin typeface="+mj-lt"/>
          </a:endParaRPr>
        </a:p>
      </dsp:txBody>
      <dsp:txXfrm>
        <a:off x="1363563" y="818306"/>
        <a:ext cx="1313061" cy="818306"/>
      </dsp:txXfrm>
    </dsp:sp>
    <dsp:sp modelId="{A3B93B84-2BED-4AFA-A20C-F203C3A71815}">
      <dsp:nvSpPr>
        <dsp:cNvPr id="0" name=""/>
        <dsp:cNvSpPr/>
      </dsp:nvSpPr>
      <dsp:spPr>
        <a:xfrm>
          <a:off x="505023" y="1636613"/>
          <a:ext cx="3030140" cy="818306"/>
        </a:xfrm>
        <a:prstGeom prst="trapezoid">
          <a:avLst>
            <a:gd name="adj" fmla="val 61716"/>
          </a:avLst>
        </a:prstGeom>
        <a:solidFill>
          <a:schemeClr val="accent5">
            <a:hueOff val="576656"/>
            <a:satOff val="-29093"/>
            <a:lumOff val="-20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latin typeface="+mj-lt"/>
            </a:rPr>
            <a:t>Групова сфера</a:t>
          </a:r>
          <a:endParaRPr lang="bg-BG" sz="1600" b="1" kern="1200" dirty="0">
            <a:latin typeface="+mj-lt"/>
          </a:endParaRPr>
        </a:p>
      </dsp:txBody>
      <dsp:txXfrm>
        <a:off x="1035298" y="1636613"/>
        <a:ext cx="1969591" cy="818306"/>
      </dsp:txXfrm>
    </dsp:sp>
    <dsp:sp modelId="{7040A8DD-82AB-4DF0-8E42-571051667FBD}">
      <dsp:nvSpPr>
        <dsp:cNvPr id="0" name=""/>
        <dsp:cNvSpPr/>
      </dsp:nvSpPr>
      <dsp:spPr>
        <a:xfrm>
          <a:off x="0" y="2454920"/>
          <a:ext cx="4040188" cy="818306"/>
        </a:xfrm>
        <a:prstGeom prst="trapezoid">
          <a:avLst>
            <a:gd name="adj" fmla="val 61716"/>
          </a:avLst>
        </a:prstGeom>
        <a:solidFill>
          <a:schemeClr val="accent5">
            <a:hueOff val="864984"/>
            <a:satOff val="-43640"/>
            <a:lumOff val="-31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 smtClean="0">
              <a:latin typeface="+mj-lt"/>
            </a:rPr>
            <a:t>Лична сфера</a:t>
          </a:r>
          <a:endParaRPr lang="bg-BG" sz="1600" b="1" kern="1200" dirty="0">
            <a:latin typeface="+mj-lt"/>
          </a:endParaRPr>
        </a:p>
      </dsp:txBody>
      <dsp:txXfrm>
        <a:off x="707032" y="2454920"/>
        <a:ext cx="2626122" cy="818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FA9CF-0C38-4670-B8FA-A3DB73DADBC9}">
      <dsp:nvSpPr>
        <dsp:cNvPr id="0" name=""/>
        <dsp:cNvSpPr/>
      </dsp:nvSpPr>
      <dsp:spPr>
        <a:xfrm>
          <a:off x="2421015" y="0"/>
          <a:ext cx="1614010" cy="1206134"/>
        </a:xfrm>
        <a:prstGeom prst="trapezoid">
          <a:avLst>
            <a:gd name="adj" fmla="val 66908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/>
            <a:t>Трябва да се върши добро</a:t>
          </a:r>
          <a:endParaRPr lang="bg-BG" sz="2400" b="1" kern="1200" dirty="0"/>
        </a:p>
      </dsp:txBody>
      <dsp:txXfrm>
        <a:off x="2421015" y="0"/>
        <a:ext cx="1614010" cy="1206134"/>
      </dsp:txXfrm>
    </dsp:sp>
    <dsp:sp modelId="{607B1625-0F2A-4367-9428-8CB5236E7979}">
      <dsp:nvSpPr>
        <dsp:cNvPr id="0" name=""/>
        <dsp:cNvSpPr/>
      </dsp:nvSpPr>
      <dsp:spPr>
        <a:xfrm>
          <a:off x="1614009" y="1206134"/>
          <a:ext cx="3228020" cy="1206134"/>
        </a:xfrm>
        <a:prstGeom prst="trapezoid">
          <a:avLst>
            <a:gd name="adj" fmla="val 66908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/>
            <a:t>Трябва да се премахва злото</a:t>
          </a:r>
          <a:endParaRPr lang="bg-BG" sz="2400" b="1" kern="1200" dirty="0"/>
        </a:p>
      </dsp:txBody>
      <dsp:txXfrm>
        <a:off x="2178913" y="1206134"/>
        <a:ext cx="2098213" cy="1206134"/>
      </dsp:txXfrm>
    </dsp:sp>
    <dsp:sp modelId="{BDBD3C37-79D3-4141-B140-529D9A490581}">
      <dsp:nvSpPr>
        <dsp:cNvPr id="0" name=""/>
        <dsp:cNvSpPr/>
      </dsp:nvSpPr>
      <dsp:spPr>
        <a:xfrm>
          <a:off x="807005" y="2412268"/>
          <a:ext cx="4842030" cy="1206134"/>
        </a:xfrm>
        <a:prstGeom prst="trapezoid">
          <a:avLst>
            <a:gd name="adj" fmla="val 66908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2400" b="1" kern="1200" dirty="0" smtClean="0"/>
            <a:t>Трябва да се </a:t>
          </a:r>
          <a:r>
            <a:rPr lang="bg-BG" sz="2400" b="1" kern="1200" dirty="0" err="1" smtClean="0"/>
            <a:t>предовратява</a:t>
          </a:r>
          <a:r>
            <a:rPr lang="bg-BG" sz="2400" b="1" kern="1200" dirty="0" smtClean="0"/>
            <a:t> вредата</a:t>
          </a:r>
        </a:p>
      </dsp:txBody>
      <dsp:txXfrm>
        <a:off x="1654360" y="2412268"/>
        <a:ext cx="3147319" cy="1206134"/>
      </dsp:txXfrm>
    </dsp:sp>
    <dsp:sp modelId="{4CE73A72-0779-4A69-A016-833222629E97}">
      <dsp:nvSpPr>
        <dsp:cNvPr id="0" name=""/>
        <dsp:cNvSpPr/>
      </dsp:nvSpPr>
      <dsp:spPr>
        <a:xfrm>
          <a:off x="0" y="3618402"/>
          <a:ext cx="6456040" cy="1206134"/>
        </a:xfrm>
        <a:prstGeom prst="trapezoid">
          <a:avLst>
            <a:gd name="adj" fmla="val 66908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smtClean="0"/>
            <a:t>Не бива да се причинява зло или вреда</a:t>
          </a:r>
          <a:endParaRPr lang="bg-BG" sz="2400" b="1" kern="1200" dirty="0"/>
        </a:p>
      </dsp:txBody>
      <dsp:txXfrm>
        <a:off x="1129806" y="3618402"/>
        <a:ext cx="4196426" cy="12061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E1957-3CB9-4FF6-891B-01B8195F83B8}">
      <dsp:nvSpPr>
        <dsp:cNvPr id="0" name=""/>
        <dsp:cNvSpPr/>
      </dsp:nvSpPr>
      <dsp:spPr>
        <a:xfrm>
          <a:off x="3225921" y="2165322"/>
          <a:ext cx="1646018" cy="16460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95000"/>
                <a:satMod val="300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50000"/>
                <a:shade val="90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/>
            <a:t>Морални норми</a:t>
          </a:r>
          <a:endParaRPr lang="bg-BG" sz="2000" b="1" kern="1200" dirty="0"/>
        </a:p>
      </dsp:txBody>
      <dsp:txXfrm>
        <a:off x="3466975" y="2406376"/>
        <a:ext cx="1163910" cy="1163910"/>
      </dsp:txXfrm>
    </dsp:sp>
    <dsp:sp modelId="{8B34A78A-0C1B-402F-B3AE-E6C1D150CA28}">
      <dsp:nvSpPr>
        <dsp:cNvPr id="0" name=""/>
        <dsp:cNvSpPr/>
      </dsp:nvSpPr>
      <dsp:spPr>
        <a:xfrm rot="16200000">
          <a:off x="3800425" y="1899529"/>
          <a:ext cx="497010" cy="34576"/>
        </a:xfrm>
        <a:custGeom>
          <a:avLst/>
          <a:gdLst/>
          <a:ahLst/>
          <a:cxnLst/>
          <a:rect l="0" t="0" r="0" b="0"/>
          <a:pathLst>
            <a:path>
              <a:moveTo>
                <a:pt x="0" y="17288"/>
              </a:moveTo>
              <a:lnTo>
                <a:pt x="497010" y="1728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000" b="1" kern="1200"/>
        </a:p>
      </dsp:txBody>
      <dsp:txXfrm>
        <a:off x="4036505" y="1904392"/>
        <a:ext cx="24850" cy="24850"/>
      </dsp:txXfrm>
    </dsp:sp>
    <dsp:sp modelId="{4FFE1EF6-9F0C-43D4-9D0F-106963A21483}">
      <dsp:nvSpPr>
        <dsp:cNvPr id="0" name=""/>
        <dsp:cNvSpPr/>
      </dsp:nvSpPr>
      <dsp:spPr>
        <a:xfrm>
          <a:off x="3152229" y="22293"/>
          <a:ext cx="1793402" cy="16460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95000"/>
                <a:satMod val="300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50000"/>
                <a:shade val="90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/>
            <a:t>Морални принципи</a:t>
          </a:r>
          <a:endParaRPr lang="bg-BG" sz="2000" b="1" kern="1200" dirty="0"/>
        </a:p>
      </dsp:txBody>
      <dsp:txXfrm>
        <a:off x="3414867" y="263347"/>
        <a:ext cx="1268126" cy="1163910"/>
      </dsp:txXfrm>
    </dsp:sp>
    <dsp:sp modelId="{A35DE66C-57D7-4AFB-9E73-C2615C7A2A8F}">
      <dsp:nvSpPr>
        <dsp:cNvPr id="0" name=""/>
        <dsp:cNvSpPr/>
      </dsp:nvSpPr>
      <dsp:spPr>
        <a:xfrm>
          <a:off x="4871939" y="2971043"/>
          <a:ext cx="560305" cy="34576"/>
        </a:xfrm>
        <a:custGeom>
          <a:avLst/>
          <a:gdLst/>
          <a:ahLst/>
          <a:cxnLst/>
          <a:rect l="0" t="0" r="0" b="0"/>
          <a:pathLst>
            <a:path>
              <a:moveTo>
                <a:pt x="0" y="17288"/>
              </a:moveTo>
              <a:lnTo>
                <a:pt x="560305" y="1728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000" b="1" kern="1200"/>
        </a:p>
      </dsp:txBody>
      <dsp:txXfrm>
        <a:off x="5138085" y="2974324"/>
        <a:ext cx="28015" cy="28015"/>
      </dsp:txXfrm>
    </dsp:sp>
    <dsp:sp modelId="{4DA1EE3B-39ED-4F31-B72B-581FFE1A3D15}">
      <dsp:nvSpPr>
        <dsp:cNvPr id="0" name=""/>
        <dsp:cNvSpPr/>
      </dsp:nvSpPr>
      <dsp:spPr>
        <a:xfrm>
          <a:off x="5432245" y="2165322"/>
          <a:ext cx="2588199" cy="16460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95000"/>
                <a:satMod val="300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50000"/>
                <a:shade val="90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/>
            <a:t>Цели на организацията</a:t>
          </a:r>
          <a:endParaRPr lang="bg-BG" sz="2000" b="1" kern="1200" dirty="0"/>
        </a:p>
      </dsp:txBody>
      <dsp:txXfrm>
        <a:off x="5811278" y="2406376"/>
        <a:ext cx="1830133" cy="1163910"/>
      </dsp:txXfrm>
    </dsp:sp>
    <dsp:sp modelId="{25149FA6-0583-40C9-A90A-240F7392A258}">
      <dsp:nvSpPr>
        <dsp:cNvPr id="0" name=""/>
        <dsp:cNvSpPr/>
      </dsp:nvSpPr>
      <dsp:spPr>
        <a:xfrm rot="5400000">
          <a:off x="3800425" y="4042558"/>
          <a:ext cx="497010" cy="34576"/>
        </a:xfrm>
        <a:custGeom>
          <a:avLst/>
          <a:gdLst/>
          <a:ahLst/>
          <a:cxnLst/>
          <a:rect l="0" t="0" r="0" b="0"/>
          <a:pathLst>
            <a:path>
              <a:moveTo>
                <a:pt x="0" y="17288"/>
              </a:moveTo>
              <a:lnTo>
                <a:pt x="497010" y="1728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000" b="1" kern="1200"/>
        </a:p>
      </dsp:txBody>
      <dsp:txXfrm>
        <a:off x="4036505" y="4047421"/>
        <a:ext cx="24850" cy="24850"/>
      </dsp:txXfrm>
    </dsp:sp>
    <dsp:sp modelId="{A75834D3-F4B8-47A7-B17A-2DEDB167082F}">
      <dsp:nvSpPr>
        <dsp:cNvPr id="0" name=""/>
        <dsp:cNvSpPr/>
      </dsp:nvSpPr>
      <dsp:spPr>
        <a:xfrm>
          <a:off x="3002787" y="4308351"/>
          <a:ext cx="2092286" cy="16460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95000"/>
                <a:satMod val="300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50000"/>
                <a:shade val="90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/>
            <a:t>Морални задължения</a:t>
          </a:r>
          <a:endParaRPr lang="bg-BG" sz="2000" b="1" kern="1200" dirty="0"/>
        </a:p>
      </dsp:txBody>
      <dsp:txXfrm>
        <a:off x="3309195" y="4549405"/>
        <a:ext cx="1479470" cy="1163910"/>
      </dsp:txXfrm>
    </dsp:sp>
    <dsp:sp modelId="{CF8212F4-5673-4E66-BB71-5F4B09175DDB}">
      <dsp:nvSpPr>
        <dsp:cNvPr id="0" name=""/>
        <dsp:cNvSpPr/>
      </dsp:nvSpPr>
      <dsp:spPr>
        <a:xfrm rot="10800000">
          <a:off x="2582113" y="2971043"/>
          <a:ext cx="643807" cy="34576"/>
        </a:xfrm>
        <a:custGeom>
          <a:avLst/>
          <a:gdLst/>
          <a:ahLst/>
          <a:cxnLst/>
          <a:rect l="0" t="0" r="0" b="0"/>
          <a:pathLst>
            <a:path>
              <a:moveTo>
                <a:pt x="0" y="17288"/>
              </a:moveTo>
              <a:lnTo>
                <a:pt x="643807" y="1728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000" b="1" kern="1200"/>
        </a:p>
      </dsp:txBody>
      <dsp:txXfrm rot="10800000">
        <a:off x="2887922" y="2972236"/>
        <a:ext cx="32190" cy="32190"/>
      </dsp:txXfrm>
    </dsp:sp>
    <dsp:sp modelId="{7DC3878B-021B-4641-AA3F-7641AC5F7CF5}">
      <dsp:nvSpPr>
        <dsp:cNvPr id="0" name=""/>
        <dsp:cNvSpPr/>
      </dsp:nvSpPr>
      <dsp:spPr>
        <a:xfrm>
          <a:off x="936095" y="2165322"/>
          <a:ext cx="1646018" cy="16460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95000"/>
                <a:satMod val="300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50000"/>
                <a:shade val="90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/>
            <a:t>Ценности</a:t>
          </a:r>
          <a:endParaRPr lang="bg-BG" sz="2000" b="1" kern="1200" dirty="0"/>
        </a:p>
      </dsp:txBody>
      <dsp:txXfrm>
        <a:off x="1177149" y="2406376"/>
        <a:ext cx="1163910" cy="1163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BCAF25-A5A1-455E-B106-92D4F3E42EE0}" type="datetimeFigureOut">
              <a:rPr lang="bg-BG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5B7B90D-4A4B-4F03-9F55-06F73F9CAC3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849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88D0979-2DCA-46BD-B9B4-8538E4C6A764}" type="datetimeFigureOut">
              <a:rPr lang="bg-BG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noProof="0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noProof="0" smtClean="0"/>
              <a:t>Второ ниво</a:t>
            </a:r>
          </a:p>
          <a:p>
            <a:pPr lvl="2"/>
            <a:r>
              <a:rPr lang="bg-BG" noProof="0" smtClean="0"/>
              <a:t>Трето ниво</a:t>
            </a:r>
          </a:p>
          <a:p>
            <a:pPr lvl="3"/>
            <a:r>
              <a:rPr lang="bg-BG" noProof="0" smtClean="0"/>
              <a:t>Четвърто ниво</a:t>
            </a:r>
          </a:p>
          <a:p>
            <a:pPr lvl="4"/>
            <a:r>
              <a:rPr lang="bg-BG" noProof="0" smtClean="0"/>
              <a:t>Пето ниво</a:t>
            </a:r>
            <a:endParaRPr lang="bg-BG" noProof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AB19A98-F478-413C-B548-A320294A5A4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88718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97A1E8-CF6E-4D65-84FB-05332DF6D4A5}" type="slidenum">
              <a:rPr kumimoji="0" lang="bg-BG" altLang="bg-BG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bg-BG" altLang="bg-BG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pPr>
              <a:defRPr/>
            </a:pPr>
            <a:fld id="{A9D72FFF-AD7E-42FE-AB0C-F5D91B0EAFA7}" type="datetimeFigureOut">
              <a:rPr lang="bg-BG" smtClean="0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5E0AF95-A3AD-4151-8B38-E1CD503AB3E6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A70832-11E8-4590-9877-56034CF04CCA}" type="datetimeFigureOut">
              <a:rPr lang="bg-BG" smtClean="0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B91834-4EDF-4EE1-B6BB-9151312BD2FC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566599-DC9F-41FB-810C-6F67AA9E11AE}" type="datetimeFigureOut">
              <a:rPr lang="bg-BG" smtClean="0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FC2A1-4381-4E5C-BE1F-5869A7124ACC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4231B-4F05-4B2A-81F0-DA20FB4D0A23}" type="datetimeFigureOut">
              <a:rPr lang="bg-BG" smtClean="0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1673F0-7308-4D6E-A7E8-F0EB4EECE445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pPr>
              <a:defRPr/>
            </a:pPr>
            <a:fld id="{806CF751-65EC-4174-9CC1-8F6144356B75}" type="datetimeFigureOut">
              <a:rPr lang="bg-BG" smtClean="0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pPr>
              <a:defRPr/>
            </a:pPr>
            <a:fld id="{90389F82-6B0D-4C75-BFF1-6C719FC705B4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1521F0-94C7-43E4-AA4B-CCFC48BD5B8E}" type="datetimeFigureOut">
              <a:rPr lang="bg-BG" smtClean="0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59D078-3AF3-481F-80BF-32D6A5F7CD37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437D00-08F5-4AAC-A3B6-89806146A11B}" type="datetimeFigureOut">
              <a:rPr lang="bg-BG" smtClean="0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FDA943-E96C-4B50-912F-C00F19550D6E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1CEC2-358B-4FC6-BD09-E09EA5788F3E}" type="datetimeFigureOut">
              <a:rPr lang="bg-BG" smtClean="0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0FCAF9-879C-40B0-B8C7-3996552CD0A8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D8772D-81B7-4392-9CB0-8B49DC8CD8A6}" type="datetimeFigureOut">
              <a:rPr lang="bg-BG" smtClean="0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5380C5-603F-4FC5-AA09-1528BE7651C5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D034A1-82B0-47D8-9F6E-790053CE3314}" type="datetimeFigureOut">
              <a:rPr lang="bg-BG" smtClean="0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EFD1A-3EA0-49F1-9235-BB049B447DBD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92C6CA-7BBC-4DE8-880C-23B8302C965D}" type="datetimeFigureOut">
              <a:rPr lang="bg-BG" smtClean="0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E5A025-1429-48B8-92A6-9C407AE14F54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6F862BC-CAFD-4FDC-8389-47D51C387C8E}" type="slidenum">
              <a:rPr lang="bg-BG" smtClean="0"/>
              <a:pPr>
                <a:defRPr/>
              </a:pPr>
              <a:t>‹#›</a:t>
            </a:fld>
            <a:endParaRPr lang="bg-BG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CECBF99-D62A-4F15-9FBC-5ADA0EA88B4D}" type="datetimeFigureOut">
              <a:rPr lang="bg-BG" smtClean="0"/>
              <a:pPr>
                <a:defRPr/>
              </a:pPr>
              <a:t>23.3.2020 г.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2627784" y="1412776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400786"/>
              </p:ext>
            </p:extLst>
          </p:nvPr>
        </p:nvGraphicFramePr>
        <p:xfrm>
          <a:off x="932792" y="680517"/>
          <a:ext cx="8620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4" imgW="4785480" imgH="4894560" progId="CorelDRAW.Graphic.10">
                  <p:embed/>
                </p:oleObj>
              </mc:Choice>
              <mc:Fallback>
                <p:oleObj r:id="rId4" imgW="4785480" imgH="4894560" progId="CorelDRAW.Graphic.10">
                  <p:embed/>
                  <p:pic>
                    <p:nvPicPr>
                      <p:cNvPr id="61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792" y="680517"/>
                        <a:ext cx="8620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86381" y="1287555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1438" y="166015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922222" y="680517"/>
            <a:ext cx="7416824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square"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МЕДИЦИНСКИ УНИВЕРСИТЕТ – ПЛЕВЕН</a:t>
            </a:r>
            <a:endParaRPr kumimoji="0" lang="bg-BG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ФАКУЛТЕТ „ОБЩЕСТВЕНО ЗДРАВЕ“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kumimoji="0" lang="bg-BG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КАТЕДРА „ОБЩЕСТВЕНОЗДРАВНИ НАУКИ“</a:t>
            </a:r>
            <a:endParaRPr kumimoji="0" lang="bg-BG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913185" y="1964371"/>
            <a:ext cx="22186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Лекция </a:t>
            </a:r>
            <a:r>
              <a:rPr kumimoji="0" lang="bg-BG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№</a:t>
            </a:r>
            <a:r>
              <a:rPr kumimoji="0" lang="en-US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2</a:t>
            </a:r>
            <a:endParaRPr kumimoji="0" lang="bg-BG" altLang="bg-BG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1138412" y="5512590"/>
            <a:ext cx="68671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Проф. д-р Силвия Александрова-Янкуловска, </a:t>
            </a:r>
            <a:r>
              <a:rPr kumimoji="0" lang="bg-BG" altLang="bg-BG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д.м.н</a:t>
            </a:r>
            <a:r>
              <a:rPr kumimoji="0" lang="bg-BG" altLang="bg-BG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.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755576" y="3140968"/>
            <a:ext cx="77768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altLang="bg-BG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ИНТЕГРИТЕТ</a:t>
            </a:r>
            <a:endParaRPr kumimoji="0" lang="bg-BG" altLang="bg-BG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55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bg-BG" sz="4000" dirty="0" smtClean="0">
                <a:solidFill>
                  <a:schemeClr val="accent1">
                    <a:lumMod val="50000"/>
                  </a:schemeClr>
                </a:solidFill>
              </a:rPr>
              <a:t>Видове мениджъри</a:t>
            </a:r>
            <a:endParaRPr lang="bg-BG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8674" name="Контейнер за съдържание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349" y="1752600"/>
            <a:ext cx="5929302" cy="4373563"/>
          </a:xfrm>
        </p:spPr>
      </p:pic>
    </p:spTree>
    <p:extLst>
      <p:ext uri="{BB962C8B-B14F-4D97-AF65-F5344CB8AC3E}">
        <p14:creationId xmlns:p14="http://schemas.microsoft.com/office/powerpoint/2010/main" val="33178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64088" y="457200"/>
            <a:ext cx="3312368" cy="5715000"/>
          </a:xfrm>
        </p:spPr>
        <p:txBody>
          <a:bodyPr>
            <a:no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bg-BG" sz="4000" b="1" dirty="0" smtClean="0"/>
              <a:t>Препоръки за етичния мениджър</a:t>
            </a:r>
            <a:endParaRPr lang="bg-BG" sz="40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666329"/>
            <a:ext cx="5338936" cy="5714999"/>
          </a:xfrm>
        </p:spPr>
        <p:txBody>
          <a:bodyPr>
            <a:noAutofit/>
          </a:bodyPr>
          <a:lstStyle/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bg-BG" sz="2000" dirty="0" smtClean="0">
                <a:solidFill>
                  <a:schemeClr val="tx1"/>
                </a:solidFill>
              </a:rPr>
              <a:t>Превръщайте вредното явление в полезно, подпомагащо постигането на целите.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bg-BG" sz="2000" dirty="0">
                <a:solidFill>
                  <a:schemeClr val="tx1"/>
                </a:solidFill>
              </a:rPr>
              <a:t>Изработете си навик да разглеждате всичко, с което се сблъсквате от гледна точка на ползата за работата.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bg-BG" sz="2000" dirty="0">
                <a:solidFill>
                  <a:schemeClr val="tx1"/>
                </a:solidFill>
              </a:rPr>
              <a:t>Изпълнявайте обещанията в срок. Ако не успеете, не се оправдавайте, а определете нов срок и го спазете.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bg-BG" sz="2000" dirty="0">
                <a:solidFill>
                  <a:schemeClr val="tx1"/>
                </a:solidFill>
              </a:rPr>
              <a:t>Бъдете внимателни и обективни към „безполезните” предложения.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bg-BG" sz="2000" dirty="0">
                <a:solidFill>
                  <a:schemeClr val="tx1"/>
                </a:solidFill>
              </a:rPr>
              <a:t>Отклонявайте ненужните предложения, но тактично и вежливо.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bg-BG" sz="2000" dirty="0">
                <a:solidFill>
                  <a:schemeClr val="tx1"/>
                </a:solidFill>
              </a:rPr>
              <a:t>Бъдете уверен в себе си, но избягвайте самоувереността.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bg-BG" sz="2000" dirty="0">
                <a:solidFill>
                  <a:schemeClr val="tx1"/>
                </a:solidFill>
              </a:rPr>
              <a:t>Не прехвърляйте отговорността за вземане на нужното решение върху подчинените, ако това не влиза в тяхната компетентност или те не са получили указания за това.  </a:t>
            </a:r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endParaRPr lang="bg-BG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3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220072" y="457200"/>
            <a:ext cx="3456384" cy="5715000"/>
          </a:xfrm>
        </p:spPr>
        <p:txBody>
          <a:bodyPr>
            <a:norm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bg-BG" sz="4400" b="1" dirty="0"/>
              <a:t>Препоръки за етичния мениджър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738337"/>
            <a:ext cx="5050904" cy="5714999"/>
          </a:xfrm>
        </p:spPr>
        <p:txBody>
          <a:bodyPr>
            <a:noAutofit/>
          </a:bodyPr>
          <a:lstStyle/>
          <a:p>
            <a:pPr marL="578358" indent="-514350" fontAlgn="auto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bg-BG" sz="2000" dirty="0">
                <a:solidFill>
                  <a:schemeClr val="tx1"/>
                </a:solidFill>
              </a:rPr>
              <a:t>Помнете, че нищо не компрометира толкова предприемача, колкото неговата разсеяност.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bg-BG" sz="2000" dirty="0">
                <a:solidFill>
                  <a:schemeClr val="tx1"/>
                </a:solidFill>
              </a:rPr>
              <a:t>Възпитавайте подчинените си ненатрапчиво, а поощрявайки техния плодотворен труд и инициатива.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bg-BG" sz="2000" dirty="0">
                <a:solidFill>
                  <a:schemeClr val="tx1"/>
                </a:solidFill>
              </a:rPr>
              <a:t>Никога не забравяйте, че Вашето мнение или позиция не винаги са добри; има и други мнения и позиции, които не са по-лоши.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bg-BG" sz="2000" dirty="0">
                <a:solidFill>
                  <a:schemeClr val="tx1"/>
                </a:solidFill>
              </a:rPr>
              <a:t>Не оставяйте без щателен анализ нито един случай на провал.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bg-BG" sz="2000" dirty="0">
                <a:solidFill>
                  <a:schemeClr val="tx1"/>
                </a:solidFill>
              </a:rPr>
              <a:t>Не забравяйте, че познаването на личните подбуди и мотиви на хората е </a:t>
            </a:r>
            <a:r>
              <a:rPr lang="bg-BG" sz="2000" dirty="0" smtClean="0">
                <a:solidFill>
                  <a:schemeClr val="tx1"/>
                </a:solidFill>
              </a:rPr>
              <a:t>основа </a:t>
            </a:r>
            <a:r>
              <a:rPr lang="bg-BG" sz="2000" dirty="0">
                <a:solidFill>
                  <a:schemeClr val="tx1"/>
                </a:solidFill>
              </a:rPr>
              <a:t>за ефективно взаимодействие с подчинените. 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bg-BG" sz="2000" dirty="0">
                <a:solidFill>
                  <a:schemeClr val="tx1"/>
                </a:solidFill>
              </a:rPr>
              <a:t>Съгласуването на целта на предприятието с личните цели на сътрудниците е много важно. 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bg-BG" sz="2000" dirty="0">
                <a:solidFill>
                  <a:schemeClr val="tx1"/>
                </a:solidFill>
              </a:rPr>
              <a:t>Научете се в общуването с хората да разбирате това, което е недоизказано. </a:t>
            </a:r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endParaRPr lang="bg-BG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7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580112" y="457200"/>
            <a:ext cx="3168352" cy="5715000"/>
          </a:xfrm>
        </p:spPr>
        <p:txBody>
          <a:bodyPr>
            <a:norm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bg-BG" sz="4000" b="1" dirty="0"/>
              <a:t>Препоръки за етичния мениджър</a:t>
            </a: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738337"/>
            <a:ext cx="5410944" cy="5714999"/>
          </a:xfrm>
        </p:spPr>
        <p:txBody>
          <a:bodyPr>
            <a:noAutofit/>
          </a:bodyPr>
          <a:lstStyle/>
          <a:p>
            <a:pPr marL="578358" indent="-514350" fontAlgn="auto">
              <a:spcAft>
                <a:spcPts val="0"/>
              </a:spcAft>
              <a:buFont typeface="+mj-lt"/>
              <a:buAutoNum type="arabicPeriod" startAt="15"/>
              <a:defRPr/>
            </a:pPr>
            <a:r>
              <a:rPr lang="bg-BG" sz="2000" dirty="0">
                <a:solidFill>
                  <a:schemeClr val="tx1"/>
                </a:solidFill>
              </a:rPr>
              <a:t>Ръководете се в работата си от трите „Не” - </a:t>
            </a:r>
            <a:r>
              <a:rPr lang="bg-BG" sz="2000" dirty="0" err="1">
                <a:solidFill>
                  <a:schemeClr val="tx1"/>
                </a:solidFill>
              </a:rPr>
              <a:t>не</a:t>
            </a:r>
            <a:r>
              <a:rPr lang="bg-BG" sz="2000" dirty="0">
                <a:solidFill>
                  <a:schemeClr val="tx1"/>
                </a:solidFill>
              </a:rPr>
              <a:t> се дразнете, не се обърквайте, не се разпилявайте.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 startAt="15"/>
              <a:defRPr/>
            </a:pPr>
            <a:r>
              <a:rPr lang="bg-BG" sz="2000" dirty="0">
                <a:solidFill>
                  <a:schemeClr val="tx1"/>
                </a:solidFill>
              </a:rPr>
              <a:t>Задържането на началото на работата поради закъснение или неподготвеност на мероприятието е висша форма на неуважение към партньорите и подчинените. 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 startAt="15"/>
              <a:defRPr/>
            </a:pPr>
            <a:r>
              <a:rPr lang="bg-BG" sz="2000" dirty="0">
                <a:solidFill>
                  <a:schemeClr val="tx1"/>
                </a:solidFill>
              </a:rPr>
              <a:t>Бъдете търпеливи към недостатъците на хората, ако тези недостатъци не пречат на работата.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 startAt="15"/>
              <a:defRPr/>
            </a:pPr>
            <a:r>
              <a:rPr lang="bg-BG" sz="2000" dirty="0" smtClean="0">
                <a:solidFill>
                  <a:schemeClr val="tx1"/>
                </a:solidFill>
              </a:rPr>
              <a:t>Помнете</a:t>
            </a:r>
            <a:r>
              <a:rPr lang="bg-BG" sz="2000" dirty="0">
                <a:solidFill>
                  <a:schemeClr val="tx1"/>
                </a:solidFill>
              </a:rPr>
              <a:t>, че човек може да бъде оскърбен не само с думи, но често не по-малко изразителни са позата, жестовете, мимиката. 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 startAt="15"/>
              <a:defRPr/>
            </a:pPr>
            <a:r>
              <a:rPr lang="bg-BG" sz="2000" dirty="0">
                <a:solidFill>
                  <a:schemeClr val="tx1"/>
                </a:solidFill>
              </a:rPr>
              <a:t>Занимавайте се само с тези въпроси, в решаването на които Вашето участие е задължително.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 startAt="15"/>
              <a:defRPr/>
            </a:pPr>
            <a:r>
              <a:rPr lang="bg-BG" sz="2000" dirty="0">
                <a:solidFill>
                  <a:schemeClr val="tx1"/>
                </a:solidFill>
              </a:rPr>
              <a:t>Бъдете справедливи към деловите качества на подчинените си.</a:t>
            </a:r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endParaRPr lang="bg-BG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8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580112" y="476672"/>
            <a:ext cx="2963416" cy="5715000"/>
          </a:xfrm>
        </p:spPr>
        <p:txBody>
          <a:bodyPr>
            <a:no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bg-BG" sz="3600" b="1" dirty="0"/>
              <a:t>Препоръки за етичния мениджър</a:t>
            </a:r>
          </a:p>
        </p:txBody>
      </p:sp>
      <p:sp>
        <p:nvSpPr>
          <p:cNvPr id="32770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23528" y="1017240"/>
            <a:ext cx="5760640" cy="4572000"/>
          </a:xfrm>
        </p:spPr>
        <p:txBody>
          <a:bodyPr>
            <a:noAutofit/>
          </a:bodyPr>
          <a:lstStyle/>
          <a:p>
            <a:pPr marL="577850" indent="-514350">
              <a:buFont typeface="Century Gothic" pitchFamily="34" charset="0"/>
              <a:buAutoNum type="arabicPeriod" startAt="21"/>
            </a:pPr>
            <a:r>
              <a:rPr lang="bg-BG" sz="2400" dirty="0" smtClean="0">
                <a:solidFill>
                  <a:schemeClr val="tx1"/>
                </a:solidFill>
              </a:rPr>
              <a:t>Не се бойте от талантливите подчинени.</a:t>
            </a:r>
          </a:p>
          <a:p>
            <a:pPr marL="577850" indent="-514350">
              <a:buFont typeface="Century Gothic" pitchFamily="34" charset="0"/>
              <a:buAutoNum type="arabicPeriod" startAt="21"/>
            </a:pPr>
            <a:r>
              <a:rPr lang="bg-BG" sz="2400" dirty="0" smtClean="0">
                <a:solidFill>
                  <a:schemeClr val="tx1"/>
                </a:solidFill>
              </a:rPr>
              <a:t>Предоставяйте максимална свобода на сътрудниците си за постигане на целите на предприятието.</a:t>
            </a:r>
          </a:p>
          <a:p>
            <a:pPr marL="577850" indent="-514350">
              <a:buFont typeface="Century Gothic" pitchFamily="34" charset="0"/>
              <a:buAutoNum type="arabicPeriod" startAt="21"/>
            </a:pPr>
            <a:r>
              <a:rPr lang="bg-BG" sz="2400" dirty="0" smtClean="0">
                <a:solidFill>
                  <a:schemeClr val="tx1"/>
                </a:solidFill>
              </a:rPr>
              <a:t>Изказвайте похвалите публично, а порицанията – очи в очи.</a:t>
            </a:r>
          </a:p>
          <a:p>
            <a:pPr marL="577850" indent="-514350">
              <a:buFont typeface="Century Gothic" pitchFamily="34" charset="0"/>
              <a:buAutoNum type="arabicPeriod" startAt="21"/>
            </a:pPr>
            <a:r>
              <a:rPr lang="bg-BG" sz="2400" dirty="0" smtClean="0">
                <a:solidFill>
                  <a:schemeClr val="tx1"/>
                </a:solidFill>
              </a:rPr>
              <a:t>Помнете, че няма нищо по-остро и по-болезнено за човек от унижението. То никога не се забравя и прощава.</a:t>
            </a:r>
          </a:p>
          <a:p>
            <a:pPr marL="577850" indent="-514350">
              <a:buFont typeface="Century Gothic" pitchFamily="34" charset="0"/>
              <a:buAutoNum type="arabicPeriod" startAt="21"/>
            </a:pPr>
            <a:r>
              <a:rPr lang="bg-BG" sz="2400" dirty="0" smtClean="0">
                <a:solidFill>
                  <a:schemeClr val="tx1"/>
                </a:solidFill>
              </a:rPr>
              <a:t>Съчувствието е често по-ценно от парите.</a:t>
            </a:r>
          </a:p>
          <a:p>
            <a:pPr marL="577850" indent="-514350">
              <a:buFont typeface="Century Gothic" pitchFamily="34" charset="0"/>
              <a:buAutoNum type="arabicPeriod" startAt="21"/>
            </a:pPr>
            <a:r>
              <a:rPr lang="bg-BG" sz="2400" dirty="0" smtClean="0">
                <a:solidFill>
                  <a:schemeClr val="tx1"/>
                </a:solidFill>
              </a:rPr>
              <a:t>Проявявайте безкрайно търпение, умейте да слушате.</a:t>
            </a:r>
          </a:p>
        </p:txBody>
      </p:sp>
    </p:spTree>
    <p:extLst>
      <p:ext uri="{BB962C8B-B14F-4D97-AF65-F5344CB8AC3E}">
        <p14:creationId xmlns:p14="http://schemas.microsoft.com/office/powerpoint/2010/main" val="277272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60672" cy="1039427"/>
          </a:xfrm>
        </p:spPr>
        <p:txBody>
          <a:bodyPr>
            <a:no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bg-BG" sz="3600" b="1" dirty="0" smtClean="0"/>
              <a:t>Бизнес етикет</a:t>
            </a:r>
            <a:br>
              <a:rPr lang="bg-BG" sz="3600" b="1" dirty="0" smtClean="0"/>
            </a:br>
            <a:r>
              <a:rPr lang="bg-BG" sz="2800" b="1" dirty="0" smtClean="0"/>
              <a:t>неделима част от етичния мениджър</a:t>
            </a:r>
            <a:endParaRPr lang="bg-BG" sz="2800" b="1" dirty="0"/>
          </a:p>
        </p:txBody>
      </p:sp>
      <p:sp>
        <p:nvSpPr>
          <p:cNvPr id="33794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23850" y="2098675"/>
            <a:ext cx="8496300" cy="3490913"/>
          </a:xfrm>
        </p:spPr>
        <p:txBody>
          <a:bodyPr/>
          <a:lstStyle/>
          <a:p>
            <a:pPr marL="63500" indent="0">
              <a:buFont typeface="Wingdings 2" pitchFamily="18" charset="2"/>
              <a:buNone/>
            </a:pPr>
            <a:r>
              <a:rPr lang="bg-BG" sz="2400" dirty="0" smtClean="0"/>
              <a:t>Етикетът представлява поведение в определена социална сфера, система от разработени правила на учтивост, включващи форма на запознаване, приветствие и сбогуване, изразяване на благодарност и съчувствие, култура на речта, умение за водене на беседа, правила за поведение на масата, поздравление, подаръци и др.</a:t>
            </a:r>
          </a:p>
        </p:txBody>
      </p:sp>
    </p:spTree>
    <p:extLst>
      <p:ext uri="{BB962C8B-B14F-4D97-AF65-F5344CB8AC3E}">
        <p14:creationId xmlns:p14="http://schemas.microsoft.com/office/powerpoint/2010/main" val="85190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83568" y="1556792"/>
            <a:ext cx="6995120" cy="5168919"/>
          </a:xfrm>
        </p:spPr>
        <p:txBody>
          <a:bodyPr>
            <a:normAutofit/>
          </a:bodyPr>
          <a:lstStyle/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bg-BG" sz="2400" dirty="0" smtClean="0"/>
              <a:t>Шестте заповеди </a:t>
            </a:r>
            <a:r>
              <a:rPr lang="bg-BG" sz="2400" dirty="0"/>
              <a:t>на американската </a:t>
            </a:r>
            <a:r>
              <a:rPr lang="bg-BG" sz="2400" dirty="0" err="1"/>
              <a:t>социоложка</a:t>
            </a:r>
            <a:r>
              <a:rPr lang="bg-BG" sz="2400" dirty="0"/>
              <a:t> </a:t>
            </a:r>
            <a:r>
              <a:rPr lang="bg-BG" sz="2400" dirty="0" err="1"/>
              <a:t>Джен</a:t>
            </a:r>
            <a:r>
              <a:rPr lang="bg-BG" sz="2400" dirty="0"/>
              <a:t> </a:t>
            </a:r>
            <a:r>
              <a:rPr lang="bg-BG" sz="2400" dirty="0" err="1" smtClean="0"/>
              <a:t>Ягер</a:t>
            </a:r>
            <a:r>
              <a:rPr lang="bg-BG" sz="2400" dirty="0" smtClean="0"/>
              <a:t>: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bg-BG" sz="2400" dirty="0" smtClean="0"/>
              <a:t>Правете всичко навреме!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bg-BG" sz="2400" dirty="0" smtClean="0"/>
              <a:t>Не говорете излишно!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bg-BG" sz="2400" dirty="0" smtClean="0"/>
              <a:t>Бъдете любезни, доброжелателни и приветливи!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bg-BG" sz="2400" dirty="0" smtClean="0"/>
              <a:t>Мислете за другите, не само за себе си!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bg-BG" sz="2400" dirty="0" smtClean="0"/>
              <a:t>Обличайте се както е положено!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bg-BG" sz="2400" dirty="0" smtClean="0"/>
              <a:t>Говорете и пишете правилно!</a:t>
            </a:r>
          </a:p>
          <a:p>
            <a:pPr marL="64008" indent="0" fontAlgn="auto">
              <a:spcAft>
                <a:spcPts val="0"/>
              </a:spcAft>
              <a:buFont typeface="Wingdings 2"/>
              <a:buNone/>
              <a:defRPr/>
            </a:pPr>
            <a:endParaRPr lang="bg-BG" sz="2400" dirty="0"/>
          </a:p>
        </p:txBody>
      </p:sp>
      <p:sp>
        <p:nvSpPr>
          <p:cNvPr id="5" name="Заглавие 1"/>
          <p:cNvSpPr>
            <a:spLocks noGrp="1"/>
          </p:cNvSpPr>
          <p:nvPr>
            <p:ph type="title"/>
          </p:nvPr>
        </p:nvSpPr>
        <p:spPr>
          <a:xfrm>
            <a:off x="251520" y="516192"/>
            <a:ext cx="8260672" cy="1039427"/>
          </a:xfrm>
        </p:spPr>
        <p:txBody>
          <a:bodyPr>
            <a:no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bg-BG" sz="3600" b="1" dirty="0" smtClean="0"/>
              <a:t>Бизнес етикет</a:t>
            </a:r>
            <a:br>
              <a:rPr lang="bg-BG" sz="3600" b="1" dirty="0" smtClean="0"/>
            </a:br>
            <a:r>
              <a:rPr lang="bg-BG" sz="2800" b="1" dirty="0" smtClean="0"/>
              <a:t>неделима част от етичния мениджър</a:t>
            </a:r>
            <a:endParaRPr lang="bg-BG" sz="2800" b="1" dirty="0"/>
          </a:p>
        </p:txBody>
      </p:sp>
    </p:spTree>
    <p:extLst>
      <p:ext uri="{BB962C8B-B14F-4D97-AF65-F5344CB8AC3E}">
        <p14:creationId xmlns:p14="http://schemas.microsoft.com/office/powerpoint/2010/main" val="113291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7565"/>
            <a:ext cx="1478842" cy="1538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139949" y="1344825"/>
            <a:ext cx="78245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+mj-lt"/>
              </a:rPr>
              <a:t>Свещеник предложил на монахиня да я откара до манастира. В един момент, тя скръстила крака, така че единият й крак се оголил. Отецът едва не катастрофирал. След като овладял колата, той леко прокарал ръката си по крака й. 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>- Отче, припомнете си Псалм 129 - казала монахинята. 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>Свещеникът отдръпнал ръката си. Но малко по-късно, докато сменял скорости, той отново поставил ръката си върху крака й. 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>- Отче, припомнете си Псалм 129 - казала монахинята отново. 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>- Прости плътската ми слабост, сестро" - извинил се отецът. 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>След като пристигнали в манастира, монахинята се прибрала. 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>Свещеникът бързо изтичал в църквата за да погледне Псалм 129. Същият 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>гласял: "Давай напред и търси, нагоре ще откриеш благоденствие." </a:t>
            </a:r>
            <a:endParaRPr lang="bg-BG" sz="2000" i="1" dirty="0">
              <a:latin typeface="+mj-lt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1144099" y="5469031"/>
            <a:ext cx="7272808" cy="1200329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+mj-lt"/>
              </a:rPr>
              <a:t>Бизнес </a:t>
            </a:r>
            <a:r>
              <a:rPr lang="ru-RU" sz="2400" b="1" i="1" dirty="0" err="1">
                <a:solidFill>
                  <a:srgbClr val="C00000"/>
                </a:solidFill>
                <a:latin typeface="+mj-lt"/>
              </a:rPr>
              <a:t>поука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: </a:t>
            </a:r>
            <a:r>
              <a:rPr lang="ru-RU" sz="2400" b="1" i="1" dirty="0" err="1">
                <a:solidFill>
                  <a:srgbClr val="C00000"/>
                </a:solidFill>
                <a:latin typeface="+mj-lt"/>
              </a:rPr>
              <a:t>Ако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 не </a:t>
            </a:r>
            <a:r>
              <a:rPr lang="ru-RU" sz="2400" b="1" i="1" dirty="0" err="1">
                <a:solidFill>
                  <a:srgbClr val="C00000"/>
                </a:solidFill>
                <a:latin typeface="+mj-lt"/>
              </a:rPr>
              <a:t>сте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 добре </a:t>
            </a:r>
            <a:r>
              <a:rPr lang="ru-RU" sz="2400" b="1" i="1" dirty="0" err="1">
                <a:solidFill>
                  <a:srgbClr val="C00000"/>
                </a:solidFill>
                <a:latin typeface="+mj-lt"/>
              </a:rPr>
              <a:t>информирани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 в </a:t>
            </a:r>
            <a:r>
              <a:rPr lang="ru-RU" sz="2400" b="1" i="1" dirty="0" err="1">
                <a:solidFill>
                  <a:srgbClr val="C00000"/>
                </a:solidFill>
                <a:latin typeface="+mj-lt"/>
              </a:rPr>
              <a:t>професията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 си, </a:t>
            </a:r>
            <a:r>
              <a:rPr lang="ru-RU" sz="2400" b="1" i="1" dirty="0" err="1">
                <a:solidFill>
                  <a:srgbClr val="C00000"/>
                </a:solidFill>
                <a:latin typeface="+mj-lt"/>
              </a:rPr>
              <a:t>рискувате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 да </a:t>
            </a:r>
            <a:r>
              <a:rPr lang="ru-RU" sz="2400" b="1" i="1" dirty="0" err="1">
                <a:solidFill>
                  <a:srgbClr val="C00000"/>
                </a:solidFill>
                <a:latin typeface="+mj-lt"/>
              </a:rPr>
              <a:t>пропуснете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+mj-lt"/>
              </a:rPr>
              <a:t>чудесни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+mj-lt"/>
              </a:rPr>
              <a:t>възможности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. </a:t>
            </a:r>
            <a:endParaRPr lang="bg-BG" sz="2400" b="1" i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613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7565"/>
            <a:ext cx="1478842" cy="1538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3568" y="2060848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+mj-lt"/>
              </a:rPr>
              <a:t>Гарванът седял по цял ден на дървото, без да прави нищо. 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>Заекът го попитал: 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>- Мога ли и аз като теб да седна и да не правя нищо по цял ден?. 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>- Разбира се, защо не - отговорил гарванът. 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>И така, седнал заекът на земята и си почивал. Унесъл се, една лисица изскочила от храстите и го изяла. </a:t>
            </a:r>
            <a:endParaRPr lang="bg-BG" sz="2000" i="1" dirty="0">
              <a:latin typeface="+mj-lt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683569" y="4614227"/>
            <a:ext cx="7704856" cy="83099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+mj-lt"/>
              </a:rPr>
              <a:t>Бизнес </a:t>
            </a:r>
            <a:r>
              <a:rPr lang="ru-RU" sz="2400" b="1" i="1" dirty="0" err="1">
                <a:solidFill>
                  <a:srgbClr val="C00000"/>
                </a:solidFill>
                <a:latin typeface="+mj-lt"/>
              </a:rPr>
              <a:t>поука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: За да </a:t>
            </a:r>
            <a:r>
              <a:rPr lang="ru-RU" sz="2400" b="1" i="1" dirty="0" err="1">
                <a:solidFill>
                  <a:srgbClr val="C00000"/>
                </a:solidFill>
                <a:latin typeface="+mj-lt"/>
              </a:rPr>
              <a:t>седите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 без да правите </a:t>
            </a:r>
            <a:r>
              <a:rPr lang="ru-RU" sz="2400" b="1" i="1" dirty="0" err="1">
                <a:solidFill>
                  <a:srgbClr val="C00000"/>
                </a:solidFill>
                <a:latin typeface="+mj-lt"/>
              </a:rPr>
              <a:t>нищо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  <a:latin typeface="+mj-lt"/>
              </a:rPr>
              <a:t>трябва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 да </a:t>
            </a:r>
            <a:r>
              <a:rPr lang="ru-RU" sz="2400" b="1" i="1" dirty="0" err="1">
                <a:solidFill>
                  <a:srgbClr val="C00000"/>
                </a:solidFill>
                <a:latin typeface="+mj-lt"/>
              </a:rPr>
              <a:t>сте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 на </a:t>
            </a:r>
            <a:r>
              <a:rPr lang="ru-RU" sz="2400" b="1" i="1" dirty="0" err="1">
                <a:solidFill>
                  <a:srgbClr val="C00000"/>
                </a:solidFill>
                <a:latin typeface="+mj-lt"/>
              </a:rPr>
              <a:t>висока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 позиция. </a:t>
            </a:r>
            <a:endParaRPr lang="bg-BG" sz="2400" b="1" i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802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924" y="444862"/>
            <a:ext cx="8568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Мъж отсяда в хотел в Австралия. В стаята има компютър и той решава да изпрати електронно писмо на жена си. Обаче случайно сбърква адреса и без да осъзнае грешката си изпраща писмото. В същото време някъде в Хюстън, вдовица се връща от погребението на съпруга си. Вдовицата решава да си провери електронната поща за писма от роднини и познати. След като прочита първото писмо, тя пада възнак в безсъзнание. Синът на вдовицата дотърчава в стаята, намира майка си на пода и хвърля поглед на екрана, на който пише: </a:t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dirty="0">
                <a:latin typeface="Arial Narrow" panose="020B0606020202030204" pitchFamily="34" charset="0"/>
              </a:rPr>
              <a:t/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dirty="0">
                <a:latin typeface="Arial Narrow" panose="020B0606020202030204" pitchFamily="34" charset="0"/>
              </a:rPr>
              <a:t>До: моята любяща съпруга </a:t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dirty="0">
                <a:latin typeface="Arial Narrow" panose="020B0606020202030204" pitchFamily="34" charset="0"/>
              </a:rPr>
              <a:t>Тема: пристигнах </a:t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dirty="0">
                <a:latin typeface="Arial Narrow" panose="020B0606020202030204" pitchFamily="34" charset="0"/>
              </a:rPr>
              <a:t>Дата: 7-ми септември, 2005 г. </a:t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dirty="0">
                <a:latin typeface="Arial Narrow" panose="020B0606020202030204" pitchFamily="34" charset="0"/>
              </a:rPr>
              <a:t/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dirty="0">
                <a:latin typeface="Arial Narrow" panose="020B0606020202030204" pitchFamily="34" charset="0"/>
              </a:rPr>
              <a:t>Знам, че ще се изненадаш да ме чуеш. И тук имат компютри вече, и можеш да изпратиш писма на своите любими. Току-що пристигнах и отседнах тук. Виждам, че всичко е приготвено и за твоето пристигане утре. Нямам търпение да се видим! Надявам се твоето пътуване да е също безпроблемно, като моето. </a:t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dirty="0">
                <a:latin typeface="Arial Narrow" panose="020B0606020202030204" pitchFamily="34" charset="0"/>
              </a:rPr>
              <a:t/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dirty="0">
                <a:latin typeface="Arial Narrow" panose="020B0606020202030204" pitchFamily="34" charset="0"/>
              </a:rPr>
              <a:t>Послепис: Адски е горещо тук долу! </a:t>
            </a:r>
            <a:endParaRPr lang="bg-BG" sz="2400" b="1" i="1" dirty="0">
              <a:latin typeface="+mj-lt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971600" y="5287731"/>
            <a:ext cx="7848872" cy="156966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+mj-lt"/>
              </a:rPr>
              <a:t>Бизнес </a:t>
            </a:r>
            <a:r>
              <a:rPr lang="ru-RU" sz="2400" b="1" i="1" dirty="0" err="1">
                <a:solidFill>
                  <a:srgbClr val="C00000"/>
                </a:solidFill>
                <a:latin typeface="+mj-lt"/>
              </a:rPr>
              <a:t>поука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: </a:t>
            </a:r>
            <a:r>
              <a:rPr lang="ru-RU" sz="2400" b="1" i="1" dirty="0" err="1">
                <a:solidFill>
                  <a:srgbClr val="C00000"/>
                </a:solidFill>
                <a:latin typeface="+mj-lt"/>
              </a:rPr>
              <a:t>Уверете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 се, че </a:t>
            </a:r>
            <a:r>
              <a:rPr lang="ru-RU" sz="2400" b="1" i="1" dirty="0" err="1">
                <a:solidFill>
                  <a:srgbClr val="C00000"/>
                </a:solidFill>
                <a:latin typeface="+mj-lt"/>
              </a:rPr>
              <a:t>комуникацията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 се </a:t>
            </a:r>
            <a:r>
              <a:rPr lang="ru-RU" sz="2400" b="1" i="1" dirty="0" err="1">
                <a:solidFill>
                  <a:srgbClr val="C00000"/>
                </a:solidFill>
                <a:latin typeface="+mj-lt"/>
              </a:rPr>
              <a:t>осъщестява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 между </a:t>
            </a:r>
            <a:r>
              <a:rPr lang="ru-RU" sz="2400" b="1" i="1" dirty="0" err="1">
                <a:solidFill>
                  <a:srgbClr val="C00000"/>
                </a:solidFill>
                <a:latin typeface="+mj-lt"/>
              </a:rPr>
              <a:t>правилните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+mj-lt"/>
              </a:rPr>
              <a:t>страни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. Иначе </a:t>
            </a:r>
            <a:r>
              <a:rPr lang="ru-RU" sz="2400" b="1" i="1" dirty="0" err="1">
                <a:solidFill>
                  <a:srgbClr val="C00000"/>
                </a:solidFill>
                <a:latin typeface="+mj-lt"/>
              </a:rPr>
              <a:t>резултатите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+mj-lt"/>
              </a:rPr>
              <a:t>могат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 да не отговорят на </a:t>
            </a:r>
            <a:r>
              <a:rPr lang="ru-RU" sz="2400" b="1" i="1" dirty="0" err="1">
                <a:solidFill>
                  <a:srgbClr val="C00000"/>
                </a:solidFill>
                <a:latin typeface="+mj-lt"/>
              </a:rPr>
              <a:t>очакванията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+mj-lt"/>
              </a:rPr>
              <a:t>ви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. </a:t>
            </a:r>
            <a:endParaRPr lang="bg-BG" sz="2400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375" y="5633255"/>
            <a:ext cx="1176597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695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bg-BG" sz="4000" dirty="0" smtClean="0"/>
              <a:t>Същност</a:t>
            </a:r>
            <a:endParaRPr lang="bg-BG" sz="4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457200"/>
            <a:ext cx="4834880" cy="5714999"/>
          </a:xfrm>
        </p:spPr>
        <p:txBody>
          <a:bodyPr>
            <a:no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bg-BG" sz="2400" dirty="0" smtClean="0">
                <a:solidFill>
                  <a:schemeClr val="tx1"/>
                </a:solidFill>
              </a:rPr>
              <a:t>Различни тълкувания: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bg-BG" sz="1800" dirty="0"/>
              <a:t>Безупречност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bg-BG" sz="1800" dirty="0"/>
              <a:t>Добросъвестност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bg-BG" sz="1800" dirty="0"/>
              <a:t>Почтеност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bg-BG" sz="1800" dirty="0"/>
              <a:t>Непорочност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bg-BG" sz="1800" dirty="0"/>
              <a:t>Добра репутация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2400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bg-BG" sz="2400" b="1" i="1" dirty="0" smtClean="0">
                <a:solidFill>
                  <a:schemeClr val="tx1"/>
                </a:solidFill>
              </a:rPr>
              <a:t>Интегритет </a:t>
            </a:r>
            <a:r>
              <a:rPr lang="bg-BG" sz="2400" b="1" i="1" dirty="0">
                <a:solidFill>
                  <a:schemeClr val="tx1"/>
                </a:solidFill>
              </a:rPr>
              <a:t>е базирането на действията върху логична, солидна аргументация. </a:t>
            </a:r>
            <a:endParaRPr lang="en-US" sz="2400" b="1" i="1" dirty="0" smtClean="0">
              <a:solidFill>
                <a:schemeClr val="tx1"/>
              </a:solidFill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bg-BG" sz="2400" b="1" i="1" dirty="0" smtClean="0">
                <a:solidFill>
                  <a:schemeClr val="tx1"/>
                </a:solidFill>
              </a:rPr>
              <a:t>Интегритет </a:t>
            </a:r>
            <a:r>
              <a:rPr lang="bg-BG" sz="2400" b="1" i="1" dirty="0">
                <a:solidFill>
                  <a:schemeClr val="tx1"/>
                </a:solidFill>
              </a:rPr>
              <a:t>е търсенето на единство и цялостност между мисъл и действие.</a:t>
            </a:r>
            <a:r>
              <a:rPr lang="bg-BG" sz="2400" dirty="0">
                <a:solidFill>
                  <a:schemeClr val="tx1"/>
                </a:solidFill>
              </a:rPr>
              <a:t> </a:t>
            </a:r>
            <a:endParaRPr lang="bg-BG" sz="2400" dirty="0" smtClean="0">
              <a:solidFill>
                <a:schemeClr val="tx1"/>
              </a:solidFill>
            </a:endParaRPr>
          </a:p>
          <a:p>
            <a:pPr marL="537210" lvl="1" indent="0" fontAlgn="auto">
              <a:spcAft>
                <a:spcPts val="0"/>
              </a:spcAft>
              <a:buFont typeface="Verdana"/>
              <a:buNone/>
              <a:defRPr/>
            </a:pPr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218464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669509"/>
            <a:ext cx="73448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Търговският представител, деловодителката и управителят на фирма отиват да обядват заедно. По пътя намират старинна маслена лампа. Разтриват я и отвътре се появява един Джин. "Ще изпълня по едно желание на всеки от вас" - казва той. "Първо аз! Първо аз!" - скача деловодителката - "Искам да бъда на Бахамите, да карам джет, без да се интересувам от нищо". Пуф! И изчезнала. "Сега аз! Сега аз!" - крещи търговският представител -"Искам да бъда в Хавай, да разпускам на плажа с личен масажист, безкраен запас от коктейли и любовта на моят живот". Пуф! И той изчезнал. "Твой ред е" - казал Джина на управителя. "Искам тези двамата обратно на работните места след края на обедната почивка" - отговорил той. </a:t>
            </a:r>
            <a:endParaRPr lang="bg-BG" sz="2000" i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7565"/>
            <a:ext cx="1478842" cy="1538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ово поле 3"/>
          <p:cNvSpPr txBox="1"/>
          <p:nvPr/>
        </p:nvSpPr>
        <p:spPr>
          <a:xfrm>
            <a:off x="1007604" y="5949280"/>
            <a:ext cx="7272808" cy="83099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+mj-lt"/>
              </a:rPr>
              <a:t>Бизнес </a:t>
            </a:r>
            <a:r>
              <a:rPr lang="ru-RU" sz="2400" b="1" i="1" dirty="0" err="1">
                <a:solidFill>
                  <a:srgbClr val="C00000"/>
                </a:solidFill>
                <a:latin typeface="+mj-lt"/>
              </a:rPr>
              <a:t>поука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: </a:t>
            </a:r>
            <a:r>
              <a:rPr lang="ru-RU" sz="2400" b="1" i="1" dirty="0" err="1">
                <a:solidFill>
                  <a:srgbClr val="C00000"/>
                </a:solidFill>
                <a:latin typeface="+mj-lt"/>
              </a:rPr>
              <a:t>Винаги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+mj-lt"/>
              </a:rPr>
              <a:t>оставяйте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+mj-lt"/>
              </a:rPr>
              <a:t>първата</a:t>
            </a: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 дума на шефа. </a:t>
            </a:r>
            <a:endParaRPr lang="bg-BG" sz="2400" b="1" i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187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683568" y="2060848"/>
            <a:ext cx="6118696" cy="1470025"/>
          </a:xfrm>
        </p:spPr>
        <p:txBody>
          <a:bodyPr>
            <a:norm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bg-BG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ЦЕННОСТИ И МОРАЛНИ НОРМИ В ОРГАНИЗАЦИИТЕ</a:t>
            </a:r>
            <a:endParaRPr lang="bg-BG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20825387">
            <a:off x="5148064" y="571500"/>
            <a:ext cx="3096344" cy="5715000"/>
          </a:xfrm>
        </p:spPr>
        <p:txBody>
          <a:bodyPr>
            <a:normAutofit/>
          </a:bodyPr>
          <a:lstStyle/>
          <a:p>
            <a:r>
              <a:rPr lang="bg-BG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 понятия, които ще се въведат в темата</a:t>
            </a:r>
            <a:endParaRPr lang="bg-BG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539552" y="705178"/>
            <a:ext cx="460851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90000"/>
              <a:buFont typeface="+mj-lt"/>
              <a:buAutoNum type="arabicPeriod"/>
            </a:pPr>
            <a:r>
              <a:rPr lang="bg-BG" sz="2400" b="1" dirty="0" smtClean="0">
                <a:latin typeface="+mj-lt"/>
              </a:rPr>
              <a:t>Ценности</a:t>
            </a:r>
          </a:p>
          <a:p>
            <a:pPr marL="457200" indent="-4572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90000"/>
              <a:buFont typeface="+mj-lt"/>
              <a:buAutoNum type="arabicPeriod"/>
            </a:pPr>
            <a:r>
              <a:rPr lang="bg-BG" sz="2400" b="1" dirty="0" smtClean="0">
                <a:latin typeface="+mj-lt"/>
              </a:rPr>
              <a:t>Добродетели</a:t>
            </a:r>
          </a:p>
          <a:p>
            <a:pPr marL="457200" indent="-4572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90000"/>
              <a:buFont typeface="+mj-lt"/>
              <a:buAutoNum type="arabicPeriod"/>
            </a:pPr>
            <a:r>
              <a:rPr lang="bg-BG" sz="2400" b="1" dirty="0" smtClean="0">
                <a:latin typeface="+mj-lt"/>
              </a:rPr>
              <a:t>Морални норми</a:t>
            </a:r>
          </a:p>
          <a:p>
            <a:pPr marL="457200" indent="-4572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90000"/>
              <a:buFont typeface="+mj-lt"/>
              <a:buAutoNum type="arabicPeriod"/>
            </a:pPr>
            <a:r>
              <a:rPr lang="bg-BG" sz="2400" b="1" dirty="0" smtClean="0">
                <a:latin typeface="+mj-lt"/>
              </a:rPr>
              <a:t>Морална позиция</a:t>
            </a:r>
          </a:p>
          <a:p>
            <a:pPr marL="914400" lvl="1" indent="-4572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000" b="1" i="1" dirty="0" smtClean="0">
                <a:latin typeface="+mj-lt"/>
              </a:rPr>
              <a:t>TV – </a:t>
            </a:r>
            <a:r>
              <a:rPr lang="bg-BG" sz="2000" b="1" i="1" dirty="0" smtClean="0">
                <a:latin typeface="+mj-lt"/>
              </a:rPr>
              <a:t>тест</a:t>
            </a:r>
          </a:p>
          <a:p>
            <a:pPr marL="914400" lvl="1" indent="-4572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bg-BG" sz="2000" b="1" i="1" dirty="0" smtClean="0">
                <a:latin typeface="+mj-lt"/>
              </a:rPr>
              <a:t>Златно правило</a:t>
            </a:r>
          </a:p>
          <a:p>
            <a:pPr marL="457200" indent="-4572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90000"/>
              <a:buFont typeface="+mj-lt"/>
              <a:buAutoNum type="arabicPeriod"/>
            </a:pPr>
            <a:r>
              <a:rPr lang="bg-BG" sz="2400" b="1" dirty="0" smtClean="0">
                <a:latin typeface="+mj-lt"/>
              </a:rPr>
              <a:t>Морални принципи</a:t>
            </a:r>
          </a:p>
          <a:p>
            <a:pPr marL="457200" indent="-4572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90000"/>
              <a:buFont typeface="+mj-lt"/>
              <a:buAutoNum type="arabicPeriod"/>
            </a:pPr>
            <a:r>
              <a:rPr lang="bg-BG" sz="2400" b="1" dirty="0" smtClean="0">
                <a:latin typeface="+mj-lt"/>
              </a:rPr>
              <a:t>Морални задължения</a:t>
            </a:r>
          </a:p>
          <a:p>
            <a:pPr marL="457200" indent="-4572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90000"/>
              <a:buFont typeface="+mj-lt"/>
              <a:buAutoNum type="arabicPeriod"/>
            </a:pPr>
            <a:r>
              <a:rPr lang="bg-BG" sz="2400" b="1" dirty="0" smtClean="0">
                <a:latin typeface="+mj-lt"/>
              </a:rPr>
              <a:t>Морални права</a:t>
            </a:r>
          </a:p>
          <a:p>
            <a:pPr marL="457200" indent="-4572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90000"/>
              <a:buFont typeface="+mj-lt"/>
              <a:buAutoNum type="arabicPeriod"/>
            </a:pPr>
            <a:r>
              <a:rPr lang="bg-BG" sz="2400" b="1" dirty="0" smtClean="0">
                <a:latin typeface="+mj-lt"/>
              </a:rPr>
              <a:t>Справедливост  </a:t>
            </a:r>
            <a:endParaRPr lang="bg-BG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487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548680"/>
            <a:ext cx="5410944" cy="5652095"/>
          </a:xfrm>
        </p:spPr>
        <p:txBody>
          <a:bodyPr>
            <a:normAutofit fontScale="92500"/>
          </a:bodyPr>
          <a:lstStyle/>
          <a:p>
            <a:pPr marL="448056" indent="-384048">
              <a:buFont typeface="Wingdings 2"/>
              <a:buChar char=""/>
              <a:defRPr/>
            </a:pPr>
            <a:r>
              <a:rPr lang="bg-BG" sz="2600" dirty="0"/>
              <a:t>Трайни убеждения в това, което е стойностно за съществуването ни.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bg-BG" sz="2600" b="1" dirty="0" smtClean="0">
                <a:solidFill>
                  <a:schemeClr val="accent1">
                    <a:lumMod val="75000"/>
                  </a:schemeClr>
                </a:solidFill>
              </a:rPr>
              <a:t>Ценностите в бизнеса дават отговор на въпроса какво свързва служителите на дадена компания и какви са общите им цели.</a:t>
            </a:r>
            <a:endParaRPr lang="en-US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bg-BG" sz="2600" dirty="0" smtClean="0"/>
              <a:t>Биват 2 групи:</a:t>
            </a:r>
          </a:p>
          <a:p>
            <a:pPr marL="822960" lvl="1" fontAlgn="auto" hangingPunct="0">
              <a:spcAft>
                <a:spcPts val="0"/>
              </a:spcAft>
              <a:buFont typeface="Verdana"/>
              <a:buChar char="›"/>
              <a:defRPr/>
            </a:pPr>
            <a:r>
              <a:rPr lang="bg-BG" sz="2000" b="1" dirty="0">
                <a:solidFill>
                  <a:schemeClr val="accent1">
                    <a:lumMod val="75000"/>
                  </a:schemeClr>
                </a:solidFill>
              </a:rPr>
              <a:t>крайни ценности</a:t>
            </a:r>
            <a:r>
              <a:rPr lang="bg-BG" sz="2000" dirty="0"/>
              <a:t>, които се отнасят до целите или желаните крайни състояния на човешкото съществуване;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</a:rPr>
              <a:t>инструментални </a:t>
            </a:r>
            <a:r>
              <a:rPr lang="bg-BG" sz="2000" b="1" dirty="0">
                <a:solidFill>
                  <a:schemeClr val="accent1">
                    <a:lumMod val="75000"/>
                  </a:schemeClr>
                </a:solidFill>
              </a:rPr>
              <a:t>ценности</a:t>
            </a:r>
            <a:r>
              <a:rPr lang="bg-BG" sz="2000" i="1" dirty="0"/>
              <a:t>, </a:t>
            </a:r>
            <a:r>
              <a:rPr lang="bg-BG" sz="2000" dirty="0"/>
              <a:t>касаещи средствата или желаните кодекси на </a:t>
            </a:r>
            <a:r>
              <a:rPr lang="bg-BG" sz="2000" dirty="0" smtClean="0"/>
              <a:t>поведение. </a:t>
            </a:r>
            <a:r>
              <a:rPr lang="bg-BG" sz="2000" dirty="0"/>
              <a:t>На всяка крайна ценност съответства точно определена инструментална ценност, способстваща за постигане на първата.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20724834">
            <a:off x="7308304" y="620688"/>
            <a:ext cx="792088" cy="5715000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bg-BG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Ценности</a:t>
            </a:r>
            <a:endParaRPr lang="bg-BG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457200"/>
            <a:ext cx="5194920" cy="5714999"/>
          </a:xfrm>
        </p:spPr>
        <p:txBody>
          <a:bodyPr>
            <a:normAutofit fontScale="925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bg-BG" sz="2600" dirty="0" smtClean="0"/>
              <a:t>Важни за формулиране на целите на организацията и придаване на идентичност на компанията.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bg-BG" sz="2600" dirty="0" smtClean="0"/>
              <a:t>Характеризират </a:t>
            </a:r>
            <a:r>
              <a:rPr lang="bg-BG" sz="2600" dirty="0"/>
              <a:t>цялостното поведение на </a:t>
            </a:r>
            <a:r>
              <a:rPr lang="bg-BG" sz="2600" dirty="0" smtClean="0"/>
              <a:t>организацията.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bg-BG" sz="2600" dirty="0" smtClean="0"/>
              <a:t>Служат като критерии при стратегически решения.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bg-BG" sz="2600" dirty="0" smtClean="0"/>
              <a:t>Всяка организирана група от хора придобива собствена идентичност центрирана около определени ключови ценности, които показват 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bg-BG" sz="2200" dirty="0" smtClean="0"/>
              <a:t>„Кои сме ние?“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bg-BG" sz="2200" dirty="0" smtClean="0"/>
              <a:t>„Към какво се стремим?“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bg-BG" sz="2200" dirty="0" smtClean="0"/>
              <a:t>„Какво реноме искаме да имаме?“ </a:t>
            </a:r>
            <a:endParaRPr lang="bg-BG" sz="220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20895881">
            <a:off x="5349543" y="801713"/>
            <a:ext cx="3250704" cy="5147567"/>
          </a:xfrm>
        </p:spPr>
        <p:txBody>
          <a:bodyPr>
            <a:norm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bg-BG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на ценностите за бизнеса</a:t>
            </a:r>
            <a:endParaRPr lang="bg-BG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457200"/>
            <a:ext cx="6203032" cy="5714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2400" b="1" dirty="0" smtClean="0">
                <a:latin typeface="+mj-lt"/>
              </a:rPr>
              <a:t>Определение</a:t>
            </a:r>
            <a:r>
              <a:rPr lang="bg-BG" sz="2400" dirty="0" smtClean="0">
                <a:latin typeface="+mj-lt"/>
              </a:rPr>
              <a:t> – лични качества, благодарение на които човек може да живее добър и достоен живот.</a:t>
            </a:r>
          </a:p>
          <a:p>
            <a:pPr>
              <a:lnSpc>
                <a:spcPct val="90000"/>
              </a:lnSpc>
            </a:pPr>
            <a:r>
              <a:rPr lang="bg-BG" sz="2400" b="1" dirty="0" smtClean="0">
                <a:latin typeface="+mj-lt"/>
              </a:rPr>
              <a:t>Особености</a:t>
            </a:r>
            <a:r>
              <a:rPr lang="bg-BG" sz="2400" dirty="0" smtClean="0">
                <a:latin typeface="+mj-lt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bg-BG" sz="2000" i="1" dirty="0" smtClean="0">
                <a:latin typeface="+mj-lt"/>
              </a:rPr>
              <a:t>Улавят се в поведението на човека.</a:t>
            </a:r>
          </a:p>
          <a:p>
            <a:pPr lvl="1">
              <a:lnSpc>
                <a:spcPct val="90000"/>
              </a:lnSpc>
            </a:pPr>
            <a:r>
              <a:rPr lang="bg-BG" sz="2000" i="1" dirty="0" smtClean="0">
                <a:latin typeface="+mj-lt"/>
              </a:rPr>
              <a:t>Относително неизменни.</a:t>
            </a:r>
          </a:p>
          <a:p>
            <a:pPr lvl="1">
              <a:lnSpc>
                <a:spcPct val="90000"/>
              </a:lnSpc>
            </a:pPr>
            <a:r>
              <a:rPr lang="bg-BG" sz="2000" i="1" dirty="0" smtClean="0">
                <a:latin typeface="+mj-lt"/>
              </a:rPr>
              <a:t>Трябва да бъдат възпитавани.</a:t>
            </a:r>
          </a:p>
          <a:p>
            <a:pPr>
              <a:lnSpc>
                <a:spcPct val="90000"/>
              </a:lnSpc>
            </a:pPr>
            <a:r>
              <a:rPr lang="bg-BG" sz="2400" dirty="0" smtClean="0">
                <a:latin typeface="+mj-lt"/>
              </a:rPr>
              <a:t>В организациите хората изпълняват различни роли, в зависимост от които преценяваме добродетелите и пороците им.</a:t>
            </a:r>
          </a:p>
          <a:p>
            <a:pPr>
              <a:lnSpc>
                <a:spcPct val="90000"/>
              </a:lnSpc>
            </a:pPr>
            <a:r>
              <a:rPr lang="bg-BG" sz="2400" dirty="0" smtClean="0">
                <a:latin typeface="+mj-lt"/>
              </a:rPr>
              <a:t>Някои добродетели са приложими за всички служители, напр. отговорност, доверие и лоялност.</a:t>
            </a: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20816948">
            <a:off x="7441935" y="571500"/>
            <a:ext cx="587152" cy="5715000"/>
          </a:xfrm>
        </p:spPr>
        <p:txBody>
          <a:bodyPr>
            <a:normAutofit fontScale="90000"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bg-BG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Добродетели</a:t>
            </a:r>
            <a:endParaRPr lang="bg-BG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457200"/>
            <a:ext cx="5266928" cy="5714999"/>
          </a:xfrm>
        </p:spPr>
        <p:txBody>
          <a:bodyPr>
            <a:no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bg-BG" sz="2400" dirty="0" smtClean="0"/>
              <a:t>Ценностите са по-всеобхватни от моралните норми.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Моралните норми са ограничени до специфични ситуации и действия.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bg-BG" sz="2400" dirty="0" smtClean="0"/>
              <a:t>Ценностите имат мотивационна сила.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Моралните норми са по-рационални, те са правила за поведение на хората, така че те да могат да съществуват без да накърняват интересите на другите.</a:t>
            </a:r>
            <a:endParaRPr lang="bg-BG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20623753">
            <a:off x="5785048" y="457200"/>
            <a:ext cx="2819400" cy="5715000"/>
          </a:xfrm>
        </p:spPr>
        <p:txBody>
          <a:bodyPr>
            <a:norm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bg-BG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Ценности и морални норми</a:t>
            </a:r>
            <a:endParaRPr lang="bg-BG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623">
            <a:off x="4946649" y="1292101"/>
            <a:ext cx="1504950" cy="191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131" name="Rectangle 3"/>
          <p:cNvSpPr>
            <a:spLocks noGrp="1"/>
          </p:cNvSpPr>
          <p:nvPr>
            <p:ph idx="1"/>
          </p:nvPr>
        </p:nvSpPr>
        <p:spPr>
          <a:xfrm>
            <a:off x="395536" y="457200"/>
            <a:ext cx="5760640" cy="5714999"/>
          </a:xfrm>
        </p:spPr>
        <p:txBody>
          <a:bodyPr>
            <a:noAutofit/>
          </a:bodyPr>
          <a:lstStyle/>
          <a:p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Моралните норми дават насоки как да се вземат под внимание основателните претенции на другите.</a:t>
            </a:r>
          </a:p>
          <a:p>
            <a:endParaRPr lang="bg-BG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 2" pitchFamily="18" charset="2"/>
              <a:buNone/>
            </a:pPr>
            <a:endParaRPr lang="bg-BG" sz="2400" dirty="0" smtClean="0">
              <a:solidFill>
                <a:schemeClr val="folHlink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bg-BG" sz="2400" b="1" u="sng" dirty="0" smtClean="0">
                <a:solidFill>
                  <a:schemeClr val="accent1">
                    <a:lumMod val="75000"/>
                  </a:schemeClr>
                </a:solidFill>
              </a:rPr>
              <a:t>Императив на </a:t>
            </a:r>
            <a:r>
              <a:rPr lang="bg-BG" sz="2400" b="1" u="sng" dirty="0" err="1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bg-BG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манюел</a:t>
            </a:r>
            <a:r>
              <a:rPr lang="bg-BG" sz="2400" b="1" u="sng" dirty="0" smtClean="0">
                <a:solidFill>
                  <a:schemeClr val="accent1">
                    <a:lumMod val="75000"/>
                  </a:schemeClr>
                </a:solidFill>
              </a:rPr>
              <a:t> Кант</a:t>
            </a:r>
          </a:p>
          <a:p>
            <a:r>
              <a:rPr lang="bg-BG" sz="2400" dirty="0" smtClean="0"/>
              <a:t>Действай по такъв начин, че да се отнасяш към другите като към завършени личности, а не като към средства за постигане на нечии цели.</a:t>
            </a:r>
          </a:p>
          <a:p>
            <a:endParaRPr lang="bg-BG" sz="2400" dirty="0" smtClean="0"/>
          </a:p>
          <a:p>
            <a:r>
              <a:rPr lang="bg-BG" sz="2400" dirty="0" smtClean="0"/>
              <a:t>Приложено към организациите – Вземай под внимание основателните интереси на стейкхолдерите. </a:t>
            </a:r>
          </a:p>
        </p:txBody>
      </p:sp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xfrm rot="20633352">
            <a:off x="6326395" y="457200"/>
            <a:ext cx="2376264" cy="5715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bg-BG" sz="4000" b="1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Морални норми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/>
          </p:cNvSpPr>
          <p:nvPr>
            <p:ph idx="1"/>
          </p:nvPr>
        </p:nvSpPr>
        <p:spPr>
          <a:xfrm>
            <a:off x="457200" y="1268760"/>
            <a:ext cx="5554960" cy="413861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bg-BG" sz="2400" dirty="0" smtClean="0"/>
              <a:t>Компаниите понасят значителни тежести, за да зачетат социалните интереси.</a:t>
            </a:r>
          </a:p>
          <a:p>
            <a:pPr>
              <a:lnSpc>
                <a:spcPct val="80000"/>
              </a:lnSpc>
            </a:pPr>
            <a:r>
              <a:rPr lang="bg-BG" sz="2400" dirty="0" smtClean="0"/>
              <a:t>Напр. изграждане на високотехнологични пречиствателни станции</a:t>
            </a:r>
          </a:p>
          <a:p>
            <a:pPr>
              <a:lnSpc>
                <a:spcPct val="80000"/>
              </a:lnSpc>
            </a:pP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Моралните норми дават насоки как да се вземат под внимание основателните интереси на другите.</a:t>
            </a: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 bwMode="auto">
          <a:xfrm rot="20633352">
            <a:off x="6182379" y="457200"/>
            <a:ext cx="2376264" cy="5715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bg-BG" sz="4000" b="1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Морални норми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/>
          </p:cNvSpPr>
          <p:nvPr>
            <p:ph idx="1"/>
          </p:nvPr>
        </p:nvSpPr>
        <p:spPr>
          <a:xfrm>
            <a:off x="457200" y="457200"/>
            <a:ext cx="5410944" cy="5714999"/>
          </a:xfrm>
        </p:spPr>
        <p:txBody>
          <a:bodyPr/>
          <a:lstStyle/>
          <a:p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Когато интересите на всички въвлечени лица са равни.</a:t>
            </a:r>
          </a:p>
          <a:p>
            <a:r>
              <a:rPr lang="bg-BG" sz="2400" dirty="0" smtClean="0"/>
              <a:t>Неутрална позиция.</a:t>
            </a:r>
          </a:p>
          <a:p>
            <a:r>
              <a:rPr lang="bg-BG" sz="2400" dirty="0" smtClean="0"/>
              <a:t>Базира се фундаменталното убеждение, че хората са равни и важността на интересите не зависи от това чии са тези интереси. </a:t>
            </a:r>
          </a:p>
          <a:p>
            <a:r>
              <a:rPr lang="bg-BG" sz="2400" dirty="0" smtClean="0"/>
              <a:t>Конкретизира се с два фундаментални критерия:</a:t>
            </a:r>
          </a:p>
          <a:p>
            <a:pPr marL="228600" lvl="1" indent="0">
              <a:buNone/>
            </a:pPr>
            <a:r>
              <a:rPr lang="bg-BG" sz="2000" dirty="0" smtClean="0"/>
              <a:t>- Универсалност</a:t>
            </a:r>
          </a:p>
          <a:p>
            <a:pPr marL="228600" lvl="1" indent="0">
              <a:buNone/>
            </a:pPr>
            <a:r>
              <a:rPr lang="bg-BG" sz="2000" dirty="0" smtClean="0"/>
              <a:t>- </a:t>
            </a:r>
            <a:r>
              <a:rPr lang="bg-BG" sz="2000" dirty="0" err="1" smtClean="0"/>
              <a:t>Реципрочност</a:t>
            </a:r>
            <a:endParaRPr lang="bg-BG" sz="2000" dirty="0" smtClean="0"/>
          </a:p>
          <a:p>
            <a:pPr marL="0" indent="0">
              <a:buNone/>
            </a:pPr>
            <a:endParaRPr lang="bg-BG" sz="2400" dirty="0" smtClean="0"/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 bwMode="auto">
          <a:xfrm rot="20633352">
            <a:off x="6182379" y="457200"/>
            <a:ext cx="2376264" cy="5715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bg-BG" sz="4000" b="1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Морална </a:t>
            </a:r>
            <a:r>
              <a:rPr lang="bg-BG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позиция</a:t>
            </a:r>
            <a:endParaRPr lang="bg-BG" sz="4000" b="1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152" y="404664"/>
            <a:ext cx="2836168" cy="5715000"/>
          </a:xfrm>
        </p:spPr>
        <p:txBody>
          <a:bodyPr>
            <a:normAutofit/>
          </a:bodyPr>
          <a:lstStyle/>
          <a:p>
            <a:r>
              <a:rPr lang="bg-BG" sz="4000" b="1" dirty="0"/>
              <a:t>Интегритет </a:t>
            </a:r>
            <a:r>
              <a:rPr lang="bg-BG" sz="4000" b="1" dirty="0" smtClean="0"/>
              <a:t>≠ Лоялност</a:t>
            </a:r>
            <a:endParaRPr lang="bg-BG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88640"/>
            <a:ext cx="594221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g-BG" sz="2400" i="1" dirty="0">
                <a:latin typeface="+mj-lt"/>
              </a:rPr>
              <a:t>Л</a:t>
            </a:r>
            <a:r>
              <a:rPr lang="bg-BG" sz="2400" i="1" dirty="0" smtClean="0">
                <a:latin typeface="+mj-lt"/>
              </a:rPr>
              <a:t>оялността </a:t>
            </a:r>
            <a:r>
              <a:rPr lang="bg-BG" sz="2400" i="1" dirty="0">
                <a:latin typeface="+mj-lt"/>
              </a:rPr>
              <a:t>е </a:t>
            </a:r>
            <a:r>
              <a:rPr lang="bg-BG" sz="2400" i="1" dirty="0" smtClean="0">
                <a:latin typeface="+mj-lt"/>
              </a:rPr>
              <a:t>„сляпа вярност“ </a:t>
            </a:r>
            <a:r>
              <a:rPr lang="bg-BG" sz="2400" i="1" dirty="0">
                <a:latin typeface="+mj-lt"/>
              </a:rPr>
              <a:t>към даден човек, група или цел</a:t>
            </a:r>
            <a:r>
              <a:rPr lang="bg-BG" sz="2400" dirty="0">
                <a:latin typeface="+mj-lt"/>
              </a:rPr>
              <a:t>. Лоялността може да варира от силна </a:t>
            </a:r>
            <a:r>
              <a:rPr lang="bg-BG" sz="2400" dirty="0" smtClean="0">
                <a:latin typeface="+mj-lt"/>
              </a:rPr>
              <a:t>обвързаност до </a:t>
            </a:r>
            <a:r>
              <a:rPr lang="bg-BG" sz="2400" dirty="0">
                <a:latin typeface="+mj-lt"/>
              </a:rPr>
              <a:t>слабо обвързване в рамките на изпълнение на дейности по договорни взаимоотношения. </a:t>
            </a:r>
            <a:endParaRPr lang="bg-BG" sz="24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g-BG" sz="2400" dirty="0" smtClean="0">
                <a:latin typeface="+mj-lt"/>
              </a:rPr>
              <a:t>Лоялността </a:t>
            </a:r>
            <a:r>
              <a:rPr lang="bg-BG" sz="2400" dirty="0">
                <a:latin typeface="+mj-lt"/>
              </a:rPr>
              <a:t>е повече въпрос на опит, интуиция и не толкова на вътрешен размисъл. </a:t>
            </a:r>
            <a:endParaRPr lang="bg-BG" sz="2400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g-BG" sz="2400" dirty="0" smtClean="0">
                <a:latin typeface="+mj-lt"/>
              </a:rPr>
              <a:t>Интуитивното </a:t>
            </a:r>
            <a:r>
              <a:rPr lang="bg-BG" sz="2400" dirty="0">
                <a:latin typeface="+mj-lt"/>
              </a:rPr>
              <a:t>желание да се действа от съображения за лоялност може лесно да бъде разрушено при измама от другата страна</a:t>
            </a:r>
            <a:r>
              <a:rPr lang="bg-BG" sz="2400" dirty="0" smtClean="0">
                <a:latin typeface="+mj-lt"/>
              </a:rPr>
              <a:t>. </a:t>
            </a:r>
            <a:r>
              <a:rPr lang="bg-BG" sz="2400" dirty="0" smtClean="0">
                <a:latin typeface="+mj-lt"/>
                <a:sym typeface="Symbol"/>
              </a:rPr>
              <a:t> </a:t>
            </a:r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Случаят със служителя, злоупотребил с финансови </a:t>
            </a:r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средства стр.31</a:t>
            </a:r>
            <a:endParaRPr lang="bg-BG" sz="2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bg-BG" sz="2400" dirty="0">
              <a:latin typeface="+mj-lt"/>
            </a:endParaRPr>
          </a:p>
        </p:txBody>
      </p:sp>
      <p:pic>
        <p:nvPicPr>
          <p:cNvPr id="4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38" y="5067300"/>
            <a:ext cx="2698750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553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4521">
            <a:off x="5116491" y="4725144"/>
            <a:ext cx="2407837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2987">
            <a:off x="4697296" y="790375"/>
            <a:ext cx="1816348" cy="1932994"/>
          </a:xfrm>
          <a:prstGeom prst="rect">
            <a:avLst/>
          </a:prstGeom>
        </p:spPr>
      </p:pic>
      <p:sp>
        <p:nvSpPr>
          <p:cNvPr id="51203" name="Rectangle 3"/>
          <p:cNvSpPr>
            <a:spLocks noGrp="1"/>
          </p:cNvSpPr>
          <p:nvPr>
            <p:ph idx="1"/>
          </p:nvPr>
        </p:nvSpPr>
        <p:spPr>
          <a:xfrm>
            <a:off x="395536" y="457200"/>
            <a:ext cx="4978896" cy="5714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Универсалност</a:t>
            </a:r>
            <a:r>
              <a:rPr lang="bg-BG" sz="2400" dirty="0" smtClean="0"/>
              <a:t> – моралният стандарт за едно действие трябва да е приложим за всички други действия със същите характеристики – </a:t>
            </a:r>
            <a:r>
              <a:rPr lang="en-US" sz="2400" b="1" u="sng" dirty="0" smtClean="0">
                <a:solidFill>
                  <a:srgbClr val="C00000"/>
                </a:solidFill>
              </a:rPr>
              <a:t>TV</a:t>
            </a:r>
            <a:r>
              <a:rPr lang="bg-BG" sz="2400" b="1" u="sng" dirty="0" smtClean="0">
                <a:solidFill>
                  <a:srgbClr val="C00000"/>
                </a:solidFill>
              </a:rPr>
              <a:t> тест </a:t>
            </a:r>
            <a:endParaRPr lang="bg-BG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bg-BG" sz="2400" i="1" dirty="0"/>
              <a:t>Б</a:t>
            </a:r>
            <a:r>
              <a:rPr lang="bg-BG" sz="2400" i="1" dirty="0" smtClean="0"/>
              <a:t>и ли изложил действието си по телевизията, с което то ще стане обществено достояние </a:t>
            </a:r>
            <a:r>
              <a:rPr lang="bg-BG" sz="2400" dirty="0" smtClean="0"/>
              <a:t>и </a:t>
            </a:r>
            <a:r>
              <a:rPr lang="bg-BG" sz="2400" i="1" dirty="0" smtClean="0"/>
              <a:t>Какво ще стане, ако всички действат по същия начин?</a:t>
            </a:r>
          </a:p>
          <a:p>
            <a:pPr>
              <a:lnSpc>
                <a:spcPct val="90000"/>
              </a:lnSpc>
            </a:pPr>
            <a:r>
              <a:rPr lang="bg-BG" sz="2400" b="1" dirty="0" err="1" smtClean="0">
                <a:solidFill>
                  <a:schemeClr val="accent1">
                    <a:lumMod val="75000"/>
                  </a:schemeClr>
                </a:solidFill>
              </a:rPr>
              <a:t>Реципрочност</a:t>
            </a:r>
            <a:r>
              <a:rPr lang="bg-BG" sz="2400" dirty="0" smtClean="0"/>
              <a:t> –Какво ти самият би приел от другите? </a:t>
            </a:r>
            <a:r>
              <a:rPr lang="bg-BG" sz="2400" b="1" i="1" dirty="0" smtClean="0">
                <a:solidFill>
                  <a:schemeClr val="accent1">
                    <a:lumMod val="75000"/>
                  </a:schemeClr>
                </a:solidFill>
              </a:rPr>
              <a:t>Отнасяй се към другите така, както би искал те да се отнасят към теб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</a:rPr>
              <a:t>– </a:t>
            </a:r>
            <a:r>
              <a:rPr lang="bg-BG" sz="2400" b="1" i="1" u="sng" dirty="0" smtClean="0">
                <a:solidFill>
                  <a:srgbClr val="C00000"/>
                </a:solidFill>
              </a:rPr>
              <a:t>златно правило.</a:t>
            </a:r>
            <a:r>
              <a:rPr lang="bg-BG" sz="2400" b="1" i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 bwMode="auto">
          <a:xfrm rot="20633352">
            <a:off x="5958349" y="633167"/>
            <a:ext cx="2604782" cy="5715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bg-BG" sz="4000" b="1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за моралната позиция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457200"/>
            <a:ext cx="5194920" cy="5714999"/>
          </a:xfrm>
        </p:spPr>
        <p:txBody>
          <a:bodyPr>
            <a:normAutofit/>
          </a:bodyPr>
          <a:lstStyle/>
          <a:p>
            <a:pPr marL="65087" indent="0">
              <a:buNone/>
            </a:pP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Трябва ли винаги човек да действа в интерес на другите?</a:t>
            </a:r>
          </a:p>
          <a:p>
            <a:pPr marL="65087" indent="0">
              <a:buNone/>
            </a:pP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Морално погрешно ли е човек да защитава собствените си интереси?</a:t>
            </a:r>
          </a:p>
          <a:p>
            <a:pPr marL="407987" indent="-342900"/>
            <a:r>
              <a:rPr lang="bg-BG" sz="2200" b="1" dirty="0" smtClean="0">
                <a:solidFill>
                  <a:schemeClr val="accent1">
                    <a:lumMod val="75000"/>
                  </a:schemeClr>
                </a:solidFill>
              </a:rPr>
              <a:t>Не е морално погрешно човек да защитава собствените си интереси</a:t>
            </a:r>
            <a:r>
              <a:rPr lang="bg-BG" sz="2200" dirty="0" smtClean="0"/>
              <a:t>. Всеки човек най-добре знае интересите си и как да ги защити. Следователно е добре хората да защитават собствените си интереси. </a:t>
            </a:r>
          </a:p>
          <a:p>
            <a:pPr marL="407987" indent="-342900"/>
            <a:r>
              <a:rPr lang="bg-BG" sz="2200" b="1" dirty="0" smtClean="0">
                <a:solidFill>
                  <a:schemeClr val="accent1">
                    <a:lumMod val="75000"/>
                  </a:schemeClr>
                </a:solidFill>
              </a:rPr>
              <a:t>Морални проблеми възникват, когато ориентацията към собствения интерес е за сметка на интересите на другите.</a:t>
            </a:r>
            <a:endParaRPr lang="bg-BG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 bwMode="auto">
          <a:xfrm rot="20633352">
            <a:off x="6182379" y="457200"/>
            <a:ext cx="2376264" cy="5715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bg-BG" sz="4000" b="1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Морални норми</a:t>
            </a:r>
          </a:p>
        </p:txBody>
      </p:sp>
    </p:spTree>
    <p:extLst>
      <p:ext uri="{BB962C8B-B14F-4D97-AF65-F5344CB8AC3E}">
        <p14:creationId xmlns:p14="http://schemas.microsoft.com/office/powerpoint/2010/main" val="32302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340768"/>
            <a:ext cx="5698976" cy="4572000"/>
          </a:xfrm>
        </p:spPr>
        <p:txBody>
          <a:bodyPr/>
          <a:lstStyle/>
          <a:p>
            <a:pPr marL="0" indent="0">
              <a:buNone/>
            </a:pPr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</a:rPr>
              <a:t>Характеристики на нормите:</a:t>
            </a:r>
          </a:p>
          <a:p>
            <a:r>
              <a:rPr lang="bg-BG" sz="2400" dirty="0" smtClean="0"/>
              <a:t>Значението и обхвата на моралните норми зависи от ситуацията.</a:t>
            </a:r>
          </a:p>
          <a:p>
            <a:r>
              <a:rPr lang="bg-BG" sz="2400" dirty="0" smtClean="0"/>
              <a:t>Някои професии (като медицинската) имат стриктни норми ( напр. по отношение на професионалната тайна).</a:t>
            </a:r>
          </a:p>
          <a:p>
            <a:r>
              <a:rPr lang="bg-BG" sz="2400" dirty="0" smtClean="0"/>
              <a:t>Техническото и </a:t>
            </a:r>
            <a:r>
              <a:rPr lang="bg-BG" sz="2400" dirty="0" err="1" smtClean="0"/>
              <a:t>културално</a:t>
            </a:r>
            <a:r>
              <a:rPr lang="bg-BG" sz="2400" dirty="0" smtClean="0"/>
              <a:t> развитие непрекъснато поставят въпроса кои морални норми да бъдат прилагани.</a:t>
            </a:r>
          </a:p>
          <a:p>
            <a:r>
              <a:rPr lang="bg-BG" sz="2400" dirty="0" smtClean="0"/>
              <a:t>Моралните норми могат да „остаряват“.</a:t>
            </a:r>
            <a:endParaRPr lang="bg-BG" sz="2400" dirty="0"/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 bwMode="auto">
          <a:xfrm rot="20633352">
            <a:off x="6182379" y="457200"/>
            <a:ext cx="2376264" cy="5715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bg-BG" sz="4000" b="1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Морални норми</a:t>
            </a:r>
          </a:p>
        </p:txBody>
      </p:sp>
    </p:spTree>
    <p:extLst>
      <p:ext uri="{BB962C8B-B14F-4D97-AF65-F5344CB8AC3E}">
        <p14:creationId xmlns:p14="http://schemas.microsoft.com/office/powerpoint/2010/main" val="180115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268760"/>
            <a:ext cx="5482952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Princip</a:t>
            </a:r>
            <a:r>
              <a:rPr lang="en-US" sz="2400" dirty="0"/>
              <a:t>i</a:t>
            </a:r>
            <a:r>
              <a:rPr lang="en-US" sz="2400" dirty="0" smtClean="0"/>
              <a:t>um (Latin)=</a:t>
            </a:r>
            <a:r>
              <a:rPr lang="bg-BG" sz="2400" dirty="0" smtClean="0"/>
              <a:t>начало, основа</a:t>
            </a:r>
          </a:p>
          <a:p>
            <a:r>
              <a:rPr lang="bg-BG" sz="2400" dirty="0"/>
              <a:t>Моралните принципи обосновават моралните норми и позволяват да намерим отговор в ситуации, където наличните правила са недостатъчни.</a:t>
            </a:r>
          </a:p>
          <a:p>
            <a:r>
              <a:rPr lang="bg-BG" sz="2400" dirty="0" smtClean="0"/>
              <a:t>Прилагането на морални принципи при моралното разсъждаване ни позволява да го поставим на добри основи.</a:t>
            </a: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 bwMode="auto">
          <a:xfrm rot="20633352">
            <a:off x="6026170" y="479307"/>
            <a:ext cx="2535602" cy="5715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bg-BG" sz="4000" b="1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Морални </a:t>
            </a:r>
            <a:r>
              <a:rPr lang="bg-BG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</a:t>
            </a:r>
            <a:endParaRPr lang="bg-BG" sz="4000" b="1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411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511696" y="2132856"/>
            <a:ext cx="3124200" cy="2667000"/>
          </a:xfrm>
        </p:spPr>
        <p:txBody>
          <a:bodyPr>
            <a:noAutofit/>
            <a:scene3d>
              <a:camera prst="isometricOffAxis1Right"/>
              <a:lightRig rig="threePt" dir="t"/>
            </a:scene3d>
          </a:bodyPr>
          <a:lstStyle/>
          <a:p>
            <a:pPr marL="65087" indent="0">
              <a:buNone/>
            </a:pPr>
            <a:r>
              <a:rPr lang="bg-BG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Безусловни</a:t>
            </a:r>
          </a:p>
          <a:p>
            <a:r>
              <a:rPr lang="bg-BG" sz="2400" dirty="0" smtClean="0"/>
              <a:t>Недвусмислени</a:t>
            </a:r>
          </a:p>
          <a:p>
            <a:r>
              <a:rPr lang="bg-BG" sz="2400" dirty="0" smtClean="0"/>
              <a:t>Категорични</a:t>
            </a:r>
          </a:p>
          <a:p>
            <a:r>
              <a:rPr lang="bg-BG" sz="2400" dirty="0" smtClean="0"/>
              <a:t>Забранителен характер</a:t>
            </a:r>
          </a:p>
          <a:p>
            <a:r>
              <a:rPr lang="bg-BG" sz="2400" dirty="0" smtClean="0"/>
              <a:t>Консенсус до степен на закон</a:t>
            </a:r>
            <a:endParaRPr lang="bg-BG" sz="2400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696272" y="1986136"/>
            <a:ext cx="3124200" cy="2667000"/>
          </a:xfrm>
        </p:spPr>
        <p:txBody>
          <a:bodyPr>
            <a:normAutofit/>
            <a:scene3d>
              <a:camera prst="isometricOffAxis2Left"/>
              <a:lightRig rig="threePt" dir="t"/>
            </a:scene3d>
          </a:bodyPr>
          <a:lstStyle/>
          <a:p>
            <a:pPr marL="65087" indent="0">
              <a:buNone/>
            </a:pPr>
            <a:r>
              <a:rPr lang="bg-BG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Условни</a:t>
            </a:r>
          </a:p>
          <a:p>
            <a:r>
              <a:rPr lang="bg-BG" sz="2400" dirty="0" smtClean="0"/>
              <a:t>Повече свобода на действие</a:t>
            </a:r>
          </a:p>
          <a:p>
            <a:r>
              <a:rPr lang="bg-BG" sz="2400" dirty="0" smtClean="0"/>
              <a:t>Не препоръчват конкретно поведение</a:t>
            </a: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3568" y="457201"/>
            <a:ext cx="7012632" cy="739552"/>
          </a:xfrm>
        </p:spPr>
        <p:txBody>
          <a:bodyPr>
            <a:noAutofit/>
          </a:bodyPr>
          <a:lstStyle/>
          <a:p>
            <a:pPr algn="ctr"/>
            <a:r>
              <a:rPr lang="bg-BG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Видове морални задължения </a:t>
            </a:r>
            <a:r>
              <a:rPr lang="bg-BG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според Кант</a:t>
            </a: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34982"/>
            <a:ext cx="3794104" cy="4474338"/>
          </a:xfrm>
          <a:prstGeom prst="rect">
            <a:avLst/>
          </a:prstGeom>
          <a:scene3d>
            <a:camera prst="isometricOffAxis1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8338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580112" y="457200"/>
            <a:ext cx="3024336" cy="5715000"/>
          </a:xfrm>
        </p:spPr>
        <p:txBody>
          <a:bodyPr/>
          <a:lstStyle/>
          <a:p>
            <a:r>
              <a:rPr lang="bg-B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Степенуване на моралните задължения по </a:t>
            </a:r>
            <a:r>
              <a:rPr lang="bg-BG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Франкена</a:t>
            </a:r>
            <a:endParaRPr lang="bg-BG" dirty="0"/>
          </a:p>
        </p:txBody>
      </p:sp>
      <p:graphicFrame>
        <p:nvGraphicFramePr>
          <p:cNvPr id="3" name="Диаграма 2"/>
          <p:cNvGraphicFramePr/>
          <p:nvPr>
            <p:extLst>
              <p:ext uri="{D42A27DB-BD31-4B8C-83A1-F6EECF244321}">
                <p14:modId xmlns:p14="http://schemas.microsoft.com/office/powerpoint/2010/main" val="187202221"/>
              </p:ext>
            </p:extLst>
          </p:nvPr>
        </p:nvGraphicFramePr>
        <p:xfrm>
          <a:off x="539552" y="116632"/>
          <a:ext cx="645604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авоъгълник 3"/>
          <p:cNvSpPr/>
          <p:nvPr/>
        </p:nvSpPr>
        <p:spPr>
          <a:xfrm>
            <a:off x="755576" y="5365665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7" indent="0">
              <a:buNone/>
            </a:pPr>
            <a:r>
              <a:rPr lang="bg-BG" sz="2400" dirty="0">
                <a:latin typeface="+mj-lt"/>
              </a:rPr>
              <a:t>Степенуването на моралните задължения подпомага бизнеса в определянето на морални приоритети.</a:t>
            </a:r>
          </a:p>
        </p:txBody>
      </p:sp>
      <p:sp>
        <p:nvSpPr>
          <p:cNvPr id="5" name="Стрелка нагоре 4"/>
          <p:cNvSpPr/>
          <p:nvPr/>
        </p:nvSpPr>
        <p:spPr>
          <a:xfrm>
            <a:off x="323528" y="548680"/>
            <a:ext cx="432048" cy="4464496"/>
          </a:xfrm>
          <a:prstGeom prst="upArrow">
            <a:avLst/>
          </a:prstGeom>
          <a:gradFill>
            <a:gsLst>
              <a:gs pos="13000">
                <a:schemeClr val="accent1">
                  <a:lumMod val="75000"/>
                </a:schemeClr>
              </a:gs>
              <a:gs pos="44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u="sng" dirty="0" smtClean="0"/>
              <a:t>4</a:t>
            </a:r>
          </a:p>
          <a:p>
            <a:pPr algn="ctr"/>
            <a:endParaRPr lang="bg-BG" sz="3200" u="sng" dirty="0"/>
          </a:p>
          <a:p>
            <a:pPr algn="ctr"/>
            <a:r>
              <a:rPr lang="bg-BG" sz="3200" u="sng" dirty="0" smtClean="0"/>
              <a:t>3</a:t>
            </a:r>
          </a:p>
          <a:p>
            <a:pPr algn="ctr"/>
            <a:endParaRPr lang="bg-BG" sz="3200" u="sng" dirty="0"/>
          </a:p>
          <a:p>
            <a:pPr algn="ctr"/>
            <a:r>
              <a:rPr lang="bg-BG" sz="3200" u="sng" dirty="0" smtClean="0"/>
              <a:t>2</a:t>
            </a:r>
          </a:p>
          <a:p>
            <a:pPr algn="ctr"/>
            <a:endParaRPr lang="bg-BG" sz="3200" u="sng" dirty="0"/>
          </a:p>
          <a:p>
            <a:pPr algn="ctr"/>
            <a:r>
              <a:rPr lang="bg-BG" sz="3200" u="sng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4903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833" y="2027697"/>
            <a:ext cx="2802607" cy="2802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Текстово поле 3"/>
          <p:cNvSpPr txBox="1"/>
          <p:nvPr/>
        </p:nvSpPr>
        <p:spPr>
          <a:xfrm>
            <a:off x="395536" y="612845"/>
            <a:ext cx="51845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bg-BG" sz="2400" b="1" dirty="0">
                <a:latin typeface="+mj-lt"/>
              </a:rPr>
              <a:t>Прочетете следните три бизнес инициативи и обвържете всяка от тях с ниво на морално задължение според йерархията на </a:t>
            </a:r>
            <a:r>
              <a:rPr lang="bg-BG" sz="2400" b="1" dirty="0" err="1">
                <a:latin typeface="+mj-lt"/>
              </a:rPr>
              <a:t>Франкена</a:t>
            </a:r>
            <a:r>
              <a:rPr lang="bg-BG" sz="2400" b="1" dirty="0">
                <a:latin typeface="+mj-lt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bg-BG" sz="2400" dirty="0">
                <a:latin typeface="+mj-lt"/>
              </a:rPr>
              <a:t>Строеж на ново летище, свързано със значителен шум.</a:t>
            </a:r>
          </a:p>
          <a:p>
            <a:pPr marL="342900" lvl="0" indent="-342900">
              <a:buFont typeface="+mj-lt"/>
              <a:buAutoNum type="arabicPeriod"/>
            </a:pPr>
            <a:r>
              <a:rPr lang="bg-BG" sz="2400" dirty="0">
                <a:latin typeface="+mj-lt"/>
              </a:rPr>
              <a:t>Фирма, обмисляща съвместен бизнес с военен режим, който системно нарушава човешките права.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bg-BG" sz="2400" dirty="0">
                <a:latin typeface="+mj-lt"/>
              </a:rPr>
              <a:t>Фармацевтична компания, преценяваща дали разработването на ваксина срещу малария ще донесе достатъчно печалби.</a:t>
            </a:r>
          </a:p>
          <a:p>
            <a:endParaRPr lang="bg-BG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182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052736"/>
            <a:ext cx="6203032" cy="5042032"/>
          </a:xfrm>
        </p:spPr>
        <p:txBody>
          <a:bodyPr>
            <a:normAutofit/>
          </a:bodyPr>
          <a:lstStyle/>
          <a:p>
            <a:r>
              <a:rPr lang="bg-BG" sz="2400" dirty="0" smtClean="0"/>
              <a:t>Претенции към другите хора</a:t>
            </a:r>
          </a:p>
          <a:p>
            <a:r>
              <a:rPr lang="bg-BG" sz="2400" dirty="0" smtClean="0"/>
              <a:t>Другите трябва да направят нещо или да се въздържат от определени действия, за да се уважат индивидуалните права.</a:t>
            </a:r>
          </a:p>
          <a:p>
            <a:r>
              <a:rPr lang="bg-BG" sz="2400" dirty="0" smtClean="0"/>
              <a:t>Критерии към моралните права:</a:t>
            </a:r>
          </a:p>
          <a:p>
            <a:pPr lvl="1"/>
            <a:r>
              <a:rPr lang="bg-BG" sz="2000" dirty="0" smtClean="0"/>
              <a:t>Защитават нещо основно за човешкото благополучие;</a:t>
            </a:r>
          </a:p>
          <a:p>
            <a:pPr lvl="1"/>
            <a:r>
              <a:rPr lang="bg-BG" sz="2000" dirty="0" smtClean="0"/>
              <a:t>Обект са на сериозна и постоянна заплаха и това налага да бъдат прокламирани;</a:t>
            </a:r>
          </a:p>
          <a:p>
            <a:pPr lvl="1"/>
            <a:r>
              <a:rPr lang="bg-BG" sz="2000" dirty="0" smtClean="0"/>
              <a:t>Задълженията към другите, налагани от правата, трябва да са осъществими.</a:t>
            </a:r>
          </a:p>
          <a:p>
            <a:pPr marL="228600" lvl="1" indent="0">
              <a:buNone/>
            </a:pPr>
            <a:endParaRPr lang="bg-BG" dirty="0"/>
          </a:p>
          <a:p>
            <a:pPr marL="536575" lvl="1" indent="0">
              <a:buNone/>
            </a:pPr>
            <a:endParaRPr lang="bg-BG" dirty="0"/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 bwMode="auto">
          <a:xfrm rot="20633352">
            <a:off x="6182379" y="457200"/>
            <a:ext cx="2376264" cy="5715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bg-BG" sz="4000" b="1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Морални </a:t>
            </a:r>
            <a:r>
              <a:rPr lang="bg-BG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</a:t>
            </a:r>
            <a:endParaRPr lang="bg-BG" sz="4000" b="1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88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01216" y="457200"/>
            <a:ext cx="4690864" cy="5714999"/>
          </a:xfrm>
        </p:spPr>
        <p:txBody>
          <a:bodyPr>
            <a:normAutofit/>
          </a:bodyPr>
          <a:lstStyle/>
          <a:p>
            <a:r>
              <a:rPr lang="bg-BG" sz="2400" dirty="0" smtClean="0"/>
              <a:t>Специфична форма на морални права, които са резултат на договор между различни страни.</a:t>
            </a:r>
          </a:p>
          <a:p>
            <a:r>
              <a:rPr lang="bg-BG" sz="2400" dirty="0" smtClean="0"/>
              <a:t>Основават се на обещание.</a:t>
            </a:r>
          </a:p>
          <a:p>
            <a:r>
              <a:rPr lang="bg-BG" sz="2400" dirty="0" smtClean="0"/>
              <a:t>Моралната основа е принципа, че всеки трябва да спазва обещанията си.</a:t>
            </a:r>
            <a:endParaRPr lang="bg-BG" sz="2400" dirty="0"/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 bwMode="auto">
          <a:xfrm rot="20633352">
            <a:off x="5958349" y="488906"/>
            <a:ext cx="2604782" cy="5715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bg-BG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Договорни</a:t>
            </a:r>
            <a:r>
              <a:rPr lang="bg-BG" sz="4000" b="1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</a:t>
            </a:r>
            <a:endParaRPr lang="bg-BG" sz="4000" b="1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23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4474840" cy="2667000"/>
          </a:xfrm>
        </p:spPr>
        <p:txBody>
          <a:bodyPr>
            <a:noAutofit/>
          </a:bodyPr>
          <a:lstStyle/>
          <a:p>
            <a:pPr marL="65087" indent="0">
              <a:buNone/>
            </a:pPr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</a:rPr>
              <a:t>Компенсаторна справедливост</a:t>
            </a:r>
          </a:p>
          <a:p>
            <a:pPr marL="65087" indent="0">
              <a:buNone/>
            </a:pPr>
            <a:r>
              <a:rPr lang="bg-BG" sz="2000" dirty="0" smtClean="0"/>
              <a:t>Включва пропорционална компенсация на загубите.</a:t>
            </a:r>
          </a:p>
          <a:p>
            <a:pPr marL="65087" indent="0">
              <a:buNone/>
            </a:pPr>
            <a:r>
              <a:rPr lang="bg-BG" sz="2000" b="1" i="1" dirty="0" smtClean="0"/>
              <a:t>Позитивна дискриминация </a:t>
            </a:r>
            <a:r>
              <a:rPr lang="bg-BG" sz="2000" dirty="0" smtClean="0"/>
              <a:t>– трябва ли групите в неравностойно положение да бъдат компенсирани в пазара на труда?</a:t>
            </a:r>
            <a:endParaRPr lang="bg-BG" sz="2000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4330824" cy="2667000"/>
          </a:xfrm>
        </p:spPr>
        <p:txBody>
          <a:bodyPr>
            <a:noAutofit/>
          </a:bodyPr>
          <a:lstStyle/>
          <a:p>
            <a:pPr marL="65087" indent="0">
              <a:spcBef>
                <a:spcPts val="0"/>
              </a:spcBef>
              <a:buNone/>
            </a:pPr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</a:rPr>
              <a:t>Разпределена справедливост</a:t>
            </a:r>
          </a:p>
          <a:p>
            <a:pPr marL="65087" indent="0">
              <a:spcBef>
                <a:spcPts val="0"/>
              </a:spcBef>
              <a:buNone/>
            </a:pPr>
            <a:r>
              <a:rPr lang="bg-BG" sz="2000" dirty="0" smtClean="0"/>
              <a:t>Ползите и тежестите трябва да се разпределят равномерно.</a:t>
            </a:r>
          </a:p>
          <a:p>
            <a:pPr marL="65087" indent="0">
              <a:spcBef>
                <a:spcPts val="0"/>
              </a:spcBef>
              <a:buNone/>
            </a:pPr>
            <a:r>
              <a:rPr lang="bg-BG" sz="2000" dirty="0" smtClean="0"/>
              <a:t>Равните да получат равни дялове, неравните – неравни. </a:t>
            </a:r>
            <a:r>
              <a:rPr lang="bg-BG" sz="2000" dirty="0" smtClean="0">
                <a:solidFill>
                  <a:schemeClr val="accent1">
                    <a:lumMod val="75000"/>
                  </a:schemeClr>
                </a:solidFill>
              </a:rPr>
              <a:t>Как да се определи кои хора са равни и кои неравни?</a:t>
            </a:r>
            <a:endParaRPr lang="bg-BG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307756">
            <a:off x="5041790" y="610995"/>
            <a:ext cx="3583632" cy="5714999"/>
          </a:xfrm>
          <a:ln>
            <a:gradFill>
              <a:gsLst>
                <a:gs pos="99000">
                  <a:schemeClr val="accent1">
                    <a:lumMod val="75000"/>
                  </a:schemeClr>
                </a:gs>
                <a:gs pos="36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/>
          <a:p>
            <a:pPr algn="ctr"/>
            <a:r>
              <a:rPr lang="bg-BG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Справедливост в бизнес етиката</a:t>
            </a:r>
            <a:br>
              <a:rPr lang="bg-BG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2000" b="1" dirty="0" smtClean="0">
                <a:solidFill>
                  <a:schemeClr val="tx1"/>
                </a:solidFill>
              </a:rPr>
              <a:t>Да се отнасяме към равните равно и различно към неравните </a:t>
            </a:r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 не е справедливо да се отнасяме неравно към хората без основателна причина</a:t>
            </a:r>
            <a:endParaRPr lang="bg-BG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367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30" y="404664"/>
            <a:ext cx="666074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097614" y="3212976"/>
            <a:ext cx="6858762" cy="230832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bg-BG" sz="2400" dirty="0">
                <a:latin typeface="+mj-lt"/>
              </a:rPr>
              <a:t>Как един човек ще възприеме дадена ситуация, като представяща интегритет или не, зависи от </a:t>
            </a:r>
            <a:r>
              <a:rPr lang="bg-BG" sz="2400" b="1" i="1" dirty="0">
                <a:latin typeface="+mj-lt"/>
              </a:rPr>
              <a:t>етичния му хоризонт</a:t>
            </a:r>
            <a:r>
              <a:rPr lang="bg-BG" sz="2400" dirty="0">
                <a:latin typeface="+mj-lt"/>
              </a:rPr>
              <a:t>. Колкото по-широк е етичния хоризонт на един човек, толкова по-вероятно е той да намери разлика между интегритет и лоялност.</a:t>
            </a: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284434"/>
            <a:ext cx="2304256" cy="1528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464496" y="5157192"/>
            <a:ext cx="4572000" cy="40011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r>
              <a:rPr lang="bg-BG" sz="2000" b="1" dirty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Случаят </a:t>
            </a:r>
            <a:r>
              <a:rPr lang="bg-BG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sym typeface="Symbol"/>
              </a:rPr>
              <a:t>с Убийства ООД - стр.34</a:t>
            </a:r>
            <a:endParaRPr lang="bg-BG" sz="2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476672"/>
            <a:ext cx="65707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i="1" dirty="0">
                <a:solidFill>
                  <a:srgbClr val="FFC000"/>
                </a:solidFill>
              </a:rPr>
              <a:t>Възприятията за лоялност и интегритет и съответните произтичащи действия се влияят от обсега на етичния хоризонт на личността</a:t>
            </a:r>
            <a:r>
              <a:rPr lang="en-US" b="1" i="1" dirty="0">
                <a:solidFill>
                  <a:srgbClr val="FFC000"/>
                </a:solidFill>
              </a:rPr>
              <a:t>.</a:t>
            </a:r>
            <a:endParaRPr lang="bg-B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9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кръглен правоъгълник 4"/>
          <p:cNvSpPr/>
          <p:nvPr/>
        </p:nvSpPr>
        <p:spPr>
          <a:xfrm>
            <a:off x="1763688" y="404664"/>
            <a:ext cx="57606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Критерии за разпределена справедливост</a:t>
            </a:r>
            <a:endParaRPr lang="bg-BG" dirty="0"/>
          </a:p>
        </p:txBody>
      </p:sp>
      <p:sp>
        <p:nvSpPr>
          <p:cNvPr id="6" name="Закръглен правоъгълник 5"/>
          <p:cNvSpPr/>
          <p:nvPr/>
        </p:nvSpPr>
        <p:spPr>
          <a:xfrm>
            <a:off x="827584" y="1556792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err="1" smtClean="0"/>
              <a:t>Егалитарна</a:t>
            </a:r>
            <a:r>
              <a:rPr lang="bg-BG" dirty="0" smtClean="0"/>
              <a:t> школа</a:t>
            </a:r>
          </a:p>
          <a:p>
            <a:pPr algn="ctr"/>
            <a:r>
              <a:rPr lang="bg-BG" dirty="0" smtClean="0"/>
              <a:t>/по равно/</a:t>
            </a:r>
            <a:endParaRPr lang="bg-BG" dirty="0"/>
          </a:p>
        </p:txBody>
      </p:sp>
      <p:sp>
        <p:nvSpPr>
          <p:cNvPr id="7" name="Закръглен правоъгълник 6"/>
          <p:cNvSpPr/>
          <p:nvPr/>
        </p:nvSpPr>
        <p:spPr>
          <a:xfrm>
            <a:off x="5580112" y="1556792"/>
            <a:ext cx="2448272" cy="7200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Пропорционално</a:t>
            </a:r>
          </a:p>
          <a:p>
            <a:pPr algn="ctr"/>
            <a:r>
              <a:rPr lang="bg-BG" dirty="0" smtClean="0"/>
              <a:t>/неравно/</a:t>
            </a:r>
            <a:endParaRPr lang="bg-BG" dirty="0"/>
          </a:p>
        </p:txBody>
      </p:sp>
      <p:sp>
        <p:nvSpPr>
          <p:cNvPr id="8" name="Закръглен правоъгълник 7"/>
          <p:cNvSpPr/>
          <p:nvPr/>
        </p:nvSpPr>
        <p:spPr>
          <a:xfrm>
            <a:off x="251520" y="2924943"/>
            <a:ext cx="1800200" cy="10801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Политическо равенство </a:t>
            </a:r>
            <a:r>
              <a:rPr lang="bg-BG" dirty="0" smtClean="0"/>
              <a:t>– </a:t>
            </a:r>
            <a:r>
              <a:rPr lang="bg-BG" i="1" dirty="0" smtClean="0"/>
              <a:t>равни права за всички</a:t>
            </a:r>
            <a:endParaRPr lang="bg-BG" i="1" dirty="0"/>
          </a:p>
        </p:txBody>
      </p:sp>
      <p:sp>
        <p:nvSpPr>
          <p:cNvPr id="9" name="Закръглен правоъгълник 8"/>
          <p:cNvSpPr/>
          <p:nvPr/>
        </p:nvSpPr>
        <p:spPr>
          <a:xfrm>
            <a:off x="2483768" y="2930892"/>
            <a:ext cx="2016224" cy="64212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Икономическо равенство</a:t>
            </a:r>
            <a:endParaRPr lang="bg-BG" dirty="0"/>
          </a:p>
        </p:txBody>
      </p:sp>
      <p:sp>
        <p:nvSpPr>
          <p:cNvPr id="10" name="Закръглен правоъгълник 9"/>
          <p:cNvSpPr/>
          <p:nvPr/>
        </p:nvSpPr>
        <p:spPr>
          <a:xfrm>
            <a:off x="1151620" y="4077072"/>
            <a:ext cx="1620180" cy="108012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Еднаква възможност за реализация</a:t>
            </a:r>
            <a:endParaRPr lang="bg-BG" dirty="0"/>
          </a:p>
        </p:txBody>
      </p:sp>
      <p:sp>
        <p:nvSpPr>
          <p:cNvPr id="11" name="Закръглен правоъгълник 10"/>
          <p:cNvSpPr/>
          <p:nvPr/>
        </p:nvSpPr>
        <p:spPr>
          <a:xfrm>
            <a:off x="3347864" y="4077072"/>
            <a:ext cx="1584176" cy="6480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Еднакви доходи</a:t>
            </a:r>
            <a:endParaRPr lang="bg-BG" dirty="0"/>
          </a:p>
        </p:txBody>
      </p:sp>
      <p:sp>
        <p:nvSpPr>
          <p:cNvPr id="12" name="Закръглен правоъгълник 11"/>
          <p:cNvSpPr/>
          <p:nvPr/>
        </p:nvSpPr>
        <p:spPr>
          <a:xfrm>
            <a:off x="6732240" y="2924943"/>
            <a:ext cx="1872208" cy="64807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Според приноса</a:t>
            </a:r>
            <a:endParaRPr lang="bg-BG" dirty="0"/>
          </a:p>
        </p:txBody>
      </p:sp>
      <p:sp>
        <p:nvSpPr>
          <p:cNvPr id="13" name="Закръглен правоъгълник 12"/>
          <p:cNvSpPr/>
          <p:nvPr/>
        </p:nvSpPr>
        <p:spPr>
          <a:xfrm>
            <a:off x="6741691" y="3573014"/>
            <a:ext cx="1872208" cy="648072"/>
          </a:xfrm>
          <a:prstGeom prst="roundRect">
            <a:avLst/>
          </a:prstGeom>
          <a:solidFill>
            <a:srgbClr val="00B0F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bg-BG" sz="1600" dirty="0" smtClean="0">
                <a:solidFill>
                  <a:schemeClr val="tx1"/>
                </a:solidFill>
              </a:rPr>
              <a:t>усилия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bg-BG" sz="1600" dirty="0" smtClean="0">
                <a:solidFill>
                  <a:schemeClr val="tx1"/>
                </a:solidFill>
              </a:rPr>
              <a:t>продуктивност</a:t>
            </a:r>
            <a:endParaRPr lang="bg-BG" sz="1600" dirty="0">
              <a:solidFill>
                <a:schemeClr val="tx1"/>
              </a:solidFill>
            </a:endParaRPr>
          </a:p>
        </p:txBody>
      </p:sp>
      <p:sp>
        <p:nvSpPr>
          <p:cNvPr id="14" name="Закръглен правоъгълник 13"/>
          <p:cNvSpPr/>
          <p:nvPr/>
        </p:nvSpPr>
        <p:spPr>
          <a:xfrm>
            <a:off x="6732240" y="4695408"/>
            <a:ext cx="1872208" cy="67780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Според нуждите</a:t>
            </a:r>
            <a:endParaRPr lang="bg-BG" dirty="0"/>
          </a:p>
        </p:txBody>
      </p:sp>
      <p:cxnSp>
        <p:nvCxnSpPr>
          <p:cNvPr id="20" name="Съединител &quot;права стрелка&quot; 19"/>
          <p:cNvCxnSpPr>
            <a:endCxn id="12" idx="3"/>
          </p:cNvCxnSpPr>
          <p:nvPr/>
        </p:nvCxnSpPr>
        <p:spPr>
          <a:xfrm flipH="1">
            <a:off x="8604448" y="3248978"/>
            <a:ext cx="288032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ъединител &quot;права стрелка&quot; 21"/>
          <p:cNvCxnSpPr/>
          <p:nvPr/>
        </p:nvCxnSpPr>
        <p:spPr>
          <a:xfrm flipH="1">
            <a:off x="8604448" y="5013175"/>
            <a:ext cx="288032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аво съединение 23"/>
          <p:cNvCxnSpPr/>
          <p:nvPr/>
        </p:nvCxnSpPr>
        <p:spPr>
          <a:xfrm>
            <a:off x="8892480" y="3248978"/>
            <a:ext cx="0" cy="1785334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кръглен правоъгълник 24"/>
          <p:cNvSpPr/>
          <p:nvPr/>
        </p:nvSpPr>
        <p:spPr>
          <a:xfrm>
            <a:off x="6732240" y="5805264"/>
            <a:ext cx="1872208" cy="7200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Според средствата</a:t>
            </a:r>
            <a:endParaRPr lang="bg-BG" dirty="0"/>
          </a:p>
        </p:txBody>
      </p:sp>
      <p:cxnSp>
        <p:nvCxnSpPr>
          <p:cNvPr id="27" name="Съединител &quot;права стрелка&quot; 26"/>
          <p:cNvCxnSpPr>
            <a:stCxn id="5" idx="2"/>
            <a:endCxn id="6" idx="0"/>
          </p:cNvCxnSpPr>
          <p:nvPr/>
        </p:nvCxnSpPr>
        <p:spPr>
          <a:xfrm flipH="1">
            <a:off x="2051720" y="980728"/>
            <a:ext cx="2592288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ъединител &quot;права стрелка&quot; 28"/>
          <p:cNvCxnSpPr>
            <a:stCxn id="5" idx="2"/>
            <a:endCxn id="7" idx="0"/>
          </p:cNvCxnSpPr>
          <p:nvPr/>
        </p:nvCxnSpPr>
        <p:spPr>
          <a:xfrm>
            <a:off x="4644008" y="980728"/>
            <a:ext cx="216024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ъединител &quot;права стрелка&quot; 30"/>
          <p:cNvCxnSpPr>
            <a:stCxn id="6" idx="2"/>
            <a:endCxn id="8" idx="0"/>
          </p:cNvCxnSpPr>
          <p:nvPr/>
        </p:nvCxnSpPr>
        <p:spPr>
          <a:xfrm flipH="1">
            <a:off x="1151620" y="2276872"/>
            <a:ext cx="900100" cy="6480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ъединител &quot;права стрелка&quot; 32"/>
          <p:cNvCxnSpPr>
            <a:stCxn id="6" idx="2"/>
            <a:endCxn id="9" idx="0"/>
          </p:cNvCxnSpPr>
          <p:nvPr/>
        </p:nvCxnSpPr>
        <p:spPr>
          <a:xfrm>
            <a:off x="2051720" y="2276872"/>
            <a:ext cx="1440160" cy="654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ъединител &quot;права стрелка&quot; 34"/>
          <p:cNvCxnSpPr>
            <a:stCxn id="9" idx="2"/>
            <a:endCxn id="10" idx="0"/>
          </p:cNvCxnSpPr>
          <p:nvPr/>
        </p:nvCxnSpPr>
        <p:spPr>
          <a:xfrm flipH="1">
            <a:off x="1961710" y="3573015"/>
            <a:ext cx="1530170" cy="5040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ъединител &quot;права стрелка&quot; 36"/>
          <p:cNvCxnSpPr>
            <a:stCxn id="9" idx="2"/>
            <a:endCxn id="11" idx="0"/>
          </p:cNvCxnSpPr>
          <p:nvPr/>
        </p:nvCxnSpPr>
        <p:spPr>
          <a:xfrm>
            <a:off x="3491880" y="3573015"/>
            <a:ext cx="648072" cy="5040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аво съединение 40"/>
          <p:cNvCxnSpPr/>
          <p:nvPr/>
        </p:nvCxnSpPr>
        <p:spPr>
          <a:xfrm>
            <a:off x="5940152" y="2276872"/>
            <a:ext cx="72008" cy="3888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ъединител &quot;права стрелка&quot; 42"/>
          <p:cNvCxnSpPr>
            <a:endCxn id="12" idx="1"/>
          </p:cNvCxnSpPr>
          <p:nvPr/>
        </p:nvCxnSpPr>
        <p:spPr>
          <a:xfrm flipV="1">
            <a:off x="5940152" y="3248979"/>
            <a:ext cx="792088" cy="29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ъединител &quot;права стрелка&quot; 44"/>
          <p:cNvCxnSpPr/>
          <p:nvPr/>
        </p:nvCxnSpPr>
        <p:spPr>
          <a:xfrm flipV="1">
            <a:off x="5976156" y="5013176"/>
            <a:ext cx="756084" cy="14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ъединител &quot;права стрелка&quot; 45"/>
          <p:cNvCxnSpPr>
            <a:endCxn id="25" idx="1"/>
          </p:cNvCxnSpPr>
          <p:nvPr/>
        </p:nvCxnSpPr>
        <p:spPr>
          <a:xfrm>
            <a:off x="6012160" y="6165304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Закръглено правоъгълно изнесено означение 48"/>
          <p:cNvSpPr/>
          <p:nvPr/>
        </p:nvSpPr>
        <p:spPr>
          <a:xfrm>
            <a:off x="539552" y="5733256"/>
            <a:ext cx="4680520" cy="792088"/>
          </a:xfrm>
          <a:prstGeom prst="wedgeRoundRectCallout">
            <a:avLst>
              <a:gd name="adj1" fmla="val 82195"/>
              <a:gd name="adj2" fmla="val 9478"/>
              <a:gd name="adj3" fmla="val 16667"/>
            </a:avLst>
          </a:prstGeom>
          <a:solidFill>
            <a:srgbClr val="00B0F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 smtClean="0">
                <a:solidFill>
                  <a:schemeClr val="tx1"/>
                </a:solidFill>
              </a:rPr>
              <a:t>„Най-силните рамене трябва на носят най-тежкия товар“ – прогресивна данъчна система и социално осигуряване</a:t>
            </a:r>
            <a:endParaRPr lang="bg-B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3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457200"/>
            <a:ext cx="4330824" cy="5714999"/>
          </a:xfrm>
        </p:spPr>
        <p:txBody>
          <a:bodyPr>
            <a:normAutofit/>
          </a:bodyPr>
          <a:lstStyle/>
          <a:p>
            <a:pPr marL="65087" indent="0">
              <a:buNone/>
            </a:pPr>
            <a:r>
              <a:rPr lang="bg-BG" sz="2400" b="1" i="1" dirty="0" smtClean="0">
                <a:solidFill>
                  <a:schemeClr val="accent1">
                    <a:lumMod val="75000"/>
                  </a:schemeClr>
                </a:solidFill>
              </a:rPr>
              <a:t>Задача: </a:t>
            </a:r>
          </a:p>
          <a:p>
            <a:pPr marL="65087" indent="0">
              <a:buNone/>
            </a:pPr>
            <a:endParaRPr lang="en-US" sz="2400" i="1" dirty="0" smtClean="0"/>
          </a:p>
          <a:p>
            <a:pPr marL="65087" indent="0">
              <a:buNone/>
            </a:pPr>
            <a:r>
              <a:rPr lang="bg-BG" sz="2400" i="1" dirty="0" smtClean="0"/>
              <a:t>Двама служители работят еднакво добре, но единият има 5 деца, а другият е ерген. Как да бъдат възнаградени тези служители справедливо – еднакво според работата си или неравно според нуждите си?</a:t>
            </a:r>
            <a:endParaRPr lang="bg-BG" sz="2400" i="1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21270445">
            <a:off x="5364088" y="457200"/>
            <a:ext cx="3312368" cy="5715000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 smtClean="0">
                <a:solidFill>
                  <a:schemeClr val="accent1">
                    <a:lumMod val="75000"/>
                  </a:schemeClr>
                </a:solidFill>
              </a:rPr>
              <a:t>Конфликт между разпределението според приноса и според нуждите</a:t>
            </a:r>
            <a:endParaRPr lang="bg-BG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46" y="548680"/>
            <a:ext cx="142875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01740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6632"/>
            <a:ext cx="2534028" cy="2898888"/>
          </a:xfrm>
          <a:prstGeom prst="rect">
            <a:avLst/>
          </a:prstGeom>
        </p:spPr>
      </p:pic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199" y="457200"/>
            <a:ext cx="4640981" cy="5714999"/>
          </a:xfrm>
        </p:spPr>
        <p:txBody>
          <a:bodyPr>
            <a:noAutofit/>
          </a:bodyPr>
          <a:lstStyle/>
          <a:p>
            <a:pPr marL="65087" indent="0">
              <a:buNone/>
            </a:pPr>
            <a:r>
              <a:rPr lang="bg-BG" sz="2400" b="1" i="1" dirty="0" smtClean="0">
                <a:solidFill>
                  <a:schemeClr val="accent1">
                    <a:lumMod val="75000"/>
                  </a:schemeClr>
                </a:solidFill>
              </a:rPr>
              <a:t>Решение на задачата: </a:t>
            </a:r>
          </a:p>
          <a:p>
            <a:pPr marL="65087" indent="0">
              <a:buNone/>
            </a:pPr>
            <a:r>
              <a:rPr lang="bg-BG" sz="2400" i="1" dirty="0" smtClean="0"/>
              <a:t>Възможен е компромис – частично възнаграждение според работата и частично според нуждите. </a:t>
            </a:r>
            <a:endParaRPr lang="en-US" sz="2400" i="1" dirty="0" smtClean="0"/>
          </a:p>
          <a:p>
            <a:pPr marL="65087" indent="0">
              <a:buNone/>
            </a:pPr>
            <a:r>
              <a:rPr lang="bg-BG" sz="2400" i="1" dirty="0"/>
              <a:t>В</a:t>
            </a:r>
            <a:r>
              <a:rPr lang="bg-BG" sz="2400" i="1" dirty="0" smtClean="0"/>
              <a:t>заимодействие на различните институции. Компаниите основно определят възнаграждение според работата, а правителството прави „корекции“ според нуждите, напр. чрез данъците или чрез субсидиране. </a:t>
            </a:r>
            <a:endParaRPr lang="bg-BG" sz="2400" i="1" dirty="0"/>
          </a:p>
        </p:txBody>
      </p:sp>
      <p:sp>
        <p:nvSpPr>
          <p:cNvPr id="4" name="Заглавие 1"/>
          <p:cNvSpPr txBox="1">
            <a:spLocks/>
          </p:cNvSpPr>
          <p:nvPr/>
        </p:nvSpPr>
        <p:spPr>
          <a:xfrm rot="21270445">
            <a:off x="5343934" y="1157104"/>
            <a:ext cx="3312368" cy="5293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3200" b="1" dirty="0" smtClean="0">
                <a:solidFill>
                  <a:schemeClr val="accent1">
                    <a:lumMod val="75000"/>
                  </a:schemeClr>
                </a:solidFill>
              </a:rPr>
              <a:t>Конфликт между разпределението според приноса и според нуждите</a:t>
            </a:r>
            <a:endParaRPr lang="bg-BG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1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а 1"/>
          <p:cNvGraphicFramePr/>
          <p:nvPr>
            <p:extLst>
              <p:ext uri="{D42A27DB-BD31-4B8C-83A1-F6EECF244321}">
                <p14:modId xmlns:p14="http://schemas.microsoft.com/office/powerpoint/2010/main" val="2775320336"/>
              </p:ext>
            </p:extLst>
          </p:nvPr>
        </p:nvGraphicFramePr>
        <p:xfrm>
          <a:off x="251520" y="404664"/>
          <a:ext cx="856895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вал 2"/>
          <p:cNvSpPr/>
          <p:nvPr/>
        </p:nvSpPr>
        <p:spPr>
          <a:xfrm>
            <a:off x="899592" y="4869160"/>
            <a:ext cx="2232248" cy="129614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tx1"/>
                </a:solidFill>
              </a:rPr>
              <a:t>Възпитание на добродетели</a:t>
            </a:r>
            <a:endParaRPr lang="bg-BG" b="1" dirty="0">
              <a:solidFill>
                <a:schemeClr val="tx1"/>
              </a:solidFill>
            </a:endParaRPr>
          </a:p>
        </p:txBody>
      </p:sp>
      <p:cxnSp>
        <p:nvCxnSpPr>
          <p:cNvPr id="5" name="Съединител &quot;права стрелка&quot; 4"/>
          <p:cNvCxnSpPr/>
          <p:nvPr/>
        </p:nvCxnSpPr>
        <p:spPr>
          <a:xfrm>
            <a:off x="1979712" y="422108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Текстово поле 6"/>
          <p:cNvSpPr txBox="1"/>
          <p:nvPr/>
        </p:nvSpPr>
        <p:spPr>
          <a:xfrm rot="20055318">
            <a:off x="4498007" y="1838821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обосновават</a:t>
            </a:r>
            <a:endParaRPr lang="bg-BG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 rot="20055318">
            <a:off x="4360675" y="4021033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определят</a:t>
            </a:r>
            <a:endParaRPr lang="bg-BG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Текстово поле 8"/>
          <p:cNvSpPr txBox="1"/>
          <p:nvPr/>
        </p:nvSpPr>
        <p:spPr>
          <a:xfrm rot="20055318">
            <a:off x="1038909" y="2761064"/>
            <a:ext cx="1656184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всеобхватни</a:t>
            </a:r>
            <a:endParaRPr lang="bg-BG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 rot="20055318">
            <a:off x="3343165" y="2688714"/>
            <a:ext cx="1656184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рационални</a:t>
            </a:r>
            <a:endParaRPr lang="bg-BG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11" name="Групиране 10"/>
          <p:cNvGrpSpPr/>
          <p:nvPr/>
        </p:nvGrpSpPr>
        <p:grpSpPr>
          <a:xfrm>
            <a:off x="5919725" y="4725144"/>
            <a:ext cx="2092286" cy="1646018"/>
            <a:chOff x="3002787" y="4308351"/>
            <a:chExt cx="2092286" cy="1646018"/>
          </a:xfrm>
          <a:scene3d>
            <a:camera prst="orthographicFront"/>
            <a:lightRig rig="flat" dir="t"/>
          </a:scene3d>
        </p:grpSpPr>
        <p:sp>
          <p:nvSpPr>
            <p:cNvPr id="12" name="Овал 11"/>
            <p:cNvSpPr/>
            <p:nvPr/>
          </p:nvSpPr>
          <p:spPr>
            <a:xfrm>
              <a:off x="3002787" y="4308351"/>
              <a:ext cx="2092286" cy="1646018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Овал 4"/>
            <p:cNvSpPr/>
            <p:nvPr/>
          </p:nvSpPr>
          <p:spPr>
            <a:xfrm>
              <a:off x="3309195" y="4549405"/>
              <a:ext cx="1479470" cy="11639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g-BG" sz="2000" b="1" kern="1200" dirty="0" smtClean="0"/>
                <a:t>Морални </a:t>
              </a:r>
              <a:r>
                <a:rPr lang="bg-BG" sz="2000" b="1" dirty="0" smtClean="0"/>
                <a:t>права</a:t>
              </a:r>
              <a:endParaRPr lang="bg-BG" sz="2000" b="1" kern="1200" dirty="0"/>
            </a:p>
          </p:txBody>
        </p:sp>
      </p:grpSp>
      <p:sp>
        <p:nvSpPr>
          <p:cNvPr id="16" name="Текстово поле 15"/>
          <p:cNvSpPr txBox="1"/>
          <p:nvPr/>
        </p:nvSpPr>
        <p:spPr>
          <a:xfrm rot="20045430">
            <a:off x="-26679" y="741148"/>
            <a:ext cx="3416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Основни елементи в (бизнес) етиката</a:t>
            </a:r>
            <a:endParaRPr lang="bg-BG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Текстово поле 16"/>
          <p:cNvSpPr txBox="1"/>
          <p:nvPr/>
        </p:nvSpPr>
        <p:spPr>
          <a:xfrm rot="20055318">
            <a:off x="5719740" y="4953547"/>
            <a:ext cx="1839278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справедливост</a:t>
            </a:r>
            <a:endParaRPr lang="bg-BG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cxnSp>
        <p:nvCxnSpPr>
          <p:cNvPr id="15" name="Съединител &quot;права стрелка&quot; 14"/>
          <p:cNvCxnSpPr/>
          <p:nvPr/>
        </p:nvCxnSpPr>
        <p:spPr>
          <a:xfrm>
            <a:off x="5326099" y="5548153"/>
            <a:ext cx="59362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3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484784"/>
            <a:ext cx="4040188" cy="1346522"/>
          </a:xfrm>
        </p:spPr>
        <p:txBody>
          <a:bodyPr/>
          <a:lstStyle/>
          <a:p>
            <a:r>
              <a:rPr lang="bg-BG" sz="1800" i="1" dirty="0">
                <a:solidFill>
                  <a:schemeClr val="tx1"/>
                </a:solidFill>
                <a:latin typeface="+mj-lt"/>
              </a:rPr>
              <a:t>Пределите на интегритета</a:t>
            </a:r>
            <a:r>
              <a:rPr lang="bg-BG" sz="1800" dirty="0">
                <a:solidFill>
                  <a:schemeClr val="tx1"/>
                </a:solidFill>
                <a:latin typeface="+mj-lt"/>
              </a:rPr>
              <a:t> се определят от попрището, на което човек иска да постигне единство между мисли и действия.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986482"/>
          </a:xfrm>
        </p:spPr>
        <p:txBody>
          <a:bodyPr/>
          <a:lstStyle/>
          <a:p>
            <a:r>
              <a:rPr lang="bg-BG" sz="1800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Пределите на лоялността</a:t>
            </a:r>
            <a:r>
              <a:rPr lang="bg-BG" sz="1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зависят от групата, на която човек иска да е верен.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4645025" y="2924175"/>
          <a:ext cx="4041775" cy="3201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67544" y="404664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bg-BG" sz="4000" b="1" dirty="0" smtClean="0"/>
              <a:t>Интегритет ≠ Лоялност</a:t>
            </a:r>
            <a:endParaRPr lang="bg-BG" sz="4000" dirty="0"/>
          </a:p>
        </p:txBody>
      </p:sp>
      <p:graphicFrame>
        <p:nvGraphicFramePr>
          <p:cNvPr id="9" name="Content Placeholder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25450" y="2852936"/>
          <a:ext cx="4040188" cy="327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5501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671756"/>
              </p:ext>
            </p:extLst>
          </p:nvPr>
        </p:nvGraphicFramePr>
        <p:xfrm>
          <a:off x="35496" y="260648"/>
          <a:ext cx="8784976" cy="6322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3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3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267"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Етичен </a:t>
                      </a:r>
                    </a:p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хоризонт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510" marR="4751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Лоялност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510" marR="4751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</a:rPr>
                        <a:t>Интегритет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510" marR="4751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090">
                <a:tc rowSpan="2">
                  <a:txBody>
                    <a:bodyPr/>
                    <a:lstStyle/>
                    <a:p>
                      <a:pPr marL="71755" marR="7175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Общество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510" marR="47510" marT="0" marB="0" anchor="ctr"/>
                </a:tc>
                <a:tc gridSpan="2">
                  <a:txBody>
                    <a:bodyPr/>
                    <a:lstStyle/>
                    <a:p>
                      <a:pPr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Саможертва в името на другите</a:t>
                      </a:r>
                      <a:endParaRPr lang="bg-BG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510" marR="47510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677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1600">
                          <a:effectLst/>
                        </a:rPr>
                        <a:t>Анонимно разобличаване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510" marR="4751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1600">
                          <a:effectLst/>
                        </a:rPr>
                        <a:t>Открито разобличаване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510" marR="4751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583">
                <a:tc rowSpan="2">
                  <a:txBody>
                    <a:bodyPr/>
                    <a:lstStyle/>
                    <a:p>
                      <a:pPr marL="71755" marR="7175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Социална група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510" marR="47510" marT="0" marB="0" anchor="ctr"/>
                </a:tc>
                <a:tc gridSpan="2">
                  <a:txBody>
                    <a:bodyPr/>
                    <a:lstStyle/>
                    <a:p>
                      <a:pPr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Саможертва, за да се покаже принадлежност и обвързване с групата</a:t>
                      </a:r>
                      <a:endParaRPr lang="bg-BG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510" marR="47510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4059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1600">
                          <a:effectLst/>
                        </a:rPr>
                        <a:t>Лъжа, за да се защити групата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1600">
                          <a:effectLst/>
                        </a:rPr>
                        <a:t>Членовете на групата се съгласяват да пазят мълчание, за да защитят групата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510" marR="4751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1600">
                          <a:effectLst/>
                        </a:rPr>
                        <a:t>Групата колективно предлага на управлението помощта си за поправяне на ситуацията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1600">
                          <a:effectLst/>
                        </a:rPr>
                        <a:t>Групата колективно разобличава организацията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510" marR="4751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613">
                <a:tc rowSpan="2">
                  <a:txBody>
                    <a:bodyPr/>
                    <a:lstStyle/>
                    <a:p>
                      <a:pPr marL="71755" marR="7175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Организация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510" marR="47510" marT="0" marB="0" anchor="ctr"/>
                </a:tc>
                <a:tc gridSpan="2">
                  <a:txBody>
                    <a:bodyPr/>
                    <a:lstStyle/>
                    <a:p>
                      <a:pPr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Действа като изкупителна жертва</a:t>
                      </a:r>
                      <a:endParaRPr lang="bg-BG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510" marR="47510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203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1600">
                          <a:effectLst/>
                        </a:rPr>
                        <a:t>Предлага да пази мълчание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1600">
                          <a:effectLst/>
                        </a:rPr>
                        <a:t>Прикрива нередността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510" marR="4751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1600">
                          <a:effectLst/>
                        </a:rPr>
                        <a:t>Опитва се да убеди организацията да разкрие нередността и да я поправи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510" marR="4751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485">
                <a:tc rowSpan="2">
                  <a:txBody>
                    <a:bodyPr/>
                    <a:lstStyle/>
                    <a:p>
                      <a:pPr marL="71755" marR="7175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Собствена личност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510" marR="47510" marT="0" marB="0" anchor="ctr"/>
                </a:tc>
                <a:tc gridSpan="2">
                  <a:txBody>
                    <a:bodyPr/>
                    <a:lstStyle/>
                    <a:p>
                      <a:pPr algn="just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Саможертва в името на поддържането или подобряването на личното положение или изгода</a:t>
                      </a:r>
                      <a:endParaRPr lang="bg-BG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510" marR="47510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5412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1600">
                          <a:effectLst/>
                        </a:rPr>
                        <a:t>Търси лична изгода от ситуацията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1600">
                          <a:effectLst/>
                        </a:rPr>
                        <a:t>Защитава се с лъжа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1600">
                          <a:effectLst/>
                        </a:rPr>
                        <a:t>Защитава се с разпространение на лъжи за другите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1600">
                          <a:effectLst/>
                        </a:rPr>
                        <a:t>Отказва да бъде подкупен от организацията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510" marR="4751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1600" dirty="0">
                          <a:effectLst/>
                        </a:rPr>
                        <a:t>Запазва мълчание – смята, че бездействието не вреди на интегритета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bg-BG" sz="1600" dirty="0">
                          <a:effectLst/>
                        </a:rPr>
                        <a:t>Напуска, ако организацията не предприема правилното действие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510" marR="4751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84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16200000">
            <a:off x="2472680" y="-1790853"/>
            <a:ext cx="1163960" cy="5194920"/>
          </a:xfrm>
        </p:spPr>
        <p:txBody>
          <a:bodyPr vert="vert">
            <a:normAutofit fontScale="90000"/>
          </a:bodyPr>
          <a:lstStyle/>
          <a:p>
            <a:pPr marL="484632" indent="0" algn="l" fontAlgn="auto">
              <a:spcAft>
                <a:spcPts val="0"/>
              </a:spcAft>
              <a:defRPr/>
            </a:pPr>
            <a:r>
              <a:rPr lang="bg-BG" sz="4000" b="1" dirty="0" smtClean="0"/>
              <a:t>Моралният мениджър</a:t>
            </a:r>
            <a:endParaRPr lang="bg-BG" sz="4000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19256" cy="4896544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bg-BG" sz="2000" dirty="0" smtClean="0">
                <a:solidFill>
                  <a:schemeClr val="tx1"/>
                </a:solidFill>
              </a:rPr>
              <a:t>Устоява на изкушенията;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bg-BG" sz="2000" dirty="0" smtClean="0">
                <a:solidFill>
                  <a:schemeClr val="tx1"/>
                </a:solidFill>
              </a:rPr>
              <a:t>Предвижда и предотвратява ситуации, които ще напрегнат силата на волята му;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bg-BG" sz="2000" dirty="0" smtClean="0">
                <a:solidFill>
                  <a:schemeClr val="tx1"/>
                </a:solidFill>
              </a:rPr>
              <a:t>Е готов и способен да вземе обмислено решение в ситуации, в които правилният морален избор не е очевиден, напр. при конфликтни отговорности или задължения;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bg-BG" sz="2000" dirty="0" smtClean="0">
                <a:solidFill>
                  <a:schemeClr val="tx1"/>
                </a:solidFill>
              </a:rPr>
              <a:t>Е готов и способен да претегли основателните интереси и очаквания, свързани с действията му/избора му;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bg-BG" sz="2000" dirty="0" smtClean="0">
                <a:solidFill>
                  <a:schemeClr val="tx1"/>
                </a:solidFill>
              </a:rPr>
              <a:t>Е готов и способен да обясни причините и съображенията си за дадено действие/избор;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bg-BG" sz="2000" dirty="0" smtClean="0">
                <a:solidFill>
                  <a:schemeClr val="tx1"/>
                </a:solidFill>
              </a:rPr>
              <a:t>Е готов и способен да допринесе за интегритета в работната среда чрез посочване, дискусия, участие в колективното търсене на морално решение,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bg-BG" sz="2000" dirty="0" smtClean="0">
                <a:solidFill>
                  <a:schemeClr val="tx1"/>
                </a:solidFill>
              </a:rPr>
              <a:t>Е готов и способен да </a:t>
            </a:r>
            <a:r>
              <a:rPr lang="bg-BG" sz="2000" dirty="0" err="1" smtClean="0">
                <a:solidFill>
                  <a:schemeClr val="tx1"/>
                </a:solidFill>
              </a:rPr>
              <a:t>промовира</a:t>
            </a:r>
            <a:r>
              <a:rPr lang="bg-BG" sz="2000" dirty="0" smtClean="0">
                <a:solidFill>
                  <a:schemeClr val="tx1"/>
                </a:solidFill>
              </a:rPr>
              <a:t> култура на отговорност.</a:t>
            </a:r>
            <a:endParaRPr lang="bg-BG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5949280"/>
            <a:ext cx="6552728" cy="830997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Мениджърът е морален, ако показва интегритет в управлението. </a:t>
            </a:r>
          </a:p>
        </p:txBody>
      </p:sp>
    </p:spTree>
    <p:extLst>
      <p:ext uri="{BB962C8B-B14F-4D97-AF65-F5344CB8AC3E}">
        <p14:creationId xmlns:p14="http://schemas.microsoft.com/office/powerpoint/2010/main" val="365528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16200000">
            <a:off x="2082242" y="-1992406"/>
            <a:ext cx="1670238" cy="5715000"/>
          </a:xfrm>
        </p:spPr>
        <p:txBody>
          <a:bodyPr vert="vert">
            <a:noAutofit/>
          </a:bodyPr>
          <a:lstStyle/>
          <a:p>
            <a:pPr marL="484632" indent="0" algn="l" fontAlgn="auto">
              <a:spcAft>
                <a:spcPts val="0"/>
              </a:spcAft>
              <a:defRPr/>
            </a:pPr>
            <a:r>
              <a:rPr lang="bg-BG" sz="4000" b="1" dirty="0" smtClean="0"/>
              <a:t>Интегритет в управлението</a:t>
            </a:r>
            <a:endParaRPr lang="bg-BG" sz="4000" b="1" dirty="0"/>
          </a:p>
        </p:txBody>
      </p:sp>
      <p:sp>
        <p:nvSpPr>
          <p:cNvPr id="25602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700213"/>
            <a:ext cx="8291264" cy="3312963"/>
          </a:xfrm>
        </p:spPr>
        <p:txBody>
          <a:bodyPr>
            <a:normAutofit fontScale="92500" lnSpcReduction="20000"/>
          </a:bodyPr>
          <a:lstStyle/>
          <a:p>
            <a:r>
              <a:rPr lang="bg-BG" sz="2400" dirty="0" smtClean="0"/>
              <a:t>Мениджърът действа морално правилно;</a:t>
            </a:r>
          </a:p>
          <a:p>
            <a:r>
              <a:rPr lang="bg-BG" sz="2400" dirty="0" smtClean="0"/>
              <a:t>Интересува се от служителите си;</a:t>
            </a:r>
          </a:p>
          <a:p>
            <a:r>
              <a:rPr lang="bg-BG" sz="2400" dirty="0" smtClean="0"/>
              <a:t>Умее да изслушва;</a:t>
            </a:r>
          </a:p>
          <a:p>
            <a:r>
              <a:rPr lang="bg-BG" sz="2400" dirty="0" smtClean="0"/>
              <a:t>Поведението му спрямо личният живот на служителите му е безукорно;</a:t>
            </a:r>
          </a:p>
          <a:p>
            <a:r>
              <a:rPr lang="bg-BG" sz="2400" dirty="0" smtClean="0"/>
              <a:t>Ръководи се в решенията си от ясни морални ценности и стандарти;</a:t>
            </a:r>
          </a:p>
          <a:p>
            <a:r>
              <a:rPr lang="bg-BG" sz="2400" dirty="0" smtClean="0"/>
              <a:t>Взема решения обективно и честно;</a:t>
            </a:r>
          </a:p>
          <a:p>
            <a:r>
              <a:rPr lang="bg-BG" sz="2400" dirty="0" smtClean="0"/>
              <a:t>Показва загриженост за всички стейкхолдери (участници в бизнеса).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243716"/>
            <a:ext cx="8435280" cy="156966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Моралният мениджър не само отговаря за действията си, но и показва, че интегритета е важен и взема мерки за повишаване, подкрепа и засилване на интегритета на служителите.</a:t>
            </a:r>
            <a:endParaRPr lang="bg-BG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322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bg-BG" sz="44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Управление на интегритета</a:t>
            </a:r>
            <a:endParaRPr lang="bg-BG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7650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1413" y="1700213"/>
            <a:ext cx="6896100" cy="4321175"/>
          </a:xfrm>
        </p:spPr>
      </p:pic>
    </p:spTree>
    <p:extLst>
      <p:ext uri="{BB962C8B-B14F-4D97-AF65-F5344CB8AC3E}">
        <p14:creationId xmlns:p14="http://schemas.microsoft.com/office/powerpoint/2010/main" val="411309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мпозитни">
  <a:themeElements>
    <a:clrScheme name="Композитни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Композитни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мпозитни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1420</TotalTime>
  <Words>2654</Words>
  <Application>Microsoft Office PowerPoint</Application>
  <PresentationFormat>On-screen Show (4:3)</PresentationFormat>
  <Paragraphs>287</Paragraphs>
  <Slides>43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Arial</vt:lpstr>
      <vt:lpstr>Arial Narrow</vt:lpstr>
      <vt:lpstr>Calibri</vt:lpstr>
      <vt:lpstr>Cambria</vt:lpstr>
      <vt:lpstr>Century Gothic</vt:lpstr>
      <vt:lpstr>Symbol</vt:lpstr>
      <vt:lpstr>Times New Roman</vt:lpstr>
      <vt:lpstr>Verdana</vt:lpstr>
      <vt:lpstr>Wingdings</vt:lpstr>
      <vt:lpstr>Wingdings 2</vt:lpstr>
      <vt:lpstr>Композитни</vt:lpstr>
      <vt:lpstr>CorelDRAW.Graphic.10</vt:lpstr>
      <vt:lpstr>PowerPoint Presentation</vt:lpstr>
      <vt:lpstr>Същност</vt:lpstr>
      <vt:lpstr>Интегритет ≠ Лоялност</vt:lpstr>
      <vt:lpstr>PowerPoint Presentation</vt:lpstr>
      <vt:lpstr>PowerPoint Presentation</vt:lpstr>
      <vt:lpstr>PowerPoint Presentation</vt:lpstr>
      <vt:lpstr>Моралният мениджър</vt:lpstr>
      <vt:lpstr>Интегритет в управлението</vt:lpstr>
      <vt:lpstr>Управление на интегритета</vt:lpstr>
      <vt:lpstr>Видове мениджъри</vt:lpstr>
      <vt:lpstr>Препоръки за етичния мениджър</vt:lpstr>
      <vt:lpstr>Препоръки за етичния мениджър</vt:lpstr>
      <vt:lpstr>Препоръки за етичния мениджър</vt:lpstr>
      <vt:lpstr>Препоръки за етичния мениджър</vt:lpstr>
      <vt:lpstr>Бизнес етикет неделима част от етичния мениджър</vt:lpstr>
      <vt:lpstr>Бизнес етикет неделима част от етичния мениджър</vt:lpstr>
      <vt:lpstr>PowerPoint Presentation</vt:lpstr>
      <vt:lpstr>PowerPoint Presentation</vt:lpstr>
      <vt:lpstr>PowerPoint Presentation</vt:lpstr>
      <vt:lpstr>PowerPoint Presentation</vt:lpstr>
      <vt:lpstr>ЦЕННОСТИ И МОРАЛНИ НОРМИ В ОРГАНИЗАЦИИТЕ</vt:lpstr>
      <vt:lpstr>Основни понятия, които ще се въведат в темата</vt:lpstr>
      <vt:lpstr>Ценности</vt:lpstr>
      <vt:lpstr>Значение на ценностите за бизнеса</vt:lpstr>
      <vt:lpstr>Добродетели</vt:lpstr>
      <vt:lpstr>Ценности и морални норми</vt:lpstr>
      <vt:lpstr>Морални норми</vt:lpstr>
      <vt:lpstr>Морални норми</vt:lpstr>
      <vt:lpstr>Морална позиция</vt:lpstr>
      <vt:lpstr>Критерии за моралната позиция</vt:lpstr>
      <vt:lpstr>Морални норми</vt:lpstr>
      <vt:lpstr>Морални норми</vt:lpstr>
      <vt:lpstr>Морални принципи</vt:lpstr>
      <vt:lpstr>Видове морални задължения според Кант</vt:lpstr>
      <vt:lpstr>Степенуване на моралните задължения по Франкена</vt:lpstr>
      <vt:lpstr>PowerPoint Presentation</vt:lpstr>
      <vt:lpstr>Морални права</vt:lpstr>
      <vt:lpstr>Договорни права</vt:lpstr>
      <vt:lpstr>Справедливост в бизнес етиката  Да се отнасяме към равните равно и различно към неравните  не е справедливо да се отнасяме неравно към хората без основателна причина</vt:lpstr>
      <vt:lpstr>PowerPoint Presentation</vt:lpstr>
      <vt:lpstr>Конфликт между разпределението според приноса и според нуждите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Doc.Alexsandrova</dc:creator>
  <cp:lastModifiedBy>Silviya Aleksandrova</cp:lastModifiedBy>
  <cp:revision>117</cp:revision>
  <dcterms:created xsi:type="dcterms:W3CDTF">2013-03-03T20:22:38Z</dcterms:created>
  <dcterms:modified xsi:type="dcterms:W3CDTF">2020-03-23T18:29:24Z</dcterms:modified>
</cp:coreProperties>
</file>