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77" r:id="rId2"/>
    <p:sldId id="257" r:id="rId3"/>
    <p:sldId id="265" r:id="rId4"/>
    <p:sldId id="258" r:id="rId5"/>
    <p:sldId id="259" r:id="rId6"/>
    <p:sldId id="278" r:id="rId7"/>
    <p:sldId id="260" r:id="rId8"/>
    <p:sldId id="279" r:id="rId9"/>
    <p:sldId id="261" r:id="rId10"/>
    <p:sldId id="262" r:id="rId11"/>
    <p:sldId id="266" r:id="rId12"/>
    <p:sldId id="263" r:id="rId13"/>
    <p:sldId id="280" r:id="rId14"/>
    <p:sldId id="264" r:id="rId15"/>
    <p:sldId id="281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, без мрежа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ен стил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3E03D-C0DF-4A60-B62F-F8CC8EF6264A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A31E-119B-44D0-8B5A-6F167A3B0E3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263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1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лавие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22" name="Подзаглавие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20" name="Контейнер за долния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Контейнер за номер н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Правоъгъл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оъгъл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  <p:sp>
        <p:nvSpPr>
          <p:cNvPr id="6" name="Правоъгъл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Правоъгъл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9" name="Блоксхема: проце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схема: проце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гмент от кръ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ъстен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Контейнер за заглавие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Текстов контейне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24" name="Контейнер за 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5A24B0-882E-4841-A68A-5A960D41F94C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6C10B2-F7F1-4B13-9F43-E5A963E52706}" type="slidenum">
              <a:rPr lang="bg-BG" smtClean="0"/>
              <a:t>‹#›</a:t>
            </a:fld>
            <a:endParaRPr lang="bg-BG"/>
          </a:p>
        </p:txBody>
      </p:sp>
      <p:sp>
        <p:nvSpPr>
          <p:cNvPr id="15" name="Правоъгъл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627784" y="1412776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633324"/>
              </p:ext>
            </p:extLst>
          </p:nvPr>
        </p:nvGraphicFramePr>
        <p:xfrm>
          <a:off x="1117699" y="81815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99" y="81815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86381" y="1287555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166015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922222" y="680517"/>
            <a:ext cx="7416824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МЕДИЦИНСКИ УНИВЕРСИТЕТ –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kumimoji="0" lang="bg-BG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КАТЕДРА „ОБЩЕСТВЕНОЗДРАВНИ НАУКИ“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1129209" y="1964371"/>
            <a:ext cx="2218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Лекция </a:t>
            </a:r>
            <a:r>
              <a:rPr kumimoji="0" lang="bg-BG" altLang="bg-BG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№4</a:t>
            </a: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138412" y="5512590"/>
            <a:ext cx="6867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Проф. д-р Силвия Александрова-Янкуловска, </a:t>
            </a:r>
            <a:r>
              <a:rPr kumimoji="0" lang="bg-BG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д.м.н</a:t>
            </a:r>
            <a:r>
              <a:rPr kumimoji="0" lang="bg-BG" alt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.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755576" y="3140968"/>
            <a:ext cx="77768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УПРАВЛЕНСКА ЕТИКА</a:t>
            </a:r>
            <a:endParaRPr kumimoji="0" lang="bg-BG" altLang="bg-BG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Трансформиращ стил на </a:t>
            </a:r>
            <a:r>
              <a:rPr lang="bg-BG" b="1" dirty="0" smtClean="0">
                <a:effectLst/>
              </a:rPr>
              <a:t>управление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1652736"/>
            <a:ext cx="7498080" cy="4800600"/>
          </a:xfrm>
        </p:spPr>
        <p:txBody>
          <a:bodyPr>
            <a:noAutofit/>
          </a:bodyPr>
          <a:lstStyle/>
          <a:p>
            <a:pPr lvl="0"/>
            <a:r>
              <a:rPr lang="bg-BG" sz="2000" dirty="0"/>
              <a:t>Управлението не е просто функция, а връзка между лидера и служителите.</a:t>
            </a:r>
            <a:endParaRPr lang="bg-BG" sz="2000" b="1" dirty="0"/>
          </a:p>
          <a:p>
            <a:pPr lvl="0"/>
            <a:r>
              <a:rPr lang="bg-BG" sz="2000" dirty="0"/>
              <a:t>Ефективният лидер изпитва удовлетворение, когато служителите израстват.</a:t>
            </a:r>
            <a:endParaRPr lang="bg-BG" sz="2000" b="1" dirty="0"/>
          </a:p>
          <a:p>
            <a:pPr lvl="0"/>
            <a:r>
              <a:rPr lang="bg-BG" sz="2000" dirty="0" smtClean="0"/>
              <a:t>Вижда </a:t>
            </a:r>
            <a:r>
              <a:rPr lang="bg-BG" sz="2000" dirty="0"/>
              <a:t>в служителите техния потенциал.</a:t>
            </a:r>
            <a:endParaRPr lang="bg-BG" sz="2000" b="1" dirty="0"/>
          </a:p>
          <a:p>
            <a:pPr lvl="0"/>
            <a:r>
              <a:rPr lang="bg-BG" sz="2000" dirty="0" smtClean="0"/>
              <a:t>Гледа </a:t>
            </a:r>
            <a:r>
              <a:rPr lang="bg-BG" sz="2000" dirty="0"/>
              <a:t>на служителите като на личности и не ги принизява до техните функции.</a:t>
            </a:r>
            <a:endParaRPr lang="bg-BG" sz="2000" b="1" dirty="0"/>
          </a:p>
          <a:p>
            <a:pPr lvl="0"/>
            <a:r>
              <a:rPr lang="bg-BG" sz="2000" dirty="0" smtClean="0"/>
              <a:t>Успява </a:t>
            </a:r>
            <a:r>
              <a:rPr lang="bg-BG" sz="2000" dirty="0"/>
              <a:t>да повиши мотивацията и ценностите на служителите.</a:t>
            </a:r>
            <a:endParaRPr lang="bg-BG" sz="2000" b="1" dirty="0"/>
          </a:p>
          <a:p>
            <a:pPr lvl="0"/>
            <a:r>
              <a:rPr lang="bg-BG" sz="2000" dirty="0" smtClean="0"/>
              <a:t>Мотивира </a:t>
            </a:r>
            <a:r>
              <a:rPr lang="bg-BG" sz="2000" dirty="0"/>
              <a:t>служителите като им дава възможности.</a:t>
            </a:r>
            <a:endParaRPr lang="bg-BG" sz="2000" b="1" dirty="0"/>
          </a:p>
          <a:p>
            <a:pPr lvl="0"/>
            <a:r>
              <a:rPr lang="bg-BG" sz="2000" dirty="0"/>
              <a:t>Ефективният лидер е добър учител.</a:t>
            </a:r>
            <a:endParaRPr lang="bg-BG" sz="2000" b="1" dirty="0"/>
          </a:p>
          <a:p>
            <a:pPr lvl="0"/>
            <a:r>
              <a:rPr lang="bg-BG" sz="2000" dirty="0" smtClean="0"/>
              <a:t>Помага </a:t>
            </a:r>
            <a:r>
              <a:rPr lang="bg-BG" sz="2000" dirty="0"/>
              <a:t>на другите да се превърнат в лидери.</a:t>
            </a:r>
            <a:endParaRPr lang="bg-BG" sz="2000" b="1" dirty="0"/>
          </a:p>
          <a:p>
            <a:pPr lvl="0"/>
            <a:r>
              <a:rPr lang="bg-BG" sz="2000" dirty="0"/>
              <a:t>Ефективните лидери оставят следа в живота на служителите и се помнят дълго време</a:t>
            </a:r>
            <a:r>
              <a:rPr lang="bg-BG" sz="2000" dirty="0" smtClean="0"/>
              <a:t>.</a:t>
            </a: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106970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432560" y="804688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Подходи за направляване на служителите към отговорни </a:t>
            </a:r>
            <a:r>
              <a:rPr lang="bg-BG" b="1" dirty="0" smtClean="0">
                <a:effectLst/>
              </a:rPr>
              <a:t>действия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8509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i="1" dirty="0">
                <a:effectLst/>
              </a:rPr>
              <a:t>Подход ориентиран към подчинението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87624" y="1724744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bg-BG" dirty="0"/>
              <a:t>Фокус върху придържането към кодексите на поведение и формулирането на правила и подсигуряване на пасивна отговорност;</a:t>
            </a:r>
            <a:endParaRPr lang="bg-BG" b="1" dirty="0"/>
          </a:p>
          <a:p>
            <a:pPr lvl="0"/>
            <a:r>
              <a:rPr lang="bg-BG" dirty="0"/>
              <a:t>Повишен надзор и вътрешен контрол върху спазването на нормите;</a:t>
            </a:r>
            <a:endParaRPr lang="bg-BG" b="1" dirty="0"/>
          </a:p>
          <a:p>
            <a:pPr lvl="0"/>
            <a:r>
              <a:rPr lang="bg-BG" dirty="0"/>
              <a:t>Налагане на наказания при неспазване на нормите;</a:t>
            </a:r>
            <a:endParaRPr lang="bg-BG" b="1" dirty="0"/>
          </a:p>
          <a:p>
            <a:pPr lvl="0"/>
            <a:r>
              <a:rPr lang="bg-BG" dirty="0"/>
              <a:t>Мениджърите и служителите са представени като разумни и практични индивиди, на които може да се търси сметка за рисковете и ползите от избора им на поведение;</a:t>
            </a:r>
            <a:endParaRPr lang="bg-BG" b="1" dirty="0"/>
          </a:p>
          <a:p>
            <a:pPr lvl="0"/>
            <a:r>
              <a:rPr lang="bg-BG" dirty="0"/>
              <a:t>Не се очаква лицата да са чувствителни към морална аргументация; мотивацията е външна;</a:t>
            </a:r>
            <a:endParaRPr lang="bg-BG" b="1" dirty="0"/>
          </a:p>
          <a:p>
            <a:pPr lvl="0"/>
            <a:r>
              <a:rPr lang="bg-BG" dirty="0"/>
              <a:t>Стремеж за минимизиране на риска от търсене на законова отговорност от организацията</a:t>
            </a:r>
            <a:r>
              <a:rPr lang="bg-BG" dirty="0" smtClean="0"/>
              <a:t>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1697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i="1" dirty="0">
                <a:effectLst/>
              </a:rPr>
              <a:t>Подход ориентиран към подчинението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87624" y="1724744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bg-BG" dirty="0"/>
              <a:t>Фокус върху придържането към кодексите на поведение и формулирането на правила и подсигуряване на пасивна отговорност;</a:t>
            </a:r>
            <a:endParaRPr lang="bg-BG" b="1" dirty="0"/>
          </a:p>
          <a:p>
            <a:pPr lvl="0"/>
            <a:r>
              <a:rPr lang="bg-BG" dirty="0"/>
              <a:t>Повишен надзор и вътрешен контрол върху спазването на нормите;</a:t>
            </a:r>
            <a:endParaRPr lang="bg-BG" b="1" dirty="0"/>
          </a:p>
          <a:p>
            <a:pPr lvl="0"/>
            <a:r>
              <a:rPr lang="bg-BG" dirty="0"/>
              <a:t>Налагане на наказания при неспазване на нормите;</a:t>
            </a:r>
            <a:endParaRPr lang="bg-BG" b="1" dirty="0"/>
          </a:p>
          <a:p>
            <a:pPr lvl="0"/>
            <a:r>
              <a:rPr lang="bg-BG" dirty="0"/>
              <a:t>Мениджърите и служителите са представени като разумни и практични индивиди, на които може да се търси сметка за рисковете и ползите от избора им на поведение;</a:t>
            </a:r>
            <a:endParaRPr lang="bg-BG" b="1" dirty="0"/>
          </a:p>
          <a:p>
            <a:pPr lvl="0"/>
            <a:r>
              <a:rPr lang="bg-BG" dirty="0"/>
              <a:t>Не се очаква лицата да са чувствителни към морална аргументация; мотивацията е външна;</a:t>
            </a:r>
            <a:endParaRPr lang="bg-BG" b="1" dirty="0"/>
          </a:p>
          <a:p>
            <a:pPr lvl="0"/>
            <a:r>
              <a:rPr lang="bg-BG" dirty="0"/>
              <a:t>Стремеж за минимизиране на риска от търсене на законова отговорност от организацията</a:t>
            </a:r>
            <a:r>
              <a:rPr lang="bg-BG" dirty="0" smtClean="0"/>
              <a:t>.</a:t>
            </a:r>
            <a:endParaRPr lang="bg-BG" b="1" dirty="0"/>
          </a:p>
        </p:txBody>
      </p:sp>
      <p:sp>
        <p:nvSpPr>
          <p:cNvPr id="4" name="Текстово поле 3"/>
          <p:cNvSpPr txBox="1"/>
          <p:nvPr/>
        </p:nvSpPr>
        <p:spPr>
          <a:xfrm rot="20669818">
            <a:off x="1888697" y="1392857"/>
            <a:ext cx="5904656" cy="3785652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hangingPunct="0"/>
            <a:r>
              <a:rPr lang="bg-BG" sz="2400" i="1" u="sng" dirty="0">
                <a:solidFill>
                  <a:srgbClr val="C00000"/>
                </a:solidFill>
              </a:rPr>
              <a:t>Важни компоненти на подхода са:</a:t>
            </a:r>
            <a:endParaRPr lang="bg-BG" sz="2400" b="1" u="sng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Комуникация на нормите и процедурите, които служителите трябва да следват;</a:t>
            </a:r>
            <a:endParaRPr lang="bg-BG" sz="2400" b="1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Надзор с цел установяване дали нормите се спазват;</a:t>
            </a:r>
            <a:endParaRPr lang="bg-BG" sz="2400" b="1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Наличие на процедури за докладване на неетично поведение;</a:t>
            </a:r>
            <a:endParaRPr lang="bg-BG" sz="2400" b="1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Дисциплинарни мерки в случаи на нарушения. </a:t>
            </a:r>
            <a:endParaRPr lang="bg-BG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0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i="1" dirty="0">
                <a:effectLst/>
              </a:rPr>
              <a:t>Подход ориентиран към ценностите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87624" y="1652736"/>
            <a:ext cx="7498080" cy="4800600"/>
          </a:xfrm>
        </p:spPr>
        <p:txBody>
          <a:bodyPr>
            <a:normAutofit/>
          </a:bodyPr>
          <a:lstStyle/>
          <a:p>
            <a:pPr lvl="0"/>
            <a:r>
              <a:rPr lang="bg-BG" sz="2400" dirty="0"/>
              <a:t>Фокус върху стимулирането на служителите да правят внимателни морални преценки;</a:t>
            </a:r>
            <a:endParaRPr lang="bg-BG" sz="2400" b="1" dirty="0"/>
          </a:p>
          <a:p>
            <a:pPr lvl="0"/>
            <a:r>
              <a:rPr lang="bg-BG" sz="2400" dirty="0"/>
              <a:t>Базиран на ценностна система, с която служителите могат да се идентифицират;</a:t>
            </a:r>
            <a:endParaRPr lang="bg-BG" sz="2400" b="1" dirty="0"/>
          </a:p>
          <a:p>
            <a:pPr lvl="0"/>
            <a:r>
              <a:rPr lang="bg-BG" sz="2400" dirty="0" smtClean="0"/>
              <a:t>Цели </a:t>
            </a:r>
            <a:r>
              <a:rPr lang="bg-BG" sz="2400" dirty="0"/>
              <a:t>да даде възможност за изграждане на отговорно поведение.</a:t>
            </a:r>
            <a:endParaRPr lang="bg-BG" sz="2400" b="1" dirty="0"/>
          </a:p>
          <a:p>
            <a:pPr lvl="0"/>
            <a:r>
              <a:rPr lang="bg-BG" sz="2400" dirty="0"/>
              <a:t>Не е насочен към предотвратяване на действие, за което на лицата впоследствие може да им бъде търсена отговорност, а към сериозно поемане на отговорностите, свързани с професията</a:t>
            </a:r>
            <a:r>
              <a:rPr lang="bg-BG" sz="2400" dirty="0" smtClean="0"/>
              <a:t>.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51935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i="1" dirty="0">
                <a:effectLst/>
              </a:rPr>
              <a:t>Подход ориентиран към ценностите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87624" y="1652736"/>
            <a:ext cx="7498080" cy="4800600"/>
          </a:xfrm>
        </p:spPr>
        <p:txBody>
          <a:bodyPr>
            <a:normAutofit/>
          </a:bodyPr>
          <a:lstStyle/>
          <a:p>
            <a:pPr lvl="0"/>
            <a:r>
              <a:rPr lang="bg-BG" sz="2400" dirty="0"/>
              <a:t>Фокус върху стимулирането на служителите да правят внимателни морални преценки;</a:t>
            </a:r>
            <a:endParaRPr lang="bg-BG" sz="2400" b="1" dirty="0"/>
          </a:p>
          <a:p>
            <a:pPr lvl="0"/>
            <a:r>
              <a:rPr lang="bg-BG" sz="2400" dirty="0"/>
              <a:t>Базиран на ценностна система, с която служителите могат да се идентифицират;</a:t>
            </a:r>
            <a:endParaRPr lang="bg-BG" sz="2400" b="1" dirty="0"/>
          </a:p>
          <a:p>
            <a:pPr lvl="0"/>
            <a:r>
              <a:rPr lang="bg-BG" sz="2400" dirty="0" smtClean="0"/>
              <a:t>Цели </a:t>
            </a:r>
            <a:r>
              <a:rPr lang="bg-BG" sz="2400" dirty="0"/>
              <a:t>да даде възможност за изграждане на отговорно поведение.</a:t>
            </a:r>
            <a:endParaRPr lang="bg-BG" sz="2400" b="1" dirty="0"/>
          </a:p>
          <a:p>
            <a:pPr lvl="0"/>
            <a:r>
              <a:rPr lang="bg-BG" sz="2400" dirty="0"/>
              <a:t>Не е насочен към предотвратяване на действие, за което на лицата впоследствие може да им бъде търсена отговорност, а към сериозно поемане на отговорностите, свързани с професията</a:t>
            </a:r>
            <a:r>
              <a:rPr lang="bg-BG" sz="2400" dirty="0" smtClean="0"/>
              <a:t>.</a:t>
            </a:r>
            <a:endParaRPr lang="bg-BG" sz="2400" b="1" dirty="0"/>
          </a:p>
        </p:txBody>
      </p:sp>
      <p:sp>
        <p:nvSpPr>
          <p:cNvPr id="4" name="Текстово поле 3"/>
          <p:cNvSpPr txBox="1"/>
          <p:nvPr/>
        </p:nvSpPr>
        <p:spPr>
          <a:xfrm rot="20669818">
            <a:off x="1888697" y="1946856"/>
            <a:ext cx="5904656" cy="2677656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hangingPunct="0"/>
            <a:r>
              <a:rPr lang="bg-BG" sz="2400" i="1" u="sng" dirty="0">
                <a:solidFill>
                  <a:srgbClr val="C00000"/>
                </a:solidFill>
              </a:rPr>
              <a:t>Ключови елементи на подхода са:</a:t>
            </a:r>
            <a:endParaRPr lang="bg-BG" sz="2400" b="1" u="sng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Повишаване на осведомеността за значението и важността на етиката и интегритета;</a:t>
            </a:r>
            <a:endParaRPr lang="bg-BG" sz="2400" b="1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Стимулиране на моралната компетентност;</a:t>
            </a:r>
            <a:endParaRPr lang="bg-BG" sz="2400" b="1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dirty="0">
                <a:solidFill>
                  <a:srgbClr val="C00000"/>
                </a:solidFill>
              </a:rPr>
              <a:t>Развитие на култура на отговорност.</a:t>
            </a:r>
            <a:endParaRPr lang="bg-BG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6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44646"/>
              </p:ext>
            </p:extLst>
          </p:nvPr>
        </p:nvGraphicFramePr>
        <p:xfrm>
          <a:off x="1043607" y="789012"/>
          <a:ext cx="8064898" cy="54483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75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 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Подход ориентиран към </a:t>
                      </a:r>
                    </a:p>
                    <a:p>
                      <a:pPr algn="just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подчинение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Подход ориентиран към </a:t>
                      </a:r>
                    </a:p>
                    <a:p>
                      <a:pPr algn="just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ценностите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Възглед за човека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Автономно същество, водено от интереса си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Социално същество, водено от ценности и идеали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Етос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Придържане към външно наложени норми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Самоуправление в рамките на параметрите на организацията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Цел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Предотвратяване на безотговорното поведение </a:t>
                      </a:r>
                    </a:p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(пасивна отговорност)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Насърчаване на отговорно поведение </a:t>
                      </a:r>
                    </a:p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(активна отговорност)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bg-BG" sz="2000">
                          <a:effectLst/>
                        </a:rPr>
                        <a:t>Дейности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>
                          <a:effectLst/>
                        </a:rPr>
                        <a:t>Комуникация на нормите</a:t>
                      </a:r>
                    </a:p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>
                          <a:effectLst/>
                        </a:rPr>
                        <a:t>Надзор</a:t>
                      </a:r>
                    </a:p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>
                          <a:effectLst/>
                        </a:rPr>
                        <a:t>Процедури за докладване</a:t>
                      </a:r>
                    </a:p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>
                          <a:effectLst/>
                        </a:rPr>
                        <a:t>Дисциплинарни мерки </a:t>
                      </a:r>
                      <a:endParaRPr lang="bg-BG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 dirty="0">
                          <a:effectLst/>
                        </a:rPr>
                        <a:t>Ясни основни ценности</a:t>
                      </a:r>
                    </a:p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 dirty="0">
                          <a:effectLst/>
                        </a:rPr>
                        <a:t>Обучение</a:t>
                      </a:r>
                    </a:p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 dirty="0">
                          <a:effectLst/>
                        </a:rPr>
                        <a:t>Информиране</a:t>
                      </a:r>
                    </a:p>
                    <a:p>
                      <a:pPr marL="342900" lvl="0" indent="-342900" algn="l" fontAlgn="auto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bg-BG" sz="2000" dirty="0">
                          <a:effectLst/>
                        </a:rPr>
                        <a:t>Наставничество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13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i="1" dirty="0">
                <a:effectLst/>
              </a:rPr>
              <a:t>Недостатъци на подхода ориентиран към </a:t>
            </a:r>
            <a:r>
              <a:rPr lang="bg-BG" b="1" i="1" dirty="0" smtClean="0">
                <a:effectLst/>
              </a:rPr>
              <a:t>подчинението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259632" y="1580728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bg-BG" dirty="0" smtClean="0"/>
              <a:t>Психологичната </a:t>
            </a:r>
            <a:r>
              <a:rPr lang="bg-BG" dirty="0"/>
              <a:t>реакция на служителите към външно наложените правила се изразява в критичното им анализиране с оглед на намиране на пролуки в тях. </a:t>
            </a:r>
            <a:endParaRPr lang="bg-BG" b="1" dirty="0"/>
          </a:p>
          <a:p>
            <a:pPr lvl="0"/>
            <a:r>
              <a:rPr lang="bg-BG" dirty="0"/>
              <a:t>В някои случаи самото налагане на правила е неудачно. Те не оставят много възможности за вариране и с това могат да затруднят дейността на организацията. </a:t>
            </a:r>
            <a:endParaRPr lang="bg-BG" b="1" dirty="0"/>
          </a:p>
          <a:p>
            <a:pPr lvl="0"/>
            <a:r>
              <a:rPr lang="bg-BG" dirty="0"/>
              <a:t>Винаги съществуват повече ситуации, отколкото </a:t>
            </a:r>
            <a:r>
              <a:rPr lang="bg-BG" dirty="0" smtClean="0"/>
              <a:t>правила. </a:t>
            </a:r>
            <a:endParaRPr lang="bg-BG" b="1" dirty="0"/>
          </a:p>
          <a:p>
            <a:pPr lvl="0"/>
            <a:r>
              <a:rPr lang="bg-BG" dirty="0"/>
              <a:t>Самите правила мога да си противоречат в конкретни случаи, което налага съществуването на вторични правила, които да посочват какъв приоритет на правилата трябва да се спазва в случая. </a:t>
            </a:r>
            <a:endParaRPr lang="bg-BG" b="1" dirty="0"/>
          </a:p>
          <a:p>
            <a:pPr lvl="0"/>
            <a:r>
              <a:rPr lang="bg-BG" dirty="0"/>
              <a:t>Самото съдържание на правилата не винаги е ясно. </a:t>
            </a:r>
            <a:endParaRPr lang="bg-BG" b="1" dirty="0"/>
          </a:p>
          <a:p>
            <a:pPr lvl="0"/>
            <a:r>
              <a:rPr lang="bg-BG" dirty="0" smtClean="0"/>
              <a:t>Правилата </a:t>
            </a:r>
            <a:r>
              <a:rPr lang="bg-BG" dirty="0"/>
              <a:t>често изостават в развитието си и се стига до парадокса, че „днешните действия се регулират с вчерашни норми“.</a:t>
            </a:r>
            <a:endParaRPr lang="bg-BG" b="1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1930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i="1" dirty="0"/>
              <a:t>Недостатъци на подхода ориентиран към </a:t>
            </a:r>
            <a:r>
              <a:rPr lang="bg-BG" b="1" i="1" dirty="0" smtClean="0"/>
              <a:t>ценностите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259632" y="1796752"/>
            <a:ext cx="7674056" cy="4800600"/>
          </a:xfrm>
        </p:spPr>
        <p:txBody>
          <a:bodyPr>
            <a:normAutofit/>
          </a:bodyPr>
          <a:lstStyle/>
          <a:p>
            <a:pPr lvl="0"/>
            <a:r>
              <a:rPr lang="bg-BG" sz="2400" dirty="0" smtClean="0"/>
              <a:t>Изисква </a:t>
            </a:r>
            <a:r>
              <a:rPr lang="bg-BG" sz="2400" dirty="0"/>
              <a:t>независимост на служителите и развито чувство на отговорност;</a:t>
            </a:r>
            <a:endParaRPr lang="bg-BG" sz="2400" b="1" dirty="0"/>
          </a:p>
          <a:p>
            <a:pPr lvl="0"/>
            <a:r>
              <a:rPr lang="bg-BG" sz="2400" dirty="0"/>
              <a:t>Решенията са непредвидими;</a:t>
            </a:r>
            <a:endParaRPr lang="bg-BG" sz="2400" b="1" dirty="0"/>
          </a:p>
          <a:p>
            <a:pPr lvl="0"/>
            <a:r>
              <a:rPr lang="bg-BG" sz="2400" dirty="0"/>
              <a:t>Някои служители имат нужда от правила и надзор;</a:t>
            </a:r>
            <a:endParaRPr lang="bg-BG" sz="2400" b="1" dirty="0"/>
          </a:p>
          <a:p>
            <a:pPr lvl="0"/>
            <a:r>
              <a:rPr lang="bg-BG" sz="2400" dirty="0"/>
              <a:t>В някои ситуации компаниите са принудени да наложат правила, например за да защитят здравето на служителите и околните или защото други инстанции изискват това</a:t>
            </a:r>
            <a:r>
              <a:rPr lang="bg-BG" sz="2400" dirty="0" smtClean="0"/>
              <a:t>.</a:t>
            </a:r>
            <a:endParaRPr lang="bg-BG" sz="2400" b="1" dirty="0"/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13064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59632" y="274320"/>
            <a:ext cx="7498080" cy="1282472"/>
          </a:xfrm>
        </p:spPr>
        <p:txBody>
          <a:bodyPr>
            <a:normAutofit/>
          </a:bodyPr>
          <a:lstStyle/>
          <a:p>
            <a:r>
              <a:rPr lang="bg-BG" sz="3200" i="1" dirty="0">
                <a:effectLst/>
              </a:rPr>
              <a:t>Типове личности според стратегията за вземане на етично решение</a:t>
            </a:r>
            <a:endParaRPr lang="bg-BG" sz="3200" dirty="0"/>
          </a:p>
        </p:txBody>
      </p:sp>
      <p:pic>
        <p:nvPicPr>
          <p:cNvPr id="4098" name="Картина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74255"/>
            <a:ext cx="6336704" cy="463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03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062" y="155910"/>
            <a:ext cx="6091877" cy="615341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74265"/>
              </p:ext>
            </p:extLst>
          </p:nvPr>
        </p:nvGraphicFramePr>
        <p:xfrm>
          <a:off x="2771800" y="2154093"/>
          <a:ext cx="3672408" cy="25237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400" b="1" i="1" dirty="0">
                          <a:effectLst/>
                          <a:latin typeface="+mj-lt"/>
                        </a:rPr>
                        <a:t>Управленската етика обръща внимание на вземането на решения и характеровите черти на управленските кадри в организациите.</a:t>
                      </a:r>
                      <a:endParaRPr lang="bg-BG" sz="2400" b="1" i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17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Стилове на управление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6899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247590"/>
              </p:ext>
            </p:extLst>
          </p:nvPr>
        </p:nvGraphicFramePr>
        <p:xfrm>
          <a:off x="1043608" y="476672"/>
          <a:ext cx="8100392" cy="603395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93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7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0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Етична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система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Какво определя правилността на действието?</a:t>
                      </a:r>
                      <a:endParaRPr lang="bg-BG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b="1">
                          <a:effectLst/>
                        </a:rPr>
                        <a:t>Стил 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b="1">
                          <a:effectLst/>
                        </a:rPr>
                        <a:t>управление</a:t>
                      </a:r>
                      <a:endParaRPr lang="bg-BG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Основна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функция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Консеквенциална</a:t>
                      </a:r>
                      <a:endParaRPr lang="bg-BG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Последиците</a:t>
                      </a:r>
                      <a:endParaRPr lang="bg-BG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b="1">
                          <a:effectLst/>
                        </a:rPr>
                        <a:t>Манипулативен</a:t>
                      </a:r>
                      <a:endParaRPr lang="bg-BG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Чрез измама да улесни постигане на собствените си цели </a:t>
                      </a:r>
                      <a:endParaRPr lang="bg-BG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Деонтологична</a:t>
                      </a:r>
                      <a:endParaRPr lang="bg-BG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Законите 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стандартите</a:t>
                      </a:r>
                      <a:endParaRPr lang="bg-BG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b="1">
                          <a:effectLst/>
                        </a:rPr>
                        <a:t>Бюрократичен</a:t>
                      </a:r>
                      <a:endParaRPr lang="bg-BG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Да комуникира и приведе в действие </a:t>
                      </a:r>
                      <a:r>
                        <a:rPr lang="bg-BG" sz="1600" dirty="0" smtClean="0">
                          <a:effectLst/>
                        </a:rPr>
                        <a:t>правила</a:t>
                      </a:r>
                      <a:endParaRPr lang="en-US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1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Социален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</a:rPr>
                        <a:t>договор</a:t>
                      </a:r>
                      <a:endParaRPr lang="bg-BG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Обичаите 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нормите 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определена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общност</a:t>
                      </a:r>
                      <a:endParaRPr lang="bg-BG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b="1">
                          <a:effectLst/>
                        </a:rPr>
                        <a:t>Професионален мениджър</a:t>
                      </a:r>
                      <a:endParaRPr lang="bg-BG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Работата да бъде свършена с цел постигане на целите на организацията (постигане на резултати чрез ефективна употреба на човешките и материални ресурси</a:t>
                      </a:r>
                      <a:r>
                        <a:rPr lang="bg-BG" sz="1600" dirty="0" smtClean="0">
                          <a:effectLst/>
                        </a:rPr>
                        <a:t>)</a:t>
                      </a:r>
                      <a:endParaRPr lang="en-US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bg-BG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Персонализъм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Собствената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съвест</a:t>
                      </a:r>
                      <a:endParaRPr lang="bg-BG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Трансформиращ</a:t>
                      </a:r>
                      <a:endParaRPr lang="bg-BG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Да се издигнат служителите до по-добри личности</a:t>
                      </a:r>
                      <a:endParaRPr lang="bg-BG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46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Манипулативен стил на </a:t>
            </a:r>
            <a:r>
              <a:rPr lang="bg-BG" b="1" dirty="0" smtClean="0">
                <a:effectLst/>
              </a:rPr>
              <a:t>управление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1600" y="1464096"/>
            <a:ext cx="8064896" cy="5349280"/>
          </a:xfrm>
        </p:spPr>
        <p:txBody>
          <a:bodyPr>
            <a:noAutofit/>
          </a:bodyPr>
          <a:lstStyle/>
          <a:p>
            <a:pPr lvl="0"/>
            <a:r>
              <a:rPr lang="bg-BG" sz="2000" dirty="0" smtClean="0"/>
              <a:t>Подсигуряване </a:t>
            </a:r>
            <a:r>
              <a:rPr lang="bg-BG" sz="2000" dirty="0"/>
              <a:t>на власт.</a:t>
            </a:r>
            <a:endParaRPr lang="bg-BG" sz="2000" b="1" dirty="0"/>
          </a:p>
          <a:p>
            <a:pPr lvl="0"/>
            <a:r>
              <a:rPr lang="bg-BG" sz="2000" dirty="0"/>
              <a:t>Способност за променяне на поведението на другите без да се допуска промяна в собственото поведение.</a:t>
            </a:r>
            <a:endParaRPr lang="bg-BG" sz="2000" b="1" dirty="0"/>
          </a:p>
          <a:p>
            <a:pPr lvl="0"/>
            <a:r>
              <a:rPr lang="bg-BG" sz="2000" dirty="0"/>
              <a:t>Поддържане на дисциплина. </a:t>
            </a:r>
            <a:endParaRPr lang="en-US" sz="2000" dirty="0" smtClean="0"/>
          </a:p>
          <a:p>
            <a:pPr lvl="0"/>
            <a:r>
              <a:rPr lang="bg-BG" sz="2000" dirty="0" smtClean="0"/>
              <a:t>Контрол </a:t>
            </a:r>
            <a:r>
              <a:rPr lang="bg-BG" sz="2000" dirty="0"/>
              <a:t>върху бюджета.</a:t>
            </a:r>
            <a:endParaRPr lang="bg-BG" sz="2000" b="1" dirty="0"/>
          </a:p>
          <a:p>
            <a:pPr lvl="0"/>
            <a:r>
              <a:rPr lang="bg-BG" sz="2000" dirty="0"/>
              <a:t>Установяване на подходящи връзки. </a:t>
            </a:r>
            <a:endParaRPr lang="bg-BG" sz="2000" b="1" dirty="0"/>
          </a:p>
          <a:p>
            <a:pPr lvl="0"/>
            <a:r>
              <a:rPr lang="bg-BG" sz="2000" dirty="0"/>
              <a:t>Идентифициране на обща цел и общи врагове.</a:t>
            </a:r>
            <a:endParaRPr lang="bg-BG" sz="2000" b="1" dirty="0"/>
          </a:p>
          <a:p>
            <a:pPr lvl="0"/>
            <a:r>
              <a:rPr lang="bg-BG" sz="2000" dirty="0"/>
              <a:t>Налагане на наказания под различни форми: промяна в заплащането, налагане на лимити на обучения навън, неодобряване на направени разходи, понижаване в длъжност.</a:t>
            </a:r>
            <a:endParaRPr lang="bg-BG" sz="2000" b="1" dirty="0"/>
          </a:p>
          <a:p>
            <a:pPr lvl="0"/>
            <a:r>
              <a:rPr lang="bg-BG" sz="2000" dirty="0"/>
              <a:t>Подбор на покорни и </a:t>
            </a:r>
            <a:r>
              <a:rPr lang="bg-BG" sz="2000" dirty="0" smtClean="0"/>
              <a:t>пасивни</a:t>
            </a:r>
            <a:r>
              <a:rPr lang="en-US" sz="2000" dirty="0" smtClean="0"/>
              <a:t> </a:t>
            </a:r>
            <a:r>
              <a:rPr lang="bg-BG" sz="2000" dirty="0" smtClean="0"/>
              <a:t>служители.</a:t>
            </a:r>
            <a:endParaRPr lang="bg-BG" sz="2000" b="1" dirty="0"/>
          </a:p>
          <a:p>
            <a:pPr lvl="0"/>
            <a:r>
              <a:rPr lang="bg-BG" sz="2000" dirty="0"/>
              <a:t>Излъчване на самочувствие.</a:t>
            </a:r>
            <a:endParaRPr lang="bg-BG" sz="2000" b="1" dirty="0"/>
          </a:p>
          <a:p>
            <a:pPr lvl="0"/>
            <a:r>
              <a:rPr lang="bg-BG" sz="2000" dirty="0"/>
              <a:t>Избягване на обвързване, което ще ограничи свободата на </a:t>
            </a:r>
            <a:r>
              <a:rPr lang="bg-BG" sz="2000" dirty="0" smtClean="0"/>
              <a:t>маневриране</a:t>
            </a:r>
            <a:r>
              <a:rPr lang="en-US" sz="2000" dirty="0"/>
              <a:t>.</a:t>
            </a: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146017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Манипулативен стил на </a:t>
            </a:r>
            <a:r>
              <a:rPr lang="bg-BG" b="1" dirty="0" smtClean="0">
                <a:effectLst/>
              </a:rPr>
              <a:t>управление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1600" y="1464096"/>
            <a:ext cx="8064896" cy="5349280"/>
          </a:xfrm>
        </p:spPr>
        <p:txBody>
          <a:bodyPr>
            <a:noAutofit/>
          </a:bodyPr>
          <a:lstStyle/>
          <a:p>
            <a:pPr lvl="0"/>
            <a:r>
              <a:rPr lang="bg-BG" sz="2000" dirty="0" smtClean="0"/>
              <a:t>Подсигуряване </a:t>
            </a:r>
            <a:r>
              <a:rPr lang="bg-BG" sz="2000" dirty="0"/>
              <a:t>на власт.</a:t>
            </a:r>
            <a:endParaRPr lang="bg-BG" sz="2000" b="1" dirty="0"/>
          </a:p>
          <a:p>
            <a:pPr lvl="0"/>
            <a:r>
              <a:rPr lang="bg-BG" sz="2000" dirty="0"/>
              <a:t>Способност за променяне на поведението на другите без да се допуска промяна в собственото поведение.</a:t>
            </a:r>
            <a:endParaRPr lang="bg-BG" sz="2000" b="1" dirty="0"/>
          </a:p>
          <a:p>
            <a:pPr lvl="0"/>
            <a:r>
              <a:rPr lang="bg-BG" sz="2000" dirty="0"/>
              <a:t>Поддържане на дисциплина. </a:t>
            </a:r>
            <a:endParaRPr lang="en-US" sz="2000" dirty="0" smtClean="0"/>
          </a:p>
          <a:p>
            <a:pPr lvl="0"/>
            <a:r>
              <a:rPr lang="bg-BG" sz="2000" dirty="0" smtClean="0"/>
              <a:t>Контрол </a:t>
            </a:r>
            <a:r>
              <a:rPr lang="bg-BG" sz="2000" dirty="0"/>
              <a:t>върху бюджета.</a:t>
            </a:r>
            <a:endParaRPr lang="bg-BG" sz="2000" b="1" dirty="0"/>
          </a:p>
          <a:p>
            <a:pPr lvl="0"/>
            <a:r>
              <a:rPr lang="bg-BG" sz="2000" dirty="0"/>
              <a:t>Установяване на подходящи връзки. </a:t>
            </a:r>
            <a:endParaRPr lang="bg-BG" sz="2000" b="1" dirty="0"/>
          </a:p>
          <a:p>
            <a:pPr lvl="0"/>
            <a:r>
              <a:rPr lang="bg-BG" sz="2000" dirty="0"/>
              <a:t>Идентифициране на обща цел и общи врагове.</a:t>
            </a:r>
            <a:endParaRPr lang="bg-BG" sz="2000" b="1" dirty="0"/>
          </a:p>
          <a:p>
            <a:pPr lvl="0"/>
            <a:r>
              <a:rPr lang="bg-BG" sz="2000" dirty="0"/>
              <a:t>Налагане на наказания под различни форми: промяна в заплащането, налагане на лимити на обучения навън, неодобряване на направени разходи, понижаване в длъжност.</a:t>
            </a:r>
            <a:endParaRPr lang="bg-BG" sz="2000" b="1" dirty="0"/>
          </a:p>
          <a:p>
            <a:pPr lvl="0"/>
            <a:r>
              <a:rPr lang="bg-BG" sz="2000" dirty="0"/>
              <a:t>Подбор на покорни и </a:t>
            </a:r>
            <a:r>
              <a:rPr lang="bg-BG" sz="2000" dirty="0" smtClean="0"/>
              <a:t>пасивни</a:t>
            </a:r>
            <a:r>
              <a:rPr lang="en-US" sz="2000" dirty="0" smtClean="0"/>
              <a:t> </a:t>
            </a:r>
            <a:r>
              <a:rPr lang="bg-BG" sz="2000" dirty="0" smtClean="0"/>
              <a:t>служители.</a:t>
            </a:r>
            <a:endParaRPr lang="bg-BG" sz="2000" b="1" dirty="0"/>
          </a:p>
          <a:p>
            <a:pPr lvl="0"/>
            <a:r>
              <a:rPr lang="bg-BG" sz="2000" dirty="0"/>
              <a:t>Излъчване на самочувствие.</a:t>
            </a:r>
            <a:endParaRPr lang="bg-BG" sz="2000" b="1" dirty="0"/>
          </a:p>
          <a:p>
            <a:pPr lvl="0"/>
            <a:r>
              <a:rPr lang="bg-BG" sz="2000" dirty="0"/>
              <a:t>Избягване на обвързване, което ще ограничи свободата на </a:t>
            </a:r>
            <a:r>
              <a:rPr lang="bg-BG" sz="2000" dirty="0" smtClean="0"/>
              <a:t>маневриране</a:t>
            </a:r>
            <a:r>
              <a:rPr lang="en-US" sz="2000" dirty="0"/>
              <a:t>.</a:t>
            </a:r>
            <a:endParaRPr lang="bg-BG" sz="2000" b="1" dirty="0"/>
          </a:p>
        </p:txBody>
      </p:sp>
      <p:sp>
        <p:nvSpPr>
          <p:cNvPr id="4" name="Текстово поле 3"/>
          <p:cNvSpPr txBox="1"/>
          <p:nvPr/>
        </p:nvSpPr>
        <p:spPr>
          <a:xfrm rot="20669818">
            <a:off x="1888697" y="2685517"/>
            <a:ext cx="5904656" cy="1200329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C00000"/>
                </a:solidFill>
              </a:rPr>
              <a:t>„Целта оправдава средствата“</a:t>
            </a:r>
          </a:p>
          <a:p>
            <a:pPr algn="ctr"/>
            <a:r>
              <a:rPr lang="bg-BG" sz="2400" b="1" dirty="0" smtClean="0">
                <a:solidFill>
                  <a:srgbClr val="C00000"/>
                </a:solidFill>
              </a:rPr>
              <a:t>Липса на доверие.</a:t>
            </a:r>
          </a:p>
          <a:p>
            <a:pPr algn="ctr"/>
            <a:r>
              <a:rPr lang="bg-BG" sz="2400" b="1" dirty="0" smtClean="0">
                <a:solidFill>
                  <a:srgbClr val="C00000"/>
                </a:solidFill>
              </a:rPr>
              <a:t>Краткосрочни ползи.</a:t>
            </a:r>
            <a:endParaRPr lang="bg-BG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98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Бюрократичен стил на </a:t>
            </a:r>
            <a:r>
              <a:rPr lang="bg-BG" b="1" dirty="0" smtClean="0">
                <a:effectLst/>
              </a:rPr>
              <a:t>управление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1519808"/>
            <a:ext cx="7920880" cy="5005536"/>
          </a:xfrm>
        </p:spPr>
        <p:txBody>
          <a:bodyPr>
            <a:noAutofit/>
          </a:bodyPr>
          <a:lstStyle/>
          <a:p>
            <a:pPr lvl="0"/>
            <a:r>
              <a:rPr lang="bg-BG" sz="2000" dirty="0"/>
              <a:t>Йерархична </a:t>
            </a:r>
            <a:r>
              <a:rPr lang="bg-BG" sz="2000" dirty="0" smtClean="0"/>
              <a:t>организация.</a:t>
            </a:r>
            <a:endParaRPr lang="bg-BG" sz="2000" b="1" dirty="0"/>
          </a:p>
          <a:p>
            <a:pPr lvl="0"/>
            <a:r>
              <a:rPr lang="bg-BG" sz="2000" dirty="0"/>
              <a:t>Ясни длъжностни характеристики.</a:t>
            </a:r>
            <a:endParaRPr lang="bg-BG" sz="2000" b="1" dirty="0"/>
          </a:p>
          <a:p>
            <a:pPr lvl="0"/>
            <a:r>
              <a:rPr lang="bg-BG" sz="2000" dirty="0"/>
              <a:t>Фиксирани ръководни </a:t>
            </a:r>
            <a:r>
              <a:rPr lang="bg-BG" sz="2000" dirty="0" smtClean="0"/>
              <a:t>правила</a:t>
            </a:r>
            <a:r>
              <a:rPr lang="en-US" sz="2000" dirty="0" smtClean="0"/>
              <a:t>. </a:t>
            </a:r>
            <a:endParaRPr lang="bg-BG" sz="2000" b="1" dirty="0"/>
          </a:p>
          <a:p>
            <a:pPr lvl="0"/>
            <a:r>
              <a:rPr lang="bg-BG" sz="2000" dirty="0"/>
              <a:t>Основна функция на управлението е комуникацията и привеждането в действие на правилата.</a:t>
            </a:r>
            <a:endParaRPr lang="bg-BG" sz="2000" b="1" dirty="0"/>
          </a:p>
          <a:p>
            <a:pPr lvl="0"/>
            <a:r>
              <a:rPr lang="bg-BG" sz="2000" dirty="0"/>
              <a:t>Управленските функции трябва да се реализират също съгласно правилата и без обръщане на специално внимание на хората.</a:t>
            </a:r>
            <a:endParaRPr lang="bg-BG" sz="2000" b="1" dirty="0"/>
          </a:p>
          <a:p>
            <a:pPr lvl="0"/>
            <a:r>
              <a:rPr lang="bg-BG" sz="2000" dirty="0"/>
              <a:t>Служителите трябва да се подбират въз основа на техните технически умения и в никакъв случай на случаен друг принцип.</a:t>
            </a:r>
            <a:endParaRPr lang="bg-BG" sz="2000" b="1" dirty="0"/>
          </a:p>
          <a:p>
            <a:pPr lvl="0"/>
            <a:r>
              <a:rPr lang="bg-BG" sz="2000" dirty="0" smtClean="0"/>
              <a:t>Система </a:t>
            </a:r>
            <a:r>
              <a:rPr lang="bg-BG" sz="2000" dirty="0"/>
              <a:t>за повишения на базата на възраст или постижения.</a:t>
            </a:r>
            <a:endParaRPr lang="bg-BG" sz="2000" b="1" dirty="0"/>
          </a:p>
          <a:p>
            <a:pPr lvl="0"/>
            <a:r>
              <a:rPr lang="bg-BG" sz="2000" dirty="0" smtClean="0"/>
              <a:t>Заплащане съответно </a:t>
            </a:r>
            <a:r>
              <a:rPr lang="bg-BG" sz="2000" dirty="0"/>
              <a:t>на ранга и прослуженото време.</a:t>
            </a:r>
            <a:endParaRPr lang="bg-BG" sz="2000" b="1" dirty="0"/>
          </a:p>
          <a:p>
            <a:pPr lvl="0"/>
            <a:r>
              <a:rPr lang="bg-BG" sz="2000" dirty="0"/>
              <a:t>Служителите трябва да бъдат дисциплинирани и контролирани.</a:t>
            </a:r>
            <a:endParaRPr lang="bg-BG" sz="2000" b="1" dirty="0"/>
          </a:p>
          <a:p>
            <a:pPr lvl="0"/>
            <a:r>
              <a:rPr lang="bg-BG" sz="2000" dirty="0"/>
              <a:t>Организацията трябва да бъде стабилна и способна да просъществува и при промяна в ръководството</a:t>
            </a:r>
            <a:r>
              <a:rPr lang="bg-BG" sz="2000" dirty="0" smtClean="0"/>
              <a:t>.</a:t>
            </a: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290050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Бюрократичен стил на </a:t>
            </a:r>
            <a:r>
              <a:rPr lang="bg-BG" b="1" dirty="0" smtClean="0">
                <a:effectLst/>
              </a:rPr>
              <a:t>управление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1519808"/>
            <a:ext cx="7920880" cy="5005536"/>
          </a:xfrm>
        </p:spPr>
        <p:txBody>
          <a:bodyPr>
            <a:noAutofit/>
          </a:bodyPr>
          <a:lstStyle/>
          <a:p>
            <a:pPr lvl="0"/>
            <a:r>
              <a:rPr lang="bg-BG" sz="2000" dirty="0"/>
              <a:t>Йерархична </a:t>
            </a:r>
            <a:r>
              <a:rPr lang="bg-BG" sz="2000" dirty="0" smtClean="0"/>
              <a:t>организация.</a:t>
            </a:r>
            <a:endParaRPr lang="bg-BG" sz="2000" b="1" dirty="0"/>
          </a:p>
          <a:p>
            <a:pPr lvl="0"/>
            <a:r>
              <a:rPr lang="bg-BG" sz="2000" dirty="0"/>
              <a:t>Ясни длъжностни характеристики.</a:t>
            </a:r>
            <a:endParaRPr lang="bg-BG" sz="2000" b="1" dirty="0"/>
          </a:p>
          <a:p>
            <a:pPr lvl="0"/>
            <a:r>
              <a:rPr lang="bg-BG" sz="2000" dirty="0"/>
              <a:t>Фиксирани ръководни </a:t>
            </a:r>
            <a:r>
              <a:rPr lang="bg-BG" sz="2000" dirty="0" smtClean="0"/>
              <a:t>правила</a:t>
            </a:r>
            <a:r>
              <a:rPr lang="en-US" sz="2000" dirty="0" smtClean="0"/>
              <a:t>. </a:t>
            </a:r>
            <a:endParaRPr lang="bg-BG" sz="2000" b="1" dirty="0"/>
          </a:p>
          <a:p>
            <a:pPr lvl="0"/>
            <a:r>
              <a:rPr lang="bg-BG" sz="2000" dirty="0"/>
              <a:t>Основна функция на управлението е комуникацията и привеждането в действие на правилата.</a:t>
            </a:r>
            <a:endParaRPr lang="bg-BG" sz="2000" b="1" dirty="0"/>
          </a:p>
          <a:p>
            <a:pPr lvl="0"/>
            <a:r>
              <a:rPr lang="bg-BG" sz="2000" dirty="0"/>
              <a:t>Управленските функции трябва да се реализират също съгласно правилата и без обръщане на специално внимание на хората.</a:t>
            </a:r>
            <a:endParaRPr lang="bg-BG" sz="2000" b="1" dirty="0"/>
          </a:p>
          <a:p>
            <a:pPr lvl="0"/>
            <a:r>
              <a:rPr lang="bg-BG" sz="2000" dirty="0"/>
              <a:t>Служителите трябва да се подбират въз основа на техните технически умения и в никакъв случай на случаен друг принцип.</a:t>
            </a:r>
            <a:endParaRPr lang="bg-BG" sz="2000" b="1" dirty="0"/>
          </a:p>
          <a:p>
            <a:pPr lvl="0"/>
            <a:r>
              <a:rPr lang="bg-BG" sz="2000" dirty="0" smtClean="0"/>
              <a:t>Система </a:t>
            </a:r>
            <a:r>
              <a:rPr lang="bg-BG" sz="2000" dirty="0"/>
              <a:t>за повишения на базата на възраст или постижения.</a:t>
            </a:r>
            <a:endParaRPr lang="bg-BG" sz="2000" b="1" dirty="0"/>
          </a:p>
          <a:p>
            <a:pPr lvl="0"/>
            <a:r>
              <a:rPr lang="bg-BG" sz="2000" dirty="0" smtClean="0"/>
              <a:t>Заплащане съответно </a:t>
            </a:r>
            <a:r>
              <a:rPr lang="bg-BG" sz="2000" dirty="0"/>
              <a:t>на ранга и прослуженото време.</a:t>
            </a:r>
            <a:endParaRPr lang="bg-BG" sz="2000" b="1" dirty="0"/>
          </a:p>
          <a:p>
            <a:pPr lvl="0"/>
            <a:r>
              <a:rPr lang="bg-BG" sz="2000" dirty="0"/>
              <a:t>Служителите трябва да бъдат дисциплинирани и контролирани.</a:t>
            </a:r>
            <a:endParaRPr lang="bg-BG" sz="2000" b="1" dirty="0"/>
          </a:p>
          <a:p>
            <a:pPr lvl="0"/>
            <a:r>
              <a:rPr lang="bg-BG" sz="2000" dirty="0"/>
              <a:t>Организацията трябва да бъде стабилна и способна да просъществува и при промяна в ръководството</a:t>
            </a:r>
            <a:r>
              <a:rPr lang="bg-BG" sz="2000" dirty="0" smtClean="0"/>
              <a:t>.</a:t>
            </a:r>
            <a:endParaRPr lang="bg-BG" sz="2000" b="1" dirty="0"/>
          </a:p>
        </p:txBody>
      </p:sp>
      <p:sp>
        <p:nvSpPr>
          <p:cNvPr id="4" name="Текстово поле 3"/>
          <p:cNvSpPr txBox="1"/>
          <p:nvPr/>
        </p:nvSpPr>
        <p:spPr>
          <a:xfrm rot="20669818">
            <a:off x="1888697" y="2500852"/>
            <a:ext cx="5904656" cy="156966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C00000"/>
                </a:solidFill>
              </a:rPr>
              <a:t>Обективност и </a:t>
            </a:r>
            <a:r>
              <a:rPr lang="bg-BG" sz="2400" b="1" dirty="0" err="1" smtClean="0">
                <a:solidFill>
                  <a:srgbClr val="C00000"/>
                </a:solidFill>
              </a:rPr>
              <a:t>систематизираност</a:t>
            </a:r>
            <a:r>
              <a:rPr lang="bg-BG" sz="2400" b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bg-BG" sz="2400" b="1" dirty="0" smtClean="0">
                <a:solidFill>
                  <a:srgbClr val="C00000"/>
                </a:solidFill>
              </a:rPr>
              <a:t>Липса на ефективност.</a:t>
            </a:r>
          </a:p>
          <a:p>
            <a:pPr algn="ctr"/>
            <a:r>
              <a:rPr lang="bg-BG" sz="2400" b="1" dirty="0" smtClean="0">
                <a:solidFill>
                  <a:srgbClr val="C00000"/>
                </a:solidFill>
              </a:rPr>
              <a:t>Пропуски в задоволяване нуждите на потребителите.</a:t>
            </a:r>
            <a:endParaRPr lang="bg-BG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1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effectLst/>
              </a:rPr>
              <a:t>Професионален мениджърски стил на </a:t>
            </a:r>
            <a:r>
              <a:rPr lang="bg-BG" b="1" dirty="0" smtClean="0">
                <a:effectLst/>
              </a:rPr>
              <a:t>управление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15616" y="1652736"/>
            <a:ext cx="7746064" cy="48006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bg-BG" dirty="0"/>
              <a:t>Основна функция е постигането на целите на организацията чрез ефективно и ефикасно разгръщане на човешки, материални и финансови ресурси.</a:t>
            </a:r>
            <a:endParaRPr lang="bg-BG" b="1" dirty="0"/>
          </a:p>
          <a:p>
            <a:pPr lvl="0"/>
            <a:r>
              <a:rPr lang="bg-BG" dirty="0"/>
              <a:t>Ролята на мениджъра е аналогична на диригент.</a:t>
            </a:r>
            <a:endParaRPr lang="bg-BG" b="1" dirty="0"/>
          </a:p>
          <a:p>
            <a:pPr lvl="0"/>
            <a:r>
              <a:rPr lang="bg-BG" dirty="0"/>
              <a:t>Работата на мениджъра се състои в планиране, организиране, подбор на персонал и неговото развитие, общуване, мотивиране и измерване.</a:t>
            </a:r>
            <a:endParaRPr lang="bg-BG" b="1" dirty="0"/>
          </a:p>
          <a:p>
            <a:pPr lvl="0"/>
            <a:r>
              <a:rPr lang="bg-BG" dirty="0"/>
              <a:t>Управлението е обективна функция и е базирана на отговорност за постигане на резултати.</a:t>
            </a:r>
            <a:endParaRPr lang="bg-BG" b="1" dirty="0"/>
          </a:p>
          <a:p>
            <a:pPr lvl="0"/>
            <a:r>
              <a:rPr lang="bg-BG" dirty="0"/>
              <a:t>Ефективните мениджъри поставят цели и после ги преследват последователно.</a:t>
            </a:r>
            <a:endParaRPr lang="bg-BG" b="1" dirty="0"/>
          </a:p>
          <a:p>
            <a:pPr lvl="0"/>
            <a:r>
              <a:rPr lang="bg-BG" dirty="0"/>
              <a:t>Мениджмънта е професия като всички останали.</a:t>
            </a:r>
            <a:endParaRPr lang="bg-BG" b="1" dirty="0"/>
          </a:p>
          <a:p>
            <a:pPr lvl="0"/>
            <a:r>
              <a:rPr lang="bg-BG" dirty="0"/>
              <a:t>Професионални мениджъри гледат на мениджмънта като на кариера.</a:t>
            </a:r>
            <a:endParaRPr lang="bg-BG" b="1" dirty="0"/>
          </a:p>
          <a:p>
            <a:pPr lvl="0"/>
            <a:r>
              <a:rPr lang="bg-BG" dirty="0"/>
              <a:t>Необходима е подготовка като за всяка професия.</a:t>
            </a:r>
            <a:endParaRPr lang="bg-BG" b="1" dirty="0"/>
          </a:p>
          <a:p>
            <a:pPr lvl="0"/>
            <a:r>
              <a:rPr lang="bg-BG" dirty="0"/>
              <a:t>Необходимо е самоусъвършенстване.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00857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ънцестоене">
  <a:themeElements>
    <a:clrScheme name="Слънцестоен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лънцестоен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лънцестоен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1415</Words>
  <Application>Microsoft Office PowerPoint</Application>
  <PresentationFormat>On-screen Show (4:3)</PresentationFormat>
  <Paragraphs>180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Cambria</vt:lpstr>
      <vt:lpstr>Corbel</vt:lpstr>
      <vt:lpstr>Gill Sans MT</vt:lpstr>
      <vt:lpstr>Times New Roman</vt:lpstr>
      <vt:lpstr>Verdana</vt:lpstr>
      <vt:lpstr>Wingdings</vt:lpstr>
      <vt:lpstr>Wingdings 2</vt:lpstr>
      <vt:lpstr>Слънцестоене</vt:lpstr>
      <vt:lpstr>CorelDRAW.Graphic.10</vt:lpstr>
      <vt:lpstr>PowerPoint Presentation</vt:lpstr>
      <vt:lpstr>PowerPoint Presentation</vt:lpstr>
      <vt:lpstr>Стилове на управление</vt:lpstr>
      <vt:lpstr>PowerPoint Presentation</vt:lpstr>
      <vt:lpstr>Манипулативен стил на управление</vt:lpstr>
      <vt:lpstr>Манипулативен стил на управление</vt:lpstr>
      <vt:lpstr>Бюрократичен стил на управление</vt:lpstr>
      <vt:lpstr>Бюрократичен стил на управление</vt:lpstr>
      <vt:lpstr>Професионален мениджърски стил на управление</vt:lpstr>
      <vt:lpstr>Трансформиращ стил на управление</vt:lpstr>
      <vt:lpstr>Подходи за направляване на служителите към отговорни действия</vt:lpstr>
      <vt:lpstr>Подход ориентиран към подчинението</vt:lpstr>
      <vt:lpstr>Подход ориентиран към подчинението</vt:lpstr>
      <vt:lpstr>Подход ориентиран към ценностите </vt:lpstr>
      <vt:lpstr>Подход ориентиран към ценностите </vt:lpstr>
      <vt:lpstr>PowerPoint Presentation</vt:lpstr>
      <vt:lpstr>Недостатъци на подхода ориентиран към подчинението</vt:lpstr>
      <vt:lpstr>Недостатъци на подхода ориентиран към ценностите</vt:lpstr>
      <vt:lpstr>Типове личности според стратегията за вземане на етично решение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УПРАВЛЕНСКА И ОРГАНИЗАЦИОННА ЕТИКА</dc:title>
  <dc:creator>Doc.Aleкsandrova</dc:creator>
  <cp:lastModifiedBy>Silviya Aleksandrova</cp:lastModifiedBy>
  <cp:revision>18</cp:revision>
  <dcterms:created xsi:type="dcterms:W3CDTF">2014-04-10T18:50:43Z</dcterms:created>
  <dcterms:modified xsi:type="dcterms:W3CDTF">2020-03-23T18:41:29Z</dcterms:modified>
</cp:coreProperties>
</file>