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16" y="-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5BCAF25-A5A1-455E-B106-92D4F3E42EE0}" type="datetimeFigureOut">
              <a:rPr lang="bg-BG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5B7B90D-4A4B-4F03-9F55-06F73F9CAC3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49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8D0979-2DCA-46BD-B9B4-8538E4C6A764}" type="datetimeFigureOut">
              <a:rPr lang="bg-BG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noProof="0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smtClean="0"/>
              <a:t>Второ ниво</a:t>
            </a:r>
          </a:p>
          <a:p>
            <a:pPr lvl="2"/>
            <a:r>
              <a:rPr lang="bg-BG" noProof="0" smtClean="0"/>
              <a:t>Трето ниво</a:t>
            </a:r>
          </a:p>
          <a:p>
            <a:pPr lvl="3"/>
            <a:r>
              <a:rPr lang="bg-BG" noProof="0" smtClean="0"/>
              <a:t>Четвърто ниво</a:t>
            </a:r>
          </a:p>
          <a:p>
            <a:pPr lvl="4"/>
            <a:r>
              <a:rPr lang="bg-BG" noProof="0" smtClean="0"/>
              <a:t>Пето ниво</a:t>
            </a:r>
            <a:endParaRPr lang="bg-BG" noProof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B19A98-F478-413C-B548-A320294A5A4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88718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03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CECBF99-D62A-4F15-9FBC-5ADA0EA88B4D}" type="datetimeFigureOut">
              <a:rPr lang="bg-BG" smtClean="0"/>
              <a:pPr>
                <a:defRPr/>
              </a:pPr>
              <a:t>23.3.2020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6F862BC-CAFD-4FDC-8389-47D51C387C8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627784" y="1412776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932792" y="680517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792" y="680517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86381" y="1287555"/>
            <a:ext cx="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166015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922222" y="680517"/>
            <a:ext cx="7416824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МЕДИЦИНСКИ УНИВЕРСИТЕТ –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ФАКУЛТЕТ „ОБЩЕСТВЕНО ЗДРАВЕ“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kumimoji="0" lang="bg-BG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КАТЕДРА „ОБЩЕСТВЕНОЗДРАВНИ НАУКИ“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913185" y="1964371"/>
            <a:ext cx="2218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Лекция </a:t>
            </a:r>
            <a:r>
              <a:rPr kumimoji="0" lang="bg-BG" altLang="bg-BG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№5</a:t>
            </a:r>
            <a:endParaRPr kumimoji="0" lang="bg-BG" altLang="bg-BG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1138412" y="5512590"/>
            <a:ext cx="68671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Проф. д-р Силвия Александрова-Янкуловска, </a:t>
            </a:r>
            <a:r>
              <a:rPr kumimoji="0" lang="bg-BG" altLang="bg-BG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д.м.н</a:t>
            </a:r>
            <a:r>
              <a:rPr kumimoji="0" lang="bg-BG" alt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.</a:t>
            </a: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755576" y="3140968"/>
            <a:ext cx="77768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altLang="bg-BG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ОРГАНИЗАЦИОННА ЕТИКА</a:t>
            </a:r>
            <a:endParaRPr kumimoji="0" lang="bg-BG" altLang="bg-BG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05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Картина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16123" y="-995026"/>
            <a:ext cx="6120682" cy="892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4897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i="1" dirty="0" smtClean="0"/>
              <a:t>Приоритизиране </a:t>
            </a:r>
            <a:r>
              <a:rPr lang="bg-BG" i="1" dirty="0"/>
              <a:t>на </a:t>
            </a:r>
            <a:r>
              <a:rPr lang="bg-BG" i="1" dirty="0" err="1" smtClean="0"/>
              <a:t>стейкхолдерите</a:t>
            </a:r>
            <a:r>
              <a:rPr lang="bg-BG" i="1" dirty="0" smtClean="0"/>
              <a:t> в </a:t>
            </a:r>
            <a:r>
              <a:rPr lang="bg-BG" i="1" dirty="0" err="1" smtClean="0"/>
              <a:t>здраеопазването</a:t>
            </a:r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bg-BG" dirty="0" smtClean="0"/>
              <a:t>Здравни </a:t>
            </a:r>
            <a:r>
              <a:rPr lang="bg-BG" dirty="0"/>
              <a:t>грижи за </a:t>
            </a:r>
            <a:r>
              <a:rPr lang="bg-BG" dirty="0" smtClean="0"/>
              <a:t>пациентите</a:t>
            </a:r>
          </a:p>
          <a:p>
            <a:pPr marL="514350" lvl="0" indent="-514350">
              <a:buAutoNum type="arabicPeriod"/>
            </a:pPr>
            <a:r>
              <a:rPr lang="bg-BG" dirty="0" smtClean="0"/>
              <a:t>Експертиза </a:t>
            </a:r>
            <a:r>
              <a:rPr lang="bg-BG" dirty="0"/>
              <a:t>на медицинските </a:t>
            </a:r>
            <a:r>
              <a:rPr lang="bg-BG" dirty="0" smtClean="0"/>
              <a:t>професионалисти</a:t>
            </a:r>
          </a:p>
          <a:p>
            <a:pPr marL="514350" lvl="0" indent="-514350">
              <a:buAutoNum type="arabicPeriod"/>
            </a:pPr>
            <a:r>
              <a:rPr lang="bg-BG" dirty="0" smtClean="0"/>
              <a:t>Други</a:t>
            </a:r>
            <a:r>
              <a:rPr lang="bg-BG" dirty="0"/>
              <a:t>: </a:t>
            </a:r>
          </a:p>
          <a:p>
            <a:pPr lvl="1" hangingPunct="0"/>
            <a:r>
              <a:rPr lang="bg-BG" dirty="0"/>
              <a:t>3.1. Обществено здраве (превантивни програми)</a:t>
            </a:r>
          </a:p>
          <a:p>
            <a:pPr lvl="1" hangingPunct="0"/>
            <a:r>
              <a:rPr lang="bg-BG" dirty="0"/>
              <a:t>3.2. Непосрещнати здравни нужди (на здравно неосигурените лица)</a:t>
            </a:r>
          </a:p>
          <a:p>
            <a:pPr lvl="1" hangingPunct="0"/>
            <a:r>
              <a:rPr lang="bg-BG" dirty="0"/>
              <a:t>3.</a:t>
            </a:r>
            <a:r>
              <a:rPr lang="bg-BG" dirty="0" err="1"/>
              <a:t>3</a:t>
            </a:r>
            <a:r>
              <a:rPr lang="bg-BG" dirty="0"/>
              <a:t>. Подкрепа на социални реформи</a:t>
            </a:r>
          </a:p>
          <a:p>
            <a:pPr lvl="1" hangingPunct="0"/>
            <a:r>
              <a:rPr lang="bg-BG" dirty="0"/>
              <a:t>3.4. Взаимоотношения с клиничния персонал, управата и другите професионалисти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99524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Изграждане на етична </a:t>
            </a:r>
            <a:r>
              <a:rPr lang="bg-BG" b="1" dirty="0" smtClean="0">
                <a:effectLst/>
              </a:rPr>
              <a:t>инфраструктура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15616" y="1905744"/>
            <a:ext cx="7498080" cy="4691608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bg-BG" dirty="0"/>
              <a:t>Провеждане на официален процес на изясняване и артикулиране на ценностите на организацията и обвързването им с мисията и визията й</a:t>
            </a:r>
            <a:r>
              <a:rPr lang="bg-BG" dirty="0" smtClean="0"/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bg-BG" dirty="0"/>
              <a:t>Подпомагане на комуникацията и осъзнаване на етиката и етичните </a:t>
            </a:r>
            <a:r>
              <a:rPr lang="bg-BG" dirty="0" smtClean="0"/>
              <a:t>проблеми.</a:t>
            </a:r>
          </a:p>
          <a:p>
            <a:pPr marL="596646" indent="-514350">
              <a:buFont typeface="+mj-lt"/>
              <a:buAutoNum type="arabicPeriod"/>
            </a:pPr>
            <a:r>
              <a:rPr lang="bg-BG" dirty="0"/>
              <a:t>Създаване на структури, които насърчават и подкрепят организационната </a:t>
            </a:r>
            <a:r>
              <a:rPr lang="bg-BG" dirty="0" smtClean="0"/>
              <a:t>култура.</a:t>
            </a:r>
          </a:p>
          <a:p>
            <a:pPr marL="596646" indent="-514350">
              <a:buFont typeface="+mj-lt"/>
              <a:buAutoNum type="arabicPeriod"/>
            </a:pPr>
            <a:r>
              <a:rPr lang="bg-BG" dirty="0"/>
              <a:t>Създаване на процес на проследяване и получаване на обратна връзка за етичните </a:t>
            </a:r>
            <a:r>
              <a:rPr lang="bg-BG" dirty="0" smtClean="0"/>
              <a:t>постижения.</a:t>
            </a:r>
            <a:endParaRPr lang="bg-B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67544" y="2204864"/>
            <a:ext cx="432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endParaRPr lang="bg-BG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660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432560" y="876696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bg-BG" sz="4400" b="1" dirty="0">
                <a:effectLst/>
              </a:rPr>
              <a:t>Взаимоотношения на организациите с други структури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25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350768"/>
              </p:ext>
            </p:extLst>
          </p:nvPr>
        </p:nvGraphicFramePr>
        <p:xfrm>
          <a:off x="251520" y="260648"/>
          <a:ext cx="8640960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800" b="1" i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С термина социална отговорност се означава фокусирането на бизнеса върху изпълнението на икономическите, законовите, етичните и </a:t>
                      </a:r>
                      <a:r>
                        <a:rPr lang="bg-BG" sz="2800" b="1" i="1" cap="none" spc="0" dirty="0" err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филантропските</a:t>
                      </a:r>
                      <a:r>
                        <a:rPr lang="bg-BG" sz="2800" b="1" i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отговорности към заинтересованите страни (стейкхолдерите).</a:t>
                      </a:r>
                      <a:endParaRPr lang="bg-BG" sz="2800" b="1" i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74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94968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i="1" dirty="0">
                <a:effectLst/>
              </a:rPr>
              <a:t>П</a:t>
            </a:r>
            <a:r>
              <a:rPr lang="bg-BG" i="1" dirty="0" smtClean="0">
                <a:effectLst/>
              </a:rPr>
              <a:t>одходи </a:t>
            </a:r>
            <a:r>
              <a:rPr lang="bg-BG" i="1" dirty="0">
                <a:effectLst/>
              </a:rPr>
              <a:t>на социална отчетност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536" y="1817440"/>
            <a:ext cx="8496944" cy="5040560"/>
          </a:xfrm>
        </p:spPr>
        <p:txBody>
          <a:bodyPr>
            <a:noAutofit/>
          </a:bodyPr>
          <a:lstStyle/>
          <a:p>
            <a:pPr lvl="0"/>
            <a:r>
              <a:rPr lang="bg-BG" b="1" dirty="0">
                <a:solidFill>
                  <a:schemeClr val="accent3"/>
                </a:solidFill>
              </a:rPr>
              <a:t>Етична отчетност </a:t>
            </a:r>
            <a:r>
              <a:rPr lang="bg-BG" dirty="0"/>
              <a:t>– публична отчетност с цел начертаване на бъдещи действия на базата на продължаващ диалог със стейкхолдерите.</a:t>
            </a:r>
            <a:endParaRPr lang="bg-BG" b="1" dirty="0"/>
          </a:p>
          <a:p>
            <a:pPr lvl="0"/>
            <a:r>
              <a:rPr lang="bg-BG" b="1" dirty="0">
                <a:solidFill>
                  <a:schemeClr val="accent3"/>
                </a:solidFill>
              </a:rPr>
              <a:t>Етичен одит </a:t>
            </a:r>
            <a:r>
              <a:rPr lang="bg-BG" dirty="0"/>
              <a:t>– регулярен, външен процес за измерване, докладване и подобряване на постиженията на организацията в областта на етиката;</a:t>
            </a:r>
            <a:endParaRPr lang="bg-BG" b="1" dirty="0"/>
          </a:p>
          <a:p>
            <a:pPr lvl="0"/>
            <a:r>
              <a:rPr lang="bg-BG" b="1" dirty="0">
                <a:solidFill>
                  <a:schemeClr val="accent3"/>
                </a:solidFill>
              </a:rPr>
              <a:t>Корпоративна обществена ангажираност </a:t>
            </a:r>
            <a:r>
              <a:rPr lang="bg-BG" dirty="0"/>
              <a:t>– описание и измерване на обществената ангажираност чрез политики и дейности.</a:t>
            </a:r>
            <a:endParaRPr lang="bg-BG" b="1" dirty="0"/>
          </a:p>
          <a:p>
            <a:pPr lvl="0"/>
            <a:r>
              <a:rPr lang="bg-BG" b="1" dirty="0">
                <a:solidFill>
                  <a:schemeClr val="accent3"/>
                </a:solidFill>
              </a:rPr>
              <a:t>Социален баланс </a:t>
            </a:r>
            <a:r>
              <a:rPr lang="bg-BG" dirty="0"/>
              <a:t>– финансово обобщение на разходите, свързани със социални дейности</a:t>
            </a:r>
            <a:r>
              <a:rPr lang="bg-BG" dirty="0" smtClean="0"/>
              <a:t>.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19028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i="1" dirty="0">
                <a:effectLst/>
              </a:rPr>
              <a:t>П</a:t>
            </a:r>
            <a:r>
              <a:rPr lang="bg-BG" i="1" dirty="0" smtClean="0">
                <a:effectLst/>
              </a:rPr>
              <a:t>одходи </a:t>
            </a:r>
            <a:r>
              <a:rPr lang="bg-BG" i="1" dirty="0">
                <a:effectLst/>
              </a:rPr>
              <a:t>на социална отчетност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90066" y="1817440"/>
            <a:ext cx="8496944" cy="5040560"/>
          </a:xfrm>
        </p:spPr>
        <p:txBody>
          <a:bodyPr>
            <a:noAutofit/>
          </a:bodyPr>
          <a:lstStyle/>
          <a:p>
            <a:pPr lvl="0"/>
            <a:r>
              <a:rPr lang="bg-BG" b="1" dirty="0" smtClean="0">
                <a:solidFill>
                  <a:schemeClr val="accent3"/>
                </a:solidFill>
              </a:rPr>
              <a:t>Социален </a:t>
            </a:r>
            <a:r>
              <a:rPr lang="bg-BG" b="1" dirty="0">
                <a:solidFill>
                  <a:schemeClr val="accent3"/>
                </a:solidFill>
              </a:rPr>
              <a:t>одит </a:t>
            </a:r>
            <a:r>
              <a:rPr lang="bg-BG" dirty="0"/>
              <a:t>– регулярен, външен процес на измерване, докладване и подобряване на социалните постижения на организацията.</a:t>
            </a:r>
            <a:endParaRPr lang="bg-BG" b="1" dirty="0"/>
          </a:p>
          <a:p>
            <a:pPr lvl="0"/>
            <a:r>
              <a:rPr lang="bg-BG" b="1" dirty="0">
                <a:solidFill>
                  <a:schemeClr val="accent3"/>
                </a:solidFill>
              </a:rPr>
              <a:t>Социален годишен доклад </a:t>
            </a:r>
            <a:r>
              <a:rPr lang="bg-BG" dirty="0"/>
              <a:t>върху постиженията на организацията базиран на социални, етични, управленски критерии и такива за ефектите върху околната среда.</a:t>
            </a:r>
            <a:endParaRPr lang="bg-BG" b="1" dirty="0"/>
          </a:p>
          <a:p>
            <a:pPr lvl="0"/>
            <a:r>
              <a:rPr lang="bg-BG" b="1" dirty="0">
                <a:solidFill>
                  <a:schemeClr val="accent3"/>
                </a:solidFill>
              </a:rPr>
              <a:t>Изявление на основните ценности и принципи </a:t>
            </a:r>
            <a:r>
              <a:rPr lang="bg-BG" dirty="0"/>
              <a:t>на организацията за постигане на финансовите, социалните цели и целите по отношение на околната среда.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19707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41406" y="18864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i="1" dirty="0">
                <a:effectLst/>
              </a:rPr>
              <a:t>Рамка на социална </a:t>
            </a:r>
            <a:r>
              <a:rPr lang="bg-BG" i="1" dirty="0" smtClean="0">
                <a:effectLst/>
              </a:rPr>
              <a:t>отчетност</a:t>
            </a:r>
            <a:endParaRPr lang="bg-BG" dirty="0"/>
          </a:p>
        </p:txBody>
      </p:sp>
      <p:pic>
        <p:nvPicPr>
          <p:cNvPr id="6146" name="Картина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608" y="1150590"/>
            <a:ext cx="6709676" cy="5682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917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>
                <a:effectLst/>
              </a:rPr>
              <a:t>Теория на </a:t>
            </a:r>
            <a:r>
              <a:rPr lang="bg-BG" b="1" dirty="0" smtClean="0">
                <a:effectLst/>
              </a:rPr>
              <a:t>стейкхолдерите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400" dirty="0"/>
              <a:t>П</a:t>
            </a:r>
            <a:r>
              <a:rPr lang="bg-BG" sz="2400" dirty="0" smtClean="0"/>
              <a:t>одход </a:t>
            </a:r>
            <a:r>
              <a:rPr lang="bg-BG" sz="2400" dirty="0"/>
              <a:t>на организационната етика, който изрично взема под внимание различните взаимоотношения на организацията с всички страни (индивидуални и колективни), с които работи. </a:t>
            </a:r>
            <a:endParaRPr lang="bg-BG" sz="2400" dirty="0" smtClean="0"/>
          </a:p>
          <a:p>
            <a:r>
              <a:rPr lang="bg-BG" sz="2400" dirty="0" smtClean="0"/>
              <a:t>Стъпки в прилагането:</a:t>
            </a:r>
          </a:p>
          <a:p>
            <a:pPr lvl="1"/>
            <a:r>
              <a:rPr lang="bg-BG" sz="2000" dirty="0" smtClean="0"/>
              <a:t>Аналитична стъпка – идентифициране на заинтересованите страни</a:t>
            </a:r>
          </a:p>
          <a:p>
            <a:pPr lvl="1"/>
            <a:r>
              <a:rPr lang="bg-BG" sz="2000" dirty="0" smtClean="0"/>
              <a:t>Нормативна стъпка</a:t>
            </a:r>
          </a:p>
          <a:p>
            <a:r>
              <a:rPr lang="bg-BG" sz="2400" dirty="0"/>
              <a:t>Приоритетът на един </a:t>
            </a:r>
            <a:r>
              <a:rPr lang="bg-BG" sz="2400" dirty="0" err="1"/>
              <a:t>стейкхолдер</a:t>
            </a:r>
            <a:r>
              <a:rPr lang="bg-BG" sz="2400" dirty="0"/>
              <a:t> пред друг се изяснява чрез мисията и идеологията на </a:t>
            </a:r>
            <a:r>
              <a:rPr lang="bg-BG" sz="2400" dirty="0" smtClean="0"/>
              <a:t>организацията. </a:t>
            </a:r>
          </a:p>
        </p:txBody>
      </p:sp>
    </p:spTree>
    <p:extLst>
      <p:ext uri="{BB962C8B-B14F-4D97-AF65-F5344CB8AC3E}">
        <p14:creationId xmlns:p14="http://schemas.microsoft.com/office/powerpoint/2010/main" val="113236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>
                <a:effectLst/>
              </a:rPr>
              <a:t>Теория на </a:t>
            </a:r>
            <a:r>
              <a:rPr lang="bg-BG" b="1" dirty="0" smtClean="0">
                <a:effectLst/>
              </a:rPr>
              <a:t>стейкхолдерите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400" dirty="0"/>
              <a:t>П</a:t>
            </a:r>
            <a:r>
              <a:rPr lang="bg-BG" sz="2400" dirty="0" smtClean="0"/>
              <a:t>одход </a:t>
            </a:r>
            <a:r>
              <a:rPr lang="bg-BG" sz="2400" dirty="0"/>
              <a:t>на организационната етика, който изрично взема под внимание различните взаимоотношения на организацията с всички страни (индивидуални и колективни), с които работи. </a:t>
            </a:r>
            <a:endParaRPr lang="bg-BG" sz="2400" dirty="0" smtClean="0"/>
          </a:p>
          <a:p>
            <a:r>
              <a:rPr lang="bg-BG" sz="2400" dirty="0" smtClean="0"/>
              <a:t>Стъпки в прилагането:</a:t>
            </a:r>
          </a:p>
          <a:p>
            <a:pPr lvl="1"/>
            <a:r>
              <a:rPr lang="bg-BG" sz="2000" dirty="0" smtClean="0"/>
              <a:t>Аналитична стъпка – идентифициране на заинтересованите страни</a:t>
            </a:r>
          </a:p>
          <a:p>
            <a:pPr lvl="1"/>
            <a:r>
              <a:rPr lang="bg-BG" sz="2000" dirty="0" smtClean="0"/>
              <a:t>Нормативна стъпка</a:t>
            </a:r>
          </a:p>
          <a:p>
            <a:r>
              <a:rPr lang="bg-BG" sz="2400" dirty="0"/>
              <a:t>Приоритетът на един </a:t>
            </a:r>
            <a:r>
              <a:rPr lang="bg-BG" sz="2400" dirty="0" err="1"/>
              <a:t>стейкхолдер</a:t>
            </a:r>
            <a:r>
              <a:rPr lang="bg-BG" sz="2400" dirty="0"/>
              <a:t> пред друг се изяснява чрез мисията и идеологията на </a:t>
            </a:r>
            <a:r>
              <a:rPr lang="bg-BG" sz="2400" dirty="0" smtClean="0"/>
              <a:t>организацията. </a:t>
            </a:r>
          </a:p>
        </p:txBody>
      </p:sp>
      <p:sp>
        <p:nvSpPr>
          <p:cNvPr id="4" name="Текстово поле 3"/>
          <p:cNvSpPr txBox="1"/>
          <p:nvPr/>
        </p:nvSpPr>
        <p:spPr>
          <a:xfrm rot="20622181">
            <a:off x="929235" y="2587942"/>
            <a:ext cx="7848872" cy="1938992"/>
          </a:xfrm>
          <a:prstGeom prst="rect">
            <a:avLst/>
          </a:prstGeom>
          <a:solidFill>
            <a:schemeClr val="accent2">
              <a:lumMod val="20000"/>
              <a:lumOff val="80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i="1" dirty="0" err="1">
                <a:solidFill>
                  <a:schemeClr val="accent3"/>
                </a:solidFill>
              </a:rPr>
              <a:t>Стейкхолдер</a:t>
            </a:r>
            <a:r>
              <a:rPr lang="bg-BG" sz="2000" dirty="0">
                <a:solidFill>
                  <a:schemeClr val="accent3"/>
                </a:solidFill>
              </a:rPr>
              <a:t> </a:t>
            </a:r>
            <a:r>
              <a:rPr lang="bg-BG" sz="2000" dirty="0"/>
              <a:t>е всяко лице или група, което влиза в някое от следните взаимоотношения с организацията: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bg-BG" sz="2000" dirty="0"/>
              <a:t>спомага за определяне на мисията и целите на организацията;</a:t>
            </a:r>
            <a:endParaRPr lang="bg-BG" sz="2000" b="1" dirty="0"/>
          </a:p>
          <a:p>
            <a:pPr marL="342900" lvl="0" indent="-342900">
              <a:buFont typeface="Wingdings" pitchFamily="2" charset="2"/>
              <a:buChar char="§"/>
            </a:pPr>
            <a:r>
              <a:rPr lang="bg-BG" sz="2000" dirty="0"/>
              <a:t>е жизненоважно за оцеляването и благоденствието на организацията или</a:t>
            </a:r>
            <a:endParaRPr lang="bg-BG" sz="2000" b="1" dirty="0"/>
          </a:p>
          <a:p>
            <a:pPr marL="342900" indent="-342900">
              <a:buFont typeface="Wingdings" pitchFamily="2" charset="2"/>
              <a:buChar char="§"/>
            </a:pPr>
            <a:r>
              <a:rPr lang="bg-BG" sz="2000" b="1" dirty="0"/>
              <a:t>е най-силно засегнато от организацията и дейността </a:t>
            </a:r>
            <a:r>
              <a:rPr lang="bg-BG" sz="2000" b="1" dirty="0" smtClean="0"/>
              <a:t>й</a:t>
            </a:r>
            <a:r>
              <a:rPr lang="en-US" sz="2000" b="1" smtClean="0"/>
              <a:t>.</a:t>
            </a:r>
            <a:r>
              <a:rPr lang="bg-BG" sz="2000" b="1" smtClean="0"/>
              <a:t> 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0930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1310</TotalTime>
  <Words>464</Words>
  <Application>Microsoft Office PowerPoint</Application>
  <PresentationFormat>On-screen Show (4:3)</PresentationFormat>
  <Paragraphs>49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Calibri</vt:lpstr>
      <vt:lpstr>Cambria</vt:lpstr>
      <vt:lpstr>Century Gothic</vt:lpstr>
      <vt:lpstr>Times New Roman</vt:lpstr>
      <vt:lpstr>Wingdings</vt:lpstr>
      <vt:lpstr>Apothecary</vt:lpstr>
      <vt:lpstr>CorelDRAW.Graphic.10</vt:lpstr>
      <vt:lpstr>PowerPoint Presentation</vt:lpstr>
      <vt:lpstr>Изграждане на етична инфраструктура</vt:lpstr>
      <vt:lpstr>Взаимоотношения на организациите с други структури</vt:lpstr>
      <vt:lpstr>PowerPoint Presentation</vt:lpstr>
      <vt:lpstr>Подходи на социална отчетност</vt:lpstr>
      <vt:lpstr>Подходи на социална отчетност</vt:lpstr>
      <vt:lpstr>Рамка на социална отчетност</vt:lpstr>
      <vt:lpstr>Теория на стейкхолдерите</vt:lpstr>
      <vt:lpstr>Теория на стейкхолдерите</vt:lpstr>
      <vt:lpstr>PowerPoint Presentation</vt:lpstr>
      <vt:lpstr>Приоритизиране на стейкхолдерите в здраеопазването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Doc.Alexsandrova</dc:creator>
  <cp:lastModifiedBy>Silviya Aleksandrova</cp:lastModifiedBy>
  <cp:revision>98</cp:revision>
  <dcterms:created xsi:type="dcterms:W3CDTF">2013-03-03T20:22:38Z</dcterms:created>
  <dcterms:modified xsi:type="dcterms:W3CDTF">2020-03-23T19:25:30Z</dcterms:modified>
</cp:coreProperties>
</file>