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75" r:id="rId2"/>
    <p:sldId id="264" r:id="rId3"/>
    <p:sldId id="265" r:id="rId4"/>
    <p:sldId id="266" r:id="rId5"/>
    <p:sldId id="267" r:id="rId6"/>
    <p:sldId id="268" r:id="rId7"/>
    <p:sldId id="272" r:id="rId8"/>
    <p:sldId id="273" r:id="rId9"/>
    <p:sldId id="269" r:id="rId10"/>
    <p:sldId id="270" r:id="rId11"/>
    <p:sldId id="271" r:id="rId12"/>
    <p:sldId id="257" r:id="rId13"/>
    <p:sldId id="259" r:id="rId14"/>
    <p:sldId id="258" r:id="rId15"/>
    <p:sldId id="274" r:id="rId16"/>
    <p:sldId id="260" r:id="rId17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72064-ADB6-42A0-8AF0-DE4D352B8EE4}" type="datetimeFigureOut">
              <a:rPr lang="bg-BG" smtClean="0"/>
              <a:t>23.3.2020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1BB0-5561-4759-AF6B-97EC399D74CC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842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90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7A1E8-CF6E-4D65-84FB-05332DF6D4A5}" type="slidenum">
              <a:rPr kumimoji="0" lang="bg-BG" altLang="bg-BG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90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bg-BG" altLang="bg-BG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bg-BG" altLang="bg-BG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5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69CB-FE1C-41B5-A02C-89AF7B4E1006}" type="datetimeFigureOut">
              <a:rPr lang="bg-BG" smtClean="0"/>
              <a:pPr/>
              <a:t>23.3.2020 г.</a:t>
            </a:fld>
            <a:endParaRPr lang="bg-BG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3A0945-7ACA-460A-BEE8-5EF47444373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69CB-FE1C-41B5-A02C-89AF7B4E1006}" type="datetimeFigureOut">
              <a:rPr lang="bg-BG" smtClean="0"/>
              <a:pPr/>
              <a:t>23.3.2020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0945-7ACA-460A-BEE8-5EF47444373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69CB-FE1C-41B5-A02C-89AF7B4E1006}" type="datetimeFigureOut">
              <a:rPr lang="bg-BG" smtClean="0"/>
              <a:pPr/>
              <a:t>23.3.2020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0945-7ACA-460A-BEE8-5EF47444373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69CB-FE1C-41B5-A02C-89AF7B4E1006}" type="datetimeFigureOut">
              <a:rPr lang="bg-BG" smtClean="0"/>
              <a:pPr/>
              <a:t>23.3.2020 г.</a:t>
            </a:fld>
            <a:endParaRPr lang="bg-B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43A0945-7ACA-460A-BEE8-5EF47444373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69CB-FE1C-41B5-A02C-89AF7B4E1006}" type="datetimeFigureOut">
              <a:rPr lang="bg-BG" smtClean="0"/>
              <a:pPr/>
              <a:t>23.3.2020 г.</a:t>
            </a:fld>
            <a:endParaRPr lang="bg-BG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0945-7ACA-460A-BEE8-5EF47444373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69CB-FE1C-41B5-A02C-89AF7B4E1006}" type="datetimeFigureOut">
              <a:rPr lang="bg-BG" smtClean="0"/>
              <a:pPr/>
              <a:t>23.3.2020 г.</a:t>
            </a:fld>
            <a:endParaRPr lang="bg-BG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0945-7ACA-460A-BEE8-5EF47444373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69CB-FE1C-41B5-A02C-89AF7B4E1006}" type="datetimeFigureOut">
              <a:rPr lang="bg-BG" smtClean="0"/>
              <a:pPr/>
              <a:t>23.3.2020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43A0945-7ACA-460A-BEE8-5EF47444373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69CB-FE1C-41B5-A02C-89AF7B4E1006}" type="datetimeFigureOut">
              <a:rPr lang="bg-BG" smtClean="0"/>
              <a:pPr/>
              <a:t>23.3.2020 г.</a:t>
            </a:fld>
            <a:endParaRPr lang="bg-BG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0945-7ACA-460A-BEE8-5EF47444373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69CB-FE1C-41B5-A02C-89AF7B4E1006}" type="datetimeFigureOut">
              <a:rPr lang="bg-BG" smtClean="0"/>
              <a:pPr/>
              <a:t>23.3.2020 г.</a:t>
            </a:fld>
            <a:endParaRPr lang="bg-BG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0945-7ACA-460A-BEE8-5EF47444373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69CB-FE1C-41B5-A02C-89AF7B4E1006}" type="datetimeFigureOut">
              <a:rPr lang="bg-BG" smtClean="0"/>
              <a:pPr/>
              <a:t>23.3.2020 г.</a:t>
            </a:fld>
            <a:endParaRPr lang="bg-BG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0945-7ACA-460A-BEE8-5EF474443736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B69CB-FE1C-41B5-A02C-89AF7B4E1006}" type="datetimeFigureOut">
              <a:rPr lang="bg-BG" smtClean="0"/>
              <a:pPr/>
              <a:t>23.3.2020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A0945-7ACA-460A-BEE8-5EF47444373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5B69CB-FE1C-41B5-A02C-89AF7B4E1006}" type="datetimeFigureOut">
              <a:rPr lang="bg-BG" smtClean="0"/>
              <a:pPr/>
              <a:t>23.3.2020 г.</a:t>
            </a:fld>
            <a:endParaRPr lang="bg-BG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3A0945-7ACA-460A-BEE8-5EF474443736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5"/>
          <p:cNvSpPr>
            <a:spLocks noChangeShapeType="1"/>
          </p:cNvSpPr>
          <p:nvPr/>
        </p:nvSpPr>
        <p:spPr bwMode="auto">
          <a:xfrm>
            <a:off x="2627784" y="1412776"/>
            <a:ext cx="4813300" cy="0"/>
          </a:xfrm>
          <a:prstGeom prst="line">
            <a:avLst/>
          </a:prstGeom>
          <a:noFill/>
          <a:ln w="15875" cmpd="thickThin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147" name="Object 6"/>
          <p:cNvGraphicFramePr>
            <a:graphicFrameLocks noChangeAspect="1"/>
          </p:cNvGraphicFramePr>
          <p:nvPr/>
        </p:nvGraphicFramePr>
        <p:xfrm>
          <a:off x="932792" y="680517"/>
          <a:ext cx="862013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4785480" imgH="4894560" progId="CorelDRAW.Graphic.10">
                  <p:embed/>
                </p:oleObj>
              </mc:Choice>
              <mc:Fallback>
                <p:oleObj r:id="rId4" imgW="4785480" imgH="4894560" progId="CorelDRAW.Graphic.10">
                  <p:embed/>
                  <p:pic>
                    <p:nvPicPr>
                      <p:cNvPr id="61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792" y="680517"/>
                        <a:ext cx="862013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86381" y="1287555"/>
            <a:ext cx="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none"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49" name="Rectangle 8"/>
          <p:cNvSpPr>
            <a:spLocks noChangeArrowheads="1"/>
          </p:cNvSpPr>
          <p:nvPr/>
        </p:nvSpPr>
        <p:spPr bwMode="auto">
          <a:xfrm>
            <a:off x="71438" y="166015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lIns="0" r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270" name="Rectangle 9"/>
          <p:cNvSpPr>
            <a:spLocks noChangeArrowheads="1"/>
          </p:cNvSpPr>
          <p:nvPr/>
        </p:nvSpPr>
        <p:spPr bwMode="auto">
          <a:xfrm>
            <a:off x="922222" y="680517"/>
            <a:ext cx="7416824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МЕДИЦИНСКИ УНИВЕРСИТЕТ – ПЛЕВЕН</a:t>
            </a:r>
            <a:endParaRPr kumimoji="0" lang="bg-BG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ФАКУЛТЕТ „ОБЩЕСТВЕНО ЗДРАВЕ“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kumimoji="0" lang="bg-BG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КАТЕДРА „ОБЩЕСТВЕНОЗДРАВНИ НАУКИ“</a:t>
            </a:r>
            <a:endParaRPr kumimoji="0" lang="bg-BG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41994" name="Text Box 4"/>
          <p:cNvSpPr txBox="1">
            <a:spLocks noChangeArrowheads="1"/>
          </p:cNvSpPr>
          <p:nvPr/>
        </p:nvSpPr>
        <p:spPr bwMode="auto">
          <a:xfrm>
            <a:off x="913185" y="1964371"/>
            <a:ext cx="2218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Лекция </a:t>
            </a:r>
            <a:r>
              <a:rPr kumimoji="0" lang="bg-BG" altLang="bg-BG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№6</a:t>
            </a:r>
            <a:endParaRPr kumimoji="0" lang="bg-BG" altLang="bg-BG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41997" name="Text Box 4"/>
          <p:cNvSpPr txBox="1">
            <a:spLocks noChangeArrowheads="1"/>
          </p:cNvSpPr>
          <p:nvPr/>
        </p:nvSpPr>
        <p:spPr bwMode="auto">
          <a:xfrm>
            <a:off x="1138412" y="5512590"/>
            <a:ext cx="6867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508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5F5F5F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altLang="bg-BG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Проф. д-р Силвия Александрова-Янкуловска, </a:t>
            </a:r>
            <a:r>
              <a:rPr kumimoji="0" lang="bg-BG" altLang="bg-BG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д.м.н</a:t>
            </a:r>
            <a:r>
              <a:rPr kumimoji="0" lang="bg-BG" altLang="bg-BG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.</a:t>
            </a:r>
            <a:endParaRPr kumimoji="0" lang="bg-BG" altLang="bg-BG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755576" y="3140968"/>
            <a:ext cx="77768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bg-BG" altLang="bg-BG" sz="3600" b="1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МОРАЛНИ АСПЕКТИ НА РЕКЛАМАТА</a:t>
            </a:r>
            <a:endParaRPr kumimoji="0" lang="bg-BG" altLang="bg-BG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0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Позитивни послания на рекламите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/>
              <a:t>Идентифицираща функция</a:t>
            </a:r>
            <a:endParaRPr lang="bg-BG" dirty="0"/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864" y="2204864"/>
            <a:ext cx="5496272" cy="4454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91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артина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608714"/>
            <a:ext cx="2993344" cy="2249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184312"/>
            <a:ext cx="4608512" cy="2594055"/>
          </a:xfrm>
          <a:prstGeom prst="rect">
            <a:avLst/>
          </a:prstGeom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27384"/>
            <a:ext cx="4551190" cy="2352055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4572000" cy="2364639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4572000" cy="2357846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110228"/>
            <a:ext cx="4608512" cy="280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0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116632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bg-BG" sz="2400" dirty="0"/>
              <a:t>Компанията </a:t>
            </a:r>
            <a:r>
              <a:rPr lang="en-US" sz="2400" b="1" dirty="0"/>
              <a:t>United Colors of Benetton</a:t>
            </a:r>
            <a:r>
              <a:rPr lang="bg-BG" sz="2400" b="1" dirty="0"/>
              <a:t> </a:t>
            </a:r>
            <a:r>
              <a:rPr lang="bg-BG" sz="2400" dirty="0"/>
              <a:t>през последното десетилетие разгръща няколко силни и същевременно спорни рекламни кампании. Разгледайте няколко от тях и ги коментирайте</a:t>
            </a:r>
            <a:r>
              <a:rPr lang="bg-BG" sz="2400" dirty="0" smtClean="0"/>
              <a:t>.</a:t>
            </a:r>
            <a:endParaRPr lang="bg-BG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28856"/>
            <a:ext cx="6336704" cy="4377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491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12" y="971503"/>
            <a:ext cx="7747777" cy="4914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935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476250"/>
            <a:ext cx="8667750" cy="5905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89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5472608" cy="373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694" y="3212976"/>
            <a:ext cx="5110541" cy="354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776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4440493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409156"/>
            <a:ext cx="4217057" cy="27561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9501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Морални аспекти на рекламата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55158"/>
          </a:xfrm>
        </p:spPr>
        <p:txBody>
          <a:bodyPr>
            <a:normAutofit fontScale="92500" lnSpcReduction="10000"/>
          </a:bodyPr>
          <a:lstStyle/>
          <a:p>
            <a:r>
              <a:rPr lang="bg-BG" dirty="0" smtClean="0"/>
              <a:t>Морално допустими граници на влияние върху потребителя</a:t>
            </a:r>
          </a:p>
          <a:p>
            <a:r>
              <a:rPr lang="bg-BG" dirty="0" smtClean="0"/>
              <a:t>Познавателно влияние</a:t>
            </a:r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r>
              <a:rPr lang="bg-BG" dirty="0" err="1" smtClean="0"/>
              <a:t>Афективно</a:t>
            </a:r>
            <a:r>
              <a:rPr lang="bg-BG" dirty="0" smtClean="0"/>
              <a:t> влияние</a:t>
            </a:r>
            <a:endParaRPr lang="bg-BG" dirty="0"/>
          </a:p>
        </p:txBody>
      </p:sp>
      <p:sp>
        <p:nvSpPr>
          <p:cNvPr id="4" name="Стрелка надясно 3"/>
          <p:cNvSpPr/>
          <p:nvPr/>
        </p:nvSpPr>
        <p:spPr>
          <a:xfrm>
            <a:off x="779178" y="3420783"/>
            <a:ext cx="7681253" cy="1376369"/>
          </a:xfrm>
          <a:custGeom>
            <a:avLst/>
            <a:gdLst>
              <a:gd name="connsiteX0" fmla="*/ 0 w 7632848"/>
              <a:gd name="connsiteY0" fmla="*/ 324036 h 1296144"/>
              <a:gd name="connsiteX1" fmla="*/ 6984776 w 7632848"/>
              <a:gd name="connsiteY1" fmla="*/ 324036 h 1296144"/>
              <a:gd name="connsiteX2" fmla="*/ 6984776 w 7632848"/>
              <a:gd name="connsiteY2" fmla="*/ 0 h 1296144"/>
              <a:gd name="connsiteX3" fmla="*/ 7632848 w 7632848"/>
              <a:gd name="connsiteY3" fmla="*/ 648072 h 1296144"/>
              <a:gd name="connsiteX4" fmla="*/ 6984776 w 7632848"/>
              <a:gd name="connsiteY4" fmla="*/ 1296144 h 1296144"/>
              <a:gd name="connsiteX5" fmla="*/ 6984776 w 7632848"/>
              <a:gd name="connsiteY5" fmla="*/ 972108 h 1296144"/>
              <a:gd name="connsiteX6" fmla="*/ 0 w 7632848"/>
              <a:gd name="connsiteY6" fmla="*/ 972108 h 1296144"/>
              <a:gd name="connsiteX7" fmla="*/ 0 w 7632848"/>
              <a:gd name="connsiteY7" fmla="*/ 324036 h 1296144"/>
              <a:gd name="connsiteX0" fmla="*/ 0 w 7642473"/>
              <a:gd name="connsiteY0" fmla="*/ 35278 h 1296144"/>
              <a:gd name="connsiteX1" fmla="*/ 6994401 w 7642473"/>
              <a:gd name="connsiteY1" fmla="*/ 324036 h 1296144"/>
              <a:gd name="connsiteX2" fmla="*/ 6994401 w 7642473"/>
              <a:gd name="connsiteY2" fmla="*/ 0 h 1296144"/>
              <a:gd name="connsiteX3" fmla="*/ 7642473 w 7642473"/>
              <a:gd name="connsiteY3" fmla="*/ 648072 h 1296144"/>
              <a:gd name="connsiteX4" fmla="*/ 6994401 w 7642473"/>
              <a:gd name="connsiteY4" fmla="*/ 1296144 h 1296144"/>
              <a:gd name="connsiteX5" fmla="*/ 6994401 w 7642473"/>
              <a:gd name="connsiteY5" fmla="*/ 972108 h 1296144"/>
              <a:gd name="connsiteX6" fmla="*/ 9625 w 7642473"/>
              <a:gd name="connsiteY6" fmla="*/ 972108 h 1296144"/>
              <a:gd name="connsiteX7" fmla="*/ 0 w 7642473"/>
              <a:gd name="connsiteY7" fmla="*/ 35278 h 1296144"/>
              <a:gd name="connsiteX0" fmla="*/ 38666 w 7681139"/>
              <a:gd name="connsiteY0" fmla="*/ 35278 h 1296144"/>
              <a:gd name="connsiteX1" fmla="*/ 7033067 w 7681139"/>
              <a:gd name="connsiteY1" fmla="*/ 324036 h 1296144"/>
              <a:gd name="connsiteX2" fmla="*/ 7033067 w 7681139"/>
              <a:gd name="connsiteY2" fmla="*/ 0 h 1296144"/>
              <a:gd name="connsiteX3" fmla="*/ 7681139 w 7681139"/>
              <a:gd name="connsiteY3" fmla="*/ 648072 h 1296144"/>
              <a:gd name="connsiteX4" fmla="*/ 7033067 w 7681139"/>
              <a:gd name="connsiteY4" fmla="*/ 1296144 h 1296144"/>
              <a:gd name="connsiteX5" fmla="*/ 7033067 w 7681139"/>
              <a:gd name="connsiteY5" fmla="*/ 972108 h 1296144"/>
              <a:gd name="connsiteX6" fmla="*/ 164 w 7681139"/>
              <a:gd name="connsiteY6" fmla="*/ 1241615 h 1296144"/>
              <a:gd name="connsiteX7" fmla="*/ 38666 w 7681139"/>
              <a:gd name="connsiteY7" fmla="*/ 35278 h 1296144"/>
              <a:gd name="connsiteX0" fmla="*/ 19529 w 7681253"/>
              <a:gd name="connsiteY0" fmla="*/ 0 h 1376369"/>
              <a:gd name="connsiteX1" fmla="*/ 7033181 w 7681253"/>
              <a:gd name="connsiteY1" fmla="*/ 404261 h 1376369"/>
              <a:gd name="connsiteX2" fmla="*/ 7033181 w 7681253"/>
              <a:gd name="connsiteY2" fmla="*/ 80225 h 1376369"/>
              <a:gd name="connsiteX3" fmla="*/ 7681253 w 7681253"/>
              <a:gd name="connsiteY3" fmla="*/ 728297 h 1376369"/>
              <a:gd name="connsiteX4" fmla="*/ 7033181 w 7681253"/>
              <a:gd name="connsiteY4" fmla="*/ 1376369 h 1376369"/>
              <a:gd name="connsiteX5" fmla="*/ 7033181 w 7681253"/>
              <a:gd name="connsiteY5" fmla="*/ 1052333 h 1376369"/>
              <a:gd name="connsiteX6" fmla="*/ 278 w 7681253"/>
              <a:gd name="connsiteY6" fmla="*/ 1321840 h 1376369"/>
              <a:gd name="connsiteX7" fmla="*/ 19529 w 7681253"/>
              <a:gd name="connsiteY7" fmla="*/ 0 h 1376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253" h="1376369">
                <a:moveTo>
                  <a:pt x="19529" y="0"/>
                </a:moveTo>
                <a:lnTo>
                  <a:pt x="7033181" y="404261"/>
                </a:lnTo>
                <a:lnTo>
                  <a:pt x="7033181" y="80225"/>
                </a:lnTo>
                <a:lnTo>
                  <a:pt x="7681253" y="728297"/>
                </a:lnTo>
                <a:lnTo>
                  <a:pt x="7033181" y="1376369"/>
                </a:lnTo>
                <a:lnTo>
                  <a:pt x="7033181" y="1052333"/>
                </a:lnTo>
                <a:lnTo>
                  <a:pt x="278" y="1321840"/>
                </a:lnTo>
                <a:cubicBezTo>
                  <a:pt x="-2930" y="1009563"/>
                  <a:pt x="22737" y="312277"/>
                  <a:pt x="19529" y="0"/>
                </a:cubicBezTo>
                <a:close/>
              </a:path>
            </a:pathLst>
          </a:custGeom>
          <a:gradFill flip="none" rotWithShape="1">
            <a:gsLst>
              <a:gs pos="1000">
                <a:srgbClr val="CC6B00"/>
              </a:gs>
              <a:gs pos="100000">
                <a:srgbClr val="FFD6AF"/>
              </a:gs>
              <a:gs pos="99000">
                <a:srgbClr val="FFD8B2"/>
              </a:gs>
              <a:gs pos="5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Убеждаване		Манипулация		</a:t>
            </a:r>
            <a:r>
              <a:rPr lang="bg-BG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bg-BG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ринуда</a:t>
            </a:r>
          </a:p>
        </p:txBody>
      </p:sp>
      <p:sp>
        <p:nvSpPr>
          <p:cNvPr id="5" name="Текстово поле 4"/>
          <p:cNvSpPr txBox="1"/>
          <p:nvPr/>
        </p:nvSpPr>
        <p:spPr>
          <a:xfrm rot="21383719">
            <a:off x="1619672" y="4665698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spc="1200" dirty="0" smtClean="0">
                <a:solidFill>
                  <a:srgbClr val="CC6B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Свобода на избора</a:t>
            </a:r>
            <a:endParaRPr lang="bg-BG" sz="2400" b="1" i="1" spc="1200" dirty="0">
              <a:solidFill>
                <a:srgbClr val="CC6B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68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Уязвимост на потребителя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04800" y="1495325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bg-BG" b="1" dirty="0"/>
              <a:t>Познавателна (когнитивна) уязвимост </a:t>
            </a:r>
            <a:r>
              <a:rPr lang="bg-BG" dirty="0"/>
              <a:t>– когато способността на лицето да прецени информацията е недостатъчно развита – </a:t>
            </a:r>
            <a:r>
              <a:rPr lang="bg-BG" b="1" i="1" dirty="0"/>
              <a:t>напр. при деца</a:t>
            </a:r>
            <a:r>
              <a:rPr lang="bg-BG" dirty="0"/>
              <a:t>.</a:t>
            </a:r>
          </a:p>
          <a:p>
            <a:pPr lvl="0"/>
            <a:r>
              <a:rPr lang="bg-BG" b="1" dirty="0"/>
              <a:t>Мотивационна уязвимост </a:t>
            </a:r>
            <a:r>
              <a:rPr lang="bg-BG" dirty="0"/>
              <a:t>– когато лицето не може да устои на обичайни изкушения, заради </a:t>
            </a:r>
            <a:r>
              <a:rPr lang="bg-BG" dirty="0" err="1"/>
              <a:t>личностовите</a:t>
            </a:r>
            <a:r>
              <a:rPr lang="bg-BG" dirty="0"/>
              <a:t> си характеристики – </a:t>
            </a:r>
            <a:r>
              <a:rPr lang="bg-BG" b="1" i="1" dirty="0"/>
              <a:t>напр. </a:t>
            </a:r>
            <a:r>
              <a:rPr lang="bg-BG" b="1" i="1" dirty="0" err="1"/>
              <a:t>тинейджъри</a:t>
            </a:r>
            <a:r>
              <a:rPr lang="bg-BG" dirty="0"/>
              <a:t>.</a:t>
            </a:r>
          </a:p>
          <a:p>
            <a:r>
              <a:rPr lang="bg-BG" b="1" dirty="0"/>
              <a:t>Социална уязвимост </a:t>
            </a:r>
            <a:r>
              <a:rPr lang="bg-BG" dirty="0"/>
              <a:t>– когато личните обстоятелства правят лицето по-малко способно да устои на конкретни изкушения – </a:t>
            </a:r>
            <a:r>
              <a:rPr lang="bg-BG" b="1" i="1" dirty="0"/>
              <a:t>напр.</a:t>
            </a:r>
            <a:r>
              <a:rPr lang="bg-BG" dirty="0"/>
              <a:t> </a:t>
            </a:r>
            <a:r>
              <a:rPr lang="bg-BG" b="1" i="1" dirty="0"/>
              <a:t>„пазарно неграмотната“ група </a:t>
            </a:r>
            <a:r>
              <a:rPr lang="bg-BG" b="1" i="1" dirty="0" smtClean="0"/>
              <a:t>лица</a:t>
            </a:r>
            <a:r>
              <a:rPr lang="bg-BG" dirty="0" smtClean="0"/>
              <a:t>, </a:t>
            </a:r>
            <a:r>
              <a:rPr lang="bg-BG" dirty="0"/>
              <a:t>които се характеризират с ниски доходи, необразованост и наивни разбирания за света</a:t>
            </a:r>
            <a:r>
              <a:rPr lang="bg-BG" dirty="0" smtClean="0"/>
              <a:t>. </a:t>
            </a:r>
            <a:endParaRPr lang="bg-BG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артина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259" y="1124744"/>
            <a:ext cx="3600797" cy="28865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77808">
            <a:off x="4304431" y="298454"/>
            <a:ext cx="5057373" cy="841248"/>
          </a:xfrm>
        </p:spPr>
        <p:txBody>
          <a:bodyPr/>
          <a:lstStyle/>
          <a:p>
            <a:pPr algn="ctr"/>
            <a:r>
              <a:rPr lang="bg-BG" dirty="0" smtClean="0"/>
              <a:t>Задача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66492"/>
            <a:ext cx="269875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ово поле 3"/>
          <p:cNvSpPr txBox="1"/>
          <p:nvPr/>
        </p:nvSpPr>
        <p:spPr>
          <a:xfrm>
            <a:off x="827584" y="429309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Случаят с бирата на </a:t>
            </a:r>
            <a:r>
              <a:rPr lang="en-US" sz="24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Heileman</a:t>
            </a:r>
            <a:r>
              <a:rPr lang="bg-BG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стр. 50</a:t>
            </a:r>
            <a:endParaRPr lang="bg-BG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ово поле 4"/>
          <p:cNvSpPr txBox="1"/>
          <p:nvPr/>
        </p:nvSpPr>
        <p:spPr>
          <a:xfrm>
            <a:off x="755576" y="4941168"/>
            <a:ext cx="7920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g-BG" sz="2400" b="1" dirty="0" smtClean="0"/>
              <a:t>За какъв тип уязвимост на потребителя става дума в случая?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g-BG" sz="2400" b="1" dirty="0" smtClean="0"/>
              <a:t>Дайте примери за реклами, които сте гледали или чели напоследък и са били насочени към уязвими групи.</a:t>
            </a:r>
            <a:endParaRPr lang="bg-BG" sz="2400" b="1" dirty="0"/>
          </a:p>
        </p:txBody>
      </p:sp>
    </p:spTree>
    <p:extLst>
      <p:ext uri="{BB962C8B-B14F-4D97-AF65-F5344CB8AC3E}">
        <p14:creationId xmlns:p14="http://schemas.microsoft.com/office/powerpoint/2010/main" val="13387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316" y="332656"/>
            <a:ext cx="4907212" cy="259228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isometricOffAxis2Lef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5496" y="476672"/>
            <a:ext cx="4608512" cy="841248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>Определете типа на </a:t>
            </a:r>
            <a:br>
              <a:rPr lang="bg-BG" dirty="0" smtClean="0"/>
            </a:br>
            <a:r>
              <a:rPr lang="bg-BG" dirty="0" smtClean="0"/>
              <a:t>рекламите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79" y="1844824"/>
            <a:ext cx="2920936" cy="4042981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2008">
            <a:off x="4468572" y="2826845"/>
            <a:ext cx="2971800" cy="384175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perspectiveAbove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555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/>
          </p:cNvSpPr>
          <p:nvPr/>
        </p:nvSpPr>
        <p:spPr>
          <a:xfrm>
            <a:off x="35496" y="476672"/>
            <a:ext cx="4608512" cy="84124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Определете типа на </a:t>
            </a:r>
            <a:br>
              <a:rPr lang="bg-BG" dirty="0" smtClean="0"/>
            </a:br>
            <a:r>
              <a:rPr lang="bg-BG" dirty="0" smtClean="0"/>
              <a:t>рекламите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364" y="404664"/>
            <a:ext cx="3086100" cy="2524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172">
            <a:off x="390047" y="1836084"/>
            <a:ext cx="5066888" cy="327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78" y="3321878"/>
            <a:ext cx="3153002" cy="313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5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Рекламиране на цигари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939">
            <a:off x="6071367" y="1128158"/>
            <a:ext cx="2952328" cy="380850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87917"/>
            <a:ext cx="3175000" cy="417830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2420">
            <a:off x="3276124" y="2684578"/>
            <a:ext cx="2822566" cy="409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0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Рекламиране на цигари</a:t>
            </a:r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92" y="1196752"/>
            <a:ext cx="5671096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60848"/>
            <a:ext cx="318402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3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 txBox="1">
            <a:spLocks/>
          </p:cNvSpPr>
          <p:nvPr/>
        </p:nvSpPr>
        <p:spPr>
          <a:xfrm>
            <a:off x="35496" y="476672"/>
            <a:ext cx="4608512" cy="84124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 smtClean="0"/>
              <a:t>Определете типа на </a:t>
            </a:r>
            <a:br>
              <a:rPr lang="bg-BG" dirty="0" smtClean="0"/>
            </a:br>
            <a:r>
              <a:rPr lang="bg-BG" dirty="0" smtClean="0"/>
              <a:t>рекламите</a:t>
            </a:r>
            <a:endParaRPr lang="bg-BG" dirty="0"/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118">
            <a:off x="4974297" y="540101"/>
            <a:ext cx="3766809" cy="3026929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9" y="3140968"/>
            <a:ext cx="6502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443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329</TotalTime>
  <Words>207</Words>
  <Application>Microsoft Office PowerPoint</Application>
  <PresentationFormat>On-screen Show (4:3)</PresentationFormat>
  <Paragraphs>34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</vt:lpstr>
      <vt:lpstr>Franklin Gothic Book</vt:lpstr>
      <vt:lpstr>Franklin Gothic Medium</vt:lpstr>
      <vt:lpstr>Times New Roman</vt:lpstr>
      <vt:lpstr>Wingdings</vt:lpstr>
      <vt:lpstr>Wingdings 2</vt:lpstr>
      <vt:lpstr>Trek</vt:lpstr>
      <vt:lpstr>CorelDRAW.Graphic.10</vt:lpstr>
      <vt:lpstr>PowerPoint Presentation</vt:lpstr>
      <vt:lpstr>Морални аспекти на рекламата</vt:lpstr>
      <vt:lpstr>Уязвимост на потребителя</vt:lpstr>
      <vt:lpstr>Задача</vt:lpstr>
      <vt:lpstr>Определете типа на  рекламите</vt:lpstr>
      <vt:lpstr>PowerPoint Presentation</vt:lpstr>
      <vt:lpstr>Рекламиране на цигари</vt:lpstr>
      <vt:lpstr>Рекламиране на цигари</vt:lpstr>
      <vt:lpstr>PowerPoint Presentation</vt:lpstr>
      <vt:lpstr>Позитивни послания на рекламите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DeanFOZMU</dc:creator>
  <cp:lastModifiedBy>Silviya Aleksandrova</cp:lastModifiedBy>
  <cp:revision>29</cp:revision>
  <dcterms:created xsi:type="dcterms:W3CDTF">2014-04-09T13:35:02Z</dcterms:created>
  <dcterms:modified xsi:type="dcterms:W3CDTF">2020-03-23T19:27:31Z</dcterms:modified>
</cp:coreProperties>
</file>