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5" r:id="rId10"/>
    <p:sldId id="266" r:id="rId11"/>
    <p:sldId id="269" r:id="rId12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ъл стил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5EB6BC-187B-46AB-9AA0-8FCADB844748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4378F1B-632F-441D-933E-2AD3E7DE4E0B}">
      <dgm:prSet phldrT="[Text]"/>
      <dgm:spPr/>
      <dgm:t>
        <a:bodyPr/>
        <a:lstStyle/>
        <a:p>
          <a:r>
            <a:rPr lang="bg-BG" dirty="0" smtClean="0"/>
            <a:t>Случаят с безплатния обед</a:t>
          </a:r>
          <a:endParaRPr lang="en-US" dirty="0"/>
        </a:p>
      </dgm:t>
    </dgm:pt>
    <dgm:pt modelId="{0F6BC038-A9CF-4B31-AAD4-9A707EA68D84}" type="parTrans" cxnId="{50DC0F3D-B2F6-4011-A3BE-88627142E69E}">
      <dgm:prSet/>
      <dgm:spPr/>
      <dgm:t>
        <a:bodyPr/>
        <a:lstStyle/>
        <a:p>
          <a:endParaRPr lang="en-US"/>
        </a:p>
      </dgm:t>
    </dgm:pt>
    <dgm:pt modelId="{4B216399-5006-4759-A519-F049CA3E18D6}" type="sibTrans" cxnId="{50DC0F3D-B2F6-4011-A3BE-88627142E69E}">
      <dgm:prSet/>
      <dgm:spPr/>
      <dgm:t>
        <a:bodyPr/>
        <a:lstStyle/>
        <a:p>
          <a:endParaRPr lang="en-US"/>
        </a:p>
      </dgm:t>
    </dgm:pt>
    <dgm:pt modelId="{6923BCF9-969B-499F-8593-5A5CD411A56D}">
      <dgm:prSet phldrT="[Text]"/>
      <dgm:spPr/>
      <dgm:t>
        <a:bodyPr/>
        <a:lstStyle/>
        <a:p>
          <a:r>
            <a:rPr lang="bg-BG" dirty="0" smtClean="0"/>
            <a:t>Случаят с безплатните мостри</a:t>
          </a:r>
          <a:endParaRPr lang="en-US" dirty="0"/>
        </a:p>
      </dgm:t>
    </dgm:pt>
    <dgm:pt modelId="{BF82AED4-9B3B-4B39-87D3-0D79D58FC83F}" type="parTrans" cxnId="{2608B301-44C7-4EDE-B790-20D15BCED13C}">
      <dgm:prSet/>
      <dgm:spPr/>
      <dgm:t>
        <a:bodyPr/>
        <a:lstStyle/>
        <a:p>
          <a:endParaRPr lang="en-US"/>
        </a:p>
      </dgm:t>
    </dgm:pt>
    <dgm:pt modelId="{9F07E278-C777-4244-879A-3808990D927C}" type="sibTrans" cxnId="{2608B301-44C7-4EDE-B790-20D15BCED13C}">
      <dgm:prSet/>
      <dgm:spPr/>
      <dgm:t>
        <a:bodyPr/>
        <a:lstStyle/>
        <a:p>
          <a:endParaRPr lang="en-US"/>
        </a:p>
      </dgm:t>
    </dgm:pt>
    <dgm:pt modelId="{89F34D2C-766E-46A0-BC12-42AE0E6942EA}">
      <dgm:prSet phldrT="[Text]"/>
      <dgm:spPr/>
      <dgm:t>
        <a:bodyPr/>
        <a:lstStyle/>
        <a:p>
          <a:r>
            <a:rPr lang="bg-BG" dirty="0" smtClean="0"/>
            <a:t>Случаят с поканата за вечеря</a:t>
          </a:r>
          <a:endParaRPr lang="en-US" dirty="0"/>
        </a:p>
      </dgm:t>
    </dgm:pt>
    <dgm:pt modelId="{64CF58F0-1D5B-47C4-9F44-470B06E12735}" type="parTrans" cxnId="{FBE6605D-9B94-41CF-9FEF-61F0E1C4DFFB}">
      <dgm:prSet/>
      <dgm:spPr/>
      <dgm:t>
        <a:bodyPr/>
        <a:lstStyle/>
        <a:p>
          <a:endParaRPr lang="en-US"/>
        </a:p>
      </dgm:t>
    </dgm:pt>
    <dgm:pt modelId="{2BE4BAF8-6CA5-4EF9-B5BE-EE850907387C}" type="sibTrans" cxnId="{FBE6605D-9B94-41CF-9FEF-61F0E1C4DFFB}">
      <dgm:prSet/>
      <dgm:spPr/>
      <dgm:t>
        <a:bodyPr/>
        <a:lstStyle/>
        <a:p>
          <a:endParaRPr lang="en-US"/>
        </a:p>
      </dgm:t>
    </dgm:pt>
    <dgm:pt modelId="{6E685E12-C247-4756-A98D-119259B78C4F}">
      <dgm:prSet phldrT="[Text]"/>
      <dgm:spPr/>
      <dgm:t>
        <a:bodyPr/>
        <a:lstStyle/>
        <a:p>
          <a:r>
            <a:rPr lang="bg-BG" smtClean="0"/>
            <a:t>Случаят с конфликта на интереси при работа за няколко компании</a:t>
          </a:r>
          <a:endParaRPr lang="en-US"/>
        </a:p>
      </dgm:t>
    </dgm:pt>
    <dgm:pt modelId="{69B837A5-A3CE-425F-AC69-22EF0BC707D6}" type="parTrans" cxnId="{F6AEFCFF-54BD-4B0E-91BD-AFFD7D9B8861}">
      <dgm:prSet/>
      <dgm:spPr/>
      <dgm:t>
        <a:bodyPr/>
        <a:lstStyle/>
        <a:p>
          <a:endParaRPr lang="en-US"/>
        </a:p>
      </dgm:t>
    </dgm:pt>
    <dgm:pt modelId="{7FF2A876-32CA-4A06-BC7B-A6BB8B9CE362}" type="sibTrans" cxnId="{F6AEFCFF-54BD-4B0E-91BD-AFFD7D9B8861}">
      <dgm:prSet/>
      <dgm:spPr/>
      <dgm:t>
        <a:bodyPr/>
        <a:lstStyle/>
        <a:p>
          <a:endParaRPr lang="en-US"/>
        </a:p>
      </dgm:t>
    </dgm:pt>
    <dgm:pt modelId="{07154042-04CE-4286-BA64-B022F4CD7DF0}" type="pres">
      <dgm:prSet presAssocID="{FD5EB6BC-187B-46AB-9AA0-8FCADB844748}" presName="matrix" presStyleCnt="0">
        <dgm:presLayoutVars>
          <dgm:chMax val="1"/>
          <dgm:dir/>
          <dgm:resizeHandles val="exact"/>
        </dgm:presLayoutVars>
      </dgm:prSet>
      <dgm:spPr/>
    </dgm:pt>
    <dgm:pt modelId="{160878FD-759E-4400-ABB6-2A983C8F90CE}" type="pres">
      <dgm:prSet presAssocID="{FD5EB6BC-187B-46AB-9AA0-8FCADB844748}" presName="axisShape" presStyleLbl="bgShp" presStyleIdx="0" presStyleCnt="1"/>
      <dgm:spPr/>
    </dgm:pt>
    <dgm:pt modelId="{8696A4AE-D18B-4DFD-B69A-D91191DD6C1C}" type="pres">
      <dgm:prSet presAssocID="{FD5EB6BC-187B-46AB-9AA0-8FCADB844748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01A236-F11B-4135-9E79-677F6E7E8B39}" type="pres">
      <dgm:prSet presAssocID="{FD5EB6BC-187B-46AB-9AA0-8FCADB844748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BAD4CD-55AB-4A07-BF62-18A8602C528F}" type="pres">
      <dgm:prSet presAssocID="{FD5EB6BC-187B-46AB-9AA0-8FCADB844748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908EFC-81A9-45A5-956E-EA5DAC86A9A7}" type="pres">
      <dgm:prSet presAssocID="{FD5EB6BC-187B-46AB-9AA0-8FCADB844748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AEFCFF-54BD-4B0E-91BD-AFFD7D9B8861}" srcId="{FD5EB6BC-187B-46AB-9AA0-8FCADB844748}" destId="{6E685E12-C247-4756-A98D-119259B78C4F}" srcOrd="3" destOrd="0" parTransId="{69B837A5-A3CE-425F-AC69-22EF0BC707D6}" sibTransId="{7FF2A876-32CA-4A06-BC7B-A6BB8B9CE362}"/>
    <dgm:cxn modelId="{070B17A5-31EF-4044-814F-1352D047DF9D}" type="presOf" srcId="{89F34D2C-766E-46A0-BC12-42AE0E6942EA}" destId="{44BAD4CD-55AB-4A07-BF62-18A8602C528F}" srcOrd="0" destOrd="0" presId="urn:microsoft.com/office/officeart/2005/8/layout/matrix2"/>
    <dgm:cxn modelId="{FBE6605D-9B94-41CF-9FEF-61F0E1C4DFFB}" srcId="{FD5EB6BC-187B-46AB-9AA0-8FCADB844748}" destId="{89F34D2C-766E-46A0-BC12-42AE0E6942EA}" srcOrd="2" destOrd="0" parTransId="{64CF58F0-1D5B-47C4-9F44-470B06E12735}" sibTransId="{2BE4BAF8-6CA5-4EF9-B5BE-EE850907387C}"/>
    <dgm:cxn modelId="{6CC35D67-30FE-4BCA-BF3B-94869245569E}" type="presOf" srcId="{6E685E12-C247-4756-A98D-119259B78C4F}" destId="{7D908EFC-81A9-45A5-956E-EA5DAC86A9A7}" srcOrd="0" destOrd="0" presId="urn:microsoft.com/office/officeart/2005/8/layout/matrix2"/>
    <dgm:cxn modelId="{D454816E-B4B4-49CC-97D8-E55C5FF10BD4}" type="presOf" srcId="{FD5EB6BC-187B-46AB-9AA0-8FCADB844748}" destId="{07154042-04CE-4286-BA64-B022F4CD7DF0}" srcOrd="0" destOrd="0" presId="urn:microsoft.com/office/officeart/2005/8/layout/matrix2"/>
    <dgm:cxn modelId="{2608B301-44C7-4EDE-B790-20D15BCED13C}" srcId="{FD5EB6BC-187B-46AB-9AA0-8FCADB844748}" destId="{6923BCF9-969B-499F-8593-5A5CD411A56D}" srcOrd="1" destOrd="0" parTransId="{BF82AED4-9B3B-4B39-87D3-0D79D58FC83F}" sibTransId="{9F07E278-C777-4244-879A-3808990D927C}"/>
    <dgm:cxn modelId="{50DC0F3D-B2F6-4011-A3BE-88627142E69E}" srcId="{FD5EB6BC-187B-46AB-9AA0-8FCADB844748}" destId="{14378F1B-632F-441D-933E-2AD3E7DE4E0B}" srcOrd="0" destOrd="0" parTransId="{0F6BC038-A9CF-4B31-AAD4-9A707EA68D84}" sibTransId="{4B216399-5006-4759-A519-F049CA3E18D6}"/>
    <dgm:cxn modelId="{27510FF4-62D0-442E-A2FC-4ACDE95786DF}" type="presOf" srcId="{6923BCF9-969B-499F-8593-5A5CD411A56D}" destId="{AB01A236-F11B-4135-9E79-677F6E7E8B39}" srcOrd="0" destOrd="0" presId="urn:microsoft.com/office/officeart/2005/8/layout/matrix2"/>
    <dgm:cxn modelId="{F797A194-FF4C-4C43-9414-1C3BA08528FD}" type="presOf" srcId="{14378F1B-632F-441D-933E-2AD3E7DE4E0B}" destId="{8696A4AE-D18B-4DFD-B69A-D91191DD6C1C}" srcOrd="0" destOrd="0" presId="urn:microsoft.com/office/officeart/2005/8/layout/matrix2"/>
    <dgm:cxn modelId="{C88223AA-CFED-4D02-80CE-943903D06FE4}" type="presParOf" srcId="{07154042-04CE-4286-BA64-B022F4CD7DF0}" destId="{160878FD-759E-4400-ABB6-2A983C8F90CE}" srcOrd="0" destOrd="0" presId="urn:microsoft.com/office/officeart/2005/8/layout/matrix2"/>
    <dgm:cxn modelId="{84C72FE9-3B42-4C06-8380-843FFEF6FBEF}" type="presParOf" srcId="{07154042-04CE-4286-BA64-B022F4CD7DF0}" destId="{8696A4AE-D18B-4DFD-B69A-D91191DD6C1C}" srcOrd="1" destOrd="0" presId="urn:microsoft.com/office/officeart/2005/8/layout/matrix2"/>
    <dgm:cxn modelId="{A9A67B4D-5996-47AC-8D2A-1B476F20D0F8}" type="presParOf" srcId="{07154042-04CE-4286-BA64-B022F4CD7DF0}" destId="{AB01A236-F11B-4135-9E79-677F6E7E8B39}" srcOrd="2" destOrd="0" presId="urn:microsoft.com/office/officeart/2005/8/layout/matrix2"/>
    <dgm:cxn modelId="{7E04F5F7-4245-4293-85F7-5D978E9C6D3C}" type="presParOf" srcId="{07154042-04CE-4286-BA64-B022F4CD7DF0}" destId="{44BAD4CD-55AB-4A07-BF62-18A8602C528F}" srcOrd="3" destOrd="0" presId="urn:microsoft.com/office/officeart/2005/8/layout/matrix2"/>
    <dgm:cxn modelId="{262A3D78-79E1-4889-9882-25F9613C1AB7}" type="presParOf" srcId="{07154042-04CE-4286-BA64-B022F4CD7DF0}" destId="{7D908EFC-81A9-45A5-956E-EA5DAC86A9A7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0878FD-759E-4400-ABB6-2A983C8F90CE}">
      <dsp:nvSpPr>
        <dsp:cNvPr id="0" name=""/>
        <dsp:cNvSpPr/>
      </dsp:nvSpPr>
      <dsp:spPr>
        <a:xfrm>
          <a:off x="1512168" y="0"/>
          <a:ext cx="5472608" cy="5472608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96A4AE-D18B-4DFD-B69A-D91191DD6C1C}">
      <dsp:nvSpPr>
        <dsp:cNvPr id="0" name=""/>
        <dsp:cNvSpPr/>
      </dsp:nvSpPr>
      <dsp:spPr>
        <a:xfrm>
          <a:off x="1867887" y="355719"/>
          <a:ext cx="2189043" cy="21890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200" kern="1200" dirty="0" smtClean="0"/>
            <a:t>Случаят с безплатния обед</a:t>
          </a:r>
          <a:endParaRPr lang="en-US" sz="2200" kern="1200" dirty="0"/>
        </a:p>
      </dsp:txBody>
      <dsp:txXfrm>
        <a:off x="1974747" y="462579"/>
        <a:ext cx="1975323" cy="1975323"/>
      </dsp:txXfrm>
    </dsp:sp>
    <dsp:sp modelId="{AB01A236-F11B-4135-9E79-677F6E7E8B39}">
      <dsp:nvSpPr>
        <dsp:cNvPr id="0" name=""/>
        <dsp:cNvSpPr/>
      </dsp:nvSpPr>
      <dsp:spPr>
        <a:xfrm>
          <a:off x="4440013" y="355719"/>
          <a:ext cx="2189043" cy="21890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200" kern="1200" dirty="0" smtClean="0"/>
            <a:t>Случаят с безплатните мостри</a:t>
          </a:r>
          <a:endParaRPr lang="en-US" sz="2200" kern="1200" dirty="0"/>
        </a:p>
      </dsp:txBody>
      <dsp:txXfrm>
        <a:off x="4546873" y="462579"/>
        <a:ext cx="1975323" cy="1975323"/>
      </dsp:txXfrm>
    </dsp:sp>
    <dsp:sp modelId="{44BAD4CD-55AB-4A07-BF62-18A8602C528F}">
      <dsp:nvSpPr>
        <dsp:cNvPr id="0" name=""/>
        <dsp:cNvSpPr/>
      </dsp:nvSpPr>
      <dsp:spPr>
        <a:xfrm>
          <a:off x="1867887" y="2927845"/>
          <a:ext cx="2189043" cy="21890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200" kern="1200" dirty="0" smtClean="0"/>
            <a:t>Случаят с поканата за вечеря</a:t>
          </a:r>
          <a:endParaRPr lang="en-US" sz="2200" kern="1200" dirty="0"/>
        </a:p>
      </dsp:txBody>
      <dsp:txXfrm>
        <a:off x="1974747" y="3034705"/>
        <a:ext cx="1975323" cy="1975323"/>
      </dsp:txXfrm>
    </dsp:sp>
    <dsp:sp modelId="{7D908EFC-81A9-45A5-956E-EA5DAC86A9A7}">
      <dsp:nvSpPr>
        <dsp:cNvPr id="0" name=""/>
        <dsp:cNvSpPr/>
      </dsp:nvSpPr>
      <dsp:spPr>
        <a:xfrm>
          <a:off x="4440013" y="2927845"/>
          <a:ext cx="2189043" cy="21890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200" kern="1200" smtClean="0"/>
            <a:t>Случаят с конфликта на интереси при работа за няколко компании</a:t>
          </a:r>
          <a:endParaRPr lang="en-US" sz="2200" kern="1200"/>
        </a:p>
      </dsp:txBody>
      <dsp:txXfrm>
        <a:off x="4546873" y="3034705"/>
        <a:ext cx="1975323" cy="19753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9618F8-D99F-45DC-9B06-2E5247BBDD48}" type="datetimeFigureOut">
              <a:rPr lang="bg-BG" smtClean="0"/>
              <a:t>23.3.2020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F38D1-B900-46A8-84B4-6214D6AC08B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58797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97A1E8-CF6E-4D65-84FB-05332DF6D4A5}" type="slidenum">
              <a:rPr kumimoji="0" lang="bg-BG" altLang="bg-BG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bg-BG" altLang="bg-BG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951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авоъгъл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Закръглен правоъгъл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 smtClean="0"/>
              <a:t>Щракнете за редакция стил подзагл. обр.</a:t>
            </a:r>
            <a:endParaRPr kumimoji="0" lang="en-US"/>
          </a:p>
        </p:txBody>
      </p:sp>
      <p:sp>
        <p:nvSpPr>
          <p:cNvPr id="28" name="Контейнер за 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6335-FDDA-4068-9099-AADC83B0B78C}" type="datetimeFigureOut">
              <a:rPr lang="bg-BG" smtClean="0"/>
              <a:pPr/>
              <a:t>23.3.2020 г.</a:t>
            </a:fld>
            <a:endParaRPr lang="bg-BG"/>
          </a:p>
        </p:txBody>
      </p:sp>
      <p:sp>
        <p:nvSpPr>
          <p:cNvPr id="17" name="Контейнер за долния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9" name="Контейнер за номер на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0184809-8AEA-48FB-9DE7-12DAF152C9BE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7" name="Правоъгъл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авоъгъл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лавие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6335-FDDA-4068-9099-AADC83B0B78C}" type="datetimeFigureOut">
              <a:rPr lang="bg-BG" smtClean="0"/>
              <a:pPr/>
              <a:t>23.3.2020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4809-8AEA-48FB-9DE7-12DAF152C9B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6335-FDDA-4068-9099-AADC83B0B78C}" type="datetimeFigureOut">
              <a:rPr lang="bg-BG" smtClean="0"/>
              <a:pPr/>
              <a:t>23.3.2020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4809-8AEA-48FB-9DE7-12DAF152C9B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6335-FDDA-4068-9099-AADC83B0B78C}" type="datetimeFigureOut">
              <a:rPr lang="bg-BG" smtClean="0"/>
              <a:pPr/>
              <a:t>23.3.2020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4809-8AEA-48FB-9DE7-12DAF152C9BE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Контейнер за съдържани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авоъгъл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Закръглен правоъгъл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6335-FDDA-4068-9099-AADC83B0B78C}" type="datetimeFigureOut">
              <a:rPr lang="bg-BG" smtClean="0"/>
              <a:pPr/>
              <a:t>23.3.2020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bg-BG"/>
          </a:p>
        </p:txBody>
      </p:sp>
      <p:sp>
        <p:nvSpPr>
          <p:cNvPr id="7" name="Правоъгъл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авоъгъл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авоъгъл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0184809-8AEA-48FB-9DE7-12DAF152C9B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6335-FDDA-4068-9099-AADC83B0B78C}" type="datetimeFigureOut">
              <a:rPr lang="bg-BG" smtClean="0"/>
              <a:pPr/>
              <a:t>23.3.2020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4809-8AEA-48FB-9DE7-12DAF152C9BE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9" name="Контейнер за съдържани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6335-FDDA-4068-9099-AADC83B0B78C}" type="datetimeFigureOut">
              <a:rPr lang="bg-BG" smtClean="0"/>
              <a:pPr/>
              <a:t>23.3.2020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4809-8AEA-48FB-9DE7-12DAF152C9BE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3" name="Контейнер за съдържани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6335-FDDA-4068-9099-AADC83B0B78C}" type="datetimeFigureOut">
              <a:rPr lang="bg-BG" smtClean="0"/>
              <a:pPr/>
              <a:t>23.3.2020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4809-8AEA-48FB-9DE7-12DAF152C9B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6335-FDDA-4068-9099-AADC83B0B78C}" type="datetimeFigureOut">
              <a:rPr lang="bg-BG" smtClean="0"/>
              <a:pPr/>
              <a:t>23.3.2020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4809-8AEA-48FB-9DE7-12DAF152C9B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авоъгъл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Закръглен правоъгъл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6335-FDDA-4068-9099-AADC83B0B78C}" type="datetimeFigureOut">
              <a:rPr lang="bg-BG" smtClean="0"/>
              <a:pPr/>
              <a:t>23.3.2020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4809-8AEA-48FB-9DE7-12DAF152C9BE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6335-FDDA-4068-9099-AADC83B0B78C}" type="datetimeFigureOut">
              <a:rPr lang="bg-BG" smtClean="0"/>
              <a:pPr/>
              <a:t>23.3.2020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0184809-8AEA-48FB-9DE7-12DAF152C9BE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1" name="Правоъгъл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авоъгъл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авоъгъл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Закръглен правоъгъл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Контейнер за заглавие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  <p:sp>
        <p:nvSpPr>
          <p:cNvPr id="14" name="Контейнер за 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E3A6335-FDDA-4068-9099-AADC83B0B78C}" type="datetimeFigureOut">
              <a:rPr lang="bg-BG" smtClean="0"/>
              <a:pPr/>
              <a:t>23.3.2020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23" name="Контейнер за номер на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0184809-8AEA-48FB-9DE7-12DAF152C9BE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5"/>
          <p:cNvSpPr>
            <a:spLocks noChangeShapeType="1"/>
          </p:cNvSpPr>
          <p:nvPr/>
        </p:nvSpPr>
        <p:spPr bwMode="auto">
          <a:xfrm>
            <a:off x="2627784" y="1412776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932792" y="680517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r:id="rId4" imgW="4785480" imgH="4894560" progId="CorelDRAW.Graphic.10">
                  <p:embed/>
                </p:oleObj>
              </mc:Choice>
              <mc:Fallback>
                <p:oleObj r:id="rId4" imgW="4785480" imgH="4894560" progId="CorelDRAW.Graphic.10">
                  <p:embed/>
                  <p:pic>
                    <p:nvPicPr>
                      <p:cNvPr id="614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2792" y="680517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86381" y="1287555"/>
            <a:ext cx="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71438" y="1660158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922222" y="680517"/>
            <a:ext cx="7416824" cy="1123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square"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МЕДИЦИНСКИ УНИВЕРСИТЕТ – ПЛЕВЕН</a:t>
            </a:r>
            <a:endParaRPr kumimoji="0" lang="bg-BG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ФАКУЛТЕТ „ОБЩЕСТВЕНО ЗДРАВЕ“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kumimoji="0" lang="bg-BG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КАТЕДРА „ОБЩЕСТВЕНОЗДРАВНИ НАУКИ“</a:t>
            </a:r>
            <a:endParaRPr kumimoji="0" lang="bg-BG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sp>
        <p:nvSpPr>
          <p:cNvPr id="41994" name="Text Box 4"/>
          <p:cNvSpPr txBox="1">
            <a:spLocks noChangeArrowheads="1"/>
          </p:cNvSpPr>
          <p:nvPr/>
        </p:nvSpPr>
        <p:spPr bwMode="auto">
          <a:xfrm>
            <a:off x="827584" y="1978250"/>
            <a:ext cx="22186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Лекция </a:t>
            </a:r>
            <a:r>
              <a:rPr kumimoji="0" lang="bg-BG" altLang="bg-BG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№7</a:t>
            </a:r>
            <a:endParaRPr kumimoji="0" lang="bg-BG" altLang="bg-BG" sz="2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1138412" y="5512590"/>
            <a:ext cx="686717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Проф. д-р Силвия Александрова-Янкуловска, </a:t>
            </a:r>
            <a:r>
              <a:rPr kumimoji="0" lang="bg-BG" altLang="bg-BG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д.м.н</a:t>
            </a:r>
            <a:r>
              <a:rPr kumimoji="0" lang="bg-BG" altLang="bg-BG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.</a:t>
            </a:r>
            <a:endParaRPr kumimoji="0" lang="bg-BG" altLang="bg-BG" sz="1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683568" y="4149080"/>
            <a:ext cx="777686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bg-BG" altLang="bg-BG" b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РАЗРАБОТВАНЕ НА НОВИ МЕДИКАМЕНТИ</a:t>
            </a:r>
            <a:endParaRPr kumimoji="0" lang="bg-BG" altLang="bg-BG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Заглавие 1"/>
          <p:cNvSpPr txBox="1">
            <a:spLocks/>
          </p:cNvSpPr>
          <p:nvPr/>
        </p:nvSpPr>
        <p:spPr>
          <a:xfrm>
            <a:off x="457200" y="2783542"/>
            <a:ext cx="8229600" cy="11399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hangingPunct="0"/>
            <a:r>
              <a:rPr lang="bg-BG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СПЕЦИФИЧНИ ОСОБЕНОСТИ НА БИЗНЕС ЕТИКАТА В ЗДРАВЕОПАЗВАНЕТО</a:t>
            </a:r>
            <a:endParaRPr lang="bg-BG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65643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219256" cy="4572000"/>
          </a:xfrm>
        </p:spPr>
        <p:txBody>
          <a:bodyPr/>
          <a:lstStyle/>
          <a:p>
            <a:r>
              <a:rPr lang="bg-BG" dirty="0" smtClean="0"/>
              <a:t>Финансова </a:t>
            </a:r>
            <a:r>
              <a:rPr lang="bg-BG" dirty="0"/>
              <a:t>обвързаност на някои </a:t>
            </a:r>
            <a:r>
              <a:rPr lang="bg-BG" dirty="0" smtClean="0"/>
              <a:t>лекари</a:t>
            </a:r>
          </a:p>
          <a:p>
            <a:r>
              <a:rPr lang="bg-BG" dirty="0" smtClean="0"/>
              <a:t>Спонсориране на изследователска </a:t>
            </a:r>
            <a:r>
              <a:rPr lang="bg-BG" dirty="0"/>
              <a:t>работа </a:t>
            </a:r>
            <a:endParaRPr lang="bg-BG" dirty="0" smtClean="0"/>
          </a:p>
          <a:p>
            <a:r>
              <a:rPr lang="bg-BG" dirty="0" smtClean="0"/>
              <a:t>платени реклами в медицинските </a:t>
            </a:r>
            <a:r>
              <a:rPr lang="bg-BG" dirty="0"/>
              <a:t>списания </a:t>
            </a:r>
            <a:endParaRPr lang="bg-BG" dirty="0" smtClean="0"/>
          </a:p>
          <a:p>
            <a:r>
              <a:rPr lang="bg-BG" dirty="0" smtClean="0"/>
              <a:t>Промоции </a:t>
            </a:r>
            <a:r>
              <a:rPr lang="en-US" dirty="0" smtClean="0"/>
              <a:t>&gt;</a:t>
            </a:r>
            <a:r>
              <a:rPr lang="bg-BG" dirty="0" smtClean="0"/>
              <a:t> цена на медикаментите</a:t>
            </a:r>
          </a:p>
          <a:p>
            <a:r>
              <a:rPr lang="bg-BG" dirty="0" smtClean="0"/>
              <a:t>Подаръци</a:t>
            </a:r>
          </a:p>
          <a:p>
            <a:r>
              <a:rPr lang="bg-BG" dirty="0" smtClean="0"/>
              <a:t>Безплатни мостри на лекарства</a:t>
            </a:r>
          </a:p>
          <a:p>
            <a:r>
              <a:rPr lang="bg-BG" dirty="0" smtClean="0"/>
              <a:t>Натиск в обратна посока (върху </a:t>
            </a:r>
            <a:r>
              <a:rPr lang="bg-BG" smtClean="0"/>
              <a:t>фармацевтичните компании</a:t>
            </a:r>
            <a:r>
              <a:rPr lang="bg-BG" dirty="0" smtClean="0"/>
              <a:t>)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5293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solidFill>
                  <a:srgbClr val="C00000"/>
                </a:solidFill>
              </a:rPr>
              <a:t>Анализ на казуси</a:t>
            </a:r>
            <a:endParaRPr lang="bg-BG" dirty="0">
              <a:solidFill>
                <a:srgbClr val="C0000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78021340"/>
              </p:ext>
            </p:extLst>
          </p:nvPr>
        </p:nvGraphicFramePr>
        <p:xfrm>
          <a:off x="323528" y="908720"/>
          <a:ext cx="8496944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9315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i="1" dirty="0"/>
              <a:t>Конфликтни цели на лекарите в съвременното  здравеопазване</a:t>
            </a:r>
            <a:endParaRPr lang="bg-BG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513590"/>
              </p:ext>
            </p:extLst>
          </p:nvPr>
        </p:nvGraphicFramePr>
        <p:xfrm>
          <a:off x="914400" y="1844824"/>
          <a:ext cx="7772400" cy="350520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77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68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 dirty="0">
                          <a:effectLst/>
                        </a:rPr>
                        <a:t>Като обгрижващи пациентите:</a:t>
                      </a:r>
                      <a:endParaRPr lang="bg-BG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89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bg-BG" sz="2000" b="0" dirty="0">
                          <a:effectLst/>
                        </a:rPr>
                        <a:t>Да предоставят обем от услуги и да препоръчат най-доброто лечение</a:t>
                      </a:r>
                      <a:endParaRPr lang="bg-BG" sz="20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89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bg-BG" sz="2000" b="0" dirty="0">
                          <a:effectLst/>
                        </a:rPr>
                        <a:t>Да подобрят качеството на живот на </a:t>
                      </a:r>
                      <a:r>
                        <a:rPr lang="bg-BG" sz="2000" b="0" dirty="0" smtClean="0">
                          <a:effectLst/>
                        </a:rPr>
                        <a:t>пациентите</a:t>
                      </a:r>
                      <a:endParaRPr lang="en-US" sz="2000" b="0" dirty="0" smtClean="0">
                        <a:effectLst/>
                      </a:endParaRP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endParaRPr lang="bg-BG" sz="20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8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2000">
                          <a:effectLst/>
                        </a:rPr>
                        <a:t>Като мениджъри:</a:t>
                      </a:r>
                      <a:endParaRPr lang="bg-BG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89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bg-BG" sz="2000" b="0" dirty="0">
                          <a:effectLst/>
                        </a:rPr>
                        <a:t>Да ограничават използването на някои услуги</a:t>
                      </a:r>
                      <a:endParaRPr lang="bg-BG" sz="20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89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bg-BG" sz="2000" b="0" dirty="0">
                          <a:effectLst/>
                        </a:rPr>
                        <a:t>Да увеличават ефективността</a:t>
                      </a:r>
                      <a:endParaRPr lang="bg-BG" sz="20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689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bg-BG" sz="2000" b="0" dirty="0">
                          <a:effectLst/>
                        </a:rPr>
                        <a:t>Да намаляват времето за обслужване на един пациент</a:t>
                      </a:r>
                      <a:endParaRPr lang="bg-BG" sz="20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689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bg-BG" sz="2000" b="0" dirty="0">
                          <a:effectLst/>
                        </a:rPr>
                        <a:t>Да намалят насочването към специализирана помощ</a:t>
                      </a:r>
                      <a:endParaRPr lang="bg-BG" sz="20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477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авоъгълник 1"/>
          <p:cNvSpPr/>
          <p:nvPr/>
        </p:nvSpPr>
        <p:spPr>
          <a:xfrm>
            <a:off x="755576" y="1052736"/>
            <a:ext cx="74168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bg-BG" sz="2400" dirty="0"/>
              <a:t>К</a:t>
            </a:r>
            <a:r>
              <a:rPr lang="bg-BG" sz="2400" dirty="0" smtClean="0"/>
              <a:t>онфликти </a:t>
            </a:r>
            <a:r>
              <a:rPr lang="bg-BG" sz="2400" dirty="0"/>
              <a:t>в клиничната практика между различни заинтересовани страни (</a:t>
            </a:r>
            <a:r>
              <a:rPr lang="bg-BG" sz="2400" dirty="0" err="1"/>
              <a:t>стейкхолдери</a:t>
            </a:r>
            <a:r>
              <a:rPr lang="bg-BG" sz="2400" dirty="0"/>
              <a:t>):</a:t>
            </a: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bg-BG" sz="2400" dirty="0"/>
              <a:t>Най-доброто за конкретния пациент срещу доброто за останалите пациенти.</a:t>
            </a:r>
            <a:endParaRPr lang="bg-BG" sz="2400" b="1" dirty="0"/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bg-BG" sz="2400" dirty="0"/>
              <a:t>Най-доброто за пациента срещу доброто за организацията.</a:t>
            </a:r>
            <a:endParaRPr lang="bg-BG" sz="2400" b="1" dirty="0"/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bg-BG" sz="2400" dirty="0"/>
              <a:t>Най-доброто за пациента срещу интереса на самия лекар.  </a:t>
            </a:r>
            <a:endParaRPr lang="bg-BG" sz="2400" b="1" dirty="0"/>
          </a:p>
        </p:txBody>
      </p:sp>
    </p:spTree>
    <p:extLst>
      <p:ext uri="{BB962C8B-B14F-4D97-AF65-F5344CB8AC3E}">
        <p14:creationId xmlns:p14="http://schemas.microsoft.com/office/powerpoint/2010/main" val="81739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Картина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516123" y="-995026"/>
            <a:ext cx="6120682" cy="892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68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i="1" dirty="0" smtClean="0"/>
              <a:t>Приоритизиране </a:t>
            </a:r>
            <a:r>
              <a:rPr lang="bg-BG" i="1" dirty="0"/>
              <a:t>на </a:t>
            </a:r>
            <a:r>
              <a:rPr lang="bg-BG" i="1" dirty="0" err="1" smtClean="0"/>
              <a:t>стейкхолдерите</a:t>
            </a:r>
            <a:r>
              <a:rPr lang="bg-BG" i="1" dirty="0" smtClean="0"/>
              <a:t> в </a:t>
            </a:r>
            <a:r>
              <a:rPr lang="bg-BG" i="1" dirty="0" err="1" smtClean="0"/>
              <a:t>здраеопазването</a:t>
            </a:r>
            <a:r>
              <a:rPr lang="bg-BG" dirty="0" smtClean="0"/>
              <a:t>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lvl="0" indent="-514350">
              <a:buAutoNum type="arabicPeriod"/>
            </a:pPr>
            <a:r>
              <a:rPr lang="bg-BG" dirty="0" smtClean="0"/>
              <a:t>Здравни </a:t>
            </a:r>
            <a:r>
              <a:rPr lang="bg-BG" dirty="0"/>
              <a:t>грижи за </a:t>
            </a:r>
            <a:r>
              <a:rPr lang="bg-BG" dirty="0" smtClean="0"/>
              <a:t>пациентите</a:t>
            </a:r>
          </a:p>
          <a:p>
            <a:pPr marL="514350" lvl="0" indent="-514350">
              <a:buAutoNum type="arabicPeriod"/>
            </a:pPr>
            <a:r>
              <a:rPr lang="bg-BG" dirty="0" smtClean="0"/>
              <a:t>Експертиза </a:t>
            </a:r>
            <a:r>
              <a:rPr lang="bg-BG" dirty="0"/>
              <a:t>на медицинските </a:t>
            </a:r>
            <a:r>
              <a:rPr lang="bg-BG" dirty="0" smtClean="0"/>
              <a:t>професионалисти</a:t>
            </a:r>
          </a:p>
          <a:p>
            <a:pPr marL="514350" lvl="0" indent="-514350">
              <a:buAutoNum type="arabicPeriod"/>
            </a:pPr>
            <a:r>
              <a:rPr lang="bg-BG" dirty="0" smtClean="0"/>
              <a:t>Други</a:t>
            </a:r>
            <a:r>
              <a:rPr lang="bg-BG" dirty="0"/>
              <a:t>: </a:t>
            </a:r>
          </a:p>
          <a:p>
            <a:pPr lvl="1" hangingPunct="0"/>
            <a:r>
              <a:rPr lang="bg-BG" dirty="0"/>
              <a:t>3.1. Обществено здраве (превантивни програми)</a:t>
            </a:r>
          </a:p>
          <a:p>
            <a:pPr lvl="1" hangingPunct="0"/>
            <a:r>
              <a:rPr lang="bg-BG" dirty="0"/>
              <a:t>3.2. Непосрещнати здравни нужди (на здравно неосигурените лица)</a:t>
            </a:r>
          </a:p>
          <a:p>
            <a:pPr lvl="1" hangingPunct="0"/>
            <a:r>
              <a:rPr lang="bg-BG" dirty="0"/>
              <a:t>3.</a:t>
            </a:r>
            <a:r>
              <a:rPr lang="bg-BG" dirty="0" err="1"/>
              <a:t>3</a:t>
            </a:r>
            <a:r>
              <a:rPr lang="bg-BG" dirty="0"/>
              <a:t>. Подкрепа на социални реформи</a:t>
            </a:r>
          </a:p>
          <a:p>
            <a:pPr lvl="1" hangingPunct="0"/>
            <a:r>
              <a:rPr lang="bg-BG" dirty="0"/>
              <a:t>3.4. Взаимоотношения с клиничния персонал, управата и другите професионалисти</a:t>
            </a: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3787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 fontScale="90000"/>
          </a:bodyPr>
          <a:lstStyle/>
          <a:p>
            <a:r>
              <a:rPr lang="bg-BG" b="1" dirty="0"/>
              <a:t>Други особености на бизнес етиката в здравеопазването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147248" cy="4572000"/>
          </a:xfrm>
        </p:spPr>
        <p:txBody>
          <a:bodyPr/>
          <a:lstStyle/>
          <a:p>
            <a:r>
              <a:rPr lang="bg-BG" i="1" dirty="0"/>
              <a:t>приемателите на здравни грижи (пациентите) са различни от </a:t>
            </a:r>
            <a:r>
              <a:rPr lang="bg-BG" i="1" dirty="0" smtClean="0"/>
              <a:t>платците;</a:t>
            </a:r>
          </a:p>
          <a:p>
            <a:r>
              <a:rPr lang="bg-BG" i="1" dirty="0" smtClean="0"/>
              <a:t>взаимоотношенията </a:t>
            </a:r>
            <a:r>
              <a:rPr lang="bg-BG" i="1" dirty="0"/>
              <a:t>между </a:t>
            </a:r>
            <a:r>
              <a:rPr lang="bg-BG" i="1" dirty="0" err="1"/>
              <a:t>общопрактикуващите</a:t>
            </a:r>
            <a:r>
              <a:rPr lang="bg-BG" i="1" dirty="0"/>
              <a:t> лекари (ОПЛ) и специалистите в </a:t>
            </a:r>
            <a:r>
              <a:rPr lang="bg-BG" i="1" dirty="0" err="1"/>
              <a:t>извънболничната</a:t>
            </a:r>
            <a:r>
              <a:rPr lang="bg-BG" i="1" dirty="0"/>
              <a:t> </a:t>
            </a:r>
            <a:r>
              <a:rPr lang="bg-BG" i="1" dirty="0" smtClean="0"/>
              <a:t>помощ;</a:t>
            </a:r>
          </a:p>
          <a:p>
            <a:r>
              <a:rPr lang="bg-BG" i="1" dirty="0"/>
              <a:t>ограниченият достъп до информация за </a:t>
            </a:r>
            <a:r>
              <a:rPr lang="bg-BG" i="1" dirty="0" smtClean="0"/>
              <a:t>конкурента;</a:t>
            </a:r>
          </a:p>
          <a:p>
            <a:r>
              <a:rPr lang="bg-BG" i="1" dirty="0"/>
              <a:t>несъответствието между търсене и </a:t>
            </a:r>
            <a:r>
              <a:rPr lang="bg-BG" i="1" dirty="0" smtClean="0"/>
              <a:t>предлагане;</a:t>
            </a:r>
          </a:p>
          <a:p>
            <a:r>
              <a:rPr lang="bg-BG" i="1" dirty="0"/>
              <a:t>феноменът на „мръсните ръце</a:t>
            </a:r>
            <a:r>
              <a:rPr lang="bg-BG" i="1" dirty="0" smtClean="0"/>
              <a:t>“;</a:t>
            </a:r>
          </a:p>
          <a:p>
            <a:r>
              <a:rPr lang="bg-BG" i="1" dirty="0"/>
              <a:t>необходимостта от наличие на </a:t>
            </a:r>
            <a:r>
              <a:rPr lang="bg-BG" i="1" dirty="0" smtClean="0"/>
              <a:t>доверие;</a:t>
            </a:r>
          </a:p>
          <a:p>
            <a:endParaRPr lang="bg-BG" i="1" dirty="0" smtClean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3389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922114"/>
          </a:xfrm>
        </p:spPr>
        <p:txBody>
          <a:bodyPr>
            <a:normAutofit fontScale="90000"/>
          </a:bodyPr>
          <a:lstStyle/>
          <a:p>
            <a:r>
              <a:rPr lang="bg-BG" b="1" i="1" dirty="0"/>
              <a:t>Т</a:t>
            </a:r>
            <a:r>
              <a:rPr lang="bg-BG" b="1" i="1" dirty="0" smtClean="0"/>
              <a:t>еорията </a:t>
            </a:r>
            <a:r>
              <a:rPr lang="bg-BG" b="1" i="1" dirty="0"/>
              <a:t>„клиент-доставчик на услуги“ </a:t>
            </a:r>
            <a:endParaRPr lang="bg-BG" dirty="0"/>
          </a:p>
        </p:txBody>
      </p:sp>
      <p:pic>
        <p:nvPicPr>
          <p:cNvPr id="3074" name="Картина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127" y="1484784"/>
            <a:ext cx="6229746" cy="2057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Текстово поле 2"/>
          <p:cNvSpPr txBox="1"/>
          <p:nvPr/>
        </p:nvSpPr>
        <p:spPr>
          <a:xfrm>
            <a:off x="899592" y="4019580"/>
            <a:ext cx="8136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bg-BG" sz="2400" dirty="0"/>
              <a:t>няма гаранция, че интересите на двете страни </a:t>
            </a:r>
            <a:r>
              <a:rPr lang="bg-BG" sz="2400" dirty="0" smtClean="0"/>
              <a:t>съвпадат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bg-BG" sz="2400" dirty="0"/>
              <a:t>информационна асиметрия</a:t>
            </a:r>
            <a:endParaRPr lang="bg-BG" sz="24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bg-BG" sz="2400" dirty="0" smtClean="0"/>
              <a:t>не </a:t>
            </a:r>
            <a:r>
              <a:rPr lang="bg-BG" sz="2400" dirty="0"/>
              <a:t>отчита морални съображения</a:t>
            </a:r>
          </a:p>
        </p:txBody>
      </p:sp>
    </p:spTree>
    <p:extLst>
      <p:ext uri="{BB962C8B-B14F-4D97-AF65-F5344CB8AC3E}">
        <p14:creationId xmlns:p14="http://schemas.microsoft.com/office/powerpoint/2010/main" val="402423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38138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i="1" dirty="0"/>
              <a:t>Т</a:t>
            </a:r>
            <a:r>
              <a:rPr lang="bg-BG" b="1" i="1" dirty="0" smtClean="0"/>
              <a:t>еорията </a:t>
            </a:r>
            <a:r>
              <a:rPr lang="bg-BG" b="1" i="1" dirty="0"/>
              <a:t>„клиент-доставчик на услуги</a:t>
            </a:r>
            <a:r>
              <a:rPr lang="bg-BG" b="1" i="1" dirty="0" smtClean="0"/>
              <a:t>“</a:t>
            </a:r>
            <a:br>
              <a:rPr lang="bg-BG" b="1" i="1" dirty="0" smtClean="0"/>
            </a:br>
            <a:r>
              <a:rPr lang="bg-BG" b="1" i="1" dirty="0" smtClean="0"/>
              <a:t>за здравеопазването</a:t>
            </a:r>
            <a:r>
              <a:rPr lang="bg-BG" b="1" i="1" dirty="0" smtClean="0"/>
              <a:t> </a:t>
            </a:r>
            <a:endParaRPr lang="bg-BG" dirty="0"/>
          </a:p>
        </p:txBody>
      </p:sp>
      <p:sp>
        <p:nvSpPr>
          <p:cNvPr id="3" name="Текстово поле 2"/>
          <p:cNvSpPr txBox="1"/>
          <p:nvPr/>
        </p:nvSpPr>
        <p:spPr>
          <a:xfrm>
            <a:off x="539552" y="1412776"/>
            <a:ext cx="813690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bg-BG" sz="2400" dirty="0"/>
              <a:t>П</a:t>
            </a:r>
            <a:r>
              <a:rPr lang="bg-BG" sz="2400" dirty="0" smtClean="0"/>
              <a:t>ричиняването </a:t>
            </a:r>
            <a:r>
              <a:rPr lang="bg-BG" sz="2400" dirty="0"/>
              <a:t>на вреда от доставчика на клиента може да бъде избягнато, ако първия се ръководи от всеотдайност и благодеяние и не се възползва от каквито и да било възможности за измама, принуда или изнудване. </a:t>
            </a:r>
            <a:endParaRPr lang="bg-BG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bg-BG" sz="2400" dirty="0" smtClean="0"/>
              <a:t>Допълнително </a:t>
            </a:r>
            <a:r>
              <a:rPr lang="bg-BG" sz="2400" dirty="0"/>
              <a:t>за подсигуряване на взаимоотношенията пациент-лекар е въведено правилото за получаване на информирано съгласие от пациента, предшествано от адекватно предоставяне на информация от страна на лекаря. </a:t>
            </a:r>
            <a:endParaRPr lang="bg-BG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bg-BG" sz="2400" dirty="0" smtClean="0"/>
              <a:t>Декларират </a:t>
            </a:r>
            <a:r>
              <a:rPr lang="bg-BG" sz="2400" dirty="0"/>
              <a:t>се и права на пациента, като правото му да потърси второ мнение, сам да избере лекуващ лекар и институция, сам да определи някои елементи на грижите и степента на конфиденциалност.</a:t>
            </a:r>
          </a:p>
        </p:txBody>
      </p:sp>
    </p:spTree>
    <p:extLst>
      <p:ext uri="{BB962C8B-B14F-4D97-AF65-F5344CB8AC3E}">
        <p14:creationId xmlns:p14="http://schemas.microsoft.com/office/powerpoint/2010/main" val="87674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Взаимоотношения фармацевтични компании - клинична практика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08856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тандартни">
  <a:themeElements>
    <a:clrScheme name="Стандартни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тандартни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и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140</TotalTime>
  <Words>415</Words>
  <Application>Microsoft Office PowerPoint</Application>
  <PresentationFormat>On-screen Show (4:3)</PresentationFormat>
  <Paragraphs>57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Calibri</vt:lpstr>
      <vt:lpstr>Cambria</vt:lpstr>
      <vt:lpstr>Franklin Gothic Book</vt:lpstr>
      <vt:lpstr>Perpetua</vt:lpstr>
      <vt:lpstr>Times New Roman</vt:lpstr>
      <vt:lpstr>Wingdings</vt:lpstr>
      <vt:lpstr>Wingdings 2</vt:lpstr>
      <vt:lpstr>Стандартни</vt:lpstr>
      <vt:lpstr>CorelDRAW.Graphic.10</vt:lpstr>
      <vt:lpstr>PowerPoint Presentation</vt:lpstr>
      <vt:lpstr>Конфликтни цели на лекарите в съвременното  здравеопазване</vt:lpstr>
      <vt:lpstr>PowerPoint Presentation</vt:lpstr>
      <vt:lpstr>PowerPoint Presentation</vt:lpstr>
      <vt:lpstr>Приоритизиране на стейкхолдерите в здраеопазването </vt:lpstr>
      <vt:lpstr>Други особености на бизнес етиката в здравеопазването </vt:lpstr>
      <vt:lpstr>Теорията „клиент-доставчик на услуги“ </vt:lpstr>
      <vt:lpstr>Теорията „клиент-доставчик на услуги“ за здравеопазването </vt:lpstr>
      <vt:lpstr>Взаимоотношения фармацевтични компании - клинична практика </vt:lpstr>
      <vt:lpstr>PowerPoint Presentation</vt:lpstr>
      <vt:lpstr>Анализ на казуси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СПЕЦИФИЧНИ ОСОБЕНОСТИ НА БИЗНЕС ЕТИКАТА  В ЗДРАВЕОПАЗВАНЕТО</dc:title>
  <dc:creator>Doc.Aleкsandrova</dc:creator>
  <cp:lastModifiedBy>Silviya Aleksandrova</cp:lastModifiedBy>
  <cp:revision>17</cp:revision>
  <dcterms:created xsi:type="dcterms:W3CDTF">2014-04-10T20:28:53Z</dcterms:created>
  <dcterms:modified xsi:type="dcterms:W3CDTF">2020-03-23T19:56:04Z</dcterms:modified>
</cp:coreProperties>
</file>