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67" r:id="rId2"/>
    <p:sldId id="268" r:id="rId3"/>
    <p:sldId id="274" r:id="rId4"/>
    <p:sldId id="269" r:id="rId5"/>
    <p:sldId id="270" r:id="rId6"/>
    <p:sldId id="271" r:id="rId7"/>
    <p:sldId id="272" r:id="rId8"/>
    <p:sldId id="273" r:id="rId9"/>
    <p:sldId id="275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ъл стил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16C919-185F-472D-8E29-CA6377FB812A}" type="datetimeFigureOut">
              <a:rPr lang="bg-BG" smtClean="0"/>
              <a:t>23.3.2020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ACF0A-5778-4B86-82F1-9B9A2F46F20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153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97A1E8-CF6E-4D65-84FB-05332DF6D4A5}" type="slidenum">
              <a:rPr kumimoji="0" lang="bg-BG" altLang="bg-BG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авоъгъл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Закръглен правоъгъл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7" name="Правоъгъл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Закръглен правоъгъл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Правоъгъл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авоъгъл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авоъгъл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Закръглен правоъгъл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1" name="Правоъгъл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Закръглен правоъгъл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3A6335-FDDA-4068-9099-AADC83B0B78C}" type="datetimeFigureOut">
              <a:rPr lang="bg-BG" smtClean="0"/>
              <a:pPr/>
              <a:t>23.3.2020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0184809-8AEA-48FB-9DE7-12DAF152C9B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627784" y="1412776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932792" y="680517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614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792" y="680517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86381" y="1287555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71438" y="166015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922222" y="680517"/>
            <a:ext cx="7416824" cy="1123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МЕДИЦИНСКИ УНИВЕРСИТЕТ – ПЛЕВЕН</a:t>
            </a:r>
            <a:endParaRPr kumimoji="0" lang="bg-BG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ФАКУЛТЕТ „ОБЩЕСТВЕНО ЗДРАВЕ“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kumimoji="0" lang="bg-BG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КАТЕДРА „ОБЩЕСТВЕНОЗДРАВНИ НАУКИ“</a:t>
            </a:r>
            <a:endParaRPr kumimoji="0" lang="bg-BG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4" name="Text Box 4"/>
          <p:cNvSpPr txBox="1">
            <a:spLocks noChangeArrowheads="1"/>
          </p:cNvSpPr>
          <p:nvPr/>
        </p:nvSpPr>
        <p:spPr bwMode="auto">
          <a:xfrm>
            <a:off x="913185" y="1964371"/>
            <a:ext cx="2218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2400" b="1" i="0" u="none" strike="noStrike" kern="1200" cap="none" spc="0" normalizeH="0" baseline="0" noProof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Лекция </a:t>
            </a:r>
            <a:r>
              <a:rPr kumimoji="0" lang="bg-BG" altLang="bg-BG" sz="24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№8</a:t>
            </a:r>
            <a:endParaRPr kumimoji="0" lang="bg-BG" altLang="bg-BG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1138412" y="5512590"/>
            <a:ext cx="68671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altLang="bg-BG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Проф. д-р Силвия Александрова-Янкуловска, </a:t>
            </a:r>
            <a:r>
              <a:rPr kumimoji="0" lang="bg-BG" altLang="bg-BG" sz="18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д.м.н</a:t>
            </a:r>
            <a:r>
              <a:rPr kumimoji="0" lang="bg-BG" altLang="bg-BG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Arial"/>
              </a:rPr>
              <a:t>.</a:t>
            </a:r>
            <a:endParaRPr kumimoji="0" lang="bg-BG" altLang="bg-BG" sz="1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Arial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683568" y="4149080"/>
            <a:ext cx="777686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altLang="bg-BG" b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БЕЗОПАСНОСТ  НА МЕДИЦИНСКИТЕ ТЕХНОЛОГИИ</a:t>
            </a:r>
            <a:endParaRPr kumimoji="0" lang="bg-BG" altLang="bg-BG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Заглавие 1"/>
          <p:cNvSpPr txBox="1">
            <a:spLocks/>
          </p:cNvSpPr>
          <p:nvPr/>
        </p:nvSpPr>
        <p:spPr>
          <a:xfrm>
            <a:off x="457200" y="2783542"/>
            <a:ext cx="8229600" cy="11399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hangingPunct="0"/>
            <a:r>
              <a:rPr lang="bg-BG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СПЕЦИФИЧНИ ОСОБЕНОСТИ НА БИЗНЕС ЕТИКАТА В ЗДРАВЕОПАЗВАНЕТО</a:t>
            </a:r>
            <a:endParaRPr lang="bg-BG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4382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ово поле 3"/>
          <p:cNvSpPr txBox="1"/>
          <p:nvPr/>
        </p:nvSpPr>
        <p:spPr>
          <a:xfrm rot="21087951">
            <a:off x="1564638" y="5382645"/>
            <a:ext cx="3222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Случаят с </a:t>
            </a:r>
            <a:r>
              <a:rPr lang="bg-BG" sz="2400" b="1" dirty="0" err="1" smtClean="0">
                <a:solidFill>
                  <a:srgbClr val="C00000"/>
                </a:solidFill>
                <a:latin typeface="+mj-lt"/>
              </a:rPr>
              <a:t>Диализните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 мембрани 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– 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стр. 126</a:t>
            </a:r>
            <a:endParaRPr lang="bg-BG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5144"/>
            <a:ext cx="269875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Резултат с изображение за „диализни мембрани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412776"/>
            <a:ext cx="36385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850106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rgbClr val="C00000"/>
                </a:solidFill>
              </a:rPr>
              <a:t>Приложете теорията на </a:t>
            </a:r>
            <a:r>
              <a:rPr lang="bg-BG" sz="2800" dirty="0" err="1" smtClean="0">
                <a:solidFill>
                  <a:srgbClr val="C00000"/>
                </a:solidFill>
              </a:rPr>
              <a:t>стейкхолдерите</a:t>
            </a:r>
            <a:r>
              <a:rPr lang="bg-BG" sz="2800" dirty="0" smtClean="0">
                <a:solidFill>
                  <a:srgbClr val="C00000"/>
                </a:solidFill>
              </a:rPr>
              <a:t> към случая</a:t>
            </a:r>
            <a:endParaRPr lang="bg-BG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66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Картина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3966962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Картина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334" y="620688"/>
            <a:ext cx="4819431" cy="27067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Текстово поле 3"/>
          <p:cNvSpPr txBox="1"/>
          <p:nvPr/>
        </p:nvSpPr>
        <p:spPr>
          <a:xfrm rot="21087951">
            <a:off x="2335017" y="5140499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Случаят с </a:t>
            </a:r>
            <a:r>
              <a:rPr lang="bg-BG" sz="2400" b="1" dirty="0" err="1" smtClean="0">
                <a:solidFill>
                  <a:srgbClr val="C00000"/>
                </a:solidFill>
                <a:latin typeface="+mj-lt"/>
              </a:rPr>
              <a:t>Талидомида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– 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стр. 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128</a:t>
            </a:r>
            <a:endParaRPr lang="bg-BG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5144"/>
            <a:ext cx="269875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70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Фази на клинични изпитвания на нови </a:t>
            </a:r>
            <a:r>
              <a:rPr lang="bg-BG" b="1" dirty="0" smtClean="0"/>
              <a:t>медикаменти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>
                <a:solidFill>
                  <a:srgbClr val="C00000"/>
                </a:solidFill>
              </a:rPr>
              <a:t>1. </a:t>
            </a:r>
            <a:r>
              <a:rPr lang="bg-BG" b="1" i="1" dirty="0">
                <a:solidFill>
                  <a:srgbClr val="C00000"/>
                </a:solidFill>
              </a:rPr>
              <a:t>Първата фаза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се провежда върху относително малък брой здрави доброволци, на които често се заплаща за участието им. Целта е да се определи каква доза от медикамента е нужна, за да предизвика реакция в човешкия организъм, как организма преработва лекарството, има ли странични и токсични ефекти.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4719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Фази на клинични изпитвания на нови </a:t>
            </a:r>
            <a:r>
              <a:rPr lang="bg-BG" b="1" dirty="0" smtClean="0"/>
              <a:t>медикаменти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2. Втората </a:t>
            </a:r>
            <a:r>
              <a:rPr lang="bg-BG" b="1" i="1" dirty="0">
                <a:solidFill>
                  <a:srgbClr val="C00000"/>
                </a:solidFill>
              </a:rPr>
              <a:t>фаза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се провежда върху група от пациенти, които страдат от конкретното заболяване, срещу което е насочен медикамента. Целта е да се определи дали лекарството повлиява благоприятно заболяването и дали има вредни странични </a:t>
            </a:r>
            <a:r>
              <a:rPr lang="bg-BG" dirty="0" smtClean="0"/>
              <a:t>ефекти.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6043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Фази на клинични изпитвания на нови </a:t>
            </a:r>
            <a:r>
              <a:rPr lang="bg-BG" b="1" dirty="0" smtClean="0"/>
              <a:t>медикаменти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2. Втората </a:t>
            </a:r>
            <a:r>
              <a:rPr lang="bg-BG" b="1" i="1" dirty="0">
                <a:solidFill>
                  <a:srgbClr val="C00000"/>
                </a:solidFill>
              </a:rPr>
              <a:t>фаза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се провежда върху група от пациенти, които страдат от конкретното заболяване, срещу което е насочен медикамента. Целта е да се определи дали лекарството повлиява благоприятно заболяването и дали има вредни странични </a:t>
            </a:r>
            <a:r>
              <a:rPr lang="bg-BG" dirty="0" smtClean="0"/>
              <a:t>ефекти.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3273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Фази на клинични изпитвания на нови </a:t>
            </a:r>
            <a:r>
              <a:rPr lang="bg-BG" b="1" dirty="0" smtClean="0"/>
              <a:t>медикаменти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3. Третата </a:t>
            </a:r>
            <a:r>
              <a:rPr lang="bg-BG" b="1" i="1" dirty="0">
                <a:solidFill>
                  <a:srgbClr val="C00000"/>
                </a:solidFill>
              </a:rPr>
              <a:t>фаза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е клиничният експеримент, при който лекарството се прилага при голям брой пациенти и се сравнява с друго лекарство, ако има такова за съответното заболяване, и/или с </a:t>
            </a:r>
            <a:r>
              <a:rPr lang="bg-BG" dirty="0" err="1"/>
              <a:t>плацебо</a:t>
            </a:r>
            <a:r>
              <a:rPr lang="bg-BG" dirty="0"/>
              <a:t>. Където е възможно такива експерименти се провеждат като „двоен сляп опит”, т.е. нито обектите на изследването, нито лекарите знаят дали даден пациент получава експерименталния медикамент или </a:t>
            </a:r>
            <a:r>
              <a:rPr lang="bg-BG" dirty="0" err="1"/>
              <a:t>плацебо</a:t>
            </a:r>
            <a:r>
              <a:rPr lang="bg-BG" dirty="0" smtClean="0"/>
              <a:t>.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360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Фази на клинични изпитвания на нови </a:t>
            </a:r>
            <a:r>
              <a:rPr lang="bg-BG" b="1" dirty="0" smtClean="0"/>
              <a:t>медикаменти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i="1" dirty="0" smtClean="0">
                <a:solidFill>
                  <a:srgbClr val="C00000"/>
                </a:solidFill>
              </a:rPr>
              <a:t>4. Четвъртата </a:t>
            </a:r>
            <a:r>
              <a:rPr lang="bg-BG" b="1" i="1" dirty="0">
                <a:solidFill>
                  <a:srgbClr val="C00000"/>
                </a:solidFill>
              </a:rPr>
              <a:t>фаза</a:t>
            </a:r>
            <a:r>
              <a:rPr lang="bg-BG" b="1" dirty="0">
                <a:solidFill>
                  <a:srgbClr val="C00000"/>
                </a:solidFill>
              </a:rPr>
              <a:t> </a:t>
            </a:r>
            <a:r>
              <a:rPr lang="bg-BG" dirty="0"/>
              <a:t>се извършва след лицензиране на лекарството и излизането му на пазара. През първите няколко години се следи за странични ефекти на лекарството, които не са се проявили в по-ранните фази. Освен това фармацевтичната компания обикновено се интересува колко добре се приема лекарството от лекарите, които го предписват и от пациентите, които го </a:t>
            </a:r>
            <a:r>
              <a:rPr lang="bg-BG" dirty="0" smtClean="0"/>
              <a:t>взимат.</a:t>
            </a:r>
            <a:endParaRPr lang="bg-BG" dirty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77597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Картина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3966962" cy="22322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Картина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66" y="1850514"/>
            <a:ext cx="4819431" cy="27067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4" name="Текстово поле 3"/>
          <p:cNvSpPr txBox="1"/>
          <p:nvPr/>
        </p:nvSpPr>
        <p:spPr>
          <a:xfrm rot="21087951">
            <a:off x="2335017" y="5140499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Случаят с </a:t>
            </a:r>
            <a:r>
              <a:rPr lang="bg-BG" sz="2400" b="1" dirty="0" err="1" smtClean="0">
                <a:solidFill>
                  <a:srgbClr val="C00000"/>
                </a:solidFill>
                <a:latin typeface="+mj-lt"/>
              </a:rPr>
              <a:t>Талидомида</a:t>
            </a:r>
            <a:r>
              <a:rPr lang="en-US" sz="2400" b="1" dirty="0" smtClean="0">
                <a:solidFill>
                  <a:srgbClr val="C00000"/>
                </a:solidFill>
                <a:latin typeface="+mj-lt"/>
              </a:rPr>
              <a:t>– 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стр. </a:t>
            </a:r>
            <a:r>
              <a:rPr lang="bg-BG" sz="2400" b="1" dirty="0" smtClean="0">
                <a:solidFill>
                  <a:srgbClr val="C00000"/>
                </a:solidFill>
                <a:latin typeface="+mj-lt"/>
              </a:rPr>
              <a:t>128</a:t>
            </a:r>
            <a:endParaRPr lang="bg-BG" sz="2400" b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725144"/>
            <a:ext cx="2698750" cy="1790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95536" y="299312"/>
            <a:ext cx="7772400" cy="1143000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rgbClr val="C00000"/>
                </a:solidFill>
              </a:rPr>
              <a:t>Анализирайте случая</a:t>
            </a:r>
            <a:endParaRPr lang="bg-B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9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тандартни">
  <a:themeElements>
    <a:clrScheme name="Стандартни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и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и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</TotalTime>
  <Words>352</Words>
  <Application>Microsoft Office PowerPoint</Application>
  <PresentationFormat>On-screen Show (4:3)</PresentationFormat>
  <Paragraphs>23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Cambria</vt:lpstr>
      <vt:lpstr>Franklin Gothic Book</vt:lpstr>
      <vt:lpstr>Perpetua</vt:lpstr>
      <vt:lpstr>Times New Roman</vt:lpstr>
      <vt:lpstr>Wingdings 2</vt:lpstr>
      <vt:lpstr>Стандартни</vt:lpstr>
      <vt:lpstr>CorelDRAW.Graphic.10</vt:lpstr>
      <vt:lpstr>PowerPoint Presentation</vt:lpstr>
      <vt:lpstr>Приложете теорията на стейкхолдерите към случая</vt:lpstr>
      <vt:lpstr>PowerPoint Presentation</vt:lpstr>
      <vt:lpstr>Фази на клинични изпитвания на нови медикаменти</vt:lpstr>
      <vt:lpstr>Фази на клинични изпитвания на нови медикаменти</vt:lpstr>
      <vt:lpstr>Фази на клинични изпитвания на нови медикаменти</vt:lpstr>
      <vt:lpstr>Фази на клинични изпитвания на нови медикаменти</vt:lpstr>
      <vt:lpstr>Фази на клинични изпитвания на нови медикаменти</vt:lpstr>
      <vt:lpstr>Анализирайте случая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СПЕЦИФИЧНИ ОСОБЕНОСТИ НА БИЗНЕС ЕТИКАТА  В ЗДРАВЕОПАЗВАНЕТО</dc:title>
  <dc:creator>Doc.Aleкsandrova</dc:creator>
  <cp:lastModifiedBy>Silviya Aleksandrova</cp:lastModifiedBy>
  <cp:revision>19</cp:revision>
  <dcterms:created xsi:type="dcterms:W3CDTF">2014-04-10T20:28:53Z</dcterms:created>
  <dcterms:modified xsi:type="dcterms:W3CDTF">2020-03-23T19:53:33Z</dcterms:modified>
</cp:coreProperties>
</file>