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7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22E87F-33F6-4D85-9AF0-485A5CCCB1B2}" type="datetimeFigureOut">
              <a:rPr lang="bg-BG" smtClean="0"/>
              <a:t>23.3.2020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8BDAA7-4CA6-4AD6-8C5F-EE429886FB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09381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97A1E8-CF6E-4D65-84FB-05332DF6D4A5}" type="slidenum">
              <a:rPr kumimoji="0" lang="bg-BG" altLang="bg-BG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bg-BG" altLang="bg-BG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442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лавие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9" name="Подзаглавие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bg-BG" smtClean="0"/>
              <a:t>Щракнете за редакция стил подзагл. обр.</a:t>
            </a:r>
            <a:endParaRPr kumimoji="0" lang="en-US"/>
          </a:p>
        </p:txBody>
      </p:sp>
      <p:sp>
        <p:nvSpPr>
          <p:cNvPr id="28" name="Контейнер за 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D0857AD-DA90-40C7-9D77-074F639A42B1}" type="datetimeFigureOut">
              <a:rPr lang="bg-BG" smtClean="0"/>
              <a:t>23.3.2020 г.</a:t>
            </a:fld>
            <a:endParaRPr lang="bg-BG"/>
          </a:p>
        </p:txBody>
      </p:sp>
      <p:sp>
        <p:nvSpPr>
          <p:cNvPr id="17" name="Контейнер за долния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bg-BG"/>
          </a:p>
        </p:txBody>
      </p:sp>
      <p:sp>
        <p:nvSpPr>
          <p:cNvPr id="10" name="Правоъгъл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авоъгъл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авоъгъл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авоъгъл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аво съединение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аво съединение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аво съединение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аво съединение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аво съединение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аво съединение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авоъгъл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Контейнер за номер на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DEEEE62-03D7-4806-B4D1-CF2ABFEE3D17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57AD-DA90-40C7-9D77-074F639A42B1}" type="datetimeFigureOut">
              <a:rPr lang="bg-BG" smtClean="0"/>
              <a:t>23.3.2020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EEE62-03D7-4806-B4D1-CF2ABFEE3D17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57AD-DA90-40C7-9D77-074F639A42B1}" type="datetimeFigureOut">
              <a:rPr lang="bg-BG" smtClean="0"/>
              <a:t>23.3.2020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EEE62-03D7-4806-B4D1-CF2ABFEE3D17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8" name="Контейнер за съдържани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D0857AD-DA90-40C7-9D77-074F639A42B1}" type="datetimeFigureOut">
              <a:rPr lang="bg-BG" smtClean="0"/>
              <a:t>23.3.2020 г.</a:t>
            </a:fld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DEEEE62-03D7-4806-B4D1-CF2ABFEE3D17}" type="slidenum">
              <a:rPr lang="bg-BG" smtClean="0"/>
              <a:t>‹#›</a:t>
            </a:fld>
            <a:endParaRPr lang="bg-BG"/>
          </a:p>
        </p:txBody>
      </p:sp>
      <p:sp>
        <p:nvSpPr>
          <p:cNvPr id="10" name="Контейнер за долния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лавка на секция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D0857AD-DA90-40C7-9D77-074F639A42B1}" type="datetimeFigureOut">
              <a:rPr lang="bg-BG" smtClean="0"/>
              <a:t>23.3.2020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bg-BG"/>
          </a:p>
        </p:txBody>
      </p:sp>
      <p:sp>
        <p:nvSpPr>
          <p:cNvPr id="9" name="Правоъгъл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авоъгъл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авоъгъл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авоъгъл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аво съединение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аво съединение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аво съединение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аво съединение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аво съединение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авоъгъл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аво съединение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DEEEE62-03D7-4806-B4D1-CF2ABFEE3D17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57AD-DA90-40C7-9D77-074F639A42B1}" type="datetimeFigureOut">
              <a:rPr lang="bg-BG" smtClean="0"/>
              <a:t>23.3.2020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EEE62-03D7-4806-B4D1-CF2ABFEE3D17}" type="slidenum">
              <a:rPr lang="bg-BG" smtClean="0"/>
              <a:t>‹#›</a:t>
            </a:fld>
            <a:endParaRPr lang="bg-BG"/>
          </a:p>
        </p:txBody>
      </p:sp>
      <p:sp>
        <p:nvSpPr>
          <p:cNvPr id="9" name="Контейнер за съдържани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1" name="Контейнер за съдържани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57AD-DA90-40C7-9D77-074F639A42B1}" type="datetimeFigureOut">
              <a:rPr lang="bg-BG" smtClean="0"/>
              <a:t>23.3.2020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EEE62-03D7-4806-B4D1-CF2ABFEE3D17}" type="slidenum">
              <a:rPr lang="bg-BG" smtClean="0"/>
              <a:t>‹#›</a:t>
            </a:fld>
            <a:endParaRPr lang="bg-BG"/>
          </a:p>
        </p:txBody>
      </p:sp>
      <p:sp>
        <p:nvSpPr>
          <p:cNvPr id="11" name="Контейнер за съдържани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3" name="Контейнер за съдържани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2" name="Текстов контейне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14" name="Текстов контейне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6" name="Контейнер за 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D0857AD-DA90-40C7-9D77-074F639A42B1}" type="datetimeFigureOut">
              <a:rPr lang="bg-BG" smtClean="0"/>
              <a:t>23.3.2020 г.</a:t>
            </a:fld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DEEEE62-03D7-4806-B4D1-CF2ABFEE3D17}" type="slidenum">
              <a:rPr lang="bg-BG" smtClean="0"/>
              <a:t>‹#›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57AD-DA90-40C7-9D77-074F639A42B1}" type="datetimeFigureOut">
              <a:rPr lang="bg-BG" smtClean="0"/>
              <a:t>23.3.2020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EEE62-03D7-4806-B4D1-CF2ABFEE3D17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Съдържание с надпис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аво съединение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8" name="Право съединение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аво съединение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аво съединение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авоъгъл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аво съединение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Контейнер за съдържани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21" name="Контейнер за 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D0857AD-DA90-40C7-9D77-074F639A42B1}" type="datetimeFigureOut">
              <a:rPr lang="bg-BG" smtClean="0"/>
              <a:t>23.3.2020 г.</a:t>
            </a:fld>
            <a:endParaRPr lang="bg-BG"/>
          </a:p>
        </p:txBody>
      </p:sp>
      <p:sp>
        <p:nvSpPr>
          <p:cNvPr id="22" name="Контейнер за номер на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DEEEE62-03D7-4806-B4D1-CF2ABFEE3D17}" type="slidenum">
              <a:rPr lang="bg-BG" smtClean="0"/>
              <a:t>‹#›</a:t>
            </a:fld>
            <a:endParaRPr lang="bg-BG"/>
          </a:p>
        </p:txBody>
      </p:sp>
      <p:sp>
        <p:nvSpPr>
          <p:cNvPr id="23" name="Контейнер за долния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аво съединение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bg-BG" smtClean="0"/>
              <a:t>Щракнете върху иконата, за да добавите картина</a:t>
            </a:r>
            <a:endParaRPr kumimoji="0" lang="en-US" dirty="0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10" name="Право съединение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авоъгъл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аво съединение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аво съединение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аво съединение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Контейнер за 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D0857AD-DA90-40C7-9D77-074F639A42B1}" type="datetimeFigureOut">
              <a:rPr lang="bg-BG" smtClean="0"/>
              <a:t>23.3.2020 г.</a:t>
            </a:fld>
            <a:endParaRPr lang="bg-BG"/>
          </a:p>
        </p:txBody>
      </p:sp>
      <p:sp>
        <p:nvSpPr>
          <p:cNvPr id="18" name="Контейнер за номер на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DEEEE62-03D7-4806-B4D1-CF2ABFEE3D17}" type="slidenum">
              <a:rPr lang="bg-BG" smtClean="0"/>
              <a:t>‹#›</a:t>
            </a:fld>
            <a:endParaRPr lang="bg-BG"/>
          </a:p>
        </p:txBody>
      </p:sp>
      <p:sp>
        <p:nvSpPr>
          <p:cNvPr id="21" name="Контейнер за долния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аво съединение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Контейнер за заглавие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13" name="Текстов контейне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kumimoji="0" lang="bg-BG" smtClean="0"/>
              <a:t>Второ ниво</a:t>
            </a:r>
          </a:p>
          <a:p>
            <a:pPr lvl="2" eaLnBrk="1" latinLnBrk="0" hangingPunct="1"/>
            <a:r>
              <a:rPr kumimoji="0" lang="bg-BG" smtClean="0"/>
              <a:t>Трето ниво</a:t>
            </a:r>
          </a:p>
          <a:p>
            <a:pPr lvl="3" eaLnBrk="1" latinLnBrk="0" hangingPunct="1"/>
            <a:r>
              <a:rPr kumimoji="0" lang="bg-BG" smtClean="0"/>
              <a:t>Четвърто ниво</a:t>
            </a:r>
          </a:p>
          <a:p>
            <a:pPr lvl="4" eaLnBrk="1" latinLnBrk="0" hangingPunct="1"/>
            <a:r>
              <a:rPr kumimoji="0" lang="bg-BG" smtClean="0"/>
              <a:t>Пето ниво</a:t>
            </a:r>
            <a:endParaRPr kumimoji="0" lang="en-US"/>
          </a:p>
        </p:txBody>
      </p:sp>
      <p:sp>
        <p:nvSpPr>
          <p:cNvPr id="14" name="Контейнер за 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D0857AD-DA90-40C7-9D77-074F639A42B1}" type="datetimeFigureOut">
              <a:rPr lang="bg-BG" smtClean="0"/>
              <a:t>23.3.2020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7" name="Право съединение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аво съединение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авоъгъл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аво съединение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Контейнер за номер на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DEEEE62-03D7-4806-B4D1-CF2ABFEE3D17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5"/>
          <p:cNvSpPr>
            <a:spLocks noChangeShapeType="1"/>
          </p:cNvSpPr>
          <p:nvPr/>
        </p:nvSpPr>
        <p:spPr bwMode="auto">
          <a:xfrm>
            <a:off x="2627784" y="1412776"/>
            <a:ext cx="4813300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bg-BG" sz="18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6147" name="Object 6"/>
          <p:cNvGraphicFramePr>
            <a:graphicFrameLocks noChangeAspect="1"/>
          </p:cNvGraphicFramePr>
          <p:nvPr/>
        </p:nvGraphicFramePr>
        <p:xfrm>
          <a:off x="932792" y="680517"/>
          <a:ext cx="8620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r:id="rId4" imgW="4785480" imgH="4894560" progId="CorelDRAW.Graphic.10">
                  <p:embed/>
                </p:oleObj>
              </mc:Choice>
              <mc:Fallback>
                <p:oleObj r:id="rId4" imgW="4785480" imgH="4894560" progId="CorelDRAW.Graphic.10">
                  <p:embed/>
                  <p:pic>
                    <p:nvPicPr>
                      <p:cNvPr id="614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2792" y="680517"/>
                        <a:ext cx="862013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86381" y="1287555"/>
            <a:ext cx="6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71438" y="1660158"/>
            <a:ext cx="914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922222" y="680517"/>
            <a:ext cx="7416824" cy="1123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square"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	МЕДИЦИНСКИ УНИВЕРСИТЕТ – ПЛЕВЕН</a:t>
            </a:r>
            <a:endParaRPr kumimoji="0" lang="bg-BG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	ФАКУЛТЕТ „ОБЩЕСТВЕНО ЗДРАВЕ“</a:t>
            </a: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	</a:t>
            </a:r>
            <a:r>
              <a:rPr kumimoji="0" lang="bg-BG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КАТЕДРА „ОБЩЕСТВЕНОЗДРАВНИ НАУКИ“</a:t>
            </a:r>
            <a:endParaRPr kumimoji="0" lang="bg-BG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</p:txBody>
      </p:sp>
      <p:sp>
        <p:nvSpPr>
          <p:cNvPr id="41994" name="Text Box 4"/>
          <p:cNvSpPr txBox="1">
            <a:spLocks noChangeArrowheads="1"/>
          </p:cNvSpPr>
          <p:nvPr/>
        </p:nvSpPr>
        <p:spPr bwMode="auto">
          <a:xfrm>
            <a:off x="913185" y="1964371"/>
            <a:ext cx="22186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bg-BG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Лекция </a:t>
            </a:r>
            <a:r>
              <a:rPr kumimoji="0" lang="bg-BG" altLang="bg-BG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№9</a:t>
            </a:r>
            <a:endParaRPr kumimoji="0" lang="bg-BG" altLang="bg-BG" sz="2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</p:txBody>
      </p:sp>
      <p:sp>
        <p:nvSpPr>
          <p:cNvPr id="41997" name="Text Box 4"/>
          <p:cNvSpPr txBox="1">
            <a:spLocks noChangeArrowheads="1"/>
          </p:cNvSpPr>
          <p:nvPr/>
        </p:nvSpPr>
        <p:spPr bwMode="auto">
          <a:xfrm>
            <a:off x="1138412" y="5512590"/>
            <a:ext cx="686717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bg-BG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Проф. д-р Силвия Александрова-Янкуловска, </a:t>
            </a:r>
            <a:r>
              <a:rPr kumimoji="0" lang="bg-BG" altLang="bg-BG" sz="18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д.м.н</a:t>
            </a:r>
            <a:r>
              <a:rPr kumimoji="0" lang="bg-BG" altLang="bg-BG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.</a:t>
            </a:r>
            <a:endParaRPr kumimoji="0" lang="bg-BG" altLang="bg-BG" sz="1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</p:txBody>
      </p:sp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577395" y="3230425"/>
            <a:ext cx="777686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bg-BG" altLang="bg-BG" b="1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ВЗЕМАНЕ НА РЕШЕНИЯ В БИЗНЕС ЕТИКАТА</a:t>
            </a:r>
            <a:endParaRPr kumimoji="0" lang="bg-BG" altLang="bg-BG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03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i="1" dirty="0"/>
              <a:t>1. Кой е основният проблем в случая?</a:t>
            </a: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hangingPunct="0">
              <a:buNone/>
            </a:pPr>
            <a:r>
              <a:rPr lang="bg-BG" dirty="0"/>
              <a:t>Определете основния проблем задавайки си въпроса: трябва ли да извърша/да се въздържа от извършването на действие Х?</a:t>
            </a:r>
          </a:p>
          <a:p>
            <a:pPr marL="0" indent="0" hangingPunct="0">
              <a:buNone/>
            </a:pPr>
            <a:r>
              <a:rPr lang="bg-BG" i="1" dirty="0"/>
              <a:t>	</a:t>
            </a:r>
            <a:endParaRPr lang="bg-BG" i="1" dirty="0" smtClean="0"/>
          </a:p>
          <a:p>
            <a:pPr marL="0" indent="0" hangingPunct="0">
              <a:buNone/>
            </a:pPr>
            <a:r>
              <a:rPr lang="bg-BG" i="1" dirty="0" smtClean="0"/>
              <a:t>Тест</a:t>
            </a:r>
            <a:r>
              <a:rPr lang="bg-BG" i="1" dirty="0"/>
              <a:t>: Прецизност на дефиницията на основния проблем </a:t>
            </a:r>
            <a:endParaRPr lang="bg-BG" dirty="0"/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5273967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b="1" i="1" dirty="0"/>
              <a:t>2. Кои са заинтересованите страни в дилемата</a:t>
            </a:r>
            <a:r>
              <a:rPr lang="bg-BG" b="1" i="1" dirty="0" smtClean="0"/>
              <a:t>?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457200" y="1795608"/>
            <a:ext cx="7467600" cy="4873752"/>
          </a:xfrm>
        </p:spPr>
        <p:txBody>
          <a:bodyPr>
            <a:normAutofit/>
          </a:bodyPr>
          <a:lstStyle/>
          <a:p>
            <a:pPr lvl="0" hangingPunct="0"/>
            <a:r>
              <a:rPr lang="bg-BG" dirty="0" smtClean="0"/>
              <a:t>Кои </a:t>
            </a:r>
            <a:r>
              <a:rPr lang="bg-BG" dirty="0"/>
              <a:t>хора или въвлечени страни трябва да бъдат включени в </a:t>
            </a:r>
            <a:r>
              <a:rPr lang="bg-BG" dirty="0" smtClean="0"/>
              <a:t>решението?</a:t>
            </a:r>
          </a:p>
          <a:p>
            <a:pPr lvl="0" hangingPunct="0"/>
            <a:r>
              <a:rPr lang="bg-BG" dirty="0" smtClean="0"/>
              <a:t>Чии </a:t>
            </a:r>
            <a:r>
              <a:rPr lang="bg-BG" dirty="0"/>
              <a:t>права, интереси и благополучие са отчетени в решението? </a:t>
            </a:r>
            <a:r>
              <a:rPr lang="bg-BG" dirty="0" err="1"/>
              <a:t>Избройте</a:t>
            </a:r>
            <a:r>
              <a:rPr lang="bg-BG" dirty="0"/>
              <a:t> ценностите, които те представят.</a:t>
            </a:r>
          </a:p>
          <a:p>
            <a:pPr marL="0" indent="0" hangingPunct="0">
              <a:buNone/>
            </a:pPr>
            <a:endParaRPr lang="bg-BG" i="1" dirty="0" smtClean="0"/>
          </a:p>
          <a:p>
            <a:pPr marL="0" indent="0" hangingPunct="0">
              <a:buNone/>
            </a:pPr>
            <a:r>
              <a:rPr lang="bg-BG" i="1" dirty="0" smtClean="0"/>
              <a:t>Тест</a:t>
            </a:r>
            <a:r>
              <a:rPr lang="bg-BG" i="1" dirty="0"/>
              <a:t>: Завършеност и прецизност в преценката на заинтересованите страни и интересите им.</a:t>
            </a:r>
            <a:r>
              <a:rPr lang="bg-BG" dirty="0"/>
              <a:t> </a:t>
            </a:r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739163766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i="1" dirty="0"/>
              <a:t>3. Кои правила или насоки за поведение са приложими към дилемата? 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457200" y="1723600"/>
            <a:ext cx="7467600" cy="4873752"/>
          </a:xfrm>
        </p:spPr>
        <p:txBody>
          <a:bodyPr/>
          <a:lstStyle/>
          <a:p>
            <a:pPr lvl="0" hangingPunct="0"/>
            <a:r>
              <a:rPr lang="bg-BG" dirty="0" err="1"/>
              <a:t>Избройте</a:t>
            </a:r>
            <a:r>
              <a:rPr lang="bg-BG" dirty="0"/>
              <a:t> уместните правила, предписания и насоки за поведение в случая. Източници на информация за тях са законите, кодексите за поведение и др. </a:t>
            </a:r>
          </a:p>
          <a:p>
            <a:pPr lvl="0" hangingPunct="0"/>
            <a:r>
              <a:rPr lang="bg-BG" dirty="0"/>
              <a:t>Изяснете основните отговорности в конкретната институция, екип и длъжност.</a:t>
            </a:r>
          </a:p>
          <a:p>
            <a:pPr marL="0" indent="0" hangingPunct="0">
              <a:buNone/>
            </a:pPr>
            <a:endParaRPr lang="bg-BG" i="1" dirty="0" smtClean="0"/>
          </a:p>
          <a:p>
            <a:pPr marL="0" indent="0" hangingPunct="0">
              <a:buNone/>
            </a:pPr>
            <a:r>
              <a:rPr lang="bg-BG" i="1" dirty="0" smtClean="0"/>
              <a:t>Тест</a:t>
            </a:r>
            <a:r>
              <a:rPr lang="bg-BG" i="1" dirty="0"/>
              <a:t>: Завършеност на описите и прецизност в интерпретацията на дилемата. </a:t>
            </a:r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251347106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b="1" i="1" dirty="0"/>
              <a:t>4. Какви аргументи могат да бъдат изтъкнати? 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lvl="0" hangingPunct="0"/>
            <a:r>
              <a:rPr lang="bg-BG" dirty="0"/>
              <a:t>За да формулирате основателна позиция по дилемата е необходимо да се опишат уместните аргументи – аргументите в подкрепа на обмисленото ви действие и аргументите против. Целта на създаването на такъв списък не е да се неутрализират противоположните аргументи, а да се уверим и да покажем, че сме взели под внимание всички уместни аргументи. </a:t>
            </a:r>
          </a:p>
          <a:p>
            <a:pPr lvl="0" hangingPunct="0"/>
            <a:r>
              <a:rPr lang="bg-BG" dirty="0"/>
              <a:t>Уверете се, че всички заинтересовани страни, правила, насоки на поведение са отчетени (проверете стъпки 2 и 3). </a:t>
            </a:r>
          </a:p>
          <a:p>
            <a:pPr lvl="0" hangingPunct="0"/>
            <a:r>
              <a:rPr lang="bg-BG" dirty="0"/>
              <a:t>В заключението може да се направи опит за минимизиране на нанесените вреди. </a:t>
            </a:r>
          </a:p>
          <a:p>
            <a:pPr lvl="0" hangingPunct="0"/>
            <a:r>
              <a:rPr lang="bg-BG" dirty="0"/>
              <a:t>Разделете аргументите в групи: </a:t>
            </a:r>
            <a:r>
              <a:rPr lang="bg-BG" dirty="0" err="1"/>
              <a:t>деонтологични</a:t>
            </a:r>
            <a:r>
              <a:rPr lang="bg-BG" dirty="0"/>
              <a:t> и </a:t>
            </a:r>
            <a:r>
              <a:rPr lang="bg-BG" dirty="0" err="1"/>
              <a:t>консеквенциални</a:t>
            </a:r>
            <a:r>
              <a:rPr lang="bg-BG" dirty="0"/>
              <a:t>.</a:t>
            </a:r>
          </a:p>
          <a:p>
            <a:pPr marL="0" indent="0" hangingPunct="0">
              <a:buNone/>
            </a:pPr>
            <a:endParaRPr lang="bg-BG" i="1" dirty="0"/>
          </a:p>
          <a:p>
            <a:pPr marL="0" indent="0" hangingPunct="0">
              <a:buNone/>
            </a:pPr>
            <a:r>
              <a:rPr lang="bg-BG" i="1" dirty="0" smtClean="0"/>
              <a:t>Тест</a:t>
            </a:r>
            <a:r>
              <a:rPr lang="bg-BG" i="1" dirty="0"/>
              <a:t>: Завършеност на описите и прецизност на </a:t>
            </a:r>
            <a:r>
              <a:rPr lang="bg-BG" i="1" dirty="0" err="1"/>
              <a:t>ранжирането</a:t>
            </a:r>
            <a:r>
              <a:rPr lang="bg-BG" i="1" dirty="0"/>
              <a:t> на аргументите.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75782010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i="1" dirty="0"/>
              <a:t>5. Какво е Вашето заключение</a:t>
            </a:r>
            <a:r>
              <a:rPr lang="bg-BG" b="1" i="1" dirty="0" smtClean="0"/>
              <a:t>?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457200" y="1723600"/>
            <a:ext cx="7467600" cy="4873752"/>
          </a:xfrm>
        </p:spPr>
        <p:txBody>
          <a:bodyPr/>
          <a:lstStyle/>
          <a:p>
            <a:pPr hangingPunct="0"/>
            <a:r>
              <a:rPr lang="bg-BG" dirty="0"/>
              <a:t>Когато всички аргументи са изброени и </a:t>
            </a:r>
            <a:r>
              <a:rPr lang="bg-BG" dirty="0" err="1"/>
              <a:t>ранжирани</a:t>
            </a:r>
            <a:r>
              <a:rPr lang="bg-BG" dirty="0"/>
              <a:t>, може да се формулира заключение. </a:t>
            </a:r>
            <a:endParaRPr lang="bg-BG" dirty="0" smtClean="0"/>
          </a:p>
          <a:p>
            <a:pPr hangingPunct="0"/>
            <a:r>
              <a:rPr lang="bg-BG" dirty="0" smtClean="0"/>
              <a:t>В </a:t>
            </a:r>
            <a:r>
              <a:rPr lang="bg-BG" dirty="0"/>
              <a:t>заключението разумното решение може да е подкрепено със солидни аргументи и чрез отчитане на заинтересованите страни.</a:t>
            </a:r>
          </a:p>
          <a:p>
            <a:pPr marL="0" indent="0" hangingPunct="0">
              <a:buNone/>
            </a:pPr>
            <a:endParaRPr lang="bg-BG" i="1" dirty="0"/>
          </a:p>
          <a:p>
            <a:pPr marL="0" indent="0" hangingPunct="0">
              <a:buNone/>
            </a:pPr>
            <a:r>
              <a:rPr lang="bg-BG" i="1" dirty="0" smtClean="0"/>
              <a:t>Тест</a:t>
            </a:r>
            <a:r>
              <a:rPr lang="bg-BG" i="1" dirty="0"/>
              <a:t>: Съгласуваност на заключението с претеглянето на аргументите.</a:t>
            </a:r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900581755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hangingPunct="0"/>
            <a:r>
              <a:rPr lang="bg-BG" b="1" i="1" dirty="0"/>
              <a:t>6. Ще го направите ли?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457200" y="1651592"/>
            <a:ext cx="7467600" cy="4873752"/>
          </a:xfrm>
        </p:spPr>
        <p:txBody>
          <a:bodyPr/>
          <a:lstStyle/>
          <a:p>
            <a:pPr lvl="0" hangingPunct="0"/>
            <a:r>
              <a:rPr lang="bg-BG" dirty="0"/>
              <a:t>Подкрепяте ли такова заключение? </a:t>
            </a:r>
          </a:p>
          <a:p>
            <a:pPr lvl="0" hangingPunct="0"/>
            <a:r>
              <a:rPr lang="bg-BG" dirty="0"/>
              <a:t>Възнамерявате ли да действате според заключението? </a:t>
            </a:r>
          </a:p>
          <a:p>
            <a:pPr lvl="0" hangingPunct="0"/>
            <a:r>
              <a:rPr lang="bg-BG" dirty="0"/>
              <a:t>Можете ли да защитите заключението си пред колегите и заинтересованите лица?</a:t>
            </a:r>
          </a:p>
          <a:p>
            <a:pPr marL="0" indent="0" hangingPunct="0">
              <a:buNone/>
            </a:pPr>
            <a:endParaRPr lang="bg-BG" i="1" dirty="0"/>
          </a:p>
          <a:p>
            <a:pPr marL="0" indent="0" hangingPunct="0">
              <a:buNone/>
            </a:pPr>
            <a:r>
              <a:rPr lang="bg-BG" i="1" dirty="0" smtClean="0"/>
              <a:t>Тест</a:t>
            </a:r>
            <a:r>
              <a:rPr lang="bg-BG" i="1" dirty="0"/>
              <a:t>: Правдоподобност по отношение на собствените интуиции и практическа осъществимост. </a:t>
            </a:r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05542191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isometricOffAxis1Right"/>
              <a:lightRig rig="threePt" dir="t"/>
            </a:scene3d>
          </a:bodyPr>
          <a:lstStyle/>
          <a:p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Разпознаване на моралния проблем</a:t>
            </a:r>
            <a:endParaRPr lang="bg-B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Текстово поле 2"/>
          <p:cNvSpPr txBox="1"/>
          <p:nvPr/>
        </p:nvSpPr>
        <p:spPr>
          <a:xfrm>
            <a:off x="539552" y="2204864"/>
            <a:ext cx="7632848" cy="34163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bg-BG" sz="2400" dirty="0"/>
              <a:t>Способността да се разпознае етичния проблем в дадена ситуация се нарича </a:t>
            </a:r>
            <a:r>
              <a:rPr lang="bg-BG" sz="2400" b="1" i="1" dirty="0"/>
              <a:t>етична чувствителност или морално осъзнаване</a:t>
            </a:r>
            <a:r>
              <a:rPr lang="bg-BG" sz="2400" b="1" dirty="0"/>
              <a:t>.</a:t>
            </a:r>
            <a:r>
              <a:rPr lang="bg-BG" sz="2400" dirty="0"/>
              <a:t> </a:t>
            </a:r>
            <a:endParaRPr lang="bg-BG" sz="2400" dirty="0" smtClean="0"/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bg-BG" sz="2400" dirty="0" smtClean="0"/>
              <a:t>Разпознаването </a:t>
            </a:r>
            <a:r>
              <a:rPr lang="bg-BG" sz="2400" dirty="0"/>
              <a:t>на даден въпрос като „етичен” проблем задейства процеса на морална </a:t>
            </a:r>
            <a:r>
              <a:rPr lang="bg-BG" sz="2400" dirty="0" smtClean="0"/>
              <a:t>преценка. 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18855279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 txBox="1">
            <a:spLocks/>
          </p:cNvSpPr>
          <p:nvPr/>
        </p:nvSpPr>
        <p:spPr>
          <a:xfrm>
            <a:off x="457200" y="557808"/>
            <a:ext cx="7467600" cy="1143000"/>
          </a:xfrm>
          <a:prstGeom prst="rect">
            <a:avLst/>
          </a:prstGeom>
        </p:spPr>
        <p:txBody>
          <a:bodyPr>
            <a:scene3d>
              <a:camera prst="isometricOffAxis1Right"/>
              <a:lightRig rig="threePt" dir="t"/>
            </a:scene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Разпознаване на моралния проблем</a:t>
            </a:r>
            <a:endParaRPr lang="bg-B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Закръглен правоъгълник 2"/>
          <p:cNvSpPr/>
          <p:nvPr/>
        </p:nvSpPr>
        <p:spPr>
          <a:xfrm>
            <a:off x="6300192" y="2924944"/>
            <a:ext cx="2160240" cy="144016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2000" dirty="0" smtClean="0"/>
              <a:t>Разпознаване на моралния проблем</a:t>
            </a:r>
            <a:endParaRPr lang="bg-BG" sz="2000" dirty="0"/>
          </a:p>
        </p:txBody>
      </p:sp>
      <p:sp>
        <p:nvSpPr>
          <p:cNvPr id="4" name="Закръглен правоъгълник 3"/>
          <p:cNvSpPr/>
          <p:nvPr/>
        </p:nvSpPr>
        <p:spPr>
          <a:xfrm>
            <a:off x="3707904" y="2924944"/>
            <a:ext cx="2160240" cy="144016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2000" dirty="0" smtClean="0"/>
              <a:t>Морална сила на въпроса</a:t>
            </a:r>
            <a:endParaRPr lang="bg-BG" sz="2000" dirty="0"/>
          </a:p>
        </p:txBody>
      </p:sp>
      <p:sp>
        <p:nvSpPr>
          <p:cNvPr id="5" name="Закръглен правоъгълник 4"/>
          <p:cNvSpPr/>
          <p:nvPr/>
        </p:nvSpPr>
        <p:spPr>
          <a:xfrm>
            <a:off x="899592" y="3933056"/>
            <a:ext cx="2160240" cy="144016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2000" dirty="0" smtClean="0"/>
              <a:t>Социален консенсус</a:t>
            </a:r>
            <a:endParaRPr lang="bg-BG" sz="2000" dirty="0"/>
          </a:p>
        </p:txBody>
      </p:sp>
      <p:sp>
        <p:nvSpPr>
          <p:cNvPr id="6" name="Закръглен правоъгълник 5"/>
          <p:cNvSpPr/>
          <p:nvPr/>
        </p:nvSpPr>
        <p:spPr>
          <a:xfrm>
            <a:off x="899592" y="1916832"/>
            <a:ext cx="2160240" cy="144016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2000" dirty="0" smtClean="0"/>
              <a:t>Величина на последствията</a:t>
            </a:r>
            <a:endParaRPr lang="bg-BG" sz="2000" dirty="0"/>
          </a:p>
        </p:txBody>
      </p:sp>
      <p:sp>
        <p:nvSpPr>
          <p:cNvPr id="8" name="Стрелка надясно 7"/>
          <p:cNvSpPr/>
          <p:nvPr/>
        </p:nvSpPr>
        <p:spPr>
          <a:xfrm>
            <a:off x="3059832" y="2564904"/>
            <a:ext cx="648072" cy="864096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9" name="Стрелка надясно 8"/>
          <p:cNvSpPr/>
          <p:nvPr/>
        </p:nvSpPr>
        <p:spPr>
          <a:xfrm>
            <a:off x="3059832" y="3868085"/>
            <a:ext cx="648072" cy="864096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0" name="Стрелка надясно 9"/>
          <p:cNvSpPr/>
          <p:nvPr/>
        </p:nvSpPr>
        <p:spPr>
          <a:xfrm>
            <a:off x="5831821" y="3284984"/>
            <a:ext cx="648072" cy="864096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551133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 txBox="1">
            <a:spLocks/>
          </p:cNvSpPr>
          <p:nvPr/>
        </p:nvSpPr>
        <p:spPr>
          <a:xfrm>
            <a:off x="457200" y="557808"/>
            <a:ext cx="8147248" cy="1143000"/>
          </a:xfrm>
          <a:prstGeom prst="rect">
            <a:avLst/>
          </a:prstGeom>
        </p:spPr>
        <p:txBody>
          <a:bodyPr>
            <a:scene3d>
              <a:camera prst="isometricOffAxis1Right"/>
              <a:lightRig rig="threePt" dir="t"/>
            </a:scene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Процес на вземане на етично решение</a:t>
            </a:r>
            <a:endParaRPr lang="bg-BG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Картина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34" y="1943224"/>
            <a:ext cx="8497630" cy="4438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Закръглено правоъгълно изнесено означение 2"/>
          <p:cNvSpPr/>
          <p:nvPr/>
        </p:nvSpPr>
        <p:spPr>
          <a:xfrm>
            <a:off x="503548" y="5013176"/>
            <a:ext cx="1620180" cy="1224136"/>
          </a:xfrm>
          <a:prstGeom prst="wedgeRoundRectCallout">
            <a:avLst>
              <a:gd name="adj1" fmla="val 116354"/>
              <a:gd name="adj2" fmla="val -90040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Теория на </a:t>
            </a:r>
            <a:r>
              <a:rPr lang="bg-BG" dirty="0" err="1" smtClean="0"/>
              <a:t>Колберг</a:t>
            </a:r>
            <a:r>
              <a:rPr lang="bg-BG" dirty="0" smtClean="0"/>
              <a:t> за моралното развитие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6535374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 txBox="1">
            <a:spLocks/>
          </p:cNvSpPr>
          <p:nvPr/>
        </p:nvSpPr>
        <p:spPr>
          <a:xfrm>
            <a:off x="457200" y="557808"/>
            <a:ext cx="8147248" cy="1143000"/>
          </a:xfrm>
          <a:prstGeom prst="rect">
            <a:avLst/>
          </a:prstGeom>
        </p:spPr>
        <p:txBody>
          <a:bodyPr>
            <a:scene3d>
              <a:camera prst="isometricOffAxis1Right"/>
              <a:lightRig rig="threePt" dir="t"/>
            </a:scene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Теория на </a:t>
            </a:r>
            <a:r>
              <a:rPr lang="bg-BG" dirty="0" err="1" smtClean="0">
                <a:solidFill>
                  <a:schemeClr val="accent1">
                    <a:lumMod val="75000"/>
                  </a:schemeClr>
                </a:solidFill>
              </a:rPr>
              <a:t>Колберг</a:t>
            </a:r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 за морално развитие</a:t>
            </a:r>
            <a:endParaRPr lang="bg-BG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050" name="Картина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70916"/>
            <a:ext cx="7892103" cy="4782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82135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457200" y="1248144"/>
            <a:ext cx="7715200" cy="5277200"/>
          </a:xfrm>
        </p:spPr>
        <p:txBody>
          <a:bodyPr>
            <a:normAutofit/>
          </a:bodyPr>
          <a:lstStyle/>
          <a:p>
            <a:r>
              <a:rPr lang="bg-BG" dirty="0"/>
              <a:t>Повечето възрастни са на конвенционално ниво на когнитивно морално развитие и по-малко от 20% са достигнали до принципното </a:t>
            </a:r>
            <a:r>
              <a:rPr lang="bg-BG" dirty="0" smtClean="0"/>
              <a:t>ниво.</a:t>
            </a:r>
          </a:p>
          <a:p>
            <a:r>
              <a:rPr lang="bg-BG" i="1" dirty="0" smtClean="0"/>
              <a:t>Повечето </a:t>
            </a:r>
            <a:r>
              <a:rPr lang="bg-BG" i="1" dirty="0"/>
              <a:t>възрастни търсят извън себе си ориентир в ситуации с етични дилеми</a:t>
            </a:r>
            <a:r>
              <a:rPr lang="bg-BG" dirty="0"/>
              <a:t> – обръщайки се към значими други лица в съответната среда, като колеги, ръководители или </a:t>
            </a:r>
            <a:r>
              <a:rPr lang="bg-BG" dirty="0" err="1"/>
              <a:t>оповавайки</a:t>
            </a:r>
            <a:r>
              <a:rPr lang="bg-BG" dirty="0"/>
              <a:t> се на правилата и законите на </a:t>
            </a:r>
            <a:r>
              <a:rPr lang="bg-BG" dirty="0" smtClean="0"/>
              <a:t>обществото.</a:t>
            </a:r>
          </a:p>
          <a:p>
            <a:r>
              <a:rPr lang="bg-BG" i="1" dirty="0" smtClean="0">
                <a:solidFill>
                  <a:srgbClr val="C00000"/>
                </a:solidFill>
              </a:rPr>
              <a:t>Повечето </a:t>
            </a:r>
            <a:r>
              <a:rPr lang="bg-BG" i="1" dirty="0">
                <a:solidFill>
                  <a:srgbClr val="C00000"/>
                </a:solidFill>
              </a:rPr>
              <a:t>хора трябва да бъдат направлявани, когато става въпрос за етика</a:t>
            </a:r>
            <a:r>
              <a:rPr lang="bg-BG" dirty="0"/>
              <a:t>.</a:t>
            </a:r>
          </a:p>
          <a:p>
            <a:endParaRPr lang="bg-BG" dirty="0"/>
          </a:p>
        </p:txBody>
      </p:sp>
      <p:sp>
        <p:nvSpPr>
          <p:cNvPr id="4" name="Заглавие 1"/>
          <p:cNvSpPr txBox="1">
            <a:spLocks/>
          </p:cNvSpPr>
          <p:nvPr/>
        </p:nvSpPr>
        <p:spPr>
          <a:xfrm>
            <a:off x="2082552" y="332656"/>
            <a:ext cx="4978896" cy="1143000"/>
          </a:xfrm>
          <a:prstGeom prst="rect">
            <a:avLst/>
          </a:prstGeom>
        </p:spPr>
        <p:txBody>
          <a:bodyPr>
            <a:scene3d>
              <a:camera prst="isometricOffAxis1Right"/>
              <a:lightRig rig="threePt" dir="t"/>
            </a:scene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Морално разсъждаване</a:t>
            </a:r>
            <a:endParaRPr lang="bg-BG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471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488776" y="1291552"/>
            <a:ext cx="7467600" cy="4873752"/>
          </a:xfrm>
        </p:spPr>
        <p:txBody>
          <a:bodyPr>
            <a:noAutofit/>
          </a:bodyPr>
          <a:lstStyle/>
          <a:p>
            <a:r>
              <a:rPr lang="bg-BG" sz="2000" dirty="0"/>
              <a:t>Моралното разсъждаване се фокусира върху вземането на решение за това, кое е правилно, а не обезателно върху извършването на това, което е правилно. </a:t>
            </a:r>
            <a:endParaRPr lang="bg-BG" sz="2000" dirty="0" smtClean="0"/>
          </a:p>
          <a:p>
            <a:r>
              <a:rPr lang="bg-BG" sz="2000" dirty="0" smtClean="0"/>
              <a:t>Хората могат да вземат </a:t>
            </a:r>
            <a:r>
              <a:rPr lang="bg-BG" sz="2000" dirty="0"/>
              <a:t>правилно решение, </a:t>
            </a:r>
            <a:r>
              <a:rPr lang="bg-BG" sz="2000" dirty="0" smtClean="0"/>
              <a:t>което да не приведат в изпълнение поради влиянието на с</a:t>
            </a:r>
            <a:r>
              <a:rPr lang="bg-BG" sz="2000" i="1" dirty="0" smtClean="0"/>
              <a:t>оциалният контекст.</a:t>
            </a:r>
          </a:p>
          <a:p>
            <a:r>
              <a:rPr lang="bg-BG" sz="2000" dirty="0" smtClean="0"/>
              <a:t>Повечето </a:t>
            </a:r>
            <a:r>
              <a:rPr lang="bg-BG" sz="2000" dirty="0"/>
              <a:t>хора са последователи, когато става въпрос за етика. </a:t>
            </a:r>
            <a:r>
              <a:rPr lang="bg-BG" sz="2000" dirty="0" smtClean="0"/>
              <a:t>Когато </a:t>
            </a:r>
            <a:r>
              <a:rPr lang="bg-BG" sz="2000" dirty="0"/>
              <a:t>те са помолени или накарани да извършат нещо неетично, повечето биха го направили. </a:t>
            </a:r>
            <a:endParaRPr lang="bg-BG" sz="2000" dirty="0" smtClean="0"/>
          </a:p>
          <a:p>
            <a:r>
              <a:rPr lang="bg-BG" sz="2000" dirty="0" smtClean="0"/>
              <a:t>Неетичното </a:t>
            </a:r>
            <a:r>
              <a:rPr lang="bg-BG" sz="2000" dirty="0"/>
              <a:t>поведение не винаги е резултат на недостатъци, лоши </a:t>
            </a:r>
            <a:r>
              <a:rPr lang="bg-BG" sz="2000" dirty="0" err="1"/>
              <a:t>характерови</a:t>
            </a:r>
            <a:r>
              <a:rPr lang="bg-BG" sz="2000" dirty="0"/>
              <a:t> черти на </a:t>
            </a:r>
            <a:r>
              <a:rPr lang="bg-BG" sz="2000" dirty="0" smtClean="0"/>
              <a:t>индивида, а може </a:t>
            </a:r>
            <a:r>
              <a:rPr lang="bg-BG" sz="2000" dirty="0"/>
              <a:t>да е резултат от система, която насърчава или подкрепя неетичното поведение.</a:t>
            </a:r>
          </a:p>
          <a:p>
            <a:endParaRPr lang="bg-BG" sz="2000" dirty="0"/>
          </a:p>
        </p:txBody>
      </p:sp>
      <p:sp>
        <p:nvSpPr>
          <p:cNvPr id="4" name="Заглавие 1"/>
          <p:cNvSpPr txBox="1">
            <a:spLocks/>
          </p:cNvSpPr>
          <p:nvPr/>
        </p:nvSpPr>
        <p:spPr>
          <a:xfrm>
            <a:off x="2082552" y="332656"/>
            <a:ext cx="4978896" cy="1143000"/>
          </a:xfrm>
          <a:prstGeom prst="rect">
            <a:avLst/>
          </a:prstGeom>
        </p:spPr>
        <p:txBody>
          <a:bodyPr>
            <a:scene3d>
              <a:camera prst="isometricOffAxis1Right"/>
              <a:lightRig rig="threePt" dir="t"/>
            </a:scene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Морално разсъждаване</a:t>
            </a:r>
            <a:endParaRPr lang="bg-BG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6465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467600" cy="796950"/>
          </a:xfrm>
        </p:spPr>
        <p:txBody>
          <a:bodyPr/>
          <a:lstStyle/>
          <a:p>
            <a:r>
              <a:rPr lang="bg-BG" dirty="0" smtClean="0"/>
              <a:t>Етично лидерство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1800200"/>
          </a:xfrm>
        </p:spPr>
        <p:txBody>
          <a:bodyPr>
            <a:normAutofit/>
          </a:bodyPr>
          <a:lstStyle/>
          <a:p>
            <a:r>
              <a:rPr lang="bg-BG" sz="2000" dirty="0" smtClean="0"/>
              <a:t>Противно на общоприетите схващания, болшинството от възрастните не са автономни морални личности.</a:t>
            </a:r>
          </a:p>
          <a:p>
            <a:r>
              <a:rPr lang="bg-BG" sz="2000" dirty="0" smtClean="0"/>
              <a:t>Те се влияят от думи и действия на </a:t>
            </a:r>
            <a:r>
              <a:rPr lang="bg-BG" sz="2000" dirty="0" err="1" smtClean="0"/>
              <a:t>равнопоставени</a:t>
            </a:r>
            <a:r>
              <a:rPr lang="bg-BG" sz="2000" dirty="0" smtClean="0"/>
              <a:t> и лидери </a:t>
            </a:r>
            <a:r>
              <a:rPr lang="bg-BG" sz="2000" dirty="0" smtClean="0">
                <a:sym typeface="Symbol"/>
              </a:rPr>
              <a:t> необходимост от етично лидерство.</a:t>
            </a:r>
            <a:r>
              <a:rPr lang="bg-BG" sz="2000" dirty="0" smtClean="0"/>
              <a:t> </a:t>
            </a:r>
            <a:endParaRPr lang="bg-BG" sz="2000" dirty="0"/>
          </a:p>
        </p:txBody>
      </p:sp>
      <p:sp>
        <p:nvSpPr>
          <p:cNvPr id="4" name="Текстово поле 3"/>
          <p:cNvSpPr txBox="1"/>
          <p:nvPr/>
        </p:nvSpPr>
        <p:spPr>
          <a:xfrm>
            <a:off x="539552" y="2996952"/>
            <a:ext cx="7416824" cy="28623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bg-BG" sz="2000" dirty="0"/>
              <a:t>„Моралният мениджър” насърчава другите към етичното измерение, дава им възможност да разберат какво се очаква от тях и ги държи отговорни. </a:t>
            </a:r>
            <a:endParaRPr lang="bg-BG" sz="2000" dirty="0" smtClean="0"/>
          </a:p>
          <a:p>
            <a:pPr marL="342900" indent="-342900">
              <a:buFont typeface="Wingdings" pitchFamily="2" charset="2"/>
              <a:buChar char="§"/>
            </a:pPr>
            <a:r>
              <a:rPr lang="bg-BG" sz="2000" dirty="0" smtClean="0"/>
              <a:t>Моралните </a:t>
            </a:r>
            <a:r>
              <a:rPr lang="bg-BG" sz="2000" dirty="0"/>
              <a:t>мениджъри поставят стандарти, предават етични съобщения, изграждат модел на етично поведение и използват наградите и наказанията за направляване на етичното поведение в организацията. </a:t>
            </a:r>
            <a:endParaRPr lang="bg-BG" sz="2000" dirty="0" smtClean="0"/>
          </a:p>
          <a:p>
            <a:pPr marL="342900" indent="-342900">
              <a:buFont typeface="Wingdings" pitchFamily="2" charset="2"/>
              <a:buChar char="§"/>
            </a:pPr>
            <a:r>
              <a:rPr lang="bg-BG" sz="2000" dirty="0" smtClean="0"/>
              <a:t>Моралните </a:t>
            </a:r>
            <a:r>
              <a:rPr lang="bg-BG" sz="2000" dirty="0"/>
              <a:t>мениджъри създават интегритет в организацията</a:t>
            </a:r>
            <a:r>
              <a:rPr lang="bg-BG" sz="2000" dirty="0" smtClean="0"/>
              <a:t>.</a:t>
            </a:r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val="380298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Модел за етичен анализ</a:t>
            </a:r>
            <a:endParaRPr lang="bg-BG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/>
              <a:t>в</a:t>
            </a:r>
            <a:r>
              <a:rPr lang="bg-BG" dirty="0" smtClean="0"/>
              <a:t> бизнес етиката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2562495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искани">
  <a:themeElements>
    <a:clrScheme name="Изискани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Изискани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зискани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58</TotalTime>
  <Words>723</Words>
  <Application>Microsoft Office PowerPoint</Application>
  <PresentationFormat>On-screen Show (4:3)</PresentationFormat>
  <Paragraphs>67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Arial</vt:lpstr>
      <vt:lpstr>Calibri</vt:lpstr>
      <vt:lpstr>Cambria</vt:lpstr>
      <vt:lpstr>Century Schoolbook</vt:lpstr>
      <vt:lpstr>Symbol</vt:lpstr>
      <vt:lpstr>Times New Roman</vt:lpstr>
      <vt:lpstr>Wingdings</vt:lpstr>
      <vt:lpstr>Wingdings 2</vt:lpstr>
      <vt:lpstr>Изискани</vt:lpstr>
      <vt:lpstr>CorelDRAW.Graphic.10</vt:lpstr>
      <vt:lpstr>PowerPoint Presentation</vt:lpstr>
      <vt:lpstr>Разпознаване на моралния проблем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Етично лидерство</vt:lpstr>
      <vt:lpstr>Модел за етичен анализ</vt:lpstr>
      <vt:lpstr>1. Кой е основният проблем в случая? </vt:lpstr>
      <vt:lpstr>2. Кои са заинтересованите страни в дилемата?</vt:lpstr>
      <vt:lpstr>3. Кои правила или насоки за поведение са приложими към дилемата? </vt:lpstr>
      <vt:lpstr>4. Какви аргументи могат да бъдат изтъкнати? </vt:lpstr>
      <vt:lpstr>5. Какво е Вашето заключение?</vt:lpstr>
      <vt:lpstr>6. Ще го направите ли?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PowerPoint</dc:title>
  <dc:creator>Doc.Aleкsandrova</dc:creator>
  <cp:lastModifiedBy>Silviya Aleksandrova</cp:lastModifiedBy>
  <cp:revision>13</cp:revision>
  <dcterms:created xsi:type="dcterms:W3CDTF">2014-04-09T23:09:38Z</dcterms:created>
  <dcterms:modified xsi:type="dcterms:W3CDTF">2020-03-23T20:10:19Z</dcterms:modified>
</cp:coreProperties>
</file>