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2E87F-33F6-4D85-9AF0-485A5CCCB1B2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BDAA7-4CA6-4AD6-8C5F-EE429886FBA4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09381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97A1E8-CF6E-4D65-84FB-05332DF6D4A5}" type="slidenum">
              <a:rPr kumimoji="0" lang="bg-BG" altLang="bg-BG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bg-BG" altLang="bg-BG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42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0857AD-DA90-40C7-9D77-074F639A42B1}" type="datetimeFigureOut">
              <a:rPr lang="bg-BG" smtClean="0"/>
              <a:t>23.3.2020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DEEEE62-03D7-4806-B4D1-CF2ABFEE3D17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627784" y="1412776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932792" y="680517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4785480" imgH="4894560" progId="CorelDRAW.Graphic.10">
                  <p:embed/>
                </p:oleObj>
              </mc:Choice>
              <mc:Fallback>
                <p:oleObj r:id="rId4" imgW="4785480" imgH="4894560" progId="CorelDRAW.Graphic.10">
                  <p:embed/>
                  <p:pic>
                    <p:nvPicPr>
                      <p:cNvPr id="614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2792" y="680517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86381" y="1287555"/>
            <a:ext cx="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71438" y="166015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922222" y="680517"/>
            <a:ext cx="7416824" cy="112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МЕДИЦИНСКИ УНИВЕРСИТЕТ – ПЛЕВЕН</a:t>
            </a:r>
            <a:endParaRPr kumimoji="0" lang="bg-BG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ФАКУЛТЕТ „ОБЩЕСТВЕНО ЗДРАВЕ“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kumimoji="0" lang="bg-BG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КАТЕДРА „ОБЩЕСТВЕНОЗДРАВНИ НАУКИ“</a:t>
            </a:r>
            <a:endParaRPr kumimoji="0" lang="bg-BG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4" name="Text Box 4"/>
          <p:cNvSpPr txBox="1">
            <a:spLocks noChangeArrowheads="1"/>
          </p:cNvSpPr>
          <p:nvPr/>
        </p:nvSpPr>
        <p:spPr bwMode="auto">
          <a:xfrm>
            <a:off x="913185" y="1964371"/>
            <a:ext cx="22186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Лекция </a:t>
            </a:r>
            <a:r>
              <a:rPr kumimoji="0" lang="bg-BG" altLang="bg-BG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№9</a:t>
            </a:r>
            <a:endParaRPr kumimoji="0" lang="bg-BG" altLang="bg-BG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41997" name="Text Box 4"/>
          <p:cNvSpPr txBox="1">
            <a:spLocks noChangeArrowheads="1"/>
          </p:cNvSpPr>
          <p:nvPr/>
        </p:nvSpPr>
        <p:spPr bwMode="auto">
          <a:xfrm>
            <a:off x="1138412" y="5512590"/>
            <a:ext cx="686717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altLang="bg-BG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Проф. д-р Силвия Александрова-Янкуловска, </a:t>
            </a:r>
            <a:r>
              <a:rPr kumimoji="0" lang="bg-BG" altLang="bg-BG" sz="1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д.м.н</a:t>
            </a:r>
            <a:r>
              <a:rPr kumimoji="0" lang="bg-BG" altLang="bg-BG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/>
              </a:rPr>
              <a:t>.</a:t>
            </a:r>
            <a:endParaRPr kumimoji="0" lang="bg-BG" altLang="bg-BG" sz="1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Arial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77395" y="3230425"/>
            <a:ext cx="7776864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bg-BG" altLang="bg-BG" b="1" dirty="0" smtClean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ВЗЕМАНЕ НА РЕШЕНИЯ В БИЗНЕС ЕТИКАТА</a:t>
            </a:r>
            <a:endParaRPr kumimoji="0" lang="bg-BG" altLang="bg-BG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03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i="1" dirty="0"/>
              <a:t>1. Кой е основният проблем в случая?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hangingPunct="0">
              <a:buNone/>
            </a:pPr>
            <a:r>
              <a:rPr lang="bg-BG" dirty="0"/>
              <a:t>Определете основния проблем задавайки си въпроса: трябва ли да извърша/да се въздържа от извършването на действие Х?</a:t>
            </a:r>
          </a:p>
          <a:p>
            <a:pPr marL="0" indent="0" hangingPunct="0">
              <a:buNone/>
            </a:pPr>
            <a:r>
              <a:rPr lang="bg-BG" i="1" dirty="0"/>
              <a:t>	</a:t>
            </a:r>
            <a:endParaRPr lang="bg-BG" i="1" dirty="0" smtClean="0"/>
          </a:p>
          <a:p>
            <a:pPr marL="0" indent="0" hangingPunct="0">
              <a:buNone/>
            </a:pPr>
            <a:r>
              <a:rPr lang="bg-BG" i="1" dirty="0" smtClean="0"/>
              <a:t>Тест</a:t>
            </a:r>
            <a:r>
              <a:rPr lang="bg-BG" i="1" dirty="0"/>
              <a:t>: Прецизност на дефиницията на основния проблем </a:t>
            </a:r>
            <a:endParaRPr lang="bg-BG" dirty="0"/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73967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i="1" dirty="0"/>
              <a:t>2. Кои са заинтересованите страни в дилемата</a:t>
            </a:r>
            <a:r>
              <a:rPr lang="bg-BG" b="1" i="1" dirty="0" smtClean="0"/>
              <a:t>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795608"/>
            <a:ext cx="7467600" cy="4873752"/>
          </a:xfrm>
        </p:spPr>
        <p:txBody>
          <a:bodyPr>
            <a:normAutofit/>
          </a:bodyPr>
          <a:lstStyle/>
          <a:p>
            <a:pPr lvl="0" hangingPunct="0"/>
            <a:r>
              <a:rPr lang="bg-BG" dirty="0" smtClean="0"/>
              <a:t>Кои </a:t>
            </a:r>
            <a:r>
              <a:rPr lang="bg-BG" dirty="0"/>
              <a:t>хора или въвлечени страни трябва да бъдат включени в </a:t>
            </a:r>
            <a:r>
              <a:rPr lang="bg-BG" dirty="0" smtClean="0"/>
              <a:t>решението?</a:t>
            </a:r>
          </a:p>
          <a:p>
            <a:pPr lvl="0" hangingPunct="0"/>
            <a:r>
              <a:rPr lang="bg-BG" dirty="0" smtClean="0"/>
              <a:t>Чии </a:t>
            </a:r>
            <a:r>
              <a:rPr lang="bg-BG" dirty="0"/>
              <a:t>права, интереси и благополучие са отчетени в решението? </a:t>
            </a:r>
            <a:r>
              <a:rPr lang="bg-BG" dirty="0" err="1"/>
              <a:t>Избройте</a:t>
            </a:r>
            <a:r>
              <a:rPr lang="bg-BG" dirty="0"/>
              <a:t> ценностите, които те представят.</a:t>
            </a:r>
          </a:p>
          <a:p>
            <a:pPr marL="0" indent="0" hangingPunct="0">
              <a:buNone/>
            </a:pPr>
            <a:endParaRPr lang="bg-BG" i="1" dirty="0" smtClean="0"/>
          </a:p>
          <a:p>
            <a:pPr marL="0" indent="0" hangingPunct="0">
              <a:buNone/>
            </a:pPr>
            <a:r>
              <a:rPr lang="bg-BG" i="1" dirty="0" smtClean="0"/>
              <a:t>Тест</a:t>
            </a:r>
            <a:r>
              <a:rPr lang="bg-BG" i="1" dirty="0"/>
              <a:t>: Завършеност и прецизност в преценката на заинтересованите страни и интересите им.</a:t>
            </a:r>
            <a:r>
              <a:rPr lang="bg-BG" dirty="0"/>
              <a:t> </a:t>
            </a:r>
          </a:p>
          <a:p>
            <a:pPr marL="0" indent="0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916376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b="1" i="1" dirty="0"/>
              <a:t>3. Кои правила или насоки за поведение са приложими към дилемата?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pPr lvl="0" hangingPunct="0"/>
            <a:r>
              <a:rPr lang="bg-BG" dirty="0" err="1"/>
              <a:t>Избройте</a:t>
            </a:r>
            <a:r>
              <a:rPr lang="bg-BG" dirty="0"/>
              <a:t> уместните правила, предписания и насоки за поведение в случая. Източници на информация за тях са законите, кодексите за поведение и др. </a:t>
            </a:r>
          </a:p>
          <a:p>
            <a:pPr lvl="0" hangingPunct="0"/>
            <a:r>
              <a:rPr lang="bg-BG" dirty="0"/>
              <a:t>Изяснете основните отговорности в конкретната институция, екип и длъжност.</a:t>
            </a:r>
          </a:p>
          <a:p>
            <a:pPr marL="0" indent="0" hangingPunct="0">
              <a:buNone/>
            </a:pPr>
            <a:endParaRPr lang="bg-BG" i="1" dirty="0" smtClean="0"/>
          </a:p>
          <a:p>
            <a:pPr marL="0" indent="0" hangingPunct="0">
              <a:buNone/>
            </a:pPr>
            <a:r>
              <a:rPr lang="bg-BG" i="1" dirty="0" smtClean="0"/>
              <a:t>Тест</a:t>
            </a:r>
            <a:r>
              <a:rPr lang="bg-BG" i="1" dirty="0"/>
              <a:t>: Завършеност на описите и прецизност в интерпретацията на дилемата.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13471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b="1" i="1" dirty="0"/>
              <a:t>4. Какви аргументи могат да бъдат изтъкнати?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 hangingPunct="0"/>
            <a:r>
              <a:rPr lang="bg-BG" dirty="0"/>
              <a:t>За да формулирате основателна позиция по дилемата е необходимо да се опишат уместните аргументи – аргументите в подкрепа на обмисленото ви действие и аргументите против. Целта на създаването на такъв списък не е да се неутрализират противоположните аргументи, а да се уверим и да покажем, че сме взели под внимание всички уместни аргументи. </a:t>
            </a:r>
          </a:p>
          <a:p>
            <a:pPr lvl="0" hangingPunct="0"/>
            <a:r>
              <a:rPr lang="bg-BG" dirty="0"/>
              <a:t>Уверете се, че всички заинтересовани страни, правила, насоки на поведение са отчетени (проверете стъпки 2 и 3). </a:t>
            </a:r>
          </a:p>
          <a:p>
            <a:pPr lvl="0" hangingPunct="0"/>
            <a:r>
              <a:rPr lang="bg-BG" dirty="0"/>
              <a:t>В заключението може да се направи опит за минимизиране на нанесените вреди. </a:t>
            </a:r>
          </a:p>
          <a:p>
            <a:pPr lvl="0" hangingPunct="0"/>
            <a:r>
              <a:rPr lang="bg-BG" dirty="0"/>
              <a:t>Разделете аргументите в групи: </a:t>
            </a:r>
            <a:r>
              <a:rPr lang="bg-BG" dirty="0" err="1"/>
              <a:t>деонтологични</a:t>
            </a:r>
            <a:r>
              <a:rPr lang="bg-BG" dirty="0"/>
              <a:t> и </a:t>
            </a:r>
            <a:r>
              <a:rPr lang="bg-BG" dirty="0" err="1"/>
              <a:t>консеквенциални</a:t>
            </a:r>
            <a:r>
              <a:rPr lang="bg-BG" dirty="0"/>
              <a:t>.</a:t>
            </a:r>
          </a:p>
          <a:p>
            <a:pPr marL="0" indent="0" hangingPunct="0">
              <a:buNone/>
            </a:pPr>
            <a:endParaRPr lang="bg-BG" i="1" dirty="0"/>
          </a:p>
          <a:p>
            <a:pPr marL="0" indent="0" hangingPunct="0">
              <a:buNone/>
            </a:pPr>
            <a:r>
              <a:rPr lang="bg-BG" i="1" dirty="0" smtClean="0"/>
              <a:t>Тест</a:t>
            </a:r>
            <a:r>
              <a:rPr lang="bg-BG" i="1" dirty="0"/>
              <a:t>: Завършеност на описите и прецизност на </a:t>
            </a:r>
            <a:r>
              <a:rPr lang="bg-BG" i="1" dirty="0" err="1"/>
              <a:t>ранжирането</a:t>
            </a:r>
            <a:r>
              <a:rPr lang="bg-BG" i="1" dirty="0"/>
              <a:t> на аргументите.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7578201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i="1" dirty="0"/>
              <a:t>5. Какво е Вашето заключение</a:t>
            </a:r>
            <a:r>
              <a:rPr lang="bg-BG" b="1" i="1" dirty="0" smtClean="0"/>
              <a:t>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723600"/>
            <a:ext cx="7467600" cy="4873752"/>
          </a:xfrm>
        </p:spPr>
        <p:txBody>
          <a:bodyPr/>
          <a:lstStyle/>
          <a:p>
            <a:pPr hangingPunct="0"/>
            <a:r>
              <a:rPr lang="bg-BG" dirty="0"/>
              <a:t>Когато всички аргументи са изброени и </a:t>
            </a:r>
            <a:r>
              <a:rPr lang="bg-BG" dirty="0" err="1"/>
              <a:t>ранжирани</a:t>
            </a:r>
            <a:r>
              <a:rPr lang="bg-BG" dirty="0"/>
              <a:t>, може да се формулира заключение. </a:t>
            </a:r>
            <a:endParaRPr lang="bg-BG" dirty="0" smtClean="0"/>
          </a:p>
          <a:p>
            <a:pPr hangingPunct="0"/>
            <a:r>
              <a:rPr lang="bg-BG" dirty="0" smtClean="0"/>
              <a:t>В </a:t>
            </a:r>
            <a:r>
              <a:rPr lang="bg-BG" dirty="0"/>
              <a:t>заключението разумното решение може да е подкрепено със солидни аргументи и чрез отчитане на заинтересованите страни.</a:t>
            </a:r>
          </a:p>
          <a:p>
            <a:pPr marL="0" indent="0" hangingPunct="0">
              <a:buNone/>
            </a:pPr>
            <a:endParaRPr lang="bg-BG" i="1" dirty="0"/>
          </a:p>
          <a:p>
            <a:pPr marL="0" indent="0" hangingPunct="0">
              <a:buNone/>
            </a:pPr>
            <a:r>
              <a:rPr lang="bg-BG" i="1" dirty="0" smtClean="0"/>
              <a:t>Тест</a:t>
            </a:r>
            <a:r>
              <a:rPr lang="bg-BG" i="1" dirty="0"/>
              <a:t>: Съгласуваност на заключението с претеглянето на аргументите.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00581755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hangingPunct="0"/>
            <a:r>
              <a:rPr lang="bg-BG" b="1" i="1" dirty="0"/>
              <a:t>6. Ще го направите ли?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651592"/>
            <a:ext cx="7467600" cy="4873752"/>
          </a:xfrm>
        </p:spPr>
        <p:txBody>
          <a:bodyPr/>
          <a:lstStyle/>
          <a:p>
            <a:pPr lvl="0" hangingPunct="0"/>
            <a:r>
              <a:rPr lang="bg-BG" dirty="0"/>
              <a:t>Подкрепяте ли такова заключение? </a:t>
            </a:r>
          </a:p>
          <a:p>
            <a:pPr lvl="0" hangingPunct="0"/>
            <a:r>
              <a:rPr lang="bg-BG" dirty="0"/>
              <a:t>Възнамерявате ли да действате според заключението? </a:t>
            </a:r>
          </a:p>
          <a:p>
            <a:pPr lvl="0" hangingPunct="0"/>
            <a:r>
              <a:rPr lang="bg-BG" dirty="0"/>
              <a:t>Можете ли да защитите заключението си пред колегите и заинтересованите лица?</a:t>
            </a:r>
          </a:p>
          <a:p>
            <a:pPr marL="0" indent="0" hangingPunct="0">
              <a:buNone/>
            </a:pPr>
            <a:endParaRPr lang="bg-BG" i="1" dirty="0"/>
          </a:p>
          <a:p>
            <a:pPr marL="0" indent="0" hangingPunct="0">
              <a:buNone/>
            </a:pPr>
            <a:r>
              <a:rPr lang="bg-BG" i="1" dirty="0" smtClean="0"/>
              <a:t>Тест</a:t>
            </a:r>
            <a:r>
              <a:rPr lang="bg-BG" i="1" dirty="0"/>
              <a:t>: Правдоподобност по отношение на собствените интуиции и практическа осъществимост.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5542191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Разпознаване на моралния проблем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ово поле 2"/>
          <p:cNvSpPr txBox="1"/>
          <p:nvPr/>
        </p:nvSpPr>
        <p:spPr>
          <a:xfrm>
            <a:off x="539552" y="220486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bg-BG" sz="2400" dirty="0"/>
              <a:t>Способността да се разпознае етичния проблем в дадена ситуация се нарича </a:t>
            </a:r>
            <a:r>
              <a:rPr lang="bg-BG" sz="2400" b="1" i="1" dirty="0"/>
              <a:t>етична чувствителност или морално осъзнаване</a:t>
            </a:r>
            <a:r>
              <a:rPr lang="bg-BG" sz="2400" b="1" dirty="0"/>
              <a:t>.</a:t>
            </a:r>
            <a:r>
              <a:rPr lang="bg-BG" sz="2400" dirty="0"/>
              <a:t> </a:t>
            </a:r>
            <a:endParaRPr lang="bg-BG" sz="2400" dirty="0" smtClean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bg-BG" sz="2400" dirty="0" smtClean="0"/>
              <a:t>Разпознаването </a:t>
            </a:r>
            <a:r>
              <a:rPr lang="bg-BG" sz="2400" dirty="0"/>
              <a:t>на даден въпрос като „етичен” проблем задейства процеса на морална </a:t>
            </a:r>
            <a:r>
              <a:rPr lang="bg-BG" sz="2400" dirty="0" smtClean="0"/>
              <a:t>преценка. 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8855279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457200" y="557808"/>
            <a:ext cx="7467600" cy="1143000"/>
          </a:xfrm>
          <a:prstGeom prst="rect">
            <a:avLst/>
          </a:prstGeom>
        </p:spPr>
        <p:txBody>
          <a:bodyPr>
            <a:scene3d>
              <a:camera prst="isometricOffAxis1Right"/>
              <a:lightRig rig="threePt" dir="t"/>
            </a:scene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Разпознаване на моралния проблем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Закръглен правоъгълник 2"/>
          <p:cNvSpPr/>
          <p:nvPr/>
        </p:nvSpPr>
        <p:spPr>
          <a:xfrm>
            <a:off x="6300192" y="2924944"/>
            <a:ext cx="2160240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Разпознаване на моралния проблем</a:t>
            </a:r>
            <a:endParaRPr lang="bg-BG" sz="2000" dirty="0"/>
          </a:p>
        </p:txBody>
      </p:sp>
      <p:sp>
        <p:nvSpPr>
          <p:cNvPr id="4" name="Закръглен правоъгълник 3"/>
          <p:cNvSpPr/>
          <p:nvPr/>
        </p:nvSpPr>
        <p:spPr>
          <a:xfrm>
            <a:off x="3707904" y="2924944"/>
            <a:ext cx="2160240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Морална сила на въпроса</a:t>
            </a:r>
            <a:endParaRPr lang="bg-BG" sz="2000" dirty="0"/>
          </a:p>
        </p:txBody>
      </p:sp>
      <p:sp>
        <p:nvSpPr>
          <p:cNvPr id="5" name="Закръглен правоъгълник 4"/>
          <p:cNvSpPr/>
          <p:nvPr/>
        </p:nvSpPr>
        <p:spPr>
          <a:xfrm>
            <a:off x="899592" y="3933056"/>
            <a:ext cx="2160240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Социален консенсус</a:t>
            </a:r>
            <a:endParaRPr lang="bg-BG" sz="2000" dirty="0"/>
          </a:p>
        </p:txBody>
      </p:sp>
      <p:sp>
        <p:nvSpPr>
          <p:cNvPr id="6" name="Закръглен правоъгълник 5"/>
          <p:cNvSpPr/>
          <p:nvPr/>
        </p:nvSpPr>
        <p:spPr>
          <a:xfrm>
            <a:off x="899592" y="1916832"/>
            <a:ext cx="2160240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000" dirty="0" smtClean="0"/>
              <a:t>Величина на последствията</a:t>
            </a:r>
            <a:endParaRPr lang="bg-BG" sz="2000" dirty="0"/>
          </a:p>
        </p:txBody>
      </p:sp>
      <p:sp>
        <p:nvSpPr>
          <p:cNvPr id="8" name="Стрелка надясно 7"/>
          <p:cNvSpPr/>
          <p:nvPr/>
        </p:nvSpPr>
        <p:spPr>
          <a:xfrm>
            <a:off x="3059832" y="2564904"/>
            <a:ext cx="648072" cy="86409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" name="Стрелка надясно 8"/>
          <p:cNvSpPr/>
          <p:nvPr/>
        </p:nvSpPr>
        <p:spPr>
          <a:xfrm>
            <a:off x="3059832" y="3868085"/>
            <a:ext cx="648072" cy="86409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0" name="Стрелка надясно 9"/>
          <p:cNvSpPr/>
          <p:nvPr/>
        </p:nvSpPr>
        <p:spPr>
          <a:xfrm>
            <a:off x="5831821" y="3284984"/>
            <a:ext cx="648072" cy="86409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551133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457200" y="557808"/>
            <a:ext cx="8147248" cy="1143000"/>
          </a:xfrm>
          <a:prstGeom prst="rect">
            <a:avLst/>
          </a:prstGeom>
        </p:spPr>
        <p:txBody>
          <a:bodyPr>
            <a:scene3d>
              <a:camera prst="isometricOffAxis1Right"/>
              <a:lightRig rig="threePt" dir="t"/>
            </a:scene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Процес на вземане на етично решение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Картина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34" y="1943224"/>
            <a:ext cx="8497630" cy="4438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кръглено правоъгълно изнесено означение 2"/>
          <p:cNvSpPr/>
          <p:nvPr/>
        </p:nvSpPr>
        <p:spPr>
          <a:xfrm>
            <a:off x="503548" y="5013176"/>
            <a:ext cx="1620180" cy="1224136"/>
          </a:xfrm>
          <a:prstGeom prst="wedgeRoundRectCallout">
            <a:avLst>
              <a:gd name="adj1" fmla="val 116354"/>
              <a:gd name="adj2" fmla="val -9004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/>
              <a:t>Теория на </a:t>
            </a:r>
            <a:r>
              <a:rPr lang="bg-BG" dirty="0" err="1" smtClean="0"/>
              <a:t>Колберг</a:t>
            </a:r>
            <a:r>
              <a:rPr lang="bg-BG" dirty="0" smtClean="0"/>
              <a:t> за моралното развитие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535374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 txBox="1">
            <a:spLocks/>
          </p:cNvSpPr>
          <p:nvPr/>
        </p:nvSpPr>
        <p:spPr>
          <a:xfrm>
            <a:off x="457200" y="557808"/>
            <a:ext cx="8147248" cy="1143000"/>
          </a:xfrm>
          <a:prstGeom prst="rect">
            <a:avLst/>
          </a:prstGeom>
        </p:spPr>
        <p:txBody>
          <a:bodyPr>
            <a:scene3d>
              <a:camera prst="isometricOffAxis1Right"/>
              <a:lightRig rig="threePt" dir="t"/>
            </a:scene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Теория на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</a:rPr>
              <a:t>Колберг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за морално развитие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Картина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0916"/>
            <a:ext cx="7892103" cy="478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8213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248144"/>
            <a:ext cx="7715200" cy="5277200"/>
          </a:xfrm>
        </p:spPr>
        <p:txBody>
          <a:bodyPr>
            <a:normAutofit/>
          </a:bodyPr>
          <a:lstStyle/>
          <a:p>
            <a:r>
              <a:rPr lang="bg-BG" dirty="0"/>
              <a:t>Повечето възрастни са на конвенционално ниво на когнитивно морално развитие и по-малко от 20% са достигнали до принципното </a:t>
            </a:r>
            <a:r>
              <a:rPr lang="bg-BG" dirty="0" smtClean="0"/>
              <a:t>ниво.</a:t>
            </a:r>
          </a:p>
          <a:p>
            <a:r>
              <a:rPr lang="bg-BG" i="1" dirty="0" smtClean="0"/>
              <a:t>Повечето </a:t>
            </a:r>
            <a:r>
              <a:rPr lang="bg-BG" i="1" dirty="0"/>
              <a:t>възрастни търсят извън себе си ориентир в ситуации с етични дилеми</a:t>
            </a:r>
            <a:r>
              <a:rPr lang="bg-BG" dirty="0"/>
              <a:t> – обръщайки се към значими други лица в съответната среда, като колеги, ръководители или </a:t>
            </a:r>
            <a:r>
              <a:rPr lang="bg-BG" dirty="0" err="1"/>
              <a:t>оповавайки</a:t>
            </a:r>
            <a:r>
              <a:rPr lang="bg-BG" dirty="0"/>
              <a:t> се на правилата и законите на </a:t>
            </a:r>
            <a:r>
              <a:rPr lang="bg-BG" dirty="0" smtClean="0"/>
              <a:t>обществото.</a:t>
            </a:r>
          </a:p>
          <a:p>
            <a:r>
              <a:rPr lang="bg-BG" i="1" dirty="0" smtClean="0">
                <a:solidFill>
                  <a:srgbClr val="C00000"/>
                </a:solidFill>
              </a:rPr>
              <a:t>Повечето </a:t>
            </a:r>
            <a:r>
              <a:rPr lang="bg-BG" i="1" dirty="0">
                <a:solidFill>
                  <a:srgbClr val="C00000"/>
                </a:solidFill>
              </a:rPr>
              <a:t>хора трябва да бъдат направлявани, когато става въпрос за етика</a:t>
            </a:r>
            <a:r>
              <a:rPr lang="bg-BG" dirty="0"/>
              <a:t>.</a:t>
            </a:r>
          </a:p>
          <a:p>
            <a:endParaRPr lang="bg-BG" dirty="0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2082552" y="332656"/>
            <a:ext cx="4978896" cy="1143000"/>
          </a:xfrm>
          <a:prstGeom prst="rect">
            <a:avLst/>
          </a:prstGeom>
        </p:spPr>
        <p:txBody>
          <a:bodyPr>
            <a:scene3d>
              <a:camera prst="isometricOffAxis1Right"/>
              <a:lightRig rig="threePt" dir="t"/>
            </a:scene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Морално разсъждаване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7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88776" y="1291552"/>
            <a:ext cx="7467600" cy="4873752"/>
          </a:xfrm>
        </p:spPr>
        <p:txBody>
          <a:bodyPr>
            <a:noAutofit/>
          </a:bodyPr>
          <a:lstStyle/>
          <a:p>
            <a:r>
              <a:rPr lang="bg-BG" sz="2000" dirty="0"/>
              <a:t>Моралното разсъждаване се фокусира върху вземането на решение за това, кое е правилно, а не обезателно върху извършването на това, което е правилно. </a:t>
            </a:r>
            <a:endParaRPr lang="bg-BG" sz="2000" dirty="0" smtClean="0"/>
          </a:p>
          <a:p>
            <a:r>
              <a:rPr lang="bg-BG" sz="2000" dirty="0" smtClean="0"/>
              <a:t>Хората могат да вземат </a:t>
            </a:r>
            <a:r>
              <a:rPr lang="bg-BG" sz="2000" dirty="0"/>
              <a:t>правилно решение, </a:t>
            </a:r>
            <a:r>
              <a:rPr lang="bg-BG" sz="2000" dirty="0" smtClean="0"/>
              <a:t>което да не приведат в изпълнение поради влиянието на с</a:t>
            </a:r>
            <a:r>
              <a:rPr lang="bg-BG" sz="2000" i="1" dirty="0" smtClean="0"/>
              <a:t>оциалният контекст.</a:t>
            </a:r>
          </a:p>
          <a:p>
            <a:r>
              <a:rPr lang="bg-BG" sz="2000" dirty="0" smtClean="0"/>
              <a:t>Повечето </a:t>
            </a:r>
            <a:r>
              <a:rPr lang="bg-BG" sz="2000" dirty="0"/>
              <a:t>хора са последователи, когато става въпрос за етика. </a:t>
            </a:r>
            <a:r>
              <a:rPr lang="bg-BG" sz="2000" dirty="0" smtClean="0"/>
              <a:t>Когато </a:t>
            </a:r>
            <a:r>
              <a:rPr lang="bg-BG" sz="2000" dirty="0"/>
              <a:t>те са помолени или накарани да извършат нещо неетично, повечето биха го направили. </a:t>
            </a:r>
            <a:endParaRPr lang="bg-BG" sz="2000" dirty="0" smtClean="0"/>
          </a:p>
          <a:p>
            <a:r>
              <a:rPr lang="bg-BG" sz="2000" dirty="0" smtClean="0"/>
              <a:t>Неетичното </a:t>
            </a:r>
            <a:r>
              <a:rPr lang="bg-BG" sz="2000" dirty="0"/>
              <a:t>поведение не винаги е резултат на недостатъци, лоши </a:t>
            </a:r>
            <a:r>
              <a:rPr lang="bg-BG" sz="2000" dirty="0" err="1"/>
              <a:t>характерови</a:t>
            </a:r>
            <a:r>
              <a:rPr lang="bg-BG" sz="2000" dirty="0"/>
              <a:t> черти на </a:t>
            </a:r>
            <a:r>
              <a:rPr lang="bg-BG" sz="2000" dirty="0" smtClean="0"/>
              <a:t>индивида, а може </a:t>
            </a:r>
            <a:r>
              <a:rPr lang="bg-BG" sz="2000" dirty="0"/>
              <a:t>да е резултат от система, която насърчава или подкрепя неетичното поведение.</a:t>
            </a:r>
          </a:p>
          <a:p>
            <a:endParaRPr lang="bg-BG" sz="2000" dirty="0"/>
          </a:p>
        </p:txBody>
      </p:sp>
      <p:sp>
        <p:nvSpPr>
          <p:cNvPr id="4" name="Заглавие 1"/>
          <p:cNvSpPr txBox="1">
            <a:spLocks/>
          </p:cNvSpPr>
          <p:nvPr/>
        </p:nvSpPr>
        <p:spPr>
          <a:xfrm>
            <a:off x="2082552" y="332656"/>
            <a:ext cx="4978896" cy="1143000"/>
          </a:xfrm>
          <a:prstGeom prst="rect">
            <a:avLst/>
          </a:prstGeom>
        </p:spPr>
        <p:txBody>
          <a:bodyPr>
            <a:scene3d>
              <a:camera prst="isometricOffAxis1Right"/>
              <a:lightRig rig="threePt" dir="t"/>
            </a:scene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Морално разсъждаване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646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467600" cy="796950"/>
          </a:xfrm>
        </p:spPr>
        <p:txBody>
          <a:bodyPr/>
          <a:lstStyle/>
          <a:p>
            <a:r>
              <a:rPr lang="bg-BG" dirty="0" smtClean="0"/>
              <a:t>Етично лидерство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1800200"/>
          </a:xfrm>
        </p:spPr>
        <p:txBody>
          <a:bodyPr>
            <a:normAutofit/>
          </a:bodyPr>
          <a:lstStyle/>
          <a:p>
            <a:r>
              <a:rPr lang="bg-BG" sz="2000" dirty="0" smtClean="0"/>
              <a:t>Противно на общоприетите схващания, болшинството от възрастните не са автономни морални личности.</a:t>
            </a:r>
          </a:p>
          <a:p>
            <a:r>
              <a:rPr lang="bg-BG" sz="2000" dirty="0" smtClean="0"/>
              <a:t>Те се влияят от думи и действия на </a:t>
            </a:r>
            <a:r>
              <a:rPr lang="bg-BG" sz="2000" dirty="0" err="1" smtClean="0"/>
              <a:t>равнопоставени</a:t>
            </a:r>
            <a:r>
              <a:rPr lang="bg-BG" sz="2000" dirty="0" smtClean="0"/>
              <a:t> и лидери </a:t>
            </a:r>
            <a:r>
              <a:rPr lang="bg-BG" sz="2000" dirty="0" smtClean="0">
                <a:sym typeface="Symbol"/>
              </a:rPr>
              <a:t> необходимост от етично лидерство.</a:t>
            </a:r>
            <a:r>
              <a:rPr lang="bg-BG" sz="2000" dirty="0" smtClean="0"/>
              <a:t> </a:t>
            </a:r>
            <a:endParaRPr lang="bg-BG" sz="2000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539552" y="2996952"/>
            <a:ext cx="7416824" cy="2862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bg-BG" sz="2000" dirty="0"/>
              <a:t>„Моралният мениджър” насърчава другите към етичното измерение, дава им възможност да разберат какво се очаква от тях и ги държи отговорни. </a:t>
            </a:r>
            <a:endParaRPr lang="bg-BG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bg-BG" sz="2000" dirty="0" smtClean="0"/>
              <a:t>Моралните </a:t>
            </a:r>
            <a:r>
              <a:rPr lang="bg-BG" sz="2000" dirty="0"/>
              <a:t>мениджъри поставят стандарти, предават етични съобщения, изграждат модел на етично поведение и използват наградите и наказанията за направляване на етичното поведение в организацията. </a:t>
            </a:r>
            <a:endParaRPr lang="bg-BG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bg-BG" sz="2000" dirty="0" smtClean="0"/>
              <a:t>Моралните </a:t>
            </a:r>
            <a:r>
              <a:rPr lang="bg-BG" sz="2000" dirty="0"/>
              <a:t>мениджъри създават интегритет в организацията</a:t>
            </a:r>
            <a:r>
              <a:rPr lang="bg-BG" sz="2000" dirty="0" smtClean="0"/>
              <a:t>.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38029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Модел за етичен анализ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/>
              <a:t>в</a:t>
            </a:r>
            <a:r>
              <a:rPr lang="bg-BG" dirty="0" smtClean="0"/>
              <a:t> бизнес етиката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56249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723</Words>
  <Application>Microsoft Office PowerPoint</Application>
  <PresentationFormat>On-screen Show (4:3)</PresentationFormat>
  <Paragraphs>67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Cambria</vt:lpstr>
      <vt:lpstr>Century Schoolbook</vt:lpstr>
      <vt:lpstr>Symbol</vt:lpstr>
      <vt:lpstr>Times New Roman</vt:lpstr>
      <vt:lpstr>Wingdings</vt:lpstr>
      <vt:lpstr>Wingdings 2</vt:lpstr>
      <vt:lpstr>Изискани</vt:lpstr>
      <vt:lpstr>CorelDRAW.Graphic.10</vt:lpstr>
      <vt:lpstr>PowerPoint Presentation</vt:lpstr>
      <vt:lpstr>Разпознаване на моралния проблем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Етично лидерство</vt:lpstr>
      <vt:lpstr>Модел за етичен анализ</vt:lpstr>
      <vt:lpstr>1. Кой е основният проблем в случая? </vt:lpstr>
      <vt:lpstr>2. Кои са заинтересованите страни в дилемата?</vt:lpstr>
      <vt:lpstr>3. Кои правила или насоки за поведение са приложими към дилемата? </vt:lpstr>
      <vt:lpstr>4. Какви аргументи могат да бъдат изтъкнати? </vt:lpstr>
      <vt:lpstr>5. Какво е Вашето заключение?</vt:lpstr>
      <vt:lpstr>6. Ще го направите ли?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Doc.Aleкsandrova</dc:creator>
  <cp:lastModifiedBy>Silviya Aleksandrova</cp:lastModifiedBy>
  <cp:revision>13</cp:revision>
  <dcterms:created xsi:type="dcterms:W3CDTF">2014-04-09T23:09:38Z</dcterms:created>
  <dcterms:modified xsi:type="dcterms:W3CDTF">2020-03-23T20:10:19Z</dcterms:modified>
</cp:coreProperties>
</file>