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18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подзаглавията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35730-BCF4-4396-B8B9-CDCD4DB8B04E}" type="datetimeFigureOut">
              <a:rPr lang="bg-BG" smtClean="0"/>
              <a:pPr/>
              <a:t>28.5.2020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4BC6A-F2F2-4189-84A7-90C3E52F200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AFC15-0D34-4EE4-B6FB-F2959BEB9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E729A-1BD3-4B26-8642-48E049C5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0187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br>
              <a:rPr lang="bg-BG" sz="3100" b="1" dirty="0">
                <a:latin typeface="Times New Roman" pitchFamily="18" charset="0"/>
                <a:cs typeface="Times New Roman" pitchFamily="18" charset="0"/>
              </a:rPr>
            </a:br>
            <a:br>
              <a:rPr lang="bg-BG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bg-BG" sz="3100" b="1" dirty="0">
                <a:latin typeface="Times New Roman" pitchFamily="18" charset="0"/>
                <a:cs typeface="Times New Roman" pitchFamily="18" charset="0"/>
              </a:rPr>
              <a:t>СРЕДЕН СТАДИЙ. </a:t>
            </a:r>
            <a:br>
              <a:rPr lang="bg-BG" sz="3100" dirty="0">
                <a:latin typeface="Times New Roman" pitchFamily="18" charset="0"/>
                <a:cs typeface="Times New Roman" pitchFamily="18" charset="0"/>
              </a:rPr>
            </a:br>
            <a:br>
              <a:rPr lang="bg-BG" sz="2800" dirty="0"/>
            </a:br>
            <a:endParaRPr lang="bg-BG" sz="2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929330"/>
          </a:xfrm>
        </p:spPr>
        <p:txBody>
          <a:bodyPr>
            <a:noAutofit/>
          </a:bodyPr>
          <a:lstStyle/>
          <a:p>
            <a:pPr marL="0" indent="628650" algn="just">
              <a:spcBef>
                <a:spcPts val="0"/>
              </a:spcBef>
              <a:buNone/>
              <a:tabLst>
                <a:tab pos="0" algn="l"/>
              </a:tabLst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Продължава десетилетия и се характеризира с разгърната клинична картина,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полиставно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засягане, значими функционални увреди.</a:t>
            </a:r>
            <a:endParaRPr lang="bg-BG" sz="2800" i="1" dirty="0">
              <a:latin typeface="Times New Roman" pitchFamily="18" charset="0"/>
              <a:cs typeface="Times New Roman" pitchFamily="18" charset="0"/>
            </a:endParaRPr>
          </a:p>
          <a:p>
            <a:pPr marL="0" indent="628650" algn="just">
              <a:spcBef>
                <a:spcPts val="0"/>
              </a:spcBef>
              <a:buNone/>
              <a:tabLst>
                <a:tab pos="0" algn="l"/>
              </a:tabLst>
            </a:pP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1. При висока обща и локална възпалителна активност физикалната терапия включва: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628650" algn="just">
              <a:spcBef>
                <a:spcPts val="0"/>
              </a:spcBef>
              <a:buNone/>
              <a:tabLst>
                <a:tab pos="0" algn="l"/>
              </a:tabLst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Имобилизация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позиционна терапия. Показани са за ставите с активно възпаление, което се влияе много добре от пълен покой. Позиционната терапия поставя ставата в положение, противоположно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контрактурните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тенденции или в най-удачното функционално положение.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Имобилизацията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се осъществява с помощта на възглавнички, шини или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лонгети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Имобилизация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с продължителност повече от 7-10дни се отразява неблагоприятно върху ставната функция, поради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детонизиране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на удължените и спазъм на скъсените мускули, намаляваща еластичността на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капсулолигаментарния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апарат, нарушена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трофика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на хрущяла, бърза поява на остеопороза,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анкилози</a:t>
            </a:r>
            <a:endParaRPr lang="bg-BG" sz="3300" dirty="0">
              <a:latin typeface="Times New Roman" pitchFamily="18" charset="0"/>
              <a:cs typeface="Times New Roman" pitchFamily="18" charset="0"/>
            </a:endParaRP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. Тя включва:</a:t>
            </a: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паривни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или активни с помощ упражнения за всяка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имобилизирана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става, 2 пъти дневно по 5-10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min, no 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всички оси на движение, до възможния пълен неболезнен двигателен обем. Осъществяват се при пълна релаксация на пациента, бавно, щадящо, без болка;</a:t>
            </a: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изометрични упражнения за всички мускули двигатели на ангажираната с възпалителен процес става, с акцент върху динамичните и удължените (контракция 4-8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и почивка 10-20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s).</a:t>
            </a:r>
            <a:endParaRPr lang="bg-BG" sz="3300" dirty="0">
              <a:latin typeface="Times New Roman" pitchFamily="18" charset="0"/>
              <a:cs typeface="Times New Roman" pitchFamily="18" charset="0"/>
            </a:endParaRP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endParaRPr lang="bg-BG" sz="3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 повлияване на отока, силната болка и рефлекторен мускулен спазъм, са показани:</a:t>
            </a:r>
          </a:p>
          <a:p>
            <a:pPr marL="0" indent="719138" algn="just">
              <a:spcBef>
                <a:spcPts val="0"/>
              </a:spcBef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криотерапия (3 до 10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min),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 оглед потискане на локалния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възпалйтелен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процес,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детонизиране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контрахираната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мускулатура, потискане функцията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ноцицепторите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блокиране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болевото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провеждане. Ставите с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ревматоидно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възпаление невинаги реагират благоприятно на криотерапия, особено малките стави на ръката и стъпалото;</a:t>
            </a:r>
          </a:p>
          <a:p>
            <a:pPr marL="0" indent="719138" algn="just">
              <a:spcBef>
                <a:spcPts val="0"/>
              </a:spcBef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Криойонофореза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719138" algn="just">
              <a:spcBef>
                <a:spcPts val="0"/>
              </a:spcBef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йонофореза по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Вермел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или галванична яка по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Щербак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са показани при невъзможност за провеждане на локална йонофореза (непоносимост към студа, кожна ерупция, нарушена сетивност);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6429420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еритемно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огнищно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извъногнищно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УВО (при локално зачервяване и повишена кожна температура);</a:t>
            </a:r>
            <a:endParaRPr lang="bg-BG" sz="2800" u="sng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къси или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дециметрови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вълни върху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надбъбреците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algn="just">
              <a:spcBef>
                <a:spcPts val="0"/>
              </a:spcBef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 оглед симптоматично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првлияване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болката е показана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TENS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mar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2800" i="1" dirty="0"/>
              <a:t>2</a:t>
            </a: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bg-BG" sz="2800" b="1" i="1" dirty="0" err="1">
                <a:latin typeface="Times New Roman" pitchFamily="18" charset="0"/>
                <a:cs typeface="Times New Roman" pitchFamily="18" charset="0"/>
              </a:rPr>
              <a:t>подостър</a:t>
            </a: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 стадий на заболяването с умерена локална възпалителна активност:</a:t>
            </a: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Основните цели са поддържането и възстановяване на нормалния обем на движение на ставите и мускулния баланс. Тя включва:</a:t>
            </a:r>
          </a:p>
          <a:p>
            <a:pPr marL="0" indent="449263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активни упражнения, вкл. улеснителни прийоми на ПНМУ, с оглед поддържане и възстановяване на двигателния обем за всички ангажирани и застрашени стави. При изразен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болков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синдром </a:t>
            </a: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са по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казани упражненията с помощ или при елиминирано гравитационно обременяване;</a:t>
            </a:r>
          </a:p>
          <a:p>
            <a:pPr marL="0" indent="53975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релаксиращи прийоми (релаксиращ масаж,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ПИР) за скъсените мускули и тонизиращи (тонизиращ масаж) и активни упражнения за удължените с намален тонус мускули.</a:t>
            </a: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8596" y="285728"/>
            <a:ext cx="8501122" cy="6357982"/>
          </a:xfrm>
        </p:spPr>
        <p:txBody>
          <a:bodyPr>
            <a:normAutofit/>
          </a:bodyPr>
          <a:lstStyle/>
          <a:p>
            <a:pPr marL="0" lvl="2" indent="719138" algn="just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Основно изискване при провеждането й е да не  се достига прага на болката и умората. Противопоказани са пасивни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изотонични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стреч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упражнения),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и такива срещу съпротивление, поради опасност от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увреда на възпалените структури и увеличава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интраартикуларното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налягане.</a:t>
            </a:r>
          </a:p>
          <a:p>
            <a:pPr marL="0" indent="719138" algn="just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В този стадий, при съществуваща симетрична ставна увреда на горни и долни крайници, пациентите трябва да бъдат обучени да осъществяват дейностите от ежедневието си като щадят ставите, използват помощни средства (бастуни, канадки,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проходилки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електрически инвалидни колички).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809625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 намаляване на болката, релаксиране на 4 сените мускули и увеличаване еластичността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капсуло-сулосухожилния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апарат, е показана суха екзогенна топлина</a:t>
            </a:r>
            <a:r>
              <a:rPr lang="bg-BG" sz="2800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солукс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инфрачервена светлина </a:t>
            </a: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(\увели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чава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кръвооросяването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кожа и подкожие) или рефлекторното охлаждане на ставните повърхности – криотерапията. </a:t>
            </a:r>
          </a:p>
          <a:p>
            <a:pPr marL="0" indent="809625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 потискане на локалната възпалителна реакция са показани:</a:t>
            </a:r>
          </a:p>
          <a:p>
            <a:pPr marL="0" indent="809625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ендогенна топлина (ел</a:t>
            </a:r>
            <a:r>
              <a:rPr lang="bg-BG" sz="2800" u="sng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поле с УВЧ, МВ в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атермични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дозировки. </a:t>
            </a:r>
          </a:p>
          <a:p>
            <a:pPr marL="0" indent="809625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НИМП с оглед въздействието върху микроциркулацията с вторичен ефект върху възпалението и болката, липсата на топлинна компонента, възможността за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приложеа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при изразена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ексудативна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реакция;</a:t>
            </a:r>
          </a:p>
          <a:p>
            <a:pPr marL="0" indent="809625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Йонофореза с  аналгетични медикаменти.</a:t>
            </a:r>
          </a:p>
          <a:p>
            <a:pPr marL="0" indent="809625" algn="just">
              <a:spcBef>
                <a:spcPts val="0"/>
              </a:spcBef>
              <a:buFont typeface="Wingdings" pitchFamily="2" charset="2"/>
              <a:buChar char="Ø"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809625" algn="just">
              <a:spcBef>
                <a:spcPts val="0"/>
              </a:spcBef>
              <a:buFont typeface="Wingdings" pitchFamily="2" charset="2"/>
              <a:buChar char="Ø"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809625" algn="just"/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700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bg-BG" sz="2600" i="1" dirty="0">
                <a:latin typeface="Times New Roman" pitchFamily="18" charset="0"/>
                <a:cs typeface="Times New Roman" pitchFamily="18" charset="0"/>
              </a:rPr>
              <a:t>. При хронично протичане на заболяването  с минимална локална и 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обща възпалителна активност: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600" b="1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2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Тя се разширява, като освен средствата, прилагани при умерена активност, включва:</a:t>
            </a:r>
          </a:p>
          <a:p>
            <a:pPr marL="0" indent="7191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активни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изотонични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упражнения — те са средство на избор, с оглед преодоляване на контрактурите. Показани са при минимална локална възпалителна активност и болка и при постигната задоволителна статична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изометрична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сила;</a:t>
            </a:r>
          </a:p>
          <a:p>
            <a:pPr marL="0" indent="7191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пасивни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изотонични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стреч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) упражнения за скъсените мускули; извършват се бавно, щадящо, след предварителни релаксиращи въздействия.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С оглед релаксиране на скъсената мускулатура са показани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термотерапевтични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въздействия, описани по-горе, вкл. 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хидротермотерапия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балнео-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пелоидотерапия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. В тези стадии на протичане на заболяването се препоръчва включване и на динамична кинезитерапевтична програма за подобряване общото физическо състояние на болните.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Болните от РА демонстрират редуциран аеробен капацитет, като последица от анемията, лоша двигателна ефективност, причинена от контрактури, деформации, мускулна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хипотрофия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намален общ мускулен тонус. Динамичната кинезитерапевтична програма има за цел да увеличи аеробната издръжливост, динамичната мускулна сила и ефективност, костния метаболизъм и издръжливостта в дейностите на ежедневието. Назначават се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нискоинтензивни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аеробни двигателни натоварвания, като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общоукрепващи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упражнения, танци, дозирано ходене с малка скорост, каране на велосипед. Съобщават се добри резултати при провеждане на програмата два пъти седмично за поне 6 седмици. </a:t>
            </a: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 оглед повлияване на генерализираната мускулна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хипотрофия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са показани СЧТ и НЧТ в смесени —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инхибиращи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трофични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параметри, ИТ и др. Показани са още локални въздействия с противовъзпалителен,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фибринолитичен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обезболяващ ефект (като горе).</a:t>
            </a:r>
          </a:p>
          <a:p>
            <a:pPr marL="0" indent="719138" algn="just"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endParaRPr lang="bg-BG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8929718" cy="6858000"/>
          </a:xfrm>
        </p:spPr>
        <p:txBody>
          <a:bodyPr>
            <a:no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600" b="1" i="1" dirty="0">
                <a:latin typeface="Times New Roman" pitchFamily="18" charset="0"/>
                <a:cs typeface="Times New Roman" pitchFamily="18" charset="0"/>
              </a:rPr>
              <a:t>Балнеолечение и </a:t>
            </a:r>
            <a:r>
              <a:rPr lang="bg-BG" sz="2600" b="1" i="1" dirty="0" err="1">
                <a:latin typeface="Times New Roman" pitchFamily="18" charset="0"/>
                <a:cs typeface="Times New Roman" pitchFamily="18" charset="0"/>
              </a:rPr>
              <a:t>пелоидотерапия</a:t>
            </a:r>
            <a:r>
              <a:rPr lang="bg-BG" sz="2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Показани са, с оглед изразеното обезболяващо, трофично и релаксиращо въздействие върху еластичните структури. Прилагат се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радонови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(при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персистираща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минимална възпалителна активност),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сулфидни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хлорнонатриеви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минерални води (при стабилизирана клинична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ремисия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Пелоидотерапията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се назначава при болни в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ремисия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и с минимална обща възпалителна активност, предимно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пролиферативна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форма на ставното възпаление, мускулни 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фиброзни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контрактури, изразени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трофични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промени. Като алтернатива може да бъде прилагано парафинолечение (по-висока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апликационна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температура и по-висок риск от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екзацербация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Противопоказани са при обща възпалителна активност по-висока от минималната, при болни на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кортикостероидна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терапия, с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висцерализация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, при ХИБС, сърдечна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декомпенсация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и пр.</a:t>
            </a: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None/>
            </a:pPr>
            <a:endParaRPr lang="bg-BG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285720" y="1"/>
            <a:ext cx="8643998" cy="1071545"/>
          </a:xfrm>
        </p:spPr>
        <p:txBody>
          <a:bodyPr>
            <a:normAutofit fontScale="90000"/>
          </a:bodyPr>
          <a:lstStyle/>
          <a:p>
            <a:br>
              <a:rPr lang="en-US" sz="3200" b="1" dirty="0"/>
            </a:br>
            <a:r>
              <a:rPr lang="bg-BG" sz="3600" b="1" dirty="0">
                <a:latin typeface="Times New Roman" pitchFamily="18" charset="0"/>
                <a:cs typeface="Times New Roman" pitchFamily="18" charset="0"/>
              </a:rPr>
              <a:t>АРТРОРЕВМАТИЧНИ ЗАБОЛЯВАНИЯ</a:t>
            </a:r>
            <a:br>
              <a:rPr lang="bg-BG" sz="3600" dirty="0">
                <a:latin typeface="Times New Roman" pitchFamily="18" charset="0"/>
                <a:cs typeface="Times New Roman" pitchFamily="18" charset="0"/>
              </a:rPr>
            </a:br>
            <a:r>
              <a:rPr lang="bg-BG" sz="3600" b="1" i="1" dirty="0" err="1">
                <a:latin typeface="Times New Roman" pitchFamily="18" charset="0"/>
                <a:cs typeface="Times New Roman" pitchFamily="18" charset="0"/>
              </a:rPr>
              <a:t>Ревматоиден</a:t>
            </a:r>
            <a:r>
              <a:rPr lang="bg-BG" sz="3600" b="1" i="1" dirty="0">
                <a:latin typeface="Times New Roman" pitchFamily="18" charset="0"/>
                <a:cs typeface="Times New Roman" pitchFamily="18" charset="0"/>
              </a:rPr>
              <a:t> артрит</a:t>
            </a:r>
            <a:br>
              <a:rPr lang="bg-BG" sz="3600" dirty="0">
                <a:latin typeface="Times New Roman" pitchFamily="18" charset="0"/>
                <a:cs typeface="Times New Roman" pitchFamily="18" charset="0"/>
              </a:rPr>
            </a:br>
            <a:endParaRPr lang="bg-BG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pPr indent="719138" algn="just">
              <a:lnSpc>
                <a:spcPct val="120000"/>
              </a:lnSpc>
              <a:spcBef>
                <a:spcPts val="0"/>
              </a:spcBef>
            </a:pPr>
            <a:r>
              <a:rPr lang="bg-BG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Определение. 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Хронично, системно възпалително заболяване, което засяга предимно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синовиалните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мембрани на ставите, най често симетрично, има тенденция към хронично протичане и склонност към ангажиране на много стави, с голям риск от деформации и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анкилози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Системният му характер се обуславя от множество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извънставни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прояви: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ревматоидни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възли (кожна проява на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васкулит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невропатия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лимфаденопатия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спленомегалия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перикардит,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васкулит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 възможност за въвличане на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реналната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пулмоналната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кардиоваскуларната</a:t>
            </a:r>
            <a:r>
              <a:rPr lang="bg-B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системи. 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marL="0" indent="8096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3400" b="1" dirty="0">
                <a:latin typeface="Times New Roman" pitchFamily="18" charset="0"/>
                <a:cs typeface="Times New Roman" pitchFamily="18" charset="0"/>
              </a:rPr>
              <a:t>Късен стадий. 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Настъпва десетилетия след началото на заболяването. Характеризира се с ангажиране и на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цервикалния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гръбнак и тазобедрените стави, тежки функционални нарушения, генерализирана остеопороза и мускулна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хипотрофия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, както и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органни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промени в резултат на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ревматоидния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васкулит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. Силно е нарушена трудоспособността, често е затруднено самообслужването.</a:t>
            </a:r>
          </a:p>
          <a:p>
            <a:pPr marL="0" indent="8096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3400" u="sng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3400" u="sng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3400" u="sng" dirty="0" err="1">
                <a:latin typeface="Times New Roman" pitchFamily="18" charset="0"/>
                <a:cs typeface="Times New Roman" pitchFamily="18" charset="0"/>
              </a:rPr>
              <a:t>трудотерап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ия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. Насочени са към запазване остатъчния функционален капацитет – на дихателната и сърдечносъдовата системи, на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ставномускулния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апарат, особено на долните крайници, поддържане на мускулния тонус и остатъчната подвижност на ставите, обучение в ДЕЖ и ползване на помощни и ортопедични средства. Крайната им цел е болният да бъде независим в ежедневието си.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10"/>
          </a:xfrm>
        </p:spPr>
        <p:txBody>
          <a:bodyPr>
            <a:normAutofit lnSpcReduction="10000"/>
          </a:bodyPr>
          <a:lstStyle/>
          <a:p>
            <a:pPr marL="0" indent="809625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 оглед запазване на ставната подвижност, са по-казани главно средства, противодействащи на ставното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фиброзиране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809625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 поддържане на мускулната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трофика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сила, са показани ниско- и средночестотни токове, с преобладаване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динамогенни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трофични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параметри.</a:t>
            </a:r>
          </a:p>
          <a:p>
            <a:pPr marL="0" indent="719138" algn="just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	С оглед генерализираната остеопороза, се препоръчват:</a:t>
            </a:r>
          </a:p>
          <a:p>
            <a:pPr marL="0" indent="360363" algn="just"/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общи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суберитемни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УВО през зимата, дозирана хелиотерапия;</a:t>
            </a:r>
          </a:p>
          <a:p>
            <a:pPr marL="0" indent="360363" algn="just"/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обща йонофореза с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Вермел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или галванична яка по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Щербак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/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средночестотни токове с параметри, имащи трофично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съдоразширяващо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действие: СМТ или ИТ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НИМП.</a:t>
            </a:r>
          </a:p>
          <a:p>
            <a:pPr marL="0" indent="809625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b="1" i="1" dirty="0" err="1">
                <a:latin typeface="Times New Roman" pitchFamily="18" charset="0"/>
                <a:cs typeface="Times New Roman" pitchFamily="18" charset="0"/>
              </a:rPr>
              <a:t>Физиопрофилактика</a:t>
            </a: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Поради преобладаващия хронично-прогресивен ход на заболяването, от съществено значение е вторичната профилактика с оглед превенция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екзацербациите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Показани са средства, стабилизиращи имунобиологичната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реактивнпст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: закаляване, обща дозирана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хелио-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аеротерапия, климатолечение, общи облъчвания с УВ лъчи, обща йонофореза с калций по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Вермел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както и средства, насочени към саниране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огнищните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инфекции: УВЧ на синусите,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тонзилите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УВО (с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тубус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тонзиларните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перитонзиларните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тъкани и пр.</a:t>
            </a:r>
          </a:p>
          <a:p>
            <a:pPr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/>
          </a:bodyPr>
          <a:lstStyle/>
          <a:p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АНКИЛОЗИРАЩ СПОНДИЛАРТРИТ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1000108"/>
            <a:ext cx="8501122" cy="5857892"/>
          </a:xfrm>
        </p:spPr>
        <p:txBody>
          <a:bodyPr>
            <a:norm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Определение: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Анкилозиращият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спондилартрит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е автоимунна, системна, хронично-възпалителна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аропатия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която засяга главно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аксиалния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скелет (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сакроилиачни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интервертебрални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костовертебрални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стави,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междупрешленните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дискове с прилежащите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литаменти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) и периферните стави на крайниците и води до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анкилози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деформации. Характерна особеност е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ентезопатията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–  възпалителен процес в местата на свързване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фиброзните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тъкани (капсула,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лигаменти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периост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) към костите с развитие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осифициращ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остеит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Заболяването има силна асоциация с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HLA-B27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антиген.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214290"/>
            <a:ext cx="8501122" cy="6357982"/>
          </a:xfrm>
        </p:spPr>
        <p:txBody>
          <a:bodyPr>
            <a:norm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Честота: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Засяга 0,4 до 1 % от населението, предимно мъже (мъже-жени 7:3) и обичайно започва във възрастта между 16 и 40 г.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800" b="1" i="1" dirty="0" err="1">
                <a:latin typeface="Times New Roman" pitchFamily="18" charset="0"/>
                <a:cs typeface="Times New Roman" pitchFamily="18" charset="0"/>
              </a:rPr>
              <a:t>Етиопатогенеза</a:t>
            </a: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Приема се, че генетичните фактори играят основна, но не единствена роля в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етиопатогенезата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При 90 % от заболелите се установява наличие на антигена за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тъканна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съвместимост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HLA-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В27 Счита се, че наличието му само създава условия за поява на болестта, тъй като само 20 % от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носителитена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този антиген боледуват. За появата на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вероятно играят роля и други, вкл. екзогенни фактори.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800" dirty="0"/>
          </a:p>
          <a:p>
            <a:pPr>
              <a:buNone/>
            </a:pPr>
            <a:endParaRPr lang="bg-BG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71913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bg-BG" b="1" i="1" dirty="0">
                <a:latin typeface="Times New Roman" pitchFamily="18" charset="0"/>
                <a:cs typeface="Times New Roman" pitchFamily="18" charset="0"/>
              </a:rPr>
              <a:t>Клиника: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Заболяването се среща в няколко основни форми. </a:t>
            </a: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bg-BG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bg-BG" i="1" dirty="0">
                <a:latin typeface="Times New Roman" pitchFamily="18" charset="0"/>
                <a:cs typeface="Times New Roman" pitchFamily="18" charset="0"/>
              </a:rPr>
              <a:t>класическата форма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е характерен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спондилит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, с начало най-често от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сакроилиачните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стави, с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асцендентно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обхващане на гръбначния стълб и бавна еволюция. </a:t>
            </a: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bg-BG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bg-BG" i="1" dirty="0" err="1">
                <a:latin typeface="Times New Roman" pitchFamily="18" charset="0"/>
                <a:cs typeface="Times New Roman" pitchFamily="18" charset="0"/>
              </a:rPr>
              <a:t>ризомтличната</a:t>
            </a:r>
            <a:r>
              <a:rPr lang="bg-BG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форма се въвличат и тазобедрените и раменните стави.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Коксит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се установява при 35 % от болните, предимно в по-младата възраст, често е двустранен, протича бързо прогресивно и води до инвалидизиращи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анкилози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bg-BG" i="1" dirty="0">
                <a:latin typeface="Times New Roman" pitchFamily="18" charset="0"/>
                <a:cs typeface="Times New Roman" pitchFamily="18" charset="0"/>
              </a:rPr>
              <a:t>Гръбначно-периферната форма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протича със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спондилит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моно-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олигоартрит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на стави на долния крайник (най-често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колянна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глезенна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719138" algn="just">
              <a:buNone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0"/>
            <a:ext cx="8643998" cy="6126163"/>
          </a:xfrm>
        </p:spPr>
        <p:txBody>
          <a:bodyPr>
            <a:normAutofit/>
          </a:bodyPr>
          <a:lstStyle/>
          <a:p>
            <a:pPr marL="0" lvl="1" indent="776288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bg-BG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bg-BG" i="1" dirty="0">
                <a:latin typeface="Times New Roman" pitchFamily="18" charset="0"/>
                <a:cs typeface="Times New Roman" pitchFamily="18" charset="0"/>
              </a:rPr>
              <a:t>скандинавската форма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е характерен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спондилит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и артрит на малките</a:t>
            </a:r>
            <a:r>
              <a:rPr lang="bg-BG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периферни стави по типа на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ревматоидния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. При около 25 % от болните може да има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висцерализация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с ангажиране на бели дробове, сърце, очи и пр.</a:t>
            </a:r>
          </a:p>
          <a:p>
            <a:pPr marL="0" indent="719138" algn="just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Формата и типа на протичането на заболяването се оформят в първите десет години. При около 20 % от болните, с ранни прояви на периферен артрит,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ирит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пулмонална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фиброза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постоянно високо СУЕ, се развива значителна инвалидност.</a:t>
            </a:r>
          </a:p>
          <a:p>
            <a:pPr marL="0" indent="719138" algn="just">
              <a:buNone/>
            </a:pPr>
            <a:endParaRPr lang="bg-BG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b="1" i="1" dirty="0">
                <a:latin typeface="Times New Roman" pitchFamily="18" charset="0"/>
                <a:cs typeface="Times New Roman" pitchFamily="18" charset="0"/>
              </a:rPr>
              <a:t>Лечение: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Физикалната терапия е съществен елемент от комплексното лечение на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AC.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Основна цел на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рехабилитационната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програма е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постагане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на максималния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потензиал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за нормален живот, посредством овладяване на болката, поддържане на функционалния капацитет и превенция на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деформитетите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Рехабилитационното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поведение се определя от формата и стадия на заболяването, активността на възпалителния процес, наличието на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висцерализация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. Основен компонент на физикалната терапия е кинезитерапията. Поради първичното ограничение на подвижност от мускулния спазъм, бавно прогресивното развитие на заболяването и мозаичният характер на засягане на гръбначните структури,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кинезитерапевтичната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програма е в състояние значително да повиши подвижността, посредством релаксиране на скъсените мускули и компенсация на засегнатите движения от неувредените или по-слабо увредените сегменти.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7191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Особено внимание следва да се обръща на структурите със запазена остатъчна подвижност, както и на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шийния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гръбнак, доброто функционално състояние, на който компенсира в известна степен загубената подвижност на по-долните дялове.</a:t>
            </a: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Кинезитерапевтичната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програма следва да включва:</a:t>
            </a:r>
          </a:p>
          <a:p>
            <a:pPr marL="0" indent="2698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аналитичнафдихателна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гимнастика;</a:t>
            </a:r>
          </a:p>
          <a:p>
            <a:pPr marL="0" indent="2698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Активни упражнения за поддържане обема на движение на гръбначния стълб и ангажираните периферни стави, улеснителни техники на ПНМУ;</a:t>
            </a:r>
          </a:p>
          <a:p>
            <a:pPr marL="0" indent="2698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релаксиращи прийоми за скъсените и с повишен тонус мускули -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параспиналните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mm.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pectorsles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iliopsoas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m. rectos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femoris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mm.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adductores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ишиокруралната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мускулатура и др.</a:t>
            </a:r>
          </a:p>
          <a:p>
            <a:pPr marL="0" indent="2698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marL="0" indent="2698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релаксиращ масаж, ПИР, релаксиращи техники на ПНМУ;</a:t>
            </a:r>
          </a:p>
          <a:p>
            <a:pPr marL="0" indent="2698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активни и пасивни (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стреч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) упражнения за горните мускули;</a:t>
            </a:r>
          </a:p>
          <a:p>
            <a:pPr marL="0" indent="2698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упражнения за усилване на динамичните и удължени мускули – 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изотонични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и срещу адекватно съпротивление за мускулите на гърба, помощната дихателна мускулатура и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удължените и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отслабенн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мускули на периферните стави -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mm. glutei, m.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deltoideus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mm.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supraspinatus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infraspinatos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, в постепенно нарастващ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интензит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и дозировка;</a:t>
            </a:r>
          </a:p>
          <a:p>
            <a:pPr marL="0" indent="2698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масаж – класически,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съединителнотъканен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отлепващ; релаксиращи масажни похвати за скъсените и с повишен тонус мускули, тонизиращ за удължените и отслабени.</a:t>
            </a:r>
          </a:p>
          <a:p>
            <a:pPr marL="0" indent="2698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хидрокинезитерапия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. Адекватно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темперираната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(Т 32-34°С) водна среда, намалява болката и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мукулния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спазъм, релаксира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мекотъканните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структури, улеснява движенията и е особено подходяща при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циенти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болков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 синдром. Противопоказана е висока обща и локална активност на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заболяван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; активен </a:t>
            </a:r>
            <a:r>
              <a:rPr lang="bg-BG" sz="3400" dirty="0" err="1">
                <a:latin typeface="Times New Roman" pitchFamily="18" charset="0"/>
                <a:cs typeface="Times New Roman" pitchFamily="18" charset="0"/>
              </a:rPr>
              <a:t>синовит</a:t>
            </a:r>
            <a:r>
              <a:rPr lang="bg-BG" sz="3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marL="0" indent="719138" algn="just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Заболяването се счита придобито автоимунно, поради наличието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ревматоиден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фактор (антитела към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при 60-80 % от болните и разпространени имунни и възпалителни промени на съединителната тъкан. Високите титри на РФ обикновено са асоциирани с по-тежко и активно ставно засягане, по-голямо системно увреждане и по-лоша прогноза.</a:t>
            </a:r>
          </a:p>
          <a:p>
            <a:pPr marL="0" indent="809625" algn="just">
              <a:spcBef>
                <a:spcPts val="0"/>
              </a:spcBef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Честота.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Среща се сред 1-2 % от населението, жените боледуват 3 пъти по-често от мъжете. Началото на заболяването най-често е във възрастта 40 до 60 г., но може да започне на всяка възраст.</a:t>
            </a:r>
          </a:p>
          <a:p>
            <a:pPr marL="0" indent="809625" algn="just">
              <a:spcBef>
                <a:spcPts val="0"/>
              </a:spcBef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Етиология.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Тя е неизвестна. Намирането на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HLA-DRW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4 антиген при 70 % от болните говори за роля на генетични фактори при възникването му.</a:t>
            </a:r>
          </a:p>
          <a:p>
            <a:pPr marL="0" indent="719138" algn="just">
              <a:buNone/>
            </a:pPr>
            <a:endParaRPr lang="bg-BG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158" y="214290"/>
            <a:ext cx="8572560" cy="6429420"/>
          </a:xfrm>
        </p:spPr>
        <p:txBody>
          <a:bodyPr>
            <a:noAutofit/>
          </a:bodyPr>
          <a:lstStyle/>
          <a:p>
            <a:pPr marL="0" indent="719138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Елементите от спорт и способстват за поддържане на подвижността и изправената позиция на гръбнака както и аеробния капацитет на болните. Плуване, волейбол, баскетбол, каране на велосипед и бягане, са подходящи спортове.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се препоръчват  контактните спортове, поради риска от травма, обусловена от намалената механична устойчивост на гръбначния стълб и често наличната остеопороза:</a:t>
            </a:r>
          </a:p>
          <a:p>
            <a:pPr marL="0" indent="719138" algn="just">
              <a:spcBef>
                <a:spcPts val="0"/>
              </a:spcBef>
              <a:buFont typeface="Wingdings" pitchFamily="2" charset="2"/>
              <a:buChar char="Ø"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трудотерапия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често се препоръчва с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глед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установяване възможностите на болните в ДЕЖ, както и за  подобряване адаптацията им към служебните  и домашни задължения.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357166"/>
            <a:ext cx="8501122" cy="6197625"/>
          </a:xfrm>
        </p:spPr>
        <p:txBody>
          <a:bodyPr>
            <a:norm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Кинезитерапевтичната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програма следва да е индивидуално изградена, съобразена с формата, стадия и активността на заболяването. При болни с АС, гръбначният стълб е с намалена статична  и динамична издръжливост, поради загуба на пасивната стабилизация от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осифицираните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лигаменти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съпътсващата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остеопороза. Това налага избягване на продължителното обременяване. Счита се, че при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мининимална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умерена активност е допустима известна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болева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реакция, но тя не бива да трае повече от 3 часа след приключване на кинезитерапията.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0"/>
            <a:ext cx="8929718" cy="6643710"/>
          </a:xfrm>
        </p:spPr>
        <p:txBody>
          <a:bodyPr>
            <a:normAutofit/>
          </a:bodyPr>
          <a:lstStyle/>
          <a:p>
            <a:pPr marL="0" indent="630238" algn="just">
              <a:buNone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Ранен стадий.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Характеризира се с предимно нощна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лумбалгия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сутрешна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скованостпро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минимална до умерена възпалителна активност.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Диагностицирането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заболяването често е възможно едва 3 до 5 г. от появата на оплакванията до оформяне на типичните промени в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сакроилиачните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стави.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Рехабилитационният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комплекс включва:</a:t>
            </a:r>
          </a:p>
          <a:p>
            <a:pPr marL="0" indent="0" algn="just">
              <a:buNone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която ангажира целия гръбначния стълб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торакса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с акцент върху релаксацията на скъсената мускулатура и засилване на удължените мускули.</a:t>
            </a:r>
          </a:p>
          <a:p>
            <a:pPr marL="0" indent="0" algn="just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	Важна съставна част от лечението на тези пациенти представляват топлинните процедури,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хидро-кинезитерапия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лечение с преформирани физикални фактори :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marL="0" indent="360363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Екзогенната топлина (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солукс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инфраруж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) е показана, с оглед релаксиране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контрахираната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паравертебрална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мускулатура и намаляване на болезнения мускулен спазъм;</a:t>
            </a:r>
          </a:p>
          <a:p>
            <a:pPr marL="0" indent="360363" algn="just">
              <a:lnSpc>
                <a:spcPct val="110000"/>
              </a:lnSpc>
              <a:spcBef>
                <a:spcPts val="0"/>
              </a:spcBef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йонофорезата с новокаин, надлъжно или напречно на ангажирания участък на гръбначния стълб;</a:t>
            </a:r>
          </a:p>
          <a:p>
            <a:pPr marL="0" indent="360363" algn="just">
              <a:lnSpc>
                <a:spcPct val="110000"/>
              </a:lnSpc>
              <a:spcBef>
                <a:spcPts val="0"/>
              </a:spcBef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ултразвук,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фонофореза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 НСПРС;</a:t>
            </a:r>
          </a:p>
          <a:p>
            <a:pPr marL="0" indent="360363" algn="just">
              <a:lnSpc>
                <a:spcPct val="110000"/>
              </a:lnSpc>
              <a:spcBef>
                <a:spcPts val="0"/>
              </a:spcBef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ендогенна топлина — ел. поле с УВЧ, ДМВ,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MB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върху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надбъбреците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гръбначния стълб са показани, с оглед стимулиращо и противовъзпалително ендогенната секреция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гликокортикостероиди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>
              <a:lnSpc>
                <a:spcPct val="110000"/>
              </a:lnSpc>
              <a:spcBef>
                <a:spcPts val="0"/>
              </a:spcBef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НИМП (20-30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15-20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на поле), с оглед активиращо въздействие върху микроциркулацията и вторично противовъзпалително действие;</a:t>
            </a:r>
          </a:p>
          <a:p>
            <a:pPr marL="0" indent="360363" algn="just">
              <a:lnSpc>
                <a:spcPct val="110000"/>
              </a:lnSpc>
              <a:spcBef>
                <a:spcPts val="0"/>
              </a:spcBef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Лазертерапия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TENS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; ДД</a:t>
            </a:r>
          </a:p>
          <a:p>
            <a:pPr marL="0" indent="360363" algn="just">
              <a:lnSpc>
                <a:spcPct val="110000"/>
              </a:lnSpc>
              <a:spcBef>
                <a:spcPts val="0"/>
              </a:spcBef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СЧТ: ИТ или СМТ</a:t>
            </a:r>
          </a:p>
          <a:p>
            <a:pPr marL="0" indent="360363" algn="just"/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10"/>
          </a:xfrm>
        </p:spPr>
        <p:txBody>
          <a:bodyPr>
            <a:normAutofit/>
          </a:bodyPr>
          <a:lstStyle/>
          <a:p>
            <a:pPr marL="0" indent="719138" algn="just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В този стадий болният трябва да бъде обучен да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провежда ежедневно индивидуална двигателна програма, както и да адаптира бита си към особеностите на заболяването (с оглед поддържане на физиологичните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лордози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- спане на твърдо-еластична повърхност, без възглавница, по възможност по очи, поддържане на изправена позиция на трупа  при седеж и работа; избягване продължителна работа  в наведена и неподвижна позиция и прекъсване на всеки час за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стреч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упражнения.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10"/>
          </a:xfrm>
        </p:spPr>
        <p:txBody>
          <a:bodyPr>
            <a:norm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Среден стадий.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Продължава 2-3 десетилетия. Характеризира се с разгърната клинична картина, атрофия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паравертебралната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мускулатура-,изразени двигателни нарушения, ограничена дихателна подвижност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торакса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с преобладаване на коремното дишане,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евент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възпалително ангажиране на периферни стави и постоянно изразена по-ниска или по-висока обща възпалителна активност. Рентгеновите промени са типични –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деструкция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остеосклероза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анкилоза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сакроилиачните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стави, наличие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синдезмофити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"квадратни" прешлени,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осифицирани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лигаменти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пр.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Висока обща възпалителна активност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се среща рядко, обикновено при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синовит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големи стави, най-често при остър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коксит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286544"/>
          </a:xfrm>
        </p:spPr>
        <p:txBody>
          <a:bodyPr>
            <a:normAutofit lnSpcReduction="10000"/>
          </a:bodyPr>
          <a:lstStyle/>
          <a:p>
            <a:pPr marL="0" indent="719138" algn="just">
              <a:buNone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При остър </a:t>
            </a:r>
            <a:r>
              <a:rPr lang="bg-BG" sz="2800" b="1" dirty="0" err="1">
                <a:latin typeface="Times New Roman" pitchFamily="18" charset="0"/>
                <a:cs typeface="Times New Roman" pitchFamily="18" charset="0"/>
              </a:rPr>
              <a:t>спондилит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bg-BG" sz="2800" b="1" dirty="0" err="1">
                <a:latin typeface="Times New Roman" pitchFamily="18" charset="0"/>
                <a:cs typeface="Times New Roman" pitchFamily="18" charset="0"/>
              </a:rPr>
              <a:t>синовит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 на периферна става са показани: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49263" algn="just"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имобилизация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позиционно лечение за 10-14 дни. Позиционната терапия на гръбначния стълб има за цел запазване на физиологичните кривини и се осъществява с помощта на пясъчни торбички и възглавнички;</a:t>
            </a:r>
          </a:p>
          <a:p>
            <a:pPr marL="0" indent="449263" algn="just"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кинезитерапия. Главна цел на КТ през този период е да предотврати настъпване на контрактури и деформации.</a:t>
            </a:r>
          </a:p>
          <a:p>
            <a:pPr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При умерена и минимална възпалителна активност.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719138">
              <a:buNone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Включва целия комплекс от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-горе изброени средства и се комбинира с останалите средства на ФМ.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 marL="0" indent="719138" algn="just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Късен стадий. Настъпва 2-3 десетилетия след началото на заболяването. Характеризира се с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анкилози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целия гръбначен стълб, вкл.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цервикалния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дял, изразена мускулна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хипотрофия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остеопороза на прешлените и повишена склонност към прешлени фрактури. Възпалителната активност е минимална до умерена.</a:t>
            </a:r>
          </a:p>
          <a:p>
            <a:pPr marL="0" indent="719138" algn="just">
              <a:buNone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Насочена е към поддържане подвижността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шийния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дял, мускулната активност и тонус, с оглед запазване на общото физическо състояние и профилактика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остеопорозата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Трудотерапия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се прилага с цел адаптиране на ДЕЖ към намалените функционални резерви на болните.</a:t>
            </a:r>
          </a:p>
          <a:p>
            <a:pPr marL="0" indent="719138" algn="just"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Балнеолечение. Като във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стадий. Калолечение. Показано е при мускулен спазъм и контрактури, персистиращ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болков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синдром,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трофични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нарушения на кожа и мускули. Следва да се назначава само при стабилизирано състояние на липсваща възпалителна активност. Прилага се по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митигирана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методика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(t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на калта неповече от 39—40°С, 15-20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min).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719138" algn="just">
              <a:buNone/>
            </a:pP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Първичната профилактика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изисква повишено внимание към децата и юношите, които са носители на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HLA-B27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антиген и чиито близки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родственици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страдат от заболяването, тъй като те са с повишен риск (12 % вероятност) да го развият. Тя, както и </a:t>
            </a: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вторичната профилактика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при вече боледуващи лица, включва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природосъобразен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хигиеничен начин на живот, саниране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огнищни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инфекции (локални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тонзиларни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перитонзиларни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облъчвания с УВЛ, УВЧ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перитонзиларните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тъкани), редовно занимание със спорт.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500" b="1" i="1" dirty="0" err="1">
                <a:latin typeface="Times New Roman" pitchFamily="18" charset="0"/>
                <a:cs typeface="Times New Roman" pitchFamily="18" charset="0"/>
              </a:rPr>
              <a:t>Псориатичен</a:t>
            </a:r>
            <a:r>
              <a:rPr lang="bg-BG" sz="2500" b="1" i="1" dirty="0">
                <a:latin typeface="Times New Roman" pitchFamily="18" charset="0"/>
                <a:cs typeface="Times New Roman" pitchFamily="18" charset="0"/>
              </a:rPr>
              <a:t> артрит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Псориатичен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артрит развиват 3-5 % от болните с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псориазис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. Клиничните му прояви са разнообразни: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псориатичен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олигоартрит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(в 70 % от случаите засягане най-често на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дистална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или проксимална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интерфалангеална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става на палеца на крака, или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колянна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става, протичащ под формата на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тендосиновиоартритрит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; артрит подобен на РА, тежък деструктивен артрит.Установено е, че 74 % от болните с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псориатричен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сакроилеит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спондилит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са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HLA-B27 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положителни.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Физикалната терапия на артрита и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спондилита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следва принципите на лечение на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анкилозиращия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спондилартрит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. Акцентира се върху противовъзпалителните средства и тези с трофично въздействие върху мускулатурата, както и върху кинезитерапията, поради често значително изразената мускулна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хипотрофия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.С оглед лечение на </a:t>
            </a:r>
            <a:r>
              <a:rPr lang="bg-BG" sz="2500" dirty="0" err="1">
                <a:latin typeface="Times New Roman" pitchFamily="18" charset="0"/>
                <a:cs typeface="Times New Roman" pitchFamily="18" charset="0"/>
              </a:rPr>
              <a:t>псориазиса</a:t>
            </a:r>
            <a:r>
              <a:rPr lang="bg-BG" sz="2500" dirty="0">
                <a:latin typeface="Times New Roman" pitchFamily="18" charset="0"/>
                <a:cs typeface="Times New Roman" pitchFamily="18" charset="0"/>
              </a:rPr>
              <a:t> са показани   дозирана хелиотерапия и облъчване с ултравиолетови лъчи от секторите А и 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572272"/>
          </a:xfrm>
        </p:spPr>
        <p:txBody>
          <a:bodyPr>
            <a:no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Клиника.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Определяща особеност на заболяването е хроничното възпаление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синовията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стави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сухожилни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влагалища,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деструктиращо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хрущял,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субхондрална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кост и сухожилия, водещо до намалена механична стабилност. Под действие на теглещата сила на мускулите, нестабилните ставни структури търпят типични деформации. С намалена механична стабилност се свързва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сублуксацията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прешлени в областта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цервикалния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гръбнак (С</a:t>
            </a:r>
            <a:r>
              <a:rPr lang="bg-BG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спрямо С</a:t>
            </a:r>
            <a:r>
              <a:rPr lang="bg-BG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), с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евент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спинална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компресия и неврологични усложнения. Растящият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панус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може да причини компресия на периферни нерви с отпадна сетивна и двигателна симптоматика, напр. вторичен синдром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карпалния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канал.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marL="0" indent="719138" algn="ctr">
              <a:spcBef>
                <a:spcPts val="0"/>
              </a:spcBef>
              <a:buNone/>
              <a:tabLst>
                <a:tab pos="1708150" algn="l"/>
              </a:tabLst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ПОДАГРА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Определение: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Хетерогенна група от метаболитни  заболявания, при които в кръвта се установява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повишено количество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урати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протичащи с преходни остри ставни реакции, образуване на депа от уратни кристали навсякъде в организма, но най-често около ставите и в бъбрека, с честа артериална хипертония и бъбречни камъни от пикочна кисел и нейните соли. Биохимично нарушение е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хиперурикемията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която се дължи на повишено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образване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пикочна киселина или на намаленото й излъчване от бъбрека.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800" i="1" dirty="0" err="1">
                <a:latin typeface="Times New Roman" pitchFamily="18" charset="0"/>
                <a:cs typeface="Times New Roman" pitchFamily="18" charset="0"/>
              </a:rPr>
              <a:t>Етиопатогенеза</a:t>
            </a: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Наследственост се установя в 6-80 % от случаите, като е възможно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автозомни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полигенно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предаване.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600" i="1" dirty="0">
                <a:latin typeface="Times New Roman" pitchFamily="18" charset="0"/>
                <a:cs typeface="Times New Roman" pitchFamily="18" charset="0"/>
              </a:rPr>
              <a:t>Клиника. 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Различават се 4 стадия: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асимптомна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хиперурикемия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, остър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подагрозен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артрит (най-често в първата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метатарзофалангеална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става или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колянната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става),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междупристъпен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период,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хроничнх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подагра с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тофи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(наличие на вторична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артропатия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подагрозна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нефропатия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600" i="1" dirty="0">
                <a:latin typeface="Times New Roman" pitchFamily="18" charset="0"/>
                <a:cs typeface="Times New Roman" pitchFamily="18" charset="0"/>
              </a:rPr>
              <a:t>Лечение.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е комплексно – диетично, медикаментозно и физикално. </a:t>
            </a:r>
            <a:r>
              <a:rPr lang="bg-BG" sz="2600" i="1" dirty="0">
                <a:latin typeface="Times New Roman" pitchFamily="18" charset="0"/>
                <a:cs typeface="Times New Roman" pitchFamily="18" charset="0"/>
              </a:rPr>
              <a:t>При остър </a:t>
            </a:r>
            <a:r>
              <a:rPr lang="bg-BG" sz="2600" i="1" dirty="0" err="1">
                <a:latin typeface="Times New Roman" pitchFamily="18" charset="0"/>
                <a:cs typeface="Times New Roman" pitchFamily="18" charset="0"/>
              </a:rPr>
              <a:t>подагрозен</a:t>
            </a:r>
            <a:r>
              <a:rPr lang="bg-BG" sz="2600" i="1" dirty="0">
                <a:latin typeface="Times New Roman" pitchFamily="18" charset="0"/>
                <a:cs typeface="Times New Roman" pitchFamily="18" charset="0"/>
              </a:rPr>
              <a:t> артрит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физикалното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лечение е спомагателно, показани са: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имобилизация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на ставата, противовъзпалителни и аналгетични въздействия– криотерапия (2пъти дневно по 15-20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min), </a:t>
            </a:r>
            <a:r>
              <a:rPr lang="bg-BG" sz="2600" dirty="0" err="1">
                <a:latin typeface="Times New Roman" pitchFamily="18" charset="0"/>
                <a:cs typeface="Times New Roman" pitchFamily="18" charset="0"/>
              </a:rPr>
              <a:t>криойонофореза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с новокаин,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TENS, </a:t>
            </a: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НИМП. 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600" dirty="0">
              <a:latin typeface="Times New Roman" pitchFamily="18" charset="0"/>
              <a:cs typeface="Times New Roman" pitchFamily="18" charset="0"/>
            </a:endParaRPr>
          </a:p>
          <a:p>
            <a:pPr marL="0" indent="719138" algn="just">
              <a:spcBef>
                <a:spcPts val="0"/>
              </a:spcBef>
              <a:buNone/>
            </a:pPr>
            <a:endParaRPr lang="bg-BG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bg-BG" sz="2800" b="1" i="1" dirty="0" err="1">
                <a:latin typeface="Times New Roman" pitchFamily="18" charset="0"/>
                <a:cs typeface="Times New Roman" pitchFamily="18" charset="0"/>
              </a:rPr>
              <a:t>междупристъпния</a:t>
            </a: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 период</a:t>
            </a: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поради обстоятелството, че елиминацията на пикочната киселина се увеличава значително с повишаване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диурезата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алкализиране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организма, се акцентира върху балнеолечението с алкални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слабоминерализирани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води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(1200 до 2500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ml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дневно), като през първите 10 дни съчетано с медикаментозно лечение с НСПРС.</a:t>
            </a:r>
            <a:endParaRPr lang="bg-BG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При хроничен </a:t>
            </a:r>
            <a:r>
              <a:rPr lang="bg-BG" sz="2800" b="1" i="1" dirty="0" err="1">
                <a:latin typeface="Times New Roman" pitchFamily="18" charset="0"/>
                <a:cs typeface="Times New Roman" pitchFamily="18" charset="0"/>
              </a:rPr>
              <a:t>подагрозен</a:t>
            </a: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 артрит –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5-10 години от началото на заболяването, на преден план излизат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дегенеративно-дистрофичните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промени на ангажираните стави.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Физикалното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лечение следва принципите на това при хроничната остеоартроза. Поради изразеното трофично и болкоуспокояващо въздействие е показано балнеолечение с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радонови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сулфидни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води, както и калолечение по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митигирана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методика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(t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38-39°С, 10-5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min).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643710"/>
          </a:xfrm>
        </p:spPr>
        <p:txBody>
          <a:bodyPr>
            <a:normAutofit fontScale="85000" lnSpcReduction="10000"/>
          </a:bodyPr>
          <a:lstStyle/>
          <a:p>
            <a:pPr marL="0" indent="719138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3600" b="1" dirty="0">
                <a:latin typeface="Times New Roman" pitchFamily="18" charset="0"/>
                <a:cs typeface="Times New Roman" pitchFamily="18" charset="0"/>
              </a:rPr>
              <a:t>ДЕГЕНЕРАТИВНИ СТАВНИ ЗАБОЛЯВАНИЯ (ОСТЕОАРТРОЗА)</a:t>
            </a: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3300" b="1" i="1" dirty="0">
                <a:latin typeface="Times New Roman" pitchFamily="18" charset="0"/>
                <a:cs typeface="Times New Roman" pitchFamily="18" charset="0"/>
              </a:rPr>
              <a:t>Определение: 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Хронично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проградиентно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дегенеративно-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дистрофично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увреждане на ставите, възникващо поради несъответствие между механичното натоварване върху дадена става и устойчивостта на хиалинния й хрущял, характеризиращо се с дегенерация на хрущяла,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субхондрална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остеосклероза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остеофитоза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и реактивен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синовит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3300" b="1" i="1" dirty="0">
                <a:latin typeface="Times New Roman" pitchFamily="18" charset="0"/>
                <a:cs typeface="Times New Roman" pitchFamily="18" charset="0"/>
              </a:rPr>
              <a:t>Честота. 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Среща се сред 15-20 % от населението. Разпределението на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остеоартрозата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(ОА) по локализация е следното: на гръбначен стълб 43 %, на коленна става – 33 %, на тазобедрена става – 12 % и т. н. Според други автори честотата на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коксартрозите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е до 20 </a:t>
            </a:r>
            <a:r>
              <a:rPr lang="bg-BG" sz="3300" i="1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от всички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артрози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10"/>
          </a:xfrm>
        </p:spPr>
        <p:txBody>
          <a:bodyPr>
            <a:norm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b="1" i="1" dirty="0" err="1">
                <a:latin typeface="Times New Roman" pitchFamily="18" charset="0"/>
                <a:cs typeface="Times New Roman" pitchFamily="18" charset="0"/>
              </a:rPr>
              <a:t>Етиопатогенеза</a:t>
            </a: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Основна група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етиопатогенетични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фактори са преките локални механични въздействия —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свръхобременяване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микро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-)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травматизъм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Възникването на ОА може да се определя изцяло от механичния фактор, но чувствителността на ставата към него силно се повишава при наличие на някои допълнителни фактори: хормонални, метаболитни,наличие на аномалии на ставите, като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дис-плазии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сублуксации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нарушения в ставната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конгруентност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пр.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Етиологичната класификация разглежда две основни форми: първична и вторична (развиваща се върху предварително увредена става) 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ОА.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719138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8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 fontScale="92500"/>
          </a:bodyPr>
          <a:lstStyle/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3000" b="1" i="1" dirty="0">
                <a:latin typeface="Times New Roman" pitchFamily="18" charset="0"/>
                <a:cs typeface="Times New Roman" pitchFamily="18" charset="0"/>
              </a:rPr>
              <a:t>Клиника. 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Основен симптом на заболяването </a:t>
            </a:r>
            <a:r>
              <a:rPr lang="bg-BG" sz="3000" i="1" dirty="0">
                <a:latin typeface="Times New Roman" pitchFamily="18" charset="0"/>
                <a:cs typeface="Times New Roman" pitchFamily="18" charset="0"/>
              </a:rPr>
              <a:t>е болката 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при движение, която при ОА на ставите на долните крайници има и механичен характер. Тя е причинно свързана с венозна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стаза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, мускулен спазъм, реактивно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синоновиално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 възпаление,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фиброзиране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 и уплътняване на ставна капсула, триене на ставни повърхности. </a:t>
            </a:r>
            <a:r>
              <a:rPr lang="bg-BG" sz="3000" i="1" dirty="0">
                <a:latin typeface="Times New Roman" pitchFamily="18" charset="0"/>
                <a:cs typeface="Times New Roman" pitchFamily="18" charset="0"/>
              </a:rPr>
              <a:t>Деформацията 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на ставите е резултат от реактивното възпаление на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синовията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 и свързаните със ставната кухина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бурси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, както и от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деструкция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 на костните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епифизи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. Морфологичен субстрат на </a:t>
            </a:r>
            <a:r>
              <a:rPr lang="bg-BG" sz="3000" i="1" dirty="0">
                <a:latin typeface="Times New Roman" pitchFamily="18" charset="0"/>
                <a:cs typeface="Times New Roman" pitchFamily="18" charset="0"/>
              </a:rPr>
              <a:t>намалената ставна подвижност 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са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миогенни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 контрактури,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фиброзиране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 на капсулата и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лигаменти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3000" dirty="0" err="1">
                <a:latin typeface="Times New Roman" pitchFamily="18" charset="0"/>
                <a:cs typeface="Times New Roman" pitchFamily="18" charset="0"/>
              </a:rPr>
              <a:t>деструкция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 на хрущялни повърхности.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357982"/>
          </a:xfrm>
        </p:spPr>
        <p:txBody>
          <a:bodyPr>
            <a:norm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ОА има вълнообразно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протачане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при което периодите на слаби до умерени оплаквания се редуват с тези на реактивния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синовиоартрит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характеризиращ се с денонощна болка, оток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околоставни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тъкани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хидропс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ставна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хипертермия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защитна мускулна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контрактура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ограниченйе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ставната подвижност.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Лечение.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 комплексно – медикаментозно, физикално и оперативно. Цели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физикалното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лечение са намаляване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болковия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синдром чрез повлияване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патогенетичните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фактори, които го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раждат, съхраняване на функционалната годност, трениране на походката и обучение в ползване на помощни средства, превенция на прогресиращата ставна увреда, запазване общата активност на болния.    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7191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Рехабилитационното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поведение се изгражда в зависимост от следните критерии: локализация,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етиопатогенеза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, клиничен и рентгенов стадий, наличие на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артросиновит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, степен на инвалидност, възраст и пр.</a:t>
            </a: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От съществено значение е изясняването на конкретния етиологичен момент, с оглед превенция на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прогрресиращия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 ход на заболяването. Въпреки че, възможностите на етиологичното лечение не са големи, необходимо е повлияване на механичния фактор и отстраняване причините за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свръхобременяване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, като промяна на професия, намаление на телесна маса, коригиране на статичните нарушения. При случаите на вторична ОА, етиологично свързана с артрит или хормонална </a:t>
            </a:r>
            <a:r>
              <a:rPr lang="bg-BG" sz="3300" dirty="0" err="1">
                <a:latin typeface="Times New Roman" pitchFamily="18" charset="0"/>
                <a:cs typeface="Times New Roman" pitchFamily="18" charset="0"/>
              </a:rPr>
              <a:t>дисфункция</a:t>
            </a:r>
            <a:r>
              <a:rPr lang="bg-BG" sz="3300" dirty="0">
                <a:latin typeface="Times New Roman" pitchFamily="18" charset="0"/>
                <a:cs typeface="Times New Roman" pitchFamily="18" charset="0"/>
              </a:rPr>
              <a:t>, се налага лечение на основното заболяване.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7191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2700" b="1" i="1" dirty="0">
                <a:latin typeface="Times New Roman" pitchFamily="18" charset="0"/>
                <a:cs typeface="Times New Roman" pitchFamily="18" charset="0"/>
              </a:rPr>
              <a:t>Стадий на обостряне (реактивен </a:t>
            </a:r>
            <a:r>
              <a:rPr lang="bg-BG" sz="2700" b="1" i="1" dirty="0" err="1">
                <a:latin typeface="Times New Roman" pitchFamily="18" charset="0"/>
                <a:cs typeface="Times New Roman" pitchFamily="18" charset="0"/>
              </a:rPr>
              <a:t>синовиоартрит</a:t>
            </a:r>
            <a:r>
              <a:rPr lang="bg-BG" sz="27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bg-BG" sz="2700" dirty="0">
              <a:latin typeface="Times New Roman" pitchFamily="18" charset="0"/>
              <a:cs typeface="Times New Roman" pitchFamily="18" charset="0"/>
            </a:endParaRP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2700" dirty="0" err="1">
                <a:latin typeface="Times New Roman" pitchFamily="18" charset="0"/>
                <a:cs typeface="Times New Roman" pitchFamily="18" charset="0"/>
              </a:rPr>
              <a:t>Имобилизация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 с оглед намаляване механичното обременяване на ставата.</a:t>
            </a:r>
          </a:p>
          <a:p>
            <a:pPr marL="0" indent="7191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bg-BG" sz="2700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. Основните й задачи по време на </a:t>
            </a:r>
            <a:r>
              <a:rPr lang="bg-BG" sz="2700" dirty="0" err="1">
                <a:latin typeface="Times New Roman" pitchFamily="18" charset="0"/>
                <a:cs typeface="Times New Roman" pitchFamily="18" charset="0"/>
              </a:rPr>
              <a:t>имобилизация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 са запазване на </a:t>
            </a:r>
            <a:r>
              <a:rPr lang="bg-BG" sz="2700" dirty="0" err="1">
                <a:latin typeface="Times New Roman" pitchFamily="18" charset="0"/>
                <a:cs typeface="Times New Roman" pitchFamily="18" charset="0"/>
              </a:rPr>
              <a:t>двитателния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 обем и баланса на мускулатурата, профилактика на контрактурите. Показани са: мобилизиране на ставата пасивно, активно с помощ или активно с оглед съхраняване на плъзгащия механизъм на </a:t>
            </a:r>
            <a:r>
              <a:rPr lang="bg-BG" sz="2700" dirty="0" err="1">
                <a:latin typeface="Times New Roman" pitchFamily="18" charset="0"/>
                <a:cs typeface="Times New Roman" pitchFamily="18" charset="0"/>
              </a:rPr>
              <a:t>капсуло-лигаментарния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 апарат. Осъществява се във всички равнини в пълен обем на възможно движение, при респектиране границата на болката 2-3 пъти дневно; изометрични съкращения за всички </a:t>
            </a:r>
            <a:r>
              <a:rPr lang="bg-BG" sz="2700" dirty="0" err="1">
                <a:latin typeface="Times New Roman" pitchFamily="18" charset="0"/>
                <a:cs typeface="Times New Roman" pitchFamily="18" charset="0"/>
              </a:rPr>
              <a:t>периставни</a:t>
            </a:r>
            <a:r>
              <a:rPr lang="bg-BG" sz="2700" dirty="0">
                <a:latin typeface="Times New Roman" pitchFamily="18" charset="0"/>
                <a:cs typeface="Times New Roman" pitchFamily="18" charset="0"/>
              </a:rPr>
              <a:t> мускули, с акцент върху динамичните и удължени (3-4 пъти дневно по 10-15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min).</a:t>
            </a:r>
            <a:endParaRPr lang="bg-BG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/>
          </a:bodyPr>
          <a:lstStyle/>
          <a:p>
            <a:pPr marL="0" indent="719138" algn="just"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 оглед потискане на реактивната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синовиална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възпалителна реакция, за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детонизиране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болезнено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контрахираната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мускулатура и намаляване на болката, са показани:</a:t>
            </a:r>
          </a:p>
          <a:p>
            <a:pPr marL="0" indent="360363" algn="just"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криотерапия под формата на апликации (3—4 пъти дневно, по 10—15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върху ставата или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мус-кулите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в защитна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контрактура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360363" algn="just"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Симптоматично лечение. Показана е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електроаналгезия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със: СЧТ в предимно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инхибиращи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параметри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ИТ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нискочестотни токове –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TENS,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ДД в предимно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инхибиращи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параметри (честота около 100—150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Hz),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токове на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Trabert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Високочестотни токове за потискане на възпалителната реакция на ставата.</a:t>
            </a:r>
          </a:p>
          <a:p>
            <a:pPr>
              <a:buNone/>
            </a:pPr>
            <a:endParaRPr lang="bg-BG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911873"/>
          </a:xfrm>
        </p:spPr>
        <p:txBody>
          <a:bodyPr>
            <a:normAutofit fontScale="92500" lnSpcReduction="10000"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Диагностицират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се три основни форми на заболяването: класическа, сигурна и вероятна. Според рентгеновия образ се различават следните степени: 1-ва –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субхондрална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остеопороза, 2-ра – към нея наличие и на ерозии, 3-та – към горните стеснена,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ста-на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междина и 4-та – костна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анкилоза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71913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Лечение.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 комплексно – медикаментозно, физикално и оперативно. Физикалната терапия е неотменим компонент на комплексното лечение. Главната й цел е да помогне на пациентите с РА да постигнат максималния си потенциал за нормален живот. Основните й задачи са: запазване на ставната подвижност, мускулната сила и функционалната годност, превенция на инвалидността, овладяване на болката, потискане на локалната възпалителна активност.</a:t>
            </a:r>
          </a:p>
          <a:p>
            <a:pPr marL="0" indent="719138" algn="just">
              <a:spcBef>
                <a:spcPts val="0"/>
              </a:spcBef>
              <a:buNone/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719138" algn="just">
              <a:buNone/>
            </a:pPr>
            <a:r>
              <a:rPr lang="bg-BG" sz="2800" b="1" i="1" dirty="0" err="1">
                <a:latin typeface="Times New Roman" pitchFamily="18" charset="0"/>
                <a:cs typeface="Times New Roman" pitchFamily="18" charset="0"/>
              </a:rPr>
              <a:t>Подостър</a:t>
            </a: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 стадий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(след овладяване на острите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синовитни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прояви).</a:t>
            </a:r>
          </a:p>
          <a:p>
            <a:pPr marL="0" indent="719138" algn="just">
              <a:buNone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. Основните й задачи, с оглед профилактика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фиброзната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капсулна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ретракция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>
                <a:latin typeface="Times New Roman" pitchFamily="18" charset="0"/>
                <a:cs typeface="Times New Roman" pitchFamily="18" charset="0"/>
              </a:rPr>
              <a:t>са релаксиране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на скъсените мускули и възстановяване на </a:t>
            </a:r>
            <a:r>
              <a:rPr lang="bg-BG" sz="2800">
                <a:latin typeface="Times New Roman" pitchFamily="18" charset="0"/>
                <a:cs typeface="Times New Roman" pitchFamily="18" charset="0"/>
              </a:rPr>
              <a:t>двигателните обеми.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банка различни снимки\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038" y="-890588"/>
            <a:ext cx="10048876" cy="894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банка различни снимки\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038" y="-885825"/>
            <a:ext cx="10048876" cy="893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банка различни снимки\30- 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2438" y="-1042988"/>
            <a:ext cx="10048876" cy="894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Ранен стадий.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Най-често началото е хронично, бавно прогресиращо, със симетрично засягане на малките стави на ръцете и краката,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гривнените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стави, като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дисталните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интерфалангеални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стави и палецът са пощадени. Този стадий продължава няколко месеца.</a:t>
            </a: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800" i="1" dirty="0">
                <a:latin typeface="Times New Roman" pitchFamily="18" charset="0"/>
                <a:cs typeface="Times New Roman" pitchFamily="18" charset="0"/>
              </a:rPr>
              <a:t>При хронично начало на заболяването с минимална локална възпалителна активност:</a:t>
            </a:r>
          </a:p>
          <a:p>
            <a:pPr marL="0" algn="just">
              <a:spcBef>
                <a:spcPts val="0"/>
              </a:spcBef>
              <a:buNone/>
            </a:pPr>
            <a:r>
              <a:rPr lang="bg-BG" sz="2800" b="1" i="1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28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Основните й цели са съхраняване и увеличаване на ставния двигателен обем, съхраняване силата на мускулите, профилактика на контрактурите. Показани са: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активни упражнения за поддържане двигателния обем на ангажираните и всички застрашени стави, при изразен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болков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синдром, с помощ и при елиминирано гравитационно обременяване;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10"/>
          </a:xfrm>
        </p:spPr>
        <p:txBody>
          <a:bodyPr>
            <a:normAutofit/>
          </a:bodyPr>
          <a:lstStyle/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активни упражнения за всички мускули двигатели, с акцент върху тези, противодействащи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контрактурните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тенденции. Последните се упражняват и срещу леко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мануално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или еластично съпротивление,до границата на болката;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релаксиращи въздействия за скъсените с повишен тонус мускули —  релаксиращ масаж, ПИР.</a:t>
            </a:r>
          </a:p>
          <a:p>
            <a:pPr marL="0" indent="719138" algn="just">
              <a:buNone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Кинезитерапия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се провежда 2 пъти дневно по 10-20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min,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без достигане границата на умората. Известен ставен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дискомфорт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възникващ в резултат на двигателното натоварване с продължителност не повече от 1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 приемлив.</a:t>
            </a:r>
          </a:p>
          <a:p>
            <a:pPr>
              <a:buNone/>
            </a:pPr>
            <a:endParaRPr lang="bg-BG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429420"/>
          </a:xfrm>
        </p:spPr>
        <p:txBody>
          <a:bodyPr>
            <a:noAutofit/>
          </a:bodyPr>
          <a:lstStyle/>
          <a:p>
            <a:pPr marL="0" indent="719138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 оглед релаксиране на скъсените и с повишен тонус мускули, са показани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екзогеннна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суха топлина (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солукс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инфрачервена светлина), влажна (топли компреси, частични вани с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36—37°С за 10-12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през ден), както и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MB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олиготермични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дозировки, 6-10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min).</a:t>
            </a: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marL="0" indent="719138" algn="just">
              <a:spcBef>
                <a:spcPts val="0"/>
              </a:spcBef>
              <a:buNone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 оглед потискане на локалната възпалителна реакция и болката са показани:</a:t>
            </a:r>
          </a:p>
          <a:p>
            <a:pPr marL="0" indent="7191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стабилна галванизация с анода, йонофореза новокаин;</a:t>
            </a:r>
          </a:p>
          <a:p>
            <a:pPr marL="0" indent="7191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УЗ като ФФ с НСПРС, с оглед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противоболковото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миорелаксиращо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и противовъзпалителното му действие при болни с преимуществено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пролиферативни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ставни промени. Прилага се локално (постоянен или импулсен режим, лабилна методика, 5-10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min),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както и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сегментарно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min. He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 показан при наличие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висцерални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прояви;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572272"/>
          </a:xfrm>
        </p:spPr>
        <p:txBody>
          <a:bodyPr>
            <a:normAutofit/>
          </a:bodyPr>
          <a:lstStyle/>
          <a:p>
            <a:pPr marL="0" indent="7191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Ел. поле с УВЧ –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олиготермични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дозировки, 8-10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min) 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са показани поради осъществяваното селективно затопляне на възпалените ставни структури, активиране на микроциркулацията с ускорено елиминиране на </a:t>
            </a: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медиаторите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на възпалението;</a:t>
            </a:r>
          </a:p>
          <a:p>
            <a:pPr marL="0" indent="7191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bg-BG" sz="2800" dirty="0" err="1">
                <a:latin typeface="Times New Roman" pitchFamily="18" charset="0"/>
                <a:cs typeface="Times New Roman" pitchFamily="18" charset="0"/>
              </a:rPr>
              <a:t>Нискоинтензивна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 лазерна терапия;</a:t>
            </a:r>
          </a:p>
          <a:p>
            <a:pPr marL="0" indent="7191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За симптоматично лечение: СЧТ и НЧТ (ИТ и СМТ, ДД. Напоследък се увеличава клиничният опит от приложение на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TENS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4826</Words>
  <Application>Microsoft Office PowerPoint</Application>
  <PresentationFormat>On-screen Show (4:3)</PresentationFormat>
  <Paragraphs>149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Times New Roman</vt:lpstr>
      <vt:lpstr>Wingdings</vt:lpstr>
      <vt:lpstr>Office тема</vt:lpstr>
      <vt:lpstr>PowerPoint Presentation</vt:lpstr>
      <vt:lpstr> АРТРОРЕВМАТИЧНИ ЗАБОЛЯВАНИЯ Ревматоиден артрит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СРЕДЕН СТАДИЙ.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АНКИЛОЗИРАЩ СПОНДИЛАРТРИТ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Rosti</cp:lastModifiedBy>
  <cp:revision>247</cp:revision>
  <dcterms:created xsi:type="dcterms:W3CDTF">2017-03-26T12:25:27Z</dcterms:created>
  <dcterms:modified xsi:type="dcterms:W3CDTF">2020-05-28T15:14:30Z</dcterms:modified>
</cp:coreProperties>
</file>