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54"/>
  </p:notesMasterIdLst>
  <p:sldIdLst>
    <p:sldId id="256" r:id="rId3"/>
    <p:sldId id="325" r:id="rId4"/>
    <p:sldId id="359" r:id="rId5"/>
    <p:sldId id="360" r:id="rId6"/>
    <p:sldId id="361" r:id="rId7"/>
    <p:sldId id="332" r:id="rId8"/>
    <p:sldId id="362" r:id="rId9"/>
    <p:sldId id="363" r:id="rId10"/>
    <p:sldId id="331" r:id="rId11"/>
    <p:sldId id="330" r:id="rId12"/>
    <p:sldId id="365" r:id="rId13"/>
    <p:sldId id="392" r:id="rId14"/>
    <p:sldId id="329" r:id="rId15"/>
    <p:sldId id="364" r:id="rId16"/>
    <p:sldId id="328" r:id="rId17"/>
    <p:sldId id="384" r:id="rId18"/>
    <p:sldId id="327" r:id="rId19"/>
    <p:sldId id="385" r:id="rId20"/>
    <p:sldId id="387" r:id="rId21"/>
    <p:sldId id="390" r:id="rId22"/>
    <p:sldId id="367" r:id="rId23"/>
    <p:sldId id="389" r:id="rId24"/>
    <p:sldId id="368" r:id="rId25"/>
    <p:sldId id="369" r:id="rId26"/>
    <p:sldId id="326" r:id="rId27"/>
    <p:sldId id="393" r:id="rId28"/>
    <p:sldId id="394" r:id="rId29"/>
    <p:sldId id="396" r:id="rId30"/>
    <p:sldId id="395" r:id="rId31"/>
    <p:sldId id="383" r:id="rId32"/>
    <p:sldId id="371" r:id="rId33"/>
    <p:sldId id="372" r:id="rId34"/>
    <p:sldId id="381" r:id="rId35"/>
    <p:sldId id="382" r:id="rId36"/>
    <p:sldId id="373" r:id="rId37"/>
    <p:sldId id="391" r:id="rId38"/>
    <p:sldId id="377" r:id="rId39"/>
    <p:sldId id="374" r:id="rId40"/>
    <p:sldId id="375" r:id="rId41"/>
    <p:sldId id="307" r:id="rId42"/>
    <p:sldId id="310" r:id="rId43"/>
    <p:sldId id="311" r:id="rId44"/>
    <p:sldId id="315" r:id="rId45"/>
    <p:sldId id="314" r:id="rId46"/>
    <p:sldId id="378" r:id="rId47"/>
    <p:sldId id="380" r:id="rId48"/>
    <p:sldId id="313" r:id="rId49"/>
    <p:sldId id="312" r:id="rId50"/>
    <p:sldId id="379" r:id="rId51"/>
    <p:sldId id="318" r:id="rId52"/>
    <p:sldId id="397" r:id="rId5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ен стил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ен стил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ен стил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ен стил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06799F8-075E-4A3A-A7F6-7FBC6576F1A4}" styleName="Стил с тема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Без стил, мрежа в таблица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8046" autoAdjust="0"/>
  </p:normalViewPr>
  <p:slideViewPr>
    <p:cSldViewPr>
      <p:cViewPr varScale="1">
        <p:scale>
          <a:sx n="98" d="100"/>
          <a:sy n="98" d="100"/>
        </p:scale>
        <p:origin x="-19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4AAA8-25A1-49F2-9A02-9E1C328FA512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967A3-9ED7-4176-9084-EAE7FDBCA87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98421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8603F-8480-4BC1-B802-B598FDC16A1A}" type="slidenum">
              <a:rPr lang="bg-BG" smtClean="0">
                <a:solidFill>
                  <a:prstClr val="black"/>
                </a:solidFill>
              </a:rPr>
              <a:pPr/>
              <a:t>8</a:t>
            </a:fld>
            <a:endParaRPr lang="bg-B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74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967A3-9ED7-4176-9084-EAE7FDBCA87E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933338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967A3-9ED7-4176-9084-EAE7FDBCA87E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170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75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168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422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25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892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352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31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94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6218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31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2EB1FAC-2273-4F71-AB51-7AA2A46016E4}" type="datetimeFigureOut">
              <a:rPr lang="bg-BG" smtClean="0"/>
              <a:pPr/>
              <a:t>16.3.2020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7A621F-ABDF-49A2-8178-BE4599EC159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1920-61E5-4E4A-93F2-C390C7917CF3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16.3.2020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0951-B0FE-4D59-935A-523F97B368B3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19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804937"/>
            <a:ext cx="8496944" cy="2336031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       </a:t>
            </a:r>
            <a:r>
              <a:rPr lang="ru-RU" sz="2800" b="1" dirty="0" smtClean="0">
                <a:solidFill>
                  <a:schemeClr val="tx1"/>
                </a:solidFill>
              </a:rPr>
              <a:t>Основни групи храни </a:t>
            </a:r>
            <a:r>
              <a:rPr lang="en-US" sz="2800" b="1" dirty="0" smtClean="0">
                <a:solidFill>
                  <a:schemeClr val="tx1"/>
                </a:solidFill>
              </a:rPr>
              <a:t>- </a:t>
            </a:r>
            <a:r>
              <a:rPr lang="ru-RU" sz="2800" b="1" dirty="0" smtClean="0">
                <a:solidFill>
                  <a:schemeClr val="tx1"/>
                </a:solidFill>
              </a:rPr>
              <a:t>химичен състав, безопасност, здравен риск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077072"/>
            <a:ext cx="6624736" cy="1723256"/>
          </a:xfrm>
        </p:spPr>
        <p:txBody>
          <a:bodyPr>
            <a:normAutofit fontScale="70000" lnSpcReduction="20000"/>
          </a:bodyPr>
          <a:lstStyle/>
          <a:p>
            <a:endParaRPr lang="bg-BG" i="1" dirty="0" smtClean="0">
              <a:solidFill>
                <a:srgbClr val="002060"/>
              </a:solidFill>
            </a:endParaRPr>
          </a:p>
          <a:p>
            <a:endParaRPr lang="bg-BG" i="1" dirty="0">
              <a:solidFill>
                <a:srgbClr val="002060"/>
              </a:solidFill>
            </a:endParaRPr>
          </a:p>
          <a:p>
            <a:r>
              <a:rPr lang="bg-BG" sz="3500" dirty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д</a:t>
            </a:r>
            <a:r>
              <a:rPr lang="bg-BG" sz="3500" dirty="0" smtClean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оц. д-р </a:t>
            </a:r>
            <a:r>
              <a:rPr lang="bg-BG" sz="3500" dirty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Ваня </a:t>
            </a:r>
            <a:r>
              <a:rPr lang="bg-BG" sz="3500" dirty="0" err="1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Бирданова</a:t>
            </a:r>
            <a:r>
              <a:rPr lang="bg-BG" sz="3500" dirty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, д.м.</a:t>
            </a:r>
            <a:endParaRPr lang="en-US" sz="3500" dirty="0">
              <a:solidFill>
                <a:schemeClr val="tx1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r>
              <a:rPr lang="bg-BG" sz="3500" dirty="0" smtClean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Катедра </a:t>
            </a:r>
            <a:r>
              <a:rPr lang="bg-BG" sz="3500" dirty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„Хигиена, медицинска екология, професионални заболявания и МБС“</a:t>
            </a:r>
          </a:p>
          <a:p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152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1399"/>
            <a:ext cx="8229600" cy="14168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bg-BG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Препоръки за  здравословен прием на зърнени храни</a:t>
            </a:r>
            <a:endParaRPr lang="bg-BG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2813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Ежедневна консумация   хляб и зърнени храни и/или картофи 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Оптимално количество за деня –  250-450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гр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/ден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Повишен избор на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пълнозърнести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храни – повече фибри, витамини и минерали, повече растителен белтък</a:t>
            </a:r>
          </a:p>
          <a:p>
            <a:pPr marL="0" inden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- ½ 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от хляба да е 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пълнозърнест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 -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пълнозърнести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макаронени изделия и спагети  </a:t>
            </a:r>
          </a:p>
          <a:p>
            <a:pPr marL="0" inden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-  кафяв ориз пред бял ориз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 - готови 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пълнозърнени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асортименти  и/или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обогатени с фибри  </a:t>
            </a:r>
            <a:endParaRPr lang="bg-BG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Намален избор   на зърнени  храни и картофи, вносители на енергия и  мазнини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 - пържени картофи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и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чипс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   - тестени изделия  (банички, мекици, бухти, тутманици и др.) </a:t>
            </a:r>
            <a:endParaRPr lang="bg-BG" sz="18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22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521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    </a:t>
            </a:r>
            <a:r>
              <a:rPr lang="en-US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II.</a:t>
            </a:r>
            <a: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Зеленчуци </a:t>
            </a:r>
            <a:r>
              <a:rPr lang="bg-BG" sz="3200" b="1" dirty="0">
                <a:solidFill>
                  <a:prstClr val="black"/>
                </a:solidFill>
                <a:effectLst/>
                <a:ea typeface="+mn-ea"/>
                <a:cs typeface="+mn-cs"/>
              </a:rPr>
              <a:t>и </a:t>
            </a:r>
            <a: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плодове </a:t>
            </a:r>
            <a:b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bg-BG" sz="3200" b="1" dirty="0">
              <a:solidFill>
                <a:prstClr val="black"/>
              </a:solidFill>
              <a:effectLst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Ниска енергийна стойност </a:t>
            </a:r>
            <a:endParaRPr lang="bg-BG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- 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зеленчуци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-  средно  40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ккал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/100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г.   </a:t>
            </a:r>
          </a:p>
          <a:p>
            <a:pPr marL="0" indent="0">
              <a:buNone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- 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плодове   - 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средно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55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ккал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/100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г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Основен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източник на витамин С, витамин Р и  </a:t>
            </a:r>
            <a:r>
              <a:rPr lang="bg-B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каротени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Минерали с алкални валенции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-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K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Mg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Ca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Лесно </a:t>
            </a:r>
            <a:r>
              <a:rPr lang="bg-B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усвоими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захари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-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фруктоза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bg-B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глюкоза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захароза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bg-BG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 -  зеленчуци –  около  5% въглехидрати</a:t>
            </a:r>
          </a:p>
          <a:p>
            <a:pPr marL="0" indent="0">
              <a:buNone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 -  плодове   -   около 10% въглехидрати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Фибри (целулоза и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пектини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) с преобладаване на 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    -   целулоза  при зеленчуците – 0.5-0.8%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    -   пектиновите вещества при плодовете – 0.2-2%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7509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6409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     </a:t>
            </a:r>
            <a:r>
              <a:rPr lang="en-US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II.</a:t>
            </a:r>
            <a: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Зеленчуци </a:t>
            </a:r>
            <a:r>
              <a:rPr lang="bg-BG" sz="3200" b="1" dirty="0">
                <a:solidFill>
                  <a:prstClr val="black"/>
                </a:solidFill>
                <a:effectLst/>
                <a:ea typeface="+mn-ea"/>
                <a:cs typeface="+mn-cs"/>
              </a:rPr>
              <a:t>и </a:t>
            </a:r>
            <a: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плодове </a:t>
            </a:r>
            <a:b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bg-BG" sz="32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Химичен състав</a:t>
            </a:r>
            <a:endParaRPr lang="bg-BG" sz="3200" b="1" dirty="0">
              <a:solidFill>
                <a:prstClr val="black"/>
              </a:solidFill>
              <a:effectLst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80920" cy="41083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Органични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киселини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-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ябълчна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лимонена, винена,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оксалова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и др. 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Богатство от 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фитохимикали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с  висок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антиоксидантен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потенциал - 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каратеноиди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bg-B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антоциани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bg-B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беталеини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флавоноиди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, хлорофил и др.  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Етерични масла – определят вкуса, </a:t>
            </a:r>
            <a:r>
              <a:rPr lang="bg-B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фитонциди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Високо водно съдържание </a:t>
            </a:r>
            <a:endParaRPr lang="bg-BG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Почти </a:t>
            </a:r>
            <a:r>
              <a:rPr lang="bg-B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не внасят мазнини, белтъци и 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натрий</a:t>
            </a:r>
            <a:endParaRPr lang="bg-B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7509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64096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</a:t>
            </a:r>
            <a:b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  Физиологични ефекти</a:t>
            </a:r>
            <a:b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bg-BG" sz="2800" b="1" dirty="0">
                <a:solidFill>
                  <a:prstClr val="black"/>
                </a:solidFill>
                <a:effectLst/>
                <a:ea typeface="+mn-ea"/>
                <a:cs typeface="+mn-cs"/>
              </a:rPr>
              <a:t> </a:t>
            </a:r>
            <a:r>
              <a:rPr lang="bg-BG" sz="2800" b="1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     на плодовете и зеленчуците в организма</a:t>
            </a:r>
            <a:endParaRPr lang="bg-BG" sz="2800" b="1" dirty="0">
              <a:solidFill>
                <a:prstClr val="black"/>
              </a:solidFill>
              <a:effectLst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43215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Подобряват функциите на храносмилателната система:</a:t>
            </a:r>
            <a:endParaRPr lang="bg-BG" sz="2000" dirty="0">
              <a:solidFill>
                <a:schemeClr val="tx1"/>
              </a:solidFill>
              <a:latin typeface="+mn-lt"/>
            </a:endParaRPr>
          </a:p>
          <a:p>
            <a:pPr marL="0" lvl="0" indent="0" algn="just">
              <a:buNone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-  Възбуждат апетита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  <a:p>
            <a:pPr marL="0" lvl="0" indent="0"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 -  Подобряват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усвояемостта на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храната  </a:t>
            </a:r>
          </a:p>
          <a:p>
            <a:pPr marL="0" lvl="0" indent="0" algn="just">
              <a:buNone/>
            </a:pP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   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повишават </a:t>
            </a:r>
            <a:r>
              <a:rPr lang="bg-BG" sz="1800" i="1" dirty="0" err="1">
                <a:solidFill>
                  <a:schemeClr val="tx1"/>
                </a:solidFill>
                <a:latin typeface="+mn-lt"/>
              </a:rPr>
              <a:t>секреторната</a:t>
            </a:r>
            <a:r>
              <a:rPr lang="bg-BG" sz="1800" i="1" dirty="0">
                <a:solidFill>
                  <a:schemeClr val="tx1"/>
                </a:solidFill>
                <a:latin typeface="+mn-lt"/>
              </a:rPr>
              <a:t> активност на храносмилателните жлези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         	(</a:t>
            </a:r>
            <a:r>
              <a:rPr lang="bg-BG" sz="1800" i="1" dirty="0">
                <a:solidFill>
                  <a:schemeClr val="tx1"/>
                </a:solidFill>
                <a:latin typeface="+mn-lt"/>
              </a:rPr>
              <a:t>особено стомашната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секреция)</a:t>
            </a:r>
          </a:p>
          <a:p>
            <a:pPr marL="0" lvl="0" indent="0" algn="just">
              <a:buNone/>
            </a:pPr>
            <a:r>
              <a:rPr lang="bg-BG" sz="1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           стимулират </a:t>
            </a:r>
            <a:r>
              <a:rPr lang="bg-BG" sz="1800" i="1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sz="1800" i="1" dirty="0" err="1" smtClean="0">
                <a:solidFill>
                  <a:schemeClr val="tx1"/>
                </a:solidFill>
                <a:latin typeface="+mn-lt"/>
              </a:rPr>
              <a:t>жлъчкообразуването</a:t>
            </a:r>
            <a:endParaRPr lang="bg-BG" sz="1800" i="1" dirty="0">
              <a:solidFill>
                <a:schemeClr val="tx1"/>
              </a:solidFill>
              <a:latin typeface="+mn-lt"/>
            </a:endParaRPr>
          </a:p>
          <a:p>
            <a:pPr marL="0" lvl="0" indent="0"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  </a:t>
            </a: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Ускоряват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пасажа и евакуацията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чревното съдържимо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        	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усилване </a:t>
            </a:r>
            <a:r>
              <a:rPr lang="bg-BG" sz="1800" i="1" dirty="0" err="1">
                <a:solidFill>
                  <a:schemeClr val="tx1"/>
                </a:solidFill>
                <a:latin typeface="+mn-lt"/>
              </a:rPr>
              <a:t>моториката</a:t>
            </a:r>
            <a:r>
              <a:rPr lang="bg-BG" sz="1800" i="1" dirty="0">
                <a:solidFill>
                  <a:schemeClr val="tx1"/>
                </a:solidFill>
                <a:latin typeface="+mn-lt"/>
              </a:rPr>
              <a:t> на стомаха и чревната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перисталтика</a:t>
            </a:r>
            <a:endParaRPr lang="bg-BG" sz="1800" i="1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  -  Поддържат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защитната бариера на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червата</a:t>
            </a:r>
          </a:p>
          <a:p>
            <a:pPr marL="0" indent="0" algn="just">
              <a:buNone/>
            </a:pP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        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bg-BG" sz="1800" i="1" dirty="0">
                <a:solidFill>
                  <a:schemeClr val="tx1"/>
                </a:solidFill>
                <a:latin typeface="+mn-lt"/>
              </a:rPr>
              <a:t>подпомагат жизнената дейност на </a:t>
            </a:r>
            <a:r>
              <a:rPr lang="bg-BG" sz="1800" i="1" dirty="0" smtClean="0">
                <a:solidFill>
                  <a:schemeClr val="tx1"/>
                </a:solidFill>
                <a:latin typeface="+mn-lt"/>
              </a:rPr>
              <a:t>полезните микроорганизми </a:t>
            </a:r>
          </a:p>
          <a:p>
            <a:pPr algn="just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По-нисък риск от развитие на сърдечносъдови болести</a:t>
            </a: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- 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Р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азнообразие от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фитохимикали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, витамини и минерали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-  Ниско съдържание на мазнини и натрий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    -  Повишен внос на 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влакнини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и антиоксиданти 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1399"/>
            <a:ext cx="8229600" cy="14168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bg-BG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Препоръки за  здравословен прием на зеленчуци и плодове</a:t>
            </a:r>
            <a:endParaRPr lang="bg-BG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281339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При  всяко ядене 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Минимално достатъчно количество за деня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- общо 400 грама плодове и зеленчуци за предпочитане сурови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С</a:t>
            </a: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поред </a:t>
            </a:r>
            <a:r>
              <a:rPr lang="bg-BG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сезона 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Избор на разнообразни  зеленчуци 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-  пресни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-  в салати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и  сандвичи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-  в ястия и зеленчукова  плънка на  тестени изделия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-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замразени или несолени консервирани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зеленчуци пред туршии </a:t>
            </a:r>
            <a:endParaRPr lang="bg-BG" sz="18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Избор на разнообразни  плодове 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- пресни -  десерт при основен  прием и подкрепителна закуска 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-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фрешове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без добавена захар </a:t>
            </a:r>
          </a:p>
          <a:p>
            <a:pPr marL="0" indent="0" algn="just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       - консервирани плодове 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със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захар – ограничаване </a:t>
            </a:r>
            <a:endParaRPr lang="bg-BG" sz="18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К</a:t>
            </a: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раткотрайни, щадящи технологии на обработка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- запазване на витамин С и 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полезните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вещества   </a:t>
            </a:r>
            <a:endParaRPr lang="bg-BG" sz="18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 algn="just">
              <a:buNone/>
            </a:pPr>
            <a:endParaRPr lang="bg-BG" sz="18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22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599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/>
          <a:lstStyle/>
          <a:p>
            <a:r>
              <a:rPr lang="bg-BG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3. Мляко и млечни продукти </a:t>
            </a:r>
            <a:endParaRPr lang="bg-BG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                  Мляко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Първа храна в храненето на човека 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Незаменим продукт  за всяка възраст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Добър източник на </a:t>
            </a:r>
            <a:r>
              <a:rPr lang="bg-BG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лесноусвоим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калций </a:t>
            </a:r>
          </a:p>
          <a:p>
            <a:pPr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Висока хранителна стойност</a:t>
            </a:r>
          </a:p>
          <a:p>
            <a:pPr marL="0" inden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-  съдържа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всички хранителни вещества</a:t>
            </a:r>
          </a:p>
          <a:p>
            <a:pPr marL="0" indent="0" hangingPunc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-  оптимален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баланс на съставките</a:t>
            </a:r>
          </a:p>
          <a:p>
            <a:pPr marL="0" indent="0" hangingPunc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-  лесна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усвояемост</a:t>
            </a:r>
          </a:p>
          <a:p>
            <a:pPr marL="0" indent="0" hangingPunct="0">
              <a:buNone/>
            </a:pP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-  висока </a:t>
            </a:r>
            <a:r>
              <a:rPr lang="bg-BG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използваемост </a:t>
            </a:r>
          </a:p>
          <a:p>
            <a:pPr marL="0" indent="0">
              <a:buNone/>
            </a:pPr>
            <a:endParaRPr lang="bg-BG" sz="19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0" indent="0" algn="just">
              <a:buNone/>
            </a:pPr>
            <a:r>
              <a:rPr lang="bg-BG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В тази група се включват прясно и кисело мляко, сирена и кашкавали, извара, сметана, продукти на млечна основа като сладолед и др. </a:t>
            </a:r>
            <a:endParaRPr lang="bg-BG" sz="19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Химичен състав на млякото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Млечни белтъци и  млечни мазнини 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	 висока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биоусвоимост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-  98%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09437396"/>
              </p:ext>
            </p:extLst>
          </p:nvPr>
        </p:nvGraphicFramePr>
        <p:xfrm>
          <a:off x="683568" y="2564904"/>
          <a:ext cx="7596256" cy="3240360"/>
        </p:xfrm>
        <a:graphic>
          <a:graphicData uri="http://schemas.openxmlformats.org/presentationml/2006/ole">
            <p:oleObj spid="_x0000_s2071" name="Document" r:id="rId4" imgW="6108174" imgH="172407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9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Химичен състав на</a:t>
            </a:r>
            <a:r>
              <a:rPr lang="en-US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краве мляко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2813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Б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елтъци  -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3-4 г %</a:t>
            </a:r>
          </a:p>
          <a:p>
            <a:pPr marL="400050" lvl="1" indent="0">
              <a:buNone/>
            </a:pPr>
            <a:r>
              <a:rPr lang="bg-BG" sz="1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-  Всички незаменими АМК в оптимален баланс</a:t>
            </a:r>
          </a:p>
          <a:p>
            <a:pPr marL="400050" lvl="1" indent="0">
              <a:buNone/>
            </a:pP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-  Съотношение неразтворими/разтворими белтъци – 80/20</a:t>
            </a:r>
          </a:p>
          <a:p>
            <a:pPr marL="400050" lvl="1" indent="0">
              <a:buNone/>
            </a:pP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-  Видове 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dirty="0" err="1" smtClean="0">
                <a:solidFill>
                  <a:schemeClr val="tx1"/>
                </a:solidFill>
                <a:latin typeface="+mn-lt"/>
              </a:rPr>
              <a:t>Казеин</a:t>
            </a: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3 г %  -  неразтворим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фосфопротеин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, свързан с йоните на калция 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dirty="0" err="1" smtClean="0">
                <a:solidFill>
                  <a:schemeClr val="tx1"/>
                </a:solidFill>
                <a:latin typeface="+mn-lt"/>
              </a:rPr>
              <a:t>Лактоалбумини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0.4 г % -   богат на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триптофан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с много висока степен на усвояемост 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bg-BG" sz="1800" b="1" dirty="0" err="1" smtClean="0">
                <a:solidFill>
                  <a:schemeClr val="tx1"/>
                </a:solidFill>
                <a:latin typeface="+mn-lt"/>
              </a:rPr>
              <a:t>Лактоглобулини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0.11 г %  - малко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, намира се в </a:t>
            </a:r>
            <a:r>
              <a:rPr lang="bg-BG" sz="1800" dirty="0" err="1">
                <a:solidFill>
                  <a:schemeClr val="tx1"/>
                </a:solidFill>
                <a:latin typeface="+mn-lt"/>
              </a:rPr>
              <a:t>коластрата</a:t>
            </a:r>
            <a:r>
              <a:rPr lang="bg-BG" sz="1800" dirty="0">
                <a:solidFill>
                  <a:schemeClr val="tx1"/>
                </a:solidFill>
                <a:latin typeface="+mn-lt"/>
              </a:rPr>
              <a:t>, имунни тела </a:t>
            </a:r>
          </a:p>
          <a:p>
            <a:pPr lvl="1">
              <a:buFont typeface="Wingdings" pitchFamily="2" charset="2"/>
              <a:buChar char="§"/>
            </a:pPr>
            <a:r>
              <a:rPr lang="bg-BG" sz="1800" b="1" dirty="0" err="1" smtClean="0">
                <a:solidFill>
                  <a:schemeClr val="tx1"/>
                </a:solidFill>
                <a:latin typeface="+mn-lt"/>
              </a:rPr>
              <a:t>Лактоферин</a:t>
            </a:r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  </a:t>
            </a:r>
          </a:p>
          <a:p>
            <a:pPr marL="0" indent="0">
              <a:buNone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</a:t>
            </a:r>
            <a:endParaRPr lang="bg-BG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Химичен състав на</a:t>
            </a:r>
            <a:r>
              <a:rPr lang="en-US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краве мляко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2813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Мазнини   -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3-5.5  г %</a:t>
            </a:r>
          </a:p>
          <a:p>
            <a:pPr lvl="1">
              <a:lnSpc>
                <a:spcPct val="90000"/>
              </a:lnSpc>
              <a:defRPr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Фино емулгирани мастни капчици </a:t>
            </a: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Сбор от неутрални мазнини,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ненасителни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мастни киселини,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фосфолипиди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стерини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и витамини А и Д</a:t>
            </a: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Съдържа 20 мастни киселини </a:t>
            </a:r>
          </a:p>
          <a:p>
            <a:pPr lvl="2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Ненаситени –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линолова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линоленова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арахидонова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lvl="2">
              <a:lnSpc>
                <a:spcPct val="90000"/>
              </a:lnSpc>
              <a:defRPr/>
            </a:pP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Късоверижни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 -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капронова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каприлова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капринова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2">
              <a:lnSpc>
                <a:spcPct val="90000"/>
              </a:lnSpc>
              <a:defRPr/>
            </a:pP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Миристинова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мастна киселина  -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атерогенен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риск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b="1" dirty="0">
                <a:solidFill>
                  <a:schemeClr val="tx1"/>
                </a:solidFill>
                <a:latin typeface="+mn-lt"/>
              </a:rPr>
              <a:t>Въглехидрати:</a:t>
            </a:r>
          </a:p>
          <a:p>
            <a:pPr lvl="1"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Основна съставка – лактоза (млечна захар)</a:t>
            </a:r>
          </a:p>
          <a:p>
            <a:pPr lvl="1"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Количество – 4.2 – 5%</a:t>
            </a:r>
          </a:p>
          <a:p>
            <a:pPr lvl="1"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Синтезира се в млечната жлеза</a:t>
            </a:r>
          </a:p>
          <a:p>
            <a:pPr lvl="1"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Под действие на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лактазата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се разгражда до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глюкоза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галактоза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lvl="2">
              <a:lnSpc>
                <a:spcPct val="90000"/>
              </a:lnSpc>
              <a:defRPr/>
            </a:pPr>
            <a:endParaRPr lang="bg-BG" altLang="en-US" sz="1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902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Химичен състав на</a:t>
            </a:r>
            <a:r>
              <a:rPr lang="en-US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краве мляко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2813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bg-BG" altLang="en-US" b="1" dirty="0" smtClean="0">
                <a:solidFill>
                  <a:schemeClr val="tx1"/>
                </a:solidFill>
                <a:latin typeface="+mn-lt"/>
              </a:rPr>
              <a:t>Минерали с </a:t>
            </a:r>
            <a:r>
              <a:rPr lang="bg-BG" altLang="en-US" b="1" dirty="0" err="1" smtClean="0">
                <a:solidFill>
                  <a:schemeClr val="tx1"/>
                </a:solidFill>
                <a:latin typeface="+mn-lt"/>
              </a:rPr>
              <a:t>алкализиращо</a:t>
            </a:r>
            <a:r>
              <a:rPr lang="bg-BG" altLang="en-US" b="1" dirty="0" smtClean="0">
                <a:solidFill>
                  <a:schemeClr val="tx1"/>
                </a:solidFill>
                <a:latin typeface="+mn-lt"/>
              </a:rPr>
              <a:t> действие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0.7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г %: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К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алций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фосфор, натрий, калий, магнезий</a:t>
            </a: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Значително количество на калций и фосфор ( &gt; 50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%) в оптимални съотношения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Млякото и млечните продукти са основен източник на калций, който е най-добре усвоим</a:t>
            </a: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Ниско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съдържание на 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желязо и мед 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Други микроелементи: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манган, цинк, кобалт, алуминий, олово,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борий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йод, флуор</a:t>
            </a:r>
            <a:endParaRPr lang="en-US" altLang="en-US" sz="1800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bg-BG" altLang="en-US" sz="2000" b="1" dirty="0">
                <a:solidFill>
                  <a:schemeClr val="tx1"/>
                </a:solidFill>
              </a:rPr>
              <a:t>Витамини:</a:t>
            </a:r>
          </a:p>
          <a:p>
            <a:pPr lvl="1">
              <a:defRPr/>
            </a:pP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Ниско съдържание</a:t>
            </a:r>
          </a:p>
          <a:p>
            <a:pPr lvl="1"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Вит.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В2, А, Д,  В1, Е, РР</a:t>
            </a:r>
          </a:p>
          <a:p>
            <a:pPr lvl="1"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Вит.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С се губи при преработката</a:t>
            </a:r>
          </a:p>
          <a:p>
            <a:pPr>
              <a:buFont typeface="Wingdings" pitchFamily="2" charset="2"/>
              <a:buChar char="q"/>
            </a:pPr>
            <a:endParaRPr lang="bg-BG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31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65056"/>
            <a:ext cx="8157592" cy="819728"/>
          </a:xfrm>
        </p:spPr>
        <p:txBody>
          <a:bodyPr/>
          <a:lstStyle/>
          <a:p>
            <a:r>
              <a:rPr lang="bg-BG" sz="2800" dirty="0" smtClean="0"/>
              <a:t>     </a:t>
            </a:r>
            <a:r>
              <a:rPr 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Класификация на хранителните продукти</a:t>
            </a:r>
            <a:endParaRPr lang="bg-BG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Според произхода  - 3 групи </a:t>
            </a:r>
          </a:p>
          <a:p>
            <a:pPr>
              <a:buFont typeface="Wingdings" pitchFamily="2" charset="2"/>
              <a:buChar char="§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Растителни</a:t>
            </a:r>
          </a:p>
          <a:p>
            <a:pPr>
              <a:buFont typeface="Wingdings" pitchFamily="2" charset="2"/>
              <a:buChar char="§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Животински</a:t>
            </a:r>
          </a:p>
          <a:p>
            <a:pPr>
              <a:buFont typeface="Wingdings" pitchFamily="2" charset="2"/>
              <a:buChar char="§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Минерални 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Според химичния  състав 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6 групи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  (</a:t>
            </a:r>
            <a:r>
              <a:rPr lang="bg-BG" sz="1800" b="1" i="1" dirty="0" smtClean="0">
                <a:solidFill>
                  <a:schemeClr val="tx1"/>
                </a:solidFill>
                <a:latin typeface="+mn-lt"/>
              </a:rPr>
              <a:t>на кои хранителни вещества са основни източници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)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1. Зърнени храни и картофи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2. Зеленчуци и плодове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3. Мляко и млечни продукти 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4. Месо, риба, яйца, бобови храни и ядки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	5. Добавени мазнини (масло, мас, слънчогледово олио, зехтин, маргарини и др.)</a:t>
            </a:r>
          </a:p>
          <a:p>
            <a:pPr marL="0" indent="0">
              <a:buNone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	6. Захар и захарни продукти, сладкарски изделия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966" y="665056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34398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</a:rPr>
              <a:t/>
            </a:r>
            <a:br>
              <a:rPr lang="bg-BG" b="1" dirty="0" smtClean="0">
                <a:solidFill>
                  <a:srgbClr val="0070C0"/>
                </a:solidFill>
              </a:rPr>
            </a:br>
            <a:r>
              <a:rPr lang="bg-BG" sz="3100" b="1" dirty="0" smtClean="0">
                <a:solidFill>
                  <a:schemeClr val="tx1"/>
                </a:solidFill>
              </a:rPr>
              <a:t>Млечни продукти</a:t>
            </a:r>
            <a:endParaRPr lang="bg-BG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0994202"/>
              </p:ext>
            </p:extLst>
          </p:nvPr>
        </p:nvGraphicFramePr>
        <p:xfrm>
          <a:off x="467544" y="1124744"/>
          <a:ext cx="8208913" cy="548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756"/>
                <a:gridCol w="1966831"/>
                <a:gridCol w="1238374"/>
                <a:gridCol w="1509424"/>
                <a:gridCol w="1964528"/>
              </a:tblGrid>
              <a:tr h="489893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ПРОДУКТИ</a:t>
                      </a:r>
                      <a:r>
                        <a:rPr lang="bg-BG" sz="1600" baseline="0" dirty="0" smtClean="0"/>
                        <a:t>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Технология</a:t>
                      </a:r>
                      <a:r>
                        <a:rPr lang="bg-BG" sz="1600" baseline="0" dirty="0" smtClean="0"/>
                        <a:t>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Белтъци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Мазнини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Минерали,</a:t>
                      </a:r>
                      <a:r>
                        <a:rPr lang="bg-BG" sz="1600" baseline="0" dirty="0" smtClean="0"/>
                        <a:t> вит., </a:t>
                      </a:r>
                    </a:p>
                    <a:p>
                      <a:r>
                        <a:rPr lang="bg-BG" sz="1600" baseline="0" dirty="0" smtClean="0"/>
                        <a:t> други съставки </a:t>
                      </a:r>
                      <a:endParaRPr lang="bg-BG" sz="1600" dirty="0"/>
                    </a:p>
                  </a:txBody>
                  <a:tcPr/>
                </a:tc>
              </a:tr>
              <a:tr h="696163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Кисело мляко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Млечно-кисела</a:t>
                      </a:r>
                      <a:r>
                        <a:rPr lang="bg-BG" sz="1600" baseline="0" dirty="0" smtClean="0"/>
                        <a:t>  </a:t>
                      </a:r>
                      <a:r>
                        <a:rPr lang="bg-BG" sz="1600" dirty="0" smtClean="0"/>
                        <a:t>ферментация  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3,2%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0,1%</a:t>
                      </a:r>
                    </a:p>
                    <a:p>
                      <a:pPr algn="ctr"/>
                      <a:r>
                        <a:rPr lang="bg-BG" sz="1600" dirty="0" smtClean="0"/>
                        <a:t>1-2%</a:t>
                      </a:r>
                    </a:p>
                    <a:p>
                      <a:pPr algn="ctr"/>
                      <a:r>
                        <a:rPr lang="bg-BG" sz="1600" dirty="0" smtClean="0"/>
                        <a:t>3,6% 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    Калций,</a:t>
                      </a:r>
                    </a:p>
                    <a:p>
                      <a:pPr algn="ctr"/>
                      <a:r>
                        <a:rPr lang="bg-BG" sz="1600" dirty="0" smtClean="0"/>
                        <a:t> Млечна киселина</a:t>
                      </a:r>
                      <a:endParaRPr lang="bg-BG" sz="1600" dirty="0"/>
                    </a:p>
                  </a:txBody>
                  <a:tcPr/>
                </a:tc>
              </a:tr>
              <a:tr h="283622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Сметана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2</a:t>
                      </a:r>
                      <a:r>
                        <a:rPr lang="en-US" sz="1600" dirty="0" smtClean="0"/>
                        <a:t>,</a:t>
                      </a:r>
                      <a:r>
                        <a:rPr lang="bg-BG" sz="1600" dirty="0" smtClean="0"/>
                        <a:t>2%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</a:t>
                      </a:r>
                      <a:r>
                        <a:rPr lang="en-US" sz="1600" dirty="0" smtClean="0"/>
                        <a:t> </a:t>
                      </a:r>
                      <a:r>
                        <a:rPr lang="bg-BG" sz="1600" dirty="0" smtClean="0"/>
                        <a:t>15-45%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А, Д, </a:t>
                      </a:r>
                      <a:r>
                        <a:rPr lang="bg-BG" sz="1600" dirty="0" err="1" smtClean="0"/>
                        <a:t>лецитин</a:t>
                      </a:r>
                      <a:endParaRPr lang="bg-BG" sz="1600" dirty="0"/>
                    </a:p>
                  </a:txBody>
                  <a:tcPr/>
                </a:tc>
              </a:tr>
              <a:tr h="998944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Извара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Преципитация</a:t>
                      </a:r>
                      <a:r>
                        <a:rPr lang="bg-BG" sz="1600" baseline="0" dirty="0" smtClean="0"/>
                        <a:t> на суроватката  (разтворими Б)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13%</a:t>
                      </a:r>
                    </a:p>
                    <a:p>
                      <a:pPr algn="ctr"/>
                      <a:r>
                        <a:rPr lang="bg-BG" sz="1600" dirty="0" smtClean="0"/>
                        <a:t>17%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bg-BG" sz="1600" dirty="0" smtClean="0"/>
                        <a:t> </a:t>
                      </a:r>
                      <a:r>
                        <a:rPr lang="en-US" sz="1600" dirty="0" smtClean="0"/>
                        <a:t>S</a:t>
                      </a:r>
                      <a:r>
                        <a:rPr lang="bg-BG" sz="1600" dirty="0" smtClean="0"/>
                        <a:t>-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bg-BG" sz="1600" baseline="0" dirty="0" err="1" smtClean="0"/>
                        <a:t>съдърж</a:t>
                      </a:r>
                      <a:r>
                        <a:rPr lang="bg-BG" sz="1600" baseline="0" dirty="0" smtClean="0"/>
                        <a:t>.</a:t>
                      </a:r>
                    </a:p>
                    <a:p>
                      <a:pPr algn="ctr"/>
                      <a:r>
                        <a:rPr lang="bg-BG" sz="1600" baseline="0" dirty="0" smtClean="0"/>
                        <a:t>АК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 </a:t>
                      </a:r>
                    </a:p>
                    <a:p>
                      <a:pPr algn="ctr"/>
                      <a:r>
                        <a:rPr lang="en-US" sz="1600" dirty="0" smtClean="0"/>
                        <a:t> </a:t>
                      </a:r>
                      <a:r>
                        <a:rPr lang="bg-BG" sz="1600" dirty="0" smtClean="0"/>
                        <a:t>9-18%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</a:t>
                      </a:r>
                      <a:r>
                        <a:rPr lang="bg-BG" sz="1600" dirty="0" smtClean="0"/>
                        <a:t>Лесно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bg-BG" sz="1600" baseline="0" dirty="0" err="1" smtClean="0"/>
                        <a:t>усвоими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US" sz="1600" dirty="0" err="1" smtClean="0"/>
                        <a:t>Ca</a:t>
                      </a:r>
                      <a:r>
                        <a:rPr lang="en-US" sz="1600" dirty="0" smtClean="0"/>
                        <a:t>/P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algn="ctr"/>
                      <a:r>
                        <a:rPr lang="bg-BG" sz="1600" baseline="0" dirty="0" err="1" smtClean="0"/>
                        <a:t>липотропни</a:t>
                      </a:r>
                      <a:r>
                        <a:rPr lang="bg-BG" sz="1600" baseline="0" dirty="0" smtClean="0"/>
                        <a:t> фактори</a:t>
                      </a:r>
                      <a:endParaRPr lang="bg-BG" sz="1600" dirty="0"/>
                    </a:p>
                  </a:txBody>
                  <a:tcPr/>
                </a:tc>
              </a:tr>
              <a:tr h="696163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Бяло</a:t>
                      </a:r>
                      <a:r>
                        <a:rPr lang="bg-BG" sz="1600" b="1" baseline="0" dirty="0" smtClean="0"/>
                        <a:t> саламурено сирене 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Коагулация, Подсирване</a:t>
                      </a:r>
                      <a:r>
                        <a:rPr lang="bg-BG" sz="1600" baseline="0" dirty="0" smtClean="0"/>
                        <a:t> </a:t>
                      </a:r>
                    </a:p>
                    <a:p>
                      <a:pPr algn="ctr"/>
                      <a:r>
                        <a:rPr lang="bg-BG" sz="1600" baseline="0" dirty="0" smtClean="0"/>
                        <a:t>З</a:t>
                      </a:r>
                      <a:r>
                        <a:rPr lang="bg-BG" sz="1600" dirty="0" smtClean="0"/>
                        <a:t>реене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16-25%</a:t>
                      </a:r>
                      <a:endParaRPr lang="bg-BG" sz="1600" dirty="0"/>
                    </a:p>
                    <a:p>
                      <a:pPr algn="ctr"/>
                      <a:endParaRPr lang="bg-BG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23-32%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Увеличен </a:t>
                      </a:r>
                      <a:r>
                        <a:rPr lang="en-US" sz="1600" dirty="0" err="1" smtClean="0"/>
                        <a:t>Ca</a:t>
                      </a:r>
                      <a:r>
                        <a:rPr lang="en-US" sz="1600" dirty="0" smtClean="0"/>
                        <a:t>/P</a:t>
                      </a:r>
                      <a:r>
                        <a:rPr lang="en-US" sz="1600" baseline="0" dirty="0" smtClean="0"/>
                        <a:t> </a:t>
                      </a:r>
                      <a:endParaRPr lang="bg-BG" sz="1600" baseline="0" dirty="0" smtClean="0"/>
                    </a:p>
                    <a:p>
                      <a:pPr algn="ctr"/>
                      <a:r>
                        <a:rPr lang="bg-BG" sz="1600" baseline="0" dirty="0" smtClean="0"/>
                        <a:t>Готварска сол</a:t>
                      </a:r>
                      <a:endParaRPr lang="bg-BG" sz="1600" dirty="0"/>
                    </a:p>
                  </a:txBody>
                  <a:tcPr/>
                </a:tc>
              </a:tr>
              <a:tr h="48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dirty="0" smtClean="0"/>
                        <a:t>Балкански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dirty="0" smtClean="0"/>
                        <a:t>кашкавал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Зреене - 60 дни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24-27%</a:t>
                      </a:r>
                    </a:p>
                    <a:p>
                      <a:pPr algn="ctr"/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27-35%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 </a:t>
                      </a:r>
                      <a:r>
                        <a:rPr lang="en-US" sz="1600" dirty="0" err="1" smtClean="0"/>
                        <a:t>Ca</a:t>
                      </a:r>
                      <a:r>
                        <a:rPr lang="en-US" sz="1600" dirty="0" smtClean="0"/>
                        <a:t>/P</a:t>
                      </a:r>
                      <a:r>
                        <a:rPr lang="bg-BG" sz="1600" dirty="0" smtClean="0"/>
                        <a:t>  </a:t>
                      </a:r>
                      <a:endParaRPr lang="bg-BG" sz="1600" dirty="0"/>
                    </a:p>
                  </a:txBody>
                  <a:tcPr/>
                </a:tc>
              </a:tr>
              <a:tr h="48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1" dirty="0" smtClean="0"/>
                        <a:t>Топени сирена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Термична</a:t>
                      </a:r>
                      <a:r>
                        <a:rPr lang="bg-BG" sz="1600" baseline="0" dirty="0" smtClean="0"/>
                        <a:t> обработка 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Разрешени Е-та </a:t>
                      </a:r>
                      <a:endParaRPr lang="bg-BG" sz="1600" dirty="0"/>
                    </a:p>
                  </a:txBody>
                  <a:tcPr/>
                </a:tc>
              </a:tr>
              <a:tr h="696163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Сладоледи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     </a:t>
                      </a:r>
                      <a:r>
                        <a:rPr lang="en-US" sz="1600" dirty="0" smtClean="0"/>
                        <a:t>3-4%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меки</a:t>
                      </a:r>
                      <a:r>
                        <a:rPr lang="bg-BG" sz="1600" baseline="0" dirty="0" smtClean="0"/>
                        <a:t>    2,5%</a:t>
                      </a:r>
                    </a:p>
                    <a:p>
                      <a:r>
                        <a:rPr lang="bg-BG" sz="1600" baseline="0" dirty="0" smtClean="0"/>
                        <a:t>твърди  5-7%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Синт.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bg-BG" sz="1600" dirty="0" smtClean="0"/>
                        <a:t>оцветители,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bg-BG" sz="1600" baseline="0" dirty="0" err="1" smtClean="0"/>
                        <a:t>ароматизанти</a:t>
                      </a:r>
                      <a:endParaRPr lang="bg-BG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573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Предимства на млечните храни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sz="5100" dirty="0" err="1" smtClean="0">
                <a:solidFill>
                  <a:schemeClr val="tx1"/>
                </a:solidFill>
                <a:latin typeface="+mn-lt"/>
              </a:rPr>
              <a:t>Лесноусвоим</a:t>
            </a:r>
            <a:r>
              <a:rPr lang="bg-BG" sz="5100" dirty="0" smtClean="0">
                <a:solidFill>
                  <a:schemeClr val="tx1"/>
                </a:solidFill>
                <a:latin typeface="+mn-lt"/>
              </a:rPr>
              <a:t> калций за изграждане на кости и зъби</a:t>
            </a:r>
          </a:p>
          <a:p>
            <a:pPr algn="just">
              <a:buFont typeface="Wingdings" pitchFamily="2" charset="2"/>
              <a:buChar char="q"/>
            </a:pPr>
            <a:r>
              <a:rPr lang="bg-BG" sz="5100" dirty="0" smtClean="0">
                <a:solidFill>
                  <a:schemeClr val="tx1"/>
                </a:solidFill>
                <a:latin typeface="+mn-lt"/>
              </a:rPr>
              <a:t> Намаляват риска от  развитие на  </a:t>
            </a:r>
            <a:r>
              <a:rPr lang="bg-BG" sz="5100" dirty="0" err="1" smtClean="0">
                <a:solidFill>
                  <a:schemeClr val="tx1"/>
                </a:solidFill>
                <a:latin typeface="+mn-lt"/>
              </a:rPr>
              <a:t>остеопороза</a:t>
            </a:r>
            <a:endParaRPr lang="bg-BG" sz="5100" dirty="0" smtClean="0">
              <a:solidFill>
                <a:schemeClr val="tx1"/>
              </a:solidFill>
              <a:latin typeface="+mn-lt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5100" dirty="0" smtClean="0">
                <a:solidFill>
                  <a:schemeClr val="tx1"/>
                </a:solidFill>
                <a:latin typeface="+mn-lt"/>
              </a:rPr>
              <a:t>Намаляват риска от  високо кръвно налягане</a:t>
            </a:r>
          </a:p>
          <a:p>
            <a:pPr algn="just">
              <a:buFont typeface="Wingdings" pitchFamily="2" charset="2"/>
              <a:buChar char="q"/>
            </a:pPr>
            <a:r>
              <a:rPr lang="bg-BG" sz="5100" dirty="0" smtClean="0">
                <a:solidFill>
                  <a:schemeClr val="tx1"/>
                </a:solidFill>
                <a:latin typeface="+mn-lt"/>
              </a:rPr>
              <a:t>Кисело мляко – българската </a:t>
            </a:r>
            <a:r>
              <a:rPr lang="bg-BG" sz="5100" dirty="0" err="1" smtClean="0">
                <a:solidFill>
                  <a:schemeClr val="tx1"/>
                </a:solidFill>
                <a:latin typeface="+mn-lt"/>
              </a:rPr>
              <a:t>пробиотична</a:t>
            </a:r>
            <a:r>
              <a:rPr lang="bg-BG" sz="5100" dirty="0" smtClean="0">
                <a:solidFill>
                  <a:schemeClr val="tx1"/>
                </a:solidFill>
                <a:latin typeface="+mn-lt"/>
              </a:rPr>
              <a:t> храна</a:t>
            </a:r>
          </a:p>
          <a:p>
            <a:pPr lvl="1"/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Подобрява работата на стомашно-чревния тракт</a:t>
            </a:r>
          </a:p>
          <a:p>
            <a:pPr lvl="1"/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Увеличава имунитета </a:t>
            </a:r>
          </a:p>
          <a:p>
            <a:pPr lvl="1"/>
            <a:r>
              <a:rPr lang="bg-BG" sz="4200" i="1" dirty="0" err="1" smtClean="0">
                <a:solidFill>
                  <a:schemeClr val="tx1"/>
                </a:solidFill>
                <a:latin typeface="+mn-lt"/>
              </a:rPr>
              <a:t>Антиалергенно</a:t>
            </a:r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  действие </a:t>
            </a:r>
          </a:p>
          <a:p>
            <a:pPr lvl="1"/>
            <a:r>
              <a:rPr lang="bg-BG" sz="4200" i="1" dirty="0" err="1">
                <a:solidFill>
                  <a:schemeClr val="tx1"/>
                </a:solidFill>
                <a:latin typeface="+mn-lt"/>
              </a:rPr>
              <a:t>А</a:t>
            </a:r>
            <a:r>
              <a:rPr lang="bg-BG" sz="4200" i="1" dirty="0" err="1" smtClean="0">
                <a:solidFill>
                  <a:schemeClr val="tx1"/>
                </a:solidFill>
                <a:latin typeface="+mn-lt"/>
              </a:rPr>
              <a:t>нтиканцерогенно</a:t>
            </a:r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 действие – рак на дебело черво </a:t>
            </a:r>
          </a:p>
          <a:p>
            <a:pPr lvl="1"/>
            <a:r>
              <a:rPr lang="bg-BG" sz="4200" i="1" dirty="0" err="1" smtClean="0">
                <a:solidFill>
                  <a:schemeClr val="tx1"/>
                </a:solidFill>
                <a:latin typeface="+mn-lt"/>
              </a:rPr>
              <a:t>Антиатеросклеротично</a:t>
            </a:r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 действие – редуцира нивото на </a:t>
            </a:r>
            <a:r>
              <a:rPr lang="bg-BG" sz="4200" i="1" dirty="0" err="1" smtClean="0">
                <a:solidFill>
                  <a:schemeClr val="tx1"/>
                </a:solidFill>
                <a:latin typeface="+mn-lt"/>
              </a:rPr>
              <a:t>холестерола</a:t>
            </a:r>
            <a:r>
              <a:rPr lang="bg-BG" sz="4200" i="1" dirty="0" smtClean="0">
                <a:solidFill>
                  <a:schemeClr val="tx1"/>
                </a:solidFill>
                <a:latin typeface="+mn-lt"/>
              </a:rPr>
              <a:t>  </a:t>
            </a:r>
          </a:p>
          <a:p>
            <a:pPr>
              <a:buFont typeface="Courier New" pitchFamily="49" charset="0"/>
              <a:buChar char="o"/>
            </a:pPr>
            <a:endParaRPr lang="bg-BG" sz="3600" dirty="0" smtClean="0"/>
          </a:p>
          <a:p>
            <a:endParaRPr lang="bg-BG" dirty="0"/>
          </a:p>
          <a:p>
            <a:r>
              <a:rPr lang="bg-BG" dirty="0" smtClean="0"/>
              <a:t> </a:t>
            </a: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9912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Недостатъци на млечните храни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Източник на общи и наситени мастни киселини от пълномаслените продукти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 err="1" smtClean="0">
                <a:solidFill>
                  <a:schemeClr val="tx1"/>
                </a:solidFill>
                <a:latin typeface="+mn-lt"/>
              </a:rPr>
              <a:t>Лактазен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дефицит – недостиг на ензима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лактаза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Алергии в детска възраст – белтъка на кравето мляко</a:t>
            </a: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Благоприятна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среда за развитие микроорганизми – хранителни инфекции, </a:t>
            </a:r>
            <a:r>
              <a:rPr lang="bg-BG" dirty="0" err="1">
                <a:solidFill>
                  <a:schemeClr val="tx1"/>
                </a:solidFill>
                <a:latin typeface="+mn-lt"/>
              </a:rPr>
              <a:t>стафилококово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 хранително отравяне</a:t>
            </a:r>
          </a:p>
          <a:p>
            <a:pPr marL="0" indent="0">
              <a:buNone/>
            </a:pPr>
            <a:endParaRPr lang="bg-BG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725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79" y="332656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  Препоръки за здравословен прием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Ежедневна консумация на  млечни храни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Препоръчано </a:t>
            </a:r>
            <a:r>
              <a:rPr lang="bg-BG" b="1" dirty="0">
                <a:solidFill>
                  <a:schemeClr val="tx1"/>
                </a:solidFill>
                <a:latin typeface="+mn-lt"/>
              </a:rPr>
              <a:t>к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оличество  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- 1 чаша кисело или прясно мляко  + 50 грама сирене 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</a:t>
            </a:r>
            <a:r>
              <a:rPr lang="bg-BG" i="1" dirty="0" smtClean="0">
                <a:solidFill>
                  <a:schemeClr val="tx1"/>
                </a:solidFill>
                <a:latin typeface="+mn-lt"/>
              </a:rPr>
              <a:t>или 200 мл  прясно/кисело мляко </a:t>
            </a:r>
          </a:p>
          <a:p>
            <a:pPr marL="0" indent="0" algn="just">
              <a:buNone/>
            </a:pPr>
            <a:r>
              <a:rPr lang="bg-BG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i="1" dirty="0" smtClean="0">
                <a:solidFill>
                  <a:schemeClr val="tx1"/>
                </a:solidFill>
                <a:latin typeface="+mn-lt"/>
              </a:rPr>
              <a:t>      или 100 грама сирене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По-чест </a:t>
            </a:r>
            <a:r>
              <a:rPr lang="bg-BG" b="1" dirty="0">
                <a:solidFill>
                  <a:schemeClr val="tx1"/>
                </a:solidFill>
                <a:latin typeface="+mn-lt"/>
              </a:rPr>
              <a:t>избор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на: </a:t>
            </a:r>
            <a:endParaRPr lang="bg-BG" b="1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-  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нискомаслени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(1-2%) и обезмаслени (0.1%) пресни и кисели млека 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-   сирена и извари с намалено съдържание на мазнини 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-  сирена и извари с намалено и ниско съдържание на  готварска сол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Солените саламурени сирена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да престояват известно време във вода 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12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en-US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IV.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Храни, богати на белтък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Месо и месни продукти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Риба </a:t>
            </a:r>
          </a:p>
          <a:p>
            <a:pPr>
              <a:buFont typeface="Wingdings" pitchFamily="2" charset="2"/>
              <a:buChar char="q"/>
            </a:pPr>
            <a:endParaRPr lang="bg-BG" b="1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Яйца</a:t>
            </a:r>
          </a:p>
          <a:p>
            <a:pPr>
              <a:buFont typeface="Wingdings" pitchFamily="2" charset="2"/>
              <a:buChar char="q"/>
            </a:pPr>
            <a:endParaRPr lang="bg-BG" b="1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Варива</a:t>
            </a:r>
          </a:p>
          <a:p>
            <a:pPr>
              <a:buFont typeface="Wingdings" pitchFamily="2" charset="2"/>
              <a:buChar char="q"/>
            </a:pPr>
            <a:endParaRPr lang="bg-BG" b="1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Ядки  </a:t>
            </a:r>
            <a:endParaRPr lang="bg-BG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227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 Хигиенна характеристика на месото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Пълноценни белтъци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14-20%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МУСКУЛНА ТЪКАН-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актин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миозин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миоглобин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глобулин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„Растежни“ АМК  -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триптофан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лизин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аргинин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СЪЕДИНИТЕЛНА ТЪКАН  -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колаген и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еластин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            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  (сухожилия,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фасции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хрущяли)  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АМК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пролин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оксипролин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endParaRPr lang="bg-BG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 Хигиенна характеристика на месото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Мазнини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  3-30%  (45% патици)</a:t>
            </a:r>
          </a:p>
          <a:p>
            <a:pPr marL="0" indent="0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Разположение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Мастни депа – сланина, говежда, овча лой, 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Под  кожата  - птиче месо 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Около вътрешните органи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Вътремускулно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- свинско, телешко,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водопл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ващи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птици - патици</a:t>
            </a:r>
          </a:p>
          <a:p>
            <a:pPr marL="0" indent="0">
              <a:buFont typeface="Wingdings" pitchFamily="2" charset="2"/>
              <a:buChar char="q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Химичен състав на мазнините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 Наситени мастни киселини - (средно 30%) – говеждо, овче 	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 ПНМК –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линолова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линоленова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арахидонова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(свинско)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Фосфолипиди</a:t>
            </a:r>
            <a:endParaRPr lang="bg-BG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Холестерол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bg-BG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0.6-1%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bg-BG" sz="1600" dirty="0" err="1" smtClean="0">
                <a:solidFill>
                  <a:schemeClr val="tx1"/>
                </a:solidFill>
                <a:latin typeface="+mn-lt"/>
              </a:rPr>
              <a:t>Мастноразтворими</a:t>
            </a:r>
            <a:r>
              <a:rPr lang="bg-BG" sz="1600" dirty="0" smtClean="0">
                <a:solidFill>
                  <a:schemeClr val="tx1"/>
                </a:solidFill>
                <a:latin typeface="+mn-lt"/>
              </a:rPr>
              <a:t> витамини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 Хигиенна характеристика на месото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Въглехидрати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гликоген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в мускули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(0.6-1%)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Витамини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endParaRPr lang="bg-BG" b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Група В - В1, В2, В6,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PP 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Черен дроб - А,Д,Е и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витамин В12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Усвоим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минерални соли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0.8-1.2% 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Натрий, калий, фосфор, хлор,  магнезий </a:t>
            </a:r>
          </a:p>
          <a:p>
            <a:pPr marL="0" indent="0">
              <a:buFont typeface="Wingdings" pitchFamily="2" charset="2"/>
              <a:buChar char="§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Желязо, мед, йод, цинк, кобалт </a:t>
            </a:r>
          </a:p>
          <a:p>
            <a:pPr>
              <a:buFont typeface="Wingdings" pitchFamily="2" charset="2"/>
              <a:buChar char="q"/>
            </a:pPr>
            <a:r>
              <a:rPr lang="bg-BG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Екстрактни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вещества 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- до 1% </a:t>
            </a:r>
          </a:p>
          <a:p>
            <a:pPr marL="0" indent="0">
              <a:buNone/>
            </a:pPr>
            <a:endParaRPr lang="bg-BG" sz="16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Месни продукти - класификация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bg-BG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Сурови полуфабрикати  </a:t>
            </a:r>
            <a:endParaRPr lang="bg-BG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мляно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месо,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суров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наденица и др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Варени </a:t>
            </a:r>
            <a:r>
              <a:rPr lang="bg-BG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варено-пушени колбаси </a:t>
            </a:r>
            <a:endParaRPr lang="bg-B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кренвирши</a:t>
            </a:r>
            <a:r>
              <a:rPr lang="bg-B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наденици, пастети, шунки, пушен врат, филе, 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бекон и др.</a:t>
            </a:r>
          </a:p>
          <a:p>
            <a:pPr algn="just">
              <a:buFont typeface="Wingdings" pitchFamily="2" charset="2"/>
              <a:buChar char="q"/>
            </a:pPr>
            <a:r>
              <a:rPr lang="bg-BG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Трайни сушени и сушено-пушени колбаси  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суджуци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, луканки, </a:t>
            </a:r>
            <a:r>
              <a:rPr lang="bg-BG" dirty="0" err="1">
                <a:solidFill>
                  <a:schemeClr val="tx1"/>
                </a:solidFill>
                <a:latin typeface="+mn-lt"/>
              </a:rPr>
              <a:t>сушеници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 и др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.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bg-B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bg-BG" dirty="0"/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77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07504"/>
          </a:xfrm>
        </p:spPr>
        <p:txBody>
          <a:bodyPr/>
          <a:lstStyle/>
          <a:p>
            <a:r>
              <a:rPr lang="bg-BG" sz="3200" b="1" dirty="0" smtClean="0">
                <a:solidFill>
                  <a:schemeClr val="tx1"/>
                </a:solidFill>
              </a:rPr>
              <a:t>Месни продукти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МНОГООБРАЗИЕ</a:t>
            </a:r>
            <a:endParaRPr lang="bg-B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НОВИ ТЕХНОЛОГИИ ???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ПОДОБРИТЕЛИ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ВИСОКО СЪДЪРЖАНИЕ  НА:</a:t>
            </a:r>
          </a:p>
          <a:p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МАЗНИНИ</a:t>
            </a:r>
          </a:p>
          <a:p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ГОТВАРСКА СОЛ - 2-4,5%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84784"/>
            <a:ext cx="3181722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3096"/>
            <a:ext cx="4896544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92080" y="5013176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bg-BG" dirty="0" smtClean="0"/>
              <a:t>Ниска биологична стойност на вложения белтък</a:t>
            </a:r>
          </a:p>
          <a:p>
            <a:pPr>
              <a:buFont typeface="Wingdings" pitchFamily="2" charset="2"/>
              <a:buChar char="§"/>
            </a:pPr>
            <a:r>
              <a:rPr lang="bg-BG" dirty="0" smtClean="0"/>
              <a:t>Допълване със соев протеин и </a:t>
            </a:r>
            <a:r>
              <a:rPr lang="bg-BG" dirty="0" err="1" smtClean="0"/>
              <a:t>казеин</a:t>
            </a:r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26930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476673"/>
            <a:ext cx="8185007" cy="720080"/>
          </a:xfrm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g-BG" sz="2400" b="1" dirty="0" smtClean="0">
                <a:solidFill>
                  <a:schemeClr val="tx1"/>
                </a:solidFill>
              </a:rPr>
              <a:t>  </a:t>
            </a:r>
            <a:r>
              <a:rPr lang="bg-BG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Състав на  хранителен продукт</a:t>
            </a:r>
            <a:endParaRPr lang="en-US" sz="3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526" name="Rectangle 318"/>
          <p:cNvSpPr>
            <a:spLocks noChangeArrowheads="1"/>
          </p:cNvSpPr>
          <p:nvPr/>
        </p:nvSpPr>
        <p:spPr bwMode="auto">
          <a:xfrm>
            <a:off x="2133600" y="1447800"/>
            <a:ext cx="4953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bg-BG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СЪСТАВНИ ЧАСТИ НА ХРАНАТА </a:t>
            </a:r>
            <a:endParaRPr lang="en-US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527" name="Rectangle 319"/>
          <p:cNvSpPr>
            <a:spLocks noChangeArrowheads="1"/>
          </p:cNvSpPr>
          <p:nvPr/>
        </p:nvSpPr>
        <p:spPr bwMode="auto">
          <a:xfrm>
            <a:off x="1219200" y="2286000"/>
            <a:ext cx="3124200" cy="533400"/>
          </a:xfrm>
          <a:prstGeom prst="rect">
            <a:avLst/>
          </a:prstGeom>
          <a:solidFill>
            <a:srgbClr val="B3E2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 smtClean="0"/>
              <a:t>СОБСТВЕНИ</a:t>
            </a:r>
            <a:r>
              <a:rPr lang="en-US" sz="1400" b="1" i="1" dirty="0" smtClean="0"/>
              <a:t>  </a:t>
            </a:r>
            <a:r>
              <a:rPr lang="bg-BG" sz="1400" b="1" i="1" dirty="0" smtClean="0"/>
              <a:t> СЪСТАВКИ</a:t>
            </a:r>
            <a:endParaRPr lang="en-US" sz="1400" b="1" i="1" dirty="0"/>
          </a:p>
        </p:txBody>
      </p:sp>
      <p:sp>
        <p:nvSpPr>
          <p:cNvPr id="94528" name="Rectangle 320"/>
          <p:cNvSpPr>
            <a:spLocks noChangeArrowheads="1"/>
          </p:cNvSpPr>
          <p:nvPr/>
        </p:nvSpPr>
        <p:spPr bwMode="auto">
          <a:xfrm>
            <a:off x="4876800" y="2286000"/>
            <a:ext cx="3124200" cy="533400"/>
          </a:xfrm>
          <a:prstGeom prst="rect">
            <a:avLst/>
          </a:prstGeom>
          <a:solidFill>
            <a:srgbClr val="B3E2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/>
              <a:t>ЧУЖДИ ВЕЩЕСТВА </a:t>
            </a:r>
            <a:endParaRPr lang="en-US" sz="1400" b="1" i="1" dirty="0"/>
          </a:p>
          <a:p>
            <a:pPr algn="ctr"/>
            <a:r>
              <a:rPr lang="bg-BG" sz="1400" b="1" i="1" dirty="0"/>
              <a:t>(КСЕНОБИОТИЦИ)</a:t>
            </a:r>
            <a:endParaRPr lang="en-US" sz="1400" b="1" i="1" dirty="0"/>
          </a:p>
        </p:txBody>
      </p:sp>
      <p:sp>
        <p:nvSpPr>
          <p:cNvPr id="94529" name="Rectangle 321"/>
          <p:cNvSpPr>
            <a:spLocks noChangeArrowheads="1"/>
          </p:cNvSpPr>
          <p:nvPr/>
        </p:nvSpPr>
        <p:spPr bwMode="auto">
          <a:xfrm>
            <a:off x="762000" y="3276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Хранителни</a:t>
            </a:r>
          </a:p>
          <a:p>
            <a:pPr algn="ctr"/>
            <a:r>
              <a:rPr lang="bg-BG" sz="1400" b="1" i="1"/>
              <a:t>вещества</a:t>
            </a:r>
            <a:endParaRPr lang="en-US" sz="1400" b="1" i="1"/>
          </a:p>
        </p:txBody>
      </p:sp>
      <p:sp>
        <p:nvSpPr>
          <p:cNvPr id="94530" name="Rectangle 322"/>
          <p:cNvSpPr>
            <a:spLocks noChangeArrowheads="1"/>
          </p:cNvSpPr>
          <p:nvPr/>
        </p:nvSpPr>
        <p:spPr bwMode="auto">
          <a:xfrm>
            <a:off x="2286000" y="3276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Баластни</a:t>
            </a:r>
          </a:p>
          <a:p>
            <a:pPr algn="ctr"/>
            <a:r>
              <a:rPr lang="bg-BG" sz="1400" b="1" i="1"/>
              <a:t>вещества</a:t>
            </a:r>
            <a:endParaRPr lang="en-US" sz="1400" b="1" i="1"/>
          </a:p>
        </p:txBody>
      </p:sp>
      <p:sp>
        <p:nvSpPr>
          <p:cNvPr id="94531" name="Rectangle 323"/>
          <p:cNvSpPr>
            <a:spLocks noChangeArrowheads="1"/>
          </p:cNvSpPr>
          <p:nvPr/>
        </p:nvSpPr>
        <p:spPr bwMode="auto">
          <a:xfrm>
            <a:off x="2895600" y="4419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/>
              <a:t>Биологично-</a:t>
            </a:r>
          </a:p>
          <a:p>
            <a:pPr algn="ctr"/>
            <a:r>
              <a:rPr lang="bg-BG" sz="1400" b="1" i="1" dirty="0"/>
              <a:t>активни</a:t>
            </a:r>
          </a:p>
          <a:p>
            <a:pPr algn="ctr"/>
            <a:r>
              <a:rPr lang="bg-BG" sz="1400" b="1" i="1" dirty="0"/>
              <a:t>вещества</a:t>
            </a:r>
            <a:endParaRPr lang="en-US" sz="1400" b="1" i="1" dirty="0"/>
          </a:p>
        </p:txBody>
      </p:sp>
      <p:sp>
        <p:nvSpPr>
          <p:cNvPr id="94532" name="Rectangle 324"/>
          <p:cNvSpPr>
            <a:spLocks noChangeArrowheads="1"/>
          </p:cNvSpPr>
          <p:nvPr/>
        </p:nvSpPr>
        <p:spPr bwMode="auto">
          <a:xfrm>
            <a:off x="3810000" y="3276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/>
              <a:t>Вкусови</a:t>
            </a:r>
          </a:p>
          <a:p>
            <a:pPr algn="ctr"/>
            <a:r>
              <a:rPr lang="bg-BG" sz="1400" b="1" i="1" dirty="0"/>
              <a:t>вещества</a:t>
            </a:r>
            <a:endParaRPr lang="en-US" sz="1400" b="1" i="1" dirty="0"/>
          </a:p>
        </p:txBody>
      </p:sp>
      <p:sp>
        <p:nvSpPr>
          <p:cNvPr id="94533" name="Rectangle 325"/>
          <p:cNvSpPr>
            <a:spLocks noChangeArrowheads="1"/>
          </p:cNvSpPr>
          <p:nvPr/>
        </p:nvSpPr>
        <p:spPr bwMode="auto">
          <a:xfrm>
            <a:off x="1295400" y="4419600"/>
            <a:ext cx="13716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 err="1"/>
              <a:t>Алиментарни</a:t>
            </a:r>
            <a:endParaRPr lang="bg-BG" sz="1400" b="1" i="1" dirty="0"/>
          </a:p>
          <a:p>
            <a:pPr algn="ctr"/>
            <a:r>
              <a:rPr lang="bg-BG" sz="1400" b="1" i="1" dirty="0"/>
              <a:t>вещества</a:t>
            </a:r>
            <a:endParaRPr lang="en-US" sz="1400" b="1" i="1" dirty="0"/>
          </a:p>
        </p:txBody>
      </p:sp>
      <p:sp>
        <p:nvSpPr>
          <p:cNvPr id="94534" name="Rectangle 326"/>
          <p:cNvSpPr>
            <a:spLocks noChangeArrowheads="1"/>
          </p:cNvSpPr>
          <p:nvPr/>
        </p:nvSpPr>
        <p:spPr bwMode="auto">
          <a:xfrm>
            <a:off x="4419600" y="4419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Токсични</a:t>
            </a:r>
          </a:p>
          <a:p>
            <a:pPr algn="ctr"/>
            <a:r>
              <a:rPr lang="bg-BG" sz="1400" b="1" i="1"/>
              <a:t>вещества</a:t>
            </a:r>
            <a:endParaRPr lang="en-US" sz="1400" b="1" i="1"/>
          </a:p>
        </p:txBody>
      </p:sp>
      <p:sp>
        <p:nvSpPr>
          <p:cNvPr id="94535" name="Rectangle 327"/>
          <p:cNvSpPr>
            <a:spLocks noChangeArrowheads="1"/>
          </p:cNvSpPr>
          <p:nvPr/>
        </p:nvSpPr>
        <p:spPr bwMode="auto">
          <a:xfrm>
            <a:off x="5638800" y="3276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 dirty="0"/>
              <a:t>Добавки</a:t>
            </a:r>
            <a:endParaRPr lang="en-US" sz="1400" b="1" i="1" dirty="0"/>
          </a:p>
        </p:txBody>
      </p:sp>
      <p:sp>
        <p:nvSpPr>
          <p:cNvPr id="94536" name="Rectangle 328"/>
          <p:cNvSpPr>
            <a:spLocks noChangeArrowheads="1"/>
          </p:cNvSpPr>
          <p:nvPr/>
        </p:nvSpPr>
        <p:spPr bwMode="auto">
          <a:xfrm>
            <a:off x="7315200" y="5181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Биологични</a:t>
            </a:r>
          </a:p>
          <a:p>
            <a:pPr algn="ctr"/>
            <a:r>
              <a:rPr lang="bg-BG" sz="1400" b="1" i="1"/>
              <a:t>замърсители</a:t>
            </a:r>
            <a:endParaRPr lang="en-US" sz="1400" b="1" i="1"/>
          </a:p>
        </p:txBody>
      </p:sp>
      <p:sp>
        <p:nvSpPr>
          <p:cNvPr id="94537" name="Rectangle 329"/>
          <p:cNvSpPr>
            <a:spLocks noChangeArrowheads="1"/>
          </p:cNvSpPr>
          <p:nvPr/>
        </p:nvSpPr>
        <p:spPr bwMode="auto">
          <a:xfrm>
            <a:off x="5867400" y="5181600"/>
            <a:ext cx="12954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Химически</a:t>
            </a:r>
          </a:p>
          <a:p>
            <a:pPr algn="ctr"/>
            <a:r>
              <a:rPr lang="bg-BG" sz="1400" b="1" i="1"/>
              <a:t>замърсители</a:t>
            </a:r>
            <a:endParaRPr lang="en-US" sz="1400" b="1" i="1"/>
          </a:p>
        </p:txBody>
      </p:sp>
      <p:sp>
        <p:nvSpPr>
          <p:cNvPr id="94538" name="Rectangle 330"/>
          <p:cNvSpPr>
            <a:spLocks noChangeArrowheads="1"/>
          </p:cNvSpPr>
          <p:nvPr/>
        </p:nvSpPr>
        <p:spPr bwMode="auto">
          <a:xfrm>
            <a:off x="7162800" y="3276600"/>
            <a:ext cx="1600200" cy="914400"/>
          </a:xfrm>
          <a:prstGeom prst="rect">
            <a:avLst/>
          </a:prstGeom>
          <a:solidFill>
            <a:srgbClr val="E5F5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-BG" sz="1400" b="1" i="1"/>
              <a:t>Примеси</a:t>
            </a:r>
          </a:p>
          <a:p>
            <a:pPr algn="ctr"/>
            <a:r>
              <a:rPr lang="bg-BG" sz="1400" b="1" i="1"/>
              <a:t>(замърсители) </a:t>
            </a:r>
          </a:p>
          <a:p>
            <a:pPr algn="ctr"/>
            <a:r>
              <a:rPr lang="bg-BG" sz="1400" b="1" i="1"/>
              <a:t>от </a:t>
            </a:r>
          </a:p>
          <a:p>
            <a:pPr algn="ctr"/>
            <a:r>
              <a:rPr lang="bg-BG" sz="1400" b="1" i="1"/>
              <a:t>околната среда</a:t>
            </a:r>
            <a:endParaRPr lang="en-US" sz="1400" b="1" i="1"/>
          </a:p>
        </p:txBody>
      </p:sp>
      <p:sp>
        <p:nvSpPr>
          <p:cNvPr id="94539" name="Line 331"/>
          <p:cNvSpPr>
            <a:spLocks noChangeShapeType="1"/>
          </p:cNvSpPr>
          <p:nvPr/>
        </p:nvSpPr>
        <p:spPr bwMode="auto">
          <a:xfrm>
            <a:off x="2819400" y="213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0" name="Line 332"/>
          <p:cNvSpPr>
            <a:spLocks noChangeShapeType="1"/>
          </p:cNvSpPr>
          <p:nvPr/>
        </p:nvSpPr>
        <p:spPr bwMode="auto">
          <a:xfrm>
            <a:off x="28194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1" name="Line 333"/>
          <p:cNvSpPr>
            <a:spLocks noChangeShapeType="1"/>
          </p:cNvSpPr>
          <p:nvPr/>
        </p:nvSpPr>
        <p:spPr bwMode="auto">
          <a:xfrm>
            <a:off x="44196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2" name="Line 334"/>
          <p:cNvSpPr>
            <a:spLocks noChangeShapeType="1"/>
          </p:cNvSpPr>
          <p:nvPr/>
        </p:nvSpPr>
        <p:spPr bwMode="auto">
          <a:xfrm>
            <a:off x="64008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3" name="Line 335"/>
          <p:cNvSpPr>
            <a:spLocks noChangeShapeType="1"/>
          </p:cNvSpPr>
          <p:nvPr/>
        </p:nvSpPr>
        <p:spPr bwMode="auto">
          <a:xfrm>
            <a:off x="1219200" y="30480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4" name="Line 336"/>
          <p:cNvSpPr>
            <a:spLocks noChangeShapeType="1"/>
          </p:cNvSpPr>
          <p:nvPr/>
        </p:nvSpPr>
        <p:spPr bwMode="auto">
          <a:xfrm>
            <a:off x="1219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5" name="Line 337"/>
          <p:cNvSpPr>
            <a:spLocks noChangeShapeType="1"/>
          </p:cNvSpPr>
          <p:nvPr/>
        </p:nvSpPr>
        <p:spPr bwMode="auto">
          <a:xfrm>
            <a:off x="28194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6" name="Line 338"/>
          <p:cNvSpPr>
            <a:spLocks noChangeShapeType="1"/>
          </p:cNvSpPr>
          <p:nvPr/>
        </p:nvSpPr>
        <p:spPr bwMode="auto">
          <a:xfrm>
            <a:off x="48006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7" name="Line 339"/>
          <p:cNvSpPr>
            <a:spLocks noChangeShapeType="1"/>
          </p:cNvSpPr>
          <p:nvPr/>
        </p:nvSpPr>
        <p:spPr bwMode="auto">
          <a:xfrm>
            <a:off x="5943600" y="3048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8" name="Line 340"/>
          <p:cNvSpPr>
            <a:spLocks noChangeShapeType="1"/>
          </p:cNvSpPr>
          <p:nvPr/>
        </p:nvSpPr>
        <p:spPr bwMode="auto">
          <a:xfrm>
            <a:off x="59436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49" name="Line 341"/>
          <p:cNvSpPr>
            <a:spLocks noChangeShapeType="1"/>
          </p:cNvSpPr>
          <p:nvPr/>
        </p:nvSpPr>
        <p:spPr bwMode="auto">
          <a:xfrm>
            <a:off x="64770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0" name="Line 342"/>
          <p:cNvSpPr>
            <a:spLocks noChangeShapeType="1"/>
          </p:cNvSpPr>
          <p:nvPr/>
        </p:nvSpPr>
        <p:spPr bwMode="auto">
          <a:xfrm>
            <a:off x="7391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1" name="Line 343"/>
          <p:cNvSpPr>
            <a:spLocks noChangeShapeType="1"/>
          </p:cNvSpPr>
          <p:nvPr/>
        </p:nvSpPr>
        <p:spPr bwMode="auto">
          <a:xfrm>
            <a:off x="2209800" y="3048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2" name="Line 344"/>
          <p:cNvSpPr>
            <a:spLocks noChangeShapeType="1"/>
          </p:cNvSpPr>
          <p:nvPr/>
        </p:nvSpPr>
        <p:spPr bwMode="auto">
          <a:xfrm>
            <a:off x="3733800" y="3048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3" name="Line 345"/>
          <p:cNvSpPr>
            <a:spLocks noChangeShapeType="1"/>
          </p:cNvSpPr>
          <p:nvPr/>
        </p:nvSpPr>
        <p:spPr bwMode="auto">
          <a:xfrm>
            <a:off x="5257800" y="3048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4" name="Line 346"/>
          <p:cNvSpPr>
            <a:spLocks noChangeShapeType="1"/>
          </p:cNvSpPr>
          <p:nvPr/>
        </p:nvSpPr>
        <p:spPr bwMode="auto">
          <a:xfrm>
            <a:off x="6477000" y="4419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5" name="Line 347"/>
          <p:cNvSpPr>
            <a:spLocks noChangeShapeType="1"/>
          </p:cNvSpPr>
          <p:nvPr/>
        </p:nvSpPr>
        <p:spPr bwMode="auto">
          <a:xfrm flipH="1">
            <a:off x="6477000" y="4419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6" name="Line 348"/>
          <p:cNvSpPr>
            <a:spLocks noChangeShapeType="1"/>
          </p:cNvSpPr>
          <p:nvPr/>
        </p:nvSpPr>
        <p:spPr bwMode="auto">
          <a:xfrm>
            <a:off x="74676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94557" name="Line 349"/>
          <p:cNvSpPr>
            <a:spLocks noChangeShapeType="1"/>
          </p:cNvSpPr>
          <p:nvPr/>
        </p:nvSpPr>
        <p:spPr bwMode="auto">
          <a:xfrm>
            <a:off x="8001000" y="4419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94" y="41599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660891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 Риба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Ценен продукт за детска възраст и в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диететиката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Типична белтъчна храна</a:t>
            </a:r>
          </a:p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Относително ниско съдържание на мазнини с много висока  биологична стойност</a:t>
            </a:r>
          </a:p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Богатство от минерални вещества </a:t>
            </a:r>
          </a:p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Витамин Д и йод</a:t>
            </a:r>
          </a:p>
          <a:p>
            <a:r>
              <a:rPr lang="bg-BG" dirty="0" smtClean="0">
                <a:solidFill>
                  <a:schemeClr val="tx1"/>
                </a:solidFill>
                <a:latin typeface="+mn-lt"/>
              </a:rPr>
              <a:t>Ниска консумация на риба в България 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05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Химичен състав на  рибата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Голямо водно съдържание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– развала </a:t>
            </a:r>
          </a:p>
          <a:p>
            <a:pPr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Лесно </a:t>
            </a:r>
            <a:r>
              <a:rPr lang="bg-BG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усвоими</a:t>
            </a: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ценни белтъци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– 12-25%  </a:t>
            </a:r>
          </a:p>
          <a:p>
            <a:pPr marL="0" inden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аминикиселини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-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метионин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лизин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хистидин</a:t>
            </a:r>
            <a:endParaRPr lang="bg-BG" sz="20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</a:t>
            </a: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азнини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с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висока биологична ценност- 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омега 3  МК</a:t>
            </a:r>
          </a:p>
          <a:p>
            <a:pPr marL="0" inden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-   калкан – 0.5%</a:t>
            </a:r>
          </a:p>
          <a:p>
            <a:pPr marL="0" inden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- океанска скумрия – 25% </a:t>
            </a:r>
          </a:p>
          <a:p>
            <a:pPr hangingPunct="0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Витамини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–</a:t>
            </a:r>
          </a:p>
          <a:p>
            <a:pPr marL="0" indent="0" hangingPunc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 -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Мастноразтворими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- 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А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Д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, Е, К</a:t>
            </a:r>
          </a:p>
          <a:p>
            <a:pPr marL="0" indent="0" hangingPunc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 -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Водноразтворими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- В1, В2, В6, В12, РР</a:t>
            </a:r>
            <a:endParaRPr lang="bg-BG" sz="2000" b="1" dirty="0" smtClean="0">
              <a:solidFill>
                <a:schemeClr val="tx1"/>
              </a:solidFill>
              <a:latin typeface="+mn-lt"/>
            </a:endParaRPr>
          </a:p>
          <a:p>
            <a:pPr hangingPunct="0"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Почти всички минерали </a:t>
            </a:r>
            <a:endParaRPr lang="bg-BG" sz="2000" dirty="0" smtClean="0">
              <a:solidFill>
                <a:schemeClr val="tx1"/>
              </a:solidFill>
              <a:latin typeface="+mn-lt"/>
            </a:endParaRPr>
          </a:p>
          <a:p>
            <a:pPr marL="0" indent="0" hangingPunc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 - Речна риба – 1%</a:t>
            </a:r>
          </a:p>
          <a:p>
            <a:pPr marL="0" indent="0" hangingPunc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 - Морската риба - 3%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endParaRPr lang="bg-BG" sz="2000" dirty="0" smtClean="0">
              <a:solidFill>
                <a:schemeClr val="tx1"/>
              </a:solidFill>
              <a:latin typeface="+mn-lt"/>
            </a:endParaRPr>
          </a:p>
          <a:p>
            <a:pPr marL="0" indent="0" hangingPunct="0">
              <a:buNone/>
            </a:pP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Микроелементи - </a:t>
            </a:r>
            <a:r>
              <a:rPr lang="bg-BG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b="1" dirty="0" err="1" smtClean="0">
                <a:solidFill>
                  <a:schemeClr val="tx1"/>
                </a:solidFill>
                <a:latin typeface="+mn-lt"/>
              </a:rPr>
              <a:t>флоур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, мед,кобалт, манган, йод</a:t>
            </a:r>
          </a:p>
          <a:p>
            <a:pPr hangingPunct="0">
              <a:buFont typeface="Wingdings" pitchFamily="2" charset="2"/>
              <a:buChar char="q"/>
            </a:pPr>
            <a:r>
              <a:rPr lang="bg-BG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</a:t>
            </a:r>
            <a:r>
              <a:rPr lang="bg-BG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кстрактни</a:t>
            </a:r>
            <a:r>
              <a:rPr lang="bg-BG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вещества</a:t>
            </a:r>
            <a:endParaRPr lang="bg-BG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34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Яйца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Достъпна и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лесноусвоима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храна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Уникален природен продукт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Съдържа всички хранителни вещества, необходими за изграждането на нов организъм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Висока биологична стойност на  белтъка  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еталон за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аминокиселинна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балансираност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543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Химичен състав на яйцата </a:t>
            </a:r>
            <a:endParaRPr lang="bg-BG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0458095"/>
              </p:ext>
            </p:extLst>
          </p:nvPr>
        </p:nvGraphicFramePr>
        <p:xfrm>
          <a:off x="1043608" y="2132856"/>
          <a:ext cx="6768752" cy="2491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2465"/>
                <a:gridCol w="1440160"/>
                <a:gridCol w="1224136"/>
                <a:gridCol w="1132914"/>
                <a:gridCol w="1749077"/>
              </a:tblGrid>
              <a:tr h="75328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Водно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съдържание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Белтъци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Мазнини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Въглехидрати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0219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Цяло яйце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74,1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12,7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11,5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0,7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49472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Белтък 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87,3</a:t>
                      </a:r>
                      <a:endParaRPr lang="bg-BG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11,1</a:t>
                      </a:r>
                      <a:endParaRPr lang="bg-BG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0,3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0,7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4150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Жълтък 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50,0</a:t>
                      </a:r>
                      <a:endParaRPr lang="bg-BG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16,2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30,9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bg-BG" sz="16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1,8</a:t>
                      </a:r>
                      <a:endParaRPr lang="bg-BG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Текстово поле 5"/>
          <p:cNvSpPr txBox="1"/>
          <p:nvPr/>
        </p:nvSpPr>
        <p:spPr>
          <a:xfrm>
            <a:off x="1115616" y="501317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Жълтъкът на яйцето -  белтъчно-мастен концентрат</a:t>
            </a:r>
          </a:p>
          <a:p>
            <a:r>
              <a:rPr lang="bg-BG" b="1" dirty="0" smtClean="0"/>
              <a:t> 70% от мастните киселини – ненаситени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xmlns="" val="21504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35496"/>
          </a:xfrm>
        </p:spPr>
        <p:txBody>
          <a:bodyPr/>
          <a:lstStyle/>
          <a:p>
            <a:r>
              <a:rPr lang="bg-BG" sz="3200" b="1" dirty="0" smtClean="0">
                <a:solidFill>
                  <a:schemeClr val="tx1"/>
                </a:solidFill>
              </a:rPr>
              <a:t>Химичен състав на яйцето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bg-BG" altLang="en-US" sz="2000" b="1" dirty="0" err="1">
                <a:solidFill>
                  <a:schemeClr val="tx1"/>
                </a:solidFill>
                <a:latin typeface="+mn-lt"/>
              </a:rPr>
              <a:t>Холестерол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374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мг/100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г;  </a:t>
            </a: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препоръка – до 300 мг/ден</a:t>
            </a:r>
            <a:endParaRPr lang="bg-BG" altLang="en-US" sz="2000" b="1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Атерогенна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роля?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- Съотношение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лецитин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: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холестерол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=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6:1</a:t>
            </a:r>
          </a:p>
          <a:p>
            <a:pPr>
              <a:buFont typeface="Wingdings" pitchFamily="2" charset="2"/>
              <a:buChar char="q"/>
            </a:pPr>
            <a:r>
              <a:rPr lang="bg-BG" sz="2000" b="1" dirty="0">
                <a:solidFill>
                  <a:schemeClr val="tx1"/>
                </a:solidFill>
                <a:latin typeface="+mn-lt"/>
              </a:rPr>
              <a:t>Минерали -  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P, S, </a:t>
            </a:r>
            <a:r>
              <a:rPr lang="bg-BG" sz="2000" dirty="0" err="1">
                <a:solidFill>
                  <a:schemeClr val="tx1"/>
                </a:solidFill>
                <a:latin typeface="+mn-lt"/>
              </a:rPr>
              <a:t>Fe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,  </a:t>
            </a:r>
            <a:r>
              <a:rPr lang="bg-BG" sz="2000" dirty="0" err="1">
                <a:solidFill>
                  <a:schemeClr val="tx1"/>
                </a:solidFill>
                <a:latin typeface="+mn-lt"/>
              </a:rPr>
              <a:t>Cu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, K, </a:t>
            </a:r>
            <a:r>
              <a:rPr lang="bg-BG" sz="2000" dirty="0" err="1" smtClean="0">
                <a:solidFill>
                  <a:schemeClr val="tx1"/>
                </a:solidFill>
                <a:latin typeface="+mn-lt"/>
              </a:rPr>
              <a:t>Na</a:t>
            </a:r>
            <a:endParaRPr lang="bg-BG" sz="20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Витамини</a:t>
            </a:r>
            <a:r>
              <a:rPr lang="bg-BG" altLang="en-US" sz="2000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457200" lvl="1" indent="0">
              <a:buNone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Мастноразтворими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– А, Д, Е</a:t>
            </a:r>
          </a:p>
          <a:p>
            <a:pPr marL="457200" lvl="1" indent="0">
              <a:buNone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Водноразтворими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– В2, В1, РР, Н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bg-BG" altLang="en-US" sz="2000" b="1" dirty="0">
                <a:solidFill>
                  <a:schemeClr val="tx1"/>
                </a:solidFill>
                <a:latin typeface="+mn-lt"/>
              </a:rPr>
              <a:t>Високо съдържание на </a:t>
            </a:r>
            <a:r>
              <a:rPr lang="bg-BG" altLang="en-US" sz="2000" b="1" dirty="0" err="1">
                <a:solidFill>
                  <a:schemeClr val="tx1"/>
                </a:solidFill>
                <a:latin typeface="+mn-lt"/>
              </a:rPr>
              <a:t>холин</a:t>
            </a:r>
            <a:endParaRPr lang="bg-BG" altLang="en-US" sz="2000" b="1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sz="2000" b="1" dirty="0">
                <a:solidFill>
                  <a:schemeClr val="tx1"/>
                </a:solidFill>
                <a:latin typeface="+mn-lt"/>
              </a:rPr>
              <a:t>Здравни рискове </a:t>
            </a:r>
          </a:p>
          <a:p>
            <a:pPr marL="0" indent="0">
              <a:buNone/>
            </a:pP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- Пресни 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яйца – до 5-7 ден след снасянето</a:t>
            </a:r>
          </a:p>
          <a:p>
            <a:pPr marL="0" indent="0">
              <a:buNone/>
            </a:pP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       - Развитие 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sz="2000" dirty="0" err="1">
                <a:solidFill>
                  <a:schemeClr val="tx1"/>
                </a:solidFill>
                <a:latin typeface="+mn-lt"/>
              </a:rPr>
              <a:t>токсикоинфекция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sz="2000" dirty="0" err="1">
                <a:solidFill>
                  <a:schemeClr val="tx1"/>
                </a:solidFill>
                <a:latin typeface="+mn-lt"/>
              </a:rPr>
              <a:t>салмонелоза</a:t>
            </a:r>
            <a:r>
              <a:rPr lang="bg-BG" sz="20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762000" cy="584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665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Варива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8164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Видове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–  боб, леща, соя, грах, нахут, бакла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Белтъчно-въглехидратни храни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      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С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оя – белтъчно-мастен концентрат 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Белтъци 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- 23%; соя – 36.9%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Соев протеин – намалява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LDL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холестерол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Ниско съдържание на мазнини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1-2%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;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соя – 20%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МНМК, ПНМК, ФЛ,  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β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ситостерини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– антагонисти на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холестерола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58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Варива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Въглехидрати –  55%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полизахариди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с нисък </a:t>
            </a:r>
            <a:r>
              <a:rPr lang="bg-BG" dirty="0" err="1">
                <a:solidFill>
                  <a:schemeClr val="tx1"/>
                </a:solidFill>
                <a:latin typeface="+mn-lt"/>
              </a:rPr>
              <a:t>гликемичен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 индекс  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err="1" smtClean="0">
                <a:solidFill>
                  <a:schemeClr val="tx1"/>
                </a:solidFill>
                <a:latin typeface="+mn-lt"/>
              </a:rPr>
              <a:t>Олигозахариди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и фибри (по-груба целулоза)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Богато минерално съдържание –  2-4% 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   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S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и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Se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боб;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Fe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и Молибден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леща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Витамини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     група В,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фолати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и витамин Е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err="1" smtClean="0">
                <a:solidFill>
                  <a:schemeClr val="tx1"/>
                </a:solidFill>
                <a:latin typeface="+mn-lt"/>
              </a:rPr>
              <a:t>Фитохимикали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 </a:t>
            </a:r>
          </a:p>
          <a:p>
            <a:pPr marL="0" indent="0">
              <a:buNone/>
            </a:pPr>
            <a:r>
              <a:rPr lang="bg-BG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антиоксиданти,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антиканцерогени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изофлавони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наподобяващи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естрогени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58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chemeClr val="tx1"/>
                </a:solidFill>
              </a:rPr>
              <a:t>Особености в химичния състав </a:t>
            </a:r>
            <a:br>
              <a:rPr lang="bg-BG" sz="3200" dirty="0" smtClean="0">
                <a:solidFill>
                  <a:schemeClr val="tx1"/>
                </a:solidFill>
              </a:rPr>
            </a:br>
            <a:r>
              <a:rPr lang="bg-BG" sz="3200" dirty="0" smtClean="0">
                <a:solidFill>
                  <a:schemeClr val="tx1"/>
                </a:solidFill>
              </a:rPr>
              <a:t>на варивата 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>
                <a:solidFill>
                  <a:schemeClr val="tx1"/>
                </a:solidFill>
                <a:latin typeface="+mn-lt"/>
              </a:rPr>
              <a:t>Б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елтъци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 наличие на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протеазни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инхибитори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 съдържание на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пурини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– подагра и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уратни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камъни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 при алергии към белтъка на фъстъците може да се прояви чувствителност и към варивата </a:t>
            </a: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По-груба целулоза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естествен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лаксатив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  Обостряне на стомашно-чревни болести </a:t>
            </a:r>
          </a:p>
          <a:p>
            <a:pPr>
              <a:buFont typeface="Wingdings" pitchFamily="2" charset="2"/>
              <a:buChar char="q"/>
            </a:pPr>
            <a:r>
              <a:rPr lang="bg-BG" b="1" dirty="0" err="1">
                <a:solidFill>
                  <a:schemeClr val="tx1"/>
                </a:solidFill>
                <a:latin typeface="+mn-lt"/>
              </a:rPr>
              <a:t>О</a:t>
            </a:r>
            <a:r>
              <a:rPr lang="bg-BG" b="1" dirty="0" err="1" smtClean="0">
                <a:solidFill>
                  <a:schemeClr val="tx1"/>
                </a:solidFill>
                <a:latin typeface="+mn-lt"/>
              </a:rPr>
              <a:t>лигозахариди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рафиноза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вербаскоза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стахиоза</a:t>
            </a:r>
            <a:endParaRPr lang="bg-BG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не се разграждат, поради липса на ензима 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α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галактозидаза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, частично се разграждат от дебело-чревната   микрофлора– газове и подуване на корема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err="1" smtClean="0">
                <a:solidFill>
                  <a:schemeClr val="tx1"/>
                </a:solidFill>
                <a:latin typeface="+mn-lt"/>
              </a:rPr>
              <a:t>Фавизъм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при бакла  </a:t>
            </a:r>
            <a:endParaRPr lang="bg-BG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755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b="1" dirty="0" err="1">
                <a:solidFill>
                  <a:schemeClr val="tx1"/>
                </a:solidFill>
                <a:ea typeface="+mn-ea"/>
                <a:cs typeface="+mn-cs"/>
              </a:rPr>
              <a:t>Ядкови</a:t>
            </a:r>
            <a:r>
              <a:rPr lang="bg-BG" sz="3200" b="1" dirty="0">
                <a:solidFill>
                  <a:schemeClr val="tx1"/>
                </a:solidFill>
                <a:ea typeface="+mn-ea"/>
                <a:cs typeface="+mn-cs"/>
              </a:rPr>
              <a:t> плодове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9248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Видове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 - орехи, фъстъци, бадеми, лешници, кестени</a:t>
            </a:r>
          </a:p>
          <a:p>
            <a:pPr>
              <a:buFont typeface="Wingdings" pitchFamily="2" charset="2"/>
              <a:buChar char="q"/>
            </a:pP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>
                <a:solidFill>
                  <a:schemeClr val="tx1"/>
                </a:solidFill>
                <a:latin typeface="+mn-lt"/>
              </a:rPr>
              <a:t>В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исока енергийна стойност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- 600-700 </a:t>
            </a:r>
            <a:r>
              <a:rPr lang="bg-BG" sz="2800" dirty="0" err="1" smtClean="0">
                <a:solidFill>
                  <a:schemeClr val="tx1"/>
                </a:solidFill>
                <a:latin typeface="+mn-lt"/>
              </a:rPr>
              <a:t>ккал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/100 г</a:t>
            </a:r>
          </a:p>
          <a:p>
            <a:pPr>
              <a:buFont typeface="Wingdings" pitchFamily="2" charset="2"/>
              <a:buChar char="q"/>
            </a:pP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 Белтъци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14-15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%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;   фъстъци - 26%</a:t>
            </a:r>
          </a:p>
          <a:p>
            <a:pPr>
              <a:buFont typeface="Wingdings" pitchFamily="2" charset="2"/>
              <a:buChar char="q"/>
            </a:pP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Богато съдържание на ПНМК и ФЛ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47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65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%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  </a:t>
            </a:r>
          </a:p>
          <a:p>
            <a:pPr>
              <a:buFont typeface="Wingdings" pitchFamily="2" charset="2"/>
              <a:buChar char="q"/>
            </a:pP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Минерали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– калий и фосфор  </a:t>
            </a:r>
          </a:p>
          <a:p>
            <a:pPr>
              <a:buFont typeface="Wingdings" pitchFamily="2" charset="2"/>
              <a:buChar char="q"/>
            </a:pP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800" b="1" dirty="0">
                <a:solidFill>
                  <a:schemeClr val="tx1"/>
                </a:solidFill>
                <a:latin typeface="+mn-lt"/>
              </a:rPr>
              <a:t>В</a:t>
            </a: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итамини </a:t>
            </a:r>
            <a:r>
              <a:rPr lang="bg-BG" sz="2800" dirty="0" smtClean="0">
                <a:solidFill>
                  <a:schemeClr val="tx1"/>
                </a:solidFill>
                <a:latin typeface="+mn-lt"/>
              </a:rPr>
              <a:t>-  Е, В1, В2, РР</a:t>
            </a:r>
          </a:p>
          <a:p>
            <a:pPr>
              <a:buFont typeface="Wingdings" pitchFamily="2" charset="2"/>
              <a:buChar char="q"/>
            </a:pPr>
            <a:r>
              <a:rPr lang="bg-BG" sz="2800" b="1" dirty="0" smtClean="0">
                <a:solidFill>
                  <a:schemeClr val="tx1"/>
                </a:solidFill>
                <a:latin typeface="+mn-lt"/>
              </a:rPr>
              <a:t>Здравни рискове </a:t>
            </a:r>
          </a:p>
          <a:p>
            <a:pPr marL="0" indent="0">
              <a:buNone/>
            </a:pPr>
            <a:r>
              <a:rPr lang="bg-BG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600" dirty="0" smtClean="0">
                <a:solidFill>
                  <a:schemeClr val="tx1"/>
                </a:solidFill>
                <a:latin typeface="+mn-lt"/>
              </a:rPr>
              <a:t>    -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наднормено тегло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алергии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амигдалиново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отравяне – горчиви кайсиеви и бадемови ядки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-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микотоксикози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– фъстъци 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q"/>
            </a:pP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96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387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  Препоръки за здравословен прием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Предимно постни меса </a:t>
            </a:r>
          </a:p>
          <a:p>
            <a:pPr>
              <a:buFont typeface="Wingdings" pitchFamily="2" charset="2"/>
              <a:buChar char="q"/>
            </a:pPr>
            <a:r>
              <a:rPr lang="bg-BG" b="1" dirty="0">
                <a:solidFill>
                  <a:schemeClr val="tx1"/>
                </a:solidFill>
                <a:latin typeface="+mn-lt"/>
              </a:rPr>
              <a:t>Отстраняване на видимата мазнина  на месото преди готвене 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По-често заместване на  месото и местните продукти с риба, птиче месо и варива </a:t>
            </a:r>
            <a:endParaRPr lang="bg-BG" b="1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Седмична консумация на богати на белтък на храни  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Птиче без кожа и постни червени меса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(телешко, свинско,  агнешко) – до 3 пъти седмично  по 100 грама</a:t>
            </a:r>
            <a:endParaRPr lang="bg-B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- 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Риба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-  поне 1-2 пъти седмично  по  150-200 грама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     -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b="1" dirty="0">
                <a:solidFill>
                  <a:schemeClr val="tx1"/>
                </a:solidFill>
                <a:latin typeface="+mn-lt"/>
              </a:rPr>
              <a:t>В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арива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– поне 2 пъти седмично   по 200-300 грама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-  </a:t>
            </a:r>
            <a:r>
              <a:rPr lang="bg-BG" b="1" dirty="0">
                <a:solidFill>
                  <a:schemeClr val="tx1"/>
                </a:solidFill>
                <a:latin typeface="+mn-lt"/>
              </a:rPr>
              <a:t>Я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дки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-  около 30-50 грама дневно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   -  </a:t>
            </a:r>
            <a:r>
              <a:rPr lang="bg-BG" b="1" dirty="0" smtClean="0">
                <a:solidFill>
                  <a:schemeClr val="tx1"/>
                </a:solidFill>
                <a:latin typeface="+mn-lt"/>
              </a:rPr>
              <a:t>Яйца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 -   1 на ден, при висок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холестерол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до 4 жълтъка седмично </a:t>
            </a:r>
            <a:endParaRPr lang="bg-BG" dirty="0">
              <a:solidFill>
                <a:schemeClr val="tx1"/>
              </a:solidFill>
              <a:latin typeface="+mn-lt"/>
            </a:endParaRPr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105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44563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bg-B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Хигиенна оценка на хранителен продукт</a:t>
            </a:r>
            <a:endParaRPr lang="bg-BG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901529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Хранителна стойност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/>
              <a:t>енергийна стойност</a:t>
            </a:r>
            <a:r>
              <a:rPr lang="bg-BG" dirty="0" smtClean="0"/>
              <a:t>,  химичен състав и </a:t>
            </a:r>
            <a:r>
              <a:rPr lang="bg-BG" dirty="0" err="1" smtClean="0"/>
              <a:t>органолептични</a:t>
            </a:r>
            <a:r>
              <a:rPr lang="bg-BG" dirty="0" smtClean="0"/>
              <a:t> качества</a:t>
            </a:r>
          </a:p>
          <a:p>
            <a:pPr algn="just"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Биологична стойност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/>
              <a:t>съдържание на незаменими съставки  </a:t>
            </a:r>
          </a:p>
          <a:p>
            <a:pPr algn="just"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Енергийна стойност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/>
              <a:t>количество енергия, </a:t>
            </a:r>
            <a:r>
              <a:rPr lang="bg-BG" dirty="0" smtClean="0"/>
              <a:t>освободена при </a:t>
            </a:r>
            <a:r>
              <a:rPr lang="bg-BG" dirty="0"/>
              <a:t>разграждане на хранителните вещества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g-BG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Храните, богати на нутриенти, </a:t>
            </a: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имат голяма  хранителна плътност </a:t>
            </a:r>
            <a:endParaRPr lang="bg-BG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Boiko\Desktop\41324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09120"/>
            <a:ext cx="3106038" cy="209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261" y="468213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539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V.</a:t>
            </a:r>
            <a:r>
              <a:rPr lang="bg-BG" sz="3200" dirty="0">
                <a:solidFill>
                  <a:schemeClr val="tx1"/>
                </a:solidFill>
              </a:rPr>
              <a:t> </a:t>
            </a:r>
            <a:r>
              <a:rPr lang="bg-BG" sz="3200" dirty="0" smtClean="0">
                <a:solidFill>
                  <a:schemeClr val="tx1"/>
                </a:solidFill>
              </a:rPr>
              <a:t>Хранителни мазнини </a:t>
            </a:r>
            <a:endParaRPr lang="bg-BG" sz="32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Видове: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Ра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стителни масла – слънчогледово, маслинено</a:t>
            </a:r>
            <a:r>
              <a:rPr lang="en-US" altLang="en-US" sz="1800" dirty="0">
                <a:solidFill>
                  <a:schemeClr val="tx1"/>
                </a:solidFill>
                <a:latin typeface="+mn-lt"/>
              </a:rPr>
              <a:t> (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зехтин), царевично, </a:t>
            </a:r>
            <a:r>
              <a:rPr lang="bg-BG" altLang="en-US" sz="1800" dirty="0" err="1">
                <a:solidFill>
                  <a:schemeClr val="tx1"/>
                </a:solidFill>
                <a:latin typeface="+mn-lt"/>
              </a:rPr>
              <a:t>рапично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 памучно, орехово, кокосово и др.</a:t>
            </a:r>
            <a:endParaRPr lang="bg-BG" altLang="en-US" sz="1800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Животински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масти – краве масло,  свинска, биволска, лой и др.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Маргарини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и майонеза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Важен енергиен източник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Разтворители на витамини А, Д, Е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Подобряват вкуса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и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увеличават усвояемостта 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на храната</a:t>
            </a:r>
            <a:endParaRPr lang="bg-BG" altLang="en-US" sz="20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По степен на усвояемост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Краве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и растителни 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масла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Свинска мас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Говежда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и овча лой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Недостатък – лесна разваляне –  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първични и вторични продукти на окислението </a:t>
            </a:r>
            <a:r>
              <a:rPr lang="en-US" altLang="en-US" sz="18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аналитични числа)  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xmlns="" val="921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altLang="en-US" sz="3200" b="1" dirty="0">
                <a:solidFill>
                  <a:schemeClr val="tx1"/>
                </a:solidFill>
                <a:latin typeface="+mj-lt"/>
              </a:rPr>
              <a:t>Растителни масла</a:t>
            </a:r>
            <a:endParaRPr lang="bg-BG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Ч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рез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екстракция или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пресоване: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Маслодайни семена или ядки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Високо съдържание на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ПНМК (богати на омега-6), ФЛ (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лецитин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)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и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витамин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Профилактика на ССС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Отпадане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лецитина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при рафиниране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altLang="en-US" sz="3200" b="1" dirty="0">
                <a:solidFill>
                  <a:schemeClr val="tx1"/>
                </a:solidFill>
              </a:rPr>
              <a:t>Растителни масла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Слънчогледово масло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предимно омега- 6 ПНМК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след рафиниране не съдържа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лецитин</a:t>
            </a:r>
            <a:endParaRPr lang="bg-BG" altLang="en-US" sz="20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Царевично 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масло – предимно в салати</a:t>
            </a:r>
            <a:endParaRPr lang="bg-BG" altLang="en-US" sz="20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Маслинено – от месестата част или костилките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богато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олеинова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мастна киселина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поддържа нивото на „добрия“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холестерол</a:t>
            </a:r>
            <a:endParaRPr lang="bg-BG" altLang="en-US" sz="20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Твърди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растителни масла: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кокосово -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суровина на маргарина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какаово - </a:t>
            </a: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производство на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шоколод</a:t>
            </a:r>
            <a:endParaRPr lang="bg-BG" altLang="en-US" sz="2000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палмово - за имитиращи млечни продукти</a:t>
            </a:r>
            <a:endParaRPr lang="bg-BG" altLang="en-US" sz="2000" dirty="0">
              <a:solidFill>
                <a:schemeClr val="tx1"/>
              </a:solidFill>
              <a:latin typeface="+mn-lt"/>
            </a:endParaRPr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altLang="en-US" dirty="0" smtClean="0"/>
              <a:t>  </a:t>
            </a:r>
            <a:r>
              <a:rPr lang="bg-BG" altLang="en-US" sz="3200" b="1" dirty="0" smtClean="0">
                <a:solidFill>
                  <a:schemeClr val="tx1"/>
                </a:solidFill>
              </a:rPr>
              <a:t>Животински </a:t>
            </a:r>
            <a:r>
              <a:rPr lang="bg-BG" altLang="en-US" sz="3200" b="1" dirty="0">
                <a:solidFill>
                  <a:schemeClr val="tx1"/>
                </a:solidFill>
              </a:rPr>
              <a:t>мазнини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Твърди: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от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тлъстините на млекопитаещите животни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съдържат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предимно наситени МК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Течни: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от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морски млекопитаещи (кит, делфини)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от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риби (рибено масло</a:t>
            </a: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) </a:t>
            </a:r>
            <a:endParaRPr lang="bg-BG" altLang="en-US" sz="2400" dirty="0">
              <a:solidFill>
                <a:schemeClr val="tx1"/>
              </a:solidFill>
              <a:latin typeface="+mn-lt"/>
            </a:endParaRP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съдържат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голямо количество </a:t>
            </a: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ПНМК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използват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се </a:t>
            </a:r>
            <a:r>
              <a:rPr lang="bg-BG" altLang="en-US" sz="2400" dirty="0" err="1">
                <a:solidFill>
                  <a:schemeClr val="tx1"/>
                </a:solidFill>
                <a:latin typeface="+mn-lt"/>
              </a:rPr>
              <a:t>хидрогенирани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 мазнини, при което изчезва неприятната им миризма </a:t>
            </a:r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altLang="en-US" sz="3200" b="1" dirty="0" smtClean="0">
                <a:solidFill>
                  <a:schemeClr val="tx1"/>
                </a:solidFill>
              </a:rPr>
              <a:t>     </a:t>
            </a:r>
            <a:r>
              <a:rPr lang="bg-BG" altLang="en-US" sz="3200" b="1" dirty="0" err="1" smtClean="0">
                <a:solidFill>
                  <a:schemeClr val="tx1"/>
                </a:solidFill>
              </a:rPr>
              <a:t>Хидрогенирани</a:t>
            </a:r>
            <a:r>
              <a:rPr lang="bg-BG" altLang="en-US" sz="3200" b="1" dirty="0" smtClean="0">
                <a:solidFill>
                  <a:schemeClr val="tx1"/>
                </a:solidFill>
              </a:rPr>
              <a:t> </a:t>
            </a:r>
            <a:r>
              <a:rPr lang="bg-BG" altLang="en-US" sz="3200" b="1" dirty="0">
                <a:solidFill>
                  <a:schemeClr val="tx1"/>
                </a:solidFill>
              </a:rPr>
              <a:t>растителни масла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добавяне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водороден атом към двойните връзки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ненаситените МК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мазнините от течни стават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наситени, твърди и трудно 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топими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могат да бъдат обогатени с витамини, фибри и др.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b="1" dirty="0">
                <a:solidFill>
                  <a:schemeClr val="tx1"/>
                </a:solidFill>
                <a:latin typeface="+mn-lt"/>
              </a:rPr>
              <a:t>Маргарин: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емулгиране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(с охлаждане) на смес от твърди и течни мазнини с мляко или вода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прибавяне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на сол, захар, </a:t>
            </a:r>
            <a:r>
              <a:rPr lang="bg-BG" altLang="en-US" sz="2400" dirty="0" err="1">
                <a:solidFill>
                  <a:schemeClr val="tx1"/>
                </a:solidFill>
                <a:latin typeface="+mn-lt"/>
              </a:rPr>
              <a:t>емулгатор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, витамини, оцветители, какао, кафе и др.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bg-BG" altLang="en-US" b="1" dirty="0">
                <a:solidFill>
                  <a:schemeClr val="tx1"/>
                </a:solidFill>
                <a:latin typeface="+mn-lt"/>
              </a:rPr>
              <a:t>Майонеза: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е</a:t>
            </a: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мулгиране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на растителни масла с вода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прибавяне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на яйчеви продукти, сухо мляко, захар, сол, оцет о др</a:t>
            </a:r>
            <a:r>
              <a:rPr lang="bg-BG" altLang="en-US" sz="2400" dirty="0"/>
              <a:t>.</a:t>
            </a:r>
          </a:p>
          <a:p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79" y="332656"/>
            <a:ext cx="8229600" cy="9975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   Препоръки за хранителен прием</a:t>
            </a:r>
            <a:r>
              <a:rPr lang="en-US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на мазнини – </a:t>
            </a:r>
            <a:r>
              <a:rPr lang="bg-BG" sz="3200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рестриктивни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Умерени количества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Растителни мазнини пред животински масла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Готвене предимно с растителни масла 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Минимално добавяне на мазнини в салати, ястия и кулинарни изделия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 Да се избягва пърженето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 Ако се  пържи  да се предпочита  тефлонов тиган  с незалепващо покритие без мазнина</a:t>
            </a:r>
          </a:p>
          <a:p>
            <a:pPr algn="just">
              <a:buFont typeface="Wingdings" pitchFamily="2" charset="2"/>
              <a:buChar char="q"/>
            </a:pPr>
            <a:r>
              <a:rPr lang="bg-BG" sz="4400" dirty="0" smtClean="0">
                <a:solidFill>
                  <a:schemeClr val="tx1"/>
                </a:solidFill>
                <a:latin typeface="+mn-lt"/>
              </a:rPr>
              <a:t>Ограничаване  приемът на: </a:t>
            </a:r>
          </a:p>
          <a:p>
            <a:pPr marL="0" indent="0" algn="just">
              <a:buNone/>
            </a:pPr>
            <a:r>
              <a:rPr lang="bg-BG" sz="29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900" b="1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bg-BG" sz="2900" b="1" i="1" dirty="0" smtClean="0">
                <a:solidFill>
                  <a:schemeClr val="tx1"/>
                </a:solidFill>
                <a:latin typeface="+mn-lt"/>
              </a:rPr>
              <a:t>-   </a:t>
            </a:r>
            <a:r>
              <a:rPr lang="bg-BG" sz="3300" i="1" dirty="0" smtClean="0">
                <a:solidFill>
                  <a:schemeClr val="tx1"/>
                </a:solidFill>
                <a:latin typeface="+mn-lt"/>
              </a:rPr>
              <a:t>колбаси</a:t>
            </a:r>
          </a:p>
          <a:p>
            <a:pPr marL="0" indent="0" algn="just">
              <a:buNone/>
            </a:pPr>
            <a:r>
              <a:rPr lang="bg-BG" sz="33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3300" i="1" dirty="0" smtClean="0">
                <a:solidFill>
                  <a:schemeClr val="tx1"/>
                </a:solidFill>
                <a:latin typeface="+mn-lt"/>
              </a:rPr>
              <a:t>     -  сладкарски изделия като торти, пасти, кексове и др.</a:t>
            </a:r>
          </a:p>
          <a:p>
            <a:pPr marL="0" indent="0" algn="just">
              <a:buNone/>
            </a:pPr>
            <a:r>
              <a:rPr lang="bg-BG" sz="33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3300" i="1" dirty="0" smtClean="0">
                <a:solidFill>
                  <a:schemeClr val="tx1"/>
                </a:solidFill>
                <a:latin typeface="+mn-lt"/>
              </a:rPr>
              <a:t>     - продукти, съдържащи твърди маргарини – бисквити, вафли, сухи пасти </a:t>
            </a:r>
          </a:p>
          <a:p>
            <a:pPr marL="0" indent="0" algn="just">
              <a:buNone/>
            </a:pPr>
            <a:r>
              <a:rPr lang="bg-BG" sz="33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3300" i="1" dirty="0" smtClean="0">
                <a:solidFill>
                  <a:schemeClr val="tx1"/>
                </a:solidFill>
                <a:latin typeface="+mn-lt"/>
              </a:rPr>
              <a:t>      - пълномаслени млека (3.6%) и  пълномаслени млечни продукти</a:t>
            </a:r>
          </a:p>
          <a:p>
            <a:pPr marL="0" indent="0" algn="just">
              <a:buNone/>
            </a:pPr>
            <a:r>
              <a:rPr lang="bg-BG" sz="2900" i="1" dirty="0" smtClean="0">
                <a:solidFill>
                  <a:schemeClr val="tx1"/>
                </a:solidFill>
                <a:latin typeface="+mn-lt"/>
              </a:rPr>
              <a:t>        </a:t>
            </a:r>
          </a:p>
          <a:p>
            <a:pPr marL="0" indent="0" algn="just">
              <a:buNone/>
            </a:pPr>
            <a:endParaRPr lang="bg-BG" b="1" i="1" dirty="0" smtClean="0">
              <a:solidFill>
                <a:schemeClr val="tx1"/>
              </a:solidFill>
              <a:latin typeface="+mn-lt"/>
            </a:endParaRPr>
          </a:p>
          <a:p>
            <a:pPr algn="just">
              <a:buNone/>
            </a:pP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361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chemeClr val="tx1"/>
                </a:solidFill>
              </a:rPr>
              <a:t/>
            </a:r>
            <a:br>
              <a:rPr lang="bg-BG" sz="3200" dirty="0" smtClean="0">
                <a:solidFill>
                  <a:schemeClr val="tx1"/>
                </a:solidFill>
              </a:rPr>
            </a:br>
            <a:r>
              <a:rPr lang="bg-BG" sz="3200" dirty="0">
                <a:solidFill>
                  <a:schemeClr val="tx1"/>
                </a:solidFill>
              </a:rPr>
              <a:t/>
            </a:r>
            <a:br>
              <a:rPr lang="bg-BG" sz="3200" dirty="0">
                <a:solidFill>
                  <a:schemeClr val="tx1"/>
                </a:solidFill>
              </a:rPr>
            </a:br>
            <a:r>
              <a:rPr lang="bg-BG" sz="3200" dirty="0" smtClean="0">
                <a:solidFill>
                  <a:schemeClr val="tx1"/>
                </a:solidFill>
              </a:rPr>
              <a:t/>
            </a:r>
            <a:br>
              <a:rPr lang="bg-BG" sz="3200" dirty="0" smtClean="0">
                <a:solidFill>
                  <a:schemeClr val="tx1"/>
                </a:solidFill>
              </a:rPr>
            </a:br>
            <a:r>
              <a:rPr lang="bg-BG" sz="3200" dirty="0">
                <a:solidFill>
                  <a:schemeClr val="tx1"/>
                </a:solidFill>
              </a:rPr>
              <a:t/>
            </a:r>
            <a:br>
              <a:rPr lang="bg-BG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VI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bg-BG" sz="3200" dirty="0">
                <a:solidFill>
                  <a:schemeClr val="tx1"/>
                </a:solidFill>
              </a:rPr>
              <a:t>   Захар, захарни продукти, мед, сладкарски изделия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Захарите са бърз източник на енергия за организма  при физическа и умствена работа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Съдействат за бързо възстановяване след настъпване на умора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Прекомерната и честа употреба на захар и захар-съдържащи храни и напитки води до: </a:t>
            </a:r>
          </a:p>
          <a:p>
            <a:pPr lvl="1" algn="just"/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2400" dirty="0" smtClean="0">
                <a:solidFill>
                  <a:schemeClr val="tx1"/>
                </a:solidFill>
                <a:latin typeface="+mn-lt"/>
              </a:rPr>
              <a:t>Свръхприем на енергия – наднормено тегло и затлъстяване </a:t>
            </a:r>
          </a:p>
          <a:p>
            <a:pPr lvl="1" algn="just"/>
            <a:r>
              <a:rPr lang="bg-BG" sz="2400" dirty="0" smtClean="0">
                <a:solidFill>
                  <a:schemeClr val="tx1"/>
                </a:solidFill>
                <a:latin typeface="+mn-lt"/>
              </a:rPr>
              <a:t>Увеличен риск от захарен диабет тип 2,  хипертонична болест и сърдечносъдови болести </a:t>
            </a:r>
          </a:p>
          <a:p>
            <a:pPr lvl="1" algn="just"/>
            <a:r>
              <a:rPr lang="bg-BG" sz="2400" dirty="0" smtClean="0">
                <a:solidFill>
                  <a:schemeClr val="tx1"/>
                </a:solidFill>
                <a:latin typeface="+mn-lt"/>
              </a:rPr>
              <a:t>Зъбен кариес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12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chemeClr val="tx1"/>
                </a:solidFill>
              </a:rPr>
              <a:t>    </a:t>
            </a:r>
            <a:r>
              <a:rPr lang="en-US" sz="3200" dirty="0" smtClean="0">
                <a:solidFill>
                  <a:schemeClr val="tx1"/>
                </a:solidFill>
              </a:rPr>
              <a:t>VI.</a:t>
            </a:r>
            <a:r>
              <a:rPr lang="bg-BG" sz="3200" dirty="0" smtClean="0">
                <a:solidFill>
                  <a:schemeClr val="tx1"/>
                </a:solidFill>
              </a:rPr>
              <a:t>   Захар, захарни продукти, мед, сладкарски изделия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bg-BG" b="1" dirty="0" smtClean="0">
                <a:solidFill>
                  <a:schemeClr val="tx1"/>
                </a:solidFill>
                <a:latin typeface="+mn-lt"/>
              </a:rPr>
              <a:t>Тестени сладкарски изделия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Видове: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Бисквити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, пасти, торти, кекс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Приготвят се от: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 Брашно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, яйца, мляко, захар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 Твърди масла, маргарини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и др.</a:t>
            </a:r>
          </a:p>
          <a:p>
            <a:pPr>
              <a:buFont typeface="Wingdings" pitchFamily="2" charset="2"/>
              <a:buChar char="q"/>
            </a:pPr>
            <a:r>
              <a:rPr lang="bg-BG" altLang="en-US" b="1" dirty="0">
                <a:solidFill>
                  <a:schemeClr val="tx1"/>
                </a:solidFill>
                <a:latin typeface="+mn-lt"/>
              </a:rPr>
              <a:t>Сладкарски захарни </a:t>
            </a:r>
            <a:r>
              <a:rPr lang="bg-BG" altLang="en-US" b="1" dirty="0" smtClean="0">
                <a:solidFill>
                  <a:schemeClr val="tx1"/>
                </a:solidFill>
                <a:latin typeface="+mn-lt"/>
              </a:rPr>
              <a:t>изделия</a:t>
            </a:r>
          </a:p>
          <a:p>
            <a:pPr marL="0" indent="0">
              <a:buNone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     Видове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 Халва</a:t>
            </a:r>
            <a:endParaRPr lang="bg-BG" altLang="en-US" sz="24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Локум</a:t>
            </a:r>
            <a:endParaRPr lang="bg-BG" altLang="en-US" sz="24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 Бонбони </a:t>
            </a:r>
            <a:endParaRPr lang="bg-BG" altLang="en-US" sz="24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bg-BG" altLang="en-US" sz="2400" smtClean="0">
                <a:solidFill>
                  <a:schemeClr val="tx1"/>
                </a:solidFill>
                <a:latin typeface="+mn-lt"/>
              </a:rPr>
              <a:t>Какаови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изделия – </a:t>
            </a:r>
            <a:r>
              <a:rPr lang="bg-BG" altLang="en-US" sz="2400" dirty="0" smtClean="0">
                <a:solidFill>
                  <a:schemeClr val="tx1"/>
                </a:solidFill>
                <a:latin typeface="+mn-lt"/>
              </a:rPr>
              <a:t>шоколади, марципани </a:t>
            </a:r>
            <a:r>
              <a:rPr lang="bg-BG" altLang="en-US" sz="2400" dirty="0">
                <a:solidFill>
                  <a:schemeClr val="tx1"/>
                </a:solidFill>
                <a:latin typeface="+mn-lt"/>
              </a:rPr>
              <a:t>и др.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Захар и подсладители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Wingdings" pitchFamily="2" charset="2"/>
              <a:buChar char="q"/>
              <a:defRPr/>
            </a:pP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  Бяла рафинирана захар: </a:t>
            </a:r>
          </a:p>
          <a:p>
            <a:pPr marL="0" lvl="1" indent="0">
              <a:buNone/>
              <a:defRPr/>
            </a:pPr>
            <a:r>
              <a:rPr lang="bg-BG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        видове - 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кристална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, на бучки, пудра</a:t>
            </a:r>
          </a:p>
          <a:p>
            <a:pPr marL="457200" lvl="1" indent="0">
              <a:buNone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   - Придава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чувство за сладост </a:t>
            </a:r>
          </a:p>
          <a:p>
            <a:pPr marL="457200" lvl="1" indent="0">
              <a:buNone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  -  Състои се от  </a:t>
            </a: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захароза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дизахарид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– </a:t>
            </a: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глюкоза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bg-BG" altLang="en-US" sz="1800" dirty="0" err="1" smtClean="0">
                <a:solidFill>
                  <a:schemeClr val="tx1"/>
                </a:solidFill>
                <a:latin typeface="+mn-lt"/>
              </a:rPr>
              <a:t>фруктоза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)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   -  Лесно </a:t>
            </a:r>
            <a:r>
              <a:rPr lang="bg-BG" altLang="en-US" sz="1800" dirty="0">
                <a:solidFill>
                  <a:schemeClr val="tx1"/>
                </a:solidFill>
                <a:latin typeface="+mn-lt"/>
              </a:rPr>
              <a:t>смилаема, бързо и лесно </a:t>
            </a: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усвояване</a:t>
            </a:r>
          </a:p>
          <a:p>
            <a:pPr marL="457200" lvl="1" indent="0">
              <a:buNone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  -  Вносител на празни калории </a:t>
            </a:r>
          </a:p>
          <a:p>
            <a:pPr marL="457200" lvl="1" indent="0">
              <a:buNone/>
              <a:defRPr/>
            </a:pPr>
            <a:r>
              <a:rPr lang="bg-BG" altLang="en-US" sz="1800" dirty="0" smtClean="0">
                <a:solidFill>
                  <a:schemeClr val="tx1"/>
                </a:solidFill>
                <a:latin typeface="+mn-lt"/>
              </a:rPr>
              <a:t>   -  Използва се за подслаждане на хранителните продукти </a:t>
            </a:r>
            <a:endParaRPr lang="bg-BG" altLang="en-US" sz="1800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Кафява захар –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съдържа някои минерали, фибри </a:t>
            </a:r>
          </a:p>
          <a:p>
            <a:pPr>
              <a:buFont typeface="Wingdings" pitchFamily="2" charset="2"/>
              <a:buChar char="q"/>
            </a:pP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Други подсладители в храните</a:t>
            </a:r>
          </a:p>
          <a:p>
            <a:pPr marL="0" indent="0">
              <a:buNone/>
            </a:pPr>
            <a:r>
              <a:rPr lang="bg-BG" altLang="en-US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b="1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глюкоза</a:t>
            </a:r>
            <a:endParaRPr lang="bg-BG" altLang="en-US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фруктоза</a:t>
            </a:r>
            <a:endParaRPr lang="bg-BG" altLang="en-US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фруктозо-глюкозен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сироп</a:t>
            </a:r>
          </a:p>
          <a:p>
            <a:pPr marL="0" indent="0">
              <a:buNone/>
            </a:pPr>
            <a:r>
              <a:rPr lang="bg-BG" alt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    - </a:t>
            </a:r>
            <a:r>
              <a:rPr lang="bg-BG" altLang="en-US" sz="2000" dirty="0" err="1" smtClean="0">
                <a:solidFill>
                  <a:schemeClr val="tx1"/>
                </a:solidFill>
                <a:latin typeface="+mn-lt"/>
              </a:rPr>
              <a:t>инвертна</a:t>
            </a:r>
            <a:r>
              <a:rPr lang="bg-BG" altLang="en-US" sz="2000" dirty="0" smtClean="0">
                <a:solidFill>
                  <a:schemeClr val="tx1"/>
                </a:solidFill>
                <a:latin typeface="+mn-lt"/>
              </a:rPr>
              <a:t> захар </a:t>
            </a:r>
          </a:p>
          <a:p>
            <a:pPr>
              <a:buFont typeface="Wingdings" pitchFamily="2" charset="2"/>
              <a:buChar char="q"/>
            </a:pP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Изкуствени подсладители – </a:t>
            </a:r>
            <a:r>
              <a:rPr lang="bg-BG" sz="2000" dirty="0" smtClean="0">
                <a:solidFill>
                  <a:schemeClr val="tx1"/>
                </a:solidFill>
                <a:latin typeface="+mn-lt"/>
              </a:rPr>
              <a:t>при лица болни от диабет </a:t>
            </a:r>
            <a:endParaRPr lang="bg-BG" sz="20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4136"/>
          </a:xfrm>
        </p:spPr>
        <p:txBody>
          <a:bodyPr/>
          <a:lstStyle/>
          <a:p>
            <a:r>
              <a:rPr lang="bg-BG" sz="3200" dirty="0" smtClean="0">
                <a:solidFill>
                  <a:schemeClr val="tx1"/>
                </a:solidFill>
              </a:rPr>
              <a:t>Мед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g-BG" alt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Богато 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захарен концентрат, съдържащ разнообразни ароматни вещества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Предимно 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глюкоза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bg-BG" altLang="en-US" dirty="0" err="1">
                <a:solidFill>
                  <a:schemeClr val="tx1"/>
                </a:solidFill>
                <a:latin typeface="+mn-lt"/>
              </a:rPr>
              <a:t>фруктоза</a:t>
            </a:r>
            <a:r>
              <a:rPr lang="bg-BG" alt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 а също 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маноза</a:t>
            </a:r>
            <a:r>
              <a:rPr lang="bg-BG" altLang="en-US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altLang="en-US" dirty="0" err="1" smtClean="0">
                <a:solidFill>
                  <a:schemeClr val="tx1"/>
                </a:solidFill>
                <a:latin typeface="+mn-lt"/>
              </a:rPr>
              <a:t>захароза</a:t>
            </a:r>
            <a:endParaRPr lang="bg-BG" altLang="en-US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bg-BG" altLang="en-US" dirty="0">
                <a:solidFill>
                  <a:schemeClr val="tx1"/>
                </a:solidFill>
                <a:latin typeface="+mn-lt"/>
              </a:rPr>
              <a:t>Други съставки: декстрини, азотисти вещества, минерали, витамини, ензими и др.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latin typeface="+mn-lt"/>
              </a:rPr>
              <a:t>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Антиоксидантно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bg-BG" dirty="0" err="1" smtClean="0">
                <a:solidFill>
                  <a:schemeClr val="tx1"/>
                </a:solidFill>
                <a:latin typeface="+mn-lt"/>
              </a:rPr>
              <a:t>антимикробно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действие 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09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31392" cy="648072"/>
          </a:xfrm>
        </p:spPr>
        <p:txBody>
          <a:bodyPr>
            <a:noAutofit/>
          </a:bodyPr>
          <a:lstStyle/>
          <a:p>
            <a:r>
              <a:rPr lang="bg-BG" sz="3600" b="1" dirty="0" smtClean="0">
                <a:solidFill>
                  <a:schemeClr val="tx1"/>
                </a:solidFill>
                <a:cs typeface="Narkisim" pitchFamily="34" charset="-79"/>
              </a:rPr>
              <a:t>Общи хигиенни изисквания</a:t>
            </a:r>
            <a:endParaRPr lang="bg-BG" sz="3600" b="1" dirty="0">
              <a:solidFill>
                <a:schemeClr val="tx1"/>
              </a:solidFill>
              <a:cs typeface="Narkisim" pitchFamily="34" charset="-79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9829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dirty="0">
                <a:solidFill>
                  <a:schemeClr val="tx1"/>
                </a:solidFill>
                <a:latin typeface="+mn-lt"/>
              </a:rPr>
              <a:t>Да доставят необходимите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на организма хранителни вещества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Да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не съдържат опасни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за човешкото здраве физични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химични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 биологични вредности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Да удовлетворяват </a:t>
            </a:r>
            <a:r>
              <a:rPr lang="bg-BG" dirty="0">
                <a:solidFill>
                  <a:schemeClr val="tx1"/>
                </a:solidFill>
                <a:latin typeface="+mn-lt"/>
              </a:rPr>
              <a:t>определени вкусови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и естетически усещания при консумация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61048"/>
            <a:ext cx="568863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5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75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 Препоръки </a:t>
            </a:r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за хранителен прием</a:t>
            </a:r>
            <a:r>
              <a:rPr lang="en-US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на </a:t>
            </a:r>
            <a:r>
              <a:rPr lang="bg-BG" sz="32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захарни изделия </a:t>
            </a:r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– </a:t>
            </a:r>
            <a:r>
              <a:rPr lang="bg-BG" sz="32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рестриктивни</a:t>
            </a:r>
            <a:r>
              <a:rPr lang="bg-BG" sz="3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Чай и кафе без захар или подслаждане с  пчелен мед или кафява захар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Да се избягват  захарните изделия и напитки със захар между отделните хранения 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Да се предпочита консумацията на  мляко – прясно, кисело и натурални плодове сокове без захар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Минерална и чешмяна вода пред безалкохолни напитки със захар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 Плодове – вносители на естествени захари пред захарните и сладкарски изделия </a:t>
            </a:r>
          </a:p>
          <a:p>
            <a:pPr algn="just"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Намаляване с ½  захарта в  готварските рецепти за сладкиши  </a:t>
            </a:r>
            <a:endParaRPr lang="bg-BG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96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bg-BG" dirty="0" smtClean="0">
                <a:solidFill>
                  <a:srgbClr val="00B050"/>
                </a:solidFill>
              </a:rPr>
              <a:t>    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bg-BG" dirty="0" smtClean="0">
                <a:solidFill>
                  <a:srgbClr val="00B050"/>
                </a:solidFill>
              </a:rPr>
              <a:t>                       </a:t>
            </a:r>
            <a:r>
              <a:rPr lang="bg-BG" sz="3600" dirty="0" smtClean="0">
                <a:solidFill>
                  <a:srgbClr val="00B050"/>
                </a:solidFill>
                <a:latin typeface="+mn-lt"/>
              </a:rPr>
              <a:t>Благодаря за вниманието!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3600" dirty="0" smtClean="0">
              <a:solidFill>
                <a:srgbClr val="00B050"/>
              </a:solidFill>
              <a:latin typeface="+mn-lt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3600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692150"/>
            <a:ext cx="762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908050"/>
            <a:ext cx="762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981075"/>
            <a:ext cx="762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52513"/>
            <a:ext cx="7620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981075"/>
            <a:ext cx="762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63" y="836613"/>
            <a:ext cx="7620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0038" y="981075"/>
            <a:ext cx="762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84313"/>
            <a:ext cx="7620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81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855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    </a:t>
            </a:r>
            <a:r>
              <a:rPr lang="en-US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I</a:t>
            </a:r>
            <a:r>
              <a:rPr lang="bg-BG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. Зърнени храни и картофи</a:t>
            </a:r>
            <a:endParaRPr lang="bg-B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Основни зърнени култури – жито, ориз, царевица, ръж, ечемик, просо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Продукти на зърнена основа  -  хляб, грис, нишесте, макаронени изделия</a:t>
            </a:r>
          </a:p>
          <a:p>
            <a:pPr>
              <a:buFont typeface="Wingdings" pitchFamily="2" charset="2"/>
              <a:buChar char="q"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dirty="0" smtClean="0">
                <a:solidFill>
                  <a:schemeClr val="tx1"/>
                </a:solidFill>
                <a:latin typeface="+mn-lt"/>
              </a:rPr>
              <a:t>Зърнени  закуски, тестени изделия, бисквити </a:t>
            </a:r>
          </a:p>
          <a:p>
            <a:pPr>
              <a:buFont typeface="Wingdings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  <a:latin typeface="+mn-lt"/>
              </a:rPr>
              <a:t>Картофи – зеленчук, който поради високо си съдържание на нишесте се причислява към тази група </a:t>
            </a:r>
          </a:p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855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bg-BG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    </a:t>
            </a:r>
            <a:r>
              <a:rPr lang="en-US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I</a:t>
            </a:r>
            <a:r>
              <a:rPr lang="bg-BG" sz="3200" b="1" spc="-4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</a:rPr>
              <a:t>. Зърнени храни и картофи</a:t>
            </a:r>
            <a:endParaRPr lang="bg-B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Основна растителна храна в храненето на човека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Основен енергиен източник   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Доставчик на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бавноразграждащи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 въглехидрати (най-вече нишесте)  и на значителни количества растителен белтък 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Пълнозърнените храни са важен източник на витамини от група В, много минерали и растителни </a:t>
            </a:r>
            <a:r>
              <a:rPr lang="bg-BG" sz="1800" dirty="0" err="1" smtClean="0">
                <a:solidFill>
                  <a:schemeClr val="tx1"/>
                </a:solidFill>
                <a:latin typeface="+mn-lt"/>
              </a:rPr>
              <a:t>влакнини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 (целулоза)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Високата консумация на хляб е национална  характеристика на храненето, консумират се още  ориз,  картофи, както и тестени (баници, тутманици,  милинки, кифли, кексове) и макаронени изделия</a:t>
            </a:r>
          </a:p>
          <a:p>
            <a:pPr algn="just">
              <a:buFont typeface="Wingdings" pitchFamily="2" charset="2"/>
              <a:buChar char="q"/>
            </a:pPr>
            <a:r>
              <a:rPr lang="bg-BG" sz="1800" dirty="0" smtClean="0">
                <a:solidFill>
                  <a:schemeClr val="tx1"/>
                </a:solidFill>
                <a:latin typeface="+mn-lt"/>
              </a:rPr>
              <a:t>При съвременното хранене българинът си доставя  със зърнените храни  ½  от енергийния прием и   ⅓ от   белтъка  за деня   </a:t>
            </a:r>
          </a:p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3681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75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11930" y="260648"/>
            <a:ext cx="8624566" cy="908670"/>
          </a:xfrm>
        </p:spPr>
        <p:txBody>
          <a:bodyPr>
            <a:normAutofit/>
          </a:bodyPr>
          <a:lstStyle/>
          <a:p>
            <a:r>
              <a:rPr lang="bg-BG" sz="3200" b="1" dirty="0"/>
              <a:t>Х</a:t>
            </a:r>
            <a:r>
              <a:rPr lang="bg-BG" sz="3200" b="1" dirty="0" smtClean="0"/>
              <a:t>имичен състав на зърнените храни </a:t>
            </a:r>
            <a:endParaRPr lang="bg-BG" sz="3200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8011295"/>
              </p:ext>
            </p:extLst>
          </p:nvPr>
        </p:nvGraphicFramePr>
        <p:xfrm>
          <a:off x="611560" y="1124744"/>
          <a:ext cx="8352929" cy="388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58687"/>
                <a:gridCol w="1969705"/>
                <a:gridCol w="1800201"/>
              </a:tblGrid>
              <a:tr h="682282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ЗЪРНЕНА КУЛТУРА</a:t>
                      </a:r>
                      <a:endParaRPr lang="bg-BG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Белтъци</a:t>
                      </a:r>
                      <a:endParaRPr lang="bg-BG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Мазнини</a:t>
                      </a:r>
                      <a:endParaRPr lang="bg-BG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Въглехидрати</a:t>
                      </a:r>
                      <a:endParaRPr lang="bg-BG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Разлики</a:t>
                      </a:r>
                      <a:endParaRPr lang="bg-BG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b="1" i="1" dirty="0" smtClean="0">
                          <a:latin typeface="Palatino Linotype" pitchFamily="18" charset="0"/>
                        </a:rPr>
                        <a:t>Пшеница</a:t>
                      </a:r>
                      <a:endParaRPr lang="bg-BG" sz="1800" b="1" i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12.1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1.7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 69.1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     </a:t>
                      </a:r>
                      <a:r>
                        <a:rPr lang="bg-BG" sz="1800" b="1" baseline="0" dirty="0" err="1" smtClean="0">
                          <a:latin typeface="Palatino Linotype" pitchFamily="18" charset="0"/>
                        </a:rPr>
                        <a:t>Лизин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↓</a:t>
                      </a:r>
                      <a:endParaRPr lang="bg-BG" sz="1800" b="1" dirty="0" smtClean="0">
                        <a:latin typeface="Palatino Linotyp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b="1" i="1" dirty="0" smtClean="0">
                          <a:latin typeface="Palatino Linotype" pitchFamily="18" charset="0"/>
                        </a:rPr>
                        <a:t>Царевица</a:t>
                      </a:r>
                      <a:endParaRPr lang="bg-BG" sz="1800" b="1" i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11.8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4.9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67.7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baseline="0" dirty="0" err="1" smtClean="0">
                          <a:latin typeface="Palatino Linotype" pitchFamily="18" charset="0"/>
                        </a:rPr>
                        <a:t>Триптофан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↓</a:t>
                      </a:r>
                      <a:endParaRPr lang="bg-BG" sz="1800" b="1" dirty="0" smtClean="0">
                        <a:latin typeface="Palatino Linotype" pitchFamily="18" charset="0"/>
                      </a:endParaRPr>
                    </a:p>
                    <a:p>
                      <a:pPr algn="l"/>
                      <a:r>
                        <a:rPr lang="bg-BG" sz="1800" b="1" dirty="0" smtClean="0">
                          <a:latin typeface="Palatino Linotype" pitchFamily="18" charset="0"/>
                        </a:rPr>
                        <a:t> 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</a:t>
                      </a:r>
                      <a:r>
                        <a:rPr lang="bg-BG" sz="1800" b="1" dirty="0" smtClean="0">
                          <a:latin typeface="Palatino Linotype" pitchFamily="18" charset="0"/>
                        </a:rPr>
                        <a:t>Целулоза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↑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b="1" i="1" dirty="0" smtClean="0">
                          <a:latin typeface="Palatino Linotype" pitchFamily="18" charset="0"/>
                        </a:rPr>
                        <a:t>Ръж</a:t>
                      </a:r>
                      <a:endParaRPr lang="bg-BG" sz="1800" b="1" i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10.1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1.8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72.1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latin typeface="Palatino Linotype" pitchFamily="18" charset="0"/>
                        </a:rPr>
                        <a:t>2-4% 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Минерали ↑</a:t>
                      </a:r>
                      <a:endParaRPr lang="bg-BG" sz="1800" b="1" dirty="0" smtClean="0">
                        <a:latin typeface="Palatino Linotyp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b="1" i="1" dirty="0" smtClean="0">
                          <a:latin typeface="Palatino Linotype" pitchFamily="18" charset="0"/>
                        </a:rPr>
                        <a:t>Овес</a:t>
                      </a:r>
                      <a:endParaRPr lang="bg-BG" sz="1800" b="1" i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15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1800" b="1" dirty="0" smtClean="0">
                        <a:latin typeface="Palatino Linotype" pitchFamily="18" charset="0"/>
                      </a:endParaRPr>
                    </a:p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7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69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latin typeface="Palatino Linotype" pitchFamily="18" charset="0"/>
                        </a:rPr>
                        <a:t>Мазнини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↑</a:t>
                      </a:r>
                      <a:endParaRPr lang="bg-BG" sz="1800" b="1" dirty="0" smtClean="0">
                        <a:latin typeface="Palatino Linotyp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</a:t>
                      </a:r>
                      <a:r>
                        <a:rPr lang="bg-BG" sz="1800" b="1" baseline="0" dirty="0" err="1" smtClean="0">
                          <a:latin typeface="Palatino Linotype" pitchFamily="18" charset="0"/>
                        </a:rPr>
                        <a:t>Лецитин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 ↑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baseline="0" dirty="0" smtClean="0">
                          <a:latin typeface="Palatino Linotype" pitchFamily="18" charset="0"/>
                        </a:rPr>
                        <a:t>β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-</a:t>
                      </a:r>
                      <a:r>
                        <a:rPr lang="bg-BG" sz="1800" b="1" baseline="0" dirty="0" err="1" smtClean="0">
                          <a:latin typeface="Palatino Linotype" pitchFamily="18" charset="0"/>
                        </a:rPr>
                        <a:t>глюкани</a:t>
                      </a: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 ↑   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b="1" i="1" dirty="0" smtClean="0">
                          <a:latin typeface="Palatino Linotype" pitchFamily="18" charset="0"/>
                        </a:rPr>
                        <a:t>Ориз</a:t>
                      </a:r>
                      <a:endParaRPr lang="bg-BG" sz="1800" b="1" i="1" dirty="0"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7.6</a:t>
                      </a:r>
                      <a:endParaRPr lang="bg-BG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itchFamily="18" charset="0"/>
                        </a:rPr>
                        <a:t>2.2 </a:t>
                      </a:r>
                      <a:endParaRPr lang="bg-BG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 smtClean="0">
                          <a:latin typeface="Palatino Linotype" pitchFamily="18" charset="0"/>
                        </a:rPr>
                        <a:t>75.4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Скорбяла 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baseline="0" dirty="0" smtClean="0">
                          <a:latin typeface="Palatino Linotype" pitchFamily="18" charset="0"/>
                        </a:rPr>
                        <a:t>В1 ↑,  Белтък ↓</a:t>
                      </a:r>
                      <a:endParaRPr lang="bg-BG" sz="1800" b="1" dirty="0">
                        <a:latin typeface="Palatino Linotype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1346952" y="5157192"/>
            <a:ext cx="640871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Белтъци   </a:t>
            </a:r>
            <a:r>
              <a:rPr lang="bg-BG" sz="1600" b="1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Palatino Linotype" pitchFamily="18" charset="0"/>
              </a:rPr>
              <a:t>  -</a:t>
            </a:r>
            <a:r>
              <a:rPr lang="bg-BG" sz="1600" b="1" dirty="0" smtClean="0">
                <a:solidFill>
                  <a:schemeClr val="tx1"/>
                </a:solidFill>
                <a:latin typeface="Palatino Linotype" pitchFamily="18" charset="0"/>
              </a:rPr>
              <a:t>  </a:t>
            </a:r>
            <a:r>
              <a:rPr lang="bg-BG" sz="1600" b="1" dirty="0" smtClean="0">
                <a:solidFill>
                  <a:srgbClr val="FF0000"/>
                </a:solidFill>
                <a:latin typeface="Palatino Linotype" pitchFamily="18" charset="0"/>
              </a:rPr>
              <a:t>10-12%  непълноценни белтъци </a:t>
            </a:r>
          </a:p>
          <a:p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Мазнини 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   -   </a:t>
            </a:r>
            <a:r>
              <a:rPr lang="en-US" sz="1600" b="1" dirty="0" smtClean="0">
                <a:solidFill>
                  <a:srgbClr val="FF0000"/>
                </a:solidFill>
                <a:latin typeface="Palatino Linotype" pitchFamily="18" charset="0"/>
              </a:rPr>
              <a:t>1-2%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  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 ПНМК, </a:t>
            </a:r>
            <a:r>
              <a:rPr lang="bg-BG" sz="1600" b="1" dirty="0" err="1" smtClean="0">
                <a:solidFill>
                  <a:prstClr val="black"/>
                </a:solidFill>
                <a:latin typeface="Palatino Linotype" pitchFamily="18" charset="0"/>
              </a:rPr>
              <a:t>фосфолипиди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,  Вит.  Е</a:t>
            </a:r>
          </a:p>
          <a:p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Въглехидрати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  -  </a:t>
            </a:r>
            <a:r>
              <a:rPr lang="bg-BG" sz="1600" b="1" dirty="0" smtClean="0">
                <a:solidFill>
                  <a:srgbClr val="FF0000"/>
                </a:solidFill>
                <a:latin typeface="Palatino Linotype" pitchFamily="18" charset="0"/>
              </a:rPr>
              <a:t>70% 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;  </a:t>
            </a:r>
            <a:r>
              <a:rPr lang="bg-BG" sz="16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bg-BG" sz="1600" b="1" dirty="0" smtClean="0">
                <a:solidFill>
                  <a:srgbClr val="FF0000"/>
                </a:solidFill>
                <a:latin typeface="Palatino Linotype" pitchFamily="18" charset="0"/>
              </a:rPr>
              <a:t>несладки </a:t>
            </a:r>
          </a:p>
          <a:p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Фибри  -   целулоза и </a:t>
            </a:r>
            <a:r>
              <a:rPr lang="bg-BG" sz="1600" b="1" dirty="0" err="1" smtClean="0">
                <a:solidFill>
                  <a:prstClr val="black"/>
                </a:solidFill>
                <a:latin typeface="Palatino Linotype" pitchFamily="18" charset="0"/>
              </a:rPr>
              <a:t>пектин</a:t>
            </a:r>
            <a:r>
              <a:rPr lang="bg-BG" sz="16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endParaRPr lang="bg-BG" sz="1600" b="1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r>
              <a:rPr lang="bg-BG" sz="1600" b="1" dirty="0">
                <a:solidFill>
                  <a:prstClr val="black"/>
                </a:solidFill>
                <a:latin typeface="Palatino Linotype" pitchFamily="18" charset="0"/>
              </a:rPr>
              <a:t>М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инерали -  Р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, 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К, 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Mg, 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  </a:t>
            </a:r>
            <a:r>
              <a:rPr lang="bg-BG" sz="1600" b="1" dirty="0" err="1" smtClean="0">
                <a:solidFill>
                  <a:srgbClr val="FF0000"/>
                </a:solidFill>
                <a:latin typeface="Palatino Linotype" pitchFamily="18" charset="0"/>
              </a:rPr>
              <a:t>трудноусвоими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 – </a:t>
            </a:r>
            <a:r>
              <a:rPr lang="en-US" sz="1600" b="1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Fe, </a:t>
            </a:r>
            <a:r>
              <a:rPr lang="en-US" sz="1600" b="1" dirty="0">
                <a:solidFill>
                  <a:prstClr val="black"/>
                </a:solidFill>
                <a:latin typeface="Palatino Linotype" pitchFamily="18" charset="0"/>
              </a:rPr>
              <a:t>C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o, Cu, </a:t>
            </a:r>
            <a:r>
              <a:rPr lang="en-US" sz="1600" b="1" dirty="0">
                <a:solidFill>
                  <a:prstClr val="black"/>
                </a:solidFill>
                <a:latin typeface="Palatino Linotype" pitchFamily="18" charset="0"/>
              </a:rPr>
              <a:t>Z</a:t>
            </a:r>
            <a:r>
              <a:rPr lang="en-US" sz="1600" b="1" dirty="0" smtClean="0">
                <a:solidFill>
                  <a:prstClr val="black"/>
                </a:solidFill>
                <a:latin typeface="Palatino Linotype" pitchFamily="18" charset="0"/>
              </a:rPr>
              <a:t>n</a:t>
            </a:r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 ; </a:t>
            </a:r>
          </a:p>
          <a:p>
            <a:r>
              <a:rPr lang="bg-BG" sz="1600" b="1" dirty="0" smtClean="0">
                <a:solidFill>
                  <a:prstClr val="black"/>
                </a:solidFill>
                <a:latin typeface="Palatino Linotype" pitchFamily="18" charset="0"/>
              </a:rPr>
              <a:t>Витамини -  В- комплекс </a:t>
            </a:r>
            <a:endParaRPr lang="en-US" sz="1600" b="1" dirty="0" smtClean="0">
              <a:solidFill>
                <a:prstClr val="black"/>
              </a:solidFill>
              <a:latin typeface="Palatino Linotyp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7620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66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72555"/>
          </a:xfrm>
        </p:spPr>
        <p:txBody>
          <a:bodyPr/>
          <a:lstStyle/>
          <a:p>
            <a:r>
              <a:rPr lang="bg-BG" sz="3200" b="1" dirty="0" smtClean="0">
                <a:solidFill>
                  <a:prstClr val="black">
                    <a:lumMod val="95000"/>
                    <a:lumOff val="5000"/>
                  </a:prstClr>
                </a:solidFill>
                <a:effectLst/>
                <a:latin typeface="Palatino Linotype" pitchFamily="18" charset="0"/>
              </a:rPr>
              <a:t>     Хигиенна характеристика на хляба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4497363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Не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омръзва, насища, </a:t>
            </a: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има  добра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усвояемост</a:t>
            </a:r>
          </a:p>
          <a:p>
            <a:pPr marL="0" lvl="0" indent="0" hangingPunct="0">
              <a:buNone/>
            </a:pPr>
            <a:r>
              <a:rPr lang="bg-BG" sz="1800" b="1" dirty="0">
                <a:solidFill>
                  <a:srgbClr val="C00000"/>
                </a:solidFill>
                <a:latin typeface="Palatino Linotype" pitchFamily="18" charset="0"/>
              </a:rPr>
              <a:t>         -  по-грубо брашно - пълноценен, </a:t>
            </a:r>
            <a:r>
              <a:rPr lang="bg-BG" sz="1800" b="1" dirty="0" smtClean="0">
                <a:solidFill>
                  <a:srgbClr val="C00000"/>
                </a:solidFill>
                <a:latin typeface="Palatino Linotype" pitchFamily="18" charset="0"/>
              </a:rPr>
              <a:t>   усвояемост </a:t>
            </a:r>
            <a:r>
              <a:rPr lang="bg-BG" sz="1800" b="1" dirty="0">
                <a:solidFill>
                  <a:srgbClr val="C00000"/>
                </a:solidFill>
                <a:latin typeface="Palatino Linotype" pitchFamily="18" charset="0"/>
              </a:rPr>
              <a:t>75-85 %</a:t>
            </a:r>
          </a:p>
          <a:p>
            <a:pPr marL="0" lvl="0" indent="0" hangingPunct="0">
              <a:buNone/>
            </a:pPr>
            <a:r>
              <a:rPr lang="bg-BG" sz="1800" b="1" dirty="0">
                <a:solidFill>
                  <a:srgbClr val="C00000"/>
                </a:solidFill>
                <a:latin typeface="Palatino Linotype" pitchFamily="18" charset="0"/>
              </a:rPr>
              <a:t>         - </a:t>
            </a:r>
            <a:r>
              <a:rPr lang="bg-BG" sz="1800" b="1" dirty="0" smtClean="0">
                <a:solidFill>
                  <a:srgbClr val="C00000"/>
                </a:solidFill>
                <a:latin typeface="Palatino Linotype" pitchFamily="18" charset="0"/>
              </a:rPr>
              <a:t>  по </a:t>
            </a:r>
            <a:r>
              <a:rPr lang="bg-BG" sz="1800" b="1" dirty="0">
                <a:solidFill>
                  <a:srgbClr val="C00000"/>
                </a:solidFill>
                <a:latin typeface="Palatino Linotype" pitchFamily="18" charset="0"/>
              </a:rPr>
              <a:t>фино брашно - непълноценен, </a:t>
            </a:r>
            <a:r>
              <a:rPr lang="bg-BG" sz="1800" b="1" dirty="0" smtClean="0">
                <a:solidFill>
                  <a:srgbClr val="C00000"/>
                </a:solidFill>
                <a:latin typeface="Palatino Linotype" pitchFamily="18" charset="0"/>
              </a:rPr>
              <a:t> усвояемост </a:t>
            </a:r>
            <a:r>
              <a:rPr lang="bg-BG" sz="1800" b="1" dirty="0">
                <a:solidFill>
                  <a:srgbClr val="C00000"/>
                </a:solidFill>
                <a:latin typeface="Palatino Linotype" pitchFamily="18" charset="0"/>
              </a:rPr>
              <a:t>90-95 </a:t>
            </a:r>
            <a:r>
              <a:rPr lang="bg-BG" sz="1800" b="1" dirty="0" smtClean="0">
                <a:solidFill>
                  <a:srgbClr val="C00000"/>
                </a:solidFill>
                <a:latin typeface="Palatino Linotype" pitchFamily="18" charset="0"/>
              </a:rPr>
              <a:t>%</a:t>
            </a:r>
          </a:p>
          <a:p>
            <a:pPr lvl="0" hangingPunct="0">
              <a:buFont typeface="Wingdings" pitchFamily="2" charset="2"/>
              <a:buChar char="q"/>
            </a:pPr>
            <a:r>
              <a:rPr lang="bg-BG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bg-BG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Химичен състав на хляба </a:t>
            </a:r>
            <a:endParaRPr lang="bg-BG" sz="18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lvl="0" indent="0">
              <a:buNone/>
            </a:pPr>
            <a:r>
              <a:rPr lang="bg-BG" sz="1800" b="1" dirty="0" smtClean="0">
                <a:solidFill>
                  <a:prstClr val="black"/>
                </a:solidFill>
                <a:latin typeface="Palatino Linotype" pitchFamily="18" charset="0"/>
              </a:rPr>
              <a:t>        - </a:t>
            </a: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Белтъци 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–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 7-8%</a:t>
            </a:r>
            <a:endParaRPr lang="bg-BG" sz="18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0" indent="0">
              <a:buNone/>
            </a:pP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       - Мазнини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–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 2-3%</a:t>
            </a:r>
            <a:endParaRPr lang="bg-BG" sz="18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0" indent="0">
              <a:buNone/>
            </a:pP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     </a:t>
            </a: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  - Въглехидрати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– 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45-55% </a:t>
            </a:r>
            <a:endParaRPr lang="bg-BG" sz="1800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lvl="0" indent="0">
              <a:buNone/>
            </a:pP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       - Витамини  - В  комплекс</a:t>
            </a:r>
          </a:p>
          <a:p>
            <a:pPr marL="0" lvl="0" indent="0">
              <a:buNone/>
            </a:pP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bg-BG" sz="1800" dirty="0" smtClean="0">
                <a:solidFill>
                  <a:prstClr val="black"/>
                </a:solidFill>
                <a:latin typeface="Palatino Linotype" pitchFamily="18" charset="0"/>
              </a:rPr>
              <a:t>       -  Минерали  -  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P, </a:t>
            </a:r>
            <a:r>
              <a:rPr lang="bg-BG" sz="1800" dirty="0">
                <a:solidFill>
                  <a:prstClr val="black"/>
                </a:solidFill>
                <a:latin typeface="Palatino Linotype" pitchFamily="18" charset="0"/>
              </a:rPr>
              <a:t>К,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 Mg,  Fe, Cu, Zn, </a:t>
            </a:r>
            <a:r>
              <a:rPr lang="en-US" sz="1800" dirty="0" err="1">
                <a:solidFill>
                  <a:prstClr val="black"/>
                </a:solidFill>
                <a:latin typeface="Palatino Linotype" pitchFamily="18" charset="0"/>
              </a:rPr>
              <a:t>Mn</a:t>
            </a:r>
            <a:r>
              <a:rPr lang="en-US" sz="18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endParaRPr lang="bg-BG" sz="1800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prstClr val="black"/>
                </a:solidFill>
                <a:latin typeface="Palatino Linotype" pitchFamily="18" charset="0"/>
              </a:rPr>
              <a:t>Проблеми с безопасността  на хляба и хлебните изделия </a:t>
            </a:r>
            <a:endParaRPr lang="en-US" sz="1800" b="1" dirty="0">
              <a:solidFill>
                <a:prstClr val="black"/>
              </a:solidFill>
              <a:latin typeface="Palatino Linotype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1800" dirty="0" smtClean="0">
                <a:solidFill>
                  <a:prstClr val="black"/>
                </a:solidFill>
                <a:latin typeface="Palatino Linotype" pitchFamily="18" charset="0"/>
              </a:rPr>
              <a:t>        </a:t>
            </a:r>
            <a:r>
              <a:rPr lang="ru-RU" sz="1800" dirty="0">
                <a:solidFill>
                  <a:prstClr val="black"/>
                </a:solidFill>
                <a:latin typeface="Palatino Linotype" pitchFamily="18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Palatino Linotype" pitchFamily="18" charset="0"/>
              </a:rPr>
              <a:t> - Високо </a:t>
            </a:r>
            <a:r>
              <a:rPr lang="ru-RU" sz="1800" dirty="0">
                <a:solidFill>
                  <a:prstClr val="black"/>
                </a:solidFill>
                <a:latin typeface="Palatino Linotype" pitchFamily="18" charset="0"/>
              </a:rPr>
              <a:t>съдържание на готварска сол  в хляба - 1.2%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800" dirty="0" smtClean="0">
                <a:solidFill>
                  <a:prstClr val="black"/>
                </a:solidFill>
                <a:latin typeface="Palatino Linotype" pitchFamily="18" charset="0"/>
              </a:rPr>
              <a:t>         -  Некоректно </a:t>
            </a:r>
            <a:r>
              <a:rPr lang="ru-RU" sz="1800" dirty="0">
                <a:solidFill>
                  <a:prstClr val="black"/>
                </a:solidFill>
                <a:latin typeface="Palatino Linotype" pitchFamily="18" charset="0"/>
              </a:rPr>
              <a:t>етикетиране на подобрителите - ензимни  препарати, оцветители, консерванти, аромати, подсладители и др.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800" dirty="0" smtClean="0">
                <a:solidFill>
                  <a:prstClr val="black"/>
                </a:solidFill>
                <a:latin typeface="Palatino Linotype" pitchFamily="18" charset="0"/>
              </a:rPr>
              <a:t>        </a:t>
            </a: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762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79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5151</TotalTime>
  <Words>3333</Words>
  <Application>Microsoft Office PowerPoint</Application>
  <PresentationFormat>On-screen Show (4:3)</PresentationFormat>
  <Paragraphs>598</Paragraphs>
  <Slides>51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Executive</vt:lpstr>
      <vt:lpstr>Office тема</vt:lpstr>
      <vt:lpstr>Document</vt:lpstr>
      <vt:lpstr>       Основни групи храни - химичен състав, безопасност, здравен риск </vt:lpstr>
      <vt:lpstr>     Класификация на хранителните продукти</vt:lpstr>
      <vt:lpstr>  Състав на  хранителен продукт</vt:lpstr>
      <vt:lpstr>     Хигиенна оценка на хранителен продукт</vt:lpstr>
      <vt:lpstr>Общи хигиенни изисквания</vt:lpstr>
      <vt:lpstr>    I. Зърнени храни и картофи</vt:lpstr>
      <vt:lpstr>    I. Зърнени храни и картофи</vt:lpstr>
      <vt:lpstr>Химичен състав на зърнените храни </vt:lpstr>
      <vt:lpstr>     Хигиенна характеристика на хляба </vt:lpstr>
      <vt:lpstr>    Препоръки за  здравословен прием на зърнени храни</vt:lpstr>
      <vt:lpstr>      II. Зеленчуци и плодове  </vt:lpstr>
      <vt:lpstr>       II. Зеленчуци и плодове   Химичен състав</vt:lpstr>
      <vt:lpstr>       Физиологични ефекти         на плодовете и зеленчуците в организма</vt:lpstr>
      <vt:lpstr>    Препоръки за  здравословен прием на зеленчуци и плодове</vt:lpstr>
      <vt:lpstr>        3. Мляко и млечни продукти </vt:lpstr>
      <vt:lpstr> Химичен състав на млякото </vt:lpstr>
      <vt:lpstr> Химичен състав на краве мляко </vt:lpstr>
      <vt:lpstr> Химичен състав на краве мляко </vt:lpstr>
      <vt:lpstr> Химичен състав на краве мляко </vt:lpstr>
      <vt:lpstr> Млечни продукти</vt:lpstr>
      <vt:lpstr>Предимства на млечните храни </vt:lpstr>
      <vt:lpstr>Недостатъци на млечните храни </vt:lpstr>
      <vt:lpstr>    Препоръки за здравословен прием </vt:lpstr>
      <vt:lpstr> IV. Храни, богати на белтък </vt:lpstr>
      <vt:lpstr>  Хигиенна характеристика на месото</vt:lpstr>
      <vt:lpstr>  Хигиенна характеристика на месото</vt:lpstr>
      <vt:lpstr>  Хигиенна характеристика на месото</vt:lpstr>
      <vt:lpstr>Месни продукти - класификация</vt:lpstr>
      <vt:lpstr>Месни продукти</vt:lpstr>
      <vt:lpstr>  Риба </vt:lpstr>
      <vt:lpstr> Химичен състав на  рибата </vt:lpstr>
      <vt:lpstr>Яйца </vt:lpstr>
      <vt:lpstr>Химичен състав на яйцата </vt:lpstr>
      <vt:lpstr>Химичен състав на яйцето</vt:lpstr>
      <vt:lpstr>Варива </vt:lpstr>
      <vt:lpstr>Варива </vt:lpstr>
      <vt:lpstr>Особености в химичния състав  на варивата  </vt:lpstr>
      <vt:lpstr>Ядкови плодове  </vt:lpstr>
      <vt:lpstr>  Препоръки за здравословен прием</vt:lpstr>
      <vt:lpstr>V. Хранителни мазнини </vt:lpstr>
      <vt:lpstr>Растителни масла</vt:lpstr>
      <vt:lpstr>Растителни масла</vt:lpstr>
      <vt:lpstr>  Животински мазнини</vt:lpstr>
      <vt:lpstr>     Хидрогенирани растителни масла</vt:lpstr>
      <vt:lpstr>     Препоръки за хранителен прием на мазнини – рестриктивни </vt:lpstr>
      <vt:lpstr>    VI.   Захар, захарни продукти, мед, сладкарски изделия</vt:lpstr>
      <vt:lpstr>    VI.   Захар, захарни продукти, мед, сладкарски изделия</vt:lpstr>
      <vt:lpstr>Захар и подсладители </vt:lpstr>
      <vt:lpstr>Мед</vt:lpstr>
      <vt:lpstr>  Препоръки за хранителен прием на захарни изделия – рестриктивни 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Boiko Boichev</cp:lastModifiedBy>
  <cp:revision>476</cp:revision>
  <dcterms:created xsi:type="dcterms:W3CDTF">2016-03-18T10:22:16Z</dcterms:created>
  <dcterms:modified xsi:type="dcterms:W3CDTF">2020-03-16T19:33:52Z</dcterms:modified>
</cp:coreProperties>
</file>